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19"/>
  </p:notesMasterIdLst>
  <p:handoutMasterIdLst>
    <p:handoutMasterId r:id="rId120"/>
  </p:handoutMasterIdLst>
  <p:sldIdLst>
    <p:sldId id="840" r:id="rId2"/>
    <p:sldId id="794" r:id="rId3"/>
    <p:sldId id="795" r:id="rId4"/>
    <p:sldId id="602" r:id="rId5"/>
    <p:sldId id="841" r:id="rId6"/>
    <p:sldId id="774" r:id="rId7"/>
    <p:sldId id="775" r:id="rId8"/>
    <p:sldId id="776" r:id="rId9"/>
    <p:sldId id="777" r:id="rId10"/>
    <p:sldId id="778" r:id="rId11"/>
    <p:sldId id="779" r:id="rId12"/>
    <p:sldId id="782" r:id="rId13"/>
    <p:sldId id="780" r:id="rId14"/>
    <p:sldId id="781" r:id="rId15"/>
    <p:sldId id="613" r:id="rId16"/>
    <p:sldId id="842" r:id="rId17"/>
    <p:sldId id="796" r:id="rId18"/>
    <p:sldId id="672" r:id="rId19"/>
    <p:sldId id="614" r:id="rId20"/>
    <p:sldId id="843" r:id="rId21"/>
    <p:sldId id="844" r:id="rId22"/>
    <p:sldId id="615" r:id="rId23"/>
    <p:sldId id="845" r:id="rId24"/>
    <p:sldId id="617" r:id="rId25"/>
    <p:sldId id="618" r:id="rId26"/>
    <p:sldId id="846" r:id="rId27"/>
    <p:sldId id="797" r:id="rId28"/>
    <p:sldId id="847" r:id="rId29"/>
    <p:sldId id="848" r:id="rId30"/>
    <p:sldId id="849" r:id="rId31"/>
    <p:sldId id="850" r:id="rId32"/>
    <p:sldId id="621" r:id="rId33"/>
    <p:sldId id="622" r:id="rId34"/>
    <p:sldId id="798" r:id="rId35"/>
    <p:sldId id="663" r:id="rId36"/>
    <p:sldId id="799" r:id="rId37"/>
    <p:sldId id="676" r:id="rId38"/>
    <p:sldId id="851" r:id="rId39"/>
    <p:sldId id="801" r:id="rId40"/>
    <p:sldId id="802" r:id="rId41"/>
    <p:sldId id="636" r:id="rId42"/>
    <p:sldId id="635" r:id="rId43"/>
    <p:sldId id="665" r:id="rId44"/>
    <p:sldId id="803" r:id="rId45"/>
    <p:sldId id="804" r:id="rId46"/>
    <p:sldId id="853" r:id="rId47"/>
    <p:sldId id="805" r:id="rId48"/>
    <p:sldId id="806" r:id="rId49"/>
    <p:sldId id="807" r:id="rId50"/>
    <p:sldId id="654" r:id="rId51"/>
    <p:sldId id="641" r:id="rId52"/>
    <p:sldId id="852" r:id="rId53"/>
    <p:sldId id="642" r:id="rId54"/>
    <p:sldId id="643" r:id="rId55"/>
    <p:sldId id="645" r:id="rId56"/>
    <p:sldId id="808" r:id="rId57"/>
    <p:sldId id="809" r:id="rId58"/>
    <p:sldId id="687" r:id="rId59"/>
    <p:sldId id="689" r:id="rId60"/>
    <p:sldId id="720" r:id="rId61"/>
    <p:sldId id="854" r:id="rId62"/>
    <p:sldId id="862" r:id="rId63"/>
    <p:sldId id="690" r:id="rId64"/>
    <p:sldId id="814" r:id="rId65"/>
    <p:sldId id="816" r:id="rId66"/>
    <p:sldId id="810" r:id="rId67"/>
    <p:sldId id="855" r:id="rId68"/>
    <p:sldId id="856" r:id="rId69"/>
    <p:sldId id="857" r:id="rId70"/>
    <p:sldId id="858" r:id="rId71"/>
    <p:sldId id="859" r:id="rId72"/>
    <p:sldId id="860" r:id="rId73"/>
    <p:sldId id="861" r:id="rId74"/>
    <p:sldId id="811" r:id="rId75"/>
    <p:sldId id="817" r:id="rId76"/>
    <p:sldId id="818" r:id="rId77"/>
    <p:sldId id="819" r:id="rId78"/>
    <p:sldId id="820" r:id="rId79"/>
    <p:sldId id="696" r:id="rId80"/>
    <p:sldId id="697" r:id="rId81"/>
    <p:sldId id="698" r:id="rId82"/>
    <p:sldId id="699" r:id="rId83"/>
    <p:sldId id="704" r:id="rId84"/>
    <p:sldId id="863" r:id="rId85"/>
    <p:sldId id="864" r:id="rId86"/>
    <p:sldId id="865" r:id="rId87"/>
    <p:sldId id="822" r:id="rId88"/>
    <p:sldId id="705" r:id="rId89"/>
    <p:sldId id="726" r:id="rId90"/>
    <p:sldId id="821" r:id="rId91"/>
    <p:sldId id="823" r:id="rId92"/>
    <p:sldId id="708" r:id="rId93"/>
    <p:sldId id="727" r:id="rId94"/>
    <p:sldId id="709" r:id="rId95"/>
    <p:sldId id="733" r:id="rId96"/>
    <p:sldId id="732" r:id="rId97"/>
    <p:sldId id="824" r:id="rId98"/>
    <p:sldId id="825" r:id="rId99"/>
    <p:sldId id="735" r:id="rId100"/>
    <p:sldId id="736" r:id="rId101"/>
    <p:sldId id="737" r:id="rId102"/>
    <p:sldId id="754" r:id="rId103"/>
    <p:sldId id="738" r:id="rId104"/>
    <p:sldId id="826" r:id="rId105"/>
    <p:sldId id="827" r:id="rId106"/>
    <p:sldId id="739" r:id="rId107"/>
    <p:sldId id="741" r:id="rId108"/>
    <p:sldId id="828" r:id="rId109"/>
    <p:sldId id="829" r:id="rId110"/>
    <p:sldId id="832" r:id="rId111"/>
    <p:sldId id="838" r:id="rId112"/>
    <p:sldId id="839" r:id="rId113"/>
    <p:sldId id="833" r:id="rId114"/>
    <p:sldId id="834" r:id="rId115"/>
    <p:sldId id="835" r:id="rId116"/>
    <p:sldId id="836" r:id="rId117"/>
    <p:sldId id="837" r:id="rId118"/>
  </p:sldIdLst>
  <p:sldSz cx="9144000" cy="6858000" type="screen4x3"/>
  <p:notesSz cx="7004050" cy="929005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chemeClr val="tx1"/>
        </a:solidFill>
        <a:latin typeface="Arial" charset="0"/>
        <a:ea typeface="+mn-ea"/>
        <a:cs typeface="+mn-cs"/>
      </a:defRPr>
    </a:lvl1pPr>
    <a:lvl2pPr marL="457200" algn="ctr" rtl="0" eaLnBrk="0" fontAlgn="base" hangingPunct="0">
      <a:spcBef>
        <a:spcPct val="0"/>
      </a:spcBef>
      <a:spcAft>
        <a:spcPct val="0"/>
      </a:spcAft>
      <a:defRPr sz="2400" kern="1200">
        <a:solidFill>
          <a:schemeClr val="tx1"/>
        </a:solidFill>
        <a:latin typeface="Arial" charset="0"/>
        <a:ea typeface="+mn-ea"/>
        <a:cs typeface="+mn-cs"/>
      </a:defRPr>
    </a:lvl2pPr>
    <a:lvl3pPr marL="914400" algn="ctr" rtl="0" eaLnBrk="0" fontAlgn="base" hangingPunct="0">
      <a:spcBef>
        <a:spcPct val="0"/>
      </a:spcBef>
      <a:spcAft>
        <a:spcPct val="0"/>
      </a:spcAft>
      <a:defRPr sz="2400" kern="1200">
        <a:solidFill>
          <a:schemeClr val="tx1"/>
        </a:solidFill>
        <a:latin typeface="Arial" charset="0"/>
        <a:ea typeface="+mn-ea"/>
        <a:cs typeface="+mn-cs"/>
      </a:defRPr>
    </a:lvl3pPr>
    <a:lvl4pPr marL="1371600" algn="ctr" rtl="0" eaLnBrk="0" fontAlgn="base" hangingPunct="0">
      <a:spcBef>
        <a:spcPct val="0"/>
      </a:spcBef>
      <a:spcAft>
        <a:spcPct val="0"/>
      </a:spcAft>
      <a:defRPr sz="2400" kern="1200">
        <a:solidFill>
          <a:schemeClr val="tx1"/>
        </a:solidFill>
        <a:latin typeface="Arial" charset="0"/>
        <a:ea typeface="+mn-ea"/>
        <a:cs typeface="+mn-cs"/>
      </a:defRPr>
    </a:lvl4pPr>
    <a:lvl5pPr marL="1828800" algn="ctr"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5">
          <p15:clr>
            <a:srgbClr val="A4A3A4"/>
          </p15:clr>
        </p15:guide>
        <p15:guide id="2" pos="220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00"/>
    <a:srgbClr val="0066CC"/>
    <a:srgbClr val="FFFFC5"/>
    <a:srgbClr val="CC0000"/>
    <a:srgbClr val="009900"/>
    <a:srgbClr val="003B76"/>
    <a:srgbClr val="9999FF"/>
    <a:srgbClr val="85E3E1"/>
    <a:srgbClr val="72D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3" autoAdjust="0"/>
    <p:restoredTop sz="94671" autoAdjust="0"/>
  </p:normalViewPr>
  <p:slideViewPr>
    <p:cSldViewPr>
      <p:cViewPr varScale="1">
        <p:scale>
          <a:sx n="107" d="100"/>
          <a:sy n="107" d="100"/>
        </p:scale>
        <p:origin x="-150"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Lst>
  </p:outlineViewPr>
  <p:notesTextViewPr>
    <p:cViewPr>
      <p:scale>
        <a:sx n="100" d="100"/>
        <a:sy n="100" d="100"/>
      </p:scale>
      <p:origin x="0" y="0"/>
    </p:cViewPr>
  </p:notesTextViewPr>
  <p:sorterViewPr>
    <p:cViewPr>
      <p:scale>
        <a:sx n="100" d="100"/>
        <a:sy n="100" d="100"/>
      </p:scale>
      <p:origin x="0" y="20778"/>
    </p:cViewPr>
  </p:sorterViewPr>
  <p:notesViewPr>
    <p:cSldViewPr>
      <p:cViewPr>
        <p:scale>
          <a:sx n="75" d="100"/>
          <a:sy n="75" d="100"/>
        </p:scale>
        <p:origin x="-2406" y="-246"/>
      </p:cViewPr>
      <p:guideLst>
        <p:guide orient="horz" pos="2925"/>
        <p:guide pos="220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13" Type="http://schemas.openxmlformats.org/officeDocument/2006/relationships/slide" Target="slides/slide17.xml"/><Relationship Id="rId18" Type="http://schemas.openxmlformats.org/officeDocument/2006/relationships/slide" Target="slides/slide25.xml"/><Relationship Id="rId26" Type="http://schemas.openxmlformats.org/officeDocument/2006/relationships/slide" Target="slides/slide39.xml"/><Relationship Id="rId39" Type="http://schemas.openxmlformats.org/officeDocument/2006/relationships/slide" Target="slides/slide54.xml"/><Relationship Id="rId21" Type="http://schemas.openxmlformats.org/officeDocument/2006/relationships/slide" Target="slides/slide33.xml"/><Relationship Id="rId34" Type="http://schemas.openxmlformats.org/officeDocument/2006/relationships/slide" Target="slides/slide48.xml"/><Relationship Id="rId42" Type="http://schemas.openxmlformats.org/officeDocument/2006/relationships/slide" Target="slides/slide57.xml"/><Relationship Id="rId47" Type="http://schemas.openxmlformats.org/officeDocument/2006/relationships/slide" Target="slides/slide64.xml"/><Relationship Id="rId50" Type="http://schemas.openxmlformats.org/officeDocument/2006/relationships/slide" Target="slides/slide69.xml"/><Relationship Id="rId55" Type="http://schemas.openxmlformats.org/officeDocument/2006/relationships/slide" Target="slides/slide74.xml"/><Relationship Id="rId63" Type="http://schemas.openxmlformats.org/officeDocument/2006/relationships/slide" Target="slides/slide82.xml"/><Relationship Id="rId68" Type="http://schemas.openxmlformats.org/officeDocument/2006/relationships/slide" Target="slides/slide89.xml"/><Relationship Id="rId76" Type="http://schemas.openxmlformats.org/officeDocument/2006/relationships/slide" Target="slides/slide97.xml"/><Relationship Id="rId84" Type="http://schemas.openxmlformats.org/officeDocument/2006/relationships/slide" Target="slides/slide105.xml"/><Relationship Id="rId7" Type="http://schemas.openxmlformats.org/officeDocument/2006/relationships/slide" Target="slides/slide10.xml"/><Relationship Id="rId71" Type="http://schemas.openxmlformats.org/officeDocument/2006/relationships/slide" Target="slides/slide92.xml"/><Relationship Id="rId2" Type="http://schemas.openxmlformats.org/officeDocument/2006/relationships/slide" Target="slides/slide4.xml"/><Relationship Id="rId16" Type="http://schemas.openxmlformats.org/officeDocument/2006/relationships/slide" Target="slides/slide22.xml"/><Relationship Id="rId29" Type="http://schemas.openxmlformats.org/officeDocument/2006/relationships/slide" Target="slides/slide42.xml"/><Relationship Id="rId11" Type="http://schemas.openxmlformats.org/officeDocument/2006/relationships/slide" Target="slides/slide14.xml"/><Relationship Id="rId24" Type="http://schemas.openxmlformats.org/officeDocument/2006/relationships/slide" Target="slides/slide36.xml"/><Relationship Id="rId32" Type="http://schemas.openxmlformats.org/officeDocument/2006/relationships/slide" Target="slides/slide45.xml"/><Relationship Id="rId37" Type="http://schemas.openxmlformats.org/officeDocument/2006/relationships/slide" Target="slides/slide51.xml"/><Relationship Id="rId40" Type="http://schemas.openxmlformats.org/officeDocument/2006/relationships/slide" Target="slides/slide55.xml"/><Relationship Id="rId45" Type="http://schemas.openxmlformats.org/officeDocument/2006/relationships/slide" Target="slides/slide60.xml"/><Relationship Id="rId53" Type="http://schemas.openxmlformats.org/officeDocument/2006/relationships/slide" Target="slides/slide72.xml"/><Relationship Id="rId58" Type="http://schemas.openxmlformats.org/officeDocument/2006/relationships/slide" Target="slides/slide77.xml"/><Relationship Id="rId66" Type="http://schemas.openxmlformats.org/officeDocument/2006/relationships/slide" Target="slides/slide87.xml"/><Relationship Id="rId74" Type="http://schemas.openxmlformats.org/officeDocument/2006/relationships/slide" Target="slides/slide95.xml"/><Relationship Id="rId79" Type="http://schemas.openxmlformats.org/officeDocument/2006/relationships/slide" Target="slides/slide100.xml"/><Relationship Id="rId5" Type="http://schemas.openxmlformats.org/officeDocument/2006/relationships/slide" Target="slides/slide8.xml"/><Relationship Id="rId61" Type="http://schemas.openxmlformats.org/officeDocument/2006/relationships/slide" Target="slides/slide80.xml"/><Relationship Id="rId82" Type="http://schemas.openxmlformats.org/officeDocument/2006/relationships/slide" Target="slides/slide103.xml"/><Relationship Id="rId19" Type="http://schemas.openxmlformats.org/officeDocument/2006/relationships/slide" Target="slides/slide27.xml"/><Relationship Id="rId4" Type="http://schemas.openxmlformats.org/officeDocument/2006/relationships/slide" Target="slides/slide7.xml"/><Relationship Id="rId9" Type="http://schemas.openxmlformats.org/officeDocument/2006/relationships/slide" Target="slides/slide12.xml"/><Relationship Id="rId14" Type="http://schemas.openxmlformats.org/officeDocument/2006/relationships/slide" Target="slides/slide18.xml"/><Relationship Id="rId22" Type="http://schemas.openxmlformats.org/officeDocument/2006/relationships/slide" Target="slides/slide34.xml"/><Relationship Id="rId27" Type="http://schemas.openxmlformats.org/officeDocument/2006/relationships/slide" Target="slides/slide40.xml"/><Relationship Id="rId30" Type="http://schemas.openxmlformats.org/officeDocument/2006/relationships/slide" Target="slides/slide43.xml"/><Relationship Id="rId35" Type="http://schemas.openxmlformats.org/officeDocument/2006/relationships/slide" Target="slides/slide49.xml"/><Relationship Id="rId43" Type="http://schemas.openxmlformats.org/officeDocument/2006/relationships/slide" Target="slides/slide58.xml"/><Relationship Id="rId48" Type="http://schemas.openxmlformats.org/officeDocument/2006/relationships/slide" Target="slides/slide65.xml"/><Relationship Id="rId56" Type="http://schemas.openxmlformats.org/officeDocument/2006/relationships/slide" Target="slides/slide75.xml"/><Relationship Id="rId64" Type="http://schemas.openxmlformats.org/officeDocument/2006/relationships/slide" Target="slides/slide83.xml"/><Relationship Id="rId69" Type="http://schemas.openxmlformats.org/officeDocument/2006/relationships/slide" Target="slides/slide90.xml"/><Relationship Id="rId77" Type="http://schemas.openxmlformats.org/officeDocument/2006/relationships/slide" Target="slides/slide98.xml"/><Relationship Id="rId8" Type="http://schemas.openxmlformats.org/officeDocument/2006/relationships/slide" Target="slides/slide11.xml"/><Relationship Id="rId51" Type="http://schemas.openxmlformats.org/officeDocument/2006/relationships/slide" Target="slides/slide70.xml"/><Relationship Id="rId72" Type="http://schemas.openxmlformats.org/officeDocument/2006/relationships/slide" Target="slides/slide93.xml"/><Relationship Id="rId80" Type="http://schemas.openxmlformats.org/officeDocument/2006/relationships/slide" Target="slides/slide101.xml"/><Relationship Id="rId85" Type="http://schemas.openxmlformats.org/officeDocument/2006/relationships/slide" Target="slides/slide106.xml"/><Relationship Id="rId3" Type="http://schemas.openxmlformats.org/officeDocument/2006/relationships/slide" Target="slides/slide6.xml"/><Relationship Id="rId12" Type="http://schemas.openxmlformats.org/officeDocument/2006/relationships/slide" Target="slides/slide15.xml"/><Relationship Id="rId17" Type="http://schemas.openxmlformats.org/officeDocument/2006/relationships/slide" Target="slides/slide24.xml"/><Relationship Id="rId25" Type="http://schemas.openxmlformats.org/officeDocument/2006/relationships/slide" Target="slides/slide37.xml"/><Relationship Id="rId33" Type="http://schemas.openxmlformats.org/officeDocument/2006/relationships/slide" Target="slides/slide47.xml"/><Relationship Id="rId38" Type="http://schemas.openxmlformats.org/officeDocument/2006/relationships/slide" Target="slides/slide53.xml"/><Relationship Id="rId46" Type="http://schemas.openxmlformats.org/officeDocument/2006/relationships/slide" Target="slides/slide63.xml"/><Relationship Id="rId59" Type="http://schemas.openxmlformats.org/officeDocument/2006/relationships/slide" Target="slides/slide78.xml"/><Relationship Id="rId67" Type="http://schemas.openxmlformats.org/officeDocument/2006/relationships/slide" Target="slides/slide88.xml"/><Relationship Id="rId20" Type="http://schemas.openxmlformats.org/officeDocument/2006/relationships/slide" Target="slides/slide32.xml"/><Relationship Id="rId41" Type="http://schemas.openxmlformats.org/officeDocument/2006/relationships/slide" Target="slides/slide56.xml"/><Relationship Id="rId54" Type="http://schemas.openxmlformats.org/officeDocument/2006/relationships/slide" Target="slides/slide73.xml"/><Relationship Id="rId62" Type="http://schemas.openxmlformats.org/officeDocument/2006/relationships/slide" Target="slides/slide81.xml"/><Relationship Id="rId70" Type="http://schemas.openxmlformats.org/officeDocument/2006/relationships/slide" Target="slides/slide91.xml"/><Relationship Id="rId75" Type="http://schemas.openxmlformats.org/officeDocument/2006/relationships/slide" Target="slides/slide96.xml"/><Relationship Id="rId83" Type="http://schemas.openxmlformats.org/officeDocument/2006/relationships/slide" Target="slides/slide104.xml"/><Relationship Id="rId1" Type="http://schemas.openxmlformats.org/officeDocument/2006/relationships/slide" Target="slides/slide3.xml"/><Relationship Id="rId6" Type="http://schemas.openxmlformats.org/officeDocument/2006/relationships/slide" Target="slides/slide9.xml"/><Relationship Id="rId15" Type="http://schemas.openxmlformats.org/officeDocument/2006/relationships/slide" Target="slides/slide19.xml"/><Relationship Id="rId23" Type="http://schemas.openxmlformats.org/officeDocument/2006/relationships/slide" Target="slides/slide35.xml"/><Relationship Id="rId28" Type="http://schemas.openxmlformats.org/officeDocument/2006/relationships/slide" Target="slides/slide41.xml"/><Relationship Id="rId36" Type="http://schemas.openxmlformats.org/officeDocument/2006/relationships/slide" Target="slides/slide50.xml"/><Relationship Id="rId49" Type="http://schemas.openxmlformats.org/officeDocument/2006/relationships/slide" Target="slides/slide66.xml"/><Relationship Id="rId57" Type="http://schemas.openxmlformats.org/officeDocument/2006/relationships/slide" Target="slides/slide76.xml"/><Relationship Id="rId10" Type="http://schemas.openxmlformats.org/officeDocument/2006/relationships/slide" Target="slides/slide13.xml"/><Relationship Id="rId31" Type="http://schemas.openxmlformats.org/officeDocument/2006/relationships/slide" Target="slides/slide44.xml"/><Relationship Id="rId44" Type="http://schemas.openxmlformats.org/officeDocument/2006/relationships/slide" Target="slides/slide59.xml"/><Relationship Id="rId52" Type="http://schemas.openxmlformats.org/officeDocument/2006/relationships/slide" Target="slides/slide71.xml"/><Relationship Id="rId60" Type="http://schemas.openxmlformats.org/officeDocument/2006/relationships/slide" Target="slides/slide79.xml"/><Relationship Id="rId65" Type="http://schemas.openxmlformats.org/officeDocument/2006/relationships/slide" Target="slides/slide84.xml"/><Relationship Id="rId73" Type="http://schemas.openxmlformats.org/officeDocument/2006/relationships/slide" Target="slides/slide94.xml"/><Relationship Id="rId78" Type="http://schemas.openxmlformats.org/officeDocument/2006/relationships/slide" Target="slides/slide99.xml"/><Relationship Id="rId81" Type="http://schemas.openxmlformats.org/officeDocument/2006/relationships/slide" Target="slides/slide102.xml"/><Relationship Id="rId86" Type="http://schemas.openxmlformats.org/officeDocument/2006/relationships/slide" Target="slides/slide10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469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8938" y="4413250"/>
            <a:ext cx="6303962" cy="4179888"/>
          </a:xfrm>
          <a:prstGeom prst="rect">
            <a:avLst/>
          </a:prstGeom>
          <a:noFill/>
          <a:ln w="12700">
            <a:noFill/>
            <a:miter lim="800000"/>
            <a:headEnd/>
            <a:tailEnd/>
          </a:ln>
          <a:effectLst/>
        </p:spPr>
        <p:txBody>
          <a:bodyPr vert="horz" wrap="square" lIns="91871" tIns="45130" rIns="91871" bIns="4513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2227" name="Rectangle 3"/>
          <p:cNvSpPr>
            <a:spLocks noGrp="1" noRot="1" noChangeAspect="1" noChangeArrowheads="1" noTextEdit="1"/>
          </p:cNvSpPr>
          <p:nvPr>
            <p:ph type="sldImg" idx="2"/>
          </p:nvPr>
        </p:nvSpPr>
        <p:spPr bwMode="auto">
          <a:xfrm>
            <a:off x="1189038" y="703263"/>
            <a:ext cx="4627562" cy="3470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907214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4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4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4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vmlDrawing" Target="../drawings/vmlDrawing5.vml"/><Relationship Id="rId5" Type="http://schemas.openxmlformats.org/officeDocument/2006/relationships/image" Target="../media/image55.emf"/><Relationship Id="rId4" Type="http://schemas.openxmlformats.org/officeDocument/2006/relationships/oleObject" Target="../embeddings/oleObject1.bin"/></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vmlDrawing" Target="../drawings/vmlDrawing6.vml"/><Relationship Id="rId5" Type="http://schemas.openxmlformats.org/officeDocument/2006/relationships/image" Target="../media/image61.emf"/><Relationship Id="rId4" Type="http://schemas.openxmlformats.org/officeDocument/2006/relationships/oleObject" Target="../embeddings/oleObject2.bin"/></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vmlDrawing" Target="../drawings/vmlDrawing7.vml"/><Relationship Id="rId5" Type="http://schemas.openxmlformats.org/officeDocument/2006/relationships/image" Target="../media/image63.emf"/><Relationship Id="rId4" Type="http://schemas.openxmlformats.org/officeDocument/2006/relationships/oleObject" Target="../embeddings/oleObject3.bin"/></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176231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106907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128276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72300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421985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4850"/>
            <a:ext cx="4624387" cy="3468688"/>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90566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84642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42402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160460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387949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35777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931384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44029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60810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51572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Rot="1" noChangeAspect="1" noChangeArrowheads="1" noTextEdit="1"/>
          </p:cNvSpPr>
          <p:nvPr>
            <p:ph type="sldImg"/>
          </p:nvPr>
        </p:nvSpPr>
        <p:spPr>
          <a:ln/>
        </p:spPr>
      </p:sp>
      <p:sp>
        <p:nvSpPr>
          <p:cNvPr id="8591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94354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197007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069198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637695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486500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226790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8811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097282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466725" y="4413250"/>
            <a:ext cx="5992813"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3934714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466725" y="4413250"/>
            <a:ext cx="5992813"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232579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766900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790296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466725" y="4413250"/>
            <a:ext cx="5992813"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3702287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4850"/>
            <a:ext cx="4624387" cy="3468688"/>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575324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818989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454368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13011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55918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200052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466725" y="4413250"/>
            <a:ext cx="5992813"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3741903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466725" y="4413250"/>
            <a:ext cx="5992813"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890568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59452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800515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628451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851928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521874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681759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261675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24387" cy="3470275"/>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92525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161519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566409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xfrm>
            <a:off x="466725" y="4413250"/>
            <a:ext cx="5992813" cy="4179888"/>
          </a:xfrm>
          <a:noFill/>
        </p:spPr>
        <p:txBody>
          <a:bodyPr/>
          <a:lstStyle/>
          <a:p>
            <a:endParaRPr lang="en-US" altLang="en-US"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noTextEdit="1"/>
          </p:cNvSpPr>
          <p:nvPr>
            <p:ph type="sldImg"/>
          </p:nvPr>
        </p:nvSpPr>
        <p:spPr>
          <a:ln/>
        </p:spPr>
      </p:sp>
      <p:sp>
        <p:nvSpPr>
          <p:cNvPr id="28675" name="Rectangle 3"/>
          <p:cNvSpPr>
            <a:spLocks noGrp="1" noChangeArrowheads="1"/>
          </p:cNvSpPr>
          <p:nvPr>
            <p:ph type="body" idx="1"/>
          </p:nvPr>
        </p:nvSpPr>
        <p:spPr>
          <a:xfrm>
            <a:off x="466725" y="4413250"/>
            <a:ext cx="5992813" cy="4179888"/>
          </a:xfrm>
          <a:noFill/>
        </p:spPr>
        <p:txBody>
          <a:bodyPr/>
          <a:lstStyle/>
          <a:p>
            <a:endParaRPr lang="en-US" alt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noTextEdit="1"/>
          </p:cNvSpPr>
          <p:nvPr>
            <p:ph type="sldImg"/>
          </p:nvPr>
        </p:nvSpPr>
        <p:spPr>
          <a:ln/>
        </p:spPr>
      </p:sp>
      <p:sp>
        <p:nvSpPr>
          <p:cNvPr id="29699" name="Rectangle 3"/>
          <p:cNvSpPr>
            <a:spLocks noGrp="1" noChangeArrowheads="1"/>
          </p:cNvSpPr>
          <p:nvPr>
            <p:ph type="body" idx="1"/>
          </p:nvPr>
        </p:nvSpPr>
        <p:spPr>
          <a:xfrm>
            <a:off x="466725" y="4413250"/>
            <a:ext cx="5992813" cy="4179888"/>
          </a:xfrm>
          <a:noFill/>
        </p:spPr>
        <p:txBody>
          <a:bodyPr/>
          <a:lstStyle/>
          <a:p>
            <a:endParaRPr lang="en-US" altLang="en-US"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noTextEdit="1"/>
          </p:cNvSpPr>
          <p:nvPr>
            <p:ph type="sldImg"/>
          </p:nvPr>
        </p:nvSpPr>
        <p:spPr>
          <a:ln/>
        </p:spPr>
      </p:sp>
      <p:sp>
        <p:nvSpPr>
          <p:cNvPr id="30723" name="Rectangle 3"/>
          <p:cNvSpPr>
            <a:spLocks noGrp="1" noChangeArrowheads="1"/>
          </p:cNvSpPr>
          <p:nvPr>
            <p:ph type="body" idx="1"/>
          </p:nvPr>
        </p:nvSpPr>
        <p:spPr>
          <a:xfrm>
            <a:off x="466725" y="4413250"/>
            <a:ext cx="5992813" cy="4179888"/>
          </a:xfrm>
          <a:noFill/>
        </p:spPr>
        <p:txBody>
          <a:bodyPr/>
          <a:lstStyle/>
          <a:p>
            <a:endParaRPr lang="en-US" altLang="en-US"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noTextEdit="1"/>
          </p:cNvSpPr>
          <p:nvPr>
            <p:ph type="sldImg"/>
          </p:nvPr>
        </p:nvSpPr>
        <p:spPr>
          <a:ln/>
        </p:spPr>
      </p:sp>
      <p:sp>
        <p:nvSpPr>
          <p:cNvPr id="31747" name="Rectangle 3"/>
          <p:cNvSpPr>
            <a:spLocks noGrp="1" noChangeArrowheads="1"/>
          </p:cNvSpPr>
          <p:nvPr>
            <p:ph type="body" idx="1"/>
          </p:nvPr>
        </p:nvSpPr>
        <p:spPr>
          <a:xfrm>
            <a:off x="466725" y="4413250"/>
            <a:ext cx="5992813" cy="4179888"/>
          </a:xfrm>
          <a:noFill/>
        </p:spPr>
        <p:txBody>
          <a:bodyPr/>
          <a:lstStyle/>
          <a:p>
            <a:endParaRPr lang="en-US" altLang="en-US"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5864689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821949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7705245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37425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495758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655564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42271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969049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69160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graphicFrame>
        <p:nvGraphicFramePr>
          <p:cNvPr id="219139" name="Object 3"/>
          <p:cNvGraphicFramePr>
            <a:graphicFrameLocks noGrp="1" noChangeAspect="1"/>
          </p:cNvGraphicFramePr>
          <p:nvPr>
            <p:ph type="body" idx="1"/>
          </p:nvPr>
        </p:nvGraphicFramePr>
        <p:xfrm>
          <a:off x="1368425" y="4413250"/>
          <a:ext cx="4425950" cy="3319463"/>
        </p:xfrm>
        <a:graphic>
          <a:graphicData uri="http://schemas.openxmlformats.org/presentationml/2006/ole">
            <mc:AlternateContent xmlns:mc="http://schemas.openxmlformats.org/markup-compatibility/2006">
              <mc:Choice xmlns:v="urn:schemas-microsoft-com:vml" Requires="v">
                <p:oleObj spid="_x0000_s219292" name="Slide" r:id="rId4" imgW="4572180" imgH="3429001" progId="PowerPoint.Slide.8">
                  <p:embed/>
                </p:oleObj>
              </mc:Choice>
              <mc:Fallback>
                <p:oleObj name="Slide" r:id="rId4" imgW="4572180" imgH="3429001"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4413250"/>
                        <a:ext cx="4425950" cy="3319463"/>
                      </a:xfrm>
                      <a:prstGeom prst="rect">
                        <a:avLst/>
                      </a:prstGeom>
                    </p:spPr>
                  </p:pic>
                </p:oleObj>
              </mc:Fallback>
            </mc:AlternateContent>
          </a:graphicData>
        </a:graphic>
      </p:graphicFrame>
    </p:spTree>
    <p:extLst>
      <p:ext uri="{BB962C8B-B14F-4D97-AF65-F5344CB8AC3E}">
        <p14:creationId xmlns:p14="http://schemas.microsoft.com/office/powerpoint/2010/main" val="1111442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7138682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0625" y="703263"/>
            <a:ext cx="4627563" cy="3470275"/>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377728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graphicFrame>
        <p:nvGraphicFramePr>
          <p:cNvPr id="268291" name="Object 3"/>
          <p:cNvGraphicFramePr>
            <a:graphicFrameLocks noGrp="1" noChangeAspect="1"/>
          </p:cNvGraphicFramePr>
          <p:nvPr>
            <p:ph type="body" idx="1"/>
          </p:nvPr>
        </p:nvGraphicFramePr>
        <p:xfrm>
          <a:off x="1444625" y="4413250"/>
          <a:ext cx="4197350" cy="3148013"/>
        </p:xfrm>
        <a:graphic>
          <a:graphicData uri="http://schemas.openxmlformats.org/presentationml/2006/ole">
            <mc:AlternateContent xmlns:mc="http://schemas.openxmlformats.org/markup-compatibility/2006">
              <mc:Choice xmlns:v="urn:schemas-microsoft-com:vml" Requires="v">
                <p:oleObj spid="_x0000_s268444" name="Slide" r:id="rId4" imgW="4572180" imgH="3429001" progId="PowerPoint.Slide.8">
                  <p:embed/>
                </p:oleObj>
              </mc:Choice>
              <mc:Fallback>
                <p:oleObj name="Slide" r:id="rId4" imgW="4572180" imgH="3429001"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25" y="4413250"/>
                        <a:ext cx="4197350" cy="3148013"/>
                      </a:xfrm>
                      <a:prstGeom prst="rect">
                        <a:avLst/>
                      </a:prstGeom>
                    </p:spPr>
                  </p:pic>
                </p:oleObj>
              </mc:Fallback>
            </mc:AlternateContent>
          </a:graphicData>
        </a:graphic>
      </p:graphicFrame>
    </p:spTree>
    <p:extLst>
      <p:ext uri="{BB962C8B-B14F-4D97-AF65-F5344CB8AC3E}">
        <p14:creationId xmlns:p14="http://schemas.microsoft.com/office/powerpoint/2010/main" val="37589427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graphicFrame>
        <p:nvGraphicFramePr>
          <p:cNvPr id="269315" name="Object 3"/>
          <p:cNvGraphicFramePr>
            <a:graphicFrameLocks noGrp="1" noChangeAspect="1"/>
          </p:cNvGraphicFramePr>
          <p:nvPr>
            <p:ph type="body" idx="1"/>
          </p:nvPr>
        </p:nvGraphicFramePr>
        <p:xfrm>
          <a:off x="1368425" y="4413250"/>
          <a:ext cx="4273550" cy="3205163"/>
        </p:xfrm>
        <a:graphic>
          <a:graphicData uri="http://schemas.openxmlformats.org/presentationml/2006/ole">
            <mc:AlternateContent xmlns:mc="http://schemas.openxmlformats.org/markup-compatibility/2006">
              <mc:Choice xmlns:v="urn:schemas-microsoft-com:vml" Requires="v">
                <p:oleObj spid="_x0000_s269468" name="Slide" r:id="rId4" imgW="4572180" imgH="3429001" progId="PowerPoint.Slide.8">
                  <p:embed/>
                </p:oleObj>
              </mc:Choice>
              <mc:Fallback>
                <p:oleObj name="Slide" r:id="rId4" imgW="4572180" imgH="3429001"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4413250"/>
                        <a:ext cx="4273550" cy="3205163"/>
                      </a:xfrm>
                      <a:prstGeom prst="rect">
                        <a:avLst/>
                      </a:prstGeom>
                    </p:spPr>
                  </p:pic>
                </p:oleObj>
              </mc:Fallback>
            </mc:AlternateContent>
          </a:graphicData>
        </a:graphic>
      </p:graphicFrame>
    </p:spTree>
    <p:extLst>
      <p:ext uri="{BB962C8B-B14F-4D97-AF65-F5344CB8AC3E}">
        <p14:creationId xmlns:p14="http://schemas.microsoft.com/office/powerpoint/2010/main" val="7507645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49949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24875979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104300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012565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43605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4765474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31095890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544630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468109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823137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0490109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6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656586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37541050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9919723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9503841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7377773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5607420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2800" cy="3468688"/>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584676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2960811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40678926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852" tIns="45120" rIns="91852" bIns="45120"/>
          <a:lstStyle/>
          <a:p>
            <a:endParaRPr lang="en-US" altLang="en-US" dirty="0" smtClean="0"/>
          </a:p>
        </p:txBody>
      </p:sp>
    </p:spTree>
    <p:extLst>
      <p:ext uri="{BB962C8B-B14F-4D97-AF65-F5344CB8AC3E}">
        <p14:creationId xmlns:p14="http://schemas.microsoft.com/office/powerpoint/2010/main" val="10026979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3039436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43985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xfrm>
            <a:off x="388938" y="4413250"/>
            <a:ext cx="6303962" cy="4273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z="1600" dirty="0" smtClean="0">
              <a:latin typeface="Comic Sans MS" pitchFamily="66" charset="0"/>
              <a:cs typeface="Times New Roman" pitchFamily="18" charset="0"/>
            </a:endParaRPr>
          </a:p>
        </p:txBody>
      </p:sp>
    </p:spTree>
    <p:extLst>
      <p:ext uri="{BB962C8B-B14F-4D97-AF65-F5344CB8AC3E}">
        <p14:creationId xmlns:p14="http://schemas.microsoft.com/office/powerpoint/2010/main" val="5551367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3065514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9367455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8438242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smtClean="0"/>
          </a:p>
        </p:txBody>
      </p:sp>
    </p:spTree>
    <p:extLst>
      <p:ext uri="{BB962C8B-B14F-4D97-AF65-F5344CB8AC3E}">
        <p14:creationId xmlns:p14="http://schemas.microsoft.com/office/powerpoint/2010/main" val="173542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smtClean="0"/>
          </a:p>
        </p:txBody>
      </p:sp>
    </p:spTree>
    <p:extLst>
      <p:ext uri="{BB962C8B-B14F-4D97-AF65-F5344CB8AC3E}">
        <p14:creationId xmlns:p14="http://schemas.microsoft.com/office/powerpoint/2010/main" val="7707167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smtClean="0"/>
          </a:p>
        </p:txBody>
      </p:sp>
    </p:spTree>
    <p:extLst>
      <p:ext uri="{BB962C8B-B14F-4D97-AF65-F5344CB8AC3E}">
        <p14:creationId xmlns:p14="http://schemas.microsoft.com/office/powerpoint/2010/main" val="16407276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2688" y="698500"/>
            <a:ext cx="4638675" cy="3479800"/>
          </a:xfrm>
          <a:ln cap="flat"/>
        </p:spPr>
      </p:sp>
      <p:sp>
        <p:nvSpPr>
          <p:cNvPr id="353283" name="Rectangle 3"/>
          <p:cNvSpPr>
            <a:spLocks noGrp="1" noChangeArrowheads="1"/>
          </p:cNvSpPr>
          <p:nvPr>
            <p:ph type="body" idx="1"/>
          </p:nvPr>
        </p:nvSpPr>
        <p:spPr>
          <a:xfrm>
            <a:off x="933451" y="4413250"/>
            <a:ext cx="5137150"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73" tIns="46737" rIns="93473" bIns="46737"/>
          <a:lstStyle/>
          <a:p>
            <a:endParaRPr lang="en-US" altLang="en-US" dirty="0" smtClean="0"/>
          </a:p>
        </p:txBody>
      </p:sp>
    </p:spTree>
    <p:extLst>
      <p:ext uri="{BB962C8B-B14F-4D97-AF65-F5344CB8AC3E}">
        <p14:creationId xmlns:p14="http://schemas.microsoft.com/office/powerpoint/2010/main" val="210328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477617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360488"/>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4961318"/>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9959703"/>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3138228183"/>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3714667585"/>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1014941"/>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82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8868554"/>
      </p:ext>
    </p:extLst>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478509704"/>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591623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3334506"/>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7064429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2992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2119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0311643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63386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527211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95705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Text Box 16"/>
          <p:cNvSpPr txBox="1">
            <a:spLocks noChangeArrowheads="1"/>
          </p:cNvSpPr>
          <p:nvPr/>
        </p:nvSpPr>
        <p:spPr bwMode="auto">
          <a:xfrm>
            <a:off x="114300" y="6430962"/>
            <a:ext cx="762000" cy="274638"/>
          </a:xfrm>
          <a:prstGeom prst="rect">
            <a:avLst/>
          </a:prstGeom>
          <a:noFill/>
          <a:ln w="12700">
            <a:noFill/>
            <a:miter lim="800000"/>
            <a:headEnd/>
            <a:tailEnd/>
          </a:ln>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b="1" dirty="0">
                <a:latin typeface="Arial" charset="0"/>
              </a:rPr>
              <a:t>11-</a:t>
            </a:r>
            <a:fld id="{8D27DAE9-9DA5-4E21-943F-5990BD3F5E69}" type="slidenum">
              <a:rPr lang="en-US" altLang="en-US" sz="1200" b="1">
                <a:latin typeface="Arial" charset="0"/>
              </a:rPr>
              <a:pPr>
                <a:spcBef>
                  <a:spcPct val="50000"/>
                </a:spcBef>
              </a:pPr>
              <a:t>‹#›</a:t>
            </a:fld>
            <a:endParaRPr lang="en-US" altLang="en-US" sz="1200" b="1" dirty="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wipe dir="r"/>
  </p:transition>
  <p:txStyles>
    <p:titleStyle>
      <a:lvl1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legalzoom.com/business/business-formation/"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finance.yahoo.com/quote/GE?p=GE&amp;.tsrc=fin-srch" TargetMode="External"/><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finance.yahoo.com/quote/AAPL?p=AAPL&amp;.tsrc=fin-srch" TargetMode="External"/><Relationship Id="rId4" Type="http://schemas.openxmlformats.org/officeDocument/2006/relationships/hyperlink" Target="https://finance.yahoo.com/quote/IBM?p=IBM&amp;.tsrc=fin-srch"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images.google.com/imgres?imgurl=http://www.naaapcolumbus.org/img/sponsor/Goldman_Sachs.gif&amp;imgrefurl=http://www.naaapcolumbus.org/img/newpages/sponsors.html&amp;usg=__XKoZDjFA3fE_kiViOGt6PFi_ZB8=&amp;h=504&amp;w=504&amp;sz=17&amp;hl=en&amp;start=2&amp;um=1&amp;itbs=1&amp;tbnid=GmCwq08iRX6hlM:&amp;tbnh=130&amp;tbnw=130&amp;prev=/images?q=goldman+sachs&amp;um=1&amp;hl=en&amp;safe=active&amp;sa=N&amp;tbs=isch:1" TargetMode="External"/><Relationship Id="rId7" Type="http://schemas.openxmlformats.org/officeDocument/2006/relationships/hyperlink" Target="http://images.google.com/imgres?imgurl=http://www.chartingstocks.net/wp-content/uploads/2009/02/merrill_lynch_logo.jpg&amp;imgrefurl=http://www.chartingstocks.net/2009/02/cuomo-merrill-improperly-gave-out-bonuses/&amp;usg=__D51YxGMH6m1PdnOtBqvI6_kCRdQ=&amp;h=178&amp;w=215&amp;sz=33&amp;hl=en&amp;start=7&amp;um=1&amp;itbs=1&amp;tbnid=fw_pZCm1bJDSTM:&amp;tbnh=88&amp;tbnw=106&amp;prev=/images?q=merrill+lynch+logo&amp;um=1&amp;hl=en&amp;safe=active&amp;tbs=isch: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images.google.com/imgres?imgurl=http://uk.finaperf.com/images/logos/240x180/morgan-stanley.jpeg&amp;imgrefurl=http://uk.finaperf.com/news/morgan+stanley:d:9-3-2010&amp;usg=__bFRcGFbvtxOV4A0lcVKfJ7r_gD8=&amp;h=180&amp;w=240&amp;sz=13&amp;hl=en&amp;start=7&amp;um=1&amp;itbs=1&amp;tbnid=RRCYSgs-5PQzkM:&amp;tbnh=83&amp;tbnw=110&amp;prev=/images?q=morgan+stanley+logo&amp;um=1&amp;hl=en&amp;safe=active&amp;tbs=isch:1" TargetMode="External"/><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hyperlink" Target="Ch13_DCCAcctg_University_%20Initial%20Public%20Offering%20(IPO).wmv"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8.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35.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hyperlink" Target="https://www.cancer.org/" TargetMode="External"/><Relationship Id="rId3" Type="http://schemas.openxmlformats.org/officeDocument/2006/relationships/image" Target="../media/image3.png"/><Relationship Id="rId7" Type="http://schemas.openxmlformats.org/officeDocument/2006/relationships/hyperlink" Target="ge.com" TargetMode="External"/><Relationship Id="rId12"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s://www.salvationarmyusa.org/usn/" TargetMode="External"/><Relationship Id="rId5" Type="http://schemas.openxmlformats.org/officeDocument/2006/relationships/hyperlink" Target="https://www.caterpillar.com/" TargetMode="External"/><Relationship Id="rId10"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hyperlink" Target="https://www.cargill.com/" TargetMode="Externa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23.xml"/><Relationship Id="rId7"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m/imgres?imgurl=http://www.camplasalle.xparte.com/images/treasure%20chest_.gif&amp;imgrefurl=http://www.camplasalle.xparte.com/&amp;usg=__lq9xr8cVsWORdemIeQqhOtpv1SU=&amp;h=311&amp;w=479&amp;sz=11&amp;hl=en&amp;start=1&amp;um=1&amp;itbs=1&amp;tbnid=AW1T8bXUge9npM:&amp;tbnh=84&amp;tbnw=129&amp;prev=/images?q=treasure+chest&amp;um=1&amp;hl=en&amp;safe=active&amp;sa=N&amp;tbs=isch: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notesSlide" Target="../notesSlides/notesSlide44.xml"/><Relationship Id="rId4" Type="http://schemas.openxmlformats.org/officeDocument/2006/relationships/tags" Target="../tags/tag30.xml"/><Relationship Id="rId9"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embeddings/Microsoft_Excel_97-2003_Worksheet1.xls"/></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49.emf"/><Relationship Id="rId4" Type="http://schemas.openxmlformats.org/officeDocument/2006/relationships/oleObject" Target="../embeddings/Microsoft_Excel_97-2003_Worksheet2.xls"/></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Microsoft_Excel_97-2003_Worksheet3.xls"/></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51.emf"/><Relationship Id="rId4" Type="http://schemas.openxmlformats.org/officeDocument/2006/relationships/oleObject" Target="../embeddings/Microsoft_Excel_97-2003_Worksheet4.xls"/></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84.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finance.yahoo.com/quote/BRK-A?p=BRK-A&amp;.tsrc=fin-srch" TargetMode="External"/><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hyperlink" Target="https://finance.yahoo.com/quote/BRK-B?p=BRK-B&amp;.tsrc=fin-srch"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9"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b="1" dirty="0">
                <a:solidFill>
                  <a:srgbClr val="CC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Corporation Management</a:t>
            </a:r>
            <a:endParaRPr lang="en-US" altLang="en-US" sz="2200" dirty="0">
              <a:solidFill>
                <a:srgbClr val="000000"/>
              </a:solidFill>
              <a:latin typeface="Liberation Sans" panose="020B0604020202020204" pitchFamily="34" charset="0"/>
            </a:endParaRP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Additional Taxes</a:t>
            </a:r>
          </a:p>
        </p:txBody>
      </p:sp>
      <p:sp>
        <p:nvSpPr>
          <p:cNvPr id="347141" name="Line 7"/>
          <p:cNvSpPr>
            <a:spLocks noChangeShapeType="1"/>
          </p:cNvSpPr>
          <p:nvPr/>
        </p:nvSpPr>
        <p:spPr bwMode="auto">
          <a:xfrm>
            <a:off x="4970748" y="3962400"/>
            <a:ext cx="744252"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47140" name="Rectangle 6"/>
          <p:cNvSpPr>
            <a:spLocks noChangeArrowheads="1"/>
          </p:cNvSpPr>
          <p:nvPr/>
        </p:nvSpPr>
        <p:spPr bwMode="auto">
          <a:xfrm>
            <a:off x="6019800" y="3267551"/>
            <a:ext cx="2819400" cy="1596073"/>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dirty="0">
                <a:latin typeface="Liberation Sans" panose="020B0604020202020204" pitchFamily="34" charset="0"/>
              </a:rPr>
              <a:t>Corporation can obtain capital through the issuance of stock.</a:t>
            </a: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1442" name="Rectangle 18"/>
          <p:cNvSpPr>
            <a:spLocks noChangeArrowheads="1"/>
          </p:cNvSpPr>
          <p:nvPr/>
        </p:nvSpPr>
        <p:spPr bwMode="auto">
          <a:xfrm>
            <a:off x="609600" y="5652448"/>
            <a:ext cx="8001000" cy="73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10000"/>
              </a:lnSpc>
            </a:pPr>
            <a:r>
              <a:rPr lang="en-US" altLang="en-US" sz="1900" dirty="0">
                <a:latin typeface="Liberation Sans" panose="020B0604020202020204" pitchFamily="34" charset="0"/>
              </a:rPr>
              <a:t>This ratio shows how many dollars of net income a company earned for each dollar of common stockholders’ equity. </a:t>
            </a:r>
          </a:p>
        </p:txBody>
      </p:sp>
      <p:sp>
        <p:nvSpPr>
          <p:cNvPr id="231454" name="Rectangle 2"/>
          <p:cNvSpPr>
            <a:spLocks noChangeArrowheads="1"/>
          </p:cNvSpPr>
          <p:nvPr/>
        </p:nvSpPr>
        <p:spPr bwMode="auto">
          <a:xfrm>
            <a:off x="609600" y="1233488"/>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30000"/>
              </a:spcBef>
            </a:pPr>
            <a:r>
              <a:rPr lang="en-US" altLang="en-US" sz="2800" b="1" dirty="0">
                <a:solidFill>
                  <a:srgbClr val="CC0000"/>
                </a:solidFill>
                <a:latin typeface="Liberation Sans" panose="020B0604020202020204" pitchFamily="34" charset="0"/>
              </a:rPr>
              <a:t>Earnings Performance</a:t>
            </a:r>
          </a:p>
        </p:txBody>
      </p:sp>
      <p:sp>
        <p:nvSpPr>
          <p:cNvPr id="231455" name="Rectangle 31"/>
          <p:cNvSpPr>
            <a:spLocks noChangeArrowheads="1"/>
          </p:cNvSpPr>
          <p:nvPr/>
        </p:nvSpPr>
        <p:spPr bwMode="auto">
          <a:xfrm>
            <a:off x="609600" y="18288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10000"/>
              </a:lnSpc>
            </a:pPr>
            <a:r>
              <a:rPr lang="en-US" altLang="en-US" sz="2000" b="1" dirty="0">
                <a:latin typeface="Liberation Sans" panose="020B0604020202020204" pitchFamily="34" charset="0"/>
              </a:rPr>
              <a:t>Illustration:  </a:t>
            </a:r>
            <a:r>
              <a:rPr lang="en-US" altLang="en-US" sz="2000" dirty="0">
                <a:latin typeface="Liberation Sans" panose="020B0604020202020204" pitchFamily="34" charset="0"/>
              </a:rPr>
              <a:t>The following is the calculation of Nike’s return on common stockholders’ equity ratios for </a:t>
            </a:r>
            <a:r>
              <a:rPr lang="en-US" altLang="en-US" sz="2000" dirty="0" smtClean="0">
                <a:latin typeface="Liberation Sans" panose="020B0604020202020204" pitchFamily="34" charset="0"/>
              </a:rPr>
              <a:t>2014 and 2013.</a:t>
            </a:r>
            <a:endParaRPr lang="en-US" altLang="en-US" sz="2000" dirty="0">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latin typeface="Liberation Sans" panose="020B0604020202020204" pitchFamily="34" charset="0"/>
              </a:rPr>
              <a:t>ANALYSIS OF STOCKHOLDERS’ EQUITY</a:t>
            </a:r>
            <a:endParaRPr lang="en-US" altLang="en-US" sz="3200" b="1" dirty="0">
              <a:solidFill>
                <a:schemeClr val="tx2">
                  <a:lumMod val="50000"/>
                </a:schemeClr>
              </a:solidFill>
              <a:latin typeface="Liberation Sans" panose="020B0604020202020204" pitchFamily="34" charset="0"/>
            </a:endParaRPr>
          </a:p>
        </p:txBody>
      </p:sp>
      <p:pic>
        <p:nvPicPr>
          <p:cNvPr id="285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722580"/>
            <a:ext cx="8534400" cy="282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2454" name="Rectangle 6"/>
          <p:cNvSpPr>
            <a:spLocks noChangeArrowheads="1"/>
          </p:cNvSpPr>
          <p:nvPr/>
        </p:nvSpPr>
        <p:spPr bwMode="auto">
          <a:xfrm>
            <a:off x="3200400" y="4629150"/>
            <a:ext cx="2819400" cy="838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2455" name="Rectangle 7"/>
          <p:cNvSpPr>
            <a:spLocks noChangeArrowheads="1"/>
          </p:cNvSpPr>
          <p:nvPr/>
        </p:nvSpPr>
        <p:spPr bwMode="auto">
          <a:xfrm>
            <a:off x="6019800" y="4629150"/>
            <a:ext cx="2971800" cy="838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2324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0504"/>
            <a:ext cx="8534400" cy="391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rPr>
              <a:t>DEBT VERSUS EQUITY DECISION</a:t>
            </a:r>
            <a:endParaRPr lang="en-US" altLang="en-US" sz="3200" b="1" dirty="0">
              <a:solidFill>
                <a:schemeClr val="tx2">
                  <a:lumMod val="50000"/>
                </a:schemeClr>
              </a:solidFill>
            </a:endParaRPr>
          </a:p>
        </p:txBody>
      </p:sp>
      <p:sp>
        <p:nvSpPr>
          <p:cNvPr id="2" name="Rectangle 1"/>
          <p:cNvSpPr/>
          <p:nvPr/>
        </p:nvSpPr>
        <p:spPr>
          <a:xfrm>
            <a:off x="277504" y="5359821"/>
            <a:ext cx="3608696" cy="461665"/>
          </a:xfrm>
          <a:prstGeom prst="rect">
            <a:avLst/>
          </a:prstGeom>
        </p:spPr>
        <p:txBody>
          <a:bodyPr wrap="square">
            <a:spAutoFit/>
          </a:bodyPr>
          <a:lstStyle/>
          <a:p>
            <a:pPr algn="l"/>
            <a:r>
              <a:rPr lang="en-US" sz="1200" b="1" dirty="0">
                <a:latin typeface="Liberation Sans" panose="020B0604020202020204" pitchFamily="34" charset="0"/>
              </a:rPr>
              <a:t>ILLUSTRATION 11-20</a:t>
            </a:r>
          </a:p>
          <a:p>
            <a:pPr algn="l"/>
            <a:r>
              <a:rPr lang="en-US" sz="1200" dirty="0">
                <a:latin typeface="Liberation Sans" panose="020B0604020202020204" pitchFamily="34" charset="0"/>
              </a:rPr>
              <a:t>Advantages of bond </a:t>
            </a:r>
            <a:r>
              <a:rPr lang="en-US" sz="1200" dirty="0" smtClean="0">
                <a:latin typeface="Liberation Sans" panose="020B0604020202020204" pitchFamily="34" charset="0"/>
              </a:rPr>
              <a:t>financing over </a:t>
            </a:r>
            <a:r>
              <a:rPr lang="en-US" sz="1200" dirty="0">
                <a:latin typeface="Liberation Sans" panose="020B0604020202020204" pitchFamily="34" charset="0"/>
              </a:rPr>
              <a:t>common stock</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97989" name="Rectangle 5"/>
          <p:cNvSpPr>
            <a:spLocks noChangeArrowheads="1"/>
          </p:cNvSpPr>
          <p:nvPr/>
        </p:nvSpPr>
        <p:spPr bwMode="auto">
          <a:xfrm>
            <a:off x="3200400" y="4629150"/>
            <a:ext cx="2819400" cy="838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7990" name="Rectangle 6"/>
          <p:cNvSpPr>
            <a:spLocks noChangeArrowheads="1"/>
          </p:cNvSpPr>
          <p:nvPr/>
        </p:nvSpPr>
        <p:spPr bwMode="auto">
          <a:xfrm>
            <a:off x="6019800" y="4629150"/>
            <a:ext cx="2971800" cy="838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2979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853363"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rPr>
              <a:t>DEBT VERSUS EQUITY DECISION</a:t>
            </a:r>
            <a:endParaRPr lang="en-US" altLang="en-US" sz="3200" b="1" dirty="0">
              <a:solidFill>
                <a:schemeClr val="tx2">
                  <a:lumMod val="50000"/>
                </a:schemeClr>
              </a:solidFill>
            </a:endParaRPr>
          </a:p>
        </p:txBody>
      </p:sp>
      <p:sp>
        <p:nvSpPr>
          <p:cNvPr id="2" name="Rectangle 1"/>
          <p:cNvSpPr/>
          <p:nvPr/>
        </p:nvSpPr>
        <p:spPr>
          <a:xfrm>
            <a:off x="595952" y="5257800"/>
            <a:ext cx="2286000" cy="646331"/>
          </a:xfrm>
          <a:prstGeom prst="rect">
            <a:avLst/>
          </a:prstGeom>
        </p:spPr>
        <p:txBody>
          <a:bodyPr wrap="square">
            <a:spAutoFit/>
          </a:bodyPr>
          <a:lstStyle/>
          <a:p>
            <a:pPr algn="l"/>
            <a:r>
              <a:rPr lang="en-US" sz="1200" b="1" dirty="0">
                <a:latin typeface="Liberation Sans" panose="020B0604020202020204" pitchFamily="34" charset="0"/>
              </a:rPr>
              <a:t>ILLUSTRATION 11-21</a:t>
            </a:r>
          </a:p>
          <a:p>
            <a:pPr algn="l"/>
            <a:r>
              <a:rPr lang="en-US" sz="1200" dirty="0">
                <a:latin typeface="Liberation Sans" panose="020B0604020202020204" pitchFamily="34" charset="0"/>
              </a:rPr>
              <a:t>Components of the return on</a:t>
            </a:r>
          </a:p>
          <a:p>
            <a:pPr algn="l"/>
            <a:r>
              <a:rPr lang="en-US" sz="1200" dirty="0">
                <a:latin typeface="Liberation Sans" panose="020B0604020202020204" pitchFamily="34" charset="0"/>
              </a:rPr>
              <a:t>common stockholders’ equity</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7" y="3666817"/>
            <a:ext cx="7700963" cy="2906701"/>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233482" name="Rectangle 10"/>
          <p:cNvSpPr>
            <a:spLocks noChangeArrowheads="1"/>
          </p:cNvSpPr>
          <p:nvPr/>
        </p:nvSpPr>
        <p:spPr bwMode="auto">
          <a:xfrm>
            <a:off x="609600" y="1190625"/>
            <a:ext cx="8077200" cy="234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n-US" altLang="en-US" sz="1900" b="1" dirty="0">
                <a:latin typeface="Liberation Sans" panose="020B0604020202020204" pitchFamily="34" charset="0"/>
              </a:rPr>
              <a:t>Illustration:</a:t>
            </a:r>
            <a:r>
              <a:rPr lang="en-US" altLang="en-US" sz="1900" dirty="0">
                <a:latin typeface="Liberation Sans" panose="020B0604020202020204" pitchFamily="34" charset="0"/>
              </a:rPr>
              <a:t> </a:t>
            </a:r>
            <a:r>
              <a:rPr lang="en-US" altLang="en-US" sz="1900" dirty="0" smtClean="0">
                <a:latin typeface="Liberation Sans" panose="020B0604020202020204" pitchFamily="34" charset="0"/>
              </a:rPr>
              <a:t>Microsystems </a:t>
            </a:r>
            <a:r>
              <a:rPr lang="en-US" altLang="en-US" sz="1900" dirty="0">
                <a:latin typeface="Liberation Sans" panose="020B0604020202020204" pitchFamily="34" charset="0"/>
              </a:rPr>
              <a:t>Inc. currently has 100,000 shares of</a:t>
            </a:r>
          </a:p>
          <a:p>
            <a:pPr algn="l">
              <a:lnSpc>
                <a:spcPct val="110000"/>
              </a:lnSpc>
            </a:pPr>
            <a:r>
              <a:rPr lang="en-US" altLang="en-US" sz="1900" dirty="0">
                <a:latin typeface="Liberation Sans" panose="020B0604020202020204" pitchFamily="34" charset="0"/>
              </a:rPr>
              <a:t>common stock outstanding issued at $25 per share and no debt. It is considering two alternatives for raising an additional $5 million: </a:t>
            </a:r>
            <a:r>
              <a:rPr lang="en-US" altLang="en-US" sz="1900" b="1" dirty="0">
                <a:latin typeface="Liberation Sans" panose="020B0604020202020204" pitchFamily="34" charset="0"/>
              </a:rPr>
              <a:t>Plan A</a:t>
            </a:r>
            <a:r>
              <a:rPr lang="en-US" altLang="en-US" sz="1900" dirty="0">
                <a:latin typeface="Liberation Sans" panose="020B0604020202020204" pitchFamily="34" charset="0"/>
              </a:rPr>
              <a:t> involves issuing 200,000 shares of common stock at the current market price of $25 per share. </a:t>
            </a:r>
            <a:r>
              <a:rPr lang="en-US" altLang="en-US" sz="1900" b="1" dirty="0">
                <a:latin typeface="Liberation Sans" panose="020B0604020202020204" pitchFamily="34" charset="0"/>
              </a:rPr>
              <a:t>Plan B</a:t>
            </a:r>
            <a:r>
              <a:rPr lang="en-US" altLang="en-US" sz="1900" dirty="0">
                <a:latin typeface="Liberation Sans" panose="020B0604020202020204" pitchFamily="34" charset="0"/>
              </a:rPr>
              <a:t> involves issuing $5 million of 12% bonds at face value. Income before interest and taxes will be $1.5 million; income taxes are expected to be 30%.</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rPr>
              <a:t>DEBT VERSUS EQUITY DECISION</a:t>
            </a:r>
            <a:endParaRPr lang="en-US" altLang="en-US" sz="3200" b="1" dirty="0">
              <a:solidFill>
                <a:schemeClr val="tx2">
                  <a:lumMod val="50000"/>
                </a:schemeClr>
              </a:solidFill>
            </a:endParaRPr>
          </a:p>
        </p:txBody>
      </p:sp>
      <p:pic>
        <p:nvPicPr>
          <p:cNvPr id="286724"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461" y="4340971"/>
            <a:ext cx="1255100" cy="2420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648" y="4613161"/>
            <a:ext cx="1255100" cy="2420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648" y="4931392"/>
            <a:ext cx="1255100" cy="2420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648" y="5169715"/>
            <a:ext cx="1255100" cy="266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648" y="5503358"/>
            <a:ext cx="1255100" cy="266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648" y="5898006"/>
            <a:ext cx="1255100" cy="266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648" y="6224414"/>
            <a:ext cx="1255100" cy="266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80361" y="3575888"/>
            <a:ext cx="3586839" cy="558615"/>
          </a:xfrm>
          <a:prstGeom prst="rect">
            <a:avLst/>
          </a:prstGeom>
          <a:solidFill>
            <a:schemeClr val="accent3"/>
          </a:solidFill>
          <a:ln w="19050" cap="sq">
            <a:solidFill>
              <a:schemeClr val="tx1"/>
            </a:solidFill>
            <a:miter lim="800000"/>
            <a:headEnd type="none" w="sm" len="sm"/>
            <a:tailEnd type="none" w="sm" len="sm"/>
          </a:ln>
          <a:effectLst/>
        </p:spPr>
        <p:txBody>
          <a:bodyPr wrap="square" anchor="ctr" anchorCtr="0">
            <a:spAutoFit/>
          </a:bodyPr>
          <a:lstStyle/>
          <a:p>
            <a:pPr algn="l"/>
            <a:r>
              <a:rPr lang="en-US" sz="1200" b="1" dirty="0">
                <a:latin typeface="Liberation Sans" panose="020B0604020202020204" pitchFamily="34" charset="0"/>
              </a:rPr>
              <a:t>ILLUSTRATION 11-22</a:t>
            </a:r>
          </a:p>
          <a:p>
            <a:pPr algn="l"/>
            <a:r>
              <a:rPr lang="en-US" sz="1200" dirty="0">
                <a:latin typeface="Liberation Sans" panose="020B0604020202020204" pitchFamily="34" charset="0"/>
              </a:rPr>
              <a:t>Effects on return on </a:t>
            </a:r>
            <a:r>
              <a:rPr lang="en-US" sz="1200" dirty="0" smtClean="0">
                <a:latin typeface="Liberation Sans" panose="020B0604020202020204" pitchFamily="34" charset="0"/>
              </a:rPr>
              <a:t>common stockholders</a:t>
            </a:r>
            <a:r>
              <a:rPr lang="en-US" sz="1200" dirty="0">
                <a:latin typeface="Liberation Sans" panose="020B0604020202020204" pitchFamily="34" charset="0"/>
              </a:rPr>
              <a:t>’ </a:t>
            </a:r>
            <a:r>
              <a:rPr lang="en-US" sz="1200" dirty="0" smtClean="0">
                <a:latin typeface="Liberation Sans" panose="020B0604020202020204" pitchFamily="34" charset="0"/>
              </a:rPr>
              <a:t>equity</a:t>
            </a:r>
            <a:endParaRPr lang="en-US" sz="1200" dirty="0">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6724"/>
                                        </p:tgtEl>
                                      </p:cBhvr>
                                    </p:animEffect>
                                    <p:set>
                                      <p:cBhvr>
                                        <p:cTn id="7" dur="1" fill="hold">
                                          <p:stCondLst>
                                            <p:cond delay="499"/>
                                          </p:stCondLst>
                                        </p:cTn>
                                        <p:tgtEl>
                                          <p:spTgt spid="2867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85873"/>
            <a:ext cx="8300112" cy="427193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2000" dirty="0" smtClean="0">
                <a:solidFill>
                  <a:schemeClr val="bg2"/>
                </a:solidFill>
                <a:latin typeface="Liberation Sans" panose="020B0604020202020204" pitchFamily="34" charset="0"/>
              </a:rPr>
              <a:t>On </a:t>
            </a:r>
            <a:r>
              <a:rPr lang="en-US" sz="2000" dirty="0">
                <a:solidFill>
                  <a:schemeClr val="bg2"/>
                </a:solidFill>
                <a:latin typeface="Liberation Sans" panose="020B0604020202020204" pitchFamily="34" charset="0"/>
              </a:rPr>
              <a:t>January 1, 2017, Siena Corporation purchased 2,000 shares of treasury stock. </a:t>
            </a:r>
            <a:r>
              <a:rPr lang="en-US" sz="2000" dirty="0" smtClean="0">
                <a:solidFill>
                  <a:schemeClr val="bg2"/>
                </a:solidFill>
                <a:latin typeface="Liberation Sans" panose="020B0604020202020204" pitchFamily="34" charset="0"/>
              </a:rPr>
              <a:t>Other information </a:t>
            </a:r>
            <a:r>
              <a:rPr lang="en-US" sz="2000" dirty="0">
                <a:solidFill>
                  <a:schemeClr val="bg2"/>
                </a:solidFill>
                <a:latin typeface="Liberation Sans" panose="020B0604020202020204" pitchFamily="34" charset="0"/>
              </a:rPr>
              <a:t>regarding Siena Corporation is provided </a:t>
            </a:r>
            <a:r>
              <a:rPr lang="en-US" sz="2000" dirty="0" smtClean="0">
                <a:solidFill>
                  <a:schemeClr val="bg2"/>
                </a:solidFill>
                <a:latin typeface="Liberation Sans" panose="020B0604020202020204" pitchFamily="34" charset="0"/>
              </a:rPr>
              <a:t>below.</a:t>
            </a:r>
          </a:p>
          <a:p>
            <a:pPr algn="l">
              <a:lnSpc>
                <a:spcPct val="120000"/>
              </a:lnSpc>
              <a:spcBef>
                <a:spcPts val="0"/>
              </a:spcBef>
              <a:tabLst>
                <a:tab pos="342900" algn="l"/>
                <a:tab pos="1943100" algn="l"/>
                <a:tab pos="6113463" algn="ctr"/>
                <a:tab pos="7493000" algn="ctr"/>
              </a:tabLst>
            </a:pPr>
            <a:r>
              <a:rPr lang="en-US" sz="2000" dirty="0" smtClean="0">
                <a:solidFill>
                  <a:schemeClr val="bg2"/>
                </a:solidFill>
                <a:latin typeface="Liberation Sans" panose="020B0604020202020204" pitchFamily="34" charset="0"/>
              </a:rPr>
              <a:t>			2017 	2016</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Net </a:t>
            </a:r>
            <a:r>
              <a:rPr lang="en-US" sz="2000" dirty="0">
                <a:solidFill>
                  <a:schemeClr val="bg2"/>
                </a:solidFill>
                <a:latin typeface="Liberation Sans" panose="020B0604020202020204" pitchFamily="34" charset="0"/>
              </a:rPr>
              <a:t>income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110,000 </a:t>
            </a:r>
            <a:r>
              <a:rPr lang="en-US" sz="2000" dirty="0" smtClean="0">
                <a:solidFill>
                  <a:schemeClr val="bg2"/>
                </a:solidFill>
                <a:latin typeface="Liberation Sans" panose="020B0604020202020204" pitchFamily="34" charset="0"/>
              </a:rPr>
              <a:t>	$110,000</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Dividends </a:t>
            </a:r>
            <a:r>
              <a:rPr lang="en-US" sz="2000" dirty="0">
                <a:solidFill>
                  <a:schemeClr val="bg2"/>
                </a:solidFill>
                <a:latin typeface="Liberation Sans" panose="020B0604020202020204" pitchFamily="34" charset="0"/>
              </a:rPr>
              <a:t>on preferred stock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10,000 </a:t>
            </a:r>
            <a:r>
              <a:rPr lang="en-US" sz="2000" dirty="0" smtClean="0">
                <a:solidFill>
                  <a:schemeClr val="bg2"/>
                </a:solidFill>
                <a:latin typeface="Liberation Sans" panose="020B0604020202020204" pitchFamily="34" charset="0"/>
              </a:rPr>
              <a:t>	$10,000</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Dividends </a:t>
            </a:r>
            <a:r>
              <a:rPr lang="en-US" sz="2000" dirty="0">
                <a:solidFill>
                  <a:schemeClr val="bg2"/>
                </a:solidFill>
                <a:latin typeface="Liberation Sans" panose="020B0604020202020204" pitchFamily="34" charset="0"/>
              </a:rPr>
              <a:t>on common stock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1,600 </a:t>
            </a:r>
            <a:r>
              <a:rPr lang="en-US" sz="2000" dirty="0" smtClean="0">
                <a:solidFill>
                  <a:schemeClr val="bg2"/>
                </a:solidFill>
                <a:latin typeface="Liberation Sans" panose="020B0604020202020204" pitchFamily="34" charset="0"/>
              </a:rPr>
              <a:t>	$2,000</a:t>
            </a:r>
          </a:p>
          <a:p>
            <a:pPr marL="231775" algn="l">
              <a:lnSpc>
                <a:spcPct val="120000"/>
              </a:lnSpc>
              <a:spcBef>
                <a:spcPts val="0"/>
              </a:spcBef>
              <a:tabLst>
                <a:tab pos="342900" algn="l"/>
                <a:tab pos="1943100" algn="l"/>
                <a:tab pos="6742113" algn="r"/>
                <a:tab pos="8051800" algn="r"/>
              </a:tabLst>
            </a:pPr>
            <a:r>
              <a:rPr lang="en-US" sz="2000" dirty="0" smtClean="0">
                <a:solidFill>
                  <a:schemeClr val="bg2"/>
                </a:solidFill>
                <a:latin typeface="Liberation Sans" panose="020B0604020202020204" pitchFamily="34" charset="0"/>
              </a:rPr>
              <a:t>Common </a:t>
            </a:r>
            <a:r>
              <a:rPr lang="en-US" sz="2000" dirty="0">
                <a:solidFill>
                  <a:schemeClr val="bg2"/>
                </a:solidFill>
                <a:latin typeface="Liberation Sans" panose="020B0604020202020204" pitchFamily="34" charset="0"/>
              </a:rPr>
              <a:t>stockholders’ equity, </a:t>
            </a:r>
            <a:r>
              <a:rPr lang="en-US" sz="2000" dirty="0" smtClean="0">
                <a:solidFill>
                  <a:schemeClr val="bg2"/>
                </a:solidFill>
                <a:latin typeface="Liberation Sans" panose="020B0604020202020204" pitchFamily="34" charset="0"/>
              </a:rPr>
              <a:t>beg. </a:t>
            </a:r>
            <a:r>
              <a:rPr lang="en-US" sz="2000" dirty="0">
                <a:solidFill>
                  <a:schemeClr val="bg2"/>
                </a:solidFill>
                <a:latin typeface="Liberation Sans" panose="020B0604020202020204" pitchFamily="34" charset="0"/>
              </a:rPr>
              <a:t>of year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400,000* </a:t>
            </a:r>
            <a:r>
              <a:rPr lang="en-US" sz="2000" dirty="0" smtClean="0">
                <a:solidFill>
                  <a:schemeClr val="bg2"/>
                </a:solidFill>
                <a:latin typeface="Liberation Sans" panose="020B0604020202020204" pitchFamily="34" charset="0"/>
              </a:rPr>
              <a:t>	$500,000</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Common </a:t>
            </a:r>
            <a:r>
              <a:rPr lang="en-US" sz="2000" dirty="0">
                <a:solidFill>
                  <a:schemeClr val="bg2"/>
                </a:solidFill>
                <a:latin typeface="Liberation Sans" panose="020B0604020202020204" pitchFamily="34" charset="0"/>
              </a:rPr>
              <a:t>stockholders’ equity, end of year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400,000 </a:t>
            </a:r>
            <a:r>
              <a:rPr lang="en-US" sz="2000" dirty="0" smtClean="0">
                <a:solidFill>
                  <a:schemeClr val="bg2"/>
                </a:solidFill>
                <a:latin typeface="Liberation Sans" panose="020B0604020202020204" pitchFamily="34" charset="0"/>
              </a:rPr>
              <a:t>	$500,000</a:t>
            </a:r>
          </a:p>
          <a:p>
            <a:pPr algn="l">
              <a:lnSpc>
                <a:spcPct val="120000"/>
              </a:lnSpc>
              <a:spcBef>
                <a:spcPts val="600"/>
              </a:spcBef>
            </a:pPr>
            <a:r>
              <a:rPr lang="en-US" sz="1800" dirty="0" smtClean="0">
                <a:solidFill>
                  <a:schemeClr val="bg2"/>
                </a:solidFill>
                <a:latin typeface="Liberation Sans" panose="020B0604020202020204" pitchFamily="34" charset="0"/>
              </a:rPr>
              <a:t>*Adjusted </a:t>
            </a:r>
            <a:r>
              <a:rPr lang="en-US" sz="1800" dirty="0">
                <a:solidFill>
                  <a:schemeClr val="bg2"/>
                </a:solidFill>
                <a:latin typeface="Liberation Sans" panose="020B0604020202020204" pitchFamily="34" charset="0"/>
              </a:rPr>
              <a:t>for purchase of treasury </a:t>
            </a:r>
            <a:r>
              <a:rPr lang="en-US" sz="1800" dirty="0" smtClean="0">
                <a:solidFill>
                  <a:schemeClr val="bg2"/>
                </a:solidFill>
                <a:latin typeface="Liberation Sans" panose="020B0604020202020204" pitchFamily="34" charset="0"/>
              </a:rPr>
              <a:t>stock.</a:t>
            </a:r>
          </a:p>
          <a:p>
            <a:pPr algn="l">
              <a:lnSpc>
                <a:spcPct val="120000"/>
              </a:lnSpc>
              <a:spcBef>
                <a:spcPts val="600"/>
              </a:spcBef>
            </a:pPr>
            <a:r>
              <a:rPr lang="en-US" sz="2000" dirty="0" smtClean="0">
                <a:solidFill>
                  <a:schemeClr val="bg2"/>
                </a:solidFill>
                <a:latin typeface="Liberation Sans" panose="020B0604020202020204" pitchFamily="34" charset="0"/>
              </a:rPr>
              <a:t>Compute the return </a:t>
            </a:r>
            <a:r>
              <a:rPr lang="en-US" sz="2000" dirty="0">
                <a:solidFill>
                  <a:schemeClr val="bg2"/>
                </a:solidFill>
                <a:latin typeface="Liberation Sans" panose="020B0604020202020204" pitchFamily="34" charset="0"/>
              </a:rPr>
              <a:t>on common stockholders’ equity for each </a:t>
            </a:r>
            <a:r>
              <a:rPr lang="en-US" sz="2000" dirty="0" smtClean="0">
                <a:solidFill>
                  <a:schemeClr val="bg2"/>
                </a:solidFill>
                <a:latin typeface="Liberation Sans" panose="020B0604020202020204" pitchFamily="34" charset="0"/>
              </a:rPr>
              <a:t>year.</a:t>
            </a:r>
            <a:endParaRPr lang="en-US" sz="2000" dirty="0">
              <a:solidFill>
                <a:schemeClr val="bg2"/>
              </a:solidFill>
              <a:latin typeface="Liberation Sans" panose="020B0604020202020204" pitchFamily="34" charset="0"/>
            </a:endParaRPr>
          </a:p>
        </p:txBody>
      </p:sp>
      <p:sp>
        <p:nvSpPr>
          <p:cNvPr id="20" name="Rounded Rectangle 19"/>
          <p:cNvSpPr/>
          <p:nvPr/>
        </p:nvSpPr>
        <p:spPr bwMode="auto">
          <a:xfrm>
            <a:off x="3047175" y="443453"/>
            <a:ext cx="5903799"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Analyzing Stockholders’ Equity</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82555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09800"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4b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3" name="Straight Connector 2"/>
          <p:cNvCxnSpPr/>
          <p:nvPr/>
        </p:nvCxnSpPr>
        <p:spPr bwMode="auto">
          <a:xfrm flipH="1">
            <a:off x="6026370" y="2993408"/>
            <a:ext cx="1163726"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1" name="Straight Connector 10"/>
          <p:cNvCxnSpPr/>
          <p:nvPr/>
        </p:nvCxnSpPr>
        <p:spPr bwMode="auto">
          <a:xfrm flipH="1">
            <a:off x="7433226" y="2985448"/>
            <a:ext cx="1163726"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4114656636"/>
      </p:ext>
    </p:extLst>
  </p:cSld>
  <p:clrMapOvr>
    <a:masterClrMapping/>
  </p:clrMapOvr>
  <p:transition>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33473"/>
            <a:ext cx="8300112" cy="316394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tabLst>
                <a:tab pos="342900" algn="l"/>
                <a:tab pos="1943100" algn="l"/>
                <a:tab pos="6113463" algn="ctr"/>
                <a:tab pos="7493000" algn="ctr"/>
              </a:tabLst>
            </a:pPr>
            <a:r>
              <a:rPr lang="en-US" sz="2000" dirty="0" smtClean="0">
                <a:solidFill>
                  <a:schemeClr val="bg2"/>
                </a:solidFill>
                <a:latin typeface="Liberation Sans" panose="020B0604020202020204" pitchFamily="34" charset="0"/>
              </a:rPr>
              <a:t>			2017 	2016</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Net </a:t>
            </a:r>
            <a:r>
              <a:rPr lang="en-US" sz="2000" dirty="0">
                <a:solidFill>
                  <a:schemeClr val="bg2"/>
                </a:solidFill>
                <a:latin typeface="Liberation Sans" panose="020B0604020202020204" pitchFamily="34" charset="0"/>
              </a:rPr>
              <a:t>income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110,000 </a:t>
            </a:r>
            <a:r>
              <a:rPr lang="en-US" sz="2000" dirty="0" smtClean="0">
                <a:solidFill>
                  <a:schemeClr val="bg2"/>
                </a:solidFill>
                <a:latin typeface="Liberation Sans" panose="020B0604020202020204" pitchFamily="34" charset="0"/>
              </a:rPr>
              <a:t>	$110,000</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Dividends </a:t>
            </a:r>
            <a:r>
              <a:rPr lang="en-US" sz="2000" dirty="0">
                <a:solidFill>
                  <a:schemeClr val="bg2"/>
                </a:solidFill>
                <a:latin typeface="Liberation Sans" panose="020B0604020202020204" pitchFamily="34" charset="0"/>
              </a:rPr>
              <a:t>on preferred stock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10,000 </a:t>
            </a:r>
            <a:r>
              <a:rPr lang="en-US" sz="2000" dirty="0" smtClean="0">
                <a:solidFill>
                  <a:schemeClr val="bg2"/>
                </a:solidFill>
                <a:latin typeface="Liberation Sans" panose="020B0604020202020204" pitchFamily="34" charset="0"/>
              </a:rPr>
              <a:t>	$10,000</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Dividends </a:t>
            </a:r>
            <a:r>
              <a:rPr lang="en-US" sz="2000" dirty="0">
                <a:solidFill>
                  <a:schemeClr val="bg2"/>
                </a:solidFill>
                <a:latin typeface="Liberation Sans" panose="020B0604020202020204" pitchFamily="34" charset="0"/>
              </a:rPr>
              <a:t>on common stock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1,600 </a:t>
            </a:r>
            <a:r>
              <a:rPr lang="en-US" sz="2000" dirty="0" smtClean="0">
                <a:solidFill>
                  <a:schemeClr val="bg2"/>
                </a:solidFill>
                <a:latin typeface="Liberation Sans" panose="020B0604020202020204" pitchFamily="34" charset="0"/>
              </a:rPr>
              <a:t>	$2,000</a:t>
            </a:r>
          </a:p>
          <a:p>
            <a:pPr marL="231775" algn="l">
              <a:lnSpc>
                <a:spcPct val="120000"/>
              </a:lnSpc>
              <a:spcBef>
                <a:spcPts val="0"/>
              </a:spcBef>
              <a:tabLst>
                <a:tab pos="342900" algn="l"/>
                <a:tab pos="1943100" algn="l"/>
                <a:tab pos="6742113" algn="r"/>
                <a:tab pos="8051800" algn="r"/>
              </a:tabLst>
            </a:pPr>
            <a:r>
              <a:rPr lang="en-US" sz="2000" dirty="0" smtClean="0">
                <a:solidFill>
                  <a:schemeClr val="bg2"/>
                </a:solidFill>
                <a:latin typeface="Liberation Sans" panose="020B0604020202020204" pitchFamily="34" charset="0"/>
              </a:rPr>
              <a:t>Common </a:t>
            </a:r>
            <a:r>
              <a:rPr lang="en-US" sz="2000" dirty="0">
                <a:solidFill>
                  <a:schemeClr val="bg2"/>
                </a:solidFill>
                <a:latin typeface="Liberation Sans" panose="020B0604020202020204" pitchFamily="34" charset="0"/>
              </a:rPr>
              <a:t>stockholders’ equity, </a:t>
            </a:r>
            <a:r>
              <a:rPr lang="en-US" sz="2000" dirty="0" smtClean="0">
                <a:solidFill>
                  <a:schemeClr val="bg2"/>
                </a:solidFill>
                <a:latin typeface="Liberation Sans" panose="020B0604020202020204" pitchFamily="34" charset="0"/>
              </a:rPr>
              <a:t>beg. </a:t>
            </a:r>
            <a:r>
              <a:rPr lang="en-US" sz="2000" dirty="0">
                <a:solidFill>
                  <a:schemeClr val="bg2"/>
                </a:solidFill>
                <a:latin typeface="Liberation Sans" panose="020B0604020202020204" pitchFamily="34" charset="0"/>
              </a:rPr>
              <a:t>of year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400,000* </a:t>
            </a:r>
            <a:r>
              <a:rPr lang="en-US" sz="2000" dirty="0" smtClean="0">
                <a:solidFill>
                  <a:schemeClr val="bg2"/>
                </a:solidFill>
                <a:latin typeface="Liberation Sans" panose="020B0604020202020204" pitchFamily="34" charset="0"/>
              </a:rPr>
              <a:t>	$500,000</a:t>
            </a:r>
          </a:p>
          <a:p>
            <a:pPr marL="231775" algn="l">
              <a:lnSpc>
                <a:spcPct val="120000"/>
              </a:lnSpc>
              <a:spcBef>
                <a:spcPts val="0"/>
              </a:spcBef>
              <a:tabLst>
                <a:tab pos="342900" algn="l"/>
                <a:tab pos="1943100" algn="l"/>
                <a:tab pos="6632575" algn="r"/>
                <a:tab pos="8051800" algn="r"/>
              </a:tabLst>
            </a:pPr>
            <a:r>
              <a:rPr lang="en-US" sz="2000" dirty="0" smtClean="0">
                <a:solidFill>
                  <a:schemeClr val="bg2"/>
                </a:solidFill>
                <a:latin typeface="Liberation Sans" panose="020B0604020202020204" pitchFamily="34" charset="0"/>
              </a:rPr>
              <a:t>Common </a:t>
            </a:r>
            <a:r>
              <a:rPr lang="en-US" sz="2000" dirty="0">
                <a:solidFill>
                  <a:schemeClr val="bg2"/>
                </a:solidFill>
                <a:latin typeface="Liberation Sans" panose="020B0604020202020204" pitchFamily="34" charset="0"/>
              </a:rPr>
              <a:t>stockholders’ equity, end of year </a:t>
            </a:r>
            <a:r>
              <a:rPr lang="en-US" sz="2000" dirty="0" smtClean="0">
                <a:solidFill>
                  <a:schemeClr val="bg2"/>
                </a:solidFill>
                <a:latin typeface="Liberation Sans" panose="020B0604020202020204" pitchFamily="34" charset="0"/>
              </a:rPr>
              <a:t>	$</a:t>
            </a:r>
            <a:r>
              <a:rPr lang="en-US" sz="2000" dirty="0">
                <a:solidFill>
                  <a:schemeClr val="bg2"/>
                </a:solidFill>
                <a:latin typeface="Liberation Sans" panose="020B0604020202020204" pitchFamily="34" charset="0"/>
              </a:rPr>
              <a:t>400,000 </a:t>
            </a:r>
            <a:r>
              <a:rPr lang="en-US" sz="2000" dirty="0" smtClean="0">
                <a:solidFill>
                  <a:schemeClr val="bg2"/>
                </a:solidFill>
                <a:latin typeface="Liberation Sans" panose="020B0604020202020204" pitchFamily="34" charset="0"/>
              </a:rPr>
              <a:t>	$500,000</a:t>
            </a:r>
          </a:p>
          <a:p>
            <a:pPr algn="l">
              <a:lnSpc>
                <a:spcPct val="120000"/>
              </a:lnSpc>
              <a:spcBef>
                <a:spcPts val="600"/>
              </a:spcBef>
            </a:pPr>
            <a:r>
              <a:rPr lang="en-US" sz="1800" dirty="0" smtClean="0">
                <a:solidFill>
                  <a:schemeClr val="bg2"/>
                </a:solidFill>
                <a:latin typeface="Liberation Sans" panose="020B0604020202020204" pitchFamily="34" charset="0"/>
              </a:rPr>
              <a:t>*Adjusted </a:t>
            </a:r>
            <a:r>
              <a:rPr lang="en-US" sz="1800" dirty="0">
                <a:solidFill>
                  <a:schemeClr val="bg2"/>
                </a:solidFill>
                <a:latin typeface="Liberation Sans" panose="020B0604020202020204" pitchFamily="34" charset="0"/>
              </a:rPr>
              <a:t>for purchase of treasury </a:t>
            </a:r>
            <a:r>
              <a:rPr lang="en-US" sz="1800" dirty="0" smtClean="0">
                <a:solidFill>
                  <a:schemeClr val="bg2"/>
                </a:solidFill>
                <a:latin typeface="Liberation Sans" panose="020B0604020202020204" pitchFamily="34" charset="0"/>
              </a:rPr>
              <a:t>stock.</a:t>
            </a:r>
          </a:p>
          <a:p>
            <a:pPr algn="l">
              <a:lnSpc>
                <a:spcPct val="120000"/>
              </a:lnSpc>
              <a:spcBef>
                <a:spcPts val="600"/>
              </a:spcBef>
            </a:pPr>
            <a:r>
              <a:rPr lang="en-US" sz="2000" dirty="0">
                <a:solidFill>
                  <a:schemeClr val="bg2"/>
                </a:solidFill>
                <a:latin typeface="Liberation Sans" panose="020B0604020202020204" pitchFamily="34" charset="0"/>
              </a:rPr>
              <a:t>Compute </a:t>
            </a:r>
            <a:r>
              <a:rPr lang="en-US" sz="2000" dirty="0" smtClean="0">
                <a:solidFill>
                  <a:schemeClr val="bg2"/>
                </a:solidFill>
                <a:latin typeface="Liberation Sans" panose="020B0604020202020204" pitchFamily="34" charset="0"/>
              </a:rPr>
              <a:t>the </a:t>
            </a:r>
            <a:r>
              <a:rPr lang="en-US" sz="2000" b="1" dirty="0">
                <a:solidFill>
                  <a:schemeClr val="bg2"/>
                </a:solidFill>
                <a:latin typeface="Liberation Sans" panose="020B0604020202020204" pitchFamily="34" charset="0"/>
              </a:rPr>
              <a:t>return on common stockholders’ equity for each year</a:t>
            </a:r>
            <a:r>
              <a:rPr lang="en-US" sz="2000" dirty="0">
                <a:solidFill>
                  <a:schemeClr val="bg2"/>
                </a:solidFill>
                <a:latin typeface="Liberation Sans" panose="020B0604020202020204" pitchFamily="34" charset="0"/>
              </a:rPr>
              <a:t>.</a:t>
            </a:r>
          </a:p>
        </p:txBody>
      </p:sp>
      <p:sp>
        <p:nvSpPr>
          <p:cNvPr id="20" name="Rounded Rectangle 19"/>
          <p:cNvSpPr/>
          <p:nvPr/>
        </p:nvSpPr>
        <p:spPr bwMode="auto">
          <a:xfrm>
            <a:off x="3047175" y="443453"/>
            <a:ext cx="5903799"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Analyzing Stockholders’ Equity</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82555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09800"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4b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3" name="Straight Connector 2"/>
          <p:cNvCxnSpPr/>
          <p:nvPr/>
        </p:nvCxnSpPr>
        <p:spPr bwMode="auto">
          <a:xfrm flipH="1">
            <a:off x="6026370" y="1725304"/>
            <a:ext cx="1163726"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1" name="Straight Connector 10"/>
          <p:cNvCxnSpPr/>
          <p:nvPr/>
        </p:nvCxnSpPr>
        <p:spPr bwMode="auto">
          <a:xfrm flipH="1">
            <a:off x="7433226" y="1717344"/>
            <a:ext cx="1163726" cy="0"/>
          </a:xfrm>
          <a:prstGeom prst="line">
            <a:avLst/>
          </a:prstGeom>
          <a:solidFill>
            <a:schemeClr val="accent1"/>
          </a:solidFill>
          <a:ln w="28575" cap="sq" cmpd="sng" algn="ctr">
            <a:solidFill>
              <a:schemeClr val="tx1"/>
            </a:solidFill>
            <a:prstDash val="solid"/>
            <a:round/>
            <a:headEnd type="none" w="sm" len="sm"/>
            <a:tailEnd type="none" w="sm" len="sm"/>
          </a:ln>
          <a:effectLst/>
        </p:spPr>
      </p:cxnSp>
      <p:pic>
        <p:nvPicPr>
          <p:cNvPr id="287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4724400"/>
            <a:ext cx="8711252" cy="116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962340" y="5104303"/>
            <a:ext cx="2644916" cy="3810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12"/>
          <p:cNvSpPr/>
          <p:nvPr/>
        </p:nvSpPr>
        <p:spPr bwMode="auto">
          <a:xfrm>
            <a:off x="1981200" y="5526247"/>
            <a:ext cx="2644916" cy="3810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Rectangle 13"/>
          <p:cNvSpPr/>
          <p:nvPr/>
        </p:nvSpPr>
        <p:spPr bwMode="auto">
          <a:xfrm>
            <a:off x="4859269" y="5297647"/>
            <a:ext cx="523283" cy="3810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8" name="Rectangle 17"/>
          <p:cNvSpPr/>
          <p:nvPr/>
        </p:nvSpPr>
        <p:spPr bwMode="auto">
          <a:xfrm>
            <a:off x="5486400" y="5104303"/>
            <a:ext cx="2644916" cy="3810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9" name="Rectangle 18"/>
          <p:cNvSpPr/>
          <p:nvPr/>
        </p:nvSpPr>
        <p:spPr bwMode="auto">
          <a:xfrm>
            <a:off x="5505260" y="5526247"/>
            <a:ext cx="2644916" cy="3810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1" name="Rectangle 20"/>
          <p:cNvSpPr/>
          <p:nvPr/>
        </p:nvSpPr>
        <p:spPr bwMode="auto">
          <a:xfrm>
            <a:off x="8383329" y="5297647"/>
            <a:ext cx="523283" cy="3810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18726724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8" grpId="0" animBg="1"/>
      <p:bldP spid="19" grpId="0" animBg="1"/>
      <p:bldP spid="2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4513" name="Rectangle 17"/>
          <p:cNvSpPr>
            <a:spLocks noChangeArrowheads="1"/>
          </p:cNvSpPr>
          <p:nvPr/>
        </p:nvSpPr>
        <p:spPr bwMode="auto">
          <a:xfrm>
            <a:off x="457200" y="1600200"/>
            <a:ext cx="8382000" cy="153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000" b="1" dirty="0">
                <a:latin typeface="Liberation Sans" panose="020B0604020202020204" pitchFamily="34" charset="0"/>
              </a:rPr>
              <a:t>Illustration:</a:t>
            </a:r>
            <a:r>
              <a:rPr lang="en-US" altLang="en-US" sz="2000" dirty="0">
                <a:latin typeface="Liberation Sans" panose="020B0604020202020204" pitchFamily="34" charset="0"/>
              </a:rPr>
              <a:t> </a:t>
            </a:r>
            <a:r>
              <a:rPr lang="en-US" altLang="en-US" sz="2000" dirty="0" smtClean="0">
                <a:latin typeface="Liberation Sans" panose="020B0604020202020204" pitchFamily="34" charset="0"/>
              </a:rPr>
              <a:t>Medland </a:t>
            </a:r>
            <a:r>
              <a:rPr lang="en-US" altLang="en-US" sz="2000" dirty="0">
                <a:latin typeface="Liberation Sans" panose="020B0604020202020204" pitchFamily="34" charset="0"/>
              </a:rPr>
              <a:t>Corporation declares a 10% stock dividend on its 50,000 shares of $10 par value common stock. The current fair market value of its stock is $15 per share. Record the entry on the declaration date:</a:t>
            </a: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7" name="Rounded Rectangle 16"/>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3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APPENDIX </a:t>
            </a:r>
            <a:r>
              <a:rPr lang="en-US" sz="2300" b="1" dirty="0">
                <a:solidFill>
                  <a:schemeClr val="accent3"/>
                </a:solidFill>
                <a:effectLst>
                  <a:outerShdw blurRad="38100" dist="38100" dir="2700000" algn="tl">
                    <a:srgbClr val="000000">
                      <a:alpha val="43137"/>
                    </a:srgbClr>
                  </a:outerShdw>
                </a:effectLst>
                <a:latin typeface="Liberation Sans" panose="020B0604020202020204" pitchFamily="34" charset="0"/>
              </a:rPr>
              <a:t>11A: Prepare entries for stock dividends.</a:t>
            </a:r>
          </a:p>
        </p:txBody>
      </p:sp>
      <p:sp>
        <p:nvSpPr>
          <p:cNvPr id="18" name="TextBox 17"/>
          <p:cNvSpPr txBox="1"/>
          <p:nvPr/>
        </p:nvSpPr>
        <p:spPr>
          <a:xfrm>
            <a:off x="2196978"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5</a:t>
            </a:r>
            <a:endParaRPr lang="en-US" sz="4000" b="1" i="0" dirty="0">
              <a:solidFill>
                <a:srgbClr val="CC0000"/>
              </a:solidFill>
              <a:effectLst/>
              <a:latin typeface="Liberation Sans" panose="020B0604020202020204" pitchFamily="34" charset="0"/>
            </a:endParaRPr>
          </a:p>
        </p:txBody>
      </p:sp>
      <p:cxnSp>
        <p:nvCxnSpPr>
          <p:cNvPr id="19" name="Straight Connector 18"/>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0" name="Text Box 5"/>
          <p:cNvSpPr txBox="1">
            <a:spLocks noChangeArrowheads="1"/>
          </p:cNvSpPr>
          <p:nvPr/>
        </p:nvSpPr>
        <p:spPr bwMode="auto">
          <a:xfrm>
            <a:off x="762000" y="3200400"/>
            <a:ext cx="7986712" cy="132029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spcBef>
                <a:spcPts val="600"/>
              </a:spcBef>
              <a:tabLst>
                <a:tab pos="6291263" algn="r"/>
                <a:tab pos="7546975" algn="r"/>
              </a:tabLst>
            </a:pPr>
            <a:r>
              <a:rPr lang="en-US" dirty="0" smtClean="0"/>
              <a:t>Stock </a:t>
            </a:r>
            <a:r>
              <a:rPr lang="en-US" dirty="0"/>
              <a:t>Dividends </a:t>
            </a:r>
            <a:r>
              <a:rPr lang="en-US" dirty="0" smtClean="0"/>
              <a:t>	75,000</a:t>
            </a:r>
            <a:endParaRPr lang="en-US" dirty="0"/>
          </a:p>
          <a:p>
            <a:pPr>
              <a:spcBef>
                <a:spcPts val="600"/>
              </a:spcBef>
              <a:tabLst>
                <a:tab pos="6291263" algn="r"/>
                <a:tab pos="7546975" algn="r"/>
              </a:tabLst>
            </a:pPr>
            <a:r>
              <a:rPr lang="en-US" dirty="0" smtClean="0"/>
              <a:t>	Common </a:t>
            </a:r>
            <a:r>
              <a:rPr lang="en-US" dirty="0"/>
              <a:t>Stock Dividends Distributable </a:t>
            </a:r>
            <a:r>
              <a:rPr lang="en-US" dirty="0" smtClean="0"/>
              <a:t>		50,000</a:t>
            </a:r>
            <a:endParaRPr lang="en-US" dirty="0"/>
          </a:p>
          <a:p>
            <a:pPr>
              <a:spcBef>
                <a:spcPts val="600"/>
              </a:spcBef>
              <a:tabLst>
                <a:tab pos="6291263" algn="r"/>
                <a:tab pos="7546975" algn="r"/>
              </a:tabLst>
            </a:pPr>
            <a:r>
              <a:rPr lang="en-US" dirty="0" smtClean="0"/>
              <a:t>	Paid-in </a:t>
            </a:r>
            <a:r>
              <a:rPr lang="en-US" dirty="0"/>
              <a:t>Capital in Excess of Par Value </a:t>
            </a:r>
            <a:r>
              <a:rPr lang="en-US" dirty="0" smtClean="0"/>
              <a:t>		25,000</a:t>
            </a:r>
            <a:endParaRPr lang="en-US" altLang="en-US" dirty="0"/>
          </a:p>
        </p:txBody>
      </p:sp>
      <p:sp>
        <p:nvSpPr>
          <p:cNvPr id="2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2"/>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7588" name="Rectangle 20"/>
          <p:cNvSpPr>
            <a:spLocks noChangeArrowheads="1"/>
          </p:cNvSpPr>
          <p:nvPr/>
        </p:nvSpPr>
        <p:spPr bwMode="auto">
          <a:xfrm>
            <a:off x="457200" y="3989874"/>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pPr>
            <a:r>
              <a:rPr lang="en-US" altLang="en-US" sz="2000" b="1" dirty="0">
                <a:latin typeface="Liberation Sans" panose="020B0604020202020204" pitchFamily="34" charset="0"/>
              </a:rPr>
              <a:t>Illustration:  </a:t>
            </a:r>
            <a:r>
              <a:rPr lang="en-US" altLang="en-US" sz="2000" dirty="0">
                <a:latin typeface="Liberation Sans" panose="020B0604020202020204" pitchFamily="34" charset="0"/>
              </a:rPr>
              <a:t>Record the journal entry when Medland issues the dividend shares.</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20504"/>
            <a:ext cx="8458200" cy="224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rPr>
              <a:t>STOCK DIVIDENDS</a:t>
            </a:r>
            <a:endParaRPr lang="en-US" altLang="en-US" sz="3200" b="1" dirty="0">
              <a:solidFill>
                <a:schemeClr val="tx2">
                  <a:lumMod val="50000"/>
                </a:schemeClr>
              </a:solidFill>
            </a:endParaRPr>
          </a:p>
        </p:txBody>
      </p:sp>
      <p:sp>
        <p:nvSpPr>
          <p:cNvPr id="14" name="Text Box 5"/>
          <p:cNvSpPr txBox="1">
            <a:spLocks noChangeArrowheads="1"/>
          </p:cNvSpPr>
          <p:nvPr/>
        </p:nvSpPr>
        <p:spPr bwMode="auto">
          <a:xfrm>
            <a:off x="762000" y="4928102"/>
            <a:ext cx="7986712" cy="90794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spcBef>
                <a:spcPts val="600"/>
              </a:spcBef>
              <a:tabLst>
                <a:tab pos="6291263" algn="r"/>
                <a:tab pos="7546975" algn="r"/>
              </a:tabLst>
            </a:pPr>
            <a:r>
              <a:rPr lang="en-US" dirty="0" smtClean="0"/>
              <a:t>Common </a:t>
            </a:r>
            <a:r>
              <a:rPr lang="en-US" dirty="0"/>
              <a:t>Stock Dividends Distributable </a:t>
            </a:r>
            <a:r>
              <a:rPr lang="en-US" dirty="0" smtClean="0"/>
              <a:t>	50,000</a:t>
            </a:r>
            <a:endParaRPr lang="en-US" dirty="0"/>
          </a:p>
          <a:p>
            <a:pPr>
              <a:spcBef>
                <a:spcPts val="600"/>
              </a:spcBef>
              <a:tabLst>
                <a:tab pos="6291263" algn="r"/>
                <a:tab pos="7546975" algn="r"/>
              </a:tabLst>
            </a:pPr>
            <a:r>
              <a:rPr lang="en-US" dirty="0" smtClean="0"/>
              <a:t>	Common Stock		50,000</a:t>
            </a:r>
            <a:endParaRPr lang="en-US" altLang="en-US" dirty="0"/>
          </a:p>
        </p:txBody>
      </p:sp>
      <p:sp>
        <p:nvSpPr>
          <p:cNvPr id="2" name="Rectangle 1"/>
          <p:cNvSpPr/>
          <p:nvPr/>
        </p:nvSpPr>
        <p:spPr>
          <a:xfrm>
            <a:off x="6172200" y="738917"/>
            <a:ext cx="2743200" cy="646331"/>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11A-1</a:t>
            </a:r>
          </a:p>
          <a:p>
            <a:pPr algn="l"/>
            <a:r>
              <a:rPr lang="en-US" sz="1200" dirty="0">
                <a:latin typeface="Liberation Sans" panose="020B0604020202020204" pitchFamily="34" charset="0"/>
              </a:rPr>
              <a:t>Statement presentation of</a:t>
            </a:r>
          </a:p>
          <a:p>
            <a:pPr algn="l"/>
            <a:r>
              <a:rPr lang="en-US" sz="1200" dirty="0">
                <a:latin typeface="Liberation Sans" panose="020B0604020202020204" pitchFamily="34" charset="0"/>
              </a:rPr>
              <a:t>common stock </a:t>
            </a:r>
            <a:r>
              <a:rPr lang="en-US" sz="1200" dirty="0" smtClean="0">
                <a:latin typeface="Liberation Sans" panose="020B0604020202020204" pitchFamily="34" charset="0"/>
              </a:rPr>
              <a:t>dividends distributable</a:t>
            </a:r>
            <a:endParaRPr lang="en-US" sz="1200" dirty="0">
              <a:latin typeface="Liberation Sans" panose="020B0604020202020204" pitchFamily="34" charset="0"/>
            </a:endParaRPr>
          </a:p>
        </p:txBody>
      </p: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46" name="Rectangle 2"/>
          <p:cNvSpPr>
            <a:spLocks noChangeArrowheads="1"/>
          </p:cNvSpPr>
          <p:nvPr/>
        </p:nvSpPr>
        <p:spPr bwMode="auto">
          <a:xfrm>
            <a:off x="846160" y="2819400"/>
            <a:ext cx="326864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dirty="0" smtClean="0">
                <a:solidFill>
                  <a:srgbClr val="CC0000"/>
                </a:solidFill>
                <a:latin typeface="Liberation Sans" panose="020B0604020202020204" pitchFamily="34" charset="0"/>
              </a:rPr>
              <a:t>KEY POINTS</a:t>
            </a:r>
            <a:endParaRPr lang="en-US" altLang="en-US" sz="2300" b="1" i="0" dirty="0">
              <a:solidFill>
                <a:srgbClr val="CC0000"/>
              </a:solidFill>
              <a:effectLst/>
              <a:latin typeface="Liberation Sans" panose="020B0604020202020204" pitchFamily="34" charset="0"/>
            </a:endParaRP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21313" y="203987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0" name="TextBox 49"/>
          <p:cNvSpPr txBox="1"/>
          <p:nvPr/>
        </p:nvSpPr>
        <p:spPr>
          <a:xfrm>
            <a:off x="846160" y="188897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07060"/>
            <a:ext cx="5211171" cy="1036140"/>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Compare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the accounting </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for stockholders’ equity under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GAAP and IFRS</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t>
            </a:r>
            <a:endPar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52" name="TextBox 51"/>
          <p:cNvSpPr txBox="1"/>
          <p:nvPr/>
        </p:nvSpPr>
        <p:spPr>
          <a:xfrm>
            <a:off x="2828186" y="1864028"/>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6</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13848"/>
            <a:ext cx="3515" cy="1170432"/>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311856"/>
            <a:ext cx="7764440" cy="322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Aside </a:t>
            </a:r>
            <a:r>
              <a:rPr lang="en-US" sz="1900" dirty="0">
                <a:latin typeface="Liberation Sans" panose="020B0604020202020204" pitchFamily="34" charset="0"/>
              </a:rPr>
              <a:t>from the terminology used, the accounting transactions for the issuance </a:t>
            </a:r>
            <a:r>
              <a:rPr lang="en-US" sz="1900" dirty="0" smtClean="0">
                <a:latin typeface="Liberation Sans" panose="020B0604020202020204" pitchFamily="34" charset="0"/>
              </a:rPr>
              <a:t>of shares </a:t>
            </a:r>
            <a:r>
              <a:rPr lang="en-US" sz="1900" dirty="0">
                <a:latin typeface="Liberation Sans" panose="020B0604020202020204" pitchFamily="34" charset="0"/>
              </a:rPr>
              <a:t>and the purchase of treasury stock are similar</a:t>
            </a:r>
            <a:r>
              <a:rPr lang="en-US" sz="1900" dirty="0" smtClean="0">
                <a:latin typeface="Liberation Sans" panose="020B0604020202020204" pitchFamily="34" charset="0"/>
              </a:rPr>
              <a:t>.</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Like </a:t>
            </a:r>
            <a:r>
              <a:rPr lang="en-US" sz="1900" dirty="0">
                <a:latin typeface="Liberation Sans" panose="020B0604020202020204" pitchFamily="34" charset="0"/>
              </a:rPr>
              <a:t>GAAP, IFRS does not allow a company to record gains or losses on purchases </a:t>
            </a:r>
            <a:r>
              <a:rPr lang="en-US" sz="1900" dirty="0" smtClean="0">
                <a:latin typeface="Liberation Sans" panose="020B0604020202020204" pitchFamily="34" charset="0"/>
              </a:rPr>
              <a:t>of its </a:t>
            </a:r>
            <a:r>
              <a:rPr lang="en-US" sz="1900" dirty="0">
                <a:latin typeface="Liberation Sans" panose="020B0604020202020204" pitchFamily="34" charset="0"/>
              </a:rPr>
              <a:t>own shares</a:t>
            </a:r>
            <a:r>
              <a:rPr lang="en-US" sz="1900" dirty="0" smtClean="0">
                <a:latin typeface="Liberation Sans" panose="020B0604020202020204" pitchFamily="34" charset="0"/>
              </a:rPr>
              <a:t>.</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accounting related to prior period adjustment is essentially the same under </a:t>
            </a:r>
            <a:r>
              <a:rPr lang="en-US" sz="1900" dirty="0" smtClean="0">
                <a:latin typeface="Liberation Sans" panose="020B0604020202020204" pitchFamily="34" charset="0"/>
              </a:rPr>
              <a:t>IFRS and </a:t>
            </a:r>
            <a:r>
              <a:rPr lang="en-US" sz="1900" dirty="0">
                <a:latin typeface="Liberation Sans" panose="020B0604020202020204" pitchFamily="34" charset="0"/>
              </a:rPr>
              <a:t>GAAP.</a:t>
            </a: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a:t>
            </a:r>
            <a:endParaRPr lang="en-US" altLang="en-US" dirty="0"/>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864643634"/>
      </p:ext>
    </p:extLst>
  </p:cSld>
  <p:clrMapOvr>
    <a:masterClrMapping/>
  </p:clrMapOvr>
  <p:transition>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475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A </a:t>
            </a:r>
            <a:r>
              <a:rPr lang="en-US" sz="1900" dirty="0">
                <a:latin typeface="Liberation Sans" panose="020B0604020202020204" pitchFamily="34" charset="0"/>
              </a:rPr>
              <a:t>statement of comprehensive income is presented in a one- or two-statement format</a:t>
            </a:r>
            <a:r>
              <a:rPr lang="en-US" sz="1900" dirty="0" smtClean="0">
                <a:latin typeface="Liberation Sans" panose="020B0604020202020204" pitchFamily="34" charset="0"/>
              </a:rPr>
              <a:t>. The </a:t>
            </a:r>
            <a:r>
              <a:rPr lang="en-US" sz="1900" dirty="0">
                <a:latin typeface="Liberation Sans" panose="020B0604020202020204" pitchFamily="34" charset="0"/>
              </a:rPr>
              <a:t>single-statement approach includes all items of income and expense, as well </a:t>
            </a:r>
            <a:r>
              <a:rPr lang="en-US" sz="1900" dirty="0" smtClean="0">
                <a:latin typeface="Liberation Sans" panose="020B0604020202020204" pitchFamily="34" charset="0"/>
              </a:rPr>
              <a:t>as each </a:t>
            </a:r>
            <a:r>
              <a:rPr lang="en-US" sz="1900" dirty="0">
                <a:latin typeface="Liberation Sans" panose="020B0604020202020204" pitchFamily="34" charset="0"/>
              </a:rPr>
              <a:t>component of other comprehensive income or loss by its individual characteristic</a:t>
            </a:r>
            <a:r>
              <a:rPr lang="en-US" sz="1900" dirty="0" smtClean="0">
                <a:latin typeface="Liberation Sans" panose="020B0604020202020204" pitchFamily="34" charset="0"/>
              </a:rPr>
              <a:t>. In </a:t>
            </a:r>
            <a:r>
              <a:rPr lang="en-US" sz="1900" dirty="0">
                <a:latin typeface="Liberation Sans" panose="020B0604020202020204" pitchFamily="34" charset="0"/>
              </a:rPr>
              <a:t>the two-statement approach, a traditional income statement is prepared. It </a:t>
            </a:r>
            <a:r>
              <a:rPr lang="en-US" sz="1900" dirty="0" smtClean="0">
                <a:latin typeface="Liberation Sans" panose="020B0604020202020204" pitchFamily="34" charset="0"/>
              </a:rPr>
              <a:t>is then </a:t>
            </a:r>
            <a:r>
              <a:rPr lang="en-US" sz="1900" dirty="0">
                <a:latin typeface="Liberation Sans" panose="020B0604020202020204" pitchFamily="34" charset="0"/>
              </a:rPr>
              <a:t>followed by a statement of comprehensive income, which starts with net </a:t>
            </a:r>
            <a:r>
              <a:rPr lang="en-US" sz="1900" dirty="0" smtClean="0">
                <a:latin typeface="Liberation Sans" panose="020B0604020202020204" pitchFamily="34" charset="0"/>
              </a:rPr>
              <a:t>income or </a:t>
            </a:r>
            <a:r>
              <a:rPr lang="en-US" sz="1900" dirty="0">
                <a:latin typeface="Liberation Sans" panose="020B0604020202020204" pitchFamily="34" charset="0"/>
              </a:rPr>
              <a:t>loss and then adds other comprehensive income or loss items. Regardless of </a:t>
            </a:r>
            <a:r>
              <a:rPr lang="en-US" sz="1900" dirty="0" smtClean="0">
                <a:latin typeface="Liberation Sans" panose="020B0604020202020204" pitchFamily="34" charset="0"/>
              </a:rPr>
              <a:t>which approach </a:t>
            </a:r>
            <a:r>
              <a:rPr lang="en-US" sz="1900" dirty="0">
                <a:latin typeface="Liberation Sans" panose="020B0604020202020204" pitchFamily="34" charset="0"/>
              </a:rPr>
              <a:t>is reported, income tax expense is required to be reported</a:t>
            </a:r>
            <a:r>
              <a:rPr lang="en-US" sz="1900" dirty="0" smtClean="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computations related to earnings per share are essentially the same under </a:t>
            </a:r>
            <a:r>
              <a:rPr lang="en-US" sz="1900" dirty="0" smtClean="0">
                <a:latin typeface="Liberation Sans" panose="020B0604020202020204" pitchFamily="34" charset="0"/>
              </a:rPr>
              <a:t>IFRS and </a:t>
            </a:r>
            <a:r>
              <a:rPr lang="en-US" sz="1900" dirty="0">
                <a:latin typeface="Liberation Sans" panose="020B0604020202020204" pitchFamily="34" charset="0"/>
              </a:rPr>
              <a:t>GAAP.</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0"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467116133"/>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97"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b="1" dirty="0">
                <a:solidFill>
                  <a:srgbClr val="CC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Corporation Management</a:t>
            </a:r>
            <a:endParaRPr lang="en-US" altLang="en-US" sz="2200" dirty="0">
              <a:solidFill>
                <a:srgbClr val="000000"/>
              </a:solidFill>
              <a:latin typeface="Liberation Sans" panose="020B0604020202020204" pitchFamily="34" charset="0"/>
            </a:endParaRP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Additional Taxes</a:t>
            </a:r>
          </a:p>
        </p:txBody>
      </p:sp>
      <p:sp>
        <p:nvSpPr>
          <p:cNvPr id="349188" name="Rectangle 6"/>
          <p:cNvSpPr>
            <a:spLocks noChangeArrowheads="1"/>
          </p:cNvSpPr>
          <p:nvPr/>
        </p:nvSpPr>
        <p:spPr bwMode="auto">
          <a:xfrm>
            <a:off x="5715000" y="3217307"/>
            <a:ext cx="3101340" cy="2701449"/>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dirty="0">
                <a:latin typeface="Liberation Sans" panose="020B0604020202020204" pitchFamily="34" charset="0"/>
              </a:rPr>
              <a:t>Continuance as a going concern is not affected by the withdrawal, death, or incapacity of a stockholder, employee, or officer.</a:t>
            </a:r>
          </a:p>
        </p:txBody>
      </p:sp>
      <p:sp>
        <p:nvSpPr>
          <p:cNvPr id="349189" name="Line 7"/>
          <p:cNvSpPr>
            <a:spLocks noChangeShapeType="1"/>
          </p:cNvSpPr>
          <p:nvPr/>
        </p:nvSpPr>
        <p:spPr bwMode="auto">
          <a:xfrm>
            <a:off x="3883395" y="4468504"/>
            <a:ext cx="1603005"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408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smtClean="0">
                <a:latin typeface="Liberation Sans" panose="020B0604020202020204" pitchFamily="34" charset="0"/>
              </a:rPr>
              <a:t>Differences</a:t>
            </a:r>
            <a:endParaRPr lang="en-US" altLang="en-US" sz="1900" b="1" dirty="0">
              <a:latin typeface="Liberation Sans" panose="020B0604020202020204" pitchFamily="34" charset="0"/>
            </a:endParaRP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Under </a:t>
            </a:r>
            <a:r>
              <a:rPr lang="en-US" sz="1900" dirty="0">
                <a:latin typeface="Liberation Sans" panose="020B0604020202020204" pitchFamily="34" charset="0"/>
              </a:rPr>
              <a:t>IFRS, the term reserves is used to describe all equity accounts other than </a:t>
            </a:r>
            <a:r>
              <a:rPr lang="en-US" sz="1900" dirty="0" smtClean="0">
                <a:latin typeface="Liberation Sans" panose="020B0604020202020204" pitchFamily="34" charset="0"/>
              </a:rPr>
              <a:t>those arising </a:t>
            </a:r>
            <a:r>
              <a:rPr lang="en-US" sz="1900" dirty="0">
                <a:latin typeface="Liberation Sans" panose="020B0604020202020204" pitchFamily="34" charset="0"/>
              </a:rPr>
              <a:t>from contributed (paid-in) capital. This would include, for example, </a:t>
            </a:r>
            <a:r>
              <a:rPr lang="en-US" sz="1900" dirty="0" smtClean="0">
                <a:latin typeface="Liberation Sans" panose="020B0604020202020204" pitchFamily="34" charset="0"/>
              </a:rPr>
              <a:t>reserves related </a:t>
            </a:r>
            <a:r>
              <a:rPr lang="en-US" sz="1900" dirty="0">
                <a:latin typeface="Liberation Sans" panose="020B0604020202020204" pitchFamily="34" charset="0"/>
              </a:rPr>
              <a:t>to retained earnings, asset revaluations, and fair value differences</a:t>
            </a:r>
            <a:r>
              <a:rPr lang="en-US" sz="1900" dirty="0" smtClean="0">
                <a:latin typeface="Liberation Sans" panose="020B0604020202020204" pitchFamily="34" charset="0"/>
              </a:rPr>
              <a:t>.</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Many </a:t>
            </a:r>
            <a:r>
              <a:rPr lang="en-US" sz="1900" dirty="0">
                <a:latin typeface="Liberation Sans" panose="020B0604020202020204" pitchFamily="34" charset="0"/>
              </a:rPr>
              <a:t>countries have a different mix of investor groups than in the United States. </a:t>
            </a:r>
            <a:r>
              <a:rPr lang="en-US" sz="1900" dirty="0" smtClean="0">
                <a:latin typeface="Liberation Sans" panose="020B0604020202020204" pitchFamily="34" charset="0"/>
              </a:rPr>
              <a:t>For example</a:t>
            </a:r>
            <a:r>
              <a:rPr lang="en-US" sz="1900" dirty="0">
                <a:latin typeface="Liberation Sans" panose="020B0604020202020204" pitchFamily="34" charset="0"/>
              </a:rPr>
              <a:t>, in Germany, financial </a:t>
            </a:r>
            <a:r>
              <a:rPr lang="en-US" sz="1900" dirty="0" smtClean="0">
                <a:latin typeface="Liberation Sans" panose="020B0604020202020204" pitchFamily="34" charset="0"/>
              </a:rPr>
              <a:t>institutions </a:t>
            </a:r>
            <a:r>
              <a:rPr lang="en-US" sz="1900" dirty="0">
                <a:latin typeface="Liberation Sans" panose="020B0604020202020204" pitchFamily="34" charset="0"/>
              </a:rPr>
              <a:t>like banks are not only major creditors </a:t>
            </a:r>
            <a:r>
              <a:rPr lang="en-US" sz="1900" dirty="0" smtClean="0">
                <a:latin typeface="Liberation Sans" panose="020B0604020202020204" pitchFamily="34" charset="0"/>
              </a:rPr>
              <a:t>of corporations </a:t>
            </a:r>
            <a:r>
              <a:rPr lang="en-US" sz="1900" dirty="0">
                <a:latin typeface="Liberation Sans" panose="020B0604020202020204" pitchFamily="34" charset="0"/>
              </a:rPr>
              <a:t>but often are the largest corporate stockholders as well. In the </a:t>
            </a:r>
            <a:r>
              <a:rPr lang="en-US" sz="1900" dirty="0" smtClean="0">
                <a:latin typeface="Liberation Sans" panose="020B0604020202020204" pitchFamily="34" charset="0"/>
              </a:rPr>
              <a:t>United States</a:t>
            </a:r>
            <a:r>
              <a:rPr lang="en-US" sz="1900" dirty="0">
                <a:latin typeface="Liberation Sans" panose="020B0604020202020204" pitchFamily="34" charset="0"/>
              </a:rPr>
              <a:t>, Asia, and the United Kingdom, many companies rely on substantial </a:t>
            </a:r>
            <a:r>
              <a:rPr lang="en-US" sz="1900" dirty="0" smtClean="0">
                <a:latin typeface="Liberation Sans" panose="020B0604020202020204" pitchFamily="34" charset="0"/>
              </a:rPr>
              <a:t>investment from </a:t>
            </a:r>
            <a:r>
              <a:rPr lang="en-US" sz="1900" dirty="0">
                <a:latin typeface="Liberation Sans" panose="020B0604020202020204" pitchFamily="34" charset="0"/>
              </a:rPr>
              <a:t>private investors.</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0"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259087289"/>
      </p:ext>
    </p:extLst>
  </p:cSld>
  <p:clrMapOvr>
    <a:masterClrMapping/>
  </p:clrMapOvr>
  <p:transition>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smtClean="0">
                <a:latin typeface="Liberation Sans" panose="020B0604020202020204" pitchFamily="34" charset="0"/>
              </a:rPr>
              <a:t>Differences</a:t>
            </a:r>
            <a:endParaRPr lang="en-US" altLang="en-US" sz="1900" b="1" dirty="0">
              <a:latin typeface="Liberation Sans" panose="020B0604020202020204" pitchFamily="34" charset="0"/>
            </a:endParaRP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There </a:t>
            </a:r>
            <a:r>
              <a:rPr lang="en-US" sz="1900" dirty="0">
                <a:latin typeface="Liberation Sans" panose="020B0604020202020204" pitchFamily="34" charset="0"/>
              </a:rPr>
              <a:t>are often terminology differences for equity accounts.</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0"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289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705" y="2819400"/>
            <a:ext cx="7663295" cy="351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03483"/>
      </p:ext>
    </p:extLst>
  </p:cSld>
  <p:clrMapOvr>
    <a:masterClrMapping/>
  </p:clrMapOvr>
  <p:transition>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485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smtClean="0">
                <a:latin typeface="Liberation Sans" panose="020B0604020202020204" pitchFamily="34" charset="0"/>
              </a:rPr>
              <a:t>Differences</a:t>
            </a:r>
            <a:endParaRPr lang="en-US" altLang="en-US" sz="1900" b="1" dirty="0">
              <a:latin typeface="Liberation Sans" panose="020B0604020202020204" pitchFamily="34" charset="0"/>
            </a:endParaRP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A </a:t>
            </a:r>
            <a:r>
              <a:rPr lang="en-US" sz="1900" dirty="0">
                <a:latin typeface="Liberation Sans" panose="020B0604020202020204" pitchFamily="34" charset="0"/>
              </a:rPr>
              <a:t>major difference between IFRS and GAAP relates to the account Revaluation Surplus</a:t>
            </a:r>
            <a:r>
              <a:rPr lang="en-US" sz="1900" dirty="0" smtClean="0">
                <a:latin typeface="Liberation Sans" panose="020B0604020202020204" pitchFamily="34" charset="0"/>
              </a:rPr>
              <a:t>. Revaluation Surplus arises </a:t>
            </a:r>
            <a:r>
              <a:rPr lang="en-US" sz="1900" dirty="0">
                <a:latin typeface="Liberation Sans" panose="020B0604020202020204" pitchFamily="34" charset="0"/>
              </a:rPr>
              <a:t>under IFRS because companies are permitted to revalue </a:t>
            </a:r>
            <a:r>
              <a:rPr lang="en-US" sz="1900" dirty="0" smtClean="0">
                <a:latin typeface="Liberation Sans" panose="020B0604020202020204" pitchFamily="34" charset="0"/>
              </a:rPr>
              <a:t>their property</a:t>
            </a:r>
            <a:r>
              <a:rPr lang="en-US" sz="1900" dirty="0">
                <a:latin typeface="Liberation Sans" panose="020B0604020202020204" pitchFamily="34" charset="0"/>
              </a:rPr>
              <a:t>, plant, and equipment to fair value under certain circumstances. This </a:t>
            </a:r>
            <a:r>
              <a:rPr lang="en-US" sz="1900" dirty="0" smtClean="0">
                <a:latin typeface="Liberation Sans" panose="020B0604020202020204" pitchFamily="34" charset="0"/>
              </a:rPr>
              <a:t>account is </a:t>
            </a:r>
            <a:r>
              <a:rPr lang="en-US" sz="1900" dirty="0">
                <a:latin typeface="Liberation Sans" panose="020B0604020202020204" pitchFamily="34" charset="0"/>
              </a:rPr>
              <a:t>part of general reserves under IFRS and is not considered contributed capital</a:t>
            </a:r>
            <a:r>
              <a:rPr lang="en-US" sz="1900" dirty="0" smtClean="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IFRS </a:t>
            </a:r>
            <a:r>
              <a:rPr lang="en-US" sz="1900" dirty="0">
                <a:latin typeface="Liberation Sans" panose="020B0604020202020204" pitchFamily="34" charset="0"/>
              </a:rPr>
              <a:t>often uses terms such as </a:t>
            </a:r>
            <a:r>
              <a:rPr lang="en-US" sz="1900" b="1" dirty="0">
                <a:latin typeface="Liberation Sans" panose="020B0604020202020204" pitchFamily="34" charset="0"/>
              </a:rPr>
              <a:t>retained profits </a:t>
            </a:r>
            <a:r>
              <a:rPr lang="en-US" sz="1900" dirty="0">
                <a:latin typeface="Liberation Sans" panose="020B0604020202020204" pitchFamily="34" charset="0"/>
              </a:rPr>
              <a:t>or </a:t>
            </a:r>
            <a:r>
              <a:rPr lang="en-US" sz="1900" b="1" dirty="0">
                <a:latin typeface="Liberation Sans" panose="020B0604020202020204" pitchFamily="34" charset="0"/>
              </a:rPr>
              <a:t>accumulated profit or loss </a:t>
            </a:r>
            <a:r>
              <a:rPr lang="en-US" sz="1900" dirty="0" smtClean="0">
                <a:latin typeface="Liberation Sans" panose="020B0604020202020204" pitchFamily="34" charset="0"/>
              </a:rPr>
              <a:t>to describe </a:t>
            </a:r>
            <a:r>
              <a:rPr lang="en-US" sz="1900" dirty="0">
                <a:latin typeface="Liberation Sans" panose="020B0604020202020204" pitchFamily="34" charset="0"/>
              </a:rPr>
              <a:t>retained earnings. The term retained earnings is also often used</a:t>
            </a:r>
            <a:r>
              <a:rPr lang="en-US" sz="1900" dirty="0" smtClean="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Equity </a:t>
            </a:r>
            <a:r>
              <a:rPr lang="en-US" sz="1900" dirty="0">
                <a:latin typeface="Liberation Sans" panose="020B0604020202020204" pitchFamily="34" charset="0"/>
              </a:rPr>
              <a:t>is given various descriptions under IFRS, such as shareholders’ equity, owners</a:t>
            </a:r>
            <a:r>
              <a:rPr lang="en-US" sz="1900" dirty="0" smtClean="0">
                <a:latin typeface="Liberation Sans" panose="020B0604020202020204" pitchFamily="34" charset="0"/>
              </a:rPr>
              <a:t>’ equity</a:t>
            </a:r>
            <a:r>
              <a:rPr lang="en-US" sz="1900" dirty="0">
                <a:latin typeface="Liberation Sans" panose="020B0604020202020204" pitchFamily="34" charset="0"/>
              </a:rPr>
              <a:t>, capital and reserves, and shareholders’ funds</a:t>
            </a:r>
            <a:r>
              <a:rPr lang="en-US" sz="1900" dirty="0" smtClean="0">
                <a:latin typeface="Liberation Sans" panose="020B0604020202020204" pitchFamily="34" charset="0"/>
              </a:rPr>
              <a:t>.</a:t>
            </a:r>
            <a:endParaRPr lang="en-US" sz="1900" dirty="0">
              <a:latin typeface="Liberation Sans" panose="020B0604020202020204" pitchFamily="34" charset="0"/>
            </a:endParaRP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0"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4226481972"/>
      </p:ext>
    </p:extLst>
  </p:cSld>
  <p:clrMapOvr>
    <a:masterClrMapping/>
  </p:clrMapOvr>
  <p:transition>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LOOKING TO THE FUTURE</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22204"/>
            <a:ext cx="7764440" cy="254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just">
              <a:lnSpc>
                <a:spcPct val="105000"/>
              </a:lnSpc>
            </a:pPr>
            <a:r>
              <a:rPr lang="en-US" sz="1900" dirty="0" smtClean="0">
                <a:latin typeface="Liberation Sans" panose="020B0604020202020204" pitchFamily="34" charset="0"/>
              </a:rPr>
              <a:t>The </a:t>
            </a:r>
            <a:r>
              <a:rPr lang="en-US" sz="1900" dirty="0">
                <a:latin typeface="Liberation Sans" panose="020B0604020202020204" pitchFamily="34" charset="0"/>
              </a:rPr>
              <a:t>IASB and the FASB are currently working on a project related to financial </a:t>
            </a:r>
            <a:r>
              <a:rPr lang="en-US" sz="1900" dirty="0" smtClean="0">
                <a:latin typeface="Liberation Sans" panose="020B0604020202020204" pitchFamily="34" charset="0"/>
              </a:rPr>
              <a:t>statement presentation</a:t>
            </a:r>
            <a:r>
              <a:rPr lang="en-US" sz="1900" dirty="0">
                <a:latin typeface="Liberation Sans" panose="020B0604020202020204" pitchFamily="34" charset="0"/>
              </a:rPr>
              <a:t>. An important part of this study is to determine whether certain line items</a:t>
            </a:r>
            <a:r>
              <a:rPr lang="en-US" sz="1900" dirty="0" smtClean="0">
                <a:latin typeface="Liberation Sans" panose="020B0604020202020204" pitchFamily="34" charset="0"/>
              </a:rPr>
              <a:t>, subtotals</a:t>
            </a:r>
            <a:r>
              <a:rPr lang="en-US" sz="1900" dirty="0">
                <a:latin typeface="Liberation Sans" panose="020B0604020202020204" pitchFamily="34" charset="0"/>
              </a:rPr>
              <a:t>, and totals should be clearly defined and required to be displayed in the </a:t>
            </a:r>
            <a:r>
              <a:rPr lang="en-US" sz="1900" dirty="0" smtClean="0">
                <a:latin typeface="Liberation Sans" panose="020B0604020202020204" pitchFamily="34" charset="0"/>
              </a:rPr>
              <a:t>financial statements</a:t>
            </a:r>
            <a:r>
              <a:rPr lang="en-US" sz="1900" dirty="0">
                <a:latin typeface="Liberation Sans" panose="020B0604020202020204" pitchFamily="34" charset="0"/>
              </a:rPr>
              <a:t>. For example, it is likely that the statement of stockholders’ equity and </a:t>
            </a:r>
            <a:r>
              <a:rPr lang="en-US" sz="1900" dirty="0" smtClean="0">
                <a:latin typeface="Liberation Sans" panose="020B0604020202020204" pitchFamily="34" charset="0"/>
              </a:rPr>
              <a:t>its presentation </a:t>
            </a:r>
            <a:r>
              <a:rPr lang="en-US" sz="1900" dirty="0">
                <a:latin typeface="Liberation Sans" panose="020B0604020202020204" pitchFamily="34" charset="0"/>
              </a:rPr>
              <a:t>will be examined closely</a:t>
            </a:r>
            <a:r>
              <a:rPr lang="en-US" sz="1900" dirty="0" smtClean="0">
                <a:latin typeface="Liberation Sans" panose="020B0604020202020204" pitchFamily="34" charset="0"/>
              </a:rPr>
              <a:t>. </a:t>
            </a:r>
          </a:p>
          <a:p>
            <a:pPr indent="463550" algn="just">
              <a:lnSpc>
                <a:spcPct val="105000"/>
              </a:lnSpc>
            </a:pPr>
            <a:r>
              <a:rPr lang="en-US" sz="1900" dirty="0" smtClean="0">
                <a:latin typeface="Liberation Sans" panose="020B0604020202020204" pitchFamily="34" charset="0"/>
              </a:rPr>
              <a:t>Both </a:t>
            </a:r>
            <a:r>
              <a:rPr lang="en-US" sz="1900" dirty="0">
                <a:latin typeface="Liberation Sans" panose="020B0604020202020204" pitchFamily="34" charset="0"/>
              </a:rPr>
              <a:t>the IASB and FASB are working toward convergence of any remaining </a:t>
            </a:r>
            <a:r>
              <a:rPr lang="en-US" sz="1900" dirty="0" smtClean="0">
                <a:latin typeface="Liberation Sans" panose="020B0604020202020204" pitchFamily="34" charset="0"/>
              </a:rPr>
              <a:t>differences related </a:t>
            </a:r>
            <a:r>
              <a:rPr lang="en-US" sz="1900" dirty="0">
                <a:latin typeface="Liberation Sans" panose="020B0604020202020204" pitchFamily="34" charset="0"/>
              </a:rPr>
              <a:t>to earnings per share computations. </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a:t>
            </a:r>
            <a:endParaRPr lang="en-US" altLang="en-US" dirty="0"/>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4"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254944183"/>
      </p:ext>
    </p:extLst>
  </p:cSld>
  <p:clrMapOvr>
    <a:masterClrMapping/>
  </p:clrMapOvr>
  <p:transition>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78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Which </a:t>
            </a:r>
            <a:r>
              <a:rPr lang="en-US" sz="2000" dirty="0">
                <a:latin typeface="Liberation Sans" panose="020B0604020202020204" pitchFamily="34" charset="0"/>
              </a:rPr>
              <a:t>of the following is </a:t>
            </a:r>
            <a:r>
              <a:rPr lang="en-US" sz="2000" b="1" dirty="0">
                <a:latin typeface="Liberation Sans" panose="020B0604020202020204" pitchFamily="34" charset="0"/>
              </a:rPr>
              <a:t>true</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In </a:t>
            </a:r>
            <a:r>
              <a:rPr lang="en-US" sz="2000" dirty="0">
                <a:latin typeface="Liberation Sans" panose="020B0604020202020204" pitchFamily="34" charset="0"/>
              </a:rPr>
              <a:t>the United States, the primary corporate stockholders are financial institutions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Share </a:t>
            </a:r>
            <a:r>
              <a:rPr lang="en-US" sz="2000" dirty="0">
                <a:latin typeface="Liberation Sans" panose="020B0604020202020204" pitchFamily="34" charset="0"/>
              </a:rPr>
              <a:t>capital means total assets under IFRS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IASB and FASB are presently studying how financial statement </a:t>
            </a:r>
            <a:r>
              <a:rPr lang="en-US" sz="2000" dirty="0" smtClean="0">
                <a:latin typeface="Liberation Sans" panose="020B0604020202020204" pitchFamily="34" charset="0"/>
              </a:rPr>
              <a:t>information should </a:t>
            </a:r>
            <a:r>
              <a:rPr lang="en-US" sz="2000" dirty="0">
                <a:latin typeface="Liberation Sans" panose="020B0604020202020204" pitchFamily="34" charset="0"/>
              </a:rPr>
              <a:t>be presented</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accounting for treasury stock differs extensively between GAAP and IFRS.</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Notched Right Arrow 12"/>
          <p:cNvSpPr/>
          <p:nvPr/>
        </p:nvSpPr>
        <p:spPr bwMode="auto">
          <a:xfrm>
            <a:off x="784407" y="4307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4"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42805764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0136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Under </a:t>
            </a:r>
            <a:r>
              <a:rPr lang="en-US" sz="2000" dirty="0">
                <a:latin typeface="Liberation Sans" panose="020B0604020202020204" pitchFamily="34" charset="0"/>
              </a:rPr>
              <a:t>IFRS, the amount of capital received in excess of par value would be credited to</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Retained </a:t>
            </a:r>
            <a:r>
              <a:rPr lang="en-US" sz="2000" dirty="0">
                <a:latin typeface="Liberation Sans" panose="020B0604020202020204" pitchFamily="34" charset="0"/>
              </a:rPr>
              <a:t>Earnings. </a:t>
            </a:r>
            <a:endParaRPr lang="en-US" sz="2000" dirty="0" smtClean="0">
              <a:latin typeface="Liberation Sans" panose="020B0604020202020204" pitchFamily="34" charset="0"/>
            </a:endParaRP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Contributed </a:t>
            </a:r>
            <a:r>
              <a:rPr lang="en-US" sz="2000" dirty="0">
                <a:latin typeface="Liberation Sans" panose="020B0604020202020204" pitchFamily="34" charset="0"/>
              </a:rPr>
              <a:t>Capital. </a:t>
            </a:r>
            <a:endParaRPr lang="en-US" sz="2000" dirty="0" smtClean="0">
              <a:latin typeface="Liberation Sans" panose="020B0604020202020204" pitchFamily="34" charset="0"/>
            </a:endParaRPr>
          </a:p>
          <a:p>
            <a:pPr marL="808038" lvl="1" indent="-412750" algn="l">
              <a:lnSpc>
                <a:spcPct val="125000"/>
              </a:lnSpc>
              <a:spcBef>
                <a:spcPct val="50000"/>
              </a:spcBef>
              <a:buFontTx/>
              <a:buAutoNum type="alphaLcParenR"/>
            </a:pPr>
            <a:r>
              <a:rPr lang="en-US" sz="2000" dirty="0">
                <a:latin typeface="Liberation Sans" panose="020B0604020202020204" pitchFamily="34" charset="0"/>
              </a:rPr>
              <a:t>Share Premium</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Par </a:t>
            </a:r>
            <a:r>
              <a:rPr lang="en-US" sz="2000" dirty="0">
                <a:latin typeface="Liberation Sans" panose="020B0604020202020204" pitchFamily="34" charset="0"/>
              </a:rPr>
              <a:t>value is not used under IFRS.</a:t>
            </a:r>
          </a:p>
        </p:txBody>
      </p:sp>
      <p:sp>
        <p:nvSpPr>
          <p:cNvPr id="14" name="Notched Right Arrow 13"/>
          <p:cNvSpPr/>
          <p:nvPr/>
        </p:nvSpPr>
        <p:spPr bwMode="auto">
          <a:xfrm>
            <a:off x="784407" y="4307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084539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0136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Earnings </a:t>
            </a:r>
            <a:r>
              <a:rPr lang="en-US" sz="2000" dirty="0">
                <a:latin typeface="Liberation Sans" panose="020B0604020202020204" pitchFamily="34" charset="0"/>
              </a:rPr>
              <a:t>per share computations related to IFRS and GAAP</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are </a:t>
            </a:r>
            <a:r>
              <a:rPr lang="en-US" sz="2000" dirty="0">
                <a:latin typeface="Liberation Sans" panose="020B0604020202020204" pitchFamily="34" charset="0"/>
              </a:rPr>
              <a:t>essentially similar</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result </a:t>
            </a:r>
            <a:r>
              <a:rPr lang="en-US" sz="2000" dirty="0">
                <a:latin typeface="Liberation Sans" panose="020B0604020202020204" pitchFamily="34" charset="0"/>
              </a:rPr>
              <a:t>in an amount referred to as earnings per share</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must </a:t>
            </a:r>
            <a:r>
              <a:rPr lang="en-US" sz="2000" dirty="0">
                <a:latin typeface="Liberation Sans" panose="020B0604020202020204" pitchFamily="34" charset="0"/>
              </a:rPr>
              <a:t>deduct preferred (preference) dividends when computing earnings per share</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All </a:t>
            </a:r>
            <a:r>
              <a:rPr lang="en-US" sz="2000" dirty="0">
                <a:latin typeface="Liberation Sans" panose="020B0604020202020204" pitchFamily="34" charset="0"/>
              </a:rPr>
              <a:t>of the answer choices are correct.</a:t>
            </a:r>
          </a:p>
        </p:txBody>
      </p:sp>
      <p:sp>
        <p:nvSpPr>
          <p:cNvPr id="14" name="Notched Right Arrow 13"/>
          <p:cNvSpPr/>
          <p:nvPr/>
        </p:nvSpPr>
        <p:spPr bwMode="auto">
          <a:xfrm>
            <a:off x="784407" y="48410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9795463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a:t>
            </a:r>
            <a:r>
              <a:rPr lang="en-US" altLang="en-US" sz="2000" b="0" i="0" dirty="0" smtClean="0">
                <a:effectLst/>
                <a:latin typeface="Liberation Sans" panose="020B0604020202020204" pitchFamily="34" charset="0"/>
              </a:rPr>
              <a:t>2016 John </a:t>
            </a:r>
            <a:r>
              <a:rPr lang="en-US" altLang="en-US" sz="2000" b="0" i="0" dirty="0">
                <a:effectLst/>
                <a:latin typeface="Liberation Sans" panose="020B0604020202020204" pitchFamily="34" charset="0"/>
              </a:rPr>
              <a:t>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COPYRIGHT</a:t>
            </a:r>
            <a:endParaRPr lang="en-US" altLang="en-US" sz="3200" b="1" i="0" dirty="0">
              <a:solidFill>
                <a:schemeClr val="tx2">
                  <a:lumMod val="50000"/>
                </a:schemeClr>
              </a:solidFill>
              <a:effectLst/>
              <a:latin typeface="Liberation Sans" panose="020B0604020202020204" pitchFamily="34" charset="0"/>
            </a:endParaRP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1972626428"/>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41"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b="1" dirty="0">
                <a:solidFill>
                  <a:srgbClr val="CC0000"/>
                </a:solidFill>
                <a:latin typeface="Liberation Sans" panose="020B0604020202020204" pitchFamily="34" charset="0"/>
              </a:rPr>
              <a:t>Corporation Management</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Additional Taxes</a:t>
            </a:r>
          </a:p>
        </p:txBody>
      </p:sp>
      <p:sp>
        <p:nvSpPr>
          <p:cNvPr id="355332" name="Rectangle 6"/>
          <p:cNvSpPr>
            <a:spLocks noChangeArrowheads="1"/>
          </p:cNvSpPr>
          <p:nvPr/>
        </p:nvSpPr>
        <p:spPr bwMode="auto">
          <a:xfrm>
            <a:off x="5738432" y="3581400"/>
            <a:ext cx="3088767" cy="2679859"/>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lIns="182880" tIns="0" rIns="182880" anchor="ctr" anchorCtr="0">
            <a:noAutofit/>
          </a:bodyPr>
          <a:lstStyle/>
          <a:p>
            <a:pPr>
              <a:spcBef>
                <a:spcPct val="50000"/>
              </a:spcBef>
            </a:pPr>
            <a:r>
              <a:rPr lang="en-US" altLang="en-US" sz="2200" dirty="0">
                <a:latin typeface="Liberation Sans" panose="020B0604020202020204" pitchFamily="34" charset="0"/>
              </a:rPr>
              <a:t>Separation of ownership and management prevents owners from having an active role in managing the company.</a:t>
            </a:r>
          </a:p>
        </p:txBody>
      </p:sp>
      <p:sp>
        <p:nvSpPr>
          <p:cNvPr id="355333" name="Line 7"/>
          <p:cNvSpPr>
            <a:spLocks noChangeShapeType="1"/>
          </p:cNvSpPr>
          <p:nvPr/>
        </p:nvSpPr>
        <p:spPr bwMode="auto">
          <a:xfrm>
            <a:off x="4993605" y="4953000"/>
            <a:ext cx="645195"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45"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Corporation Management</a:t>
            </a:r>
            <a:endParaRPr lang="en-US" altLang="en-US" sz="2200" dirty="0">
              <a:solidFill>
                <a:srgbClr val="000000"/>
              </a:solidFill>
              <a:latin typeface="Liberation Sans" panose="020B0604020202020204" pitchFamily="34" charset="0"/>
            </a:endParaRPr>
          </a:p>
          <a:p>
            <a:pPr algn="l">
              <a:lnSpc>
                <a:spcPct val="110000"/>
              </a:lnSpc>
              <a:spcBef>
                <a:spcPct val="35000"/>
              </a:spcBef>
              <a:buClr>
                <a:srgbClr val="CC0000"/>
              </a:buClr>
              <a:buSzPct val="80000"/>
              <a:buFont typeface="Wingdings" pitchFamily="2" charset="2"/>
              <a:buChar char="u"/>
            </a:pPr>
            <a:r>
              <a:rPr lang="en-US" altLang="en-US" sz="2200" b="1" dirty="0">
                <a:solidFill>
                  <a:srgbClr val="CC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Additional Taxes</a:t>
            </a:r>
          </a:p>
        </p:txBody>
      </p:sp>
      <p:sp>
        <p:nvSpPr>
          <p:cNvPr id="351236" name="Line 7"/>
          <p:cNvSpPr>
            <a:spLocks noChangeShapeType="1"/>
          </p:cNvSpPr>
          <p:nvPr/>
        </p:nvSpPr>
        <p:spPr bwMode="auto">
          <a:xfrm>
            <a:off x="4876800" y="5445456"/>
            <a:ext cx="709714"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pic>
        <p:nvPicPr>
          <p:cNvPr id="35124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714" y="3453130"/>
            <a:ext cx="3185160" cy="294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93" name="Text Box 2"/>
          <p:cNvSpPr txBox="1">
            <a:spLocks noChangeArrowheads="1"/>
          </p:cNvSpPr>
          <p:nvPr/>
        </p:nvSpPr>
        <p:spPr bwMode="auto">
          <a:xfrm>
            <a:off x="838200" y="2286000"/>
            <a:ext cx="4953000" cy="3901068"/>
          </a:xfrm>
          <a:prstGeom prst="rect">
            <a:avLst/>
          </a:prstGeom>
          <a:noFill/>
          <a:ln w="28575"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Corporation Management</a:t>
            </a:r>
            <a:endParaRPr lang="en-US" altLang="en-US" sz="2200" dirty="0">
              <a:solidFill>
                <a:srgbClr val="000000"/>
              </a:solidFill>
              <a:latin typeface="Liberation Sans" panose="020B0604020202020204" pitchFamily="34" charset="0"/>
            </a:endParaRP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b="1" dirty="0">
                <a:solidFill>
                  <a:srgbClr val="CC0000"/>
                </a:solidFill>
                <a:latin typeface="Liberation Sans" panose="020B0604020202020204" pitchFamily="34" charset="0"/>
              </a:rPr>
              <a:t>Additional Taxes</a:t>
            </a:r>
          </a:p>
        </p:txBody>
      </p:sp>
      <p:sp>
        <p:nvSpPr>
          <p:cNvPr id="353284" name="Rectangle 6"/>
          <p:cNvSpPr>
            <a:spLocks noChangeArrowheads="1"/>
          </p:cNvSpPr>
          <p:nvPr/>
        </p:nvSpPr>
        <p:spPr bwMode="auto">
          <a:xfrm>
            <a:off x="6019800" y="3584020"/>
            <a:ext cx="2819400" cy="2701448"/>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dirty="0">
                <a:latin typeface="Liberation Sans" panose="020B0604020202020204" pitchFamily="34" charset="0"/>
              </a:rPr>
              <a:t>Corporations pay income taxes as a separate legal entity and in addition, stockholders pay taxes on cash dividends.</a:t>
            </a:r>
          </a:p>
        </p:txBody>
      </p:sp>
      <p:sp>
        <p:nvSpPr>
          <p:cNvPr id="353285" name="Line 7"/>
          <p:cNvSpPr>
            <a:spLocks noChangeShapeType="1"/>
          </p:cNvSpPr>
          <p:nvPr/>
        </p:nvSpPr>
        <p:spPr bwMode="auto">
          <a:xfrm>
            <a:off x="4133214" y="5929952"/>
            <a:ext cx="1353186"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6" name="AutoShape 30"/>
          <p:cNvCxnSpPr>
            <a:cxnSpLocks noChangeShapeType="1"/>
            <a:stCxn id="18443" idx="2"/>
            <a:endCxn id="18444" idx="0"/>
          </p:cNvCxnSpPr>
          <p:nvPr/>
        </p:nvCxnSpPr>
        <p:spPr bwMode="auto">
          <a:xfrm>
            <a:off x="4572000" y="2057400"/>
            <a:ext cx="0" cy="228600"/>
          </a:xfrm>
          <a:prstGeom prst="straightConnector1">
            <a:avLst/>
          </a:prstGeom>
          <a:noFill/>
          <a:ln w="38100" cap="sq">
            <a:solidFill>
              <a:srgbClr val="CC0000"/>
            </a:solidFill>
            <a:round/>
            <a:headEnd type="none" w="sm" len="sm"/>
            <a:tailEnd type="none" w="sm" len="sm"/>
          </a:ln>
          <a:extLst>
            <a:ext uri="{909E8E84-426E-40DD-AFC4-6F175D3DCCD1}">
              <a14:hiddenFill xmlns:a14="http://schemas.microsoft.com/office/drawing/2010/main">
                <a:noFill/>
              </a14:hiddenFill>
            </a:ext>
          </a:extLst>
        </p:spPr>
      </p:cxnSp>
      <p:cxnSp>
        <p:nvCxnSpPr>
          <p:cNvPr id="18437" name="AutoShape 31"/>
          <p:cNvCxnSpPr>
            <a:cxnSpLocks noChangeShapeType="1"/>
            <a:stCxn id="18444" idx="2"/>
            <a:endCxn id="18445" idx="0"/>
          </p:cNvCxnSpPr>
          <p:nvPr/>
        </p:nvCxnSpPr>
        <p:spPr bwMode="auto">
          <a:xfrm>
            <a:off x="4572000" y="3048000"/>
            <a:ext cx="0" cy="228600"/>
          </a:xfrm>
          <a:prstGeom prst="straightConnector1">
            <a:avLst/>
          </a:prstGeom>
          <a:noFill/>
          <a:ln w="38100" cap="sq">
            <a:solidFill>
              <a:srgbClr val="CC0000"/>
            </a:solidFill>
            <a:round/>
            <a:headEnd type="none" w="sm" len="sm"/>
            <a:tailEnd type="none" w="sm" len="sm"/>
          </a:ln>
          <a:extLst>
            <a:ext uri="{909E8E84-426E-40DD-AFC4-6F175D3DCCD1}">
              <a14:hiddenFill xmlns:a14="http://schemas.microsoft.com/office/drawing/2010/main">
                <a:noFill/>
              </a14:hiddenFill>
            </a:ext>
          </a:extLst>
        </p:spPr>
      </p:cxnSp>
      <p:cxnSp>
        <p:nvCxnSpPr>
          <p:cNvPr id="18438" name="AutoShape 32"/>
          <p:cNvCxnSpPr>
            <a:cxnSpLocks noChangeShapeType="1"/>
            <a:stCxn id="18445" idx="2"/>
            <a:endCxn id="18448" idx="0"/>
          </p:cNvCxnSpPr>
          <p:nvPr/>
        </p:nvCxnSpPr>
        <p:spPr bwMode="auto">
          <a:xfrm>
            <a:off x="4572000" y="4038600"/>
            <a:ext cx="0" cy="457200"/>
          </a:xfrm>
          <a:prstGeom prst="straightConnector1">
            <a:avLst/>
          </a:prstGeom>
          <a:noFill/>
          <a:ln w="38100" cap="sq">
            <a:solidFill>
              <a:srgbClr val="CC0000"/>
            </a:solidFill>
            <a:round/>
            <a:headEnd type="none" w="sm" len="sm"/>
            <a:tailEnd type="none" w="sm" len="sm"/>
          </a:ln>
          <a:extLst>
            <a:ext uri="{909E8E84-426E-40DD-AFC4-6F175D3DCCD1}">
              <a14:hiddenFill xmlns:a14="http://schemas.microsoft.com/office/drawing/2010/main">
                <a:noFill/>
              </a14:hiddenFill>
            </a:ext>
          </a:extLst>
        </p:spPr>
      </p:cxnSp>
      <p:cxnSp>
        <p:nvCxnSpPr>
          <p:cNvPr id="18439" name="AutoShape 33"/>
          <p:cNvCxnSpPr>
            <a:cxnSpLocks noChangeShapeType="1"/>
            <a:stCxn id="18446" idx="0"/>
            <a:endCxn id="18450" idx="0"/>
          </p:cNvCxnSpPr>
          <p:nvPr/>
        </p:nvCxnSpPr>
        <p:spPr bwMode="auto">
          <a:xfrm rot="5400000" flipV="1">
            <a:off x="4571206" y="991394"/>
            <a:ext cx="1588" cy="7010400"/>
          </a:xfrm>
          <a:prstGeom prst="bentConnector3">
            <a:avLst>
              <a:gd name="adj1" fmla="val -14400000"/>
            </a:avLst>
          </a:prstGeom>
          <a:noFill/>
          <a:ln w="38100" cap="sq">
            <a:solidFill>
              <a:srgbClr val="CC0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8440" name="AutoShape 34"/>
          <p:cNvCxnSpPr>
            <a:cxnSpLocks noChangeShapeType="1"/>
            <a:stCxn id="18447" idx="0"/>
            <a:endCxn id="18449" idx="0"/>
          </p:cNvCxnSpPr>
          <p:nvPr/>
        </p:nvCxnSpPr>
        <p:spPr bwMode="auto">
          <a:xfrm rot="5400000" flipV="1">
            <a:off x="4571206" y="2743994"/>
            <a:ext cx="1588" cy="3505200"/>
          </a:xfrm>
          <a:prstGeom prst="bentConnector3">
            <a:avLst>
              <a:gd name="adj1" fmla="val -14400000"/>
            </a:avLst>
          </a:prstGeom>
          <a:noFill/>
          <a:ln w="38100" cap="sq">
            <a:solidFill>
              <a:srgbClr val="CC0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8441" name="AutoShape 35"/>
          <p:cNvCxnSpPr>
            <a:cxnSpLocks noChangeShapeType="1"/>
            <a:stCxn id="18448" idx="2"/>
            <a:endCxn id="18451" idx="0"/>
          </p:cNvCxnSpPr>
          <p:nvPr/>
        </p:nvCxnSpPr>
        <p:spPr bwMode="auto">
          <a:xfrm rot="5400000">
            <a:off x="3733800" y="4724400"/>
            <a:ext cx="304800" cy="1371600"/>
          </a:xfrm>
          <a:prstGeom prst="bentConnector3">
            <a:avLst>
              <a:gd name="adj1" fmla="val 50000"/>
            </a:avLst>
          </a:prstGeom>
          <a:noFill/>
          <a:ln w="38100" cap="sq">
            <a:solidFill>
              <a:srgbClr val="CC0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8442" name="AutoShape 36"/>
          <p:cNvCxnSpPr>
            <a:cxnSpLocks noChangeShapeType="1"/>
            <a:stCxn id="18448" idx="2"/>
            <a:endCxn id="18452" idx="0"/>
          </p:cNvCxnSpPr>
          <p:nvPr/>
        </p:nvCxnSpPr>
        <p:spPr bwMode="auto">
          <a:xfrm rot="16200000" flipH="1">
            <a:off x="5105400" y="4724400"/>
            <a:ext cx="304800" cy="1371600"/>
          </a:xfrm>
          <a:prstGeom prst="bentConnector3">
            <a:avLst>
              <a:gd name="adj1" fmla="val 50000"/>
            </a:avLst>
          </a:prstGeom>
          <a:noFill/>
          <a:ln w="38100" cap="sq">
            <a:solidFill>
              <a:srgbClr val="CC0000"/>
            </a:solidFill>
            <a:miter lim="800000"/>
            <a:headEnd type="none" w="sm" len="sm"/>
            <a:tailEnd type="none" w="sm" len="sm"/>
          </a:ln>
          <a:extLst>
            <a:ext uri="{909E8E84-426E-40DD-AFC4-6F175D3DCCD1}">
              <a14:hiddenFill xmlns:a14="http://schemas.microsoft.com/office/drawing/2010/main">
                <a:noFill/>
              </a14:hiddenFill>
            </a:ext>
          </a:extLst>
        </p:spPr>
      </p:cxnSp>
      <p:sp>
        <p:nvSpPr>
          <p:cNvPr id="18443" name="Rectangle 19"/>
          <p:cNvSpPr>
            <a:spLocks noChangeArrowheads="1"/>
          </p:cNvSpPr>
          <p:nvPr/>
        </p:nvSpPr>
        <p:spPr bwMode="auto">
          <a:xfrm>
            <a:off x="3886200" y="1295400"/>
            <a:ext cx="1371600" cy="762000"/>
          </a:xfrm>
          <a:prstGeom prst="rect">
            <a:avLst/>
          </a:prstGeom>
          <a:solidFill>
            <a:srgbClr val="FFCC99"/>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Stockholders</a:t>
            </a:r>
          </a:p>
        </p:txBody>
      </p:sp>
      <p:sp>
        <p:nvSpPr>
          <p:cNvPr id="18444" name="Rectangle 20"/>
          <p:cNvSpPr>
            <a:spLocks noChangeArrowheads="1"/>
          </p:cNvSpPr>
          <p:nvPr/>
        </p:nvSpPr>
        <p:spPr bwMode="auto">
          <a:xfrm>
            <a:off x="3886200" y="2286000"/>
            <a:ext cx="1371600" cy="762000"/>
          </a:xfrm>
          <a:prstGeom prst="rect">
            <a:avLst/>
          </a:prstGeom>
          <a:solidFill>
            <a:srgbClr val="99CCFF"/>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Chairman and </a:t>
            </a:r>
          </a:p>
          <a:p>
            <a:r>
              <a:rPr lang="en-US" altLang="en-US" sz="1400" dirty="0">
                <a:latin typeface="Liberation Sans" panose="020B0604020202020204" pitchFamily="34" charset="0"/>
              </a:rPr>
              <a:t>Board of </a:t>
            </a:r>
          </a:p>
          <a:p>
            <a:r>
              <a:rPr lang="en-US" altLang="en-US" sz="1400" dirty="0">
                <a:latin typeface="Liberation Sans" panose="020B0604020202020204" pitchFamily="34" charset="0"/>
              </a:rPr>
              <a:t>Directors</a:t>
            </a:r>
          </a:p>
        </p:txBody>
      </p:sp>
      <p:sp>
        <p:nvSpPr>
          <p:cNvPr id="18445" name="Rectangle 21"/>
          <p:cNvSpPr>
            <a:spLocks noChangeArrowheads="1"/>
          </p:cNvSpPr>
          <p:nvPr/>
        </p:nvSpPr>
        <p:spPr bwMode="auto">
          <a:xfrm>
            <a:off x="3886200" y="3276600"/>
            <a:ext cx="1371600" cy="762000"/>
          </a:xfrm>
          <a:prstGeom prst="rect">
            <a:avLst/>
          </a:prstGeom>
          <a:solidFill>
            <a:srgbClr val="FFCCCC"/>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President and</a:t>
            </a:r>
          </a:p>
          <a:p>
            <a:r>
              <a:rPr lang="en-US" altLang="en-US" sz="1400" dirty="0">
                <a:latin typeface="Liberation Sans" panose="020B0604020202020204" pitchFamily="34" charset="0"/>
              </a:rPr>
              <a:t>Chief Executive</a:t>
            </a:r>
          </a:p>
          <a:p>
            <a:r>
              <a:rPr lang="en-US" altLang="en-US" sz="1400" dirty="0">
                <a:latin typeface="Liberation Sans" panose="020B0604020202020204" pitchFamily="34" charset="0"/>
              </a:rPr>
              <a:t>Officer</a:t>
            </a:r>
          </a:p>
        </p:txBody>
      </p:sp>
      <p:sp>
        <p:nvSpPr>
          <p:cNvPr id="18446" name="Rectangle 22"/>
          <p:cNvSpPr>
            <a:spLocks noChangeArrowheads="1"/>
          </p:cNvSpPr>
          <p:nvPr/>
        </p:nvSpPr>
        <p:spPr bwMode="auto">
          <a:xfrm>
            <a:off x="381000" y="4495800"/>
            <a:ext cx="1371600" cy="762000"/>
          </a:xfrm>
          <a:prstGeom prst="rect">
            <a:avLst/>
          </a:prstGeom>
          <a:solidFill>
            <a:srgbClr val="97E7E5"/>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General </a:t>
            </a:r>
          </a:p>
          <a:p>
            <a:r>
              <a:rPr lang="en-US" altLang="en-US" sz="1400" dirty="0">
                <a:latin typeface="Liberation Sans" panose="020B0604020202020204" pitchFamily="34" charset="0"/>
              </a:rPr>
              <a:t>Counsel/</a:t>
            </a:r>
          </a:p>
          <a:p>
            <a:r>
              <a:rPr lang="en-US" altLang="en-US" sz="1400" dirty="0">
                <a:latin typeface="Liberation Sans" panose="020B0604020202020204" pitchFamily="34" charset="0"/>
              </a:rPr>
              <a:t>Secretary</a:t>
            </a:r>
          </a:p>
        </p:txBody>
      </p:sp>
      <p:sp>
        <p:nvSpPr>
          <p:cNvPr id="18447" name="Rectangle 23"/>
          <p:cNvSpPr>
            <a:spLocks noChangeArrowheads="1"/>
          </p:cNvSpPr>
          <p:nvPr/>
        </p:nvSpPr>
        <p:spPr bwMode="auto">
          <a:xfrm>
            <a:off x="2133600" y="4495800"/>
            <a:ext cx="1371600" cy="762000"/>
          </a:xfrm>
          <a:prstGeom prst="rect">
            <a:avLst/>
          </a:prstGeom>
          <a:solidFill>
            <a:srgbClr val="97E7E5"/>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Vice President</a:t>
            </a:r>
          </a:p>
          <a:p>
            <a:r>
              <a:rPr lang="en-US" altLang="en-US" sz="1400" dirty="0">
                <a:latin typeface="Liberation Sans" panose="020B0604020202020204" pitchFamily="34" charset="0"/>
              </a:rPr>
              <a:t>Marketing</a:t>
            </a:r>
          </a:p>
        </p:txBody>
      </p:sp>
      <p:sp>
        <p:nvSpPr>
          <p:cNvPr id="18448" name="Rectangle 24"/>
          <p:cNvSpPr>
            <a:spLocks noChangeArrowheads="1"/>
          </p:cNvSpPr>
          <p:nvPr/>
        </p:nvSpPr>
        <p:spPr bwMode="auto">
          <a:xfrm>
            <a:off x="3886200" y="4495800"/>
            <a:ext cx="1371600" cy="762000"/>
          </a:xfrm>
          <a:prstGeom prst="rect">
            <a:avLst/>
          </a:prstGeom>
          <a:solidFill>
            <a:srgbClr val="97E7E5"/>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Vice President</a:t>
            </a:r>
          </a:p>
          <a:p>
            <a:r>
              <a:rPr lang="en-US" altLang="en-US" sz="1400" dirty="0">
                <a:latin typeface="Liberation Sans" panose="020B0604020202020204" pitchFamily="34" charset="0"/>
              </a:rPr>
              <a:t>Finance/Chief</a:t>
            </a:r>
          </a:p>
          <a:p>
            <a:r>
              <a:rPr lang="en-US" altLang="en-US" sz="1400" dirty="0">
                <a:latin typeface="Liberation Sans" panose="020B0604020202020204" pitchFamily="34" charset="0"/>
              </a:rPr>
              <a:t>Financial Officer</a:t>
            </a:r>
          </a:p>
        </p:txBody>
      </p:sp>
      <p:sp>
        <p:nvSpPr>
          <p:cNvPr id="18449" name="Rectangle 25"/>
          <p:cNvSpPr>
            <a:spLocks noChangeArrowheads="1"/>
          </p:cNvSpPr>
          <p:nvPr/>
        </p:nvSpPr>
        <p:spPr bwMode="auto">
          <a:xfrm>
            <a:off x="5638800" y="4495800"/>
            <a:ext cx="1371600" cy="762000"/>
          </a:xfrm>
          <a:prstGeom prst="rect">
            <a:avLst/>
          </a:prstGeom>
          <a:solidFill>
            <a:srgbClr val="97E7E5"/>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Vice President</a:t>
            </a:r>
          </a:p>
          <a:p>
            <a:r>
              <a:rPr lang="en-US" altLang="en-US" sz="1400" dirty="0">
                <a:latin typeface="Liberation Sans" panose="020B0604020202020204" pitchFamily="34" charset="0"/>
              </a:rPr>
              <a:t>Operations</a:t>
            </a:r>
          </a:p>
        </p:txBody>
      </p:sp>
      <p:sp>
        <p:nvSpPr>
          <p:cNvPr id="18450" name="Rectangle 26"/>
          <p:cNvSpPr>
            <a:spLocks noChangeArrowheads="1"/>
          </p:cNvSpPr>
          <p:nvPr/>
        </p:nvSpPr>
        <p:spPr bwMode="auto">
          <a:xfrm>
            <a:off x="7391400" y="4495800"/>
            <a:ext cx="1371600" cy="762000"/>
          </a:xfrm>
          <a:prstGeom prst="rect">
            <a:avLst/>
          </a:prstGeom>
          <a:solidFill>
            <a:srgbClr val="97E7E5"/>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Vice President</a:t>
            </a:r>
          </a:p>
          <a:p>
            <a:r>
              <a:rPr lang="en-US" altLang="en-US" sz="1400" dirty="0">
                <a:latin typeface="Liberation Sans" panose="020B0604020202020204" pitchFamily="34" charset="0"/>
              </a:rPr>
              <a:t>Human</a:t>
            </a:r>
          </a:p>
          <a:p>
            <a:r>
              <a:rPr lang="en-US" altLang="en-US" sz="1400" dirty="0">
                <a:latin typeface="Liberation Sans" panose="020B0604020202020204" pitchFamily="34" charset="0"/>
              </a:rPr>
              <a:t>Resources</a:t>
            </a:r>
          </a:p>
        </p:txBody>
      </p:sp>
      <p:sp>
        <p:nvSpPr>
          <p:cNvPr id="18451" name="Rectangle 27"/>
          <p:cNvSpPr>
            <a:spLocks noChangeArrowheads="1"/>
          </p:cNvSpPr>
          <p:nvPr/>
        </p:nvSpPr>
        <p:spPr bwMode="auto">
          <a:xfrm>
            <a:off x="2514600" y="5562600"/>
            <a:ext cx="1371600" cy="762000"/>
          </a:xfrm>
          <a:prstGeom prst="rect">
            <a:avLst/>
          </a:prstGeom>
          <a:solidFill>
            <a:srgbClr val="9999FF"/>
          </a:solidFill>
          <a:ln w="28575" cap="sq">
            <a:solidFill>
              <a:srgbClr val="CC0000"/>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dirty="0">
                <a:latin typeface="Liberation Sans" panose="020B0604020202020204" pitchFamily="34" charset="0"/>
              </a:rPr>
              <a:t>Treasurer</a:t>
            </a:r>
          </a:p>
        </p:txBody>
      </p:sp>
      <p:sp>
        <p:nvSpPr>
          <p:cNvPr id="18452" name="Rectangle 29"/>
          <p:cNvSpPr>
            <a:spLocks noChangeArrowheads="1"/>
          </p:cNvSpPr>
          <p:nvPr/>
        </p:nvSpPr>
        <p:spPr bwMode="auto">
          <a:xfrm>
            <a:off x="5257800" y="5562600"/>
            <a:ext cx="1371600" cy="762000"/>
          </a:xfrm>
          <a:prstGeom prst="rect">
            <a:avLst/>
          </a:prstGeom>
          <a:solidFill>
            <a:srgbClr val="9999FF"/>
          </a:solidFill>
          <a:ln w="28575" cap="sq">
            <a:solidFill>
              <a:srgbClr val="CC0000"/>
            </a:solidFill>
            <a:miter lim="800000"/>
            <a:headEnd type="none" w="sm" len="sm"/>
            <a:tailEnd type="none" w="sm" len="sm"/>
          </a:ln>
        </p:spPr>
        <p:txBody>
          <a:bodyPr wrap="none" anchor="ctr"/>
          <a:lstStyle/>
          <a:p>
            <a:r>
              <a:rPr lang="en-US" altLang="en-US" sz="1400" dirty="0">
                <a:latin typeface="Liberation Sans" panose="020B0604020202020204" pitchFamily="34" charset="0"/>
              </a:rPr>
              <a:t>Controller</a:t>
            </a:r>
          </a:p>
        </p:txBody>
      </p:sp>
      <p:sp>
        <p:nvSpPr>
          <p:cNvPr id="18456" name="Text Box 37"/>
          <p:cNvSpPr txBox="1">
            <a:spLocks noChangeArrowheads="1"/>
          </p:cNvSpPr>
          <p:nvPr/>
        </p:nvSpPr>
        <p:spPr bwMode="auto">
          <a:xfrm>
            <a:off x="609600" y="1612900"/>
            <a:ext cx="2362200" cy="499047"/>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cap="sq">
                <a:solidFill>
                  <a:srgbClr val="8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5000"/>
              </a:lnSpc>
              <a:spcBef>
                <a:spcPct val="40000"/>
              </a:spcBef>
              <a:buSzPct val="80000"/>
            </a:pPr>
            <a:r>
              <a:rPr lang="en-US" altLang="en-US" sz="1200" b="1" dirty="0" smtClean="0">
                <a:latin typeface="Liberation Sans" panose="020B0604020202020204" pitchFamily="34" charset="0"/>
              </a:rPr>
              <a:t>ILLUSTRATION 11-1 </a:t>
            </a:r>
            <a:r>
              <a:rPr lang="en-US" altLang="en-US" sz="1200" dirty="0">
                <a:latin typeface="Liberation Sans" panose="020B0604020202020204" pitchFamily="34" charset="0"/>
              </a:rPr>
              <a:t>Corporation organization chart</a:t>
            </a:r>
          </a:p>
        </p:txBody>
      </p:sp>
      <p:sp>
        <p:nvSpPr>
          <p:cNvPr id="2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4"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2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25" name="AutoShape 26"/>
          <p:cNvSpPr>
            <a:spLocks noChangeArrowheads="1"/>
          </p:cNvSpPr>
          <p:nvPr/>
        </p:nvSpPr>
        <p:spPr bwMode="auto">
          <a:xfrm>
            <a:off x="5562600" y="1447800"/>
            <a:ext cx="976313" cy="485775"/>
          </a:xfrm>
          <a:prstGeom prst="leftArrow">
            <a:avLst>
              <a:gd name="adj1" fmla="val 50000"/>
              <a:gd name="adj2" fmla="val 50245"/>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6" name="Text Box 27"/>
          <p:cNvSpPr txBox="1">
            <a:spLocks noChangeArrowheads="1"/>
          </p:cNvSpPr>
          <p:nvPr/>
        </p:nvSpPr>
        <p:spPr bwMode="auto">
          <a:xfrm>
            <a:off x="6553200" y="1447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Owners!</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l="14546" t="15625" r="13864" b="3125"/>
          <a:stretch>
            <a:fillRect/>
          </a:stretch>
        </p:blipFill>
        <p:spPr bwMode="auto">
          <a:xfrm>
            <a:off x="685800" y="0"/>
            <a:ext cx="8001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377314"/>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457200" y="1066800"/>
            <a:ext cx="8229600" cy="5329151"/>
          </a:xfrm>
          <a:prstGeom prst="rect">
            <a:avLst/>
          </a:prstGeom>
        </p:spPr>
        <p:txBody>
          <a:bodyPr wrap="square">
            <a:spAutoFit/>
          </a:bodyPr>
          <a:lstStyle/>
          <a:p>
            <a:pPr algn="just">
              <a:lnSpc>
                <a:spcPct val="105000"/>
              </a:lnSpc>
              <a:spcBef>
                <a:spcPts val="600"/>
              </a:spcBef>
            </a:pPr>
            <a:r>
              <a:rPr lang="en-US" sz="1800" b="1" dirty="0" smtClean="0">
                <a:latin typeface="Liberation Sans" panose="020B0604020202020204" pitchFamily="34" charset="0"/>
              </a:rPr>
              <a:t>The Impact of Corporate Social Responsibility</a:t>
            </a:r>
          </a:p>
          <a:p>
            <a:pPr algn="just">
              <a:lnSpc>
                <a:spcPct val="105000"/>
              </a:lnSpc>
              <a:spcBef>
                <a:spcPts val="600"/>
              </a:spcBef>
            </a:pPr>
            <a:r>
              <a:rPr lang="en-US" sz="1800" dirty="0" smtClean="0">
                <a:latin typeface="Liberation Sans" panose="020B0604020202020204" pitchFamily="34" charset="0"/>
              </a:rPr>
              <a:t>A </a:t>
            </a:r>
            <a:r>
              <a:rPr lang="en-US" sz="1800" dirty="0">
                <a:latin typeface="Liberation Sans" panose="020B0604020202020204" pitchFamily="34" charset="0"/>
              </a:rPr>
              <a:t>survey conducted by </a:t>
            </a:r>
            <a:r>
              <a:rPr lang="en-US" sz="1800" b="1" dirty="0" smtClean="0">
                <a:solidFill>
                  <a:srgbClr val="CC0000"/>
                </a:solidFill>
                <a:latin typeface="Liberation Sans" panose="020B0604020202020204" pitchFamily="34" charset="0"/>
              </a:rPr>
              <a:t>Institutional Shareholder</a:t>
            </a:r>
            <a:r>
              <a:rPr lang="en-US" sz="1800" dirty="0" smtClean="0">
                <a:latin typeface="Liberation Sans" panose="020B0604020202020204" pitchFamily="34" charset="0"/>
              </a:rPr>
              <a:t> </a:t>
            </a:r>
            <a:r>
              <a:rPr lang="en-US" sz="1800" b="1" dirty="0">
                <a:solidFill>
                  <a:srgbClr val="CC0000"/>
                </a:solidFill>
                <a:latin typeface="Liberation Sans" panose="020B0604020202020204" pitchFamily="34" charset="0"/>
              </a:rPr>
              <a:t>Services</a:t>
            </a:r>
            <a:r>
              <a:rPr lang="en-US" sz="1800" dirty="0">
                <a:latin typeface="Liberation Sans" panose="020B0604020202020204" pitchFamily="34" charset="0"/>
              </a:rPr>
              <a:t>, a </a:t>
            </a:r>
            <a:r>
              <a:rPr lang="en-US" sz="1800" dirty="0" smtClean="0">
                <a:latin typeface="Liberation Sans" panose="020B0604020202020204" pitchFamily="34" charset="0"/>
              </a:rPr>
              <a:t>proxy advisory firm</a:t>
            </a:r>
            <a:r>
              <a:rPr lang="en-US" sz="1800" dirty="0">
                <a:latin typeface="Liberation Sans" panose="020B0604020202020204" pitchFamily="34" charset="0"/>
              </a:rPr>
              <a:t>, shows that 83% </a:t>
            </a:r>
            <a:r>
              <a:rPr lang="en-US" sz="1800" dirty="0" smtClean="0">
                <a:latin typeface="Liberation Sans" panose="020B0604020202020204" pitchFamily="34" charset="0"/>
              </a:rPr>
              <a:t>of investors </a:t>
            </a:r>
            <a:r>
              <a:rPr lang="en-US" sz="1800" dirty="0">
                <a:latin typeface="Liberation Sans" panose="020B0604020202020204" pitchFamily="34" charset="0"/>
              </a:rPr>
              <a:t>now believe </a:t>
            </a:r>
            <a:r>
              <a:rPr lang="en-US" sz="1800" dirty="0" smtClean="0">
                <a:latin typeface="Liberation Sans" panose="020B0604020202020204" pitchFamily="34" charset="0"/>
              </a:rPr>
              <a:t>environmental and </a:t>
            </a:r>
            <a:r>
              <a:rPr lang="en-US" sz="1800" dirty="0">
                <a:latin typeface="Liberation Sans" panose="020B0604020202020204" pitchFamily="34" charset="0"/>
              </a:rPr>
              <a:t>social factors can </a:t>
            </a:r>
            <a:r>
              <a:rPr lang="en-US" sz="1800" dirty="0" smtClean="0">
                <a:latin typeface="Liberation Sans" panose="020B0604020202020204" pitchFamily="34" charset="0"/>
              </a:rPr>
              <a:t>significantly </a:t>
            </a:r>
            <a:r>
              <a:rPr lang="en-US" sz="1800" dirty="0">
                <a:latin typeface="Liberation Sans" panose="020B0604020202020204" pitchFamily="34" charset="0"/>
              </a:rPr>
              <a:t>impact shareholder </a:t>
            </a:r>
            <a:r>
              <a:rPr lang="en-US" sz="1800" dirty="0" smtClean="0">
                <a:latin typeface="Liberation Sans" panose="020B0604020202020204" pitchFamily="34" charset="0"/>
              </a:rPr>
              <a:t>value over </a:t>
            </a:r>
            <a:r>
              <a:rPr lang="en-US" sz="1800" dirty="0">
                <a:latin typeface="Liberation Sans" panose="020B0604020202020204" pitchFamily="34" charset="0"/>
              </a:rPr>
              <a:t>the long term. This belief </a:t>
            </a:r>
            <a:r>
              <a:rPr lang="en-US" sz="1800" dirty="0" smtClean="0">
                <a:latin typeface="Liberation Sans" panose="020B0604020202020204" pitchFamily="34" charset="0"/>
              </a:rPr>
              <a:t>is clearly </a:t>
            </a:r>
            <a:r>
              <a:rPr lang="en-US" sz="1800" dirty="0">
                <a:latin typeface="Liberation Sans" panose="020B0604020202020204" pitchFamily="34" charset="0"/>
              </a:rPr>
              <a:t>visible in the rising level </a:t>
            </a:r>
            <a:r>
              <a:rPr lang="en-US" sz="1800" dirty="0" smtClean="0">
                <a:latin typeface="Liberation Sans" panose="020B0604020202020204" pitchFamily="34" charset="0"/>
              </a:rPr>
              <a:t>of support </a:t>
            </a:r>
            <a:r>
              <a:rPr lang="en-US" sz="1800" dirty="0">
                <a:latin typeface="Liberation Sans" panose="020B0604020202020204" pitchFamily="34" charset="0"/>
              </a:rPr>
              <a:t>for shareholder </a:t>
            </a:r>
            <a:r>
              <a:rPr lang="en-US" sz="1800" dirty="0" smtClean="0">
                <a:latin typeface="Liberation Sans" panose="020B0604020202020204" pitchFamily="34" charset="0"/>
              </a:rPr>
              <a:t>proposals requesting </a:t>
            </a:r>
            <a:r>
              <a:rPr lang="en-US" sz="1800" dirty="0">
                <a:latin typeface="Liberation Sans" panose="020B0604020202020204" pitchFamily="34" charset="0"/>
              </a:rPr>
              <a:t>action related to </a:t>
            </a:r>
            <a:r>
              <a:rPr lang="en-US" sz="1800" dirty="0" smtClean="0">
                <a:latin typeface="Liberation Sans" panose="020B0604020202020204" pitchFamily="34" charset="0"/>
              </a:rPr>
              <a:t>social and </a:t>
            </a:r>
            <a:r>
              <a:rPr lang="en-US" sz="1800" dirty="0">
                <a:latin typeface="Liberation Sans" panose="020B0604020202020204" pitchFamily="34" charset="0"/>
              </a:rPr>
              <a:t>environmental issues</a:t>
            </a:r>
            <a:r>
              <a:rPr lang="en-US" sz="1800" dirty="0" smtClean="0">
                <a:latin typeface="Liberation Sans" panose="020B0604020202020204" pitchFamily="34" charset="0"/>
              </a:rPr>
              <a:t>. The </a:t>
            </a:r>
            <a:r>
              <a:rPr lang="en-US" sz="1800" dirty="0">
                <a:latin typeface="Liberation Sans" panose="020B0604020202020204" pitchFamily="34" charset="0"/>
              </a:rPr>
              <a:t>following table shows that the number of </a:t>
            </a:r>
            <a:r>
              <a:rPr lang="en-US" sz="1800" dirty="0" smtClean="0">
                <a:latin typeface="Liberation Sans" panose="020B0604020202020204" pitchFamily="34" charset="0"/>
              </a:rPr>
              <a:t>corporate social </a:t>
            </a:r>
            <a:r>
              <a:rPr lang="en-US" sz="1800" dirty="0">
                <a:latin typeface="Liberation Sans" panose="020B0604020202020204" pitchFamily="34" charset="0"/>
              </a:rPr>
              <a:t>responsibility (CSR) related shareholder proposals </a:t>
            </a:r>
            <a:r>
              <a:rPr lang="en-US" sz="1800" dirty="0" smtClean="0">
                <a:latin typeface="Liberation Sans" panose="020B0604020202020204" pitchFamily="34" charset="0"/>
              </a:rPr>
              <a:t>rose from </a:t>
            </a:r>
            <a:r>
              <a:rPr lang="en-US" sz="1800" dirty="0">
                <a:latin typeface="Liberation Sans" panose="020B0604020202020204" pitchFamily="34" charset="0"/>
              </a:rPr>
              <a:t>150 in 2000 to 191 in 2010. Moreover, those </a:t>
            </a:r>
            <a:r>
              <a:rPr lang="en-US" sz="1800" dirty="0" smtClean="0">
                <a:latin typeface="Liberation Sans" panose="020B0604020202020204" pitchFamily="34" charset="0"/>
              </a:rPr>
              <a:t>proposals received </a:t>
            </a:r>
            <a:r>
              <a:rPr lang="en-US" sz="1800" dirty="0">
                <a:latin typeface="Liberation Sans" panose="020B0604020202020204" pitchFamily="34" charset="0"/>
              </a:rPr>
              <a:t>average voting support of 18.4% of votes cast </a:t>
            </a:r>
            <a:r>
              <a:rPr lang="en-US" sz="1800" dirty="0" smtClean="0">
                <a:latin typeface="Liberation Sans" panose="020B0604020202020204" pitchFamily="34" charset="0"/>
              </a:rPr>
              <a:t>versus just </a:t>
            </a:r>
            <a:r>
              <a:rPr lang="en-US" sz="1800" dirty="0">
                <a:latin typeface="Liberation Sans" panose="020B0604020202020204" pitchFamily="34" charset="0"/>
              </a:rPr>
              <a:t>7.5% a decade earlier</a:t>
            </a:r>
            <a:r>
              <a:rPr lang="en-US" sz="1800" dirty="0" smtClean="0">
                <a:latin typeface="Liberation Sans" panose="020B0604020202020204" pitchFamily="34" charset="0"/>
              </a:rPr>
              <a:t>. </a:t>
            </a:r>
          </a:p>
          <a:p>
            <a:pPr algn="just">
              <a:lnSpc>
                <a:spcPct val="105000"/>
              </a:lnSpc>
              <a:spcBef>
                <a:spcPts val="600"/>
              </a:spcBef>
            </a:pPr>
            <a:r>
              <a:rPr lang="en-US" sz="1800" b="1" dirty="0" smtClean="0">
                <a:latin typeface="Liberation Sans" panose="020B0604020202020204" pitchFamily="34" charset="0"/>
              </a:rPr>
              <a:t>Trends </a:t>
            </a:r>
            <a:r>
              <a:rPr lang="en-US" sz="1800" b="1" dirty="0">
                <a:latin typeface="Liberation Sans" panose="020B0604020202020204" pitchFamily="34" charset="0"/>
              </a:rPr>
              <a:t>in Shareholder Proposals on </a:t>
            </a:r>
            <a:r>
              <a:rPr lang="en-US" sz="1800" b="1" dirty="0" smtClean="0">
                <a:latin typeface="Liberation Sans" panose="020B0604020202020204" pitchFamily="34" charset="0"/>
              </a:rPr>
              <a:t>Corporate Responsibility</a:t>
            </a:r>
          </a:p>
          <a:p>
            <a:pPr algn="just">
              <a:lnSpc>
                <a:spcPct val="105000"/>
              </a:lnSpc>
              <a:spcBef>
                <a:spcPts val="600"/>
              </a:spcBef>
              <a:tabLst>
                <a:tab pos="4967288" algn="ctr"/>
                <a:tab pos="6346825" algn="ctr"/>
                <a:tab pos="7710488" algn="ctr"/>
              </a:tabLst>
            </a:pPr>
            <a:r>
              <a:rPr lang="en-US" sz="1800" dirty="0" smtClean="0">
                <a:latin typeface="Liberation Sans" panose="020B0604020202020204" pitchFamily="34" charset="0"/>
              </a:rPr>
              <a:t>	2000 	2005 	2010</a:t>
            </a:r>
          </a:p>
          <a:p>
            <a:pPr algn="just">
              <a:lnSpc>
                <a:spcPct val="105000"/>
              </a:lnSpc>
              <a:spcBef>
                <a:spcPts val="600"/>
              </a:spcBef>
              <a:tabLst>
                <a:tab pos="5254625" algn="r"/>
                <a:tab pos="6632575" algn="r"/>
                <a:tab pos="7997825" algn="r"/>
              </a:tabLst>
            </a:pPr>
            <a:r>
              <a:rPr lang="en-US" sz="1800" dirty="0" smtClean="0">
                <a:latin typeface="Liberation Sans" panose="020B0604020202020204" pitchFamily="34" charset="0"/>
              </a:rPr>
              <a:t>Number </a:t>
            </a:r>
            <a:r>
              <a:rPr lang="en-US" sz="1800" dirty="0">
                <a:latin typeface="Liberation Sans" panose="020B0604020202020204" pitchFamily="34" charset="0"/>
              </a:rPr>
              <a:t>of proposals voted </a:t>
            </a:r>
            <a:r>
              <a:rPr lang="en-US" sz="1800" dirty="0" smtClean="0">
                <a:latin typeface="Liberation Sans" panose="020B0604020202020204" pitchFamily="34" charset="0"/>
              </a:rPr>
              <a:t>	150 	155 	191</a:t>
            </a:r>
          </a:p>
          <a:p>
            <a:pPr algn="just">
              <a:spcBef>
                <a:spcPts val="0"/>
              </a:spcBef>
              <a:tabLst>
                <a:tab pos="5254625" algn="r"/>
                <a:tab pos="6632575" algn="r"/>
                <a:tab pos="7997825" algn="r"/>
              </a:tabLst>
            </a:pPr>
            <a:r>
              <a:rPr lang="en-US" sz="1800" dirty="0" smtClean="0">
                <a:latin typeface="Liberation Sans" panose="020B0604020202020204" pitchFamily="34" charset="0"/>
              </a:rPr>
              <a:t>Average </a:t>
            </a:r>
            <a:r>
              <a:rPr lang="en-US" sz="1800" dirty="0">
                <a:latin typeface="Liberation Sans" panose="020B0604020202020204" pitchFamily="34" charset="0"/>
              </a:rPr>
              <a:t>voting support </a:t>
            </a:r>
            <a:r>
              <a:rPr lang="en-US" sz="1800" dirty="0" smtClean="0">
                <a:latin typeface="Liberation Sans" panose="020B0604020202020204" pitchFamily="34" charset="0"/>
              </a:rPr>
              <a:t>	7.5</a:t>
            </a:r>
            <a:r>
              <a:rPr lang="en-US" sz="1800" dirty="0">
                <a:latin typeface="Liberation Sans" panose="020B0604020202020204" pitchFamily="34" charset="0"/>
              </a:rPr>
              <a:t>% </a:t>
            </a:r>
            <a:r>
              <a:rPr lang="en-US" sz="1800" dirty="0" smtClean="0">
                <a:latin typeface="Liberation Sans" panose="020B0604020202020204" pitchFamily="34" charset="0"/>
              </a:rPr>
              <a:t>	9.9</a:t>
            </a:r>
            <a:r>
              <a:rPr lang="en-US" sz="1800" dirty="0">
                <a:latin typeface="Liberation Sans" panose="020B0604020202020204" pitchFamily="34" charset="0"/>
              </a:rPr>
              <a:t>% </a:t>
            </a:r>
            <a:r>
              <a:rPr lang="en-US" sz="1800" dirty="0" smtClean="0">
                <a:latin typeface="Liberation Sans" panose="020B0604020202020204" pitchFamily="34" charset="0"/>
              </a:rPr>
              <a:t>	18.4%</a:t>
            </a:r>
          </a:p>
          <a:p>
            <a:pPr algn="just">
              <a:spcBef>
                <a:spcPts val="0"/>
              </a:spcBef>
              <a:tabLst>
                <a:tab pos="5254625" algn="r"/>
                <a:tab pos="6632575" algn="r"/>
                <a:tab pos="7997825" algn="r"/>
              </a:tabLst>
            </a:pPr>
            <a:r>
              <a:rPr lang="en-US" sz="1800" dirty="0" smtClean="0">
                <a:latin typeface="Liberation Sans" panose="020B0604020202020204" pitchFamily="34" charset="0"/>
              </a:rPr>
              <a:t>Percent proposals receiving </a:t>
            </a:r>
            <a:r>
              <a:rPr lang="en-US" sz="1800" dirty="0">
                <a:latin typeface="Liberation Sans" panose="020B0604020202020204" pitchFamily="34" charset="0"/>
              </a:rPr>
              <a:t>&gt;10% support </a:t>
            </a:r>
            <a:r>
              <a:rPr lang="en-US" sz="1800" dirty="0" smtClean="0">
                <a:latin typeface="Liberation Sans" panose="020B0604020202020204" pitchFamily="34" charset="0"/>
              </a:rPr>
              <a:t>	16.7</a:t>
            </a:r>
            <a:r>
              <a:rPr lang="en-US" sz="1800" dirty="0">
                <a:latin typeface="Liberation Sans" panose="020B0604020202020204" pitchFamily="34" charset="0"/>
              </a:rPr>
              <a:t>% </a:t>
            </a:r>
            <a:r>
              <a:rPr lang="en-US" sz="1800" dirty="0" smtClean="0">
                <a:latin typeface="Liberation Sans" panose="020B0604020202020204" pitchFamily="34" charset="0"/>
              </a:rPr>
              <a:t>	31.2</a:t>
            </a:r>
            <a:r>
              <a:rPr lang="en-US" sz="1800" dirty="0">
                <a:latin typeface="Liberation Sans" panose="020B0604020202020204" pitchFamily="34" charset="0"/>
              </a:rPr>
              <a:t>% </a:t>
            </a:r>
            <a:r>
              <a:rPr lang="en-US" sz="1800" dirty="0" smtClean="0">
                <a:latin typeface="Liberation Sans" panose="020B0604020202020204" pitchFamily="34" charset="0"/>
              </a:rPr>
              <a:t>	52.1%</a:t>
            </a:r>
          </a:p>
          <a:p>
            <a:pPr algn="just">
              <a:lnSpc>
                <a:spcPct val="105000"/>
              </a:lnSpc>
              <a:spcBef>
                <a:spcPts val="600"/>
              </a:spcBef>
            </a:pPr>
            <a:r>
              <a:rPr lang="en-US" sz="1600" i="1" dirty="0" smtClean="0">
                <a:latin typeface="Liberation Sans" panose="020B0604020202020204" pitchFamily="34" charset="0"/>
              </a:rPr>
              <a:t>Source</a:t>
            </a:r>
            <a:r>
              <a:rPr lang="en-US" sz="1600" i="1" dirty="0">
                <a:latin typeface="Liberation Sans" panose="020B0604020202020204" pitchFamily="34" charset="0"/>
              </a:rPr>
              <a:t>: </a:t>
            </a:r>
            <a:r>
              <a:rPr lang="en-US" sz="1600" dirty="0">
                <a:latin typeface="Liberation Sans" panose="020B0604020202020204" pitchFamily="34" charset="0"/>
              </a:rPr>
              <a:t>Investor Responsibility Research Center, Ernst &amp; Young</a:t>
            </a:r>
            <a:r>
              <a:rPr lang="en-US" sz="1600" dirty="0" smtClean="0">
                <a:latin typeface="Liberation Sans" panose="020B0604020202020204" pitchFamily="34" charset="0"/>
              </a:rPr>
              <a:t>, </a:t>
            </a:r>
            <a:r>
              <a:rPr lang="en-US" sz="1600" i="1" dirty="0" smtClean="0">
                <a:latin typeface="Liberation Sans" panose="020B0604020202020204" pitchFamily="34" charset="0"/>
              </a:rPr>
              <a:t>Seven </a:t>
            </a:r>
            <a:r>
              <a:rPr lang="en-US" sz="1600" i="1" dirty="0">
                <a:latin typeface="Liberation Sans" panose="020B0604020202020204" pitchFamily="34" charset="0"/>
              </a:rPr>
              <a:t>Questions CEOs and Boards Should Ask About: “</a:t>
            </a:r>
            <a:r>
              <a:rPr lang="en-US" sz="1600" i="1" dirty="0" smtClean="0">
                <a:latin typeface="Liberation Sans" panose="020B0604020202020204" pitchFamily="34" charset="0"/>
              </a:rPr>
              <a:t>Triple Bottom </a:t>
            </a:r>
            <a:r>
              <a:rPr lang="en-US" sz="1600" i="1" dirty="0">
                <a:latin typeface="Liberation Sans" panose="020B0604020202020204" pitchFamily="34" charset="0"/>
              </a:rPr>
              <a:t>Line” Reporting</a:t>
            </a:r>
            <a:r>
              <a:rPr lang="en-US" sz="1600" dirty="0">
                <a:latin typeface="Liberation Sans" panose="020B0604020202020204" pitchFamily="34" charset="0"/>
              </a:rPr>
              <a:t>.</a:t>
            </a:r>
          </a:p>
        </p:txBody>
      </p:sp>
      <p:sp>
        <p:nvSpPr>
          <p:cNvPr id="7" name="Rectangle 6"/>
          <p:cNvSpPr>
            <a:spLocks noChangeArrowheads="1"/>
          </p:cNvSpPr>
          <p:nvPr/>
        </p:nvSpPr>
        <p:spPr bwMode="auto">
          <a:xfrm>
            <a:off x="457200" y="381000"/>
            <a:ext cx="7391400" cy="560388"/>
          </a:xfrm>
          <a:prstGeom prst="rect">
            <a:avLst/>
          </a:prstGeom>
          <a:solidFill>
            <a:schemeClr val="tx2">
              <a:lumMod val="50000"/>
            </a:schemeClr>
          </a:solidFill>
          <a:ln>
            <a:noFill/>
          </a:ln>
          <a:effectLst/>
        </p:spPr>
        <p:txBody>
          <a:bodyPr lIns="90488" tIns="44450" rIns="90488" bIns="44450" anchor="ctr" anchorCtr="0"/>
          <a:lstStyle/>
          <a:p>
            <a:pPr marL="53975" algn="l"/>
            <a:r>
              <a:rPr lang="en-US" altLang="en-US" sz="28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PEOPLE, PLANET, AND PROFIT INSIGHT</a:t>
            </a:r>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8" name="Rectangle 7"/>
          <p:cNvSpPr>
            <a:spLocks noChangeArrowheads="1"/>
          </p:cNvSpPr>
          <p:nvPr/>
        </p:nvSpPr>
        <p:spPr bwMode="auto">
          <a:xfrm>
            <a:off x="457200" y="6385341"/>
            <a:ext cx="8229600" cy="50291"/>
          </a:xfrm>
          <a:prstGeom prst="rect">
            <a:avLst/>
          </a:prstGeom>
          <a:solidFill>
            <a:schemeClr val="tx2">
              <a:lumMod val="50000"/>
            </a:schemeClr>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cxnSp>
        <p:nvCxnSpPr>
          <p:cNvPr id="4" name="Straight Connector 3"/>
          <p:cNvCxnSpPr/>
          <p:nvPr/>
        </p:nvCxnSpPr>
        <p:spPr bwMode="auto">
          <a:xfrm flipH="1">
            <a:off x="5132696" y="4800600"/>
            <a:ext cx="6858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9" name="Straight Connector 8"/>
          <p:cNvCxnSpPr/>
          <p:nvPr/>
        </p:nvCxnSpPr>
        <p:spPr bwMode="auto">
          <a:xfrm flipH="1">
            <a:off x="6512256" y="4800600"/>
            <a:ext cx="6858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0" name="Straight Connector 9"/>
          <p:cNvCxnSpPr/>
          <p:nvPr/>
        </p:nvCxnSpPr>
        <p:spPr bwMode="auto">
          <a:xfrm flipH="1">
            <a:off x="7875896" y="4800600"/>
            <a:ext cx="6858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1" name="Text Box 3"/>
          <p:cNvSpPr txBox="1">
            <a:spLocks noChangeArrowheads="1"/>
          </p:cNvSpPr>
          <p:nvPr/>
        </p:nvSpPr>
        <p:spPr bwMode="auto">
          <a:xfrm>
            <a:off x="8229600" y="647700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4085470473"/>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Other Forms of Business Organization</a:t>
            </a:r>
            <a:endParaRPr lang="en-US" altLang="en-US" sz="3200" b="1" dirty="0">
              <a:solidFill>
                <a:srgbClr val="CC0000"/>
              </a:solidFill>
              <a:latin typeface="Liberation Sans" panose="020B0604020202020204" pitchFamily="34" charset="0"/>
            </a:endParaRPr>
          </a:p>
        </p:txBody>
      </p:sp>
      <p:sp>
        <p:nvSpPr>
          <p:cNvPr id="8" name="Text Box 2"/>
          <p:cNvSpPr txBox="1">
            <a:spLocks noChangeArrowheads="1"/>
          </p:cNvSpPr>
          <p:nvPr/>
        </p:nvSpPr>
        <p:spPr bwMode="auto">
          <a:xfrm>
            <a:off x="609600" y="1295400"/>
            <a:ext cx="7620000" cy="336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6858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7145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lgn="l">
              <a:lnSpc>
                <a:spcPct val="125000"/>
              </a:lnSpc>
              <a:spcBef>
                <a:spcPts val="12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Limited </a:t>
            </a:r>
            <a:r>
              <a:rPr lang="en-US" altLang="en-US" sz="2200" dirty="0">
                <a:solidFill>
                  <a:srgbClr val="000000"/>
                </a:solidFill>
                <a:latin typeface="Liberation Sans" panose="020B0604020202020204" pitchFamily="34" charset="0"/>
              </a:rPr>
              <a:t>partnerships</a:t>
            </a:r>
          </a:p>
          <a:p>
            <a:pPr lvl="1"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partnerships (LLPs) </a:t>
            </a:r>
          </a:p>
          <a:p>
            <a:pPr lvl="1"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companies (LLCs)</a:t>
            </a:r>
          </a:p>
          <a:p>
            <a:pPr lvl="1"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 Corporation</a:t>
            </a:r>
          </a:p>
          <a:p>
            <a:pPr lvl="2" algn="l">
              <a:lnSpc>
                <a:spcPct val="125000"/>
              </a:lnSpc>
              <a:spcBef>
                <a:spcPts val="1200"/>
              </a:spcBef>
              <a:buClr>
                <a:srgbClr val="CC0000"/>
              </a:buClr>
              <a:buSzPct val="80000"/>
              <a:buFont typeface="Arial" charset="0"/>
              <a:buChar char="►"/>
            </a:pPr>
            <a:r>
              <a:rPr lang="en-US" altLang="en-US" sz="2100" dirty="0">
                <a:solidFill>
                  <a:srgbClr val="000000"/>
                </a:solidFill>
                <a:latin typeface="Liberation Sans" panose="020B0604020202020204" pitchFamily="34" charset="0"/>
              </a:rPr>
              <a:t>No double </a:t>
            </a:r>
            <a:r>
              <a:rPr lang="en-US" altLang="en-US" sz="2100" dirty="0" smtClean="0">
                <a:solidFill>
                  <a:srgbClr val="000000"/>
                </a:solidFill>
                <a:latin typeface="Liberation Sans" panose="020B0604020202020204" pitchFamily="34" charset="0"/>
              </a:rPr>
              <a:t>taxation.</a:t>
            </a:r>
            <a:endParaRPr lang="en-US" altLang="en-US" sz="2100" dirty="0">
              <a:solidFill>
                <a:srgbClr val="000000"/>
              </a:solidFill>
              <a:latin typeface="Liberation Sans" panose="020B0604020202020204" pitchFamily="34" charset="0"/>
            </a:endParaRPr>
          </a:p>
          <a:p>
            <a:pPr lvl="2" algn="l">
              <a:lnSpc>
                <a:spcPct val="125000"/>
              </a:lnSpc>
              <a:spcBef>
                <a:spcPts val="1200"/>
              </a:spcBef>
              <a:buClr>
                <a:srgbClr val="CC0000"/>
              </a:buClr>
              <a:buSzPct val="80000"/>
              <a:buFont typeface="Arial" charset="0"/>
              <a:buChar char="►"/>
            </a:pPr>
            <a:r>
              <a:rPr lang="en-US" altLang="en-US" sz="2100" dirty="0">
                <a:solidFill>
                  <a:srgbClr val="000000"/>
                </a:solidFill>
                <a:latin typeface="Liberation Sans" panose="020B0604020202020204" pitchFamily="34" charset="0"/>
              </a:rPr>
              <a:t>Cannot have more than </a:t>
            </a:r>
            <a:r>
              <a:rPr lang="en-US" altLang="en-US" sz="2100" dirty="0" smtClean="0">
                <a:solidFill>
                  <a:srgbClr val="000000"/>
                </a:solidFill>
                <a:latin typeface="Liberation Sans" panose="020B0604020202020204" pitchFamily="34" charset="0"/>
              </a:rPr>
              <a:t>100 shareholders.</a:t>
            </a:r>
            <a:endParaRPr lang="en-US" altLang="en-US" sz="2100" dirty="0">
              <a:solidFill>
                <a:srgbClr val="000000"/>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2" name="Rectangle 1"/>
          <p:cNvSpPr/>
          <p:nvPr/>
        </p:nvSpPr>
        <p:spPr>
          <a:xfrm>
            <a:off x="4191000" y="4876800"/>
            <a:ext cx="4572000" cy="830997"/>
          </a:xfrm>
          <a:prstGeom prst="rect">
            <a:avLst/>
          </a:prstGeom>
        </p:spPr>
        <p:txBody>
          <a:bodyPr>
            <a:spAutoFit/>
          </a:bodyPr>
          <a:lstStyle/>
          <a:p>
            <a:r>
              <a:rPr lang="en-US" dirty="0">
                <a:hlinkClick r:id="rId3"/>
              </a:rPr>
              <a:t>https://www.legalzoom.com/business/business-formation/</a:t>
            </a:r>
            <a:endParaRPr lang="en-US" dirty="0"/>
          </a:p>
        </p:txBody>
      </p:sp>
      <p:sp>
        <p:nvSpPr>
          <p:cNvPr id="3" name="AutoShape 2" descr="https://www.legalzoom.com/resources/img/svg/m-legalzoom-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www.legalzoom.com/resources/img/svg/m-legalzoom-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legalzo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0344" name="Picture 8" descr="Image result for legalz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932822"/>
            <a:ext cx="2831021" cy="8276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09600" y="1865306"/>
            <a:ext cx="7848600" cy="16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square">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File application with the Secretary of State.</a:t>
            </a:r>
          </a:p>
          <a:p>
            <a:pPr marL="688975"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State grants </a:t>
            </a:r>
            <a:r>
              <a:rPr lang="en-US" altLang="en-US" sz="2200" b="1" dirty="0">
                <a:solidFill>
                  <a:schemeClr val="tx2">
                    <a:lumMod val="50000"/>
                  </a:schemeClr>
                </a:solidFill>
                <a:latin typeface="Liberation Sans" panose="020B0604020202020204" pitchFamily="34" charset="0"/>
              </a:rPr>
              <a:t>charter</a:t>
            </a:r>
            <a:r>
              <a:rPr lang="en-US" altLang="en-US" sz="2200" dirty="0">
                <a:solidFill>
                  <a:srgbClr val="000000"/>
                </a:solidFill>
                <a:latin typeface="Liberation Sans" panose="020B0604020202020204" pitchFamily="34" charset="0"/>
              </a:rPr>
              <a:t>.</a:t>
            </a:r>
          </a:p>
          <a:p>
            <a:pPr marL="688975"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Corporation develops </a:t>
            </a:r>
            <a:r>
              <a:rPr lang="en-US" altLang="en-US" sz="2200" b="1" dirty="0">
                <a:solidFill>
                  <a:srgbClr val="000000"/>
                </a:solidFill>
                <a:latin typeface="Liberation Sans" panose="020B0604020202020204" pitchFamily="34" charset="0"/>
              </a:rPr>
              <a:t>by-laws</a:t>
            </a:r>
            <a:r>
              <a:rPr lang="en-US" altLang="en-US" sz="2200" dirty="0">
                <a:solidFill>
                  <a:srgbClr val="000000"/>
                </a:solidFill>
                <a:latin typeface="Liberation Sans" panose="020B0604020202020204" pitchFamily="34" charset="0"/>
              </a:rPr>
              <a:t>.</a:t>
            </a:r>
          </a:p>
        </p:txBody>
      </p:sp>
      <p:sp>
        <p:nvSpPr>
          <p:cNvPr id="658435" name="Rectangle 3"/>
          <p:cNvSpPr>
            <a:spLocks noChangeArrowheads="1"/>
          </p:cNvSpPr>
          <p:nvPr/>
        </p:nvSpPr>
        <p:spPr bwMode="auto">
          <a:xfrm>
            <a:off x="609600" y="1295400"/>
            <a:ext cx="8229600" cy="4572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20000"/>
              </a:spcBef>
              <a:buClr>
                <a:schemeClr val="tx1"/>
              </a:buClr>
              <a:buFont typeface="Wingdings" pitchFamily="2" charset="2"/>
              <a:buNone/>
            </a:pPr>
            <a:r>
              <a:rPr lang="en-US" altLang="en-US" sz="2500" b="1" dirty="0">
                <a:latin typeface="Liberation Sans" panose="020B0604020202020204" pitchFamily="34" charset="0"/>
              </a:rPr>
              <a:t>Initial Steps:</a:t>
            </a:r>
            <a:endParaRPr lang="en-US" altLang="en-US" sz="2500" b="1" dirty="0">
              <a:effectLst>
                <a:outerShdw blurRad="38100" dist="38100" dir="2700000" algn="tl">
                  <a:srgbClr val="C0C0C0"/>
                </a:outerShdw>
              </a:effectLst>
              <a:latin typeface="Liberation Sans" panose="020B0604020202020204" pitchFamily="34" charset="0"/>
            </a:endParaRPr>
          </a:p>
        </p:txBody>
      </p:sp>
      <p:sp>
        <p:nvSpPr>
          <p:cNvPr id="19462" name="Rectangle 8"/>
          <p:cNvSpPr>
            <a:spLocks noChangeArrowheads="1"/>
          </p:cNvSpPr>
          <p:nvPr/>
        </p:nvSpPr>
        <p:spPr bwMode="auto">
          <a:xfrm>
            <a:off x="609600" y="3629460"/>
            <a:ext cx="78486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50000"/>
              </a:spcBef>
            </a:pPr>
            <a:r>
              <a:rPr lang="en-US" altLang="en-US" sz="2200" dirty="0">
                <a:latin typeface="Liberation Sans" panose="020B0604020202020204" pitchFamily="34" charset="0"/>
              </a:rPr>
              <a:t>Companies generally incorporate in a state whose laws are favorable to the corporate form of business (Delaware, New Jersey).</a:t>
            </a:r>
          </a:p>
          <a:p>
            <a:pPr algn="l">
              <a:lnSpc>
                <a:spcPct val="120000"/>
              </a:lnSpc>
              <a:spcBef>
                <a:spcPct val="50000"/>
              </a:spcBef>
            </a:pPr>
            <a:r>
              <a:rPr lang="en-US" altLang="en-US" sz="2200" dirty="0">
                <a:latin typeface="Liberation Sans" panose="020B0604020202020204" pitchFamily="34" charset="0"/>
              </a:rPr>
              <a:t>Corporations engaged in interstate commerce must obtain a </a:t>
            </a:r>
            <a:r>
              <a:rPr lang="en-US" altLang="en-US" sz="2200" b="1" dirty="0">
                <a:latin typeface="Liberation Sans" panose="020B0604020202020204" pitchFamily="34" charset="0"/>
              </a:rPr>
              <a:t>license</a:t>
            </a:r>
            <a:r>
              <a:rPr lang="en-US" altLang="en-US" sz="2200" dirty="0">
                <a:latin typeface="Liberation Sans" panose="020B0604020202020204" pitchFamily="34" charset="0"/>
              </a:rPr>
              <a:t> from each state in which they do business.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FORMING A CORPORATION</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6400800" cy="144655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lnSpc>
                <a:spcPct val="110000"/>
              </a:lnSpc>
              <a:spcBef>
                <a:spcPct val="5000"/>
              </a:spcBef>
              <a:buFont typeface="Wingdings" pitchFamily="2" charset="2"/>
              <a:buNone/>
            </a:pPr>
            <a:r>
              <a:rPr lang="en-US" sz="4000" dirty="0" smtClean="0">
                <a:solidFill>
                  <a:schemeClr val="tx1"/>
                </a:solidFill>
                <a:effectLst/>
                <a:latin typeface="Liberation Sans" panose="020B0604020202020204" pitchFamily="34" charset="0"/>
              </a:rPr>
              <a:t>Reporting </a:t>
            </a:r>
            <a:r>
              <a:rPr lang="en-US" sz="4000" dirty="0">
                <a:solidFill>
                  <a:schemeClr val="tx1"/>
                </a:solidFill>
                <a:effectLst/>
                <a:latin typeface="Liberation Sans" panose="020B0604020202020204" pitchFamily="34" charset="0"/>
              </a:rPr>
              <a:t>and Analyzing </a:t>
            </a:r>
            <a:r>
              <a:rPr lang="en-US" sz="4000" dirty="0" smtClean="0">
                <a:solidFill>
                  <a:schemeClr val="tx1"/>
                </a:solidFill>
                <a:effectLst/>
                <a:latin typeface="Liberation Sans" panose="020B0604020202020204" pitchFamily="34" charset="0"/>
              </a:rPr>
              <a:t/>
            </a:r>
            <a:br>
              <a:rPr lang="en-US" sz="4000" dirty="0" smtClean="0">
                <a:solidFill>
                  <a:schemeClr val="tx1"/>
                </a:solidFill>
                <a:effectLst/>
                <a:latin typeface="Liberation Sans" panose="020B0604020202020204" pitchFamily="34" charset="0"/>
              </a:rPr>
            </a:br>
            <a:r>
              <a:rPr lang="en-US" sz="4000" dirty="0" smtClean="0">
                <a:solidFill>
                  <a:schemeClr val="tx1"/>
                </a:solidFill>
                <a:effectLst/>
                <a:latin typeface="Liberation Sans" panose="020B0604020202020204" pitchFamily="34" charset="0"/>
              </a:rPr>
              <a:t>Stockholders’ Equity</a:t>
            </a:r>
            <a:endParaRPr lang="en-US" altLang="en-US" sz="4000" dirty="0">
              <a:solidFill>
                <a:schemeClr val="tx1"/>
              </a:solidFill>
              <a:effectLst/>
              <a:latin typeface="Liberation Sans" panose="020B0604020202020204" pitchFamily="34" charset="0"/>
            </a:endParaRP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smtClean="0">
                <a:effectLst/>
                <a:latin typeface="Liberation Sans" panose="020B0604020202020204" pitchFamily="34" charset="0"/>
              </a:rPr>
              <a:t>Kimmel </a:t>
            </a:r>
            <a:r>
              <a:rPr lang="en-US" altLang="en-US" sz="1800" i="0" dirty="0" smtClean="0">
                <a:effectLst/>
                <a:latin typeface="Arial"/>
                <a:cs typeface="Arial"/>
              </a:rPr>
              <a:t>● Weygandt ● Kieso</a:t>
            </a:r>
            <a:endParaRPr lang="en-US" altLang="en-US" sz="1800" i="0" dirty="0" smtClean="0">
              <a:effectLst/>
              <a:latin typeface="Liberation Sans" panose="020B0604020202020204" pitchFamily="34" charset="0"/>
            </a:endParaRPr>
          </a:p>
          <a:p>
            <a:pPr>
              <a:spcBef>
                <a:spcPts val="300"/>
              </a:spcBef>
            </a:pPr>
            <a:r>
              <a:rPr lang="en-US" altLang="en-US" sz="1800" i="0" dirty="0" smtClean="0">
                <a:effectLst/>
                <a:latin typeface="Liberation Sans" panose="020B0604020202020204" pitchFamily="34" charset="0"/>
              </a:rPr>
              <a:t>Financial </a:t>
            </a:r>
            <a:r>
              <a:rPr lang="en-US" altLang="en-US" sz="1800" i="0" dirty="0">
                <a:effectLst/>
                <a:latin typeface="Liberation Sans" panose="020B0604020202020204" pitchFamily="34" charset="0"/>
              </a:rPr>
              <a:t>Accounting,  </a:t>
            </a:r>
            <a:r>
              <a:rPr lang="en-US" altLang="en-US" sz="1800" i="0" dirty="0" smtClean="0">
                <a:effectLst/>
                <a:latin typeface="Liberation Sans" panose="020B0604020202020204" pitchFamily="34" charset="0"/>
              </a:rPr>
              <a:t>Eighth </a:t>
            </a:r>
            <a:r>
              <a:rPr lang="en-US" altLang="en-US" sz="1800" i="0" dirty="0">
                <a:effectLst/>
                <a:latin typeface="Liberation Sans" panose="020B0604020202020204" pitchFamily="34" charset="0"/>
              </a:rPr>
              <a:t>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105997"/>
            <a:ext cx="2971800" cy="2400657"/>
          </a:xfrm>
          <a:prstGeom prst="rect">
            <a:avLst/>
          </a:prstGeom>
          <a:noFill/>
          <a:ln>
            <a:noFill/>
          </a:ln>
        </p:spPr>
        <p:txBody>
          <a:bodyPr wrap="square" lIns="45720" rIns="45720" rtlCol="0" anchor="ctr" anchorCtr="0">
            <a:spAutoFit/>
          </a:bodyPr>
          <a:lstStyle/>
          <a:p>
            <a:pPr algn="l"/>
            <a:r>
              <a:rPr lang="en-US" sz="15000" b="1" i="0" dirty="0" smtClean="0">
                <a:solidFill>
                  <a:srgbClr val="0066CC"/>
                </a:solidFill>
                <a:effectLst/>
                <a:latin typeface="+mn-lt"/>
              </a:rPr>
              <a:t>11</a:t>
            </a:r>
            <a:endParaRPr lang="en-US" sz="15000" b="1" i="0" dirty="0">
              <a:solidFill>
                <a:srgbClr val="0066CC"/>
              </a:solidFill>
              <a:effectLst/>
              <a:latin typeface="+mn-lt"/>
            </a:endParaRPr>
          </a:p>
        </p:txBody>
      </p:sp>
    </p:spTree>
    <p:extLst>
      <p:ext uri="{BB962C8B-B14F-4D97-AF65-F5344CB8AC3E}">
        <p14:creationId xmlns:p14="http://schemas.microsoft.com/office/powerpoint/2010/main" val="278320367"/>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l="2060" t="9375" r="37500" b="8333"/>
          <a:stretch>
            <a:fillRect/>
          </a:stretch>
        </p:blipFill>
        <p:spPr bwMode="auto">
          <a:xfrm>
            <a:off x="1219200" y="0"/>
            <a:ext cx="74676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597593"/>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l="10156" t="9375" r="26563" b="3125"/>
          <a:stretch>
            <a:fillRect/>
          </a:stretch>
        </p:blipFill>
        <p:spPr bwMode="auto">
          <a:xfrm>
            <a:off x="1066800" y="0"/>
            <a:ext cx="6613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Oval 5"/>
          <p:cNvSpPr>
            <a:spLocks noChangeArrowheads="1"/>
          </p:cNvSpPr>
          <p:nvPr/>
        </p:nvSpPr>
        <p:spPr bwMode="auto">
          <a:xfrm>
            <a:off x="1676400" y="685800"/>
            <a:ext cx="5334000" cy="5334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34406334"/>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09600" y="1714191"/>
            <a:ext cx="4953000" cy="137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ct val="35000"/>
              </a:spcBef>
            </a:pPr>
            <a:r>
              <a:rPr lang="en-US" altLang="en-US" sz="2300" dirty="0">
                <a:latin typeface="Liberation Sans" panose="020B0604020202020204" pitchFamily="34" charset="0"/>
              </a:rPr>
              <a:t>1.</a:t>
            </a:r>
            <a:r>
              <a:rPr lang="en-US" altLang="en-US" sz="2300" b="1" dirty="0">
                <a:latin typeface="Liberation Sans" panose="020B0604020202020204" pitchFamily="34" charset="0"/>
              </a:rPr>
              <a:t>	Vote</a:t>
            </a:r>
            <a:r>
              <a:rPr lang="en-US" altLang="en-US" sz="2300" dirty="0">
                <a:latin typeface="Liberation Sans" panose="020B0604020202020204" pitchFamily="34" charset="0"/>
              </a:rPr>
              <a:t> in election of board of directors and on actions that require stockholder approval.</a:t>
            </a:r>
          </a:p>
        </p:txBody>
      </p:sp>
      <p:sp>
        <p:nvSpPr>
          <p:cNvPr id="20488" name="Text Box 9"/>
          <p:cNvSpPr txBox="1">
            <a:spLocks noChangeArrowheads="1"/>
          </p:cNvSpPr>
          <p:nvPr/>
        </p:nvSpPr>
        <p:spPr bwMode="auto">
          <a:xfrm>
            <a:off x="624385" y="4114800"/>
            <a:ext cx="4953000" cy="15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ct val="35000"/>
              </a:spcBef>
              <a:buAutoNum type="arabicPeriod" startAt="2"/>
            </a:pPr>
            <a:r>
              <a:rPr lang="en-US" altLang="en-US" sz="2300" b="1" dirty="0" smtClean="0">
                <a:latin typeface="Liberation Sans" panose="020B0604020202020204" pitchFamily="34" charset="0"/>
              </a:rPr>
              <a:t>Share</a:t>
            </a:r>
            <a:r>
              <a:rPr lang="en-US" altLang="en-US" sz="2300" dirty="0" smtClean="0">
                <a:latin typeface="Liberation Sans" panose="020B0604020202020204" pitchFamily="34" charset="0"/>
              </a:rPr>
              <a:t> </a:t>
            </a:r>
            <a:r>
              <a:rPr lang="en-US" altLang="en-US" sz="2300" dirty="0">
                <a:latin typeface="Liberation Sans" panose="020B0604020202020204" pitchFamily="34" charset="0"/>
              </a:rPr>
              <a:t>the corporate </a:t>
            </a:r>
            <a:r>
              <a:rPr lang="en-US" altLang="en-US" sz="2300" b="1" dirty="0">
                <a:latin typeface="Liberation Sans" panose="020B0604020202020204" pitchFamily="34" charset="0"/>
              </a:rPr>
              <a:t>earnings</a:t>
            </a:r>
            <a:r>
              <a:rPr lang="en-US" altLang="en-US" sz="2300" dirty="0">
                <a:latin typeface="Liberation Sans" panose="020B0604020202020204" pitchFamily="34" charset="0"/>
              </a:rPr>
              <a:t> through receipt of </a:t>
            </a:r>
            <a:r>
              <a:rPr lang="en-US" altLang="en-US" sz="2300" dirty="0">
                <a:solidFill>
                  <a:srgbClr val="FF0000"/>
                </a:solidFill>
                <a:latin typeface="Liberation Sans" panose="020B0604020202020204" pitchFamily="34" charset="0"/>
              </a:rPr>
              <a:t>dividends</a:t>
            </a:r>
            <a:r>
              <a:rPr lang="en-US" altLang="en-US" sz="2300" dirty="0" smtClean="0">
                <a:latin typeface="Liberation Sans" panose="020B0604020202020204" pitchFamily="34" charset="0"/>
              </a:rPr>
              <a:t>.</a:t>
            </a:r>
          </a:p>
          <a:p>
            <a:pPr marL="457200" lvl="1" indent="0" algn="l">
              <a:lnSpc>
                <a:spcPct val="125000"/>
              </a:lnSpc>
              <a:spcBef>
                <a:spcPct val="35000"/>
              </a:spcBef>
            </a:pPr>
            <a:r>
              <a:rPr lang="en-US" altLang="en-US" sz="2300" dirty="0" smtClean="0">
                <a:latin typeface="Liberation Sans" panose="020B0604020202020204" pitchFamily="34" charset="0"/>
                <a:hlinkClick r:id="rId3"/>
              </a:rPr>
              <a:t>GE</a:t>
            </a:r>
            <a:r>
              <a:rPr lang="en-US" altLang="en-US" sz="2300" dirty="0" smtClean="0">
                <a:latin typeface="Liberation Sans" panose="020B0604020202020204" pitchFamily="34" charset="0"/>
              </a:rPr>
              <a:t>		</a:t>
            </a:r>
            <a:r>
              <a:rPr lang="en-US" altLang="en-US" sz="2300" dirty="0" smtClean="0">
                <a:latin typeface="Liberation Sans" panose="020B0604020202020204" pitchFamily="34" charset="0"/>
                <a:hlinkClick r:id="rId4"/>
              </a:rPr>
              <a:t>IBM</a:t>
            </a:r>
            <a:r>
              <a:rPr lang="en-US" altLang="en-US" sz="2300" dirty="0" smtClean="0">
                <a:latin typeface="Liberation Sans" panose="020B0604020202020204" pitchFamily="34" charset="0"/>
              </a:rPr>
              <a:t>		</a:t>
            </a:r>
            <a:r>
              <a:rPr lang="en-US" altLang="en-US" sz="2300" dirty="0" smtClean="0">
                <a:latin typeface="Liberation Sans" panose="020B0604020202020204" pitchFamily="34" charset="0"/>
                <a:hlinkClick r:id="rId5"/>
              </a:rPr>
              <a:t>AAPL</a:t>
            </a:r>
            <a:endParaRPr lang="en-US" altLang="en-US" sz="2300" dirty="0">
              <a:latin typeface="Liberation Sans" panose="020B0604020202020204" pitchFamily="34" charset="0"/>
            </a:endParaRPr>
          </a:p>
        </p:txBody>
      </p:sp>
      <p:pic>
        <p:nvPicPr>
          <p:cNvPr id="2049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666" y="1295387"/>
            <a:ext cx="3152157" cy="202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9368" y="3810000"/>
            <a:ext cx="3060455" cy="170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STOCKHOLDER RIGHTS</a:t>
            </a:r>
            <a:endParaRPr lang="en-US" altLang="en-US" sz="3200" b="1" dirty="0">
              <a:solidFill>
                <a:schemeClr val="tx2">
                  <a:lumMod val="50000"/>
                </a:schemeClr>
              </a:solidFill>
              <a:latin typeface="Liberation Sans" panose="020B0604020202020204" pitchFamily="34" charset="0"/>
            </a:endParaRPr>
          </a:p>
        </p:txBody>
      </p:sp>
      <p:sp>
        <p:nvSpPr>
          <p:cNvPr id="2" name="Rectangle 1"/>
          <p:cNvSpPr/>
          <p:nvPr/>
        </p:nvSpPr>
        <p:spPr>
          <a:xfrm>
            <a:off x="1088136" y="5634335"/>
            <a:ext cx="2950464" cy="461665"/>
          </a:xfrm>
          <a:prstGeom prst="rect">
            <a:avLst/>
          </a:prstGeom>
        </p:spPr>
        <p:txBody>
          <a:bodyPr wrap="square">
            <a:spAutoFit/>
          </a:bodyPr>
          <a:lstStyle/>
          <a:p>
            <a:pPr algn="l"/>
            <a:r>
              <a:rPr lang="en-US" sz="1200" b="1" dirty="0">
                <a:latin typeface="Liberation Sans" panose="020B0604020202020204" pitchFamily="34" charset="0"/>
              </a:rPr>
              <a:t>ILLUSTRATION 11-3</a:t>
            </a:r>
          </a:p>
          <a:p>
            <a:pPr algn="l"/>
            <a:r>
              <a:rPr lang="en-US" sz="1200" dirty="0">
                <a:latin typeface="Liberation Sans" panose="020B0604020202020204" pitchFamily="34" charset="0"/>
              </a:rPr>
              <a:t>Ownership rights </a:t>
            </a:r>
            <a:r>
              <a:rPr lang="en-US" sz="1200" dirty="0" smtClean="0">
                <a:latin typeface="Liberation Sans" panose="020B0604020202020204" pitchFamily="34" charset="0"/>
              </a:rPr>
              <a:t>of stockholders</a:t>
            </a:r>
            <a:endParaRPr lang="en-US" sz="1200" dirty="0">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Image result for tampa marriott waterside hotel &amp; marina"/>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8175"/>
            <a:ext cx="11755438" cy="142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39319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09600" y="1420504"/>
            <a:ext cx="7696200" cy="93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defPPr>
              <a:defRPr lang="en-US"/>
            </a:defPPr>
            <a:lvl1pPr marL="457200" indent="-457200" algn="l">
              <a:lnSpc>
                <a:spcPct val="125000"/>
              </a:lnSpc>
              <a:spcBef>
                <a:spcPct val="35000"/>
              </a:spcBef>
              <a:defRPr sz="2300">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altLang="en-US" dirty="0"/>
              <a:t>3.	Keep the same percentage ownership when new shares of stock are issued (</a:t>
            </a:r>
            <a:r>
              <a:rPr lang="en-US" altLang="en-US" b="1" dirty="0"/>
              <a:t>preemptive right</a:t>
            </a:r>
            <a:r>
              <a:rPr lang="en-US" altLang="en-US" dirty="0"/>
              <a:t>).</a:t>
            </a:r>
          </a:p>
        </p:txBody>
      </p:sp>
      <p:pic>
        <p:nvPicPr>
          <p:cNvPr id="2152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18" y="2667000"/>
            <a:ext cx="7560564" cy="205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STOCKHOLDER RIGHTS</a:t>
            </a:r>
            <a:endParaRPr lang="en-US" altLang="en-US" sz="3200" b="1" dirty="0">
              <a:solidFill>
                <a:schemeClr val="tx2">
                  <a:lumMod val="50000"/>
                </a:schemeClr>
              </a:solidFill>
              <a:latin typeface="Liberation Sans" panose="020B0604020202020204" pitchFamily="34" charset="0"/>
            </a:endParaRPr>
          </a:p>
        </p:txBody>
      </p:sp>
      <p:sp>
        <p:nvSpPr>
          <p:cNvPr id="11" name="Rectangle 10"/>
          <p:cNvSpPr/>
          <p:nvPr/>
        </p:nvSpPr>
        <p:spPr>
          <a:xfrm>
            <a:off x="1088136" y="5634335"/>
            <a:ext cx="2950464" cy="461665"/>
          </a:xfrm>
          <a:prstGeom prst="rect">
            <a:avLst/>
          </a:prstGeom>
        </p:spPr>
        <p:txBody>
          <a:bodyPr wrap="square">
            <a:spAutoFit/>
          </a:bodyPr>
          <a:lstStyle/>
          <a:p>
            <a:pPr algn="l"/>
            <a:r>
              <a:rPr lang="en-US" sz="1200" b="1" dirty="0">
                <a:latin typeface="Liberation Sans" panose="020B0604020202020204" pitchFamily="34" charset="0"/>
              </a:rPr>
              <a:t>ILLUSTRATION 11-3</a:t>
            </a:r>
          </a:p>
          <a:p>
            <a:pPr algn="l"/>
            <a:r>
              <a:rPr lang="en-US" sz="1200" dirty="0">
                <a:latin typeface="Liberation Sans" panose="020B0604020202020204" pitchFamily="34" charset="0"/>
              </a:rPr>
              <a:t>Ownership rights </a:t>
            </a:r>
            <a:r>
              <a:rPr lang="en-US" sz="1200" dirty="0" smtClean="0">
                <a:latin typeface="Liberation Sans" panose="020B0604020202020204" pitchFamily="34" charset="0"/>
              </a:rPr>
              <a:t>of stockholders</a:t>
            </a:r>
            <a:endParaRPr lang="en-US" sz="1200"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8" name="Text Box 1029"/>
          <p:cNvSpPr txBox="1">
            <a:spLocks noChangeArrowheads="1"/>
          </p:cNvSpPr>
          <p:nvPr/>
        </p:nvSpPr>
        <p:spPr bwMode="auto">
          <a:xfrm>
            <a:off x="457200" y="4732453"/>
            <a:ext cx="347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dirty="0">
                <a:latin typeface="Tahoma" pitchFamily="34" charset="0"/>
              </a:rPr>
              <a:t>14,000 / 100,000 shares</a:t>
            </a:r>
          </a:p>
        </p:txBody>
      </p:sp>
      <p:sp>
        <p:nvSpPr>
          <p:cNvPr id="13" name="Text Box 1031"/>
          <p:cNvSpPr txBox="1">
            <a:spLocks noChangeArrowheads="1"/>
          </p:cNvSpPr>
          <p:nvPr/>
        </p:nvSpPr>
        <p:spPr bwMode="auto">
          <a:xfrm>
            <a:off x="4017025" y="3048000"/>
            <a:ext cx="1109950" cy="45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dirty="0">
                <a:latin typeface="Tahoma" pitchFamily="34" charset="0"/>
              </a:rPr>
              <a:t>50,000</a:t>
            </a:r>
          </a:p>
        </p:txBody>
      </p:sp>
      <p:sp>
        <p:nvSpPr>
          <p:cNvPr id="14" name="Text Box 1033"/>
          <p:cNvSpPr txBox="1">
            <a:spLocks noChangeArrowheads="1"/>
          </p:cNvSpPr>
          <p:nvPr/>
        </p:nvSpPr>
        <p:spPr bwMode="auto">
          <a:xfrm>
            <a:off x="5336959" y="4720415"/>
            <a:ext cx="347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dirty="0">
                <a:latin typeface="Tahoma" pitchFamily="34" charset="0"/>
              </a:rPr>
              <a:t>21,000 / 150,000 shares</a:t>
            </a: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09600" y="1420504"/>
            <a:ext cx="7696200"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defPPr>
              <a:defRPr lang="en-US"/>
            </a:defPPr>
            <a:lvl1pPr marL="457200" indent="-457200" algn="l">
              <a:lnSpc>
                <a:spcPct val="125000"/>
              </a:lnSpc>
              <a:spcBef>
                <a:spcPct val="35000"/>
              </a:spcBef>
              <a:defRPr sz="2300">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altLang="en-US" dirty="0"/>
              <a:t>4.	Share in assets upon liquidation in proportion to their holdings. This is called a </a:t>
            </a:r>
            <a:r>
              <a:rPr lang="en-US" altLang="en-US" b="1" dirty="0"/>
              <a:t>residual claim</a:t>
            </a:r>
            <a:r>
              <a:rPr lang="en-US" altLang="en-US" dirty="0"/>
              <a:t>.</a:t>
            </a:r>
          </a:p>
        </p:txBody>
      </p:sp>
      <p:pic>
        <p:nvPicPr>
          <p:cNvPr id="2254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62" y="2743200"/>
            <a:ext cx="7549038" cy="22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088136" y="5634335"/>
            <a:ext cx="2950464" cy="461665"/>
          </a:xfrm>
          <a:prstGeom prst="rect">
            <a:avLst/>
          </a:prstGeom>
        </p:spPr>
        <p:txBody>
          <a:bodyPr wrap="square">
            <a:spAutoFit/>
          </a:bodyPr>
          <a:lstStyle/>
          <a:p>
            <a:pPr algn="l"/>
            <a:r>
              <a:rPr lang="en-US" sz="1200" b="1" dirty="0">
                <a:latin typeface="Liberation Sans" panose="020B0604020202020204" pitchFamily="34" charset="0"/>
              </a:rPr>
              <a:t>ILLUSTRATION 11-3</a:t>
            </a:r>
          </a:p>
          <a:p>
            <a:pPr algn="l"/>
            <a:r>
              <a:rPr lang="en-US" sz="1200" dirty="0">
                <a:latin typeface="Liberation Sans" panose="020B0604020202020204" pitchFamily="34" charset="0"/>
              </a:rPr>
              <a:t>Ownership rights </a:t>
            </a:r>
            <a:r>
              <a:rPr lang="en-US" sz="1200" dirty="0" smtClean="0">
                <a:latin typeface="Liberation Sans" panose="020B0604020202020204" pitchFamily="34" charset="0"/>
              </a:rPr>
              <a:t>of stockholders</a:t>
            </a:r>
            <a:endParaRPr lang="en-US" sz="1200"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STOCKHOLDER RIGHTS</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15" name="Text Box 1032"/>
          <p:cNvSpPr txBox="1">
            <a:spLocks noChangeArrowheads="1"/>
          </p:cNvSpPr>
          <p:nvPr/>
        </p:nvSpPr>
        <p:spPr bwMode="auto">
          <a:xfrm rot="20155009">
            <a:off x="6487350" y="4588818"/>
            <a:ext cx="22589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dirty="0">
                <a:solidFill>
                  <a:srgbClr val="FF0000"/>
                </a:solidFill>
                <a:latin typeface="Showcard Gothic" pitchFamily="82" charset="0"/>
              </a:rPr>
              <a:t>Reality?... $0</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5" t="24772" r="37353" b="18932"/>
          <a:stretch/>
        </p:blipFill>
        <p:spPr bwMode="auto">
          <a:xfrm>
            <a:off x="1066800" y="228600"/>
            <a:ext cx="7162800" cy="651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468221"/>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8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1260144"/>
            <a:ext cx="8046720" cy="531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0744" name="Line 24"/>
          <p:cNvSpPr>
            <a:spLocks noChangeShapeType="1"/>
          </p:cNvSpPr>
          <p:nvPr/>
        </p:nvSpPr>
        <p:spPr bwMode="auto">
          <a:xfrm flipV="1">
            <a:off x="5105400" y="5943600"/>
            <a:ext cx="0" cy="205146"/>
          </a:xfrm>
          <a:prstGeom prst="line">
            <a:avLst/>
          </a:prstGeom>
          <a:noFill/>
          <a:ln w="28575"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70734" name="Text Box 14"/>
          <p:cNvSpPr txBox="1">
            <a:spLocks noChangeArrowheads="1"/>
          </p:cNvSpPr>
          <p:nvPr/>
        </p:nvSpPr>
        <p:spPr bwMode="auto">
          <a:xfrm>
            <a:off x="564757" y="2692219"/>
            <a:ext cx="1873643" cy="649651"/>
          </a:xfrm>
          <a:prstGeom prst="rect">
            <a:avLst/>
          </a:prstGeom>
          <a:solidFill>
            <a:schemeClr val="bg1"/>
          </a:solidFill>
          <a:ln>
            <a:noFill/>
          </a:ln>
          <a:effectLst/>
          <a:extLst>
            <a:ext uri="{91240B29-F687-4F45-9708-019B960494DF}">
              <a14:hiddenLine xmlns:a14="http://schemas.microsoft.com/office/drawing/2010/main" w="1270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no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solidFill>
                  <a:srgbClr val="800000"/>
                </a:solidFill>
                <a:latin typeface="Liberation Sans" panose="020B0604020202020204" pitchFamily="34" charset="0"/>
              </a:rPr>
              <a:t>Name of corporation</a:t>
            </a:r>
          </a:p>
        </p:txBody>
      </p:sp>
      <p:sp>
        <p:nvSpPr>
          <p:cNvPr id="670735" name="Line 15"/>
          <p:cNvSpPr>
            <a:spLocks noChangeShapeType="1"/>
          </p:cNvSpPr>
          <p:nvPr/>
        </p:nvSpPr>
        <p:spPr bwMode="auto">
          <a:xfrm>
            <a:off x="2133600" y="2971800"/>
            <a:ext cx="304800" cy="0"/>
          </a:xfrm>
          <a:prstGeom prst="line">
            <a:avLst/>
          </a:prstGeom>
          <a:noFill/>
          <a:ln w="28575"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70736" name="Text Box 16"/>
          <p:cNvSpPr txBox="1">
            <a:spLocks noChangeArrowheads="1"/>
          </p:cNvSpPr>
          <p:nvPr/>
        </p:nvSpPr>
        <p:spPr bwMode="auto">
          <a:xfrm>
            <a:off x="1387344" y="3581400"/>
            <a:ext cx="1889256" cy="641350"/>
          </a:xfrm>
          <a:prstGeom prst="rect">
            <a:avLst/>
          </a:prstGeom>
          <a:solidFill>
            <a:schemeClr val="bg1"/>
          </a:solidFill>
          <a:ln>
            <a:noFill/>
          </a:ln>
          <a:effectLst/>
          <a:extLst>
            <a:ext uri="{91240B29-F687-4F45-9708-019B960494DF}">
              <a14:hiddenLine xmlns:a14="http://schemas.microsoft.com/office/drawing/2010/main" w="1270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solidFill>
                  <a:srgbClr val="800000"/>
                </a:solidFill>
                <a:latin typeface="Liberation Sans" panose="020B0604020202020204" pitchFamily="34" charset="0"/>
              </a:rPr>
              <a:t>Stockholder’s name</a:t>
            </a:r>
          </a:p>
        </p:txBody>
      </p:sp>
      <p:sp>
        <p:nvSpPr>
          <p:cNvPr id="670737" name="Line 17"/>
          <p:cNvSpPr>
            <a:spLocks noChangeShapeType="1"/>
          </p:cNvSpPr>
          <p:nvPr/>
        </p:nvSpPr>
        <p:spPr bwMode="auto">
          <a:xfrm>
            <a:off x="3352800" y="3886200"/>
            <a:ext cx="838200" cy="0"/>
          </a:xfrm>
          <a:prstGeom prst="line">
            <a:avLst/>
          </a:prstGeom>
          <a:noFill/>
          <a:ln w="28575"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70746" name="Line 26"/>
          <p:cNvSpPr>
            <a:spLocks noChangeShapeType="1"/>
          </p:cNvSpPr>
          <p:nvPr/>
        </p:nvSpPr>
        <p:spPr bwMode="auto">
          <a:xfrm flipH="1">
            <a:off x="2833254" y="1204912"/>
            <a:ext cx="0" cy="928688"/>
          </a:xfrm>
          <a:prstGeom prst="line">
            <a:avLst/>
          </a:prstGeom>
          <a:noFill/>
          <a:ln w="28575"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 name="Line 26"/>
          <p:cNvSpPr>
            <a:spLocks noChangeShapeType="1"/>
          </p:cNvSpPr>
          <p:nvPr/>
        </p:nvSpPr>
        <p:spPr bwMode="auto">
          <a:xfrm flipH="1">
            <a:off x="7086600" y="1204913"/>
            <a:ext cx="0" cy="928687"/>
          </a:xfrm>
          <a:prstGeom prst="line">
            <a:avLst/>
          </a:prstGeom>
          <a:noFill/>
          <a:ln w="28575"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9" name="Rectangle 2"/>
          <p:cNvSpPr>
            <a:spLocks noChangeArrowheads="1"/>
          </p:cNvSpPr>
          <p:nvPr/>
        </p:nvSpPr>
        <p:spPr bwMode="auto">
          <a:xfrm>
            <a:off x="609600" y="304800"/>
            <a:ext cx="5486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STOCKHOLDER RIGHTS</a:t>
            </a:r>
            <a:endParaRPr lang="en-US" altLang="en-US" sz="3200" b="1" dirty="0">
              <a:solidFill>
                <a:schemeClr val="tx2">
                  <a:lumMod val="50000"/>
                </a:schemeClr>
              </a:solidFill>
              <a:latin typeface="Liberation Sans" panose="020B0604020202020204" pitchFamily="34" charset="0"/>
            </a:endParaRPr>
          </a:p>
        </p:txBody>
      </p:sp>
      <p:sp>
        <p:nvSpPr>
          <p:cNvPr id="670741" name="Text Box 21"/>
          <p:cNvSpPr txBox="1">
            <a:spLocks noChangeArrowheads="1"/>
          </p:cNvSpPr>
          <p:nvPr/>
        </p:nvSpPr>
        <p:spPr bwMode="auto">
          <a:xfrm>
            <a:off x="6553200" y="838200"/>
            <a:ext cx="1066800" cy="366713"/>
          </a:xfrm>
          <a:prstGeom prst="rect">
            <a:avLst/>
          </a:prstGeom>
          <a:solidFill>
            <a:schemeClr val="bg1"/>
          </a:solidFill>
          <a:ln>
            <a:noFill/>
          </a:ln>
          <a:effectLst/>
          <a:extLst>
            <a:ext uri="{91240B29-F687-4F45-9708-019B960494DF}">
              <a14:hiddenLine xmlns:a14="http://schemas.microsoft.com/office/drawing/2010/main" w="1270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solidFill>
                  <a:srgbClr val="800000"/>
                </a:solidFill>
                <a:latin typeface="Liberation Sans" panose="020B0604020202020204" pitchFamily="34" charset="0"/>
              </a:rPr>
              <a:t>Shares</a:t>
            </a:r>
          </a:p>
        </p:txBody>
      </p:sp>
      <p:sp>
        <p:nvSpPr>
          <p:cNvPr id="670745" name="Text Box 25"/>
          <p:cNvSpPr txBox="1">
            <a:spLocks noChangeArrowheads="1"/>
          </p:cNvSpPr>
          <p:nvPr/>
        </p:nvSpPr>
        <p:spPr bwMode="auto">
          <a:xfrm>
            <a:off x="1932709" y="838200"/>
            <a:ext cx="1801091" cy="366712"/>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solidFill>
                  <a:srgbClr val="800000"/>
                </a:solidFill>
                <a:latin typeface="Liberation Sans" panose="020B0604020202020204" pitchFamily="34" charset="0"/>
              </a:rPr>
              <a:t>Prenumbered</a:t>
            </a:r>
          </a:p>
        </p:txBody>
      </p:sp>
      <p:sp>
        <p:nvSpPr>
          <p:cNvPr id="20" name="Line 24"/>
          <p:cNvSpPr>
            <a:spLocks noChangeShapeType="1"/>
          </p:cNvSpPr>
          <p:nvPr/>
        </p:nvSpPr>
        <p:spPr bwMode="auto">
          <a:xfrm flipV="1">
            <a:off x="6858000" y="5943600"/>
            <a:ext cx="0" cy="205146"/>
          </a:xfrm>
          <a:prstGeom prst="line">
            <a:avLst/>
          </a:prstGeom>
          <a:noFill/>
          <a:ln w="28575"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70743" name="Text Box 23"/>
          <p:cNvSpPr txBox="1">
            <a:spLocks noChangeArrowheads="1"/>
          </p:cNvSpPr>
          <p:nvPr/>
        </p:nvSpPr>
        <p:spPr bwMode="auto">
          <a:xfrm>
            <a:off x="4953000" y="6140450"/>
            <a:ext cx="2286000" cy="646331"/>
          </a:xfrm>
          <a:prstGeom prst="rect">
            <a:avLst/>
          </a:prstGeom>
          <a:solidFill>
            <a:schemeClr val="bg1"/>
          </a:solidFill>
          <a:ln>
            <a:noFill/>
          </a:ln>
          <a:effectLst/>
          <a:extLst>
            <a:ext uri="{91240B29-F687-4F45-9708-019B960494DF}">
              <a14:hiddenLine xmlns:a14="http://schemas.microsoft.com/office/drawing/2010/main" w="1270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smtClean="0">
                <a:solidFill>
                  <a:srgbClr val="800000"/>
                </a:solidFill>
                <a:latin typeface="Liberation Sans" panose="020B0604020202020204" pitchFamily="34" charset="0"/>
              </a:rPr>
              <a:t>Signatures </a:t>
            </a:r>
            <a:r>
              <a:rPr lang="en-US" altLang="en-US" sz="1800" b="1" dirty="0">
                <a:solidFill>
                  <a:srgbClr val="800000"/>
                </a:solidFill>
                <a:latin typeface="Liberation Sans" panose="020B0604020202020204" pitchFamily="34" charset="0"/>
              </a:rPr>
              <a:t>of corporate </a:t>
            </a:r>
            <a:r>
              <a:rPr lang="en-US" altLang="en-US" sz="1800" b="1" dirty="0" smtClean="0">
                <a:solidFill>
                  <a:srgbClr val="800000"/>
                </a:solidFill>
                <a:latin typeface="Liberation Sans" panose="020B0604020202020204" pitchFamily="34" charset="0"/>
              </a:rPr>
              <a:t>officials</a:t>
            </a:r>
            <a:endParaRPr lang="en-US" altLang="en-US" sz="1800" b="1" dirty="0">
              <a:solidFill>
                <a:srgbClr val="800000"/>
              </a:solidFill>
              <a:latin typeface="Liberation Sans" panose="020B0604020202020204" pitchFamily="34" charset="0"/>
            </a:endParaRPr>
          </a:p>
        </p:txBody>
      </p:sp>
      <p:sp>
        <p:nvSpPr>
          <p:cNvPr id="4" name="Rectangle 3"/>
          <p:cNvSpPr/>
          <p:nvPr/>
        </p:nvSpPr>
        <p:spPr>
          <a:xfrm>
            <a:off x="7315200" y="315795"/>
            <a:ext cx="1763306" cy="461665"/>
          </a:xfrm>
          <a:prstGeom prst="rect">
            <a:avLst/>
          </a:prstGeom>
        </p:spPr>
        <p:txBody>
          <a:bodyPr wrap="square">
            <a:spAutoFit/>
          </a:bodyPr>
          <a:lstStyle/>
          <a:p>
            <a:pPr algn="l"/>
            <a:r>
              <a:rPr lang="en-US" sz="1200" b="1" dirty="0">
                <a:latin typeface="Liberation Sans" panose="020B0604020202020204" pitchFamily="34" charset="0"/>
              </a:rPr>
              <a:t>ILLUSTRATION 11-4</a:t>
            </a:r>
          </a:p>
          <a:p>
            <a:pPr algn="l"/>
            <a:r>
              <a:rPr lang="en-US" sz="1200" dirty="0">
                <a:latin typeface="Liberation Sans" panose="020B0604020202020204" pitchFamily="34" charset="0"/>
              </a:rPr>
              <a:t>A stock </a:t>
            </a:r>
            <a:r>
              <a:rPr lang="en-US" sz="1200" dirty="0" smtClean="0">
                <a:latin typeface="Liberation Sans" panose="020B0604020202020204" pitchFamily="34" charset="0"/>
              </a:rPr>
              <a:t>certificate</a:t>
            </a:r>
            <a:endParaRPr lang="en-US" sz="1200" dirty="0">
              <a:latin typeface="Liberation Sans" panose="020B0604020202020204" pitchFamily="34" charset="0"/>
            </a:endParaRPr>
          </a:p>
        </p:txBody>
      </p:sp>
    </p:spTree>
    <p:extLst>
      <p:ext uri="{BB962C8B-B14F-4D97-AF65-F5344CB8AC3E}">
        <p14:creationId xmlns:p14="http://schemas.microsoft.com/office/powerpoint/2010/main" val="10708602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0745"/>
                                        </p:tgtEl>
                                        <p:attrNameLst>
                                          <p:attrName>style.visibility</p:attrName>
                                        </p:attrNameLst>
                                      </p:cBhvr>
                                      <p:to>
                                        <p:strVal val="visible"/>
                                      </p:to>
                                    </p:set>
                                    <p:animEffect transition="in" filter="wipe(up)">
                                      <p:cBhvr>
                                        <p:cTn id="7" dur="500"/>
                                        <p:tgtEl>
                                          <p:spTgt spid="67074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70746"/>
                                        </p:tgtEl>
                                        <p:attrNameLst>
                                          <p:attrName>style.visibility</p:attrName>
                                        </p:attrNameLst>
                                      </p:cBhvr>
                                      <p:to>
                                        <p:strVal val="visible"/>
                                      </p:to>
                                    </p:set>
                                    <p:animEffect transition="in" filter="wipe(up)">
                                      <p:cBhvr>
                                        <p:cTn id="11" dur="500"/>
                                        <p:tgtEl>
                                          <p:spTgt spid="6707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70734"/>
                                        </p:tgtEl>
                                        <p:attrNameLst>
                                          <p:attrName>style.visibility</p:attrName>
                                        </p:attrNameLst>
                                      </p:cBhvr>
                                      <p:to>
                                        <p:strVal val="visible"/>
                                      </p:to>
                                    </p:set>
                                    <p:animEffect transition="in" filter="wipe(left)">
                                      <p:cBhvr>
                                        <p:cTn id="16" dur="500"/>
                                        <p:tgtEl>
                                          <p:spTgt spid="67073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70735"/>
                                        </p:tgtEl>
                                        <p:attrNameLst>
                                          <p:attrName>style.visibility</p:attrName>
                                        </p:attrNameLst>
                                      </p:cBhvr>
                                      <p:to>
                                        <p:strVal val="visible"/>
                                      </p:to>
                                    </p:set>
                                    <p:animEffect transition="in" filter="wipe(left)">
                                      <p:cBhvr>
                                        <p:cTn id="20" dur="500"/>
                                        <p:tgtEl>
                                          <p:spTgt spid="6707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70736"/>
                                        </p:tgtEl>
                                        <p:attrNameLst>
                                          <p:attrName>style.visibility</p:attrName>
                                        </p:attrNameLst>
                                      </p:cBhvr>
                                      <p:to>
                                        <p:strVal val="visible"/>
                                      </p:to>
                                    </p:set>
                                    <p:animEffect transition="in" filter="wipe(left)">
                                      <p:cBhvr>
                                        <p:cTn id="25" dur="500"/>
                                        <p:tgtEl>
                                          <p:spTgt spid="670736"/>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70737"/>
                                        </p:tgtEl>
                                        <p:attrNameLst>
                                          <p:attrName>style.visibility</p:attrName>
                                        </p:attrNameLst>
                                      </p:cBhvr>
                                      <p:to>
                                        <p:strVal val="visible"/>
                                      </p:to>
                                    </p:set>
                                    <p:animEffect transition="in" filter="wipe(left)">
                                      <p:cBhvr>
                                        <p:cTn id="29" dur="500"/>
                                        <p:tgtEl>
                                          <p:spTgt spid="6707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70743"/>
                                        </p:tgtEl>
                                        <p:attrNameLst>
                                          <p:attrName>style.visibility</p:attrName>
                                        </p:attrNameLst>
                                      </p:cBhvr>
                                      <p:to>
                                        <p:strVal val="visible"/>
                                      </p:to>
                                    </p:set>
                                    <p:animEffect transition="in" filter="fade">
                                      <p:cBhvr>
                                        <p:cTn id="34" dur="500"/>
                                        <p:tgtEl>
                                          <p:spTgt spid="670743"/>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670744"/>
                                        </p:tgtEl>
                                        <p:attrNameLst>
                                          <p:attrName>style.visibility</p:attrName>
                                        </p:attrNameLst>
                                      </p:cBhvr>
                                      <p:to>
                                        <p:strVal val="visible"/>
                                      </p:to>
                                    </p:set>
                                    <p:animEffect transition="in" filter="wipe(down)">
                                      <p:cBhvr>
                                        <p:cTn id="38" dur="500"/>
                                        <p:tgtEl>
                                          <p:spTgt spid="67074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70741"/>
                                        </p:tgtEl>
                                        <p:attrNameLst>
                                          <p:attrName>style.visibility</p:attrName>
                                        </p:attrNameLst>
                                      </p:cBhvr>
                                      <p:to>
                                        <p:strVal val="visible"/>
                                      </p:to>
                                    </p:set>
                                    <p:animEffect transition="in" filter="wipe(up)">
                                      <p:cBhvr>
                                        <p:cTn id="46" dur="500"/>
                                        <p:tgtEl>
                                          <p:spTgt spid="670741"/>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44" grpId="0" animBg="1"/>
      <p:bldP spid="670734" grpId="0" animBg="1"/>
      <p:bldP spid="670735" grpId="0" animBg="1"/>
      <p:bldP spid="670736" grpId="0" animBg="1" autoUpdateAnimBg="0"/>
      <p:bldP spid="670737" grpId="0" animBg="1"/>
      <p:bldP spid="670746" grpId="0" animBg="1"/>
      <p:bldP spid="2" grpId="0" animBg="1"/>
      <p:bldP spid="670741" grpId="0" animBg="1"/>
      <p:bldP spid="670745" grpId="0" animBg="1"/>
      <p:bldP spid="20" grpId="0" animBg="1"/>
      <p:bldP spid="6707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9372600" cy="706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AutoShape 6"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85434170"/>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x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303951"/>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685800" y="2821312"/>
            <a:ext cx="7772400" cy="116838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05000"/>
              </a:lnSpc>
            </a:pPr>
            <a:r>
              <a:rPr lang="en-US" sz="2000" b="1" dirty="0">
                <a:latin typeface="Liberation Sans" panose="020B0604020202020204" pitchFamily="34" charset="0"/>
              </a:rPr>
              <a:t>Explain how to account for the </a:t>
            </a:r>
            <a:r>
              <a:rPr lang="en-US" sz="2000" b="1" dirty="0" smtClean="0">
                <a:latin typeface="Liberation Sans" panose="020B0604020202020204" pitchFamily="34" charset="0"/>
              </a:rPr>
              <a:t>issuance of </a:t>
            </a:r>
            <a:r>
              <a:rPr lang="en-US" sz="2000" b="1" dirty="0">
                <a:latin typeface="Liberation Sans" panose="020B0604020202020204" pitchFamily="34" charset="0"/>
              </a:rPr>
              <a:t>common and preferred stock</a:t>
            </a:r>
            <a:r>
              <a:rPr lang="en-US" sz="2000" b="1" dirty="0" smtClean="0">
                <a:latin typeface="Liberation Sans" panose="020B0604020202020204" pitchFamily="34" charset="0"/>
              </a:rPr>
              <a:t>, and </a:t>
            </a:r>
            <a:r>
              <a:rPr lang="en-US" sz="2000" b="1" dirty="0">
                <a:latin typeface="Liberation Sans" panose="020B0604020202020204" pitchFamily="34" charset="0"/>
              </a:rPr>
              <a:t>the purchase of treasury stock.</a:t>
            </a:r>
          </a:p>
        </p:txBody>
      </p:sp>
      <p:sp>
        <p:nvSpPr>
          <p:cNvPr id="130062" name="Rectangle 14"/>
          <p:cNvSpPr>
            <a:spLocks noGrp="1" noChangeArrowheads="1"/>
          </p:cNvSpPr>
          <p:nvPr>
            <p:ph type="title"/>
          </p:nvPr>
        </p:nvSpPr>
        <p:spPr bwMode="auto">
          <a:xfrm>
            <a:off x="457200" y="408296"/>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lgn="ctr"/>
            <a:r>
              <a:rPr lang="en-US" altLang="en-US" i="0" dirty="0" smtClean="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763640"/>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05000"/>
              </a:lnSpc>
            </a:pPr>
            <a:r>
              <a:rPr lang="en-US" sz="2000" b="1" dirty="0">
                <a:latin typeface="Liberation Sans" panose="020B0604020202020204" pitchFamily="34" charset="0"/>
              </a:rPr>
              <a:t>Discuss the major characteristics of </a:t>
            </a:r>
            <a:r>
              <a:rPr lang="en-US" sz="2000" b="1" dirty="0" smtClean="0">
                <a:latin typeface="Liberation Sans" panose="020B0604020202020204" pitchFamily="34" charset="0"/>
              </a:rPr>
              <a:t>a corporation</a:t>
            </a:r>
            <a:r>
              <a:rPr lang="en-US" sz="2000" b="1" dirty="0">
                <a:latin typeface="Liberation Sans" panose="020B0604020202020204" pitchFamily="34" charset="0"/>
              </a:rPr>
              <a:t>.</a:t>
            </a:r>
          </a:p>
        </p:txBody>
      </p:sp>
      <p:cxnSp>
        <p:nvCxnSpPr>
          <p:cNvPr id="5" name="Straight Connector 4"/>
          <p:cNvCxnSpPr/>
          <p:nvPr/>
        </p:nvCxnSpPr>
        <p:spPr bwMode="auto">
          <a:xfrm>
            <a:off x="1439840" y="1896833"/>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38613" y="1910688"/>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1</a:t>
            </a:r>
            <a:endParaRPr lang="en-US" sz="3200" b="1" i="0" dirty="0">
              <a:solidFill>
                <a:srgbClr val="CC0000"/>
              </a:solidFill>
              <a:effectLst/>
              <a:latin typeface="+mn-lt"/>
            </a:endParaRPr>
          </a:p>
        </p:txBody>
      </p:sp>
      <p:sp>
        <p:nvSpPr>
          <p:cNvPr id="7" name="Rectangle 6"/>
          <p:cNvSpPr/>
          <p:nvPr/>
        </p:nvSpPr>
        <p:spPr bwMode="auto">
          <a:xfrm>
            <a:off x="457200" y="408296"/>
            <a:ext cx="8229600" cy="5916304"/>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TextBox 13"/>
          <p:cNvSpPr txBox="1"/>
          <p:nvPr/>
        </p:nvSpPr>
        <p:spPr>
          <a:xfrm>
            <a:off x="838613" y="3110971"/>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2</a:t>
            </a:r>
            <a:endParaRPr lang="en-US" sz="3200" b="1" i="0" dirty="0">
              <a:solidFill>
                <a:srgbClr val="CC0000"/>
              </a:solidFill>
              <a:effectLst/>
              <a:latin typeface="+mn-lt"/>
            </a:endParaRPr>
          </a:p>
        </p:txBody>
      </p:sp>
      <p:sp>
        <p:nvSpPr>
          <p:cNvPr id="8" name="TextBox 7"/>
          <p:cNvSpPr txBox="1"/>
          <p:nvPr/>
        </p:nvSpPr>
        <p:spPr>
          <a:xfrm>
            <a:off x="587992" y="1135040"/>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defPPr>
              <a:defRPr lang="en-US"/>
            </a:defPPr>
            <a:lvl1pPr marL="109538">
              <a:defRPr sz="2400" i="0">
                <a:solidFill>
                  <a:srgbClr val="E20000"/>
                </a:solidFill>
                <a:effectLst/>
                <a:latin typeface="Liberation Sans" panose="020B0604020202020204" pitchFamily="34" charset="0"/>
                <a:ea typeface="+mj-ea"/>
                <a:cs typeface="+mj-cs"/>
              </a:defRPr>
            </a:lvl1pPr>
            <a:lvl2pPr algn="ctr">
              <a:defRPr sz="3000" i="1">
                <a:solidFill>
                  <a:srgbClr val="BC0000"/>
                </a:solidFill>
                <a:effectLst>
                  <a:outerShdw blurRad="38100" dist="38100" dir="2700000" algn="tl">
                    <a:srgbClr val="C0C0C0"/>
                  </a:outerShdw>
                </a:effectLst>
                <a:latin typeface="Comic Sans MS" pitchFamily="66" charset="0"/>
              </a:defRPr>
            </a:lvl2pPr>
            <a:lvl3pPr algn="ctr">
              <a:defRPr sz="3000" i="1">
                <a:solidFill>
                  <a:srgbClr val="BC0000"/>
                </a:solidFill>
                <a:effectLst>
                  <a:outerShdw blurRad="38100" dist="38100" dir="2700000" algn="tl">
                    <a:srgbClr val="C0C0C0"/>
                  </a:outerShdw>
                </a:effectLst>
                <a:latin typeface="Comic Sans MS" pitchFamily="66" charset="0"/>
              </a:defRPr>
            </a:lvl3pPr>
            <a:lvl4pPr algn="ctr">
              <a:defRPr sz="3000" i="1">
                <a:solidFill>
                  <a:srgbClr val="BC0000"/>
                </a:solidFill>
                <a:effectLst>
                  <a:outerShdw blurRad="38100" dist="38100" dir="2700000" algn="tl">
                    <a:srgbClr val="C0C0C0"/>
                  </a:outerShdw>
                </a:effectLst>
                <a:latin typeface="Comic Sans MS" pitchFamily="66" charset="0"/>
              </a:defRPr>
            </a:lvl4pPr>
            <a:lvl5pPr algn="ctr">
              <a:defRPr sz="3000" i="1">
                <a:solidFill>
                  <a:srgbClr val="BC0000"/>
                </a:solidFill>
                <a:effectLst>
                  <a:outerShdw blurRad="38100" dist="38100" dir="2700000" algn="tl">
                    <a:srgbClr val="C0C0C0"/>
                  </a:outerShdw>
                </a:effectLst>
                <a:latin typeface="Comic Sans MS" pitchFamily="66" charset="0"/>
              </a:defRPr>
            </a:lvl5pPr>
            <a:lvl6pPr marL="4572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6pPr>
            <a:lvl7pPr marL="9144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7pPr>
            <a:lvl8pPr marL="13716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8pPr>
            <a:lvl9pPr marL="18288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9pPr>
          </a:lstStyle>
          <a:p>
            <a:pPr algn="l"/>
            <a:r>
              <a:rPr lang="en-US" sz="2800" b="1" dirty="0">
                <a:solidFill>
                  <a:srgbClr val="CC0000"/>
                </a:solidFill>
              </a:rPr>
              <a:t>LEARNING</a:t>
            </a:r>
            <a:r>
              <a:rPr lang="en-US" sz="2800" b="1" dirty="0"/>
              <a:t> OBJECTIVES</a:t>
            </a:r>
          </a:p>
        </p:txBody>
      </p:sp>
      <p:sp>
        <p:nvSpPr>
          <p:cNvPr id="16" name="Rounded Rectangle 15"/>
          <p:cNvSpPr/>
          <p:nvPr/>
        </p:nvSpPr>
        <p:spPr bwMode="auto">
          <a:xfrm>
            <a:off x="677840" y="4165024"/>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05000"/>
              </a:lnSpc>
            </a:pPr>
            <a:r>
              <a:rPr lang="en-US" sz="2000" b="1" dirty="0">
                <a:latin typeface="Liberation Sans" panose="020B0604020202020204" pitchFamily="34" charset="0"/>
              </a:rPr>
              <a:t>Explain how to account for cash </a:t>
            </a:r>
            <a:r>
              <a:rPr lang="en-US" sz="2000" b="1" dirty="0" smtClean="0">
                <a:latin typeface="Liberation Sans" panose="020B0604020202020204" pitchFamily="34" charset="0"/>
              </a:rPr>
              <a:t>dividends and </a:t>
            </a:r>
            <a:r>
              <a:rPr lang="en-US" sz="2000" b="1" dirty="0">
                <a:latin typeface="Liberation Sans" panose="020B0604020202020204" pitchFamily="34" charset="0"/>
              </a:rPr>
              <a:t>describe the effect of </a:t>
            </a:r>
            <a:r>
              <a:rPr lang="en-US" sz="2000" b="1" dirty="0" smtClean="0">
                <a:latin typeface="Liberation Sans" panose="020B0604020202020204" pitchFamily="34" charset="0"/>
              </a:rPr>
              <a:t>stock dividends </a:t>
            </a:r>
            <a:r>
              <a:rPr lang="en-US" sz="2000" b="1" dirty="0">
                <a:latin typeface="Liberation Sans" panose="020B0604020202020204" pitchFamily="34" charset="0"/>
              </a:rPr>
              <a:t>and stock splits.</a:t>
            </a:r>
          </a:p>
        </p:txBody>
      </p:sp>
      <p:sp>
        <p:nvSpPr>
          <p:cNvPr id="18" name="TextBox 17"/>
          <p:cNvSpPr txBox="1"/>
          <p:nvPr/>
        </p:nvSpPr>
        <p:spPr>
          <a:xfrm>
            <a:off x="838613" y="4312212"/>
            <a:ext cx="554182" cy="584775"/>
          </a:xfrm>
          <a:prstGeom prst="rect">
            <a:avLst/>
          </a:prstGeom>
          <a:noFill/>
        </p:spPr>
        <p:txBody>
          <a:bodyPr wrap="square" rtlCol="0">
            <a:spAutoFit/>
          </a:bodyPr>
          <a:lstStyle>
            <a:defPPr>
              <a:defRPr lang="en-US"/>
            </a:defPPr>
            <a:lvl1pPr algn="ctr">
              <a:defRPr sz="3200" i="0">
                <a:solidFill>
                  <a:srgbClr val="CC0000"/>
                </a:solidFill>
                <a:effectLst/>
                <a:latin typeface="+mn-lt"/>
              </a:defRPr>
            </a:lvl1pPr>
          </a:lstStyle>
          <a:p>
            <a:r>
              <a:rPr lang="en-US" b="1" dirty="0"/>
              <a:t>3</a:t>
            </a:r>
          </a:p>
        </p:txBody>
      </p:sp>
      <p:sp>
        <p:nvSpPr>
          <p:cNvPr id="22" name="Rounded Rectangle 21"/>
          <p:cNvSpPr/>
          <p:nvPr/>
        </p:nvSpPr>
        <p:spPr bwMode="auto">
          <a:xfrm>
            <a:off x="685800" y="5218176"/>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05000"/>
              </a:lnSpc>
            </a:pPr>
            <a:r>
              <a:rPr lang="en-US" sz="2000" b="1" dirty="0">
                <a:latin typeface="Liberation Sans" panose="020B0604020202020204" pitchFamily="34" charset="0"/>
              </a:rPr>
              <a:t>Discuss how stockholders’ equity </a:t>
            </a:r>
            <a:r>
              <a:rPr lang="en-US" sz="2000" b="1" dirty="0" smtClean="0">
                <a:latin typeface="Liberation Sans" panose="020B0604020202020204" pitchFamily="34" charset="0"/>
              </a:rPr>
              <a:t>is reported </a:t>
            </a:r>
            <a:r>
              <a:rPr lang="en-US" sz="2000" b="1" dirty="0">
                <a:latin typeface="Liberation Sans" panose="020B0604020202020204" pitchFamily="34" charset="0"/>
              </a:rPr>
              <a:t>and analyzed.</a:t>
            </a:r>
          </a:p>
        </p:txBody>
      </p:sp>
      <p:cxnSp>
        <p:nvCxnSpPr>
          <p:cNvPr id="20" name="Straight Connector 19"/>
          <p:cNvCxnSpPr/>
          <p:nvPr/>
        </p:nvCxnSpPr>
        <p:spPr bwMode="auto">
          <a:xfrm>
            <a:off x="1447800" y="2980286"/>
            <a:ext cx="0" cy="829819"/>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21" name="Straight Connector 20"/>
          <p:cNvCxnSpPr/>
          <p:nvPr/>
        </p:nvCxnSpPr>
        <p:spPr bwMode="auto">
          <a:xfrm>
            <a:off x="1447800" y="4281900"/>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8" name="TextBox 27"/>
          <p:cNvSpPr txBox="1"/>
          <p:nvPr/>
        </p:nvSpPr>
        <p:spPr>
          <a:xfrm>
            <a:off x="838200" y="5351716"/>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4</a:t>
            </a:r>
            <a:endParaRPr lang="en-US" sz="3200" b="1" i="0" dirty="0">
              <a:solidFill>
                <a:srgbClr val="CC0000"/>
              </a:solidFill>
              <a:effectLst/>
              <a:latin typeface="+mn-lt"/>
            </a:endParaRPr>
          </a:p>
        </p:txBody>
      </p:sp>
      <p:cxnSp>
        <p:nvCxnSpPr>
          <p:cNvPr id="29" name="Straight Connector 28"/>
          <p:cNvCxnSpPr/>
          <p:nvPr/>
        </p:nvCxnSpPr>
        <p:spPr bwMode="auto">
          <a:xfrm>
            <a:off x="1447387" y="5335052"/>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592732012"/>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5"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29699" name="Picture 7" descr="sc2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9154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779015"/>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1997_PackersStockCertific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21672"/>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8"/>
          <p:cNvSpPr txBox="1">
            <a:spLocks noChangeArrowheads="1"/>
          </p:cNvSpPr>
          <p:nvPr/>
        </p:nvSpPr>
        <p:spPr bwMode="auto">
          <a:xfrm>
            <a:off x="270029" y="1891760"/>
            <a:ext cx="4267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square">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Charter indicates the amount of stock that a corporation is authorized to sell.</a:t>
            </a:r>
          </a:p>
          <a:p>
            <a:pPr marL="688975" algn="l">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Number of authorized shares is often reported in the stockholders’ equity section.</a:t>
            </a:r>
          </a:p>
        </p:txBody>
      </p:sp>
      <p:sp>
        <p:nvSpPr>
          <p:cNvPr id="672777" name="Rectangle 9"/>
          <p:cNvSpPr>
            <a:spLocks noChangeArrowheads="1"/>
          </p:cNvSpPr>
          <p:nvPr/>
        </p:nvSpPr>
        <p:spPr bwMode="auto">
          <a:xfrm>
            <a:off x="609600" y="1295400"/>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b="1" dirty="0">
                <a:solidFill>
                  <a:srgbClr val="CC0000"/>
                </a:solidFill>
                <a:latin typeface="Liberation Sans" panose="020B0604020202020204" pitchFamily="34" charset="0"/>
              </a:rPr>
              <a:t>Authorized Stock</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ISSUE CONSIDERATIONS</a:t>
            </a:r>
            <a:endParaRPr lang="en-US" altLang="en-US" sz="3200" b="1" dirty="0">
              <a:solidFill>
                <a:schemeClr val="tx2">
                  <a:lumMod val="50000"/>
                </a:schemeClr>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280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44" t="9183" r="38893" b="51517"/>
          <a:stretch/>
        </p:blipFill>
        <p:spPr bwMode="auto">
          <a:xfrm>
            <a:off x="4489371" y="1271726"/>
            <a:ext cx="4620598" cy="294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6"/>
          <p:cNvSpPr txBox="1">
            <a:spLocks noChangeArrowheads="1"/>
          </p:cNvSpPr>
          <p:nvPr/>
        </p:nvSpPr>
        <p:spPr bwMode="auto">
          <a:xfrm>
            <a:off x="609600" y="1891352"/>
            <a:ext cx="8001000" cy="468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973138"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algn="ctr" eaLnBrk="0" fontAlgn="base" hangingPunct="0">
              <a:spcBef>
                <a:spcPct val="0"/>
              </a:spcBef>
              <a:spcAft>
                <a:spcPct val="0"/>
              </a:spcAft>
              <a:defRPr sz="2400">
                <a:solidFill>
                  <a:schemeClr val="tx1"/>
                </a:solidFill>
                <a:latin typeface="Times New Roman" pitchFamily="18" charset="0"/>
              </a:defRPr>
            </a:lvl6pPr>
            <a:lvl7pPr marL="3200400" indent="-457200" algn="ctr" eaLnBrk="0" fontAlgn="base" hangingPunct="0">
              <a:spcBef>
                <a:spcPct val="0"/>
              </a:spcBef>
              <a:spcAft>
                <a:spcPct val="0"/>
              </a:spcAft>
              <a:defRPr sz="2400">
                <a:solidFill>
                  <a:schemeClr val="tx1"/>
                </a:solidFill>
                <a:latin typeface="Times New Roman" pitchFamily="18" charset="0"/>
              </a:defRPr>
            </a:lvl7pPr>
            <a:lvl8pPr marL="3657600" indent="-457200" algn="ctr" eaLnBrk="0" fontAlgn="base" hangingPunct="0">
              <a:spcBef>
                <a:spcPct val="0"/>
              </a:spcBef>
              <a:spcAft>
                <a:spcPct val="0"/>
              </a:spcAft>
              <a:defRPr sz="2400">
                <a:solidFill>
                  <a:schemeClr val="tx1"/>
                </a:solidFill>
                <a:latin typeface="Times New Roman" pitchFamily="18" charset="0"/>
              </a:defRPr>
            </a:lvl8pPr>
            <a:lvl9pPr marL="4114800" indent="-457200" algn="ctr" eaLnBrk="0" fontAlgn="base" hangingPunct="0">
              <a:spcBef>
                <a:spcPct val="0"/>
              </a:spcBef>
              <a:spcAft>
                <a:spcPct val="0"/>
              </a:spcAft>
              <a:defRPr sz="2400">
                <a:solidFill>
                  <a:schemeClr val="tx1"/>
                </a:solidFill>
                <a:latin typeface="Times New Roman" pitchFamily="18" charset="0"/>
              </a:defRPr>
            </a:lvl9pPr>
          </a:lstStyle>
          <a:p>
            <a:pPr marL="682625" indent="-450850" algn="l">
              <a:lnSpc>
                <a:spcPct val="120000"/>
              </a:lnSpc>
              <a:spcBef>
                <a:spcPts val="9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Corporation can issue common stock </a:t>
            </a:r>
          </a:p>
          <a:p>
            <a:pPr marL="1377950" lvl="1" indent="-450850" algn="l">
              <a:lnSpc>
                <a:spcPct val="120000"/>
              </a:lnSpc>
              <a:spcBef>
                <a:spcPts val="900"/>
              </a:spcBef>
              <a:buClr>
                <a:srgbClr val="CC0000"/>
              </a:buClr>
              <a:buSzPct val="80000"/>
              <a:buFont typeface="Arial" charset="0"/>
              <a:buChar char="►"/>
            </a:pPr>
            <a:r>
              <a:rPr lang="en-US" altLang="en-US" sz="2100" b="1" dirty="0">
                <a:solidFill>
                  <a:srgbClr val="000000"/>
                </a:solidFill>
                <a:latin typeface="Liberation Sans" panose="020B0604020202020204" pitchFamily="34" charset="0"/>
              </a:rPr>
              <a:t>directly</a:t>
            </a:r>
            <a:r>
              <a:rPr lang="en-US" altLang="en-US" sz="2100" dirty="0">
                <a:solidFill>
                  <a:srgbClr val="000000"/>
                </a:solidFill>
                <a:latin typeface="Liberation Sans" panose="020B0604020202020204" pitchFamily="34" charset="0"/>
              </a:rPr>
              <a:t> to investors or </a:t>
            </a:r>
          </a:p>
          <a:p>
            <a:pPr marL="1377950" lvl="1" indent="-450850" algn="l">
              <a:lnSpc>
                <a:spcPct val="120000"/>
              </a:lnSpc>
              <a:spcBef>
                <a:spcPts val="900"/>
              </a:spcBef>
              <a:buClr>
                <a:srgbClr val="CC0000"/>
              </a:buClr>
              <a:buSzPct val="80000"/>
              <a:buFont typeface="Arial" charset="0"/>
              <a:buChar char="►"/>
            </a:pPr>
            <a:r>
              <a:rPr lang="en-US" altLang="en-US" sz="2100" b="1" dirty="0">
                <a:solidFill>
                  <a:srgbClr val="000000"/>
                </a:solidFill>
                <a:latin typeface="Liberation Sans" panose="020B0604020202020204" pitchFamily="34" charset="0"/>
              </a:rPr>
              <a:t>indirectly</a:t>
            </a:r>
            <a:r>
              <a:rPr lang="en-US" altLang="en-US" sz="2100" dirty="0">
                <a:solidFill>
                  <a:srgbClr val="000000"/>
                </a:solidFill>
                <a:latin typeface="Liberation Sans" panose="020B0604020202020204" pitchFamily="34" charset="0"/>
              </a:rPr>
              <a:t> through an investment banking firm.</a:t>
            </a:r>
          </a:p>
          <a:p>
            <a:pPr marL="682625" indent="-450850" algn="l">
              <a:lnSpc>
                <a:spcPct val="120000"/>
              </a:lnSpc>
              <a:spcBef>
                <a:spcPts val="9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Top five exchanges by value of shares traded:</a:t>
            </a:r>
          </a:p>
          <a:p>
            <a:pPr marL="1377950" lvl="1" indent="-463550" algn="l">
              <a:lnSpc>
                <a:spcPct val="120000"/>
              </a:lnSpc>
              <a:spcBef>
                <a:spcPts val="900"/>
              </a:spcBef>
              <a:buClr>
                <a:schemeClr val="tx1"/>
              </a:buClr>
              <a:buSzPct val="95000"/>
              <a:buFont typeface="Arial" charset="0"/>
              <a:buAutoNum type="arabicPeriod"/>
            </a:pPr>
            <a:r>
              <a:rPr lang="en-US" altLang="en-US" sz="2100" dirty="0">
                <a:solidFill>
                  <a:srgbClr val="000000"/>
                </a:solidFill>
                <a:latin typeface="Liberation Sans" panose="020B0604020202020204" pitchFamily="34" charset="0"/>
              </a:rPr>
              <a:t>New York Stock Exchange</a:t>
            </a:r>
          </a:p>
          <a:p>
            <a:pPr marL="1377950" lvl="1" indent="-463550" algn="l">
              <a:lnSpc>
                <a:spcPct val="120000"/>
              </a:lnSpc>
              <a:spcBef>
                <a:spcPts val="900"/>
              </a:spcBef>
              <a:buClr>
                <a:schemeClr val="tx1"/>
              </a:buClr>
              <a:buSzPct val="95000"/>
              <a:buFont typeface="Arial" charset="0"/>
              <a:buAutoNum type="arabicPeriod"/>
            </a:pPr>
            <a:r>
              <a:rPr lang="en-US" altLang="en-US" sz="2100" dirty="0">
                <a:solidFill>
                  <a:srgbClr val="000000"/>
                </a:solidFill>
                <a:latin typeface="Liberation Sans" panose="020B0604020202020204" pitchFamily="34" charset="0"/>
              </a:rPr>
              <a:t>Nasdaq stock market</a:t>
            </a:r>
          </a:p>
          <a:p>
            <a:pPr marL="1377950" lvl="1" indent="-463550" algn="l">
              <a:lnSpc>
                <a:spcPct val="120000"/>
              </a:lnSpc>
              <a:spcBef>
                <a:spcPts val="900"/>
              </a:spcBef>
              <a:buClr>
                <a:schemeClr val="tx1"/>
              </a:buClr>
              <a:buSzPct val="95000"/>
              <a:buFont typeface="Arial" charset="0"/>
              <a:buAutoNum type="arabicPeriod"/>
            </a:pPr>
            <a:r>
              <a:rPr lang="en-US" altLang="en-US" sz="2100" dirty="0">
                <a:solidFill>
                  <a:srgbClr val="000000"/>
                </a:solidFill>
                <a:latin typeface="Liberation Sans" panose="020B0604020202020204" pitchFamily="34" charset="0"/>
              </a:rPr>
              <a:t>London Stock Exchange</a:t>
            </a:r>
          </a:p>
          <a:p>
            <a:pPr marL="1377950" lvl="1" indent="-463550" algn="l">
              <a:lnSpc>
                <a:spcPct val="120000"/>
              </a:lnSpc>
              <a:spcBef>
                <a:spcPts val="900"/>
              </a:spcBef>
              <a:buClr>
                <a:schemeClr val="tx1"/>
              </a:buClr>
              <a:buSzPct val="95000"/>
              <a:buFont typeface="Arial" charset="0"/>
              <a:buAutoNum type="arabicPeriod"/>
            </a:pPr>
            <a:r>
              <a:rPr lang="en-US" altLang="en-US" sz="2100" dirty="0">
                <a:solidFill>
                  <a:srgbClr val="000000"/>
                </a:solidFill>
                <a:latin typeface="Liberation Sans" panose="020B0604020202020204" pitchFamily="34" charset="0"/>
              </a:rPr>
              <a:t>Tokyo Stock Exchange</a:t>
            </a:r>
          </a:p>
          <a:p>
            <a:pPr marL="1377950" lvl="1" indent="-463550" algn="l">
              <a:lnSpc>
                <a:spcPct val="120000"/>
              </a:lnSpc>
              <a:spcBef>
                <a:spcPts val="900"/>
              </a:spcBef>
              <a:buClr>
                <a:schemeClr val="tx1"/>
              </a:buClr>
              <a:buSzPct val="95000"/>
              <a:buFont typeface="Arial" charset="0"/>
              <a:buAutoNum type="arabicPeriod"/>
            </a:pPr>
            <a:r>
              <a:rPr lang="en-US" altLang="en-US" sz="2100" dirty="0">
                <a:solidFill>
                  <a:srgbClr val="000000"/>
                </a:solidFill>
                <a:latin typeface="Liberation Sans" panose="020B0604020202020204" pitchFamily="34" charset="0"/>
              </a:rPr>
              <a:t>Euronext</a:t>
            </a:r>
          </a:p>
        </p:txBody>
      </p:sp>
      <p:sp>
        <p:nvSpPr>
          <p:cNvPr id="8" name="Rectangle 9"/>
          <p:cNvSpPr>
            <a:spLocks noChangeArrowheads="1"/>
          </p:cNvSpPr>
          <p:nvPr/>
        </p:nvSpPr>
        <p:spPr bwMode="auto">
          <a:xfrm>
            <a:off x="609600" y="1295400"/>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b="1" dirty="0" smtClean="0">
                <a:solidFill>
                  <a:srgbClr val="CC0000"/>
                </a:solidFill>
                <a:latin typeface="Liberation Sans" panose="020B0604020202020204" pitchFamily="34" charset="0"/>
              </a:rPr>
              <a:t>Issuance of </a:t>
            </a:r>
            <a:r>
              <a:rPr lang="en-US" altLang="en-US" sz="2800" b="1" dirty="0">
                <a:solidFill>
                  <a:srgbClr val="CC0000"/>
                </a:solidFill>
                <a:latin typeface="Liberation Sans" panose="020B0604020202020204" pitchFamily="34" charset="0"/>
              </a:rPr>
              <a:t>Stock</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ISSUE CONSIDERATIONS</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7" name="Picture 9" descr="Goldman_Sach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181" y="288908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morgan-stanle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031" y="4084468"/>
            <a:ext cx="1047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merrill_lynch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3031" y="5179843"/>
            <a:ext cx="1009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Image result for ipo">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2910" y="865188"/>
            <a:ext cx="24574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6" name="Rectangle 4"/>
          <p:cNvSpPr>
            <a:spLocks noChangeArrowheads="1"/>
          </p:cNvSpPr>
          <p:nvPr/>
        </p:nvSpPr>
        <p:spPr bwMode="auto">
          <a:xfrm>
            <a:off x="381000" y="4495800"/>
            <a:ext cx="8410575" cy="411162"/>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just"/>
            <a:r>
              <a:rPr lang="en-US" altLang="en-US" sz="1800" b="1" dirty="0">
                <a:solidFill>
                  <a:schemeClr val="bg1"/>
                </a:solidFill>
                <a:latin typeface="Liberation Sans" panose="020B0604020202020204" pitchFamily="34" charset="0"/>
              </a:rPr>
              <a:t>Total take: </a:t>
            </a:r>
            <a:r>
              <a:rPr lang="en-US" altLang="en-US" sz="1800" b="1" dirty="0" smtClean="0">
                <a:solidFill>
                  <a:schemeClr val="bg1"/>
                </a:solidFill>
                <a:latin typeface="Liberation Sans" panose="020B0604020202020204" pitchFamily="34" charset="0"/>
              </a:rPr>
              <a:t>$1.7 million</a:t>
            </a:r>
            <a:endParaRPr lang="en-US" altLang="en-US" sz="1800" b="1" dirty="0">
              <a:solidFill>
                <a:schemeClr val="bg1"/>
              </a:solidFill>
              <a:latin typeface="Liberation Sans" panose="020B0604020202020204" pitchFamily="34" charset="0"/>
            </a:endParaRPr>
          </a:p>
        </p:txBody>
      </p:sp>
      <p:sp>
        <p:nvSpPr>
          <p:cNvPr id="858117" name="Rectangle 5"/>
          <p:cNvSpPr>
            <a:spLocks noChangeArrowheads="1"/>
          </p:cNvSpPr>
          <p:nvPr/>
        </p:nvSpPr>
        <p:spPr bwMode="auto">
          <a:xfrm>
            <a:off x="381000" y="22860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58118" name="Rectangle 6"/>
          <p:cNvSpPr>
            <a:spLocks noChangeArrowheads="1"/>
          </p:cNvSpPr>
          <p:nvPr/>
        </p:nvSpPr>
        <p:spPr bwMode="auto">
          <a:xfrm>
            <a:off x="457200" y="715963"/>
            <a:ext cx="8382000" cy="3754874"/>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700" dirty="0" smtClean="0">
                <a:latin typeface="Liberation Sans" panose="020B0604020202020204" pitchFamily="34" charset="0"/>
              </a:rPr>
              <a:t>The </a:t>
            </a:r>
            <a:r>
              <a:rPr lang="en-US" sz="1700" dirty="0">
                <a:latin typeface="Liberation Sans" panose="020B0604020202020204" pitchFamily="34" charset="0"/>
              </a:rPr>
              <a:t>president, chief operating </a:t>
            </a:r>
            <a:r>
              <a:rPr lang="en-US" sz="1700" dirty="0" smtClean="0">
                <a:latin typeface="Liberation Sans" panose="020B0604020202020204" pitchFamily="34" charset="0"/>
              </a:rPr>
              <a:t>officer</a:t>
            </a:r>
            <a:r>
              <a:rPr lang="en-US" sz="1700" dirty="0">
                <a:latin typeface="Liberation Sans" panose="020B0604020202020204" pitchFamily="34" charset="0"/>
              </a:rPr>
              <a:t>, and chief </a:t>
            </a:r>
            <a:r>
              <a:rPr lang="en-US" sz="1700" dirty="0" smtClean="0">
                <a:latin typeface="Liberation Sans" panose="020B0604020202020204" pitchFamily="34" charset="0"/>
              </a:rPr>
              <a:t>financial officer </a:t>
            </a:r>
            <a:r>
              <a:rPr lang="en-US" sz="1700" dirty="0">
                <a:latin typeface="Liberation Sans" panose="020B0604020202020204" pitchFamily="34" charset="0"/>
              </a:rPr>
              <a:t>of </a:t>
            </a:r>
            <a:r>
              <a:rPr lang="en-US" sz="1700" b="1" dirty="0">
                <a:solidFill>
                  <a:srgbClr val="CC0000"/>
                </a:solidFill>
                <a:latin typeface="Liberation Sans" panose="020B0604020202020204" pitchFamily="34" charset="0"/>
              </a:rPr>
              <a:t>SafeNet</a:t>
            </a:r>
            <a:r>
              <a:rPr lang="en-US" sz="1700" dirty="0">
                <a:latin typeface="Liberation Sans" panose="020B0604020202020204" pitchFamily="34" charset="0"/>
              </a:rPr>
              <a:t>, a </a:t>
            </a:r>
            <a:r>
              <a:rPr lang="en-US" sz="1700" dirty="0" smtClean="0">
                <a:latin typeface="Liberation Sans" panose="020B0604020202020204" pitchFamily="34" charset="0"/>
              </a:rPr>
              <a:t>software encryption </a:t>
            </a:r>
            <a:r>
              <a:rPr lang="en-US" sz="1700" dirty="0">
                <a:latin typeface="Liberation Sans" panose="020B0604020202020204" pitchFamily="34" charset="0"/>
              </a:rPr>
              <a:t>company, were each awarded employee stock options by the </a:t>
            </a:r>
            <a:r>
              <a:rPr lang="en-US" sz="1700" dirty="0" smtClean="0">
                <a:latin typeface="Liberation Sans" panose="020B0604020202020204" pitchFamily="34" charset="0"/>
              </a:rPr>
              <a:t>company’s board </a:t>
            </a:r>
            <a:r>
              <a:rPr lang="en-US" sz="1700" dirty="0">
                <a:latin typeface="Liberation Sans" panose="020B0604020202020204" pitchFamily="34" charset="0"/>
              </a:rPr>
              <a:t>of directors as part of their compensation package. Stock options enable an </a:t>
            </a:r>
            <a:r>
              <a:rPr lang="en-US" sz="1700" dirty="0" smtClean="0">
                <a:latin typeface="Liberation Sans" panose="020B0604020202020204" pitchFamily="34" charset="0"/>
              </a:rPr>
              <a:t>employee to </a:t>
            </a:r>
            <a:r>
              <a:rPr lang="en-US" sz="1700" dirty="0">
                <a:latin typeface="Liberation Sans" panose="020B0604020202020204" pitchFamily="34" charset="0"/>
              </a:rPr>
              <a:t>buy a company’s stock sometime in the future at the price that existed </a:t>
            </a:r>
            <a:r>
              <a:rPr lang="en-US" sz="1700" dirty="0" smtClean="0">
                <a:latin typeface="Liberation Sans" panose="020B0604020202020204" pitchFamily="34" charset="0"/>
              </a:rPr>
              <a:t>when the </a:t>
            </a:r>
            <a:r>
              <a:rPr lang="en-US" sz="1700" dirty="0">
                <a:latin typeface="Liberation Sans" panose="020B0604020202020204" pitchFamily="34" charset="0"/>
              </a:rPr>
              <a:t>stock option was awarded. For example, suppose that you received stock </a:t>
            </a:r>
            <a:r>
              <a:rPr lang="en-US" sz="1700" dirty="0" smtClean="0">
                <a:latin typeface="Liberation Sans" panose="020B0604020202020204" pitchFamily="34" charset="0"/>
              </a:rPr>
              <a:t>options today</a:t>
            </a:r>
            <a:r>
              <a:rPr lang="en-US" sz="1700" dirty="0">
                <a:latin typeface="Liberation Sans" panose="020B0604020202020204" pitchFamily="34" charset="0"/>
              </a:rPr>
              <a:t>, when the stock price of your company was $30. Three years later, if the stock </a:t>
            </a:r>
            <a:r>
              <a:rPr lang="en-US" sz="1700" dirty="0" smtClean="0">
                <a:latin typeface="Liberation Sans" panose="020B0604020202020204" pitchFamily="34" charset="0"/>
              </a:rPr>
              <a:t>price rose </a:t>
            </a:r>
            <a:r>
              <a:rPr lang="en-US" sz="1700" dirty="0">
                <a:latin typeface="Liberation Sans" panose="020B0604020202020204" pitchFamily="34" charset="0"/>
              </a:rPr>
              <a:t>to $100, you could “exercise” your options and buy the stock for $30 per share</a:t>
            </a:r>
            <a:r>
              <a:rPr lang="en-US" sz="1700" dirty="0" smtClean="0">
                <a:latin typeface="Liberation Sans" panose="020B0604020202020204" pitchFamily="34" charset="0"/>
              </a:rPr>
              <a:t>, thereby </a:t>
            </a:r>
            <a:r>
              <a:rPr lang="en-US" sz="1700" dirty="0">
                <a:latin typeface="Liberation Sans" panose="020B0604020202020204" pitchFamily="34" charset="0"/>
              </a:rPr>
              <a:t>making $70 per share. After being awarded their stock options, the three </a:t>
            </a:r>
            <a:r>
              <a:rPr lang="en-US" sz="1700" dirty="0" smtClean="0">
                <a:latin typeface="Liberation Sans" panose="020B0604020202020204" pitchFamily="34" charset="0"/>
              </a:rPr>
              <a:t>employees changed </a:t>
            </a:r>
            <a:r>
              <a:rPr lang="en-US" sz="1700" dirty="0">
                <a:latin typeface="Liberation Sans" panose="020B0604020202020204" pitchFamily="34" charset="0"/>
              </a:rPr>
              <a:t>the award dates in the company’s records to dates in the past, </a:t>
            </a:r>
            <a:r>
              <a:rPr lang="en-US" sz="1700" dirty="0" smtClean="0">
                <a:latin typeface="Liberation Sans" panose="020B0604020202020204" pitchFamily="34" charset="0"/>
              </a:rPr>
              <a:t>when the </a:t>
            </a:r>
            <a:r>
              <a:rPr lang="en-US" sz="1700" dirty="0">
                <a:latin typeface="Liberation Sans" panose="020B0604020202020204" pitchFamily="34" charset="0"/>
              </a:rPr>
              <a:t>company’s stock was trading at historical lows. For example, using the previous example</a:t>
            </a:r>
            <a:r>
              <a:rPr lang="en-US" sz="1700" dirty="0" smtClean="0">
                <a:latin typeface="Liberation Sans" panose="020B0604020202020204" pitchFamily="34" charset="0"/>
              </a:rPr>
              <a:t>, they </a:t>
            </a:r>
            <a:r>
              <a:rPr lang="en-US" sz="1700" dirty="0">
                <a:latin typeface="Liberation Sans" panose="020B0604020202020204" pitchFamily="34" charset="0"/>
              </a:rPr>
              <a:t>would choose a past date when the stock was selling for $10 per share</a:t>
            </a:r>
            <a:r>
              <a:rPr lang="en-US" sz="1700" dirty="0" smtClean="0">
                <a:latin typeface="Liberation Sans" panose="020B0604020202020204" pitchFamily="34" charset="0"/>
              </a:rPr>
              <a:t>, rather </a:t>
            </a:r>
            <a:r>
              <a:rPr lang="en-US" sz="1700" dirty="0">
                <a:latin typeface="Liberation Sans" panose="020B0604020202020204" pitchFamily="34" charset="0"/>
              </a:rPr>
              <a:t>than the $30 price on the actual award date. In our example, this would </a:t>
            </a:r>
            <a:r>
              <a:rPr lang="en-US" sz="1700" dirty="0" smtClean="0"/>
              <a:t>increase the profit </a:t>
            </a:r>
            <a:r>
              <a:rPr lang="en-US" sz="1700" dirty="0"/>
              <a:t>from exercising the options to $90 per share.</a:t>
            </a:r>
            <a:endParaRPr lang="en-US" altLang="en-US" sz="1700" dirty="0">
              <a:latin typeface="Liberation Sans" panose="020B0604020202020204" pitchFamily="34" charset="0"/>
            </a:endParaRPr>
          </a:p>
        </p:txBody>
      </p:sp>
      <p:sp>
        <p:nvSpPr>
          <p:cNvPr id="8" name="Rectangle 2"/>
          <p:cNvSpPr>
            <a:spLocks noChangeArrowheads="1"/>
          </p:cNvSpPr>
          <p:nvPr/>
        </p:nvSpPr>
        <p:spPr bwMode="auto">
          <a:xfrm>
            <a:off x="457200" y="4988256"/>
            <a:ext cx="8229600" cy="13740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98000"/>
              </a:lnSpc>
            </a:pPr>
            <a:r>
              <a:rPr lang="en-US" altLang="en-US" sz="1700" b="1" dirty="0" smtClean="0">
                <a:latin typeface="Liberation Sans" panose="020B0604020202020204" pitchFamily="34" charset="0"/>
              </a:rPr>
              <a:t>THE MISSING CONTROL </a:t>
            </a:r>
          </a:p>
          <a:p>
            <a:pPr algn="just">
              <a:lnSpc>
                <a:spcPct val="98000"/>
              </a:lnSpc>
            </a:pPr>
            <a:r>
              <a:rPr lang="en-US" sz="1700" b="1" i="1" dirty="0" smtClean="0">
                <a:latin typeface="Liberation Sans" panose="020B0604020202020204" pitchFamily="34" charset="0"/>
              </a:rPr>
              <a:t>Independent </a:t>
            </a:r>
            <a:r>
              <a:rPr lang="en-US" sz="1700" b="1" i="1" dirty="0">
                <a:latin typeface="Liberation Sans" panose="020B0604020202020204" pitchFamily="34" charset="0"/>
              </a:rPr>
              <a:t>internal </a:t>
            </a:r>
            <a:r>
              <a:rPr lang="en-US" sz="1700" b="1" i="1" dirty="0" smtClean="0">
                <a:latin typeface="Liberation Sans" panose="020B0604020202020204" pitchFamily="34" charset="0"/>
              </a:rPr>
              <a:t>verification. </a:t>
            </a:r>
            <a:r>
              <a:rPr lang="en-US" sz="1700" dirty="0" smtClean="0">
                <a:latin typeface="Liberation Sans" panose="020B0604020202020204" pitchFamily="34" charset="0"/>
              </a:rPr>
              <a:t>The </a:t>
            </a:r>
            <a:r>
              <a:rPr lang="en-US" sz="1700" dirty="0">
                <a:latin typeface="Liberation Sans" panose="020B0604020202020204" pitchFamily="34" charset="0"/>
              </a:rPr>
              <a:t>company’s board of directors should have </a:t>
            </a:r>
            <a:r>
              <a:rPr lang="en-US" sz="1700" dirty="0" smtClean="0">
                <a:latin typeface="Liberation Sans" panose="020B0604020202020204" pitchFamily="34" charset="0"/>
              </a:rPr>
              <a:t>ensured that </a:t>
            </a:r>
            <a:r>
              <a:rPr lang="en-US" sz="1700" dirty="0">
                <a:latin typeface="Liberation Sans" panose="020B0604020202020204" pitchFamily="34" charset="0"/>
              </a:rPr>
              <a:t>the awards were properly administered. For example, the date on the minutes </a:t>
            </a:r>
            <a:r>
              <a:rPr lang="en-US" sz="1700" dirty="0" smtClean="0">
                <a:latin typeface="Liberation Sans" panose="020B0604020202020204" pitchFamily="34" charset="0"/>
              </a:rPr>
              <a:t>from the </a:t>
            </a:r>
            <a:r>
              <a:rPr lang="en-US" sz="1700" dirty="0">
                <a:latin typeface="Liberation Sans" panose="020B0604020202020204" pitchFamily="34" charset="0"/>
              </a:rPr>
              <a:t>board meeting should be compared to the dates that were recorded for the awards</a:t>
            </a:r>
            <a:r>
              <a:rPr lang="en-US" sz="1700" dirty="0" smtClean="0">
                <a:latin typeface="Liberation Sans" panose="020B0604020202020204" pitchFamily="34" charset="0"/>
              </a:rPr>
              <a:t>. The </a:t>
            </a:r>
            <a:r>
              <a:rPr lang="en-US" sz="1700" dirty="0">
                <a:latin typeface="Liberation Sans" panose="020B0604020202020204" pitchFamily="34" charset="0"/>
              </a:rPr>
              <a:t>dates should again be </a:t>
            </a:r>
            <a:r>
              <a:rPr lang="en-US" sz="1700" dirty="0" smtClean="0">
                <a:latin typeface="Liberation Sans" panose="020B0604020202020204" pitchFamily="34" charset="0"/>
              </a:rPr>
              <a:t>confirmed </a:t>
            </a:r>
            <a:r>
              <a:rPr lang="en-US" sz="1700" dirty="0">
                <a:latin typeface="Liberation Sans" panose="020B0604020202020204" pitchFamily="34" charset="0"/>
              </a:rPr>
              <a:t>upon exercise.</a:t>
            </a:r>
            <a:endParaRPr lang="en-US" altLang="en-US" sz="1700" dirty="0">
              <a:latin typeface="Liberation Sans" panose="020B0604020202020204" pitchFamily="34" charset="0"/>
            </a:endParaRPr>
          </a:p>
        </p:txBody>
      </p:sp>
      <p:sp>
        <p:nvSpPr>
          <p:cNvPr id="3" name="Rectangle 2"/>
          <p:cNvSpPr/>
          <p:nvPr/>
        </p:nvSpPr>
        <p:spPr bwMode="auto">
          <a:xfrm>
            <a:off x="381000" y="5271448"/>
            <a:ext cx="8458200" cy="110455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30231876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Text Box 4"/>
          <p:cNvSpPr txBox="1">
            <a:spLocks noChangeArrowheads="1"/>
          </p:cNvSpPr>
          <p:nvPr/>
        </p:nvSpPr>
        <p:spPr bwMode="auto">
          <a:xfrm>
            <a:off x="609600" y="1890712"/>
            <a:ext cx="7620000" cy="45550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sz="2400">
                <a:solidFill>
                  <a:schemeClr val="tx1"/>
                </a:solidFill>
                <a:latin typeface="Times New Roman" pitchFamily="18" charset="0"/>
              </a:defRPr>
            </a:lvl1pPr>
            <a:lvl2pPr marL="973138"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algn="ctr" eaLnBrk="0" fontAlgn="base" hangingPunct="0">
              <a:spcBef>
                <a:spcPct val="0"/>
              </a:spcBef>
              <a:spcAft>
                <a:spcPct val="0"/>
              </a:spcAft>
              <a:defRPr sz="2400">
                <a:solidFill>
                  <a:schemeClr val="tx1"/>
                </a:solidFill>
                <a:latin typeface="Times New Roman" pitchFamily="18" charset="0"/>
              </a:defRPr>
            </a:lvl6pPr>
            <a:lvl7pPr marL="3200400" indent="-457200" algn="ctr" eaLnBrk="0" fontAlgn="base" hangingPunct="0">
              <a:spcBef>
                <a:spcPct val="0"/>
              </a:spcBef>
              <a:spcAft>
                <a:spcPct val="0"/>
              </a:spcAft>
              <a:defRPr sz="2400">
                <a:solidFill>
                  <a:schemeClr val="tx1"/>
                </a:solidFill>
                <a:latin typeface="Times New Roman" pitchFamily="18" charset="0"/>
              </a:defRPr>
            </a:lvl7pPr>
            <a:lvl8pPr marL="3657600" indent="-457200" algn="ctr" eaLnBrk="0" fontAlgn="base" hangingPunct="0">
              <a:spcBef>
                <a:spcPct val="0"/>
              </a:spcBef>
              <a:spcAft>
                <a:spcPct val="0"/>
              </a:spcAft>
              <a:defRPr sz="2400">
                <a:solidFill>
                  <a:schemeClr val="tx1"/>
                </a:solidFill>
                <a:latin typeface="Times New Roman" pitchFamily="18" charset="0"/>
              </a:defRPr>
            </a:lvl8pPr>
            <a:lvl9pPr marL="4114800" indent="-457200" algn="ctr" eaLnBrk="0" fontAlgn="base" hangingPunct="0">
              <a:spcBef>
                <a:spcPct val="0"/>
              </a:spcBef>
              <a:spcAft>
                <a:spcPct val="0"/>
              </a:spcAft>
              <a:defRPr sz="2400">
                <a:solidFill>
                  <a:schemeClr val="tx1"/>
                </a:solidFill>
                <a:latin typeface="Times New Roman" pitchFamily="18" charset="0"/>
              </a:defRPr>
            </a:lvl9pPr>
          </a:lstStyle>
          <a:p>
            <a:pPr marL="742950" algn="l">
              <a:spcBef>
                <a:spcPts val="1200"/>
              </a:spcBef>
              <a:buClr>
                <a:srgbClr val="CC0000"/>
              </a:buClr>
              <a:buSzPct val="80000"/>
              <a:buFont typeface="Wingdings" pitchFamily="2" charset="2"/>
              <a:buChar char="u"/>
            </a:pPr>
            <a:r>
              <a:rPr lang="en-US" altLang="en-US" sz="2200" b="1" dirty="0" smtClean="0">
                <a:solidFill>
                  <a:schemeClr val="tx2">
                    <a:lumMod val="50000"/>
                  </a:schemeClr>
                </a:solidFill>
                <a:latin typeface="Liberation Sans" panose="020B0604020202020204" pitchFamily="34" charset="0"/>
              </a:rPr>
              <a:t>Par value stock </a:t>
            </a:r>
            <a:r>
              <a:rPr lang="en-US" altLang="en-US" sz="2200" dirty="0" smtClean="0">
                <a:solidFill>
                  <a:srgbClr val="000000"/>
                </a:solidFill>
                <a:latin typeface="Liberation Sans" panose="020B0604020202020204" pitchFamily="34" charset="0"/>
              </a:rPr>
              <a:t>is capital </a:t>
            </a:r>
            <a:r>
              <a:rPr lang="en-US" altLang="en-US" sz="2200" dirty="0">
                <a:solidFill>
                  <a:srgbClr val="000000"/>
                </a:solidFill>
                <a:latin typeface="Liberation Sans" panose="020B0604020202020204" pitchFamily="34" charset="0"/>
              </a:rPr>
              <a:t>stock that has been assigned a value per share.</a:t>
            </a:r>
          </a:p>
          <a:p>
            <a:pPr marL="742950" algn="l">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Years ago, par value determined the </a:t>
            </a:r>
            <a:r>
              <a:rPr lang="en-US" altLang="en-US" sz="2200" b="1" dirty="0">
                <a:solidFill>
                  <a:schemeClr val="tx2">
                    <a:lumMod val="50000"/>
                  </a:schemeClr>
                </a:solidFill>
                <a:latin typeface="Liberation Sans" panose="020B0604020202020204" pitchFamily="34" charset="0"/>
              </a:rPr>
              <a:t>legal</a:t>
            </a:r>
            <a:r>
              <a:rPr lang="en-US" altLang="en-US" sz="2200" b="1" dirty="0">
                <a:solidFill>
                  <a:srgbClr val="000000"/>
                </a:solidFill>
                <a:latin typeface="Liberation Sans" panose="020B0604020202020204" pitchFamily="34" charset="0"/>
              </a:rPr>
              <a:t> </a:t>
            </a:r>
            <a:r>
              <a:rPr lang="en-US" altLang="en-US" sz="2200" b="1" dirty="0">
                <a:solidFill>
                  <a:schemeClr val="tx2">
                    <a:lumMod val="50000"/>
                  </a:schemeClr>
                </a:solidFill>
                <a:latin typeface="Liberation Sans" panose="020B0604020202020204" pitchFamily="34" charset="0"/>
              </a:rPr>
              <a:t>capital</a:t>
            </a:r>
            <a:r>
              <a:rPr lang="en-US" altLang="en-US" sz="2200" dirty="0">
                <a:solidFill>
                  <a:srgbClr val="000000"/>
                </a:solidFill>
                <a:latin typeface="Liberation Sans" panose="020B0604020202020204" pitchFamily="34" charset="0"/>
              </a:rPr>
              <a:t> per share that a company must retain in the business for the protection of corporate creditors.</a:t>
            </a:r>
          </a:p>
          <a:p>
            <a:pPr marL="742950" algn="l">
              <a:spcBef>
                <a:spcPts val="12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Many </a:t>
            </a:r>
            <a:r>
              <a:rPr lang="en-US" altLang="en-US" sz="2200" dirty="0">
                <a:solidFill>
                  <a:srgbClr val="000000"/>
                </a:solidFill>
                <a:latin typeface="Liberation Sans" panose="020B0604020202020204" pitchFamily="34" charset="0"/>
              </a:rPr>
              <a:t>states do not require a par value</a:t>
            </a:r>
            <a:r>
              <a:rPr lang="en-US" altLang="en-US" sz="2200" dirty="0" smtClean="0">
                <a:solidFill>
                  <a:srgbClr val="000000"/>
                </a:solidFill>
                <a:latin typeface="Liberation Sans" panose="020B0604020202020204" pitchFamily="34" charset="0"/>
              </a:rPr>
              <a:t>.</a:t>
            </a:r>
          </a:p>
          <a:p>
            <a:pPr marL="1258888" lvl="1" algn="l">
              <a:spcBef>
                <a:spcPts val="1200"/>
              </a:spcBef>
              <a:buClr>
                <a:srgbClr val="CC0000"/>
              </a:buClr>
              <a:buSzPct val="80000"/>
              <a:buFont typeface="Wingdings" pitchFamily="2" charset="2"/>
              <a:buChar char="u"/>
            </a:pPr>
            <a:r>
              <a:rPr lang="en-US" altLang="en-US" sz="2200" b="1" dirty="0" smtClean="0">
                <a:solidFill>
                  <a:srgbClr val="FF0000"/>
                </a:solidFill>
                <a:latin typeface="Chiller" pitchFamily="82" charset="0"/>
              </a:rPr>
              <a:t>BUT WE STILL HAVE TO LEARN IT</a:t>
            </a:r>
            <a:endParaRPr lang="en-US" altLang="en-US" sz="2200" b="1" dirty="0">
              <a:solidFill>
                <a:srgbClr val="FF0000"/>
              </a:solidFill>
              <a:latin typeface="Chiller" pitchFamily="82" charset="0"/>
            </a:endParaRPr>
          </a:p>
          <a:p>
            <a:pPr marL="742950" algn="l">
              <a:spcBef>
                <a:spcPts val="1200"/>
              </a:spcBef>
              <a:buClr>
                <a:srgbClr val="CC0000"/>
              </a:buClr>
              <a:buSzPct val="80000"/>
              <a:buFont typeface="Wingdings" pitchFamily="2" charset="2"/>
              <a:buChar char="u"/>
            </a:pPr>
            <a:r>
              <a:rPr lang="en-US" altLang="en-US" sz="2200" b="1" dirty="0">
                <a:solidFill>
                  <a:schemeClr val="tx2">
                    <a:lumMod val="50000"/>
                  </a:schemeClr>
                </a:solidFill>
                <a:latin typeface="Liberation Sans" panose="020B0604020202020204" pitchFamily="34" charset="0"/>
              </a:rPr>
              <a:t>No-par value stock </a:t>
            </a:r>
            <a:r>
              <a:rPr lang="en-US" altLang="en-US" sz="2200" dirty="0">
                <a:solidFill>
                  <a:srgbClr val="000000"/>
                </a:solidFill>
                <a:latin typeface="Liberation Sans" panose="020B0604020202020204" pitchFamily="34" charset="0"/>
              </a:rPr>
              <a:t>is fairly </a:t>
            </a:r>
            <a:r>
              <a:rPr lang="en-US" altLang="en-US" sz="2200" dirty="0" smtClean="0">
                <a:solidFill>
                  <a:srgbClr val="000000"/>
                </a:solidFill>
                <a:latin typeface="Liberation Sans" panose="020B0604020202020204" pitchFamily="34" charset="0"/>
              </a:rPr>
              <a:t>common.</a:t>
            </a:r>
            <a:endParaRPr lang="en-US" altLang="en-US" sz="2200" dirty="0">
              <a:solidFill>
                <a:srgbClr val="000000"/>
              </a:solidFill>
              <a:latin typeface="Liberation Sans" panose="020B0604020202020204" pitchFamily="34" charset="0"/>
            </a:endParaRPr>
          </a:p>
          <a:p>
            <a:pPr marL="742950" algn="l">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In many states the board of directors assigns a </a:t>
            </a:r>
            <a:r>
              <a:rPr lang="en-US" altLang="en-US" sz="2200" b="1" dirty="0">
                <a:solidFill>
                  <a:schemeClr val="tx2">
                    <a:lumMod val="50000"/>
                  </a:schemeClr>
                </a:solidFill>
                <a:latin typeface="Liberation Sans" panose="020B0604020202020204" pitchFamily="34" charset="0"/>
              </a:rPr>
              <a:t>stated</a:t>
            </a:r>
            <a:r>
              <a:rPr lang="en-US" altLang="en-US" sz="2200" b="1" dirty="0">
                <a:solidFill>
                  <a:srgbClr val="000000"/>
                </a:solidFill>
                <a:latin typeface="Liberation Sans" panose="020B0604020202020204" pitchFamily="34" charset="0"/>
              </a:rPr>
              <a:t> </a:t>
            </a:r>
            <a:r>
              <a:rPr lang="en-US" altLang="en-US" sz="2200" b="1" dirty="0">
                <a:solidFill>
                  <a:schemeClr val="tx2">
                    <a:lumMod val="50000"/>
                  </a:schemeClr>
                </a:solidFill>
                <a:latin typeface="Liberation Sans" panose="020B0604020202020204" pitchFamily="34" charset="0"/>
              </a:rPr>
              <a:t>value</a:t>
            </a:r>
            <a:r>
              <a:rPr lang="en-US" altLang="en-US" sz="2200" dirty="0">
                <a:solidFill>
                  <a:srgbClr val="000000"/>
                </a:solidFill>
                <a:latin typeface="Liberation Sans" panose="020B0604020202020204" pitchFamily="34" charset="0"/>
              </a:rPr>
              <a:t> to no-par shares</a:t>
            </a:r>
            <a:r>
              <a:rPr lang="en-US" altLang="en-US" sz="2200" dirty="0" smtClean="0">
                <a:solidFill>
                  <a:srgbClr val="000000"/>
                </a:solidFill>
                <a:latin typeface="Liberation Sans" panose="020B0604020202020204" pitchFamily="34" charset="0"/>
              </a:rPr>
              <a:t>. (</a:t>
            </a:r>
            <a:r>
              <a:rPr lang="en-US" altLang="en-US" sz="2000" dirty="0">
                <a:latin typeface="Comic Sans MS" pitchFamily="66" charset="0"/>
              </a:rPr>
              <a:t>synonymous with</a:t>
            </a:r>
            <a:r>
              <a:rPr lang="en-US" altLang="en-US" sz="2000" b="1" dirty="0">
                <a:solidFill>
                  <a:srgbClr val="00FFFF"/>
                </a:solidFill>
                <a:latin typeface="Comic Sans MS" pitchFamily="66" charset="0"/>
              </a:rPr>
              <a:t> </a:t>
            </a:r>
            <a:r>
              <a:rPr lang="en-US" altLang="en-US" sz="2000" b="1" dirty="0">
                <a:solidFill>
                  <a:srgbClr val="800000"/>
                </a:solidFill>
                <a:latin typeface="Comic Sans MS" pitchFamily="66" charset="0"/>
              </a:rPr>
              <a:t>par value</a:t>
            </a:r>
            <a:r>
              <a:rPr lang="en-US" altLang="en-US" sz="2000" dirty="0">
                <a:latin typeface="Comic Sans MS" pitchFamily="66" charset="0"/>
              </a:rPr>
              <a:t> </a:t>
            </a:r>
            <a:r>
              <a:rPr lang="en-US" altLang="en-US" sz="2000" dirty="0" smtClean="0">
                <a:latin typeface="Comic Sans MS" pitchFamily="66" charset="0"/>
              </a:rPr>
              <a:t>)</a:t>
            </a:r>
            <a:endParaRPr lang="en-US" altLang="en-US" sz="2200" dirty="0">
              <a:solidFill>
                <a:srgbClr val="000000"/>
              </a:solidFill>
              <a:latin typeface="Liberation Sans" panose="020B0604020202020204" pitchFamily="34" charset="0"/>
            </a:endParaRPr>
          </a:p>
        </p:txBody>
      </p:sp>
      <p:sp>
        <p:nvSpPr>
          <p:cNvPr id="678917" name="Rectangle 5"/>
          <p:cNvSpPr>
            <a:spLocks noChangeArrowheads="1"/>
          </p:cNvSpPr>
          <p:nvPr/>
        </p:nvSpPr>
        <p:spPr bwMode="auto">
          <a:xfrm>
            <a:off x="609600" y="1295400"/>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buSzPct val="80000"/>
            </a:pPr>
            <a:r>
              <a:rPr lang="en-US" altLang="en-US" sz="2800" b="1" dirty="0">
                <a:solidFill>
                  <a:srgbClr val="CC0000"/>
                </a:solidFill>
                <a:latin typeface="Liberation Sans" panose="020B0604020202020204" pitchFamily="34" charset="0"/>
              </a:rPr>
              <a:t>Par and No-Par Value Stocks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ISSUE CONSIDERATIONS</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5665634"/>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Which </a:t>
            </a:r>
            <a:r>
              <a:rPr lang="en-US" sz="2300" dirty="0">
                <a:latin typeface="Liberation Sans" panose="020B0604020202020204" pitchFamily="34" charset="0"/>
              </a:rPr>
              <a:t>of these statements is </a:t>
            </a:r>
            <a:r>
              <a:rPr lang="en-US" sz="2300" b="1" dirty="0">
                <a:latin typeface="Liberation Sans" panose="020B0604020202020204" pitchFamily="34" charset="0"/>
              </a:rPr>
              <a:t>false</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Ownership </a:t>
            </a:r>
            <a:r>
              <a:rPr lang="en-US" sz="2300" dirty="0">
                <a:latin typeface="Liberation Sans" panose="020B0604020202020204" pitchFamily="34" charset="0"/>
              </a:rPr>
              <a:t>of common stock gives the owner </a:t>
            </a:r>
            <a:r>
              <a:rPr lang="en-US" sz="2300" dirty="0" smtClean="0">
                <a:latin typeface="Liberation Sans" panose="020B0604020202020204" pitchFamily="34" charset="0"/>
              </a:rPr>
              <a:t>a voting </a:t>
            </a:r>
            <a:r>
              <a:rPr lang="en-US" sz="2300" dirty="0">
                <a:latin typeface="Liberation Sans" panose="020B0604020202020204" pitchFamily="34" charset="0"/>
              </a:rPr>
              <a:t>right</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The </a:t>
            </a:r>
            <a:r>
              <a:rPr lang="en-US" sz="2300" dirty="0">
                <a:latin typeface="Liberation Sans" panose="020B0604020202020204" pitchFamily="34" charset="0"/>
              </a:rPr>
              <a:t>stockholders’ equity section begins </a:t>
            </a:r>
            <a:r>
              <a:rPr lang="en-US" sz="2300" dirty="0" smtClean="0">
                <a:latin typeface="Liberation Sans" panose="020B0604020202020204" pitchFamily="34" charset="0"/>
              </a:rPr>
              <a:t>with paid-in </a:t>
            </a:r>
            <a:r>
              <a:rPr lang="en-US" sz="2300" dirty="0">
                <a:latin typeface="Liberation Sans" panose="020B0604020202020204" pitchFamily="34" charset="0"/>
              </a:rPr>
              <a:t>capital</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The </a:t>
            </a:r>
            <a:r>
              <a:rPr lang="en-US" sz="2300" dirty="0">
                <a:latin typeface="Liberation Sans" panose="020B0604020202020204" pitchFamily="34" charset="0"/>
              </a:rPr>
              <a:t>authorization of capital stock does not </a:t>
            </a:r>
            <a:r>
              <a:rPr lang="en-US" sz="2300" dirty="0" smtClean="0">
                <a:latin typeface="Liberation Sans" panose="020B0604020202020204" pitchFamily="34" charset="0"/>
              </a:rPr>
              <a:t>result in </a:t>
            </a:r>
            <a:r>
              <a:rPr lang="en-US" sz="2300" dirty="0">
                <a:latin typeface="Liberation Sans" panose="020B0604020202020204" pitchFamily="34" charset="0"/>
              </a:rPr>
              <a:t>a formal accounting entry</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Legal </a:t>
            </a:r>
            <a:r>
              <a:rPr lang="en-US" sz="2300" dirty="0">
                <a:latin typeface="Liberation Sans" panose="020B0604020202020204" pitchFamily="34" charset="0"/>
              </a:rPr>
              <a:t>capital is intended to protect stockholders.</a:t>
            </a:r>
            <a:endParaRPr lang="en-US" altLang="en-US" sz="2300" dirty="0">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a:t>
            </a:r>
            <a:endParaRPr lang="en-US" altLang="en-US" dirty="0"/>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ISSUE CONSIDERATIONS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36230935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Line 2"/>
          <p:cNvSpPr>
            <a:spLocks noChangeShapeType="1"/>
          </p:cNvSpPr>
          <p:nvPr/>
        </p:nvSpPr>
        <p:spPr bwMode="auto">
          <a:xfrm flipV="1">
            <a:off x="2438400" y="4191000"/>
            <a:ext cx="914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140291" name="Line 3"/>
          <p:cNvSpPr>
            <a:spLocks noChangeShapeType="1"/>
          </p:cNvSpPr>
          <p:nvPr/>
        </p:nvSpPr>
        <p:spPr bwMode="auto">
          <a:xfrm flipV="1">
            <a:off x="1752600" y="2895600"/>
            <a:ext cx="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140292" name="Rectangle 4"/>
          <p:cNvSpPr>
            <a:spLocks noChangeArrowheads="1"/>
          </p:cNvSpPr>
          <p:nvPr/>
        </p:nvSpPr>
        <p:spPr bwMode="auto">
          <a:xfrm>
            <a:off x="6248400" y="24384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684037" name="Rectangle 5"/>
          <p:cNvSpPr>
            <a:spLocks noChangeArrowheads="1"/>
          </p:cNvSpPr>
          <p:nvPr/>
        </p:nvSpPr>
        <p:spPr bwMode="auto">
          <a:xfrm>
            <a:off x="698500" y="1981200"/>
            <a:ext cx="2203450" cy="755650"/>
          </a:xfrm>
          <a:prstGeom prst="rect">
            <a:avLst/>
          </a:prstGeom>
          <a:solidFill>
            <a:srgbClr val="438E00"/>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Paid-in Capital</a:t>
            </a:r>
          </a:p>
        </p:txBody>
      </p:sp>
      <p:sp>
        <p:nvSpPr>
          <p:cNvPr id="684038" name="Rectangle 6"/>
          <p:cNvSpPr>
            <a:spLocks noChangeArrowheads="1"/>
          </p:cNvSpPr>
          <p:nvPr/>
        </p:nvSpPr>
        <p:spPr bwMode="auto">
          <a:xfrm>
            <a:off x="3429000" y="3737007"/>
            <a:ext cx="2362200" cy="914337"/>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Retained Earnings</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140295" name="Rectangle 7"/>
          <p:cNvSpPr>
            <a:spLocks noChangeArrowheads="1"/>
          </p:cNvSpPr>
          <p:nvPr/>
        </p:nvSpPr>
        <p:spPr bwMode="auto">
          <a:xfrm>
            <a:off x="3136900" y="18288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296" name="Rectangle 8"/>
          <p:cNvSpPr>
            <a:spLocks noChangeArrowheads="1"/>
          </p:cNvSpPr>
          <p:nvPr/>
        </p:nvSpPr>
        <p:spPr bwMode="auto">
          <a:xfrm>
            <a:off x="3136900" y="1828800"/>
            <a:ext cx="76200" cy="11430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297" name="Rectangle 9"/>
          <p:cNvSpPr>
            <a:spLocks noChangeArrowheads="1"/>
          </p:cNvSpPr>
          <p:nvPr/>
        </p:nvSpPr>
        <p:spPr bwMode="auto">
          <a:xfrm>
            <a:off x="2908300" y="23622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684042" name="Rectangle 10"/>
          <p:cNvSpPr>
            <a:spLocks noChangeArrowheads="1"/>
          </p:cNvSpPr>
          <p:nvPr/>
        </p:nvSpPr>
        <p:spPr bwMode="auto">
          <a:xfrm>
            <a:off x="6483350" y="1981200"/>
            <a:ext cx="2203450" cy="99060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Paid-in Capital in Excess of Par</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140299" name="Rectangle 11"/>
          <p:cNvSpPr>
            <a:spLocks noChangeArrowheads="1"/>
          </p:cNvSpPr>
          <p:nvPr/>
        </p:nvSpPr>
        <p:spPr bwMode="auto">
          <a:xfrm>
            <a:off x="3136900" y="29718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0" name="Rectangle 12"/>
          <p:cNvSpPr>
            <a:spLocks noChangeArrowheads="1"/>
          </p:cNvSpPr>
          <p:nvPr/>
        </p:nvSpPr>
        <p:spPr bwMode="auto">
          <a:xfrm>
            <a:off x="5867400" y="1828800"/>
            <a:ext cx="381000" cy="762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1" name="Rectangle 13"/>
          <p:cNvSpPr>
            <a:spLocks noChangeArrowheads="1"/>
          </p:cNvSpPr>
          <p:nvPr/>
        </p:nvSpPr>
        <p:spPr bwMode="auto">
          <a:xfrm>
            <a:off x="5867400" y="2971800"/>
            <a:ext cx="381000" cy="762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2" name="Rectangle 15"/>
          <p:cNvSpPr>
            <a:spLocks noChangeArrowheads="1"/>
          </p:cNvSpPr>
          <p:nvPr/>
        </p:nvSpPr>
        <p:spPr bwMode="auto">
          <a:xfrm>
            <a:off x="6172200" y="1828800"/>
            <a:ext cx="76200" cy="11430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3" name="Text Box 16"/>
          <p:cNvSpPr txBox="1">
            <a:spLocks noChangeArrowheads="1"/>
          </p:cNvSpPr>
          <p:nvPr/>
        </p:nvSpPr>
        <p:spPr bwMode="auto">
          <a:xfrm>
            <a:off x="304800" y="3689350"/>
            <a:ext cx="2133600" cy="1035050"/>
          </a:xfrm>
          <a:prstGeom prst="rect">
            <a:avLst/>
          </a:prstGeom>
          <a:solidFill>
            <a:srgbClr val="FFFFC5"/>
          </a:solidFill>
          <a:ln w="2857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b="1" dirty="0">
                <a:latin typeface="Liberation Sans" panose="020B0604020202020204" pitchFamily="34" charset="0"/>
              </a:rPr>
              <a:t>Two Primary Sources of Equity</a:t>
            </a:r>
          </a:p>
        </p:txBody>
      </p:sp>
      <p:sp>
        <p:nvSpPr>
          <p:cNvPr id="684049" name="Rectangle 17"/>
          <p:cNvSpPr>
            <a:spLocks noChangeArrowheads="1"/>
          </p:cNvSpPr>
          <p:nvPr/>
        </p:nvSpPr>
        <p:spPr bwMode="auto">
          <a:xfrm>
            <a:off x="3429000" y="1524000"/>
            <a:ext cx="2362200" cy="75565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Common Stock</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684050" name="Rectangle 18"/>
          <p:cNvSpPr>
            <a:spLocks noChangeArrowheads="1"/>
          </p:cNvSpPr>
          <p:nvPr/>
        </p:nvSpPr>
        <p:spPr bwMode="auto">
          <a:xfrm>
            <a:off x="3429000" y="2667000"/>
            <a:ext cx="2362200" cy="75565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smtClean="0">
                <a:solidFill>
                  <a:srgbClr val="FFFFFF"/>
                </a:solidFill>
                <a:effectLst>
                  <a:outerShdw blurRad="38100" dist="38100" dir="2700000" algn="tl">
                    <a:srgbClr val="000000"/>
                  </a:outerShdw>
                </a:effectLst>
                <a:latin typeface="Liberation Sans" panose="020B0604020202020204" pitchFamily="34" charset="0"/>
              </a:rPr>
              <a:t>Preferred </a:t>
            </a:r>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Stock</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140308" name="Text Box 22"/>
          <p:cNvSpPr txBox="1">
            <a:spLocks noChangeArrowheads="1"/>
          </p:cNvSpPr>
          <p:nvPr/>
        </p:nvSpPr>
        <p:spPr bwMode="auto">
          <a:xfrm>
            <a:off x="609600" y="5075238"/>
            <a:ext cx="8229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50000"/>
              </a:spcBef>
            </a:pPr>
            <a:r>
              <a:rPr lang="en-US" altLang="en-US" sz="2300" b="1" dirty="0">
                <a:solidFill>
                  <a:srgbClr val="CC0000"/>
                </a:solidFill>
                <a:latin typeface="Liberation Sans" panose="020B0604020202020204" pitchFamily="34" charset="0"/>
              </a:rPr>
              <a:t>Paid-in capital </a:t>
            </a:r>
            <a:r>
              <a:rPr lang="en-US" altLang="en-US" sz="2100" dirty="0">
                <a:latin typeface="Liberation Sans" panose="020B0604020202020204" pitchFamily="34" charset="0"/>
              </a:rPr>
              <a:t>is the total amount of cash and other assets paid in to the corporation by stockholders in exchange for shares of ownership.</a:t>
            </a:r>
          </a:p>
        </p:txBody>
      </p:sp>
      <p:sp>
        <p:nvSpPr>
          <p:cNvPr id="2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3"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CORPORATE CAPITAL</a:t>
            </a:r>
            <a:endParaRPr lang="en-US" altLang="en-US" sz="3200" b="1" dirty="0">
              <a:solidFill>
                <a:schemeClr val="tx2">
                  <a:lumMod val="50000"/>
                </a:schemeClr>
              </a:solidFill>
              <a:latin typeface="Liberation Sans" panose="020B0604020202020204" pitchFamily="34" charset="0"/>
            </a:endParaRPr>
          </a:p>
        </p:txBody>
      </p:sp>
      <p:sp>
        <p:nvSpPr>
          <p:cNvPr id="2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914400" y="3100388"/>
            <a:ext cx="2203450" cy="755650"/>
          </a:xfrm>
          <a:prstGeom prst="rect">
            <a:avLst/>
          </a:prstGeom>
          <a:solidFill>
            <a:srgbClr val="438E00"/>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p>
            <a:pPr>
              <a:defRPr/>
            </a:pPr>
            <a:r>
              <a:rPr lang="en-US" sz="2000" dirty="0">
                <a:solidFill>
                  <a:srgbClr val="FFFFFF"/>
                </a:solidFill>
                <a:effectLst>
                  <a:outerShdw blurRad="38100" dist="38100" dir="2700000" algn="tl">
                    <a:srgbClr val="000000"/>
                  </a:outerShdw>
                </a:effectLst>
                <a:latin typeface="Comic Sans MS" pitchFamily="66" charset="0"/>
              </a:rPr>
              <a:t>Paid-in Capital</a:t>
            </a:r>
          </a:p>
        </p:txBody>
      </p:sp>
      <p:pic>
        <p:nvPicPr>
          <p:cNvPr id="38916" name="Picture 2"/>
          <p:cNvPicPr>
            <a:picLocks noGrp="1" noChangeAspect="1" noChangeArrowheads="1"/>
          </p:cNvPicPr>
          <p:nvPr>
            <p:ph idx="1"/>
          </p:nvPr>
        </p:nvPicPr>
        <p:blipFill>
          <a:blip r:embed="rId22">
            <a:extLst>
              <a:ext uri="{28A0092B-C50C-407E-A947-70E740481C1C}">
                <a14:useLocalDpi xmlns:a14="http://schemas.microsoft.com/office/drawing/2010/main" val="0"/>
              </a:ext>
            </a:extLst>
          </a:blip>
          <a:srcRect/>
          <a:stretch>
            <a:fillRect/>
          </a:stretch>
        </p:blipFill>
        <p:spPr bwMode="auto">
          <a:xfrm>
            <a:off x="3810000" y="3100388"/>
            <a:ext cx="2457450" cy="8905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10000" y="4406900"/>
            <a:ext cx="245745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7"/>
          <p:cNvSpPr>
            <a:spLocks noChangeArrowheads="1"/>
          </p:cNvSpPr>
          <p:nvPr/>
        </p:nvSpPr>
        <p:spPr bwMode="auto">
          <a:xfrm>
            <a:off x="3276600" y="3394075"/>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rPr>
              <a:t>=</a:t>
            </a:r>
          </a:p>
        </p:txBody>
      </p:sp>
      <p:sp>
        <p:nvSpPr>
          <p:cNvPr id="38919" name="TextBox 8"/>
          <p:cNvSpPr txBox="1">
            <a:spLocks noChangeArrowheads="1"/>
          </p:cNvSpPr>
          <p:nvPr/>
        </p:nvSpPr>
        <p:spPr bwMode="auto">
          <a:xfrm>
            <a:off x="4859338" y="3944938"/>
            <a:ext cx="35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b="1" dirty="0"/>
              <a:t>+</a:t>
            </a:r>
          </a:p>
        </p:txBody>
      </p:sp>
      <p:sp>
        <p:nvSpPr>
          <p:cNvPr id="38920" name="TextBox 9"/>
          <p:cNvSpPr txBox="1">
            <a:spLocks noChangeArrowheads="1"/>
          </p:cNvSpPr>
          <p:nvPr/>
        </p:nvSpPr>
        <p:spPr bwMode="auto">
          <a:xfrm>
            <a:off x="1076325" y="2514600"/>
            <a:ext cx="2063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$35 stock price	</a:t>
            </a:r>
          </a:p>
        </p:txBody>
      </p:sp>
      <p:sp>
        <p:nvSpPr>
          <p:cNvPr id="38921" name="TextBox 10"/>
          <p:cNvSpPr txBox="1">
            <a:spLocks noChangeArrowheads="1"/>
          </p:cNvSpPr>
          <p:nvPr/>
        </p:nvSpPr>
        <p:spPr bwMode="auto">
          <a:xfrm>
            <a:off x="4489450" y="2514600"/>
            <a:ext cx="96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$1 par</a:t>
            </a:r>
          </a:p>
        </p:txBody>
      </p:sp>
      <p:sp>
        <p:nvSpPr>
          <p:cNvPr id="38922" name="TextBox 11"/>
          <p:cNvSpPr txBox="1">
            <a:spLocks noChangeArrowheads="1"/>
          </p:cNvSpPr>
          <p:nvPr/>
        </p:nvSpPr>
        <p:spPr bwMode="auto">
          <a:xfrm>
            <a:off x="4629150" y="5637213"/>
            <a:ext cx="646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$34</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CORPORATE CAPITAL</a:t>
            </a:r>
            <a:endParaRPr lang="en-US" altLang="en-US" sz="3200" b="1" dirty="0">
              <a:solidFill>
                <a:schemeClr val="tx2">
                  <a:lumMod val="50000"/>
                </a:schemeClr>
              </a:solidFill>
              <a:latin typeface="Liberation Sans" panose="020B0604020202020204" pitchFamily="34" charset="0"/>
            </a:endParaRPr>
          </a:p>
        </p:txBody>
      </p:sp>
      <p:grpSp>
        <p:nvGrpSpPr>
          <p:cNvPr id="7" name="SMARTInkShape-Group1"/>
          <p:cNvGrpSpPr/>
          <p:nvPr/>
        </p:nvGrpSpPr>
        <p:grpSpPr>
          <a:xfrm>
            <a:off x="6067782" y="1145420"/>
            <a:ext cx="1283138" cy="969131"/>
            <a:chOff x="6067782" y="1145420"/>
            <a:chExt cx="1283138" cy="969131"/>
          </a:xfrm>
        </p:grpSpPr>
        <p:sp>
          <p:nvSpPr>
            <p:cNvPr id="2" name="SMARTInkShape-1"/>
            <p:cNvSpPr/>
            <p:nvPr>
              <p:custDataLst>
                <p:tags r:id="rId17"/>
              </p:custDataLst>
            </p:nvPr>
          </p:nvSpPr>
          <p:spPr bwMode="auto">
            <a:xfrm>
              <a:off x="6679406" y="1518063"/>
              <a:ext cx="671514" cy="545156"/>
            </a:xfrm>
            <a:custGeom>
              <a:avLst/>
              <a:gdLst/>
              <a:ahLst/>
              <a:cxnLst/>
              <a:rect l="0" t="0" r="0" b="0"/>
              <a:pathLst>
                <a:path w="671514" h="545156">
                  <a:moveTo>
                    <a:pt x="671513" y="103568"/>
                  </a:moveTo>
                  <a:lnTo>
                    <a:pt x="671513" y="103568"/>
                  </a:lnTo>
                  <a:lnTo>
                    <a:pt x="669396" y="72547"/>
                  </a:lnTo>
                  <a:lnTo>
                    <a:pt x="667720" y="61456"/>
                  </a:lnTo>
                  <a:lnTo>
                    <a:pt x="664222" y="53268"/>
                  </a:lnTo>
                  <a:lnTo>
                    <a:pt x="653985" y="42054"/>
                  </a:lnTo>
                  <a:lnTo>
                    <a:pt x="618963" y="17896"/>
                  </a:lnTo>
                  <a:lnTo>
                    <a:pt x="610286" y="13116"/>
                  </a:lnTo>
                  <a:lnTo>
                    <a:pt x="585828" y="7805"/>
                  </a:lnTo>
                  <a:lnTo>
                    <a:pt x="556437" y="4650"/>
                  </a:lnTo>
                  <a:lnTo>
                    <a:pt x="524853" y="603"/>
                  </a:lnTo>
                  <a:lnTo>
                    <a:pt x="507065" y="0"/>
                  </a:lnTo>
                  <a:lnTo>
                    <a:pt x="488062" y="391"/>
                  </a:lnTo>
                  <a:lnTo>
                    <a:pt x="468249" y="1446"/>
                  </a:lnTo>
                  <a:lnTo>
                    <a:pt x="447104" y="3737"/>
                  </a:lnTo>
                  <a:lnTo>
                    <a:pt x="425070" y="6851"/>
                  </a:lnTo>
                  <a:lnTo>
                    <a:pt x="402442" y="10515"/>
                  </a:lnTo>
                  <a:lnTo>
                    <a:pt x="378626" y="15339"/>
                  </a:lnTo>
                  <a:lnTo>
                    <a:pt x="354017" y="20936"/>
                  </a:lnTo>
                  <a:lnTo>
                    <a:pt x="328880" y="27049"/>
                  </a:lnTo>
                  <a:lnTo>
                    <a:pt x="303391" y="33505"/>
                  </a:lnTo>
                  <a:lnTo>
                    <a:pt x="277667" y="40191"/>
                  </a:lnTo>
                  <a:lnTo>
                    <a:pt x="251786" y="47029"/>
                  </a:lnTo>
                  <a:lnTo>
                    <a:pt x="227389" y="54763"/>
                  </a:lnTo>
                  <a:lnTo>
                    <a:pt x="203980" y="63094"/>
                  </a:lnTo>
                  <a:lnTo>
                    <a:pt x="181230" y="71823"/>
                  </a:lnTo>
                  <a:lnTo>
                    <a:pt x="159715" y="80023"/>
                  </a:lnTo>
                  <a:lnTo>
                    <a:pt x="139020" y="87872"/>
                  </a:lnTo>
                  <a:lnTo>
                    <a:pt x="118874" y="95485"/>
                  </a:lnTo>
                  <a:lnTo>
                    <a:pt x="83789" y="110295"/>
                  </a:lnTo>
                  <a:lnTo>
                    <a:pt x="54702" y="124814"/>
                  </a:lnTo>
                  <a:lnTo>
                    <a:pt x="26527" y="145582"/>
                  </a:lnTo>
                  <a:lnTo>
                    <a:pt x="16288" y="156901"/>
                  </a:lnTo>
                  <a:lnTo>
                    <a:pt x="11208" y="167224"/>
                  </a:lnTo>
                  <a:lnTo>
                    <a:pt x="9853" y="172199"/>
                  </a:lnTo>
                  <a:lnTo>
                    <a:pt x="11331" y="177103"/>
                  </a:lnTo>
                  <a:lnTo>
                    <a:pt x="19323" y="186786"/>
                  </a:lnTo>
                  <a:lnTo>
                    <a:pt x="37210" y="201162"/>
                  </a:lnTo>
                  <a:lnTo>
                    <a:pt x="65177" y="211684"/>
                  </a:lnTo>
                  <a:lnTo>
                    <a:pt x="89292" y="219353"/>
                  </a:lnTo>
                  <a:lnTo>
                    <a:pt x="116679" y="228053"/>
                  </a:lnTo>
                  <a:lnTo>
                    <a:pt x="147372" y="237212"/>
                  </a:lnTo>
                  <a:lnTo>
                    <a:pt x="179534" y="246574"/>
                  </a:lnTo>
                  <a:lnTo>
                    <a:pt x="213143" y="256820"/>
                  </a:lnTo>
                  <a:lnTo>
                    <a:pt x="230995" y="262886"/>
                  </a:lnTo>
                  <a:lnTo>
                    <a:pt x="249247" y="269311"/>
                  </a:lnTo>
                  <a:lnTo>
                    <a:pt x="284343" y="282801"/>
                  </a:lnTo>
                  <a:lnTo>
                    <a:pt x="317668" y="297527"/>
                  </a:lnTo>
                  <a:lnTo>
                    <a:pt x="348355" y="314656"/>
                  </a:lnTo>
                  <a:lnTo>
                    <a:pt x="375752" y="330735"/>
                  </a:lnTo>
                  <a:lnTo>
                    <a:pt x="411371" y="355291"/>
                  </a:lnTo>
                  <a:lnTo>
                    <a:pt x="437801" y="382676"/>
                  </a:lnTo>
                  <a:lnTo>
                    <a:pt x="448578" y="401447"/>
                  </a:lnTo>
                  <a:lnTo>
                    <a:pt x="453369" y="420374"/>
                  </a:lnTo>
                  <a:lnTo>
                    <a:pt x="449147" y="439368"/>
                  </a:lnTo>
                  <a:lnTo>
                    <a:pt x="433383" y="467912"/>
                  </a:lnTo>
                  <a:lnTo>
                    <a:pt x="418834" y="486162"/>
                  </a:lnTo>
                  <a:lnTo>
                    <a:pt x="387536" y="509029"/>
                  </a:lnTo>
                  <a:lnTo>
                    <a:pt x="361944" y="520840"/>
                  </a:lnTo>
                  <a:lnTo>
                    <a:pt x="332579" y="531381"/>
                  </a:lnTo>
                  <a:lnTo>
                    <a:pt x="300213" y="539770"/>
                  </a:lnTo>
                  <a:lnTo>
                    <a:pt x="264662" y="543498"/>
                  </a:lnTo>
                  <a:lnTo>
                    <a:pt x="229811" y="545155"/>
                  </a:lnTo>
                  <a:lnTo>
                    <a:pt x="196594" y="544304"/>
                  </a:lnTo>
                  <a:lnTo>
                    <a:pt x="165956" y="538634"/>
                  </a:lnTo>
                  <a:lnTo>
                    <a:pt x="136465" y="530823"/>
                  </a:lnTo>
                  <a:lnTo>
                    <a:pt x="108276" y="521265"/>
                  </a:lnTo>
                  <a:lnTo>
                    <a:pt x="82518" y="509080"/>
                  </a:lnTo>
                  <a:lnTo>
                    <a:pt x="53289" y="485040"/>
                  </a:lnTo>
                  <a:lnTo>
                    <a:pt x="29548" y="454016"/>
                  </a:lnTo>
                  <a:lnTo>
                    <a:pt x="15016" y="423481"/>
                  </a:lnTo>
                  <a:lnTo>
                    <a:pt x="0" y="389318"/>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SMARTInkShape-2"/>
            <p:cNvSpPr/>
            <p:nvPr>
              <p:custDataLst>
                <p:tags r:id="rId18"/>
              </p:custDataLst>
            </p:nvPr>
          </p:nvSpPr>
          <p:spPr bwMode="auto">
            <a:xfrm>
              <a:off x="6786563" y="1464469"/>
              <a:ext cx="150019" cy="576752"/>
            </a:xfrm>
            <a:custGeom>
              <a:avLst/>
              <a:gdLst/>
              <a:ahLst/>
              <a:cxnLst/>
              <a:rect l="0" t="0" r="0" b="0"/>
              <a:pathLst>
                <a:path w="150019" h="576752">
                  <a:moveTo>
                    <a:pt x="150018" y="0"/>
                  </a:moveTo>
                  <a:lnTo>
                    <a:pt x="150018" y="0"/>
                  </a:lnTo>
                  <a:lnTo>
                    <a:pt x="137834" y="32454"/>
                  </a:lnTo>
                  <a:lnTo>
                    <a:pt x="133225" y="54905"/>
                  </a:lnTo>
                  <a:lnTo>
                    <a:pt x="124299" y="84992"/>
                  </a:lnTo>
                  <a:lnTo>
                    <a:pt x="113187" y="119530"/>
                  </a:lnTo>
                  <a:lnTo>
                    <a:pt x="108002" y="137630"/>
                  </a:lnTo>
                  <a:lnTo>
                    <a:pt x="102958" y="156047"/>
                  </a:lnTo>
                  <a:lnTo>
                    <a:pt x="97214" y="176263"/>
                  </a:lnTo>
                  <a:lnTo>
                    <a:pt x="91002" y="197677"/>
                  </a:lnTo>
                  <a:lnTo>
                    <a:pt x="84480" y="219891"/>
                  </a:lnTo>
                  <a:lnTo>
                    <a:pt x="78545" y="242638"/>
                  </a:lnTo>
                  <a:lnTo>
                    <a:pt x="73000" y="265740"/>
                  </a:lnTo>
                  <a:lnTo>
                    <a:pt x="67717" y="289078"/>
                  </a:lnTo>
                  <a:lnTo>
                    <a:pt x="62607" y="311781"/>
                  </a:lnTo>
                  <a:lnTo>
                    <a:pt x="57613" y="334060"/>
                  </a:lnTo>
                  <a:lnTo>
                    <a:pt x="52696" y="356057"/>
                  </a:lnTo>
                  <a:lnTo>
                    <a:pt x="47831" y="377865"/>
                  </a:lnTo>
                  <a:lnTo>
                    <a:pt x="42999" y="399547"/>
                  </a:lnTo>
                  <a:lnTo>
                    <a:pt x="38191" y="421146"/>
                  </a:lnTo>
                  <a:lnTo>
                    <a:pt x="33398" y="441102"/>
                  </a:lnTo>
                  <a:lnTo>
                    <a:pt x="28615" y="459961"/>
                  </a:lnTo>
                  <a:lnTo>
                    <a:pt x="19861" y="494146"/>
                  </a:lnTo>
                  <a:lnTo>
                    <a:pt x="13325" y="522568"/>
                  </a:lnTo>
                  <a:lnTo>
                    <a:pt x="5183" y="557090"/>
                  </a:lnTo>
                  <a:lnTo>
                    <a:pt x="455" y="576751"/>
                  </a:lnTo>
                  <a:lnTo>
                    <a:pt x="303" y="576588"/>
                  </a:lnTo>
                  <a:lnTo>
                    <a:pt x="0" y="57150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SMARTInkShape-3"/>
            <p:cNvSpPr/>
            <p:nvPr>
              <p:custDataLst>
                <p:tags r:id="rId19"/>
              </p:custDataLst>
            </p:nvPr>
          </p:nvSpPr>
          <p:spPr bwMode="auto">
            <a:xfrm>
              <a:off x="6908006" y="1500188"/>
              <a:ext cx="113860" cy="614363"/>
            </a:xfrm>
            <a:custGeom>
              <a:avLst/>
              <a:gdLst/>
              <a:ahLst/>
              <a:cxnLst/>
              <a:rect l="0" t="0" r="0" b="0"/>
              <a:pathLst>
                <a:path w="113860" h="614363">
                  <a:moveTo>
                    <a:pt x="107157" y="0"/>
                  </a:moveTo>
                  <a:lnTo>
                    <a:pt x="107157" y="0"/>
                  </a:lnTo>
                  <a:lnTo>
                    <a:pt x="110949" y="0"/>
                  </a:lnTo>
                  <a:lnTo>
                    <a:pt x="112066" y="793"/>
                  </a:lnTo>
                  <a:lnTo>
                    <a:pt x="112811" y="2116"/>
                  </a:lnTo>
                  <a:lnTo>
                    <a:pt x="113859" y="9887"/>
                  </a:lnTo>
                  <a:lnTo>
                    <a:pt x="110421" y="38112"/>
                  </a:lnTo>
                  <a:lnTo>
                    <a:pt x="104374" y="65622"/>
                  </a:lnTo>
                  <a:lnTo>
                    <a:pt x="96395" y="99809"/>
                  </a:lnTo>
                  <a:lnTo>
                    <a:pt x="92044" y="118927"/>
                  </a:lnTo>
                  <a:lnTo>
                    <a:pt x="87556" y="138815"/>
                  </a:lnTo>
                  <a:lnTo>
                    <a:pt x="82184" y="160806"/>
                  </a:lnTo>
                  <a:lnTo>
                    <a:pt x="76220" y="184198"/>
                  </a:lnTo>
                  <a:lnTo>
                    <a:pt x="69863" y="208523"/>
                  </a:lnTo>
                  <a:lnTo>
                    <a:pt x="63244" y="234265"/>
                  </a:lnTo>
                  <a:lnTo>
                    <a:pt x="56450" y="260952"/>
                  </a:lnTo>
                  <a:lnTo>
                    <a:pt x="49540" y="288268"/>
                  </a:lnTo>
                  <a:lnTo>
                    <a:pt x="43345" y="315210"/>
                  </a:lnTo>
                  <a:lnTo>
                    <a:pt x="37628" y="341902"/>
                  </a:lnTo>
                  <a:lnTo>
                    <a:pt x="32229" y="368428"/>
                  </a:lnTo>
                  <a:lnTo>
                    <a:pt x="27837" y="393256"/>
                  </a:lnTo>
                  <a:lnTo>
                    <a:pt x="24114" y="416952"/>
                  </a:lnTo>
                  <a:lnTo>
                    <a:pt x="20839" y="439893"/>
                  </a:lnTo>
                  <a:lnTo>
                    <a:pt x="17861" y="462330"/>
                  </a:lnTo>
                  <a:lnTo>
                    <a:pt x="15082" y="484433"/>
                  </a:lnTo>
                  <a:lnTo>
                    <a:pt x="12436" y="506311"/>
                  </a:lnTo>
                  <a:lnTo>
                    <a:pt x="9878" y="525659"/>
                  </a:lnTo>
                  <a:lnTo>
                    <a:pt x="4919" y="559857"/>
                  </a:lnTo>
                  <a:lnTo>
                    <a:pt x="1458" y="594508"/>
                  </a:lnTo>
                  <a:lnTo>
                    <a:pt x="0" y="614362"/>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SMARTInkShape-4"/>
            <p:cNvSpPr/>
            <p:nvPr>
              <p:custDataLst>
                <p:tags r:id="rId20"/>
              </p:custDataLst>
            </p:nvPr>
          </p:nvSpPr>
          <p:spPr bwMode="auto">
            <a:xfrm>
              <a:off x="6067782" y="1145420"/>
              <a:ext cx="484719" cy="770340"/>
            </a:xfrm>
            <a:custGeom>
              <a:avLst/>
              <a:gdLst/>
              <a:ahLst/>
              <a:cxnLst/>
              <a:rect l="0" t="0" r="0" b="0"/>
              <a:pathLst>
                <a:path w="484719" h="770340">
                  <a:moveTo>
                    <a:pt x="290156" y="511930"/>
                  </a:moveTo>
                  <a:lnTo>
                    <a:pt x="290156" y="511930"/>
                  </a:lnTo>
                  <a:lnTo>
                    <a:pt x="290156" y="525666"/>
                  </a:lnTo>
                  <a:lnTo>
                    <a:pt x="288039" y="532058"/>
                  </a:lnTo>
                  <a:lnTo>
                    <a:pt x="286363" y="534873"/>
                  </a:lnTo>
                  <a:lnTo>
                    <a:pt x="286040" y="537544"/>
                  </a:lnTo>
                  <a:lnTo>
                    <a:pt x="287798" y="542629"/>
                  </a:lnTo>
                  <a:lnTo>
                    <a:pt x="289377" y="544302"/>
                  </a:lnTo>
                  <a:lnTo>
                    <a:pt x="293249" y="546161"/>
                  </a:lnTo>
                  <a:lnTo>
                    <a:pt x="299891" y="547208"/>
                  </a:lnTo>
                  <a:lnTo>
                    <a:pt x="306653" y="543220"/>
                  </a:lnTo>
                  <a:lnTo>
                    <a:pt x="333212" y="516568"/>
                  </a:lnTo>
                  <a:lnTo>
                    <a:pt x="356062" y="482231"/>
                  </a:lnTo>
                  <a:lnTo>
                    <a:pt x="366216" y="455329"/>
                  </a:lnTo>
                  <a:lnTo>
                    <a:pt x="378132" y="421782"/>
                  </a:lnTo>
                  <a:lnTo>
                    <a:pt x="384289" y="395664"/>
                  </a:lnTo>
                  <a:lnTo>
                    <a:pt x="389672" y="366065"/>
                  </a:lnTo>
                  <a:lnTo>
                    <a:pt x="394710" y="335182"/>
                  </a:lnTo>
                  <a:lnTo>
                    <a:pt x="399595" y="305582"/>
                  </a:lnTo>
                  <a:lnTo>
                    <a:pt x="402295" y="274434"/>
                  </a:lnTo>
                  <a:lnTo>
                    <a:pt x="404289" y="242070"/>
                  </a:lnTo>
                  <a:lnTo>
                    <a:pt x="407821" y="209165"/>
                  </a:lnTo>
                  <a:lnTo>
                    <a:pt x="407803" y="178137"/>
                  </a:lnTo>
                  <a:lnTo>
                    <a:pt x="405150" y="148471"/>
                  </a:lnTo>
                  <a:lnTo>
                    <a:pt x="401324" y="119412"/>
                  </a:lnTo>
                  <a:lnTo>
                    <a:pt x="396978" y="92738"/>
                  </a:lnTo>
                  <a:lnTo>
                    <a:pt x="387953" y="57525"/>
                  </a:lnTo>
                  <a:lnTo>
                    <a:pt x="373107" y="29100"/>
                  </a:lnTo>
                  <a:lnTo>
                    <a:pt x="360361" y="14764"/>
                  </a:lnTo>
                  <a:lnTo>
                    <a:pt x="346758" y="5746"/>
                  </a:lnTo>
                  <a:lnTo>
                    <a:pt x="321920" y="0"/>
                  </a:lnTo>
                  <a:lnTo>
                    <a:pt x="290659" y="2089"/>
                  </a:lnTo>
                  <a:lnTo>
                    <a:pt x="256261" y="15320"/>
                  </a:lnTo>
                  <a:lnTo>
                    <a:pt x="230642" y="31923"/>
                  </a:lnTo>
                  <a:lnTo>
                    <a:pt x="203380" y="53325"/>
                  </a:lnTo>
                  <a:lnTo>
                    <a:pt x="175389" y="78712"/>
                  </a:lnTo>
                  <a:lnTo>
                    <a:pt x="147073" y="112220"/>
                  </a:lnTo>
                  <a:lnTo>
                    <a:pt x="132855" y="131157"/>
                  </a:lnTo>
                  <a:lnTo>
                    <a:pt x="118613" y="151719"/>
                  </a:lnTo>
                  <a:lnTo>
                    <a:pt x="104356" y="173364"/>
                  </a:lnTo>
                  <a:lnTo>
                    <a:pt x="90089" y="195732"/>
                  </a:lnTo>
                  <a:lnTo>
                    <a:pt x="77403" y="220962"/>
                  </a:lnTo>
                  <a:lnTo>
                    <a:pt x="65771" y="248102"/>
                  </a:lnTo>
                  <a:lnTo>
                    <a:pt x="54841" y="276513"/>
                  </a:lnTo>
                  <a:lnTo>
                    <a:pt x="44379" y="305773"/>
                  </a:lnTo>
                  <a:lnTo>
                    <a:pt x="34230" y="335598"/>
                  </a:lnTo>
                  <a:lnTo>
                    <a:pt x="24288" y="365800"/>
                  </a:lnTo>
                  <a:lnTo>
                    <a:pt x="16867" y="395460"/>
                  </a:lnTo>
                  <a:lnTo>
                    <a:pt x="11125" y="424759"/>
                  </a:lnTo>
                  <a:lnTo>
                    <a:pt x="6504" y="453816"/>
                  </a:lnTo>
                  <a:lnTo>
                    <a:pt x="3423" y="481125"/>
                  </a:lnTo>
                  <a:lnTo>
                    <a:pt x="1370" y="507268"/>
                  </a:lnTo>
                  <a:lnTo>
                    <a:pt x="0" y="532635"/>
                  </a:lnTo>
                  <a:lnTo>
                    <a:pt x="675" y="556689"/>
                  </a:lnTo>
                  <a:lnTo>
                    <a:pt x="2712" y="579869"/>
                  </a:lnTo>
                  <a:lnTo>
                    <a:pt x="5658" y="602467"/>
                  </a:lnTo>
                  <a:lnTo>
                    <a:pt x="10003" y="623088"/>
                  </a:lnTo>
                  <a:lnTo>
                    <a:pt x="15281" y="642391"/>
                  </a:lnTo>
                  <a:lnTo>
                    <a:pt x="27496" y="676275"/>
                  </a:lnTo>
                  <a:lnTo>
                    <a:pt x="40861" y="701918"/>
                  </a:lnTo>
                  <a:lnTo>
                    <a:pt x="69359" y="734205"/>
                  </a:lnTo>
                  <a:lnTo>
                    <a:pt x="99145" y="756295"/>
                  </a:lnTo>
                  <a:lnTo>
                    <a:pt x="131871" y="769102"/>
                  </a:lnTo>
                  <a:lnTo>
                    <a:pt x="166704" y="770339"/>
                  </a:lnTo>
                  <a:lnTo>
                    <a:pt x="198367" y="761886"/>
                  </a:lnTo>
                  <a:lnTo>
                    <a:pt x="231650" y="745535"/>
                  </a:lnTo>
                  <a:lnTo>
                    <a:pt x="266647" y="721816"/>
                  </a:lnTo>
                  <a:lnTo>
                    <a:pt x="288173" y="697552"/>
                  </a:lnTo>
                  <a:lnTo>
                    <a:pt x="308325" y="667454"/>
                  </a:lnTo>
                  <a:lnTo>
                    <a:pt x="327864" y="632910"/>
                  </a:lnTo>
                  <a:lnTo>
                    <a:pt x="337519" y="614808"/>
                  </a:lnTo>
                  <a:lnTo>
                    <a:pt x="347132" y="596391"/>
                  </a:lnTo>
                  <a:lnTo>
                    <a:pt x="356714" y="577762"/>
                  </a:lnTo>
                  <a:lnTo>
                    <a:pt x="366278" y="558199"/>
                  </a:lnTo>
                  <a:lnTo>
                    <a:pt x="375829" y="538014"/>
                  </a:lnTo>
                  <a:lnTo>
                    <a:pt x="385371" y="517413"/>
                  </a:lnTo>
                  <a:lnTo>
                    <a:pt x="394908" y="498123"/>
                  </a:lnTo>
                  <a:lnTo>
                    <a:pt x="404440" y="479706"/>
                  </a:lnTo>
                  <a:lnTo>
                    <a:pt x="422705" y="444427"/>
                  </a:lnTo>
                  <a:lnTo>
                    <a:pt x="438760" y="410227"/>
                  </a:lnTo>
                  <a:lnTo>
                    <a:pt x="453833" y="378622"/>
                  </a:lnTo>
                  <a:lnTo>
                    <a:pt x="466883" y="349495"/>
                  </a:lnTo>
                  <a:lnTo>
                    <a:pt x="475328" y="323320"/>
                  </a:lnTo>
                  <a:lnTo>
                    <a:pt x="484545" y="290064"/>
                  </a:lnTo>
                  <a:lnTo>
                    <a:pt x="484718" y="263894"/>
                  </a:lnTo>
                  <a:lnTo>
                    <a:pt x="476653" y="229119"/>
                  </a:lnTo>
                  <a:lnTo>
                    <a:pt x="475893" y="22618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8" name="SMARTInkShape-5"/>
          <p:cNvSpPr/>
          <p:nvPr>
            <p:custDataLst>
              <p:tags r:id="rId1"/>
            </p:custDataLst>
          </p:nvPr>
        </p:nvSpPr>
        <p:spPr bwMode="auto">
          <a:xfrm>
            <a:off x="6286533" y="1335881"/>
            <a:ext cx="14256" cy="278608"/>
          </a:xfrm>
          <a:custGeom>
            <a:avLst/>
            <a:gdLst/>
            <a:ahLst/>
            <a:cxnLst/>
            <a:rect l="0" t="0" r="0" b="0"/>
            <a:pathLst>
              <a:path w="14256" h="278608">
                <a:moveTo>
                  <a:pt x="14255" y="0"/>
                </a:moveTo>
                <a:lnTo>
                  <a:pt x="14255" y="0"/>
                </a:lnTo>
                <a:lnTo>
                  <a:pt x="14255" y="3793"/>
                </a:lnTo>
                <a:lnTo>
                  <a:pt x="13461" y="4910"/>
                </a:lnTo>
                <a:lnTo>
                  <a:pt x="12138" y="5654"/>
                </a:lnTo>
                <a:lnTo>
                  <a:pt x="10462" y="6151"/>
                </a:lnTo>
                <a:lnTo>
                  <a:pt x="6484" y="10936"/>
                </a:lnTo>
                <a:lnTo>
                  <a:pt x="2863" y="18354"/>
                </a:lnTo>
                <a:lnTo>
                  <a:pt x="348" y="48288"/>
                </a:lnTo>
                <a:lnTo>
                  <a:pt x="80" y="74721"/>
                </a:lnTo>
                <a:lnTo>
                  <a:pt x="0" y="106454"/>
                </a:lnTo>
                <a:lnTo>
                  <a:pt x="3769" y="137199"/>
                </a:lnTo>
                <a:lnTo>
                  <a:pt x="6121" y="170209"/>
                </a:lnTo>
                <a:lnTo>
                  <a:pt x="6818" y="201333"/>
                </a:lnTo>
                <a:lnTo>
                  <a:pt x="10816" y="230663"/>
                </a:lnTo>
                <a:lnTo>
                  <a:pt x="13802" y="263023"/>
                </a:lnTo>
                <a:lnTo>
                  <a:pt x="14255" y="278607"/>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3" name="SMARTInkShape-Group3"/>
          <p:cNvGrpSpPr/>
          <p:nvPr/>
        </p:nvGrpSpPr>
        <p:grpSpPr>
          <a:xfrm>
            <a:off x="6563259" y="2710546"/>
            <a:ext cx="692294" cy="844067"/>
            <a:chOff x="6563259" y="2710546"/>
            <a:chExt cx="692294" cy="844067"/>
          </a:xfrm>
        </p:grpSpPr>
        <p:sp>
          <p:nvSpPr>
            <p:cNvPr id="9" name="SMARTInkShape-6"/>
            <p:cNvSpPr/>
            <p:nvPr>
              <p:custDataLst>
                <p:tags r:id="rId15"/>
              </p:custDataLst>
            </p:nvPr>
          </p:nvSpPr>
          <p:spPr bwMode="auto">
            <a:xfrm>
              <a:off x="6731901" y="2991297"/>
              <a:ext cx="283263" cy="366267"/>
            </a:xfrm>
            <a:custGeom>
              <a:avLst/>
              <a:gdLst/>
              <a:ahLst/>
              <a:cxnLst/>
              <a:rect l="0" t="0" r="0" b="0"/>
              <a:pathLst>
                <a:path w="283263" h="366267">
                  <a:moveTo>
                    <a:pt x="47518" y="187672"/>
                  </a:moveTo>
                  <a:lnTo>
                    <a:pt x="47518" y="187672"/>
                  </a:lnTo>
                  <a:lnTo>
                    <a:pt x="43725" y="187672"/>
                  </a:lnTo>
                  <a:lnTo>
                    <a:pt x="39747" y="183438"/>
                  </a:lnTo>
                  <a:lnTo>
                    <a:pt x="34539" y="177059"/>
                  </a:lnTo>
                  <a:lnTo>
                    <a:pt x="23476" y="168211"/>
                  </a:lnTo>
                  <a:lnTo>
                    <a:pt x="3110" y="141389"/>
                  </a:lnTo>
                  <a:lnTo>
                    <a:pt x="0" y="129002"/>
                  </a:lnTo>
                  <a:lnTo>
                    <a:pt x="2041" y="104848"/>
                  </a:lnTo>
                  <a:lnTo>
                    <a:pt x="11466" y="77583"/>
                  </a:lnTo>
                  <a:lnTo>
                    <a:pt x="28104" y="53188"/>
                  </a:lnTo>
                  <a:lnTo>
                    <a:pt x="61557" y="24406"/>
                  </a:lnTo>
                  <a:lnTo>
                    <a:pt x="94099" y="8504"/>
                  </a:lnTo>
                  <a:lnTo>
                    <a:pt x="128083" y="0"/>
                  </a:lnTo>
                  <a:lnTo>
                    <a:pt x="158613" y="1802"/>
                  </a:lnTo>
                  <a:lnTo>
                    <a:pt x="186974" y="8157"/>
                  </a:lnTo>
                  <a:lnTo>
                    <a:pt x="203161" y="15548"/>
                  </a:lnTo>
                  <a:lnTo>
                    <a:pt x="221868" y="32426"/>
                  </a:lnTo>
                  <a:lnTo>
                    <a:pt x="233674" y="52508"/>
                  </a:lnTo>
                  <a:lnTo>
                    <a:pt x="235293" y="70714"/>
                  </a:lnTo>
                  <a:lnTo>
                    <a:pt x="231742" y="103276"/>
                  </a:lnTo>
                  <a:lnTo>
                    <a:pt x="223547" y="138059"/>
                  </a:lnTo>
                  <a:lnTo>
                    <a:pt x="214653" y="162447"/>
                  </a:lnTo>
                  <a:lnTo>
                    <a:pt x="202763" y="189161"/>
                  </a:lnTo>
                  <a:lnTo>
                    <a:pt x="187424" y="214792"/>
                  </a:lnTo>
                  <a:lnTo>
                    <a:pt x="163055" y="249418"/>
                  </a:lnTo>
                  <a:lnTo>
                    <a:pt x="138636" y="277669"/>
                  </a:lnTo>
                  <a:lnTo>
                    <a:pt x="103938" y="309384"/>
                  </a:lnTo>
                  <a:lnTo>
                    <a:pt x="90076" y="319690"/>
                  </a:lnTo>
                  <a:lnTo>
                    <a:pt x="84469" y="326977"/>
                  </a:lnTo>
                  <a:lnTo>
                    <a:pt x="80345" y="328960"/>
                  </a:lnTo>
                  <a:lnTo>
                    <a:pt x="79721" y="328695"/>
                  </a:lnTo>
                  <a:lnTo>
                    <a:pt x="80099" y="327725"/>
                  </a:lnTo>
                  <a:lnTo>
                    <a:pt x="82616" y="324257"/>
                  </a:lnTo>
                  <a:lnTo>
                    <a:pt x="86845" y="323656"/>
                  </a:lnTo>
                  <a:lnTo>
                    <a:pt x="120816" y="319617"/>
                  </a:lnTo>
                  <a:lnTo>
                    <a:pt x="131953" y="319868"/>
                  </a:lnTo>
                  <a:lnTo>
                    <a:pt x="167498" y="323731"/>
                  </a:lnTo>
                  <a:lnTo>
                    <a:pt x="197247" y="331082"/>
                  </a:lnTo>
                  <a:lnTo>
                    <a:pt x="226054" y="340178"/>
                  </a:lnTo>
                  <a:lnTo>
                    <a:pt x="253881" y="350411"/>
                  </a:lnTo>
                  <a:lnTo>
                    <a:pt x="283262" y="366266"/>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SMARTInkShape-7"/>
            <p:cNvSpPr/>
            <p:nvPr>
              <p:custDataLst>
                <p:tags r:id="rId16"/>
              </p:custDataLst>
            </p:nvPr>
          </p:nvSpPr>
          <p:spPr bwMode="auto">
            <a:xfrm>
              <a:off x="6563259" y="2710546"/>
              <a:ext cx="692294" cy="844067"/>
            </a:xfrm>
            <a:custGeom>
              <a:avLst/>
              <a:gdLst/>
              <a:ahLst/>
              <a:cxnLst/>
              <a:rect l="0" t="0" r="0" b="0"/>
              <a:pathLst>
                <a:path w="692294" h="844067">
                  <a:moveTo>
                    <a:pt x="466191" y="675592"/>
                  </a:moveTo>
                  <a:lnTo>
                    <a:pt x="466191" y="675592"/>
                  </a:lnTo>
                  <a:lnTo>
                    <a:pt x="472342" y="675592"/>
                  </a:lnTo>
                  <a:lnTo>
                    <a:pt x="492979" y="648046"/>
                  </a:lnTo>
                  <a:lnTo>
                    <a:pt x="515668" y="618747"/>
                  </a:lnTo>
                  <a:lnTo>
                    <a:pt x="535355" y="589957"/>
                  </a:lnTo>
                  <a:lnTo>
                    <a:pt x="555475" y="559202"/>
                  </a:lnTo>
                  <a:lnTo>
                    <a:pt x="577312" y="527070"/>
                  </a:lnTo>
                  <a:lnTo>
                    <a:pt x="593837" y="497442"/>
                  </a:lnTo>
                  <a:lnTo>
                    <a:pt x="606670" y="466438"/>
                  </a:lnTo>
                  <a:lnTo>
                    <a:pt x="617617" y="432116"/>
                  </a:lnTo>
                  <a:lnTo>
                    <a:pt x="624773" y="407836"/>
                  </a:lnTo>
                  <a:lnTo>
                    <a:pt x="627952" y="381171"/>
                  </a:lnTo>
                  <a:lnTo>
                    <a:pt x="629366" y="353444"/>
                  </a:lnTo>
                  <a:lnTo>
                    <a:pt x="629201" y="325246"/>
                  </a:lnTo>
                  <a:lnTo>
                    <a:pt x="626481" y="296839"/>
                  </a:lnTo>
                  <a:lnTo>
                    <a:pt x="620510" y="268338"/>
                  </a:lnTo>
                  <a:lnTo>
                    <a:pt x="612565" y="239796"/>
                  </a:lnTo>
                  <a:lnTo>
                    <a:pt x="603742" y="211236"/>
                  </a:lnTo>
                  <a:lnTo>
                    <a:pt x="592412" y="180551"/>
                  </a:lnTo>
                  <a:lnTo>
                    <a:pt x="578645" y="149980"/>
                  </a:lnTo>
                  <a:lnTo>
                    <a:pt x="561944" y="123163"/>
                  </a:lnTo>
                  <a:lnTo>
                    <a:pt x="539704" y="98016"/>
                  </a:lnTo>
                  <a:lnTo>
                    <a:pt x="514738" y="74404"/>
                  </a:lnTo>
                  <a:lnTo>
                    <a:pt x="490414" y="53326"/>
                  </a:lnTo>
                  <a:lnTo>
                    <a:pt x="462140" y="35492"/>
                  </a:lnTo>
                  <a:lnTo>
                    <a:pt x="431053" y="20421"/>
                  </a:lnTo>
                  <a:lnTo>
                    <a:pt x="398716" y="8432"/>
                  </a:lnTo>
                  <a:lnTo>
                    <a:pt x="365823" y="2045"/>
                  </a:lnTo>
                  <a:lnTo>
                    <a:pt x="332683" y="0"/>
                  </a:lnTo>
                  <a:lnTo>
                    <a:pt x="299433" y="1737"/>
                  </a:lnTo>
                  <a:lnTo>
                    <a:pt x="266135" y="9388"/>
                  </a:lnTo>
                  <a:lnTo>
                    <a:pt x="232815" y="21520"/>
                  </a:lnTo>
                  <a:lnTo>
                    <a:pt x="199485" y="37495"/>
                  </a:lnTo>
                  <a:lnTo>
                    <a:pt x="166150" y="59412"/>
                  </a:lnTo>
                  <a:lnTo>
                    <a:pt x="134402" y="86615"/>
                  </a:lnTo>
                  <a:lnTo>
                    <a:pt x="107063" y="119872"/>
                  </a:lnTo>
                  <a:lnTo>
                    <a:pt x="94216" y="138425"/>
                  </a:lnTo>
                  <a:lnTo>
                    <a:pt x="81683" y="157936"/>
                  </a:lnTo>
                  <a:lnTo>
                    <a:pt x="69358" y="178088"/>
                  </a:lnTo>
                  <a:lnTo>
                    <a:pt x="57967" y="200254"/>
                  </a:lnTo>
                  <a:lnTo>
                    <a:pt x="47198" y="223762"/>
                  </a:lnTo>
                  <a:lnTo>
                    <a:pt x="36844" y="248166"/>
                  </a:lnTo>
                  <a:lnTo>
                    <a:pt x="28353" y="274754"/>
                  </a:lnTo>
                  <a:lnTo>
                    <a:pt x="21105" y="302797"/>
                  </a:lnTo>
                  <a:lnTo>
                    <a:pt x="14686" y="331812"/>
                  </a:lnTo>
                  <a:lnTo>
                    <a:pt x="9613" y="360680"/>
                  </a:lnTo>
                  <a:lnTo>
                    <a:pt x="5437" y="389451"/>
                  </a:lnTo>
                  <a:lnTo>
                    <a:pt x="1859" y="418156"/>
                  </a:lnTo>
                  <a:lnTo>
                    <a:pt x="268" y="447612"/>
                  </a:lnTo>
                  <a:lnTo>
                    <a:pt x="0" y="477568"/>
                  </a:lnTo>
                  <a:lnTo>
                    <a:pt x="616" y="507857"/>
                  </a:lnTo>
                  <a:lnTo>
                    <a:pt x="2614" y="536781"/>
                  </a:lnTo>
                  <a:lnTo>
                    <a:pt x="5533" y="564795"/>
                  </a:lnTo>
                  <a:lnTo>
                    <a:pt x="9067" y="592202"/>
                  </a:lnTo>
                  <a:lnTo>
                    <a:pt x="13804" y="617617"/>
                  </a:lnTo>
                  <a:lnTo>
                    <a:pt x="19344" y="641704"/>
                  </a:lnTo>
                  <a:lnTo>
                    <a:pt x="25418" y="664906"/>
                  </a:lnTo>
                  <a:lnTo>
                    <a:pt x="31849" y="685931"/>
                  </a:lnTo>
                  <a:lnTo>
                    <a:pt x="38517" y="705503"/>
                  </a:lnTo>
                  <a:lnTo>
                    <a:pt x="45344" y="724108"/>
                  </a:lnTo>
                  <a:lnTo>
                    <a:pt x="65629" y="757479"/>
                  </a:lnTo>
                  <a:lnTo>
                    <a:pt x="91314" y="785805"/>
                  </a:lnTo>
                  <a:lnTo>
                    <a:pt x="121250" y="806331"/>
                  </a:lnTo>
                  <a:lnTo>
                    <a:pt x="150959" y="821275"/>
                  </a:lnTo>
                  <a:lnTo>
                    <a:pt x="180832" y="832415"/>
                  </a:lnTo>
                  <a:lnTo>
                    <a:pt x="212629" y="840012"/>
                  </a:lnTo>
                  <a:lnTo>
                    <a:pt x="245282" y="843917"/>
                  </a:lnTo>
                  <a:lnTo>
                    <a:pt x="279109" y="844066"/>
                  </a:lnTo>
                  <a:lnTo>
                    <a:pt x="297020" y="841883"/>
                  </a:lnTo>
                  <a:lnTo>
                    <a:pt x="315310" y="838840"/>
                  </a:lnTo>
                  <a:lnTo>
                    <a:pt x="350449" y="829109"/>
                  </a:lnTo>
                  <a:lnTo>
                    <a:pt x="384588" y="815259"/>
                  </a:lnTo>
                  <a:lnTo>
                    <a:pt x="418281" y="795874"/>
                  </a:lnTo>
                  <a:lnTo>
                    <a:pt x="451777" y="771913"/>
                  </a:lnTo>
                  <a:lnTo>
                    <a:pt x="484391" y="745389"/>
                  </a:lnTo>
                  <a:lnTo>
                    <a:pt x="514762" y="717725"/>
                  </a:lnTo>
                  <a:lnTo>
                    <a:pt x="542017" y="685322"/>
                  </a:lnTo>
                  <a:lnTo>
                    <a:pt x="567360" y="650547"/>
                  </a:lnTo>
                  <a:lnTo>
                    <a:pt x="591853" y="616571"/>
                  </a:lnTo>
                  <a:lnTo>
                    <a:pt x="602353" y="598938"/>
                  </a:lnTo>
                  <a:lnTo>
                    <a:pt x="611735" y="580833"/>
                  </a:lnTo>
                  <a:lnTo>
                    <a:pt x="620370" y="562413"/>
                  </a:lnTo>
                  <a:lnTo>
                    <a:pt x="636315" y="527130"/>
                  </a:lnTo>
                  <a:lnTo>
                    <a:pt x="651339" y="493721"/>
                  </a:lnTo>
                  <a:lnTo>
                    <a:pt x="665954" y="462998"/>
                  </a:lnTo>
                  <a:lnTo>
                    <a:pt x="676153" y="433468"/>
                  </a:lnTo>
                  <a:lnTo>
                    <a:pt x="683333" y="405262"/>
                  </a:lnTo>
                  <a:lnTo>
                    <a:pt x="689170" y="379497"/>
                  </a:lnTo>
                  <a:lnTo>
                    <a:pt x="692293" y="354817"/>
                  </a:lnTo>
                  <a:lnTo>
                    <a:pt x="691934" y="322843"/>
                  </a:lnTo>
                  <a:lnTo>
                    <a:pt x="688494" y="290706"/>
                  </a:lnTo>
                  <a:lnTo>
                    <a:pt x="680504" y="261254"/>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 name="SMARTInkShape-Group4"/>
          <p:cNvGrpSpPr/>
          <p:nvPr/>
        </p:nvGrpSpPr>
        <p:grpSpPr>
          <a:xfrm>
            <a:off x="6424621" y="4161077"/>
            <a:ext cx="596113" cy="996712"/>
            <a:chOff x="6424621" y="4161077"/>
            <a:chExt cx="596113" cy="996712"/>
          </a:xfrm>
        </p:grpSpPr>
        <p:sp>
          <p:nvSpPr>
            <p:cNvPr id="14" name="SMARTInkShape-8"/>
            <p:cNvSpPr/>
            <p:nvPr>
              <p:custDataLst>
                <p:tags r:id="rId13"/>
              </p:custDataLst>
            </p:nvPr>
          </p:nvSpPr>
          <p:spPr bwMode="auto">
            <a:xfrm>
              <a:off x="6702458" y="4412030"/>
              <a:ext cx="222506" cy="381427"/>
            </a:xfrm>
            <a:custGeom>
              <a:avLst/>
              <a:gdLst/>
              <a:ahLst/>
              <a:cxnLst/>
              <a:rect l="0" t="0" r="0" b="0"/>
              <a:pathLst>
                <a:path w="222506" h="381427">
                  <a:moveTo>
                    <a:pt x="12667" y="188545"/>
                  </a:moveTo>
                  <a:lnTo>
                    <a:pt x="12667" y="188545"/>
                  </a:lnTo>
                  <a:lnTo>
                    <a:pt x="8874" y="184753"/>
                  </a:lnTo>
                  <a:lnTo>
                    <a:pt x="7012" y="178658"/>
                  </a:lnTo>
                  <a:lnTo>
                    <a:pt x="0" y="144814"/>
                  </a:lnTo>
                  <a:lnTo>
                    <a:pt x="976" y="121877"/>
                  </a:lnTo>
                  <a:lnTo>
                    <a:pt x="6293" y="94973"/>
                  </a:lnTo>
                  <a:lnTo>
                    <a:pt x="15012" y="69010"/>
                  </a:lnTo>
                  <a:lnTo>
                    <a:pt x="29766" y="46235"/>
                  </a:lnTo>
                  <a:lnTo>
                    <a:pt x="56085" y="20999"/>
                  </a:lnTo>
                  <a:lnTo>
                    <a:pt x="89124" y="6430"/>
                  </a:lnTo>
                  <a:lnTo>
                    <a:pt x="112050" y="0"/>
                  </a:lnTo>
                  <a:lnTo>
                    <a:pt x="133131" y="2417"/>
                  </a:lnTo>
                  <a:lnTo>
                    <a:pt x="156995" y="12461"/>
                  </a:lnTo>
                  <a:lnTo>
                    <a:pt x="163655" y="16387"/>
                  </a:lnTo>
                  <a:lnTo>
                    <a:pt x="173170" y="27099"/>
                  </a:lnTo>
                  <a:lnTo>
                    <a:pt x="179251" y="39797"/>
                  </a:lnTo>
                  <a:lnTo>
                    <a:pt x="181955" y="53379"/>
                  </a:lnTo>
                  <a:lnTo>
                    <a:pt x="179684" y="81997"/>
                  </a:lnTo>
                  <a:lnTo>
                    <a:pt x="170191" y="111820"/>
                  </a:lnTo>
                  <a:lnTo>
                    <a:pt x="157325" y="140765"/>
                  </a:lnTo>
                  <a:lnTo>
                    <a:pt x="139666" y="169449"/>
                  </a:lnTo>
                  <a:lnTo>
                    <a:pt x="112366" y="201089"/>
                  </a:lnTo>
                  <a:lnTo>
                    <a:pt x="80712" y="224690"/>
                  </a:lnTo>
                  <a:lnTo>
                    <a:pt x="58472" y="236969"/>
                  </a:lnTo>
                  <a:lnTo>
                    <a:pt x="56698" y="236703"/>
                  </a:lnTo>
                  <a:lnTo>
                    <a:pt x="52609" y="234290"/>
                  </a:lnTo>
                  <a:lnTo>
                    <a:pt x="51995" y="233329"/>
                  </a:lnTo>
                  <a:lnTo>
                    <a:pt x="52379" y="232688"/>
                  </a:lnTo>
                  <a:lnTo>
                    <a:pt x="54923" y="231977"/>
                  </a:lnTo>
                  <a:lnTo>
                    <a:pt x="72873" y="227690"/>
                  </a:lnTo>
                  <a:lnTo>
                    <a:pt x="102401" y="219061"/>
                  </a:lnTo>
                  <a:lnTo>
                    <a:pt x="137284" y="217503"/>
                  </a:lnTo>
                  <a:lnTo>
                    <a:pt x="168251" y="217989"/>
                  </a:lnTo>
                  <a:lnTo>
                    <a:pt x="199294" y="227073"/>
                  </a:lnTo>
                  <a:lnTo>
                    <a:pt x="215749" y="236254"/>
                  </a:lnTo>
                  <a:lnTo>
                    <a:pt x="221459" y="240970"/>
                  </a:lnTo>
                  <a:lnTo>
                    <a:pt x="222505" y="244926"/>
                  </a:lnTo>
                  <a:lnTo>
                    <a:pt x="221551" y="255672"/>
                  </a:lnTo>
                  <a:lnTo>
                    <a:pt x="216551" y="271317"/>
                  </a:lnTo>
                  <a:lnTo>
                    <a:pt x="202459" y="289799"/>
                  </a:lnTo>
                  <a:lnTo>
                    <a:pt x="170660" y="317378"/>
                  </a:lnTo>
                  <a:lnTo>
                    <a:pt x="141589" y="337842"/>
                  </a:lnTo>
                  <a:lnTo>
                    <a:pt x="116797" y="349091"/>
                  </a:lnTo>
                  <a:lnTo>
                    <a:pt x="83649" y="364349"/>
                  </a:lnTo>
                  <a:lnTo>
                    <a:pt x="41242" y="381426"/>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SMARTInkShape-9"/>
            <p:cNvSpPr/>
            <p:nvPr>
              <p:custDataLst>
                <p:tags r:id="rId14"/>
              </p:custDataLst>
            </p:nvPr>
          </p:nvSpPr>
          <p:spPr bwMode="auto">
            <a:xfrm>
              <a:off x="6424621" y="4161077"/>
              <a:ext cx="596113" cy="996712"/>
            </a:xfrm>
            <a:custGeom>
              <a:avLst/>
              <a:gdLst/>
              <a:ahLst/>
              <a:cxnLst/>
              <a:rect l="0" t="0" r="0" b="0"/>
              <a:pathLst>
                <a:path w="596113" h="996712">
                  <a:moveTo>
                    <a:pt x="290504" y="868123"/>
                  </a:moveTo>
                  <a:lnTo>
                    <a:pt x="290504" y="868123"/>
                  </a:lnTo>
                  <a:lnTo>
                    <a:pt x="294297" y="868123"/>
                  </a:lnTo>
                  <a:lnTo>
                    <a:pt x="321032" y="874274"/>
                  </a:lnTo>
                  <a:lnTo>
                    <a:pt x="352466" y="867388"/>
                  </a:lnTo>
                  <a:lnTo>
                    <a:pt x="384357" y="855294"/>
                  </a:lnTo>
                  <a:lnTo>
                    <a:pt x="418669" y="825578"/>
                  </a:lnTo>
                  <a:lnTo>
                    <a:pt x="445072" y="798455"/>
                  </a:lnTo>
                  <a:lnTo>
                    <a:pt x="469123" y="768723"/>
                  </a:lnTo>
                  <a:lnTo>
                    <a:pt x="486835" y="743776"/>
                  </a:lnTo>
                  <a:lnTo>
                    <a:pt x="503175" y="714697"/>
                  </a:lnTo>
                  <a:lnTo>
                    <a:pt x="518375" y="683253"/>
                  </a:lnTo>
                  <a:lnTo>
                    <a:pt x="533067" y="650756"/>
                  </a:lnTo>
                  <a:lnTo>
                    <a:pt x="547535" y="617793"/>
                  </a:lnTo>
                  <a:lnTo>
                    <a:pt x="561108" y="583828"/>
                  </a:lnTo>
                  <a:lnTo>
                    <a:pt x="566951" y="565880"/>
                  </a:lnTo>
                  <a:lnTo>
                    <a:pt x="572433" y="547565"/>
                  </a:lnTo>
                  <a:lnTo>
                    <a:pt x="576882" y="529005"/>
                  </a:lnTo>
                  <a:lnTo>
                    <a:pt x="580641" y="510282"/>
                  </a:lnTo>
                  <a:lnTo>
                    <a:pt x="583941" y="491450"/>
                  </a:lnTo>
                  <a:lnTo>
                    <a:pt x="586936" y="472545"/>
                  </a:lnTo>
                  <a:lnTo>
                    <a:pt x="589724" y="453592"/>
                  </a:lnTo>
                  <a:lnTo>
                    <a:pt x="592378" y="434606"/>
                  </a:lnTo>
                  <a:lnTo>
                    <a:pt x="594147" y="415599"/>
                  </a:lnTo>
                  <a:lnTo>
                    <a:pt x="595326" y="396578"/>
                  </a:lnTo>
                  <a:lnTo>
                    <a:pt x="596112" y="377547"/>
                  </a:lnTo>
                  <a:lnTo>
                    <a:pt x="595843" y="359304"/>
                  </a:lnTo>
                  <a:lnTo>
                    <a:pt x="593427" y="324216"/>
                  </a:lnTo>
                  <a:lnTo>
                    <a:pt x="591672" y="306287"/>
                  </a:lnTo>
                  <a:lnTo>
                    <a:pt x="589707" y="287985"/>
                  </a:lnTo>
                  <a:lnTo>
                    <a:pt x="585408" y="252302"/>
                  </a:lnTo>
                  <a:lnTo>
                    <a:pt x="580851" y="220569"/>
                  </a:lnTo>
                  <a:lnTo>
                    <a:pt x="571947" y="188473"/>
                  </a:lnTo>
                  <a:lnTo>
                    <a:pt x="559258" y="156481"/>
                  </a:lnTo>
                  <a:lnTo>
                    <a:pt x="543036" y="126388"/>
                  </a:lnTo>
                  <a:lnTo>
                    <a:pt x="527359" y="99255"/>
                  </a:lnTo>
                  <a:lnTo>
                    <a:pt x="500913" y="63783"/>
                  </a:lnTo>
                  <a:lnTo>
                    <a:pt x="467941" y="35281"/>
                  </a:lnTo>
                  <a:lnTo>
                    <a:pt x="433036" y="13872"/>
                  </a:lnTo>
                  <a:lnTo>
                    <a:pt x="408621" y="4268"/>
                  </a:lnTo>
                  <a:lnTo>
                    <a:pt x="381894" y="0"/>
                  </a:lnTo>
                  <a:lnTo>
                    <a:pt x="352024" y="220"/>
                  </a:lnTo>
                  <a:lnTo>
                    <a:pt x="321021" y="3757"/>
                  </a:lnTo>
                  <a:lnTo>
                    <a:pt x="291367" y="10621"/>
                  </a:lnTo>
                  <a:lnTo>
                    <a:pt x="260196" y="23196"/>
                  </a:lnTo>
                  <a:lnTo>
                    <a:pt x="228615" y="40163"/>
                  </a:lnTo>
                  <a:lnTo>
                    <a:pt x="198703" y="60932"/>
                  </a:lnTo>
                  <a:lnTo>
                    <a:pt x="169535" y="87626"/>
                  </a:lnTo>
                  <a:lnTo>
                    <a:pt x="140696" y="118804"/>
                  </a:lnTo>
                  <a:lnTo>
                    <a:pt x="112005" y="153828"/>
                  </a:lnTo>
                  <a:lnTo>
                    <a:pt x="99273" y="172851"/>
                  </a:lnTo>
                  <a:lnTo>
                    <a:pt x="87610" y="192677"/>
                  </a:lnTo>
                  <a:lnTo>
                    <a:pt x="76660" y="213039"/>
                  </a:lnTo>
                  <a:lnTo>
                    <a:pt x="66185" y="234550"/>
                  </a:lnTo>
                  <a:lnTo>
                    <a:pt x="56027" y="256829"/>
                  </a:lnTo>
                  <a:lnTo>
                    <a:pt x="46079" y="279618"/>
                  </a:lnTo>
                  <a:lnTo>
                    <a:pt x="37067" y="303543"/>
                  </a:lnTo>
                  <a:lnTo>
                    <a:pt x="28677" y="328224"/>
                  </a:lnTo>
                  <a:lnTo>
                    <a:pt x="20703" y="353409"/>
                  </a:lnTo>
                  <a:lnTo>
                    <a:pt x="14593" y="378137"/>
                  </a:lnTo>
                  <a:lnTo>
                    <a:pt x="9726" y="402559"/>
                  </a:lnTo>
                  <a:lnTo>
                    <a:pt x="5687" y="426779"/>
                  </a:lnTo>
                  <a:lnTo>
                    <a:pt x="2995" y="451656"/>
                  </a:lnTo>
                  <a:lnTo>
                    <a:pt x="1200" y="476972"/>
                  </a:lnTo>
                  <a:lnTo>
                    <a:pt x="3" y="502581"/>
                  </a:lnTo>
                  <a:lnTo>
                    <a:pt x="0" y="526797"/>
                  </a:lnTo>
                  <a:lnTo>
                    <a:pt x="791" y="550085"/>
                  </a:lnTo>
                  <a:lnTo>
                    <a:pt x="2112" y="572754"/>
                  </a:lnTo>
                  <a:lnTo>
                    <a:pt x="5374" y="595010"/>
                  </a:lnTo>
                  <a:lnTo>
                    <a:pt x="9930" y="616991"/>
                  </a:lnTo>
                  <a:lnTo>
                    <a:pt x="15348" y="638789"/>
                  </a:lnTo>
                  <a:lnTo>
                    <a:pt x="22135" y="659671"/>
                  </a:lnTo>
                  <a:lnTo>
                    <a:pt x="29835" y="679943"/>
                  </a:lnTo>
                  <a:lnTo>
                    <a:pt x="38144" y="699807"/>
                  </a:lnTo>
                  <a:lnTo>
                    <a:pt x="46858" y="718606"/>
                  </a:lnTo>
                  <a:lnTo>
                    <a:pt x="65006" y="754311"/>
                  </a:lnTo>
                  <a:lnTo>
                    <a:pt x="85772" y="786583"/>
                  </a:lnTo>
                  <a:lnTo>
                    <a:pt x="109024" y="816008"/>
                  </a:lnTo>
                  <a:lnTo>
                    <a:pt x="135234" y="842315"/>
                  </a:lnTo>
                  <a:lnTo>
                    <a:pt x="162758" y="865119"/>
                  </a:lnTo>
                  <a:lnTo>
                    <a:pt x="190865" y="885838"/>
                  </a:lnTo>
                  <a:lnTo>
                    <a:pt x="219232" y="905630"/>
                  </a:lnTo>
                  <a:lnTo>
                    <a:pt x="247715" y="920776"/>
                  </a:lnTo>
                  <a:lnTo>
                    <a:pt x="277043" y="932799"/>
                  </a:lnTo>
                  <a:lnTo>
                    <a:pt x="308598" y="943435"/>
                  </a:lnTo>
                  <a:lnTo>
                    <a:pt x="341144" y="953453"/>
                  </a:lnTo>
                  <a:lnTo>
                    <a:pt x="373335" y="962404"/>
                  </a:lnTo>
                  <a:lnTo>
                    <a:pt x="403518" y="969028"/>
                  </a:lnTo>
                  <a:lnTo>
                    <a:pt x="432808" y="974617"/>
                  </a:lnTo>
                  <a:lnTo>
                    <a:pt x="460906" y="979748"/>
                  </a:lnTo>
                  <a:lnTo>
                    <a:pt x="486624" y="984673"/>
                  </a:lnTo>
                  <a:lnTo>
                    <a:pt x="511283" y="987392"/>
                  </a:lnTo>
                  <a:lnTo>
                    <a:pt x="545361" y="991040"/>
                  </a:lnTo>
                  <a:lnTo>
                    <a:pt x="577736" y="995590"/>
                  </a:lnTo>
                  <a:lnTo>
                    <a:pt x="590542" y="996711"/>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9" name="SMARTInkShape-Group5"/>
          <p:cNvGrpSpPr/>
          <p:nvPr/>
        </p:nvGrpSpPr>
        <p:grpSpPr>
          <a:xfrm>
            <a:off x="7500938" y="4229100"/>
            <a:ext cx="421482" cy="507207"/>
            <a:chOff x="7500938" y="4229100"/>
            <a:chExt cx="421482" cy="507207"/>
          </a:xfrm>
        </p:grpSpPr>
        <p:sp>
          <p:nvSpPr>
            <p:cNvPr id="17" name="SMARTInkShape-10"/>
            <p:cNvSpPr/>
            <p:nvPr>
              <p:custDataLst>
                <p:tags r:id="rId11"/>
              </p:custDataLst>
            </p:nvPr>
          </p:nvSpPr>
          <p:spPr bwMode="auto">
            <a:xfrm>
              <a:off x="7500938" y="4229100"/>
              <a:ext cx="71438" cy="507207"/>
            </a:xfrm>
            <a:custGeom>
              <a:avLst/>
              <a:gdLst/>
              <a:ahLst/>
              <a:cxnLst/>
              <a:rect l="0" t="0" r="0" b="0"/>
              <a:pathLst>
                <a:path w="71438" h="507207">
                  <a:moveTo>
                    <a:pt x="71437" y="0"/>
                  </a:moveTo>
                  <a:lnTo>
                    <a:pt x="71437" y="0"/>
                  </a:lnTo>
                  <a:lnTo>
                    <a:pt x="67644" y="0"/>
                  </a:lnTo>
                  <a:lnTo>
                    <a:pt x="57701" y="7585"/>
                  </a:lnTo>
                  <a:lnTo>
                    <a:pt x="48493" y="19886"/>
                  </a:lnTo>
                  <a:lnTo>
                    <a:pt x="39065" y="49672"/>
                  </a:lnTo>
                  <a:lnTo>
                    <a:pt x="35916" y="78394"/>
                  </a:lnTo>
                  <a:lnTo>
                    <a:pt x="32367" y="103104"/>
                  </a:lnTo>
                  <a:lnTo>
                    <a:pt x="28144" y="127845"/>
                  </a:lnTo>
                  <a:lnTo>
                    <a:pt x="24414" y="152864"/>
                  </a:lnTo>
                  <a:lnTo>
                    <a:pt x="22757" y="179858"/>
                  </a:lnTo>
                  <a:lnTo>
                    <a:pt x="22020" y="207731"/>
                  </a:lnTo>
                  <a:lnTo>
                    <a:pt x="20899" y="235993"/>
                  </a:lnTo>
                  <a:lnTo>
                    <a:pt x="17755" y="264430"/>
                  </a:lnTo>
                  <a:lnTo>
                    <a:pt x="13712" y="295060"/>
                  </a:lnTo>
                  <a:lnTo>
                    <a:pt x="10062" y="325606"/>
                  </a:lnTo>
                  <a:lnTo>
                    <a:pt x="8441" y="352412"/>
                  </a:lnTo>
                  <a:lnTo>
                    <a:pt x="7720" y="377554"/>
                  </a:lnTo>
                  <a:lnTo>
                    <a:pt x="6606" y="401958"/>
                  </a:lnTo>
                  <a:lnTo>
                    <a:pt x="2309" y="436422"/>
                  </a:lnTo>
                  <a:lnTo>
                    <a:pt x="456" y="470205"/>
                  </a:lnTo>
                  <a:lnTo>
                    <a:pt x="7" y="505525"/>
                  </a:lnTo>
                  <a:lnTo>
                    <a:pt x="0" y="507206"/>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SMARTInkShape-11"/>
            <p:cNvSpPr/>
            <p:nvPr>
              <p:custDataLst>
                <p:tags r:id="rId12"/>
              </p:custDataLst>
            </p:nvPr>
          </p:nvSpPr>
          <p:spPr bwMode="auto">
            <a:xfrm>
              <a:off x="7686675" y="4457700"/>
              <a:ext cx="235745" cy="28576"/>
            </a:xfrm>
            <a:custGeom>
              <a:avLst/>
              <a:gdLst/>
              <a:ahLst/>
              <a:cxnLst/>
              <a:rect l="0" t="0" r="0" b="0"/>
              <a:pathLst>
                <a:path w="235745" h="28576">
                  <a:moveTo>
                    <a:pt x="0" y="28575"/>
                  </a:moveTo>
                  <a:lnTo>
                    <a:pt x="0" y="28575"/>
                  </a:lnTo>
                  <a:lnTo>
                    <a:pt x="0" y="21518"/>
                  </a:lnTo>
                  <a:lnTo>
                    <a:pt x="11406" y="26358"/>
                  </a:lnTo>
                  <a:lnTo>
                    <a:pt x="19886" y="27590"/>
                  </a:lnTo>
                  <a:lnTo>
                    <a:pt x="51491" y="22337"/>
                  </a:lnTo>
                  <a:lnTo>
                    <a:pt x="85920" y="15896"/>
                  </a:lnTo>
                  <a:lnTo>
                    <a:pt x="118131" y="14605"/>
                  </a:lnTo>
                  <a:lnTo>
                    <a:pt x="150158" y="9441"/>
                  </a:lnTo>
                  <a:lnTo>
                    <a:pt x="184119" y="7598"/>
                  </a:lnTo>
                  <a:lnTo>
                    <a:pt x="219656" y="6410"/>
                  </a:lnTo>
                  <a:lnTo>
                    <a:pt x="235744"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0" name="SMARTInkShape-12"/>
          <p:cNvSpPr/>
          <p:nvPr>
            <p:custDataLst>
              <p:tags r:id="rId2"/>
            </p:custDataLst>
          </p:nvPr>
        </p:nvSpPr>
        <p:spPr bwMode="auto">
          <a:xfrm>
            <a:off x="8115595" y="4208763"/>
            <a:ext cx="321175" cy="434676"/>
          </a:xfrm>
          <a:custGeom>
            <a:avLst/>
            <a:gdLst/>
            <a:ahLst/>
            <a:cxnLst/>
            <a:rect l="0" t="0" r="0" b="0"/>
            <a:pathLst>
              <a:path w="321175" h="434676">
                <a:moveTo>
                  <a:pt x="6849" y="63200"/>
                </a:moveTo>
                <a:lnTo>
                  <a:pt x="6849" y="63200"/>
                </a:lnTo>
                <a:lnTo>
                  <a:pt x="3056" y="63200"/>
                </a:lnTo>
                <a:lnTo>
                  <a:pt x="1939" y="62406"/>
                </a:lnTo>
                <a:lnTo>
                  <a:pt x="1194" y="61083"/>
                </a:lnTo>
                <a:lnTo>
                  <a:pt x="0" y="53257"/>
                </a:lnTo>
                <a:lnTo>
                  <a:pt x="1952" y="48726"/>
                </a:lnTo>
                <a:lnTo>
                  <a:pt x="20431" y="18463"/>
                </a:lnTo>
                <a:lnTo>
                  <a:pt x="43840" y="6620"/>
                </a:lnTo>
                <a:lnTo>
                  <a:pt x="64375" y="1191"/>
                </a:lnTo>
                <a:lnTo>
                  <a:pt x="99767" y="0"/>
                </a:lnTo>
                <a:lnTo>
                  <a:pt x="131650" y="8888"/>
                </a:lnTo>
                <a:lnTo>
                  <a:pt x="150718" y="23295"/>
                </a:lnTo>
                <a:lnTo>
                  <a:pt x="160220" y="38056"/>
                </a:lnTo>
                <a:lnTo>
                  <a:pt x="166295" y="55199"/>
                </a:lnTo>
                <a:lnTo>
                  <a:pt x="169715" y="83495"/>
                </a:lnTo>
                <a:lnTo>
                  <a:pt x="169140" y="116662"/>
                </a:lnTo>
                <a:lnTo>
                  <a:pt x="159622" y="151624"/>
                </a:lnTo>
                <a:lnTo>
                  <a:pt x="146748" y="187119"/>
                </a:lnTo>
                <a:lnTo>
                  <a:pt x="131291" y="222771"/>
                </a:lnTo>
                <a:lnTo>
                  <a:pt x="108102" y="257677"/>
                </a:lnTo>
                <a:lnTo>
                  <a:pt x="85798" y="287686"/>
                </a:lnTo>
                <a:lnTo>
                  <a:pt x="56928" y="319562"/>
                </a:lnTo>
                <a:lnTo>
                  <a:pt x="31758" y="348696"/>
                </a:lnTo>
                <a:lnTo>
                  <a:pt x="19962" y="354695"/>
                </a:lnTo>
                <a:lnTo>
                  <a:pt x="14778" y="361955"/>
                </a:lnTo>
                <a:lnTo>
                  <a:pt x="14516" y="361589"/>
                </a:lnTo>
                <a:lnTo>
                  <a:pt x="14226" y="359065"/>
                </a:lnTo>
                <a:lnTo>
                  <a:pt x="14942" y="358074"/>
                </a:lnTo>
                <a:lnTo>
                  <a:pt x="17854" y="356974"/>
                </a:lnTo>
                <a:lnTo>
                  <a:pt x="52072" y="356128"/>
                </a:lnTo>
                <a:lnTo>
                  <a:pt x="82545" y="356100"/>
                </a:lnTo>
                <a:lnTo>
                  <a:pt x="109798" y="356095"/>
                </a:lnTo>
                <a:lnTo>
                  <a:pt x="137983" y="356094"/>
                </a:lnTo>
                <a:lnTo>
                  <a:pt x="170233" y="359886"/>
                </a:lnTo>
                <a:lnTo>
                  <a:pt x="201132" y="366036"/>
                </a:lnTo>
                <a:lnTo>
                  <a:pt x="235108" y="380135"/>
                </a:lnTo>
                <a:lnTo>
                  <a:pt x="263041" y="390381"/>
                </a:lnTo>
                <a:lnTo>
                  <a:pt x="292925" y="406205"/>
                </a:lnTo>
                <a:lnTo>
                  <a:pt x="311743" y="417350"/>
                </a:lnTo>
                <a:lnTo>
                  <a:pt x="314887" y="418363"/>
                </a:lnTo>
                <a:lnTo>
                  <a:pt x="316982" y="419831"/>
                </a:lnTo>
                <a:lnTo>
                  <a:pt x="318379" y="421604"/>
                </a:lnTo>
                <a:lnTo>
                  <a:pt x="320622" y="426360"/>
                </a:lnTo>
                <a:lnTo>
                  <a:pt x="321174" y="434675"/>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25" name="SMARTInkShape-Group7"/>
          <p:cNvGrpSpPr/>
          <p:nvPr/>
        </p:nvGrpSpPr>
        <p:grpSpPr>
          <a:xfrm>
            <a:off x="7165181" y="3886200"/>
            <a:ext cx="364333" cy="327994"/>
            <a:chOff x="7165181" y="3886200"/>
            <a:chExt cx="364333" cy="327994"/>
          </a:xfrm>
        </p:grpSpPr>
        <p:sp>
          <p:nvSpPr>
            <p:cNvPr id="21" name="SMARTInkShape-13"/>
            <p:cNvSpPr/>
            <p:nvPr>
              <p:custDataLst>
                <p:tags r:id="rId7"/>
              </p:custDataLst>
            </p:nvPr>
          </p:nvSpPr>
          <p:spPr bwMode="auto">
            <a:xfrm>
              <a:off x="7286678" y="3921919"/>
              <a:ext cx="21379" cy="292275"/>
            </a:xfrm>
            <a:custGeom>
              <a:avLst/>
              <a:gdLst/>
              <a:ahLst/>
              <a:cxnLst/>
              <a:rect l="0" t="0" r="0" b="0"/>
              <a:pathLst>
                <a:path w="21379" h="292275">
                  <a:moveTo>
                    <a:pt x="21378" y="0"/>
                  </a:moveTo>
                  <a:lnTo>
                    <a:pt x="21378" y="0"/>
                  </a:lnTo>
                  <a:lnTo>
                    <a:pt x="21378" y="3792"/>
                  </a:lnTo>
                  <a:lnTo>
                    <a:pt x="20585" y="4909"/>
                  </a:lnTo>
                  <a:lnTo>
                    <a:pt x="19261" y="5654"/>
                  </a:lnTo>
                  <a:lnTo>
                    <a:pt x="17585" y="6151"/>
                  </a:lnTo>
                  <a:lnTo>
                    <a:pt x="11435" y="10642"/>
                  </a:lnTo>
                  <a:lnTo>
                    <a:pt x="4585" y="24584"/>
                  </a:lnTo>
                  <a:lnTo>
                    <a:pt x="863" y="52216"/>
                  </a:lnTo>
                  <a:lnTo>
                    <a:pt x="218" y="83822"/>
                  </a:lnTo>
                  <a:lnTo>
                    <a:pt x="67" y="109485"/>
                  </a:lnTo>
                  <a:lnTo>
                    <a:pt x="0" y="136766"/>
                  </a:lnTo>
                  <a:lnTo>
                    <a:pt x="764" y="163972"/>
                  </a:lnTo>
                  <a:lnTo>
                    <a:pt x="3750" y="189293"/>
                  </a:lnTo>
                  <a:lnTo>
                    <a:pt x="9893" y="222069"/>
                  </a:lnTo>
                  <a:lnTo>
                    <a:pt x="12949" y="251888"/>
                  </a:lnTo>
                  <a:lnTo>
                    <a:pt x="14775" y="278208"/>
                  </a:lnTo>
                  <a:lnTo>
                    <a:pt x="21074" y="292274"/>
                  </a:lnTo>
                  <a:lnTo>
                    <a:pt x="21378" y="28575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SMARTInkShape-14"/>
            <p:cNvSpPr/>
            <p:nvPr>
              <p:custDataLst>
                <p:tags r:id="rId8"/>
              </p:custDataLst>
            </p:nvPr>
          </p:nvSpPr>
          <p:spPr bwMode="auto">
            <a:xfrm>
              <a:off x="7358063" y="3886200"/>
              <a:ext cx="21406" cy="307182"/>
            </a:xfrm>
            <a:custGeom>
              <a:avLst/>
              <a:gdLst/>
              <a:ahLst/>
              <a:cxnLst/>
              <a:rect l="0" t="0" r="0" b="0"/>
              <a:pathLst>
                <a:path w="21406" h="307182">
                  <a:moveTo>
                    <a:pt x="14287" y="0"/>
                  </a:moveTo>
                  <a:lnTo>
                    <a:pt x="14287" y="0"/>
                  </a:lnTo>
                  <a:lnTo>
                    <a:pt x="14287" y="32132"/>
                  </a:lnTo>
                  <a:lnTo>
                    <a:pt x="16404" y="62437"/>
                  </a:lnTo>
                  <a:lnTo>
                    <a:pt x="19197" y="88075"/>
                  </a:lnTo>
                  <a:lnTo>
                    <a:pt x="20438" y="115345"/>
                  </a:lnTo>
                  <a:lnTo>
                    <a:pt x="20990" y="143339"/>
                  </a:lnTo>
                  <a:lnTo>
                    <a:pt x="21235" y="171656"/>
                  </a:lnTo>
                  <a:lnTo>
                    <a:pt x="21344" y="200117"/>
                  </a:lnTo>
                  <a:lnTo>
                    <a:pt x="21405" y="235330"/>
                  </a:lnTo>
                  <a:lnTo>
                    <a:pt x="16516" y="269176"/>
                  </a:lnTo>
                  <a:lnTo>
                    <a:pt x="14154" y="285954"/>
                  </a:lnTo>
                  <a:lnTo>
                    <a:pt x="8779" y="296306"/>
                  </a:lnTo>
                  <a:lnTo>
                    <a:pt x="0" y="307181"/>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SMARTInkShape-15"/>
            <p:cNvSpPr/>
            <p:nvPr>
              <p:custDataLst>
                <p:tags r:id="rId9"/>
              </p:custDataLst>
            </p:nvPr>
          </p:nvSpPr>
          <p:spPr bwMode="auto">
            <a:xfrm>
              <a:off x="7165181" y="3986213"/>
              <a:ext cx="221458" cy="92869"/>
            </a:xfrm>
            <a:custGeom>
              <a:avLst/>
              <a:gdLst/>
              <a:ahLst/>
              <a:cxnLst/>
              <a:rect l="0" t="0" r="0" b="0"/>
              <a:pathLst>
                <a:path w="221458" h="92869">
                  <a:moveTo>
                    <a:pt x="0" y="92868"/>
                  </a:moveTo>
                  <a:lnTo>
                    <a:pt x="0" y="92868"/>
                  </a:lnTo>
                  <a:lnTo>
                    <a:pt x="0" y="82226"/>
                  </a:lnTo>
                  <a:lnTo>
                    <a:pt x="1588" y="81011"/>
                  </a:lnTo>
                  <a:lnTo>
                    <a:pt x="12994" y="76920"/>
                  </a:lnTo>
                  <a:lnTo>
                    <a:pt x="42372" y="57527"/>
                  </a:lnTo>
                  <a:lnTo>
                    <a:pt x="66265" y="45091"/>
                  </a:lnTo>
                  <a:lnTo>
                    <a:pt x="93453" y="36379"/>
                  </a:lnTo>
                  <a:lnTo>
                    <a:pt x="121617" y="26654"/>
                  </a:lnTo>
                  <a:lnTo>
                    <a:pt x="154303" y="15835"/>
                  </a:lnTo>
                  <a:lnTo>
                    <a:pt x="185684" y="7602"/>
                  </a:lnTo>
                  <a:lnTo>
                    <a:pt x="221457"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SMARTInkShape-16"/>
            <p:cNvSpPr/>
            <p:nvPr>
              <p:custDataLst>
                <p:tags r:id="rId10"/>
              </p:custDataLst>
            </p:nvPr>
          </p:nvSpPr>
          <p:spPr bwMode="auto">
            <a:xfrm>
              <a:off x="7215188" y="4007644"/>
              <a:ext cx="314326" cy="50007"/>
            </a:xfrm>
            <a:custGeom>
              <a:avLst/>
              <a:gdLst/>
              <a:ahLst/>
              <a:cxnLst/>
              <a:rect l="0" t="0" r="0" b="0"/>
              <a:pathLst>
                <a:path w="314326" h="50007">
                  <a:moveTo>
                    <a:pt x="0" y="50006"/>
                  </a:moveTo>
                  <a:lnTo>
                    <a:pt x="0" y="50006"/>
                  </a:lnTo>
                  <a:lnTo>
                    <a:pt x="3792" y="50006"/>
                  </a:lnTo>
                  <a:lnTo>
                    <a:pt x="33698" y="42730"/>
                  </a:lnTo>
                  <a:lnTo>
                    <a:pt x="61666" y="38149"/>
                  </a:lnTo>
                  <a:lnTo>
                    <a:pt x="90414" y="35645"/>
                  </a:lnTo>
                  <a:lnTo>
                    <a:pt x="119834" y="31022"/>
                  </a:lnTo>
                  <a:lnTo>
                    <a:pt x="153334" y="28506"/>
                  </a:lnTo>
                  <a:lnTo>
                    <a:pt x="188395" y="23086"/>
                  </a:lnTo>
                  <a:lnTo>
                    <a:pt x="223919" y="16453"/>
                  </a:lnTo>
                  <a:lnTo>
                    <a:pt x="247686" y="11810"/>
                  </a:lnTo>
                  <a:lnTo>
                    <a:pt x="273595" y="7101"/>
                  </a:lnTo>
                  <a:lnTo>
                    <a:pt x="308960" y="935"/>
                  </a:lnTo>
                  <a:lnTo>
                    <a:pt x="314325"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0" name="SMARTInkShape-Group8"/>
          <p:cNvGrpSpPr/>
          <p:nvPr/>
        </p:nvGrpSpPr>
        <p:grpSpPr>
          <a:xfrm>
            <a:off x="7879643" y="3836194"/>
            <a:ext cx="314239" cy="284741"/>
            <a:chOff x="7879643" y="3836194"/>
            <a:chExt cx="314239" cy="284741"/>
          </a:xfrm>
        </p:grpSpPr>
        <p:sp>
          <p:nvSpPr>
            <p:cNvPr id="26" name="SMARTInkShape-17"/>
            <p:cNvSpPr/>
            <p:nvPr>
              <p:custDataLst>
                <p:tags r:id="rId3"/>
              </p:custDataLst>
            </p:nvPr>
          </p:nvSpPr>
          <p:spPr bwMode="auto">
            <a:xfrm>
              <a:off x="7951714" y="3871913"/>
              <a:ext cx="56431" cy="249022"/>
            </a:xfrm>
            <a:custGeom>
              <a:avLst/>
              <a:gdLst/>
              <a:ahLst/>
              <a:cxnLst/>
              <a:rect l="0" t="0" r="0" b="0"/>
              <a:pathLst>
                <a:path w="56431" h="249022">
                  <a:moveTo>
                    <a:pt x="13567" y="0"/>
                  </a:moveTo>
                  <a:lnTo>
                    <a:pt x="13567" y="0"/>
                  </a:lnTo>
                  <a:lnTo>
                    <a:pt x="9774" y="0"/>
                  </a:lnTo>
                  <a:lnTo>
                    <a:pt x="8657" y="1587"/>
                  </a:lnTo>
                  <a:lnTo>
                    <a:pt x="1711" y="31660"/>
                  </a:lnTo>
                  <a:lnTo>
                    <a:pt x="0" y="61856"/>
                  </a:lnTo>
                  <a:lnTo>
                    <a:pt x="287" y="96732"/>
                  </a:lnTo>
                  <a:lnTo>
                    <a:pt x="3166" y="123161"/>
                  </a:lnTo>
                  <a:lnTo>
                    <a:pt x="4976" y="148665"/>
                  </a:lnTo>
                  <a:lnTo>
                    <a:pt x="8111" y="183219"/>
                  </a:lnTo>
                  <a:lnTo>
                    <a:pt x="16184" y="211449"/>
                  </a:lnTo>
                  <a:lnTo>
                    <a:pt x="32021" y="242363"/>
                  </a:lnTo>
                  <a:lnTo>
                    <a:pt x="40652" y="249021"/>
                  </a:lnTo>
                  <a:lnTo>
                    <a:pt x="41943" y="248564"/>
                  </a:lnTo>
                  <a:lnTo>
                    <a:pt x="45493" y="245939"/>
                  </a:lnTo>
                  <a:lnTo>
                    <a:pt x="51954" y="236207"/>
                  </a:lnTo>
                  <a:lnTo>
                    <a:pt x="56430" y="221456"/>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SMARTInkShape-18"/>
            <p:cNvSpPr/>
            <p:nvPr>
              <p:custDataLst>
                <p:tags r:id="rId4"/>
              </p:custDataLst>
            </p:nvPr>
          </p:nvSpPr>
          <p:spPr bwMode="auto">
            <a:xfrm>
              <a:off x="8043863" y="3836194"/>
              <a:ext cx="50007" cy="200026"/>
            </a:xfrm>
            <a:custGeom>
              <a:avLst/>
              <a:gdLst/>
              <a:ahLst/>
              <a:cxnLst/>
              <a:rect l="0" t="0" r="0" b="0"/>
              <a:pathLst>
                <a:path w="50007" h="200026">
                  <a:moveTo>
                    <a:pt x="0" y="0"/>
                  </a:moveTo>
                  <a:lnTo>
                    <a:pt x="0" y="0"/>
                  </a:lnTo>
                  <a:lnTo>
                    <a:pt x="3792" y="34527"/>
                  </a:lnTo>
                  <a:lnTo>
                    <a:pt x="9942" y="60589"/>
                  </a:lnTo>
                  <a:lnTo>
                    <a:pt x="20584" y="92212"/>
                  </a:lnTo>
                  <a:lnTo>
                    <a:pt x="29999" y="122924"/>
                  </a:lnTo>
                  <a:lnTo>
                    <a:pt x="39498" y="156044"/>
                  </a:lnTo>
                  <a:lnTo>
                    <a:pt x="44314" y="181283"/>
                  </a:lnTo>
                  <a:lnTo>
                    <a:pt x="48319" y="191561"/>
                  </a:lnTo>
                  <a:lnTo>
                    <a:pt x="50006" y="200025"/>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SMARTInkShape-19"/>
            <p:cNvSpPr/>
            <p:nvPr>
              <p:custDataLst>
                <p:tags r:id="rId5"/>
              </p:custDataLst>
            </p:nvPr>
          </p:nvSpPr>
          <p:spPr bwMode="auto">
            <a:xfrm>
              <a:off x="7879643" y="3893344"/>
              <a:ext cx="221371" cy="64295"/>
            </a:xfrm>
            <a:custGeom>
              <a:avLst/>
              <a:gdLst/>
              <a:ahLst/>
              <a:cxnLst/>
              <a:rect l="0" t="0" r="0" b="0"/>
              <a:pathLst>
                <a:path w="221371" h="64295">
                  <a:moveTo>
                    <a:pt x="7057" y="64294"/>
                  </a:moveTo>
                  <a:lnTo>
                    <a:pt x="7057" y="64294"/>
                  </a:lnTo>
                  <a:lnTo>
                    <a:pt x="0" y="64294"/>
                  </a:lnTo>
                  <a:lnTo>
                    <a:pt x="9864" y="54351"/>
                  </a:lnTo>
                  <a:lnTo>
                    <a:pt x="31248" y="45161"/>
                  </a:lnTo>
                  <a:lnTo>
                    <a:pt x="65222" y="33586"/>
                  </a:lnTo>
                  <a:lnTo>
                    <a:pt x="93083" y="22916"/>
                  </a:lnTo>
                  <a:lnTo>
                    <a:pt x="123563" y="14727"/>
                  </a:lnTo>
                  <a:lnTo>
                    <a:pt x="155613" y="9391"/>
                  </a:lnTo>
                  <a:lnTo>
                    <a:pt x="191095" y="3795"/>
                  </a:lnTo>
                  <a:lnTo>
                    <a:pt x="221370"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SMARTInkShape-20"/>
            <p:cNvSpPr/>
            <p:nvPr>
              <p:custDataLst>
                <p:tags r:id="rId6"/>
              </p:custDataLst>
            </p:nvPr>
          </p:nvSpPr>
          <p:spPr bwMode="auto">
            <a:xfrm>
              <a:off x="7915275" y="3914775"/>
              <a:ext cx="278607" cy="92870"/>
            </a:xfrm>
            <a:custGeom>
              <a:avLst/>
              <a:gdLst/>
              <a:ahLst/>
              <a:cxnLst/>
              <a:rect l="0" t="0" r="0" b="0"/>
              <a:pathLst>
                <a:path w="278607" h="92870">
                  <a:moveTo>
                    <a:pt x="0" y="92869"/>
                  </a:moveTo>
                  <a:lnTo>
                    <a:pt x="0" y="92869"/>
                  </a:lnTo>
                  <a:lnTo>
                    <a:pt x="24378" y="72284"/>
                  </a:lnTo>
                  <a:lnTo>
                    <a:pt x="56291" y="55259"/>
                  </a:lnTo>
                  <a:lnTo>
                    <a:pt x="84589" y="45301"/>
                  </a:lnTo>
                  <a:lnTo>
                    <a:pt x="116962" y="33443"/>
                  </a:lnTo>
                  <a:lnTo>
                    <a:pt x="147015" y="24549"/>
                  </a:lnTo>
                  <a:lnTo>
                    <a:pt x="176028" y="16887"/>
                  </a:lnTo>
                  <a:lnTo>
                    <a:pt x="204733" y="9589"/>
                  </a:lnTo>
                  <a:lnTo>
                    <a:pt x="232552" y="3194"/>
                  </a:lnTo>
                  <a:lnTo>
                    <a:pt x="267250" y="421"/>
                  </a:lnTo>
                  <a:lnTo>
                    <a:pt x="278606"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160390349"/>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Line 2"/>
          <p:cNvSpPr>
            <a:spLocks noChangeShapeType="1"/>
          </p:cNvSpPr>
          <p:nvPr/>
        </p:nvSpPr>
        <p:spPr bwMode="auto">
          <a:xfrm flipV="1">
            <a:off x="2438400" y="4191000"/>
            <a:ext cx="914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140291" name="Line 3"/>
          <p:cNvSpPr>
            <a:spLocks noChangeShapeType="1"/>
          </p:cNvSpPr>
          <p:nvPr/>
        </p:nvSpPr>
        <p:spPr bwMode="auto">
          <a:xfrm flipV="1">
            <a:off x="1752600" y="2895600"/>
            <a:ext cx="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140292" name="Rectangle 4"/>
          <p:cNvSpPr>
            <a:spLocks noChangeArrowheads="1"/>
          </p:cNvSpPr>
          <p:nvPr/>
        </p:nvSpPr>
        <p:spPr bwMode="auto">
          <a:xfrm>
            <a:off x="6248400" y="24384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684037" name="Rectangle 5"/>
          <p:cNvSpPr>
            <a:spLocks noChangeArrowheads="1"/>
          </p:cNvSpPr>
          <p:nvPr/>
        </p:nvSpPr>
        <p:spPr bwMode="auto">
          <a:xfrm>
            <a:off x="698500" y="1981200"/>
            <a:ext cx="2203450" cy="755650"/>
          </a:xfrm>
          <a:prstGeom prst="rect">
            <a:avLst/>
          </a:prstGeom>
          <a:solidFill>
            <a:srgbClr val="438E00"/>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Paid-in Capital</a:t>
            </a:r>
          </a:p>
        </p:txBody>
      </p:sp>
      <p:sp>
        <p:nvSpPr>
          <p:cNvPr id="684038" name="Rectangle 6"/>
          <p:cNvSpPr>
            <a:spLocks noChangeArrowheads="1"/>
          </p:cNvSpPr>
          <p:nvPr/>
        </p:nvSpPr>
        <p:spPr bwMode="auto">
          <a:xfrm>
            <a:off x="3429000" y="3737007"/>
            <a:ext cx="2362200" cy="914337"/>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Retained Earnings</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140295" name="Rectangle 7"/>
          <p:cNvSpPr>
            <a:spLocks noChangeArrowheads="1"/>
          </p:cNvSpPr>
          <p:nvPr/>
        </p:nvSpPr>
        <p:spPr bwMode="auto">
          <a:xfrm>
            <a:off x="3136900" y="18288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296" name="Rectangle 8"/>
          <p:cNvSpPr>
            <a:spLocks noChangeArrowheads="1"/>
          </p:cNvSpPr>
          <p:nvPr/>
        </p:nvSpPr>
        <p:spPr bwMode="auto">
          <a:xfrm>
            <a:off x="3136900" y="1828800"/>
            <a:ext cx="76200" cy="11430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297" name="Rectangle 9"/>
          <p:cNvSpPr>
            <a:spLocks noChangeArrowheads="1"/>
          </p:cNvSpPr>
          <p:nvPr/>
        </p:nvSpPr>
        <p:spPr bwMode="auto">
          <a:xfrm>
            <a:off x="2908300" y="23622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684042" name="Rectangle 10"/>
          <p:cNvSpPr>
            <a:spLocks noChangeArrowheads="1"/>
          </p:cNvSpPr>
          <p:nvPr/>
        </p:nvSpPr>
        <p:spPr bwMode="auto">
          <a:xfrm>
            <a:off x="6483350" y="1981200"/>
            <a:ext cx="2203450" cy="99060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Paid-in Capital in Excess of Par</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140299" name="Rectangle 11"/>
          <p:cNvSpPr>
            <a:spLocks noChangeArrowheads="1"/>
          </p:cNvSpPr>
          <p:nvPr/>
        </p:nvSpPr>
        <p:spPr bwMode="auto">
          <a:xfrm>
            <a:off x="3136900" y="29718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0" name="Rectangle 12"/>
          <p:cNvSpPr>
            <a:spLocks noChangeArrowheads="1"/>
          </p:cNvSpPr>
          <p:nvPr/>
        </p:nvSpPr>
        <p:spPr bwMode="auto">
          <a:xfrm>
            <a:off x="5867400" y="1828800"/>
            <a:ext cx="381000" cy="762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1" name="Rectangle 13"/>
          <p:cNvSpPr>
            <a:spLocks noChangeArrowheads="1"/>
          </p:cNvSpPr>
          <p:nvPr/>
        </p:nvSpPr>
        <p:spPr bwMode="auto">
          <a:xfrm>
            <a:off x="5867400" y="2971800"/>
            <a:ext cx="381000" cy="762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2" name="Rectangle 15"/>
          <p:cNvSpPr>
            <a:spLocks noChangeArrowheads="1"/>
          </p:cNvSpPr>
          <p:nvPr/>
        </p:nvSpPr>
        <p:spPr bwMode="auto">
          <a:xfrm>
            <a:off x="6172200" y="1828800"/>
            <a:ext cx="76200" cy="11430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40303" name="Text Box 16"/>
          <p:cNvSpPr txBox="1">
            <a:spLocks noChangeArrowheads="1"/>
          </p:cNvSpPr>
          <p:nvPr/>
        </p:nvSpPr>
        <p:spPr bwMode="auto">
          <a:xfrm>
            <a:off x="304800" y="3689350"/>
            <a:ext cx="2133600" cy="1035050"/>
          </a:xfrm>
          <a:prstGeom prst="rect">
            <a:avLst/>
          </a:prstGeom>
          <a:solidFill>
            <a:srgbClr val="FFFFC5"/>
          </a:solidFill>
          <a:ln w="2857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b="1" dirty="0">
                <a:latin typeface="Liberation Sans" panose="020B0604020202020204" pitchFamily="34" charset="0"/>
              </a:rPr>
              <a:t>Two Primary Sources of Equity</a:t>
            </a:r>
          </a:p>
        </p:txBody>
      </p:sp>
      <p:sp>
        <p:nvSpPr>
          <p:cNvPr id="684049" name="Rectangle 17"/>
          <p:cNvSpPr>
            <a:spLocks noChangeArrowheads="1"/>
          </p:cNvSpPr>
          <p:nvPr/>
        </p:nvSpPr>
        <p:spPr bwMode="auto">
          <a:xfrm>
            <a:off x="3429000" y="1524000"/>
            <a:ext cx="2362200" cy="75565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Common Stock</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684050" name="Rectangle 18"/>
          <p:cNvSpPr>
            <a:spLocks noChangeArrowheads="1"/>
          </p:cNvSpPr>
          <p:nvPr/>
        </p:nvSpPr>
        <p:spPr bwMode="auto">
          <a:xfrm>
            <a:off x="3429000" y="2667000"/>
            <a:ext cx="2362200" cy="75565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Liberation Sans" panose="020B0604020202020204" pitchFamily="34" charset="0"/>
              </a:rPr>
              <a:t>Preferred Stock</a:t>
            </a:r>
          </a:p>
          <a:p>
            <a:r>
              <a:rPr lang="en-US" altLang="en-US" sz="1600" b="1" dirty="0">
                <a:solidFill>
                  <a:srgbClr val="FAFD00"/>
                </a:solidFill>
                <a:effectLst>
                  <a:outerShdw blurRad="38100" dist="38100" dir="2700000" algn="tl">
                    <a:srgbClr val="000000"/>
                  </a:outerShdw>
                </a:effectLst>
                <a:latin typeface="Liberation Sans" panose="020B0604020202020204" pitchFamily="34" charset="0"/>
              </a:rPr>
              <a:t>Account</a:t>
            </a:r>
          </a:p>
        </p:txBody>
      </p:sp>
      <p:sp>
        <p:nvSpPr>
          <p:cNvPr id="140308" name="Text Box 22"/>
          <p:cNvSpPr txBox="1">
            <a:spLocks noChangeArrowheads="1"/>
          </p:cNvSpPr>
          <p:nvPr/>
        </p:nvSpPr>
        <p:spPr bwMode="auto">
          <a:xfrm>
            <a:off x="609600" y="5075238"/>
            <a:ext cx="8229600" cy="90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a:lnSpc>
                <a:spcPct val="120000"/>
              </a:lnSpc>
              <a:spcBef>
                <a:spcPct val="50000"/>
              </a:spcBef>
              <a:defRPr sz="2300" b="1">
                <a:solidFill>
                  <a:srgbClr val="CC0000"/>
                </a:solidFill>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altLang="en-US" dirty="0"/>
              <a:t>Retained earnings </a:t>
            </a:r>
            <a:r>
              <a:rPr lang="en-US" altLang="en-US" sz="2100" b="0" dirty="0">
                <a:solidFill>
                  <a:schemeClr val="tx1"/>
                </a:solidFill>
              </a:rPr>
              <a:t>is net income </a:t>
            </a:r>
            <a:r>
              <a:rPr lang="en-US" altLang="en-US" sz="2100" b="0" dirty="0" smtClean="0">
                <a:solidFill>
                  <a:schemeClr val="tx1"/>
                </a:solidFill>
              </a:rPr>
              <a:t>that </a:t>
            </a:r>
            <a:r>
              <a:rPr lang="en-US" altLang="en-US" sz="2100" b="0" dirty="0">
                <a:solidFill>
                  <a:schemeClr val="tx1"/>
                </a:solidFill>
              </a:rPr>
              <a:t>a corporation retains for future use in the business.</a:t>
            </a:r>
          </a:p>
        </p:txBody>
      </p:sp>
      <p:sp>
        <p:nvSpPr>
          <p:cNvPr id="2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3"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CORPORATE CAPITAL</a:t>
            </a:r>
            <a:endParaRPr lang="en-US" altLang="en-US" sz="3200" b="1" dirty="0">
              <a:solidFill>
                <a:schemeClr val="tx2">
                  <a:lumMod val="50000"/>
                </a:schemeClr>
              </a:solidFill>
              <a:latin typeface="Liberation Sans" panose="020B0604020202020204" pitchFamily="34" charset="0"/>
            </a:endParaRPr>
          </a:p>
        </p:txBody>
      </p:sp>
      <p:sp>
        <p:nvSpPr>
          <p:cNvPr id="2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1980431805"/>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6" name="Text Box 2"/>
          <p:cNvSpPr txBox="1">
            <a:spLocks noChangeArrowheads="1"/>
          </p:cNvSpPr>
          <p:nvPr/>
        </p:nvSpPr>
        <p:spPr bwMode="auto">
          <a:xfrm>
            <a:off x="685800" y="1593850"/>
            <a:ext cx="815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40000"/>
              </a:spcBef>
              <a:buSzPct val="80000"/>
            </a:pPr>
            <a:r>
              <a:rPr lang="en-US" altLang="en-US" sz="2600" b="1" dirty="0">
                <a:solidFill>
                  <a:srgbClr val="000000"/>
                </a:solidFill>
                <a:latin typeface="Liberation Sans" panose="020B0604020202020204" pitchFamily="34" charset="0"/>
              </a:rPr>
              <a:t>An entity separate and distinct from its owners.</a:t>
            </a:r>
          </a:p>
        </p:txBody>
      </p:sp>
      <p:sp>
        <p:nvSpPr>
          <p:cNvPr id="8207" name="Text Box 4"/>
          <p:cNvSpPr txBox="1">
            <a:spLocks noChangeArrowheads="1"/>
          </p:cNvSpPr>
          <p:nvPr/>
        </p:nvSpPr>
        <p:spPr bwMode="auto">
          <a:xfrm>
            <a:off x="685800" y="2174875"/>
            <a:ext cx="396240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685800" indent="-4572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30000"/>
              </a:spcBef>
              <a:buSzPct val="80000"/>
            </a:pPr>
            <a:r>
              <a:rPr lang="en-US" altLang="en-US" b="1" dirty="0">
                <a:solidFill>
                  <a:srgbClr val="CC0000"/>
                </a:solidFill>
                <a:latin typeface="Liberation Sans" panose="020B0604020202020204" pitchFamily="34" charset="0"/>
              </a:rPr>
              <a:t>Classified by Purpose</a:t>
            </a:r>
          </a:p>
          <a:p>
            <a:pPr lvl="1" algn="l">
              <a:lnSpc>
                <a:spcPct val="120000"/>
              </a:lnSpc>
              <a:spcBef>
                <a:spcPct val="30000"/>
              </a:spcBef>
              <a:buClr>
                <a:srgbClr val="CC0000"/>
              </a:buClr>
              <a:buSzPct val="80000"/>
              <a:buFont typeface="Wingdings" pitchFamily="2" charset="2"/>
              <a:buChar char="u"/>
            </a:pPr>
            <a:r>
              <a:rPr lang="en-US" altLang="en-US" dirty="0">
                <a:solidFill>
                  <a:srgbClr val="000000"/>
                </a:solidFill>
                <a:latin typeface="Liberation Sans" panose="020B0604020202020204" pitchFamily="34" charset="0"/>
              </a:rPr>
              <a:t>Not-for-Profit</a:t>
            </a:r>
          </a:p>
          <a:p>
            <a:pPr lvl="1" algn="l">
              <a:lnSpc>
                <a:spcPct val="120000"/>
              </a:lnSpc>
              <a:spcBef>
                <a:spcPct val="30000"/>
              </a:spcBef>
              <a:buClr>
                <a:srgbClr val="CC0000"/>
              </a:buClr>
              <a:buSzPct val="80000"/>
              <a:buFont typeface="Wingdings" pitchFamily="2" charset="2"/>
              <a:buChar char="u"/>
            </a:pPr>
            <a:r>
              <a:rPr lang="en-US" altLang="en-US" dirty="0">
                <a:solidFill>
                  <a:srgbClr val="000000"/>
                </a:solidFill>
                <a:latin typeface="Liberation Sans" panose="020B0604020202020204" pitchFamily="34" charset="0"/>
              </a:rPr>
              <a:t>For Profit</a:t>
            </a:r>
          </a:p>
        </p:txBody>
      </p:sp>
      <p:sp>
        <p:nvSpPr>
          <p:cNvPr id="8208" name="Text Box 5"/>
          <p:cNvSpPr txBox="1">
            <a:spLocks noChangeArrowheads="1"/>
          </p:cNvSpPr>
          <p:nvPr/>
        </p:nvSpPr>
        <p:spPr bwMode="auto">
          <a:xfrm>
            <a:off x="4648200" y="2159000"/>
            <a:ext cx="3962400" cy="1643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685800" indent="-4572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30000"/>
              </a:spcBef>
              <a:buSzPct val="80000"/>
            </a:pPr>
            <a:r>
              <a:rPr lang="en-US" altLang="en-US" b="1" dirty="0">
                <a:solidFill>
                  <a:srgbClr val="CC0000"/>
                </a:solidFill>
                <a:latin typeface="Liberation Sans" panose="020B0604020202020204" pitchFamily="34" charset="0"/>
              </a:rPr>
              <a:t>Classified by Ownership</a:t>
            </a:r>
          </a:p>
          <a:p>
            <a:pPr lvl="1" algn="l">
              <a:lnSpc>
                <a:spcPct val="120000"/>
              </a:lnSpc>
              <a:spcBef>
                <a:spcPct val="30000"/>
              </a:spcBef>
              <a:buClr>
                <a:srgbClr val="CC0000"/>
              </a:buClr>
              <a:buSzPct val="80000"/>
              <a:buFont typeface="Wingdings" pitchFamily="2" charset="2"/>
              <a:buChar char="u"/>
            </a:pPr>
            <a:r>
              <a:rPr lang="en-US" altLang="en-US" dirty="0">
                <a:solidFill>
                  <a:srgbClr val="000000"/>
                </a:solidFill>
                <a:latin typeface="Liberation Sans" panose="020B0604020202020204" pitchFamily="34" charset="0"/>
              </a:rPr>
              <a:t>Publicly held</a:t>
            </a:r>
          </a:p>
          <a:p>
            <a:pPr lvl="1" algn="l">
              <a:lnSpc>
                <a:spcPct val="120000"/>
              </a:lnSpc>
              <a:spcBef>
                <a:spcPct val="30000"/>
              </a:spcBef>
              <a:buClr>
                <a:srgbClr val="CC0000"/>
              </a:buClr>
              <a:buSzPct val="80000"/>
              <a:buFont typeface="Wingdings" pitchFamily="2" charset="2"/>
              <a:buChar char="u"/>
            </a:pPr>
            <a:r>
              <a:rPr lang="en-US" altLang="en-US" dirty="0">
                <a:solidFill>
                  <a:srgbClr val="000000"/>
                </a:solidFill>
                <a:latin typeface="Liberation Sans" panose="020B0604020202020204" pitchFamily="34" charset="0"/>
              </a:rPr>
              <a:t>Privately held</a:t>
            </a:r>
          </a:p>
        </p:txBody>
      </p:sp>
      <p:sp>
        <p:nvSpPr>
          <p:cNvPr id="8209" name="Rectangle 6"/>
          <p:cNvSpPr>
            <a:spLocks noChangeArrowheads="1"/>
          </p:cNvSpPr>
          <p:nvPr/>
        </p:nvSpPr>
        <p:spPr bwMode="auto">
          <a:xfrm>
            <a:off x="3733800" y="4470400"/>
            <a:ext cx="26670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Facebook</a:t>
            </a:r>
          </a:p>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IBM</a:t>
            </a:r>
          </a:p>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Caterpillar</a:t>
            </a:r>
          </a:p>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General Electric</a:t>
            </a:r>
          </a:p>
        </p:txBody>
      </p:sp>
      <p:sp>
        <p:nvSpPr>
          <p:cNvPr id="8210" name="Rectangle 9"/>
          <p:cNvSpPr>
            <a:spLocks noChangeArrowheads="1"/>
          </p:cNvSpPr>
          <p:nvPr/>
        </p:nvSpPr>
        <p:spPr bwMode="auto">
          <a:xfrm>
            <a:off x="382588" y="4470400"/>
            <a:ext cx="297021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Salvation Army</a:t>
            </a:r>
          </a:p>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American Cancer Society</a:t>
            </a:r>
          </a:p>
        </p:txBody>
      </p:sp>
      <p:sp>
        <p:nvSpPr>
          <p:cNvPr id="8211" name="Rectangle 11"/>
          <p:cNvSpPr>
            <a:spLocks noChangeArrowheads="1"/>
          </p:cNvSpPr>
          <p:nvPr/>
        </p:nvSpPr>
        <p:spPr bwMode="auto">
          <a:xfrm>
            <a:off x="6629400" y="4470400"/>
            <a:ext cx="2209800" cy="423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20000"/>
              </a:spcBef>
              <a:buClr>
                <a:srgbClr val="CC0000"/>
              </a:buClr>
              <a:buSzPct val="80000"/>
              <a:buFont typeface="Arial" charset="0"/>
              <a:buChar char="►"/>
            </a:pPr>
            <a:r>
              <a:rPr lang="en-US" altLang="en-US" sz="2200" dirty="0">
                <a:latin typeface="Liberation Sans" panose="020B0604020202020204" pitchFamily="34" charset="0"/>
              </a:rPr>
              <a:t>Cargill Inc.</a:t>
            </a:r>
          </a:p>
        </p:txBody>
      </p:sp>
      <p:cxnSp>
        <p:nvCxnSpPr>
          <p:cNvPr id="8212" name="AutoShape 15"/>
          <p:cNvCxnSpPr>
            <a:cxnSpLocks noChangeShapeType="1"/>
            <a:stCxn id="8207" idx="1"/>
          </p:cNvCxnSpPr>
          <p:nvPr/>
        </p:nvCxnSpPr>
        <p:spPr bwMode="auto">
          <a:xfrm rot="10800000" flipH="1" flipV="1">
            <a:off x="685800" y="2996638"/>
            <a:ext cx="1295400" cy="1397561"/>
          </a:xfrm>
          <a:prstGeom prst="bentConnector4">
            <a:avLst>
              <a:gd name="adj1" fmla="val -17647"/>
              <a:gd name="adj2" fmla="val 79400"/>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8213" name="AutoShape 20"/>
          <p:cNvCxnSpPr>
            <a:cxnSpLocks noChangeShapeType="1"/>
            <a:stCxn id="8208" idx="1"/>
            <a:endCxn id="8209" idx="0"/>
          </p:cNvCxnSpPr>
          <p:nvPr/>
        </p:nvCxnSpPr>
        <p:spPr bwMode="auto">
          <a:xfrm rot="10800000" flipH="1" flipV="1">
            <a:off x="4648200" y="2980764"/>
            <a:ext cx="419100" cy="1489636"/>
          </a:xfrm>
          <a:prstGeom prst="bentConnector4">
            <a:avLst>
              <a:gd name="adj1" fmla="val -54545"/>
              <a:gd name="adj2" fmla="val 77583"/>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8214" name="AutoShape 21"/>
          <p:cNvCxnSpPr>
            <a:cxnSpLocks noChangeShapeType="1"/>
            <a:stCxn id="8207" idx="2"/>
            <a:endCxn id="8209" idx="0"/>
          </p:cNvCxnSpPr>
          <p:nvPr/>
        </p:nvCxnSpPr>
        <p:spPr bwMode="auto">
          <a:xfrm rot="16200000" flipH="1">
            <a:off x="3541151" y="2944251"/>
            <a:ext cx="651998" cy="2400300"/>
          </a:xfrm>
          <a:prstGeom prst="bentConnector3">
            <a:avLst>
              <a:gd name="adj1" fmla="val 50000"/>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8215" name="AutoShape 22"/>
          <p:cNvCxnSpPr>
            <a:cxnSpLocks noChangeShapeType="1"/>
            <a:stCxn id="8208" idx="2"/>
            <a:endCxn id="8211" idx="0"/>
          </p:cNvCxnSpPr>
          <p:nvPr/>
        </p:nvCxnSpPr>
        <p:spPr bwMode="auto">
          <a:xfrm rot="16200000" flipH="1">
            <a:off x="6847914" y="3584013"/>
            <a:ext cx="667873" cy="1104900"/>
          </a:xfrm>
          <a:prstGeom prst="bentConnector3">
            <a:avLst>
              <a:gd name="adj1" fmla="val 50000"/>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sp>
        <p:nvSpPr>
          <p:cNvPr id="16" name="Isosceles Triangle 15"/>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7" name="TextBox 16"/>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8" name="Rounded Rectangle 17"/>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Discuss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the major characteristics of a corporation.</a:t>
            </a:r>
          </a:p>
        </p:txBody>
      </p:sp>
      <p:sp>
        <p:nvSpPr>
          <p:cNvPr id="19" name="TextBox 18"/>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20" name="Straight Connector 19"/>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274434" name="Picture 2" descr="Image result for face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5983" y="4542011"/>
            <a:ext cx="1210417" cy="351518"/>
          </a:xfrm>
          <a:prstGeom prst="rect">
            <a:avLst/>
          </a:prstGeom>
          <a:noFill/>
          <a:extLst>
            <a:ext uri="{909E8E84-426E-40DD-AFC4-6F175D3DCCD1}">
              <a14:hiddenFill xmlns:a14="http://schemas.microsoft.com/office/drawing/2010/main">
                <a:solidFill>
                  <a:srgbClr val="FFFFFF"/>
                </a:solidFill>
              </a14:hiddenFill>
            </a:ext>
          </a:extLst>
        </p:spPr>
      </p:pic>
      <p:pic>
        <p:nvPicPr>
          <p:cNvPr id="274436" name="Picture 4" descr="Image result for ib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035" y="4934835"/>
            <a:ext cx="707766" cy="374628"/>
          </a:xfrm>
          <a:prstGeom prst="rect">
            <a:avLst/>
          </a:prstGeom>
          <a:noFill/>
          <a:extLst>
            <a:ext uri="{909E8E84-426E-40DD-AFC4-6F175D3DCCD1}">
              <a14:hiddenFill xmlns:a14="http://schemas.microsoft.com/office/drawing/2010/main">
                <a:solidFill>
                  <a:srgbClr val="FFFFFF"/>
                </a:solidFill>
              </a14:hiddenFill>
            </a:ext>
          </a:extLst>
        </p:spPr>
      </p:pic>
      <p:pic>
        <p:nvPicPr>
          <p:cNvPr id="274438" name="Picture 6" descr="Image result for caterpillar logo">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321300"/>
            <a:ext cx="703727" cy="415903"/>
          </a:xfrm>
          <a:prstGeom prst="rect">
            <a:avLst/>
          </a:prstGeom>
          <a:noFill/>
          <a:extLst>
            <a:ext uri="{909E8E84-426E-40DD-AFC4-6F175D3DCCD1}">
              <a14:hiddenFill xmlns:a14="http://schemas.microsoft.com/office/drawing/2010/main">
                <a:solidFill>
                  <a:srgbClr val="FFFFFF"/>
                </a:solidFill>
              </a14:hiddenFill>
            </a:ext>
          </a:extLst>
        </p:spPr>
      </p:pic>
      <p:pic>
        <p:nvPicPr>
          <p:cNvPr id="274440" name="Picture 8" descr="Image result for ge">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327" y="5737203"/>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74442" name="Picture 10" descr="Image result for cargill logo">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1399" y="4920065"/>
            <a:ext cx="1013299" cy="609186"/>
          </a:xfrm>
          <a:prstGeom prst="rect">
            <a:avLst/>
          </a:prstGeom>
          <a:noFill/>
          <a:extLst>
            <a:ext uri="{909E8E84-426E-40DD-AFC4-6F175D3DCCD1}">
              <a14:hiddenFill xmlns:a14="http://schemas.microsoft.com/office/drawing/2010/main">
                <a:solidFill>
                  <a:srgbClr val="FFFFFF"/>
                </a:solidFill>
              </a14:hiddenFill>
            </a:ext>
          </a:extLst>
        </p:spPr>
      </p:pic>
      <p:pic>
        <p:nvPicPr>
          <p:cNvPr id="274446" name="Picture 14" descr="Image result for salvation army logo">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3003" r="22198"/>
          <a:stretch/>
        </p:blipFill>
        <p:spPr bwMode="auto">
          <a:xfrm>
            <a:off x="3062796" y="4408486"/>
            <a:ext cx="559293" cy="6185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6" descr="Image result for american cancer societ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8" descr="Image result for american cancer societ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4452" name="Picture 20" descr="Image result for american cancer society logo">
            <a:hlinkClick r:id="rId13"/>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8204" t="16863" r="18176" b="21762"/>
          <a:stretch/>
        </p:blipFill>
        <p:spPr bwMode="auto">
          <a:xfrm>
            <a:off x="1947863" y="5228788"/>
            <a:ext cx="841965" cy="5134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85006"/>
            <a:ext cx="8300112" cy="4323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dirty="0" smtClean="0">
                <a:solidFill>
                  <a:schemeClr val="bg2"/>
                </a:solidFill>
                <a:latin typeface="Liberation Sans" panose="020B0604020202020204" pitchFamily="34" charset="0"/>
              </a:rPr>
              <a:t>Indicate </a:t>
            </a:r>
            <a:r>
              <a:rPr lang="en-US" sz="2100" dirty="0">
                <a:solidFill>
                  <a:schemeClr val="bg2"/>
                </a:solidFill>
                <a:latin typeface="Liberation Sans" panose="020B0604020202020204" pitchFamily="34" charset="0"/>
              </a:rPr>
              <a:t>whether each of the following statements is </a:t>
            </a:r>
            <a:r>
              <a:rPr lang="en-US" sz="2100" b="1" dirty="0">
                <a:solidFill>
                  <a:schemeClr val="bg2"/>
                </a:solidFill>
                <a:latin typeface="Liberation Sans" panose="020B0604020202020204" pitchFamily="34" charset="0"/>
              </a:rPr>
              <a:t>true or false</a:t>
            </a:r>
            <a:r>
              <a:rPr lang="en-US" sz="2100" dirty="0">
                <a:solidFill>
                  <a:schemeClr val="bg2"/>
                </a:solidFill>
                <a:latin typeface="Liberation Sans" panose="020B0604020202020204" pitchFamily="34" charset="0"/>
              </a:rPr>
              <a:t>. </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Corporate Organization</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86750" y="426570"/>
            <a:ext cx="761250"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Rectangle 3"/>
          <p:cNvSpPr>
            <a:spLocks noChangeArrowheads="1"/>
          </p:cNvSpPr>
          <p:nvPr/>
        </p:nvSpPr>
        <p:spPr bwMode="auto">
          <a:xfrm>
            <a:off x="457199" y="1905000"/>
            <a:ext cx="6553201" cy="460126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Similar </a:t>
            </a:r>
            <a:r>
              <a:rPr lang="en-US" sz="2000" dirty="0">
                <a:solidFill>
                  <a:schemeClr val="bg2"/>
                </a:solidFill>
                <a:latin typeface="Liberation Sans" panose="020B0604020202020204" pitchFamily="34" charset="0"/>
              </a:rPr>
              <a:t>to partners in a partnership, stockholders of a corporation have </a:t>
            </a:r>
            <a:r>
              <a:rPr lang="en-US" sz="2000" dirty="0" smtClean="0">
                <a:solidFill>
                  <a:schemeClr val="bg2"/>
                </a:solidFill>
                <a:latin typeface="Liberation Sans" panose="020B0604020202020204" pitchFamily="34" charset="0"/>
              </a:rPr>
              <a:t>unlimited liability.</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It </a:t>
            </a:r>
            <a:r>
              <a:rPr lang="en-US" sz="2000" dirty="0">
                <a:solidFill>
                  <a:schemeClr val="bg2"/>
                </a:solidFill>
                <a:latin typeface="Liberation Sans" panose="020B0604020202020204" pitchFamily="34" charset="0"/>
              </a:rPr>
              <a:t>is relatively easy for a corporation to obtain capital through the issuance of stock</a:t>
            </a:r>
            <a:r>
              <a:rPr lang="en-US" sz="2000" dirty="0" smtClean="0">
                <a:solidFill>
                  <a:schemeClr val="bg2"/>
                </a:solidFill>
                <a:latin typeface="Liberation Sans" panose="020B0604020202020204" pitchFamily="34" charset="0"/>
              </a:rPr>
              <a:t>.</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The </a:t>
            </a:r>
            <a:r>
              <a:rPr lang="en-US" sz="2000" dirty="0">
                <a:solidFill>
                  <a:schemeClr val="bg2"/>
                </a:solidFill>
                <a:latin typeface="Liberation Sans" panose="020B0604020202020204" pitchFamily="34" charset="0"/>
              </a:rPr>
              <a:t>separation of ownership and management is an advantage of the </a:t>
            </a:r>
            <a:r>
              <a:rPr lang="en-US" sz="2000" dirty="0" smtClean="0">
                <a:solidFill>
                  <a:schemeClr val="bg2"/>
                </a:solidFill>
                <a:latin typeface="Liberation Sans" panose="020B0604020202020204" pitchFamily="34" charset="0"/>
              </a:rPr>
              <a:t>corporate form </a:t>
            </a:r>
            <a:r>
              <a:rPr lang="en-US" sz="2000" dirty="0">
                <a:solidFill>
                  <a:schemeClr val="bg2"/>
                </a:solidFill>
                <a:latin typeface="Liberation Sans" panose="020B0604020202020204" pitchFamily="34" charset="0"/>
              </a:rPr>
              <a:t>of business</a:t>
            </a:r>
            <a:r>
              <a:rPr lang="en-US" sz="2000" dirty="0" smtClean="0">
                <a:solidFill>
                  <a:schemeClr val="bg2"/>
                </a:solidFill>
                <a:latin typeface="Liberation Sans" panose="020B0604020202020204" pitchFamily="34" charset="0"/>
              </a:rPr>
              <a:t>.</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The </a:t>
            </a:r>
            <a:r>
              <a:rPr lang="en-US" sz="2000" dirty="0">
                <a:solidFill>
                  <a:schemeClr val="bg2"/>
                </a:solidFill>
                <a:latin typeface="Liberation Sans" panose="020B0604020202020204" pitchFamily="34" charset="0"/>
              </a:rPr>
              <a:t>journal entry to record the authorization of capital stock includes a </a:t>
            </a:r>
            <a:r>
              <a:rPr lang="en-US" sz="2000" dirty="0" smtClean="0">
                <a:solidFill>
                  <a:schemeClr val="bg2"/>
                </a:solidFill>
                <a:latin typeface="Liberation Sans" panose="020B0604020202020204" pitchFamily="34" charset="0"/>
              </a:rPr>
              <a:t>credit to </a:t>
            </a:r>
            <a:r>
              <a:rPr lang="en-US" sz="2000" dirty="0">
                <a:solidFill>
                  <a:schemeClr val="bg2"/>
                </a:solidFill>
                <a:latin typeface="Liberation Sans" panose="020B0604020202020204" pitchFamily="34" charset="0"/>
              </a:rPr>
              <a:t>the appropriate capital stock </a:t>
            </a:r>
            <a:r>
              <a:rPr lang="en-US" sz="2000" dirty="0" smtClean="0">
                <a:solidFill>
                  <a:schemeClr val="bg2"/>
                </a:solidFill>
                <a:latin typeface="Liberation Sans" panose="020B0604020202020204" pitchFamily="34" charset="0"/>
              </a:rPr>
              <a:t>account.</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All </a:t>
            </a:r>
            <a:r>
              <a:rPr lang="en-US" sz="2000" dirty="0">
                <a:solidFill>
                  <a:schemeClr val="bg2"/>
                </a:solidFill>
                <a:latin typeface="Liberation Sans" panose="020B0604020202020204" pitchFamily="34" charset="0"/>
              </a:rPr>
              <a:t>states require a par value per share for capital stock.</a:t>
            </a:r>
          </a:p>
        </p:txBody>
      </p:sp>
      <p:sp>
        <p:nvSpPr>
          <p:cNvPr id="18" name="Rectangle 17"/>
          <p:cNvSpPr/>
          <p:nvPr/>
        </p:nvSpPr>
        <p:spPr>
          <a:xfrm>
            <a:off x="7233322" y="2055579"/>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a:solidFill>
                  <a:srgbClr val="CC0000"/>
                </a:solidFill>
                <a:latin typeface="Liberation Sans" panose="020B0604020202020204" pitchFamily="34" charset="0"/>
              </a:rPr>
              <a:t>False</a:t>
            </a:r>
          </a:p>
        </p:txBody>
      </p:sp>
      <p:sp>
        <p:nvSpPr>
          <p:cNvPr id="26" name="Rectangle 25"/>
          <p:cNvSpPr/>
          <p:nvPr/>
        </p:nvSpPr>
        <p:spPr>
          <a:xfrm>
            <a:off x="7246960" y="2887640"/>
            <a:ext cx="1537638" cy="605679"/>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006600"/>
                </a:solidFill>
                <a:latin typeface="Liberation Sans" panose="020B0604020202020204" pitchFamily="34" charset="0"/>
              </a:rPr>
              <a:t>True</a:t>
            </a:r>
            <a:endParaRPr lang="en-US" sz="2000" b="1" dirty="0" smtClean="0">
              <a:solidFill>
                <a:srgbClr val="006600"/>
              </a:solidFill>
              <a:latin typeface="Liberation Sans" panose="020B0604020202020204" pitchFamily="34" charset="0"/>
            </a:endParaRPr>
          </a:p>
        </p:txBody>
      </p:sp>
      <p:sp>
        <p:nvSpPr>
          <p:cNvPr id="27" name="Rectangle 26"/>
          <p:cNvSpPr/>
          <p:nvPr/>
        </p:nvSpPr>
        <p:spPr>
          <a:xfrm>
            <a:off x="7246960" y="3745627"/>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28" name="Rectangle 27"/>
          <p:cNvSpPr/>
          <p:nvPr/>
        </p:nvSpPr>
        <p:spPr>
          <a:xfrm>
            <a:off x="7246960" y="5767771"/>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a:t>
            </a:r>
            <a:endParaRPr lang="en-US" altLang="en-US" dirty="0"/>
          </a:p>
        </p:txBody>
      </p:sp>
      <p:sp>
        <p:nvSpPr>
          <p:cNvPr id="19" name="Rectangle 18"/>
          <p:cNvSpPr/>
          <p:nvPr/>
        </p:nvSpPr>
        <p:spPr>
          <a:xfrm>
            <a:off x="7246960" y="4751610"/>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13341465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609600" y="2297675"/>
            <a:ext cx="7772400" cy="211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7713" indent="-512763">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pPr>
            <a:r>
              <a:rPr lang="en-US" altLang="en-US" sz="2300" b="1" dirty="0">
                <a:solidFill>
                  <a:srgbClr val="000000"/>
                </a:solidFill>
                <a:latin typeface="Liberation Sans" panose="020B0604020202020204" pitchFamily="34" charset="0"/>
              </a:rPr>
              <a:t>Primary objectives:</a:t>
            </a:r>
            <a:r>
              <a:rPr lang="en-US" altLang="en-US" sz="2200" dirty="0">
                <a:solidFill>
                  <a:srgbClr val="000000"/>
                </a:solidFill>
                <a:latin typeface="Liberation Sans" panose="020B0604020202020204" pitchFamily="34" charset="0"/>
              </a:rPr>
              <a:t> </a:t>
            </a:r>
          </a:p>
          <a:p>
            <a:pPr lvl="1" algn="l">
              <a:lnSpc>
                <a:spcPct val="125000"/>
              </a:lnSpc>
              <a:spcBef>
                <a:spcPts val="1200"/>
              </a:spcBef>
              <a:buFontTx/>
              <a:buAutoNum type="arabicParenR"/>
            </a:pPr>
            <a:r>
              <a:rPr lang="en-US" altLang="en-US" sz="2200" dirty="0">
                <a:solidFill>
                  <a:srgbClr val="000000"/>
                </a:solidFill>
                <a:latin typeface="Liberation Sans" panose="020B0604020202020204" pitchFamily="34" charset="0"/>
              </a:rPr>
              <a:t>Identify the specific sources of paid-in capital.  </a:t>
            </a:r>
          </a:p>
          <a:p>
            <a:pPr lvl="1" algn="l">
              <a:lnSpc>
                <a:spcPct val="125000"/>
              </a:lnSpc>
              <a:spcBef>
                <a:spcPts val="1200"/>
              </a:spcBef>
              <a:buFontTx/>
              <a:buAutoNum type="arabicParenR"/>
            </a:pPr>
            <a:r>
              <a:rPr lang="en-US" altLang="en-US" sz="2200" dirty="0">
                <a:solidFill>
                  <a:srgbClr val="000000"/>
                </a:solidFill>
                <a:latin typeface="Liberation Sans" panose="020B0604020202020204" pitchFamily="34" charset="0"/>
              </a:rPr>
              <a:t>Maintain the distinction between paid-in capital and retained earnings. </a:t>
            </a:r>
          </a:p>
        </p:txBody>
      </p:sp>
      <p:sp>
        <p:nvSpPr>
          <p:cNvPr id="31750" name="Rectangle 7"/>
          <p:cNvSpPr>
            <a:spLocks noChangeArrowheads="1"/>
          </p:cNvSpPr>
          <p:nvPr/>
        </p:nvSpPr>
        <p:spPr bwMode="auto">
          <a:xfrm>
            <a:off x="609600" y="4503660"/>
            <a:ext cx="7696200" cy="94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50000"/>
              </a:spcBef>
            </a:pPr>
            <a:r>
              <a:rPr lang="en-US" altLang="en-US" sz="2300" dirty="0">
                <a:latin typeface="Liberation Sans" panose="020B0604020202020204" pitchFamily="34" charset="0"/>
              </a:rPr>
              <a:t>Other than consideration received, </a:t>
            </a:r>
            <a:r>
              <a:rPr lang="en-US" altLang="en-US" sz="2300" b="1" dirty="0">
                <a:latin typeface="Liberation Sans" panose="020B0604020202020204" pitchFamily="34" charset="0"/>
              </a:rPr>
              <a:t>the issuance of common stock affects only paid-in capital accounts</a:t>
            </a:r>
            <a:r>
              <a:rPr lang="en-US" altLang="en-US" sz="2300" dirty="0">
                <a:latin typeface="Liberation Sans" panose="020B0604020202020204" pitchFamily="34" charset="0"/>
              </a:rPr>
              <a:t>.</a:t>
            </a:r>
          </a:p>
        </p:txBody>
      </p:sp>
      <p:sp>
        <p:nvSpPr>
          <p:cNvPr id="678917" name="Rectangle 5"/>
          <p:cNvSpPr>
            <a:spLocks noChangeArrowheads="1"/>
          </p:cNvSpPr>
          <p:nvPr/>
        </p:nvSpPr>
        <p:spPr bwMode="auto">
          <a:xfrm>
            <a:off x="609600" y="1698548"/>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b="1" dirty="0" smtClean="0">
                <a:solidFill>
                  <a:schemeClr val="tx2">
                    <a:lumMod val="50000"/>
                  </a:schemeClr>
                </a:solidFill>
                <a:latin typeface="Liberation Sans" panose="020B0604020202020204" pitchFamily="34" charset="0"/>
              </a:rPr>
              <a:t>ACCOUNTING FOR COMMON STOCK</a:t>
            </a:r>
            <a:endParaRPr lang="en-US" altLang="en-US" sz="2800" b="1" dirty="0">
              <a:solidFill>
                <a:schemeClr val="tx2">
                  <a:lumMod val="50000"/>
                </a:schemeClr>
              </a:solidFill>
              <a:latin typeface="Liberation Sans" panose="020B0604020202020204" pitchFamily="34" charset="0"/>
            </a:endParaRPr>
          </a:p>
        </p:txBody>
      </p:sp>
      <p:sp>
        <p:nvSpPr>
          <p:cNvPr id="8" name="Isosceles Triangle 7"/>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9" name="TextBox 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0" name="Rounded Rectangle 9"/>
          <p:cNvSpPr/>
          <p:nvPr/>
        </p:nvSpPr>
        <p:spPr bwMode="auto">
          <a:xfrm>
            <a:off x="2789829" y="231443"/>
            <a:ext cx="5958883" cy="113975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Explain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how to account for the issuance of common </a:t>
            </a:r>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and preferred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stock, and the purchase of treasury stock.</a:t>
            </a:r>
          </a:p>
        </p:txBody>
      </p:sp>
      <p:sp>
        <p:nvSpPr>
          <p:cNvPr id="11" name="TextBox 10"/>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2" name="Straight Connector 11"/>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ChangeArrowheads="1"/>
          </p:cNvSpPr>
          <p:nvPr/>
        </p:nvSpPr>
        <p:spPr bwMode="auto">
          <a:xfrm>
            <a:off x="609600" y="1295400"/>
            <a:ext cx="8153400" cy="1600200"/>
          </a:xfrm>
          <a:prstGeom prst="rect">
            <a:avLst/>
          </a:prstGeom>
          <a:solidFill>
            <a:schemeClr val="bg1"/>
          </a:solidFill>
          <a:ln w="28575">
            <a:noFill/>
            <a:miter lim="800000"/>
            <a:headEnd/>
            <a:tailEnd/>
          </a:ln>
          <a:effectLst/>
        </p:spPr>
        <p:txBody>
          <a:bodyPr lIns="90488" tIns="44450" rIns="90488" bIns="44450"/>
          <a:lstStyle>
            <a:lvl1pPr marL="317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Assume </a:t>
            </a:r>
            <a:r>
              <a:rPr lang="en-US" altLang="en-US" sz="2100" dirty="0">
                <a:latin typeface="Liberation Sans" panose="020B0604020202020204" pitchFamily="34" charset="0"/>
              </a:rPr>
              <a:t>that Hydro-Slide, Inc. issues 2,000 shares of $1 par value common stock.  Prepare Hydro-Slide’s journal entry if (a) 1,000 share are issued for $1 per share, and (b) 1,000 shares are issued for $5 per share.</a:t>
            </a:r>
          </a:p>
        </p:txBody>
      </p:sp>
      <p:sp>
        <p:nvSpPr>
          <p:cNvPr id="32783" name="Rectangle 3"/>
          <p:cNvSpPr>
            <a:spLocks noChangeArrowheads="1"/>
          </p:cNvSpPr>
          <p:nvPr/>
        </p:nvSpPr>
        <p:spPr bwMode="auto">
          <a:xfrm>
            <a:off x="1219200" y="3140075"/>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a:tabLst>
                <a:tab pos="5715000" algn="r"/>
              </a:tabLst>
              <a:defRPr sz="2400">
                <a:solidFill>
                  <a:schemeClr val="tx1"/>
                </a:solidFill>
                <a:latin typeface="Times New Roman" pitchFamily="18" charset="0"/>
              </a:defRPr>
            </a:lvl1pPr>
            <a:lvl2pPr marL="742950" indent="-285750">
              <a:tabLst>
                <a:tab pos="5715000" algn="r"/>
              </a:tabLst>
              <a:defRPr sz="2400">
                <a:solidFill>
                  <a:schemeClr val="tx1"/>
                </a:solidFill>
                <a:latin typeface="Times New Roman" pitchFamily="18" charset="0"/>
              </a:defRPr>
            </a:lvl2pPr>
            <a:lvl3pPr marL="1143000" indent="-228600">
              <a:tabLst>
                <a:tab pos="5715000" algn="r"/>
              </a:tabLst>
              <a:defRPr sz="2400">
                <a:solidFill>
                  <a:schemeClr val="tx1"/>
                </a:solidFill>
                <a:latin typeface="Times New Roman" pitchFamily="18" charset="0"/>
              </a:defRPr>
            </a:lvl3pPr>
            <a:lvl4pPr marL="1600200" indent="-228600">
              <a:tabLst>
                <a:tab pos="5715000" algn="r"/>
              </a:tabLst>
              <a:defRPr sz="2400">
                <a:solidFill>
                  <a:schemeClr val="tx1"/>
                </a:solidFill>
                <a:latin typeface="Times New Roman" pitchFamily="18" charset="0"/>
              </a:defRPr>
            </a:lvl4pPr>
            <a:lvl5pPr marL="2057400" indent="-228600">
              <a:tabLst>
                <a:tab pos="5715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5715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5715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5715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57150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Cash	1,000</a:t>
            </a:r>
          </a:p>
        </p:txBody>
      </p:sp>
      <p:sp>
        <p:nvSpPr>
          <p:cNvPr id="32784" name="Rectangle 4"/>
          <p:cNvSpPr>
            <a:spLocks noChangeArrowheads="1"/>
          </p:cNvSpPr>
          <p:nvPr/>
        </p:nvSpPr>
        <p:spPr bwMode="auto">
          <a:xfrm>
            <a:off x="1074737" y="3581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625475" indent="-625475">
              <a:tabLst>
                <a:tab pos="7086600" algn="r"/>
              </a:tabLst>
              <a:defRPr sz="2400">
                <a:solidFill>
                  <a:schemeClr val="tx1"/>
                </a:solidFill>
                <a:latin typeface="Times New Roman" pitchFamily="18" charset="0"/>
              </a:defRPr>
            </a:lvl1pPr>
            <a:lvl2pPr marL="742950" indent="-285750">
              <a:tabLst>
                <a:tab pos="7086600" algn="r"/>
              </a:tabLst>
              <a:defRPr sz="2400">
                <a:solidFill>
                  <a:schemeClr val="tx1"/>
                </a:solidFill>
                <a:latin typeface="Times New Roman" pitchFamily="18" charset="0"/>
              </a:defRPr>
            </a:lvl2pPr>
            <a:lvl3pPr marL="1143000" indent="-228600">
              <a:tabLst>
                <a:tab pos="7086600" algn="r"/>
              </a:tabLst>
              <a:defRPr sz="2400">
                <a:solidFill>
                  <a:schemeClr val="tx1"/>
                </a:solidFill>
                <a:latin typeface="Times New Roman" pitchFamily="18" charset="0"/>
              </a:defRPr>
            </a:lvl3pPr>
            <a:lvl4pPr marL="1600200" indent="-228600">
              <a:tabLst>
                <a:tab pos="7086600" algn="r"/>
              </a:tabLst>
              <a:defRPr sz="2400">
                <a:solidFill>
                  <a:schemeClr val="tx1"/>
                </a:solidFill>
                <a:latin typeface="Times New Roman" pitchFamily="18" charset="0"/>
              </a:defRPr>
            </a:lvl4pPr>
            <a:lvl5pPr marL="2057400" indent="-228600">
              <a:tabLst>
                <a:tab pos="70866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70866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70866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70866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70866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Common </a:t>
            </a:r>
            <a:r>
              <a:rPr lang="en-US" altLang="en-US" sz="2100" dirty="0" smtClean="0">
                <a:solidFill>
                  <a:schemeClr val="bg2"/>
                </a:solidFill>
                <a:latin typeface="Liberation Sans" panose="020B0604020202020204" pitchFamily="34" charset="0"/>
              </a:rPr>
              <a:t>Stock (</a:t>
            </a:r>
            <a:r>
              <a:rPr lang="en-US" altLang="en-US" sz="2100" dirty="0">
                <a:solidFill>
                  <a:schemeClr val="bg2"/>
                </a:solidFill>
                <a:latin typeface="Liberation Sans" panose="020B0604020202020204" pitchFamily="34" charset="0"/>
              </a:rPr>
              <a:t>1,000 x $1) 	1,000</a:t>
            </a:r>
          </a:p>
        </p:txBody>
      </p:sp>
      <p:sp>
        <p:nvSpPr>
          <p:cNvPr id="32785" name="Rectangle 8"/>
          <p:cNvSpPr>
            <a:spLocks noChangeArrowheads="1"/>
          </p:cNvSpPr>
          <p:nvPr/>
        </p:nvSpPr>
        <p:spPr bwMode="auto">
          <a:xfrm>
            <a:off x="1219200" y="4206875"/>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a:tabLst>
                <a:tab pos="5715000" algn="r"/>
              </a:tabLst>
              <a:defRPr sz="2400">
                <a:solidFill>
                  <a:schemeClr val="tx1"/>
                </a:solidFill>
                <a:latin typeface="Times New Roman" pitchFamily="18" charset="0"/>
              </a:defRPr>
            </a:lvl1pPr>
            <a:lvl2pPr marL="742950" indent="-285750">
              <a:tabLst>
                <a:tab pos="5715000" algn="r"/>
              </a:tabLst>
              <a:defRPr sz="2400">
                <a:solidFill>
                  <a:schemeClr val="tx1"/>
                </a:solidFill>
                <a:latin typeface="Times New Roman" pitchFamily="18" charset="0"/>
              </a:defRPr>
            </a:lvl2pPr>
            <a:lvl3pPr marL="1143000" indent="-228600">
              <a:tabLst>
                <a:tab pos="5715000" algn="r"/>
              </a:tabLst>
              <a:defRPr sz="2400">
                <a:solidFill>
                  <a:schemeClr val="tx1"/>
                </a:solidFill>
                <a:latin typeface="Times New Roman" pitchFamily="18" charset="0"/>
              </a:defRPr>
            </a:lvl3pPr>
            <a:lvl4pPr marL="1600200" indent="-228600">
              <a:tabLst>
                <a:tab pos="5715000" algn="r"/>
              </a:tabLst>
              <a:defRPr sz="2400">
                <a:solidFill>
                  <a:schemeClr val="tx1"/>
                </a:solidFill>
                <a:latin typeface="Times New Roman" pitchFamily="18" charset="0"/>
              </a:defRPr>
            </a:lvl4pPr>
            <a:lvl5pPr marL="2057400" indent="-228600">
              <a:tabLst>
                <a:tab pos="5715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5715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5715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5715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57150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Cash	5,000</a:t>
            </a:r>
          </a:p>
        </p:txBody>
      </p:sp>
      <p:sp>
        <p:nvSpPr>
          <p:cNvPr id="32786" name="Rectangle 9"/>
          <p:cNvSpPr>
            <a:spLocks noChangeArrowheads="1"/>
          </p:cNvSpPr>
          <p:nvPr/>
        </p:nvSpPr>
        <p:spPr bwMode="auto">
          <a:xfrm>
            <a:off x="1074737" y="46482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625475" indent="-625475">
              <a:tabLst>
                <a:tab pos="7086600" algn="r"/>
              </a:tabLst>
              <a:defRPr sz="2400">
                <a:solidFill>
                  <a:schemeClr val="tx1"/>
                </a:solidFill>
                <a:latin typeface="Times New Roman" pitchFamily="18" charset="0"/>
              </a:defRPr>
            </a:lvl1pPr>
            <a:lvl2pPr marL="742950" indent="-285750">
              <a:tabLst>
                <a:tab pos="7086600" algn="r"/>
              </a:tabLst>
              <a:defRPr sz="2400">
                <a:solidFill>
                  <a:schemeClr val="tx1"/>
                </a:solidFill>
                <a:latin typeface="Times New Roman" pitchFamily="18" charset="0"/>
              </a:defRPr>
            </a:lvl2pPr>
            <a:lvl3pPr marL="1143000" indent="-228600">
              <a:tabLst>
                <a:tab pos="7086600" algn="r"/>
              </a:tabLst>
              <a:defRPr sz="2400">
                <a:solidFill>
                  <a:schemeClr val="tx1"/>
                </a:solidFill>
                <a:latin typeface="Times New Roman" pitchFamily="18" charset="0"/>
              </a:defRPr>
            </a:lvl3pPr>
            <a:lvl4pPr marL="1600200" indent="-228600">
              <a:tabLst>
                <a:tab pos="7086600" algn="r"/>
              </a:tabLst>
              <a:defRPr sz="2400">
                <a:solidFill>
                  <a:schemeClr val="tx1"/>
                </a:solidFill>
                <a:latin typeface="Times New Roman" pitchFamily="18" charset="0"/>
              </a:defRPr>
            </a:lvl4pPr>
            <a:lvl5pPr marL="2057400" indent="-228600">
              <a:tabLst>
                <a:tab pos="70866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70866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70866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70866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70866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Common </a:t>
            </a:r>
            <a:r>
              <a:rPr lang="en-US" altLang="en-US" sz="2100" dirty="0" smtClean="0">
                <a:solidFill>
                  <a:schemeClr val="bg2"/>
                </a:solidFill>
                <a:latin typeface="Liberation Sans" panose="020B0604020202020204" pitchFamily="34" charset="0"/>
              </a:rPr>
              <a:t>Stock (</a:t>
            </a:r>
            <a:r>
              <a:rPr lang="en-US" altLang="en-US" sz="2100" dirty="0">
                <a:solidFill>
                  <a:schemeClr val="bg2"/>
                </a:solidFill>
                <a:latin typeface="Liberation Sans" panose="020B0604020202020204" pitchFamily="34" charset="0"/>
              </a:rPr>
              <a:t>1,000 x $1) 	1,000</a:t>
            </a:r>
          </a:p>
        </p:txBody>
      </p:sp>
      <p:sp>
        <p:nvSpPr>
          <p:cNvPr id="32787" name="Rectangle 10"/>
          <p:cNvSpPr>
            <a:spLocks noChangeArrowheads="1"/>
          </p:cNvSpPr>
          <p:nvPr/>
        </p:nvSpPr>
        <p:spPr bwMode="auto">
          <a:xfrm>
            <a:off x="1066800" y="510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625475" indent="-625475">
              <a:tabLst>
                <a:tab pos="7086600" algn="r"/>
              </a:tabLst>
              <a:defRPr sz="2400">
                <a:solidFill>
                  <a:schemeClr val="tx1"/>
                </a:solidFill>
                <a:latin typeface="Times New Roman" pitchFamily="18" charset="0"/>
              </a:defRPr>
            </a:lvl1pPr>
            <a:lvl2pPr marL="742950" indent="-285750">
              <a:tabLst>
                <a:tab pos="7086600" algn="r"/>
              </a:tabLst>
              <a:defRPr sz="2400">
                <a:solidFill>
                  <a:schemeClr val="tx1"/>
                </a:solidFill>
                <a:latin typeface="Times New Roman" pitchFamily="18" charset="0"/>
              </a:defRPr>
            </a:lvl2pPr>
            <a:lvl3pPr marL="1143000" indent="-228600">
              <a:tabLst>
                <a:tab pos="7086600" algn="r"/>
              </a:tabLst>
              <a:defRPr sz="2400">
                <a:solidFill>
                  <a:schemeClr val="tx1"/>
                </a:solidFill>
                <a:latin typeface="Times New Roman" pitchFamily="18" charset="0"/>
              </a:defRPr>
            </a:lvl3pPr>
            <a:lvl4pPr marL="1600200" indent="-228600">
              <a:tabLst>
                <a:tab pos="7086600" algn="r"/>
              </a:tabLst>
              <a:defRPr sz="2400">
                <a:solidFill>
                  <a:schemeClr val="tx1"/>
                </a:solidFill>
                <a:latin typeface="Times New Roman" pitchFamily="18" charset="0"/>
              </a:defRPr>
            </a:lvl4pPr>
            <a:lvl5pPr marL="2057400" indent="-228600">
              <a:tabLst>
                <a:tab pos="70866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70866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70866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70866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70866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Paid-in </a:t>
            </a:r>
            <a:r>
              <a:rPr lang="en-US" altLang="en-US" sz="2100" dirty="0" smtClean="0">
                <a:solidFill>
                  <a:schemeClr val="bg2"/>
                </a:solidFill>
                <a:latin typeface="Liberation Sans" panose="020B0604020202020204" pitchFamily="34" charset="0"/>
              </a:rPr>
              <a:t>Capital in Excess of Par Value </a:t>
            </a:r>
            <a:r>
              <a:rPr lang="en-US" altLang="en-US" sz="2100" dirty="0">
                <a:solidFill>
                  <a:schemeClr val="bg2"/>
                </a:solidFill>
                <a:latin typeface="Liberation Sans" panose="020B0604020202020204" pitchFamily="34" charset="0"/>
              </a:rPr>
              <a:t>	4,000</a:t>
            </a:r>
          </a:p>
        </p:txBody>
      </p:sp>
      <p:sp>
        <p:nvSpPr>
          <p:cNvPr id="32788" name="Rectangle 11"/>
          <p:cNvSpPr>
            <a:spLocks noChangeArrowheads="1"/>
          </p:cNvSpPr>
          <p:nvPr/>
        </p:nvSpPr>
        <p:spPr bwMode="auto">
          <a:xfrm>
            <a:off x="609600" y="3124200"/>
            <a:ext cx="55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a:tabLst>
                <a:tab pos="6176963" algn="r"/>
              </a:tabLst>
              <a:defRPr sz="2400">
                <a:solidFill>
                  <a:schemeClr val="tx1"/>
                </a:solidFill>
                <a:latin typeface="Times New Roman" pitchFamily="18" charset="0"/>
              </a:defRPr>
            </a:lvl1pPr>
            <a:lvl2pPr marL="742950" indent="-285750">
              <a:tabLst>
                <a:tab pos="6176963" algn="r"/>
              </a:tabLst>
              <a:defRPr sz="2400">
                <a:solidFill>
                  <a:schemeClr val="tx1"/>
                </a:solidFill>
                <a:latin typeface="Times New Roman" pitchFamily="18" charset="0"/>
              </a:defRPr>
            </a:lvl2pPr>
            <a:lvl3pPr marL="1143000" indent="-228600">
              <a:tabLst>
                <a:tab pos="6176963" algn="r"/>
              </a:tabLst>
              <a:defRPr sz="2400">
                <a:solidFill>
                  <a:schemeClr val="tx1"/>
                </a:solidFill>
                <a:latin typeface="Times New Roman" pitchFamily="18" charset="0"/>
              </a:defRPr>
            </a:lvl3pPr>
            <a:lvl4pPr marL="1600200" indent="-228600">
              <a:tabLst>
                <a:tab pos="6176963" algn="r"/>
              </a:tabLst>
              <a:defRPr sz="2400">
                <a:solidFill>
                  <a:schemeClr val="tx1"/>
                </a:solidFill>
                <a:latin typeface="Times New Roman" pitchFamily="18" charset="0"/>
              </a:defRPr>
            </a:lvl4pPr>
            <a:lvl5pPr marL="2057400" indent="-228600">
              <a:tabLst>
                <a:tab pos="6176963"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6176963"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6176963"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6176963"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6176963" algn="r"/>
              </a:tabLst>
              <a:defRPr sz="2400">
                <a:solidFill>
                  <a:schemeClr val="tx1"/>
                </a:solidFill>
                <a:latin typeface="Times New Roman" pitchFamily="18" charset="0"/>
              </a:defRPr>
            </a:lvl9pPr>
          </a:lstStyle>
          <a:p>
            <a:pPr algn="l">
              <a:lnSpc>
                <a:spcPct val="105000"/>
              </a:lnSpc>
              <a:spcBef>
                <a:spcPct val="20000"/>
              </a:spcBef>
              <a:buClr>
                <a:schemeClr val="accent2"/>
              </a:buClr>
              <a:buSzPct val="75000"/>
              <a:buFont typeface="Wingdings" pitchFamily="2" charset="2"/>
              <a:buNone/>
            </a:pPr>
            <a:r>
              <a:rPr lang="en-US" altLang="en-US" sz="2100" dirty="0" smtClean="0">
                <a:latin typeface="Liberation Sans" panose="020B0604020202020204" pitchFamily="34" charset="0"/>
              </a:rPr>
              <a:t>(a</a:t>
            </a:r>
            <a:r>
              <a:rPr lang="en-US" altLang="en-US" sz="2100" dirty="0">
                <a:latin typeface="Liberation Sans" panose="020B0604020202020204" pitchFamily="34" charset="0"/>
              </a:rPr>
              <a:t>)</a:t>
            </a:r>
          </a:p>
        </p:txBody>
      </p:sp>
      <p:sp>
        <p:nvSpPr>
          <p:cNvPr id="32789" name="Rectangle 12"/>
          <p:cNvSpPr>
            <a:spLocks noChangeArrowheads="1"/>
          </p:cNvSpPr>
          <p:nvPr/>
        </p:nvSpPr>
        <p:spPr bwMode="auto">
          <a:xfrm>
            <a:off x="609600" y="4191000"/>
            <a:ext cx="55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p>
            <a:pPr algn="l">
              <a:lnSpc>
                <a:spcPct val="105000"/>
              </a:lnSpc>
              <a:spcBef>
                <a:spcPct val="20000"/>
              </a:spcBef>
              <a:buClr>
                <a:schemeClr val="accent2"/>
              </a:buClr>
              <a:buSzPct val="75000"/>
              <a:buFont typeface="Wingdings" pitchFamily="2" charset="2"/>
              <a:buNone/>
              <a:tabLst>
                <a:tab pos="6176963" algn="r"/>
              </a:tabLst>
            </a:pPr>
            <a:r>
              <a:rPr lang="en-US" altLang="en-US" sz="2100" dirty="0" smtClean="0">
                <a:latin typeface="Liberation Sans" panose="020B0604020202020204" pitchFamily="34" charset="0"/>
              </a:rPr>
              <a:t>(b</a:t>
            </a:r>
            <a:r>
              <a:rPr lang="en-US" altLang="en-US" sz="2100" dirty="0">
                <a:latin typeface="Liberation Sans" panose="020B0604020202020204" pitchFamily="34" charset="0"/>
              </a:rPr>
              <a:t>)</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381000" y="304800"/>
            <a:ext cx="84582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Par Value Common Stock for Cash</a:t>
            </a:r>
            <a:endParaRPr lang="en-US" altLang="en-US" sz="3200" b="1" dirty="0">
              <a:solidFill>
                <a:schemeClr val="tx2">
                  <a:lumMod val="50000"/>
                </a:schemeClr>
              </a:solidFill>
              <a:latin typeface="Liberation Sans" panose="020B0604020202020204" pitchFamily="34" charset="0"/>
            </a:endParaRPr>
          </a:p>
        </p:txBody>
      </p: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cxnSp>
        <p:nvCxnSpPr>
          <p:cNvPr id="13" name="Straight Arrow Connector 4"/>
          <p:cNvCxnSpPr>
            <a:cxnSpLocks noChangeShapeType="1"/>
          </p:cNvCxnSpPr>
          <p:nvPr/>
        </p:nvCxnSpPr>
        <p:spPr bwMode="auto">
          <a:xfrm flipV="1">
            <a:off x="669031" y="4568825"/>
            <a:ext cx="457200" cy="5334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7" name="Straight Arrow Connector 6"/>
          <p:cNvCxnSpPr>
            <a:cxnSpLocks noChangeShapeType="1"/>
          </p:cNvCxnSpPr>
          <p:nvPr/>
        </p:nvCxnSpPr>
        <p:spPr bwMode="auto">
          <a:xfrm flipV="1">
            <a:off x="1011931" y="4873625"/>
            <a:ext cx="685800" cy="6858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8" name="Straight Arrow Connector 8"/>
          <p:cNvCxnSpPr>
            <a:cxnSpLocks noChangeShapeType="1"/>
          </p:cNvCxnSpPr>
          <p:nvPr/>
        </p:nvCxnSpPr>
        <p:spPr bwMode="auto">
          <a:xfrm flipV="1">
            <a:off x="1126231" y="5711825"/>
            <a:ext cx="457200" cy="4572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9" name="TextBox 9"/>
          <p:cNvSpPr txBox="1">
            <a:spLocks noChangeArrowheads="1"/>
          </p:cNvSpPr>
          <p:nvPr/>
        </p:nvSpPr>
        <p:spPr bwMode="auto">
          <a:xfrm>
            <a:off x="34031" y="5072063"/>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t>Step 1</a:t>
            </a:r>
          </a:p>
        </p:txBody>
      </p:sp>
      <p:sp>
        <p:nvSpPr>
          <p:cNvPr id="20" name="TextBox 16"/>
          <p:cNvSpPr txBox="1">
            <a:spLocks noChangeArrowheads="1"/>
          </p:cNvSpPr>
          <p:nvPr/>
        </p:nvSpPr>
        <p:spPr bwMode="auto">
          <a:xfrm>
            <a:off x="70543" y="5616575"/>
            <a:ext cx="96202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Step 2</a:t>
            </a:r>
          </a:p>
        </p:txBody>
      </p:sp>
      <p:sp>
        <p:nvSpPr>
          <p:cNvPr id="21" name="TextBox 17"/>
          <p:cNvSpPr txBox="1">
            <a:spLocks noChangeArrowheads="1"/>
          </p:cNvSpPr>
          <p:nvPr/>
        </p:nvSpPr>
        <p:spPr bwMode="auto">
          <a:xfrm>
            <a:off x="164206" y="5983288"/>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t>Step 3</a:t>
            </a:r>
          </a:p>
        </p:txBody>
      </p:sp>
      <p:cxnSp>
        <p:nvCxnSpPr>
          <p:cNvPr id="22" name="Straight Arrow Connector 4"/>
          <p:cNvCxnSpPr>
            <a:cxnSpLocks noChangeShapeType="1"/>
            <a:stCxn id="25" idx="3"/>
          </p:cNvCxnSpPr>
          <p:nvPr/>
        </p:nvCxnSpPr>
        <p:spPr bwMode="auto">
          <a:xfrm>
            <a:off x="991617" y="3126581"/>
            <a:ext cx="227583" cy="242094"/>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3" name="Straight Arrow Connector 6"/>
          <p:cNvCxnSpPr>
            <a:cxnSpLocks noChangeShapeType="1"/>
          </p:cNvCxnSpPr>
          <p:nvPr/>
        </p:nvCxnSpPr>
        <p:spPr bwMode="auto">
          <a:xfrm flipV="1">
            <a:off x="1032569" y="3771672"/>
            <a:ext cx="652493" cy="195114"/>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25" name="TextBox 9"/>
          <p:cNvSpPr txBox="1">
            <a:spLocks noChangeArrowheads="1"/>
          </p:cNvSpPr>
          <p:nvPr/>
        </p:nvSpPr>
        <p:spPr bwMode="auto">
          <a:xfrm>
            <a:off x="29592" y="2895600"/>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t>Step 1</a:t>
            </a:r>
          </a:p>
        </p:txBody>
      </p:sp>
      <p:sp>
        <p:nvSpPr>
          <p:cNvPr id="26" name="TextBox 16"/>
          <p:cNvSpPr txBox="1">
            <a:spLocks noChangeArrowheads="1"/>
          </p:cNvSpPr>
          <p:nvPr/>
        </p:nvSpPr>
        <p:spPr bwMode="auto">
          <a:xfrm>
            <a:off x="12838" y="3735804"/>
            <a:ext cx="96202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Step 2</a:t>
            </a:r>
          </a:p>
        </p:txBody>
      </p:sp>
      <p:sp>
        <p:nvSpPr>
          <p:cNvPr id="2" name="SMARTInkShape-21"/>
          <p:cNvSpPr/>
          <p:nvPr>
            <p:custDataLst>
              <p:tags r:id="rId1"/>
            </p:custDataLst>
          </p:nvPr>
        </p:nvSpPr>
        <p:spPr bwMode="auto">
          <a:xfrm>
            <a:off x="400556" y="2035995"/>
            <a:ext cx="5949520" cy="507091"/>
          </a:xfrm>
          <a:custGeom>
            <a:avLst/>
            <a:gdLst/>
            <a:ahLst/>
            <a:cxnLst/>
            <a:rect l="0" t="0" r="0" b="0"/>
            <a:pathLst>
              <a:path w="5949520" h="507091">
                <a:moveTo>
                  <a:pt x="5943094" y="64268"/>
                </a:moveTo>
                <a:lnTo>
                  <a:pt x="5943094" y="64268"/>
                </a:lnTo>
                <a:lnTo>
                  <a:pt x="5939302" y="64268"/>
                </a:lnTo>
                <a:lnTo>
                  <a:pt x="5938184" y="65855"/>
                </a:lnTo>
                <a:lnTo>
                  <a:pt x="5936391" y="79809"/>
                </a:lnTo>
                <a:lnTo>
                  <a:pt x="5936940" y="89431"/>
                </a:lnTo>
                <a:lnTo>
                  <a:pt x="5942127" y="121909"/>
                </a:lnTo>
                <a:lnTo>
                  <a:pt x="5947812" y="155793"/>
                </a:lnTo>
                <a:lnTo>
                  <a:pt x="5949519" y="183638"/>
                </a:lnTo>
                <a:lnTo>
                  <a:pt x="5949231" y="211996"/>
                </a:lnTo>
                <a:lnTo>
                  <a:pt x="5945265" y="241301"/>
                </a:lnTo>
                <a:lnTo>
                  <a:pt x="5942944" y="273179"/>
                </a:lnTo>
                <a:lnTo>
                  <a:pt x="5933333" y="308205"/>
                </a:lnTo>
                <a:lnTo>
                  <a:pt x="5920887" y="336041"/>
                </a:lnTo>
                <a:lnTo>
                  <a:pt x="5902459" y="370099"/>
                </a:lnTo>
                <a:lnTo>
                  <a:pt x="5882739" y="398964"/>
                </a:lnTo>
                <a:lnTo>
                  <a:pt x="5847710" y="429884"/>
                </a:lnTo>
                <a:lnTo>
                  <a:pt x="5828842" y="438681"/>
                </a:lnTo>
                <a:lnTo>
                  <a:pt x="5797257" y="442517"/>
                </a:lnTo>
                <a:lnTo>
                  <a:pt x="5762006" y="442060"/>
                </a:lnTo>
                <a:lnTo>
                  <a:pt x="5728453" y="436731"/>
                </a:lnTo>
                <a:lnTo>
                  <a:pt x="5700141" y="429441"/>
                </a:lnTo>
                <a:lnTo>
                  <a:pt x="5677168" y="419500"/>
                </a:lnTo>
                <a:lnTo>
                  <a:pt x="5645932" y="415055"/>
                </a:lnTo>
                <a:lnTo>
                  <a:pt x="5611541" y="409064"/>
                </a:lnTo>
                <a:lnTo>
                  <a:pt x="5576216" y="402261"/>
                </a:lnTo>
                <a:lnTo>
                  <a:pt x="5552495" y="397579"/>
                </a:lnTo>
                <a:lnTo>
                  <a:pt x="5524490" y="394968"/>
                </a:lnTo>
                <a:lnTo>
                  <a:pt x="5494317" y="393014"/>
                </a:lnTo>
                <a:lnTo>
                  <a:pt x="5465031" y="389500"/>
                </a:lnTo>
                <a:lnTo>
                  <a:pt x="5434024" y="387409"/>
                </a:lnTo>
                <a:lnTo>
                  <a:pt x="5401722" y="385686"/>
                </a:lnTo>
                <a:lnTo>
                  <a:pt x="5368845" y="382274"/>
                </a:lnTo>
                <a:lnTo>
                  <a:pt x="5335712" y="380229"/>
                </a:lnTo>
                <a:lnTo>
                  <a:pt x="5302465" y="379320"/>
                </a:lnTo>
                <a:lnTo>
                  <a:pt x="5269168" y="378916"/>
                </a:lnTo>
                <a:lnTo>
                  <a:pt x="5233732" y="378736"/>
                </a:lnTo>
                <a:lnTo>
                  <a:pt x="5215392" y="378688"/>
                </a:lnTo>
                <a:lnTo>
                  <a:pt x="5180198" y="378635"/>
                </a:lnTo>
                <a:lnTo>
                  <a:pt x="5145242" y="378611"/>
                </a:lnTo>
                <a:lnTo>
                  <a:pt x="5127030" y="378605"/>
                </a:lnTo>
                <a:lnTo>
                  <a:pt x="5108539" y="378601"/>
                </a:lnTo>
                <a:lnTo>
                  <a:pt x="5089861" y="378598"/>
                </a:lnTo>
                <a:lnTo>
                  <a:pt x="5071060" y="378596"/>
                </a:lnTo>
                <a:lnTo>
                  <a:pt x="5052175" y="378595"/>
                </a:lnTo>
                <a:lnTo>
                  <a:pt x="5033236" y="378594"/>
                </a:lnTo>
                <a:lnTo>
                  <a:pt x="5014259" y="378594"/>
                </a:lnTo>
                <a:lnTo>
                  <a:pt x="4995258" y="378593"/>
                </a:lnTo>
                <a:lnTo>
                  <a:pt x="4976241" y="379387"/>
                </a:lnTo>
                <a:lnTo>
                  <a:pt x="4957213" y="380709"/>
                </a:lnTo>
                <a:lnTo>
                  <a:pt x="4938177" y="382385"/>
                </a:lnTo>
                <a:lnTo>
                  <a:pt x="4919137" y="384296"/>
                </a:lnTo>
                <a:lnTo>
                  <a:pt x="4900094" y="386364"/>
                </a:lnTo>
                <a:lnTo>
                  <a:pt x="4881048" y="388536"/>
                </a:lnTo>
                <a:lnTo>
                  <a:pt x="4861207" y="389984"/>
                </a:lnTo>
                <a:lnTo>
                  <a:pt x="4840836" y="390949"/>
                </a:lnTo>
                <a:lnTo>
                  <a:pt x="4820111" y="391593"/>
                </a:lnTo>
                <a:lnTo>
                  <a:pt x="4799945" y="392816"/>
                </a:lnTo>
                <a:lnTo>
                  <a:pt x="4780151" y="394424"/>
                </a:lnTo>
                <a:lnTo>
                  <a:pt x="4760605" y="396291"/>
                </a:lnTo>
                <a:lnTo>
                  <a:pt x="4741224" y="398329"/>
                </a:lnTo>
                <a:lnTo>
                  <a:pt x="4721954" y="400481"/>
                </a:lnTo>
                <a:lnTo>
                  <a:pt x="4702757" y="402710"/>
                </a:lnTo>
                <a:lnTo>
                  <a:pt x="4682815" y="404990"/>
                </a:lnTo>
                <a:lnTo>
                  <a:pt x="4662377" y="407303"/>
                </a:lnTo>
                <a:lnTo>
                  <a:pt x="4641608" y="409639"/>
                </a:lnTo>
                <a:lnTo>
                  <a:pt x="4621411" y="411990"/>
                </a:lnTo>
                <a:lnTo>
                  <a:pt x="4601598" y="414351"/>
                </a:lnTo>
                <a:lnTo>
                  <a:pt x="4582038" y="416719"/>
                </a:lnTo>
                <a:lnTo>
                  <a:pt x="4561854" y="419092"/>
                </a:lnTo>
                <a:lnTo>
                  <a:pt x="4541255" y="421467"/>
                </a:lnTo>
                <a:lnTo>
                  <a:pt x="4520379" y="423844"/>
                </a:lnTo>
                <a:lnTo>
                  <a:pt x="4500111" y="426223"/>
                </a:lnTo>
                <a:lnTo>
                  <a:pt x="4480249" y="428602"/>
                </a:lnTo>
                <a:lnTo>
                  <a:pt x="4460658" y="430982"/>
                </a:lnTo>
                <a:lnTo>
                  <a:pt x="4440453" y="433363"/>
                </a:lnTo>
                <a:lnTo>
                  <a:pt x="4419840" y="435743"/>
                </a:lnTo>
                <a:lnTo>
                  <a:pt x="4398954" y="438124"/>
                </a:lnTo>
                <a:lnTo>
                  <a:pt x="4377886" y="440505"/>
                </a:lnTo>
                <a:lnTo>
                  <a:pt x="4356697" y="442887"/>
                </a:lnTo>
                <a:lnTo>
                  <a:pt x="4335427" y="445268"/>
                </a:lnTo>
                <a:lnTo>
                  <a:pt x="4314104" y="447649"/>
                </a:lnTo>
                <a:lnTo>
                  <a:pt x="4292744" y="450030"/>
                </a:lnTo>
                <a:lnTo>
                  <a:pt x="4271361" y="452411"/>
                </a:lnTo>
                <a:lnTo>
                  <a:pt x="4249168" y="453999"/>
                </a:lnTo>
                <a:lnTo>
                  <a:pt x="4226435" y="455057"/>
                </a:lnTo>
                <a:lnTo>
                  <a:pt x="4203342" y="455763"/>
                </a:lnTo>
                <a:lnTo>
                  <a:pt x="4180803" y="456233"/>
                </a:lnTo>
                <a:lnTo>
                  <a:pt x="4158634" y="456547"/>
                </a:lnTo>
                <a:lnTo>
                  <a:pt x="4136710" y="456756"/>
                </a:lnTo>
                <a:lnTo>
                  <a:pt x="4114951" y="457689"/>
                </a:lnTo>
                <a:lnTo>
                  <a:pt x="4093300" y="459105"/>
                </a:lnTo>
                <a:lnTo>
                  <a:pt x="4071723" y="460842"/>
                </a:lnTo>
                <a:lnTo>
                  <a:pt x="4050195" y="462794"/>
                </a:lnTo>
                <a:lnTo>
                  <a:pt x="4028699" y="464890"/>
                </a:lnTo>
                <a:lnTo>
                  <a:pt x="4007225" y="467080"/>
                </a:lnTo>
                <a:lnTo>
                  <a:pt x="3985764" y="469334"/>
                </a:lnTo>
                <a:lnTo>
                  <a:pt x="3964314" y="471631"/>
                </a:lnTo>
                <a:lnTo>
                  <a:pt x="3942870" y="473956"/>
                </a:lnTo>
                <a:lnTo>
                  <a:pt x="3921430" y="475506"/>
                </a:lnTo>
                <a:lnTo>
                  <a:pt x="3899993" y="476538"/>
                </a:lnTo>
                <a:lnTo>
                  <a:pt x="3878558" y="477228"/>
                </a:lnTo>
                <a:lnTo>
                  <a:pt x="3857124" y="478480"/>
                </a:lnTo>
                <a:lnTo>
                  <a:pt x="3835691" y="480109"/>
                </a:lnTo>
                <a:lnTo>
                  <a:pt x="3814259" y="481989"/>
                </a:lnTo>
                <a:lnTo>
                  <a:pt x="3792827" y="483242"/>
                </a:lnTo>
                <a:lnTo>
                  <a:pt x="3771395" y="484078"/>
                </a:lnTo>
                <a:lnTo>
                  <a:pt x="3749964" y="484635"/>
                </a:lnTo>
                <a:lnTo>
                  <a:pt x="3727738" y="485800"/>
                </a:lnTo>
                <a:lnTo>
                  <a:pt x="3704984" y="487370"/>
                </a:lnTo>
                <a:lnTo>
                  <a:pt x="3681877" y="489211"/>
                </a:lnTo>
                <a:lnTo>
                  <a:pt x="3658535" y="490438"/>
                </a:lnTo>
                <a:lnTo>
                  <a:pt x="3635036" y="491256"/>
                </a:lnTo>
                <a:lnTo>
                  <a:pt x="3611432" y="491802"/>
                </a:lnTo>
                <a:lnTo>
                  <a:pt x="3588553" y="492165"/>
                </a:lnTo>
                <a:lnTo>
                  <a:pt x="3566156" y="492408"/>
                </a:lnTo>
                <a:lnTo>
                  <a:pt x="3544081" y="492569"/>
                </a:lnTo>
                <a:lnTo>
                  <a:pt x="3521427" y="492677"/>
                </a:lnTo>
                <a:lnTo>
                  <a:pt x="3498387" y="492749"/>
                </a:lnTo>
                <a:lnTo>
                  <a:pt x="3475090" y="492797"/>
                </a:lnTo>
                <a:lnTo>
                  <a:pt x="3451620" y="493622"/>
                </a:lnTo>
                <a:lnTo>
                  <a:pt x="3428036" y="494966"/>
                </a:lnTo>
                <a:lnTo>
                  <a:pt x="3404376" y="496657"/>
                </a:lnTo>
                <a:lnTo>
                  <a:pt x="3380666" y="497783"/>
                </a:lnTo>
                <a:lnTo>
                  <a:pt x="3356921" y="498534"/>
                </a:lnTo>
                <a:lnTo>
                  <a:pt x="3333154" y="499035"/>
                </a:lnTo>
                <a:lnTo>
                  <a:pt x="3308577" y="499368"/>
                </a:lnTo>
                <a:lnTo>
                  <a:pt x="3283462" y="499591"/>
                </a:lnTo>
                <a:lnTo>
                  <a:pt x="3257987" y="499739"/>
                </a:lnTo>
                <a:lnTo>
                  <a:pt x="3233861" y="500632"/>
                </a:lnTo>
                <a:lnTo>
                  <a:pt x="3210632" y="502021"/>
                </a:lnTo>
                <a:lnTo>
                  <a:pt x="3188003" y="503741"/>
                </a:lnTo>
                <a:lnTo>
                  <a:pt x="3164185" y="504887"/>
                </a:lnTo>
                <a:lnTo>
                  <a:pt x="3139576" y="505651"/>
                </a:lnTo>
                <a:lnTo>
                  <a:pt x="3114438" y="506161"/>
                </a:lnTo>
                <a:lnTo>
                  <a:pt x="3089742" y="506501"/>
                </a:lnTo>
                <a:lnTo>
                  <a:pt x="3065341" y="506727"/>
                </a:lnTo>
                <a:lnTo>
                  <a:pt x="3041135" y="506878"/>
                </a:lnTo>
                <a:lnTo>
                  <a:pt x="3017855" y="506979"/>
                </a:lnTo>
                <a:lnTo>
                  <a:pt x="2995191" y="507046"/>
                </a:lnTo>
                <a:lnTo>
                  <a:pt x="2972938" y="507090"/>
                </a:lnTo>
                <a:lnTo>
                  <a:pt x="2950959" y="506327"/>
                </a:lnTo>
                <a:lnTo>
                  <a:pt x="2929162" y="505024"/>
                </a:lnTo>
                <a:lnTo>
                  <a:pt x="2907487" y="503361"/>
                </a:lnTo>
                <a:lnTo>
                  <a:pt x="2885100" y="502253"/>
                </a:lnTo>
                <a:lnTo>
                  <a:pt x="2862237" y="501514"/>
                </a:lnTo>
                <a:lnTo>
                  <a:pt x="2839058" y="501021"/>
                </a:lnTo>
                <a:lnTo>
                  <a:pt x="2816462" y="500693"/>
                </a:lnTo>
                <a:lnTo>
                  <a:pt x="2794254" y="500474"/>
                </a:lnTo>
                <a:lnTo>
                  <a:pt x="2772305" y="500328"/>
                </a:lnTo>
                <a:lnTo>
                  <a:pt x="2749735" y="499437"/>
                </a:lnTo>
                <a:lnTo>
                  <a:pt x="2726750" y="498050"/>
                </a:lnTo>
                <a:lnTo>
                  <a:pt x="2703490" y="496330"/>
                </a:lnTo>
                <a:lnTo>
                  <a:pt x="2680839" y="494391"/>
                </a:lnTo>
                <a:lnTo>
                  <a:pt x="2658595" y="492304"/>
                </a:lnTo>
                <a:lnTo>
                  <a:pt x="2636622" y="490119"/>
                </a:lnTo>
                <a:lnTo>
                  <a:pt x="2614829" y="488662"/>
                </a:lnTo>
                <a:lnTo>
                  <a:pt x="2593157" y="487691"/>
                </a:lnTo>
                <a:lnTo>
                  <a:pt x="2571565" y="487044"/>
                </a:lnTo>
                <a:lnTo>
                  <a:pt x="2549233" y="485818"/>
                </a:lnTo>
                <a:lnTo>
                  <a:pt x="2526408" y="484208"/>
                </a:lnTo>
                <a:lnTo>
                  <a:pt x="2503253" y="482340"/>
                </a:lnTo>
                <a:lnTo>
                  <a:pt x="2479879" y="481095"/>
                </a:lnTo>
                <a:lnTo>
                  <a:pt x="2456359" y="480265"/>
                </a:lnTo>
                <a:lnTo>
                  <a:pt x="2432742" y="479712"/>
                </a:lnTo>
                <a:lnTo>
                  <a:pt x="2409853" y="479343"/>
                </a:lnTo>
                <a:lnTo>
                  <a:pt x="2387450" y="479097"/>
                </a:lnTo>
                <a:lnTo>
                  <a:pt x="2365371" y="478933"/>
                </a:lnTo>
                <a:lnTo>
                  <a:pt x="2342714" y="478824"/>
                </a:lnTo>
                <a:lnTo>
                  <a:pt x="2319672" y="478751"/>
                </a:lnTo>
                <a:lnTo>
                  <a:pt x="2296373" y="478702"/>
                </a:lnTo>
                <a:lnTo>
                  <a:pt x="2272903" y="477876"/>
                </a:lnTo>
                <a:lnTo>
                  <a:pt x="2249319" y="476531"/>
                </a:lnTo>
                <a:lnTo>
                  <a:pt x="2225659" y="474841"/>
                </a:lnTo>
                <a:lnTo>
                  <a:pt x="2202741" y="473715"/>
                </a:lnTo>
                <a:lnTo>
                  <a:pt x="2180319" y="472963"/>
                </a:lnTo>
                <a:lnTo>
                  <a:pt x="2158227" y="472463"/>
                </a:lnTo>
                <a:lnTo>
                  <a:pt x="2135562" y="472129"/>
                </a:lnTo>
                <a:lnTo>
                  <a:pt x="2112514" y="471906"/>
                </a:lnTo>
                <a:lnTo>
                  <a:pt x="2089212" y="471758"/>
                </a:lnTo>
                <a:lnTo>
                  <a:pt x="2066533" y="470865"/>
                </a:lnTo>
                <a:lnTo>
                  <a:pt x="2044270" y="469476"/>
                </a:lnTo>
                <a:lnTo>
                  <a:pt x="2022284" y="467757"/>
                </a:lnTo>
                <a:lnTo>
                  <a:pt x="2000483" y="466610"/>
                </a:lnTo>
                <a:lnTo>
                  <a:pt x="1978806" y="465846"/>
                </a:lnTo>
                <a:lnTo>
                  <a:pt x="1957210" y="465337"/>
                </a:lnTo>
                <a:lnTo>
                  <a:pt x="1934875" y="464997"/>
                </a:lnTo>
                <a:lnTo>
                  <a:pt x="1912048" y="464770"/>
                </a:lnTo>
                <a:lnTo>
                  <a:pt x="1888893" y="464619"/>
                </a:lnTo>
                <a:lnTo>
                  <a:pt x="1866312" y="464519"/>
                </a:lnTo>
                <a:lnTo>
                  <a:pt x="1844114" y="464452"/>
                </a:lnTo>
                <a:lnTo>
                  <a:pt x="1822172" y="464407"/>
                </a:lnTo>
                <a:lnTo>
                  <a:pt x="1799607" y="463583"/>
                </a:lnTo>
                <a:lnTo>
                  <a:pt x="1776625" y="462240"/>
                </a:lnTo>
                <a:lnTo>
                  <a:pt x="1753367" y="460551"/>
                </a:lnTo>
                <a:lnTo>
                  <a:pt x="1730718" y="459426"/>
                </a:lnTo>
                <a:lnTo>
                  <a:pt x="1708474" y="458675"/>
                </a:lnTo>
                <a:lnTo>
                  <a:pt x="1686502" y="458174"/>
                </a:lnTo>
                <a:lnTo>
                  <a:pt x="1664710" y="457841"/>
                </a:lnTo>
                <a:lnTo>
                  <a:pt x="1643038" y="457618"/>
                </a:lnTo>
                <a:lnTo>
                  <a:pt x="1621446" y="457470"/>
                </a:lnTo>
                <a:lnTo>
                  <a:pt x="1599908" y="457371"/>
                </a:lnTo>
                <a:lnTo>
                  <a:pt x="1578405" y="457306"/>
                </a:lnTo>
                <a:lnTo>
                  <a:pt x="1556926" y="457262"/>
                </a:lnTo>
                <a:lnTo>
                  <a:pt x="1535464" y="457232"/>
                </a:lnTo>
                <a:lnTo>
                  <a:pt x="1514011" y="457213"/>
                </a:lnTo>
                <a:lnTo>
                  <a:pt x="1492566" y="457200"/>
                </a:lnTo>
                <a:lnTo>
                  <a:pt x="1471125" y="457191"/>
                </a:lnTo>
                <a:lnTo>
                  <a:pt x="1449688" y="457185"/>
                </a:lnTo>
                <a:lnTo>
                  <a:pt x="1428253" y="457182"/>
                </a:lnTo>
                <a:lnTo>
                  <a:pt x="1406818" y="457179"/>
                </a:lnTo>
                <a:lnTo>
                  <a:pt x="1385385" y="457177"/>
                </a:lnTo>
                <a:lnTo>
                  <a:pt x="1363953" y="457176"/>
                </a:lnTo>
                <a:lnTo>
                  <a:pt x="1343314" y="457175"/>
                </a:lnTo>
                <a:lnTo>
                  <a:pt x="1323205" y="457175"/>
                </a:lnTo>
                <a:lnTo>
                  <a:pt x="1303450" y="457174"/>
                </a:lnTo>
                <a:lnTo>
                  <a:pt x="1283929" y="457968"/>
                </a:lnTo>
                <a:lnTo>
                  <a:pt x="1264565" y="459291"/>
                </a:lnTo>
                <a:lnTo>
                  <a:pt x="1245306" y="460966"/>
                </a:lnTo>
                <a:lnTo>
                  <a:pt x="1226117" y="462083"/>
                </a:lnTo>
                <a:lnTo>
                  <a:pt x="1206974" y="462828"/>
                </a:lnTo>
                <a:lnTo>
                  <a:pt x="1187862" y="463325"/>
                </a:lnTo>
                <a:lnTo>
                  <a:pt x="1168770" y="463656"/>
                </a:lnTo>
                <a:lnTo>
                  <a:pt x="1149693" y="463876"/>
                </a:lnTo>
                <a:lnTo>
                  <a:pt x="1130625" y="464023"/>
                </a:lnTo>
                <a:lnTo>
                  <a:pt x="1111562" y="464121"/>
                </a:lnTo>
                <a:lnTo>
                  <a:pt x="1092504" y="464187"/>
                </a:lnTo>
                <a:lnTo>
                  <a:pt x="1073449" y="464230"/>
                </a:lnTo>
                <a:lnTo>
                  <a:pt x="1054395" y="464259"/>
                </a:lnTo>
                <a:lnTo>
                  <a:pt x="1035343" y="464279"/>
                </a:lnTo>
                <a:lnTo>
                  <a:pt x="1016291" y="464292"/>
                </a:lnTo>
                <a:lnTo>
                  <a:pt x="997240" y="464300"/>
                </a:lnTo>
                <a:lnTo>
                  <a:pt x="978189" y="464306"/>
                </a:lnTo>
                <a:lnTo>
                  <a:pt x="959139" y="464310"/>
                </a:lnTo>
                <a:lnTo>
                  <a:pt x="940882" y="463519"/>
                </a:lnTo>
                <a:lnTo>
                  <a:pt x="905780" y="460523"/>
                </a:lnTo>
                <a:lnTo>
                  <a:pt x="871659" y="458662"/>
                </a:lnTo>
                <a:lnTo>
                  <a:pt x="837973" y="457835"/>
                </a:lnTo>
                <a:lnTo>
                  <a:pt x="804480" y="457468"/>
                </a:lnTo>
                <a:lnTo>
                  <a:pt x="768957" y="459421"/>
                </a:lnTo>
                <a:lnTo>
                  <a:pt x="733590" y="462141"/>
                </a:lnTo>
                <a:lnTo>
                  <a:pt x="701996" y="463350"/>
                </a:lnTo>
                <a:lnTo>
                  <a:pt x="669963" y="463888"/>
                </a:lnTo>
                <a:lnTo>
                  <a:pt x="637205" y="464126"/>
                </a:lnTo>
                <a:lnTo>
                  <a:pt x="604125" y="464233"/>
                </a:lnTo>
                <a:lnTo>
                  <a:pt x="573019" y="464280"/>
                </a:lnTo>
                <a:lnTo>
                  <a:pt x="543319" y="464301"/>
                </a:lnTo>
                <a:lnTo>
                  <a:pt x="514244" y="464310"/>
                </a:lnTo>
                <a:lnTo>
                  <a:pt x="483330" y="464314"/>
                </a:lnTo>
                <a:lnTo>
                  <a:pt x="452657" y="464316"/>
                </a:lnTo>
                <a:lnTo>
                  <a:pt x="425796" y="464317"/>
                </a:lnTo>
                <a:lnTo>
                  <a:pt x="398511" y="462201"/>
                </a:lnTo>
                <a:lnTo>
                  <a:pt x="371304" y="459408"/>
                </a:lnTo>
                <a:lnTo>
                  <a:pt x="345982" y="458167"/>
                </a:lnTo>
                <a:lnTo>
                  <a:pt x="321499" y="455499"/>
                </a:lnTo>
                <a:lnTo>
                  <a:pt x="297389" y="451667"/>
                </a:lnTo>
                <a:lnTo>
                  <a:pt x="273444" y="447318"/>
                </a:lnTo>
                <a:lnTo>
                  <a:pt x="249572" y="444856"/>
                </a:lnTo>
                <a:lnTo>
                  <a:pt x="225734" y="442174"/>
                </a:lnTo>
                <a:lnTo>
                  <a:pt x="190794" y="432533"/>
                </a:lnTo>
                <a:lnTo>
                  <a:pt x="159980" y="424296"/>
                </a:lnTo>
                <a:lnTo>
                  <a:pt x="131536" y="416035"/>
                </a:lnTo>
                <a:lnTo>
                  <a:pt x="98072" y="401540"/>
                </a:lnTo>
                <a:lnTo>
                  <a:pt x="74740" y="391213"/>
                </a:lnTo>
                <a:lnTo>
                  <a:pt x="42711" y="368848"/>
                </a:lnTo>
                <a:lnTo>
                  <a:pt x="23582" y="349974"/>
                </a:lnTo>
                <a:lnTo>
                  <a:pt x="3333" y="321439"/>
                </a:lnTo>
                <a:lnTo>
                  <a:pt x="0" y="292720"/>
                </a:lnTo>
                <a:lnTo>
                  <a:pt x="438" y="276067"/>
                </a:lnTo>
                <a:lnTo>
                  <a:pt x="9457" y="246323"/>
                </a:lnTo>
                <a:lnTo>
                  <a:pt x="20085" y="227483"/>
                </a:lnTo>
                <a:lnTo>
                  <a:pt x="50330" y="198366"/>
                </a:lnTo>
                <a:lnTo>
                  <a:pt x="78239" y="174893"/>
                </a:lnTo>
                <a:lnTo>
                  <a:pt x="112386" y="155764"/>
                </a:lnTo>
                <a:lnTo>
                  <a:pt x="140276" y="145441"/>
                </a:lnTo>
                <a:lnTo>
                  <a:pt x="168648" y="133474"/>
                </a:lnTo>
                <a:lnTo>
                  <a:pt x="197957" y="124549"/>
                </a:lnTo>
                <a:lnTo>
                  <a:pt x="231424" y="116877"/>
                </a:lnTo>
                <a:lnTo>
                  <a:pt x="266475" y="109577"/>
                </a:lnTo>
                <a:lnTo>
                  <a:pt x="290131" y="104778"/>
                </a:lnTo>
                <a:lnTo>
                  <a:pt x="315991" y="99999"/>
                </a:lnTo>
                <a:lnTo>
                  <a:pt x="343359" y="96023"/>
                </a:lnTo>
                <a:lnTo>
                  <a:pt x="371398" y="94256"/>
                </a:lnTo>
                <a:lnTo>
                  <a:pt x="399735" y="91354"/>
                </a:lnTo>
                <a:lnTo>
                  <a:pt x="428204" y="87419"/>
                </a:lnTo>
                <a:lnTo>
                  <a:pt x="456732" y="83024"/>
                </a:lnTo>
                <a:lnTo>
                  <a:pt x="487402" y="80541"/>
                </a:lnTo>
                <a:lnTo>
                  <a:pt x="519555" y="78644"/>
                </a:lnTo>
                <a:lnTo>
                  <a:pt x="552365" y="75155"/>
                </a:lnTo>
                <a:lnTo>
                  <a:pt x="585469" y="73075"/>
                </a:lnTo>
                <a:lnTo>
                  <a:pt x="618702" y="71357"/>
                </a:lnTo>
                <a:lnTo>
                  <a:pt x="651994" y="67948"/>
                </a:lnTo>
                <a:lnTo>
                  <a:pt x="687427" y="63786"/>
                </a:lnTo>
                <a:lnTo>
                  <a:pt x="705766" y="61566"/>
                </a:lnTo>
                <a:lnTo>
                  <a:pt x="724342" y="60085"/>
                </a:lnTo>
                <a:lnTo>
                  <a:pt x="743076" y="59098"/>
                </a:lnTo>
                <a:lnTo>
                  <a:pt x="761915" y="58440"/>
                </a:lnTo>
                <a:lnTo>
                  <a:pt x="780825" y="57207"/>
                </a:lnTo>
                <a:lnTo>
                  <a:pt x="799781" y="55592"/>
                </a:lnTo>
                <a:lnTo>
                  <a:pt x="818769" y="53721"/>
                </a:lnTo>
                <a:lnTo>
                  <a:pt x="838571" y="51680"/>
                </a:lnTo>
                <a:lnTo>
                  <a:pt x="858916" y="49526"/>
                </a:lnTo>
                <a:lnTo>
                  <a:pt x="879623" y="47296"/>
                </a:lnTo>
                <a:lnTo>
                  <a:pt x="900572" y="45016"/>
                </a:lnTo>
                <a:lnTo>
                  <a:pt x="921681" y="42702"/>
                </a:lnTo>
                <a:lnTo>
                  <a:pt x="942898" y="40365"/>
                </a:lnTo>
                <a:lnTo>
                  <a:pt x="963393" y="38808"/>
                </a:lnTo>
                <a:lnTo>
                  <a:pt x="983406" y="37769"/>
                </a:lnTo>
                <a:lnTo>
                  <a:pt x="1003098" y="37077"/>
                </a:lnTo>
                <a:lnTo>
                  <a:pt x="1024163" y="36616"/>
                </a:lnTo>
                <a:lnTo>
                  <a:pt x="1046144" y="36308"/>
                </a:lnTo>
                <a:lnTo>
                  <a:pt x="1068736" y="36103"/>
                </a:lnTo>
                <a:lnTo>
                  <a:pt x="1090941" y="35172"/>
                </a:lnTo>
                <a:lnTo>
                  <a:pt x="1112887" y="33758"/>
                </a:lnTo>
                <a:lnTo>
                  <a:pt x="1134663" y="32022"/>
                </a:lnTo>
                <a:lnTo>
                  <a:pt x="1156323" y="30864"/>
                </a:lnTo>
                <a:lnTo>
                  <a:pt x="1177907" y="30092"/>
                </a:lnTo>
                <a:lnTo>
                  <a:pt x="1199440" y="29578"/>
                </a:lnTo>
                <a:lnTo>
                  <a:pt x="1220939" y="29235"/>
                </a:lnTo>
                <a:lnTo>
                  <a:pt x="1242416" y="29006"/>
                </a:lnTo>
                <a:lnTo>
                  <a:pt x="1263877" y="28854"/>
                </a:lnTo>
                <a:lnTo>
                  <a:pt x="1286123" y="27958"/>
                </a:lnTo>
                <a:lnTo>
                  <a:pt x="1308890" y="26568"/>
                </a:lnTo>
                <a:lnTo>
                  <a:pt x="1332006" y="24847"/>
                </a:lnTo>
                <a:lnTo>
                  <a:pt x="1354560" y="23699"/>
                </a:lnTo>
                <a:lnTo>
                  <a:pt x="1376740" y="22935"/>
                </a:lnTo>
                <a:lnTo>
                  <a:pt x="1398671" y="22425"/>
                </a:lnTo>
                <a:lnTo>
                  <a:pt x="1421229" y="22085"/>
                </a:lnTo>
                <a:lnTo>
                  <a:pt x="1444204" y="21858"/>
                </a:lnTo>
                <a:lnTo>
                  <a:pt x="1467459" y="21707"/>
                </a:lnTo>
                <a:lnTo>
                  <a:pt x="1490106" y="21607"/>
                </a:lnTo>
                <a:lnTo>
                  <a:pt x="1512348" y="21539"/>
                </a:lnTo>
                <a:lnTo>
                  <a:pt x="1534320" y="21495"/>
                </a:lnTo>
                <a:lnTo>
                  <a:pt x="1556905" y="20671"/>
                </a:lnTo>
                <a:lnTo>
                  <a:pt x="1579899" y="19328"/>
                </a:lnTo>
                <a:lnTo>
                  <a:pt x="1603166" y="17639"/>
                </a:lnTo>
                <a:lnTo>
                  <a:pt x="1626615" y="16513"/>
                </a:lnTo>
                <a:lnTo>
                  <a:pt x="1650185" y="15763"/>
                </a:lnTo>
                <a:lnTo>
                  <a:pt x="1673836" y="15262"/>
                </a:lnTo>
                <a:lnTo>
                  <a:pt x="1697541" y="14928"/>
                </a:lnTo>
                <a:lnTo>
                  <a:pt x="1721281" y="14706"/>
                </a:lnTo>
                <a:lnTo>
                  <a:pt x="1745046" y="14558"/>
                </a:lnTo>
                <a:lnTo>
                  <a:pt x="1768827" y="14459"/>
                </a:lnTo>
                <a:lnTo>
                  <a:pt x="1792618" y="14393"/>
                </a:lnTo>
                <a:lnTo>
                  <a:pt x="1816416" y="14349"/>
                </a:lnTo>
                <a:lnTo>
                  <a:pt x="1840219" y="13526"/>
                </a:lnTo>
                <a:lnTo>
                  <a:pt x="1864025" y="12184"/>
                </a:lnTo>
                <a:lnTo>
                  <a:pt x="1887834" y="10495"/>
                </a:lnTo>
                <a:lnTo>
                  <a:pt x="1912437" y="9369"/>
                </a:lnTo>
                <a:lnTo>
                  <a:pt x="1937571" y="8619"/>
                </a:lnTo>
                <a:lnTo>
                  <a:pt x="1963057" y="8118"/>
                </a:lnTo>
                <a:lnTo>
                  <a:pt x="1987986" y="7785"/>
                </a:lnTo>
                <a:lnTo>
                  <a:pt x="2012543" y="7562"/>
                </a:lnTo>
                <a:lnTo>
                  <a:pt x="2036852" y="7414"/>
                </a:lnTo>
                <a:lnTo>
                  <a:pt x="2060995" y="7315"/>
                </a:lnTo>
                <a:lnTo>
                  <a:pt x="2085028" y="7249"/>
                </a:lnTo>
                <a:lnTo>
                  <a:pt x="2108987" y="7205"/>
                </a:lnTo>
                <a:lnTo>
                  <a:pt x="2133692" y="7176"/>
                </a:lnTo>
                <a:lnTo>
                  <a:pt x="2158892" y="7156"/>
                </a:lnTo>
                <a:lnTo>
                  <a:pt x="2184424" y="7143"/>
                </a:lnTo>
                <a:lnTo>
                  <a:pt x="2210177" y="6341"/>
                </a:lnTo>
                <a:lnTo>
                  <a:pt x="2236076" y="5012"/>
                </a:lnTo>
                <a:lnTo>
                  <a:pt x="2262074" y="3333"/>
                </a:lnTo>
                <a:lnTo>
                  <a:pt x="2287343" y="2213"/>
                </a:lnTo>
                <a:lnTo>
                  <a:pt x="2312127" y="1467"/>
                </a:lnTo>
                <a:lnTo>
                  <a:pt x="2336587" y="969"/>
                </a:lnTo>
                <a:lnTo>
                  <a:pt x="2361625" y="637"/>
                </a:lnTo>
                <a:lnTo>
                  <a:pt x="2387048" y="416"/>
                </a:lnTo>
                <a:lnTo>
                  <a:pt x="2412728" y="269"/>
                </a:lnTo>
                <a:lnTo>
                  <a:pt x="2437785" y="170"/>
                </a:lnTo>
                <a:lnTo>
                  <a:pt x="2462428" y="105"/>
                </a:lnTo>
                <a:lnTo>
                  <a:pt x="2486794" y="61"/>
                </a:lnTo>
                <a:lnTo>
                  <a:pt x="2511769" y="32"/>
                </a:lnTo>
                <a:lnTo>
                  <a:pt x="2537150" y="13"/>
                </a:lnTo>
                <a:lnTo>
                  <a:pt x="2562802" y="0"/>
                </a:lnTo>
                <a:lnTo>
                  <a:pt x="2587841" y="785"/>
                </a:lnTo>
                <a:lnTo>
                  <a:pt x="2612471" y="2102"/>
                </a:lnTo>
                <a:lnTo>
                  <a:pt x="2636829" y="3774"/>
                </a:lnTo>
                <a:lnTo>
                  <a:pt x="2661799" y="4888"/>
                </a:lnTo>
                <a:lnTo>
                  <a:pt x="2687176" y="5631"/>
                </a:lnTo>
                <a:lnTo>
                  <a:pt x="2712826" y="6127"/>
                </a:lnTo>
                <a:lnTo>
                  <a:pt x="2737863" y="6457"/>
                </a:lnTo>
                <a:lnTo>
                  <a:pt x="2762492" y="6677"/>
                </a:lnTo>
                <a:lnTo>
                  <a:pt x="2786849" y="6824"/>
                </a:lnTo>
                <a:lnTo>
                  <a:pt x="2811818" y="6922"/>
                </a:lnTo>
                <a:lnTo>
                  <a:pt x="2837196" y="6987"/>
                </a:lnTo>
                <a:lnTo>
                  <a:pt x="2862845" y="7031"/>
                </a:lnTo>
                <a:lnTo>
                  <a:pt x="2888676" y="7060"/>
                </a:lnTo>
                <a:lnTo>
                  <a:pt x="2914628" y="7079"/>
                </a:lnTo>
                <a:lnTo>
                  <a:pt x="2940660" y="7092"/>
                </a:lnTo>
                <a:lnTo>
                  <a:pt x="2965953" y="7894"/>
                </a:lnTo>
                <a:lnTo>
                  <a:pt x="2990752" y="9223"/>
                </a:lnTo>
                <a:lnTo>
                  <a:pt x="3015222" y="10902"/>
                </a:lnTo>
                <a:lnTo>
                  <a:pt x="3040267" y="12022"/>
                </a:lnTo>
                <a:lnTo>
                  <a:pt x="3065695" y="12768"/>
                </a:lnTo>
                <a:lnTo>
                  <a:pt x="3091378" y="13266"/>
                </a:lnTo>
                <a:lnTo>
                  <a:pt x="3117231" y="14391"/>
                </a:lnTo>
                <a:lnTo>
                  <a:pt x="3143198" y="15936"/>
                </a:lnTo>
                <a:lnTo>
                  <a:pt x="3169240" y="17759"/>
                </a:lnTo>
                <a:lnTo>
                  <a:pt x="3194539" y="18974"/>
                </a:lnTo>
                <a:lnTo>
                  <a:pt x="3219343" y="19784"/>
                </a:lnTo>
                <a:lnTo>
                  <a:pt x="3243816" y="20324"/>
                </a:lnTo>
                <a:lnTo>
                  <a:pt x="3268863" y="21478"/>
                </a:lnTo>
                <a:lnTo>
                  <a:pt x="3294292" y="23042"/>
                </a:lnTo>
                <a:lnTo>
                  <a:pt x="3319976" y="24877"/>
                </a:lnTo>
                <a:lnTo>
                  <a:pt x="3344243" y="26895"/>
                </a:lnTo>
                <a:lnTo>
                  <a:pt x="3367564" y="29034"/>
                </a:lnTo>
                <a:lnTo>
                  <a:pt x="3390255" y="31253"/>
                </a:lnTo>
                <a:lnTo>
                  <a:pt x="3413320" y="33527"/>
                </a:lnTo>
                <a:lnTo>
                  <a:pt x="3436635" y="35836"/>
                </a:lnTo>
                <a:lnTo>
                  <a:pt x="3460115" y="38169"/>
                </a:lnTo>
                <a:lnTo>
                  <a:pt x="3483706" y="40519"/>
                </a:lnTo>
                <a:lnTo>
                  <a:pt x="3507371" y="42879"/>
                </a:lnTo>
                <a:lnTo>
                  <a:pt x="3531085" y="45246"/>
                </a:lnTo>
                <a:lnTo>
                  <a:pt x="3554832" y="46824"/>
                </a:lnTo>
                <a:lnTo>
                  <a:pt x="3578600" y="47876"/>
                </a:lnTo>
                <a:lnTo>
                  <a:pt x="3602384" y="48577"/>
                </a:lnTo>
                <a:lnTo>
                  <a:pt x="3626177" y="49839"/>
                </a:lnTo>
                <a:lnTo>
                  <a:pt x="3649976" y="51473"/>
                </a:lnTo>
                <a:lnTo>
                  <a:pt x="3673780" y="53357"/>
                </a:lnTo>
                <a:lnTo>
                  <a:pt x="3698381" y="54612"/>
                </a:lnTo>
                <a:lnTo>
                  <a:pt x="3723512" y="55450"/>
                </a:lnTo>
                <a:lnTo>
                  <a:pt x="3748998" y="56008"/>
                </a:lnTo>
                <a:lnTo>
                  <a:pt x="3773926" y="57173"/>
                </a:lnTo>
                <a:lnTo>
                  <a:pt x="3798482" y="58744"/>
                </a:lnTo>
                <a:lnTo>
                  <a:pt x="3822790" y="60586"/>
                </a:lnTo>
                <a:lnTo>
                  <a:pt x="3847727" y="61813"/>
                </a:lnTo>
                <a:lnTo>
                  <a:pt x="3873082" y="62631"/>
                </a:lnTo>
                <a:lnTo>
                  <a:pt x="3898718" y="63176"/>
                </a:lnTo>
                <a:lnTo>
                  <a:pt x="3923745" y="64334"/>
                </a:lnTo>
                <a:lnTo>
                  <a:pt x="3948368" y="65899"/>
                </a:lnTo>
                <a:lnTo>
                  <a:pt x="3972720" y="67736"/>
                </a:lnTo>
                <a:lnTo>
                  <a:pt x="3997686" y="68961"/>
                </a:lnTo>
                <a:lnTo>
                  <a:pt x="4023062" y="69778"/>
                </a:lnTo>
                <a:lnTo>
                  <a:pt x="4048710" y="70322"/>
                </a:lnTo>
                <a:lnTo>
                  <a:pt x="4073746" y="71479"/>
                </a:lnTo>
                <a:lnTo>
                  <a:pt x="4098375" y="73044"/>
                </a:lnTo>
                <a:lnTo>
                  <a:pt x="4122731" y="74881"/>
                </a:lnTo>
                <a:lnTo>
                  <a:pt x="4146906" y="76106"/>
                </a:lnTo>
                <a:lnTo>
                  <a:pt x="4170961" y="76922"/>
                </a:lnTo>
                <a:lnTo>
                  <a:pt x="4194934" y="77466"/>
                </a:lnTo>
                <a:lnTo>
                  <a:pt x="4218854" y="77829"/>
                </a:lnTo>
                <a:lnTo>
                  <a:pt x="4242738" y="78071"/>
                </a:lnTo>
                <a:lnTo>
                  <a:pt x="4266599" y="78232"/>
                </a:lnTo>
                <a:lnTo>
                  <a:pt x="4290443" y="79134"/>
                </a:lnTo>
                <a:lnTo>
                  <a:pt x="4314277" y="80528"/>
                </a:lnTo>
                <a:lnTo>
                  <a:pt x="4338103" y="82252"/>
                </a:lnTo>
                <a:lnTo>
                  <a:pt x="4361925" y="83401"/>
                </a:lnTo>
                <a:lnTo>
                  <a:pt x="4385744" y="84167"/>
                </a:lnTo>
                <a:lnTo>
                  <a:pt x="4409561" y="84677"/>
                </a:lnTo>
                <a:lnTo>
                  <a:pt x="4432582" y="85812"/>
                </a:lnTo>
                <a:lnTo>
                  <a:pt x="4455074" y="87361"/>
                </a:lnTo>
                <a:lnTo>
                  <a:pt x="4477211" y="89188"/>
                </a:lnTo>
                <a:lnTo>
                  <a:pt x="4499908" y="91200"/>
                </a:lnTo>
                <a:lnTo>
                  <a:pt x="4522976" y="93335"/>
                </a:lnTo>
                <a:lnTo>
                  <a:pt x="4546292" y="95552"/>
                </a:lnTo>
                <a:lnTo>
                  <a:pt x="4568980" y="97030"/>
                </a:lnTo>
                <a:lnTo>
                  <a:pt x="4591249" y="98016"/>
                </a:lnTo>
                <a:lnTo>
                  <a:pt x="4613239" y="98673"/>
                </a:lnTo>
                <a:lnTo>
                  <a:pt x="4635043" y="99904"/>
                </a:lnTo>
                <a:lnTo>
                  <a:pt x="4656723" y="101519"/>
                </a:lnTo>
                <a:lnTo>
                  <a:pt x="4678319" y="103389"/>
                </a:lnTo>
                <a:lnTo>
                  <a:pt x="4699861" y="105430"/>
                </a:lnTo>
                <a:lnTo>
                  <a:pt x="4721365" y="107584"/>
                </a:lnTo>
                <a:lnTo>
                  <a:pt x="4742846" y="109814"/>
                </a:lnTo>
                <a:lnTo>
                  <a:pt x="4764309" y="111301"/>
                </a:lnTo>
                <a:lnTo>
                  <a:pt x="4785763" y="112292"/>
                </a:lnTo>
                <a:lnTo>
                  <a:pt x="4807209" y="112952"/>
                </a:lnTo>
                <a:lnTo>
                  <a:pt x="4828650" y="113393"/>
                </a:lnTo>
                <a:lnTo>
                  <a:pt x="4850087" y="113686"/>
                </a:lnTo>
                <a:lnTo>
                  <a:pt x="4871523" y="113882"/>
                </a:lnTo>
                <a:lnTo>
                  <a:pt x="4892957" y="114013"/>
                </a:lnTo>
                <a:lnTo>
                  <a:pt x="4914390" y="114100"/>
                </a:lnTo>
                <a:lnTo>
                  <a:pt x="4935823" y="114158"/>
                </a:lnTo>
                <a:lnTo>
                  <a:pt x="4957255" y="113403"/>
                </a:lnTo>
                <a:lnTo>
                  <a:pt x="4978687" y="112105"/>
                </a:lnTo>
                <a:lnTo>
                  <a:pt x="5000118" y="110447"/>
                </a:lnTo>
                <a:lnTo>
                  <a:pt x="5021549" y="108548"/>
                </a:lnTo>
                <a:lnTo>
                  <a:pt x="5042981" y="106488"/>
                </a:lnTo>
                <a:lnTo>
                  <a:pt x="5064413" y="104320"/>
                </a:lnTo>
                <a:lnTo>
                  <a:pt x="5086638" y="102876"/>
                </a:lnTo>
                <a:lnTo>
                  <a:pt x="5109392" y="101912"/>
                </a:lnTo>
                <a:lnTo>
                  <a:pt x="5132499" y="101270"/>
                </a:lnTo>
                <a:lnTo>
                  <a:pt x="5155048" y="100842"/>
                </a:lnTo>
                <a:lnTo>
                  <a:pt x="5177223" y="100557"/>
                </a:lnTo>
                <a:lnTo>
                  <a:pt x="5199151" y="100367"/>
                </a:lnTo>
                <a:lnTo>
                  <a:pt x="5221707" y="99446"/>
                </a:lnTo>
                <a:lnTo>
                  <a:pt x="5244682" y="98039"/>
                </a:lnTo>
                <a:lnTo>
                  <a:pt x="5267936" y="96307"/>
                </a:lnTo>
                <a:lnTo>
                  <a:pt x="5290583" y="95152"/>
                </a:lnTo>
                <a:lnTo>
                  <a:pt x="5312824" y="94382"/>
                </a:lnTo>
                <a:lnTo>
                  <a:pt x="5334795" y="93869"/>
                </a:lnTo>
                <a:lnTo>
                  <a:pt x="5356586" y="93527"/>
                </a:lnTo>
                <a:lnTo>
                  <a:pt x="5378258" y="93299"/>
                </a:lnTo>
                <a:lnTo>
                  <a:pt x="5399849" y="93147"/>
                </a:lnTo>
                <a:lnTo>
                  <a:pt x="5421387" y="93045"/>
                </a:lnTo>
                <a:lnTo>
                  <a:pt x="5442889" y="92978"/>
                </a:lnTo>
                <a:lnTo>
                  <a:pt x="5464368" y="92933"/>
                </a:lnTo>
                <a:lnTo>
                  <a:pt x="5485037" y="92903"/>
                </a:lnTo>
                <a:lnTo>
                  <a:pt x="5505166" y="92883"/>
                </a:lnTo>
                <a:lnTo>
                  <a:pt x="5524936" y="92869"/>
                </a:lnTo>
                <a:lnTo>
                  <a:pt x="5545259" y="92860"/>
                </a:lnTo>
                <a:lnTo>
                  <a:pt x="5565953" y="92854"/>
                </a:lnTo>
                <a:lnTo>
                  <a:pt x="5586891" y="92850"/>
                </a:lnTo>
                <a:lnTo>
                  <a:pt x="5606407" y="92848"/>
                </a:lnTo>
                <a:lnTo>
                  <a:pt x="5624973" y="92846"/>
                </a:lnTo>
                <a:lnTo>
                  <a:pt x="5660419" y="93638"/>
                </a:lnTo>
                <a:lnTo>
                  <a:pt x="5694694" y="96636"/>
                </a:lnTo>
                <a:lnTo>
                  <a:pt x="5728448" y="98497"/>
                </a:lnTo>
                <a:lnTo>
                  <a:pt x="5761177" y="100118"/>
                </a:lnTo>
                <a:lnTo>
                  <a:pt x="5791599" y="103484"/>
                </a:lnTo>
                <a:lnTo>
                  <a:pt x="5820994" y="107626"/>
                </a:lnTo>
                <a:lnTo>
                  <a:pt x="5851521" y="112907"/>
                </a:lnTo>
                <a:lnTo>
                  <a:pt x="5886256" y="120545"/>
                </a:lnTo>
                <a:lnTo>
                  <a:pt x="5921663" y="128561"/>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SMARTInkShape-22"/>
          <p:cNvSpPr/>
          <p:nvPr>
            <p:custDataLst>
              <p:tags r:id="rId2"/>
            </p:custDataLst>
          </p:nvPr>
        </p:nvSpPr>
        <p:spPr bwMode="auto">
          <a:xfrm>
            <a:off x="57150" y="2793206"/>
            <a:ext cx="9047824" cy="1363436"/>
          </a:xfrm>
          <a:custGeom>
            <a:avLst/>
            <a:gdLst/>
            <a:ahLst/>
            <a:cxnLst/>
            <a:rect l="0" t="0" r="0" b="0"/>
            <a:pathLst>
              <a:path w="9047824" h="1363436">
                <a:moveTo>
                  <a:pt x="107156" y="0"/>
                </a:moveTo>
                <a:lnTo>
                  <a:pt x="107156" y="0"/>
                </a:lnTo>
                <a:lnTo>
                  <a:pt x="103364" y="0"/>
                </a:lnTo>
                <a:lnTo>
                  <a:pt x="99385" y="2117"/>
                </a:lnTo>
                <a:lnTo>
                  <a:pt x="90364" y="9943"/>
                </a:lnTo>
                <a:lnTo>
                  <a:pt x="87787" y="16590"/>
                </a:lnTo>
                <a:lnTo>
                  <a:pt x="85996" y="42372"/>
                </a:lnTo>
                <a:lnTo>
                  <a:pt x="85846" y="66722"/>
                </a:lnTo>
                <a:lnTo>
                  <a:pt x="85779" y="91831"/>
                </a:lnTo>
                <a:lnTo>
                  <a:pt x="84955" y="116220"/>
                </a:lnTo>
                <a:lnTo>
                  <a:pt x="81943" y="140289"/>
                </a:lnTo>
                <a:lnTo>
                  <a:pt x="80075" y="166332"/>
                </a:lnTo>
                <a:lnTo>
                  <a:pt x="79245" y="193782"/>
                </a:lnTo>
                <a:lnTo>
                  <a:pt x="78876" y="221856"/>
                </a:lnTo>
                <a:lnTo>
                  <a:pt x="78712" y="250209"/>
                </a:lnTo>
                <a:lnTo>
                  <a:pt x="77846" y="278686"/>
                </a:lnTo>
                <a:lnTo>
                  <a:pt x="74815" y="307217"/>
                </a:lnTo>
                <a:lnTo>
                  <a:pt x="70822" y="337889"/>
                </a:lnTo>
                <a:lnTo>
                  <a:pt x="67195" y="370042"/>
                </a:lnTo>
                <a:lnTo>
                  <a:pt x="65583" y="402853"/>
                </a:lnTo>
                <a:lnTo>
                  <a:pt x="62750" y="433840"/>
                </a:lnTo>
                <a:lnTo>
                  <a:pt x="58845" y="464280"/>
                </a:lnTo>
                <a:lnTo>
                  <a:pt x="54464" y="496330"/>
                </a:lnTo>
                <a:lnTo>
                  <a:pt x="51987" y="526979"/>
                </a:lnTo>
                <a:lnTo>
                  <a:pt x="50093" y="556476"/>
                </a:lnTo>
                <a:lnTo>
                  <a:pt x="46605" y="585460"/>
                </a:lnTo>
                <a:lnTo>
                  <a:pt x="42409" y="612100"/>
                </a:lnTo>
                <a:lnTo>
                  <a:pt x="37899" y="637170"/>
                </a:lnTo>
                <a:lnTo>
                  <a:pt x="33248" y="661541"/>
                </a:lnTo>
                <a:lnTo>
                  <a:pt x="30652" y="685602"/>
                </a:lnTo>
                <a:lnTo>
                  <a:pt x="29190" y="719344"/>
                </a:lnTo>
                <a:lnTo>
                  <a:pt x="26641" y="749449"/>
                </a:lnTo>
                <a:lnTo>
                  <a:pt x="22975" y="778478"/>
                </a:lnTo>
                <a:lnTo>
                  <a:pt x="24005" y="807187"/>
                </a:lnTo>
                <a:lnTo>
                  <a:pt x="27672" y="841540"/>
                </a:lnTo>
                <a:lnTo>
                  <a:pt x="27603" y="871257"/>
                </a:lnTo>
                <a:lnTo>
                  <a:pt x="22401" y="903427"/>
                </a:lnTo>
                <a:lnTo>
                  <a:pt x="21456" y="937757"/>
                </a:lnTo>
                <a:lnTo>
                  <a:pt x="21432" y="949689"/>
                </a:lnTo>
                <a:lnTo>
                  <a:pt x="15281" y="956232"/>
                </a:lnTo>
                <a:lnTo>
                  <a:pt x="14582" y="960750"/>
                </a:lnTo>
                <a:lnTo>
                  <a:pt x="14375" y="967115"/>
                </a:lnTo>
                <a:lnTo>
                  <a:pt x="21139" y="998870"/>
                </a:lnTo>
                <a:lnTo>
                  <a:pt x="21414" y="1031147"/>
                </a:lnTo>
                <a:lnTo>
                  <a:pt x="20636" y="1059662"/>
                </a:lnTo>
                <a:lnTo>
                  <a:pt x="14949" y="1093141"/>
                </a:lnTo>
                <a:lnTo>
                  <a:pt x="13552" y="1124548"/>
                </a:lnTo>
                <a:lnTo>
                  <a:pt x="7811" y="1154874"/>
                </a:lnTo>
                <a:lnTo>
                  <a:pt x="7183" y="1187002"/>
                </a:lnTo>
                <a:lnTo>
                  <a:pt x="7146" y="1219267"/>
                </a:lnTo>
                <a:lnTo>
                  <a:pt x="7144" y="1252542"/>
                </a:lnTo>
                <a:lnTo>
                  <a:pt x="7938" y="1288125"/>
                </a:lnTo>
                <a:lnTo>
                  <a:pt x="12798" y="1301783"/>
                </a:lnTo>
                <a:lnTo>
                  <a:pt x="15023" y="1326141"/>
                </a:lnTo>
                <a:lnTo>
                  <a:pt x="22047" y="1335839"/>
                </a:lnTo>
                <a:lnTo>
                  <a:pt x="31985" y="1346397"/>
                </a:lnTo>
                <a:lnTo>
                  <a:pt x="36176" y="1348492"/>
                </a:lnTo>
                <a:lnTo>
                  <a:pt x="38405" y="1349051"/>
                </a:lnTo>
                <a:lnTo>
                  <a:pt x="49877" y="1356585"/>
                </a:lnTo>
                <a:lnTo>
                  <a:pt x="56230" y="1357891"/>
                </a:lnTo>
                <a:lnTo>
                  <a:pt x="72914" y="1363435"/>
                </a:lnTo>
                <a:lnTo>
                  <a:pt x="75597" y="1362982"/>
                </a:lnTo>
                <a:lnTo>
                  <a:pt x="87722" y="1358668"/>
                </a:lnTo>
                <a:lnTo>
                  <a:pt x="100604" y="1355598"/>
                </a:lnTo>
                <a:lnTo>
                  <a:pt x="114475" y="1351777"/>
                </a:lnTo>
                <a:lnTo>
                  <a:pt x="148545" y="1348194"/>
                </a:lnTo>
                <a:lnTo>
                  <a:pt x="168778" y="1344046"/>
                </a:lnTo>
                <a:lnTo>
                  <a:pt x="200614" y="1343160"/>
                </a:lnTo>
                <a:lnTo>
                  <a:pt x="219514" y="1340948"/>
                </a:lnTo>
                <a:lnTo>
                  <a:pt x="239402" y="1337383"/>
                </a:lnTo>
                <a:lnTo>
                  <a:pt x="273238" y="1335285"/>
                </a:lnTo>
                <a:lnTo>
                  <a:pt x="302505" y="1330266"/>
                </a:lnTo>
                <a:lnTo>
                  <a:pt x="338168" y="1328146"/>
                </a:lnTo>
                <a:lnTo>
                  <a:pt x="372422" y="1323123"/>
                </a:lnTo>
                <a:lnTo>
                  <a:pt x="390946" y="1320686"/>
                </a:lnTo>
                <a:lnTo>
                  <a:pt x="419225" y="1311977"/>
                </a:lnTo>
                <a:lnTo>
                  <a:pt x="447712" y="1307896"/>
                </a:lnTo>
                <a:lnTo>
                  <a:pt x="476261" y="1302013"/>
                </a:lnTo>
                <a:lnTo>
                  <a:pt x="505622" y="1295243"/>
                </a:lnTo>
                <a:lnTo>
                  <a:pt x="538310" y="1288210"/>
                </a:lnTo>
                <a:lnTo>
                  <a:pt x="569251" y="1281893"/>
                </a:lnTo>
                <a:lnTo>
                  <a:pt x="602407" y="1278875"/>
                </a:lnTo>
                <a:lnTo>
                  <a:pt x="633486" y="1274100"/>
                </a:lnTo>
                <a:lnTo>
                  <a:pt x="667477" y="1271538"/>
                </a:lnTo>
                <a:lnTo>
                  <a:pt x="702684" y="1266899"/>
                </a:lnTo>
                <a:lnTo>
                  <a:pt x="737458" y="1265171"/>
                </a:lnTo>
                <a:lnTo>
                  <a:pt x="769016" y="1263866"/>
                </a:lnTo>
                <a:lnTo>
                  <a:pt x="803149" y="1259599"/>
                </a:lnTo>
                <a:lnTo>
                  <a:pt x="826590" y="1258322"/>
                </a:lnTo>
                <a:lnTo>
                  <a:pt x="852355" y="1257754"/>
                </a:lnTo>
                <a:lnTo>
                  <a:pt x="878887" y="1257502"/>
                </a:lnTo>
                <a:lnTo>
                  <a:pt x="903908" y="1257390"/>
                </a:lnTo>
                <a:lnTo>
                  <a:pt x="930374" y="1257340"/>
                </a:lnTo>
                <a:lnTo>
                  <a:pt x="957219" y="1257318"/>
                </a:lnTo>
                <a:lnTo>
                  <a:pt x="982378" y="1257308"/>
                </a:lnTo>
                <a:lnTo>
                  <a:pt x="1006790" y="1257304"/>
                </a:lnTo>
                <a:lnTo>
                  <a:pt x="1031662" y="1257302"/>
                </a:lnTo>
                <a:lnTo>
                  <a:pt x="1058591" y="1257301"/>
                </a:lnTo>
                <a:lnTo>
                  <a:pt x="1084318" y="1257301"/>
                </a:lnTo>
                <a:lnTo>
                  <a:pt x="1109776" y="1257301"/>
                </a:lnTo>
                <a:lnTo>
                  <a:pt x="1136965" y="1257300"/>
                </a:lnTo>
                <a:lnTo>
                  <a:pt x="1164924" y="1257300"/>
                </a:lnTo>
                <a:lnTo>
                  <a:pt x="1193225" y="1257300"/>
                </a:lnTo>
                <a:lnTo>
                  <a:pt x="1221679" y="1257300"/>
                </a:lnTo>
                <a:lnTo>
                  <a:pt x="1248083" y="1257300"/>
                </a:lnTo>
                <a:lnTo>
                  <a:pt x="1274635" y="1257300"/>
                </a:lnTo>
                <a:lnTo>
                  <a:pt x="1304956" y="1257300"/>
                </a:lnTo>
                <a:lnTo>
                  <a:pt x="1334837" y="1257300"/>
                </a:lnTo>
                <a:lnTo>
                  <a:pt x="1363992" y="1257300"/>
                </a:lnTo>
                <a:lnTo>
                  <a:pt x="1392825" y="1257300"/>
                </a:lnTo>
                <a:lnTo>
                  <a:pt x="1421515" y="1259417"/>
                </a:lnTo>
                <a:lnTo>
                  <a:pt x="1450934" y="1261416"/>
                </a:lnTo>
                <a:lnTo>
                  <a:pt x="1482530" y="1259659"/>
                </a:lnTo>
                <a:lnTo>
                  <a:pt x="1512977" y="1258348"/>
                </a:lnTo>
                <a:lnTo>
                  <a:pt x="1543178" y="1257766"/>
                </a:lnTo>
                <a:lnTo>
                  <a:pt x="1575122" y="1257507"/>
                </a:lnTo>
                <a:lnTo>
                  <a:pt x="1607839" y="1257392"/>
                </a:lnTo>
                <a:lnTo>
                  <a:pt x="1640108" y="1258135"/>
                </a:lnTo>
                <a:lnTo>
                  <a:pt x="1670324" y="1261111"/>
                </a:lnTo>
                <a:lnTo>
                  <a:pt x="1703862" y="1262963"/>
                </a:lnTo>
                <a:lnTo>
                  <a:pt x="1738347" y="1263786"/>
                </a:lnTo>
                <a:lnTo>
                  <a:pt x="1769549" y="1264152"/>
                </a:lnTo>
                <a:lnTo>
                  <a:pt x="1803524" y="1264314"/>
                </a:lnTo>
                <a:lnTo>
                  <a:pt x="1838998" y="1264386"/>
                </a:lnTo>
                <a:lnTo>
                  <a:pt x="1873284" y="1264418"/>
                </a:lnTo>
                <a:lnTo>
                  <a:pt x="1907044" y="1264433"/>
                </a:lnTo>
                <a:lnTo>
                  <a:pt x="1940569" y="1265233"/>
                </a:lnTo>
                <a:lnTo>
                  <a:pt x="1973990" y="1268234"/>
                </a:lnTo>
                <a:lnTo>
                  <a:pt x="2007364" y="1270097"/>
                </a:lnTo>
                <a:lnTo>
                  <a:pt x="2040718" y="1271719"/>
                </a:lnTo>
                <a:lnTo>
                  <a:pt x="2074063" y="1275086"/>
                </a:lnTo>
                <a:lnTo>
                  <a:pt x="2107404" y="1277111"/>
                </a:lnTo>
                <a:lnTo>
                  <a:pt x="2141536" y="1278805"/>
                </a:lnTo>
                <a:lnTo>
                  <a:pt x="2159528" y="1280368"/>
                </a:lnTo>
                <a:lnTo>
                  <a:pt x="2177873" y="1282204"/>
                </a:lnTo>
                <a:lnTo>
                  <a:pt x="2213073" y="1284244"/>
                </a:lnTo>
                <a:lnTo>
                  <a:pt x="2247238" y="1285944"/>
                </a:lnTo>
                <a:lnTo>
                  <a:pt x="2280943" y="1289346"/>
                </a:lnTo>
                <a:lnTo>
                  <a:pt x="2314444" y="1291386"/>
                </a:lnTo>
                <a:lnTo>
                  <a:pt x="2348648" y="1293087"/>
                </a:lnTo>
                <a:lnTo>
                  <a:pt x="2366659" y="1294652"/>
                </a:lnTo>
                <a:lnTo>
                  <a:pt x="2385017" y="1296489"/>
                </a:lnTo>
                <a:lnTo>
                  <a:pt x="2420231" y="1298530"/>
                </a:lnTo>
                <a:lnTo>
                  <a:pt x="2455195" y="1299437"/>
                </a:lnTo>
                <a:lnTo>
                  <a:pt x="2473409" y="1299679"/>
                </a:lnTo>
                <a:lnTo>
                  <a:pt x="2491902" y="1299840"/>
                </a:lnTo>
                <a:lnTo>
                  <a:pt x="2510580" y="1300741"/>
                </a:lnTo>
                <a:lnTo>
                  <a:pt x="2529383" y="1302136"/>
                </a:lnTo>
                <a:lnTo>
                  <a:pt x="2548268" y="1303859"/>
                </a:lnTo>
                <a:lnTo>
                  <a:pt x="2566414" y="1305009"/>
                </a:lnTo>
                <a:lnTo>
                  <a:pt x="2601393" y="1306285"/>
                </a:lnTo>
                <a:lnTo>
                  <a:pt x="2619293" y="1307419"/>
                </a:lnTo>
                <a:lnTo>
                  <a:pt x="2637577" y="1308969"/>
                </a:lnTo>
                <a:lnTo>
                  <a:pt x="2656116" y="1310796"/>
                </a:lnTo>
                <a:lnTo>
                  <a:pt x="2691531" y="1312826"/>
                </a:lnTo>
                <a:lnTo>
                  <a:pt x="2726586" y="1313729"/>
                </a:lnTo>
                <a:lnTo>
                  <a:pt x="2744824" y="1313969"/>
                </a:lnTo>
                <a:lnTo>
                  <a:pt x="2763333" y="1314130"/>
                </a:lnTo>
                <a:lnTo>
                  <a:pt x="2782022" y="1314237"/>
                </a:lnTo>
                <a:lnTo>
                  <a:pt x="2800831" y="1314308"/>
                </a:lnTo>
                <a:lnTo>
                  <a:pt x="2819721" y="1314355"/>
                </a:lnTo>
                <a:lnTo>
                  <a:pt x="2838664" y="1315181"/>
                </a:lnTo>
                <a:lnTo>
                  <a:pt x="2857643" y="1316525"/>
                </a:lnTo>
                <a:lnTo>
                  <a:pt x="2876645" y="1318214"/>
                </a:lnTo>
                <a:lnTo>
                  <a:pt x="2895663" y="1319341"/>
                </a:lnTo>
                <a:lnTo>
                  <a:pt x="2914692" y="1320092"/>
                </a:lnTo>
                <a:lnTo>
                  <a:pt x="2933728" y="1320593"/>
                </a:lnTo>
                <a:lnTo>
                  <a:pt x="2952769" y="1320926"/>
                </a:lnTo>
                <a:lnTo>
                  <a:pt x="2971812" y="1321149"/>
                </a:lnTo>
                <a:lnTo>
                  <a:pt x="2990859" y="1321298"/>
                </a:lnTo>
                <a:lnTo>
                  <a:pt x="3009112" y="1321396"/>
                </a:lnTo>
                <a:lnTo>
                  <a:pt x="3044210" y="1321506"/>
                </a:lnTo>
                <a:lnTo>
                  <a:pt x="3062142" y="1321535"/>
                </a:lnTo>
                <a:lnTo>
                  <a:pt x="3080447" y="1321555"/>
                </a:lnTo>
                <a:lnTo>
                  <a:pt x="3099000" y="1321568"/>
                </a:lnTo>
                <a:lnTo>
                  <a:pt x="3117719" y="1321577"/>
                </a:lnTo>
                <a:lnTo>
                  <a:pt x="3136548" y="1321582"/>
                </a:lnTo>
                <a:lnTo>
                  <a:pt x="3155451" y="1321586"/>
                </a:lnTo>
                <a:lnTo>
                  <a:pt x="3175196" y="1321589"/>
                </a:lnTo>
                <a:lnTo>
                  <a:pt x="3195504" y="1321591"/>
                </a:lnTo>
                <a:lnTo>
                  <a:pt x="3216186" y="1321592"/>
                </a:lnTo>
                <a:lnTo>
                  <a:pt x="3236324" y="1321592"/>
                </a:lnTo>
                <a:lnTo>
                  <a:pt x="3256099" y="1321593"/>
                </a:lnTo>
                <a:lnTo>
                  <a:pt x="3275633" y="1321593"/>
                </a:lnTo>
                <a:lnTo>
                  <a:pt x="3295005" y="1321593"/>
                </a:lnTo>
                <a:lnTo>
                  <a:pt x="3314270" y="1321594"/>
                </a:lnTo>
                <a:lnTo>
                  <a:pt x="3333463" y="1321594"/>
                </a:lnTo>
                <a:lnTo>
                  <a:pt x="3353403" y="1321594"/>
                </a:lnTo>
                <a:lnTo>
                  <a:pt x="3373839" y="1321594"/>
                </a:lnTo>
                <a:lnTo>
                  <a:pt x="3394608" y="1321594"/>
                </a:lnTo>
                <a:lnTo>
                  <a:pt x="3415597" y="1321594"/>
                </a:lnTo>
                <a:lnTo>
                  <a:pt x="3436733" y="1321594"/>
                </a:lnTo>
                <a:lnTo>
                  <a:pt x="3457968" y="1321594"/>
                </a:lnTo>
                <a:lnTo>
                  <a:pt x="3478474" y="1320800"/>
                </a:lnTo>
                <a:lnTo>
                  <a:pt x="3498495" y="1319477"/>
                </a:lnTo>
                <a:lnTo>
                  <a:pt x="3518193" y="1317802"/>
                </a:lnTo>
                <a:lnTo>
                  <a:pt x="3538468" y="1315891"/>
                </a:lnTo>
                <a:lnTo>
                  <a:pt x="3559129" y="1313823"/>
                </a:lnTo>
                <a:lnTo>
                  <a:pt x="3580046" y="1311651"/>
                </a:lnTo>
                <a:lnTo>
                  <a:pt x="3600341" y="1310203"/>
                </a:lnTo>
                <a:lnTo>
                  <a:pt x="3620221" y="1309237"/>
                </a:lnTo>
                <a:lnTo>
                  <a:pt x="3639825" y="1308594"/>
                </a:lnTo>
                <a:lnTo>
                  <a:pt x="3660037" y="1307371"/>
                </a:lnTo>
                <a:lnTo>
                  <a:pt x="3680656" y="1305762"/>
                </a:lnTo>
                <a:lnTo>
                  <a:pt x="3701545" y="1303896"/>
                </a:lnTo>
                <a:lnTo>
                  <a:pt x="3721822" y="1302651"/>
                </a:lnTo>
                <a:lnTo>
                  <a:pt x="3741690" y="1301822"/>
                </a:lnTo>
                <a:lnTo>
                  <a:pt x="3761285" y="1301269"/>
                </a:lnTo>
                <a:lnTo>
                  <a:pt x="3781492" y="1300106"/>
                </a:lnTo>
                <a:lnTo>
                  <a:pt x="3802107" y="1298538"/>
                </a:lnTo>
                <a:lnTo>
                  <a:pt x="3822994" y="1296698"/>
                </a:lnTo>
                <a:lnTo>
                  <a:pt x="3844063" y="1295472"/>
                </a:lnTo>
                <a:lnTo>
                  <a:pt x="3865252" y="1294654"/>
                </a:lnTo>
                <a:lnTo>
                  <a:pt x="3886522" y="1294109"/>
                </a:lnTo>
                <a:lnTo>
                  <a:pt x="3907053" y="1292952"/>
                </a:lnTo>
                <a:lnTo>
                  <a:pt x="3927089" y="1291387"/>
                </a:lnTo>
                <a:lnTo>
                  <a:pt x="3946797" y="1289550"/>
                </a:lnTo>
                <a:lnTo>
                  <a:pt x="3967079" y="1288325"/>
                </a:lnTo>
                <a:lnTo>
                  <a:pt x="3987745" y="1287508"/>
                </a:lnTo>
                <a:lnTo>
                  <a:pt x="4008665" y="1286964"/>
                </a:lnTo>
                <a:lnTo>
                  <a:pt x="4029756" y="1286601"/>
                </a:lnTo>
                <a:lnTo>
                  <a:pt x="4050960" y="1286359"/>
                </a:lnTo>
                <a:lnTo>
                  <a:pt x="4072240" y="1286198"/>
                </a:lnTo>
                <a:lnTo>
                  <a:pt x="4093570" y="1285297"/>
                </a:lnTo>
                <a:lnTo>
                  <a:pt x="4114934" y="1283902"/>
                </a:lnTo>
                <a:lnTo>
                  <a:pt x="4136321" y="1282179"/>
                </a:lnTo>
                <a:lnTo>
                  <a:pt x="4157722" y="1281030"/>
                </a:lnTo>
                <a:lnTo>
                  <a:pt x="4179134" y="1280264"/>
                </a:lnTo>
                <a:lnTo>
                  <a:pt x="4200552" y="1279753"/>
                </a:lnTo>
                <a:lnTo>
                  <a:pt x="4221974" y="1278619"/>
                </a:lnTo>
                <a:lnTo>
                  <a:pt x="4243400" y="1277069"/>
                </a:lnTo>
                <a:lnTo>
                  <a:pt x="4264827" y="1275242"/>
                </a:lnTo>
                <a:lnTo>
                  <a:pt x="4286255" y="1274024"/>
                </a:lnTo>
                <a:lnTo>
                  <a:pt x="4307685" y="1273212"/>
                </a:lnTo>
                <a:lnTo>
                  <a:pt x="4329115" y="1272670"/>
                </a:lnTo>
                <a:lnTo>
                  <a:pt x="4350545" y="1272309"/>
                </a:lnTo>
                <a:lnTo>
                  <a:pt x="4371976" y="1272069"/>
                </a:lnTo>
                <a:lnTo>
                  <a:pt x="4393407" y="1271908"/>
                </a:lnTo>
                <a:lnTo>
                  <a:pt x="4414838" y="1271008"/>
                </a:lnTo>
                <a:lnTo>
                  <a:pt x="4436269" y="1269613"/>
                </a:lnTo>
                <a:lnTo>
                  <a:pt x="4457700" y="1267890"/>
                </a:lnTo>
                <a:lnTo>
                  <a:pt x="4479132" y="1267535"/>
                </a:lnTo>
                <a:lnTo>
                  <a:pt x="4500563" y="1268092"/>
                </a:lnTo>
                <a:lnTo>
                  <a:pt x="4521994" y="1269257"/>
                </a:lnTo>
                <a:lnTo>
                  <a:pt x="4543425" y="1269241"/>
                </a:lnTo>
                <a:lnTo>
                  <a:pt x="4564856" y="1268435"/>
                </a:lnTo>
                <a:lnTo>
                  <a:pt x="4586288" y="1267105"/>
                </a:lnTo>
                <a:lnTo>
                  <a:pt x="4607719" y="1266218"/>
                </a:lnTo>
                <a:lnTo>
                  <a:pt x="4629150" y="1265626"/>
                </a:lnTo>
                <a:lnTo>
                  <a:pt x="4650581" y="1265232"/>
                </a:lnTo>
                <a:lnTo>
                  <a:pt x="4672013" y="1264970"/>
                </a:lnTo>
                <a:lnTo>
                  <a:pt x="4693444" y="1264794"/>
                </a:lnTo>
                <a:lnTo>
                  <a:pt x="4714875" y="1264678"/>
                </a:lnTo>
                <a:lnTo>
                  <a:pt x="4737100" y="1263806"/>
                </a:lnTo>
                <a:lnTo>
                  <a:pt x="4759854" y="1262431"/>
                </a:lnTo>
                <a:lnTo>
                  <a:pt x="4782961" y="1260721"/>
                </a:lnTo>
                <a:lnTo>
                  <a:pt x="4805509" y="1259581"/>
                </a:lnTo>
                <a:lnTo>
                  <a:pt x="4827686" y="1258821"/>
                </a:lnTo>
                <a:lnTo>
                  <a:pt x="4849613" y="1258314"/>
                </a:lnTo>
                <a:lnTo>
                  <a:pt x="4871376" y="1257976"/>
                </a:lnTo>
                <a:lnTo>
                  <a:pt x="4893028" y="1257751"/>
                </a:lnTo>
                <a:lnTo>
                  <a:pt x="4914606" y="1257601"/>
                </a:lnTo>
                <a:lnTo>
                  <a:pt x="4936135" y="1257501"/>
                </a:lnTo>
                <a:lnTo>
                  <a:pt x="4957632" y="1257434"/>
                </a:lnTo>
                <a:lnTo>
                  <a:pt x="4979107" y="1257389"/>
                </a:lnTo>
                <a:lnTo>
                  <a:pt x="5000567" y="1257360"/>
                </a:lnTo>
                <a:lnTo>
                  <a:pt x="5022017" y="1257340"/>
                </a:lnTo>
                <a:lnTo>
                  <a:pt x="5043462" y="1257327"/>
                </a:lnTo>
                <a:lnTo>
                  <a:pt x="5065695" y="1257318"/>
                </a:lnTo>
                <a:lnTo>
                  <a:pt x="5088455" y="1257312"/>
                </a:lnTo>
                <a:lnTo>
                  <a:pt x="5111566" y="1257308"/>
                </a:lnTo>
                <a:lnTo>
                  <a:pt x="5134117" y="1257306"/>
                </a:lnTo>
                <a:lnTo>
                  <a:pt x="5156295" y="1257304"/>
                </a:lnTo>
                <a:lnTo>
                  <a:pt x="5178223" y="1257303"/>
                </a:lnTo>
                <a:lnTo>
                  <a:pt x="5199986" y="1257302"/>
                </a:lnTo>
                <a:lnTo>
                  <a:pt x="5221639" y="1257301"/>
                </a:lnTo>
                <a:lnTo>
                  <a:pt x="5243218" y="1257301"/>
                </a:lnTo>
                <a:lnTo>
                  <a:pt x="5265541" y="1257301"/>
                </a:lnTo>
                <a:lnTo>
                  <a:pt x="5288360" y="1257301"/>
                </a:lnTo>
                <a:lnTo>
                  <a:pt x="5311511" y="1257301"/>
                </a:lnTo>
                <a:lnTo>
                  <a:pt x="5334089" y="1256507"/>
                </a:lnTo>
                <a:lnTo>
                  <a:pt x="5356284" y="1255184"/>
                </a:lnTo>
                <a:lnTo>
                  <a:pt x="5378225" y="1253508"/>
                </a:lnTo>
                <a:lnTo>
                  <a:pt x="5400790" y="1252391"/>
                </a:lnTo>
                <a:lnTo>
                  <a:pt x="5423770" y="1251646"/>
                </a:lnTo>
                <a:lnTo>
                  <a:pt x="5447028" y="1251149"/>
                </a:lnTo>
                <a:lnTo>
                  <a:pt x="5469677" y="1250818"/>
                </a:lnTo>
                <a:lnTo>
                  <a:pt x="5491920" y="1250598"/>
                </a:lnTo>
                <a:lnTo>
                  <a:pt x="5513893" y="1250451"/>
                </a:lnTo>
                <a:lnTo>
                  <a:pt x="5536478" y="1250353"/>
                </a:lnTo>
                <a:lnTo>
                  <a:pt x="5559473" y="1250287"/>
                </a:lnTo>
                <a:lnTo>
                  <a:pt x="5582741" y="1250244"/>
                </a:lnTo>
                <a:lnTo>
                  <a:pt x="5605396" y="1250215"/>
                </a:lnTo>
                <a:lnTo>
                  <a:pt x="5627643" y="1250195"/>
                </a:lnTo>
                <a:lnTo>
                  <a:pt x="5649618" y="1250182"/>
                </a:lnTo>
                <a:lnTo>
                  <a:pt x="5671412" y="1249380"/>
                </a:lnTo>
                <a:lnTo>
                  <a:pt x="5693085" y="1248051"/>
                </a:lnTo>
                <a:lnTo>
                  <a:pt x="5714678" y="1246372"/>
                </a:lnTo>
                <a:lnTo>
                  <a:pt x="5736216" y="1245252"/>
                </a:lnTo>
                <a:lnTo>
                  <a:pt x="5757719" y="1244506"/>
                </a:lnTo>
                <a:lnTo>
                  <a:pt x="5779198" y="1244008"/>
                </a:lnTo>
                <a:lnTo>
                  <a:pt x="5801455" y="1243676"/>
                </a:lnTo>
                <a:lnTo>
                  <a:pt x="5824231" y="1243455"/>
                </a:lnTo>
                <a:lnTo>
                  <a:pt x="5847352" y="1243307"/>
                </a:lnTo>
                <a:lnTo>
                  <a:pt x="5869909" y="1243209"/>
                </a:lnTo>
                <a:lnTo>
                  <a:pt x="5892092" y="1243144"/>
                </a:lnTo>
                <a:lnTo>
                  <a:pt x="5914024" y="1243100"/>
                </a:lnTo>
                <a:lnTo>
                  <a:pt x="5935789" y="1243865"/>
                </a:lnTo>
                <a:lnTo>
                  <a:pt x="5957443" y="1245168"/>
                </a:lnTo>
                <a:lnTo>
                  <a:pt x="5979022" y="1246831"/>
                </a:lnTo>
                <a:lnTo>
                  <a:pt x="6001346" y="1247940"/>
                </a:lnTo>
                <a:lnTo>
                  <a:pt x="6024166" y="1248678"/>
                </a:lnTo>
                <a:lnTo>
                  <a:pt x="6047317" y="1249171"/>
                </a:lnTo>
                <a:lnTo>
                  <a:pt x="6069895" y="1249500"/>
                </a:lnTo>
                <a:lnTo>
                  <a:pt x="6092090" y="1249719"/>
                </a:lnTo>
                <a:lnTo>
                  <a:pt x="6114031" y="1249865"/>
                </a:lnTo>
                <a:lnTo>
                  <a:pt x="6136596" y="1249962"/>
                </a:lnTo>
                <a:lnTo>
                  <a:pt x="6159576" y="1250027"/>
                </a:lnTo>
                <a:lnTo>
                  <a:pt x="6182834" y="1250070"/>
                </a:lnTo>
                <a:lnTo>
                  <a:pt x="6205483" y="1250099"/>
                </a:lnTo>
                <a:lnTo>
                  <a:pt x="6227726" y="1250118"/>
                </a:lnTo>
                <a:lnTo>
                  <a:pt x="6249699" y="1250131"/>
                </a:lnTo>
                <a:lnTo>
                  <a:pt x="6272285" y="1250139"/>
                </a:lnTo>
                <a:lnTo>
                  <a:pt x="6295279" y="1250145"/>
                </a:lnTo>
                <a:lnTo>
                  <a:pt x="6318547" y="1250149"/>
                </a:lnTo>
                <a:lnTo>
                  <a:pt x="6341202" y="1250151"/>
                </a:lnTo>
                <a:lnTo>
                  <a:pt x="6363450" y="1250153"/>
                </a:lnTo>
                <a:lnTo>
                  <a:pt x="6385424" y="1250154"/>
                </a:lnTo>
                <a:lnTo>
                  <a:pt x="6407218" y="1250155"/>
                </a:lnTo>
                <a:lnTo>
                  <a:pt x="6428891" y="1250155"/>
                </a:lnTo>
                <a:lnTo>
                  <a:pt x="6450484" y="1250156"/>
                </a:lnTo>
                <a:lnTo>
                  <a:pt x="6472817" y="1250156"/>
                </a:lnTo>
                <a:lnTo>
                  <a:pt x="6495642" y="1250156"/>
                </a:lnTo>
                <a:lnTo>
                  <a:pt x="6518797" y="1250156"/>
                </a:lnTo>
                <a:lnTo>
                  <a:pt x="6541377" y="1250156"/>
                </a:lnTo>
                <a:lnTo>
                  <a:pt x="6563575" y="1250157"/>
                </a:lnTo>
                <a:lnTo>
                  <a:pt x="6585517" y="1250157"/>
                </a:lnTo>
                <a:lnTo>
                  <a:pt x="6607288" y="1250157"/>
                </a:lnTo>
                <a:lnTo>
                  <a:pt x="6628947" y="1250157"/>
                </a:lnTo>
                <a:lnTo>
                  <a:pt x="6650529" y="1250157"/>
                </a:lnTo>
                <a:lnTo>
                  <a:pt x="6672855" y="1249363"/>
                </a:lnTo>
                <a:lnTo>
                  <a:pt x="6695676" y="1248040"/>
                </a:lnTo>
                <a:lnTo>
                  <a:pt x="6718828" y="1246364"/>
                </a:lnTo>
                <a:lnTo>
                  <a:pt x="6741406" y="1245247"/>
                </a:lnTo>
                <a:lnTo>
                  <a:pt x="6763602" y="1244502"/>
                </a:lnTo>
                <a:lnTo>
                  <a:pt x="6785542" y="1244006"/>
                </a:lnTo>
                <a:lnTo>
                  <a:pt x="6807314" y="1243675"/>
                </a:lnTo>
                <a:lnTo>
                  <a:pt x="6828972" y="1243454"/>
                </a:lnTo>
                <a:lnTo>
                  <a:pt x="6850554" y="1243307"/>
                </a:lnTo>
                <a:lnTo>
                  <a:pt x="6872086" y="1243209"/>
                </a:lnTo>
                <a:lnTo>
                  <a:pt x="6893585" y="1243143"/>
                </a:lnTo>
                <a:lnTo>
                  <a:pt x="6915060" y="1243100"/>
                </a:lnTo>
                <a:lnTo>
                  <a:pt x="6936522" y="1243071"/>
                </a:lnTo>
                <a:lnTo>
                  <a:pt x="6957973" y="1243052"/>
                </a:lnTo>
                <a:lnTo>
                  <a:pt x="6979417" y="1243039"/>
                </a:lnTo>
                <a:lnTo>
                  <a:pt x="7001651" y="1242236"/>
                </a:lnTo>
                <a:lnTo>
                  <a:pt x="7024412" y="1240907"/>
                </a:lnTo>
                <a:lnTo>
                  <a:pt x="7047522" y="1239228"/>
                </a:lnTo>
                <a:lnTo>
                  <a:pt x="7070073" y="1238108"/>
                </a:lnTo>
                <a:lnTo>
                  <a:pt x="7092251" y="1237362"/>
                </a:lnTo>
                <a:lnTo>
                  <a:pt x="7114180" y="1236864"/>
                </a:lnTo>
                <a:lnTo>
                  <a:pt x="7135943" y="1236533"/>
                </a:lnTo>
                <a:lnTo>
                  <a:pt x="7157595" y="1236311"/>
                </a:lnTo>
                <a:lnTo>
                  <a:pt x="7179173" y="1236164"/>
                </a:lnTo>
                <a:lnTo>
                  <a:pt x="7200703" y="1236065"/>
                </a:lnTo>
                <a:lnTo>
                  <a:pt x="7222200" y="1236000"/>
                </a:lnTo>
                <a:lnTo>
                  <a:pt x="7243676" y="1235956"/>
                </a:lnTo>
                <a:lnTo>
                  <a:pt x="7265136" y="1235927"/>
                </a:lnTo>
                <a:lnTo>
                  <a:pt x="7286586" y="1235908"/>
                </a:lnTo>
                <a:lnTo>
                  <a:pt x="7308031" y="1235895"/>
                </a:lnTo>
                <a:lnTo>
                  <a:pt x="7329470" y="1235886"/>
                </a:lnTo>
                <a:lnTo>
                  <a:pt x="7350907" y="1235881"/>
                </a:lnTo>
                <a:lnTo>
                  <a:pt x="7372342" y="1235877"/>
                </a:lnTo>
                <a:lnTo>
                  <a:pt x="7394570" y="1236668"/>
                </a:lnTo>
                <a:lnTo>
                  <a:pt x="7417326" y="1237989"/>
                </a:lnTo>
                <a:lnTo>
                  <a:pt x="7440433" y="1239663"/>
                </a:lnTo>
                <a:lnTo>
                  <a:pt x="7462983" y="1240780"/>
                </a:lnTo>
                <a:lnTo>
                  <a:pt x="7485159" y="1241524"/>
                </a:lnTo>
                <a:lnTo>
                  <a:pt x="7507088" y="1242021"/>
                </a:lnTo>
                <a:lnTo>
                  <a:pt x="7529644" y="1242351"/>
                </a:lnTo>
                <a:lnTo>
                  <a:pt x="7552619" y="1242572"/>
                </a:lnTo>
                <a:lnTo>
                  <a:pt x="7575873" y="1242719"/>
                </a:lnTo>
                <a:lnTo>
                  <a:pt x="7598519" y="1242817"/>
                </a:lnTo>
                <a:lnTo>
                  <a:pt x="7620761" y="1242882"/>
                </a:lnTo>
                <a:lnTo>
                  <a:pt x="7642732" y="1242926"/>
                </a:lnTo>
                <a:lnTo>
                  <a:pt x="7664524" y="1242955"/>
                </a:lnTo>
                <a:lnTo>
                  <a:pt x="7686195" y="1242974"/>
                </a:lnTo>
                <a:lnTo>
                  <a:pt x="7707787" y="1242987"/>
                </a:lnTo>
                <a:lnTo>
                  <a:pt x="7730118" y="1242996"/>
                </a:lnTo>
                <a:lnTo>
                  <a:pt x="7752943" y="1243001"/>
                </a:lnTo>
                <a:lnTo>
                  <a:pt x="7776097" y="1243005"/>
                </a:lnTo>
                <a:lnTo>
                  <a:pt x="7798677" y="1243801"/>
                </a:lnTo>
                <a:lnTo>
                  <a:pt x="7820875" y="1245126"/>
                </a:lnTo>
                <a:lnTo>
                  <a:pt x="7842817" y="1246802"/>
                </a:lnTo>
                <a:lnTo>
                  <a:pt x="7864588" y="1247921"/>
                </a:lnTo>
                <a:lnTo>
                  <a:pt x="7886247" y="1248666"/>
                </a:lnTo>
                <a:lnTo>
                  <a:pt x="7907829" y="1249163"/>
                </a:lnTo>
                <a:lnTo>
                  <a:pt x="7930155" y="1250288"/>
                </a:lnTo>
                <a:lnTo>
                  <a:pt x="7952976" y="1251832"/>
                </a:lnTo>
                <a:lnTo>
                  <a:pt x="7976128" y="1253655"/>
                </a:lnTo>
                <a:lnTo>
                  <a:pt x="7998706" y="1254870"/>
                </a:lnTo>
                <a:lnTo>
                  <a:pt x="8020902" y="1255680"/>
                </a:lnTo>
                <a:lnTo>
                  <a:pt x="8042842" y="1256220"/>
                </a:lnTo>
                <a:lnTo>
                  <a:pt x="8064614" y="1257374"/>
                </a:lnTo>
                <a:lnTo>
                  <a:pt x="8086272" y="1258937"/>
                </a:lnTo>
                <a:lnTo>
                  <a:pt x="8107854" y="1260773"/>
                </a:lnTo>
                <a:lnTo>
                  <a:pt x="8128592" y="1261996"/>
                </a:lnTo>
                <a:lnTo>
                  <a:pt x="8148768" y="1262812"/>
                </a:lnTo>
                <a:lnTo>
                  <a:pt x="8168568" y="1263356"/>
                </a:lnTo>
                <a:lnTo>
                  <a:pt x="8188912" y="1263719"/>
                </a:lnTo>
                <a:lnTo>
                  <a:pt x="8209618" y="1263961"/>
                </a:lnTo>
                <a:lnTo>
                  <a:pt x="8230566" y="1264122"/>
                </a:lnTo>
                <a:lnTo>
                  <a:pt x="8251675" y="1265023"/>
                </a:lnTo>
                <a:lnTo>
                  <a:pt x="8272892" y="1266418"/>
                </a:lnTo>
                <a:lnTo>
                  <a:pt x="8294180" y="1268141"/>
                </a:lnTo>
                <a:lnTo>
                  <a:pt x="8314722" y="1270084"/>
                </a:lnTo>
                <a:lnTo>
                  <a:pt x="8334766" y="1272173"/>
                </a:lnTo>
                <a:lnTo>
                  <a:pt x="8354479" y="1274359"/>
                </a:lnTo>
                <a:lnTo>
                  <a:pt x="8373972" y="1275817"/>
                </a:lnTo>
                <a:lnTo>
                  <a:pt x="8393316" y="1276788"/>
                </a:lnTo>
                <a:lnTo>
                  <a:pt x="8412563" y="1277436"/>
                </a:lnTo>
                <a:lnTo>
                  <a:pt x="8430951" y="1278661"/>
                </a:lnTo>
                <a:lnTo>
                  <a:pt x="8466197" y="1282140"/>
                </a:lnTo>
                <a:lnTo>
                  <a:pt x="8484169" y="1283385"/>
                </a:lnTo>
                <a:lnTo>
                  <a:pt x="8502500" y="1284215"/>
                </a:lnTo>
                <a:lnTo>
                  <a:pt x="8521071" y="1284769"/>
                </a:lnTo>
                <a:lnTo>
                  <a:pt x="8556522" y="1285383"/>
                </a:lnTo>
                <a:lnTo>
                  <a:pt x="8590004" y="1285657"/>
                </a:lnTo>
                <a:lnTo>
                  <a:pt x="8620761" y="1285778"/>
                </a:lnTo>
                <a:lnTo>
                  <a:pt x="8650305" y="1285832"/>
                </a:lnTo>
                <a:lnTo>
                  <a:pt x="8679311" y="1285063"/>
                </a:lnTo>
                <a:lnTo>
                  <a:pt x="8708078" y="1282074"/>
                </a:lnTo>
                <a:lnTo>
                  <a:pt x="8734621" y="1275984"/>
                </a:lnTo>
                <a:lnTo>
                  <a:pt x="8759647" y="1267985"/>
                </a:lnTo>
                <a:lnTo>
                  <a:pt x="8795256" y="1254557"/>
                </a:lnTo>
                <a:lnTo>
                  <a:pt x="8826267" y="1239731"/>
                </a:lnTo>
                <a:lnTo>
                  <a:pt x="8854771" y="1219815"/>
                </a:lnTo>
                <a:lnTo>
                  <a:pt x="8884021" y="1185043"/>
                </a:lnTo>
                <a:lnTo>
                  <a:pt x="8902398" y="1154928"/>
                </a:lnTo>
                <a:lnTo>
                  <a:pt x="8915178" y="1131633"/>
                </a:lnTo>
                <a:lnTo>
                  <a:pt x="8926150" y="1105404"/>
                </a:lnTo>
                <a:lnTo>
                  <a:pt x="8934200" y="1075756"/>
                </a:lnTo>
                <a:lnTo>
                  <a:pt x="8940425" y="1044851"/>
                </a:lnTo>
                <a:lnTo>
                  <a:pt x="8945837" y="1015241"/>
                </a:lnTo>
                <a:lnTo>
                  <a:pt x="8953005" y="981972"/>
                </a:lnTo>
                <a:lnTo>
                  <a:pt x="8957139" y="964211"/>
                </a:lnTo>
                <a:lnTo>
                  <a:pt x="8960688" y="946020"/>
                </a:lnTo>
                <a:lnTo>
                  <a:pt x="8963848" y="927542"/>
                </a:lnTo>
                <a:lnTo>
                  <a:pt x="8966749" y="908874"/>
                </a:lnTo>
                <a:lnTo>
                  <a:pt x="8972088" y="873315"/>
                </a:lnTo>
                <a:lnTo>
                  <a:pt x="8977107" y="838196"/>
                </a:lnTo>
                <a:lnTo>
                  <a:pt x="8979557" y="819941"/>
                </a:lnTo>
                <a:lnTo>
                  <a:pt x="8981984" y="801421"/>
                </a:lnTo>
                <a:lnTo>
                  <a:pt x="8984395" y="782725"/>
                </a:lnTo>
                <a:lnTo>
                  <a:pt x="8986797" y="763910"/>
                </a:lnTo>
                <a:lnTo>
                  <a:pt x="8989192" y="745017"/>
                </a:lnTo>
                <a:lnTo>
                  <a:pt x="8991582" y="726072"/>
                </a:lnTo>
                <a:lnTo>
                  <a:pt x="8993970" y="707092"/>
                </a:lnTo>
                <a:lnTo>
                  <a:pt x="8996355" y="688088"/>
                </a:lnTo>
                <a:lnTo>
                  <a:pt x="8999532" y="669069"/>
                </a:lnTo>
                <a:lnTo>
                  <a:pt x="9003238" y="650040"/>
                </a:lnTo>
                <a:lnTo>
                  <a:pt x="9007296" y="631004"/>
                </a:lnTo>
                <a:lnTo>
                  <a:pt x="9010796" y="612757"/>
                </a:lnTo>
                <a:lnTo>
                  <a:pt x="9016800" y="577666"/>
                </a:lnTo>
                <a:lnTo>
                  <a:pt x="9022114" y="543549"/>
                </a:lnTo>
                <a:lnTo>
                  <a:pt x="9027122" y="509865"/>
                </a:lnTo>
                <a:lnTo>
                  <a:pt x="9031994" y="476373"/>
                </a:lnTo>
                <a:lnTo>
                  <a:pt x="9036805" y="445084"/>
                </a:lnTo>
                <a:lnTo>
                  <a:pt x="9040795" y="416097"/>
                </a:lnTo>
                <a:lnTo>
                  <a:pt x="9042569" y="389984"/>
                </a:lnTo>
                <a:lnTo>
                  <a:pt x="9045473" y="365149"/>
                </a:lnTo>
                <a:lnTo>
                  <a:pt x="9047823" y="340882"/>
                </a:lnTo>
                <a:lnTo>
                  <a:pt x="9046221" y="316868"/>
                </a:lnTo>
                <a:lnTo>
                  <a:pt x="9044980" y="292966"/>
                </a:lnTo>
                <a:lnTo>
                  <a:pt x="9042165" y="261430"/>
                </a:lnTo>
                <a:lnTo>
                  <a:pt x="9038420" y="234888"/>
                </a:lnTo>
                <a:lnTo>
                  <a:pt x="9033363" y="201267"/>
                </a:lnTo>
                <a:lnTo>
                  <a:pt x="9022411" y="166587"/>
                </a:lnTo>
                <a:lnTo>
                  <a:pt x="9018523" y="155001"/>
                </a:lnTo>
                <a:lnTo>
                  <a:pt x="9014747" y="136679"/>
                </a:lnTo>
                <a:lnTo>
                  <a:pt x="8988013" y="102199"/>
                </a:lnTo>
                <a:lnTo>
                  <a:pt x="8974841" y="89009"/>
                </a:lnTo>
                <a:lnTo>
                  <a:pt x="8955657" y="78760"/>
                </a:lnTo>
                <a:lnTo>
                  <a:pt x="8920825" y="64310"/>
                </a:lnTo>
                <a:lnTo>
                  <a:pt x="8889836" y="54772"/>
                </a:lnTo>
                <a:lnTo>
                  <a:pt x="8862494" y="51419"/>
                </a:lnTo>
                <a:lnTo>
                  <a:pt x="8834284" y="46633"/>
                </a:lnTo>
                <a:lnTo>
                  <a:pt x="8802024" y="43980"/>
                </a:lnTo>
                <a:lnTo>
                  <a:pt x="8767332" y="43194"/>
                </a:lnTo>
                <a:lnTo>
                  <a:pt x="8741642" y="43010"/>
                </a:lnTo>
                <a:lnTo>
                  <a:pt x="8714349" y="42928"/>
                </a:lnTo>
                <a:lnTo>
                  <a:pt x="8686344" y="42892"/>
                </a:lnTo>
                <a:lnTo>
                  <a:pt x="8658023" y="40759"/>
                </a:lnTo>
                <a:lnTo>
                  <a:pt x="8628766" y="38753"/>
                </a:lnTo>
                <a:lnTo>
                  <a:pt x="8597243" y="40507"/>
                </a:lnTo>
                <a:lnTo>
                  <a:pt x="8564711" y="39699"/>
                </a:lnTo>
                <a:lnTo>
                  <a:pt x="8532526" y="38282"/>
                </a:lnTo>
                <a:lnTo>
                  <a:pt x="8502346" y="40297"/>
                </a:lnTo>
                <a:lnTo>
                  <a:pt x="8468825" y="41723"/>
                </a:lnTo>
                <a:lnTo>
                  <a:pt x="8433553" y="42356"/>
                </a:lnTo>
                <a:lnTo>
                  <a:pt x="8399356" y="42638"/>
                </a:lnTo>
                <a:lnTo>
                  <a:pt x="8381664" y="42713"/>
                </a:lnTo>
                <a:lnTo>
                  <a:pt x="8363521" y="42763"/>
                </a:lnTo>
                <a:lnTo>
                  <a:pt x="8345074" y="42796"/>
                </a:lnTo>
                <a:lnTo>
                  <a:pt x="8326427" y="42818"/>
                </a:lnTo>
                <a:lnTo>
                  <a:pt x="8307645" y="42833"/>
                </a:lnTo>
                <a:lnTo>
                  <a:pt x="8288774" y="42843"/>
                </a:lnTo>
                <a:lnTo>
                  <a:pt x="8269843" y="42850"/>
                </a:lnTo>
                <a:lnTo>
                  <a:pt x="8250872" y="42854"/>
                </a:lnTo>
                <a:lnTo>
                  <a:pt x="8231876" y="42857"/>
                </a:lnTo>
                <a:lnTo>
                  <a:pt x="8212861" y="42859"/>
                </a:lnTo>
                <a:lnTo>
                  <a:pt x="8193834" y="42860"/>
                </a:lnTo>
                <a:lnTo>
                  <a:pt x="8174800" y="42861"/>
                </a:lnTo>
                <a:lnTo>
                  <a:pt x="8155760" y="42862"/>
                </a:lnTo>
                <a:lnTo>
                  <a:pt x="8136717" y="42862"/>
                </a:lnTo>
                <a:lnTo>
                  <a:pt x="8117672" y="42862"/>
                </a:lnTo>
                <a:lnTo>
                  <a:pt x="8098625" y="42069"/>
                </a:lnTo>
                <a:lnTo>
                  <a:pt x="8079577" y="40746"/>
                </a:lnTo>
                <a:lnTo>
                  <a:pt x="8060529" y="39070"/>
                </a:lnTo>
                <a:lnTo>
                  <a:pt x="8041480" y="37953"/>
                </a:lnTo>
                <a:lnTo>
                  <a:pt x="8022430" y="37208"/>
                </a:lnTo>
                <a:lnTo>
                  <a:pt x="8003380" y="36712"/>
                </a:lnTo>
                <a:lnTo>
                  <a:pt x="7984330" y="36381"/>
                </a:lnTo>
                <a:lnTo>
                  <a:pt x="7965281" y="36160"/>
                </a:lnTo>
                <a:lnTo>
                  <a:pt x="7946231" y="36013"/>
                </a:lnTo>
                <a:lnTo>
                  <a:pt x="7926388" y="35915"/>
                </a:lnTo>
                <a:lnTo>
                  <a:pt x="7906014" y="35850"/>
                </a:lnTo>
                <a:lnTo>
                  <a:pt x="7885288" y="35806"/>
                </a:lnTo>
                <a:lnTo>
                  <a:pt x="7865121" y="35777"/>
                </a:lnTo>
                <a:lnTo>
                  <a:pt x="7845327" y="35758"/>
                </a:lnTo>
                <a:lnTo>
                  <a:pt x="7825780" y="35745"/>
                </a:lnTo>
                <a:lnTo>
                  <a:pt x="7806399" y="35736"/>
                </a:lnTo>
                <a:lnTo>
                  <a:pt x="7787129" y="35730"/>
                </a:lnTo>
                <a:lnTo>
                  <a:pt x="7767932" y="35727"/>
                </a:lnTo>
                <a:lnTo>
                  <a:pt x="7747990" y="35724"/>
                </a:lnTo>
                <a:lnTo>
                  <a:pt x="7727552" y="35722"/>
                </a:lnTo>
                <a:lnTo>
                  <a:pt x="7706782" y="35721"/>
                </a:lnTo>
                <a:lnTo>
                  <a:pt x="7686586" y="35721"/>
                </a:lnTo>
                <a:lnTo>
                  <a:pt x="7666772" y="35720"/>
                </a:lnTo>
                <a:lnTo>
                  <a:pt x="7647213" y="35720"/>
                </a:lnTo>
                <a:lnTo>
                  <a:pt x="7627824" y="35719"/>
                </a:lnTo>
                <a:lnTo>
                  <a:pt x="7608546" y="35719"/>
                </a:lnTo>
                <a:lnTo>
                  <a:pt x="7589345" y="35719"/>
                </a:lnTo>
                <a:lnTo>
                  <a:pt x="7569402" y="35719"/>
                </a:lnTo>
                <a:lnTo>
                  <a:pt x="7548961" y="35719"/>
                </a:lnTo>
                <a:lnTo>
                  <a:pt x="7528190" y="35719"/>
                </a:lnTo>
                <a:lnTo>
                  <a:pt x="7507994" y="35719"/>
                </a:lnTo>
                <a:lnTo>
                  <a:pt x="7488179" y="35719"/>
                </a:lnTo>
                <a:lnTo>
                  <a:pt x="7468620" y="35719"/>
                </a:lnTo>
                <a:lnTo>
                  <a:pt x="7448436" y="35719"/>
                </a:lnTo>
                <a:lnTo>
                  <a:pt x="7427837" y="35719"/>
                </a:lnTo>
                <a:lnTo>
                  <a:pt x="7406960" y="35719"/>
                </a:lnTo>
                <a:lnTo>
                  <a:pt x="7386692" y="35719"/>
                </a:lnTo>
                <a:lnTo>
                  <a:pt x="7366830" y="35719"/>
                </a:lnTo>
                <a:lnTo>
                  <a:pt x="7347238" y="35719"/>
                </a:lnTo>
                <a:lnTo>
                  <a:pt x="7327034" y="35719"/>
                </a:lnTo>
                <a:lnTo>
                  <a:pt x="7306421" y="35719"/>
                </a:lnTo>
                <a:lnTo>
                  <a:pt x="7285534" y="35719"/>
                </a:lnTo>
                <a:lnTo>
                  <a:pt x="7265260" y="35719"/>
                </a:lnTo>
                <a:lnTo>
                  <a:pt x="7245394" y="35719"/>
                </a:lnTo>
                <a:lnTo>
                  <a:pt x="7225800" y="35719"/>
                </a:lnTo>
                <a:lnTo>
                  <a:pt x="7205594" y="34925"/>
                </a:lnTo>
                <a:lnTo>
                  <a:pt x="7184979" y="33602"/>
                </a:lnTo>
                <a:lnTo>
                  <a:pt x="7164092" y="31927"/>
                </a:lnTo>
                <a:lnTo>
                  <a:pt x="7143024" y="30809"/>
                </a:lnTo>
                <a:lnTo>
                  <a:pt x="7121835" y="30065"/>
                </a:lnTo>
                <a:lnTo>
                  <a:pt x="7100565" y="29568"/>
                </a:lnTo>
                <a:lnTo>
                  <a:pt x="7080035" y="29237"/>
                </a:lnTo>
                <a:lnTo>
                  <a:pt x="7059999" y="29017"/>
                </a:lnTo>
                <a:lnTo>
                  <a:pt x="7040290" y="28869"/>
                </a:lnTo>
                <a:lnTo>
                  <a:pt x="7020802" y="28771"/>
                </a:lnTo>
                <a:lnTo>
                  <a:pt x="7001459" y="28706"/>
                </a:lnTo>
                <a:lnTo>
                  <a:pt x="6982214" y="28662"/>
                </a:lnTo>
                <a:lnTo>
                  <a:pt x="6962241" y="28633"/>
                </a:lnTo>
                <a:lnTo>
                  <a:pt x="6941782" y="28614"/>
                </a:lnTo>
                <a:lnTo>
                  <a:pt x="6920998" y="28601"/>
                </a:lnTo>
                <a:lnTo>
                  <a:pt x="6900793" y="28592"/>
                </a:lnTo>
                <a:lnTo>
                  <a:pt x="6880972" y="28586"/>
                </a:lnTo>
                <a:lnTo>
                  <a:pt x="6861408" y="28583"/>
                </a:lnTo>
                <a:lnTo>
                  <a:pt x="6842016" y="28580"/>
                </a:lnTo>
                <a:lnTo>
                  <a:pt x="6822738" y="28578"/>
                </a:lnTo>
                <a:lnTo>
                  <a:pt x="6803536" y="28578"/>
                </a:lnTo>
                <a:lnTo>
                  <a:pt x="6783591" y="28577"/>
                </a:lnTo>
                <a:lnTo>
                  <a:pt x="6763150" y="28576"/>
                </a:lnTo>
                <a:lnTo>
                  <a:pt x="6742379" y="28576"/>
                </a:lnTo>
                <a:lnTo>
                  <a:pt x="6721388" y="28576"/>
                </a:lnTo>
                <a:lnTo>
                  <a:pt x="6700251" y="28576"/>
                </a:lnTo>
                <a:lnTo>
                  <a:pt x="6679015" y="28575"/>
                </a:lnTo>
                <a:lnTo>
                  <a:pt x="6658508" y="29369"/>
                </a:lnTo>
                <a:lnTo>
                  <a:pt x="6638486" y="30692"/>
                </a:lnTo>
                <a:lnTo>
                  <a:pt x="6618789" y="32368"/>
                </a:lnTo>
                <a:lnTo>
                  <a:pt x="6598514" y="33485"/>
                </a:lnTo>
                <a:lnTo>
                  <a:pt x="6577853" y="34230"/>
                </a:lnTo>
                <a:lnTo>
                  <a:pt x="6556935" y="34726"/>
                </a:lnTo>
                <a:lnTo>
                  <a:pt x="6535846" y="35057"/>
                </a:lnTo>
                <a:lnTo>
                  <a:pt x="6514643" y="35278"/>
                </a:lnTo>
                <a:lnTo>
                  <a:pt x="6493364" y="35425"/>
                </a:lnTo>
                <a:lnTo>
                  <a:pt x="6472828" y="35523"/>
                </a:lnTo>
                <a:lnTo>
                  <a:pt x="6452788" y="35588"/>
                </a:lnTo>
                <a:lnTo>
                  <a:pt x="6433077" y="35632"/>
                </a:lnTo>
                <a:lnTo>
                  <a:pt x="6412793" y="35661"/>
                </a:lnTo>
                <a:lnTo>
                  <a:pt x="6392127" y="35680"/>
                </a:lnTo>
                <a:lnTo>
                  <a:pt x="6371205" y="35693"/>
                </a:lnTo>
                <a:lnTo>
                  <a:pt x="6350114" y="35702"/>
                </a:lnTo>
                <a:lnTo>
                  <a:pt x="6328910" y="35708"/>
                </a:lnTo>
                <a:lnTo>
                  <a:pt x="6307629" y="35711"/>
                </a:lnTo>
                <a:lnTo>
                  <a:pt x="6287092" y="35714"/>
                </a:lnTo>
                <a:lnTo>
                  <a:pt x="6267051" y="35716"/>
                </a:lnTo>
                <a:lnTo>
                  <a:pt x="6247340" y="35717"/>
                </a:lnTo>
                <a:lnTo>
                  <a:pt x="6227056" y="35717"/>
                </a:lnTo>
                <a:lnTo>
                  <a:pt x="6206389" y="35718"/>
                </a:lnTo>
                <a:lnTo>
                  <a:pt x="6185468" y="35718"/>
                </a:lnTo>
                <a:lnTo>
                  <a:pt x="6165170" y="35719"/>
                </a:lnTo>
                <a:lnTo>
                  <a:pt x="6145288" y="35719"/>
                </a:lnTo>
                <a:lnTo>
                  <a:pt x="6125684" y="35719"/>
                </a:lnTo>
                <a:lnTo>
                  <a:pt x="6105470" y="35719"/>
                </a:lnTo>
                <a:lnTo>
                  <a:pt x="6084851" y="35719"/>
                </a:lnTo>
                <a:lnTo>
                  <a:pt x="6063961" y="35719"/>
                </a:lnTo>
                <a:lnTo>
                  <a:pt x="6043685" y="35719"/>
                </a:lnTo>
                <a:lnTo>
                  <a:pt x="6023817" y="35719"/>
                </a:lnTo>
                <a:lnTo>
                  <a:pt x="6004222" y="35719"/>
                </a:lnTo>
                <a:lnTo>
                  <a:pt x="5984015" y="36513"/>
                </a:lnTo>
                <a:lnTo>
                  <a:pt x="5963400" y="37836"/>
                </a:lnTo>
                <a:lnTo>
                  <a:pt x="5942512" y="39511"/>
                </a:lnTo>
                <a:lnTo>
                  <a:pt x="5921443" y="40629"/>
                </a:lnTo>
                <a:lnTo>
                  <a:pt x="5900254" y="41373"/>
                </a:lnTo>
                <a:lnTo>
                  <a:pt x="5878984" y="41870"/>
                </a:lnTo>
                <a:lnTo>
                  <a:pt x="5858454" y="42201"/>
                </a:lnTo>
                <a:lnTo>
                  <a:pt x="5838417" y="42421"/>
                </a:lnTo>
                <a:lnTo>
                  <a:pt x="5818709" y="42569"/>
                </a:lnTo>
                <a:lnTo>
                  <a:pt x="5798427" y="42667"/>
                </a:lnTo>
                <a:lnTo>
                  <a:pt x="5777762" y="42732"/>
                </a:lnTo>
                <a:lnTo>
                  <a:pt x="5756841" y="42776"/>
                </a:lnTo>
                <a:lnTo>
                  <a:pt x="5736544" y="42805"/>
                </a:lnTo>
                <a:lnTo>
                  <a:pt x="5716663" y="42824"/>
                </a:lnTo>
                <a:lnTo>
                  <a:pt x="5697058" y="42837"/>
                </a:lnTo>
                <a:lnTo>
                  <a:pt x="5676845" y="42846"/>
                </a:lnTo>
                <a:lnTo>
                  <a:pt x="5656226" y="42852"/>
                </a:lnTo>
                <a:lnTo>
                  <a:pt x="5635336" y="42855"/>
                </a:lnTo>
                <a:lnTo>
                  <a:pt x="5615060" y="42858"/>
                </a:lnTo>
                <a:lnTo>
                  <a:pt x="5595192" y="42860"/>
                </a:lnTo>
                <a:lnTo>
                  <a:pt x="5575597" y="42860"/>
                </a:lnTo>
                <a:lnTo>
                  <a:pt x="5555390" y="42861"/>
                </a:lnTo>
                <a:lnTo>
                  <a:pt x="5534775" y="42862"/>
                </a:lnTo>
                <a:lnTo>
                  <a:pt x="5513887" y="42862"/>
                </a:lnTo>
                <a:lnTo>
                  <a:pt x="5493612" y="42862"/>
                </a:lnTo>
                <a:lnTo>
                  <a:pt x="5473746" y="42862"/>
                </a:lnTo>
                <a:lnTo>
                  <a:pt x="5454152" y="42863"/>
                </a:lnTo>
                <a:lnTo>
                  <a:pt x="5433944" y="43656"/>
                </a:lnTo>
                <a:lnTo>
                  <a:pt x="5413329" y="44979"/>
                </a:lnTo>
                <a:lnTo>
                  <a:pt x="5392443" y="46655"/>
                </a:lnTo>
                <a:lnTo>
                  <a:pt x="5372168" y="47772"/>
                </a:lnTo>
                <a:lnTo>
                  <a:pt x="5352302" y="48517"/>
                </a:lnTo>
                <a:lnTo>
                  <a:pt x="5332707" y="49014"/>
                </a:lnTo>
                <a:lnTo>
                  <a:pt x="5312501" y="50138"/>
                </a:lnTo>
                <a:lnTo>
                  <a:pt x="5291886" y="51682"/>
                </a:lnTo>
                <a:lnTo>
                  <a:pt x="5270999" y="53505"/>
                </a:lnTo>
                <a:lnTo>
                  <a:pt x="5249931" y="54720"/>
                </a:lnTo>
                <a:lnTo>
                  <a:pt x="5228741" y="55530"/>
                </a:lnTo>
                <a:lnTo>
                  <a:pt x="5207471" y="56070"/>
                </a:lnTo>
                <a:lnTo>
                  <a:pt x="5186942" y="56430"/>
                </a:lnTo>
                <a:lnTo>
                  <a:pt x="5166905" y="56670"/>
                </a:lnTo>
                <a:lnTo>
                  <a:pt x="5147197" y="56830"/>
                </a:lnTo>
                <a:lnTo>
                  <a:pt x="5126914" y="57731"/>
                </a:lnTo>
                <a:lnTo>
                  <a:pt x="5106250" y="59125"/>
                </a:lnTo>
                <a:lnTo>
                  <a:pt x="5085328" y="60848"/>
                </a:lnTo>
                <a:lnTo>
                  <a:pt x="5064238" y="61996"/>
                </a:lnTo>
                <a:lnTo>
                  <a:pt x="5043033" y="62762"/>
                </a:lnTo>
                <a:lnTo>
                  <a:pt x="5021754" y="63273"/>
                </a:lnTo>
                <a:lnTo>
                  <a:pt x="5001217" y="64407"/>
                </a:lnTo>
                <a:lnTo>
                  <a:pt x="4981176" y="65957"/>
                </a:lnTo>
                <a:lnTo>
                  <a:pt x="4961465" y="67784"/>
                </a:lnTo>
                <a:lnTo>
                  <a:pt x="4941974" y="69002"/>
                </a:lnTo>
                <a:lnTo>
                  <a:pt x="4922631" y="69814"/>
                </a:lnTo>
                <a:lnTo>
                  <a:pt x="4903385" y="70355"/>
                </a:lnTo>
                <a:lnTo>
                  <a:pt x="4883411" y="70716"/>
                </a:lnTo>
                <a:lnTo>
                  <a:pt x="4862951" y="70957"/>
                </a:lnTo>
                <a:lnTo>
                  <a:pt x="4842167" y="71117"/>
                </a:lnTo>
                <a:lnTo>
                  <a:pt x="4821961" y="71224"/>
                </a:lnTo>
                <a:lnTo>
                  <a:pt x="4802141" y="71295"/>
                </a:lnTo>
                <a:lnTo>
                  <a:pt x="4782577" y="71343"/>
                </a:lnTo>
                <a:lnTo>
                  <a:pt x="4762391" y="71374"/>
                </a:lnTo>
                <a:lnTo>
                  <a:pt x="4741790" y="71396"/>
                </a:lnTo>
                <a:lnTo>
                  <a:pt x="4720912" y="71409"/>
                </a:lnTo>
                <a:lnTo>
                  <a:pt x="4700644" y="72213"/>
                </a:lnTo>
                <a:lnTo>
                  <a:pt x="4680781" y="73542"/>
                </a:lnTo>
                <a:lnTo>
                  <a:pt x="4661189" y="75222"/>
                </a:lnTo>
                <a:lnTo>
                  <a:pt x="4640985" y="76342"/>
                </a:lnTo>
                <a:lnTo>
                  <a:pt x="4620371" y="77088"/>
                </a:lnTo>
                <a:lnTo>
                  <a:pt x="4599485" y="77586"/>
                </a:lnTo>
                <a:lnTo>
                  <a:pt x="4579211" y="77918"/>
                </a:lnTo>
                <a:lnTo>
                  <a:pt x="4559345" y="78139"/>
                </a:lnTo>
                <a:lnTo>
                  <a:pt x="4539750" y="78287"/>
                </a:lnTo>
                <a:lnTo>
                  <a:pt x="4520338" y="78385"/>
                </a:lnTo>
                <a:lnTo>
                  <a:pt x="4501046" y="78451"/>
                </a:lnTo>
                <a:lnTo>
                  <a:pt x="4481835" y="78494"/>
                </a:lnTo>
                <a:lnTo>
                  <a:pt x="4462678" y="78523"/>
                </a:lnTo>
                <a:lnTo>
                  <a:pt x="4443556" y="78543"/>
                </a:lnTo>
                <a:lnTo>
                  <a:pt x="4424458" y="78556"/>
                </a:lnTo>
                <a:lnTo>
                  <a:pt x="4406170" y="78564"/>
                </a:lnTo>
                <a:lnTo>
                  <a:pt x="4371033" y="78574"/>
                </a:lnTo>
                <a:lnTo>
                  <a:pt x="4352297" y="78576"/>
                </a:lnTo>
                <a:lnTo>
                  <a:pt x="4332663" y="78578"/>
                </a:lnTo>
                <a:lnTo>
                  <a:pt x="4312429" y="78579"/>
                </a:lnTo>
                <a:lnTo>
                  <a:pt x="4293384" y="78580"/>
                </a:lnTo>
                <a:lnTo>
                  <a:pt x="4275131" y="78581"/>
                </a:lnTo>
                <a:lnTo>
                  <a:pt x="4257406" y="78581"/>
                </a:lnTo>
                <a:lnTo>
                  <a:pt x="4239240" y="78581"/>
                </a:lnTo>
                <a:lnTo>
                  <a:pt x="4220778" y="78581"/>
                </a:lnTo>
                <a:lnTo>
                  <a:pt x="4202121" y="78582"/>
                </a:lnTo>
                <a:lnTo>
                  <a:pt x="4166574" y="78582"/>
                </a:lnTo>
                <a:lnTo>
                  <a:pt x="4131461" y="78582"/>
                </a:lnTo>
                <a:lnTo>
                  <a:pt x="4113207" y="78582"/>
                </a:lnTo>
                <a:lnTo>
                  <a:pt x="4094688" y="78582"/>
                </a:lnTo>
                <a:lnTo>
                  <a:pt x="4075992" y="78582"/>
                </a:lnTo>
                <a:lnTo>
                  <a:pt x="4057178" y="78582"/>
                </a:lnTo>
                <a:lnTo>
                  <a:pt x="4038285" y="78582"/>
                </a:lnTo>
                <a:lnTo>
                  <a:pt x="4020134" y="77788"/>
                </a:lnTo>
                <a:lnTo>
                  <a:pt x="3985149" y="74789"/>
                </a:lnTo>
                <a:lnTo>
                  <a:pt x="3967247" y="73672"/>
                </a:lnTo>
                <a:lnTo>
                  <a:pt x="3948963" y="72927"/>
                </a:lnTo>
                <a:lnTo>
                  <a:pt x="3930423" y="72431"/>
                </a:lnTo>
                <a:lnTo>
                  <a:pt x="3911713" y="72100"/>
                </a:lnTo>
                <a:lnTo>
                  <a:pt x="3892890" y="71879"/>
                </a:lnTo>
                <a:lnTo>
                  <a:pt x="3873991" y="71732"/>
                </a:lnTo>
                <a:lnTo>
                  <a:pt x="3855836" y="71634"/>
                </a:lnTo>
                <a:lnTo>
                  <a:pt x="3820847" y="71525"/>
                </a:lnTo>
                <a:lnTo>
                  <a:pt x="3802943" y="71496"/>
                </a:lnTo>
                <a:lnTo>
                  <a:pt x="3784658" y="71477"/>
                </a:lnTo>
                <a:lnTo>
                  <a:pt x="3766118" y="71464"/>
                </a:lnTo>
                <a:lnTo>
                  <a:pt x="3730701" y="69333"/>
                </a:lnTo>
                <a:lnTo>
                  <a:pt x="3695646" y="67327"/>
                </a:lnTo>
                <a:lnTo>
                  <a:pt x="3677407" y="67904"/>
                </a:lnTo>
                <a:lnTo>
                  <a:pt x="3658899" y="69082"/>
                </a:lnTo>
                <a:lnTo>
                  <a:pt x="3640210" y="69867"/>
                </a:lnTo>
                <a:lnTo>
                  <a:pt x="3621400" y="70391"/>
                </a:lnTo>
                <a:lnTo>
                  <a:pt x="3602511" y="70740"/>
                </a:lnTo>
                <a:lnTo>
                  <a:pt x="3583568" y="70972"/>
                </a:lnTo>
                <a:lnTo>
                  <a:pt x="3564589" y="71128"/>
                </a:lnTo>
                <a:lnTo>
                  <a:pt x="3545586" y="71231"/>
                </a:lnTo>
                <a:lnTo>
                  <a:pt x="3526568" y="71300"/>
                </a:lnTo>
                <a:lnTo>
                  <a:pt x="3507539" y="71346"/>
                </a:lnTo>
                <a:lnTo>
                  <a:pt x="3488503" y="71377"/>
                </a:lnTo>
                <a:lnTo>
                  <a:pt x="3470256" y="71397"/>
                </a:lnTo>
                <a:lnTo>
                  <a:pt x="3435166" y="71420"/>
                </a:lnTo>
                <a:lnTo>
                  <a:pt x="3416441" y="71426"/>
                </a:lnTo>
                <a:lnTo>
                  <a:pt x="3396815" y="71430"/>
                </a:lnTo>
                <a:lnTo>
                  <a:pt x="3376587" y="71433"/>
                </a:lnTo>
                <a:lnTo>
                  <a:pt x="3357545" y="71434"/>
                </a:lnTo>
                <a:lnTo>
                  <a:pt x="3339295" y="71435"/>
                </a:lnTo>
                <a:lnTo>
                  <a:pt x="3321572" y="71436"/>
                </a:lnTo>
                <a:lnTo>
                  <a:pt x="3303406" y="71437"/>
                </a:lnTo>
                <a:lnTo>
                  <a:pt x="3284946" y="71437"/>
                </a:lnTo>
                <a:lnTo>
                  <a:pt x="3266289" y="71437"/>
                </a:lnTo>
                <a:lnTo>
                  <a:pt x="3230742" y="71437"/>
                </a:lnTo>
                <a:lnTo>
                  <a:pt x="3195629" y="71438"/>
                </a:lnTo>
                <a:lnTo>
                  <a:pt x="3177376" y="71438"/>
                </a:lnTo>
                <a:lnTo>
                  <a:pt x="3158857" y="71438"/>
                </a:lnTo>
                <a:lnTo>
                  <a:pt x="3140161" y="71438"/>
                </a:lnTo>
                <a:lnTo>
                  <a:pt x="3121347" y="71438"/>
                </a:lnTo>
                <a:lnTo>
                  <a:pt x="3102454" y="71438"/>
                </a:lnTo>
                <a:lnTo>
                  <a:pt x="3083509" y="71438"/>
                </a:lnTo>
                <a:lnTo>
                  <a:pt x="3064529" y="71438"/>
                </a:lnTo>
                <a:lnTo>
                  <a:pt x="3045525" y="71438"/>
                </a:lnTo>
                <a:lnTo>
                  <a:pt x="3026507" y="71438"/>
                </a:lnTo>
                <a:lnTo>
                  <a:pt x="3007477" y="71438"/>
                </a:lnTo>
                <a:lnTo>
                  <a:pt x="2988441" y="71438"/>
                </a:lnTo>
                <a:lnTo>
                  <a:pt x="2969401" y="72232"/>
                </a:lnTo>
                <a:lnTo>
                  <a:pt x="2950357" y="73554"/>
                </a:lnTo>
                <a:lnTo>
                  <a:pt x="2931311" y="75230"/>
                </a:lnTo>
                <a:lnTo>
                  <a:pt x="2912263" y="76347"/>
                </a:lnTo>
                <a:lnTo>
                  <a:pt x="2893215" y="77092"/>
                </a:lnTo>
                <a:lnTo>
                  <a:pt x="2874166" y="77589"/>
                </a:lnTo>
                <a:lnTo>
                  <a:pt x="2855117" y="77126"/>
                </a:lnTo>
                <a:lnTo>
                  <a:pt x="2836068" y="76024"/>
                </a:lnTo>
                <a:lnTo>
                  <a:pt x="2817018" y="74495"/>
                </a:lnTo>
                <a:lnTo>
                  <a:pt x="2797175" y="73476"/>
                </a:lnTo>
                <a:lnTo>
                  <a:pt x="2776802" y="72797"/>
                </a:lnTo>
                <a:lnTo>
                  <a:pt x="2756076" y="72344"/>
                </a:lnTo>
                <a:lnTo>
                  <a:pt x="2735909" y="72042"/>
                </a:lnTo>
                <a:lnTo>
                  <a:pt x="2716114" y="71840"/>
                </a:lnTo>
                <a:lnTo>
                  <a:pt x="2696568" y="71706"/>
                </a:lnTo>
                <a:lnTo>
                  <a:pt x="2677187" y="71617"/>
                </a:lnTo>
                <a:lnTo>
                  <a:pt x="2657916" y="71557"/>
                </a:lnTo>
                <a:lnTo>
                  <a:pt x="2638719" y="71517"/>
                </a:lnTo>
                <a:lnTo>
                  <a:pt x="2619571" y="72285"/>
                </a:lnTo>
                <a:lnTo>
                  <a:pt x="2600456" y="73590"/>
                </a:lnTo>
                <a:lnTo>
                  <a:pt x="2581362" y="75254"/>
                </a:lnTo>
                <a:lnTo>
                  <a:pt x="2562283" y="76363"/>
                </a:lnTo>
                <a:lnTo>
                  <a:pt x="2543214" y="77103"/>
                </a:lnTo>
                <a:lnTo>
                  <a:pt x="2524151" y="77596"/>
                </a:lnTo>
                <a:lnTo>
                  <a:pt x="2505092" y="77130"/>
                </a:lnTo>
                <a:lnTo>
                  <a:pt x="2486036" y="76027"/>
                </a:lnTo>
                <a:lnTo>
                  <a:pt x="2466983" y="74497"/>
                </a:lnTo>
                <a:lnTo>
                  <a:pt x="2447930" y="73477"/>
                </a:lnTo>
                <a:lnTo>
                  <a:pt x="2428878" y="72797"/>
                </a:lnTo>
                <a:lnTo>
                  <a:pt x="2409827" y="72344"/>
                </a:lnTo>
                <a:lnTo>
                  <a:pt x="2389983" y="72042"/>
                </a:lnTo>
                <a:lnTo>
                  <a:pt x="2369609" y="71841"/>
                </a:lnTo>
                <a:lnTo>
                  <a:pt x="2348883" y="71706"/>
                </a:lnTo>
                <a:lnTo>
                  <a:pt x="2328716" y="71617"/>
                </a:lnTo>
                <a:lnTo>
                  <a:pt x="2308921" y="71557"/>
                </a:lnTo>
                <a:lnTo>
                  <a:pt x="2289375" y="71517"/>
                </a:lnTo>
                <a:lnTo>
                  <a:pt x="2269993" y="71491"/>
                </a:lnTo>
                <a:lnTo>
                  <a:pt x="2250723" y="71473"/>
                </a:lnTo>
                <a:lnTo>
                  <a:pt x="2231526" y="71461"/>
                </a:lnTo>
                <a:lnTo>
                  <a:pt x="2212377" y="71453"/>
                </a:lnTo>
                <a:lnTo>
                  <a:pt x="2193262" y="71448"/>
                </a:lnTo>
                <a:lnTo>
                  <a:pt x="2174168" y="71445"/>
                </a:lnTo>
                <a:lnTo>
                  <a:pt x="2155089" y="71442"/>
                </a:lnTo>
                <a:lnTo>
                  <a:pt x="2136020" y="71441"/>
                </a:lnTo>
                <a:lnTo>
                  <a:pt x="2116957" y="71440"/>
                </a:lnTo>
                <a:lnTo>
                  <a:pt x="2097105" y="70645"/>
                </a:lnTo>
                <a:lnTo>
                  <a:pt x="2076726" y="69322"/>
                </a:lnTo>
                <a:lnTo>
                  <a:pt x="2055997" y="67646"/>
                </a:lnTo>
                <a:lnTo>
                  <a:pt x="2035827" y="66529"/>
                </a:lnTo>
                <a:lnTo>
                  <a:pt x="2016030" y="65784"/>
                </a:lnTo>
                <a:lnTo>
                  <a:pt x="1996483" y="65287"/>
                </a:lnTo>
                <a:lnTo>
                  <a:pt x="1977101" y="64956"/>
                </a:lnTo>
                <a:lnTo>
                  <a:pt x="1957830" y="64735"/>
                </a:lnTo>
                <a:lnTo>
                  <a:pt x="1938632" y="64588"/>
                </a:lnTo>
                <a:lnTo>
                  <a:pt x="1918690" y="64490"/>
                </a:lnTo>
                <a:lnTo>
                  <a:pt x="1898252" y="64425"/>
                </a:lnTo>
                <a:lnTo>
                  <a:pt x="1877482" y="64381"/>
                </a:lnTo>
                <a:lnTo>
                  <a:pt x="1858080" y="64352"/>
                </a:lnTo>
                <a:lnTo>
                  <a:pt x="1839589" y="64333"/>
                </a:lnTo>
                <a:lnTo>
                  <a:pt x="1821705" y="64320"/>
                </a:lnTo>
                <a:lnTo>
                  <a:pt x="1803433" y="64311"/>
                </a:lnTo>
                <a:lnTo>
                  <a:pt x="1784901" y="64305"/>
                </a:lnTo>
                <a:lnTo>
                  <a:pt x="1766196" y="64302"/>
                </a:lnTo>
                <a:lnTo>
                  <a:pt x="1745789" y="64299"/>
                </a:lnTo>
                <a:lnTo>
                  <a:pt x="1724247" y="64297"/>
                </a:lnTo>
                <a:lnTo>
                  <a:pt x="1701948" y="64296"/>
                </a:lnTo>
                <a:lnTo>
                  <a:pt x="1680732" y="64296"/>
                </a:lnTo>
                <a:lnTo>
                  <a:pt x="1660238" y="64295"/>
                </a:lnTo>
                <a:lnTo>
                  <a:pt x="1640225" y="64295"/>
                </a:lnTo>
                <a:lnTo>
                  <a:pt x="1620533" y="64294"/>
                </a:lnTo>
                <a:lnTo>
                  <a:pt x="1601056" y="64294"/>
                </a:lnTo>
                <a:lnTo>
                  <a:pt x="1581721" y="64294"/>
                </a:lnTo>
                <a:lnTo>
                  <a:pt x="1562480" y="64294"/>
                </a:lnTo>
                <a:lnTo>
                  <a:pt x="1543304" y="64294"/>
                </a:lnTo>
                <a:lnTo>
                  <a:pt x="1524169" y="64294"/>
                </a:lnTo>
                <a:lnTo>
                  <a:pt x="1505063" y="64294"/>
                </a:lnTo>
                <a:lnTo>
                  <a:pt x="1485975" y="64294"/>
                </a:lnTo>
                <a:lnTo>
                  <a:pt x="1466900" y="64294"/>
                </a:lnTo>
                <a:lnTo>
                  <a:pt x="1447833" y="64294"/>
                </a:lnTo>
                <a:lnTo>
                  <a:pt x="1428772" y="64294"/>
                </a:lnTo>
                <a:lnTo>
                  <a:pt x="1409715" y="64294"/>
                </a:lnTo>
                <a:lnTo>
                  <a:pt x="1390660" y="64294"/>
                </a:lnTo>
                <a:lnTo>
                  <a:pt x="1371607" y="64294"/>
                </a:lnTo>
                <a:lnTo>
                  <a:pt x="1352554" y="64294"/>
                </a:lnTo>
                <a:lnTo>
                  <a:pt x="1333503" y="64294"/>
                </a:lnTo>
                <a:lnTo>
                  <a:pt x="1314452" y="64294"/>
                </a:lnTo>
                <a:lnTo>
                  <a:pt x="1295401" y="64294"/>
                </a:lnTo>
                <a:lnTo>
                  <a:pt x="1276351" y="64294"/>
                </a:lnTo>
                <a:lnTo>
                  <a:pt x="1257301" y="64294"/>
                </a:lnTo>
                <a:lnTo>
                  <a:pt x="1238250" y="64294"/>
                </a:lnTo>
                <a:lnTo>
                  <a:pt x="1219994" y="64294"/>
                </a:lnTo>
                <a:lnTo>
                  <a:pt x="1184893" y="64294"/>
                </a:lnTo>
                <a:lnTo>
                  <a:pt x="1166960" y="63500"/>
                </a:lnTo>
                <a:lnTo>
                  <a:pt x="1148654" y="62177"/>
                </a:lnTo>
                <a:lnTo>
                  <a:pt x="1130101" y="60502"/>
                </a:lnTo>
                <a:lnTo>
                  <a:pt x="1094669" y="56523"/>
                </a:lnTo>
                <a:lnTo>
                  <a:pt x="1060401" y="52903"/>
                </a:lnTo>
                <a:lnTo>
                  <a:pt x="1026650" y="51294"/>
                </a:lnTo>
                <a:lnTo>
                  <a:pt x="993128" y="48462"/>
                </a:lnTo>
                <a:lnTo>
                  <a:pt x="960503" y="45351"/>
                </a:lnTo>
                <a:lnTo>
                  <a:pt x="930128" y="43969"/>
                </a:lnTo>
                <a:lnTo>
                  <a:pt x="898636" y="41238"/>
                </a:lnTo>
                <a:lnTo>
                  <a:pt x="866912" y="37378"/>
                </a:lnTo>
                <a:lnTo>
                  <a:pt x="836938" y="33017"/>
                </a:lnTo>
                <a:lnTo>
                  <a:pt x="807741" y="30549"/>
                </a:lnTo>
                <a:lnTo>
                  <a:pt x="778890" y="29453"/>
                </a:lnTo>
                <a:lnTo>
                  <a:pt x="750192" y="28965"/>
                </a:lnTo>
                <a:lnTo>
                  <a:pt x="719446" y="26632"/>
                </a:lnTo>
                <a:lnTo>
                  <a:pt x="688054" y="23743"/>
                </a:lnTo>
                <a:lnTo>
                  <a:pt x="658227" y="22459"/>
                </a:lnTo>
                <a:lnTo>
                  <a:pt x="629095" y="21888"/>
                </a:lnTo>
                <a:lnTo>
                  <a:pt x="600273" y="21634"/>
                </a:lnTo>
                <a:lnTo>
                  <a:pt x="571588" y="21522"/>
                </a:lnTo>
                <a:lnTo>
                  <a:pt x="542964" y="21472"/>
                </a:lnTo>
                <a:lnTo>
                  <a:pt x="514367" y="21449"/>
                </a:lnTo>
                <a:lnTo>
                  <a:pt x="485783" y="21439"/>
                </a:lnTo>
                <a:lnTo>
                  <a:pt x="459320" y="21435"/>
                </a:lnTo>
                <a:lnTo>
                  <a:pt x="433536" y="22227"/>
                </a:lnTo>
                <a:lnTo>
                  <a:pt x="406201" y="25225"/>
                </a:lnTo>
                <a:lnTo>
                  <a:pt x="378178" y="27086"/>
                </a:lnTo>
                <a:lnTo>
                  <a:pt x="350641" y="28707"/>
                </a:lnTo>
                <a:lnTo>
                  <a:pt x="325174" y="32073"/>
                </a:lnTo>
                <a:lnTo>
                  <a:pt x="298509" y="34099"/>
                </a:lnTo>
                <a:lnTo>
                  <a:pt x="271577" y="35793"/>
                </a:lnTo>
                <a:lnTo>
                  <a:pt x="246378" y="39191"/>
                </a:lnTo>
                <a:lnTo>
                  <a:pt x="219833" y="43348"/>
                </a:lnTo>
                <a:lnTo>
                  <a:pt x="192953" y="47841"/>
                </a:lnTo>
                <a:lnTo>
                  <a:pt x="167778" y="52483"/>
                </a:lnTo>
                <a:lnTo>
                  <a:pt x="143360" y="57193"/>
                </a:lnTo>
                <a:lnTo>
                  <a:pt x="119278" y="61932"/>
                </a:lnTo>
                <a:lnTo>
                  <a:pt x="84201" y="69062"/>
                </a:lnTo>
                <a:lnTo>
                  <a:pt x="53347" y="76202"/>
                </a:lnTo>
                <a:lnTo>
                  <a:pt x="18710" y="85726"/>
                </a:lnTo>
                <a:lnTo>
                  <a:pt x="0" y="92869"/>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7" name="SMARTInkShape-Group11"/>
          <p:cNvGrpSpPr/>
          <p:nvPr/>
        </p:nvGrpSpPr>
        <p:grpSpPr>
          <a:xfrm>
            <a:off x="6251708" y="2107406"/>
            <a:ext cx="2056474" cy="642939"/>
            <a:chOff x="6251708" y="2107406"/>
            <a:chExt cx="2056474" cy="642939"/>
          </a:xfrm>
        </p:grpSpPr>
        <p:sp>
          <p:nvSpPr>
            <p:cNvPr id="4" name="SMARTInkShape-23"/>
            <p:cNvSpPr/>
            <p:nvPr>
              <p:custDataLst>
                <p:tags r:id="rId4"/>
              </p:custDataLst>
            </p:nvPr>
          </p:nvSpPr>
          <p:spPr bwMode="auto">
            <a:xfrm>
              <a:off x="6350794" y="2514928"/>
              <a:ext cx="1600201" cy="235417"/>
            </a:xfrm>
            <a:custGeom>
              <a:avLst/>
              <a:gdLst/>
              <a:ahLst/>
              <a:cxnLst/>
              <a:rect l="0" t="0" r="0" b="0"/>
              <a:pathLst>
                <a:path w="1600201" h="235417">
                  <a:moveTo>
                    <a:pt x="0" y="28247"/>
                  </a:moveTo>
                  <a:lnTo>
                    <a:pt x="0" y="28247"/>
                  </a:lnTo>
                  <a:lnTo>
                    <a:pt x="3792" y="28247"/>
                  </a:lnTo>
                  <a:lnTo>
                    <a:pt x="7771" y="26130"/>
                  </a:lnTo>
                  <a:lnTo>
                    <a:pt x="9943" y="24455"/>
                  </a:lnTo>
                  <a:lnTo>
                    <a:pt x="41261" y="19428"/>
                  </a:lnTo>
                  <a:lnTo>
                    <a:pt x="75196" y="13463"/>
                  </a:lnTo>
                  <a:lnTo>
                    <a:pt x="102476" y="9770"/>
                  </a:lnTo>
                  <a:lnTo>
                    <a:pt x="133122" y="8129"/>
                  </a:lnTo>
                  <a:lnTo>
                    <a:pt x="151454" y="6898"/>
                  </a:lnTo>
                  <a:lnTo>
                    <a:pt x="171613" y="5283"/>
                  </a:lnTo>
                  <a:lnTo>
                    <a:pt x="192990" y="3412"/>
                  </a:lnTo>
                  <a:lnTo>
                    <a:pt x="215179" y="2166"/>
                  </a:lnTo>
                  <a:lnTo>
                    <a:pt x="237908" y="1334"/>
                  </a:lnTo>
                  <a:lnTo>
                    <a:pt x="260999" y="780"/>
                  </a:lnTo>
                  <a:lnTo>
                    <a:pt x="284330" y="411"/>
                  </a:lnTo>
                  <a:lnTo>
                    <a:pt x="307823" y="165"/>
                  </a:lnTo>
                  <a:lnTo>
                    <a:pt x="331421" y="0"/>
                  </a:lnTo>
                  <a:lnTo>
                    <a:pt x="355885" y="685"/>
                  </a:lnTo>
                  <a:lnTo>
                    <a:pt x="380925" y="1935"/>
                  </a:lnTo>
                  <a:lnTo>
                    <a:pt x="406350" y="3562"/>
                  </a:lnTo>
                  <a:lnTo>
                    <a:pt x="432825" y="5440"/>
                  </a:lnTo>
                  <a:lnTo>
                    <a:pt x="460000" y="7486"/>
                  </a:lnTo>
                  <a:lnTo>
                    <a:pt x="487641" y="9644"/>
                  </a:lnTo>
                  <a:lnTo>
                    <a:pt x="514800" y="11876"/>
                  </a:lnTo>
                  <a:lnTo>
                    <a:pt x="541638" y="14158"/>
                  </a:lnTo>
                  <a:lnTo>
                    <a:pt x="568260" y="16473"/>
                  </a:lnTo>
                  <a:lnTo>
                    <a:pt x="594740" y="19604"/>
                  </a:lnTo>
                  <a:lnTo>
                    <a:pt x="621125" y="23279"/>
                  </a:lnTo>
                  <a:lnTo>
                    <a:pt x="647446" y="27316"/>
                  </a:lnTo>
                  <a:lnTo>
                    <a:pt x="674518" y="30801"/>
                  </a:lnTo>
                  <a:lnTo>
                    <a:pt x="702091" y="33919"/>
                  </a:lnTo>
                  <a:lnTo>
                    <a:pt x="729999" y="36791"/>
                  </a:lnTo>
                  <a:lnTo>
                    <a:pt x="758922" y="41087"/>
                  </a:lnTo>
                  <a:lnTo>
                    <a:pt x="788523" y="46332"/>
                  </a:lnTo>
                  <a:lnTo>
                    <a:pt x="818575" y="52210"/>
                  </a:lnTo>
                  <a:lnTo>
                    <a:pt x="848929" y="57716"/>
                  </a:lnTo>
                  <a:lnTo>
                    <a:pt x="879484" y="62974"/>
                  </a:lnTo>
                  <a:lnTo>
                    <a:pt x="910173" y="68067"/>
                  </a:lnTo>
                  <a:lnTo>
                    <a:pt x="940950" y="73050"/>
                  </a:lnTo>
                  <a:lnTo>
                    <a:pt x="971788" y="77959"/>
                  </a:lnTo>
                  <a:lnTo>
                    <a:pt x="1002665" y="82820"/>
                  </a:lnTo>
                  <a:lnTo>
                    <a:pt x="1033568" y="87648"/>
                  </a:lnTo>
                  <a:lnTo>
                    <a:pt x="1064489" y="92454"/>
                  </a:lnTo>
                  <a:lnTo>
                    <a:pt x="1095422" y="97245"/>
                  </a:lnTo>
                  <a:lnTo>
                    <a:pt x="1126362" y="102821"/>
                  </a:lnTo>
                  <a:lnTo>
                    <a:pt x="1157308" y="108919"/>
                  </a:lnTo>
                  <a:lnTo>
                    <a:pt x="1188257" y="115366"/>
                  </a:lnTo>
                  <a:lnTo>
                    <a:pt x="1218415" y="122045"/>
                  </a:lnTo>
                  <a:lnTo>
                    <a:pt x="1248045" y="128879"/>
                  </a:lnTo>
                  <a:lnTo>
                    <a:pt x="1277324" y="135816"/>
                  </a:lnTo>
                  <a:lnTo>
                    <a:pt x="1306368" y="142822"/>
                  </a:lnTo>
                  <a:lnTo>
                    <a:pt x="1335255" y="149874"/>
                  </a:lnTo>
                  <a:lnTo>
                    <a:pt x="1364039" y="156957"/>
                  </a:lnTo>
                  <a:lnTo>
                    <a:pt x="1392753" y="164853"/>
                  </a:lnTo>
                  <a:lnTo>
                    <a:pt x="1421421" y="173293"/>
                  </a:lnTo>
                  <a:lnTo>
                    <a:pt x="1450058" y="182094"/>
                  </a:lnTo>
                  <a:lnTo>
                    <a:pt x="1474705" y="190343"/>
                  </a:lnTo>
                  <a:lnTo>
                    <a:pt x="1496693" y="198223"/>
                  </a:lnTo>
                  <a:lnTo>
                    <a:pt x="1516908" y="205859"/>
                  </a:lnTo>
                  <a:lnTo>
                    <a:pt x="1552069" y="218575"/>
                  </a:lnTo>
                  <a:lnTo>
                    <a:pt x="1600200" y="235416"/>
                  </a:lnTo>
                </a:path>
              </a:pathLst>
            </a:custGeom>
            <a:noFill/>
            <a:ln w="19050" cap="sq" cmpd="sng" algn="ctr">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SMARTInkShape-24"/>
            <p:cNvSpPr/>
            <p:nvPr>
              <p:custDataLst>
                <p:tags r:id="rId5"/>
              </p:custDataLst>
            </p:nvPr>
          </p:nvSpPr>
          <p:spPr bwMode="auto">
            <a:xfrm>
              <a:off x="6365081" y="2114553"/>
              <a:ext cx="1943101" cy="114298"/>
            </a:xfrm>
            <a:custGeom>
              <a:avLst/>
              <a:gdLst/>
              <a:ahLst/>
              <a:cxnLst/>
              <a:rect l="0" t="0" r="0" b="0"/>
              <a:pathLst>
                <a:path w="1943101" h="114298">
                  <a:moveTo>
                    <a:pt x="0" y="35716"/>
                  </a:moveTo>
                  <a:lnTo>
                    <a:pt x="0" y="35716"/>
                  </a:lnTo>
                  <a:lnTo>
                    <a:pt x="0" y="28866"/>
                  </a:lnTo>
                  <a:lnTo>
                    <a:pt x="6497" y="22927"/>
                  </a:lnTo>
                  <a:lnTo>
                    <a:pt x="30529" y="11787"/>
                  </a:lnTo>
                  <a:lnTo>
                    <a:pt x="58170" y="8517"/>
                  </a:lnTo>
                  <a:lnTo>
                    <a:pt x="91495" y="3756"/>
                  </a:lnTo>
                  <a:lnTo>
                    <a:pt x="116864" y="1668"/>
                  </a:lnTo>
                  <a:lnTo>
                    <a:pt x="144808" y="740"/>
                  </a:lnTo>
                  <a:lnTo>
                    <a:pt x="175749" y="327"/>
                  </a:lnTo>
                  <a:lnTo>
                    <a:pt x="210138" y="144"/>
                  </a:lnTo>
                  <a:lnTo>
                    <a:pt x="228198" y="95"/>
                  </a:lnTo>
                  <a:lnTo>
                    <a:pt x="246588" y="62"/>
                  </a:lnTo>
                  <a:lnTo>
                    <a:pt x="265199" y="40"/>
                  </a:lnTo>
                  <a:lnTo>
                    <a:pt x="283956" y="26"/>
                  </a:lnTo>
                  <a:lnTo>
                    <a:pt x="304397" y="16"/>
                  </a:lnTo>
                  <a:lnTo>
                    <a:pt x="325963" y="10"/>
                  </a:lnTo>
                  <a:lnTo>
                    <a:pt x="348278" y="6"/>
                  </a:lnTo>
                  <a:lnTo>
                    <a:pt x="371885" y="3"/>
                  </a:lnTo>
                  <a:lnTo>
                    <a:pt x="396355" y="1"/>
                  </a:lnTo>
                  <a:lnTo>
                    <a:pt x="421399" y="0"/>
                  </a:lnTo>
                  <a:lnTo>
                    <a:pt x="446826" y="792"/>
                  </a:lnTo>
                  <a:lnTo>
                    <a:pt x="472509" y="2115"/>
                  </a:lnTo>
                  <a:lnTo>
                    <a:pt x="498363" y="3790"/>
                  </a:lnTo>
                  <a:lnTo>
                    <a:pt x="525917" y="4907"/>
                  </a:lnTo>
                  <a:lnTo>
                    <a:pt x="554605" y="5652"/>
                  </a:lnTo>
                  <a:lnTo>
                    <a:pt x="584050" y="6148"/>
                  </a:lnTo>
                  <a:lnTo>
                    <a:pt x="613998" y="6479"/>
                  </a:lnTo>
                  <a:lnTo>
                    <a:pt x="644282" y="6699"/>
                  </a:lnTo>
                  <a:lnTo>
                    <a:pt x="674790" y="6847"/>
                  </a:lnTo>
                  <a:lnTo>
                    <a:pt x="706242" y="7738"/>
                  </a:lnTo>
                  <a:lnTo>
                    <a:pt x="738321" y="9127"/>
                  </a:lnTo>
                  <a:lnTo>
                    <a:pt x="770821" y="10846"/>
                  </a:lnTo>
                  <a:lnTo>
                    <a:pt x="803599" y="12786"/>
                  </a:lnTo>
                  <a:lnTo>
                    <a:pt x="836564" y="14873"/>
                  </a:lnTo>
                  <a:lnTo>
                    <a:pt x="869653" y="17058"/>
                  </a:lnTo>
                  <a:lnTo>
                    <a:pt x="902825" y="19308"/>
                  </a:lnTo>
                  <a:lnTo>
                    <a:pt x="936052" y="21603"/>
                  </a:lnTo>
                  <a:lnTo>
                    <a:pt x="969316" y="23926"/>
                  </a:lnTo>
                  <a:lnTo>
                    <a:pt x="1003398" y="27062"/>
                  </a:lnTo>
                  <a:lnTo>
                    <a:pt x="1038026" y="30740"/>
                  </a:lnTo>
                  <a:lnTo>
                    <a:pt x="1073017" y="34780"/>
                  </a:lnTo>
                  <a:lnTo>
                    <a:pt x="1107457" y="39061"/>
                  </a:lnTo>
                  <a:lnTo>
                    <a:pt x="1141530" y="43502"/>
                  </a:lnTo>
                  <a:lnTo>
                    <a:pt x="1175358" y="48050"/>
                  </a:lnTo>
                  <a:lnTo>
                    <a:pt x="1209816" y="51876"/>
                  </a:lnTo>
                  <a:lnTo>
                    <a:pt x="1244694" y="55221"/>
                  </a:lnTo>
                  <a:lnTo>
                    <a:pt x="1279852" y="58244"/>
                  </a:lnTo>
                  <a:lnTo>
                    <a:pt x="1313610" y="61847"/>
                  </a:lnTo>
                  <a:lnTo>
                    <a:pt x="1346434" y="65837"/>
                  </a:lnTo>
                  <a:lnTo>
                    <a:pt x="1378635" y="70084"/>
                  </a:lnTo>
                  <a:lnTo>
                    <a:pt x="1409627" y="74503"/>
                  </a:lnTo>
                  <a:lnTo>
                    <a:pt x="1439814" y="79036"/>
                  </a:lnTo>
                  <a:lnTo>
                    <a:pt x="1469463" y="83646"/>
                  </a:lnTo>
                  <a:lnTo>
                    <a:pt x="1499549" y="87513"/>
                  </a:lnTo>
                  <a:lnTo>
                    <a:pt x="1529924" y="90885"/>
                  </a:lnTo>
                  <a:lnTo>
                    <a:pt x="1560493" y="93927"/>
                  </a:lnTo>
                  <a:lnTo>
                    <a:pt x="1589604" y="96748"/>
                  </a:lnTo>
                  <a:lnTo>
                    <a:pt x="1617743" y="99423"/>
                  </a:lnTo>
                  <a:lnTo>
                    <a:pt x="1645232" y="101999"/>
                  </a:lnTo>
                  <a:lnTo>
                    <a:pt x="1671497" y="103717"/>
                  </a:lnTo>
                  <a:lnTo>
                    <a:pt x="1696944" y="104863"/>
                  </a:lnTo>
                  <a:lnTo>
                    <a:pt x="1721846" y="105626"/>
                  </a:lnTo>
                  <a:lnTo>
                    <a:pt x="1745591" y="106929"/>
                  </a:lnTo>
                  <a:lnTo>
                    <a:pt x="1768565" y="108591"/>
                  </a:lnTo>
                  <a:lnTo>
                    <a:pt x="1791024" y="110493"/>
                  </a:lnTo>
                  <a:lnTo>
                    <a:pt x="1812348" y="111761"/>
                  </a:lnTo>
                  <a:lnTo>
                    <a:pt x="1832913" y="112606"/>
                  </a:lnTo>
                  <a:lnTo>
                    <a:pt x="1852973" y="113170"/>
                  </a:lnTo>
                  <a:lnTo>
                    <a:pt x="1871903" y="113545"/>
                  </a:lnTo>
                  <a:lnTo>
                    <a:pt x="1890079" y="113796"/>
                  </a:lnTo>
                  <a:lnTo>
                    <a:pt x="1919536" y="114074"/>
                  </a:lnTo>
                  <a:lnTo>
                    <a:pt x="1943100" y="114297"/>
                  </a:lnTo>
                </a:path>
              </a:pathLst>
            </a:custGeom>
            <a:noFill/>
            <a:ln w="19050" cap="sq" cmpd="sng" algn="ctr">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SMARTInkShape-25"/>
            <p:cNvSpPr/>
            <p:nvPr>
              <p:custDataLst>
                <p:tags r:id="rId6"/>
              </p:custDataLst>
            </p:nvPr>
          </p:nvSpPr>
          <p:spPr bwMode="auto">
            <a:xfrm>
              <a:off x="6251708" y="2107406"/>
              <a:ext cx="320543" cy="485768"/>
            </a:xfrm>
            <a:custGeom>
              <a:avLst/>
              <a:gdLst/>
              <a:ahLst/>
              <a:cxnLst/>
              <a:rect l="0" t="0" r="0" b="0"/>
              <a:pathLst>
                <a:path w="320543" h="485768">
                  <a:moveTo>
                    <a:pt x="320542" y="0"/>
                  </a:moveTo>
                  <a:lnTo>
                    <a:pt x="320542" y="0"/>
                  </a:lnTo>
                  <a:lnTo>
                    <a:pt x="288118" y="0"/>
                  </a:lnTo>
                  <a:lnTo>
                    <a:pt x="274863" y="794"/>
                  </a:lnTo>
                  <a:lnTo>
                    <a:pt x="239818" y="14474"/>
                  </a:lnTo>
                  <a:lnTo>
                    <a:pt x="211663" y="27012"/>
                  </a:lnTo>
                  <a:lnTo>
                    <a:pt x="197706" y="39048"/>
                  </a:lnTo>
                  <a:lnTo>
                    <a:pt x="191071" y="48047"/>
                  </a:lnTo>
                  <a:lnTo>
                    <a:pt x="187593" y="57337"/>
                  </a:lnTo>
                  <a:lnTo>
                    <a:pt x="185360" y="80030"/>
                  </a:lnTo>
                  <a:lnTo>
                    <a:pt x="189288" y="93513"/>
                  </a:lnTo>
                  <a:lnTo>
                    <a:pt x="200953" y="125364"/>
                  </a:lnTo>
                  <a:lnTo>
                    <a:pt x="216603" y="156526"/>
                  </a:lnTo>
                  <a:lnTo>
                    <a:pt x="234982" y="185612"/>
                  </a:lnTo>
                  <a:lnTo>
                    <a:pt x="252948" y="220646"/>
                  </a:lnTo>
                  <a:lnTo>
                    <a:pt x="259945" y="237973"/>
                  </a:lnTo>
                  <a:lnTo>
                    <a:pt x="261860" y="251022"/>
                  </a:lnTo>
                  <a:lnTo>
                    <a:pt x="259146" y="267964"/>
                  </a:lnTo>
                  <a:lnTo>
                    <a:pt x="253315" y="283038"/>
                  </a:lnTo>
                  <a:lnTo>
                    <a:pt x="232826" y="307263"/>
                  </a:lnTo>
                  <a:lnTo>
                    <a:pt x="203732" y="328159"/>
                  </a:lnTo>
                  <a:lnTo>
                    <a:pt x="176924" y="342766"/>
                  </a:lnTo>
                  <a:lnTo>
                    <a:pt x="148872" y="357148"/>
                  </a:lnTo>
                  <a:lnTo>
                    <a:pt x="118335" y="369347"/>
                  </a:lnTo>
                  <a:lnTo>
                    <a:pt x="86269" y="380105"/>
                  </a:lnTo>
                  <a:lnTo>
                    <a:pt x="50781" y="394170"/>
                  </a:lnTo>
                  <a:lnTo>
                    <a:pt x="20841" y="409501"/>
                  </a:lnTo>
                  <a:lnTo>
                    <a:pt x="6367" y="415628"/>
                  </a:lnTo>
                  <a:lnTo>
                    <a:pt x="2348" y="419960"/>
                  </a:lnTo>
                  <a:lnTo>
                    <a:pt x="463" y="425230"/>
                  </a:lnTo>
                  <a:lnTo>
                    <a:pt x="0" y="431124"/>
                  </a:lnTo>
                  <a:lnTo>
                    <a:pt x="2866" y="435847"/>
                  </a:lnTo>
                  <a:lnTo>
                    <a:pt x="31342" y="451821"/>
                  </a:lnTo>
                  <a:lnTo>
                    <a:pt x="61737" y="462146"/>
                  </a:lnTo>
                  <a:lnTo>
                    <a:pt x="91875" y="469758"/>
                  </a:lnTo>
                  <a:lnTo>
                    <a:pt x="112890" y="476644"/>
                  </a:lnTo>
                  <a:lnTo>
                    <a:pt x="127517" y="480159"/>
                  </a:lnTo>
                  <a:lnTo>
                    <a:pt x="141906" y="484111"/>
                  </a:lnTo>
                  <a:lnTo>
                    <a:pt x="175283" y="485678"/>
                  </a:lnTo>
                  <a:lnTo>
                    <a:pt x="207653" y="485767"/>
                  </a:lnTo>
                  <a:lnTo>
                    <a:pt x="229393" y="484980"/>
                  </a:lnTo>
                  <a:lnTo>
                    <a:pt x="249105" y="478632"/>
                  </a:lnTo>
                </a:path>
              </a:pathLst>
            </a:custGeom>
            <a:noFill/>
            <a:ln w="19050" cap="sq" cmpd="sng" algn="ctr">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8" name="SMARTInkShape-26"/>
          <p:cNvSpPr/>
          <p:nvPr>
            <p:custDataLst>
              <p:tags r:id="rId3"/>
            </p:custDataLst>
          </p:nvPr>
        </p:nvSpPr>
        <p:spPr bwMode="auto">
          <a:xfrm>
            <a:off x="43289" y="4043363"/>
            <a:ext cx="9043427" cy="2278856"/>
          </a:xfrm>
          <a:custGeom>
            <a:avLst/>
            <a:gdLst/>
            <a:ahLst/>
            <a:cxnLst/>
            <a:rect l="0" t="0" r="0" b="0"/>
            <a:pathLst>
              <a:path w="9043427" h="2278856">
                <a:moveTo>
                  <a:pt x="256749" y="14287"/>
                </a:moveTo>
                <a:lnTo>
                  <a:pt x="256749" y="14287"/>
                </a:lnTo>
                <a:lnTo>
                  <a:pt x="252956" y="18079"/>
                </a:lnTo>
                <a:lnTo>
                  <a:pt x="248978" y="19941"/>
                </a:lnTo>
                <a:lnTo>
                  <a:pt x="243748" y="21137"/>
                </a:lnTo>
                <a:lnTo>
                  <a:pt x="239050" y="25136"/>
                </a:lnTo>
                <a:lnTo>
                  <a:pt x="232743" y="27046"/>
                </a:lnTo>
                <a:lnTo>
                  <a:pt x="228839" y="27556"/>
                </a:lnTo>
                <a:lnTo>
                  <a:pt x="226236" y="28689"/>
                </a:lnTo>
                <a:lnTo>
                  <a:pt x="224500" y="30238"/>
                </a:lnTo>
                <a:lnTo>
                  <a:pt x="208980" y="60668"/>
                </a:lnTo>
                <a:lnTo>
                  <a:pt x="197198" y="93332"/>
                </a:lnTo>
                <a:lnTo>
                  <a:pt x="187689" y="126444"/>
                </a:lnTo>
                <a:lnTo>
                  <a:pt x="178166" y="160972"/>
                </a:lnTo>
                <a:lnTo>
                  <a:pt x="173140" y="194010"/>
                </a:lnTo>
                <a:lnTo>
                  <a:pt x="171964" y="217989"/>
                </a:lnTo>
                <a:lnTo>
                  <a:pt x="171442" y="244521"/>
                </a:lnTo>
                <a:lnTo>
                  <a:pt x="169093" y="274305"/>
                </a:lnTo>
                <a:lnTo>
                  <a:pt x="166197" y="307650"/>
                </a:lnTo>
                <a:lnTo>
                  <a:pt x="165424" y="326544"/>
                </a:lnTo>
                <a:lnTo>
                  <a:pt x="164909" y="346283"/>
                </a:lnTo>
                <a:lnTo>
                  <a:pt x="164566" y="366587"/>
                </a:lnTo>
                <a:lnTo>
                  <a:pt x="164337" y="387266"/>
                </a:lnTo>
                <a:lnTo>
                  <a:pt x="164185" y="408196"/>
                </a:lnTo>
                <a:lnTo>
                  <a:pt x="163289" y="429293"/>
                </a:lnTo>
                <a:lnTo>
                  <a:pt x="161899" y="450501"/>
                </a:lnTo>
                <a:lnTo>
                  <a:pt x="160178" y="471784"/>
                </a:lnTo>
                <a:lnTo>
                  <a:pt x="159031" y="494704"/>
                </a:lnTo>
                <a:lnTo>
                  <a:pt x="158266" y="518715"/>
                </a:lnTo>
                <a:lnTo>
                  <a:pt x="157756" y="543454"/>
                </a:lnTo>
                <a:lnTo>
                  <a:pt x="156622" y="567883"/>
                </a:lnTo>
                <a:lnTo>
                  <a:pt x="155073" y="592108"/>
                </a:lnTo>
                <a:lnTo>
                  <a:pt x="153246" y="616194"/>
                </a:lnTo>
                <a:lnTo>
                  <a:pt x="151234" y="640984"/>
                </a:lnTo>
                <a:lnTo>
                  <a:pt x="149099" y="666241"/>
                </a:lnTo>
                <a:lnTo>
                  <a:pt x="146882" y="691810"/>
                </a:lnTo>
                <a:lnTo>
                  <a:pt x="144611" y="717588"/>
                </a:lnTo>
                <a:lnTo>
                  <a:pt x="142302" y="743505"/>
                </a:lnTo>
                <a:lnTo>
                  <a:pt x="139970" y="769513"/>
                </a:lnTo>
                <a:lnTo>
                  <a:pt x="138415" y="795584"/>
                </a:lnTo>
                <a:lnTo>
                  <a:pt x="137378" y="821695"/>
                </a:lnTo>
                <a:lnTo>
                  <a:pt x="136687" y="847834"/>
                </a:lnTo>
                <a:lnTo>
                  <a:pt x="135433" y="874785"/>
                </a:lnTo>
                <a:lnTo>
                  <a:pt x="133802" y="902278"/>
                </a:lnTo>
                <a:lnTo>
                  <a:pt x="131922" y="930130"/>
                </a:lnTo>
                <a:lnTo>
                  <a:pt x="129875" y="957431"/>
                </a:lnTo>
                <a:lnTo>
                  <a:pt x="127716" y="984362"/>
                </a:lnTo>
                <a:lnTo>
                  <a:pt x="125483" y="1011047"/>
                </a:lnTo>
                <a:lnTo>
                  <a:pt x="123201" y="1038363"/>
                </a:lnTo>
                <a:lnTo>
                  <a:pt x="120885" y="1066098"/>
                </a:lnTo>
                <a:lnTo>
                  <a:pt x="118548" y="1094113"/>
                </a:lnTo>
                <a:lnTo>
                  <a:pt x="116990" y="1122315"/>
                </a:lnTo>
                <a:lnTo>
                  <a:pt x="115951" y="1150641"/>
                </a:lnTo>
                <a:lnTo>
                  <a:pt x="115259" y="1179050"/>
                </a:lnTo>
                <a:lnTo>
                  <a:pt x="114003" y="1207514"/>
                </a:lnTo>
                <a:lnTo>
                  <a:pt x="112372" y="1236016"/>
                </a:lnTo>
                <a:lnTo>
                  <a:pt x="110492" y="1264542"/>
                </a:lnTo>
                <a:lnTo>
                  <a:pt x="108444" y="1293084"/>
                </a:lnTo>
                <a:lnTo>
                  <a:pt x="106285" y="1321637"/>
                </a:lnTo>
                <a:lnTo>
                  <a:pt x="104052" y="1350197"/>
                </a:lnTo>
                <a:lnTo>
                  <a:pt x="102563" y="1377969"/>
                </a:lnTo>
                <a:lnTo>
                  <a:pt x="101571" y="1405215"/>
                </a:lnTo>
                <a:lnTo>
                  <a:pt x="100909" y="1432110"/>
                </a:lnTo>
                <a:lnTo>
                  <a:pt x="99674" y="1458771"/>
                </a:lnTo>
                <a:lnTo>
                  <a:pt x="98057" y="1485276"/>
                </a:lnTo>
                <a:lnTo>
                  <a:pt x="96186" y="1511678"/>
                </a:lnTo>
                <a:lnTo>
                  <a:pt x="94938" y="1538010"/>
                </a:lnTo>
                <a:lnTo>
                  <a:pt x="94106" y="1564296"/>
                </a:lnTo>
                <a:lnTo>
                  <a:pt x="93551" y="1590551"/>
                </a:lnTo>
                <a:lnTo>
                  <a:pt x="92388" y="1615993"/>
                </a:lnTo>
                <a:lnTo>
                  <a:pt x="90819" y="1640891"/>
                </a:lnTo>
                <a:lnTo>
                  <a:pt x="88979" y="1665427"/>
                </a:lnTo>
                <a:lnTo>
                  <a:pt x="87752" y="1689722"/>
                </a:lnTo>
                <a:lnTo>
                  <a:pt x="86934" y="1713856"/>
                </a:lnTo>
                <a:lnTo>
                  <a:pt x="86389" y="1737883"/>
                </a:lnTo>
                <a:lnTo>
                  <a:pt x="85232" y="1761045"/>
                </a:lnTo>
                <a:lnTo>
                  <a:pt x="83666" y="1783629"/>
                </a:lnTo>
                <a:lnTo>
                  <a:pt x="81829" y="1805830"/>
                </a:lnTo>
                <a:lnTo>
                  <a:pt x="79811" y="1826980"/>
                </a:lnTo>
                <a:lnTo>
                  <a:pt x="77671" y="1847430"/>
                </a:lnTo>
                <a:lnTo>
                  <a:pt x="75451" y="1867414"/>
                </a:lnTo>
                <a:lnTo>
                  <a:pt x="73971" y="1886293"/>
                </a:lnTo>
                <a:lnTo>
                  <a:pt x="72984" y="1904434"/>
                </a:lnTo>
                <a:lnTo>
                  <a:pt x="71094" y="1939409"/>
                </a:lnTo>
                <a:lnTo>
                  <a:pt x="67608" y="1973474"/>
                </a:lnTo>
                <a:lnTo>
                  <a:pt x="63413" y="2005018"/>
                </a:lnTo>
                <a:lnTo>
                  <a:pt x="58109" y="2034119"/>
                </a:lnTo>
                <a:lnTo>
                  <a:pt x="50460" y="2060282"/>
                </a:lnTo>
                <a:lnTo>
                  <a:pt x="43886" y="2085139"/>
                </a:lnTo>
                <a:lnTo>
                  <a:pt x="33605" y="2119329"/>
                </a:lnTo>
                <a:lnTo>
                  <a:pt x="22622" y="2149568"/>
                </a:lnTo>
                <a:lnTo>
                  <a:pt x="11799" y="2184437"/>
                </a:lnTo>
                <a:lnTo>
                  <a:pt x="1013" y="2218770"/>
                </a:lnTo>
                <a:lnTo>
                  <a:pt x="0" y="2229655"/>
                </a:lnTo>
                <a:lnTo>
                  <a:pt x="1880" y="2235293"/>
                </a:lnTo>
                <a:lnTo>
                  <a:pt x="22528" y="2258772"/>
                </a:lnTo>
                <a:lnTo>
                  <a:pt x="37860" y="2266643"/>
                </a:lnTo>
                <a:lnTo>
                  <a:pt x="58671" y="2270711"/>
                </a:lnTo>
                <a:lnTo>
                  <a:pt x="93345" y="2276534"/>
                </a:lnTo>
                <a:lnTo>
                  <a:pt x="123312" y="2278397"/>
                </a:lnTo>
                <a:lnTo>
                  <a:pt x="150272" y="2278720"/>
                </a:lnTo>
                <a:lnTo>
                  <a:pt x="178369" y="2278815"/>
                </a:lnTo>
                <a:lnTo>
                  <a:pt x="206802" y="2278844"/>
                </a:lnTo>
                <a:lnTo>
                  <a:pt x="237452" y="2278853"/>
                </a:lnTo>
                <a:lnTo>
                  <a:pt x="271668" y="2278855"/>
                </a:lnTo>
                <a:lnTo>
                  <a:pt x="306942" y="2276739"/>
                </a:lnTo>
                <a:lnTo>
                  <a:pt x="331444" y="2273946"/>
                </a:lnTo>
                <a:lnTo>
                  <a:pt x="358209" y="2272705"/>
                </a:lnTo>
                <a:lnTo>
                  <a:pt x="383863" y="2270037"/>
                </a:lnTo>
                <a:lnTo>
                  <a:pt x="410081" y="2266999"/>
                </a:lnTo>
                <a:lnTo>
                  <a:pt x="440255" y="2265648"/>
                </a:lnTo>
                <a:lnTo>
                  <a:pt x="470069" y="2262932"/>
                </a:lnTo>
                <a:lnTo>
                  <a:pt x="499989" y="2259872"/>
                </a:lnTo>
                <a:lnTo>
                  <a:pt x="531807" y="2258512"/>
                </a:lnTo>
                <a:lnTo>
                  <a:pt x="562353" y="2255791"/>
                </a:lnTo>
                <a:lnTo>
                  <a:pt x="592598" y="2252730"/>
                </a:lnTo>
                <a:lnTo>
                  <a:pt x="624561" y="2251369"/>
                </a:lnTo>
                <a:lnTo>
                  <a:pt x="657287" y="2250764"/>
                </a:lnTo>
                <a:lnTo>
                  <a:pt x="691147" y="2249702"/>
                </a:lnTo>
                <a:lnTo>
                  <a:pt x="709066" y="2248307"/>
                </a:lnTo>
                <a:lnTo>
                  <a:pt x="727362" y="2246584"/>
                </a:lnTo>
                <a:lnTo>
                  <a:pt x="762508" y="2242553"/>
                </a:lnTo>
                <a:lnTo>
                  <a:pt x="797443" y="2238909"/>
                </a:lnTo>
                <a:lnTo>
                  <a:pt x="815649" y="2237937"/>
                </a:lnTo>
                <a:lnTo>
                  <a:pt x="834136" y="2237289"/>
                </a:lnTo>
                <a:lnTo>
                  <a:pt x="853605" y="2236063"/>
                </a:lnTo>
                <a:lnTo>
                  <a:pt x="873728" y="2234452"/>
                </a:lnTo>
                <a:lnTo>
                  <a:pt x="894287" y="2232585"/>
                </a:lnTo>
                <a:lnTo>
                  <a:pt x="914343" y="2230546"/>
                </a:lnTo>
                <a:lnTo>
                  <a:pt x="934063" y="2228393"/>
                </a:lnTo>
                <a:lnTo>
                  <a:pt x="953561" y="2226164"/>
                </a:lnTo>
                <a:lnTo>
                  <a:pt x="973702" y="2223884"/>
                </a:lnTo>
                <a:lnTo>
                  <a:pt x="994274" y="2221570"/>
                </a:lnTo>
                <a:lnTo>
                  <a:pt x="1015132" y="2219235"/>
                </a:lnTo>
                <a:lnTo>
                  <a:pt x="1036181" y="2217677"/>
                </a:lnTo>
                <a:lnTo>
                  <a:pt x="1057358" y="2216639"/>
                </a:lnTo>
                <a:lnTo>
                  <a:pt x="1078619" y="2215946"/>
                </a:lnTo>
                <a:lnTo>
                  <a:pt x="1099937" y="2214691"/>
                </a:lnTo>
                <a:lnTo>
                  <a:pt x="1121293" y="2213061"/>
                </a:lnTo>
                <a:lnTo>
                  <a:pt x="1142674" y="2211180"/>
                </a:lnTo>
                <a:lnTo>
                  <a:pt x="1164866" y="2209132"/>
                </a:lnTo>
                <a:lnTo>
                  <a:pt x="1187597" y="2206973"/>
                </a:lnTo>
                <a:lnTo>
                  <a:pt x="1210689" y="2204741"/>
                </a:lnTo>
                <a:lnTo>
                  <a:pt x="1233228" y="2202458"/>
                </a:lnTo>
                <a:lnTo>
                  <a:pt x="1255397" y="2200143"/>
                </a:lnTo>
                <a:lnTo>
                  <a:pt x="1277321" y="2197806"/>
                </a:lnTo>
                <a:lnTo>
                  <a:pt x="1299874" y="2196248"/>
                </a:lnTo>
                <a:lnTo>
                  <a:pt x="1322847" y="2195209"/>
                </a:lnTo>
                <a:lnTo>
                  <a:pt x="1346099" y="2194516"/>
                </a:lnTo>
                <a:lnTo>
                  <a:pt x="1369539" y="2194054"/>
                </a:lnTo>
                <a:lnTo>
                  <a:pt x="1393102" y="2193746"/>
                </a:lnTo>
                <a:lnTo>
                  <a:pt x="1416749" y="2193541"/>
                </a:lnTo>
                <a:lnTo>
                  <a:pt x="1439657" y="2192611"/>
                </a:lnTo>
                <a:lnTo>
                  <a:pt x="1462073" y="2191197"/>
                </a:lnTo>
                <a:lnTo>
                  <a:pt x="1484161" y="2189460"/>
                </a:lnTo>
                <a:lnTo>
                  <a:pt x="1507617" y="2188302"/>
                </a:lnTo>
                <a:lnTo>
                  <a:pt x="1531986" y="2187530"/>
                </a:lnTo>
                <a:lnTo>
                  <a:pt x="1556963" y="2187016"/>
                </a:lnTo>
                <a:lnTo>
                  <a:pt x="1581552" y="2186673"/>
                </a:lnTo>
                <a:lnTo>
                  <a:pt x="1605882" y="2186444"/>
                </a:lnTo>
                <a:lnTo>
                  <a:pt x="1630040" y="2186292"/>
                </a:lnTo>
                <a:lnTo>
                  <a:pt x="1654082" y="2185396"/>
                </a:lnTo>
                <a:lnTo>
                  <a:pt x="1678048" y="2184006"/>
                </a:lnTo>
                <a:lnTo>
                  <a:pt x="1701963" y="2182285"/>
                </a:lnTo>
                <a:lnTo>
                  <a:pt x="1725843" y="2180344"/>
                </a:lnTo>
                <a:lnTo>
                  <a:pt x="1749701" y="2178256"/>
                </a:lnTo>
                <a:lnTo>
                  <a:pt x="1773544" y="2176071"/>
                </a:lnTo>
                <a:lnTo>
                  <a:pt x="1798170" y="2173820"/>
                </a:lnTo>
                <a:lnTo>
                  <a:pt x="1823320" y="2171526"/>
                </a:lnTo>
                <a:lnTo>
                  <a:pt x="1848817" y="2169202"/>
                </a:lnTo>
                <a:lnTo>
                  <a:pt x="1873752" y="2166859"/>
                </a:lnTo>
                <a:lnTo>
                  <a:pt x="1898314" y="2164504"/>
                </a:lnTo>
                <a:lnTo>
                  <a:pt x="1922625" y="2162140"/>
                </a:lnTo>
                <a:lnTo>
                  <a:pt x="1947564" y="2159771"/>
                </a:lnTo>
                <a:lnTo>
                  <a:pt x="1972921" y="2157397"/>
                </a:lnTo>
                <a:lnTo>
                  <a:pt x="1998558" y="2155021"/>
                </a:lnTo>
                <a:lnTo>
                  <a:pt x="2024380" y="2152643"/>
                </a:lnTo>
                <a:lnTo>
                  <a:pt x="2050325" y="2150264"/>
                </a:lnTo>
                <a:lnTo>
                  <a:pt x="2076354" y="2147884"/>
                </a:lnTo>
                <a:lnTo>
                  <a:pt x="2102438" y="2145503"/>
                </a:lnTo>
                <a:lnTo>
                  <a:pt x="2128558" y="2143123"/>
                </a:lnTo>
                <a:lnTo>
                  <a:pt x="2154703" y="2140742"/>
                </a:lnTo>
                <a:lnTo>
                  <a:pt x="2180070" y="2138361"/>
                </a:lnTo>
                <a:lnTo>
                  <a:pt x="2204919" y="2135980"/>
                </a:lnTo>
                <a:lnTo>
                  <a:pt x="2229423" y="2133600"/>
                </a:lnTo>
                <a:lnTo>
                  <a:pt x="2254490" y="2131218"/>
                </a:lnTo>
                <a:lnTo>
                  <a:pt x="2279932" y="2128837"/>
                </a:lnTo>
                <a:lnTo>
                  <a:pt x="2305625" y="2126456"/>
                </a:lnTo>
                <a:lnTo>
                  <a:pt x="2331485" y="2123281"/>
                </a:lnTo>
                <a:lnTo>
                  <a:pt x="2357456" y="2119576"/>
                </a:lnTo>
                <a:lnTo>
                  <a:pt x="2383502" y="2115520"/>
                </a:lnTo>
                <a:lnTo>
                  <a:pt x="2409597" y="2112021"/>
                </a:lnTo>
                <a:lnTo>
                  <a:pt x="2435724" y="2108895"/>
                </a:lnTo>
                <a:lnTo>
                  <a:pt x="2461874" y="2106017"/>
                </a:lnTo>
                <a:lnTo>
                  <a:pt x="2488038" y="2103305"/>
                </a:lnTo>
                <a:lnTo>
                  <a:pt x="2514213" y="2100703"/>
                </a:lnTo>
                <a:lnTo>
                  <a:pt x="2540393" y="2098175"/>
                </a:lnTo>
                <a:lnTo>
                  <a:pt x="2567372" y="2094902"/>
                </a:lnTo>
                <a:lnTo>
                  <a:pt x="2594883" y="2091132"/>
                </a:lnTo>
                <a:lnTo>
                  <a:pt x="2622749" y="2087032"/>
                </a:lnTo>
                <a:lnTo>
                  <a:pt x="2650057" y="2083504"/>
                </a:lnTo>
                <a:lnTo>
                  <a:pt x="2676994" y="2080359"/>
                </a:lnTo>
                <a:lnTo>
                  <a:pt x="2703683" y="2077468"/>
                </a:lnTo>
                <a:lnTo>
                  <a:pt x="2731001" y="2073954"/>
                </a:lnTo>
                <a:lnTo>
                  <a:pt x="2758737" y="2070023"/>
                </a:lnTo>
                <a:lnTo>
                  <a:pt x="2786754" y="2065815"/>
                </a:lnTo>
                <a:lnTo>
                  <a:pt x="2814163" y="2062216"/>
                </a:lnTo>
                <a:lnTo>
                  <a:pt x="2841166" y="2059023"/>
                </a:lnTo>
                <a:lnTo>
                  <a:pt x="2867900" y="2056101"/>
                </a:lnTo>
                <a:lnTo>
                  <a:pt x="2895247" y="2053359"/>
                </a:lnTo>
                <a:lnTo>
                  <a:pt x="2923004" y="2050736"/>
                </a:lnTo>
                <a:lnTo>
                  <a:pt x="2951033" y="2048195"/>
                </a:lnTo>
                <a:lnTo>
                  <a:pt x="2978451" y="2045707"/>
                </a:lnTo>
                <a:lnTo>
                  <a:pt x="3005461" y="2043255"/>
                </a:lnTo>
                <a:lnTo>
                  <a:pt x="3032198" y="2040826"/>
                </a:lnTo>
                <a:lnTo>
                  <a:pt x="3059548" y="2038413"/>
                </a:lnTo>
                <a:lnTo>
                  <a:pt x="3087307" y="2036011"/>
                </a:lnTo>
                <a:lnTo>
                  <a:pt x="3115337" y="2033615"/>
                </a:lnTo>
                <a:lnTo>
                  <a:pt x="3142756" y="2031224"/>
                </a:lnTo>
                <a:lnTo>
                  <a:pt x="3169766" y="2028837"/>
                </a:lnTo>
                <a:lnTo>
                  <a:pt x="3196504" y="2026451"/>
                </a:lnTo>
                <a:lnTo>
                  <a:pt x="3223854" y="2024067"/>
                </a:lnTo>
                <a:lnTo>
                  <a:pt x="3251613" y="2021684"/>
                </a:lnTo>
                <a:lnTo>
                  <a:pt x="3279643" y="2019302"/>
                </a:lnTo>
                <a:lnTo>
                  <a:pt x="3307856" y="2016920"/>
                </a:lnTo>
                <a:lnTo>
                  <a:pt x="3336188" y="2014538"/>
                </a:lnTo>
                <a:lnTo>
                  <a:pt x="3364602" y="2012157"/>
                </a:lnTo>
                <a:lnTo>
                  <a:pt x="3392276" y="2009775"/>
                </a:lnTo>
                <a:lnTo>
                  <a:pt x="3419456" y="2007394"/>
                </a:lnTo>
                <a:lnTo>
                  <a:pt x="3446308" y="2005012"/>
                </a:lnTo>
                <a:lnTo>
                  <a:pt x="3473734" y="2002631"/>
                </a:lnTo>
                <a:lnTo>
                  <a:pt x="3501543" y="2000250"/>
                </a:lnTo>
                <a:lnTo>
                  <a:pt x="3529608" y="1997868"/>
                </a:lnTo>
                <a:lnTo>
                  <a:pt x="3557048" y="1996281"/>
                </a:lnTo>
                <a:lnTo>
                  <a:pt x="3584073" y="1995223"/>
                </a:lnTo>
                <a:lnTo>
                  <a:pt x="3610821" y="1994517"/>
                </a:lnTo>
                <a:lnTo>
                  <a:pt x="3638178" y="1994046"/>
                </a:lnTo>
                <a:lnTo>
                  <a:pt x="3665941" y="1993733"/>
                </a:lnTo>
                <a:lnTo>
                  <a:pt x="3693975" y="1993524"/>
                </a:lnTo>
                <a:lnTo>
                  <a:pt x="3722189" y="1992591"/>
                </a:lnTo>
                <a:lnTo>
                  <a:pt x="3750523" y="1991175"/>
                </a:lnTo>
                <a:lnTo>
                  <a:pt x="3778938" y="1989437"/>
                </a:lnTo>
                <a:lnTo>
                  <a:pt x="3806612" y="1988279"/>
                </a:lnTo>
                <a:lnTo>
                  <a:pt x="3833793" y="1987507"/>
                </a:lnTo>
                <a:lnTo>
                  <a:pt x="3860645" y="1986991"/>
                </a:lnTo>
                <a:lnTo>
                  <a:pt x="3888071" y="1986649"/>
                </a:lnTo>
                <a:lnTo>
                  <a:pt x="3915880" y="1986419"/>
                </a:lnTo>
                <a:lnTo>
                  <a:pt x="3943945" y="1986267"/>
                </a:lnTo>
                <a:lnTo>
                  <a:pt x="3972179" y="1986165"/>
                </a:lnTo>
                <a:lnTo>
                  <a:pt x="4000527" y="1986098"/>
                </a:lnTo>
                <a:lnTo>
                  <a:pt x="4028951" y="1986053"/>
                </a:lnTo>
                <a:lnTo>
                  <a:pt x="4057425" y="1986022"/>
                </a:lnTo>
                <a:lnTo>
                  <a:pt x="4085933" y="1986002"/>
                </a:lnTo>
                <a:lnTo>
                  <a:pt x="4114463" y="1985989"/>
                </a:lnTo>
                <a:lnTo>
                  <a:pt x="4142214" y="1985980"/>
                </a:lnTo>
                <a:lnTo>
                  <a:pt x="4169446" y="1985974"/>
                </a:lnTo>
                <a:lnTo>
                  <a:pt x="4196332" y="1985970"/>
                </a:lnTo>
                <a:lnTo>
                  <a:pt x="4223782" y="1985967"/>
                </a:lnTo>
                <a:lnTo>
                  <a:pt x="4251606" y="1985965"/>
                </a:lnTo>
                <a:lnTo>
                  <a:pt x="4279680" y="1985964"/>
                </a:lnTo>
                <a:lnTo>
                  <a:pt x="4307128" y="1985964"/>
                </a:lnTo>
                <a:lnTo>
                  <a:pt x="4334158" y="1985963"/>
                </a:lnTo>
                <a:lnTo>
                  <a:pt x="4360909" y="1985963"/>
                </a:lnTo>
                <a:lnTo>
                  <a:pt x="4387474" y="1985963"/>
                </a:lnTo>
                <a:lnTo>
                  <a:pt x="4413916" y="1985963"/>
                </a:lnTo>
                <a:lnTo>
                  <a:pt x="4440275" y="1985962"/>
                </a:lnTo>
                <a:lnTo>
                  <a:pt x="4466578" y="1986756"/>
                </a:lnTo>
                <a:lnTo>
                  <a:pt x="4492845" y="1988079"/>
                </a:lnTo>
                <a:lnTo>
                  <a:pt x="4519088" y="1989755"/>
                </a:lnTo>
                <a:lnTo>
                  <a:pt x="4546108" y="1990078"/>
                </a:lnTo>
                <a:lnTo>
                  <a:pt x="4573647" y="1989500"/>
                </a:lnTo>
                <a:lnTo>
                  <a:pt x="4601531" y="1988321"/>
                </a:lnTo>
                <a:lnTo>
                  <a:pt x="4629645" y="1987535"/>
                </a:lnTo>
                <a:lnTo>
                  <a:pt x="4657913" y="1987010"/>
                </a:lnTo>
                <a:lnTo>
                  <a:pt x="4686283" y="1986661"/>
                </a:lnTo>
                <a:lnTo>
                  <a:pt x="4713928" y="1987222"/>
                </a:lnTo>
                <a:lnTo>
                  <a:pt x="4741089" y="1988389"/>
                </a:lnTo>
                <a:lnTo>
                  <a:pt x="4767927" y="1989962"/>
                </a:lnTo>
                <a:lnTo>
                  <a:pt x="4795345" y="1991009"/>
                </a:lnTo>
                <a:lnTo>
                  <a:pt x="4823148" y="1991708"/>
                </a:lnTo>
                <a:lnTo>
                  <a:pt x="4851209" y="1992174"/>
                </a:lnTo>
                <a:lnTo>
                  <a:pt x="4878647" y="1991691"/>
                </a:lnTo>
                <a:lnTo>
                  <a:pt x="4905671" y="1990575"/>
                </a:lnTo>
                <a:lnTo>
                  <a:pt x="4932417" y="1989037"/>
                </a:lnTo>
                <a:lnTo>
                  <a:pt x="4958980" y="1988012"/>
                </a:lnTo>
                <a:lnTo>
                  <a:pt x="4985420" y="1987329"/>
                </a:lnTo>
                <a:lnTo>
                  <a:pt x="5011777" y="1986874"/>
                </a:lnTo>
                <a:lnTo>
                  <a:pt x="5038874" y="1987363"/>
                </a:lnTo>
                <a:lnTo>
                  <a:pt x="5066463" y="1988484"/>
                </a:lnTo>
                <a:lnTo>
                  <a:pt x="5094381" y="1990025"/>
                </a:lnTo>
                <a:lnTo>
                  <a:pt x="5121725" y="1991051"/>
                </a:lnTo>
                <a:lnTo>
                  <a:pt x="5148685" y="1991736"/>
                </a:lnTo>
                <a:lnTo>
                  <a:pt x="5175389" y="1992193"/>
                </a:lnTo>
                <a:lnTo>
                  <a:pt x="5202718" y="1992497"/>
                </a:lnTo>
                <a:lnTo>
                  <a:pt x="5230461" y="1992700"/>
                </a:lnTo>
                <a:lnTo>
                  <a:pt x="5258482" y="1992835"/>
                </a:lnTo>
                <a:lnTo>
                  <a:pt x="5285894" y="1992926"/>
                </a:lnTo>
                <a:lnTo>
                  <a:pt x="5312900" y="1992986"/>
                </a:lnTo>
                <a:lnTo>
                  <a:pt x="5339635" y="1993026"/>
                </a:lnTo>
                <a:lnTo>
                  <a:pt x="5366189" y="1993052"/>
                </a:lnTo>
                <a:lnTo>
                  <a:pt x="5392624" y="1993070"/>
                </a:lnTo>
                <a:lnTo>
                  <a:pt x="5418978" y="1993082"/>
                </a:lnTo>
                <a:lnTo>
                  <a:pt x="5445278" y="1992296"/>
                </a:lnTo>
                <a:lnTo>
                  <a:pt x="5471543" y="1990979"/>
                </a:lnTo>
                <a:lnTo>
                  <a:pt x="5497784" y="1989306"/>
                </a:lnTo>
                <a:lnTo>
                  <a:pt x="5524804" y="1988191"/>
                </a:lnTo>
                <a:lnTo>
                  <a:pt x="5552342" y="1987449"/>
                </a:lnTo>
                <a:lnTo>
                  <a:pt x="5580225" y="1986953"/>
                </a:lnTo>
                <a:lnTo>
                  <a:pt x="5607545" y="1986622"/>
                </a:lnTo>
                <a:lnTo>
                  <a:pt x="5634490" y="1986402"/>
                </a:lnTo>
                <a:lnTo>
                  <a:pt x="5661185" y="1986256"/>
                </a:lnTo>
                <a:lnTo>
                  <a:pt x="5687712" y="1986158"/>
                </a:lnTo>
                <a:lnTo>
                  <a:pt x="5714129" y="1986093"/>
                </a:lnTo>
                <a:lnTo>
                  <a:pt x="5740471" y="1986049"/>
                </a:lnTo>
                <a:lnTo>
                  <a:pt x="5766763" y="1986020"/>
                </a:lnTo>
                <a:lnTo>
                  <a:pt x="5793023" y="1986001"/>
                </a:lnTo>
                <a:lnTo>
                  <a:pt x="5819261" y="1985988"/>
                </a:lnTo>
                <a:lnTo>
                  <a:pt x="5845483" y="1985979"/>
                </a:lnTo>
                <a:lnTo>
                  <a:pt x="5871697" y="1985974"/>
                </a:lnTo>
                <a:lnTo>
                  <a:pt x="5897903" y="1985970"/>
                </a:lnTo>
                <a:lnTo>
                  <a:pt x="5924106" y="1985967"/>
                </a:lnTo>
                <a:lnTo>
                  <a:pt x="5950306" y="1985965"/>
                </a:lnTo>
                <a:lnTo>
                  <a:pt x="5976503" y="1985964"/>
                </a:lnTo>
                <a:lnTo>
                  <a:pt x="6002699" y="1985964"/>
                </a:lnTo>
                <a:lnTo>
                  <a:pt x="6028895" y="1985963"/>
                </a:lnTo>
                <a:lnTo>
                  <a:pt x="6055090" y="1985963"/>
                </a:lnTo>
                <a:lnTo>
                  <a:pt x="6081284" y="1985963"/>
                </a:lnTo>
                <a:lnTo>
                  <a:pt x="6107479" y="1985963"/>
                </a:lnTo>
                <a:lnTo>
                  <a:pt x="6133673" y="1985962"/>
                </a:lnTo>
                <a:lnTo>
                  <a:pt x="6159073" y="1985962"/>
                </a:lnTo>
                <a:lnTo>
                  <a:pt x="6183944" y="1985962"/>
                </a:lnTo>
                <a:lnTo>
                  <a:pt x="6208462" y="1985962"/>
                </a:lnTo>
                <a:lnTo>
                  <a:pt x="6233539" y="1985962"/>
                </a:lnTo>
                <a:lnTo>
                  <a:pt x="6258988" y="1985962"/>
                </a:lnTo>
                <a:lnTo>
                  <a:pt x="6284685" y="1985962"/>
                </a:lnTo>
                <a:lnTo>
                  <a:pt x="6309754" y="1985962"/>
                </a:lnTo>
                <a:lnTo>
                  <a:pt x="6334404" y="1985962"/>
                </a:lnTo>
                <a:lnTo>
                  <a:pt x="6358775" y="1985962"/>
                </a:lnTo>
                <a:lnTo>
                  <a:pt x="6382960" y="1985962"/>
                </a:lnTo>
                <a:lnTo>
                  <a:pt x="6407021" y="1985962"/>
                </a:lnTo>
                <a:lnTo>
                  <a:pt x="6430999" y="1985962"/>
                </a:lnTo>
                <a:lnTo>
                  <a:pt x="6455715" y="1985962"/>
                </a:lnTo>
                <a:lnTo>
                  <a:pt x="6480924" y="1985962"/>
                </a:lnTo>
                <a:lnTo>
                  <a:pt x="6506462" y="1985962"/>
                </a:lnTo>
                <a:lnTo>
                  <a:pt x="6531424" y="1985962"/>
                </a:lnTo>
                <a:lnTo>
                  <a:pt x="6556003" y="1985962"/>
                </a:lnTo>
                <a:lnTo>
                  <a:pt x="6580327" y="1985962"/>
                </a:lnTo>
                <a:lnTo>
                  <a:pt x="6604480" y="1985962"/>
                </a:lnTo>
                <a:lnTo>
                  <a:pt x="6628519" y="1985962"/>
                </a:lnTo>
                <a:lnTo>
                  <a:pt x="6652483" y="1985962"/>
                </a:lnTo>
                <a:lnTo>
                  <a:pt x="6677191" y="1985962"/>
                </a:lnTo>
                <a:lnTo>
                  <a:pt x="6702393" y="1985962"/>
                </a:lnTo>
                <a:lnTo>
                  <a:pt x="6727926" y="1985962"/>
                </a:lnTo>
                <a:lnTo>
                  <a:pt x="6752885" y="1985962"/>
                </a:lnTo>
                <a:lnTo>
                  <a:pt x="6777463" y="1985962"/>
                </a:lnTo>
                <a:lnTo>
                  <a:pt x="6801785" y="1985962"/>
                </a:lnTo>
                <a:lnTo>
                  <a:pt x="6825937" y="1985962"/>
                </a:lnTo>
                <a:lnTo>
                  <a:pt x="6849976" y="1985962"/>
                </a:lnTo>
                <a:lnTo>
                  <a:pt x="6873940" y="1985962"/>
                </a:lnTo>
                <a:lnTo>
                  <a:pt x="6897853" y="1985962"/>
                </a:lnTo>
                <a:lnTo>
                  <a:pt x="6921733" y="1985962"/>
                </a:lnTo>
                <a:lnTo>
                  <a:pt x="6945590" y="1985962"/>
                </a:lnTo>
                <a:lnTo>
                  <a:pt x="6969433" y="1985168"/>
                </a:lnTo>
                <a:lnTo>
                  <a:pt x="6993265" y="1983845"/>
                </a:lnTo>
                <a:lnTo>
                  <a:pt x="7017091" y="1982170"/>
                </a:lnTo>
                <a:lnTo>
                  <a:pt x="7040118" y="1981052"/>
                </a:lnTo>
                <a:lnTo>
                  <a:pt x="7062614" y="1980308"/>
                </a:lnTo>
                <a:lnTo>
                  <a:pt x="7084754" y="1979811"/>
                </a:lnTo>
                <a:lnTo>
                  <a:pt x="7107453" y="1979480"/>
                </a:lnTo>
                <a:lnTo>
                  <a:pt x="7130522" y="1979259"/>
                </a:lnTo>
                <a:lnTo>
                  <a:pt x="7153839" y="1979112"/>
                </a:lnTo>
                <a:lnTo>
                  <a:pt x="7176528" y="1979014"/>
                </a:lnTo>
                <a:lnTo>
                  <a:pt x="7198797" y="1978949"/>
                </a:lnTo>
                <a:lnTo>
                  <a:pt x="7220787" y="1978905"/>
                </a:lnTo>
                <a:lnTo>
                  <a:pt x="7243385" y="1978083"/>
                </a:lnTo>
                <a:lnTo>
                  <a:pt x="7266387" y="1976740"/>
                </a:lnTo>
                <a:lnTo>
                  <a:pt x="7289660" y="1975052"/>
                </a:lnTo>
                <a:lnTo>
                  <a:pt x="7312319" y="1973926"/>
                </a:lnTo>
                <a:lnTo>
                  <a:pt x="7334568" y="1973176"/>
                </a:lnTo>
                <a:lnTo>
                  <a:pt x="7356545" y="1972675"/>
                </a:lnTo>
                <a:lnTo>
                  <a:pt x="7378340" y="1972342"/>
                </a:lnTo>
                <a:lnTo>
                  <a:pt x="7400014" y="1972119"/>
                </a:lnTo>
                <a:lnTo>
                  <a:pt x="7421607" y="1971971"/>
                </a:lnTo>
                <a:lnTo>
                  <a:pt x="7443146" y="1971872"/>
                </a:lnTo>
                <a:lnTo>
                  <a:pt x="7464649" y="1971806"/>
                </a:lnTo>
                <a:lnTo>
                  <a:pt x="7486128" y="1971762"/>
                </a:lnTo>
                <a:lnTo>
                  <a:pt x="7507591" y="1971733"/>
                </a:lnTo>
                <a:lnTo>
                  <a:pt x="7529043" y="1971713"/>
                </a:lnTo>
                <a:lnTo>
                  <a:pt x="7550489" y="1971701"/>
                </a:lnTo>
                <a:lnTo>
                  <a:pt x="7571136" y="1971692"/>
                </a:lnTo>
                <a:lnTo>
                  <a:pt x="7591250" y="1971686"/>
                </a:lnTo>
                <a:lnTo>
                  <a:pt x="7611010" y="1971682"/>
                </a:lnTo>
                <a:lnTo>
                  <a:pt x="7630533" y="1971680"/>
                </a:lnTo>
                <a:lnTo>
                  <a:pt x="7649899" y="1971678"/>
                </a:lnTo>
                <a:lnTo>
                  <a:pt x="7669159" y="1971677"/>
                </a:lnTo>
                <a:lnTo>
                  <a:pt x="7688349" y="1971676"/>
                </a:lnTo>
                <a:lnTo>
                  <a:pt x="7707493" y="1971676"/>
                </a:lnTo>
                <a:lnTo>
                  <a:pt x="7726606" y="1971675"/>
                </a:lnTo>
                <a:lnTo>
                  <a:pt x="7744903" y="1971675"/>
                </a:lnTo>
                <a:lnTo>
                  <a:pt x="7780051" y="1971675"/>
                </a:lnTo>
                <a:lnTo>
                  <a:pt x="7797996" y="1971675"/>
                </a:lnTo>
                <a:lnTo>
                  <a:pt x="7816309" y="1971675"/>
                </a:lnTo>
                <a:lnTo>
                  <a:pt x="7834868" y="1971675"/>
                </a:lnTo>
                <a:lnTo>
                  <a:pt x="7870305" y="1971675"/>
                </a:lnTo>
                <a:lnTo>
                  <a:pt x="7904576" y="1971675"/>
                </a:lnTo>
                <a:lnTo>
                  <a:pt x="7938329" y="1971675"/>
                </a:lnTo>
                <a:lnTo>
                  <a:pt x="7971851" y="1971675"/>
                </a:lnTo>
                <a:lnTo>
                  <a:pt x="8004477" y="1971675"/>
                </a:lnTo>
                <a:lnTo>
                  <a:pt x="8034852" y="1971675"/>
                </a:lnTo>
                <a:lnTo>
                  <a:pt x="8064227" y="1971675"/>
                </a:lnTo>
                <a:lnTo>
                  <a:pt x="8093952" y="1971675"/>
                </a:lnTo>
                <a:lnTo>
                  <a:pt x="8125684" y="1971675"/>
                </a:lnTo>
                <a:lnTo>
                  <a:pt x="8156190" y="1971675"/>
                </a:lnTo>
                <a:lnTo>
                  <a:pt x="8185624" y="1971675"/>
                </a:lnTo>
                <a:lnTo>
                  <a:pt x="8214581" y="1971675"/>
                </a:lnTo>
                <a:lnTo>
                  <a:pt x="8245442" y="1969558"/>
                </a:lnTo>
                <a:lnTo>
                  <a:pt x="8276885" y="1966765"/>
                </a:lnTo>
                <a:lnTo>
                  <a:pt x="8306735" y="1965524"/>
                </a:lnTo>
                <a:lnTo>
                  <a:pt x="8335876" y="1964972"/>
                </a:lnTo>
                <a:lnTo>
                  <a:pt x="8364703" y="1963933"/>
                </a:lnTo>
                <a:lnTo>
                  <a:pt x="8393390" y="1960826"/>
                </a:lnTo>
                <a:lnTo>
                  <a:pt x="8422015" y="1956799"/>
                </a:lnTo>
                <a:lnTo>
                  <a:pt x="8450613" y="1952363"/>
                </a:lnTo>
                <a:lnTo>
                  <a:pt x="8479197" y="1947746"/>
                </a:lnTo>
                <a:lnTo>
                  <a:pt x="8505660" y="1940931"/>
                </a:lnTo>
                <a:lnTo>
                  <a:pt x="8530650" y="1933405"/>
                </a:lnTo>
                <a:lnTo>
                  <a:pt x="8554986" y="1927414"/>
                </a:lnTo>
                <a:lnTo>
                  <a:pt x="8579031" y="1919989"/>
                </a:lnTo>
                <a:lnTo>
                  <a:pt x="8612764" y="1906883"/>
                </a:lnTo>
                <a:lnTo>
                  <a:pt x="8642868" y="1892946"/>
                </a:lnTo>
                <a:lnTo>
                  <a:pt x="8669778" y="1876645"/>
                </a:lnTo>
                <a:lnTo>
                  <a:pt x="8700205" y="1849804"/>
                </a:lnTo>
                <a:lnTo>
                  <a:pt x="8728352" y="1815869"/>
                </a:lnTo>
                <a:lnTo>
                  <a:pt x="8745731" y="1787221"/>
                </a:lnTo>
                <a:lnTo>
                  <a:pt x="8764815" y="1753950"/>
                </a:lnTo>
                <a:lnTo>
                  <a:pt x="8775741" y="1730710"/>
                </a:lnTo>
                <a:lnTo>
                  <a:pt x="8785888" y="1705036"/>
                </a:lnTo>
                <a:lnTo>
                  <a:pt x="8795690" y="1676956"/>
                </a:lnTo>
                <a:lnTo>
                  <a:pt x="8805338" y="1645955"/>
                </a:lnTo>
                <a:lnTo>
                  <a:pt x="8814918" y="1613656"/>
                </a:lnTo>
                <a:lnTo>
                  <a:pt x="8825260" y="1579986"/>
                </a:lnTo>
                <a:lnTo>
                  <a:pt x="8831352" y="1562117"/>
                </a:lnTo>
                <a:lnTo>
                  <a:pt x="8837794" y="1543855"/>
                </a:lnTo>
                <a:lnTo>
                  <a:pt x="8843677" y="1525330"/>
                </a:lnTo>
                <a:lnTo>
                  <a:pt x="8849186" y="1506630"/>
                </a:lnTo>
                <a:lnTo>
                  <a:pt x="8854446" y="1487814"/>
                </a:lnTo>
                <a:lnTo>
                  <a:pt x="8859541" y="1468920"/>
                </a:lnTo>
                <a:lnTo>
                  <a:pt x="8864525" y="1449973"/>
                </a:lnTo>
                <a:lnTo>
                  <a:pt x="8869434" y="1430992"/>
                </a:lnTo>
                <a:lnTo>
                  <a:pt x="8874295" y="1411195"/>
                </a:lnTo>
                <a:lnTo>
                  <a:pt x="8879124" y="1390853"/>
                </a:lnTo>
                <a:lnTo>
                  <a:pt x="8883930" y="1370147"/>
                </a:lnTo>
                <a:lnTo>
                  <a:pt x="8888722" y="1349994"/>
                </a:lnTo>
                <a:lnTo>
                  <a:pt x="8893503" y="1330208"/>
                </a:lnTo>
                <a:lnTo>
                  <a:pt x="8898279" y="1310668"/>
                </a:lnTo>
                <a:lnTo>
                  <a:pt x="8903050" y="1291291"/>
                </a:lnTo>
                <a:lnTo>
                  <a:pt x="8907818" y="1272023"/>
                </a:lnTo>
                <a:lnTo>
                  <a:pt x="8912584" y="1252828"/>
                </a:lnTo>
                <a:lnTo>
                  <a:pt x="8916556" y="1232887"/>
                </a:lnTo>
                <a:lnTo>
                  <a:pt x="8919997" y="1212450"/>
                </a:lnTo>
                <a:lnTo>
                  <a:pt x="8923085" y="1191681"/>
                </a:lnTo>
                <a:lnTo>
                  <a:pt x="8926732" y="1170692"/>
                </a:lnTo>
                <a:lnTo>
                  <a:pt x="8930749" y="1149554"/>
                </a:lnTo>
                <a:lnTo>
                  <a:pt x="8935016" y="1128320"/>
                </a:lnTo>
                <a:lnTo>
                  <a:pt x="8938653" y="1107019"/>
                </a:lnTo>
                <a:lnTo>
                  <a:pt x="8941873" y="1085675"/>
                </a:lnTo>
                <a:lnTo>
                  <a:pt x="8944812" y="1064302"/>
                </a:lnTo>
                <a:lnTo>
                  <a:pt x="8948360" y="1042909"/>
                </a:lnTo>
                <a:lnTo>
                  <a:pt x="8952312" y="1021504"/>
                </a:lnTo>
                <a:lnTo>
                  <a:pt x="8956535" y="1000090"/>
                </a:lnTo>
                <a:lnTo>
                  <a:pt x="8960144" y="977876"/>
                </a:lnTo>
                <a:lnTo>
                  <a:pt x="8963343" y="955130"/>
                </a:lnTo>
                <a:lnTo>
                  <a:pt x="8966270" y="932028"/>
                </a:lnTo>
                <a:lnTo>
                  <a:pt x="8969015" y="909483"/>
                </a:lnTo>
                <a:lnTo>
                  <a:pt x="8971639" y="887309"/>
                </a:lnTo>
                <a:lnTo>
                  <a:pt x="8974182" y="865383"/>
                </a:lnTo>
                <a:lnTo>
                  <a:pt x="8977464" y="843622"/>
                </a:lnTo>
                <a:lnTo>
                  <a:pt x="8981240" y="821971"/>
                </a:lnTo>
                <a:lnTo>
                  <a:pt x="8985344" y="800393"/>
                </a:lnTo>
                <a:lnTo>
                  <a:pt x="8988875" y="778070"/>
                </a:lnTo>
                <a:lnTo>
                  <a:pt x="8992022" y="755251"/>
                </a:lnTo>
                <a:lnTo>
                  <a:pt x="8994914" y="732100"/>
                </a:lnTo>
                <a:lnTo>
                  <a:pt x="8997636" y="709523"/>
                </a:lnTo>
                <a:lnTo>
                  <a:pt x="9000244" y="687328"/>
                </a:lnTo>
                <a:lnTo>
                  <a:pt x="9002777" y="665387"/>
                </a:lnTo>
                <a:lnTo>
                  <a:pt x="9004465" y="643616"/>
                </a:lnTo>
                <a:lnTo>
                  <a:pt x="9005591" y="621958"/>
                </a:lnTo>
                <a:lnTo>
                  <a:pt x="9006342" y="600376"/>
                </a:lnTo>
                <a:lnTo>
                  <a:pt x="9008430" y="578844"/>
                </a:lnTo>
                <a:lnTo>
                  <a:pt x="9011409" y="557346"/>
                </a:lnTo>
                <a:lnTo>
                  <a:pt x="9014983" y="535870"/>
                </a:lnTo>
                <a:lnTo>
                  <a:pt x="9017365" y="515203"/>
                </a:lnTo>
                <a:lnTo>
                  <a:pt x="9018953" y="495075"/>
                </a:lnTo>
                <a:lnTo>
                  <a:pt x="9020012" y="475306"/>
                </a:lnTo>
                <a:lnTo>
                  <a:pt x="9021512" y="454983"/>
                </a:lnTo>
                <a:lnTo>
                  <a:pt x="9023305" y="434290"/>
                </a:lnTo>
                <a:lnTo>
                  <a:pt x="9025295" y="413352"/>
                </a:lnTo>
                <a:lnTo>
                  <a:pt x="9026621" y="393043"/>
                </a:lnTo>
                <a:lnTo>
                  <a:pt x="9027505" y="373153"/>
                </a:lnTo>
                <a:lnTo>
                  <a:pt x="9028095" y="353544"/>
                </a:lnTo>
                <a:lnTo>
                  <a:pt x="9029281" y="334121"/>
                </a:lnTo>
                <a:lnTo>
                  <a:pt x="9030866" y="314822"/>
                </a:lnTo>
                <a:lnTo>
                  <a:pt x="9032717" y="295606"/>
                </a:lnTo>
                <a:lnTo>
                  <a:pt x="9033950" y="277240"/>
                </a:lnTo>
                <a:lnTo>
                  <a:pt x="9035321" y="242015"/>
                </a:lnTo>
                <a:lnTo>
                  <a:pt x="9035930" y="209956"/>
                </a:lnTo>
                <a:lnTo>
                  <a:pt x="9036995" y="180626"/>
                </a:lnTo>
                <a:lnTo>
                  <a:pt x="9040113" y="154361"/>
                </a:lnTo>
                <a:lnTo>
                  <a:pt x="9042029" y="129459"/>
                </a:lnTo>
                <a:lnTo>
                  <a:pt x="9043107" y="95243"/>
                </a:lnTo>
                <a:lnTo>
                  <a:pt x="9043426" y="67114"/>
                </a:lnTo>
                <a:lnTo>
                  <a:pt x="9041405" y="45814"/>
                </a:lnTo>
                <a:lnTo>
                  <a:pt x="9034738" y="16663"/>
                </a:lnTo>
                <a:lnTo>
                  <a:pt x="9032917" y="13490"/>
                </a:lnTo>
                <a:lnTo>
                  <a:pt x="9030908" y="11374"/>
                </a:lnTo>
                <a:lnTo>
                  <a:pt x="9015858" y="3908"/>
                </a:lnTo>
                <a:lnTo>
                  <a:pt x="9002632" y="1158"/>
                </a:lnTo>
                <a:lnTo>
                  <a:pt x="8971437" y="152"/>
                </a:lnTo>
                <a:lnTo>
                  <a:pt x="8936315" y="20"/>
                </a:lnTo>
                <a:lnTo>
                  <a:pt x="8903579" y="3"/>
                </a:lnTo>
                <a:lnTo>
                  <a:pt x="8872968" y="2117"/>
                </a:lnTo>
                <a:lnTo>
                  <a:pt x="8841673" y="5654"/>
                </a:lnTo>
                <a:lnTo>
                  <a:pt x="8807265" y="6702"/>
                </a:lnTo>
                <a:lnTo>
                  <a:pt x="8771935" y="7013"/>
                </a:lnTo>
                <a:lnTo>
                  <a:pt x="8736331" y="7104"/>
                </a:lnTo>
                <a:lnTo>
                  <a:pt x="8700646" y="7132"/>
                </a:lnTo>
                <a:lnTo>
                  <a:pt x="8676048" y="7138"/>
                </a:lnTo>
                <a:lnTo>
                  <a:pt x="8649241" y="7141"/>
                </a:lnTo>
                <a:lnTo>
                  <a:pt x="8621451" y="7142"/>
                </a:lnTo>
                <a:lnTo>
                  <a:pt x="8593225" y="6349"/>
                </a:lnTo>
                <a:lnTo>
                  <a:pt x="8564806" y="3351"/>
                </a:lnTo>
                <a:lnTo>
                  <a:pt x="8536300" y="3605"/>
                </a:lnTo>
                <a:lnTo>
                  <a:pt x="8507755" y="4777"/>
                </a:lnTo>
                <a:lnTo>
                  <a:pt x="8479194" y="2652"/>
                </a:lnTo>
                <a:lnTo>
                  <a:pt x="8448508" y="3295"/>
                </a:lnTo>
                <a:lnTo>
                  <a:pt x="8417143" y="5433"/>
                </a:lnTo>
                <a:lnTo>
                  <a:pt x="8387328" y="6383"/>
                </a:lnTo>
                <a:lnTo>
                  <a:pt x="8356085" y="4689"/>
                </a:lnTo>
                <a:lnTo>
                  <a:pt x="8324472" y="2084"/>
                </a:lnTo>
                <a:lnTo>
                  <a:pt x="8294548" y="926"/>
                </a:lnTo>
                <a:lnTo>
                  <a:pt x="8263256" y="411"/>
                </a:lnTo>
                <a:lnTo>
                  <a:pt x="8230828" y="182"/>
                </a:lnTo>
                <a:lnTo>
                  <a:pt x="8197894" y="81"/>
                </a:lnTo>
                <a:lnTo>
                  <a:pt x="8166852" y="36"/>
                </a:lnTo>
                <a:lnTo>
                  <a:pt x="8136388" y="15"/>
                </a:lnTo>
                <a:lnTo>
                  <a:pt x="8104327" y="7"/>
                </a:lnTo>
                <a:lnTo>
                  <a:pt x="8071557" y="3"/>
                </a:lnTo>
                <a:lnTo>
                  <a:pt x="8038472" y="1"/>
                </a:lnTo>
                <a:lnTo>
                  <a:pt x="8005246" y="0"/>
                </a:lnTo>
                <a:lnTo>
                  <a:pt x="7971958" y="0"/>
                </a:lnTo>
                <a:lnTo>
                  <a:pt x="7938643" y="793"/>
                </a:lnTo>
                <a:lnTo>
                  <a:pt x="7905316" y="3792"/>
                </a:lnTo>
                <a:lnTo>
                  <a:pt x="7874099" y="5654"/>
                </a:lnTo>
                <a:lnTo>
                  <a:pt x="7843557" y="6481"/>
                </a:lnTo>
                <a:lnTo>
                  <a:pt x="7811461" y="6849"/>
                </a:lnTo>
                <a:lnTo>
                  <a:pt x="7778675" y="7013"/>
                </a:lnTo>
                <a:lnTo>
                  <a:pt x="7745583" y="7085"/>
                </a:lnTo>
                <a:lnTo>
                  <a:pt x="7712355" y="7117"/>
                </a:lnTo>
                <a:lnTo>
                  <a:pt x="7679066" y="7132"/>
                </a:lnTo>
                <a:lnTo>
                  <a:pt x="7645750" y="7138"/>
                </a:lnTo>
                <a:lnTo>
                  <a:pt x="7612422" y="7141"/>
                </a:lnTo>
                <a:lnTo>
                  <a:pt x="7579089" y="7142"/>
                </a:lnTo>
                <a:lnTo>
                  <a:pt x="7545753" y="7142"/>
                </a:lnTo>
                <a:lnTo>
                  <a:pt x="7512416" y="7143"/>
                </a:lnTo>
                <a:lnTo>
                  <a:pt x="7479080" y="7143"/>
                </a:lnTo>
                <a:lnTo>
                  <a:pt x="7445742" y="7143"/>
                </a:lnTo>
                <a:lnTo>
                  <a:pt x="7412405" y="7143"/>
                </a:lnTo>
                <a:lnTo>
                  <a:pt x="7379067" y="7143"/>
                </a:lnTo>
                <a:lnTo>
                  <a:pt x="7345730" y="7143"/>
                </a:lnTo>
                <a:lnTo>
                  <a:pt x="7312392" y="7143"/>
                </a:lnTo>
                <a:lnTo>
                  <a:pt x="7276938" y="5027"/>
                </a:lnTo>
                <a:lnTo>
                  <a:pt x="7258593" y="3351"/>
                </a:lnTo>
                <a:lnTo>
                  <a:pt x="7223394" y="3606"/>
                </a:lnTo>
                <a:lnTo>
                  <a:pt x="7189229" y="4778"/>
                </a:lnTo>
                <a:lnTo>
                  <a:pt x="7155524" y="2652"/>
                </a:lnTo>
                <a:lnTo>
                  <a:pt x="7119906" y="3295"/>
                </a:lnTo>
                <a:lnTo>
                  <a:pt x="7101518" y="4578"/>
                </a:lnTo>
                <a:lnTo>
                  <a:pt x="7066271" y="6003"/>
                </a:lnTo>
                <a:lnTo>
                  <a:pt x="7032085" y="6637"/>
                </a:lnTo>
                <a:lnTo>
                  <a:pt x="6998369" y="6918"/>
                </a:lnTo>
                <a:lnTo>
                  <a:pt x="6964864" y="9160"/>
                </a:lnTo>
                <a:lnTo>
                  <a:pt x="6931452" y="12008"/>
                </a:lnTo>
                <a:lnTo>
                  <a:pt x="6898081" y="13274"/>
                </a:lnTo>
                <a:lnTo>
                  <a:pt x="6864729" y="13837"/>
                </a:lnTo>
                <a:lnTo>
                  <a:pt x="6831385" y="14087"/>
                </a:lnTo>
                <a:lnTo>
                  <a:pt x="6798045" y="14198"/>
                </a:lnTo>
                <a:lnTo>
                  <a:pt x="6762589" y="14247"/>
                </a:lnTo>
                <a:lnTo>
                  <a:pt x="6744244" y="14261"/>
                </a:lnTo>
                <a:lnTo>
                  <a:pt x="6709045" y="16392"/>
                </a:lnTo>
                <a:lnTo>
                  <a:pt x="6674879" y="19191"/>
                </a:lnTo>
                <a:lnTo>
                  <a:pt x="6641174" y="20435"/>
                </a:lnTo>
                <a:lnTo>
                  <a:pt x="6607673" y="20989"/>
                </a:lnTo>
                <a:lnTo>
                  <a:pt x="6573469" y="21234"/>
                </a:lnTo>
                <a:lnTo>
                  <a:pt x="6555458" y="21300"/>
                </a:lnTo>
                <a:lnTo>
                  <a:pt x="6520100" y="22166"/>
                </a:lnTo>
                <a:lnTo>
                  <a:pt x="6488510" y="25197"/>
                </a:lnTo>
                <a:lnTo>
                  <a:pt x="6454362" y="29190"/>
                </a:lnTo>
                <a:lnTo>
                  <a:pt x="6418812" y="32817"/>
                </a:lnTo>
                <a:lnTo>
                  <a:pt x="6384492" y="34429"/>
                </a:lnTo>
                <a:lnTo>
                  <a:pt x="6350717" y="37262"/>
                </a:lnTo>
                <a:lnTo>
                  <a:pt x="6317185" y="41167"/>
                </a:lnTo>
                <a:lnTo>
                  <a:pt x="6283761" y="45548"/>
                </a:lnTo>
                <a:lnTo>
                  <a:pt x="6250386" y="48024"/>
                </a:lnTo>
                <a:lnTo>
                  <a:pt x="6217030" y="49919"/>
                </a:lnTo>
                <a:lnTo>
                  <a:pt x="6183686" y="53407"/>
                </a:lnTo>
                <a:lnTo>
                  <a:pt x="6150345" y="55486"/>
                </a:lnTo>
                <a:lnTo>
                  <a:pt x="6116213" y="56410"/>
                </a:lnTo>
                <a:lnTo>
                  <a:pt x="6098221" y="56657"/>
                </a:lnTo>
                <a:lnTo>
                  <a:pt x="6079876" y="56821"/>
                </a:lnTo>
                <a:lnTo>
                  <a:pt x="6044676" y="59120"/>
                </a:lnTo>
                <a:lnTo>
                  <a:pt x="6010510" y="61994"/>
                </a:lnTo>
                <a:lnTo>
                  <a:pt x="5976805" y="63271"/>
                </a:lnTo>
                <a:lnTo>
                  <a:pt x="5943304" y="63839"/>
                </a:lnTo>
                <a:lnTo>
                  <a:pt x="5909894" y="64885"/>
                </a:lnTo>
                <a:lnTo>
                  <a:pt x="5876524" y="67996"/>
                </a:lnTo>
                <a:lnTo>
                  <a:pt x="5843173" y="69908"/>
                </a:lnTo>
                <a:lnTo>
                  <a:pt x="5809829" y="71551"/>
                </a:lnTo>
                <a:lnTo>
                  <a:pt x="5776488" y="74927"/>
                </a:lnTo>
                <a:lnTo>
                  <a:pt x="5743150" y="76957"/>
                </a:lnTo>
                <a:lnTo>
                  <a:pt x="5709812" y="78653"/>
                </a:lnTo>
                <a:lnTo>
                  <a:pt x="5676474" y="82052"/>
                </a:lnTo>
                <a:lnTo>
                  <a:pt x="5643136" y="84092"/>
                </a:lnTo>
                <a:lnTo>
                  <a:pt x="5609005" y="84999"/>
                </a:lnTo>
                <a:lnTo>
                  <a:pt x="5591013" y="85241"/>
                </a:lnTo>
                <a:lnTo>
                  <a:pt x="5572669" y="85402"/>
                </a:lnTo>
                <a:lnTo>
                  <a:pt x="5537469" y="85581"/>
                </a:lnTo>
                <a:lnTo>
                  <a:pt x="5503304" y="86454"/>
                </a:lnTo>
                <a:lnTo>
                  <a:pt x="5469599" y="89489"/>
                </a:lnTo>
                <a:lnTo>
                  <a:pt x="5436098" y="91366"/>
                </a:lnTo>
                <a:lnTo>
                  <a:pt x="5402688" y="92995"/>
                </a:lnTo>
                <a:lnTo>
                  <a:pt x="5369318" y="96364"/>
                </a:lnTo>
                <a:lnTo>
                  <a:pt x="5335966" y="98391"/>
                </a:lnTo>
                <a:lnTo>
                  <a:pt x="5303416" y="100085"/>
                </a:lnTo>
                <a:lnTo>
                  <a:pt x="5273074" y="103484"/>
                </a:lnTo>
                <a:lnTo>
                  <a:pt x="5239481" y="107641"/>
                </a:lnTo>
                <a:lnTo>
                  <a:pt x="5204178" y="111340"/>
                </a:lnTo>
                <a:lnTo>
                  <a:pt x="5169966" y="112984"/>
                </a:lnTo>
                <a:lnTo>
                  <a:pt x="5136240" y="113715"/>
                </a:lnTo>
                <a:lnTo>
                  <a:pt x="5102730" y="114834"/>
                </a:lnTo>
                <a:lnTo>
                  <a:pt x="5069316" y="117977"/>
                </a:lnTo>
                <a:lnTo>
                  <a:pt x="5035944" y="119903"/>
                </a:lnTo>
                <a:lnTo>
                  <a:pt x="5002592" y="121552"/>
                </a:lnTo>
                <a:lnTo>
                  <a:pt x="4969248" y="124931"/>
                </a:lnTo>
                <a:lnTo>
                  <a:pt x="4935907" y="126962"/>
                </a:lnTo>
                <a:lnTo>
                  <a:pt x="4903362" y="128659"/>
                </a:lnTo>
                <a:lnTo>
                  <a:pt x="4873023" y="132058"/>
                </a:lnTo>
                <a:lnTo>
                  <a:pt x="4841547" y="136215"/>
                </a:lnTo>
                <a:lnTo>
                  <a:pt x="4809037" y="139915"/>
                </a:lnTo>
                <a:lnTo>
                  <a:pt x="4776067" y="141559"/>
                </a:lnTo>
                <a:lnTo>
                  <a:pt x="4742893" y="144407"/>
                </a:lnTo>
                <a:lnTo>
                  <a:pt x="4709628" y="147524"/>
                </a:lnTo>
                <a:lnTo>
                  <a:pt x="4676323" y="148910"/>
                </a:lnTo>
                <a:lnTo>
                  <a:pt x="4642999" y="149526"/>
                </a:lnTo>
                <a:lnTo>
                  <a:pt x="4609668" y="149799"/>
                </a:lnTo>
                <a:lnTo>
                  <a:pt x="4576334" y="149921"/>
                </a:lnTo>
                <a:lnTo>
                  <a:pt x="4542997" y="149975"/>
                </a:lnTo>
                <a:lnTo>
                  <a:pt x="4509660" y="149999"/>
                </a:lnTo>
                <a:lnTo>
                  <a:pt x="4476323" y="150010"/>
                </a:lnTo>
                <a:lnTo>
                  <a:pt x="4442986" y="150014"/>
                </a:lnTo>
                <a:lnTo>
                  <a:pt x="4409649" y="150017"/>
                </a:lnTo>
                <a:lnTo>
                  <a:pt x="4376311" y="150017"/>
                </a:lnTo>
                <a:lnTo>
                  <a:pt x="4345090" y="150018"/>
                </a:lnTo>
                <a:lnTo>
                  <a:pt x="4314545" y="150018"/>
                </a:lnTo>
                <a:lnTo>
                  <a:pt x="4282449" y="150018"/>
                </a:lnTo>
                <a:lnTo>
                  <a:pt x="4251780" y="150018"/>
                </a:lnTo>
                <a:lnTo>
                  <a:pt x="4221481" y="150018"/>
                </a:lnTo>
                <a:lnTo>
                  <a:pt x="4189493" y="150018"/>
                </a:lnTo>
                <a:lnTo>
                  <a:pt x="4156756" y="150018"/>
                </a:lnTo>
                <a:lnTo>
                  <a:pt x="4124479" y="150018"/>
                </a:lnTo>
                <a:lnTo>
                  <a:pt x="4094258" y="150018"/>
                </a:lnTo>
                <a:lnTo>
                  <a:pt x="4062836" y="150018"/>
                </a:lnTo>
                <a:lnTo>
                  <a:pt x="4031143" y="149225"/>
                </a:lnTo>
                <a:lnTo>
                  <a:pt x="4001182" y="146226"/>
                </a:lnTo>
                <a:lnTo>
                  <a:pt x="3969875" y="144364"/>
                </a:lnTo>
                <a:lnTo>
                  <a:pt x="3938233" y="143536"/>
                </a:lnTo>
                <a:lnTo>
                  <a:pt x="3908295" y="143169"/>
                </a:lnTo>
                <a:lnTo>
                  <a:pt x="3876998" y="143005"/>
                </a:lnTo>
                <a:lnTo>
                  <a:pt x="3845360" y="142933"/>
                </a:lnTo>
                <a:lnTo>
                  <a:pt x="3815425" y="142900"/>
                </a:lnTo>
                <a:lnTo>
                  <a:pt x="3786245" y="142886"/>
                </a:lnTo>
                <a:lnTo>
                  <a:pt x="3756607" y="142880"/>
                </a:lnTo>
                <a:lnTo>
                  <a:pt x="3724914" y="142877"/>
                </a:lnTo>
                <a:lnTo>
                  <a:pt x="3694424" y="142876"/>
                </a:lnTo>
                <a:lnTo>
                  <a:pt x="3664204" y="142875"/>
                </a:lnTo>
                <a:lnTo>
                  <a:pt x="3632253" y="142875"/>
                </a:lnTo>
                <a:lnTo>
                  <a:pt x="3599531" y="142875"/>
                </a:lnTo>
                <a:lnTo>
                  <a:pt x="3567261" y="142875"/>
                </a:lnTo>
                <a:lnTo>
                  <a:pt x="3537044" y="142875"/>
                </a:lnTo>
                <a:lnTo>
                  <a:pt x="3505622" y="140758"/>
                </a:lnTo>
                <a:lnTo>
                  <a:pt x="3473930" y="137965"/>
                </a:lnTo>
                <a:lnTo>
                  <a:pt x="3443969" y="136724"/>
                </a:lnTo>
                <a:lnTo>
                  <a:pt x="3412662" y="136172"/>
                </a:lnTo>
                <a:lnTo>
                  <a:pt x="3380226" y="135927"/>
                </a:lnTo>
                <a:lnTo>
                  <a:pt x="3347290" y="135818"/>
                </a:lnTo>
                <a:lnTo>
                  <a:pt x="3316247" y="133653"/>
                </a:lnTo>
                <a:lnTo>
                  <a:pt x="3286576" y="130839"/>
                </a:lnTo>
                <a:lnTo>
                  <a:pt x="3257513" y="129588"/>
                </a:lnTo>
                <a:lnTo>
                  <a:pt x="3226605" y="126915"/>
                </a:lnTo>
                <a:lnTo>
                  <a:pt x="3195141" y="123875"/>
                </a:lnTo>
                <a:lnTo>
                  <a:pt x="3165282" y="122524"/>
                </a:lnTo>
                <a:lnTo>
                  <a:pt x="3134020" y="119807"/>
                </a:lnTo>
                <a:lnTo>
                  <a:pt x="3101605" y="116747"/>
                </a:lnTo>
                <a:lnTo>
                  <a:pt x="3068677" y="115387"/>
                </a:lnTo>
                <a:lnTo>
                  <a:pt x="3037638" y="112666"/>
                </a:lnTo>
                <a:lnTo>
                  <a:pt x="3007174" y="109605"/>
                </a:lnTo>
                <a:lnTo>
                  <a:pt x="2975114" y="108244"/>
                </a:lnTo>
                <a:lnTo>
                  <a:pt x="2944461" y="105523"/>
                </a:lnTo>
                <a:lnTo>
                  <a:pt x="2914168" y="102461"/>
                </a:lnTo>
                <a:lnTo>
                  <a:pt x="2882184" y="101101"/>
                </a:lnTo>
                <a:lnTo>
                  <a:pt x="2849449" y="98379"/>
                </a:lnTo>
                <a:lnTo>
                  <a:pt x="2817172" y="95318"/>
                </a:lnTo>
                <a:lnTo>
                  <a:pt x="2786952" y="93957"/>
                </a:lnTo>
                <a:lnTo>
                  <a:pt x="2755529" y="91235"/>
                </a:lnTo>
                <a:lnTo>
                  <a:pt x="2723837" y="88174"/>
                </a:lnTo>
                <a:lnTo>
                  <a:pt x="2693876" y="86813"/>
                </a:lnTo>
                <a:lnTo>
                  <a:pt x="2662568" y="86208"/>
                </a:lnTo>
                <a:lnTo>
                  <a:pt x="2630133" y="85146"/>
                </a:lnTo>
                <a:lnTo>
                  <a:pt x="2597196" y="82028"/>
                </a:lnTo>
                <a:lnTo>
                  <a:pt x="2564037" y="77996"/>
                </a:lnTo>
                <a:lnTo>
                  <a:pt x="2530779" y="74352"/>
                </a:lnTo>
                <a:lnTo>
                  <a:pt x="2497476" y="72733"/>
                </a:lnTo>
                <a:lnTo>
                  <a:pt x="2466271" y="72013"/>
                </a:lnTo>
                <a:lnTo>
                  <a:pt x="2434940" y="70899"/>
                </a:lnTo>
                <a:lnTo>
                  <a:pt x="2399848" y="67759"/>
                </a:lnTo>
                <a:lnTo>
                  <a:pt x="2365202" y="65833"/>
                </a:lnTo>
                <a:lnTo>
                  <a:pt x="2331283" y="64184"/>
                </a:lnTo>
                <a:lnTo>
                  <a:pt x="2297687" y="60805"/>
                </a:lnTo>
                <a:lnTo>
                  <a:pt x="2264234" y="58774"/>
                </a:lnTo>
                <a:lnTo>
                  <a:pt x="2230846" y="57872"/>
                </a:lnTo>
                <a:lnTo>
                  <a:pt x="2197485" y="57470"/>
                </a:lnTo>
                <a:lnTo>
                  <a:pt x="2164138" y="57292"/>
                </a:lnTo>
                <a:lnTo>
                  <a:pt x="2130796" y="56419"/>
                </a:lnTo>
                <a:lnTo>
                  <a:pt x="2097456" y="53385"/>
                </a:lnTo>
                <a:lnTo>
                  <a:pt x="2064118" y="51508"/>
                </a:lnTo>
                <a:lnTo>
                  <a:pt x="2030780" y="50674"/>
                </a:lnTo>
                <a:lnTo>
                  <a:pt x="1997442" y="50302"/>
                </a:lnTo>
                <a:lnTo>
                  <a:pt x="1964105" y="48021"/>
                </a:lnTo>
                <a:lnTo>
                  <a:pt x="1929974" y="45155"/>
                </a:lnTo>
                <a:lnTo>
                  <a:pt x="1911982" y="44391"/>
                </a:lnTo>
                <a:lnTo>
                  <a:pt x="1893637" y="43881"/>
                </a:lnTo>
                <a:lnTo>
                  <a:pt x="1858438" y="41198"/>
                </a:lnTo>
                <a:lnTo>
                  <a:pt x="1823479" y="38154"/>
                </a:lnTo>
                <a:lnTo>
                  <a:pt x="1805267" y="37342"/>
                </a:lnTo>
                <a:lnTo>
                  <a:pt x="1769685" y="35646"/>
                </a:lnTo>
                <a:lnTo>
                  <a:pt x="1737996" y="32247"/>
                </a:lnTo>
                <a:lnTo>
                  <a:pt x="1703804" y="30207"/>
                </a:lnTo>
                <a:lnTo>
                  <a:pt x="1668234" y="28506"/>
                </a:lnTo>
                <a:lnTo>
                  <a:pt x="1633905" y="25104"/>
                </a:lnTo>
                <a:lnTo>
                  <a:pt x="1600126" y="23064"/>
                </a:lnTo>
                <a:lnTo>
                  <a:pt x="1566593" y="21363"/>
                </a:lnTo>
                <a:lnTo>
                  <a:pt x="1533168" y="17961"/>
                </a:lnTo>
                <a:lnTo>
                  <a:pt x="1499792" y="15920"/>
                </a:lnTo>
                <a:lnTo>
                  <a:pt x="1466437" y="15013"/>
                </a:lnTo>
                <a:lnTo>
                  <a:pt x="1433092" y="14609"/>
                </a:lnTo>
                <a:lnTo>
                  <a:pt x="1399751" y="14430"/>
                </a:lnTo>
                <a:lnTo>
                  <a:pt x="1366412" y="14351"/>
                </a:lnTo>
                <a:lnTo>
                  <a:pt x="1333074" y="14316"/>
                </a:lnTo>
                <a:lnTo>
                  <a:pt x="1297620" y="16416"/>
                </a:lnTo>
                <a:lnTo>
                  <a:pt x="1279275" y="18088"/>
                </a:lnTo>
                <a:lnTo>
                  <a:pt x="1244076" y="19945"/>
                </a:lnTo>
                <a:lnTo>
                  <a:pt x="1209910" y="20771"/>
                </a:lnTo>
                <a:lnTo>
                  <a:pt x="1176205" y="21137"/>
                </a:lnTo>
                <a:lnTo>
                  <a:pt x="1142704" y="21300"/>
                </a:lnTo>
                <a:lnTo>
                  <a:pt x="1109294" y="21373"/>
                </a:lnTo>
                <a:lnTo>
                  <a:pt x="1075924" y="21405"/>
                </a:lnTo>
                <a:lnTo>
                  <a:pt x="1042573" y="19303"/>
                </a:lnTo>
                <a:lnTo>
                  <a:pt x="1009229" y="16516"/>
                </a:lnTo>
                <a:lnTo>
                  <a:pt x="975888" y="15278"/>
                </a:lnTo>
                <a:lnTo>
                  <a:pt x="942549" y="14727"/>
                </a:lnTo>
                <a:lnTo>
                  <a:pt x="910005" y="13689"/>
                </a:lnTo>
                <a:lnTo>
                  <a:pt x="879666" y="10581"/>
                </a:lnTo>
                <a:lnTo>
                  <a:pt x="848190" y="10788"/>
                </a:lnTo>
                <a:lnTo>
                  <a:pt x="815680" y="12732"/>
                </a:lnTo>
                <a:lnTo>
                  <a:pt x="782710" y="13596"/>
                </a:lnTo>
                <a:lnTo>
                  <a:pt x="751653" y="13980"/>
                </a:lnTo>
                <a:lnTo>
                  <a:pt x="721181" y="14151"/>
                </a:lnTo>
                <a:lnTo>
                  <a:pt x="689117" y="14226"/>
                </a:lnTo>
                <a:lnTo>
                  <a:pt x="658462" y="16377"/>
                </a:lnTo>
                <a:lnTo>
                  <a:pt x="628963" y="19185"/>
                </a:lnTo>
                <a:lnTo>
                  <a:pt x="599977" y="20432"/>
                </a:lnTo>
                <a:lnTo>
                  <a:pt x="571220" y="20987"/>
                </a:lnTo>
                <a:lnTo>
                  <a:pt x="543357" y="22027"/>
                </a:lnTo>
                <a:lnTo>
                  <a:pt x="517745" y="25136"/>
                </a:lnTo>
                <a:lnTo>
                  <a:pt x="488899" y="29163"/>
                </a:lnTo>
                <a:lnTo>
                  <a:pt x="459145" y="32805"/>
                </a:lnTo>
                <a:lnTo>
                  <a:pt x="432692" y="34423"/>
                </a:lnTo>
                <a:lnTo>
                  <a:pt x="405589" y="37259"/>
                </a:lnTo>
                <a:lnTo>
                  <a:pt x="377669" y="41166"/>
                </a:lnTo>
                <a:lnTo>
                  <a:pt x="349385" y="45547"/>
                </a:lnTo>
                <a:lnTo>
                  <a:pt x="323056" y="50141"/>
                </a:lnTo>
                <a:lnTo>
                  <a:pt x="297331" y="54828"/>
                </a:lnTo>
                <a:lnTo>
                  <a:pt x="270023" y="59557"/>
                </a:lnTo>
                <a:lnTo>
                  <a:pt x="244127" y="64305"/>
                </a:lnTo>
                <a:lnTo>
                  <a:pt x="219389" y="69061"/>
                </a:lnTo>
                <a:lnTo>
                  <a:pt x="183943" y="76201"/>
                </a:lnTo>
                <a:lnTo>
                  <a:pt x="128161" y="92868"/>
                </a:lnTo>
              </a:path>
            </a:pathLst>
          </a:custGeom>
          <a:noFill/>
          <a:ln w="19050" cap="sq" cmpd="sng" algn="ctr">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Effect transition="in" filter="wipe(left)">
                                      <p:cBhvr>
                                        <p:cTn id="7" dur="500"/>
                                        <p:tgtEl>
                                          <p:spTgt spid="32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84"/>
                                        </p:tgtEl>
                                        <p:attrNameLst>
                                          <p:attrName>style.visibility</p:attrName>
                                        </p:attrNameLst>
                                      </p:cBhvr>
                                      <p:to>
                                        <p:strVal val="visible"/>
                                      </p:to>
                                    </p:set>
                                    <p:animEffect transition="in" filter="wipe(left)">
                                      <p:cBhvr>
                                        <p:cTn id="12" dur="500"/>
                                        <p:tgtEl>
                                          <p:spTgt spid="327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785"/>
                                        </p:tgtEl>
                                        <p:attrNameLst>
                                          <p:attrName>style.visibility</p:attrName>
                                        </p:attrNameLst>
                                      </p:cBhvr>
                                      <p:to>
                                        <p:strVal val="visible"/>
                                      </p:to>
                                    </p:set>
                                    <p:animEffect transition="in" filter="wipe(left)">
                                      <p:cBhvr>
                                        <p:cTn id="17" dur="500"/>
                                        <p:tgtEl>
                                          <p:spTgt spid="327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786"/>
                                        </p:tgtEl>
                                        <p:attrNameLst>
                                          <p:attrName>style.visibility</p:attrName>
                                        </p:attrNameLst>
                                      </p:cBhvr>
                                      <p:to>
                                        <p:strVal val="visible"/>
                                      </p:to>
                                    </p:set>
                                    <p:animEffect transition="in" filter="wipe(left)">
                                      <p:cBhvr>
                                        <p:cTn id="22" dur="500"/>
                                        <p:tgtEl>
                                          <p:spTgt spid="327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787"/>
                                        </p:tgtEl>
                                        <p:attrNameLst>
                                          <p:attrName>style.visibility</p:attrName>
                                        </p:attrNameLst>
                                      </p:cBhvr>
                                      <p:to>
                                        <p:strVal val="visible"/>
                                      </p:to>
                                    </p:set>
                                    <p:animEffect transition="in" filter="wipe(left)">
                                      <p:cBhvr>
                                        <p:cTn id="27" dur="500"/>
                                        <p:tgtEl>
                                          <p:spTgt spid="3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p:bldP spid="32784" grpId="0"/>
      <p:bldP spid="32785" grpId="0"/>
      <p:bldP spid="32786" grpId="0"/>
      <p:bldP spid="3278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38400"/>
            <a:ext cx="8534400" cy="297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29" name="Rectangle 17"/>
          <p:cNvSpPr>
            <a:spLocks noChangeArrowheads="1"/>
          </p:cNvSpPr>
          <p:nvPr/>
        </p:nvSpPr>
        <p:spPr bwMode="auto">
          <a:xfrm>
            <a:off x="609600" y="1295400"/>
            <a:ext cx="8001000" cy="914400"/>
          </a:xfrm>
          <a:prstGeom prst="rect">
            <a:avLst/>
          </a:prstGeom>
          <a:solidFill>
            <a:schemeClr val="bg1"/>
          </a:solidFill>
          <a:ln w="28575">
            <a:noFill/>
            <a:miter lim="800000"/>
            <a:headEnd/>
            <a:tailEnd/>
          </a:ln>
          <a:effectLst/>
          <a:extLst/>
        </p:spPr>
        <p:txBody>
          <a:bodyPr lIns="90488" tIns="44450" rIns="90488" bIns="44450"/>
          <a:lstStyle/>
          <a:p>
            <a:pPr marL="3175" algn="l">
              <a:lnSpc>
                <a:spcPct val="125000"/>
              </a:lnSpc>
            </a:pPr>
            <a:r>
              <a:rPr lang="en-US" altLang="en-US" sz="2100" dirty="0">
                <a:latin typeface="Liberation Sans" panose="020B0604020202020204" pitchFamily="34" charset="0"/>
              </a:rPr>
              <a:t>Stockholders’ equity section assuming Hydro-Slide, Inc. has retained earnings of $27,000.</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381000" y="304800"/>
            <a:ext cx="84582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Par Value Common Stock for Cash</a:t>
            </a:r>
            <a:endParaRPr lang="en-US" altLang="en-US" sz="3200" b="1" dirty="0">
              <a:solidFill>
                <a:schemeClr val="tx2">
                  <a:lumMod val="50000"/>
                </a:schemeClr>
              </a:solidFill>
              <a:latin typeface="Liberation Sans" panose="020B0604020202020204" pitchFamily="34" charset="0"/>
            </a:endParaRPr>
          </a:p>
        </p:txBody>
      </p:sp>
      <p:sp>
        <p:nvSpPr>
          <p:cNvPr id="2" name="Rectangle 1"/>
          <p:cNvSpPr/>
          <p:nvPr/>
        </p:nvSpPr>
        <p:spPr>
          <a:xfrm>
            <a:off x="242248" y="5440991"/>
            <a:ext cx="4572000" cy="461665"/>
          </a:xfrm>
          <a:prstGeom prst="rect">
            <a:avLst/>
          </a:prstGeom>
        </p:spPr>
        <p:txBody>
          <a:bodyPr>
            <a:spAutoFit/>
          </a:bodyPr>
          <a:lstStyle/>
          <a:p>
            <a:pPr algn="l"/>
            <a:r>
              <a:rPr lang="en-US" sz="1200" b="1" dirty="0">
                <a:latin typeface="Liberation Sans" panose="020B0604020202020204" pitchFamily="34" charset="0"/>
              </a:rPr>
              <a:t>ILLUSTRATION 11-5</a:t>
            </a:r>
          </a:p>
          <a:p>
            <a:pPr algn="l"/>
            <a:r>
              <a:rPr lang="en-US" sz="1200" dirty="0">
                <a:latin typeface="Liberation Sans" panose="020B0604020202020204" pitchFamily="34" charset="0"/>
              </a:rPr>
              <a:t>Stockholders’ </a:t>
            </a:r>
            <a:r>
              <a:rPr lang="en-US" sz="1200" dirty="0" smtClean="0">
                <a:latin typeface="Liberation Sans" panose="020B0604020202020204" pitchFamily="34" charset="0"/>
              </a:rPr>
              <a:t>equity—paid-in capital </a:t>
            </a:r>
            <a:r>
              <a:rPr lang="en-US" sz="1200" dirty="0">
                <a:latin typeface="Liberation Sans" panose="020B0604020202020204" pitchFamily="34" charset="0"/>
              </a:rPr>
              <a:t>in excess of par value</a:t>
            </a: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7244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19641"/>
            <a:ext cx="8001000" cy="2971800"/>
          </a:xfrm>
          <a:prstGeom prst="rect">
            <a:avLst/>
          </a:prstGeom>
          <a:noFill/>
          <a:ln>
            <a:noFill/>
          </a:ln>
          <a:effectLst/>
          <a:extLst/>
        </p:spPr>
        <p:txBody>
          <a:bodyPr lIns="91440" tIns="46038" rIns="182562" bIns="46038"/>
          <a:lstStyle/>
          <a:p>
            <a:pPr marL="0" lvl="1" algn="l">
              <a:lnSpc>
                <a:spcPct val="120000"/>
              </a:lnSpc>
              <a:spcBef>
                <a:spcPts val="900"/>
              </a:spcBef>
              <a:buClr>
                <a:schemeClr val="tx1"/>
              </a:buClr>
            </a:pPr>
            <a:r>
              <a:rPr lang="en-US" sz="2200" dirty="0" smtClean="0">
                <a:latin typeface="Liberation Sans" panose="020B0604020202020204" pitchFamily="34" charset="0"/>
              </a:rPr>
              <a:t>ABC </a:t>
            </a:r>
            <a:r>
              <a:rPr lang="en-US" sz="2200" dirty="0">
                <a:latin typeface="Liberation Sans" panose="020B0604020202020204" pitchFamily="34" charset="0"/>
              </a:rPr>
              <a:t>Corp. issues 1,000 shares of $10 par value </a:t>
            </a:r>
            <a:r>
              <a:rPr lang="en-US" sz="2200" dirty="0" smtClean="0">
                <a:latin typeface="Liberation Sans" panose="020B0604020202020204" pitchFamily="34" charset="0"/>
              </a:rPr>
              <a:t>common stock </a:t>
            </a:r>
            <a:r>
              <a:rPr lang="en-US" sz="2200" dirty="0">
                <a:latin typeface="Liberation Sans" panose="020B0604020202020204" pitchFamily="34" charset="0"/>
              </a:rPr>
              <a:t>at $12 per share. When the transaction </a:t>
            </a:r>
            <a:r>
              <a:rPr lang="en-US" sz="2200" dirty="0" smtClean="0">
                <a:latin typeface="Liberation Sans" panose="020B0604020202020204" pitchFamily="34" charset="0"/>
              </a:rPr>
              <a:t>is recorded</a:t>
            </a:r>
            <a:r>
              <a:rPr lang="en-US" sz="2200" dirty="0">
                <a:latin typeface="Liberation Sans" panose="020B0604020202020204" pitchFamily="34" charset="0"/>
              </a:rPr>
              <a:t>, credits are made </a:t>
            </a:r>
            <a:r>
              <a:rPr lang="en-US" sz="2200" dirty="0" smtClean="0">
                <a:latin typeface="Liberation Sans" panose="020B0604020202020204" pitchFamily="34" charset="0"/>
              </a:rPr>
              <a:t>to:</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Common </a:t>
            </a:r>
            <a:r>
              <a:rPr lang="en-US" sz="2200" dirty="0">
                <a:latin typeface="Liberation Sans" panose="020B0604020202020204" pitchFamily="34" charset="0"/>
              </a:rPr>
              <a:t>Stock $10,000 and Paid-in Capital </a:t>
            </a:r>
            <a:r>
              <a:rPr lang="en-US" sz="2200" dirty="0" smtClean="0">
                <a:latin typeface="Liberation Sans" panose="020B0604020202020204" pitchFamily="34" charset="0"/>
              </a:rPr>
              <a:t>in Excess </a:t>
            </a:r>
            <a:r>
              <a:rPr lang="en-US" sz="2200" dirty="0">
                <a:latin typeface="Liberation Sans" panose="020B0604020202020204" pitchFamily="34" charset="0"/>
              </a:rPr>
              <a:t>of Stated Value $2,000</a:t>
            </a:r>
            <a:r>
              <a:rPr lang="en-US" sz="22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Common </a:t>
            </a:r>
            <a:r>
              <a:rPr lang="en-US" sz="2200" dirty="0">
                <a:latin typeface="Liberation Sans" panose="020B0604020202020204" pitchFamily="34" charset="0"/>
              </a:rPr>
              <a:t>Stock $12,000</a:t>
            </a:r>
            <a:r>
              <a:rPr lang="en-US" sz="22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Common </a:t>
            </a:r>
            <a:r>
              <a:rPr lang="en-US" sz="2200" dirty="0">
                <a:latin typeface="Liberation Sans" panose="020B0604020202020204" pitchFamily="34" charset="0"/>
              </a:rPr>
              <a:t>Stock $10,000 and Paid-in Capital </a:t>
            </a:r>
            <a:r>
              <a:rPr lang="en-US" sz="2200" dirty="0" smtClean="0">
                <a:latin typeface="Liberation Sans" panose="020B0604020202020204" pitchFamily="34" charset="0"/>
              </a:rPr>
              <a:t>in Excess </a:t>
            </a:r>
            <a:r>
              <a:rPr lang="en-US" sz="2200" dirty="0">
                <a:latin typeface="Liberation Sans" panose="020B0604020202020204" pitchFamily="34" charset="0"/>
              </a:rPr>
              <a:t>of Par Value $2,000</a:t>
            </a:r>
            <a:r>
              <a:rPr lang="en-US" sz="22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Common </a:t>
            </a:r>
            <a:r>
              <a:rPr lang="en-US" sz="2200" dirty="0">
                <a:latin typeface="Liberation Sans" panose="020B0604020202020204" pitchFamily="34" charset="0"/>
              </a:rPr>
              <a:t>Stock $10,000 and Retained </a:t>
            </a:r>
            <a:r>
              <a:rPr lang="en-US" sz="2200" dirty="0" smtClean="0">
                <a:latin typeface="Liberation Sans" panose="020B0604020202020204" pitchFamily="34" charset="0"/>
              </a:rPr>
              <a:t>Earnings $</a:t>
            </a:r>
            <a:r>
              <a:rPr lang="en-US" sz="2200" dirty="0">
                <a:latin typeface="Liberation Sans" panose="020B0604020202020204" pitchFamily="34" charset="0"/>
              </a:rPr>
              <a:t>2,000.</a:t>
            </a:r>
          </a:p>
          <a:p>
            <a:pPr>
              <a:lnSpc>
                <a:spcPct val="120000"/>
              </a:lnSpc>
              <a:spcBef>
                <a:spcPts val="900"/>
              </a:spcBef>
            </a:pPr>
            <a:endParaRPr lang="en-US" altLang="en-US" sz="2200"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ISSUE CONSIDERATIONS</a:t>
            </a:r>
            <a:endParaRPr lang="en-US" altLang="en-US" sz="3200" b="1" dirty="0">
              <a:solidFill>
                <a:schemeClr val="tx2">
                  <a:lumMod val="50000"/>
                </a:schemeClr>
              </a:solidFill>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12969371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09600" y="1295400"/>
            <a:ext cx="8001000"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685800" indent="-457200">
              <a:defRPr sz="2400">
                <a:solidFill>
                  <a:schemeClr val="tx1"/>
                </a:solidFill>
                <a:latin typeface="Times New Roman" pitchFamily="18" charset="0"/>
              </a:defRPr>
            </a:lvl2pPr>
            <a:lvl3pPr marL="1608138" indent="-457200">
              <a:defRPr sz="2400">
                <a:solidFill>
                  <a:schemeClr val="tx1"/>
                </a:solidFill>
                <a:latin typeface="Times New Roman" pitchFamily="18" charset="0"/>
              </a:defRPr>
            </a:lvl3pPr>
            <a:lvl4pPr marL="2179638" indent="-457200">
              <a:defRPr sz="2400">
                <a:solidFill>
                  <a:schemeClr val="tx1"/>
                </a:solidFill>
                <a:latin typeface="Times New Roman" pitchFamily="18" charset="0"/>
              </a:defRPr>
            </a:lvl4pPr>
            <a:lvl5pPr marL="2751138" indent="-457200">
              <a:defRPr sz="2400">
                <a:solidFill>
                  <a:schemeClr val="tx1"/>
                </a:solidFill>
                <a:latin typeface="Times New Roman" pitchFamily="18" charset="0"/>
              </a:defRPr>
            </a:lvl5pPr>
            <a:lvl6pPr marL="3208338" indent="-457200" algn="ctr" eaLnBrk="0" fontAlgn="base" hangingPunct="0">
              <a:spcBef>
                <a:spcPct val="0"/>
              </a:spcBef>
              <a:spcAft>
                <a:spcPct val="0"/>
              </a:spcAft>
              <a:defRPr sz="2400">
                <a:solidFill>
                  <a:schemeClr val="tx1"/>
                </a:solidFill>
                <a:latin typeface="Times New Roman" pitchFamily="18" charset="0"/>
              </a:defRPr>
            </a:lvl6pPr>
            <a:lvl7pPr marL="3665538" indent="-457200" algn="ctr" eaLnBrk="0" fontAlgn="base" hangingPunct="0">
              <a:spcBef>
                <a:spcPct val="0"/>
              </a:spcBef>
              <a:spcAft>
                <a:spcPct val="0"/>
              </a:spcAft>
              <a:defRPr sz="2400">
                <a:solidFill>
                  <a:schemeClr val="tx1"/>
                </a:solidFill>
                <a:latin typeface="Times New Roman" pitchFamily="18" charset="0"/>
              </a:defRPr>
            </a:lvl7pPr>
            <a:lvl8pPr marL="4122738" indent="-457200" algn="ctr" eaLnBrk="0" fontAlgn="base" hangingPunct="0">
              <a:spcBef>
                <a:spcPct val="0"/>
              </a:spcBef>
              <a:spcAft>
                <a:spcPct val="0"/>
              </a:spcAft>
              <a:defRPr sz="2400">
                <a:solidFill>
                  <a:schemeClr val="tx1"/>
                </a:solidFill>
                <a:latin typeface="Times New Roman" pitchFamily="18" charset="0"/>
              </a:defRPr>
            </a:lvl8pPr>
            <a:lvl9pPr marL="4579938"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45000"/>
              </a:spcBef>
              <a:buClr>
                <a:srgbClr val="800000"/>
              </a:buClr>
              <a:buSzPct val="95000"/>
            </a:pPr>
            <a:r>
              <a:rPr lang="en-US" altLang="en-US" sz="2300" dirty="0">
                <a:latin typeface="Liberation Sans" panose="020B0604020202020204" pitchFamily="34" charset="0"/>
              </a:rPr>
              <a:t>Typically, preferred stockholders have a </a:t>
            </a:r>
            <a:r>
              <a:rPr lang="en-US" altLang="en-US" sz="2300" dirty="0">
                <a:solidFill>
                  <a:srgbClr val="00B050"/>
                </a:solidFill>
                <a:latin typeface="Liberation Sans" panose="020B0604020202020204" pitchFamily="34" charset="0"/>
              </a:rPr>
              <a:t>priority in relation to</a:t>
            </a:r>
          </a:p>
          <a:p>
            <a:pPr lvl="1" algn="l">
              <a:lnSpc>
                <a:spcPct val="120000"/>
              </a:lnSpc>
              <a:spcBef>
                <a:spcPct val="45000"/>
              </a:spcBef>
              <a:buClr>
                <a:schemeClr val="tx1"/>
              </a:buClr>
              <a:buFontTx/>
              <a:buAutoNum type="arabicPeriod"/>
            </a:pPr>
            <a:r>
              <a:rPr lang="en-US" altLang="en-US" sz="2200" dirty="0">
                <a:solidFill>
                  <a:srgbClr val="00B050"/>
                </a:solidFill>
                <a:latin typeface="Liberation Sans" panose="020B0604020202020204" pitchFamily="34" charset="0"/>
              </a:rPr>
              <a:t>dividends and</a:t>
            </a:r>
          </a:p>
          <a:p>
            <a:pPr lvl="1" algn="l">
              <a:lnSpc>
                <a:spcPct val="120000"/>
              </a:lnSpc>
              <a:spcBef>
                <a:spcPct val="45000"/>
              </a:spcBef>
              <a:buClr>
                <a:schemeClr val="tx1"/>
              </a:buClr>
              <a:buFontTx/>
              <a:buAutoNum type="arabicPeriod"/>
            </a:pPr>
            <a:r>
              <a:rPr lang="en-US" altLang="en-US" sz="2200" dirty="0">
                <a:solidFill>
                  <a:srgbClr val="00B050"/>
                </a:solidFill>
                <a:latin typeface="Liberation Sans" panose="020B0604020202020204" pitchFamily="34" charset="0"/>
              </a:rPr>
              <a:t>assets in the event of liquidation. </a:t>
            </a:r>
          </a:p>
          <a:p>
            <a:pPr lvl="1" algn="l">
              <a:lnSpc>
                <a:spcPct val="120000"/>
              </a:lnSpc>
              <a:spcBef>
                <a:spcPct val="45000"/>
              </a:spcBef>
              <a:buClr>
                <a:schemeClr val="tx1"/>
              </a:buClr>
            </a:pPr>
            <a:r>
              <a:rPr lang="en-US" altLang="en-US" sz="2200" dirty="0">
                <a:latin typeface="Liberation Sans" panose="020B0604020202020204" pitchFamily="34" charset="0"/>
              </a:rPr>
              <a:t>However, </a:t>
            </a:r>
            <a:r>
              <a:rPr lang="en-US" altLang="en-US" sz="2200" dirty="0">
                <a:solidFill>
                  <a:schemeClr val="accent6"/>
                </a:solidFill>
                <a:latin typeface="Liberation Sans" panose="020B0604020202020204" pitchFamily="34" charset="0"/>
              </a:rPr>
              <a:t>they </a:t>
            </a:r>
            <a:r>
              <a:rPr lang="en-US" altLang="en-US" sz="2200" dirty="0" smtClean="0">
                <a:solidFill>
                  <a:schemeClr val="accent6"/>
                </a:solidFill>
                <a:latin typeface="Liberation Sans" panose="020B0604020202020204" pitchFamily="34" charset="0"/>
              </a:rPr>
              <a:t>often </a:t>
            </a:r>
            <a:r>
              <a:rPr lang="en-US" altLang="en-US" sz="2200" b="1" dirty="0">
                <a:solidFill>
                  <a:schemeClr val="accent6"/>
                </a:solidFill>
                <a:latin typeface="Liberation Sans" panose="020B0604020202020204" pitchFamily="34" charset="0"/>
              </a:rPr>
              <a:t>do not</a:t>
            </a:r>
            <a:r>
              <a:rPr lang="en-US" altLang="en-US" sz="2200" dirty="0">
                <a:solidFill>
                  <a:schemeClr val="accent6"/>
                </a:solidFill>
                <a:latin typeface="Liberation Sans" panose="020B0604020202020204" pitchFamily="34" charset="0"/>
              </a:rPr>
              <a:t> have voting rights</a:t>
            </a:r>
            <a:r>
              <a:rPr lang="en-US" altLang="en-US" sz="2200" dirty="0">
                <a:latin typeface="Liberation Sans" panose="020B0604020202020204" pitchFamily="34" charset="0"/>
              </a:rPr>
              <a:t>.</a:t>
            </a:r>
          </a:p>
        </p:txBody>
      </p:sp>
      <p:sp>
        <p:nvSpPr>
          <p:cNvPr id="111622" name="Rectangle 6"/>
          <p:cNvSpPr>
            <a:spLocks noChangeArrowheads="1"/>
          </p:cNvSpPr>
          <p:nvPr/>
        </p:nvSpPr>
        <p:spPr bwMode="auto">
          <a:xfrm>
            <a:off x="609600" y="3648075"/>
            <a:ext cx="7924800" cy="20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685800" indent="-458788">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45000"/>
              </a:spcBef>
              <a:buClr>
                <a:srgbClr val="800000"/>
              </a:buClr>
              <a:buSzPct val="95000"/>
            </a:pPr>
            <a:r>
              <a:rPr lang="en-US" altLang="en-US" sz="2300" dirty="0">
                <a:latin typeface="Liberation Sans" panose="020B0604020202020204" pitchFamily="34" charset="0"/>
              </a:rPr>
              <a:t>Each paid-in capital account title should identify the stock to which it relates: </a:t>
            </a:r>
          </a:p>
          <a:p>
            <a:pPr lvl="1" algn="l">
              <a:lnSpc>
                <a:spcPct val="120000"/>
              </a:lnSpc>
              <a:spcBef>
                <a:spcPct val="45000"/>
              </a:spcBef>
              <a:buClr>
                <a:srgbClr val="CC0000"/>
              </a:buClr>
              <a:buSzPct val="80000"/>
              <a:buFont typeface="Wingdings" pitchFamily="2" charset="2"/>
              <a:buChar char="u"/>
            </a:pPr>
            <a:r>
              <a:rPr lang="en-US" altLang="en-US" sz="2200" dirty="0">
                <a:latin typeface="Liberation Sans" panose="020B0604020202020204" pitchFamily="34" charset="0"/>
              </a:rPr>
              <a:t>Paid-in Capital in Excess of Par Value—</a:t>
            </a:r>
            <a:r>
              <a:rPr lang="en-US" altLang="en-US" sz="2200" dirty="0">
                <a:solidFill>
                  <a:schemeClr val="tx2"/>
                </a:solidFill>
                <a:latin typeface="Liberation Sans" panose="020B0604020202020204" pitchFamily="34" charset="0"/>
              </a:rPr>
              <a:t>Preferred Stock</a:t>
            </a:r>
          </a:p>
          <a:p>
            <a:pPr lvl="1" algn="l">
              <a:lnSpc>
                <a:spcPct val="120000"/>
              </a:lnSpc>
              <a:spcBef>
                <a:spcPct val="45000"/>
              </a:spcBef>
              <a:buClr>
                <a:srgbClr val="CC0000"/>
              </a:buClr>
              <a:buSzPct val="80000"/>
              <a:buFont typeface="Wingdings" pitchFamily="2" charset="2"/>
              <a:buChar char="u"/>
            </a:pPr>
            <a:r>
              <a:rPr lang="en-US" altLang="en-US" sz="2200" dirty="0">
                <a:latin typeface="Liberation Sans" panose="020B0604020202020204" pitchFamily="34" charset="0"/>
              </a:rPr>
              <a:t>Paid-in Capital in Excess of Par Value—</a:t>
            </a:r>
            <a:r>
              <a:rPr lang="en-US" altLang="en-US" sz="2200" dirty="0">
                <a:solidFill>
                  <a:schemeClr val="tx2"/>
                </a:solidFill>
                <a:latin typeface="Liberation Sans" panose="020B0604020202020204" pitchFamily="34" charset="0"/>
              </a:rPr>
              <a:t>Common Stock</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ACCOUNTING FOR </a:t>
            </a:r>
            <a:r>
              <a:rPr lang="en-US" altLang="en-US" sz="3200" b="1" dirty="0" smtClean="0">
                <a:solidFill>
                  <a:srgbClr val="00B050"/>
                </a:solidFill>
                <a:latin typeface="Liberation Sans" panose="020B0604020202020204" pitchFamily="34" charset="0"/>
              </a:rPr>
              <a:t>PREFERRED STOCK</a:t>
            </a:r>
            <a:endParaRPr lang="en-US" altLang="en-US" sz="3200" b="1" dirty="0">
              <a:solidFill>
                <a:srgbClr val="00B050"/>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632712893"/>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848-20090223-Stock-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2912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892721"/>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609600" y="1295400"/>
            <a:ext cx="8001000" cy="1295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6032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Stine </a:t>
            </a:r>
            <a:r>
              <a:rPr lang="en-US" altLang="en-US" sz="2100" dirty="0">
                <a:latin typeface="Liberation Sans" panose="020B0604020202020204" pitchFamily="34" charset="0"/>
              </a:rPr>
              <a:t>Corporation issues 10,000 shares of</a:t>
            </a:r>
          </a:p>
          <a:p>
            <a:pPr algn="l">
              <a:lnSpc>
                <a:spcPct val="125000"/>
              </a:lnSpc>
            </a:pPr>
            <a:r>
              <a:rPr lang="en-US" altLang="en-US" sz="2100" dirty="0">
                <a:latin typeface="Liberation Sans" panose="020B0604020202020204" pitchFamily="34" charset="0"/>
              </a:rPr>
              <a:t>$10 par value preferred stock for $12 cash per share. Journalize the issuance of the preferred stock.</a:t>
            </a:r>
          </a:p>
        </p:txBody>
      </p:sp>
      <p:sp>
        <p:nvSpPr>
          <p:cNvPr id="47109" name="Rectangle 15"/>
          <p:cNvSpPr>
            <a:spLocks noChangeArrowheads="1"/>
          </p:cNvSpPr>
          <p:nvPr/>
        </p:nvSpPr>
        <p:spPr bwMode="auto">
          <a:xfrm>
            <a:off x="830263" y="2819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a:tabLst>
                <a:tab pos="5943600" algn="r"/>
              </a:tabLst>
              <a:defRPr sz="2400">
                <a:solidFill>
                  <a:schemeClr val="tx1"/>
                </a:solidFill>
                <a:latin typeface="Times New Roman" pitchFamily="18" charset="0"/>
              </a:defRPr>
            </a:lvl1pPr>
            <a:lvl2pPr marL="742950" indent="-285750">
              <a:tabLst>
                <a:tab pos="5943600" algn="r"/>
              </a:tabLst>
              <a:defRPr sz="2400">
                <a:solidFill>
                  <a:schemeClr val="tx1"/>
                </a:solidFill>
                <a:latin typeface="Times New Roman" pitchFamily="18" charset="0"/>
              </a:defRPr>
            </a:lvl2pPr>
            <a:lvl3pPr marL="1143000" indent="-228600">
              <a:tabLst>
                <a:tab pos="5943600" algn="r"/>
              </a:tabLst>
              <a:defRPr sz="2400">
                <a:solidFill>
                  <a:schemeClr val="tx1"/>
                </a:solidFill>
                <a:latin typeface="Times New Roman" pitchFamily="18" charset="0"/>
              </a:defRPr>
            </a:lvl3pPr>
            <a:lvl4pPr marL="1600200" indent="-228600">
              <a:tabLst>
                <a:tab pos="5943600" algn="r"/>
              </a:tabLst>
              <a:defRPr sz="2400">
                <a:solidFill>
                  <a:schemeClr val="tx1"/>
                </a:solidFill>
                <a:latin typeface="Times New Roman" pitchFamily="18" charset="0"/>
              </a:defRPr>
            </a:lvl4pPr>
            <a:lvl5pPr marL="2057400" indent="-228600">
              <a:tabLst>
                <a:tab pos="59436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59436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59436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59436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59436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Cash	120,000</a:t>
            </a:r>
          </a:p>
        </p:txBody>
      </p:sp>
      <p:sp>
        <p:nvSpPr>
          <p:cNvPr id="47110" name="Rectangle 16"/>
          <p:cNvSpPr>
            <a:spLocks noChangeArrowheads="1"/>
          </p:cNvSpPr>
          <p:nvPr/>
        </p:nvSpPr>
        <p:spPr bwMode="auto">
          <a:xfrm>
            <a:off x="838200" y="3336925"/>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457200" indent="-457200">
              <a:tabLst>
                <a:tab pos="7258050" algn="r"/>
              </a:tabLst>
              <a:defRPr sz="2400">
                <a:solidFill>
                  <a:schemeClr val="tx1"/>
                </a:solidFill>
                <a:latin typeface="Times New Roman" pitchFamily="18" charset="0"/>
              </a:defRPr>
            </a:lvl1pPr>
            <a:lvl2pPr marL="971550" indent="-285750">
              <a:tabLst>
                <a:tab pos="7258050" algn="r"/>
              </a:tabLst>
              <a:defRPr sz="2400">
                <a:solidFill>
                  <a:schemeClr val="tx1"/>
                </a:solidFill>
                <a:latin typeface="Times New Roman" pitchFamily="18" charset="0"/>
              </a:defRPr>
            </a:lvl2pPr>
            <a:lvl3pPr marL="1314450" indent="-228600">
              <a:tabLst>
                <a:tab pos="7258050" algn="r"/>
              </a:tabLst>
              <a:defRPr sz="2400">
                <a:solidFill>
                  <a:schemeClr val="tx1"/>
                </a:solidFill>
                <a:latin typeface="Times New Roman" pitchFamily="18" charset="0"/>
              </a:defRPr>
            </a:lvl3pPr>
            <a:lvl4pPr marL="1657350" indent="-228600">
              <a:tabLst>
                <a:tab pos="7258050" algn="r"/>
              </a:tabLst>
              <a:defRPr sz="2400">
                <a:solidFill>
                  <a:schemeClr val="tx1"/>
                </a:solidFill>
                <a:latin typeface="Times New Roman" pitchFamily="18" charset="0"/>
              </a:defRPr>
            </a:lvl4pPr>
            <a:lvl5pPr marL="2057400" indent="-228600">
              <a:tabLst>
                <a:tab pos="725805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725805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725805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725805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725805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Preferred </a:t>
            </a:r>
            <a:r>
              <a:rPr lang="en-US" altLang="en-US" sz="2100" dirty="0" smtClean="0">
                <a:solidFill>
                  <a:schemeClr val="bg2"/>
                </a:solidFill>
                <a:latin typeface="Liberation Sans" panose="020B0604020202020204" pitchFamily="34" charset="0"/>
              </a:rPr>
              <a:t>Stock  (</a:t>
            </a:r>
            <a:r>
              <a:rPr lang="en-US" altLang="en-US" sz="2100" dirty="0">
                <a:solidFill>
                  <a:schemeClr val="bg2"/>
                </a:solidFill>
                <a:latin typeface="Liberation Sans" panose="020B0604020202020204" pitchFamily="34" charset="0"/>
              </a:rPr>
              <a:t>10,000 x $10)   	100,000</a:t>
            </a:r>
          </a:p>
        </p:txBody>
      </p:sp>
      <p:sp>
        <p:nvSpPr>
          <p:cNvPr id="47111" name="Rectangle 17"/>
          <p:cNvSpPr>
            <a:spLocks noChangeArrowheads="1"/>
          </p:cNvSpPr>
          <p:nvPr/>
        </p:nvSpPr>
        <p:spPr bwMode="auto">
          <a:xfrm>
            <a:off x="830263" y="3870325"/>
            <a:ext cx="78486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457200" indent="-457200">
              <a:tabLst>
                <a:tab pos="7258050" algn="r"/>
              </a:tabLst>
              <a:defRPr sz="2400">
                <a:solidFill>
                  <a:schemeClr val="tx1"/>
                </a:solidFill>
                <a:latin typeface="Times New Roman" pitchFamily="18" charset="0"/>
              </a:defRPr>
            </a:lvl1pPr>
            <a:lvl2pPr marL="971550" indent="-285750">
              <a:tabLst>
                <a:tab pos="7258050" algn="r"/>
              </a:tabLst>
              <a:defRPr sz="2400">
                <a:solidFill>
                  <a:schemeClr val="tx1"/>
                </a:solidFill>
                <a:latin typeface="Times New Roman" pitchFamily="18" charset="0"/>
              </a:defRPr>
            </a:lvl2pPr>
            <a:lvl3pPr marL="1314450" indent="-228600">
              <a:tabLst>
                <a:tab pos="7258050" algn="r"/>
              </a:tabLst>
              <a:defRPr sz="2400">
                <a:solidFill>
                  <a:schemeClr val="tx1"/>
                </a:solidFill>
                <a:latin typeface="Times New Roman" pitchFamily="18" charset="0"/>
              </a:defRPr>
            </a:lvl3pPr>
            <a:lvl4pPr marL="1657350" indent="-228600">
              <a:tabLst>
                <a:tab pos="7258050" algn="r"/>
              </a:tabLst>
              <a:defRPr sz="2400">
                <a:solidFill>
                  <a:schemeClr val="tx1"/>
                </a:solidFill>
                <a:latin typeface="Times New Roman" pitchFamily="18" charset="0"/>
              </a:defRPr>
            </a:lvl4pPr>
            <a:lvl5pPr marL="2057400" indent="-228600">
              <a:tabLst>
                <a:tab pos="725805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725805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725805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725805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725805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Paid-in </a:t>
            </a:r>
            <a:r>
              <a:rPr lang="en-US" altLang="en-US" sz="2100" dirty="0" smtClean="0">
                <a:solidFill>
                  <a:schemeClr val="bg2"/>
                </a:solidFill>
                <a:latin typeface="Liberation Sans" panose="020B0604020202020204" pitchFamily="34" charset="0"/>
              </a:rPr>
              <a:t>Capital in Excess of Par –</a:t>
            </a:r>
            <a:endParaRPr lang="en-US" altLang="en-US" sz="2100" dirty="0">
              <a:solidFill>
                <a:schemeClr val="bg2"/>
              </a:solidFill>
              <a:latin typeface="Liberation Sans" panose="020B0604020202020204" pitchFamily="34" charset="0"/>
            </a:endParaRPr>
          </a:p>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Preferred </a:t>
            </a:r>
            <a:r>
              <a:rPr lang="en-US" altLang="en-US" sz="2100" dirty="0" smtClean="0">
                <a:solidFill>
                  <a:schemeClr val="bg2"/>
                </a:solidFill>
                <a:latin typeface="Liberation Sans" panose="020B0604020202020204" pitchFamily="34" charset="0"/>
              </a:rPr>
              <a:t>Stock</a:t>
            </a:r>
            <a:r>
              <a:rPr lang="en-US" altLang="en-US" sz="2100" dirty="0">
                <a:solidFill>
                  <a:schemeClr val="bg2"/>
                </a:solidFill>
                <a:latin typeface="Liberation Sans" panose="020B0604020202020204" pitchFamily="34" charset="0"/>
              </a:rPr>
              <a:t>	20,000</a:t>
            </a:r>
          </a:p>
        </p:txBody>
      </p:sp>
      <p:sp>
        <p:nvSpPr>
          <p:cNvPr id="47112" name="Rectangle 19"/>
          <p:cNvSpPr>
            <a:spLocks noChangeArrowheads="1"/>
          </p:cNvSpPr>
          <p:nvPr/>
        </p:nvSpPr>
        <p:spPr bwMode="auto">
          <a:xfrm>
            <a:off x="838200" y="5391944"/>
            <a:ext cx="7391400" cy="521374"/>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a:extLst/>
        </p:spPr>
        <p:txBody>
          <a:bodyPr tIns="0" anchor="ctr" anchorCtr="0">
            <a:noAutofit/>
          </a:bodyPr>
          <a:lstStyle/>
          <a:p>
            <a:pPr>
              <a:spcBef>
                <a:spcPct val="50000"/>
              </a:spcBef>
            </a:pPr>
            <a:r>
              <a:rPr lang="en-US" altLang="en-US" sz="2200" dirty="0">
                <a:latin typeface="Liberation Sans" panose="020B0604020202020204" pitchFamily="34" charset="0"/>
              </a:rPr>
              <a:t>Preferred stock may have a par value or no-par value.</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ACCOUNTING FOR PREFERRED STOCK</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cxnSp>
        <p:nvCxnSpPr>
          <p:cNvPr id="13" name="Straight Arrow Connector 4"/>
          <p:cNvCxnSpPr>
            <a:cxnSpLocks noChangeShapeType="1"/>
          </p:cNvCxnSpPr>
          <p:nvPr/>
        </p:nvCxnSpPr>
        <p:spPr bwMode="auto">
          <a:xfrm flipV="1">
            <a:off x="434975" y="3136106"/>
            <a:ext cx="457200" cy="5334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4" name="Straight Arrow Connector 6"/>
          <p:cNvCxnSpPr>
            <a:cxnSpLocks noChangeShapeType="1"/>
          </p:cNvCxnSpPr>
          <p:nvPr/>
        </p:nvCxnSpPr>
        <p:spPr bwMode="auto">
          <a:xfrm flipV="1">
            <a:off x="777875" y="3440906"/>
            <a:ext cx="685800" cy="6858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5" name="Straight Arrow Connector 8"/>
          <p:cNvCxnSpPr>
            <a:cxnSpLocks noChangeShapeType="1"/>
          </p:cNvCxnSpPr>
          <p:nvPr/>
        </p:nvCxnSpPr>
        <p:spPr bwMode="auto">
          <a:xfrm flipV="1">
            <a:off x="892175" y="4279106"/>
            <a:ext cx="457200" cy="4572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 name="TextBox 9"/>
          <p:cNvSpPr txBox="1">
            <a:spLocks noChangeArrowheads="1"/>
          </p:cNvSpPr>
          <p:nvPr/>
        </p:nvSpPr>
        <p:spPr bwMode="auto">
          <a:xfrm>
            <a:off x="-200025" y="3639344"/>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t>Step 1</a:t>
            </a:r>
          </a:p>
        </p:txBody>
      </p:sp>
      <p:sp>
        <p:nvSpPr>
          <p:cNvPr id="17" name="TextBox 16"/>
          <p:cNvSpPr txBox="1">
            <a:spLocks noChangeArrowheads="1"/>
          </p:cNvSpPr>
          <p:nvPr/>
        </p:nvSpPr>
        <p:spPr bwMode="auto">
          <a:xfrm>
            <a:off x="-163513" y="4183856"/>
            <a:ext cx="96202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Step 2</a:t>
            </a:r>
          </a:p>
        </p:txBody>
      </p:sp>
      <p:sp>
        <p:nvSpPr>
          <p:cNvPr id="18" name="TextBox 17"/>
          <p:cNvSpPr txBox="1">
            <a:spLocks noChangeArrowheads="1"/>
          </p:cNvSpPr>
          <p:nvPr/>
        </p:nvSpPr>
        <p:spPr bwMode="auto">
          <a:xfrm>
            <a:off x="-69850" y="4550569"/>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t>Step 3</a:t>
            </a:r>
          </a:p>
        </p:txBody>
      </p:sp>
    </p:spTree>
    <p:extLst>
      <p:ext uri="{BB962C8B-B14F-4D97-AF65-F5344CB8AC3E}">
        <p14:creationId xmlns:p14="http://schemas.microsoft.com/office/powerpoint/2010/main" val="35477652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wipe(left)">
                                      <p:cBhvr>
                                        <p:cTn id="7" dur="500"/>
                                        <p:tgtEl>
                                          <p:spTgt spid="471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110"/>
                                        </p:tgtEl>
                                        <p:attrNameLst>
                                          <p:attrName>style.visibility</p:attrName>
                                        </p:attrNameLst>
                                      </p:cBhvr>
                                      <p:to>
                                        <p:strVal val="visible"/>
                                      </p:to>
                                    </p:set>
                                    <p:animEffect transition="in" filter="wipe(left)">
                                      <p:cBhvr>
                                        <p:cTn id="12" dur="500"/>
                                        <p:tgtEl>
                                          <p:spTgt spid="471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111"/>
                                        </p:tgtEl>
                                        <p:attrNameLst>
                                          <p:attrName>style.visibility</p:attrName>
                                        </p:attrNameLst>
                                      </p:cBhvr>
                                      <p:to>
                                        <p:strVal val="visible"/>
                                      </p:to>
                                    </p:set>
                                    <p:animEffect transition="in" filter="wipe(left)">
                                      <p:cBhvr>
                                        <p:cTn id="17"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0" grpId="0"/>
      <p:bldP spid="47111"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49240" y="1114282"/>
            <a:ext cx="8229600" cy="2220095"/>
          </a:xfrm>
          <a:prstGeom prst="rect">
            <a:avLst/>
          </a:prstGeom>
        </p:spPr>
        <p:txBody>
          <a:bodyPr wrap="square">
            <a:spAutoFit/>
          </a:bodyPr>
          <a:lstStyle/>
          <a:p>
            <a:pPr algn="just">
              <a:lnSpc>
                <a:spcPct val="105000"/>
              </a:lnSpc>
              <a:spcBef>
                <a:spcPts val="600"/>
              </a:spcBef>
            </a:pPr>
            <a:r>
              <a:rPr lang="en-US" sz="1900" dirty="0" smtClean="0">
                <a:latin typeface="Liberation Sans" panose="020B0604020202020204" pitchFamily="34" charset="0"/>
              </a:rPr>
              <a:t>Organized </a:t>
            </a:r>
            <a:r>
              <a:rPr lang="en-US" sz="1900" dirty="0">
                <a:latin typeface="Liberation Sans" panose="020B0604020202020204" pitchFamily="34" charset="0"/>
              </a:rPr>
              <a:t>exchanges trade the stock of publicly held companies at dollar prices per share </a:t>
            </a:r>
            <a:r>
              <a:rPr lang="en-US" sz="1900" dirty="0" smtClean="0">
                <a:latin typeface="Liberation Sans" panose="020B0604020202020204" pitchFamily="34" charset="0"/>
              </a:rPr>
              <a:t>established by </a:t>
            </a:r>
            <a:r>
              <a:rPr lang="en-US" sz="1900" dirty="0">
                <a:latin typeface="Liberation Sans" panose="020B0604020202020204" pitchFamily="34" charset="0"/>
              </a:rPr>
              <a:t>the interaction between buyers and sellers. For each listed security, the </a:t>
            </a:r>
            <a:r>
              <a:rPr lang="en-US" sz="1900" dirty="0" smtClean="0">
                <a:latin typeface="Liberation Sans" panose="020B0604020202020204" pitchFamily="34" charset="0"/>
              </a:rPr>
              <a:t>financial press reports </a:t>
            </a:r>
            <a:r>
              <a:rPr lang="en-US" sz="1900" dirty="0">
                <a:latin typeface="Liberation Sans" panose="020B0604020202020204" pitchFamily="34" charset="0"/>
              </a:rPr>
              <a:t>the high and low prices of the stock during the year, the total volume of stock traded on </a:t>
            </a:r>
            <a:r>
              <a:rPr lang="en-US" sz="1900" dirty="0" smtClean="0">
                <a:latin typeface="Liberation Sans" panose="020B0604020202020204" pitchFamily="34" charset="0"/>
              </a:rPr>
              <a:t>a given </a:t>
            </a:r>
            <a:r>
              <a:rPr lang="en-US" sz="1900" dirty="0">
                <a:latin typeface="Liberation Sans" panose="020B0604020202020204" pitchFamily="34" charset="0"/>
              </a:rPr>
              <a:t>day, the high and low prices for the day, and the closing market price, with the net change </a:t>
            </a:r>
            <a:r>
              <a:rPr lang="en-US" sz="1900" dirty="0" smtClean="0">
                <a:latin typeface="Liberation Sans" panose="020B0604020202020204" pitchFamily="34" charset="0"/>
              </a:rPr>
              <a:t>for the </a:t>
            </a:r>
            <a:r>
              <a:rPr lang="en-US" sz="1900" dirty="0">
                <a:latin typeface="Liberation Sans" panose="020B0604020202020204" pitchFamily="34" charset="0"/>
              </a:rPr>
              <a:t>day. </a:t>
            </a:r>
            <a:r>
              <a:rPr lang="en-US" sz="1900" b="1" dirty="0">
                <a:solidFill>
                  <a:srgbClr val="CC0000"/>
                </a:solidFill>
                <a:latin typeface="Liberation Sans" panose="020B0604020202020204" pitchFamily="34" charset="0"/>
              </a:rPr>
              <a:t>Facebook</a:t>
            </a:r>
            <a:r>
              <a:rPr lang="en-US" sz="1900" dirty="0">
                <a:latin typeface="Liberation Sans" panose="020B0604020202020204" pitchFamily="34" charset="0"/>
              </a:rPr>
              <a:t> is listed on the Nasdaq exchange. Here is a recent listing for Facebook:</a:t>
            </a:r>
          </a:p>
        </p:txBody>
      </p:sp>
      <p:sp>
        <p:nvSpPr>
          <p:cNvPr id="6" name="Rectangle 5"/>
          <p:cNvSpPr>
            <a:spLocks noChangeArrowheads="1"/>
          </p:cNvSpPr>
          <p:nvPr/>
        </p:nvSpPr>
        <p:spPr bwMode="auto">
          <a:xfrm>
            <a:off x="3810000" y="381000"/>
            <a:ext cx="4648200" cy="560388"/>
          </a:xfrm>
          <a:prstGeom prst="rect">
            <a:avLst/>
          </a:prstGeom>
          <a:noFill/>
          <a:ln>
            <a:noFill/>
          </a:ln>
          <a:effectLst/>
        </p:spPr>
        <p:txBody>
          <a:bodyPr lIns="90488" tIns="44450" rIns="90488" bIns="44450" anchor="ctr" anchorCtr="0"/>
          <a:lstStyle/>
          <a:p>
            <a:pPr algn="just">
              <a:lnSpc>
                <a:spcPct val="110000"/>
              </a:lnSpc>
              <a:spcBef>
                <a:spcPts val="600"/>
              </a:spcBef>
            </a:pPr>
            <a:r>
              <a:rPr lang="en-US" b="1" dirty="0" smtClean="0">
                <a:latin typeface="Liberation Sans" panose="020B0604020202020204" pitchFamily="34" charset="0"/>
              </a:rPr>
              <a:t>How to Read Stock Quotes</a:t>
            </a:r>
            <a:endParaRPr lang="en-US" b="1" dirty="0">
              <a:latin typeface="Liberation Sans" panose="020B0604020202020204" pitchFamily="34" charset="0"/>
            </a:endParaRPr>
          </a:p>
        </p:txBody>
      </p:sp>
      <p:sp>
        <p:nvSpPr>
          <p:cNvPr id="7" name="Rectangle 6"/>
          <p:cNvSpPr>
            <a:spLocks noChangeArrowheads="1"/>
          </p:cNvSpPr>
          <p:nvPr/>
        </p:nvSpPr>
        <p:spPr bwMode="auto">
          <a:xfrm>
            <a:off x="457200" y="6350509"/>
            <a:ext cx="8229600" cy="50291"/>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pic>
        <p:nvPicPr>
          <p:cNvPr id="271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0" y="3402135"/>
            <a:ext cx="8991600" cy="108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4648200"/>
            <a:ext cx="8229600" cy="1606081"/>
          </a:xfrm>
          <a:prstGeom prst="rect">
            <a:avLst/>
          </a:prstGeom>
        </p:spPr>
        <p:txBody>
          <a:bodyPr wrap="square">
            <a:spAutoFit/>
          </a:bodyPr>
          <a:lstStyle/>
          <a:p>
            <a:pPr algn="just">
              <a:lnSpc>
                <a:spcPct val="105000"/>
              </a:lnSpc>
              <a:spcBef>
                <a:spcPts val="600"/>
              </a:spcBef>
            </a:pPr>
            <a:r>
              <a:rPr lang="en-US" sz="1900" dirty="0">
                <a:latin typeface="Liberation Sans" panose="020B0604020202020204" pitchFamily="34" charset="0"/>
              </a:rPr>
              <a:t>These numbers indicate the following. The high and low market prices for the last 52 weeks </a:t>
            </a:r>
            <a:r>
              <a:rPr lang="en-US" sz="1900" dirty="0" smtClean="0">
                <a:latin typeface="Liberation Sans" panose="020B0604020202020204" pitchFamily="34" charset="0"/>
              </a:rPr>
              <a:t>have been </a:t>
            </a:r>
            <a:r>
              <a:rPr lang="en-US" sz="1900" dirty="0">
                <a:latin typeface="Liberation Sans" panose="020B0604020202020204" pitchFamily="34" charset="0"/>
              </a:rPr>
              <a:t>$86.07 and $54.66. The trading volume for the day was 54,156,600 shares. The high, low, </a:t>
            </a:r>
            <a:r>
              <a:rPr lang="en-US" sz="1900" dirty="0" smtClean="0">
                <a:latin typeface="Liberation Sans" panose="020B0604020202020204" pitchFamily="34" charset="0"/>
              </a:rPr>
              <a:t>and closing </a:t>
            </a:r>
            <a:r>
              <a:rPr lang="en-US" sz="1900" dirty="0">
                <a:latin typeface="Liberation Sans" panose="020B0604020202020204" pitchFamily="34" charset="0"/>
              </a:rPr>
              <a:t>prices for that date were $85.59, $83.11, and $84.63, respectively. The net change for </a:t>
            </a:r>
            <a:r>
              <a:rPr lang="en-US" sz="1900" dirty="0" smtClean="0">
                <a:latin typeface="Liberation Sans" panose="020B0604020202020204" pitchFamily="34" charset="0"/>
              </a:rPr>
              <a:t>the day </a:t>
            </a:r>
            <a:r>
              <a:rPr lang="en-US" sz="1900" dirty="0">
                <a:latin typeface="Liberation Sans" panose="020B0604020202020204" pitchFamily="34" charset="0"/>
              </a:rPr>
              <a:t>was a decrease of $0.629 per share.</a:t>
            </a:r>
          </a:p>
        </p:txBody>
      </p:sp>
      <p:sp>
        <p:nvSpPr>
          <p:cNvPr id="9"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3346368232"/>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
        <p:nvSpPr>
          <p:cNvPr id="396291" name="Rectangle 3"/>
          <p:cNvSpPr>
            <a:spLocks noChangeArrowheads="1"/>
          </p:cNvSpPr>
          <p:nvPr/>
        </p:nvSpPr>
        <p:spPr bwMode="auto">
          <a:xfrm>
            <a:off x="457200" y="1385006"/>
            <a:ext cx="8300112" cy="183197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000" dirty="0" smtClean="0">
                <a:solidFill>
                  <a:schemeClr val="bg2"/>
                </a:solidFill>
                <a:latin typeface="Liberation Sans" panose="020B0604020202020204" pitchFamily="34" charset="0"/>
              </a:rPr>
              <a:t>Cayman </a:t>
            </a:r>
            <a:r>
              <a:rPr lang="en-US" sz="2000" dirty="0">
                <a:solidFill>
                  <a:schemeClr val="bg2"/>
                </a:solidFill>
                <a:latin typeface="Liberation Sans" panose="020B0604020202020204" pitchFamily="34" charset="0"/>
              </a:rPr>
              <a:t>Corporation begins operations on March 1 by issuing 100,000 shares of $1 </a:t>
            </a:r>
            <a:r>
              <a:rPr lang="en-US" sz="2000" dirty="0" smtClean="0">
                <a:solidFill>
                  <a:schemeClr val="bg2"/>
                </a:solidFill>
                <a:latin typeface="Liberation Sans" panose="020B0604020202020204" pitchFamily="34" charset="0"/>
              </a:rPr>
              <a:t>par value </a:t>
            </a:r>
            <a:r>
              <a:rPr lang="en-US" sz="2000" dirty="0">
                <a:solidFill>
                  <a:schemeClr val="bg2"/>
                </a:solidFill>
                <a:latin typeface="Liberation Sans" panose="020B0604020202020204" pitchFamily="34" charset="0"/>
              </a:rPr>
              <a:t>common stock for cash at $12 per share. On March 28, Cayman issues 1,500 </a:t>
            </a:r>
            <a:r>
              <a:rPr lang="en-US" sz="2000" dirty="0" smtClean="0">
                <a:solidFill>
                  <a:schemeClr val="bg2"/>
                </a:solidFill>
                <a:latin typeface="Liberation Sans" panose="020B0604020202020204" pitchFamily="34" charset="0"/>
              </a:rPr>
              <a:t>shares of </a:t>
            </a:r>
            <a:r>
              <a:rPr lang="en-US" sz="2000" dirty="0">
                <a:solidFill>
                  <a:schemeClr val="bg2"/>
                </a:solidFill>
                <a:latin typeface="Liberation Sans" panose="020B0604020202020204" pitchFamily="34" charset="0"/>
              </a:rPr>
              <a:t>$10 par value preferred stock for cash at $30 per share. Journalize the issuance of </a:t>
            </a:r>
            <a:r>
              <a:rPr lang="en-US" sz="2000" dirty="0" smtClean="0">
                <a:solidFill>
                  <a:schemeClr val="bg2"/>
                </a:solidFill>
                <a:latin typeface="Liberation Sans" panose="020B0604020202020204" pitchFamily="34" charset="0"/>
              </a:rPr>
              <a:t>the common </a:t>
            </a:r>
            <a:r>
              <a:rPr lang="en-US" sz="2000" dirty="0">
                <a:solidFill>
                  <a:schemeClr val="bg2"/>
                </a:solidFill>
                <a:latin typeface="Liberation Sans" panose="020B0604020202020204" pitchFamily="34" charset="0"/>
              </a:rPr>
              <a:t>and preferred shares.</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Issuance of Stock</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86750" y="426570"/>
            <a:ext cx="761250"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1" name="Text Box 5"/>
          <p:cNvSpPr txBox="1">
            <a:spLocks noChangeArrowheads="1"/>
          </p:cNvSpPr>
          <p:nvPr/>
        </p:nvSpPr>
        <p:spPr bwMode="auto">
          <a:xfrm>
            <a:off x="1529688" y="3339152"/>
            <a:ext cx="7341924" cy="15850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marL="341313" indent="-341313">
              <a:lnSpc>
                <a:spcPct val="125000"/>
              </a:lnSpc>
              <a:tabLst>
                <a:tab pos="5718175" algn="r"/>
                <a:tab pos="7027863" algn="r"/>
              </a:tabLst>
            </a:pPr>
            <a:r>
              <a:rPr lang="en-US" dirty="0" smtClean="0"/>
              <a:t>Cash 	1,200,000</a:t>
            </a:r>
            <a:endParaRPr lang="en-US" dirty="0"/>
          </a:p>
          <a:p>
            <a:pPr marL="341313" indent="-341313">
              <a:tabLst>
                <a:tab pos="5718175" algn="r"/>
                <a:tab pos="7027863" algn="r"/>
              </a:tabLst>
            </a:pPr>
            <a:r>
              <a:rPr lang="en-US" dirty="0" smtClean="0"/>
              <a:t>	Common </a:t>
            </a:r>
            <a:r>
              <a:rPr lang="en-US" dirty="0"/>
              <a:t>Stock (100,000 × $1) </a:t>
            </a:r>
            <a:r>
              <a:rPr lang="en-US" dirty="0" smtClean="0"/>
              <a:t>		100,000</a:t>
            </a:r>
            <a:endParaRPr lang="en-US" dirty="0"/>
          </a:p>
          <a:p>
            <a:pPr marL="341313" indent="-341313">
              <a:tabLst>
                <a:tab pos="5718175" algn="r"/>
                <a:tab pos="7027863" algn="r"/>
              </a:tabLst>
            </a:pPr>
            <a:r>
              <a:rPr lang="en-US" dirty="0" smtClean="0"/>
              <a:t>	Paid-in </a:t>
            </a:r>
            <a:r>
              <a:rPr lang="en-US" dirty="0"/>
              <a:t>Capital in Excess of Par Value—</a:t>
            </a:r>
          </a:p>
          <a:p>
            <a:pPr marL="341313" indent="-341313">
              <a:tabLst>
                <a:tab pos="5718175" algn="r"/>
                <a:tab pos="7027863" algn="r"/>
              </a:tabLst>
            </a:pPr>
            <a:r>
              <a:rPr lang="en-US" dirty="0" smtClean="0"/>
              <a:t>	  Common </a:t>
            </a:r>
            <a:r>
              <a:rPr lang="en-US" dirty="0"/>
              <a:t>Stock </a:t>
            </a:r>
            <a:r>
              <a:rPr lang="en-US" dirty="0" smtClean="0"/>
              <a:t>		1,100,000</a:t>
            </a:r>
            <a:endParaRPr lang="en-US" altLang="en-US" dirty="0"/>
          </a:p>
        </p:txBody>
      </p:sp>
      <p:sp>
        <p:nvSpPr>
          <p:cNvPr id="22" name="Text Box 5"/>
          <p:cNvSpPr txBox="1">
            <a:spLocks noChangeArrowheads="1"/>
          </p:cNvSpPr>
          <p:nvPr/>
        </p:nvSpPr>
        <p:spPr bwMode="auto">
          <a:xfrm>
            <a:off x="457200" y="3339152"/>
            <a:ext cx="1066800" cy="4566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lnSpc>
                <a:spcPct val="125000"/>
              </a:lnSpc>
            </a:pPr>
            <a:r>
              <a:rPr lang="en-US" dirty="0" smtClean="0"/>
              <a:t>Mar. 1</a:t>
            </a:r>
            <a:endParaRPr lang="en-US" altLang="en-US" dirty="0"/>
          </a:p>
        </p:txBody>
      </p:sp>
      <p:sp>
        <p:nvSpPr>
          <p:cNvPr id="24" name="Text Box 5"/>
          <p:cNvSpPr txBox="1">
            <a:spLocks noChangeArrowheads="1"/>
          </p:cNvSpPr>
          <p:nvPr/>
        </p:nvSpPr>
        <p:spPr bwMode="auto">
          <a:xfrm>
            <a:off x="1529688" y="5001904"/>
            <a:ext cx="7341924" cy="15850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marL="341313" indent="-341313">
              <a:lnSpc>
                <a:spcPct val="125000"/>
              </a:lnSpc>
              <a:tabLst>
                <a:tab pos="5718175" algn="r"/>
                <a:tab pos="7027863" algn="r"/>
              </a:tabLst>
            </a:pPr>
            <a:r>
              <a:rPr lang="en-US" dirty="0" smtClean="0"/>
              <a:t>Cash 	45,000</a:t>
            </a:r>
            <a:endParaRPr lang="en-US" dirty="0"/>
          </a:p>
          <a:p>
            <a:pPr marL="341313" indent="-341313">
              <a:tabLst>
                <a:tab pos="5718175" algn="r"/>
                <a:tab pos="7027863" algn="r"/>
              </a:tabLst>
            </a:pPr>
            <a:r>
              <a:rPr lang="en-US" dirty="0" smtClean="0"/>
              <a:t>	Preferred Stock (1,500 </a:t>
            </a:r>
            <a:r>
              <a:rPr lang="en-US" dirty="0"/>
              <a:t>× $</a:t>
            </a:r>
            <a:r>
              <a:rPr lang="en-US" dirty="0" smtClean="0"/>
              <a:t>10) 		15,000</a:t>
            </a:r>
            <a:endParaRPr lang="en-US" dirty="0"/>
          </a:p>
          <a:p>
            <a:pPr marL="341313" indent="-341313">
              <a:tabLst>
                <a:tab pos="5718175" algn="r"/>
                <a:tab pos="7027863" algn="r"/>
              </a:tabLst>
            </a:pPr>
            <a:r>
              <a:rPr lang="en-US" dirty="0" smtClean="0"/>
              <a:t>	Paid-in </a:t>
            </a:r>
            <a:r>
              <a:rPr lang="en-US" dirty="0"/>
              <a:t>Capital in Excess of Par Value—</a:t>
            </a:r>
          </a:p>
          <a:p>
            <a:pPr marL="341313" indent="-341313">
              <a:tabLst>
                <a:tab pos="5718175" algn="r"/>
                <a:tab pos="7027863" algn="r"/>
              </a:tabLst>
            </a:pPr>
            <a:r>
              <a:rPr lang="en-US" dirty="0" smtClean="0"/>
              <a:t>	  Preferred </a:t>
            </a:r>
            <a:r>
              <a:rPr lang="en-US" dirty="0"/>
              <a:t>Stock </a:t>
            </a:r>
            <a:r>
              <a:rPr lang="en-US" dirty="0" smtClean="0"/>
              <a:t>		30,000</a:t>
            </a:r>
            <a:endParaRPr lang="en-US" altLang="en-US" dirty="0"/>
          </a:p>
        </p:txBody>
      </p:sp>
      <p:sp>
        <p:nvSpPr>
          <p:cNvPr id="29" name="Text Box 5"/>
          <p:cNvSpPr txBox="1">
            <a:spLocks noChangeArrowheads="1"/>
          </p:cNvSpPr>
          <p:nvPr/>
        </p:nvSpPr>
        <p:spPr bwMode="auto">
          <a:xfrm>
            <a:off x="457200" y="5001904"/>
            <a:ext cx="1066800" cy="47705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lnSpc>
                <a:spcPct val="125000"/>
              </a:lnSpc>
            </a:pPr>
            <a:r>
              <a:rPr lang="en-US" dirty="0" smtClean="0"/>
              <a:t>Mar. 28</a:t>
            </a:r>
            <a:endParaRPr lang="en-US" altLang="en-US" dirty="0"/>
          </a:p>
        </p:txBody>
      </p:sp>
    </p:spTree>
    <p:extLst>
      <p:ext uri="{BB962C8B-B14F-4D97-AF65-F5344CB8AC3E}">
        <p14:creationId xmlns:p14="http://schemas.microsoft.com/office/powerpoint/2010/main" val="1868906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left)">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left)">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wipe(left)">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wipe(left)">
                                      <p:cBhvr>
                                        <p:cTn id="32" dur="5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xEl>
                                              <p:pRg st="2" end="2"/>
                                            </p:txEl>
                                          </p:spTgt>
                                        </p:tgtEl>
                                        <p:attrNameLst>
                                          <p:attrName>style.visibility</p:attrName>
                                        </p:attrNameLst>
                                      </p:cBhvr>
                                      <p:to>
                                        <p:strVal val="visible"/>
                                      </p:to>
                                    </p:set>
                                    <p:animEffect transition="in" filter="wipe(left)">
                                      <p:cBhvr>
                                        <p:cTn id="37" dur="500"/>
                                        <p:tgtEl>
                                          <p:spTgt spid="2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xEl>
                                              <p:pRg st="3" end="3"/>
                                            </p:txEl>
                                          </p:spTgt>
                                        </p:tgtEl>
                                        <p:attrNameLst>
                                          <p:attrName>style.visibility</p:attrName>
                                        </p:attrNameLst>
                                      </p:cBhvr>
                                      <p:to>
                                        <p:strVal val="visible"/>
                                      </p:to>
                                    </p:set>
                                    <p:animEffect transition="in" filter="wipe(left)">
                                      <p:cBhvr>
                                        <p:cTn id="4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bldLvl="2"/>
      <p:bldP spid="24"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is a </a:t>
            </a:r>
            <a:r>
              <a:rPr lang="en-US" dirty="0" smtClean="0">
                <a:solidFill>
                  <a:schemeClr val="tx2">
                    <a:lumMod val="75000"/>
                  </a:schemeClr>
                </a:solidFill>
              </a:rPr>
              <a:t>Corporation</a:t>
            </a:r>
            <a:r>
              <a:rPr lang="en-US" dirty="0" smtClean="0"/>
              <a:t>?</a:t>
            </a:r>
            <a:endParaRPr lang="en-US" dirty="0"/>
          </a:p>
        </p:txBody>
      </p:sp>
      <p:pic>
        <p:nvPicPr>
          <p:cNvPr id="7171" name="Picture 2" descr="frankenstein's monster cartoon humor: 'You complete me!'"/>
          <p:cNvPicPr>
            <a:picLocks noChangeAspect="1" noChangeArrowheads="1"/>
          </p:cNvPicPr>
          <p:nvPr/>
        </p:nvPicPr>
        <p:blipFill>
          <a:blip r:embed="rId2">
            <a:extLst>
              <a:ext uri="{28A0092B-C50C-407E-A947-70E740481C1C}">
                <a14:useLocalDpi xmlns:a14="http://schemas.microsoft.com/office/drawing/2010/main" val="0"/>
              </a:ext>
            </a:extLst>
          </a:blip>
          <a:srcRect r="5734" b="11623"/>
          <a:stretch>
            <a:fillRect/>
          </a:stretch>
        </p:blipFill>
        <p:spPr bwMode="auto">
          <a:xfrm>
            <a:off x="-22225" y="914400"/>
            <a:ext cx="44196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4405313" y="1693863"/>
            <a:ext cx="43195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3200" dirty="0">
                <a:latin typeface="Tahoma" pitchFamily="34" charset="0"/>
                <a:cs typeface="Tahoma" pitchFamily="34" charset="0"/>
              </a:rPr>
              <a:t>A corporation is an entity, an artificial person, like Frankenstein, created by people for their own purposes.</a:t>
            </a:r>
          </a:p>
        </p:txBody>
      </p:sp>
      <p:pic>
        <p:nvPicPr>
          <p:cNvPr id="7173" name="Picture 5" descr="C:\Users\robert wehmann\Downloads\IMG_5728.JPG"/>
          <p:cNvPicPr>
            <a:picLocks noChangeAspect="1" noChangeArrowheads="1"/>
          </p:cNvPicPr>
          <p:nvPr/>
        </p:nvPicPr>
        <p:blipFill>
          <a:blip r:embed="rId3">
            <a:extLst>
              <a:ext uri="{28A0092B-C50C-407E-A947-70E740481C1C}">
                <a14:useLocalDpi xmlns:a14="http://schemas.microsoft.com/office/drawing/2010/main" val="0"/>
              </a:ext>
            </a:extLst>
          </a:blip>
          <a:srcRect l="22496" t="7298" r="23802" b="29192"/>
          <a:stretch>
            <a:fillRect/>
          </a:stretch>
        </p:blipFill>
        <p:spPr bwMode="auto">
          <a:xfrm rot="-2147199">
            <a:off x="900113" y="2232025"/>
            <a:ext cx="6381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Users\robert wehmann\Downloads\IMG_5728.JPG"/>
          <p:cNvPicPr>
            <a:picLocks noChangeAspect="1" noChangeArrowheads="1"/>
          </p:cNvPicPr>
          <p:nvPr/>
        </p:nvPicPr>
        <p:blipFill>
          <a:blip r:embed="rId4">
            <a:extLst>
              <a:ext uri="{28A0092B-C50C-407E-A947-70E740481C1C}">
                <a14:useLocalDpi xmlns:a14="http://schemas.microsoft.com/office/drawing/2010/main" val="0"/>
              </a:ext>
            </a:extLst>
          </a:blip>
          <a:srcRect l="22496" t="7298" r="23802" b="29192"/>
          <a:stretch>
            <a:fillRect/>
          </a:stretch>
        </p:blipFill>
        <p:spPr bwMode="auto">
          <a:xfrm>
            <a:off x="7593013" y="5184775"/>
            <a:ext cx="79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4"/>
          <p:cNvSpPr txBox="1">
            <a:spLocks noChangeArrowheads="1"/>
          </p:cNvSpPr>
          <p:nvPr/>
        </p:nvSpPr>
        <p:spPr bwMode="auto">
          <a:xfrm>
            <a:off x="6880225" y="6396038"/>
            <a:ext cx="2220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t>Frank Russo ‘16</a:t>
            </a:r>
          </a:p>
        </p:txBody>
      </p:sp>
    </p:spTree>
    <p:extLst>
      <p:ext uri="{BB962C8B-B14F-4D97-AF65-F5344CB8AC3E}">
        <p14:creationId xmlns:p14="http://schemas.microsoft.com/office/powerpoint/2010/main" val="2611356198"/>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2"/>
          <p:cNvSpPr>
            <a:spLocks noChangeShapeType="1"/>
          </p:cNvSpPr>
          <p:nvPr/>
        </p:nvSpPr>
        <p:spPr bwMode="auto">
          <a:xfrm flipV="1">
            <a:off x="2438400" y="4191000"/>
            <a:ext cx="914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37891" name="Line 3"/>
          <p:cNvSpPr>
            <a:spLocks noChangeShapeType="1"/>
          </p:cNvSpPr>
          <p:nvPr/>
        </p:nvSpPr>
        <p:spPr bwMode="auto">
          <a:xfrm flipV="1">
            <a:off x="1752600" y="2895600"/>
            <a:ext cx="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37892" name="Rectangle 4"/>
          <p:cNvSpPr>
            <a:spLocks noChangeArrowheads="1"/>
          </p:cNvSpPr>
          <p:nvPr/>
        </p:nvSpPr>
        <p:spPr bwMode="auto">
          <a:xfrm>
            <a:off x="6248400" y="24384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736261" name="Rectangle 5"/>
          <p:cNvSpPr>
            <a:spLocks noChangeArrowheads="1"/>
          </p:cNvSpPr>
          <p:nvPr/>
        </p:nvSpPr>
        <p:spPr bwMode="auto">
          <a:xfrm>
            <a:off x="698500" y="1981200"/>
            <a:ext cx="2203450" cy="755650"/>
          </a:xfrm>
          <a:prstGeom prst="rect">
            <a:avLst/>
          </a:prstGeom>
          <a:solidFill>
            <a:srgbClr val="438E00"/>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Arial" charset="0"/>
              </a:rPr>
              <a:t>Paid-in Capital</a:t>
            </a:r>
          </a:p>
        </p:txBody>
      </p:sp>
      <p:sp>
        <p:nvSpPr>
          <p:cNvPr id="736262" name="Rectangle 6"/>
          <p:cNvSpPr>
            <a:spLocks noChangeArrowheads="1"/>
          </p:cNvSpPr>
          <p:nvPr/>
        </p:nvSpPr>
        <p:spPr bwMode="auto">
          <a:xfrm>
            <a:off x="3429000" y="3691290"/>
            <a:ext cx="2362200" cy="1005771"/>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Arial" charset="0"/>
              </a:rPr>
              <a:t>Retained Earnings</a:t>
            </a:r>
          </a:p>
          <a:p>
            <a:r>
              <a:rPr lang="en-US" altLang="en-US" sz="1600" b="1" dirty="0">
                <a:solidFill>
                  <a:srgbClr val="FAFD00"/>
                </a:solidFill>
                <a:effectLst>
                  <a:outerShdw blurRad="38100" dist="38100" dir="2700000" algn="tl">
                    <a:srgbClr val="000000"/>
                  </a:outerShdw>
                </a:effectLst>
                <a:latin typeface="Arial" charset="0"/>
              </a:rPr>
              <a:t>Account</a:t>
            </a:r>
          </a:p>
        </p:txBody>
      </p:sp>
      <p:sp>
        <p:nvSpPr>
          <p:cNvPr id="37895" name="Rectangle 7"/>
          <p:cNvSpPr>
            <a:spLocks noChangeArrowheads="1"/>
          </p:cNvSpPr>
          <p:nvPr/>
        </p:nvSpPr>
        <p:spPr bwMode="auto">
          <a:xfrm>
            <a:off x="3136900" y="18288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37896" name="Rectangle 8"/>
          <p:cNvSpPr>
            <a:spLocks noChangeArrowheads="1"/>
          </p:cNvSpPr>
          <p:nvPr/>
        </p:nvSpPr>
        <p:spPr bwMode="auto">
          <a:xfrm>
            <a:off x="3136900" y="1828800"/>
            <a:ext cx="76200" cy="11430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37897" name="Rectangle 9"/>
          <p:cNvSpPr>
            <a:spLocks noChangeArrowheads="1"/>
          </p:cNvSpPr>
          <p:nvPr/>
        </p:nvSpPr>
        <p:spPr bwMode="auto">
          <a:xfrm>
            <a:off x="2908300" y="23622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736266" name="Rectangle 10"/>
          <p:cNvSpPr>
            <a:spLocks noChangeArrowheads="1"/>
          </p:cNvSpPr>
          <p:nvPr/>
        </p:nvSpPr>
        <p:spPr bwMode="auto">
          <a:xfrm>
            <a:off x="6483350" y="1981200"/>
            <a:ext cx="2203450" cy="99060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Arial" charset="0"/>
              </a:rPr>
              <a:t>Paid-in Capital in Excess of Par</a:t>
            </a:r>
          </a:p>
          <a:p>
            <a:r>
              <a:rPr lang="en-US" altLang="en-US" sz="1600" b="1" dirty="0">
                <a:solidFill>
                  <a:srgbClr val="FAFD00"/>
                </a:solidFill>
                <a:effectLst>
                  <a:outerShdw blurRad="38100" dist="38100" dir="2700000" algn="tl">
                    <a:srgbClr val="000000"/>
                  </a:outerShdw>
                </a:effectLst>
                <a:latin typeface="Arial" charset="0"/>
              </a:rPr>
              <a:t>Account</a:t>
            </a:r>
          </a:p>
        </p:txBody>
      </p:sp>
      <p:sp>
        <p:nvSpPr>
          <p:cNvPr id="37899" name="Rectangle 11"/>
          <p:cNvSpPr>
            <a:spLocks noChangeArrowheads="1"/>
          </p:cNvSpPr>
          <p:nvPr/>
        </p:nvSpPr>
        <p:spPr bwMode="auto">
          <a:xfrm>
            <a:off x="3136900" y="2971800"/>
            <a:ext cx="292100" cy="635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37900" name="Rectangle 12"/>
          <p:cNvSpPr>
            <a:spLocks noChangeArrowheads="1"/>
          </p:cNvSpPr>
          <p:nvPr/>
        </p:nvSpPr>
        <p:spPr bwMode="auto">
          <a:xfrm>
            <a:off x="5867400" y="1828800"/>
            <a:ext cx="381000" cy="762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37901" name="Rectangle 13"/>
          <p:cNvSpPr>
            <a:spLocks noChangeArrowheads="1"/>
          </p:cNvSpPr>
          <p:nvPr/>
        </p:nvSpPr>
        <p:spPr bwMode="auto">
          <a:xfrm>
            <a:off x="5867400" y="2971800"/>
            <a:ext cx="381000" cy="762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736270" name="Rectangle 14"/>
          <p:cNvSpPr>
            <a:spLocks noChangeArrowheads="1"/>
          </p:cNvSpPr>
          <p:nvPr/>
        </p:nvSpPr>
        <p:spPr bwMode="auto">
          <a:xfrm>
            <a:off x="3429000" y="4917758"/>
            <a:ext cx="2438400" cy="915035"/>
          </a:xfrm>
          <a:prstGeom prst="rect">
            <a:avLst/>
          </a:prstGeom>
          <a:solidFill>
            <a:srgbClr val="FAFD00"/>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b="1" dirty="0">
                <a:effectLst>
                  <a:outerShdw blurRad="38100" dist="38100" dir="2700000" algn="tl">
                    <a:srgbClr val="FFFFFF"/>
                  </a:outerShdw>
                </a:effectLst>
                <a:latin typeface="Arial" charset="0"/>
              </a:rPr>
              <a:t>Less:</a:t>
            </a:r>
            <a:endParaRPr lang="en-US" altLang="en-US" sz="1800" b="1" dirty="0">
              <a:solidFill>
                <a:schemeClr val="bg2"/>
              </a:solidFill>
              <a:effectLst>
                <a:outerShdw blurRad="38100" dist="38100" dir="2700000" algn="tl">
                  <a:srgbClr val="FFFFFF"/>
                </a:outerShdw>
              </a:effectLst>
              <a:latin typeface="Arial" charset="0"/>
            </a:endParaRPr>
          </a:p>
          <a:p>
            <a:r>
              <a:rPr lang="en-US" altLang="en-US" sz="1800" b="1" dirty="0">
                <a:solidFill>
                  <a:schemeClr val="bg2"/>
                </a:solidFill>
                <a:effectLst>
                  <a:outerShdw blurRad="38100" dist="38100" dir="2700000" algn="tl">
                    <a:srgbClr val="FFFFFF"/>
                  </a:outerShdw>
                </a:effectLst>
                <a:latin typeface="Arial" charset="0"/>
              </a:rPr>
              <a:t>Treasury Stock</a:t>
            </a:r>
            <a:endParaRPr lang="en-US" altLang="en-US" sz="2000" b="1" dirty="0">
              <a:solidFill>
                <a:schemeClr val="bg2"/>
              </a:solidFill>
              <a:effectLst>
                <a:outerShdw blurRad="38100" dist="38100" dir="2700000" algn="tl">
                  <a:srgbClr val="FFFFFF"/>
                </a:outerShdw>
              </a:effectLst>
              <a:latin typeface="Arial" charset="0"/>
            </a:endParaRPr>
          </a:p>
          <a:p>
            <a:r>
              <a:rPr lang="en-US" altLang="en-US" sz="1600" b="1" dirty="0">
                <a:solidFill>
                  <a:srgbClr val="010000"/>
                </a:solidFill>
                <a:latin typeface="Arial" charset="0"/>
              </a:rPr>
              <a:t>Account</a:t>
            </a:r>
          </a:p>
        </p:txBody>
      </p:sp>
      <p:sp>
        <p:nvSpPr>
          <p:cNvPr id="37903" name="Rectangle 15"/>
          <p:cNvSpPr>
            <a:spLocks noChangeArrowheads="1"/>
          </p:cNvSpPr>
          <p:nvPr/>
        </p:nvSpPr>
        <p:spPr bwMode="auto">
          <a:xfrm>
            <a:off x="6172200" y="1828800"/>
            <a:ext cx="76200" cy="1143000"/>
          </a:xfrm>
          <a:prstGeom prst="rect">
            <a:avLst/>
          </a:prstGeom>
          <a:solidFill>
            <a:srgbClr val="00008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Arial" charset="0"/>
            </a:endParaRPr>
          </a:p>
        </p:txBody>
      </p:sp>
      <p:sp>
        <p:nvSpPr>
          <p:cNvPr id="37904" name="Text Box 16"/>
          <p:cNvSpPr txBox="1">
            <a:spLocks noChangeArrowheads="1"/>
          </p:cNvSpPr>
          <p:nvPr/>
        </p:nvSpPr>
        <p:spPr bwMode="auto">
          <a:xfrm>
            <a:off x="304800" y="3689350"/>
            <a:ext cx="2133600" cy="1035050"/>
          </a:xfrm>
          <a:prstGeom prst="rect">
            <a:avLst/>
          </a:prstGeom>
          <a:solidFill>
            <a:srgbClr val="FFFF99"/>
          </a:solidFill>
          <a:ln w="2857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b="1" dirty="0">
                <a:latin typeface="Arial" charset="0"/>
              </a:rPr>
              <a:t>Two Primary Sources of Equity</a:t>
            </a:r>
          </a:p>
        </p:txBody>
      </p:sp>
      <p:sp>
        <p:nvSpPr>
          <p:cNvPr id="736273" name="Rectangle 17"/>
          <p:cNvSpPr>
            <a:spLocks noChangeArrowheads="1"/>
          </p:cNvSpPr>
          <p:nvPr/>
        </p:nvSpPr>
        <p:spPr bwMode="auto">
          <a:xfrm>
            <a:off x="3429000" y="1524000"/>
            <a:ext cx="2362200" cy="75565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Arial" charset="0"/>
              </a:rPr>
              <a:t>Common Stock</a:t>
            </a:r>
          </a:p>
          <a:p>
            <a:r>
              <a:rPr lang="en-US" altLang="en-US" sz="1600" b="1" dirty="0">
                <a:solidFill>
                  <a:srgbClr val="FAFD00"/>
                </a:solidFill>
                <a:effectLst>
                  <a:outerShdw blurRad="38100" dist="38100" dir="2700000" algn="tl">
                    <a:srgbClr val="000000"/>
                  </a:outerShdw>
                </a:effectLst>
                <a:latin typeface="Arial" charset="0"/>
              </a:rPr>
              <a:t>Account</a:t>
            </a:r>
          </a:p>
        </p:txBody>
      </p:sp>
      <p:sp>
        <p:nvSpPr>
          <p:cNvPr id="736274" name="Rectangle 18"/>
          <p:cNvSpPr>
            <a:spLocks noChangeArrowheads="1"/>
          </p:cNvSpPr>
          <p:nvPr/>
        </p:nvSpPr>
        <p:spPr bwMode="auto">
          <a:xfrm>
            <a:off x="3429000" y="2667000"/>
            <a:ext cx="2362200" cy="755650"/>
          </a:xfrm>
          <a:prstGeom prst="rect">
            <a:avLst/>
          </a:prstGeom>
          <a:solidFill>
            <a:srgbClr val="005B88"/>
          </a:solidFill>
          <a:ln w="12700">
            <a:solidFill>
              <a:schemeClr val="tx1"/>
            </a:solidFill>
            <a:miter lim="800000"/>
            <a:headEnd/>
            <a:tailEnd/>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FFFF"/>
                </a:solidFill>
                <a:effectLst>
                  <a:outerShdw blurRad="38100" dist="38100" dir="2700000" algn="tl">
                    <a:srgbClr val="000000"/>
                  </a:outerShdw>
                </a:effectLst>
                <a:latin typeface="Arial" charset="0"/>
              </a:rPr>
              <a:t>Preferred Stock</a:t>
            </a:r>
          </a:p>
          <a:p>
            <a:r>
              <a:rPr lang="en-US" altLang="en-US" sz="1600" b="1" dirty="0">
                <a:solidFill>
                  <a:srgbClr val="FAFD00"/>
                </a:solidFill>
                <a:effectLst>
                  <a:outerShdw blurRad="38100" dist="38100" dir="2700000" algn="tl">
                    <a:srgbClr val="000000"/>
                  </a:outerShdw>
                </a:effectLst>
                <a:latin typeface="Arial" charset="0"/>
              </a:rPr>
              <a:t>Account</a:t>
            </a:r>
          </a:p>
        </p:txBody>
      </p:sp>
      <p:sp>
        <p:nvSpPr>
          <p:cNvPr id="2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4"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TREASURY STOCK</a:t>
            </a:r>
            <a:endParaRPr lang="en-US" altLang="en-US" sz="3200" b="1" dirty="0">
              <a:solidFill>
                <a:schemeClr val="tx2">
                  <a:lumMod val="50000"/>
                </a:schemeClr>
              </a:solidFill>
              <a:latin typeface="Liberation Sans" panose="020B0604020202020204" pitchFamily="34" charset="0"/>
            </a:endParaRPr>
          </a:p>
        </p:txBody>
      </p:sp>
      <p:sp>
        <p:nvSpPr>
          <p:cNvPr id="2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09600" y="1295400"/>
            <a:ext cx="8229600" cy="89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4000"/>
              </a:lnSpc>
            </a:pPr>
            <a:r>
              <a:rPr lang="en-US" altLang="en-US" sz="2300" b="1" dirty="0">
                <a:solidFill>
                  <a:schemeClr val="tx2">
                    <a:lumMod val="50000"/>
                  </a:schemeClr>
                </a:solidFill>
                <a:latin typeface="Liberation Sans" panose="020B0604020202020204" pitchFamily="34" charset="0"/>
              </a:rPr>
              <a:t>Treasury stock</a:t>
            </a:r>
            <a:r>
              <a:rPr lang="en-US" altLang="en-US" sz="2300" dirty="0">
                <a:solidFill>
                  <a:schemeClr val="tx2">
                    <a:lumMod val="50000"/>
                  </a:schemeClr>
                </a:solidFill>
                <a:latin typeface="Liberation Sans" panose="020B0604020202020204" pitchFamily="34" charset="0"/>
              </a:rPr>
              <a:t> </a:t>
            </a:r>
            <a:r>
              <a:rPr lang="en-US" altLang="en-US" sz="2300" dirty="0" smtClean="0">
                <a:latin typeface="Liberation Sans" panose="020B0604020202020204" pitchFamily="34" charset="0"/>
              </a:rPr>
              <a:t>is a </a:t>
            </a:r>
            <a:r>
              <a:rPr lang="en-US" altLang="en-US" sz="2300" dirty="0">
                <a:latin typeface="Liberation Sans" panose="020B0604020202020204" pitchFamily="34" charset="0"/>
              </a:rPr>
              <a:t>corporation’s own </a:t>
            </a:r>
            <a:r>
              <a:rPr lang="en-US" altLang="en-US" sz="2300" dirty="0" smtClean="0">
                <a:latin typeface="Liberation Sans" panose="020B0604020202020204" pitchFamily="34" charset="0"/>
              </a:rPr>
              <a:t>stock </a:t>
            </a:r>
            <a:r>
              <a:rPr lang="en-US" sz="2300" dirty="0" smtClean="0">
                <a:latin typeface="Liberation Sans" panose="020B0604020202020204" pitchFamily="34" charset="0"/>
              </a:rPr>
              <a:t>that </a:t>
            </a:r>
            <a:r>
              <a:rPr lang="en-US" sz="2300" dirty="0">
                <a:latin typeface="Liberation Sans" panose="020B0604020202020204" pitchFamily="34" charset="0"/>
              </a:rPr>
              <a:t>has been reacquired by </a:t>
            </a:r>
            <a:r>
              <a:rPr lang="en-US" sz="2300" dirty="0" smtClean="0">
                <a:latin typeface="Liberation Sans" panose="020B0604020202020204" pitchFamily="34" charset="0"/>
              </a:rPr>
              <a:t>the corporation </a:t>
            </a:r>
            <a:r>
              <a:rPr lang="en-US" sz="2300" dirty="0">
                <a:latin typeface="Liberation Sans" panose="020B0604020202020204" pitchFamily="34" charset="0"/>
              </a:rPr>
              <a:t>and is being held for future use.</a:t>
            </a:r>
            <a:endParaRPr lang="en-US" altLang="en-US" sz="2300" dirty="0">
              <a:latin typeface="Liberation Sans" panose="020B0604020202020204" pitchFamily="34" charset="0"/>
            </a:endParaRPr>
          </a:p>
        </p:txBody>
      </p:sp>
      <p:sp>
        <p:nvSpPr>
          <p:cNvPr id="38915" name="Rectangle 4"/>
          <p:cNvSpPr>
            <a:spLocks noChangeArrowheads="1"/>
          </p:cNvSpPr>
          <p:nvPr/>
        </p:nvSpPr>
        <p:spPr bwMode="auto">
          <a:xfrm>
            <a:off x="381000" y="2223448"/>
            <a:ext cx="8077200" cy="36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685800" indent="-457200">
              <a:defRPr sz="2400">
                <a:solidFill>
                  <a:schemeClr val="tx1"/>
                </a:solidFill>
                <a:latin typeface="Times New Roman" pitchFamily="18" charset="0"/>
              </a:defRPr>
            </a:lvl2pPr>
            <a:lvl3pPr marL="1314450" indent="-228600">
              <a:defRPr sz="2400">
                <a:solidFill>
                  <a:schemeClr val="tx1"/>
                </a:solidFill>
                <a:latin typeface="Times New Roman" pitchFamily="18" charset="0"/>
              </a:defRPr>
            </a:lvl3pPr>
            <a:lvl4pPr marL="165735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ts val="900"/>
              </a:spcBef>
            </a:pPr>
            <a:r>
              <a:rPr lang="en-US" altLang="en-US" sz="2300" b="1" dirty="0">
                <a:solidFill>
                  <a:srgbClr val="000000"/>
                </a:solidFill>
                <a:latin typeface="Liberation Sans" panose="020B0604020202020204" pitchFamily="34" charset="0"/>
              </a:rPr>
              <a:t>Corporations purchase their outstanding stock:</a:t>
            </a:r>
          </a:p>
          <a:p>
            <a:pPr lvl="1" algn="l">
              <a:spcBef>
                <a:spcPts val="900"/>
              </a:spcBef>
              <a:buClr>
                <a:schemeClr val="tx1"/>
              </a:buClr>
              <a:buFontTx/>
              <a:buAutoNum type="arabicPeriod"/>
            </a:pPr>
            <a:r>
              <a:rPr lang="en-US" altLang="en-US" sz="2100" dirty="0">
                <a:solidFill>
                  <a:srgbClr val="000000"/>
                </a:solidFill>
                <a:latin typeface="Liberation Sans" panose="020B0604020202020204" pitchFamily="34" charset="0"/>
              </a:rPr>
              <a:t>To reissue shares to officers and employees under </a:t>
            </a:r>
            <a:r>
              <a:rPr lang="en-US" altLang="en-US" sz="2100" b="1" dirty="0">
                <a:solidFill>
                  <a:srgbClr val="000000"/>
                </a:solidFill>
                <a:latin typeface="Liberation Sans" panose="020B0604020202020204" pitchFamily="34" charset="0"/>
              </a:rPr>
              <a:t>bonus and stock compensation plans</a:t>
            </a:r>
            <a:r>
              <a:rPr lang="en-US" altLang="en-US" sz="2100" dirty="0">
                <a:solidFill>
                  <a:srgbClr val="000000"/>
                </a:solidFill>
                <a:latin typeface="Liberation Sans" panose="020B0604020202020204" pitchFamily="34" charset="0"/>
              </a:rPr>
              <a:t>.</a:t>
            </a:r>
          </a:p>
          <a:p>
            <a:pPr lvl="1" algn="l">
              <a:spcBef>
                <a:spcPts val="900"/>
              </a:spcBef>
              <a:buClr>
                <a:schemeClr val="tx1"/>
              </a:buClr>
              <a:buFontTx/>
              <a:buAutoNum type="arabicPeriod"/>
            </a:pPr>
            <a:r>
              <a:rPr lang="en-US" altLang="en-US" sz="2100" dirty="0">
                <a:solidFill>
                  <a:srgbClr val="000000"/>
                </a:solidFill>
                <a:latin typeface="Liberation Sans" panose="020B0604020202020204" pitchFamily="34" charset="0"/>
              </a:rPr>
              <a:t>To </a:t>
            </a:r>
            <a:r>
              <a:rPr lang="en-US" altLang="en-US" sz="2100" b="1" dirty="0">
                <a:solidFill>
                  <a:srgbClr val="000000"/>
                </a:solidFill>
                <a:latin typeface="Liberation Sans" panose="020B0604020202020204" pitchFamily="34" charset="0"/>
              </a:rPr>
              <a:t>increase trading</a:t>
            </a:r>
            <a:r>
              <a:rPr lang="en-US" altLang="en-US" sz="2100" dirty="0">
                <a:solidFill>
                  <a:srgbClr val="000000"/>
                </a:solidFill>
                <a:latin typeface="Liberation Sans" panose="020B0604020202020204" pitchFamily="34" charset="0"/>
              </a:rPr>
              <a:t> of the company’s stock in the securities market. </a:t>
            </a:r>
            <a:r>
              <a:rPr lang="en-US" altLang="en-US" sz="2100" dirty="0" smtClean="0">
                <a:solidFill>
                  <a:srgbClr val="000000"/>
                </a:solidFill>
                <a:latin typeface="Liberation Sans" panose="020B0604020202020204" pitchFamily="34" charset="0"/>
              </a:rPr>
              <a:t> (the company becomes buyers in the market.)</a:t>
            </a:r>
            <a:endParaRPr lang="en-US" altLang="en-US" sz="2100" dirty="0">
              <a:solidFill>
                <a:srgbClr val="000000"/>
              </a:solidFill>
              <a:latin typeface="Liberation Sans" panose="020B0604020202020204" pitchFamily="34" charset="0"/>
            </a:endParaRPr>
          </a:p>
          <a:p>
            <a:pPr lvl="1" algn="l">
              <a:spcBef>
                <a:spcPts val="900"/>
              </a:spcBef>
              <a:buClr>
                <a:schemeClr val="tx1"/>
              </a:buClr>
              <a:buFontTx/>
              <a:buAutoNum type="arabicPeriod"/>
            </a:pPr>
            <a:r>
              <a:rPr lang="en-US" altLang="en-US" sz="2100" dirty="0">
                <a:solidFill>
                  <a:srgbClr val="000000"/>
                </a:solidFill>
                <a:latin typeface="Liberation Sans" panose="020B0604020202020204" pitchFamily="34" charset="0"/>
              </a:rPr>
              <a:t>To have additional shares available for use in </a:t>
            </a:r>
            <a:r>
              <a:rPr lang="en-US" altLang="en-US" sz="2100" b="1" dirty="0">
                <a:solidFill>
                  <a:srgbClr val="000000"/>
                </a:solidFill>
                <a:latin typeface="Liberation Sans" panose="020B0604020202020204" pitchFamily="34" charset="0"/>
              </a:rPr>
              <a:t>acquiring other companies</a:t>
            </a:r>
            <a:r>
              <a:rPr lang="en-US" altLang="en-US" sz="2100" dirty="0" smtClean="0">
                <a:solidFill>
                  <a:srgbClr val="000000"/>
                </a:solidFill>
                <a:latin typeface="Liberation Sans" panose="020B0604020202020204" pitchFamily="34" charset="0"/>
              </a:rPr>
              <a:t>. </a:t>
            </a:r>
            <a:r>
              <a:rPr lang="en-US" altLang="en-US" sz="2100" dirty="0" smtClean="0">
                <a:solidFill>
                  <a:schemeClr val="tx2"/>
                </a:solidFill>
                <a:latin typeface="Liberation Sans" panose="020B0604020202020204" pitchFamily="34" charset="0"/>
              </a:rPr>
              <a:t>(See next slide.)</a:t>
            </a:r>
            <a:endParaRPr lang="en-US" altLang="en-US" sz="2100" dirty="0">
              <a:solidFill>
                <a:schemeClr val="tx2"/>
              </a:solidFill>
              <a:latin typeface="Liberation Sans" panose="020B0604020202020204" pitchFamily="34" charset="0"/>
            </a:endParaRPr>
          </a:p>
          <a:p>
            <a:pPr lvl="1" algn="l">
              <a:spcBef>
                <a:spcPts val="900"/>
              </a:spcBef>
              <a:buClr>
                <a:schemeClr val="tx1"/>
              </a:buClr>
              <a:buFontTx/>
              <a:buAutoNum type="arabicPeriod"/>
            </a:pPr>
            <a:r>
              <a:rPr lang="en-US" altLang="en-US" sz="2100" dirty="0">
                <a:solidFill>
                  <a:srgbClr val="000000"/>
                </a:solidFill>
                <a:latin typeface="Liberation Sans" panose="020B0604020202020204" pitchFamily="34" charset="0"/>
              </a:rPr>
              <a:t>To </a:t>
            </a:r>
            <a:r>
              <a:rPr lang="en-US" altLang="en-US" sz="2100" b="1" dirty="0">
                <a:solidFill>
                  <a:srgbClr val="000000"/>
                </a:solidFill>
                <a:latin typeface="Liberation Sans" panose="020B0604020202020204" pitchFamily="34" charset="0"/>
              </a:rPr>
              <a:t>increase earnings per share</a:t>
            </a:r>
            <a:r>
              <a:rPr lang="en-US" altLang="en-US" sz="2100" dirty="0">
                <a:solidFill>
                  <a:srgbClr val="000000"/>
                </a:solidFill>
                <a:latin typeface="Liberation Sans" panose="020B0604020202020204" pitchFamily="34" charset="0"/>
              </a:rPr>
              <a:t>. </a:t>
            </a:r>
          </a:p>
          <a:p>
            <a:pPr marL="231775" lvl="1" indent="-3175" algn="l">
              <a:spcBef>
                <a:spcPts val="900"/>
              </a:spcBef>
              <a:buClr>
                <a:schemeClr val="tx1"/>
              </a:buClr>
            </a:pPr>
            <a:r>
              <a:rPr lang="en-US" altLang="en-US" sz="2100" dirty="0">
                <a:solidFill>
                  <a:srgbClr val="000000"/>
                </a:solidFill>
                <a:latin typeface="Liberation Sans" panose="020B0604020202020204" pitchFamily="34" charset="0"/>
              </a:rPr>
              <a:t>Another infrequent reason is to eliminate hostile shareholders.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TREASURY STOCK</a:t>
            </a:r>
            <a:endParaRPr lang="en-US" altLang="en-US" sz="3200" b="1" dirty="0">
              <a:solidFill>
                <a:schemeClr val="tx2">
                  <a:lumMod val="50000"/>
                </a:schemeClr>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pic>
        <p:nvPicPr>
          <p:cNvPr id="7" name="Picture 1032" descr="treasure%2520chest_">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0"/>
            <a:ext cx="21336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788391"/>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609600" y="1903413"/>
            <a:ext cx="7772400" cy="310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73138" indent="-401638">
              <a:defRPr sz="2400">
                <a:solidFill>
                  <a:schemeClr val="tx1"/>
                </a:solidFill>
                <a:latin typeface="Times New Roman" pitchFamily="18" charset="0"/>
              </a:defRPr>
            </a:lvl2pPr>
            <a:lvl3pPr marL="1316038" indent="-228600">
              <a:defRPr sz="2400">
                <a:solidFill>
                  <a:schemeClr val="tx1"/>
                </a:solidFill>
                <a:latin typeface="Times New Roman" pitchFamily="18" charset="0"/>
              </a:defRPr>
            </a:lvl3pPr>
            <a:lvl4pPr marL="1658938"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Generally accounted for by the </a:t>
            </a:r>
            <a:r>
              <a:rPr lang="en-US" altLang="en-US" sz="2200" b="1" dirty="0">
                <a:latin typeface="Liberation Sans" panose="020B0604020202020204" pitchFamily="34" charset="0"/>
              </a:rPr>
              <a:t>cost method</a:t>
            </a:r>
            <a:r>
              <a:rPr lang="en-US" altLang="en-US" sz="2200" dirty="0">
                <a:latin typeface="Liberation Sans" panose="020B0604020202020204" pitchFamily="34" charset="0"/>
              </a:rPr>
              <a:t>.</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Debit</a:t>
            </a:r>
            <a:r>
              <a:rPr lang="en-US" altLang="en-US" sz="2200" b="1" dirty="0">
                <a:latin typeface="Liberation Sans" panose="020B0604020202020204" pitchFamily="34" charset="0"/>
              </a:rPr>
              <a:t> Treasury Stock</a:t>
            </a:r>
            <a:r>
              <a:rPr lang="en-US" altLang="en-US" sz="2200" dirty="0">
                <a:latin typeface="Liberation Sans" panose="020B0604020202020204" pitchFamily="34" charset="0"/>
              </a:rPr>
              <a:t> for the price paid.</a:t>
            </a:r>
          </a:p>
          <a:p>
            <a:pPr marL="688975" algn="l">
              <a:lnSpc>
                <a:spcPct val="125000"/>
              </a:lnSpc>
              <a:spcBef>
                <a:spcPts val="1200"/>
              </a:spcBef>
              <a:buClr>
                <a:srgbClr val="CC0000"/>
              </a:buClr>
              <a:buSzPct val="80000"/>
              <a:buFont typeface="Wingdings" pitchFamily="2" charset="2"/>
              <a:buChar char="u"/>
            </a:pPr>
            <a:r>
              <a:rPr lang="en-US" altLang="en-US" sz="2200" dirty="0">
                <a:solidFill>
                  <a:schemeClr val="tx2"/>
                </a:solidFill>
                <a:latin typeface="Liberation Sans" panose="020B0604020202020204" pitchFamily="34" charset="0"/>
              </a:rPr>
              <a:t>Treasury stock is a </a:t>
            </a:r>
            <a:r>
              <a:rPr lang="en-US" altLang="en-US" sz="2200" b="1" dirty="0">
                <a:solidFill>
                  <a:schemeClr val="tx2"/>
                </a:solidFill>
                <a:latin typeface="Liberation Sans" panose="020B0604020202020204" pitchFamily="34" charset="0"/>
              </a:rPr>
              <a:t>contra stockholders’ equity</a:t>
            </a:r>
            <a:r>
              <a:rPr lang="en-US" altLang="en-US" sz="2200" dirty="0">
                <a:solidFill>
                  <a:schemeClr val="tx2"/>
                </a:solidFill>
                <a:latin typeface="Liberation Sans" panose="020B0604020202020204" pitchFamily="34" charset="0"/>
              </a:rPr>
              <a:t> account, not an asset.</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Treasury Stock decreases by the same amount when the company later sells the shares.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TREASURY STOCK</a:t>
            </a:r>
            <a:endParaRPr lang="en-US" altLang="en-US" sz="3200" b="1" dirty="0">
              <a:solidFill>
                <a:schemeClr val="tx2">
                  <a:lumMod val="50000"/>
                </a:schemeClr>
              </a:solidFill>
              <a:latin typeface="Liberation Sans" panose="020B0604020202020204" pitchFamily="34" charset="0"/>
            </a:endParaRPr>
          </a:p>
        </p:txBody>
      </p:sp>
      <p:sp>
        <p:nvSpPr>
          <p:cNvPr id="10" name="Rectangle 5"/>
          <p:cNvSpPr>
            <a:spLocks noChangeArrowheads="1"/>
          </p:cNvSpPr>
          <p:nvPr/>
        </p:nvSpPr>
        <p:spPr bwMode="auto">
          <a:xfrm>
            <a:off x="609600" y="1295400"/>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buSzPct val="80000"/>
            </a:pPr>
            <a:r>
              <a:rPr lang="en-US" altLang="en-US" sz="2800" b="1" dirty="0" smtClean="0">
                <a:solidFill>
                  <a:srgbClr val="CC0000"/>
                </a:solidFill>
                <a:latin typeface="Liberation Sans" panose="020B0604020202020204" pitchFamily="34" charset="0"/>
              </a:rPr>
              <a:t>Purchase of Treasury Stock</a:t>
            </a:r>
            <a:endParaRPr lang="en-US" altLang="en-US" sz="2800" b="1" dirty="0">
              <a:solidFill>
                <a:srgbClr val="CC0000"/>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5997"/>
            <a:ext cx="8534400" cy="265530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962" name="Rectangle 3"/>
          <p:cNvSpPr>
            <a:spLocks noChangeArrowheads="1"/>
          </p:cNvSpPr>
          <p:nvPr/>
        </p:nvSpPr>
        <p:spPr bwMode="auto">
          <a:xfrm>
            <a:off x="762000" y="52578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a:tabLst>
                <a:tab pos="6176963" algn="r"/>
              </a:tabLst>
              <a:defRPr sz="2400">
                <a:solidFill>
                  <a:schemeClr val="tx1"/>
                </a:solidFill>
                <a:latin typeface="Times New Roman" pitchFamily="18" charset="0"/>
              </a:defRPr>
            </a:lvl1pPr>
            <a:lvl2pPr marL="742950" indent="-285750">
              <a:tabLst>
                <a:tab pos="6176963" algn="r"/>
              </a:tabLst>
              <a:defRPr sz="2400">
                <a:solidFill>
                  <a:schemeClr val="tx1"/>
                </a:solidFill>
                <a:latin typeface="Times New Roman" pitchFamily="18" charset="0"/>
              </a:defRPr>
            </a:lvl2pPr>
            <a:lvl3pPr marL="1143000" indent="-228600">
              <a:tabLst>
                <a:tab pos="6176963" algn="r"/>
              </a:tabLst>
              <a:defRPr sz="2400">
                <a:solidFill>
                  <a:schemeClr val="tx1"/>
                </a:solidFill>
                <a:latin typeface="Times New Roman" pitchFamily="18" charset="0"/>
              </a:defRPr>
            </a:lvl3pPr>
            <a:lvl4pPr marL="1600200" indent="-228600">
              <a:tabLst>
                <a:tab pos="6176963" algn="r"/>
              </a:tabLst>
              <a:defRPr sz="2400">
                <a:solidFill>
                  <a:schemeClr val="tx1"/>
                </a:solidFill>
                <a:latin typeface="Times New Roman" pitchFamily="18" charset="0"/>
              </a:defRPr>
            </a:lvl4pPr>
            <a:lvl5pPr marL="2057400" indent="-228600">
              <a:tabLst>
                <a:tab pos="6176963"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6176963"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6176963"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6176963"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6176963"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Treasury </a:t>
            </a:r>
            <a:r>
              <a:rPr lang="en-US" altLang="en-US" sz="2100" dirty="0" smtClean="0">
                <a:solidFill>
                  <a:schemeClr val="bg2"/>
                </a:solidFill>
                <a:latin typeface="Liberation Sans" panose="020B0604020202020204" pitchFamily="34" charset="0"/>
              </a:rPr>
              <a:t>Stock (</a:t>
            </a:r>
            <a:r>
              <a:rPr lang="en-US" altLang="en-US" sz="2100" dirty="0">
                <a:solidFill>
                  <a:schemeClr val="bg2"/>
                </a:solidFill>
                <a:latin typeface="Liberation Sans" panose="020B0604020202020204" pitchFamily="34" charset="0"/>
              </a:rPr>
              <a:t>4,000 x $8) 	32,000</a:t>
            </a:r>
          </a:p>
        </p:txBody>
      </p:sp>
      <p:sp>
        <p:nvSpPr>
          <p:cNvPr id="40963" name="Rectangle 4"/>
          <p:cNvSpPr>
            <a:spLocks noChangeArrowheads="1"/>
          </p:cNvSpPr>
          <p:nvPr/>
        </p:nvSpPr>
        <p:spPr bwMode="auto">
          <a:xfrm>
            <a:off x="769938" y="57150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625475" indent="-625475">
              <a:tabLst>
                <a:tab pos="7607300" algn="r"/>
              </a:tabLst>
              <a:defRPr sz="2400">
                <a:solidFill>
                  <a:schemeClr val="tx1"/>
                </a:solidFill>
                <a:latin typeface="Times New Roman" pitchFamily="18" charset="0"/>
              </a:defRPr>
            </a:lvl1pPr>
            <a:lvl2pPr marL="742950" indent="-285750">
              <a:tabLst>
                <a:tab pos="7607300" algn="r"/>
              </a:tabLst>
              <a:defRPr sz="2400">
                <a:solidFill>
                  <a:schemeClr val="tx1"/>
                </a:solidFill>
                <a:latin typeface="Times New Roman" pitchFamily="18" charset="0"/>
              </a:defRPr>
            </a:lvl2pPr>
            <a:lvl3pPr marL="1143000" indent="-228600">
              <a:tabLst>
                <a:tab pos="7607300" algn="r"/>
              </a:tabLst>
              <a:defRPr sz="2400">
                <a:solidFill>
                  <a:schemeClr val="tx1"/>
                </a:solidFill>
                <a:latin typeface="Times New Roman" pitchFamily="18" charset="0"/>
              </a:defRPr>
            </a:lvl3pPr>
            <a:lvl4pPr marL="1600200" indent="-228600">
              <a:tabLst>
                <a:tab pos="7607300" algn="r"/>
              </a:tabLst>
              <a:defRPr sz="2400">
                <a:solidFill>
                  <a:schemeClr val="tx1"/>
                </a:solidFill>
                <a:latin typeface="Times New Roman" pitchFamily="18" charset="0"/>
              </a:defRPr>
            </a:lvl4pPr>
            <a:lvl5pPr marL="2057400" indent="-228600">
              <a:tabLst>
                <a:tab pos="76073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76073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76073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76073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7607300" algn="r"/>
              </a:tabLst>
              <a:defRPr sz="2400">
                <a:solidFill>
                  <a:schemeClr val="tx1"/>
                </a:solidFill>
                <a:latin typeface="Times New Roman" pitchFamily="18" charset="0"/>
              </a:defRPr>
            </a:lvl9pPr>
          </a:lstStyle>
          <a:p>
            <a:pPr algn="l">
              <a:spcBef>
                <a:spcPct val="20000"/>
              </a:spcBef>
              <a:buClr>
                <a:schemeClr val="accent2"/>
              </a:buClr>
              <a:buSzPct val="75000"/>
              <a:buFont typeface="Wingdings" pitchFamily="2" charset="2"/>
              <a:buNone/>
            </a:pPr>
            <a:r>
              <a:rPr lang="en-US" altLang="en-US" sz="2100" dirty="0">
                <a:solidFill>
                  <a:schemeClr val="bg2"/>
                </a:solidFill>
                <a:latin typeface="Liberation Sans" panose="020B0604020202020204" pitchFamily="34" charset="0"/>
              </a:rPr>
              <a:t>	Cash  	32,000</a:t>
            </a:r>
          </a:p>
        </p:txBody>
      </p:sp>
      <p:sp>
        <p:nvSpPr>
          <p:cNvPr id="40964" name="Rectangle 5"/>
          <p:cNvSpPr>
            <a:spLocks noChangeArrowheads="1"/>
          </p:cNvSpPr>
          <p:nvPr/>
        </p:nvSpPr>
        <p:spPr bwMode="auto">
          <a:xfrm>
            <a:off x="381000" y="4267200"/>
            <a:ext cx="8305800" cy="914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lstStyle>
            <a:lvl1pPr marL="6032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ct val="20000"/>
              </a:spcBef>
              <a:buClr>
                <a:schemeClr val="accent2"/>
              </a:buClr>
              <a:buSzPct val="75000"/>
              <a:buFont typeface="Wingdings" pitchFamily="2" charset="2"/>
              <a:buNone/>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On </a:t>
            </a:r>
            <a:r>
              <a:rPr lang="en-US" altLang="en-US" sz="2100" dirty="0">
                <a:latin typeface="Liberation Sans" panose="020B0604020202020204" pitchFamily="34" charset="0"/>
              </a:rPr>
              <a:t>February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Mead acquires 4,000 shares of its stock at $8 per share.  Prepare the entry.</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rgbClr val="CC0000"/>
                </a:solidFill>
                <a:latin typeface="Liberation Sans" panose="020B0604020202020204" pitchFamily="34" charset="0"/>
              </a:rPr>
              <a:t>Purchase of Treasury Stock</a:t>
            </a:r>
          </a:p>
        </p:txBody>
      </p:sp>
      <p:sp>
        <p:nvSpPr>
          <p:cNvPr id="2" name="Rectangle 1"/>
          <p:cNvSpPr/>
          <p:nvPr/>
        </p:nvSpPr>
        <p:spPr>
          <a:xfrm>
            <a:off x="7052624" y="625938"/>
            <a:ext cx="1938976" cy="646331"/>
          </a:xfrm>
          <a:prstGeom prst="rect">
            <a:avLst/>
          </a:prstGeom>
          <a:solidFill>
            <a:schemeClr val="accent3"/>
          </a:solidFill>
        </p:spPr>
        <p:txBody>
          <a:bodyPr>
            <a:spAutoFit/>
          </a:bodyPr>
          <a:lstStyle/>
          <a:p>
            <a:pPr algn="l"/>
            <a:r>
              <a:rPr lang="en-US" sz="1200" b="1" dirty="0">
                <a:latin typeface="Liberation Sans" panose="020B0604020202020204" pitchFamily="34" charset="0"/>
              </a:rPr>
              <a:t>ILLUSTRATION 11-6</a:t>
            </a:r>
          </a:p>
          <a:p>
            <a:pPr algn="l"/>
            <a:r>
              <a:rPr lang="en-US" sz="1200" dirty="0">
                <a:latin typeface="Liberation Sans" panose="020B0604020202020204" pitchFamily="34" charset="0"/>
              </a:rPr>
              <a:t>Stockholders’ equity with</a:t>
            </a:r>
          </a:p>
          <a:p>
            <a:pPr algn="l"/>
            <a:r>
              <a:rPr lang="en-US" sz="1200" dirty="0">
                <a:latin typeface="Liberation Sans" panose="020B0604020202020204" pitchFamily="34" charset="0"/>
              </a:rPr>
              <a:t>no treasury stock</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left)">
                                      <p:cBhvr>
                                        <p:cTn id="7" dur="500"/>
                                        <p:tgtEl>
                                          <p:spTgt spid="409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wipe(left)">
                                      <p:cBhvr>
                                        <p:cTn id="12"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7951"/>
            <a:ext cx="8534400" cy="320040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30" name="Rectangle 9"/>
          <p:cNvSpPr>
            <a:spLocks noChangeArrowheads="1"/>
          </p:cNvSpPr>
          <p:nvPr/>
        </p:nvSpPr>
        <p:spPr bwMode="auto">
          <a:xfrm>
            <a:off x="609600" y="4853390"/>
            <a:ext cx="7924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ct val="30000"/>
              </a:spcBef>
            </a:pPr>
            <a:r>
              <a:rPr lang="en-US" altLang="en-US" sz="2000" dirty="0">
                <a:latin typeface="Liberation Sans" panose="020B0604020202020204" pitchFamily="34" charset="0"/>
              </a:rPr>
              <a:t>Both the number of shares issued (100,000), outstanding (96,000), and the number of shares held as treasury (4,000) are disclosed.</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rgbClr val="CC0000"/>
                </a:solidFill>
                <a:latin typeface="Liberation Sans" panose="020B0604020202020204" pitchFamily="34" charset="0"/>
              </a:rPr>
              <a:t>Purchase of Treasury Stock</a:t>
            </a:r>
          </a:p>
        </p:txBody>
      </p:sp>
      <p:sp>
        <p:nvSpPr>
          <p:cNvPr id="2" name="Rectangle 1"/>
          <p:cNvSpPr/>
          <p:nvPr/>
        </p:nvSpPr>
        <p:spPr>
          <a:xfrm>
            <a:off x="7052624" y="616039"/>
            <a:ext cx="1938976" cy="646331"/>
          </a:xfrm>
          <a:prstGeom prst="rect">
            <a:avLst/>
          </a:prstGeom>
          <a:solidFill>
            <a:schemeClr val="accent3"/>
          </a:solidFill>
        </p:spPr>
        <p:txBody>
          <a:bodyPr>
            <a:spAutoFit/>
          </a:bodyPr>
          <a:lstStyle/>
          <a:p>
            <a:pPr algn="l"/>
            <a:r>
              <a:rPr lang="en-US" sz="1200" b="1" dirty="0">
                <a:latin typeface="Liberation Sans" panose="020B0604020202020204" pitchFamily="34" charset="0"/>
              </a:rPr>
              <a:t>ILLUSTRATION 11-7</a:t>
            </a:r>
          </a:p>
          <a:p>
            <a:pPr algn="l"/>
            <a:r>
              <a:rPr lang="en-US" sz="1200" dirty="0">
                <a:latin typeface="Liberation Sans" panose="020B0604020202020204" pitchFamily="34" charset="0"/>
              </a:rPr>
              <a:t>Stockholders’ equity with</a:t>
            </a:r>
          </a:p>
          <a:p>
            <a:pPr algn="l"/>
            <a:r>
              <a:rPr lang="en-US" sz="1200" dirty="0">
                <a:latin typeface="Liberation Sans" panose="020B0604020202020204" pitchFamily="34" charset="0"/>
              </a:rPr>
              <a:t>treasury stock</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523573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19641"/>
            <a:ext cx="8001000" cy="2971800"/>
          </a:xfrm>
          <a:prstGeom prst="rect">
            <a:avLst/>
          </a:prstGeom>
          <a:noFill/>
          <a:ln>
            <a:noFill/>
          </a:ln>
          <a:effectLst/>
          <a:extLst/>
        </p:spPr>
        <p:txBody>
          <a:bodyPr lIns="91440" tIns="46038" rIns="182562" bIns="46038"/>
          <a:lstStyle/>
          <a:p>
            <a:pPr marL="0" lvl="1" algn="l">
              <a:lnSpc>
                <a:spcPct val="120000"/>
              </a:lnSpc>
              <a:spcBef>
                <a:spcPts val="900"/>
              </a:spcBef>
              <a:buClr>
                <a:schemeClr val="tx1"/>
              </a:buClr>
            </a:pPr>
            <a:r>
              <a:rPr lang="en-US" sz="2200" dirty="0" smtClean="0">
                <a:latin typeface="Liberation Sans" panose="020B0604020202020204" pitchFamily="34" charset="0"/>
              </a:rPr>
              <a:t>Treasury </a:t>
            </a:r>
            <a:r>
              <a:rPr lang="en-US" sz="2200" dirty="0">
                <a:latin typeface="Liberation Sans" panose="020B0604020202020204" pitchFamily="34" charset="0"/>
              </a:rPr>
              <a:t>stock may be repurchased</a:t>
            </a:r>
            <a:r>
              <a:rPr lang="en-US" sz="22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to </a:t>
            </a:r>
            <a:r>
              <a:rPr lang="en-US" sz="2200" dirty="0">
                <a:latin typeface="Liberation Sans" panose="020B0604020202020204" pitchFamily="34" charset="0"/>
              </a:rPr>
              <a:t>reissue the shares to </a:t>
            </a:r>
            <a:r>
              <a:rPr lang="en-US" sz="2200" dirty="0" smtClean="0">
                <a:latin typeface="Liberation Sans" panose="020B0604020202020204" pitchFamily="34" charset="0"/>
              </a:rPr>
              <a:t>officers </a:t>
            </a:r>
            <a:r>
              <a:rPr lang="en-US" sz="2200" dirty="0">
                <a:latin typeface="Liberation Sans" panose="020B0604020202020204" pitchFamily="34" charset="0"/>
              </a:rPr>
              <a:t>and </a:t>
            </a:r>
            <a:r>
              <a:rPr lang="en-US" sz="2200" dirty="0" smtClean="0">
                <a:latin typeface="Liberation Sans" panose="020B0604020202020204" pitchFamily="34" charset="0"/>
              </a:rPr>
              <a:t>employees under </a:t>
            </a:r>
            <a:r>
              <a:rPr lang="en-US" sz="2200" dirty="0">
                <a:latin typeface="Liberation Sans" panose="020B0604020202020204" pitchFamily="34" charset="0"/>
              </a:rPr>
              <a:t>bonus and stock compensation </a:t>
            </a:r>
            <a:r>
              <a:rPr lang="en-US" sz="2200" dirty="0" smtClean="0">
                <a:latin typeface="Liberation Sans" panose="020B0604020202020204" pitchFamily="34" charset="0"/>
              </a:rPr>
              <a:t>plans.</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to </a:t>
            </a:r>
            <a:r>
              <a:rPr lang="en-US" sz="2200" dirty="0">
                <a:latin typeface="Liberation Sans" panose="020B0604020202020204" pitchFamily="34" charset="0"/>
              </a:rPr>
              <a:t>signal to the stock market that </a:t>
            </a:r>
            <a:r>
              <a:rPr lang="en-US" sz="2200" dirty="0" smtClean="0">
                <a:latin typeface="Liberation Sans" panose="020B0604020202020204" pitchFamily="34" charset="0"/>
              </a:rPr>
              <a:t>management believes </a:t>
            </a:r>
            <a:r>
              <a:rPr lang="en-US" sz="2200" dirty="0">
                <a:latin typeface="Liberation Sans" panose="020B0604020202020204" pitchFamily="34" charset="0"/>
              </a:rPr>
              <a:t>the stock is underpriced</a:t>
            </a:r>
            <a:r>
              <a:rPr lang="en-US" sz="22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to </a:t>
            </a:r>
            <a:r>
              <a:rPr lang="en-US" sz="2200" dirty="0">
                <a:latin typeface="Liberation Sans" panose="020B0604020202020204" pitchFamily="34" charset="0"/>
              </a:rPr>
              <a:t>have additional shares available for use in </a:t>
            </a:r>
            <a:r>
              <a:rPr lang="en-US" sz="2200" dirty="0" smtClean="0">
                <a:latin typeface="Liberation Sans" panose="020B0604020202020204" pitchFamily="34" charset="0"/>
              </a:rPr>
              <a:t>the acquisition </a:t>
            </a:r>
            <a:r>
              <a:rPr lang="en-US" sz="2200" dirty="0">
                <a:latin typeface="Liberation Sans" panose="020B0604020202020204" pitchFamily="34" charset="0"/>
              </a:rPr>
              <a:t>of other companies</a:t>
            </a:r>
            <a:r>
              <a:rPr lang="en-US" sz="22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200" dirty="0" smtClean="0">
                <a:latin typeface="Liberation Sans" panose="020B0604020202020204" pitchFamily="34" charset="0"/>
              </a:rPr>
              <a:t>More </a:t>
            </a:r>
            <a:r>
              <a:rPr lang="en-US" sz="2200" dirty="0">
                <a:latin typeface="Liberation Sans" panose="020B0604020202020204" pitchFamily="34" charset="0"/>
              </a:rPr>
              <a:t>than one of the above.</a:t>
            </a:r>
            <a:endParaRPr lang="en-US" altLang="en-US" sz="2200"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rgbClr val="CC0000"/>
                </a:solidFill>
                <a:latin typeface="Liberation Sans" panose="020B0604020202020204" pitchFamily="34" charset="0"/>
              </a:rPr>
              <a:t>Purchase of Treasury Stock</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19402429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80371"/>
            <a:ext cx="8300112" cy="161653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200" dirty="0" smtClean="0">
                <a:solidFill>
                  <a:schemeClr val="bg2"/>
                </a:solidFill>
                <a:latin typeface="Liberation Sans" panose="020B0604020202020204" pitchFamily="34" charset="0"/>
              </a:rPr>
              <a:t>Santa </a:t>
            </a:r>
            <a:r>
              <a:rPr lang="en-US" sz="2200" dirty="0">
                <a:solidFill>
                  <a:schemeClr val="bg2"/>
                </a:solidFill>
                <a:latin typeface="Liberation Sans" panose="020B0604020202020204" pitchFamily="34" charset="0"/>
              </a:rPr>
              <a:t>Anita Inc. purchases 3,000 shares of its $50 par value common stock for $</a:t>
            </a:r>
            <a:r>
              <a:rPr lang="en-US" sz="2200" dirty="0" smtClean="0">
                <a:solidFill>
                  <a:schemeClr val="bg2"/>
                </a:solidFill>
                <a:latin typeface="Liberation Sans" panose="020B0604020202020204" pitchFamily="34" charset="0"/>
              </a:rPr>
              <a:t>180,000 cash </a:t>
            </a:r>
            <a:r>
              <a:rPr lang="en-US" sz="2200" dirty="0">
                <a:solidFill>
                  <a:schemeClr val="bg2"/>
                </a:solidFill>
                <a:latin typeface="Liberation Sans" panose="020B0604020202020204" pitchFamily="34" charset="0"/>
              </a:rPr>
              <a:t>on July 1. It expects to hold the shares in the treasury until resold. Journalize </a:t>
            </a:r>
            <a:r>
              <a:rPr lang="en-US" sz="2200" dirty="0" smtClean="0">
                <a:solidFill>
                  <a:schemeClr val="bg2"/>
                </a:solidFill>
                <a:latin typeface="Liberation Sans" panose="020B0604020202020204" pitchFamily="34" charset="0"/>
              </a:rPr>
              <a:t>the treasury </a:t>
            </a:r>
            <a:r>
              <a:rPr lang="en-US" sz="2200" dirty="0">
                <a:solidFill>
                  <a:schemeClr val="bg2"/>
                </a:solidFill>
                <a:latin typeface="Liberation Sans" panose="020B0604020202020204" pitchFamily="34" charset="0"/>
              </a:rPr>
              <a:t>stock transaction.</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Treasury Stock</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16256"/>
            <a:ext cx="837375" cy="74704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2b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1" name="Text Box 5"/>
          <p:cNvSpPr txBox="1">
            <a:spLocks noChangeArrowheads="1"/>
          </p:cNvSpPr>
          <p:nvPr/>
        </p:nvSpPr>
        <p:spPr bwMode="auto">
          <a:xfrm>
            <a:off x="1529688" y="3339152"/>
            <a:ext cx="7341924" cy="88440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marL="341313" indent="-341313">
              <a:lnSpc>
                <a:spcPct val="125000"/>
              </a:lnSpc>
              <a:tabLst>
                <a:tab pos="5254625" algn="r"/>
                <a:tab pos="6578600" algn="r"/>
              </a:tabLst>
            </a:pPr>
            <a:r>
              <a:rPr lang="en-US" sz="2200" dirty="0" smtClean="0"/>
              <a:t>Treasury Stock 	180,000</a:t>
            </a:r>
            <a:endParaRPr lang="en-US" sz="2200" dirty="0"/>
          </a:p>
          <a:p>
            <a:pPr marL="341313" indent="-341313">
              <a:tabLst>
                <a:tab pos="5254625" algn="r"/>
                <a:tab pos="6578600" algn="r"/>
              </a:tabLst>
            </a:pPr>
            <a:r>
              <a:rPr lang="en-US" sz="2200" dirty="0" smtClean="0"/>
              <a:t>	Cash		180,000</a:t>
            </a:r>
            <a:endParaRPr lang="en-US" altLang="en-US" sz="2200" dirty="0"/>
          </a:p>
        </p:txBody>
      </p:sp>
      <p:sp>
        <p:nvSpPr>
          <p:cNvPr id="22" name="Text Box 5"/>
          <p:cNvSpPr txBox="1">
            <a:spLocks noChangeArrowheads="1"/>
          </p:cNvSpPr>
          <p:nvPr/>
        </p:nvSpPr>
        <p:spPr bwMode="auto">
          <a:xfrm>
            <a:off x="457200" y="3339152"/>
            <a:ext cx="1066800" cy="47705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lnSpc>
                <a:spcPct val="125000"/>
              </a:lnSpc>
            </a:pPr>
            <a:r>
              <a:rPr lang="en-US" sz="2200" dirty="0" smtClean="0"/>
              <a:t>July 1</a:t>
            </a:r>
            <a:endParaRPr lang="en-US" altLang="en-US" sz="2200" dirty="0"/>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1998231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 y="1690048"/>
            <a:ext cx="7772400" cy="15735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7713" indent="-512763">
              <a:defRPr sz="2400">
                <a:solidFill>
                  <a:schemeClr val="tx1"/>
                </a:solidFill>
                <a:latin typeface="Times New Roman" pitchFamily="18" charset="0"/>
              </a:defRPr>
            </a:lvl2pPr>
            <a:lvl3pPr marL="1812925" indent="-457200">
              <a:defRPr sz="2400">
                <a:solidFill>
                  <a:schemeClr val="tx1"/>
                </a:solidFill>
                <a:latin typeface="Times New Roman" pitchFamily="18" charset="0"/>
              </a:defRPr>
            </a:lvl3pPr>
            <a:lvl4pPr marL="2384425" indent="-457200">
              <a:defRPr sz="2400">
                <a:solidFill>
                  <a:schemeClr val="tx1"/>
                </a:solidFill>
                <a:latin typeface="Times New Roman" pitchFamily="18" charset="0"/>
              </a:defRPr>
            </a:lvl4pPr>
            <a:lvl5pPr marL="2955925" indent="-457200">
              <a:defRPr sz="2400">
                <a:solidFill>
                  <a:schemeClr val="tx1"/>
                </a:solidFill>
                <a:latin typeface="Times New Roman" pitchFamily="18" charset="0"/>
              </a:defRPr>
            </a:lvl5pPr>
            <a:lvl6pPr marL="3413125" indent="-457200" algn="ctr" eaLnBrk="0" fontAlgn="base" hangingPunct="0">
              <a:spcBef>
                <a:spcPct val="0"/>
              </a:spcBef>
              <a:spcAft>
                <a:spcPct val="0"/>
              </a:spcAft>
              <a:defRPr sz="2400">
                <a:solidFill>
                  <a:schemeClr val="tx1"/>
                </a:solidFill>
                <a:latin typeface="Times New Roman" pitchFamily="18" charset="0"/>
              </a:defRPr>
            </a:lvl6pPr>
            <a:lvl7pPr marL="3870325" indent="-457200" algn="ctr" eaLnBrk="0" fontAlgn="base" hangingPunct="0">
              <a:spcBef>
                <a:spcPct val="0"/>
              </a:spcBef>
              <a:spcAft>
                <a:spcPct val="0"/>
              </a:spcAft>
              <a:defRPr sz="2400">
                <a:solidFill>
                  <a:schemeClr val="tx1"/>
                </a:solidFill>
                <a:latin typeface="Times New Roman" pitchFamily="18" charset="0"/>
              </a:defRPr>
            </a:lvl7pPr>
            <a:lvl8pPr marL="4327525" indent="-457200" algn="ctr" eaLnBrk="0" fontAlgn="base" hangingPunct="0">
              <a:spcBef>
                <a:spcPct val="0"/>
              </a:spcBef>
              <a:spcAft>
                <a:spcPct val="0"/>
              </a:spcAft>
              <a:defRPr sz="2400">
                <a:solidFill>
                  <a:schemeClr val="tx1"/>
                </a:solidFill>
                <a:latin typeface="Times New Roman" pitchFamily="18" charset="0"/>
              </a:defRPr>
            </a:lvl8pPr>
            <a:lvl9pPr marL="4784725"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pPr>
            <a:r>
              <a:rPr lang="en-US" altLang="en-US" sz="2300" dirty="0">
                <a:solidFill>
                  <a:srgbClr val="000000"/>
                </a:solidFill>
                <a:latin typeface="Liberation Sans" panose="020B0604020202020204" pitchFamily="34" charset="0"/>
              </a:rPr>
              <a:t>A </a:t>
            </a:r>
            <a:r>
              <a:rPr lang="en-US" altLang="en-US" sz="2300" b="1" dirty="0" smtClean="0">
                <a:solidFill>
                  <a:schemeClr val="tx2">
                    <a:lumMod val="50000"/>
                  </a:schemeClr>
                </a:solidFill>
                <a:latin typeface="Liberation Sans" panose="020B0604020202020204" pitchFamily="34" charset="0"/>
              </a:rPr>
              <a:t>dividend</a:t>
            </a:r>
            <a:r>
              <a:rPr lang="en-US" altLang="en-US" sz="2300" dirty="0" smtClean="0">
                <a:solidFill>
                  <a:srgbClr val="000000"/>
                </a:solidFill>
                <a:latin typeface="Liberation Sans" panose="020B0604020202020204" pitchFamily="34" charset="0"/>
              </a:rPr>
              <a:t> is a distribution </a:t>
            </a:r>
            <a:r>
              <a:rPr lang="en-US" altLang="en-US" sz="2300" dirty="0">
                <a:solidFill>
                  <a:srgbClr val="000000"/>
                </a:solidFill>
                <a:latin typeface="Liberation Sans" panose="020B0604020202020204" pitchFamily="34" charset="0"/>
              </a:rPr>
              <a:t>to stockholders on a pro rata (proportional to ownership) basis.  </a:t>
            </a:r>
          </a:p>
          <a:p>
            <a:pPr algn="l">
              <a:lnSpc>
                <a:spcPct val="125000"/>
              </a:lnSpc>
              <a:spcBef>
                <a:spcPts val="1200"/>
              </a:spcBef>
            </a:pPr>
            <a:r>
              <a:rPr lang="en-US" altLang="en-US" sz="2300" b="1" dirty="0">
                <a:solidFill>
                  <a:srgbClr val="000000"/>
                </a:solidFill>
                <a:latin typeface="Liberation Sans" panose="020B0604020202020204" pitchFamily="34" charset="0"/>
              </a:rPr>
              <a:t>Types of Dividends:</a:t>
            </a:r>
          </a:p>
        </p:txBody>
      </p:sp>
      <p:sp>
        <p:nvSpPr>
          <p:cNvPr id="159749" name="Rectangle 5"/>
          <p:cNvSpPr>
            <a:spLocks noChangeArrowheads="1"/>
          </p:cNvSpPr>
          <p:nvPr/>
        </p:nvSpPr>
        <p:spPr bwMode="auto">
          <a:xfrm>
            <a:off x="838200" y="3303896"/>
            <a:ext cx="3581400" cy="9636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08000" indent="-508000">
              <a:defRPr sz="2400">
                <a:solidFill>
                  <a:schemeClr val="tx1"/>
                </a:solidFill>
                <a:latin typeface="Times New Roman" pitchFamily="18" charset="0"/>
              </a:defRPr>
            </a:lvl1pPr>
            <a:lvl2pPr marL="1079500" indent="-457200">
              <a:defRPr sz="2400">
                <a:solidFill>
                  <a:schemeClr val="tx1"/>
                </a:solidFill>
                <a:latin typeface="Times New Roman" pitchFamily="18" charset="0"/>
              </a:defRPr>
            </a:lvl2pPr>
            <a:lvl3pPr marL="1651000" indent="-457200">
              <a:defRPr sz="2400">
                <a:solidFill>
                  <a:schemeClr val="tx1"/>
                </a:solidFill>
                <a:latin typeface="Times New Roman" pitchFamily="18" charset="0"/>
              </a:defRPr>
            </a:lvl3pPr>
            <a:lvl4pPr marL="2222500" indent="-457200">
              <a:defRPr sz="2400">
                <a:solidFill>
                  <a:schemeClr val="tx1"/>
                </a:solidFill>
                <a:latin typeface="Times New Roman" pitchFamily="18" charset="0"/>
              </a:defRPr>
            </a:lvl4pPr>
            <a:lvl5pPr marL="2794000" indent="-457200">
              <a:defRPr sz="2400">
                <a:solidFill>
                  <a:schemeClr val="tx1"/>
                </a:solidFill>
                <a:latin typeface="Times New Roman" pitchFamily="18" charset="0"/>
              </a:defRPr>
            </a:lvl5pPr>
            <a:lvl6pPr marL="3251200" indent="-457200" algn="ctr" eaLnBrk="0" fontAlgn="base" hangingPunct="0">
              <a:spcBef>
                <a:spcPct val="0"/>
              </a:spcBef>
              <a:spcAft>
                <a:spcPct val="0"/>
              </a:spcAft>
              <a:defRPr sz="2400">
                <a:solidFill>
                  <a:schemeClr val="tx1"/>
                </a:solidFill>
                <a:latin typeface="Times New Roman" pitchFamily="18" charset="0"/>
              </a:defRPr>
            </a:lvl6pPr>
            <a:lvl7pPr marL="3708400" indent="-457200" algn="ctr" eaLnBrk="0" fontAlgn="base" hangingPunct="0">
              <a:spcBef>
                <a:spcPct val="0"/>
              </a:spcBef>
              <a:spcAft>
                <a:spcPct val="0"/>
              </a:spcAft>
              <a:defRPr sz="2400">
                <a:solidFill>
                  <a:schemeClr val="tx1"/>
                </a:solidFill>
                <a:latin typeface="Times New Roman" pitchFamily="18" charset="0"/>
              </a:defRPr>
            </a:lvl7pPr>
            <a:lvl8pPr marL="4165600" indent="-457200" algn="ctr" eaLnBrk="0" fontAlgn="base" hangingPunct="0">
              <a:spcBef>
                <a:spcPct val="0"/>
              </a:spcBef>
              <a:spcAft>
                <a:spcPct val="0"/>
              </a:spcAft>
              <a:defRPr sz="2400">
                <a:solidFill>
                  <a:schemeClr val="tx1"/>
                </a:solidFill>
                <a:latin typeface="Times New Roman" pitchFamily="18" charset="0"/>
              </a:defRPr>
            </a:lvl8pPr>
            <a:lvl9pPr marL="4622800"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15000"/>
              </a:lnSpc>
              <a:spcBef>
                <a:spcPct val="30000"/>
              </a:spcBef>
              <a:buClr>
                <a:schemeClr val="tx1"/>
              </a:buClr>
              <a:buFontTx/>
              <a:buAutoNum type="arabicPeriod"/>
            </a:pPr>
            <a:r>
              <a:rPr lang="en-US" altLang="en-US" sz="2200" dirty="0">
                <a:solidFill>
                  <a:schemeClr val="folHlink"/>
                </a:solidFill>
                <a:latin typeface="Liberation Sans" panose="020B0604020202020204" pitchFamily="34" charset="0"/>
              </a:rPr>
              <a:t>Cash dividends.</a:t>
            </a:r>
          </a:p>
          <a:p>
            <a:pPr algn="l">
              <a:lnSpc>
                <a:spcPct val="115000"/>
              </a:lnSpc>
              <a:spcBef>
                <a:spcPct val="30000"/>
              </a:spcBef>
              <a:buClr>
                <a:schemeClr val="tx1"/>
              </a:buClr>
              <a:buFontTx/>
              <a:buAutoNum type="arabicPeriod"/>
            </a:pPr>
            <a:r>
              <a:rPr lang="en-US" altLang="en-US" sz="2200" dirty="0">
                <a:solidFill>
                  <a:schemeClr val="folHlink"/>
                </a:solidFill>
                <a:latin typeface="Liberation Sans" panose="020B0604020202020204" pitchFamily="34" charset="0"/>
              </a:rPr>
              <a:t>Property dividends.</a:t>
            </a:r>
          </a:p>
        </p:txBody>
      </p:sp>
      <p:sp>
        <p:nvSpPr>
          <p:cNvPr id="159750" name="Rectangle 6"/>
          <p:cNvSpPr>
            <a:spLocks noChangeArrowheads="1"/>
          </p:cNvSpPr>
          <p:nvPr/>
        </p:nvSpPr>
        <p:spPr bwMode="auto">
          <a:xfrm>
            <a:off x="609600" y="4531056"/>
            <a:ext cx="8229600" cy="9387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628650" indent="-401638">
              <a:defRPr sz="2400">
                <a:solidFill>
                  <a:schemeClr val="tx1"/>
                </a:solidFill>
                <a:latin typeface="Times New Roman" pitchFamily="18" charset="0"/>
              </a:defRPr>
            </a:lvl2pPr>
            <a:lvl3pPr marL="1544638" indent="-457200">
              <a:defRPr sz="2400">
                <a:solidFill>
                  <a:schemeClr val="tx1"/>
                </a:solidFill>
                <a:latin typeface="Times New Roman" pitchFamily="18" charset="0"/>
              </a:defRPr>
            </a:lvl3pPr>
            <a:lvl4pPr marL="2116138" indent="-457200">
              <a:defRPr sz="2400">
                <a:solidFill>
                  <a:schemeClr val="tx1"/>
                </a:solidFill>
                <a:latin typeface="Times New Roman" pitchFamily="18" charset="0"/>
              </a:defRPr>
            </a:lvl4pPr>
            <a:lvl5pPr marL="2687638" indent="-457200">
              <a:defRPr sz="2400">
                <a:solidFill>
                  <a:schemeClr val="tx1"/>
                </a:solidFill>
                <a:latin typeface="Times New Roman" pitchFamily="18" charset="0"/>
              </a:defRPr>
            </a:lvl5pPr>
            <a:lvl6pPr marL="3144838" indent="-457200" algn="ctr" eaLnBrk="0" fontAlgn="base" hangingPunct="0">
              <a:spcBef>
                <a:spcPct val="0"/>
              </a:spcBef>
              <a:spcAft>
                <a:spcPct val="0"/>
              </a:spcAft>
              <a:defRPr sz="2400">
                <a:solidFill>
                  <a:schemeClr val="tx1"/>
                </a:solidFill>
                <a:latin typeface="Times New Roman" pitchFamily="18" charset="0"/>
              </a:defRPr>
            </a:lvl6pPr>
            <a:lvl7pPr marL="3602038" indent="-457200" algn="ctr" eaLnBrk="0" fontAlgn="base" hangingPunct="0">
              <a:spcBef>
                <a:spcPct val="0"/>
              </a:spcBef>
              <a:spcAft>
                <a:spcPct val="0"/>
              </a:spcAft>
              <a:defRPr sz="2400">
                <a:solidFill>
                  <a:schemeClr val="tx1"/>
                </a:solidFill>
                <a:latin typeface="Times New Roman" pitchFamily="18" charset="0"/>
              </a:defRPr>
            </a:lvl7pPr>
            <a:lvl8pPr marL="4059238" indent="-457200" algn="ctr" eaLnBrk="0" fontAlgn="base" hangingPunct="0">
              <a:spcBef>
                <a:spcPct val="0"/>
              </a:spcBef>
              <a:spcAft>
                <a:spcPct val="0"/>
              </a:spcAft>
              <a:defRPr sz="2400">
                <a:solidFill>
                  <a:schemeClr val="tx1"/>
                </a:solidFill>
                <a:latin typeface="Times New Roman" pitchFamily="18" charset="0"/>
              </a:defRPr>
            </a:lvl8pPr>
            <a:lvl9pPr marL="4516438"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ct val="55000"/>
              </a:spcBef>
              <a:buClr>
                <a:schemeClr val="accent2"/>
              </a:buClr>
              <a:buSzPct val="75000"/>
              <a:buFont typeface="Monotype Sorts" pitchFamily="2" charset="2"/>
              <a:buNone/>
            </a:pPr>
            <a:r>
              <a:rPr lang="en-US" altLang="en-US" sz="2200" dirty="0">
                <a:solidFill>
                  <a:srgbClr val="000000"/>
                </a:solidFill>
                <a:latin typeface="Liberation Sans" panose="020B0604020202020204" pitchFamily="34" charset="0"/>
              </a:rPr>
              <a:t>Dividends expressed: (1) as a percentage of the par or stated value, or (2) as a dollar amount per share.</a:t>
            </a:r>
          </a:p>
        </p:txBody>
      </p:sp>
      <p:sp>
        <p:nvSpPr>
          <p:cNvPr id="159751" name="Rectangle 7"/>
          <p:cNvSpPr>
            <a:spLocks noChangeArrowheads="1"/>
          </p:cNvSpPr>
          <p:nvPr/>
        </p:nvSpPr>
        <p:spPr bwMode="auto">
          <a:xfrm>
            <a:off x="4419600" y="3303896"/>
            <a:ext cx="4267200" cy="9636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08000" indent="-508000">
              <a:defRPr sz="2400">
                <a:solidFill>
                  <a:schemeClr val="tx1"/>
                </a:solidFill>
                <a:latin typeface="Times New Roman" pitchFamily="18" charset="0"/>
              </a:defRPr>
            </a:lvl1pPr>
            <a:lvl2pPr marL="1079500" indent="-457200">
              <a:defRPr sz="2400">
                <a:solidFill>
                  <a:schemeClr val="tx1"/>
                </a:solidFill>
                <a:latin typeface="Times New Roman" pitchFamily="18" charset="0"/>
              </a:defRPr>
            </a:lvl2pPr>
            <a:lvl3pPr marL="1651000" indent="-457200">
              <a:defRPr sz="2400">
                <a:solidFill>
                  <a:schemeClr val="tx1"/>
                </a:solidFill>
                <a:latin typeface="Times New Roman" pitchFamily="18" charset="0"/>
              </a:defRPr>
            </a:lvl3pPr>
            <a:lvl4pPr marL="2222500" indent="-457200">
              <a:defRPr sz="2400">
                <a:solidFill>
                  <a:schemeClr val="tx1"/>
                </a:solidFill>
                <a:latin typeface="Times New Roman" pitchFamily="18" charset="0"/>
              </a:defRPr>
            </a:lvl4pPr>
            <a:lvl5pPr marL="2794000" indent="-457200">
              <a:defRPr sz="2400">
                <a:solidFill>
                  <a:schemeClr val="tx1"/>
                </a:solidFill>
                <a:latin typeface="Times New Roman" pitchFamily="18" charset="0"/>
              </a:defRPr>
            </a:lvl5pPr>
            <a:lvl6pPr marL="3251200" indent="-457200" algn="ctr" eaLnBrk="0" fontAlgn="base" hangingPunct="0">
              <a:spcBef>
                <a:spcPct val="0"/>
              </a:spcBef>
              <a:spcAft>
                <a:spcPct val="0"/>
              </a:spcAft>
              <a:defRPr sz="2400">
                <a:solidFill>
                  <a:schemeClr val="tx1"/>
                </a:solidFill>
                <a:latin typeface="Times New Roman" pitchFamily="18" charset="0"/>
              </a:defRPr>
            </a:lvl6pPr>
            <a:lvl7pPr marL="3708400" indent="-457200" algn="ctr" eaLnBrk="0" fontAlgn="base" hangingPunct="0">
              <a:spcBef>
                <a:spcPct val="0"/>
              </a:spcBef>
              <a:spcAft>
                <a:spcPct val="0"/>
              </a:spcAft>
              <a:defRPr sz="2400">
                <a:solidFill>
                  <a:schemeClr val="tx1"/>
                </a:solidFill>
                <a:latin typeface="Times New Roman" pitchFamily="18" charset="0"/>
              </a:defRPr>
            </a:lvl7pPr>
            <a:lvl8pPr marL="4165600" indent="-457200" algn="ctr" eaLnBrk="0" fontAlgn="base" hangingPunct="0">
              <a:spcBef>
                <a:spcPct val="0"/>
              </a:spcBef>
              <a:spcAft>
                <a:spcPct val="0"/>
              </a:spcAft>
              <a:defRPr sz="2400">
                <a:solidFill>
                  <a:schemeClr val="tx1"/>
                </a:solidFill>
                <a:latin typeface="Times New Roman" pitchFamily="18" charset="0"/>
              </a:defRPr>
            </a:lvl8pPr>
            <a:lvl9pPr marL="4622800"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15000"/>
              </a:lnSpc>
              <a:spcBef>
                <a:spcPct val="30000"/>
              </a:spcBef>
              <a:buClr>
                <a:schemeClr val="tx1"/>
              </a:buClr>
              <a:buFontTx/>
              <a:buAutoNum type="arabicPeriod" startAt="3"/>
            </a:pPr>
            <a:r>
              <a:rPr lang="en-US" altLang="en-US" sz="2200" dirty="0">
                <a:solidFill>
                  <a:schemeClr val="folHlink"/>
                </a:solidFill>
                <a:latin typeface="Liberation Sans" panose="020B0604020202020204" pitchFamily="34" charset="0"/>
              </a:rPr>
              <a:t>Stock dividends.</a:t>
            </a:r>
          </a:p>
          <a:p>
            <a:pPr algn="l">
              <a:lnSpc>
                <a:spcPct val="115000"/>
              </a:lnSpc>
              <a:spcBef>
                <a:spcPct val="30000"/>
              </a:spcBef>
              <a:buClr>
                <a:schemeClr val="tx1"/>
              </a:buClr>
              <a:buFontTx/>
              <a:buAutoNum type="arabicPeriod" startAt="3"/>
            </a:pPr>
            <a:r>
              <a:rPr lang="en-US" altLang="en-US" sz="2200" dirty="0">
                <a:solidFill>
                  <a:schemeClr val="folHlink"/>
                </a:solidFill>
                <a:latin typeface="Liberation Sans" panose="020B0604020202020204" pitchFamily="34" charset="0"/>
              </a:rPr>
              <a:t>Scrip (promissory note)</a:t>
            </a: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231443"/>
            <a:ext cx="5958883" cy="113975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Explain </a:t>
            </a:r>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how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to account for </a:t>
            </a:r>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cash dividends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and describe </a:t>
            </a:r>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the effect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of stock dividends and stock splits.</a:t>
            </a:r>
          </a:p>
        </p:txBody>
      </p:sp>
      <p:sp>
        <p:nvSpPr>
          <p:cNvPr id="12" name="TextBox 11"/>
          <p:cNvSpPr txBox="1"/>
          <p:nvPr/>
        </p:nvSpPr>
        <p:spPr>
          <a:xfrm>
            <a:off x="2196978"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2" name="SMARTInkShape-27"/>
          <p:cNvSpPr/>
          <p:nvPr>
            <p:custDataLst>
              <p:tags r:id="rId1"/>
            </p:custDataLst>
          </p:nvPr>
        </p:nvSpPr>
        <p:spPr bwMode="auto">
          <a:xfrm>
            <a:off x="3495280" y="3136106"/>
            <a:ext cx="376634" cy="480569"/>
          </a:xfrm>
          <a:custGeom>
            <a:avLst/>
            <a:gdLst/>
            <a:ahLst/>
            <a:cxnLst/>
            <a:rect l="0" t="0" r="0" b="0"/>
            <a:pathLst>
              <a:path w="376634" h="480569">
                <a:moveTo>
                  <a:pt x="12301" y="400050"/>
                </a:moveTo>
                <a:lnTo>
                  <a:pt x="12301" y="400050"/>
                </a:lnTo>
                <a:lnTo>
                  <a:pt x="4716" y="407635"/>
                </a:lnTo>
                <a:lnTo>
                  <a:pt x="993" y="419825"/>
                </a:lnTo>
                <a:lnTo>
                  <a:pt x="0" y="427521"/>
                </a:lnTo>
                <a:lnTo>
                  <a:pt x="5246" y="442422"/>
                </a:lnTo>
                <a:lnTo>
                  <a:pt x="16310" y="456188"/>
                </a:lnTo>
                <a:lnTo>
                  <a:pt x="47165" y="475844"/>
                </a:lnTo>
                <a:lnTo>
                  <a:pt x="60340" y="480568"/>
                </a:lnTo>
                <a:lnTo>
                  <a:pt x="68841" y="480021"/>
                </a:lnTo>
                <a:lnTo>
                  <a:pt x="81882" y="471459"/>
                </a:lnTo>
                <a:lnTo>
                  <a:pt x="95800" y="458867"/>
                </a:lnTo>
                <a:lnTo>
                  <a:pt x="114726" y="423281"/>
                </a:lnTo>
                <a:lnTo>
                  <a:pt x="128991" y="388854"/>
                </a:lnTo>
                <a:lnTo>
                  <a:pt x="138511" y="362530"/>
                </a:lnTo>
                <a:lnTo>
                  <a:pt x="150151" y="332839"/>
                </a:lnTo>
                <a:lnTo>
                  <a:pt x="164056" y="300329"/>
                </a:lnTo>
                <a:lnTo>
                  <a:pt x="180818" y="264713"/>
                </a:lnTo>
                <a:lnTo>
                  <a:pt x="190527" y="246326"/>
                </a:lnTo>
                <a:lnTo>
                  <a:pt x="200968" y="227717"/>
                </a:lnTo>
                <a:lnTo>
                  <a:pt x="211898" y="208961"/>
                </a:lnTo>
                <a:lnTo>
                  <a:pt x="223153" y="190108"/>
                </a:lnTo>
                <a:lnTo>
                  <a:pt x="234626" y="171189"/>
                </a:lnTo>
                <a:lnTo>
                  <a:pt x="246242" y="152226"/>
                </a:lnTo>
                <a:lnTo>
                  <a:pt x="259544" y="134028"/>
                </a:lnTo>
                <a:lnTo>
                  <a:pt x="289139" y="98991"/>
                </a:lnTo>
                <a:lnTo>
                  <a:pt x="316580" y="69131"/>
                </a:lnTo>
                <a:lnTo>
                  <a:pt x="340417" y="43425"/>
                </a:lnTo>
                <a:lnTo>
                  <a:pt x="376633"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5" name="SMARTInkShape-Group14"/>
          <p:cNvGrpSpPr/>
          <p:nvPr/>
        </p:nvGrpSpPr>
        <p:grpSpPr>
          <a:xfrm>
            <a:off x="464899" y="3175218"/>
            <a:ext cx="3530292" cy="693448"/>
            <a:chOff x="464899" y="3175218"/>
            <a:chExt cx="3530292" cy="693448"/>
          </a:xfrm>
        </p:grpSpPr>
        <p:sp>
          <p:nvSpPr>
            <p:cNvPr id="3" name="SMARTInkShape-28"/>
            <p:cNvSpPr/>
            <p:nvPr>
              <p:custDataLst>
                <p:tags r:id="rId7"/>
              </p:custDataLst>
            </p:nvPr>
          </p:nvSpPr>
          <p:spPr bwMode="auto">
            <a:xfrm>
              <a:off x="3793331" y="3414713"/>
              <a:ext cx="35720" cy="14288"/>
            </a:xfrm>
            <a:custGeom>
              <a:avLst/>
              <a:gdLst/>
              <a:ahLst/>
              <a:cxnLst/>
              <a:rect l="0" t="0" r="0" b="0"/>
              <a:pathLst>
                <a:path w="35720" h="14288">
                  <a:moveTo>
                    <a:pt x="35719" y="14287"/>
                  </a:moveTo>
                  <a:lnTo>
                    <a:pt x="35719" y="14287"/>
                  </a:lnTo>
                  <a:lnTo>
                    <a:pt x="31927" y="14287"/>
                  </a:lnTo>
                  <a:lnTo>
                    <a:pt x="27948" y="12170"/>
                  </a:lnTo>
                  <a:lnTo>
                    <a:pt x="21947" y="8584"/>
                  </a:lnTo>
                  <a:lnTo>
                    <a:pt x="0" y="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SMARTInkShape-29"/>
            <p:cNvSpPr/>
            <p:nvPr>
              <p:custDataLst>
                <p:tags r:id="rId8"/>
              </p:custDataLst>
            </p:nvPr>
          </p:nvSpPr>
          <p:spPr bwMode="auto">
            <a:xfrm>
              <a:off x="464899" y="3175218"/>
              <a:ext cx="3530292" cy="693448"/>
            </a:xfrm>
            <a:custGeom>
              <a:avLst/>
              <a:gdLst/>
              <a:ahLst/>
              <a:cxnLst/>
              <a:rect l="0" t="0" r="0" b="0"/>
              <a:pathLst>
                <a:path w="3530292" h="693448">
                  <a:moveTo>
                    <a:pt x="3192701" y="218063"/>
                  </a:moveTo>
                  <a:lnTo>
                    <a:pt x="3192701" y="218063"/>
                  </a:lnTo>
                  <a:lnTo>
                    <a:pt x="3185410" y="217270"/>
                  </a:lnTo>
                  <a:lnTo>
                    <a:pt x="3152230" y="208120"/>
                  </a:lnTo>
                  <a:lnTo>
                    <a:pt x="3117739" y="201270"/>
                  </a:lnTo>
                  <a:lnTo>
                    <a:pt x="3093238" y="196577"/>
                  </a:lnTo>
                  <a:lnTo>
                    <a:pt x="3068326" y="191845"/>
                  </a:lnTo>
                  <a:lnTo>
                    <a:pt x="3041380" y="187096"/>
                  </a:lnTo>
                  <a:lnTo>
                    <a:pt x="3011412" y="182340"/>
                  </a:lnTo>
                  <a:lnTo>
                    <a:pt x="2979572" y="177580"/>
                  </a:lnTo>
                  <a:lnTo>
                    <a:pt x="2946900" y="172818"/>
                  </a:lnTo>
                  <a:lnTo>
                    <a:pt x="2911741" y="165940"/>
                  </a:lnTo>
                  <a:lnTo>
                    <a:pt x="2893476" y="161883"/>
                  </a:lnTo>
                  <a:lnTo>
                    <a:pt x="2874949" y="158385"/>
                  </a:lnTo>
                  <a:lnTo>
                    <a:pt x="2856248" y="155259"/>
                  </a:lnTo>
                  <a:lnTo>
                    <a:pt x="2837430" y="152381"/>
                  </a:lnTo>
                  <a:lnTo>
                    <a:pt x="2816948" y="150463"/>
                  </a:lnTo>
                  <a:lnTo>
                    <a:pt x="2795355" y="149184"/>
                  </a:lnTo>
                  <a:lnTo>
                    <a:pt x="2773022" y="148331"/>
                  </a:lnTo>
                  <a:lnTo>
                    <a:pt x="2750990" y="146175"/>
                  </a:lnTo>
                  <a:lnTo>
                    <a:pt x="2729158" y="143150"/>
                  </a:lnTo>
                  <a:lnTo>
                    <a:pt x="2707460" y="139546"/>
                  </a:lnTo>
                  <a:lnTo>
                    <a:pt x="2685851" y="137144"/>
                  </a:lnTo>
                  <a:lnTo>
                    <a:pt x="2664301" y="135542"/>
                  </a:lnTo>
                  <a:lnTo>
                    <a:pt x="2642790" y="134474"/>
                  </a:lnTo>
                  <a:lnTo>
                    <a:pt x="2621306" y="132175"/>
                  </a:lnTo>
                  <a:lnTo>
                    <a:pt x="2599840" y="129054"/>
                  </a:lnTo>
                  <a:lnTo>
                    <a:pt x="2578385" y="125386"/>
                  </a:lnTo>
                  <a:lnTo>
                    <a:pt x="2556145" y="122147"/>
                  </a:lnTo>
                  <a:lnTo>
                    <a:pt x="2533380" y="119194"/>
                  </a:lnTo>
                  <a:lnTo>
                    <a:pt x="2510266" y="116432"/>
                  </a:lnTo>
                  <a:lnTo>
                    <a:pt x="2486920" y="113797"/>
                  </a:lnTo>
                  <a:lnTo>
                    <a:pt x="2463418" y="111246"/>
                  </a:lnTo>
                  <a:lnTo>
                    <a:pt x="2439812" y="108752"/>
                  </a:lnTo>
                  <a:lnTo>
                    <a:pt x="2416138" y="105501"/>
                  </a:lnTo>
                  <a:lnTo>
                    <a:pt x="2392417" y="101747"/>
                  </a:lnTo>
                  <a:lnTo>
                    <a:pt x="2368666" y="97657"/>
                  </a:lnTo>
                  <a:lnTo>
                    <a:pt x="2344894" y="94930"/>
                  </a:lnTo>
                  <a:lnTo>
                    <a:pt x="2321109" y="93112"/>
                  </a:lnTo>
                  <a:lnTo>
                    <a:pt x="2297315" y="91900"/>
                  </a:lnTo>
                  <a:lnTo>
                    <a:pt x="2272721" y="90298"/>
                  </a:lnTo>
                  <a:lnTo>
                    <a:pt x="2247593" y="88436"/>
                  </a:lnTo>
                  <a:lnTo>
                    <a:pt x="2222110" y="86402"/>
                  </a:lnTo>
                  <a:lnTo>
                    <a:pt x="2197184" y="84251"/>
                  </a:lnTo>
                  <a:lnTo>
                    <a:pt x="2172630" y="82024"/>
                  </a:lnTo>
                  <a:lnTo>
                    <a:pt x="2148322" y="79745"/>
                  </a:lnTo>
                  <a:lnTo>
                    <a:pt x="2123386" y="78226"/>
                  </a:lnTo>
                  <a:lnTo>
                    <a:pt x="2098031" y="77214"/>
                  </a:lnTo>
                  <a:lnTo>
                    <a:pt x="2072396" y="76539"/>
                  </a:lnTo>
                  <a:lnTo>
                    <a:pt x="2045781" y="76089"/>
                  </a:lnTo>
                  <a:lnTo>
                    <a:pt x="2018513" y="75788"/>
                  </a:lnTo>
                  <a:lnTo>
                    <a:pt x="1990809" y="75588"/>
                  </a:lnTo>
                  <a:lnTo>
                    <a:pt x="1963608" y="75455"/>
                  </a:lnTo>
                  <a:lnTo>
                    <a:pt x="1936743" y="75366"/>
                  </a:lnTo>
                  <a:lnTo>
                    <a:pt x="1910102" y="75307"/>
                  </a:lnTo>
                  <a:lnTo>
                    <a:pt x="1883610" y="75267"/>
                  </a:lnTo>
                  <a:lnTo>
                    <a:pt x="1857217" y="75241"/>
                  </a:lnTo>
                  <a:lnTo>
                    <a:pt x="1830891" y="75224"/>
                  </a:lnTo>
                  <a:lnTo>
                    <a:pt x="1804609" y="74418"/>
                  </a:lnTo>
                  <a:lnTo>
                    <a:pt x="1778356" y="73087"/>
                  </a:lnTo>
                  <a:lnTo>
                    <a:pt x="1752123" y="71406"/>
                  </a:lnTo>
                  <a:lnTo>
                    <a:pt x="1725903" y="70286"/>
                  </a:lnTo>
                  <a:lnTo>
                    <a:pt x="1699692" y="69539"/>
                  </a:lnTo>
                  <a:lnTo>
                    <a:pt x="1673487" y="69041"/>
                  </a:lnTo>
                  <a:lnTo>
                    <a:pt x="1647285" y="68708"/>
                  </a:lnTo>
                  <a:lnTo>
                    <a:pt x="1621086" y="68487"/>
                  </a:lnTo>
                  <a:lnTo>
                    <a:pt x="1594889" y="68339"/>
                  </a:lnTo>
                  <a:lnTo>
                    <a:pt x="1569487" y="67447"/>
                  </a:lnTo>
                  <a:lnTo>
                    <a:pt x="1544614" y="66059"/>
                  </a:lnTo>
                  <a:lnTo>
                    <a:pt x="1520095" y="64339"/>
                  </a:lnTo>
                  <a:lnTo>
                    <a:pt x="1495018" y="63193"/>
                  </a:lnTo>
                  <a:lnTo>
                    <a:pt x="1469569" y="62429"/>
                  </a:lnTo>
                  <a:lnTo>
                    <a:pt x="1443871" y="61920"/>
                  </a:lnTo>
                  <a:lnTo>
                    <a:pt x="1418802" y="60786"/>
                  </a:lnTo>
                  <a:lnTo>
                    <a:pt x="1394152" y="59237"/>
                  </a:lnTo>
                  <a:lnTo>
                    <a:pt x="1369780" y="57410"/>
                  </a:lnTo>
                  <a:lnTo>
                    <a:pt x="1345596" y="56193"/>
                  </a:lnTo>
                  <a:lnTo>
                    <a:pt x="1321535" y="55381"/>
                  </a:lnTo>
                  <a:lnTo>
                    <a:pt x="1297557" y="54839"/>
                  </a:lnTo>
                  <a:lnTo>
                    <a:pt x="1273634" y="54478"/>
                  </a:lnTo>
                  <a:lnTo>
                    <a:pt x="1249748" y="54238"/>
                  </a:lnTo>
                  <a:lnTo>
                    <a:pt x="1225887" y="54078"/>
                  </a:lnTo>
                  <a:lnTo>
                    <a:pt x="1201248" y="53971"/>
                  </a:lnTo>
                  <a:lnTo>
                    <a:pt x="1176090" y="53900"/>
                  </a:lnTo>
                  <a:lnTo>
                    <a:pt x="1150588" y="53852"/>
                  </a:lnTo>
                  <a:lnTo>
                    <a:pt x="1125648" y="53820"/>
                  </a:lnTo>
                  <a:lnTo>
                    <a:pt x="1101085" y="53799"/>
                  </a:lnTo>
                  <a:lnTo>
                    <a:pt x="1076771" y="53785"/>
                  </a:lnTo>
                  <a:lnTo>
                    <a:pt x="1052625" y="54569"/>
                  </a:lnTo>
                  <a:lnTo>
                    <a:pt x="1028590" y="55886"/>
                  </a:lnTo>
                  <a:lnTo>
                    <a:pt x="1004629" y="57558"/>
                  </a:lnTo>
                  <a:lnTo>
                    <a:pt x="979924" y="58672"/>
                  </a:lnTo>
                  <a:lnTo>
                    <a:pt x="954722" y="59415"/>
                  </a:lnTo>
                  <a:lnTo>
                    <a:pt x="929190" y="59911"/>
                  </a:lnTo>
                  <a:lnTo>
                    <a:pt x="903438" y="61034"/>
                  </a:lnTo>
                  <a:lnTo>
                    <a:pt x="877538" y="62577"/>
                  </a:lnTo>
                  <a:lnTo>
                    <a:pt x="851540" y="64400"/>
                  </a:lnTo>
                  <a:lnTo>
                    <a:pt x="827065" y="65615"/>
                  </a:lnTo>
                  <a:lnTo>
                    <a:pt x="803604" y="66424"/>
                  </a:lnTo>
                  <a:lnTo>
                    <a:pt x="780820" y="66964"/>
                  </a:lnTo>
                  <a:lnTo>
                    <a:pt x="758486" y="68118"/>
                  </a:lnTo>
                  <a:lnTo>
                    <a:pt x="736454" y="69681"/>
                  </a:lnTo>
                  <a:lnTo>
                    <a:pt x="714622" y="71517"/>
                  </a:lnTo>
                  <a:lnTo>
                    <a:pt x="693717" y="72741"/>
                  </a:lnTo>
                  <a:lnTo>
                    <a:pt x="673430" y="73557"/>
                  </a:lnTo>
                  <a:lnTo>
                    <a:pt x="653556" y="74101"/>
                  </a:lnTo>
                  <a:lnTo>
                    <a:pt x="633956" y="75257"/>
                  </a:lnTo>
                  <a:lnTo>
                    <a:pt x="614540" y="76821"/>
                  </a:lnTo>
                  <a:lnTo>
                    <a:pt x="595246" y="78659"/>
                  </a:lnTo>
                  <a:lnTo>
                    <a:pt x="576033" y="81470"/>
                  </a:lnTo>
                  <a:lnTo>
                    <a:pt x="556874" y="84933"/>
                  </a:lnTo>
                  <a:lnTo>
                    <a:pt x="537752" y="88828"/>
                  </a:lnTo>
                  <a:lnTo>
                    <a:pt x="518654" y="93013"/>
                  </a:lnTo>
                  <a:lnTo>
                    <a:pt x="499572" y="97390"/>
                  </a:lnTo>
                  <a:lnTo>
                    <a:pt x="480500" y="101896"/>
                  </a:lnTo>
                  <a:lnTo>
                    <a:pt x="462230" y="106487"/>
                  </a:lnTo>
                  <a:lnTo>
                    <a:pt x="427112" y="115822"/>
                  </a:lnTo>
                  <a:lnTo>
                    <a:pt x="409175" y="121327"/>
                  </a:lnTo>
                  <a:lnTo>
                    <a:pt x="390867" y="127379"/>
                  </a:lnTo>
                  <a:lnTo>
                    <a:pt x="372312" y="133795"/>
                  </a:lnTo>
                  <a:lnTo>
                    <a:pt x="336878" y="149390"/>
                  </a:lnTo>
                  <a:lnTo>
                    <a:pt x="302609" y="166904"/>
                  </a:lnTo>
                  <a:lnTo>
                    <a:pt x="268857" y="185271"/>
                  </a:lnTo>
                  <a:lnTo>
                    <a:pt x="237452" y="206135"/>
                  </a:lnTo>
                  <a:lnTo>
                    <a:pt x="207620" y="228637"/>
                  </a:lnTo>
                  <a:lnTo>
                    <a:pt x="178486" y="251867"/>
                  </a:lnTo>
                  <a:lnTo>
                    <a:pt x="151779" y="275421"/>
                  </a:lnTo>
                  <a:lnTo>
                    <a:pt x="126680" y="298324"/>
                  </a:lnTo>
                  <a:lnTo>
                    <a:pt x="91825" y="329862"/>
                  </a:lnTo>
                  <a:lnTo>
                    <a:pt x="65710" y="363196"/>
                  </a:lnTo>
                  <a:lnTo>
                    <a:pt x="43685" y="393534"/>
                  </a:lnTo>
                  <a:lnTo>
                    <a:pt x="26752" y="422631"/>
                  </a:lnTo>
                  <a:lnTo>
                    <a:pt x="12475" y="450567"/>
                  </a:lnTo>
                  <a:lnTo>
                    <a:pt x="2254" y="481742"/>
                  </a:lnTo>
                  <a:lnTo>
                    <a:pt x="0" y="514623"/>
                  </a:lnTo>
                  <a:lnTo>
                    <a:pt x="5258" y="545195"/>
                  </a:lnTo>
                  <a:lnTo>
                    <a:pt x="20044" y="576153"/>
                  </a:lnTo>
                  <a:lnTo>
                    <a:pt x="33241" y="593157"/>
                  </a:lnTo>
                  <a:lnTo>
                    <a:pt x="63329" y="613125"/>
                  </a:lnTo>
                  <a:lnTo>
                    <a:pt x="91310" y="627572"/>
                  </a:lnTo>
                  <a:lnTo>
                    <a:pt x="124384" y="641112"/>
                  </a:lnTo>
                  <a:lnTo>
                    <a:pt x="147577" y="647650"/>
                  </a:lnTo>
                  <a:lnTo>
                    <a:pt x="173231" y="653201"/>
                  </a:lnTo>
                  <a:lnTo>
                    <a:pt x="200508" y="658314"/>
                  </a:lnTo>
                  <a:lnTo>
                    <a:pt x="228506" y="663233"/>
                  </a:lnTo>
                  <a:lnTo>
                    <a:pt x="258942" y="665948"/>
                  </a:lnTo>
                  <a:lnTo>
                    <a:pt x="291783" y="667154"/>
                  </a:lnTo>
                  <a:lnTo>
                    <a:pt x="309431" y="667476"/>
                  </a:lnTo>
                  <a:lnTo>
                    <a:pt x="327546" y="667690"/>
                  </a:lnTo>
                  <a:lnTo>
                    <a:pt x="345973" y="667833"/>
                  </a:lnTo>
                  <a:lnTo>
                    <a:pt x="364607" y="667929"/>
                  </a:lnTo>
                  <a:lnTo>
                    <a:pt x="383380" y="667992"/>
                  </a:lnTo>
                  <a:lnTo>
                    <a:pt x="403039" y="667241"/>
                  </a:lnTo>
                  <a:lnTo>
                    <a:pt x="423289" y="665946"/>
                  </a:lnTo>
                  <a:lnTo>
                    <a:pt x="443932" y="664290"/>
                  </a:lnTo>
                  <a:lnTo>
                    <a:pt x="464839" y="663185"/>
                  </a:lnTo>
                  <a:lnTo>
                    <a:pt x="485920" y="662449"/>
                  </a:lnTo>
                  <a:lnTo>
                    <a:pt x="507118" y="661958"/>
                  </a:lnTo>
                  <a:lnTo>
                    <a:pt x="528393" y="661630"/>
                  </a:lnTo>
                  <a:lnTo>
                    <a:pt x="549721" y="661412"/>
                  </a:lnTo>
                  <a:lnTo>
                    <a:pt x="571083" y="661267"/>
                  </a:lnTo>
                  <a:lnTo>
                    <a:pt x="593262" y="661963"/>
                  </a:lnTo>
                  <a:lnTo>
                    <a:pt x="615985" y="663222"/>
                  </a:lnTo>
                  <a:lnTo>
                    <a:pt x="639072" y="664854"/>
                  </a:lnTo>
                  <a:lnTo>
                    <a:pt x="663194" y="665943"/>
                  </a:lnTo>
                  <a:lnTo>
                    <a:pt x="688007" y="666668"/>
                  </a:lnTo>
                  <a:lnTo>
                    <a:pt x="713280" y="667152"/>
                  </a:lnTo>
                  <a:lnTo>
                    <a:pt x="738066" y="668268"/>
                  </a:lnTo>
                  <a:lnTo>
                    <a:pt x="762528" y="669806"/>
                  </a:lnTo>
                  <a:lnTo>
                    <a:pt x="786773" y="671625"/>
                  </a:lnTo>
                  <a:lnTo>
                    <a:pt x="810874" y="672838"/>
                  </a:lnTo>
                  <a:lnTo>
                    <a:pt x="834879" y="673646"/>
                  </a:lnTo>
                  <a:lnTo>
                    <a:pt x="858820" y="674185"/>
                  </a:lnTo>
                  <a:lnTo>
                    <a:pt x="882718" y="674545"/>
                  </a:lnTo>
                  <a:lnTo>
                    <a:pt x="906587" y="674784"/>
                  </a:lnTo>
                  <a:lnTo>
                    <a:pt x="930438" y="674944"/>
                  </a:lnTo>
                  <a:lnTo>
                    <a:pt x="954275" y="675050"/>
                  </a:lnTo>
                  <a:lnTo>
                    <a:pt x="978105" y="675121"/>
                  </a:lnTo>
                  <a:lnTo>
                    <a:pt x="1001929" y="675169"/>
                  </a:lnTo>
                  <a:lnTo>
                    <a:pt x="1025749" y="674406"/>
                  </a:lnTo>
                  <a:lnTo>
                    <a:pt x="1049566" y="673104"/>
                  </a:lnTo>
                  <a:lnTo>
                    <a:pt x="1073382" y="671443"/>
                  </a:lnTo>
                  <a:lnTo>
                    <a:pt x="1097197" y="670335"/>
                  </a:lnTo>
                  <a:lnTo>
                    <a:pt x="1121010" y="669597"/>
                  </a:lnTo>
                  <a:lnTo>
                    <a:pt x="1144824" y="669104"/>
                  </a:lnTo>
                  <a:lnTo>
                    <a:pt x="1168637" y="668776"/>
                  </a:lnTo>
                  <a:lnTo>
                    <a:pt x="1192450" y="668557"/>
                  </a:lnTo>
                  <a:lnTo>
                    <a:pt x="1216263" y="668411"/>
                  </a:lnTo>
                  <a:lnTo>
                    <a:pt x="1240076" y="667520"/>
                  </a:lnTo>
                  <a:lnTo>
                    <a:pt x="1263888" y="666132"/>
                  </a:lnTo>
                  <a:lnTo>
                    <a:pt x="1287701" y="664414"/>
                  </a:lnTo>
                  <a:lnTo>
                    <a:pt x="1311513" y="663267"/>
                  </a:lnTo>
                  <a:lnTo>
                    <a:pt x="1335326" y="662504"/>
                  </a:lnTo>
                  <a:lnTo>
                    <a:pt x="1359139" y="661994"/>
                  </a:lnTo>
                  <a:lnTo>
                    <a:pt x="1382951" y="661655"/>
                  </a:lnTo>
                  <a:lnTo>
                    <a:pt x="1406764" y="661428"/>
                  </a:lnTo>
                  <a:lnTo>
                    <a:pt x="1430576" y="661277"/>
                  </a:lnTo>
                  <a:lnTo>
                    <a:pt x="1454389" y="661177"/>
                  </a:lnTo>
                  <a:lnTo>
                    <a:pt x="1478201" y="661110"/>
                  </a:lnTo>
                  <a:lnTo>
                    <a:pt x="1502014" y="661065"/>
                  </a:lnTo>
                  <a:lnTo>
                    <a:pt x="1525826" y="661035"/>
                  </a:lnTo>
                  <a:lnTo>
                    <a:pt x="1549639" y="661016"/>
                  </a:lnTo>
                  <a:lnTo>
                    <a:pt x="1573451" y="661002"/>
                  </a:lnTo>
                  <a:lnTo>
                    <a:pt x="1598057" y="660994"/>
                  </a:lnTo>
                  <a:lnTo>
                    <a:pt x="1623193" y="660988"/>
                  </a:lnTo>
                  <a:lnTo>
                    <a:pt x="1648681" y="660984"/>
                  </a:lnTo>
                  <a:lnTo>
                    <a:pt x="1673611" y="660981"/>
                  </a:lnTo>
                  <a:lnTo>
                    <a:pt x="1698168" y="660979"/>
                  </a:lnTo>
                  <a:lnTo>
                    <a:pt x="1722477" y="660978"/>
                  </a:lnTo>
                  <a:lnTo>
                    <a:pt x="1746620" y="660977"/>
                  </a:lnTo>
                  <a:lnTo>
                    <a:pt x="1770653" y="660977"/>
                  </a:lnTo>
                  <a:lnTo>
                    <a:pt x="1794613" y="660977"/>
                  </a:lnTo>
                  <a:lnTo>
                    <a:pt x="1818524" y="661770"/>
                  </a:lnTo>
                  <a:lnTo>
                    <a:pt x="1842401" y="663093"/>
                  </a:lnTo>
                  <a:lnTo>
                    <a:pt x="1866258" y="664768"/>
                  </a:lnTo>
                  <a:lnTo>
                    <a:pt x="1890099" y="665886"/>
                  </a:lnTo>
                  <a:lnTo>
                    <a:pt x="1913931" y="666630"/>
                  </a:lnTo>
                  <a:lnTo>
                    <a:pt x="1937756" y="667127"/>
                  </a:lnTo>
                  <a:lnTo>
                    <a:pt x="1961578" y="668251"/>
                  </a:lnTo>
                  <a:lnTo>
                    <a:pt x="1985396" y="669795"/>
                  </a:lnTo>
                  <a:lnTo>
                    <a:pt x="2009212" y="671618"/>
                  </a:lnTo>
                  <a:lnTo>
                    <a:pt x="2033027" y="673627"/>
                  </a:lnTo>
                  <a:lnTo>
                    <a:pt x="2056842" y="675760"/>
                  </a:lnTo>
                  <a:lnTo>
                    <a:pt x="2080655" y="677975"/>
                  </a:lnTo>
                  <a:lnTo>
                    <a:pt x="2104468" y="679453"/>
                  </a:lnTo>
                  <a:lnTo>
                    <a:pt x="2128281" y="680437"/>
                  </a:lnTo>
                  <a:lnTo>
                    <a:pt x="2152094" y="681094"/>
                  </a:lnTo>
                  <a:lnTo>
                    <a:pt x="2175907" y="682325"/>
                  </a:lnTo>
                  <a:lnTo>
                    <a:pt x="2199719" y="683940"/>
                  </a:lnTo>
                  <a:lnTo>
                    <a:pt x="2223532" y="685810"/>
                  </a:lnTo>
                  <a:lnTo>
                    <a:pt x="2248138" y="687057"/>
                  </a:lnTo>
                  <a:lnTo>
                    <a:pt x="2273274" y="687888"/>
                  </a:lnTo>
                  <a:lnTo>
                    <a:pt x="2298762" y="688443"/>
                  </a:lnTo>
                  <a:lnTo>
                    <a:pt x="2323692" y="689606"/>
                  </a:lnTo>
                  <a:lnTo>
                    <a:pt x="2348249" y="691175"/>
                  </a:lnTo>
                  <a:lnTo>
                    <a:pt x="2372558" y="693015"/>
                  </a:lnTo>
                  <a:lnTo>
                    <a:pt x="2397495" y="693447"/>
                  </a:lnTo>
                  <a:lnTo>
                    <a:pt x="2422851" y="692942"/>
                  </a:lnTo>
                  <a:lnTo>
                    <a:pt x="2448487" y="691812"/>
                  </a:lnTo>
                  <a:lnTo>
                    <a:pt x="2473514" y="691058"/>
                  </a:lnTo>
                  <a:lnTo>
                    <a:pt x="2498137" y="690556"/>
                  </a:lnTo>
                  <a:lnTo>
                    <a:pt x="2522490" y="690221"/>
                  </a:lnTo>
                  <a:lnTo>
                    <a:pt x="2546662" y="689998"/>
                  </a:lnTo>
                  <a:lnTo>
                    <a:pt x="2570715" y="689848"/>
                  </a:lnTo>
                  <a:lnTo>
                    <a:pt x="2594687" y="689749"/>
                  </a:lnTo>
                  <a:lnTo>
                    <a:pt x="2619400" y="688889"/>
                  </a:lnTo>
                  <a:lnTo>
                    <a:pt x="2644607" y="687522"/>
                  </a:lnTo>
                  <a:lnTo>
                    <a:pt x="2670142" y="685817"/>
                  </a:lnTo>
                  <a:lnTo>
                    <a:pt x="2695103" y="683887"/>
                  </a:lnTo>
                  <a:lnTo>
                    <a:pt x="2719682" y="681806"/>
                  </a:lnTo>
                  <a:lnTo>
                    <a:pt x="2744005" y="679625"/>
                  </a:lnTo>
                  <a:lnTo>
                    <a:pt x="2768158" y="677377"/>
                  </a:lnTo>
                  <a:lnTo>
                    <a:pt x="2792197" y="675085"/>
                  </a:lnTo>
                  <a:lnTo>
                    <a:pt x="2816161" y="672763"/>
                  </a:lnTo>
                  <a:lnTo>
                    <a:pt x="2840868" y="670421"/>
                  </a:lnTo>
                  <a:lnTo>
                    <a:pt x="2866071" y="668067"/>
                  </a:lnTo>
                  <a:lnTo>
                    <a:pt x="2891604" y="665703"/>
                  </a:lnTo>
                  <a:lnTo>
                    <a:pt x="2916563" y="662540"/>
                  </a:lnTo>
                  <a:lnTo>
                    <a:pt x="2941140" y="658843"/>
                  </a:lnTo>
                  <a:lnTo>
                    <a:pt x="2965463" y="654792"/>
                  </a:lnTo>
                  <a:lnTo>
                    <a:pt x="2988821" y="650503"/>
                  </a:lnTo>
                  <a:lnTo>
                    <a:pt x="3011537" y="646057"/>
                  </a:lnTo>
                  <a:lnTo>
                    <a:pt x="3033825" y="641504"/>
                  </a:lnTo>
                  <a:lnTo>
                    <a:pt x="3056621" y="636883"/>
                  </a:lnTo>
                  <a:lnTo>
                    <a:pt x="3079756" y="632214"/>
                  </a:lnTo>
                  <a:lnTo>
                    <a:pt x="3103117" y="627513"/>
                  </a:lnTo>
                  <a:lnTo>
                    <a:pt x="3125835" y="621999"/>
                  </a:lnTo>
                  <a:lnTo>
                    <a:pt x="3148123" y="615941"/>
                  </a:lnTo>
                  <a:lnTo>
                    <a:pt x="3170126" y="609522"/>
                  </a:lnTo>
                  <a:lnTo>
                    <a:pt x="3191939" y="602860"/>
                  </a:lnTo>
                  <a:lnTo>
                    <a:pt x="3213624" y="596039"/>
                  </a:lnTo>
                  <a:lnTo>
                    <a:pt x="3235225" y="589109"/>
                  </a:lnTo>
                  <a:lnTo>
                    <a:pt x="3255182" y="582108"/>
                  </a:lnTo>
                  <a:lnTo>
                    <a:pt x="3274042" y="575060"/>
                  </a:lnTo>
                  <a:lnTo>
                    <a:pt x="3292172" y="567980"/>
                  </a:lnTo>
                  <a:lnTo>
                    <a:pt x="3327133" y="551646"/>
                  </a:lnTo>
                  <a:lnTo>
                    <a:pt x="3361192" y="533804"/>
                  </a:lnTo>
                  <a:lnTo>
                    <a:pt x="3394851" y="515290"/>
                  </a:lnTo>
                  <a:lnTo>
                    <a:pt x="3424097" y="496479"/>
                  </a:lnTo>
                  <a:lnTo>
                    <a:pt x="3449531" y="477535"/>
                  </a:lnTo>
                  <a:lnTo>
                    <a:pt x="3480906" y="448226"/>
                  </a:lnTo>
                  <a:lnTo>
                    <a:pt x="3504843" y="414759"/>
                  </a:lnTo>
                  <a:lnTo>
                    <a:pt x="3521549" y="380501"/>
                  </a:lnTo>
                  <a:lnTo>
                    <a:pt x="3530291" y="349096"/>
                  </a:lnTo>
                  <a:lnTo>
                    <a:pt x="3527766" y="315008"/>
                  </a:lnTo>
                  <a:lnTo>
                    <a:pt x="3517316" y="279772"/>
                  </a:lnTo>
                  <a:lnTo>
                    <a:pt x="3501785" y="244197"/>
                  </a:lnTo>
                  <a:lnTo>
                    <a:pt x="3473106" y="208520"/>
                  </a:lnTo>
                  <a:lnTo>
                    <a:pt x="3438679" y="172814"/>
                  </a:lnTo>
                  <a:lnTo>
                    <a:pt x="3412356" y="149005"/>
                  </a:lnTo>
                  <a:lnTo>
                    <a:pt x="3380548" y="127310"/>
                  </a:lnTo>
                  <a:lnTo>
                    <a:pt x="3345245" y="106291"/>
                  </a:lnTo>
                  <a:lnTo>
                    <a:pt x="3326941" y="95130"/>
                  </a:lnTo>
                  <a:lnTo>
                    <a:pt x="3308388" y="83720"/>
                  </a:lnTo>
                  <a:lnTo>
                    <a:pt x="3288082" y="72939"/>
                  </a:lnTo>
                  <a:lnTo>
                    <a:pt x="3266607" y="62576"/>
                  </a:lnTo>
                  <a:lnTo>
                    <a:pt x="3244353" y="52493"/>
                  </a:lnTo>
                  <a:lnTo>
                    <a:pt x="3221579" y="43389"/>
                  </a:lnTo>
                  <a:lnTo>
                    <a:pt x="3198460" y="34939"/>
                  </a:lnTo>
                  <a:lnTo>
                    <a:pt x="3175109" y="26924"/>
                  </a:lnTo>
                  <a:lnTo>
                    <a:pt x="3149223" y="19993"/>
                  </a:lnTo>
                  <a:lnTo>
                    <a:pt x="3121647" y="13785"/>
                  </a:lnTo>
                  <a:lnTo>
                    <a:pt x="3092944" y="8059"/>
                  </a:lnTo>
                  <a:lnTo>
                    <a:pt x="3063490" y="4242"/>
                  </a:lnTo>
                  <a:lnTo>
                    <a:pt x="3033536" y="1697"/>
                  </a:lnTo>
                  <a:lnTo>
                    <a:pt x="3003247" y="0"/>
                  </a:lnTo>
                  <a:lnTo>
                    <a:pt x="2971942" y="457"/>
                  </a:lnTo>
                  <a:lnTo>
                    <a:pt x="2939959" y="2349"/>
                  </a:lnTo>
                  <a:lnTo>
                    <a:pt x="2907525" y="5197"/>
                  </a:lnTo>
                  <a:lnTo>
                    <a:pt x="2873996" y="9478"/>
                  </a:lnTo>
                  <a:lnTo>
                    <a:pt x="2839738" y="14712"/>
                  </a:lnTo>
                  <a:lnTo>
                    <a:pt x="2804992" y="20583"/>
                  </a:lnTo>
                  <a:lnTo>
                    <a:pt x="2773097" y="26879"/>
                  </a:lnTo>
                  <a:lnTo>
                    <a:pt x="2743102" y="33457"/>
                  </a:lnTo>
                  <a:lnTo>
                    <a:pt x="2714375" y="40224"/>
                  </a:lnTo>
                  <a:lnTo>
                    <a:pt x="2688873" y="47116"/>
                  </a:lnTo>
                  <a:lnTo>
                    <a:pt x="2665522" y="54092"/>
                  </a:lnTo>
                  <a:lnTo>
                    <a:pt x="2643605" y="61124"/>
                  </a:lnTo>
                  <a:lnTo>
                    <a:pt x="2599770" y="75188"/>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6" name="SMARTInkShape-30"/>
          <p:cNvSpPr/>
          <p:nvPr>
            <p:custDataLst>
              <p:tags r:id="rId2"/>
            </p:custDataLst>
          </p:nvPr>
        </p:nvSpPr>
        <p:spPr bwMode="auto">
          <a:xfrm>
            <a:off x="3988217" y="3158859"/>
            <a:ext cx="3938950" cy="663012"/>
          </a:xfrm>
          <a:custGeom>
            <a:avLst/>
            <a:gdLst/>
            <a:ahLst/>
            <a:cxnLst/>
            <a:rect l="0" t="0" r="0" b="0"/>
            <a:pathLst>
              <a:path w="3938950" h="663012">
                <a:moveTo>
                  <a:pt x="2455446" y="84404"/>
                </a:moveTo>
                <a:lnTo>
                  <a:pt x="2455446" y="84404"/>
                </a:lnTo>
                <a:lnTo>
                  <a:pt x="2421197" y="84404"/>
                </a:lnTo>
                <a:lnTo>
                  <a:pt x="2387354" y="84404"/>
                </a:lnTo>
                <a:lnTo>
                  <a:pt x="2360095" y="83610"/>
                </a:lnTo>
                <a:lnTo>
                  <a:pt x="2329459" y="80611"/>
                </a:lnTo>
                <a:lnTo>
                  <a:pt x="2299440" y="78749"/>
                </a:lnTo>
                <a:lnTo>
                  <a:pt x="2269428" y="77922"/>
                </a:lnTo>
                <a:lnTo>
                  <a:pt x="2237569" y="77554"/>
                </a:lnTo>
                <a:lnTo>
                  <a:pt x="2207006" y="77390"/>
                </a:lnTo>
                <a:lnTo>
                  <a:pt x="2176752" y="76524"/>
                </a:lnTo>
                <a:lnTo>
                  <a:pt x="2144786" y="73493"/>
                </a:lnTo>
                <a:lnTo>
                  <a:pt x="2112058" y="69501"/>
                </a:lnTo>
                <a:lnTo>
                  <a:pt x="2078198" y="65874"/>
                </a:lnTo>
                <a:lnTo>
                  <a:pt x="2060278" y="64907"/>
                </a:lnTo>
                <a:lnTo>
                  <a:pt x="2041982" y="64262"/>
                </a:lnTo>
                <a:lnTo>
                  <a:pt x="2023434" y="63038"/>
                </a:lnTo>
                <a:lnTo>
                  <a:pt x="2004719" y="61429"/>
                </a:lnTo>
                <a:lnTo>
                  <a:pt x="1985893" y="59562"/>
                </a:lnTo>
                <a:lnTo>
                  <a:pt x="1966197" y="57524"/>
                </a:lnTo>
                <a:lnTo>
                  <a:pt x="1945924" y="55371"/>
                </a:lnTo>
                <a:lnTo>
                  <a:pt x="1925265" y="53142"/>
                </a:lnTo>
                <a:lnTo>
                  <a:pt x="1905141" y="51656"/>
                </a:lnTo>
                <a:lnTo>
                  <a:pt x="1885376" y="50666"/>
                </a:lnTo>
                <a:lnTo>
                  <a:pt x="1865849" y="50006"/>
                </a:lnTo>
                <a:lnTo>
                  <a:pt x="1844894" y="48772"/>
                </a:lnTo>
                <a:lnTo>
                  <a:pt x="1822986" y="47155"/>
                </a:lnTo>
                <a:lnTo>
                  <a:pt x="1800444" y="45284"/>
                </a:lnTo>
                <a:lnTo>
                  <a:pt x="1777478" y="43242"/>
                </a:lnTo>
                <a:lnTo>
                  <a:pt x="1754229" y="41088"/>
                </a:lnTo>
                <a:lnTo>
                  <a:pt x="1730793" y="38858"/>
                </a:lnTo>
                <a:lnTo>
                  <a:pt x="1707231" y="37371"/>
                </a:lnTo>
                <a:lnTo>
                  <a:pt x="1683586" y="36380"/>
                </a:lnTo>
                <a:lnTo>
                  <a:pt x="1659885" y="35719"/>
                </a:lnTo>
                <a:lnTo>
                  <a:pt x="1636147" y="34484"/>
                </a:lnTo>
                <a:lnTo>
                  <a:pt x="1612384" y="32868"/>
                </a:lnTo>
                <a:lnTo>
                  <a:pt x="1588604" y="30996"/>
                </a:lnTo>
                <a:lnTo>
                  <a:pt x="1564020" y="29749"/>
                </a:lnTo>
                <a:lnTo>
                  <a:pt x="1538900" y="28917"/>
                </a:lnTo>
                <a:lnTo>
                  <a:pt x="1513421" y="28362"/>
                </a:lnTo>
                <a:lnTo>
                  <a:pt x="1487704" y="27199"/>
                </a:lnTo>
                <a:lnTo>
                  <a:pt x="1461828" y="25630"/>
                </a:lnTo>
                <a:lnTo>
                  <a:pt x="1435846" y="23790"/>
                </a:lnTo>
                <a:lnTo>
                  <a:pt x="1409000" y="21769"/>
                </a:lnTo>
                <a:lnTo>
                  <a:pt x="1381578" y="19629"/>
                </a:lnTo>
                <a:lnTo>
                  <a:pt x="1353771" y="17408"/>
                </a:lnTo>
                <a:lnTo>
                  <a:pt x="1326502" y="15927"/>
                </a:lnTo>
                <a:lnTo>
                  <a:pt x="1299592" y="14940"/>
                </a:lnTo>
                <a:lnTo>
                  <a:pt x="1272920" y="14282"/>
                </a:lnTo>
                <a:lnTo>
                  <a:pt x="1246408" y="13050"/>
                </a:lnTo>
                <a:lnTo>
                  <a:pt x="1220002" y="11434"/>
                </a:lnTo>
                <a:lnTo>
                  <a:pt x="1193666" y="9563"/>
                </a:lnTo>
                <a:lnTo>
                  <a:pt x="1166584" y="7523"/>
                </a:lnTo>
                <a:lnTo>
                  <a:pt x="1139004" y="5368"/>
                </a:lnTo>
                <a:lnTo>
                  <a:pt x="1111093" y="3138"/>
                </a:lnTo>
                <a:lnTo>
                  <a:pt x="1083754" y="1652"/>
                </a:lnTo>
                <a:lnTo>
                  <a:pt x="1056797" y="661"/>
                </a:lnTo>
                <a:lnTo>
                  <a:pt x="1030095" y="0"/>
                </a:lnTo>
                <a:lnTo>
                  <a:pt x="1002768" y="353"/>
                </a:lnTo>
                <a:lnTo>
                  <a:pt x="975025" y="1383"/>
                </a:lnTo>
                <a:lnTo>
                  <a:pt x="947005" y="2863"/>
                </a:lnTo>
                <a:lnTo>
                  <a:pt x="919594" y="3849"/>
                </a:lnTo>
                <a:lnTo>
                  <a:pt x="892588" y="4507"/>
                </a:lnTo>
                <a:lnTo>
                  <a:pt x="865853" y="4945"/>
                </a:lnTo>
                <a:lnTo>
                  <a:pt x="838505" y="6031"/>
                </a:lnTo>
                <a:lnTo>
                  <a:pt x="810747" y="7549"/>
                </a:lnTo>
                <a:lnTo>
                  <a:pt x="782718" y="9355"/>
                </a:lnTo>
                <a:lnTo>
                  <a:pt x="755300" y="12146"/>
                </a:lnTo>
                <a:lnTo>
                  <a:pt x="728290" y="15595"/>
                </a:lnTo>
                <a:lnTo>
                  <a:pt x="701552" y="19481"/>
                </a:lnTo>
                <a:lnTo>
                  <a:pt x="674996" y="23659"/>
                </a:lnTo>
                <a:lnTo>
                  <a:pt x="648560" y="28032"/>
                </a:lnTo>
                <a:lnTo>
                  <a:pt x="622205" y="32535"/>
                </a:lnTo>
                <a:lnTo>
                  <a:pt x="596698" y="37918"/>
                </a:lnTo>
                <a:lnTo>
                  <a:pt x="571755" y="43889"/>
                </a:lnTo>
                <a:lnTo>
                  <a:pt x="547189" y="50250"/>
                </a:lnTo>
                <a:lnTo>
                  <a:pt x="523669" y="56872"/>
                </a:lnTo>
                <a:lnTo>
                  <a:pt x="500844" y="63668"/>
                </a:lnTo>
                <a:lnTo>
                  <a:pt x="478484" y="70580"/>
                </a:lnTo>
                <a:lnTo>
                  <a:pt x="456434" y="78363"/>
                </a:lnTo>
                <a:lnTo>
                  <a:pt x="434590" y="86726"/>
                </a:lnTo>
                <a:lnTo>
                  <a:pt x="412883" y="95477"/>
                </a:lnTo>
                <a:lnTo>
                  <a:pt x="391268" y="104486"/>
                </a:lnTo>
                <a:lnTo>
                  <a:pt x="369715" y="113667"/>
                </a:lnTo>
                <a:lnTo>
                  <a:pt x="348202" y="122962"/>
                </a:lnTo>
                <a:lnTo>
                  <a:pt x="327511" y="132334"/>
                </a:lnTo>
                <a:lnTo>
                  <a:pt x="307366" y="141757"/>
                </a:lnTo>
                <a:lnTo>
                  <a:pt x="287586" y="151215"/>
                </a:lnTo>
                <a:lnTo>
                  <a:pt x="268050" y="161488"/>
                </a:lnTo>
                <a:lnTo>
                  <a:pt x="248675" y="172305"/>
                </a:lnTo>
                <a:lnTo>
                  <a:pt x="229409" y="183486"/>
                </a:lnTo>
                <a:lnTo>
                  <a:pt x="195302" y="208609"/>
                </a:lnTo>
                <a:lnTo>
                  <a:pt x="164268" y="234856"/>
                </a:lnTo>
                <a:lnTo>
                  <a:pt x="134601" y="259750"/>
                </a:lnTo>
                <a:lnTo>
                  <a:pt x="107657" y="284044"/>
                </a:lnTo>
                <a:lnTo>
                  <a:pt x="83246" y="308070"/>
                </a:lnTo>
                <a:lnTo>
                  <a:pt x="61814" y="331978"/>
                </a:lnTo>
                <a:lnTo>
                  <a:pt x="43822" y="355832"/>
                </a:lnTo>
                <a:lnTo>
                  <a:pt x="22422" y="389458"/>
                </a:lnTo>
                <a:lnTo>
                  <a:pt x="8143" y="419530"/>
                </a:lnTo>
                <a:lnTo>
                  <a:pt x="0" y="454343"/>
                </a:lnTo>
                <a:lnTo>
                  <a:pt x="2382" y="476855"/>
                </a:lnTo>
                <a:lnTo>
                  <a:pt x="8115" y="494814"/>
                </a:lnTo>
                <a:lnTo>
                  <a:pt x="16780" y="505198"/>
                </a:lnTo>
                <a:lnTo>
                  <a:pt x="41746" y="524799"/>
                </a:lnTo>
                <a:lnTo>
                  <a:pt x="66345" y="535390"/>
                </a:lnTo>
                <a:lnTo>
                  <a:pt x="93742" y="539763"/>
                </a:lnTo>
                <a:lnTo>
                  <a:pt x="125760" y="544851"/>
                </a:lnTo>
                <a:lnTo>
                  <a:pt x="160382" y="547593"/>
                </a:lnTo>
                <a:lnTo>
                  <a:pt x="186055" y="550351"/>
                </a:lnTo>
                <a:lnTo>
                  <a:pt x="213340" y="553429"/>
                </a:lnTo>
                <a:lnTo>
                  <a:pt x="241342" y="554796"/>
                </a:lnTo>
                <a:lnTo>
                  <a:pt x="269662" y="557521"/>
                </a:lnTo>
                <a:lnTo>
                  <a:pt x="299711" y="561378"/>
                </a:lnTo>
                <a:lnTo>
                  <a:pt x="334233" y="565738"/>
                </a:lnTo>
                <a:lnTo>
                  <a:pt x="366509" y="570322"/>
                </a:lnTo>
                <a:lnTo>
                  <a:pt x="398317" y="574211"/>
                </a:lnTo>
                <a:lnTo>
                  <a:pt x="433620" y="575939"/>
                </a:lnTo>
                <a:lnTo>
                  <a:pt x="451924" y="577194"/>
                </a:lnTo>
                <a:lnTo>
                  <a:pt x="470478" y="578824"/>
                </a:lnTo>
                <a:lnTo>
                  <a:pt x="489196" y="580705"/>
                </a:lnTo>
                <a:lnTo>
                  <a:pt x="524811" y="584911"/>
                </a:lnTo>
                <a:lnTo>
                  <a:pt x="542087" y="587144"/>
                </a:lnTo>
                <a:lnTo>
                  <a:pt x="560748" y="589426"/>
                </a:lnTo>
                <a:lnTo>
                  <a:pt x="580333" y="591742"/>
                </a:lnTo>
                <a:lnTo>
                  <a:pt x="600533" y="594079"/>
                </a:lnTo>
                <a:lnTo>
                  <a:pt x="620350" y="595637"/>
                </a:lnTo>
                <a:lnTo>
                  <a:pt x="639911" y="596676"/>
                </a:lnTo>
                <a:lnTo>
                  <a:pt x="659301" y="597368"/>
                </a:lnTo>
                <a:lnTo>
                  <a:pt x="678579" y="598624"/>
                </a:lnTo>
                <a:lnTo>
                  <a:pt x="697780" y="600255"/>
                </a:lnTo>
                <a:lnTo>
                  <a:pt x="716931" y="602135"/>
                </a:lnTo>
                <a:lnTo>
                  <a:pt x="736049" y="603389"/>
                </a:lnTo>
                <a:lnTo>
                  <a:pt x="755143" y="604225"/>
                </a:lnTo>
                <a:lnTo>
                  <a:pt x="774223" y="604783"/>
                </a:lnTo>
                <a:lnTo>
                  <a:pt x="793293" y="605948"/>
                </a:lnTo>
                <a:lnTo>
                  <a:pt x="812356" y="607518"/>
                </a:lnTo>
                <a:lnTo>
                  <a:pt x="831415" y="609359"/>
                </a:lnTo>
                <a:lnTo>
                  <a:pt x="851265" y="610586"/>
                </a:lnTo>
                <a:lnTo>
                  <a:pt x="871642" y="611405"/>
                </a:lnTo>
                <a:lnTo>
                  <a:pt x="892370" y="611950"/>
                </a:lnTo>
                <a:lnTo>
                  <a:pt x="912539" y="613108"/>
                </a:lnTo>
                <a:lnTo>
                  <a:pt x="932335" y="614673"/>
                </a:lnTo>
                <a:lnTo>
                  <a:pt x="951882" y="616510"/>
                </a:lnTo>
                <a:lnTo>
                  <a:pt x="972058" y="617735"/>
                </a:lnTo>
                <a:lnTo>
                  <a:pt x="992652" y="618552"/>
                </a:lnTo>
                <a:lnTo>
                  <a:pt x="1013524" y="619096"/>
                </a:lnTo>
                <a:lnTo>
                  <a:pt x="1034583" y="619459"/>
                </a:lnTo>
                <a:lnTo>
                  <a:pt x="1055767" y="619701"/>
                </a:lnTo>
                <a:lnTo>
                  <a:pt x="1077033" y="619862"/>
                </a:lnTo>
                <a:lnTo>
                  <a:pt x="1098353" y="619970"/>
                </a:lnTo>
                <a:lnTo>
                  <a:pt x="1119712" y="620041"/>
                </a:lnTo>
                <a:lnTo>
                  <a:pt x="1141093" y="620089"/>
                </a:lnTo>
                <a:lnTo>
                  <a:pt x="1162492" y="620121"/>
                </a:lnTo>
                <a:lnTo>
                  <a:pt x="1183901" y="620142"/>
                </a:lnTo>
                <a:lnTo>
                  <a:pt x="1205318" y="620156"/>
                </a:lnTo>
                <a:lnTo>
                  <a:pt x="1227534" y="620166"/>
                </a:lnTo>
                <a:lnTo>
                  <a:pt x="1250281" y="620172"/>
                </a:lnTo>
                <a:lnTo>
                  <a:pt x="1273384" y="620176"/>
                </a:lnTo>
                <a:lnTo>
                  <a:pt x="1295929" y="620179"/>
                </a:lnTo>
                <a:lnTo>
                  <a:pt x="1318104" y="620181"/>
                </a:lnTo>
                <a:lnTo>
                  <a:pt x="1340030" y="620182"/>
                </a:lnTo>
                <a:lnTo>
                  <a:pt x="1362585" y="620183"/>
                </a:lnTo>
                <a:lnTo>
                  <a:pt x="1385560" y="620184"/>
                </a:lnTo>
                <a:lnTo>
                  <a:pt x="1408813" y="620184"/>
                </a:lnTo>
                <a:lnTo>
                  <a:pt x="1432253" y="620184"/>
                </a:lnTo>
                <a:lnTo>
                  <a:pt x="1455817" y="620184"/>
                </a:lnTo>
                <a:lnTo>
                  <a:pt x="1479464" y="620184"/>
                </a:lnTo>
                <a:lnTo>
                  <a:pt x="1503166" y="620184"/>
                </a:lnTo>
                <a:lnTo>
                  <a:pt x="1526905" y="620185"/>
                </a:lnTo>
                <a:lnTo>
                  <a:pt x="1550669" y="620185"/>
                </a:lnTo>
                <a:lnTo>
                  <a:pt x="1574449" y="620979"/>
                </a:lnTo>
                <a:lnTo>
                  <a:pt x="1598239" y="622301"/>
                </a:lnTo>
                <a:lnTo>
                  <a:pt x="1622037" y="623977"/>
                </a:lnTo>
                <a:lnTo>
                  <a:pt x="1645840" y="625094"/>
                </a:lnTo>
                <a:lnTo>
                  <a:pt x="1669646" y="625839"/>
                </a:lnTo>
                <a:lnTo>
                  <a:pt x="1693454" y="626336"/>
                </a:lnTo>
                <a:lnTo>
                  <a:pt x="1718057" y="627460"/>
                </a:lnTo>
                <a:lnTo>
                  <a:pt x="1743191" y="629004"/>
                </a:lnTo>
                <a:lnTo>
                  <a:pt x="1768678" y="630827"/>
                </a:lnTo>
                <a:lnTo>
                  <a:pt x="1793607" y="632042"/>
                </a:lnTo>
                <a:lnTo>
                  <a:pt x="1818163" y="632852"/>
                </a:lnTo>
                <a:lnTo>
                  <a:pt x="1842472" y="633392"/>
                </a:lnTo>
                <a:lnTo>
                  <a:pt x="1866615" y="634546"/>
                </a:lnTo>
                <a:lnTo>
                  <a:pt x="1890648" y="636109"/>
                </a:lnTo>
                <a:lnTo>
                  <a:pt x="1914608" y="637945"/>
                </a:lnTo>
                <a:lnTo>
                  <a:pt x="1939312" y="639168"/>
                </a:lnTo>
                <a:lnTo>
                  <a:pt x="1964513" y="639984"/>
                </a:lnTo>
                <a:lnTo>
                  <a:pt x="1990044" y="640528"/>
                </a:lnTo>
                <a:lnTo>
                  <a:pt x="2015003" y="640891"/>
                </a:lnTo>
                <a:lnTo>
                  <a:pt x="2039579" y="641133"/>
                </a:lnTo>
                <a:lnTo>
                  <a:pt x="2063902" y="641294"/>
                </a:lnTo>
                <a:lnTo>
                  <a:pt x="2088848" y="642195"/>
                </a:lnTo>
                <a:lnTo>
                  <a:pt x="2114209" y="643590"/>
                </a:lnTo>
                <a:lnTo>
                  <a:pt x="2139848" y="645313"/>
                </a:lnTo>
                <a:lnTo>
                  <a:pt x="2165672" y="647256"/>
                </a:lnTo>
                <a:lnTo>
                  <a:pt x="2191620" y="649345"/>
                </a:lnTo>
                <a:lnTo>
                  <a:pt x="2217649" y="651531"/>
                </a:lnTo>
                <a:lnTo>
                  <a:pt x="2243734" y="653782"/>
                </a:lnTo>
                <a:lnTo>
                  <a:pt x="2269854" y="656077"/>
                </a:lnTo>
                <a:lnTo>
                  <a:pt x="2295999" y="658400"/>
                </a:lnTo>
                <a:lnTo>
                  <a:pt x="2322161" y="659949"/>
                </a:lnTo>
                <a:lnTo>
                  <a:pt x="2348333" y="660982"/>
                </a:lnTo>
                <a:lnTo>
                  <a:pt x="2374512" y="661670"/>
                </a:lnTo>
                <a:lnTo>
                  <a:pt x="2400696" y="662129"/>
                </a:lnTo>
                <a:lnTo>
                  <a:pt x="2426883" y="662435"/>
                </a:lnTo>
                <a:lnTo>
                  <a:pt x="2453073" y="662639"/>
                </a:lnTo>
                <a:lnTo>
                  <a:pt x="2479264" y="662775"/>
                </a:lnTo>
                <a:lnTo>
                  <a:pt x="2505456" y="662866"/>
                </a:lnTo>
                <a:lnTo>
                  <a:pt x="2531648" y="662926"/>
                </a:lnTo>
                <a:lnTo>
                  <a:pt x="2557841" y="662967"/>
                </a:lnTo>
                <a:lnTo>
                  <a:pt x="2584034" y="662993"/>
                </a:lnTo>
                <a:lnTo>
                  <a:pt x="2610228" y="663011"/>
                </a:lnTo>
                <a:lnTo>
                  <a:pt x="2637214" y="662229"/>
                </a:lnTo>
                <a:lnTo>
                  <a:pt x="2664731" y="660914"/>
                </a:lnTo>
                <a:lnTo>
                  <a:pt x="2692601" y="659244"/>
                </a:lnTo>
                <a:lnTo>
                  <a:pt x="2720705" y="657337"/>
                </a:lnTo>
                <a:lnTo>
                  <a:pt x="2748966" y="655271"/>
                </a:lnTo>
                <a:lnTo>
                  <a:pt x="2777332" y="653101"/>
                </a:lnTo>
                <a:lnTo>
                  <a:pt x="2804975" y="650066"/>
                </a:lnTo>
                <a:lnTo>
                  <a:pt x="2832133" y="646456"/>
                </a:lnTo>
                <a:lnTo>
                  <a:pt x="2858971" y="642461"/>
                </a:lnTo>
                <a:lnTo>
                  <a:pt x="2886387" y="639005"/>
                </a:lnTo>
                <a:lnTo>
                  <a:pt x="2914190" y="635906"/>
                </a:lnTo>
                <a:lnTo>
                  <a:pt x="2942251" y="633047"/>
                </a:lnTo>
                <a:lnTo>
                  <a:pt x="2969689" y="630347"/>
                </a:lnTo>
                <a:lnTo>
                  <a:pt x="2996712" y="627753"/>
                </a:lnTo>
                <a:lnTo>
                  <a:pt x="3023459" y="625230"/>
                </a:lnTo>
                <a:lnTo>
                  <a:pt x="3050021" y="621961"/>
                </a:lnTo>
                <a:lnTo>
                  <a:pt x="3076460" y="618194"/>
                </a:lnTo>
                <a:lnTo>
                  <a:pt x="3102818" y="614095"/>
                </a:lnTo>
                <a:lnTo>
                  <a:pt x="3129121" y="609775"/>
                </a:lnTo>
                <a:lnTo>
                  <a:pt x="3155387" y="605307"/>
                </a:lnTo>
                <a:lnTo>
                  <a:pt x="3181630" y="600741"/>
                </a:lnTo>
                <a:lnTo>
                  <a:pt x="3207856" y="596904"/>
                </a:lnTo>
                <a:lnTo>
                  <a:pt x="3234071" y="593551"/>
                </a:lnTo>
                <a:lnTo>
                  <a:pt x="3260279" y="590523"/>
                </a:lnTo>
                <a:lnTo>
                  <a:pt x="3286482" y="586916"/>
                </a:lnTo>
                <a:lnTo>
                  <a:pt x="3312682" y="582925"/>
                </a:lnTo>
                <a:lnTo>
                  <a:pt x="3338881" y="578676"/>
                </a:lnTo>
                <a:lnTo>
                  <a:pt x="3364284" y="574256"/>
                </a:lnTo>
                <a:lnTo>
                  <a:pt x="3389156" y="569722"/>
                </a:lnTo>
                <a:lnTo>
                  <a:pt x="3413675" y="565112"/>
                </a:lnTo>
                <a:lnTo>
                  <a:pt x="3437165" y="560450"/>
                </a:lnTo>
                <a:lnTo>
                  <a:pt x="3459969" y="555756"/>
                </a:lnTo>
                <a:lnTo>
                  <a:pt x="3482315" y="551039"/>
                </a:lnTo>
                <a:lnTo>
                  <a:pt x="3504357" y="546306"/>
                </a:lnTo>
                <a:lnTo>
                  <a:pt x="3526195" y="541564"/>
                </a:lnTo>
                <a:lnTo>
                  <a:pt x="3547897" y="536814"/>
                </a:lnTo>
                <a:lnTo>
                  <a:pt x="3569509" y="532061"/>
                </a:lnTo>
                <a:lnTo>
                  <a:pt x="3591061" y="527304"/>
                </a:lnTo>
                <a:lnTo>
                  <a:pt x="3612573" y="522545"/>
                </a:lnTo>
                <a:lnTo>
                  <a:pt x="3633264" y="517786"/>
                </a:lnTo>
                <a:lnTo>
                  <a:pt x="3653407" y="513025"/>
                </a:lnTo>
                <a:lnTo>
                  <a:pt x="3673187" y="508264"/>
                </a:lnTo>
                <a:lnTo>
                  <a:pt x="3691930" y="502708"/>
                </a:lnTo>
                <a:lnTo>
                  <a:pt x="3727571" y="490185"/>
                </a:lnTo>
                <a:lnTo>
                  <a:pt x="3761932" y="478799"/>
                </a:lnTo>
                <a:lnTo>
                  <a:pt x="3794931" y="467653"/>
                </a:lnTo>
                <a:lnTo>
                  <a:pt x="3825472" y="454762"/>
                </a:lnTo>
                <a:lnTo>
                  <a:pt x="3850688" y="441095"/>
                </a:lnTo>
                <a:lnTo>
                  <a:pt x="3882734" y="420012"/>
                </a:lnTo>
                <a:lnTo>
                  <a:pt x="3918214" y="391556"/>
                </a:lnTo>
                <a:lnTo>
                  <a:pt x="3933257" y="370145"/>
                </a:lnTo>
                <a:lnTo>
                  <a:pt x="3938949" y="348720"/>
                </a:lnTo>
                <a:lnTo>
                  <a:pt x="3936843" y="323498"/>
                </a:lnTo>
                <a:lnTo>
                  <a:pt x="3927400" y="299709"/>
                </a:lnTo>
                <a:lnTo>
                  <a:pt x="3903490" y="264634"/>
                </a:lnTo>
                <a:lnTo>
                  <a:pt x="3877301" y="236583"/>
                </a:lnTo>
                <a:lnTo>
                  <a:pt x="3843964" y="208163"/>
                </a:lnTo>
                <a:lnTo>
                  <a:pt x="3817896" y="189149"/>
                </a:lnTo>
                <a:lnTo>
                  <a:pt x="3788318" y="170116"/>
                </a:lnTo>
                <a:lnTo>
                  <a:pt x="3756652" y="151866"/>
                </a:lnTo>
                <a:lnTo>
                  <a:pt x="3724058" y="135818"/>
                </a:lnTo>
                <a:lnTo>
                  <a:pt x="3705999" y="128205"/>
                </a:lnTo>
                <a:lnTo>
                  <a:pt x="3686817" y="120748"/>
                </a:lnTo>
                <a:lnTo>
                  <a:pt x="3666885" y="113396"/>
                </a:lnTo>
                <a:lnTo>
                  <a:pt x="3646453" y="106113"/>
                </a:lnTo>
                <a:lnTo>
                  <a:pt x="3625688" y="98877"/>
                </a:lnTo>
                <a:lnTo>
                  <a:pt x="3604701" y="91671"/>
                </a:lnTo>
                <a:lnTo>
                  <a:pt x="3582772" y="85280"/>
                </a:lnTo>
                <a:lnTo>
                  <a:pt x="3560215" y="79431"/>
                </a:lnTo>
                <a:lnTo>
                  <a:pt x="3537240" y="73945"/>
                </a:lnTo>
                <a:lnTo>
                  <a:pt x="3513986" y="68700"/>
                </a:lnTo>
                <a:lnTo>
                  <a:pt x="3490545" y="63616"/>
                </a:lnTo>
                <a:lnTo>
                  <a:pt x="3466981" y="58639"/>
                </a:lnTo>
                <a:lnTo>
                  <a:pt x="3442540" y="53733"/>
                </a:lnTo>
                <a:lnTo>
                  <a:pt x="3417515" y="48875"/>
                </a:lnTo>
                <a:lnTo>
                  <a:pt x="3392100" y="44049"/>
                </a:lnTo>
                <a:lnTo>
                  <a:pt x="3366426" y="40038"/>
                </a:lnTo>
                <a:lnTo>
                  <a:pt x="3340578" y="36570"/>
                </a:lnTo>
                <a:lnTo>
                  <a:pt x="3314615" y="33465"/>
                </a:lnTo>
                <a:lnTo>
                  <a:pt x="3287782" y="30601"/>
                </a:lnTo>
                <a:lnTo>
                  <a:pt x="3260368" y="27897"/>
                </a:lnTo>
                <a:lnTo>
                  <a:pt x="3232567" y="25301"/>
                </a:lnTo>
                <a:lnTo>
                  <a:pt x="3204508" y="22777"/>
                </a:lnTo>
                <a:lnTo>
                  <a:pt x="3176277" y="20300"/>
                </a:lnTo>
                <a:lnTo>
                  <a:pt x="3147931" y="17856"/>
                </a:lnTo>
                <a:lnTo>
                  <a:pt x="3119509" y="15432"/>
                </a:lnTo>
                <a:lnTo>
                  <a:pt x="3091035" y="13023"/>
                </a:lnTo>
                <a:lnTo>
                  <a:pt x="3062528" y="10623"/>
                </a:lnTo>
                <a:lnTo>
                  <a:pt x="3033205" y="9022"/>
                </a:lnTo>
                <a:lnTo>
                  <a:pt x="3003337" y="7956"/>
                </a:lnTo>
                <a:lnTo>
                  <a:pt x="2973106" y="7245"/>
                </a:lnTo>
                <a:lnTo>
                  <a:pt x="2942634" y="6770"/>
                </a:lnTo>
                <a:lnTo>
                  <a:pt x="2912001" y="6454"/>
                </a:lnTo>
                <a:lnTo>
                  <a:pt x="2881259" y="6244"/>
                </a:lnTo>
                <a:lnTo>
                  <a:pt x="2849652" y="6103"/>
                </a:lnTo>
                <a:lnTo>
                  <a:pt x="2817469" y="6009"/>
                </a:lnTo>
                <a:lnTo>
                  <a:pt x="2784901" y="5947"/>
                </a:lnTo>
                <a:lnTo>
                  <a:pt x="2752076" y="5905"/>
                </a:lnTo>
                <a:lnTo>
                  <a:pt x="2719081" y="5878"/>
                </a:lnTo>
                <a:lnTo>
                  <a:pt x="2685971" y="5859"/>
                </a:lnTo>
                <a:lnTo>
                  <a:pt x="2653579" y="5847"/>
                </a:lnTo>
                <a:lnTo>
                  <a:pt x="2621666" y="5839"/>
                </a:lnTo>
                <a:lnTo>
                  <a:pt x="2590071" y="5833"/>
                </a:lnTo>
                <a:lnTo>
                  <a:pt x="2557897" y="6623"/>
                </a:lnTo>
                <a:lnTo>
                  <a:pt x="2525333" y="7944"/>
                </a:lnTo>
                <a:lnTo>
                  <a:pt x="2492512" y="9618"/>
                </a:lnTo>
                <a:lnTo>
                  <a:pt x="2460313" y="11528"/>
                </a:lnTo>
                <a:lnTo>
                  <a:pt x="2428528" y="13595"/>
                </a:lnTo>
                <a:lnTo>
                  <a:pt x="2397020" y="15766"/>
                </a:lnTo>
                <a:lnTo>
                  <a:pt x="2364901" y="18802"/>
                </a:lnTo>
                <a:lnTo>
                  <a:pt x="2332376" y="22413"/>
                </a:lnTo>
                <a:lnTo>
                  <a:pt x="2299581" y="26408"/>
                </a:lnTo>
                <a:lnTo>
                  <a:pt x="2267398" y="30658"/>
                </a:lnTo>
                <a:lnTo>
                  <a:pt x="2235625" y="35080"/>
                </a:lnTo>
                <a:lnTo>
                  <a:pt x="2204123" y="39615"/>
                </a:lnTo>
                <a:lnTo>
                  <a:pt x="2172803" y="45019"/>
                </a:lnTo>
                <a:lnTo>
                  <a:pt x="2141605" y="51004"/>
                </a:lnTo>
                <a:lnTo>
                  <a:pt x="2110487" y="57374"/>
                </a:lnTo>
                <a:lnTo>
                  <a:pt x="2079423" y="64797"/>
                </a:lnTo>
                <a:lnTo>
                  <a:pt x="2048395" y="72920"/>
                </a:lnTo>
                <a:lnTo>
                  <a:pt x="2017391" y="81510"/>
                </a:lnTo>
                <a:lnTo>
                  <a:pt x="1986403" y="91206"/>
                </a:lnTo>
                <a:lnTo>
                  <a:pt x="1955426" y="101638"/>
                </a:lnTo>
                <a:lnTo>
                  <a:pt x="1924455" y="112562"/>
                </a:lnTo>
                <a:lnTo>
                  <a:pt x="1896664" y="123020"/>
                </a:lnTo>
                <a:lnTo>
                  <a:pt x="1870994" y="133166"/>
                </a:lnTo>
                <a:lnTo>
                  <a:pt x="1846736" y="143106"/>
                </a:lnTo>
                <a:lnTo>
                  <a:pt x="1825801" y="152113"/>
                </a:lnTo>
                <a:lnTo>
                  <a:pt x="1807083" y="160500"/>
                </a:lnTo>
                <a:lnTo>
                  <a:pt x="1778347" y="173786"/>
                </a:lnTo>
                <a:lnTo>
                  <a:pt x="1755358" y="184416"/>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5" name="SMARTInkShape-Group16"/>
          <p:cNvGrpSpPr/>
          <p:nvPr/>
        </p:nvGrpSpPr>
        <p:grpSpPr>
          <a:xfrm>
            <a:off x="3714750" y="3814763"/>
            <a:ext cx="307182" cy="457201"/>
            <a:chOff x="3714750" y="3814763"/>
            <a:chExt cx="307182" cy="457201"/>
          </a:xfrm>
        </p:grpSpPr>
        <p:sp>
          <p:nvSpPr>
            <p:cNvPr id="7" name="SMARTInkShape-31"/>
            <p:cNvSpPr/>
            <p:nvPr>
              <p:custDataLst>
                <p:tags r:id="rId5"/>
              </p:custDataLst>
            </p:nvPr>
          </p:nvSpPr>
          <p:spPr bwMode="auto">
            <a:xfrm>
              <a:off x="3800475" y="3907631"/>
              <a:ext cx="221457" cy="271464"/>
            </a:xfrm>
            <a:custGeom>
              <a:avLst/>
              <a:gdLst/>
              <a:ahLst/>
              <a:cxnLst/>
              <a:rect l="0" t="0" r="0" b="0"/>
              <a:pathLst>
                <a:path w="221457" h="271464">
                  <a:moveTo>
                    <a:pt x="0" y="0"/>
                  </a:moveTo>
                  <a:lnTo>
                    <a:pt x="0" y="0"/>
                  </a:lnTo>
                  <a:lnTo>
                    <a:pt x="3792" y="0"/>
                  </a:lnTo>
                  <a:lnTo>
                    <a:pt x="7771" y="2117"/>
                  </a:lnTo>
                  <a:lnTo>
                    <a:pt x="9943" y="3792"/>
                  </a:lnTo>
                  <a:lnTo>
                    <a:pt x="16590" y="5655"/>
                  </a:lnTo>
                  <a:lnTo>
                    <a:pt x="20585" y="6151"/>
                  </a:lnTo>
                  <a:lnTo>
                    <a:pt x="53911" y="23151"/>
                  </a:lnTo>
                  <a:lnTo>
                    <a:pt x="84262" y="39704"/>
                  </a:lnTo>
                  <a:lnTo>
                    <a:pt x="111894" y="65081"/>
                  </a:lnTo>
                  <a:lnTo>
                    <a:pt x="142705" y="100117"/>
                  </a:lnTo>
                  <a:lnTo>
                    <a:pt x="168733" y="135745"/>
                  </a:lnTo>
                  <a:lnTo>
                    <a:pt x="187259" y="169219"/>
                  </a:lnTo>
                  <a:lnTo>
                    <a:pt x="199385" y="199585"/>
                  </a:lnTo>
                  <a:lnTo>
                    <a:pt x="211053" y="234892"/>
                  </a:lnTo>
                  <a:lnTo>
                    <a:pt x="214820" y="264829"/>
                  </a:lnTo>
                  <a:lnTo>
                    <a:pt x="216238" y="267040"/>
                  </a:lnTo>
                  <a:lnTo>
                    <a:pt x="221456" y="271463"/>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SMARTInkShape-32"/>
            <p:cNvSpPr/>
            <p:nvPr>
              <p:custDataLst>
                <p:tags r:id="rId6"/>
              </p:custDataLst>
            </p:nvPr>
          </p:nvSpPr>
          <p:spPr bwMode="auto">
            <a:xfrm>
              <a:off x="3714750" y="3814763"/>
              <a:ext cx="307182" cy="457201"/>
            </a:xfrm>
            <a:custGeom>
              <a:avLst/>
              <a:gdLst/>
              <a:ahLst/>
              <a:cxnLst/>
              <a:rect l="0" t="0" r="0" b="0"/>
              <a:pathLst>
                <a:path w="307182" h="457201">
                  <a:moveTo>
                    <a:pt x="307181" y="0"/>
                  </a:moveTo>
                  <a:lnTo>
                    <a:pt x="307181" y="0"/>
                  </a:lnTo>
                  <a:lnTo>
                    <a:pt x="303389" y="0"/>
                  </a:lnTo>
                  <a:lnTo>
                    <a:pt x="299410" y="2116"/>
                  </a:lnTo>
                  <a:lnTo>
                    <a:pt x="297238" y="3792"/>
                  </a:lnTo>
                  <a:lnTo>
                    <a:pt x="281462" y="32131"/>
                  </a:lnTo>
                  <a:lnTo>
                    <a:pt x="260931" y="60320"/>
                  </a:lnTo>
                  <a:lnTo>
                    <a:pt x="243763" y="83959"/>
                  </a:lnTo>
                  <a:lnTo>
                    <a:pt x="225550" y="112985"/>
                  </a:lnTo>
                  <a:lnTo>
                    <a:pt x="206871" y="142290"/>
                  </a:lnTo>
                  <a:lnTo>
                    <a:pt x="187193" y="171984"/>
                  </a:lnTo>
                  <a:lnTo>
                    <a:pt x="165217" y="203702"/>
                  </a:lnTo>
                  <a:lnTo>
                    <a:pt x="144338" y="236319"/>
                  </a:lnTo>
                  <a:lnTo>
                    <a:pt x="123682" y="268543"/>
                  </a:lnTo>
                  <a:lnTo>
                    <a:pt x="101272" y="298740"/>
                  </a:lnTo>
                  <a:lnTo>
                    <a:pt x="80199" y="328035"/>
                  </a:lnTo>
                  <a:lnTo>
                    <a:pt x="61044" y="356930"/>
                  </a:lnTo>
                  <a:lnTo>
                    <a:pt x="44593" y="385648"/>
                  </a:lnTo>
                  <a:lnTo>
                    <a:pt x="21944" y="421006"/>
                  </a:lnTo>
                  <a:lnTo>
                    <a:pt x="0" y="45720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8" name="SMARTInkShape-Group17"/>
          <p:cNvGrpSpPr/>
          <p:nvPr/>
        </p:nvGrpSpPr>
        <p:grpSpPr>
          <a:xfrm>
            <a:off x="7908131" y="3786188"/>
            <a:ext cx="378620" cy="564357"/>
            <a:chOff x="7908131" y="3786188"/>
            <a:chExt cx="378620" cy="564357"/>
          </a:xfrm>
        </p:grpSpPr>
        <p:sp>
          <p:nvSpPr>
            <p:cNvPr id="16" name="SMARTInkShape-33"/>
            <p:cNvSpPr/>
            <p:nvPr>
              <p:custDataLst>
                <p:tags r:id="rId3"/>
              </p:custDataLst>
            </p:nvPr>
          </p:nvSpPr>
          <p:spPr bwMode="auto">
            <a:xfrm>
              <a:off x="7979569" y="3807619"/>
              <a:ext cx="307182" cy="385763"/>
            </a:xfrm>
            <a:custGeom>
              <a:avLst/>
              <a:gdLst/>
              <a:ahLst/>
              <a:cxnLst/>
              <a:rect l="0" t="0" r="0" b="0"/>
              <a:pathLst>
                <a:path w="307182" h="385763">
                  <a:moveTo>
                    <a:pt x="0" y="0"/>
                  </a:moveTo>
                  <a:lnTo>
                    <a:pt x="0" y="0"/>
                  </a:lnTo>
                  <a:lnTo>
                    <a:pt x="33791" y="33792"/>
                  </a:lnTo>
                  <a:lnTo>
                    <a:pt x="64980" y="67097"/>
                  </a:lnTo>
                  <a:lnTo>
                    <a:pt x="88045" y="93699"/>
                  </a:lnTo>
                  <a:lnTo>
                    <a:pt x="120491" y="127340"/>
                  </a:lnTo>
                  <a:lnTo>
                    <a:pt x="146385" y="157234"/>
                  </a:lnTo>
                  <a:lnTo>
                    <a:pt x="174165" y="187434"/>
                  </a:lnTo>
                  <a:lnTo>
                    <a:pt x="198712" y="216490"/>
                  </a:lnTo>
                  <a:lnTo>
                    <a:pt x="224859" y="245208"/>
                  </a:lnTo>
                  <a:lnTo>
                    <a:pt x="255642" y="278447"/>
                  </a:lnTo>
                  <a:lnTo>
                    <a:pt x="277833" y="310530"/>
                  </a:lnTo>
                  <a:lnTo>
                    <a:pt x="290548" y="329605"/>
                  </a:lnTo>
                  <a:lnTo>
                    <a:pt x="304859" y="363791"/>
                  </a:lnTo>
                  <a:lnTo>
                    <a:pt x="307181" y="385762"/>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SMARTInkShape-34"/>
            <p:cNvSpPr/>
            <p:nvPr>
              <p:custDataLst>
                <p:tags r:id="rId4"/>
              </p:custDataLst>
            </p:nvPr>
          </p:nvSpPr>
          <p:spPr bwMode="auto">
            <a:xfrm>
              <a:off x="7908131" y="3786188"/>
              <a:ext cx="342901" cy="564357"/>
            </a:xfrm>
            <a:custGeom>
              <a:avLst/>
              <a:gdLst/>
              <a:ahLst/>
              <a:cxnLst/>
              <a:rect l="0" t="0" r="0" b="0"/>
              <a:pathLst>
                <a:path w="342901" h="564357">
                  <a:moveTo>
                    <a:pt x="342900" y="0"/>
                  </a:moveTo>
                  <a:lnTo>
                    <a:pt x="342900" y="0"/>
                  </a:lnTo>
                  <a:lnTo>
                    <a:pt x="337197" y="6496"/>
                  </a:lnTo>
                  <a:lnTo>
                    <a:pt x="317271" y="38608"/>
                  </a:lnTo>
                  <a:lnTo>
                    <a:pt x="298794" y="69736"/>
                  </a:lnTo>
                  <a:lnTo>
                    <a:pt x="285198" y="95287"/>
                  </a:lnTo>
                  <a:lnTo>
                    <a:pt x="269100" y="124635"/>
                  </a:lnTo>
                  <a:lnTo>
                    <a:pt x="252156" y="156199"/>
                  </a:lnTo>
                  <a:lnTo>
                    <a:pt x="236689" y="188749"/>
                  </a:lnTo>
                  <a:lnTo>
                    <a:pt x="217643" y="221736"/>
                  </a:lnTo>
                  <a:lnTo>
                    <a:pt x="197536" y="254918"/>
                  </a:lnTo>
                  <a:lnTo>
                    <a:pt x="180663" y="288186"/>
                  </a:lnTo>
                  <a:lnTo>
                    <a:pt x="163110" y="321493"/>
                  </a:lnTo>
                  <a:lnTo>
                    <a:pt x="144725" y="354023"/>
                  </a:lnTo>
                  <a:lnTo>
                    <a:pt x="125971" y="384356"/>
                  </a:lnTo>
                  <a:lnTo>
                    <a:pt x="109168" y="411595"/>
                  </a:lnTo>
                  <a:lnTo>
                    <a:pt x="93764" y="436931"/>
                  </a:lnTo>
                  <a:lnTo>
                    <a:pt x="78979" y="461421"/>
                  </a:lnTo>
                  <a:lnTo>
                    <a:pt x="57268" y="493728"/>
                  </a:lnTo>
                  <a:lnTo>
                    <a:pt x="30186" y="526592"/>
                  </a:lnTo>
                  <a:lnTo>
                    <a:pt x="0" y="564356"/>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bwMode="auto">
          <a:xfrm>
            <a:off x="609600" y="1295400"/>
            <a:ext cx="79248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0" lvl="1" indent="0">
              <a:lnSpc>
                <a:spcPct val="125000"/>
              </a:lnSpc>
              <a:spcBef>
                <a:spcPts val="1200"/>
              </a:spcBef>
              <a:buSzPct val="80000"/>
              <a:buFont typeface="Wingdings" pitchFamily="2" charset="2"/>
              <a:buNone/>
            </a:pPr>
            <a:r>
              <a:rPr lang="en-US" altLang="en-US" sz="2300" b="0" dirty="0" smtClean="0">
                <a:solidFill>
                  <a:schemeClr val="tx1"/>
                </a:solidFill>
                <a:effectLst/>
                <a:latin typeface="Liberation Sans" panose="020B0604020202020204" pitchFamily="34" charset="0"/>
              </a:rPr>
              <a:t>For a corporation to pay a cash dividend, it must have:</a:t>
            </a:r>
          </a:p>
          <a:p>
            <a:pPr marL="682625" lvl="2" indent="-457200">
              <a:lnSpc>
                <a:spcPct val="125000"/>
              </a:lnSpc>
              <a:spcBef>
                <a:spcPts val="1200"/>
              </a:spcBef>
              <a:buClr>
                <a:schemeClr val="tx1"/>
              </a:buClr>
              <a:buSzTx/>
              <a:buFont typeface="Wingdings" pitchFamily="2" charset="2"/>
              <a:buAutoNum type="arabicPeriod"/>
            </a:pPr>
            <a:r>
              <a:rPr lang="en-US" altLang="en-US" sz="2200" dirty="0" smtClean="0">
                <a:solidFill>
                  <a:schemeClr val="tx1"/>
                </a:solidFill>
                <a:effectLst/>
                <a:latin typeface="Liberation Sans" panose="020B0604020202020204" pitchFamily="34" charset="0"/>
              </a:rPr>
              <a:t>Retained earnings - </a:t>
            </a:r>
            <a:r>
              <a:rPr lang="en-US" altLang="en-US" sz="2200" b="0" dirty="0" smtClean="0">
                <a:solidFill>
                  <a:schemeClr val="tx1"/>
                </a:solidFill>
                <a:effectLst/>
                <a:latin typeface="Liberation Sans" panose="020B0604020202020204" pitchFamily="34" charset="0"/>
              </a:rPr>
              <a:t>Payment of dividends from retained earnings is legal in all states.</a:t>
            </a:r>
          </a:p>
          <a:p>
            <a:pPr marL="682625" lvl="2" indent="-457200">
              <a:lnSpc>
                <a:spcPct val="125000"/>
              </a:lnSpc>
              <a:spcBef>
                <a:spcPts val="1200"/>
              </a:spcBef>
              <a:buClr>
                <a:schemeClr val="tx1"/>
              </a:buClr>
              <a:buSzTx/>
              <a:buFont typeface="Wingdings" pitchFamily="2" charset="2"/>
              <a:buAutoNum type="arabicPeriod"/>
            </a:pPr>
            <a:r>
              <a:rPr lang="en-US" altLang="en-US" sz="2200" dirty="0" smtClean="0">
                <a:solidFill>
                  <a:schemeClr val="tx1"/>
                </a:solidFill>
                <a:effectLst/>
                <a:latin typeface="Liberation Sans" panose="020B0604020202020204" pitchFamily="34" charset="0"/>
              </a:rPr>
              <a:t>Adequate cash.</a:t>
            </a:r>
          </a:p>
          <a:p>
            <a:pPr marL="682625" lvl="2" indent="-457200">
              <a:lnSpc>
                <a:spcPct val="125000"/>
              </a:lnSpc>
              <a:spcBef>
                <a:spcPts val="1200"/>
              </a:spcBef>
              <a:buClr>
                <a:schemeClr val="tx1"/>
              </a:buClr>
              <a:buSzTx/>
              <a:buFont typeface="Wingdings" pitchFamily="2" charset="2"/>
              <a:buAutoNum type="arabicPeriod"/>
            </a:pPr>
            <a:r>
              <a:rPr lang="en-US" altLang="en-US" sz="2200" dirty="0" smtClean="0">
                <a:solidFill>
                  <a:schemeClr val="tx1"/>
                </a:solidFill>
                <a:effectLst/>
                <a:latin typeface="Liberation Sans" panose="020B0604020202020204" pitchFamily="34" charset="0"/>
              </a:rPr>
              <a:t>Declaration</a:t>
            </a:r>
            <a:r>
              <a:rPr lang="en-US" altLang="en-US" sz="2200" b="0" dirty="0" smtClean="0">
                <a:solidFill>
                  <a:schemeClr val="tx1"/>
                </a:solidFill>
                <a:effectLst/>
                <a:latin typeface="Liberation Sans" panose="020B0604020202020204" pitchFamily="34" charset="0"/>
              </a:rPr>
              <a:t> by the Board of Directors.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CASH DIVIDENDS</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Corporation Management</a:t>
            </a:r>
            <a:endParaRPr lang="en-US" altLang="en-US" sz="2200" dirty="0">
              <a:solidFill>
                <a:srgbClr val="000000"/>
              </a:solidFill>
              <a:latin typeface="Liberation Sans" panose="020B0604020202020204" pitchFamily="34" charset="0"/>
            </a:endParaRP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Additional Taxes</a:t>
            </a:r>
          </a:p>
        </p:txBody>
      </p:sp>
      <p:sp>
        <p:nvSpPr>
          <p:cNvPr id="620547"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338956" name="Rectangle 12"/>
          <p:cNvSpPr>
            <a:spLocks noChangeArrowheads="1"/>
          </p:cNvSpPr>
          <p:nvPr/>
        </p:nvSpPr>
        <p:spPr bwMode="auto">
          <a:xfrm>
            <a:off x="6324600" y="3590400"/>
            <a:ext cx="2133600" cy="465512"/>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b="1" dirty="0">
                <a:latin typeface="Liberation Sans" panose="020B0604020202020204" pitchFamily="34" charset="0"/>
              </a:rPr>
              <a:t>Advantages</a:t>
            </a:r>
          </a:p>
        </p:txBody>
      </p:sp>
      <p:sp>
        <p:nvSpPr>
          <p:cNvPr id="338957" name="Rectangle 15"/>
          <p:cNvSpPr>
            <a:spLocks noChangeArrowheads="1"/>
          </p:cNvSpPr>
          <p:nvPr/>
        </p:nvSpPr>
        <p:spPr bwMode="auto">
          <a:xfrm>
            <a:off x="5760720" y="5284113"/>
            <a:ext cx="2346960" cy="430887"/>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b="1" dirty="0">
                <a:latin typeface="Liberation Sans" panose="020B0604020202020204" pitchFamily="34" charset="0"/>
              </a:rPr>
              <a:t>Disadvantages</a:t>
            </a:r>
          </a:p>
        </p:txBody>
      </p:sp>
      <p:sp>
        <p:nvSpPr>
          <p:cNvPr id="338958" name="AutoShape 16"/>
          <p:cNvSpPr>
            <a:spLocks/>
          </p:cNvSpPr>
          <p:nvPr/>
        </p:nvSpPr>
        <p:spPr bwMode="auto">
          <a:xfrm>
            <a:off x="5410200" y="2438400"/>
            <a:ext cx="533400" cy="2743200"/>
          </a:xfrm>
          <a:prstGeom prst="rightBrace">
            <a:avLst>
              <a:gd name="adj1" fmla="val 42857"/>
              <a:gd name="adj2" fmla="val 50000"/>
            </a:avLst>
          </a:prstGeom>
          <a:noFill/>
          <a:ln w="38100" cap="sq">
            <a:solidFill>
              <a:srgbClr val="CC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338959" name="AutoShape 17"/>
          <p:cNvSpPr>
            <a:spLocks/>
          </p:cNvSpPr>
          <p:nvPr/>
        </p:nvSpPr>
        <p:spPr bwMode="auto">
          <a:xfrm>
            <a:off x="4800600" y="4800600"/>
            <a:ext cx="533400" cy="1371600"/>
          </a:xfrm>
          <a:prstGeom prst="rightBrace">
            <a:avLst>
              <a:gd name="adj1" fmla="val 21429"/>
              <a:gd name="adj2" fmla="val 50000"/>
            </a:avLst>
          </a:prstGeom>
          <a:noFill/>
          <a:ln w="38100" cap="sq">
            <a:solidFill>
              <a:srgbClr val="CC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dirty="0">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609600" y="1295400"/>
            <a:ext cx="7391400" cy="4647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7713" indent="-512763">
              <a:defRPr sz="2400">
                <a:solidFill>
                  <a:schemeClr val="tx1"/>
                </a:solidFill>
                <a:latin typeface="Times New Roman" pitchFamily="18" charset="0"/>
              </a:defRPr>
            </a:lvl2pPr>
            <a:lvl3pPr marL="1812925" indent="-457200">
              <a:defRPr sz="2400">
                <a:solidFill>
                  <a:schemeClr val="tx1"/>
                </a:solidFill>
                <a:latin typeface="Times New Roman" pitchFamily="18" charset="0"/>
              </a:defRPr>
            </a:lvl3pPr>
            <a:lvl4pPr marL="2384425" indent="-457200">
              <a:defRPr sz="2400">
                <a:solidFill>
                  <a:schemeClr val="tx1"/>
                </a:solidFill>
                <a:latin typeface="Times New Roman" pitchFamily="18" charset="0"/>
              </a:defRPr>
            </a:lvl4pPr>
            <a:lvl5pPr marL="2955925" indent="-457200">
              <a:defRPr sz="2400">
                <a:solidFill>
                  <a:schemeClr val="tx1"/>
                </a:solidFill>
                <a:latin typeface="Times New Roman" pitchFamily="18" charset="0"/>
              </a:defRPr>
            </a:lvl5pPr>
            <a:lvl6pPr marL="3413125" indent="-457200" algn="ctr" eaLnBrk="0" fontAlgn="base" hangingPunct="0">
              <a:spcBef>
                <a:spcPct val="0"/>
              </a:spcBef>
              <a:spcAft>
                <a:spcPct val="0"/>
              </a:spcAft>
              <a:defRPr sz="2400">
                <a:solidFill>
                  <a:schemeClr val="tx1"/>
                </a:solidFill>
                <a:latin typeface="Times New Roman" pitchFamily="18" charset="0"/>
              </a:defRPr>
            </a:lvl6pPr>
            <a:lvl7pPr marL="3870325" indent="-457200" algn="ctr" eaLnBrk="0" fontAlgn="base" hangingPunct="0">
              <a:spcBef>
                <a:spcPct val="0"/>
              </a:spcBef>
              <a:spcAft>
                <a:spcPct val="0"/>
              </a:spcAft>
              <a:defRPr sz="2400">
                <a:solidFill>
                  <a:schemeClr val="tx1"/>
                </a:solidFill>
                <a:latin typeface="Times New Roman" pitchFamily="18" charset="0"/>
              </a:defRPr>
            </a:lvl7pPr>
            <a:lvl8pPr marL="4327525" indent="-457200" algn="ctr" eaLnBrk="0" fontAlgn="base" hangingPunct="0">
              <a:spcBef>
                <a:spcPct val="0"/>
              </a:spcBef>
              <a:spcAft>
                <a:spcPct val="0"/>
              </a:spcAft>
              <a:defRPr sz="2400">
                <a:solidFill>
                  <a:schemeClr val="tx1"/>
                </a:solidFill>
                <a:latin typeface="Times New Roman" pitchFamily="18" charset="0"/>
              </a:defRPr>
            </a:lvl8pPr>
            <a:lvl9pPr marL="4784725"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15000"/>
              </a:lnSpc>
              <a:spcBef>
                <a:spcPct val="55000"/>
              </a:spcBef>
              <a:buClr>
                <a:schemeClr val="accent2"/>
              </a:buClr>
              <a:buSzPct val="75000"/>
              <a:buFont typeface="Monotype Sorts" pitchFamily="2" charset="2"/>
              <a:buNone/>
            </a:pPr>
            <a:r>
              <a:rPr lang="en-US" altLang="en-US" sz="2300" dirty="0">
                <a:solidFill>
                  <a:schemeClr val="bg2"/>
                </a:solidFill>
                <a:latin typeface="Liberation Sans" panose="020B0604020202020204" pitchFamily="34" charset="0"/>
              </a:rPr>
              <a:t>Dividends require information concerning </a:t>
            </a:r>
            <a:r>
              <a:rPr lang="en-US" altLang="en-US" sz="2300" b="1" dirty="0">
                <a:solidFill>
                  <a:schemeClr val="bg2"/>
                </a:solidFill>
                <a:latin typeface="Liberation Sans" panose="020B0604020202020204" pitchFamily="34" charset="0"/>
              </a:rPr>
              <a:t>three dates</a:t>
            </a:r>
            <a:r>
              <a:rPr lang="en-US" altLang="en-US" sz="2300" dirty="0">
                <a:solidFill>
                  <a:schemeClr val="bg2"/>
                </a:solidFill>
                <a:latin typeface="Liberation Sans" panose="020B0604020202020204" pitchFamily="34" charset="0"/>
              </a:rPr>
              <a:t>:</a:t>
            </a:r>
          </a:p>
        </p:txBody>
      </p:sp>
      <p:pic>
        <p:nvPicPr>
          <p:cNvPr id="207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4435475"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2057400"/>
            <a:ext cx="31813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Entries for Cash Dividends</a:t>
            </a:r>
            <a:endParaRPr lang="en-US" altLang="en-US" sz="3200" b="1" dirty="0">
              <a:solidFill>
                <a:srgbClr val="CC0000"/>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p:cNvPicPr>
            <a:picLocks noChangeAspect="1" noChangeArrowheads="1"/>
          </p:cNvPicPr>
          <p:nvPr/>
        </p:nvPicPr>
        <p:blipFill>
          <a:blip r:embed="rId2">
            <a:extLst>
              <a:ext uri="{28A0092B-C50C-407E-A947-70E740481C1C}">
                <a14:useLocalDpi xmlns:a14="http://schemas.microsoft.com/office/drawing/2010/main" val="0"/>
              </a:ext>
            </a:extLst>
          </a:blip>
          <a:srcRect l="3539" t="27734" r="13113" b="31721"/>
          <a:stretch>
            <a:fillRect/>
          </a:stretch>
        </p:blipFill>
        <p:spPr bwMode="auto">
          <a:xfrm rot="-733921">
            <a:off x="185738" y="1073150"/>
            <a:ext cx="9144000"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Oval 4"/>
          <p:cNvSpPr>
            <a:spLocks noChangeArrowheads="1"/>
          </p:cNvSpPr>
          <p:nvPr/>
        </p:nvSpPr>
        <p:spPr bwMode="auto">
          <a:xfrm rot="-680904">
            <a:off x="569913" y="3082925"/>
            <a:ext cx="2743200" cy="6858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5"/>
          <p:cNvSpPr>
            <a:spLocks noChangeArrowheads="1"/>
          </p:cNvSpPr>
          <p:nvPr/>
        </p:nvSpPr>
        <p:spPr bwMode="auto">
          <a:xfrm rot="-751289">
            <a:off x="2519363" y="3462338"/>
            <a:ext cx="2743200" cy="6858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rrowheads="1"/>
          </p:cNvSpPr>
          <p:nvPr/>
        </p:nvSpPr>
        <p:spPr bwMode="auto">
          <a:xfrm rot="-751289">
            <a:off x="5345113" y="2752725"/>
            <a:ext cx="2743200" cy="6858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61216130"/>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445" r="32664" b="29972"/>
          <a:stretch/>
        </p:blipFill>
        <p:spPr bwMode="auto">
          <a:xfrm>
            <a:off x="0" y="852597"/>
            <a:ext cx="8209625" cy="464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5"/>
          <p:cNvSpPr>
            <a:spLocks noChangeArrowheads="1"/>
          </p:cNvSpPr>
          <p:nvPr/>
        </p:nvSpPr>
        <p:spPr bwMode="auto">
          <a:xfrm>
            <a:off x="2673242" y="4038600"/>
            <a:ext cx="2743200" cy="6858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5"/>
          <p:cNvSpPr>
            <a:spLocks noChangeArrowheads="1"/>
          </p:cNvSpPr>
          <p:nvPr/>
        </p:nvSpPr>
        <p:spPr bwMode="auto">
          <a:xfrm>
            <a:off x="18495" y="4366704"/>
            <a:ext cx="1734105" cy="6858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5"/>
          <p:cNvSpPr>
            <a:spLocks noChangeArrowheads="1"/>
          </p:cNvSpPr>
          <p:nvPr/>
        </p:nvSpPr>
        <p:spPr bwMode="auto">
          <a:xfrm>
            <a:off x="2386937" y="4366704"/>
            <a:ext cx="1505505" cy="68580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89205184"/>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bwMode="auto">
          <a:xfrm>
            <a:off x="609600" y="1295400"/>
            <a:ext cx="8077200" cy="1524000"/>
          </a:xfrm>
          <a:solidFill>
            <a:schemeClr val="bg1"/>
          </a:solidFill>
          <a:ln/>
          <a:extLst>
            <a:ext uri="{91240B29-F687-4F45-9708-019B960494DF}">
              <a14:hiddenLine xmlns:a14="http://schemas.microsoft.com/office/drawing/2010/main" w="28575" cap="flat" cmpd="sng" algn="ctr">
                <a:solidFill>
                  <a:schemeClr val="tx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marL="6350" indent="0">
              <a:lnSpc>
                <a:spcPct val="120000"/>
              </a:lnSpc>
              <a:spcBef>
                <a:spcPct val="30000"/>
              </a:spcBef>
              <a:buFont typeface="Wingdings" pitchFamily="2" charset="2"/>
              <a:buNone/>
            </a:pPr>
            <a:r>
              <a:rPr lang="en-US" altLang="en-US" sz="2000" dirty="0" smtClean="0">
                <a:solidFill>
                  <a:schemeClr val="tx1"/>
                </a:solidFill>
                <a:effectLst/>
                <a:latin typeface="Liberation Sans" panose="020B0604020202020204" pitchFamily="34" charset="0"/>
              </a:rPr>
              <a:t>Illustration:</a:t>
            </a:r>
            <a:r>
              <a:rPr lang="en-US" altLang="en-US" sz="2000" b="0" dirty="0" smtClean="0">
                <a:solidFill>
                  <a:schemeClr val="tx1"/>
                </a:solidFill>
                <a:effectLst/>
                <a:latin typeface="Liberation Sans" panose="020B0604020202020204" pitchFamily="34" charset="0"/>
              </a:rPr>
              <a:t> On December 1, the directors of Media General declare a $0.50 per share cash dividend on 100,000 shares of $10 par value common stock. The dividend is payable on January 20 to shareholders of record on December 22:</a:t>
            </a:r>
          </a:p>
        </p:txBody>
      </p:sp>
      <p:sp>
        <p:nvSpPr>
          <p:cNvPr id="164867" name="Text Box 3"/>
          <p:cNvSpPr txBox="1">
            <a:spLocks noChangeArrowheads="1"/>
          </p:cNvSpPr>
          <p:nvPr/>
        </p:nvSpPr>
        <p:spPr bwMode="auto">
          <a:xfrm>
            <a:off x="609600" y="2985448"/>
            <a:ext cx="4724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1" u="sng" dirty="0">
                <a:solidFill>
                  <a:schemeClr val="bg2"/>
                </a:solidFill>
                <a:latin typeface="Liberation Sans" panose="020B0604020202020204" pitchFamily="34" charset="0"/>
              </a:rPr>
              <a:t>December 1 </a:t>
            </a:r>
            <a:r>
              <a:rPr lang="en-US" altLang="en-US" sz="2000" u="sng" dirty="0">
                <a:latin typeface="Liberation Sans" panose="020B0604020202020204" pitchFamily="34" charset="0"/>
              </a:rPr>
              <a:t>(Declaration Date)</a:t>
            </a:r>
          </a:p>
        </p:txBody>
      </p:sp>
      <p:sp>
        <p:nvSpPr>
          <p:cNvPr id="164868" name="Text Box 4"/>
          <p:cNvSpPr txBox="1">
            <a:spLocks noChangeArrowheads="1"/>
          </p:cNvSpPr>
          <p:nvPr/>
        </p:nvSpPr>
        <p:spPr bwMode="auto">
          <a:xfrm>
            <a:off x="990600" y="3438194"/>
            <a:ext cx="670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999163" algn="r"/>
              </a:tabLst>
              <a:defRPr sz="2400">
                <a:solidFill>
                  <a:schemeClr val="tx1"/>
                </a:solidFill>
                <a:latin typeface="Times New Roman" pitchFamily="18" charset="0"/>
              </a:defRPr>
            </a:lvl1pPr>
            <a:lvl2pPr>
              <a:tabLst>
                <a:tab pos="5999163" algn="r"/>
              </a:tabLst>
              <a:defRPr sz="2400">
                <a:solidFill>
                  <a:schemeClr val="tx1"/>
                </a:solidFill>
                <a:latin typeface="Times New Roman" pitchFamily="18" charset="0"/>
              </a:defRPr>
            </a:lvl2pPr>
            <a:lvl3pPr>
              <a:tabLst>
                <a:tab pos="5999163" algn="r"/>
              </a:tabLst>
              <a:defRPr sz="2400">
                <a:solidFill>
                  <a:schemeClr val="tx1"/>
                </a:solidFill>
                <a:latin typeface="Times New Roman" pitchFamily="18" charset="0"/>
              </a:defRPr>
            </a:lvl3pPr>
            <a:lvl4pPr>
              <a:tabLst>
                <a:tab pos="5999163" algn="r"/>
              </a:tabLst>
              <a:defRPr sz="2400">
                <a:solidFill>
                  <a:schemeClr val="tx1"/>
                </a:solidFill>
                <a:latin typeface="Times New Roman" pitchFamily="18" charset="0"/>
              </a:defRPr>
            </a:lvl4pPr>
            <a:lvl5pPr>
              <a:tabLst>
                <a:tab pos="5999163" algn="r"/>
              </a:tabLst>
              <a:defRPr sz="2400">
                <a:solidFill>
                  <a:schemeClr val="tx1"/>
                </a:solidFill>
                <a:latin typeface="Times New Roman" pitchFamily="18" charset="0"/>
              </a:defRPr>
            </a:lvl5pPr>
            <a:lvl6pPr algn="ctr" eaLnBrk="0" fontAlgn="base" hangingPunct="0">
              <a:spcBef>
                <a:spcPct val="0"/>
              </a:spcBef>
              <a:spcAft>
                <a:spcPct val="0"/>
              </a:spcAft>
              <a:tabLst>
                <a:tab pos="5999163" algn="r"/>
              </a:tabLst>
              <a:defRPr sz="2400">
                <a:solidFill>
                  <a:schemeClr val="tx1"/>
                </a:solidFill>
                <a:latin typeface="Times New Roman" pitchFamily="18" charset="0"/>
              </a:defRPr>
            </a:lvl6pPr>
            <a:lvl7pPr algn="ctr" eaLnBrk="0" fontAlgn="base" hangingPunct="0">
              <a:spcBef>
                <a:spcPct val="0"/>
              </a:spcBef>
              <a:spcAft>
                <a:spcPct val="0"/>
              </a:spcAft>
              <a:tabLst>
                <a:tab pos="5999163" algn="r"/>
              </a:tabLst>
              <a:defRPr sz="2400">
                <a:solidFill>
                  <a:schemeClr val="tx1"/>
                </a:solidFill>
                <a:latin typeface="Times New Roman" pitchFamily="18" charset="0"/>
              </a:defRPr>
            </a:lvl7pPr>
            <a:lvl8pPr algn="ctr" eaLnBrk="0" fontAlgn="base" hangingPunct="0">
              <a:spcBef>
                <a:spcPct val="0"/>
              </a:spcBef>
              <a:spcAft>
                <a:spcPct val="0"/>
              </a:spcAft>
              <a:tabLst>
                <a:tab pos="5999163" algn="r"/>
              </a:tabLst>
              <a:defRPr sz="2400">
                <a:solidFill>
                  <a:schemeClr val="tx1"/>
                </a:solidFill>
                <a:latin typeface="Times New Roman" pitchFamily="18" charset="0"/>
              </a:defRPr>
            </a:lvl8pPr>
            <a:lvl9pPr algn="ctr" eaLnBrk="0" fontAlgn="base" hangingPunct="0">
              <a:spcBef>
                <a:spcPct val="0"/>
              </a:spcBef>
              <a:spcAft>
                <a:spcPct val="0"/>
              </a:spcAft>
              <a:tabLst>
                <a:tab pos="5999163" algn="r"/>
              </a:tabLst>
              <a:defRPr sz="2400">
                <a:solidFill>
                  <a:schemeClr val="tx1"/>
                </a:solidFill>
                <a:latin typeface="Times New Roman" pitchFamily="18" charset="0"/>
              </a:defRPr>
            </a:lvl9pPr>
          </a:lstStyle>
          <a:p>
            <a:pPr algn="l">
              <a:spcBef>
                <a:spcPct val="50000"/>
              </a:spcBef>
            </a:pPr>
            <a:r>
              <a:rPr lang="en-US" altLang="en-US" sz="2000" dirty="0">
                <a:latin typeface="Liberation Sans" panose="020B0604020202020204" pitchFamily="34" charset="0"/>
              </a:rPr>
              <a:t>Cash </a:t>
            </a:r>
            <a:r>
              <a:rPr lang="en-US" altLang="en-US" sz="2000" dirty="0" smtClean="0">
                <a:latin typeface="Liberation Sans" panose="020B0604020202020204" pitchFamily="34" charset="0"/>
              </a:rPr>
              <a:t>Dividends  </a:t>
            </a:r>
            <a:r>
              <a:rPr lang="en-US" altLang="en-US" sz="2000" dirty="0">
                <a:latin typeface="Liberation Sans" panose="020B0604020202020204" pitchFamily="34" charset="0"/>
              </a:rPr>
              <a:t>	50,000</a:t>
            </a:r>
          </a:p>
        </p:txBody>
      </p:sp>
      <p:sp>
        <p:nvSpPr>
          <p:cNvPr id="164869" name="Text Box 5"/>
          <p:cNvSpPr txBox="1">
            <a:spLocks noChangeArrowheads="1"/>
          </p:cNvSpPr>
          <p:nvPr/>
        </p:nvSpPr>
        <p:spPr bwMode="auto">
          <a:xfrm>
            <a:off x="1371600" y="3819194"/>
            <a:ext cx="7391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7092950" algn="r"/>
              </a:tabLst>
              <a:defRPr sz="2400">
                <a:solidFill>
                  <a:schemeClr val="tx1"/>
                </a:solidFill>
                <a:latin typeface="Times New Roman" pitchFamily="18" charset="0"/>
              </a:defRPr>
            </a:lvl1pPr>
            <a:lvl2pPr>
              <a:tabLst>
                <a:tab pos="7092950" algn="r"/>
              </a:tabLst>
              <a:defRPr sz="2400">
                <a:solidFill>
                  <a:schemeClr val="tx1"/>
                </a:solidFill>
                <a:latin typeface="Times New Roman" pitchFamily="18" charset="0"/>
              </a:defRPr>
            </a:lvl2pPr>
            <a:lvl3pPr>
              <a:tabLst>
                <a:tab pos="7092950" algn="r"/>
              </a:tabLst>
              <a:defRPr sz="2400">
                <a:solidFill>
                  <a:schemeClr val="tx1"/>
                </a:solidFill>
                <a:latin typeface="Times New Roman" pitchFamily="18" charset="0"/>
              </a:defRPr>
            </a:lvl3pPr>
            <a:lvl4pPr>
              <a:tabLst>
                <a:tab pos="7092950" algn="r"/>
              </a:tabLst>
              <a:defRPr sz="2400">
                <a:solidFill>
                  <a:schemeClr val="tx1"/>
                </a:solidFill>
                <a:latin typeface="Times New Roman" pitchFamily="18" charset="0"/>
              </a:defRPr>
            </a:lvl4pPr>
            <a:lvl5pPr>
              <a:tabLst>
                <a:tab pos="7092950" algn="r"/>
              </a:tabLst>
              <a:defRPr sz="2400">
                <a:solidFill>
                  <a:schemeClr val="tx1"/>
                </a:solidFill>
                <a:latin typeface="Times New Roman" pitchFamily="18" charset="0"/>
              </a:defRPr>
            </a:lvl5pPr>
            <a:lvl6pPr algn="ctr" eaLnBrk="0" fontAlgn="base" hangingPunct="0">
              <a:spcBef>
                <a:spcPct val="0"/>
              </a:spcBef>
              <a:spcAft>
                <a:spcPct val="0"/>
              </a:spcAft>
              <a:tabLst>
                <a:tab pos="7092950" algn="r"/>
              </a:tabLst>
              <a:defRPr sz="2400">
                <a:solidFill>
                  <a:schemeClr val="tx1"/>
                </a:solidFill>
                <a:latin typeface="Times New Roman" pitchFamily="18" charset="0"/>
              </a:defRPr>
            </a:lvl6pPr>
            <a:lvl7pPr algn="ctr" eaLnBrk="0" fontAlgn="base" hangingPunct="0">
              <a:spcBef>
                <a:spcPct val="0"/>
              </a:spcBef>
              <a:spcAft>
                <a:spcPct val="0"/>
              </a:spcAft>
              <a:tabLst>
                <a:tab pos="7092950" algn="r"/>
              </a:tabLst>
              <a:defRPr sz="2400">
                <a:solidFill>
                  <a:schemeClr val="tx1"/>
                </a:solidFill>
                <a:latin typeface="Times New Roman" pitchFamily="18" charset="0"/>
              </a:defRPr>
            </a:lvl7pPr>
            <a:lvl8pPr algn="ctr" eaLnBrk="0" fontAlgn="base" hangingPunct="0">
              <a:spcBef>
                <a:spcPct val="0"/>
              </a:spcBef>
              <a:spcAft>
                <a:spcPct val="0"/>
              </a:spcAft>
              <a:tabLst>
                <a:tab pos="7092950" algn="r"/>
              </a:tabLst>
              <a:defRPr sz="2400">
                <a:solidFill>
                  <a:schemeClr val="tx1"/>
                </a:solidFill>
                <a:latin typeface="Times New Roman" pitchFamily="18" charset="0"/>
              </a:defRPr>
            </a:lvl8pPr>
            <a:lvl9pPr algn="ctr" eaLnBrk="0" fontAlgn="base" hangingPunct="0">
              <a:spcBef>
                <a:spcPct val="0"/>
              </a:spcBef>
              <a:spcAft>
                <a:spcPct val="0"/>
              </a:spcAft>
              <a:tabLst>
                <a:tab pos="7092950" algn="r"/>
              </a:tabLst>
              <a:defRPr sz="2400">
                <a:solidFill>
                  <a:schemeClr val="tx1"/>
                </a:solidFill>
                <a:latin typeface="Times New Roman" pitchFamily="18" charset="0"/>
              </a:defRPr>
            </a:lvl9pPr>
          </a:lstStyle>
          <a:p>
            <a:pPr algn="l">
              <a:spcBef>
                <a:spcPct val="50000"/>
              </a:spcBef>
            </a:pPr>
            <a:r>
              <a:rPr lang="en-US" altLang="en-US" sz="2000" dirty="0">
                <a:latin typeface="Liberation Sans" panose="020B0604020202020204" pitchFamily="34" charset="0"/>
              </a:rPr>
              <a:t>Dividends </a:t>
            </a:r>
            <a:r>
              <a:rPr lang="en-US" altLang="en-US" sz="2000" dirty="0" smtClean="0">
                <a:latin typeface="Liberation Sans" panose="020B0604020202020204" pitchFamily="34" charset="0"/>
              </a:rPr>
              <a:t>Payable </a:t>
            </a:r>
            <a:r>
              <a:rPr lang="en-US" altLang="en-US" sz="2000" dirty="0">
                <a:latin typeface="Liberation Sans" panose="020B0604020202020204" pitchFamily="34" charset="0"/>
              </a:rPr>
              <a:t>	50,000</a:t>
            </a:r>
          </a:p>
        </p:txBody>
      </p:sp>
      <p:sp>
        <p:nvSpPr>
          <p:cNvPr id="164870" name="Text Box 6"/>
          <p:cNvSpPr txBox="1">
            <a:spLocks noChangeArrowheads="1"/>
          </p:cNvSpPr>
          <p:nvPr/>
        </p:nvSpPr>
        <p:spPr bwMode="auto">
          <a:xfrm>
            <a:off x="609600" y="4401498"/>
            <a:ext cx="4648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91313" algn="r"/>
              </a:tabLst>
              <a:defRPr sz="2400">
                <a:solidFill>
                  <a:schemeClr val="tx1"/>
                </a:solidFill>
                <a:latin typeface="Times New Roman" pitchFamily="18" charset="0"/>
              </a:defRPr>
            </a:lvl1pPr>
            <a:lvl2pPr>
              <a:tabLst>
                <a:tab pos="6691313" algn="r"/>
              </a:tabLst>
              <a:defRPr sz="2400">
                <a:solidFill>
                  <a:schemeClr val="tx1"/>
                </a:solidFill>
                <a:latin typeface="Times New Roman" pitchFamily="18" charset="0"/>
              </a:defRPr>
            </a:lvl2pPr>
            <a:lvl3pPr>
              <a:tabLst>
                <a:tab pos="6691313" algn="r"/>
              </a:tabLst>
              <a:defRPr sz="2400">
                <a:solidFill>
                  <a:schemeClr val="tx1"/>
                </a:solidFill>
                <a:latin typeface="Times New Roman" pitchFamily="18" charset="0"/>
              </a:defRPr>
            </a:lvl3pPr>
            <a:lvl4pPr>
              <a:tabLst>
                <a:tab pos="6691313" algn="r"/>
              </a:tabLst>
              <a:defRPr sz="2400">
                <a:solidFill>
                  <a:schemeClr val="tx1"/>
                </a:solidFill>
                <a:latin typeface="Times New Roman" pitchFamily="18" charset="0"/>
              </a:defRPr>
            </a:lvl4pPr>
            <a:lvl5pPr>
              <a:tabLst>
                <a:tab pos="6691313" algn="r"/>
              </a:tabLst>
              <a:defRPr sz="2400">
                <a:solidFill>
                  <a:schemeClr val="tx1"/>
                </a:solidFill>
                <a:latin typeface="Times New Roman" pitchFamily="18" charset="0"/>
              </a:defRPr>
            </a:lvl5pPr>
            <a:lvl6pPr algn="ctr" eaLnBrk="0" fontAlgn="base" hangingPunct="0">
              <a:spcBef>
                <a:spcPct val="0"/>
              </a:spcBef>
              <a:spcAft>
                <a:spcPct val="0"/>
              </a:spcAft>
              <a:tabLst>
                <a:tab pos="6691313" algn="r"/>
              </a:tabLst>
              <a:defRPr sz="2400">
                <a:solidFill>
                  <a:schemeClr val="tx1"/>
                </a:solidFill>
                <a:latin typeface="Times New Roman" pitchFamily="18" charset="0"/>
              </a:defRPr>
            </a:lvl6pPr>
            <a:lvl7pPr algn="ctr" eaLnBrk="0" fontAlgn="base" hangingPunct="0">
              <a:spcBef>
                <a:spcPct val="0"/>
              </a:spcBef>
              <a:spcAft>
                <a:spcPct val="0"/>
              </a:spcAft>
              <a:tabLst>
                <a:tab pos="6691313" algn="r"/>
              </a:tabLst>
              <a:defRPr sz="2400">
                <a:solidFill>
                  <a:schemeClr val="tx1"/>
                </a:solidFill>
                <a:latin typeface="Times New Roman" pitchFamily="18" charset="0"/>
              </a:defRPr>
            </a:lvl7pPr>
            <a:lvl8pPr algn="ctr" eaLnBrk="0" fontAlgn="base" hangingPunct="0">
              <a:spcBef>
                <a:spcPct val="0"/>
              </a:spcBef>
              <a:spcAft>
                <a:spcPct val="0"/>
              </a:spcAft>
              <a:tabLst>
                <a:tab pos="6691313" algn="r"/>
              </a:tabLst>
              <a:defRPr sz="2400">
                <a:solidFill>
                  <a:schemeClr val="tx1"/>
                </a:solidFill>
                <a:latin typeface="Times New Roman" pitchFamily="18" charset="0"/>
              </a:defRPr>
            </a:lvl8pPr>
            <a:lvl9pPr algn="ctr" eaLnBrk="0" fontAlgn="base" hangingPunct="0">
              <a:spcBef>
                <a:spcPct val="0"/>
              </a:spcBef>
              <a:spcAft>
                <a:spcPct val="0"/>
              </a:spcAft>
              <a:tabLst>
                <a:tab pos="6691313" algn="r"/>
              </a:tabLst>
              <a:defRPr sz="2400">
                <a:solidFill>
                  <a:schemeClr val="tx1"/>
                </a:solidFill>
                <a:latin typeface="Times New Roman" pitchFamily="18" charset="0"/>
              </a:defRPr>
            </a:lvl9pPr>
          </a:lstStyle>
          <a:p>
            <a:pPr algn="l">
              <a:spcBef>
                <a:spcPct val="50000"/>
              </a:spcBef>
            </a:pPr>
            <a:r>
              <a:rPr lang="en-US" altLang="en-US" sz="2000" b="1" u="sng" dirty="0">
                <a:solidFill>
                  <a:schemeClr val="bg2"/>
                </a:solidFill>
                <a:latin typeface="Liberation Sans" panose="020B0604020202020204" pitchFamily="34" charset="0"/>
              </a:rPr>
              <a:t>December 22 </a:t>
            </a:r>
            <a:r>
              <a:rPr lang="en-US" altLang="en-US" sz="2000" u="sng" dirty="0">
                <a:latin typeface="Liberation Sans" panose="020B0604020202020204" pitchFamily="34" charset="0"/>
              </a:rPr>
              <a:t>(Record Date)</a:t>
            </a:r>
            <a:endParaRPr lang="en-US" altLang="en-US" sz="2000" dirty="0">
              <a:latin typeface="Liberation Sans" panose="020B0604020202020204" pitchFamily="34" charset="0"/>
            </a:endParaRPr>
          </a:p>
        </p:txBody>
      </p:sp>
      <p:sp>
        <p:nvSpPr>
          <p:cNvPr id="164871" name="Text Box 7"/>
          <p:cNvSpPr txBox="1">
            <a:spLocks noChangeArrowheads="1"/>
          </p:cNvSpPr>
          <p:nvPr/>
        </p:nvSpPr>
        <p:spPr bwMode="auto">
          <a:xfrm>
            <a:off x="609600" y="5073010"/>
            <a:ext cx="4724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1" u="sng" dirty="0">
                <a:solidFill>
                  <a:schemeClr val="bg2"/>
                </a:solidFill>
                <a:latin typeface="Liberation Sans" panose="020B0604020202020204" pitchFamily="34" charset="0"/>
              </a:rPr>
              <a:t>January 20 </a:t>
            </a:r>
            <a:r>
              <a:rPr lang="en-US" altLang="en-US" sz="2000" u="sng" dirty="0">
                <a:latin typeface="Liberation Sans" panose="020B0604020202020204" pitchFamily="34" charset="0"/>
              </a:rPr>
              <a:t>(Payment Date)</a:t>
            </a:r>
          </a:p>
        </p:txBody>
      </p:sp>
      <p:sp>
        <p:nvSpPr>
          <p:cNvPr id="164874" name="Text Box 10"/>
          <p:cNvSpPr txBox="1">
            <a:spLocks noChangeArrowheads="1"/>
          </p:cNvSpPr>
          <p:nvPr/>
        </p:nvSpPr>
        <p:spPr bwMode="auto">
          <a:xfrm>
            <a:off x="990600" y="5498460"/>
            <a:ext cx="670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999163" algn="r"/>
              </a:tabLst>
              <a:defRPr sz="2400">
                <a:solidFill>
                  <a:schemeClr val="tx1"/>
                </a:solidFill>
                <a:latin typeface="Times New Roman" pitchFamily="18" charset="0"/>
              </a:defRPr>
            </a:lvl1pPr>
            <a:lvl2pPr>
              <a:tabLst>
                <a:tab pos="5999163" algn="r"/>
              </a:tabLst>
              <a:defRPr sz="2400">
                <a:solidFill>
                  <a:schemeClr val="tx1"/>
                </a:solidFill>
                <a:latin typeface="Times New Roman" pitchFamily="18" charset="0"/>
              </a:defRPr>
            </a:lvl2pPr>
            <a:lvl3pPr>
              <a:tabLst>
                <a:tab pos="5999163" algn="r"/>
              </a:tabLst>
              <a:defRPr sz="2400">
                <a:solidFill>
                  <a:schemeClr val="tx1"/>
                </a:solidFill>
                <a:latin typeface="Times New Roman" pitchFamily="18" charset="0"/>
              </a:defRPr>
            </a:lvl3pPr>
            <a:lvl4pPr>
              <a:tabLst>
                <a:tab pos="5999163" algn="r"/>
              </a:tabLst>
              <a:defRPr sz="2400">
                <a:solidFill>
                  <a:schemeClr val="tx1"/>
                </a:solidFill>
                <a:latin typeface="Times New Roman" pitchFamily="18" charset="0"/>
              </a:defRPr>
            </a:lvl4pPr>
            <a:lvl5pPr>
              <a:tabLst>
                <a:tab pos="5999163" algn="r"/>
              </a:tabLst>
              <a:defRPr sz="2400">
                <a:solidFill>
                  <a:schemeClr val="tx1"/>
                </a:solidFill>
                <a:latin typeface="Times New Roman" pitchFamily="18" charset="0"/>
              </a:defRPr>
            </a:lvl5pPr>
            <a:lvl6pPr algn="ctr" eaLnBrk="0" fontAlgn="base" hangingPunct="0">
              <a:spcBef>
                <a:spcPct val="0"/>
              </a:spcBef>
              <a:spcAft>
                <a:spcPct val="0"/>
              </a:spcAft>
              <a:tabLst>
                <a:tab pos="5999163" algn="r"/>
              </a:tabLst>
              <a:defRPr sz="2400">
                <a:solidFill>
                  <a:schemeClr val="tx1"/>
                </a:solidFill>
                <a:latin typeface="Times New Roman" pitchFamily="18" charset="0"/>
              </a:defRPr>
            </a:lvl6pPr>
            <a:lvl7pPr algn="ctr" eaLnBrk="0" fontAlgn="base" hangingPunct="0">
              <a:spcBef>
                <a:spcPct val="0"/>
              </a:spcBef>
              <a:spcAft>
                <a:spcPct val="0"/>
              </a:spcAft>
              <a:tabLst>
                <a:tab pos="5999163" algn="r"/>
              </a:tabLst>
              <a:defRPr sz="2400">
                <a:solidFill>
                  <a:schemeClr val="tx1"/>
                </a:solidFill>
                <a:latin typeface="Times New Roman" pitchFamily="18" charset="0"/>
              </a:defRPr>
            </a:lvl7pPr>
            <a:lvl8pPr algn="ctr" eaLnBrk="0" fontAlgn="base" hangingPunct="0">
              <a:spcBef>
                <a:spcPct val="0"/>
              </a:spcBef>
              <a:spcAft>
                <a:spcPct val="0"/>
              </a:spcAft>
              <a:tabLst>
                <a:tab pos="5999163" algn="r"/>
              </a:tabLst>
              <a:defRPr sz="2400">
                <a:solidFill>
                  <a:schemeClr val="tx1"/>
                </a:solidFill>
                <a:latin typeface="Times New Roman" pitchFamily="18" charset="0"/>
              </a:defRPr>
            </a:lvl8pPr>
            <a:lvl9pPr algn="ctr" eaLnBrk="0" fontAlgn="base" hangingPunct="0">
              <a:spcBef>
                <a:spcPct val="0"/>
              </a:spcBef>
              <a:spcAft>
                <a:spcPct val="0"/>
              </a:spcAft>
              <a:tabLst>
                <a:tab pos="5999163" algn="r"/>
              </a:tabLst>
              <a:defRPr sz="2400">
                <a:solidFill>
                  <a:schemeClr val="tx1"/>
                </a:solidFill>
                <a:latin typeface="Times New Roman" pitchFamily="18" charset="0"/>
              </a:defRPr>
            </a:lvl9pPr>
          </a:lstStyle>
          <a:p>
            <a:pPr algn="l">
              <a:spcBef>
                <a:spcPct val="50000"/>
              </a:spcBef>
            </a:pPr>
            <a:r>
              <a:rPr lang="en-US" altLang="en-US" sz="2000" dirty="0">
                <a:latin typeface="Liberation Sans" panose="020B0604020202020204" pitchFamily="34" charset="0"/>
              </a:rPr>
              <a:t>Dividends </a:t>
            </a:r>
            <a:r>
              <a:rPr lang="en-US" altLang="en-US" sz="2000" dirty="0" smtClean="0">
                <a:latin typeface="Liberation Sans" panose="020B0604020202020204" pitchFamily="34" charset="0"/>
              </a:rPr>
              <a:t>Payable  </a:t>
            </a:r>
            <a:r>
              <a:rPr lang="en-US" altLang="en-US" sz="2000" dirty="0">
                <a:latin typeface="Liberation Sans" panose="020B0604020202020204" pitchFamily="34" charset="0"/>
              </a:rPr>
              <a:t>	50,000</a:t>
            </a:r>
          </a:p>
        </p:txBody>
      </p:sp>
      <p:sp>
        <p:nvSpPr>
          <p:cNvPr id="164875" name="Text Box 11"/>
          <p:cNvSpPr txBox="1">
            <a:spLocks noChangeArrowheads="1"/>
          </p:cNvSpPr>
          <p:nvPr/>
        </p:nvSpPr>
        <p:spPr bwMode="auto">
          <a:xfrm>
            <a:off x="1371600" y="5879460"/>
            <a:ext cx="7391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7092950" algn="r"/>
              </a:tabLst>
              <a:defRPr sz="2400">
                <a:solidFill>
                  <a:schemeClr val="tx1"/>
                </a:solidFill>
                <a:latin typeface="Times New Roman" pitchFamily="18" charset="0"/>
              </a:defRPr>
            </a:lvl1pPr>
            <a:lvl2pPr>
              <a:tabLst>
                <a:tab pos="7092950" algn="r"/>
              </a:tabLst>
              <a:defRPr sz="2400">
                <a:solidFill>
                  <a:schemeClr val="tx1"/>
                </a:solidFill>
                <a:latin typeface="Times New Roman" pitchFamily="18" charset="0"/>
              </a:defRPr>
            </a:lvl2pPr>
            <a:lvl3pPr>
              <a:tabLst>
                <a:tab pos="7092950" algn="r"/>
              </a:tabLst>
              <a:defRPr sz="2400">
                <a:solidFill>
                  <a:schemeClr val="tx1"/>
                </a:solidFill>
                <a:latin typeface="Times New Roman" pitchFamily="18" charset="0"/>
              </a:defRPr>
            </a:lvl3pPr>
            <a:lvl4pPr>
              <a:tabLst>
                <a:tab pos="7092950" algn="r"/>
              </a:tabLst>
              <a:defRPr sz="2400">
                <a:solidFill>
                  <a:schemeClr val="tx1"/>
                </a:solidFill>
                <a:latin typeface="Times New Roman" pitchFamily="18" charset="0"/>
              </a:defRPr>
            </a:lvl4pPr>
            <a:lvl5pPr>
              <a:tabLst>
                <a:tab pos="7092950" algn="r"/>
              </a:tabLst>
              <a:defRPr sz="2400">
                <a:solidFill>
                  <a:schemeClr val="tx1"/>
                </a:solidFill>
                <a:latin typeface="Times New Roman" pitchFamily="18" charset="0"/>
              </a:defRPr>
            </a:lvl5pPr>
            <a:lvl6pPr algn="ctr" eaLnBrk="0" fontAlgn="base" hangingPunct="0">
              <a:spcBef>
                <a:spcPct val="0"/>
              </a:spcBef>
              <a:spcAft>
                <a:spcPct val="0"/>
              </a:spcAft>
              <a:tabLst>
                <a:tab pos="7092950" algn="r"/>
              </a:tabLst>
              <a:defRPr sz="2400">
                <a:solidFill>
                  <a:schemeClr val="tx1"/>
                </a:solidFill>
                <a:latin typeface="Times New Roman" pitchFamily="18" charset="0"/>
              </a:defRPr>
            </a:lvl6pPr>
            <a:lvl7pPr algn="ctr" eaLnBrk="0" fontAlgn="base" hangingPunct="0">
              <a:spcBef>
                <a:spcPct val="0"/>
              </a:spcBef>
              <a:spcAft>
                <a:spcPct val="0"/>
              </a:spcAft>
              <a:tabLst>
                <a:tab pos="7092950" algn="r"/>
              </a:tabLst>
              <a:defRPr sz="2400">
                <a:solidFill>
                  <a:schemeClr val="tx1"/>
                </a:solidFill>
                <a:latin typeface="Times New Roman" pitchFamily="18" charset="0"/>
              </a:defRPr>
            </a:lvl7pPr>
            <a:lvl8pPr algn="ctr" eaLnBrk="0" fontAlgn="base" hangingPunct="0">
              <a:spcBef>
                <a:spcPct val="0"/>
              </a:spcBef>
              <a:spcAft>
                <a:spcPct val="0"/>
              </a:spcAft>
              <a:tabLst>
                <a:tab pos="7092950" algn="r"/>
              </a:tabLst>
              <a:defRPr sz="2400">
                <a:solidFill>
                  <a:schemeClr val="tx1"/>
                </a:solidFill>
                <a:latin typeface="Times New Roman" pitchFamily="18" charset="0"/>
              </a:defRPr>
            </a:lvl8pPr>
            <a:lvl9pPr algn="ctr" eaLnBrk="0" fontAlgn="base" hangingPunct="0">
              <a:spcBef>
                <a:spcPct val="0"/>
              </a:spcBef>
              <a:spcAft>
                <a:spcPct val="0"/>
              </a:spcAft>
              <a:tabLst>
                <a:tab pos="7092950" algn="r"/>
              </a:tabLst>
              <a:defRPr sz="2400">
                <a:solidFill>
                  <a:schemeClr val="tx1"/>
                </a:solidFill>
                <a:latin typeface="Times New Roman" pitchFamily="18" charset="0"/>
              </a:defRPr>
            </a:lvl9pPr>
          </a:lstStyle>
          <a:p>
            <a:pPr algn="l">
              <a:spcBef>
                <a:spcPct val="50000"/>
              </a:spcBef>
            </a:pPr>
            <a:r>
              <a:rPr lang="en-US" altLang="en-US" sz="2000" dirty="0">
                <a:latin typeface="Liberation Sans" panose="020B0604020202020204" pitchFamily="34" charset="0"/>
              </a:rPr>
              <a:t>Cash 	50,000</a:t>
            </a:r>
          </a:p>
        </p:txBody>
      </p:sp>
      <p:sp>
        <p:nvSpPr>
          <p:cNvPr id="164876" name="Text Box 12"/>
          <p:cNvSpPr txBox="1">
            <a:spLocks noChangeArrowheads="1"/>
          </p:cNvSpPr>
          <p:nvPr/>
        </p:nvSpPr>
        <p:spPr bwMode="auto">
          <a:xfrm>
            <a:off x="6096000" y="4385623"/>
            <a:ext cx="2362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91313" algn="r"/>
              </a:tabLst>
              <a:defRPr sz="2400">
                <a:solidFill>
                  <a:schemeClr val="tx1"/>
                </a:solidFill>
                <a:latin typeface="Times New Roman" pitchFamily="18" charset="0"/>
              </a:defRPr>
            </a:lvl1pPr>
            <a:lvl2pPr>
              <a:tabLst>
                <a:tab pos="6691313" algn="r"/>
              </a:tabLst>
              <a:defRPr sz="2400">
                <a:solidFill>
                  <a:schemeClr val="tx1"/>
                </a:solidFill>
                <a:latin typeface="Times New Roman" pitchFamily="18" charset="0"/>
              </a:defRPr>
            </a:lvl2pPr>
            <a:lvl3pPr>
              <a:tabLst>
                <a:tab pos="6691313" algn="r"/>
              </a:tabLst>
              <a:defRPr sz="2400">
                <a:solidFill>
                  <a:schemeClr val="tx1"/>
                </a:solidFill>
                <a:latin typeface="Times New Roman" pitchFamily="18" charset="0"/>
              </a:defRPr>
            </a:lvl3pPr>
            <a:lvl4pPr>
              <a:tabLst>
                <a:tab pos="6691313" algn="r"/>
              </a:tabLst>
              <a:defRPr sz="2400">
                <a:solidFill>
                  <a:schemeClr val="tx1"/>
                </a:solidFill>
                <a:latin typeface="Times New Roman" pitchFamily="18" charset="0"/>
              </a:defRPr>
            </a:lvl4pPr>
            <a:lvl5pPr>
              <a:tabLst>
                <a:tab pos="6691313" algn="r"/>
              </a:tabLst>
              <a:defRPr sz="2400">
                <a:solidFill>
                  <a:schemeClr val="tx1"/>
                </a:solidFill>
                <a:latin typeface="Times New Roman" pitchFamily="18" charset="0"/>
              </a:defRPr>
            </a:lvl5pPr>
            <a:lvl6pPr algn="ctr" eaLnBrk="0" fontAlgn="base" hangingPunct="0">
              <a:spcBef>
                <a:spcPct val="0"/>
              </a:spcBef>
              <a:spcAft>
                <a:spcPct val="0"/>
              </a:spcAft>
              <a:tabLst>
                <a:tab pos="6691313" algn="r"/>
              </a:tabLst>
              <a:defRPr sz="2400">
                <a:solidFill>
                  <a:schemeClr val="tx1"/>
                </a:solidFill>
                <a:latin typeface="Times New Roman" pitchFamily="18" charset="0"/>
              </a:defRPr>
            </a:lvl6pPr>
            <a:lvl7pPr algn="ctr" eaLnBrk="0" fontAlgn="base" hangingPunct="0">
              <a:spcBef>
                <a:spcPct val="0"/>
              </a:spcBef>
              <a:spcAft>
                <a:spcPct val="0"/>
              </a:spcAft>
              <a:tabLst>
                <a:tab pos="6691313" algn="r"/>
              </a:tabLst>
              <a:defRPr sz="2400">
                <a:solidFill>
                  <a:schemeClr val="tx1"/>
                </a:solidFill>
                <a:latin typeface="Times New Roman" pitchFamily="18" charset="0"/>
              </a:defRPr>
            </a:lvl7pPr>
            <a:lvl8pPr algn="ctr" eaLnBrk="0" fontAlgn="base" hangingPunct="0">
              <a:spcBef>
                <a:spcPct val="0"/>
              </a:spcBef>
              <a:spcAft>
                <a:spcPct val="0"/>
              </a:spcAft>
              <a:tabLst>
                <a:tab pos="6691313" algn="r"/>
              </a:tabLst>
              <a:defRPr sz="2400">
                <a:solidFill>
                  <a:schemeClr val="tx1"/>
                </a:solidFill>
                <a:latin typeface="Times New Roman" pitchFamily="18" charset="0"/>
              </a:defRPr>
            </a:lvl8pPr>
            <a:lvl9pPr algn="ctr" eaLnBrk="0" fontAlgn="base" hangingPunct="0">
              <a:spcBef>
                <a:spcPct val="0"/>
              </a:spcBef>
              <a:spcAft>
                <a:spcPct val="0"/>
              </a:spcAft>
              <a:tabLst>
                <a:tab pos="6691313" algn="r"/>
              </a:tabLst>
              <a:defRPr sz="2400">
                <a:solidFill>
                  <a:schemeClr val="tx1"/>
                </a:solidFill>
                <a:latin typeface="Times New Roman" pitchFamily="18" charset="0"/>
              </a:defRPr>
            </a:lvl9pPr>
          </a:lstStyle>
          <a:p>
            <a:pPr algn="l">
              <a:spcBef>
                <a:spcPct val="50000"/>
              </a:spcBef>
            </a:pPr>
            <a:r>
              <a:rPr lang="en-US" altLang="en-US" sz="2000" b="1" dirty="0">
                <a:latin typeface="Liberation Sans" panose="020B0604020202020204" pitchFamily="34" charset="0"/>
              </a:rPr>
              <a:t>No entry</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Entries for Cash Dividends</a:t>
            </a:r>
            <a:endParaRPr lang="en-US" altLang="en-US" sz="3200" b="1" dirty="0">
              <a:solidFill>
                <a:srgbClr val="CC0000"/>
              </a:solidFill>
              <a:latin typeface="Liberation Sans" panose="020B0604020202020204" pitchFamily="34" charset="0"/>
            </a:endParaRPr>
          </a:p>
        </p:txBody>
      </p: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wipe(left)">
                                      <p:cBhvr>
                                        <p:cTn id="7" dur="500"/>
                                        <p:tgtEl>
                                          <p:spTgt spid="16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wipe(left)">
                                      <p:cBhvr>
                                        <p:cTn id="12" dur="500"/>
                                        <p:tgtEl>
                                          <p:spTgt spid="16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76"/>
                                        </p:tgtEl>
                                        <p:attrNameLst>
                                          <p:attrName>style.visibility</p:attrName>
                                        </p:attrNameLst>
                                      </p:cBhvr>
                                      <p:to>
                                        <p:strVal val="visible"/>
                                      </p:to>
                                    </p:set>
                                    <p:animEffect transition="in" filter="wipe(left)">
                                      <p:cBhvr>
                                        <p:cTn id="17" dur="500"/>
                                        <p:tgtEl>
                                          <p:spTgt spid="1648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74"/>
                                        </p:tgtEl>
                                        <p:attrNameLst>
                                          <p:attrName>style.visibility</p:attrName>
                                        </p:attrNameLst>
                                      </p:cBhvr>
                                      <p:to>
                                        <p:strVal val="visible"/>
                                      </p:to>
                                    </p:set>
                                    <p:animEffect transition="in" filter="wipe(left)">
                                      <p:cBhvr>
                                        <p:cTn id="22" dur="500"/>
                                        <p:tgtEl>
                                          <p:spTgt spid="1648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75"/>
                                        </p:tgtEl>
                                        <p:attrNameLst>
                                          <p:attrName>style.visibility</p:attrName>
                                        </p:attrNameLst>
                                      </p:cBhvr>
                                      <p:to>
                                        <p:strVal val="visible"/>
                                      </p:to>
                                    </p:set>
                                    <p:animEffect transition="in" filter="wipe(left)">
                                      <p:cBhvr>
                                        <p:cTn id="27" dur="500"/>
                                        <p:tgtEl>
                                          <p:spTgt spid="164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p:bldP spid="164869" grpId="0"/>
      <p:bldP spid="164874" grpId="0"/>
      <p:bldP spid="164875" grpId="0"/>
      <p:bldP spid="16487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1148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19641"/>
            <a:ext cx="8001000" cy="2971800"/>
          </a:xfrm>
          <a:prstGeom prst="rect">
            <a:avLst/>
          </a:prstGeom>
          <a:noFill/>
          <a:ln>
            <a:noFill/>
          </a:ln>
          <a:effectLst/>
          <a:extLst/>
        </p:spPr>
        <p:txBody>
          <a:bodyPr lIns="91440" tIns="46038" rIns="182562" bIns="46038"/>
          <a:lstStyle/>
          <a:p>
            <a:pPr marL="0" lvl="1" algn="l">
              <a:lnSpc>
                <a:spcPct val="120000"/>
              </a:lnSpc>
              <a:spcBef>
                <a:spcPts val="900"/>
              </a:spcBef>
              <a:buClr>
                <a:schemeClr val="tx1"/>
              </a:buClr>
            </a:pPr>
            <a:r>
              <a:rPr lang="en-US" sz="2300" dirty="0" smtClean="0">
                <a:latin typeface="Liberation Sans" panose="020B0604020202020204" pitchFamily="34" charset="0"/>
              </a:rPr>
              <a:t>Entries </a:t>
            </a:r>
            <a:r>
              <a:rPr lang="en-US" sz="2300" dirty="0">
                <a:latin typeface="Liberation Sans" panose="020B0604020202020204" pitchFamily="34" charset="0"/>
              </a:rPr>
              <a:t>for cash dividends are required on the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declaration </a:t>
            </a:r>
            <a:r>
              <a:rPr lang="en-US" sz="2300" dirty="0">
                <a:latin typeface="Liberation Sans" panose="020B0604020202020204" pitchFamily="34" charset="0"/>
              </a:rPr>
              <a:t>date and the record date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record </a:t>
            </a:r>
            <a:r>
              <a:rPr lang="en-US" sz="2300" dirty="0">
                <a:latin typeface="Liberation Sans" panose="020B0604020202020204" pitchFamily="34" charset="0"/>
              </a:rPr>
              <a:t>date and the payment date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declaration </a:t>
            </a:r>
            <a:r>
              <a:rPr lang="en-US" sz="2300" dirty="0">
                <a:latin typeface="Liberation Sans" panose="020B0604020202020204" pitchFamily="34" charset="0"/>
              </a:rPr>
              <a:t>date, record date, and payment date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declaration </a:t>
            </a:r>
            <a:r>
              <a:rPr lang="en-US" sz="2300" dirty="0">
                <a:latin typeface="Liberation Sans" panose="020B0604020202020204" pitchFamily="34" charset="0"/>
              </a:rPr>
              <a:t>date and the payment date.</a:t>
            </a:r>
            <a:endParaRPr lang="en-US" altLang="en-US" sz="2300"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Entries for Cash Dividends</a:t>
            </a:r>
            <a:endParaRPr lang="en-US" altLang="en-US" sz="3200" b="1" dirty="0">
              <a:solidFill>
                <a:srgbClr val="CC0000"/>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9455264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6387152"/>
            <a:ext cx="8229600" cy="56894"/>
          </a:xfrm>
          <a:prstGeom prst="rect">
            <a:avLst/>
          </a:prstGeom>
          <a:solidFill>
            <a:srgbClr val="0099CC"/>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pic>
        <p:nvPicPr>
          <p:cNvPr id="274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435" y="2641976"/>
            <a:ext cx="473001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7200" y="381000"/>
            <a:ext cx="8229600" cy="560388"/>
          </a:xfrm>
          <a:prstGeom prst="rect">
            <a:avLst/>
          </a:prstGeom>
          <a:solidFill>
            <a:srgbClr val="0099CC"/>
          </a:solidFill>
          <a:ln>
            <a:noFill/>
          </a:ln>
          <a:effectLst/>
        </p:spPr>
        <p:txBody>
          <a:bodyPr lIns="90488" tIns="44450" rIns="90488" bIns="44450" anchor="ctr" anchorCtr="0"/>
          <a:lstStyle/>
          <a:p>
            <a:pPr marL="53975" algn="l"/>
            <a:r>
              <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5" name="Rectangle 4"/>
          <p:cNvSpPr/>
          <p:nvPr/>
        </p:nvSpPr>
        <p:spPr bwMode="auto">
          <a:xfrm>
            <a:off x="457200" y="381000"/>
            <a:ext cx="8229600" cy="6034599"/>
          </a:xfrm>
          <a:prstGeom prst="rect">
            <a:avLst/>
          </a:prstGeom>
          <a:no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Comic Sans MS" pitchFamily="66" charset="0"/>
            </a:endParaRPr>
          </a:p>
        </p:txBody>
      </p:sp>
      <p:sp>
        <p:nvSpPr>
          <p:cNvPr id="2" name="Rectangle 1"/>
          <p:cNvSpPr/>
          <p:nvPr/>
        </p:nvSpPr>
        <p:spPr>
          <a:xfrm>
            <a:off x="457200" y="1050888"/>
            <a:ext cx="8229600" cy="5264005"/>
          </a:xfrm>
          <a:prstGeom prst="rect">
            <a:avLst/>
          </a:prstGeom>
        </p:spPr>
        <p:txBody>
          <a:bodyPr wrap="square" lIns="137160" rIns="137160">
            <a:spAutoFit/>
          </a:bodyPr>
          <a:lstStyle/>
          <a:p>
            <a:pPr algn="just">
              <a:lnSpc>
                <a:spcPct val="110000"/>
              </a:lnSpc>
              <a:spcAft>
                <a:spcPts val="200"/>
              </a:spcAft>
            </a:pPr>
            <a:r>
              <a:rPr lang="en-US" sz="1600" b="1" dirty="0" smtClean="0">
                <a:latin typeface="Liberation Sans" panose="020B0604020202020204" pitchFamily="34" charset="0"/>
              </a:rPr>
              <a:t>Up, Down, and ??</a:t>
            </a:r>
            <a:endParaRPr lang="en-US" sz="1600" b="1" dirty="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The </a:t>
            </a:r>
            <a:r>
              <a:rPr lang="en-US" sz="1600" dirty="0">
                <a:latin typeface="Liberation Sans" panose="020B0604020202020204" pitchFamily="34" charset="0"/>
              </a:rPr>
              <a:t>decision whether to pay </a:t>
            </a:r>
            <a:r>
              <a:rPr lang="en-US" sz="1600" dirty="0" smtClean="0">
                <a:latin typeface="Liberation Sans" panose="020B0604020202020204" pitchFamily="34" charset="0"/>
              </a:rPr>
              <a:t>a dividend</a:t>
            </a:r>
            <a:r>
              <a:rPr lang="en-US" sz="1600" dirty="0">
                <a:latin typeface="Liberation Sans" panose="020B0604020202020204" pitchFamily="34" charset="0"/>
              </a:rPr>
              <a:t>, and how much to pay</a:t>
            </a:r>
            <a:r>
              <a:rPr lang="en-US" sz="1600" dirty="0" smtClean="0">
                <a:latin typeface="Liberation Sans" panose="020B0604020202020204" pitchFamily="34" charset="0"/>
              </a:rPr>
              <a:t>, is </a:t>
            </a:r>
            <a:r>
              <a:rPr lang="en-US" sz="1600" dirty="0">
                <a:latin typeface="Liberation Sans" panose="020B0604020202020204" pitchFamily="34" charset="0"/>
              </a:rPr>
              <a:t>a very important </a:t>
            </a:r>
            <a:r>
              <a:rPr lang="en-US" sz="1600" dirty="0" smtClean="0">
                <a:latin typeface="Liberation Sans" panose="020B0604020202020204" pitchFamily="34" charset="0"/>
              </a:rPr>
              <a:t>management decision</a:t>
            </a:r>
            <a:r>
              <a:rPr lang="en-US" sz="1600" dirty="0">
                <a:latin typeface="Liberation Sans" panose="020B0604020202020204" pitchFamily="34" charset="0"/>
              </a:rPr>
              <a:t>. As the chart </a:t>
            </a:r>
            <a:r>
              <a:rPr lang="en-US" sz="1600" dirty="0" smtClean="0">
                <a:latin typeface="Liberation Sans" panose="020B0604020202020204" pitchFamily="34" charset="0"/>
              </a:rPr>
              <a:t>below shows</a:t>
            </a:r>
            <a:r>
              <a:rPr lang="en-US" sz="1600" dirty="0">
                <a:latin typeface="Liberation Sans" panose="020B0604020202020204" pitchFamily="34" charset="0"/>
              </a:rPr>
              <a:t>, from 2002 to 2007, </a:t>
            </a:r>
            <a:r>
              <a:rPr lang="en-US" sz="1600" dirty="0" smtClean="0">
                <a:latin typeface="Liberation Sans" panose="020B0604020202020204" pitchFamily="34" charset="0"/>
              </a:rPr>
              <a:t>many companies </a:t>
            </a:r>
            <a:r>
              <a:rPr lang="en-US" sz="1600" dirty="0">
                <a:latin typeface="Liberation Sans" panose="020B0604020202020204" pitchFamily="34" charset="0"/>
              </a:rPr>
              <a:t>substantially </a:t>
            </a:r>
            <a:r>
              <a:rPr lang="en-US" sz="1600" dirty="0" smtClean="0">
                <a:latin typeface="Liberation Sans" panose="020B0604020202020204" pitchFamily="34" charset="0"/>
              </a:rPr>
              <a:t>increased their </a:t>
            </a:r>
            <a:r>
              <a:rPr lang="en-US" sz="1600" dirty="0">
                <a:latin typeface="Liberation Sans" panose="020B0604020202020204" pitchFamily="34" charset="0"/>
              </a:rPr>
              <a:t>dividends, and total </a:t>
            </a:r>
            <a:r>
              <a:rPr lang="en-US" sz="1600" dirty="0" smtClean="0">
                <a:latin typeface="Liberation Sans" panose="020B0604020202020204" pitchFamily="34" charset="0"/>
              </a:rPr>
              <a:t>dividends paid </a:t>
            </a:r>
            <a:r>
              <a:rPr lang="en-US" sz="1600" dirty="0">
                <a:latin typeface="Liberation Sans" panose="020B0604020202020204" pitchFamily="34" charset="0"/>
              </a:rPr>
              <a:t>by U.S. companies </a:t>
            </a:r>
            <a:r>
              <a:rPr lang="en-US" sz="1600" dirty="0" smtClean="0">
                <a:latin typeface="Liberation Sans" panose="020B0604020202020204" pitchFamily="34" charset="0"/>
              </a:rPr>
              <a:t>hit record </a:t>
            </a:r>
            <a:r>
              <a:rPr lang="en-US" sz="1600" dirty="0">
                <a:latin typeface="Liberation Sans" panose="020B0604020202020204" pitchFamily="34" charset="0"/>
              </a:rPr>
              <a:t>levels. One reason for </a:t>
            </a:r>
            <a:r>
              <a:rPr lang="en-US" sz="1600" dirty="0" smtClean="0">
                <a:latin typeface="Liberation Sans" panose="020B0604020202020204" pitchFamily="34" charset="0"/>
              </a:rPr>
              <a:t>the increase </a:t>
            </a:r>
            <a:r>
              <a:rPr lang="en-US" sz="1600" dirty="0">
                <a:latin typeface="Liberation Sans" panose="020B0604020202020204" pitchFamily="34" charset="0"/>
              </a:rPr>
              <a:t>is that Congress lowered, </a:t>
            </a:r>
            <a:r>
              <a:rPr lang="en-US" sz="1600" dirty="0" smtClean="0">
                <a:latin typeface="Liberation Sans" panose="020B0604020202020204" pitchFamily="34" charset="0"/>
              </a:rPr>
              <a:t>from </a:t>
            </a:r>
            <a:r>
              <a:rPr lang="en-US" sz="1600" dirty="0">
                <a:latin typeface="Liberation Sans" panose="020B0604020202020204" pitchFamily="34" charset="0"/>
              </a:rPr>
              <a:t>39% to 15%, the </a:t>
            </a:r>
            <a:r>
              <a:rPr lang="en-US" sz="1600" dirty="0" smtClean="0">
                <a:latin typeface="Liberation Sans" panose="020B0604020202020204" pitchFamily="34" charset="0"/>
              </a:rPr>
              <a:t>tax rate paid </a:t>
            </a:r>
            <a:r>
              <a:rPr lang="en-US" sz="1600" dirty="0">
                <a:latin typeface="Liberation Sans" panose="020B0604020202020204" pitchFamily="34" charset="0"/>
              </a:rPr>
              <a:t>by investors on dividends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received</a:t>
            </a:r>
            <a:r>
              <a:rPr lang="en-US" sz="1600" dirty="0">
                <a:latin typeface="Liberation Sans" panose="020B0604020202020204" pitchFamily="34" charset="0"/>
              </a:rPr>
              <a:t>, making </a:t>
            </a:r>
            <a:r>
              <a:rPr lang="en-US" sz="1600" dirty="0" smtClean="0">
                <a:latin typeface="Liberation Sans" panose="020B0604020202020204" pitchFamily="34" charset="0"/>
              </a:rPr>
              <a:t>dividends more </a:t>
            </a:r>
          </a:p>
          <a:p>
            <a:pPr algn="just">
              <a:lnSpc>
                <a:spcPct val="110000"/>
              </a:lnSpc>
              <a:spcBef>
                <a:spcPts val="0"/>
              </a:spcBef>
            </a:pPr>
            <a:r>
              <a:rPr lang="en-US" sz="1600" dirty="0" smtClean="0">
                <a:latin typeface="Liberation Sans" panose="020B0604020202020204" pitchFamily="34" charset="0"/>
              </a:rPr>
              <a:t>attractive </a:t>
            </a:r>
            <a:r>
              <a:rPr lang="en-US" sz="1600" dirty="0">
                <a:latin typeface="Liberation Sans" panose="020B0604020202020204" pitchFamily="34" charset="0"/>
              </a:rPr>
              <a:t>to investors</a:t>
            </a:r>
            <a:r>
              <a:rPr lang="en-US" sz="1600" dirty="0" smtClean="0">
                <a:latin typeface="Liberation Sans" panose="020B0604020202020204" pitchFamily="34" charset="0"/>
              </a:rPr>
              <a:t>. Then </a:t>
            </a:r>
            <a:r>
              <a:rPr lang="en-US" sz="1600" dirty="0">
                <a:latin typeface="Liberation Sans" panose="020B0604020202020204" pitchFamily="34" charset="0"/>
              </a:rPr>
              <a:t>the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financial </a:t>
            </a:r>
            <a:r>
              <a:rPr lang="en-US" sz="1600" dirty="0">
                <a:latin typeface="Liberation Sans" panose="020B0604020202020204" pitchFamily="34" charset="0"/>
              </a:rPr>
              <a:t>crisis of 2008 occurred.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As </a:t>
            </a:r>
            <a:r>
              <a:rPr lang="en-US" sz="1600" dirty="0">
                <a:latin typeface="Liberation Sans" panose="020B0604020202020204" pitchFamily="34" charset="0"/>
              </a:rPr>
              <a:t>a result, </a:t>
            </a:r>
            <a:r>
              <a:rPr lang="en-US" sz="1600" dirty="0" smtClean="0">
                <a:latin typeface="Liberation Sans" panose="020B0604020202020204" pitchFamily="34" charset="0"/>
              </a:rPr>
              <a:t>in 2009</a:t>
            </a:r>
            <a:r>
              <a:rPr lang="en-US" sz="1600" dirty="0">
                <a:latin typeface="Liberation Sans" panose="020B0604020202020204" pitchFamily="34" charset="0"/>
              </a:rPr>
              <a:t>, 804 </a:t>
            </a:r>
            <a:r>
              <a:rPr lang="en-US" sz="1600" dirty="0" smtClean="0">
                <a:latin typeface="Liberation Sans" panose="020B0604020202020204" pitchFamily="34" charset="0"/>
              </a:rPr>
              <a:t>companies </a:t>
            </a:r>
          </a:p>
          <a:p>
            <a:pPr algn="just">
              <a:lnSpc>
                <a:spcPct val="110000"/>
              </a:lnSpc>
              <a:spcBef>
                <a:spcPts val="0"/>
              </a:spcBef>
            </a:pPr>
            <a:r>
              <a:rPr lang="en-US" sz="1600" dirty="0" smtClean="0">
                <a:latin typeface="Liberation Sans" panose="020B0604020202020204" pitchFamily="34" charset="0"/>
              </a:rPr>
              <a:t>cut their dividends (</a:t>
            </a:r>
            <a:r>
              <a:rPr lang="en-US" sz="1600" dirty="0">
                <a:latin typeface="Liberation Sans" panose="020B0604020202020204" pitchFamily="34" charset="0"/>
              </a:rPr>
              <a:t>see </a:t>
            </a:r>
            <a:r>
              <a:rPr lang="en-US" sz="1600" dirty="0" smtClean="0">
                <a:latin typeface="Liberation Sans" panose="020B0604020202020204" pitchFamily="34" charset="0"/>
              </a:rPr>
              <a:t>chart), </a:t>
            </a:r>
          </a:p>
          <a:p>
            <a:pPr algn="just">
              <a:lnSpc>
                <a:spcPct val="110000"/>
              </a:lnSpc>
              <a:spcBef>
                <a:spcPts val="0"/>
              </a:spcBef>
            </a:pPr>
            <a:r>
              <a:rPr lang="en-US" sz="1600" dirty="0" smtClean="0">
                <a:latin typeface="Liberation Sans" panose="020B0604020202020204" pitchFamily="34" charset="0"/>
              </a:rPr>
              <a:t>the highest level since </a:t>
            </a:r>
            <a:r>
              <a:rPr lang="en-US" sz="1600" b="1" dirty="0">
                <a:solidFill>
                  <a:srgbClr val="CC0000"/>
                </a:solidFill>
                <a:latin typeface="Liberation Sans" panose="020B0604020202020204" pitchFamily="34" charset="0"/>
              </a:rPr>
              <a:t>Standard &amp; </a:t>
            </a:r>
            <a:endParaRPr lang="en-US" sz="1600" b="1" dirty="0" smtClean="0">
              <a:solidFill>
                <a:srgbClr val="CC0000"/>
              </a:solidFill>
              <a:latin typeface="Liberation Sans" panose="020B0604020202020204" pitchFamily="34" charset="0"/>
            </a:endParaRPr>
          </a:p>
          <a:p>
            <a:pPr algn="just">
              <a:lnSpc>
                <a:spcPct val="110000"/>
              </a:lnSpc>
              <a:spcBef>
                <a:spcPts val="0"/>
              </a:spcBef>
            </a:pPr>
            <a:r>
              <a:rPr lang="en-US" sz="1600" b="1" dirty="0" smtClean="0">
                <a:solidFill>
                  <a:srgbClr val="CC0000"/>
                </a:solidFill>
                <a:latin typeface="Liberation Sans" panose="020B0604020202020204" pitchFamily="34" charset="0"/>
              </a:rPr>
              <a:t>poor’s</a:t>
            </a:r>
            <a:r>
              <a:rPr lang="en-US" sz="1600" dirty="0" smtClean="0">
                <a:latin typeface="Liberation Sans" panose="020B0604020202020204" pitchFamily="34" charset="0"/>
              </a:rPr>
              <a:t> started collecting data </a:t>
            </a:r>
            <a:r>
              <a:rPr lang="en-US" sz="1600" dirty="0">
                <a:latin typeface="Liberation Sans" panose="020B0604020202020204" pitchFamily="34" charset="0"/>
              </a:rPr>
              <a:t>in 1995.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In </a:t>
            </a:r>
            <a:r>
              <a:rPr lang="en-US" sz="1600" dirty="0">
                <a:latin typeface="Liberation Sans" panose="020B0604020202020204" pitchFamily="34" charset="0"/>
              </a:rPr>
              <a:t>2010</a:t>
            </a:r>
            <a:r>
              <a:rPr lang="en-US" sz="1600" dirty="0" smtClean="0">
                <a:latin typeface="Liberation Sans" panose="020B0604020202020204" pitchFamily="34" charset="0"/>
              </a:rPr>
              <a:t>, more </a:t>
            </a:r>
            <a:r>
              <a:rPr lang="en-US" sz="1600" dirty="0">
                <a:latin typeface="Liberation Sans" panose="020B0604020202020204" pitchFamily="34" charset="0"/>
              </a:rPr>
              <a:t>companies started to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increase their </a:t>
            </a:r>
            <a:r>
              <a:rPr lang="en-US" sz="1600" dirty="0">
                <a:latin typeface="Liberation Sans" panose="020B0604020202020204" pitchFamily="34" charset="0"/>
              </a:rPr>
              <a:t>dividends. However,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potential higher </a:t>
            </a:r>
            <a:r>
              <a:rPr lang="en-US" sz="1600" dirty="0">
                <a:latin typeface="Liberation Sans" panose="020B0604020202020204" pitchFamily="34" charset="0"/>
              </a:rPr>
              <a:t>taxes </a:t>
            </a:r>
            <a:r>
              <a:rPr lang="en-US" sz="1600" dirty="0" smtClean="0">
                <a:latin typeface="Liberation Sans" panose="020B0604020202020204" pitchFamily="34" charset="0"/>
              </a:rPr>
              <a:t>on dividends </a:t>
            </a:r>
          </a:p>
          <a:p>
            <a:pPr algn="just">
              <a:lnSpc>
                <a:spcPct val="110000"/>
              </a:lnSpc>
              <a:spcBef>
                <a:spcPts val="0"/>
              </a:spcBef>
            </a:pPr>
            <a:r>
              <a:rPr lang="en-US" sz="1600" dirty="0" smtClean="0">
                <a:latin typeface="Liberation Sans" panose="020B0604020202020204" pitchFamily="34" charset="0"/>
              </a:rPr>
              <a:t>coming </a:t>
            </a:r>
            <a:r>
              <a:rPr lang="en-US" sz="1600" dirty="0">
                <a:latin typeface="Liberation Sans" panose="020B0604020202020204" pitchFamily="34" charset="0"/>
              </a:rPr>
              <a:t>in </a:t>
            </a:r>
            <a:r>
              <a:rPr lang="en-US" sz="1600" dirty="0" smtClean="0">
                <a:latin typeface="Liberation Sans" panose="020B0604020202020204" pitchFamily="34" charset="0"/>
              </a:rPr>
              <a:t>the </a:t>
            </a:r>
            <a:r>
              <a:rPr lang="en-US" sz="1600" dirty="0">
                <a:latin typeface="Liberation Sans" panose="020B0604020202020204" pitchFamily="34" charset="0"/>
              </a:rPr>
              <a:t>future and the possibility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of a low growth economy </a:t>
            </a:r>
            <a:r>
              <a:rPr lang="en-US" sz="1600" dirty="0">
                <a:latin typeface="Liberation Sans" panose="020B0604020202020204" pitchFamily="34" charset="0"/>
              </a:rPr>
              <a:t>may stall any </a:t>
            </a:r>
            <a:endParaRPr lang="en-US" sz="1600" dirty="0" smtClean="0">
              <a:latin typeface="Liberation Sans" panose="020B0604020202020204" pitchFamily="34" charset="0"/>
            </a:endParaRPr>
          </a:p>
          <a:p>
            <a:pPr algn="just">
              <a:lnSpc>
                <a:spcPct val="110000"/>
              </a:lnSpc>
              <a:spcBef>
                <a:spcPts val="0"/>
              </a:spcBef>
            </a:pPr>
            <a:r>
              <a:rPr lang="en-US" sz="1600" dirty="0" smtClean="0">
                <a:latin typeface="Liberation Sans" panose="020B0604020202020204" pitchFamily="34" charset="0"/>
              </a:rPr>
              <a:t>significant </a:t>
            </a:r>
            <a:r>
              <a:rPr lang="en-US" sz="1600" dirty="0">
                <a:latin typeface="Liberation Sans" panose="020B0604020202020204" pitchFamily="34" charset="0"/>
              </a:rPr>
              <a:t>increase.</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954090970"/>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8133" name="Rectangle 2"/>
          <p:cNvSpPr>
            <a:spLocks noChangeArrowheads="1"/>
          </p:cNvSpPr>
          <p:nvPr/>
        </p:nvSpPr>
        <p:spPr bwMode="auto">
          <a:xfrm>
            <a:off x="609600" y="1295400"/>
            <a:ext cx="7772400" cy="516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401638"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682625" lvl="1" indent="-455613">
              <a:lnSpc>
                <a:spcPct val="125000"/>
              </a:lnSpc>
              <a:spcBef>
                <a:spcPts val="1200"/>
              </a:spcBef>
              <a:buClr>
                <a:srgbClr val="CC0000"/>
              </a:buClr>
              <a:buSzPct val="80000"/>
              <a:buFont typeface="Wingdings" pitchFamily="2" charset="2"/>
              <a:buChar char="u"/>
            </a:pPr>
            <a:r>
              <a:rPr lang="en-US" sz="2100" dirty="0">
                <a:solidFill>
                  <a:schemeClr val="tx1"/>
                </a:solidFill>
                <a:latin typeface="Liberation Sans" panose="020B0604020202020204" pitchFamily="34" charset="0"/>
              </a:rPr>
              <a:t>Preferred stockholders have </a:t>
            </a:r>
            <a:r>
              <a:rPr lang="en-US" sz="2100" dirty="0" smtClean="0">
                <a:solidFill>
                  <a:schemeClr val="tx1"/>
                </a:solidFill>
                <a:latin typeface="Liberation Sans" panose="020B0604020202020204" pitchFamily="34" charset="0"/>
              </a:rPr>
              <a:t>the r</a:t>
            </a:r>
            <a:r>
              <a:rPr lang="en-US" altLang="en-US" sz="2100" dirty="0" smtClean="0">
                <a:solidFill>
                  <a:schemeClr val="tx1"/>
                </a:solidFill>
                <a:latin typeface="Liberation Sans" panose="020B0604020202020204" pitchFamily="34" charset="0"/>
              </a:rPr>
              <a:t>ight </a:t>
            </a:r>
            <a:r>
              <a:rPr lang="en-US" altLang="en-US" sz="2100" dirty="0">
                <a:solidFill>
                  <a:schemeClr val="tx1"/>
                </a:solidFill>
                <a:latin typeface="Liberation Sans" panose="020B0604020202020204" pitchFamily="34" charset="0"/>
              </a:rPr>
              <a:t>to receive dividends before </a:t>
            </a:r>
            <a:r>
              <a:rPr lang="en-US" altLang="en-US" sz="2100" b="0" dirty="0">
                <a:solidFill>
                  <a:schemeClr val="tx1"/>
                </a:solidFill>
                <a:latin typeface="Liberation Sans" panose="020B0604020202020204" pitchFamily="34" charset="0"/>
              </a:rPr>
              <a:t>common stockholders.</a:t>
            </a:r>
          </a:p>
          <a:p>
            <a:pPr marL="682625" lvl="1" indent="-455613">
              <a:lnSpc>
                <a:spcPct val="125000"/>
              </a:lnSpc>
              <a:spcBef>
                <a:spcPts val="12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Per share dividend amount is stated as a </a:t>
            </a:r>
            <a:r>
              <a:rPr lang="en-US" altLang="en-US" sz="2100" dirty="0">
                <a:solidFill>
                  <a:schemeClr val="tx1"/>
                </a:solidFill>
                <a:latin typeface="Liberation Sans" panose="020B0604020202020204" pitchFamily="34" charset="0"/>
              </a:rPr>
              <a:t>percentage of the preferred stock’s par value</a:t>
            </a:r>
            <a:r>
              <a:rPr lang="en-US" altLang="en-US" sz="2100" b="0" dirty="0">
                <a:solidFill>
                  <a:schemeClr val="tx1"/>
                </a:solidFill>
                <a:latin typeface="Liberation Sans" panose="020B0604020202020204" pitchFamily="34" charset="0"/>
              </a:rPr>
              <a:t> or as a specified amount.</a:t>
            </a:r>
          </a:p>
          <a:p>
            <a:pPr marL="682625" lvl="1" indent="-455613">
              <a:lnSpc>
                <a:spcPct val="125000"/>
              </a:lnSpc>
              <a:spcBef>
                <a:spcPts val="1200"/>
              </a:spcBef>
              <a:buClr>
                <a:srgbClr val="CC0000"/>
              </a:buClr>
              <a:buSzPct val="80000"/>
              <a:buFont typeface="Wingdings" pitchFamily="2" charset="2"/>
              <a:buChar char="u"/>
            </a:pPr>
            <a:r>
              <a:rPr lang="en-US" altLang="en-US" sz="2100" dirty="0">
                <a:solidFill>
                  <a:schemeClr val="tx2">
                    <a:lumMod val="50000"/>
                  </a:schemeClr>
                </a:solidFill>
                <a:latin typeface="Liberation Sans" panose="020B0604020202020204" pitchFamily="34" charset="0"/>
              </a:rPr>
              <a:t>Cumulative dividend</a:t>
            </a:r>
            <a:r>
              <a:rPr lang="en-US" altLang="en-US" sz="2100" b="0" dirty="0">
                <a:solidFill>
                  <a:schemeClr val="tx2">
                    <a:lumMod val="50000"/>
                  </a:schemeClr>
                </a:solidFill>
                <a:latin typeface="Liberation Sans" panose="020B0604020202020204" pitchFamily="34" charset="0"/>
              </a:rPr>
              <a:t> </a:t>
            </a:r>
            <a:r>
              <a:rPr lang="en-US" altLang="en-US" sz="2100" b="0" dirty="0">
                <a:solidFill>
                  <a:schemeClr val="tx1"/>
                </a:solidFill>
                <a:latin typeface="Liberation Sans" panose="020B0604020202020204" pitchFamily="34" charset="0"/>
              </a:rPr>
              <a:t>– holders of preferred stock must be paid their annual dividend plus any </a:t>
            </a:r>
            <a:r>
              <a:rPr lang="en-US" altLang="en-US" sz="2100" dirty="0">
                <a:solidFill>
                  <a:schemeClr val="tx2">
                    <a:lumMod val="50000"/>
                  </a:schemeClr>
                </a:solidFill>
                <a:latin typeface="Liberation Sans" panose="020B0604020202020204" pitchFamily="34" charset="0"/>
              </a:rPr>
              <a:t>dividends in arrears</a:t>
            </a:r>
            <a:r>
              <a:rPr lang="en-US" altLang="en-US" sz="2100" b="0" dirty="0">
                <a:solidFill>
                  <a:schemeClr val="tx1"/>
                </a:solidFill>
                <a:latin typeface="Liberation Sans" panose="020B0604020202020204" pitchFamily="34" charset="0"/>
              </a:rPr>
              <a:t> before common stockholders receive dividends</a:t>
            </a:r>
            <a:r>
              <a:rPr lang="en-US" altLang="en-US" sz="2100" b="0" dirty="0" smtClean="0">
                <a:solidFill>
                  <a:schemeClr val="tx1"/>
                </a:solidFill>
                <a:latin typeface="Liberation Sans" panose="020B0604020202020204" pitchFamily="34" charset="0"/>
              </a:rPr>
              <a:t>.</a:t>
            </a:r>
          </a:p>
          <a:p>
            <a:pPr lvl="1">
              <a:lnSpc>
                <a:spcPct val="125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Preference on corporate assets if the corporation fails. </a:t>
            </a:r>
          </a:p>
          <a:p>
            <a:pPr lvl="1">
              <a:lnSpc>
                <a:spcPct val="125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Preference may be </a:t>
            </a:r>
            <a:r>
              <a:rPr lang="en-US" altLang="en-US" sz="2100" b="0" dirty="0" smtClean="0">
                <a:solidFill>
                  <a:schemeClr val="tx1"/>
                </a:solidFill>
                <a:latin typeface="Liberation Sans" panose="020B0604020202020204" pitchFamily="34" charset="0"/>
              </a:rPr>
              <a:t>for </a:t>
            </a:r>
            <a:r>
              <a:rPr lang="en-US" altLang="en-US" sz="2100" b="0" dirty="0">
                <a:solidFill>
                  <a:schemeClr val="tx1"/>
                </a:solidFill>
                <a:latin typeface="Liberation Sans" panose="020B0604020202020204" pitchFamily="34" charset="0"/>
              </a:rPr>
              <a:t>the par value of the shares </a:t>
            </a:r>
            <a:r>
              <a:rPr lang="en-US" altLang="en-US" sz="2100" b="0" dirty="0" smtClean="0">
                <a:solidFill>
                  <a:schemeClr val="tx1"/>
                </a:solidFill>
                <a:latin typeface="Liberation Sans" panose="020B0604020202020204" pitchFamily="34" charset="0"/>
              </a:rPr>
              <a:t>or for </a:t>
            </a:r>
            <a:r>
              <a:rPr lang="en-US" altLang="en-US" sz="2100" b="0" dirty="0">
                <a:solidFill>
                  <a:schemeClr val="tx1"/>
                </a:solidFill>
                <a:latin typeface="Liberation Sans" panose="020B0604020202020204" pitchFamily="34" charset="0"/>
              </a:rPr>
              <a:t>a specified liquidating value</a:t>
            </a:r>
            <a:r>
              <a:rPr lang="en-US" altLang="en-US" sz="2100" b="0" dirty="0" smtClean="0">
                <a:solidFill>
                  <a:schemeClr val="tx1"/>
                </a:solidFill>
                <a:latin typeface="Liberation Sans" panose="020B0604020202020204" pitchFamily="34" charset="0"/>
              </a:rPr>
              <a:t>.</a:t>
            </a:r>
            <a:endParaRPr lang="en-US" altLang="en-US" sz="2100" b="0" dirty="0">
              <a:solidFill>
                <a:schemeClr val="tx1"/>
              </a:solidFill>
              <a:latin typeface="Liberation Sans" panose="020B0604020202020204" pitchFamily="34" charset="0"/>
            </a:endParaRP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DIVIDEND</a:t>
            </a:r>
            <a:r>
              <a:rPr lang="en-US" altLang="en-US" sz="3200" b="1" dirty="0" smtClean="0">
                <a:solidFill>
                  <a:srgbClr val="003B76"/>
                </a:solidFill>
                <a:latin typeface="Liberation Sans" panose="020B0604020202020204" pitchFamily="34" charset="0"/>
              </a:rPr>
              <a:t> PREFERENCES</a:t>
            </a:r>
            <a:endParaRPr lang="en-US" altLang="en-US" sz="3200" b="1" dirty="0">
              <a:solidFill>
                <a:srgbClr val="003B76"/>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012945953"/>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a:defRPr/>
            </a:pPr>
            <a:r>
              <a:rPr lang="en-US" altLang="ja-JP" b="0" i="0" dirty="0" smtClean="0">
                <a:effectLst/>
                <a:latin typeface="Liberation Sans"/>
                <a:ea typeface="ＭＳ Ｐゴシック" charset="-128"/>
              </a:rPr>
              <a:t>Cash Dividends - Preferred Stock</a:t>
            </a:r>
            <a:br>
              <a:rPr lang="en-US" altLang="ja-JP" b="0" i="0" dirty="0" smtClean="0">
                <a:effectLst/>
                <a:latin typeface="Liberation Sans"/>
                <a:ea typeface="ＭＳ Ｐゴシック" charset="-128"/>
              </a:rPr>
            </a:br>
            <a:r>
              <a:rPr lang="en-US" altLang="ja-JP" b="0" i="0" dirty="0" smtClean="0">
                <a:effectLst/>
                <a:latin typeface="Liberation Sans"/>
                <a:ea typeface="ＭＳ Ｐゴシック" charset="-128"/>
              </a:rPr>
              <a:t/>
            </a:r>
            <a:br>
              <a:rPr lang="en-US" altLang="ja-JP" b="0" i="0" dirty="0" smtClean="0">
                <a:effectLst/>
                <a:latin typeface="Liberation Sans"/>
                <a:ea typeface="ＭＳ Ｐゴシック" charset="-128"/>
              </a:rPr>
            </a:br>
            <a:r>
              <a:rPr lang="en-US" altLang="ja-JP" sz="2800" b="0" i="0" dirty="0" smtClean="0">
                <a:solidFill>
                  <a:schemeClr val="tx2"/>
                </a:solidFill>
                <a:effectLst/>
                <a:latin typeface="Liberation Sans"/>
                <a:ea typeface="ＭＳ Ｐゴシック" charset="-128"/>
              </a:rPr>
              <a:t>Cash dividends must be paid first to preferred stockholders before any common stockholders are paid.</a:t>
            </a:r>
            <a:r>
              <a:rPr lang="en-US" altLang="en-US" sz="2800" b="0" i="0" dirty="0" smtClean="0">
                <a:solidFill>
                  <a:schemeClr val="tx2"/>
                </a:solidFill>
                <a:effectLst/>
                <a:latin typeface="Liberation Sans"/>
              </a:rPr>
              <a:t/>
            </a:r>
            <a:br>
              <a:rPr lang="en-US" altLang="en-US" sz="2800" b="0" i="0" dirty="0" smtClean="0">
                <a:solidFill>
                  <a:schemeClr val="tx2"/>
                </a:solidFill>
                <a:effectLst/>
                <a:latin typeface="Liberation Sans"/>
              </a:rPr>
            </a:br>
            <a:endParaRPr lang="en-US" altLang="en-US" sz="2800" b="0" i="0" dirty="0" smtClean="0">
              <a:solidFill>
                <a:schemeClr val="tx2"/>
              </a:solidFill>
              <a:effectLst/>
              <a:latin typeface="Liberation Sans"/>
            </a:endParaRPr>
          </a:p>
        </p:txBody>
      </p:sp>
      <p:sp>
        <p:nvSpPr>
          <p:cNvPr id="802819" name="Rectangle 3"/>
          <p:cNvSpPr>
            <a:spLocks noGrp="1" noChangeArrowheads="1"/>
          </p:cNvSpPr>
          <p:nvPr>
            <p:ph type="body" sz="half" idx="1"/>
          </p:nvPr>
        </p:nvSpPr>
        <p:spPr bwMode="auto">
          <a:xfrm>
            <a:off x="79159" y="2918618"/>
            <a:ext cx="4495800" cy="29257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 typeface="Wingdings" pitchFamily="2" charset="2"/>
              <a:buNone/>
              <a:defRPr/>
            </a:pPr>
            <a:r>
              <a:rPr lang="en-US" altLang="ja-JP" sz="2400" dirty="0" smtClean="0">
                <a:solidFill>
                  <a:schemeClr val="tx1"/>
                </a:solidFill>
                <a:effectLst/>
                <a:latin typeface="Liberation Sans"/>
                <a:ea typeface="ＭＳ Ｐゴシック" charset="-128"/>
              </a:rPr>
              <a:t>Cumulative preferred stock </a:t>
            </a:r>
          </a:p>
          <a:p>
            <a:pPr>
              <a:defRPr/>
            </a:pPr>
            <a:r>
              <a:rPr lang="en-US" altLang="ja-JP" sz="2400" b="0" dirty="0" smtClean="0">
                <a:solidFill>
                  <a:schemeClr val="tx1"/>
                </a:solidFill>
                <a:effectLst/>
                <a:latin typeface="Liberation Sans"/>
                <a:ea typeface="ＭＳ Ｐゴシック" charset="-128"/>
              </a:rPr>
              <a:t>Dividends in arrears and the current year’s dividend must be paid to preferred stockholders before the common stockholders.</a:t>
            </a:r>
          </a:p>
          <a:p>
            <a:pPr>
              <a:defRPr/>
            </a:pPr>
            <a:endParaRPr lang="en-US" altLang="en-US" sz="2400" b="0" dirty="0" smtClean="0">
              <a:effectLst/>
              <a:latin typeface="Liberation Sans"/>
            </a:endParaRPr>
          </a:p>
        </p:txBody>
      </p:sp>
      <p:sp>
        <p:nvSpPr>
          <p:cNvPr id="802821" name="Rectangle 5"/>
          <p:cNvSpPr>
            <a:spLocks noGrp="1" noChangeArrowheads="1"/>
          </p:cNvSpPr>
          <p:nvPr>
            <p:ph type="body" sz="half" idx="2"/>
          </p:nvPr>
        </p:nvSpPr>
        <p:spPr bwMode="auto">
          <a:xfrm>
            <a:off x="4648200" y="2895600"/>
            <a:ext cx="4495800" cy="3276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 typeface="Wingdings" pitchFamily="2" charset="2"/>
              <a:buNone/>
              <a:defRPr/>
            </a:pPr>
            <a:r>
              <a:rPr lang="en-US" altLang="ja-JP" sz="2400" dirty="0" smtClean="0">
                <a:solidFill>
                  <a:schemeClr val="tx1"/>
                </a:solidFill>
                <a:effectLst/>
                <a:ea typeface="ＭＳ Ｐゴシック" charset="-128"/>
              </a:rPr>
              <a:t>Non-</a:t>
            </a:r>
            <a:r>
              <a:rPr lang="en-US" altLang="ja-JP" sz="2400" dirty="0" err="1" smtClean="0">
                <a:solidFill>
                  <a:schemeClr val="tx1"/>
                </a:solidFill>
                <a:effectLst/>
                <a:ea typeface="ＭＳ Ｐゴシック" charset="-128"/>
              </a:rPr>
              <a:t>Cumul</a:t>
            </a:r>
            <a:r>
              <a:rPr lang="en-US" altLang="ja-JP" sz="2400" dirty="0" smtClean="0">
                <a:solidFill>
                  <a:schemeClr val="tx1"/>
                </a:solidFill>
                <a:effectLst/>
                <a:ea typeface="ＭＳ Ｐゴシック" charset="-128"/>
              </a:rPr>
              <a:t> preferred stock</a:t>
            </a:r>
            <a:endParaRPr lang="en-US" altLang="ja-JP" sz="2400" b="0" dirty="0" smtClean="0">
              <a:solidFill>
                <a:schemeClr val="tx1"/>
              </a:solidFill>
              <a:effectLst/>
              <a:ea typeface="ＭＳ Ｐゴシック" charset="-128"/>
            </a:endParaRPr>
          </a:p>
          <a:p>
            <a:pPr>
              <a:defRPr/>
            </a:pPr>
            <a:r>
              <a:rPr lang="en-US" altLang="ja-JP" sz="2400" b="0" dirty="0" smtClean="0">
                <a:solidFill>
                  <a:schemeClr val="tx1"/>
                </a:solidFill>
                <a:effectLst/>
                <a:ea typeface="ＭＳ Ｐゴシック" charset="-128"/>
              </a:rPr>
              <a:t>Only the </a:t>
            </a:r>
            <a:r>
              <a:rPr lang="en-US" altLang="ja-JP" sz="2400" b="0" u="sng" dirty="0" smtClean="0">
                <a:solidFill>
                  <a:schemeClr val="tx1"/>
                </a:solidFill>
                <a:effectLst/>
                <a:ea typeface="ＭＳ Ｐゴシック" charset="-128"/>
              </a:rPr>
              <a:t>current year’s dividend</a:t>
            </a:r>
            <a:r>
              <a:rPr lang="en-US" altLang="ja-JP" sz="2400" b="0" dirty="0" smtClean="0">
                <a:solidFill>
                  <a:schemeClr val="tx1"/>
                </a:solidFill>
                <a:effectLst/>
                <a:ea typeface="ＭＳ Ｐゴシック" charset="-128"/>
              </a:rPr>
              <a:t> must be paid to preferred stockholders before the common stockholders.</a:t>
            </a:r>
          </a:p>
          <a:p>
            <a:pPr>
              <a:defRPr/>
            </a:pPr>
            <a:endParaRPr lang="en-US" altLang="en-US" sz="2400" dirty="0" smtClean="0"/>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Line 12"/>
          <p:cNvSpPr>
            <a:spLocks noChangeShapeType="1"/>
          </p:cNvSpPr>
          <p:nvPr/>
        </p:nvSpPr>
        <p:spPr bwMode="auto">
          <a:xfrm flipV="1">
            <a:off x="4495800" y="3505200"/>
            <a:ext cx="0" cy="175260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Tree>
    <p:extLst>
      <p:ext uri="{BB962C8B-B14F-4D97-AF65-F5344CB8AC3E}">
        <p14:creationId xmlns:p14="http://schemas.microsoft.com/office/powerpoint/2010/main" val="3724314904"/>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altLang="en-US" smtClean="0">
                <a:solidFill>
                  <a:schemeClr val="tx2"/>
                </a:solidFill>
              </a:rPr>
              <a:t>Dividends</a:t>
            </a:r>
          </a:p>
        </p:txBody>
      </p:sp>
      <p:sp>
        <p:nvSpPr>
          <p:cNvPr id="10243" name="Rectangle 4"/>
          <p:cNvSpPr>
            <a:spLocks noChangeArrowheads="1"/>
          </p:cNvSpPr>
          <p:nvPr/>
        </p:nvSpPr>
        <p:spPr bwMode="auto">
          <a:xfrm>
            <a:off x="228600" y="1676400"/>
            <a:ext cx="8915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ja-JP" sz="2800">
                <a:solidFill>
                  <a:srgbClr val="336600"/>
                </a:solidFill>
                <a:latin typeface="Comic Sans MS" pitchFamily="66" charset="0"/>
                <a:ea typeface="MS PGothic" pitchFamily="34" charset="-128"/>
              </a:rPr>
              <a:t>If you are a company, which stock do you want to offer? Why?</a:t>
            </a:r>
          </a:p>
          <a:p>
            <a:endParaRPr lang="en-US" altLang="ja-JP" sz="2800">
              <a:solidFill>
                <a:srgbClr val="336600"/>
              </a:solidFill>
              <a:latin typeface="Comic Sans MS" pitchFamily="66" charset="0"/>
              <a:ea typeface="MS PGothic" pitchFamily="34" charset="-128"/>
            </a:endParaRPr>
          </a:p>
          <a:p>
            <a:endParaRPr lang="en-US" altLang="ja-JP" sz="2800">
              <a:solidFill>
                <a:srgbClr val="336600"/>
              </a:solidFill>
              <a:latin typeface="Comic Sans MS" pitchFamily="66" charset="0"/>
              <a:ea typeface="MS PGothic" pitchFamily="34" charset="-128"/>
            </a:endParaRPr>
          </a:p>
          <a:p>
            <a:r>
              <a:rPr lang="en-US" altLang="ja-JP" sz="2800">
                <a:solidFill>
                  <a:srgbClr val="336600"/>
                </a:solidFill>
                <a:latin typeface="Comic Sans MS" pitchFamily="66" charset="0"/>
                <a:ea typeface="MS PGothic" pitchFamily="34" charset="-128"/>
              </a:rPr>
              <a:t>If you are a shareholder, which do you want to own?</a:t>
            </a:r>
          </a:p>
          <a:p>
            <a:r>
              <a:rPr lang="en-US" altLang="ja-JP" sz="2800">
                <a:solidFill>
                  <a:srgbClr val="336600"/>
                </a:solidFill>
                <a:latin typeface="Comic Sans MS" pitchFamily="66" charset="0"/>
                <a:ea typeface="MS PGothic" pitchFamily="34" charset="-128"/>
              </a:rPr>
              <a:t>Why?</a:t>
            </a:r>
          </a:p>
        </p:txBody>
      </p:sp>
    </p:spTree>
    <p:extLst>
      <p:ext uri="{BB962C8B-B14F-4D97-AF65-F5344CB8AC3E}">
        <p14:creationId xmlns:p14="http://schemas.microsoft.com/office/powerpoint/2010/main" val="2285262378"/>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ChangeArrowheads="1"/>
          </p:cNvSpPr>
          <p:nvPr/>
        </p:nvSpPr>
        <p:spPr bwMode="auto">
          <a:xfrm>
            <a:off x="533400" y="1371600"/>
            <a:ext cx="8305800" cy="4648200"/>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marL="60325"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68580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20000"/>
              </a:lnSpc>
              <a:spcBef>
                <a:spcPct val="35000"/>
              </a:spcBef>
              <a:buFont typeface="Wingdings" pitchFamily="2" charset="2"/>
              <a:buNone/>
              <a:defRPr/>
            </a:pPr>
            <a:r>
              <a:rPr lang="en-US" altLang="en-US" sz="2400" dirty="0" smtClean="0">
                <a:solidFill>
                  <a:srgbClr val="800000"/>
                </a:solidFill>
                <a:latin typeface="Comic Sans MS" pitchFamily="66" charset="0"/>
              </a:rPr>
              <a:t>Exercise</a:t>
            </a:r>
            <a:r>
              <a:rPr lang="en-US" altLang="en-US" sz="2400" b="0" dirty="0" smtClean="0">
                <a:solidFill>
                  <a:srgbClr val="FF0000"/>
                </a:solidFill>
                <a:effectLst/>
                <a:latin typeface="Comic Sans MS" pitchFamily="66" charset="0"/>
              </a:rPr>
              <a:t>   </a:t>
            </a:r>
            <a:r>
              <a:rPr lang="en-US" altLang="en-US" sz="2400" b="0" dirty="0" err="1" smtClean="0">
                <a:solidFill>
                  <a:srgbClr val="000000"/>
                </a:solidFill>
                <a:effectLst/>
                <a:latin typeface="Comic Sans MS" pitchFamily="66" charset="0"/>
              </a:rPr>
              <a:t>Arnez</a:t>
            </a:r>
            <a:r>
              <a:rPr lang="en-US" altLang="en-US" sz="2400" b="0" dirty="0" smtClean="0">
                <a:solidFill>
                  <a:srgbClr val="000000"/>
                </a:solidFill>
                <a:effectLst/>
                <a:latin typeface="Comic Sans MS" pitchFamily="66" charset="0"/>
              </a:rPr>
              <a:t> Corporation has outstanding 2,000 shares of $50 par value preferred stock and 100,000 shares of $10 par value common stock.  </a:t>
            </a:r>
          </a:p>
          <a:p>
            <a:pPr>
              <a:lnSpc>
                <a:spcPct val="120000"/>
              </a:lnSpc>
              <a:spcBef>
                <a:spcPct val="35000"/>
              </a:spcBef>
              <a:buFont typeface="Wingdings" pitchFamily="2" charset="2"/>
              <a:buNone/>
              <a:defRPr/>
            </a:pPr>
            <a:r>
              <a:rPr lang="en-US" altLang="en-US" sz="2400" b="0" dirty="0" smtClean="0">
                <a:solidFill>
                  <a:srgbClr val="000000"/>
                </a:solidFill>
                <a:effectLst/>
                <a:latin typeface="Comic Sans MS" pitchFamily="66" charset="0"/>
              </a:rPr>
              <a:t>At December 31, the company declared the following cash dividends: </a:t>
            </a:r>
            <a:endParaRPr lang="en-US" altLang="en-US" sz="2400" b="0" dirty="0" smtClean="0">
              <a:solidFill>
                <a:srgbClr val="000000"/>
              </a:solidFill>
              <a:effectLst/>
              <a:latin typeface="Comic Sans MS" pitchFamily="66" charset="0"/>
            </a:endParaRPr>
          </a:p>
          <a:p>
            <a:pPr>
              <a:lnSpc>
                <a:spcPct val="120000"/>
              </a:lnSpc>
              <a:spcBef>
                <a:spcPct val="35000"/>
              </a:spcBef>
              <a:buFont typeface="Wingdings" pitchFamily="2" charset="2"/>
              <a:buNone/>
              <a:defRPr/>
            </a:pPr>
            <a:r>
              <a:rPr lang="en-US" altLang="en-US" sz="2400" b="0" dirty="0" smtClean="0">
                <a:solidFill>
                  <a:srgbClr val="000000"/>
                </a:solidFill>
                <a:effectLst/>
                <a:latin typeface="Comic Sans MS" pitchFamily="66" charset="0"/>
              </a:rPr>
              <a:t>2016=$</a:t>
            </a:r>
            <a:r>
              <a:rPr lang="en-US" altLang="en-US" sz="2400" b="0" dirty="0" smtClean="0">
                <a:solidFill>
                  <a:srgbClr val="000000"/>
                </a:solidFill>
                <a:effectLst/>
                <a:latin typeface="Comic Sans MS" pitchFamily="66" charset="0"/>
              </a:rPr>
              <a:t>8,000, </a:t>
            </a:r>
            <a:r>
              <a:rPr lang="en-US" altLang="en-US" sz="2400" b="0" dirty="0" smtClean="0">
                <a:solidFill>
                  <a:srgbClr val="000000"/>
                </a:solidFill>
                <a:effectLst/>
                <a:latin typeface="Comic Sans MS" pitchFamily="66" charset="0"/>
              </a:rPr>
              <a:t>2017=$</a:t>
            </a:r>
            <a:r>
              <a:rPr lang="en-US" altLang="en-US" sz="2400" b="0" dirty="0" smtClean="0">
                <a:solidFill>
                  <a:srgbClr val="000000"/>
                </a:solidFill>
                <a:effectLst/>
                <a:latin typeface="Comic Sans MS" pitchFamily="66" charset="0"/>
              </a:rPr>
              <a:t>12,000, and </a:t>
            </a:r>
            <a:r>
              <a:rPr lang="en-US" altLang="en-US" sz="2400" b="0" dirty="0" smtClean="0">
                <a:solidFill>
                  <a:srgbClr val="000000"/>
                </a:solidFill>
                <a:effectLst/>
                <a:latin typeface="Comic Sans MS" pitchFamily="66" charset="0"/>
              </a:rPr>
              <a:t>2018= </a:t>
            </a:r>
            <a:r>
              <a:rPr lang="en-US" altLang="en-US" sz="2400" b="0" dirty="0" smtClean="0">
                <a:solidFill>
                  <a:srgbClr val="000000"/>
                </a:solidFill>
                <a:effectLst/>
                <a:latin typeface="Comic Sans MS" pitchFamily="66" charset="0"/>
              </a:rPr>
              <a:t>$28,000.</a:t>
            </a:r>
          </a:p>
          <a:p>
            <a:pPr>
              <a:lnSpc>
                <a:spcPct val="120000"/>
              </a:lnSpc>
              <a:spcBef>
                <a:spcPct val="35000"/>
              </a:spcBef>
              <a:buFont typeface="Wingdings" pitchFamily="2" charset="2"/>
              <a:buNone/>
              <a:defRPr/>
            </a:pPr>
            <a:r>
              <a:rPr lang="en-US" altLang="en-US" sz="2400" dirty="0" smtClean="0">
                <a:solidFill>
                  <a:srgbClr val="000000"/>
                </a:solidFill>
                <a:effectLst/>
                <a:latin typeface="Comic Sans MS" pitchFamily="66" charset="0"/>
              </a:rPr>
              <a:t>Instructions:</a:t>
            </a:r>
            <a:r>
              <a:rPr lang="en-US" altLang="en-US" sz="2400" b="0" dirty="0" smtClean="0">
                <a:solidFill>
                  <a:srgbClr val="000000"/>
                </a:solidFill>
                <a:effectLst/>
                <a:latin typeface="Comic Sans MS" pitchFamily="66" charset="0"/>
              </a:rPr>
              <a:t>  (a) Show the allocation of dividends to each class of stock, assuming the preferred stock dividend is 8% and not cumulative.</a:t>
            </a:r>
          </a:p>
        </p:txBody>
      </p:sp>
      <p:sp>
        <p:nvSpPr>
          <p:cNvPr id="758793" name="Rectangle 9"/>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mtClean="0">
                <a:solidFill>
                  <a:schemeClr val="bg1"/>
                </a:solidFill>
                <a:effectLst>
                  <a:outerShdw blurRad="38100" dist="38100" dir="2700000" algn="tl">
                    <a:srgbClr val="000000"/>
                  </a:outerShdw>
                </a:effectLst>
              </a:rPr>
              <a:t>Dividends</a:t>
            </a:r>
          </a:p>
        </p:txBody>
      </p:sp>
      <p:sp>
        <p:nvSpPr>
          <p:cNvPr id="758794" name="Text Box 10"/>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Prepare the entries for cash dividends and stock dividends.</a:t>
            </a:r>
          </a:p>
        </p:txBody>
      </p:sp>
    </p:spTree>
    <p:extLst>
      <p:ext uri="{BB962C8B-B14F-4D97-AF65-F5344CB8AC3E}">
        <p14:creationId xmlns:p14="http://schemas.microsoft.com/office/powerpoint/2010/main" val="214421652"/>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04"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defPPr>
              <a:defRPr lang="en-US"/>
            </a:defPPr>
            <a:lvl1pPr marL="457200" indent="-457200" algn="l">
              <a:lnSpc>
                <a:spcPct val="110000"/>
              </a:lnSpc>
              <a:spcBef>
                <a:spcPct val="35000"/>
              </a:spcBef>
              <a:buClr>
                <a:srgbClr val="CC0000"/>
              </a:buClr>
              <a:buSzPct val="80000"/>
              <a:buFont typeface="Wingdings" pitchFamily="2" charset="2"/>
              <a:buChar char="u"/>
              <a:defRPr sz="2200">
                <a:solidFill>
                  <a:srgbClr val="000000"/>
                </a:solidFill>
                <a:latin typeface="Liberation Sans" panose="020B0604020202020204" pitchFamily="34" charset="0"/>
              </a:defRPr>
            </a:lvl1pPr>
            <a:lvl2pPr marL="857250" indent="-285750">
              <a:defRPr>
                <a:latin typeface="Times New Roman" pitchFamily="18" charset="0"/>
              </a:defRPr>
            </a:lvl2pPr>
            <a:lvl3pPr marL="120015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altLang="en-US" b="1" dirty="0">
                <a:solidFill>
                  <a:srgbClr val="CC0000"/>
                </a:solidFill>
              </a:rPr>
              <a:t>Separate Legal Existence</a:t>
            </a:r>
          </a:p>
          <a:p>
            <a:r>
              <a:rPr lang="en-US" altLang="en-US" dirty="0"/>
              <a:t>Limited Liability of Stockholders</a:t>
            </a:r>
          </a:p>
          <a:p>
            <a:r>
              <a:rPr lang="en-US" altLang="en-US" dirty="0"/>
              <a:t>Transferable Ownership Rights</a:t>
            </a:r>
          </a:p>
          <a:p>
            <a:r>
              <a:rPr lang="en-US" altLang="en-US" dirty="0"/>
              <a:t>Ability to Acquire Capital</a:t>
            </a:r>
          </a:p>
          <a:p>
            <a:r>
              <a:rPr lang="en-US" altLang="en-US" dirty="0"/>
              <a:t>Continuous Life</a:t>
            </a:r>
          </a:p>
          <a:p>
            <a:r>
              <a:rPr lang="en-US" altLang="en-US" dirty="0" smtClean="0"/>
              <a:t>Corporation Management</a:t>
            </a:r>
            <a:endParaRPr lang="en-US" altLang="en-US" dirty="0"/>
          </a:p>
          <a:p>
            <a:r>
              <a:rPr lang="en-US" altLang="en-US" dirty="0"/>
              <a:t>Government Regulations</a:t>
            </a:r>
          </a:p>
          <a:p>
            <a:r>
              <a:rPr lang="en-US" altLang="en-US" dirty="0"/>
              <a:t>Additional Taxes</a:t>
            </a:r>
          </a:p>
        </p:txBody>
      </p:sp>
      <p:sp>
        <p:nvSpPr>
          <p:cNvPr id="340996" name="Rectangle 6"/>
          <p:cNvSpPr>
            <a:spLocks noChangeArrowheads="1"/>
          </p:cNvSpPr>
          <p:nvPr/>
        </p:nvSpPr>
        <p:spPr bwMode="auto">
          <a:xfrm>
            <a:off x="6019800" y="1968103"/>
            <a:ext cx="2819400" cy="1964532"/>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dirty="0">
                <a:latin typeface="Liberation Sans" panose="020B0604020202020204" pitchFamily="34" charset="0"/>
              </a:rPr>
              <a:t>Corporation acts under its own name rather than in the name of its stockholders.</a:t>
            </a:r>
          </a:p>
        </p:txBody>
      </p:sp>
      <p:sp>
        <p:nvSpPr>
          <p:cNvPr id="340997" name="Line 7"/>
          <p:cNvSpPr>
            <a:spLocks noChangeShapeType="1"/>
          </p:cNvSpPr>
          <p:nvPr/>
        </p:nvSpPr>
        <p:spPr bwMode="auto">
          <a:xfrm>
            <a:off x="4953000" y="2528248"/>
            <a:ext cx="801503"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ChangeArrowheads="1"/>
          </p:cNvSpPr>
          <p:nvPr/>
        </p:nvSpPr>
        <p:spPr bwMode="auto">
          <a:xfrm>
            <a:off x="457200" y="1143000"/>
            <a:ext cx="8305800" cy="1447800"/>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marL="60325"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68580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20000"/>
              </a:lnSpc>
              <a:spcBef>
                <a:spcPct val="35000"/>
              </a:spcBef>
              <a:buFont typeface="Wingdings" pitchFamily="2" charset="2"/>
              <a:buNone/>
              <a:defRPr/>
            </a:pPr>
            <a:r>
              <a:rPr lang="en-US" altLang="en-US" sz="2400" dirty="0" smtClean="0">
                <a:solidFill>
                  <a:srgbClr val="800000"/>
                </a:solidFill>
                <a:latin typeface="Comic Sans MS" pitchFamily="66" charset="0"/>
              </a:rPr>
              <a:t>Exercise</a:t>
            </a:r>
            <a:r>
              <a:rPr lang="en-US" altLang="en-US" sz="2400" b="0" dirty="0" smtClean="0">
                <a:solidFill>
                  <a:srgbClr val="FF0000"/>
                </a:solidFill>
                <a:effectLst/>
                <a:latin typeface="Comic Sans MS" pitchFamily="66" charset="0"/>
              </a:rPr>
              <a:t>   </a:t>
            </a:r>
            <a:r>
              <a:rPr lang="en-US" altLang="en-US" sz="1600" b="0" dirty="0" err="1" smtClean="0">
                <a:solidFill>
                  <a:srgbClr val="000000"/>
                </a:solidFill>
                <a:effectLst/>
                <a:latin typeface="Comic Sans MS" pitchFamily="66" charset="0"/>
              </a:rPr>
              <a:t>Arnez</a:t>
            </a:r>
            <a:r>
              <a:rPr lang="en-US" altLang="en-US" sz="1600" b="0" dirty="0" smtClean="0">
                <a:solidFill>
                  <a:srgbClr val="000000"/>
                </a:solidFill>
                <a:effectLst/>
                <a:latin typeface="Comic Sans MS" pitchFamily="66" charset="0"/>
              </a:rPr>
              <a:t> Corporation has outstanding 2,000 shares of $50 par value preferred stock and 100,000 shares of $10 par value common stock.  </a:t>
            </a:r>
          </a:p>
          <a:p>
            <a:pPr>
              <a:lnSpc>
                <a:spcPct val="120000"/>
              </a:lnSpc>
              <a:spcBef>
                <a:spcPct val="35000"/>
              </a:spcBef>
              <a:buFont typeface="Wingdings" pitchFamily="2" charset="2"/>
              <a:buNone/>
              <a:defRPr/>
            </a:pPr>
            <a:r>
              <a:rPr lang="en-US" altLang="en-US" sz="1600" b="0" dirty="0" smtClean="0">
                <a:solidFill>
                  <a:srgbClr val="000000"/>
                </a:solidFill>
                <a:effectLst/>
                <a:latin typeface="Comic Sans MS" pitchFamily="66" charset="0"/>
              </a:rPr>
              <a:t>At December 31, the company declared the following cash dividends: </a:t>
            </a:r>
            <a:endParaRPr lang="en-US" altLang="en-US" sz="1600" b="0" dirty="0" smtClean="0">
              <a:solidFill>
                <a:srgbClr val="000000"/>
              </a:solidFill>
              <a:effectLst/>
              <a:latin typeface="Comic Sans MS" pitchFamily="66" charset="0"/>
            </a:endParaRPr>
          </a:p>
          <a:p>
            <a:pPr>
              <a:lnSpc>
                <a:spcPct val="120000"/>
              </a:lnSpc>
              <a:spcBef>
                <a:spcPct val="35000"/>
              </a:spcBef>
              <a:buFont typeface="Wingdings" pitchFamily="2" charset="2"/>
              <a:buNone/>
              <a:defRPr/>
            </a:pPr>
            <a:r>
              <a:rPr lang="en-US" altLang="en-US" sz="1600" b="0" dirty="0" smtClean="0">
                <a:solidFill>
                  <a:srgbClr val="000000"/>
                </a:solidFill>
                <a:effectLst/>
                <a:latin typeface="Comic Sans MS" pitchFamily="66" charset="0"/>
              </a:rPr>
              <a:t>2016=$</a:t>
            </a:r>
            <a:r>
              <a:rPr lang="en-US" altLang="en-US" sz="1600" b="0" dirty="0" smtClean="0">
                <a:solidFill>
                  <a:srgbClr val="000000"/>
                </a:solidFill>
                <a:effectLst/>
                <a:latin typeface="Comic Sans MS" pitchFamily="66" charset="0"/>
              </a:rPr>
              <a:t>8,000, </a:t>
            </a:r>
            <a:r>
              <a:rPr lang="en-US" altLang="en-US" sz="1600" b="0" dirty="0" smtClean="0">
                <a:solidFill>
                  <a:srgbClr val="000000"/>
                </a:solidFill>
                <a:effectLst/>
                <a:latin typeface="Comic Sans MS" pitchFamily="66" charset="0"/>
              </a:rPr>
              <a:t>2017=$</a:t>
            </a:r>
            <a:r>
              <a:rPr lang="en-US" altLang="en-US" sz="1600" b="0" dirty="0" smtClean="0">
                <a:solidFill>
                  <a:srgbClr val="000000"/>
                </a:solidFill>
                <a:effectLst/>
                <a:latin typeface="Comic Sans MS" pitchFamily="66" charset="0"/>
              </a:rPr>
              <a:t>12,000, and </a:t>
            </a:r>
            <a:r>
              <a:rPr lang="en-US" altLang="en-US" sz="1600" b="0" dirty="0" smtClean="0">
                <a:solidFill>
                  <a:srgbClr val="000000"/>
                </a:solidFill>
                <a:effectLst/>
                <a:latin typeface="Comic Sans MS" pitchFamily="66" charset="0"/>
              </a:rPr>
              <a:t>2018= </a:t>
            </a:r>
            <a:r>
              <a:rPr lang="en-US" altLang="en-US" sz="1600" b="0" dirty="0" smtClean="0">
                <a:solidFill>
                  <a:srgbClr val="000000"/>
                </a:solidFill>
                <a:effectLst/>
                <a:latin typeface="Comic Sans MS" pitchFamily="66" charset="0"/>
              </a:rPr>
              <a:t>$28,000.</a:t>
            </a:r>
          </a:p>
          <a:p>
            <a:pPr>
              <a:lnSpc>
                <a:spcPct val="120000"/>
              </a:lnSpc>
              <a:spcBef>
                <a:spcPct val="35000"/>
              </a:spcBef>
              <a:buFont typeface="Wingdings" pitchFamily="2" charset="2"/>
              <a:buNone/>
              <a:defRPr/>
            </a:pPr>
            <a:r>
              <a:rPr lang="en-US" altLang="en-US" sz="1600" dirty="0" smtClean="0">
                <a:solidFill>
                  <a:srgbClr val="000000"/>
                </a:solidFill>
                <a:effectLst/>
                <a:latin typeface="Comic Sans MS" pitchFamily="66" charset="0"/>
              </a:rPr>
              <a:t>Instructions:</a:t>
            </a:r>
            <a:r>
              <a:rPr lang="en-US" altLang="en-US" sz="1600" b="0" dirty="0" smtClean="0">
                <a:solidFill>
                  <a:srgbClr val="000000"/>
                </a:solidFill>
                <a:effectLst/>
                <a:latin typeface="Comic Sans MS" pitchFamily="66" charset="0"/>
              </a:rPr>
              <a:t>  (a) Show the allocation of dividends to each class of stock, assuming the preferred stock dividend is 8% and not cumulative.</a:t>
            </a:r>
          </a:p>
        </p:txBody>
      </p:sp>
      <p:sp>
        <p:nvSpPr>
          <p:cNvPr id="834563" name="Rectangle 3"/>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mtClean="0">
                <a:solidFill>
                  <a:schemeClr val="bg1"/>
                </a:solidFill>
                <a:effectLst>
                  <a:outerShdw blurRad="38100" dist="38100" dir="2700000" algn="tl">
                    <a:srgbClr val="000000"/>
                  </a:outerShdw>
                </a:effectLst>
              </a:rPr>
              <a:t>Dividends</a:t>
            </a:r>
          </a:p>
        </p:txBody>
      </p:sp>
      <p:sp>
        <p:nvSpPr>
          <p:cNvPr id="834564" name="Text Box 4"/>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Prepare the entries for cash dividends and stock dividends.</a:t>
            </a:r>
          </a:p>
        </p:txBody>
      </p:sp>
      <p:sp>
        <p:nvSpPr>
          <p:cNvPr id="12293" name="Text Box 6"/>
          <p:cNvSpPr txBox="1">
            <a:spLocks noChangeArrowheads="1"/>
          </p:cNvSpPr>
          <p:nvPr/>
        </p:nvSpPr>
        <p:spPr bwMode="auto">
          <a:xfrm>
            <a:off x="1062038" y="5618163"/>
            <a:ext cx="693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100">
                <a:solidFill>
                  <a:srgbClr val="800000"/>
                </a:solidFill>
                <a:latin typeface="Comic Sans MS" pitchFamily="66" charset="0"/>
              </a:rPr>
              <a:t>*</a:t>
            </a:r>
            <a:r>
              <a:rPr lang="en-US" altLang="en-US" sz="2100">
                <a:latin typeface="Comic Sans MS" pitchFamily="66" charset="0"/>
              </a:rPr>
              <a:t>   2,000 shares x $50 par x 8% = </a:t>
            </a:r>
            <a:r>
              <a:rPr lang="en-US" altLang="en-US" sz="2100">
                <a:solidFill>
                  <a:srgbClr val="800000"/>
                </a:solidFill>
                <a:latin typeface="Comic Sans MS" pitchFamily="66" charset="0"/>
              </a:rPr>
              <a:t>$8,000</a:t>
            </a:r>
          </a:p>
        </p:txBody>
      </p:sp>
      <p:grpSp>
        <p:nvGrpSpPr>
          <p:cNvPr id="12294" name="Group 8"/>
          <p:cNvGrpSpPr>
            <a:grpSpLocks/>
          </p:cNvGrpSpPr>
          <p:nvPr/>
        </p:nvGrpSpPr>
        <p:grpSpPr bwMode="auto">
          <a:xfrm>
            <a:off x="533400" y="3352800"/>
            <a:ext cx="7908925" cy="1657350"/>
            <a:chOff x="336" y="2112"/>
            <a:chExt cx="4982" cy="1044"/>
          </a:xfrm>
        </p:grpSpPr>
        <p:graphicFrame>
          <p:nvGraphicFramePr>
            <p:cNvPr id="12308" name="Object 5"/>
            <p:cNvGraphicFramePr>
              <a:graphicFrameLocks noChangeAspect="1"/>
            </p:cNvGraphicFramePr>
            <p:nvPr>
              <p:extLst>
                <p:ext uri="{D42A27DB-BD31-4B8C-83A1-F6EECF244321}">
                  <p14:modId xmlns:p14="http://schemas.microsoft.com/office/powerpoint/2010/main" val="4187517074"/>
                </p:ext>
              </p:extLst>
            </p:nvPr>
          </p:nvGraphicFramePr>
          <p:xfrm>
            <a:off x="432" y="2112"/>
            <a:ext cx="4886" cy="1044"/>
          </p:xfrm>
          <a:graphic>
            <a:graphicData uri="http://schemas.openxmlformats.org/presentationml/2006/ole">
              <mc:AlternateContent xmlns:mc="http://schemas.openxmlformats.org/markup-compatibility/2006">
                <mc:Choice xmlns:v="urn:schemas-microsoft-com:vml" Requires="v">
                  <p:oleObj spid="_x0000_s270345" name="Worksheet" r:id="rId4" imgW="3886335" imgH="838107" progId="Excel.Sheet.8">
                    <p:embed/>
                  </p:oleObj>
                </mc:Choice>
                <mc:Fallback>
                  <p:oleObj name="Worksheet" r:id="rId4" imgW="3886335" imgH="838107" progId="Excel.Sheet.8">
                    <p:embed/>
                    <p:pic>
                      <p:nvPicPr>
                        <p:cNvPr id="0" name=""/>
                        <p:cNvPicPr>
                          <a:picLocks noChangeAspect="1" noChangeArrowheads="1"/>
                        </p:cNvPicPr>
                        <p:nvPr/>
                      </p:nvPicPr>
                      <p:blipFill>
                        <a:blip r:embed="rId5"/>
                        <a:srcRect/>
                        <a:stretch>
                          <a:fillRect/>
                        </a:stretch>
                      </p:blipFill>
                      <p:spPr bwMode="auto">
                        <a:xfrm>
                          <a:off x="432" y="2112"/>
                          <a:ext cx="4886" cy="1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9" name="Text Box 7"/>
            <p:cNvSpPr txBox="1">
              <a:spLocks noChangeArrowheads="1"/>
            </p:cNvSpPr>
            <p:nvPr/>
          </p:nvSpPr>
          <p:spPr bwMode="auto">
            <a:xfrm>
              <a:off x="336" y="259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solidFill>
                    <a:srgbClr val="800000"/>
                  </a:solidFill>
                  <a:latin typeface="Comic Sans MS" pitchFamily="66" charset="0"/>
                </a:rPr>
                <a:t>*</a:t>
              </a:r>
            </a:p>
          </p:txBody>
        </p:sp>
      </p:grpSp>
      <p:sp>
        <p:nvSpPr>
          <p:cNvPr id="4" name="U-Turn Arrow 3"/>
          <p:cNvSpPr/>
          <p:nvPr/>
        </p:nvSpPr>
        <p:spPr bwMode="auto">
          <a:xfrm rot="15911925">
            <a:off x="-496887" y="4532312"/>
            <a:ext cx="1828800" cy="1139825"/>
          </a:xfrm>
          <a:prstGeom prst="utur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Tree>
    <p:extLst>
      <p:ext uri="{BB962C8B-B14F-4D97-AF65-F5344CB8AC3E}">
        <p14:creationId xmlns:p14="http://schemas.microsoft.com/office/powerpoint/2010/main" val="1060410320"/>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ChangeArrowheads="1"/>
          </p:cNvSpPr>
          <p:nvPr/>
        </p:nvSpPr>
        <p:spPr bwMode="auto">
          <a:xfrm>
            <a:off x="533400" y="1371600"/>
            <a:ext cx="8305800" cy="1447800"/>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marL="60325"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68580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20000"/>
              </a:lnSpc>
              <a:spcBef>
                <a:spcPct val="35000"/>
              </a:spcBef>
              <a:buFont typeface="Wingdings" pitchFamily="2" charset="2"/>
              <a:buNone/>
              <a:defRPr/>
            </a:pPr>
            <a:r>
              <a:rPr lang="en-US" altLang="en-US" sz="2400" dirty="0" smtClean="0">
                <a:solidFill>
                  <a:srgbClr val="800000"/>
                </a:solidFill>
                <a:latin typeface="Comic Sans MS" pitchFamily="66" charset="0"/>
              </a:rPr>
              <a:t>Exercise</a:t>
            </a:r>
            <a:r>
              <a:rPr lang="en-US" altLang="en-US" sz="2400" b="0" dirty="0" smtClean="0">
                <a:solidFill>
                  <a:srgbClr val="FF0000"/>
                </a:solidFill>
                <a:effectLst/>
                <a:latin typeface="Comic Sans MS" pitchFamily="66" charset="0"/>
              </a:rPr>
              <a:t>   </a:t>
            </a:r>
            <a:r>
              <a:rPr lang="en-US" altLang="en-US" sz="1800" b="0" dirty="0" smtClean="0">
                <a:solidFill>
                  <a:srgbClr val="000000"/>
                </a:solidFill>
                <a:effectLst/>
                <a:latin typeface="Comic Sans MS" pitchFamily="66" charset="0"/>
              </a:rPr>
              <a:t>At December 31, the company declared the following cash dividends: </a:t>
            </a:r>
            <a:r>
              <a:rPr lang="en-US" altLang="en-US" sz="1800" b="0" dirty="0" smtClean="0">
                <a:solidFill>
                  <a:srgbClr val="000000"/>
                </a:solidFill>
                <a:effectLst/>
                <a:latin typeface="Comic Sans MS" pitchFamily="66" charset="0"/>
              </a:rPr>
              <a:t>2016=$</a:t>
            </a:r>
            <a:r>
              <a:rPr lang="en-US" altLang="en-US" sz="1800" b="0" dirty="0" smtClean="0">
                <a:solidFill>
                  <a:srgbClr val="000000"/>
                </a:solidFill>
                <a:effectLst/>
                <a:latin typeface="Comic Sans MS" pitchFamily="66" charset="0"/>
              </a:rPr>
              <a:t>8,000, </a:t>
            </a:r>
            <a:r>
              <a:rPr lang="en-US" altLang="en-US" sz="1800" b="0" dirty="0" smtClean="0">
                <a:solidFill>
                  <a:srgbClr val="000000"/>
                </a:solidFill>
                <a:effectLst/>
                <a:latin typeface="Comic Sans MS" pitchFamily="66" charset="0"/>
              </a:rPr>
              <a:t>2017=$</a:t>
            </a:r>
            <a:r>
              <a:rPr lang="en-US" altLang="en-US" sz="1800" b="0" dirty="0" smtClean="0">
                <a:solidFill>
                  <a:srgbClr val="000000"/>
                </a:solidFill>
                <a:effectLst/>
                <a:latin typeface="Comic Sans MS" pitchFamily="66" charset="0"/>
              </a:rPr>
              <a:t>12,000, and </a:t>
            </a:r>
            <a:r>
              <a:rPr lang="en-US" altLang="en-US" sz="1800" b="0" dirty="0" smtClean="0">
                <a:solidFill>
                  <a:srgbClr val="000000"/>
                </a:solidFill>
                <a:effectLst/>
                <a:latin typeface="Comic Sans MS" pitchFamily="66" charset="0"/>
              </a:rPr>
              <a:t>2018= </a:t>
            </a:r>
            <a:r>
              <a:rPr lang="en-US" altLang="en-US" sz="1800" b="0" dirty="0" smtClean="0">
                <a:solidFill>
                  <a:srgbClr val="000000"/>
                </a:solidFill>
                <a:effectLst/>
                <a:latin typeface="Comic Sans MS" pitchFamily="66" charset="0"/>
              </a:rPr>
              <a:t>$28,000.</a:t>
            </a:r>
          </a:p>
          <a:p>
            <a:pPr>
              <a:lnSpc>
                <a:spcPct val="120000"/>
              </a:lnSpc>
              <a:spcBef>
                <a:spcPct val="35000"/>
              </a:spcBef>
              <a:buFont typeface="Wingdings" pitchFamily="2" charset="2"/>
              <a:buNone/>
              <a:defRPr/>
            </a:pPr>
            <a:r>
              <a:rPr lang="en-US" altLang="en-US" sz="1800" b="0" dirty="0" smtClean="0">
                <a:solidFill>
                  <a:srgbClr val="000000"/>
                </a:solidFill>
                <a:effectLst/>
                <a:latin typeface="Comic Sans MS" pitchFamily="66" charset="0"/>
              </a:rPr>
              <a:t>(a) Show the allocation of dividends to each class of stock, assuming the preferred stock dividend is </a:t>
            </a:r>
            <a:r>
              <a:rPr lang="en-US" altLang="en-US" sz="1800" dirty="0" smtClean="0">
                <a:solidFill>
                  <a:srgbClr val="000000"/>
                </a:solidFill>
                <a:effectLst/>
                <a:latin typeface="Comic Sans MS" pitchFamily="66" charset="0"/>
              </a:rPr>
              <a:t>8% and not cumulative</a:t>
            </a:r>
            <a:r>
              <a:rPr lang="en-US" altLang="en-US" sz="1800" b="0" dirty="0" smtClean="0">
                <a:solidFill>
                  <a:srgbClr val="000000"/>
                </a:solidFill>
                <a:effectLst/>
                <a:latin typeface="Comic Sans MS" pitchFamily="66" charset="0"/>
              </a:rPr>
              <a:t>.</a:t>
            </a:r>
          </a:p>
        </p:txBody>
      </p:sp>
      <p:sp>
        <p:nvSpPr>
          <p:cNvPr id="760835" name="Rectangle 3"/>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mtClean="0">
                <a:solidFill>
                  <a:schemeClr val="bg1"/>
                </a:solidFill>
                <a:effectLst>
                  <a:outerShdw blurRad="38100" dist="38100" dir="2700000" algn="tl">
                    <a:srgbClr val="000000"/>
                  </a:outerShdw>
                </a:effectLst>
              </a:rPr>
              <a:t>Dividends</a:t>
            </a:r>
          </a:p>
        </p:txBody>
      </p:sp>
      <p:sp>
        <p:nvSpPr>
          <p:cNvPr id="760836" name="Text Box 4"/>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Prepare the entries for cash dividends and stock dividends.</a:t>
            </a:r>
          </a:p>
        </p:txBody>
      </p:sp>
      <p:graphicFrame>
        <p:nvGraphicFramePr>
          <p:cNvPr id="13317" name="Object 38"/>
          <p:cNvGraphicFramePr>
            <a:graphicFrameLocks noChangeAspect="1"/>
          </p:cNvGraphicFramePr>
          <p:nvPr>
            <p:extLst>
              <p:ext uri="{D42A27DB-BD31-4B8C-83A1-F6EECF244321}">
                <p14:modId xmlns:p14="http://schemas.microsoft.com/office/powerpoint/2010/main" val="783578896"/>
              </p:ext>
            </p:extLst>
          </p:nvPr>
        </p:nvGraphicFramePr>
        <p:xfrm>
          <a:off x="609600" y="3124200"/>
          <a:ext cx="7756525" cy="1657350"/>
        </p:xfrm>
        <a:graphic>
          <a:graphicData uri="http://schemas.openxmlformats.org/presentationml/2006/ole">
            <mc:AlternateContent xmlns:mc="http://schemas.openxmlformats.org/markup-compatibility/2006">
              <mc:Choice xmlns:v="urn:schemas-microsoft-com:vml" Requires="v">
                <p:oleObj spid="_x0000_s271369" name="Worksheet" r:id="rId4" imgW="3886335" imgH="838107" progId="Excel.Sheet.8">
                  <p:embed/>
                </p:oleObj>
              </mc:Choice>
              <mc:Fallback>
                <p:oleObj name="Worksheet" r:id="rId4" imgW="3886335" imgH="838107" progId="Excel.Sheet.8">
                  <p:embed/>
                  <p:pic>
                    <p:nvPicPr>
                      <p:cNvPr id="0" name=""/>
                      <p:cNvPicPr>
                        <a:picLocks noChangeAspect="1" noChangeArrowheads="1"/>
                      </p:cNvPicPr>
                      <p:nvPr/>
                    </p:nvPicPr>
                    <p:blipFill>
                      <a:blip r:embed="rId5"/>
                      <a:srcRect/>
                      <a:stretch>
                        <a:fillRect/>
                      </a:stretch>
                    </p:blipFill>
                    <p:spPr bwMode="auto">
                      <a:xfrm>
                        <a:off x="609600" y="3124200"/>
                        <a:ext cx="7756525" cy="165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8" name="Text Box 39"/>
          <p:cNvSpPr txBox="1">
            <a:spLocks noChangeArrowheads="1"/>
          </p:cNvSpPr>
          <p:nvPr/>
        </p:nvSpPr>
        <p:spPr bwMode="auto">
          <a:xfrm>
            <a:off x="685800" y="5378450"/>
            <a:ext cx="693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100">
                <a:solidFill>
                  <a:srgbClr val="800000"/>
                </a:solidFill>
                <a:latin typeface="Comic Sans MS" pitchFamily="66" charset="0"/>
              </a:rPr>
              <a:t>*</a:t>
            </a:r>
            <a:r>
              <a:rPr lang="en-US" altLang="en-US" sz="2100">
                <a:latin typeface="Comic Sans MS" pitchFamily="66" charset="0"/>
              </a:rPr>
              <a:t>   2,000 shares x $50 par x 8% = </a:t>
            </a:r>
            <a:r>
              <a:rPr lang="en-US" altLang="en-US" sz="2100">
                <a:solidFill>
                  <a:srgbClr val="800000"/>
                </a:solidFill>
                <a:latin typeface="Comic Sans MS" pitchFamily="66" charset="0"/>
              </a:rPr>
              <a:t>$8,000</a:t>
            </a:r>
          </a:p>
        </p:txBody>
      </p:sp>
      <p:sp>
        <p:nvSpPr>
          <p:cNvPr id="13319" name="Text Box 40"/>
          <p:cNvSpPr txBox="1">
            <a:spLocks noChangeArrowheads="1"/>
          </p:cNvSpPr>
          <p:nvPr/>
        </p:nvSpPr>
        <p:spPr bwMode="auto">
          <a:xfrm>
            <a:off x="3657600" y="37338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solidFill>
                  <a:srgbClr val="800000"/>
                </a:solidFill>
                <a:latin typeface="Comic Sans MS" pitchFamily="66" charset="0"/>
              </a:rPr>
              <a:t>*</a:t>
            </a:r>
          </a:p>
        </p:txBody>
      </p:sp>
    </p:spTree>
    <p:extLst>
      <p:ext uri="{BB962C8B-B14F-4D97-AF65-F5344CB8AC3E}">
        <p14:creationId xmlns:p14="http://schemas.microsoft.com/office/powerpoint/2010/main" val="3361304320"/>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ChangeArrowheads="1"/>
          </p:cNvSpPr>
          <p:nvPr/>
        </p:nvSpPr>
        <p:spPr bwMode="auto">
          <a:xfrm>
            <a:off x="533400" y="1371600"/>
            <a:ext cx="8305800" cy="1447800"/>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marL="60325"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68580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20000"/>
              </a:lnSpc>
              <a:spcBef>
                <a:spcPct val="35000"/>
              </a:spcBef>
              <a:buFont typeface="Wingdings" pitchFamily="2" charset="2"/>
              <a:buNone/>
              <a:defRPr/>
            </a:pPr>
            <a:r>
              <a:rPr lang="en-US" altLang="en-US" sz="2400" dirty="0" smtClean="0">
                <a:solidFill>
                  <a:srgbClr val="800000"/>
                </a:solidFill>
                <a:latin typeface="Comic Sans MS" pitchFamily="66" charset="0"/>
              </a:rPr>
              <a:t>Exercise</a:t>
            </a:r>
            <a:r>
              <a:rPr lang="en-US" altLang="en-US" sz="2400" b="0" dirty="0" smtClean="0">
                <a:solidFill>
                  <a:srgbClr val="FF0000"/>
                </a:solidFill>
                <a:effectLst/>
                <a:latin typeface="Comic Sans MS" pitchFamily="66" charset="0"/>
              </a:rPr>
              <a:t>   </a:t>
            </a:r>
            <a:r>
              <a:rPr lang="en-US" altLang="en-US" sz="1800" b="0" dirty="0" smtClean="0">
                <a:solidFill>
                  <a:srgbClr val="000000"/>
                </a:solidFill>
                <a:effectLst/>
                <a:latin typeface="Comic Sans MS" pitchFamily="66" charset="0"/>
              </a:rPr>
              <a:t>At December 31, the company declared the following cash dividends: </a:t>
            </a:r>
            <a:r>
              <a:rPr lang="en-US" altLang="en-US" sz="1800" b="0" dirty="0" smtClean="0">
                <a:solidFill>
                  <a:srgbClr val="000000"/>
                </a:solidFill>
                <a:effectLst/>
                <a:latin typeface="Comic Sans MS" pitchFamily="66" charset="0"/>
              </a:rPr>
              <a:t>2016=$</a:t>
            </a:r>
            <a:r>
              <a:rPr lang="en-US" altLang="en-US" sz="1800" b="0" dirty="0" smtClean="0">
                <a:solidFill>
                  <a:srgbClr val="000000"/>
                </a:solidFill>
                <a:effectLst/>
                <a:latin typeface="Comic Sans MS" pitchFamily="66" charset="0"/>
              </a:rPr>
              <a:t>8,000, </a:t>
            </a:r>
            <a:r>
              <a:rPr lang="en-US" altLang="en-US" sz="1800" b="0" dirty="0" smtClean="0">
                <a:solidFill>
                  <a:srgbClr val="000000"/>
                </a:solidFill>
                <a:effectLst/>
                <a:latin typeface="Comic Sans MS" pitchFamily="66" charset="0"/>
              </a:rPr>
              <a:t>2017=$</a:t>
            </a:r>
            <a:r>
              <a:rPr lang="en-US" altLang="en-US" sz="1800" b="0" dirty="0" smtClean="0">
                <a:solidFill>
                  <a:srgbClr val="000000"/>
                </a:solidFill>
                <a:effectLst/>
                <a:latin typeface="Comic Sans MS" pitchFamily="66" charset="0"/>
              </a:rPr>
              <a:t>12,000, and </a:t>
            </a:r>
            <a:r>
              <a:rPr lang="en-US" altLang="en-US" sz="1800" b="0" dirty="0" smtClean="0">
                <a:solidFill>
                  <a:srgbClr val="000000"/>
                </a:solidFill>
                <a:effectLst/>
                <a:latin typeface="Comic Sans MS" pitchFamily="66" charset="0"/>
              </a:rPr>
              <a:t>2018= </a:t>
            </a:r>
            <a:r>
              <a:rPr lang="en-US" altLang="en-US" sz="1800" b="0" dirty="0" smtClean="0">
                <a:solidFill>
                  <a:srgbClr val="000000"/>
                </a:solidFill>
                <a:effectLst/>
                <a:latin typeface="Comic Sans MS" pitchFamily="66" charset="0"/>
              </a:rPr>
              <a:t>$28,000.</a:t>
            </a:r>
          </a:p>
          <a:p>
            <a:pPr>
              <a:lnSpc>
                <a:spcPct val="120000"/>
              </a:lnSpc>
              <a:spcBef>
                <a:spcPct val="35000"/>
              </a:spcBef>
              <a:buFont typeface="Wingdings" pitchFamily="2" charset="2"/>
              <a:buNone/>
              <a:defRPr/>
            </a:pPr>
            <a:r>
              <a:rPr lang="en-US" altLang="en-US" sz="1800" b="0" dirty="0" smtClean="0">
                <a:solidFill>
                  <a:srgbClr val="000000"/>
                </a:solidFill>
                <a:effectLst/>
                <a:latin typeface="Comic Sans MS" pitchFamily="66" charset="0"/>
              </a:rPr>
              <a:t>(b) Show the allocation of dividends to each class of stock, assuming the preferred stock dividend is </a:t>
            </a:r>
            <a:r>
              <a:rPr lang="en-US" altLang="en-US" sz="1800" dirty="0" smtClean="0">
                <a:solidFill>
                  <a:srgbClr val="000000"/>
                </a:solidFill>
                <a:effectLst/>
                <a:latin typeface="Comic Sans MS" pitchFamily="66" charset="0"/>
              </a:rPr>
              <a:t>9% and cumulative</a:t>
            </a:r>
            <a:r>
              <a:rPr lang="en-US" altLang="en-US" sz="1800" b="0" dirty="0" smtClean="0">
                <a:solidFill>
                  <a:srgbClr val="000000"/>
                </a:solidFill>
                <a:effectLst/>
                <a:latin typeface="Comic Sans MS" pitchFamily="66" charset="0"/>
              </a:rPr>
              <a:t>.</a:t>
            </a:r>
          </a:p>
        </p:txBody>
      </p:sp>
      <p:sp>
        <p:nvSpPr>
          <p:cNvPr id="762883" name="Rectangle 3"/>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mtClean="0">
                <a:solidFill>
                  <a:schemeClr val="bg1"/>
                </a:solidFill>
                <a:effectLst>
                  <a:outerShdw blurRad="38100" dist="38100" dir="2700000" algn="tl">
                    <a:srgbClr val="000000"/>
                  </a:outerShdw>
                </a:effectLst>
              </a:rPr>
              <a:t>Dividends</a:t>
            </a:r>
          </a:p>
        </p:txBody>
      </p:sp>
      <p:sp>
        <p:nvSpPr>
          <p:cNvPr id="762884" name="Text Box 4"/>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Prepare the entries for cash dividends and stock dividends.</a:t>
            </a:r>
          </a:p>
        </p:txBody>
      </p:sp>
      <p:graphicFrame>
        <p:nvGraphicFramePr>
          <p:cNvPr id="14341" name="Object 5"/>
          <p:cNvGraphicFramePr>
            <a:graphicFrameLocks noChangeAspect="1"/>
          </p:cNvGraphicFramePr>
          <p:nvPr>
            <p:extLst>
              <p:ext uri="{D42A27DB-BD31-4B8C-83A1-F6EECF244321}">
                <p14:modId xmlns:p14="http://schemas.microsoft.com/office/powerpoint/2010/main" val="2943020135"/>
              </p:ext>
            </p:extLst>
          </p:nvPr>
        </p:nvGraphicFramePr>
        <p:xfrm>
          <a:off x="814388" y="2971800"/>
          <a:ext cx="7777162" cy="2065338"/>
        </p:xfrm>
        <a:graphic>
          <a:graphicData uri="http://schemas.openxmlformats.org/presentationml/2006/ole">
            <mc:AlternateContent xmlns:mc="http://schemas.openxmlformats.org/markup-compatibility/2006">
              <mc:Choice xmlns:v="urn:schemas-microsoft-com:vml" Requires="v">
                <p:oleObj spid="_x0000_s272393" name="Worksheet" r:id="rId4" imgW="3886335" imgH="1028586" progId="Excel.Sheet.8">
                  <p:embed/>
                </p:oleObj>
              </mc:Choice>
              <mc:Fallback>
                <p:oleObj name="Worksheet" r:id="rId4" imgW="3886335" imgH="1028586" progId="Excel.Sheet.8">
                  <p:embed/>
                  <p:pic>
                    <p:nvPicPr>
                      <p:cNvPr id="0" name=""/>
                      <p:cNvPicPr>
                        <a:picLocks noChangeAspect="1" noChangeArrowheads="1"/>
                      </p:cNvPicPr>
                      <p:nvPr/>
                    </p:nvPicPr>
                    <p:blipFill>
                      <a:blip r:embed="rId5"/>
                      <a:srcRect/>
                      <a:stretch>
                        <a:fillRect/>
                      </a:stretch>
                    </p:blipFill>
                    <p:spPr bwMode="auto">
                      <a:xfrm>
                        <a:off x="814388" y="2971800"/>
                        <a:ext cx="7777162" cy="206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Text Box 6"/>
          <p:cNvSpPr txBox="1">
            <a:spLocks noChangeArrowheads="1"/>
          </p:cNvSpPr>
          <p:nvPr/>
        </p:nvSpPr>
        <p:spPr bwMode="auto">
          <a:xfrm>
            <a:off x="612775" y="5408613"/>
            <a:ext cx="693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100">
                <a:solidFill>
                  <a:srgbClr val="800000"/>
                </a:solidFill>
                <a:latin typeface="Comic Sans MS" pitchFamily="66" charset="0"/>
              </a:rPr>
              <a:t>*</a:t>
            </a:r>
            <a:r>
              <a:rPr lang="en-US" altLang="en-US" sz="2100">
                <a:latin typeface="Comic Sans MS" pitchFamily="66" charset="0"/>
              </a:rPr>
              <a:t>   2,000 shares x $50 par x 9% = </a:t>
            </a:r>
            <a:r>
              <a:rPr lang="en-US" altLang="en-US" sz="2100">
                <a:solidFill>
                  <a:srgbClr val="800000"/>
                </a:solidFill>
                <a:latin typeface="Comic Sans MS" pitchFamily="66" charset="0"/>
              </a:rPr>
              <a:t>$9,000</a:t>
            </a:r>
          </a:p>
        </p:txBody>
      </p:sp>
      <p:sp>
        <p:nvSpPr>
          <p:cNvPr id="14343" name="Text Box 7"/>
          <p:cNvSpPr txBox="1">
            <a:spLocks noChangeArrowheads="1"/>
          </p:cNvSpPr>
          <p:nvPr/>
        </p:nvSpPr>
        <p:spPr bwMode="auto">
          <a:xfrm>
            <a:off x="3657600" y="4191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solidFill>
                  <a:srgbClr val="800000"/>
                </a:solidFill>
                <a:latin typeface="Comic Sans MS" pitchFamily="66" charset="0"/>
              </a:rPr>
              <a:t>*</a:t>
            </a:r>
          </a:p>
        </p:txBody>
      </p:sp>
      <p:sp>
        <p:nvSpPr>
          <p:cNvPr id="15368" name="Text Box 8"/>
          <p:cNvSpPr txBox="1">
            <a:spLocks noChangeArrowheads="1"/>
          </p:cNvSpPr>
          <p:nvPr/>
        </p:nvSpPr>
        <p:spPr bwMode="auto">
          <a:xfrm>
            <a:off x="685800" y="5821363"/>
            <a:ext cx="8077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100">
                <a:solidFill>
                  <a:srgbClr val="800000"/>
                </a:solidFill>
                <a:latin typeface="Comic Sans MS" pitchFamily="66" charset="0"/>
              </a:rPr>
              <a:t>**</a:t>
            </a:r>
            <a:r>
              <a:rPr lang="en-US" altLang="en-US" sz="2100">
                <a:latin typeface="Comic Sans MS" pitchFamily="66" charset="0"/>
              </a:rPr>
              <a:t> 2008 Pfd. dividends $9,000 – declared $8,000 = </a:t>
            </a:r>
            <a:r>
              <a:rPr lang="en-US" altLang="en-US" sz="2100">
                <a:solidFill>
                  <a:srgbClr val="800000"/>
                </a:solidFill>
                <a:latin typeface="Comic Sans MS" pitchFamily="66" charset="0"/>
              </a:rPr>
              <a:t>$1,000</a:t>
            </a:r>
            <a:r>
              <a:rPr lang="en-US" altLang="en-US" sz="2100">
                <a:latin typeface="Comic Sans MS" pitchFamily="66" charset="0"/>
              </a:rPr>
              <a:t> </a:t>
            </a:r>
            <a:endParaRPr lang="en-US" altLang="en-US" sz="2100">
              <a:solidFill>
                <a:srgbClr val="800000"/>
              </a:solidFill>
              <a:latin typeface="Comic Sans MS" pitchFamily="66" charset="0"/>
            </a:endParaRPr>
          </a:p>
        </p:txBody>
      </p:sp>
      <p:sp>
        <p:nvSpPr>
          <p:cNvPr id="14345" name="Text Box 9"/>
          <p:cNvSpPr txBox="1">
            <a:spLocks noChangeArrowheads="1"/>
          </p:cNvSpPr>
          <p:nvPr/>
        </p:nvSpPr>
        <p:spPr bwMode="auto">
          <a:xfrm>
            <a:off x="7010400" y="3733800"/>
            <a:ext cx="533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50000"/>
              </a:spcBef>
            </a:pPr>
            <a:r>
              <a:rPr lang="en-US" altLang="en-US">
                <a:solidFill>
                  <a:srgbClr val="800000"/>
                </a:solidFill>
                <a:latin typeface="Comic Sans MS" pitchFamily="66" charset="0"/>
              </a:rPr>
              <a:t>**</a:t>
            </a:r>
          </a:p>
        </p:txBody>
      </p:sp>
      <p:cxnSp>
        <p:nvCxnSpPr>
          <p:cNvPr id="14346" name="Straight Arrow Connector 8"/>
          <p:cNvCxnSpPr>
            <a:cxnSpLocks noChangeShapeType="1"/>
          </p:cNvCxnSpPr>
          <p:nvPr/>
        </p:nvCxnSpPr>
        <p:spPr bwMode="auto">
          <a:xfrm>
            <a:off x="2819400" y="2095500"/>
            <a:ext cx="1260475" cy="13335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7" name="Straight Arrow Connector 10"/>
          <p:cNvCxnSpPr>
            <a:cxnSpLocks noChangeShapeType="1"/>
          </p:cNvCxnSpPr>
          <p:nvPr/>
        </p:nvCxnSpPr>
        <p:spPr bwMode="auto">
          <a:xfrm>
            <a:off x="4572000" y="2286000"/>
            <a:ext cx="1447800" cy="11430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8" name="Straight Arrow Connector 12"/>
          <p:cNvCxnSpPr>
            <a:cxnSpLocks noChangeShapeType="1"/>
          </p:cNvCxnSpPr>
          <p:nvPr/>
        </p:nvCxnSpPr>
        <p:spPr bwMode="auto">
          <a:xfrm>
            <a:off x="6705600" y="2286000"/>
            <a:ext cx="841375" cy="11430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9" name="Straight Arrow Connector 14"/>
          <p:cNvCxnSpPr>
            <a:cxnSpLocks noChangeShapeType="1"/>
          </p:cNvCxnSpPr>
          <p:nvPr/>
        </p:nvCxnSpPr>
        <p:spPr bwMode="auto">
          <a:xfrm flipV="1">
            <a:off x="1066800" y="4419600"/>
            <a:ext cx="3200400" cy="989013"/>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094280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additive="base">
                                        <p:cTn id="13" dur="500" fill="hold"/>
                                        <p:tgtEl>
                                          <p:spTgt spid="15368"/>
                                        </p:tgtEl>
                                        <p:attrNameLst>
                                          <p:attrName>ppt_x</p:attrName>
                                        </p:attrNameLst>
                                      </p:cBhvr>
                                      <p:tavLst>
                                        <p:tav tm="0">
                                          <p:val>
                                            <p:strVal val="#ppt_x"/>
                                          </p:val>
                                        </p:tav>
                                        <p:tav tm="100000">
                                          <p:val>
                                            <p:strVal val="#ppt_x"/>
                                          </p:val>
                                        </p:tav>
                                      </p:tavLst>
                                    </p:anim>
                                    <p:anim calcmode="lin" valueType="num">
                                      <p:cBhvr additive="base">
                                        <p:cTn id="14"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ChangeArrowheads="1"/>
          </p:cNvSpPr>
          <p:nvPr/>
        </p:nvSpPr>
        <p:spPr bwMode="auto">
          <a:xfrm>
            <a:off x="533400" y="1371600"/>
            <a:ext cx="8305800" cy="1447800"/>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marL="60325"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68580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20000"/>
              </a:lnSpc>
              <a:spcBef>
                <a:spcPct val="35000"/>
              </a:spcBef>
              <a:buFont typeface="Wingdings" pitchFamily="2" charset="2"/>
              <a:buNone/>
              <a:defRPr/>
            </a:pPr>
            <a:r>
              <a:rPr lang="en-US" altLang="en-US" sz="2400" dirty="0" smtClean="0">
                <a:solidFill>
                  <a:srgbClr val="800000"/>
                </a:solidFill>
                <a:latin typeface="Comic Sans MS" pitchFamily="66" charset="0"/>
              </a:rPr>
              <a:t>Exercise</a:t>
            </a:r>
            <a:r>
              <a:rPr lang="en-US" altLang="en-US" sz="2400" b="0" dirty="0" smtClean="0">
                <a:solidFill>
                  <a:srgbClr val="FF0000"/>
                </a:solidFill>
                <a:effectLst/>
                <a:latin typeface="Comic Sans MS" pitchFamily="66" charset="0"/>
              </a:rPr>
              <a:t>   </a:t>
            </a:r>
            <a:r>
              <a:rPr lang="en-US" altLang="en-US" sz="1800" b="0" dirty="0" smtClean="0">
                <a:solidFill>
                  <a:srgbClr val="000000"/>
                </a:solidFill>
                <a:effectLst/>
                <a:latin typeface="Comic Sans MS" pitchFamily="66" charset="0"/>
              </a:rPr>
              <a:t>At December 31, the company declared the following cash dividends: </a:t>
            </a:r>
            <a:r>
              <a:rPr lang="en-US" altLang="en-US" sz="1800" b="0" dirty="0" smtClean="0">
                <a:solidFill>
                  <a:srgbClr val="000000"/>
                </a:solidFill>
                <a:effectLst/>
                <a:latin typeface="Comic Sans MS" pitchFamily="66" charset="0"/>
              </a:rPr>
              <a:t>2016=$</a:t>
            </a:r>
            <a:r>
              <a:rPr lang="en-US" altLang="en-US" sz="1800" b="0" dirty="0" smtClean="0">
                <a:solidFill>
                  <a:srgbClr val="000000"/>
                </a:solidFill>
                <a:effectLst/>
                <a:latin typeface="Comic Sans MS" pitchFamily="66" charset="0"/>
              </a:rPr>
              <a:t>8,000, </a:t>
            </a:r>
            <a:r>
              <a:rPr lang="en-US" altLang="en-US" sz="1800" b="0" dirty="0" smtClean="0">
                <a:solidFill>
                  <a:srgbClr val="000000"/>
                </a:solidFill>
                <a:effectLst/>
                <a:latin typeface="Comic Sans MS" pitchFamily="66" charset="0"/>
              </a:rPr>
              <a:t>2017=$</a:t>
            </a:r>
            <a:r>
              <a:rPr lang="en-US" altLang="en-US" sz="1800" b="0" dirty="0" smtClean="0">
                <a:solidFill>
                  <a:srgbClr val="000000"/>
                </a:solidFill>
                <a:effectLst/>
                <a:latin typeface="Comic Sans MS" pitchFamily="66" charset="0"/>
              </a:rPr>
              <a:t>12,000, and </a:t>
            </a:r>
            <a:r>
              <a:rPr lang="en-US" altLang="en-US" sz="1800" b="0" dirty="0" smtClean="0">
                <a:solidFill>
                  <a:srgbClr val="000000"/>
                </a:solidFill>
                <a:effectLst/>
                <a:latin typeface="Comic Sans MS" pitchFamily="66" charset="0"/>
              </a:rPr>
              <a:t>2018= </a:t>
            </a:r>
            <a:r>
              <a:rPr lang="en-US" altLang="en-US" sz="1800" b="0" dirty="0" smtClean="0">
                <a:solidFill>
                  <a:srgbClr val="000000"/>
                </a:solidFill>
                <a:effectLst/>
                <a:latin typeface="Comic Sans MS" pitchFamily="66" charset="0"/>
              </a:rPr>
              <a:t>$28,000.</a:t>
            </a:r>
          </a:p>
          <a:p>
            <a:pPr>
              <a:lnSpc>
                <a:spcPct val="120000"/>
              </a:lnSpc>
              <a:spcBef>
                <a:spcPct val="35000"/>
              </a:spcBef>
              <a:buFont typeface="Wingdings" pitchFamily="2" charset="2"/>
              <a:buNone/>
              <a:defRPr/>
            </a:pPr>
            <a:r>
              <a:rPr lang="en-US" altLang="en-US" sz="1800" b="0" dirty="0" smtClean="0">
                <a:solidFill>
                  <a:srgbClr val="000000"/>
                </a:solidFill>
                <a:effectLst/>
                <a:latin typeface="Comic Sans MS" pitchFamily="66" charset="0"/>
              </a:rPr>
              <a:t>(b) Show the allocation of dividends to each class of stock, assuming the preferred stock dividend is </a:t>
            </a:r>
            <a:r>
              <a:rPr lang="en-US" altLang="en-US" sz="1800" dirty="0" smtClean="0">
                <a:solidFill>
                  <a:srgbClr val="000000"/>
                </a:solidFill>
                <a:effectLst/>
                <a:latin typeface="Comic Sans MS" pitchFamily="66" charset="0"/>
              </a:rPr>
              <a:t>9% and cumulative</a:t>
            </a:r>
            <a:r>
              <a:rPr lang="en-US" altLang="en-US" sz="1800" b="0" dirty="0" smtClean="0">
                <a:solidFill>
                  <a:srgbClr val="000000"/>
                </a:solidFill>
                <a:effectLst/>
                <a:latin typeface="Comic Sans MS" pitchFamily="66" charset="0"/>
              </a:rPr>
              <a:t>.</a:t>
            </a:r>
          </a:p>
        </p:txBody>
      </p:sp>
      <p:sp>
        <p:nvSpPr>
          <p:cNvPr id="762883" name="Rectangle 3"/>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mtClean="0">
                <a:solidFill>
                  <a:schemeClr val="bg1"/>
                </a:solidFill>
                <a:effectLst>
                  <a:outerShdw blurRad="38100" dist="38100" dir="2700000" algn="tl">
                    <a:srgbClr val="000000"/>
                  </a:outerShdw>
                </a:effectLst>
              </a:rPr>
              <a:t>Dividends</a:t>
            </a:r>
          </a:p>
        </p:txBody>
      </p:sp>
      <p:sp>
        <p:nvSpPr>
          <p:cNvPr id="762884" name="Text Box 4"/>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Prepare the entries for cash dividends and stock dividends.</a:t>
            </a:r>
          </a:p>
        </p:txBody>
      </p:sp>
      <p:graphicFrame>
        <p:nvGraphicFramePr>
          <p:cNvPr id="15365" name="Object 5"/>
          <p:cNvGraphicFramePr>
            <a:graphicFrameLocks noChangeAspect="1"/>
          </p:cNvGraphicFramePr>
          <p:nvPr>
            <p:extLst>
              <p:ext uri="{D42A27DB-BD31-4B8C-83A1-F6EECF244321}">
                <p14:modId xmlns:p14="http://schemas.microsoft.com/office/powerpoint/2010/main" val="3733172355"/>
              </p:ext>
            </p:extLst>
          </p:nvPr>
        </p:nvGraphicFramePr>
        <p:xfrm>
          <a:off x="814388" y="2971800"/>
          <a:ext cx="7777162" cy="2065338"/>
        </p:xfrm>
        <a:graphic>
          <a:graphicData uri="http://schemas.openxmlformats.org/presentationml/2006/ole">
            <mc:AlternateContent xmlns:mc="http://schemas.openxmlformats.org/markup-compatibility/2006">
              <mc:Choice xmlns:v="urn:schemas-microsoft-com:vml" Requires="v">
                <p:oleObj spid="_x0000_s273417" name="Worksheet" r:id="rId4" imgW="3886335" imgH="1028586" progId="Excel.Sheet.8">
                  <p:embed/>
                </p:oleObj>
              </mc:Choice>
              <mc:Fallback>
                <p:oleObj name="Worksheet" r:id="rId4" imgW="3886335" imgH="1028586" progId="Excel.Sheet.8">
                  <p:embed/>
                  <p:pic>
                    <p:nvPicPr>
                      <p:cNvPr id="0" name=""/>
                      <p:cNvPicPr>
                        <a:picLocks noChangeAspect="1" noChangeArrowheads="1"/>
                      </p:cNvPicPr>
                      <p:nvPr/>
                    </p:nvPicPr>
                    <p:blipFill>
                      <a:blip r:embed="rId5"/>
                      <a:srcRect/>
                      <a:stretch>
                        <a:fillRect/>
                      </a:stretch>
                    </p:blipFill>
                    <p:spPr bwMode="auto">
                      <a:xfrm>
                        <a:off x="814388" y="2971800"/>
                        <a:ext cx="7777162" cy="206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Text Box 6"/>
          <p:cNvSpPr txBox="1">
            <a:spLocks noChangeArrowheads="1"/>
          </p:cNvSpPr>
          <p:nvPr/>
        </p:nvSpPr>
        <p:spPr bwMode="auto">
          <a:xfrm>
            <a:off x="612775" y="5408613"/>
            <a:ext cx="693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100">
                <a:solidFill>
                  <a:srgbClr val="800000"/>
                </a:solidFill>
                <a:latin typeface="Comic Sans MS" pitchFamily="66" charset="0"/>
              </a:rPr>
              <a:t>*</a:t>
            </a:r>
            <a:r>
              <a:rPr lang="en-US" altLang="en-US" sz="2100">
                <a:latin typeface="Comic Sans MS" pitchFamily="66" charset="0"/>
              </a:rPr>
              <a:t>   2,000 shares x $50 par x 9% = </a:t>
            </a:r>
            <a:r>
              <a:rPr lang="en-US" altLang="en-US" sz="2100">
                <a:solidFill>
                  <a:srgbClr val="800000"/>
                </a:solidFill>
                <a:latin typeface="Comic Sans MS" pitchFamily="66" charset="0"/>
              </a:rPr>
              <a:t>$9,000</a:t>
            </a:r>
          </a:p>
        </p:txBody>
      </p:sp>
      <p:sp>
        <p:nvSpPr>
          <p:cNvPr id="15367" name="Text Box 7"/>
          <p:cNvSpPr txBox="1">
            <a:spLocks noChangeArrowheads="1"/>
          </p:cNvSpPr>
          <p:nvPr/>
        </p:nvSpPr>
        <p:spPr bwMode="auto">
          <a:xfrm>
            <a:off x="3657600" y="4191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solidFill>
                  <a:srgbClr val="800000"/>
                </a:solidFill>
                <a:latin typeface="Comic Sans MS" pitchFamily="66" charset="0"/>
              </a:rPr>
              <a:t>*</a:t>
            </a:r>
          </a:p>
        </p:txBody>
      </p:sp>
      <p:sp>
        <p:nvSpPr>
          <p:cNvPr id="15368" name="Text Box 8"/>
          <p:cNvSpPr txBox="1">
            <a:spLocks noChangeArrowheads="1"/>
          </p:cNvSpPr>
          <p:nvPr/>
        </p:nvSpPr>
        <p:spPr bwMode="auto">
          <a:xfrm>
            <a:off x="685800" y="5821363"/>
            <a:ext cx="8077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100">
                <a:solidFill>
                  <a:srgbClr val="800000"/>
                </a:solidFill>
                <a:latin typeface="Comic Sans MS" pitchFamily="66" charset="0"/>
              </a:rPr>
              <a:t>**</a:t>
            </a:r>
            <a:r>
              <a:rPr lang="en-US" altLang="en-US" sz="2100">
                <a:latin typeface="Comic Sans MS" pitchFamily="66" charset="0"/>
              </a:rPr>
              <a:t> 2008 Pfd. dividends $9,000 – declared $8,000 = </a:t>
            </a:r>
            <a:r>
              <a:rPr lang="en-US" altLang="en-US" sz="2100">
                <a:solidFill>
                  <a:srgbClr val="800000"/>
                </a:solidFill>
                <a:latin typeface="Comic Sans MS" pitchFamily="66" charset="0"/>
              </a:rPr>
              <a:t>$1,000</a:t>
            </a:r>
            <a:r>
              <a:rPr lang="en-US" altLang="en-US" sz="2100">
                <a:latin typeface="Comic Sans MS" pitchFamily="66" charset="0"/>
              </a:rPr>
              <a:t> </a:t>
            </a:r>
            <a:endParaRPr lang="en-US" altLang="en-US" sz="2100">
              <a:solidFill>
                <a:srgbClr val="800000"/>
              </a:solidFill>
              <a:latin typeface="Comic Sans MS" pitchFamily="66" charset="0"/>
            </a:endParaRPr>
          </a:p>
        </p:txBody>
      </p:sp>
      <p:sp>
        <p:nvSpPr>
          <p:cNvPr id="15369" name="Text Box 9"/>
          <p:cNvSpPr txBox="1">
            <a:spLocks noChangeArrowheads="1"/>
          </p:cNvSpPr>
          <p:nvPr/>
        </p:nvSpPr>
        <p:spPr bwMode="auto">
          <a:xfrm>
            <a:off x="7010400" y="3733800"/>
            <a:ext cx="533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05000"/>
              </a:lnSpc>
              <a:spcBef>
                <a:spcPct val="50000"/>
              </a:spcBef>
            </a:pPr>
            <a:r>
              <a:rPr lang="en-US" altLang="en-US">
                <a:solidFill>
                  <a:srgbClr val="800000"/>
                </a:solidFill>
                <a:latin typeface="Comic Sans MS" pitchFamily="66" charset="0"/>
              </a:rPr>
              <a:t>**</a:t>
            </a:r>
          </a:p>
        </p:txBody>
      </p:sp>
      <p:cxnSp>
        <p:nvCxnSpPr>
          <p:cNvPr id="15370" name="Straight Arrow Connector 8"/>
          <p:cNvCxnSpPr>
            <a:cxnSpLocks noChangeShapeType="1"/>
          </p:cNvCxnSpPr>
          <p:nvPr/>
        </p:nvCxnSpPr>
        <p:spPr bwMode="auto">
          <a:xfrm>
            <a:off x="2819400" y="2095500"/>
            <a:ext cx="1260475" cy="13335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1" name="Straight Arrow Connector 10"/>
          <p:cNvCxnSpPr>
            <a:cxnSpLocks noChangeShapeType="1"/>
          </p:cNvCxnSpPr>
          <p:nvPr/>
        </p:nvCxnSpPr>
        <p:spPr bwMode="auto">
          <a:xfrm>
            <a:off x="4572000" y="2286000"/>
            <a:ext cx="1447800" cy="11430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2" name="Straight Arrow Connector 12"/>
          <p:cNvCxnSpPr>
            <a:cxnSpLocks noChangeShapeType="1"/>
          </p:cNvCxnSpPr>
          <p:nvPr/>
        </p:nvCxnSpPr>
        <p:spPr bwMode="auto">
          <a:xfrm>
            <a:off x="6705600" y="2286000"/>
            <a:ext cx="841375" cy="11430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3" name="Straight Arrow Connector 14"/>
          <p:cNvCxnSpPr>
            <a:cxnSpLocks noChangeShapeType="1"/>
          </p:cNvCxnSpPr>
          <p:nvPr/>
        </p:nvCxnSpPr>
        <p:spPr bwMode="auto">
          <a:xfrm flipV="1">
            <a:off x="1066800" y="4419600"/>
            <a:ext cx="3200400" cy="989013"/>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017428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additive="base">
                                        <p:cTn id="13" dur="500" fill="hold"/>
                                        <p:tgtEl>
                                          <p:spTgt spid="15368"/>
                                        </p:tgtEl>
                                        <p:attrNameLst>
                                          <p:attrName>ppt_x</p:attrName>
                                        </p:attrNameLst>
                                      </p:cBhvr>
                                      <p:tavLst>
                                        <p:tav tm="0">
                                          <p:val>
                                            <p:strVal val="#ppt_x"/>
                                          </p:val>
                                        </p:tav>
                                        <p:tav tm="100000">
                                          <p:val>
                                            <p:strVal val="#ppt_x"/>
                                          </p:val>
                                        </p:tav>
                                      </p:tavLst>
                                    </p:anim>
                                    <p:anim calcmode="lin" valueType="num">
                                      <p:cBhvr additive="base">
                                        <p:cTn id="14"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63527" name="Rectangle 4"/>
          <p:cNvSpPr>
            <a:spLocks noChangeArrowheads="1"/>
          </p:cNvSpPr>
          <p:nvPr/>
        </p:nvSpPr>
        <p:spPr bwMode="auto">
          <a:xfrm>
            <a:off x="609600" y="1295400"/>
            <a:ext cx="8001000" cy="2514600"/>
          </a:xfrm>
          <a:prstGeom prst="rect">
            <a:avLst/>
          </a:prstGeom>
          <a:solidFill>
            <a:schemeClr val="bg1"/>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buClr>
                <a:schemeClr val="accent2"/>
              </a:buClr>
              <a:buSzPct val="75000"/>
              <a:buFont typeface="Wingdings" pitchFamily="2" charset="2"/>
              <a:buNone/>
            </a:pPr>
            <a:r>
              <a:rPr lang="en-US" altLang="en-US" sz="2100" b="1" dirty="0">
                <a:latin typeface="Liberation Sans" panose="020B0604020202020204" pitchFamily="34" charset="0"/>
              </a:rPr>
              <a:t>Illustration:  </a:t>
            </a:r>
            <a:r>
              <a:rPr lang="en-US" altLang="en-US" sz="2100" dirty="0">
                <a:latin typeface="Liberation Sans" panose="020B0604020202020204" pitchFamily="34" charset="0"/>
              </a:rPr>
              <a:t>Scientific Leasing has 5,000 shares of 7%, $100 par value, cumulative preferred stock outstanding. Each $100 share pays a $7 dividend (.07 x $100). The annual dividend is $35,000 (5,000 x $7 per share). If dividends are two years in arrears, preferred stockholders are entitled to receive the following dividends in the current year.</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Cumulative Preferences</a:t>
            </a:r>
            <a:endParaRPr lang="en-US" altLang="en-US" sz="3200" b="1" dirty="0">
              <a:solidFill>
                <a:srgbClr val="CC0000"/>
              </a:solidFill>
              <a:latin typeface="Liberation Sans" panose="020B0604020202020204" pitchFamily="34" charset="0"/>
            </a:endParaRPr>
          </a:p>
        </p:txBody>
      </p:sp>
      <p:sp>
        <p:nvSpPr>
          <p:cNvPr id="2" name="Rectangle 1"/>
          <p:cNvSpPr/>
          <p:nvPr/>
        </p:nvSpPr>
        <p:spPr>
          <a:xfrm>
            <a:off x="914400" y="4003864"/>
            <a:ext cx="7696200" cy="1406336"/>
          </a:xfrm>
          <a:prstGeom prst="rect">
            <a:avLst/>
          </a:prstGeom>
          <a:solidFill>
            <a:schemeClr val="bg1"/>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l">
              <a:spcBef>
                <a:spcPts val="900"/>
              </a:spcBef>
              <a:buClr>
                <a:schemeClr val="accent2"/>
              </a:buClr>
              <a:buSzPct val="75000"/>
              <a:buFont typeface="Wingdings" pitchFamily="2" charset="2"/>
              <a:buNone/>
              <a:tabLst>
                <a:tab pos="7027863" algn="r"/>
              </a:tabLst>
            </a:pPr>
            <a:r>
              <a:rPr lang="en-US" sz="2100" dirty="0">
                <a:latin typeface="Liberation Sans" panose="020B0604020202020204" pitchFamily="34" charset="0"/>
              </a:rPr>
              <a:t>Dividends in arrears ($35,000 × 2) </a:t>
            </a:r>
            <a:r>
              <a:rPr lang="en-US" sz="2100" dirty="0" smtClean="0">
                <a:latin typeface="Liberation Sans" panose="020B0604020202020204" pitchFamily="34" charset="0"/>
              </a:rPr>
              <a:t>	$ </a:t>
            </a:r>
            <a:r>
              <a:rPr lang="en-US" sz="2100" dirty="0">
                <a:latin typeface="Liberation Sans" panose="020B0604020202020204" pitchFamily="34" charset="0"/>
              </a:rPr>
              <a:t>70,000</a:t>
            </a:r>
          </a:p>
          <a:p>
            <a:pPr algn="l">
              <a:spcBef>
                <a:spcPts val="900"/>
              </a:spcBef>
              <a:buClr>
                <a:schemeClr val="accent2"/>
              </a:buClr>
              <a:buSzPct val="75000"/>
              <a:buFont typeface="Wingdings" pitchFamily="2" charset="2"/>
              <a:buNone/>
              <a:tabLst>
                <a:tab pos="7027863" algn="r"/>
              </a:tabLst>
            </a:pPr>
            <a:r>
              <a:rPr lang="en-US" sz="2100" dirty="0">
                <a:latin typeface="Liberation Sans" panose="020B0604020202020204" pitchFamily="34" charset="0"/>
              </a:rPr>
              <a:t>Current-year dividends </a:t>
            </a:r>
            <a:r>
              <a:rPr lang="en-US" sz="2100" dirty="0" smtClean="0">
                <a:latin typeface="Liberation Sans" panose="020B0604020202020204" pitchFamily="34" charset="0"/>
              </a:rPr>
              <a:t>	35,000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b="1" dirty="0">
                <a:solidFill>
                  <a:srgbClr val="CC0000"/>
                </a:solidFill>
                <a:latin typeface="Liberation Sans" panose="020B0604020202020204" pitchFamily="34" charset="0"/>
              </a:rPr>
              <a:t>Total preferred dividends </a:t>
            </a:r>
            <a:r>
              <a:rPr lang="en-US" sz="2100" b="1" dirty="0" smtClean="0">
                <a:solidFill>
                  <a:srgbClr val="CC0000"/>
                </a:solidFill>
                <a:latin typeface="Liberation Sans" panose="020B0604020202020204" pitchFamily="34" charset="0"/>
              </a:rPr>
              <a:t>	$</a:t>
            </a:r>
            <a:r>
              <a:rPr lang="en-US" sz="2100" b="1" dirty="0">
                <a:solidFill>
                  <a:srgbClr val="CC0000"/>
                </a:solidFill>
                <a:latin typeface="Liberation Sans" panose="020B0604020202020204" pitchFamily="34" charset="0"/>
              </a:rPr>
              <a:t>105,000</a:t>
            </a:r>
          </a:p>
        </p:txBody>
      </p:sp>
      <p:cxnSp>
        <p:nvCxnSpPr>
          <p:cNvPr id="4" name="Straight Connector 3"/>
          <p:cNvCxnSpPr/>
          <p:nvPr/>
        </p:nvCxnSpPr>
        <p:spPr bwMode="auto">
          <a:xfrm flipH="1">
            <a:off x="6830704" y="5298744"/>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7" name="Straight Connector 16"/>
          <p:cNvCxnSpPr/>
          <p:nvPr/>
        </p:nvCxnSpPr>
        <p:spPr bwMode="auto">
          <a:xfrm flipH="1">
            <a:off x="6830704" y="4868840"/>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8" name="Straight Connector 17"/>
          <p:cNvCxnSpPr/>
          <p:nvPr/>
        </p:nvCxnSpPr>
        <p:spPr bwMode="auto">
          <a:xfrm flipH="1">
            <a:off x="6830704" y="5355608"/>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5" name="Rectangle 4"/>
          <p:cNvSpPr/>
          <p:nvPr/>
        </p:nvSpPr>
        <p:spPr>
          <a:xfrm>
            <a:off x="914400" y="5486400"/>
            <a:ext cx="2286000" cy="646331"/>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11-8</a:t>
            </a:r>
          </a:p>
          <a:p>
            <a:pPr algn="l"/>
            <a:r>
              <a:rPr lang="en-US" sz="1200" dirty="0">
                <a:latin typeface="Liberation Sans" panose="020B0604020202020204" pitchFamily="34" charset="0"/>
              </a:rPr>
              <a:t>Computation of total dividends</a:t>
            </a:r>
          </a:p>
          <a:p>
            <a:pPr algn="l"/>
            <a:r>
              <a:rPr lang="en-US" sz="1200" dirty="0">
                <a:latin typeface="Liberation Sans" panose="020B0604020202020204" pitchFamily="34" charset="0"/>
              </a:rPr>
              <a:t>to preferred stock</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0244922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57912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19641"/>
            <a:ext cx="7924800" cy="2971800"/>
          </a:xfrm>
          <a:prstGeom prst="rect">
            <a:avLst/>
          </a:prstGeom>
          <a:noFill/>
          <a:ln>
            <a:noFill/>
          </a:ln>
          <a:effectLst/>
          <a:extLst/>
        </p:spPr>
        <p:txBody>
          <a:bodyPr lIns="91440" tIns="46038" rIns="182562" bIns="46038"/>
          <a:lstStyle/>
          <a:p>
            <a:pPr marL="0" lvl="1" algn="l">
              <a:lnSpc>
                <a:spcPct val="120000"/>
              </a:lnSpc>
              <a:spcBef>
                <a:spcPts val="900"/>
              </a:spcBef>
              <a:buClr>
                <a:schemeClr val="tx1"/>
              </a:buClr>
            </a:pPr>
            <a:r>
              <a:rPr lang="en-US" sz="2300" dirty="0" smtClean="0">
                <a:latin typeface="Liberation Sans" panose="020B0604020202020204" pitchFamily="34" charset="0"/>
              </a:rPr>
              <a:t>U-Bet </a:t>
            </a:r>
            <a:r>
              <a:rPr lang="en-US" sz="2300" dirty="0">
                <a:latin typeface="Liberation Sans" panose="020B0604020202020204" pitchFamily="34" charset="0"/>
              </a:rPr>
              <a:t>Corporation has 10,000 shares of 8%, $100 </a:t>
            </a:r>
            <a:r>
              <a:rPr lang="en-US" sz="2300" dirty="0" smtClean="0">
                <a:latin typeface="Liberation Sans" panose="020B0604020202020204" pitchFamily="34" charset="0"/>
              </a:rPr>
              <a:t>par value</a:t>
            </a:r>
            <a:r>
              <a:rPr lang="en-US" sz="2300" dirty="0">
                <a:latin typeface="Liberation Sans" panose="020B0604020202020204" pitchFamily="34" charset="0"/>
              </a:rPr>
              <a:t>, cumulative preferred stock outstanding at </a:t>
            </a:r>
            <a:r>
              <a:rPr lang="en-US" sz="2300" dirty="0" smtClean="0">
                <a:latin typeface="Liberation Sans" panose="020B0604020202020204" pitchFamily="34" charset="0"/>
              </a:rPr>
              <a:t>December 31</a:t>
            </a:r>
            <a:r>
              <a:rPr lang="en-US" sz="2300" dirty="0">
                <a:latin typeface="Liberation Sans" panose="020B0604020202020204" pitchFamily="34" charset="0"/>
              </a:rPr>
              <a:t>, 2017. No dividends were declared in </a:t>
            </a:r>
            <a:r>
              <a:rPr lang="en-US" sz="2300" dirty="0" smtClean="0">
                <a:latin typeface="Liberation Sans" panose="020B0604020202020204" pitchFamily="34" charset="0"/>
              </a:rPr>
              <a:t>2015 or </a:t>
            </a:r>
            <a:r>
              <a:rPr lang="en-US" sz="2300" dirty="0">
                <a:latin typeface="Liberation Sans" panose="020B0604020202020204" pitchFamily="34" charset="0"/>
              </a:rPr>
              <a:t>2016. If U-Bet wants to pay $375,000 of </a:t>
            </a:r>
            <a:r>
              <a:rPr lang="en-US" sz="2300" dirty="0" smtClean="0">
                <a:latin typeface="Liberation Sans" panose="020B0604020202020204" pitchFamily="34" charset="0"/>
              </a:rPr>
              <a:t>dividends in </a:t>
            </a:r>
            <a:r>
              <a:rPr lang="en-US" sz="2300" dirty="0">
                <a:latin typeface="Liberation Sans" panose="020B0604020202020204" pitchFamily="34" charset="0"/>
              </a:rPr>
              <a:t>2017, common stockholders will receive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t>
            </a:r>
            <a:r>
              <a:rPr lang="en-US" sz="2300" dirty="0">
                <a:latin typeface="Liberation Sans" panose="020B0604020202020204" pitchFamily="34" charset="0"/>
              </a:rPr>
              <a:t>0. </a:t>
            </a:r>
            <a:endParaRPr lang="en-US" sz="2300" dirty="0" smtClean="0">
              <a:latin typeface="Liberation Sans" panose="020B0604020202020204" pitchFamily="34" charset="0"/>
            </a:endParaRP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t>
            </a:r>
            <a:r>
              <a:rPr lang="en-US" sz="2300" dirty="0">
                <a:latin typeface="Liberation Sans" panose="020B0604020202020204" pitchFamily="34" charset="0"/>
              </a:rPr>
              <a:t>295,000. </a:t>
            </a:r>
            <a:endParaRPr lang="en-US" sz="2300" dirty="0" smtClean="0">
              <a:latin typeface="Liberation Sans" panose="020B0604020202020204" pitchFamily="34" charset="0"/>
            </a:endParaRP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t>
            </a:r>
            <a:r>
              <a:rPr lang="en-US" sz="2300" dirty="0">
                <a:latin typeface="Liberation Sans" panose="020B0604020202020204" pitchFamily="34" charset="0"/>
              </a:rPr>
              <a:t>215,000.</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t>
            </a:r>
            <a:r>
              <a:rPr lang="en-US" sz="2300" dirty="0">
                <a:latin typeface="Liberation Sans" panose="020B0604020202020204" pitchFamily="34" charset="0"/>
              </a:rPr>
              <a:t>135,000.</a:t>
            </a:r>
            <a:endParaRPr lang="en-US" altLang="en-US" sz="2300"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Cumulative Preferences</a:t>
            </a:r>
            <a:endParaRPr lang="en-US" altLang="en-US" sz="3200" b="1" dirty="0">
              <a:solidFill>
                <a:srgbClr val="CC0000"/>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40594877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80371"/>
            <a:ext cx="8300112" cy="342863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200" dirty="0" smtClean="0">
                <a:solidFill>
                  <a:schemeClr val="bg2"/>
                </a:solidFill>
                <a:latin typeface="Liberation Sans" panose="020B0604020202020204" pitchFamily="34" charset="0"/>
              </a:rPr>
              <a:t>MasterMind </a:t>
            </a:r>
            <a:r>
              <a:rPr lang="en-US" sz="2200" dirty="0">
                <a:solidFill>
                  <a:schemeClr val="bg2"/>
                </a:solidFill>
                <a:latin typeface="Liberation Sans" panose="020B0604020202020204" pitchFamily="34" charset="0"/>
              </a:rPr>
              <a:t>Corporation has 2,000 shares of 6%, $100 par value preferred stock </a:t>
            </a:r>
            <a:r>
              <a:rPr lang="en-US" sz="2200" dirty="0" smtClean="0">
                <a:solidFill>
                  <a:schemeClr val="bg2"/>
                </a:solidFill>
                <a:latin typeface="Liberation Sans" panose="020B0604020202020204" pitchFamily="34" charset="0"/>
              </a:rPr>
              <a:t>outstanding at </a:t>
            </a:r>
            <a:r>
              <a:rPr lang="en-US" sz="2200" dirty="0">
                <a:solidFill>
                  <a:schemeClr val="bg2"/>
                </a:solidFill>
                <a:latin typeface="Liberation Sans" panose="020B0604020202020204" pitchFamily="34" charset="0"/>
              </a:rPr>
              <a:t>December 31, 2017. At December 31, 2017, the company declared a $60,000 </a:t>
            </a:r>
            <a:r>
              <a:rPr lang="en-US" sz="2200" dirty="0" smtClean="0">
                <a:solidFill>
                  <a:schemeClr val="bg2"/>
                </a:solidFill>
                <a:latin typeface="Liberation Sans" panose="020B0604020202020204" pitchFamily="34" charset="0"/>
              </a:rPr>
              <a:t>cash dividend</a:t>
            </a:r>
            <a:r>
              <a:rPr lang="en-US" sz="2200" dirty="0">
                <a:solidFill>
                  <a:schemeClr val="bg2"/>
                </a:solidFill>
                <a:latin typeface="Liberation Sans" panose="020B0604020202020204" pitchFamily="34" charset="0"/>
              </a:rPr>
              <a:t>. Determine the dividend paid to preferred stockholders and common </a:t>
            </a:r>
            <a:r>
              <a:rPr lang="en-US" sz="2200" dirty="0" smtClean="0">
                <a:solidFill>
                  <a:schemeClr val="bg2"/>
                </a:solidFill>
                <a:latin typeface="Liberation Sans" panose="020B0604020202020204" pitchFamily="34" charset="0"/>
              </a:rPr>
              <a:t>stockholders under </a:t>
            </a:r>
            <a:r>
              <a:rPr lang="en-US" sz="2200" dirty="0">
                <a:solidFill>
                  <a:schemeClr val="bg2"/>
                </a:solidFill>
                <a:latin typeface="Liberation Sans" panose="020B0604020202020204" pitchFamily="34" charset="0"/>
              </a:rPr>
              <a:t>each of the following scenarios</a:t>
            </a:r>
            <a:r>
              <a:rPr lang="en-US" sz="2200" dirty="0" smtClean="0">
                <a:solidFill>
                  <a:schemeClr val="bg2"/>
                </a:solidFill>
                <a:latin typeface="Liberation Sans" panose="020B0604020202020204" pitchFamily="34" charset="0"/>
              </a:rPr>
              <a:t>. </a:t>
            </a:r>
          </a:p>
          <a:p>
            <a:pPr marL="457200" indent="-457200" algn="l">
              <a:lnSpc>
                <a:spcPct val="115000"/>
              </a:lnSpc>
              <a:spcBef>
                <a:spcPct val="20000"/>
              </a:spcBef>
              <a:buAutoNum type="arabicPeriod"/>
              <a:tabLst/>
            </a:pPr>
            <a:r>
              <a:rPr lang="en-US" sz="2200" b="1" dirty="0" smtClean="0">
                <a:solidFill>
                  <a:schemeClr val="bg2"/>
                </a:solidFill>
                <a:latin typeface="Liberation Sans" panose="020B0604020202020204" pitchFamily="34" charset="0"/>
              </a:rPr>
              <a:t>The </a:t>
            </a:r>
            <a:r>
              <a:rPr lang="en-US" sz="2200" b="1" dirty="0">
                <a:solidFill>
                  <a:schemeClr val="bg2"/>
                </a:solidFill>
                <a:latin typeface="Liberation Sans" panose="020B0604020202020204" pitchFamily="34" charset="0"/>
              </a:rPr>
              <a:t>preferred stock is noncumulative, and the company has not missed any </a:t>
            </a:r>
            <a:r>
              <a:rPr lang="en-US" sz="2200" b="1" dirty="0" smtClean="0">
                <a:solidFill>
                  <a:schemeClr val="bg2"/>
                </a:solidFill>
                <a:latin typeface="Liberation Sans" panose="020B0604020202020204" pitchFamily="34" charset="0"/>
              </a:rPr>
              <a:t>dividends in </a:t>
            </a:r>
            <a:r>
              <a:rPr lang="en-US" sz="2200" b="1" dirty="0">
                <a:solidFill>
                  <a:schemeClr val="bg2"/>
                </a:solidFill>
                <a:latin typeface="Liberation Sans" panose="020B0604020202020204" pitchFamily="34" charset="0"/>
              </a:rPr>
              <a:t>previous years</a:t>
            </a:r>
            <a:r>
              <a:rPr lang="en-US" sz="2200" b="1" dirty="0" smtClean="0">
                <a:solidFill>
                  <a:schemeClr val="bg2"/>
                </a:solidFill>
                <a:latin typeface="Liberation Sans" panose="020B0604020202020204" pitchFamily="34" charset="0"/>
              </a:rPr>
              <a:t>.</a:t>
            </a:r>
          </a:p>
          <a:p>
            <a:pPr algn="l">
              <a:lnSpc>
                <a:spcPct val="115000"/>
              </a:lnSpc>
              <a:spcBef>
                <a:spcPts val="1200"/>
              </a:spcBef>
              <a:tabLst/>
            </a:pPr>
            <a:r>
              <a:rPr lang="en-US" sz="2200" b="1" dirty="0" smtClean="0">
                <a:solidFill>
                  <a:schemeClr val="tx2">
                    <a:lumMod val="50000"/>
                  </a:schemeClr>
                </a:solidFill>
                <a:latin typeface="Liberation Sans" panose="020B0604020202020204" pitchFamily="34" charset="0"/>
              </a:rPr>
              <a:t>SOLUTION</a:t>
            </a:r>
            <a:endParaRPr lang="en-US" sz="2200" b="1" dirty="0">
              <a:solidFill>
                <a:schemeClr val="tx2">
                  <a:lumMod val="50000"/>
                </a:schemeClr>
              </a:solidFill>
              <a:latin typeface="Liberation Sans" panose="020B0604020202020204" pitchFamily="34" charset="0"/>
            </a:endParaRP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Preferred Stock Dividends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3a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Rectangle 10"/>
          <p:cNvSpPr/>
          <p:nvPr/>
        </p:nvSpPr>
        <p:spPr>
          <a:xfrm>
            <a:off x="914400" y="4926224"/>
            <a:ext cx="7696200" cy="1406336"/>
          </a:xfrm>
          <a:prstGeom prst="rect">
            <a:avLst/>
          </a:prstGeom>
          <a:solidFill>
            <a:schemeClr val="bg1"/>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l">
              <a:spcBef>
                <a:spcPts val="900"/>
              </a:spcBef>
              <a:buClr>
                <a:schemeClr val="accent2"/>
              </a:buClr>
              <a:buSzPct val="75000"/>
              <a:buFont typeface="Wingdings" pitchFamily="2" charset="2"/>
              <a:buNone/>
              <a:tabLst>
                <a:tab pos="7027863" algn="r"/>
              </a:tabLst>
            </a:pPr>
            <a:r>
              <a:rPr lang="en-US" sz="2100" dirty="0" smtClean="0">
                <a:latin typeface="Liberation Sans" panose="020B0604020202020204" pitchFamily="34" charset="0"/>
              </a:rPr>
              <a:t>Preferred stockholders (2,000 x .06 x $100) 	$ 12,000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dirty="0" smtClean="0">
                <a:latin typeface="Liberation Sans" panose="020B0604020202020204" pitchFamily="34" charset="0"/>
              </a:rPr>
              <a:t>Common stockholders ($60,000 - $12,000)	48,000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b="1" dirty="0">
                <a:solidFill>
                  <a:srgbClr val="CC0000"/>
                </a:solidFill>
                <a:latin typeface="Liberation Sans" panose="020B0604020202020204" pitchFamily="34" charset="0"/>
              </a:rPr>
              <a:t>Total </a:t>
            </a:r>
            <a:r>
              <a:rPr lang="en-US" sz="2100" b="1" dirty="0" smtClean="0">
                <a:solidFill>
                  <a:srgbClr val="CC0000"/>
                </a:solidFill>
                <a:latin typeface="Liberation Sans" panose="020B0604020202020204" pitchFamily="34" charset="0"/>
              </a:rPr>
              <a:t>dividends 	$60,000</a:t>
            </a:r>
            <a:endParaRPr lang="en-US" sz="2100" b="1" dirty="0">
              <a:solidFill>
                <a:srgbClr val="CC0000"/>
              </a:solidFill>
              <a:latin typeface="Liberation Sans" panose="020B0604020202020204" pitchFamily="34" charset="0"/>
            </a:endParaRPr>
          </a:p>
        </p:txBody>
      </p:sp>
      <p:cxnSp>
        <p:nvCxnSpPr>
          <p:cNvPr id="12" name="Straight Connector 11"/>
          <p:cNvCxnSpPr/>
          <p:nvPr/>
        </p:nvCxnSpPr>
        <p:spPr bwMode="auto">
          <a:xfrm flipH="1">
            <a:off x="6830704" y="6221104"/>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3" name="Straight Connector 12"/>
          <p:cNvCxnSpPr/>
          <p:nvPr/>
        </p:nvCxnSpPr>
        <p:spPr bwMode="auto">
          <a:xfrm flipH="1">
            <a:off x="6830704" y="5791200"/>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4" name="Straight Connector 13"/>
          <p:cNvCxnSpPr/>
          <p:nvPr/>
        </p:nvCxnSpPr>
        <p:spPr bwMode="auto">
          <a:xfrm flipH="1">
            <a:off x="6830704" y="6277968"/>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5346405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80371"/>
            <a:ext cx="8300112" cy="342863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200" dirty="0" smtClean="0">
                <a:solidFill>
                  <a:schemeClr val="bg2"/>
                </a:solidFill>
                <a:latin typeface="Liberation Sans" panose="020B0604020202020204" pitchFamily="34" charset="0"/>
              </a:rPr>
              <a:t>MasterMind </a:t>
            </a:r>
            <a:r>
              <a:rPr lang="en-US" sz="2200" dirty="0">
                <a:solidFill>
                  <a:schemeClr val="bg2"/>
                </a:solidFill>
                <a:latin typeface="Liberation Sans" panose="020B0604020202020204" pitchFamily="34" charset="0"/>
              </a:rPr>
              <a:t>Corporation has 2,000 shares of 6%, $100 par value preferred stock </a:t>
            </a:r>
            <a:r>
              <a:rPr lang="en-US" sz="2200" dirty="0" smtClean="0">
                <a:solidFill>
                  <a:schemeClr val="bg2"/>
                </a:solidFill>
                <a:latin typeface="Liberation Sans" panose="020B0604020202020204" pitchFamily="34" charset="0"/>
              </a:rPr>
              <a:t>outstanding at </a:t>
            </a:r>
            <a:r>
              <a:rPr lang="en-US" sz="2200" dirty="0">
                <a:solidFill>
                  <a:schemeClr val="bg2"/>
                </a:solidFill>
                <a:latin typeface="Liberation Sans" panose="020B0604020202020204" pitchFamily="34" charset="0"/>
              </a:rPr>
              <a:t>December 31, 2017. At December 31, 2017, the company declared a $60,000 </a:t>
            </a:r>
            <a:r>
              <a:rPr lang="en-US" sz="2200" dirty="0" smtClean="0">
                <a:solidFill>
                  <a:schemeClr val="bg2"/>
                </a:solidFill>
                <a:latin typeface="Liberation Sans" panose="020B0604020202020204" pitchFamily="34" charset="0"/>
              </a:rPr>
              <a:t>cash dividend</a:t>
            </a:r>
            <a:r>
              <a:rPr lang="en-US" sz="2200" dirty="0">
                <a:solidFill>
                  <a:schemeClr val="bg2"/>
                </a:solidFill>
                <a:latin typeface="Liberation Sans" panose="020B0604020202020204" pitchFamily="34" charset="0"/>
              </a:rPr>
              <a:t>. Determine the dividend paid to preferred stockholders and common </a:t>
            </a:r>
            <a:r>
              <a:rPr lang="en-US" sz="2200" dirty="0" smtClean="0">
                <a:solidFill>
                  <a:schemeClr val="bg2"/>
                </a:solidFill>
                <a:latin typeface="Liberation Sans" panose="020B0604020202020204" pitchFamily="34" charset="0"/>
              </a:rPr>
              <a:t>stockholders under </a:t>
            </a:r>
            <a:r>
              <a:rPr lang="en-US" sz="2200" dirty="0">
                <a:solidFill>
                  <a:schemeClr val="bg2"/>
                </a:solidFill>
                <a:latin typeface="Liberation Sans" panose="020B0604020202020204" pitchFamily="34" charset="0"/>
              </a:rPr>
              <a:t>each of the following scenarios</a:t>
            </a:r>
            <a:r>
              <a:rPr lang="en-US" sz="2200" dirty="0" smtClean="0">
                <a:solidFill>
                  <a:schemeClr val="bg2"/>
                </a:solidFill>
                <a:latin typeface="Liberation Sans" panose="020B0604020202020204" pitchFamily="34" charset="0"/>
              </a:rPr>
              <a:t>. </a:t>
            </a:r>
          </a:p>
          <a:p>
            <a:pPr marL="457200" indent="-457200" algn="l">
              <a:lnSpc>
                <a:spcPct val="115000"/>
              </a:lnSpc>
              <a:spcBef>
                <a:spcPct val="20000"/>
              </a:spcBef>
              <a:buFont typeface="+mj-lt"/>
              <a:buAutoNum type="arabicPeriod" startAt="2"/>
              <a:tabLst/>
            </a:pPr>
            <a:r>
              <a:rPr lang="en-US" sz="2200" b="1" dirty="0" smtClean="0">
                <a:solidFill>
                  <a:schemeClr val="bg2"/>
                </a:solidFill>
                <a:latin typeface="Liberation Sans" panose="020B0604020202020204" pitchFamily="34" charset="0"/>
              </a:rPr>
              <a:t>The </a:t>
            </a:r>
            <a:r>
              <a:rPr lang="en-US" sz="2200" b="1" dirty="0">
                <a:solidFill>
                  <a:schemeClr val="bg2"/>
                </a:solidFill>
                <a:latin typeface="Liberation Sans" panose="020B0604020202020204" pitchFamily="34" charset="0"/>
              </a:rPr>
              <a:t>preferred stock is noncumulative, and the company did not pay a dividend in each of the two previous years.</a:t>
            </a:r>
          </a:p>
          <a:p>
            <a:pPr algn="l">
              <a:lnSpc>
                <a:spcPct val="115000"/>
              </a:lnSpc>
              <a:spcBef>
                <a:spcPts val="1200"/>
              </a:spcBef>
              <a:tabLst/>
            </a:pPr>
            <a:r>
              <a:rPr lang="en-US" sz="2200" b="1" dirty="0" smtClean="0">
                <a:solidFill>
                  <a:schemeClr val="tx2">
                    <a:lumMod val="50000"/>
                  </a:schemeClr>
                </a:solidFill>
                <a:latin typeface="Liberation Sans" panose="020B0604020202020204" pitchFamily="34" charset="0"/>
              </a:rPr>
              <a:t>SOLUTION</a:t>
            </a:r>
            <a:endParaRPr lang="en-US" sz="2200" b="1" dirty="0">
              <a:solidFill>
                <a:schemeClr val="tx2">
                  <a:lumMod val="50000"/>
                </a:schemeClr>
              </a:solidFill>
              <a:latin typeface="Liberation Sans" panose="020B0604020202020204" pitchFamily="34" charset="0"/>
            </a:endParaRP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Preferred Stock Dividends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3a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Rectangle 10"/>
          <p:cNvSpPr/>
          <p:nvPr/>
        </p:nvSpPr>
        <p:spPr>
          <a:xfrm>
            <a:off x="914400" y="4926224"/>
            <a:ext cx="7696200" cy="1406336"/>
          </a:xfrm>
          <a:prstGeom prst="rect">
            <a:avLst/>
          </a:prstGeom>
          <a:solidFill>
            <a:schemeClr val="bg1"/>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l">
              <a:spcBef>
                <a:spcPts val="900"/>
              </a:spcBef>
              <a:buClr>
                <a:schemeClr val="accent2"/>
              </a:buClr>
              <a:buSzPct val="75000"/>
              <a:buFont typeface="Wingdings" pitchFamily="2" charset="2"/>
              <a:buNone/>
              <a:tabLst>
                <a:tab pos="7027863" algn="r"/>
              </a:tabLst>
            </a:pPr>
            <a:r>
              <a:rPr lang="en-US" sz="2100" dirty="0" smtClean="0">
                <a:latin typeface="Liberation Sans" panose="020B0604020202020204" pitchFamily="34" charset="0"/>
              </a:rPr>
              <a:t>Preferred stockholders (2,000 x .06 x $100) 	$ 12,000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dirty="0" smtClean="0">
                <a:latin typeface="Liberation Sans" panose="020B0604020202020204" pitchFamily="34" charset="0"/>
              </a:rPr>
              <a:t>Common stockholders ($60,000 - $12,000)	48,000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b="1" dirty="0">
                <a:solidFill>
                  <a:srgbClr val="CC0000"/>
                </a:solidFill>
                <a:latin typeface="Liberation Sans" panose="020B0604020202020204" pitchFamily="34" charset="0"/>
              </a:rPr>
              <a:t>Total </a:t>
            </a:r>
            <a:r>
              <a:rPr lang="en-US" sz="2100" b="1" dirty="0" smtClean="0">
                <a:solidFill>
                  <a:srgbClr val="CC0000"/>
                </a:solidFill>
                <a:latin typeface="Liberation Sans" panose="020B0604020202020204" pitchFamily="34" charset="0"/>
              </a:rPr>
              <a:t>dividends 	$60,000</a:t>
            </a:r>
            <a:endParaRPr lang="en-US" sz="2100" b="1" dirty="0">
              <a:solidFill>
                <a:srgbClr val="CC0000"/>
              </a:solidFill>
              <a:latin typeface="Liberation Sans" panose="020B0604020202020204" pitchFamily="34" charset="0"/>
            </a:endParaRPr>
          </a:p>
        </p:txBody>
      </p:sp>
      <p:cxnSp>
        <p:nvCxnSpPr>
          <p:cNvPr id="12" name="Straight Connector 11"/>
          <p:cNvCxnSpPr/>
          <p:nvPr/>
        </p:nvCxnSpPr>
        <p:spPr bwMode="auto">
          <a:xfrm flipH="1">
            <a:off x="6830704" y="6221104"/>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3" name="Straight Connector 12"/>
          <p:cNvCxnSpPr/>
          <p:nvPr/>
        </p:nvCxnSpPr>
        <p:spPr bwMode="auto">
          <a:xfrm flipH="1">
            <a:off x="6830704" y="5791200"/>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4" name="Straight Connector 13"/>
          <p:cNvCxnSpPr/>
          <p:nvPr/>
        </p:nvCxnSpPr>
        <p:spPr bwMode="auto">
          <a:xfrm flipH="1">
            <a:off x="6830704" y="6277968"/>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19510715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80371"/>
            <a:ext cx="8300112" cy="342863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200" dirty="0" smtClean="0">
                <a:solidFill>
                  <a:schemeClr val="bg2"/>
                </a:solidFill>
                <a:latin typeface="Liberation Sans" panose="020B0604020202020204" pitchFamily="34" charset="0"/>
              </a:rPr>
              <a:t>MasterMind </a:t>
            </a:r>
            <a:r>
              <a:rPr lang="en-US" sz="2200" dirty="0">
                <a:solidFill>
                  <a:schemeClr val="bg2"/>
                </a:solidFill>
                <a:latin typeface="Liberation Sans" panose="020B0604020202020204" pitchFamily="34" charset="0"/>
              </a:rPr>
              <a:t>Corporation has 2,000 shares of 6%, $100 par value preferred stock </a:t>
            </a:r>
            <a:r>
              <a:rPr lang="en-US" sz="2200" dirty="0" smtClean="0">
                <a:solidFill>
                  <a:schemeClr val="bg2"/>
                </a:solidFill>
                <a:latin typeface="Liberation Sans" panose="020B0604020202020204" pitchFamily="34" charset="0"/>
              </a:rPr>
              <a:t>outstanding at </a:t>
            </a:r>
            <a:r>
              <a:rPr lang="en-US" sz="2200" dirty="0">
                <a:solidFill>
                  <a:schemeClr val="bg2"/>
                </a:solidFill>
                <a:latin typeface="Liberation Sans" panose="020B0604020202020204" pitchFamily="34" charset="0"/>
              </a:rPr>
              <a:t>December 31, 2017. At December 31, 2017, the company declared a $60,000 </a:t>
            </a:r>
            <a:r>
              <a:rPr lang="en-US" sz="2200" dirty="0" smtClean="0">
                <a:solidFill>
                  <a:schemeClr val="bg2"/>
                </a:solidFill>
                <a:latin typeface="Liberation Sans" panose="020B0604020202020204" pitchFamily="34" charset="0"/>
              </a:rPr>
              <a:t>cash dividend</a:t>
            </a:r>
            <a:r>
              <a:rPr lang="en-US" sz="2200" dirty="0">
                <a:solidFill>
                  <a:schemeClr val="bg2"/>
                </a:solidFill>
                <a:latin typeface="Liberation Sans" panose="020B0604020202020204" pitchFamily="34" charset="0"/>
              </a:rPr>
              <a:t>. Determine the dividend paid to preferred stockholders and common </a:t>
            </a:r>
            <a:r>
              <a:rPr lang="en-US" sz="2200" dirty="0" smtClean="0">
                <a:solidFill>
                  <a:schemeClr val="bg2"/>
                </a:solidFill>
                <a:latin typeface="Liberation Sans" panose="020B0604020202020204" pitchFamily="34" charset="0"/>
              </a:rPr>
              <a:t>stockholders under </a:t>
            </a:r>
            <a:r>
              <a:rPr lang="en-US" sz="2200" dirty="0">
                <a:solidFill>
                  <a:schemeClr val="bg2"/>
                </a:solidFill>
                <a:latin typeface="Liberation Sans" panose="020B0604020202020204" pitchFamily="34" charset="0"/>
              </a:rPr>
              <a:t>each of the following scenarios</a:t>
            </a:r>
            <a:r>
              <a:rPr lang="en-US" sz="2200" dirty="0" smtClean="0">
                <a:solidFill>
                  <a:schemeClr val="bg2"/>
                </a:solidFill>
                <a:latin typeface="Liberation Sans" panose="020B0604020202020204" pitchFamily="34" charset="0"/>
              </a:rPr>
              <a:t>. </a:t>
            </a:r>
          </a:p>
          <a:p>
            <a:pPr marL="457200" indent="-457200" algn="l">
              <a:lnSpc>
                <a:spcPct val="115000"/>
              </a:lnSpc>
              <a:spcBef>
                <a:spcPct val="20000"/>
              </a:spcBef>
              <a:buFont typeface="+mj-lt"/>
              <a:buAutoNum type="arabicPeriod" startAt="3"/>
              <a:tabLst/>
            </a:pPr>
            <a:r>
              <a:rPr lang="en-US" sz="2200" b="1" dirty="0" smtClean="0">
                <a:solidFill>
                  <a:schemeClr val="bg2"/>
                </a:solidFill>
                <a:latin typeface="Liberation Sans" panose="020B0604020202020204" pitchFamily="34" charset="0"/>
              </a:rPr>
              <a:t>The </a:t>
            </a:r>
            <a:r>
              <a:rPr lang="en-US" sz="2200" b="1" dirty="0">
                <a:solidFill>
                  <a:schemeClr val="bg2"/>
                </a:solidFill>
                <a:latin typeface="Liberation Sans" panose="020B0604020202020204" pitchFamily="34" charset="0"/>
              </a:rPr>
              <a:t>preferred stock is cumulative, and the company did not pay a dividend in each </a:t>
            </a:r>
            <a:r>
              <a:rPr lang="en-US" sz="2200" b="1" dirty="0" smtClean="0">
                <a:solidFill>
                  <a:schemeClr val="bg2"/>
                </a:solidFill>
                <a:latin typeface="Liberation Sans" panose="020B0604020202020204" pitchFamily="34" charset="0"/>
              </a:rPr>
              <a:t>of the </a:t>
            </a:r>
            <a:r>
              <a:rPr lang="en-US" sz="2200" b="1" dirty="0">
                <a:solidFill>
                  <a:schemeClr val="bg2"/>
                </a:solidFill>
                <a:latin typeface="Liberation Sans" panose="020B0604020202020204" pitchFamily="34" charset="0"/>
              </a:rPr>
              <a:t>two previous years</a:t>
            </a:r>
            <a:r>
              <a:rPr lang="en-US" sz="2200" b="1" dirty="0" smtClean="0">
                <a:solidFill>
                  <a:schemeClr val="bg2"/>
                </a:solidFill>
                <a:latin typeface="Liberation Sans" panose="020B0604020202020204" pitchFamily="34" charset="0"/>
              </a:rPr>
              <a:t>.</a:t>
            </a:r>
            <a:endParaRPr lang="en-US" sz="2200" b="1" dirty="0">
              <a:solidFill>
                <a:schemeClr val="bg2"/>
              </a:solidFill>
              <a:latin typeface="Liberation Sans" panose="020B0604020202020204" pitchFamily="34" charset="0"/>
            </a:endParaRPr>
          </a:p>
          <a:p>
            <a:pPr algn="l">
              <a:lnSpc>
                <a:spcPct val="115000"/>
              </a:lnSpc>
              <a:spcBef>
                <a:spcPts val="1200"/>
              </a:spcBef>
              <a:tabLst/>
            </a:pPr>
            <a:r>
              <a:rPr lang="en-US" sz="2200" b="1" dirty="0" smtClean="0">
                <a:solidFill>
                  <a:schemeClr val="tx2">
                    <a:lumMod val="50000"/>
                  </a:schemeClr>
                </a:solidFill>
                <a:latin typeface="Liberation Sans" panose="020B0604020202020204" pitchFamily="34" charset="0"/>
              </a:rPr>
              <a:t>SOLUTION</a:t>
            </a:r>
            <a:endParaRPr lang="en-US" sz="2200" b="1" dirty="0">
              <a:solidFill>
                <a:schemeClr val="tx2">
                  <a:lumMod val="50000"/>
                </a:schemeClr>
              </a:solidFill>
              <a:latin typeface="Liberation Sans" panose="020B0604020202020204" pitchFamily="34" charset="0"/>
            </a:endParaRP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Preferred Stock Dividends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3a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Rectangle 10"/>
          <p:cNvSpPr/>
          <p:nvPr/>
        </p:nvSpPr>
        <p:spPr>
          <a:xfrm>
            <a:off x="914400" y="4926224"/>
            <a:ext cx="7696200" cy="1406336"/>
          </a:xfrm>
          <a:prstGeom prst="rect">
            <a:avLst/>
          </a:prstGeom>
          <a:solidFill>
            <a:schemeClr val="bg1"/>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l">
              <a:spcBef>
                <a:spcPts val="900"/>
              </a:spcBef>
              <a:buClr>
                <a:schemeClr val="accent2"/>
              </a:buClr>
              <a:buSzPct val="75000"/>
              <a:buFont typeface="Wingdings" pitchFamily="2" charset="2"/>
              <a:buNone/>
              <a:tabLst>
                <a:tab pos="7027863" algn="r"/>
              </a:tabLst>
            </a:pPr>
            <a:r>
              <a:rPr lang="en-US" sz="2100" dirty="0" smtClean="0">
                <a:latin typeface="Liberation Sans" panose="020B0604020202020204" pitchFamily="34" charset="0"/>
              </a:rPr>
              <a:t>Preferred stockholders (3 x 2,000 x .06 x $100) 	$ 36,000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dirty="0" smtClean="0">
                <a:latin typeface="Liberation Sans" panose="020B0604020202020204" pitchFamily="34" charset="0"/>
              </a:rPr>
              <a:t>Common stockholders ($60,000 - $36,000)	24,000</a:t>
            </a:r>
            <a:endParaRPr lang="en-US" sz="2100" dirty="0">
              <a:latin typeface="Liberation Sans" panose="020B0604020202020204" pitchFamily="34" charset="0"/>
            </a:endParaRPr>
          </a:p>
          <a:p>
            <a:pPr algn="l">
              <a:spcBef>
                <a:spcPts val="900"/>
              </a:spcBef>
              <a:buClr>
                <a:schemeClr val="accent2"/>
              </a:buClr>
              <a:buSzPct val="75000"/>
              <a:buFont typeface="Wingdings" pitchFamily="2" charset="2"/>
              <a:buNone/>
              <a:tabLst>
                <a:tab pos="7027863" algn="r"/>
              </a:tabLst>
            </a:pPr>
            <a:r>
              <a:rPr lang="en-US" sz="2100" b="1" dirty="0">
                <a:solidFill>
                  <a:srgbClr val="CC0000"/>
                </a:solidFill>
                <a:latin typeface="Liberation Sans" panose="020B0604020202020204" pitchFamily="34" charset="0"/>
              </a:rPr>
              <a:t>Total </a:t>
            </a:r>
            <a:r>
              <a:rPr lang="en-US" sz="2100" b="1" dirty="0" smtClean="0">
                <a:solidFill>
                  <a:srgbClr val="CC0000"/>
                </a:solidFill>
                <a:latin typeface="Liberation Sans" panose="020B0604020202020204" pitchFamily="34" charset="0"/>
              </a:rPr>
              <a:t>dividends 	$60,000</a:t>
            </a:r>
            <a:endParaRPr lang="en-US" sz="2100" b="1" dirty="0">
              <a:solidFill>
                <a:srgbClr val="CC0000"/>
              </a:solidFill>
              <a:latin typeface="Liberation Sans" panose="020B0604020202020204" pitchFamily="34" charset="0"/>
            </a:endParaRPr>
          </a:p>
        </p:txBody>
      </p:sp>
      <p:cxnSp>
        <p:nvCxnSpPr>
          <p:cNvPr id="12" name="Straight Connector 11"/>
          <p:cNvCxnSpPr/>
          <p:nvPr/>
        </p:nvCxnSpPr>
        <p:spPr bwMode="auto">
          <a:xfrm flipH="1">
            <a:off x="6830704" y="6221104"/>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3" name="Straight Connector 12"/>
          <p:cNvCxnSpPr/>
          <p:nvPr/>
        </p:nvCxnSpPr>
        <p:spPr bwMode="auto">
          <a:xfrm flipH="1">
            <a:off x="6830704" y="5791200"/>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14" name="Straight Connector 13"/>
          <p:cNvCxnSpPr/>
          <p:nvPr/>
        </p:nvCxnSpPr>
        <p:spPr bwMode="auto">
          <a:xfrm flipH="1">
            <a:off x="6830704" y="6277968"/>
            <a:ext cx="12192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17164048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bwMode="auto">
          <a:xfrm>
            <a:off x="609600" y="1295400"/>
            <a:ext cx="8153400" cy="492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spAutoFit/>
          </a:bodyPr>
          <a:lstStyle/>
          <a:p>
            <a:pPr marL="0" indent="0">
              <a:lnSpc>
                <a:spcPct val="115000"/>
              </a:lnSpc>
              <a:spcBef>
                <a:spcPct val="35000"/>
              </a:spcBef>
              <a:buFont typeface="Wingdings" pitchFamily="2" charset="2"/>
              <a:buNone/>
            </a:pPr>
            <a:r>
              <a:rPr lang="en-US" altLang="en-US" sz="2300" b="0" dirty="0" smtClean="0">
                <a:solidFill>
                  <a:srgbClr val="000000"/>
                </a:solidFill>
                <a:effectLst/>
                <a:latin typeface="Liberation Sans" panose="020B0604020202020204" pitchFamily="34" charset="0"/>
              </a:rPr>
              <a:t>Pro rata distribution of the corporation’s own stock.</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DIVIDENDS</a:t>
            </a:r>
            <a:endParaRPr lang="en-US" altLang="en-US" sz="3200" b="1" dirty="0">
              <a:solidFill>
                <a:srgbClr val="003B76"/>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7" name="Rectangle 6"/>
          <p:cNvSpPr/>
          <p:nvPr/>
        </p:nvSpPr>
        <p:spPr>
          <a:xfrm>
            <a:off x="1447800" y="5666601"/>
            <a:ext cx="28194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11-10</a:t>
            </a:r>
          </a:p>
          <a:p>
            <a:pPr algn="l"/>
            <a:r>
              <a:rPr lang="en-US" sz="1200" dirty="0">
                <a:latin typeface="Liberation Sans" panose="020B0604020202020204" pitchFamily="34" charset="0"/>
              </a:rPr>
              <a:t>Effect of stock split </a:t>
            </a:r>
            <a:r>
              <a:rPr lang="en-US" sz="1200" dirty="0" smtClean="0">
                <a:latin typeface="Liberation Sans" panose="020B0604020202020204" pitchFamily="34" charset="0"/>
              </a:rPr>
              <a:t>for stockholders</a:t>
            </a:r>
            <a:endParaRPr lang="en-US" sz="1200" b="1" dirty="0">
              <a:latin typeface="Liberation Sans" panose="020B060402020202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399"/>
            <a:ext cx="7086600" cy="360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53" name="Text Box 2"/>
          <p:cNvSpPr txBox="1">
            <a:spLocks noChangeArrowheads="1"/>
          </p:cNvSpPr>
          <p:nvPr/>
        </p:nvSpPr>
        <p:spPr bwMode="auto">
          <a:xfrm>
            <a:off x="838200" y="2286000"/>
            <a:ext cx="51816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square">
            <a:spAutoFit/>
          </a:bodyPr>
          <a:lstStyle>
            <a:defPPr>
              <a:defRPr lang="en-US"/>
            </a:defPPr>
            <a:lvl1pPr marL="457200" indent="-457200" algn="l">
              <a:lnSpc>
                <a:spcPct val="110000"/>
              </a:lnSpc>
              <a:spcBef>
                <a:spcPct val="35000"/>
              </a:spcBef>
              <a:buClr>
                <a:srgbClr val="CC0000"/>
              </a:buClr>
              <a:buSzPct val="80000"/>
              <a:buFont typeface="Wingdings" pitchFamily="2" charset="2"/>
              <a:buChar char="u"/>
              <a:defRPr sz="2200">
                <a:solidFill>
                  <a:srgbClr val="000000"/>
                </a:solidFill>
                <a:latin typeface="Liberation Sans" panose="020B0604020202020204" pitchFamily="34" charset="0"/>
              </a:defRPr>
            </a:lvl1pPr>
            <a:lvl2pPr marL="857250" indent="-285750">
              <a:defRPr>
                <a:latin typeface="Times New Roman" pitchFamily="18" charset="0"/>
              </a:defRPr>
            </a:lvl2pPr>
            <a:lvl3pPr marL="120015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altLang="en-US" dirty="0"/>
              <a:t>Separate Legal Existence</a:t>
            </a:r>
          </a:p>
          <a:p>
            <a:r>
              <a:rPr lang="en-US" altLang="en-US" b="1" dirty="0">
                <a:solidFill>
                  <a:srgbClr val="CC0000"/>
                </a:solidFill>
              </a:rPr>
              <a:t>Limited Liability of Stockholders</a:t>
            </a:r>
          </a:p>
          <a:p>
            <a:r>
              <a:rPr lang="en-US" altLang="en-US" dirty="0"/>
              <a:t>Transferable Ownership Rights</a:t>
            </a:r>
          </a:p>
          <a:p>
            <a:r>
              <a:rPr lang="en-US" altLang="en-US" dirty="0"/>
              <a:t>Ability to Acquire Capital</a:t>
            </a:r>
          </a:p>
          <a:p>
            <a:r>
              <a:rPr lang="en-US" altLang="en-US" dirty="0"/>
              <a:t>Continuous Life</a:t>
            </a:r>
          </a:p>
          <a:p>
            <a:r>
              <a:rPr lang="en-US" altLang="en-US" dirty="0" smtClean="0"/>
              <a:t>Corporation Management</a:t>
            </a:r>
            <a:endParaRPr lang="en-US" altLang="en-US" dirty="0"/>
          </a:p>
          <a:p>
            <a:r>
              <a:rPr lang="en-US" altLang="en-US" dirty="0"/>
              <a:t>Government Regulations</a:t>
            </a:r>
          </a:p>
          <a:p>
            <a:r>
              <a:rPr lang="en-US" altLang="en-US" dirty="0"/>
              <a:t>Additional Taxes</a:t>
            </a:r>
          </a:p>
        </p:txBody>
      </p:sp>
      <p:sp>
        <p:nvSpPr>
          <p:cNvPr id="343044" name="Rectangle 6"/>
          <p:cNvSpPr>
            <a:spLocks noChangeArrowheads="1"/>
          </p:cNvSpPr>
          <p:nvPr/>
        </p:nvSpPr>
        <p:spPr bwMode="auto">
          <a:xfrm>
            <a:off x="6264459" y="2599373"/>
            <a:ext cx="2330083" cy="859155"/>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dirty="0">
                <a:latin typeface="Liberation Sans" panose="020B0604020202020204" pitchFamily="34" charset="0"/>
              </a:rPr>
              <a:t>Limited to their investment.</a:t>
            </a:r>
          </a:p>
        </p:txBody>
      </p:sp>
      <p:sp>
        <p:nvSpPr>
          <p:cNvPr id="343045" name="Line 8"/>
          <p:cNvSpPr>
            <a:spLocks noChangeShapeType="1"/>
          </p:cNvSpPr>
          <p:nvPr/>
        </p:nvSpPr>
        <p:spPr bwMode="auto">
          <a:xfrm>
            <a:off x="5763904" y="3007056"/>
            <a:ext cx="381000"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idx="1"/>
          </p:nvPr>
        </p:nvSpPr>
        <p:spPr bwMode="auto">
          <a:xfrm>
            <a:off x="609600" y="1295400"/>
            <a:ext cx="7848600" cy="4206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spAutoFit/>
          </a:bodyPr>
          <a:lstStyle/>
          <a:p>
            <a:pPr marL="682625" indent="-463550">
              <a:lnSpc>
                <a:spcPct val="125000"/>
              </a:lnSpc>
              <a:spcBef>
                <a:spcPts val="1200"/>
              </a:spcBef>
              <a:buClr>
                <a:srgbClr val="CC0000"/>
              </a:buClr>
              <a:buSzPct val="80000"/>
              <a:buFont typeface="Wingdings" panose="05000000000000000000" pitchFamily="2" charset="2"/>
              <a:buChar char="u"/>
            </a:pPr>
            <a:r>
              <a:rPr lang="en-US" altLang="en-US" sz="2300" b="0" dirty="0">
                <a:solidFill>
                  <a:srgbClr val="000000"/>
                </a:solidFill>
                <a:effectLst/>
                <a:latin typeface="Liberation Sans" panose="020B0604020202020204" pitchFamily="34" charset="0"/>
              </a:rPr>
              <a:t>Pro rata distribution of the corporation’s own </a:t>
            </a:r>
            <a:r>
              <a:rPr lang="en-US" altLang="en-US" sz="2300" b="0" dirty="0" smtClean="0">
                <a:solidFill>
                  <a:srgbClr val="000000"/>
                </a:solidFill>
                <a:effectLst/>
                <a:latin typeface="Liberation Sans" panose="020B0604020202020204" pitchFamily="34" charset="0"/>
              </a:rPr>
              <a:t>stock.</a:t>
            </a:r>
          </a:p>
          <a:p>
            <a:pPr marL="457200" indent="-457200">
              <a:lnSpc>
                <a:spcPct val="125000"/>
              </a:lnSpc>
              <a:spcBef>
                <a:spcPts val="1200"/>
              </a:spcBef>
              <a:buFont typeface="Wingdings" pitchFamily="2" charset="2"/>
              <a:buNone/>
            </a:pPr>
            <a:r>
              <a:rPr lang="en-US" altLang="en-US" sz="2300" dirty="0" smtClean="0">
                <a:solidFill>
                  <a:srgbClr val="000000"/>
                </a:solidFill>
                <a:effectLst/>
                <a:latin typeface="Liberation Sans" panose="020B0604020202020204" pitchFamily="34" charset="0"/>
              </a:rPr>
              <a:t>Reasons </a:t>
            </a:r>
            <a:r>
              <a:rPr lang="en-US" altLang="en-US" sz="2300" dirty="0" smtClean="0">
                <a:solidFill>
                  <a:srgbClr val="000000"/>
                </a:solidFill>
                <a:effectLst/>
                <a:latin typeface="Liberation Sans" panose="020B0604020202020204" pitchFamily="34" charset="0"/>
              </a:rPr>
              <a:t>why </a:t>
            </a:r>
            <a:r>
              <a:rPr lang="en-US" altLang="en-US" sz="2300" b="0" dirty="0" smtClean="0">
                <a:solidFill>
                  <a:srgbClr val="000000"/>
                </a:solidFill>
                <a:effectLst/>
                <a:latin typeface="Liberation Sans" panose="020B0604020202020204" pitchFamily="34" charset="0"/>
              </a:rPr>
              <a:t>corporations issue stock dividends:</a:t>
            </a:r>
          </a:p>
          <a:p>
            <a:pPr marL="692150" lvl="1" indent="-457200">
              <a:lnSpc>
                <a:spcPct val="125000"/>
              </a:lnSpc>
              <a:spcBef>
                <a:spcPts val="1200"/>
              </a:spcBef>
              <a:buClr>
                <a:schemeClr val="tx1"/>
              </a:buClr>
              <a:buSzTx/>
              <a:buFont typeface="Wingdings" pitchFamily="2" charset="2"/>
              <a:buAutoNum type="arabicPeriod"/>
            </a:pPr>
            <a:r>
              <a:rPr lang="en-US" altLang="en-US" sz="2200" b="0" dirty="0" smtClean="0">
                <a:solidFill>
                  <a:srgbClr val="000000"/>
                </a:solidFill>
                <a:effectLst/>
                <a:latin typeface="Liberation Sans" panose="020B0604020202020204" pitchFamily="34" charset="0"/>
              </a:rPr>
              <a:t>Satisfy stockholders’ dividend expectations without spending cash.</a:t>
            </a:r>
          </a:p>
          <a:p>
            <a:pPr marL="692150" lvl="1" indent="-457200">
              <a:lnSpc>
                <a:spcPct val="125000"/>
              </a:lnSpc>
              <a:spcBef>
                <a:spcPts val="1200"/>
              </a:spcBef>
              <a:buClr>
                <a:schemeClr val="tx1"/>
              </a:buClr>
              <a:buSzTx/>
              <a:buFont typeface="Wingdings" pitchFamily="2" charset="2"/>
              <a:buAutoNum type="arabicPeriod"/>
            </a:pPr>
            <a:r>
              <a:rPr lang="en-US" altLang="en-US" sz="2200" b="0" dirty="0" smtClean="0">
                <a:solidFill>
                  <a:srgbClr val="000000"/>
                </a:solidFill>
                <a:effectLst/>
                <a:latin typeface="Liberation Sans" panose="020B0604020202020204" pitchFamily="34" charset="0"/>
              </a:rPr>
              <a:t>Increase the marketability of the corporation’s stock</a:t>
            </a:r>
            <a:r>
              <a:rPr lang="en-US" altLang="en-US" sz="2200" b="0" dirty="0" smtClean="0">
                <a:solidFill>
                  <a:srgbClr val="000000"/>
                </a:solidFill>
                <a:effectLst/>
                <a:latin typeface="Liberation Sans" panose="020B0604020202020204" pitchFamily="34" charset="0"/>
              </a:rPr>
              <a:t>.</a:t>
            </a:r>
          </a:p>
          <a:p>
            <a:pPr marL="1092200" lvl="2" indent="-457200">
              <a:lnSpc>
                <a:spcPct val="125000"/>
              </a:lnSpc>
              <a:spcBef>
                <a:spcPts val="1200"/>
              </a:spcBef>
              <a:buClr>
                <a:schemeClr val="tx1"/>
              </a:buClr>
              <a:buSzTx/>
            </a:pPr>
            <a:r>
              <a:rPr lang="en-US" altLang="en-US" sz="1800" b="0" dirty="0" smtClean="0">
                <a:solidFill>
                  <a:srgbClr val="000000"/>
                </a:solidFill>
                <a:effectLst/>
                <a:latin typeface="Liberation Sans" panose="020B0604020202020204" pitchFamily="34" charset="0"/>
              </a:rPr>
              <a:t>(More shares in market.)</a:t>
            </a:r>
            <a:r>
              <a:rPr lang="en-US" altLang="en-US" sz="1800" b="0" dirty="0" smtClean="0">
                <a:solidFill>
                  <a:srgbClr val="000000"/>
                </a:solidFill>
                <a:effectLst/>
                <a:latin typeface="Liberation Sans" panose="020B0604020202020204" pitchFamily="34" charset="0"/>
              </a:rPr>
              <a:t> </a:t>
            </a:r>
            <a:endParaRPr lang="en-US" altLang="en-US" sz="1800" b="0" dirty="0" smtClean="0">
              <a:solidFill>
                <a:srgbClr val="000000"/>
              </a:solidFill>
              <a:effectLst/>
              <a:latin typeface="Liberation Sans" panose="020B0604020202020204" pitchFamily="34" charset="0"/>
            </a:endParaRPr>
          </a:p>
          <a:p>
            <a:pPr marL="692150" lvl="1" indent="-457200">
              <a:lnSpc>
                <a:spcPct val="125000"/>
              </a:lnSpc>
              <a:spcBef>
                <a:spcPts val="1200"/>
              </a:spcBef>
              <a:buClr>
                <a:schemeClr val="tx1"/>
              </a:buClr>
              <a:buSzTx/>
              <a:buFont typeface="Wingdings" pitchFamily="2" charset="2"/>
              <a:buAutoNum type="arabicPeriod"/>
            </a:pPr>
            <a:r>
              <a:rPr lang="en-US" altLang="en-US" sz="2200" b="0" dirty="0" smtClean="0">
                <a:solidFill>
                  <a:srgbClr val="000000"/>
                </a:solidFill>
                <a:effectLst/>
                <a:latin typeface="Liberation Sans" panose="020B0604020202020204" pitchFamily="34" charset="0"/>
              </a:rPr>
              <a:t>Emphasize that a portion of stockholders’ equity has been permanently reinvested in the business.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DIVIDENDS</a:t>
            </a:r>
            <a:endParaRPr lang="en-US" altLang="en-US" sz="3200" b="1" dirty="0">
              <a:solidFill>
                <a:srgbClr val="003B76"/>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bwMode="auto">
          <a:xfrm>
            <a:off x="609600" y="1295400"/>
            <a:ext cx="8153400"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692150" lvl="1" indent="-457200">
              <a:lnSpc>
                <a:spcPct val="125000"/>
              </a:lnSpc>
              <a:spcBef>
                <a:spcPts val="1200"/>
              </a:spcBef>
              <a:buClr>
                <a:srgbClr val="CC0000"/>
              </a:buClr>
              <a:buSzPct val="80000"/>
              <a:buFont typeface="Wingdings" pitchFamily="2" charset="2"/>
              <a:buChar char="u"/>
            </a:pPr>
            <a:r>
              <a:rPr lang="en-US" altLang="en-US" sz="2200" dirty="0" smtClean="0">
                <a:solidFill>
                  <a:srgbClr val="000000"/>
                </a:solidFill>
                <a:effectLst/>
                <a:latin typeface="Liberation Sans" panose="020B0604020202020204" pitchFamily="34" charset="0"/>
              </a:rPr>
              <a:t>Changes the composition </a:t>
            </a:r>
            <a:r>
              <a:rPr lang="en-US" altLang="en-US" sz="2200" b="0" dirty="0" smtClean="0">
                <a:solidFill>
                  <a:srgbClr val="000000"/>
                </a:solidFill>
                <a:effectLst/>
                <a:latin typeface="Liberation Sans" panose="020B0604020202020204" pitchFamily="34" charset="0"/>
              </a:rPr>
              <a:t>of stockholders’ equity. </a:t>
            </a:r>
          </a:p>
          <a:p>
            <a:pPr marL="692150" lvl="1" indent="-457200">
              <a:lnSpc>
                <a:spcPct val="125000"/>
              </a:lnSpc>
              <a:spcBef>
                <a:spcPts val="1200"/>
              </a:spcBef>
              <a:buClr>
                <a:srgbClr val="CC0000"/>
              </a:buClr>
              <a:buSzPct val="80000"/>
              <a:buFont typeface="Wingdings" pitchFamily="2" charset="2"/>
              <a:buChar char="u"/>
            </a:pPr>
            <a:r>
              <a:rPr lang="en-US" altLang="en-US" sz="2200" b="0" dirty="0" smtClean="0">
                <a:solidFill>
                  <a:srgbClr val="000000"/>
                </a:solidFill>
                <a:effectLst/>
                <a:latin typeface="Liberation Sans" panose="020B0604020202020204" pitchFamily="34" charset="0"/>
              </a:rPr>
              <a:t>Total </a:t>
            </a:r>
            <a:r>
              <a:rPr lang="en-US" altLang="en-US" sz="2200" b="0" dirty="0">
                <a:solidFill>
                  <a:srgbClr val="000000"/>
                </a:solidFill>
                <a:effectLst/>
                <a:latin typeface="Liberation Sans" panose="020B0604020202020204" pitchFamily="34" charset="0"/>
              </a:rPr>
              <a:t>stockholders’ equity </a:t>
            </a:r>
            <a:r>
              <a:rPr lang="en-US" altLang="en-US" sz="2200" dirty="0" smtClean="0">
                <a:solidFill>
                  <a:srgbClr val="000000"/>
                </a:solidFill>
                <a:effectLst/>
                <a:latin typeface="Liberation Sans" panose="020B0604020202020204" pitchFamily="34" charset="0"/>
              </a:rPr>
              <a:t>remains the same</a:t>
            </a:r>
            <a:r>
              <a:rPr lang="en-US" altLang="en-US" sz="2200" b="0" dirty="0" smtClean="0">
                <a:solidFill>
                  <a:srgbClr val="000000"/>
                </a:solidFill>
                <a:effectLst/>
                <a:latin typeface="Liberation Sans" panose="020B0604020202020204" pitchFamily="34" charset="0"/>
              </a:rPr>
              <a:t>. </a:t>
            </a:r>
            <a:endParaRPr lang="en-US" altLang="en-US" sz="2200" b="0" dirty="0">
              <a:solidFill>
                <a:srgbClr val="000000"/>
              </a:solidFill>
              <a:effectLst/>
              <a:latin typeface="Liberation Sans" panose="020B0604020202020204" pitchFamily="34" charset="0"/>
            </a:endParaRPr>
          </a:p>
          <a:p>
            <a:pPr marL="1092200" lvl="2" indent="-457200">
              <a:lnSpc>
                <a:spcPct val="125000"/>
              </a:lnSpc>
              <a:spcBef>
                <a:spcPts val="1200"/>
              </a:spcBef>
              <a:buClr>
                <a:srgbClr val="CC0000"/>
              </a:buClr>
              <a:buSzPct val="80000"/>
              <a:buFont typeface="Wingdings" pitchFamily="2" charset="2"/>
              <a:buChar char="u"/>
            </a:pPr>
            <a:r>
              <a:rPr lang="en-US" altLang="en-US" b="0" dirty="0">
                <a:solidFill>
                  <a:srgbClr val="000000"/>
                </a:solidFill>
                <a:effectLst/>
                <a:latin typeface="Liberation Sans" panose="020B0604020202020204" pitchFamily="34" charset="0"/>
              </a:rPr>
              <a:t>Results in decrease in retained earnings </a:t>
            </a:r>
            <a:r>
              <a:rPr lang="en-US" altLang="en-US" b="0" dirty="0" smtClean="0">
                <a:solidFill>
                  <a:srgbClr val="000000"/>
                </a:solidFill>
                <a:effectLst/>
                <a:latin typeface="Liberation Sans" panose="020B0604020202020204" pitchFamily="34" charset="0"/>
              </a:rPr>
              <a:t>and,</a:t>
            </a:r>
          </a:p>
          <a:p>
            <a:pPr marL="1092200" lvl="2" indent="-457200">
              <a:lnSpc>
                <a:spcPct val="125000"/>
              </a:lnSpc>
              <a:spcBef>
                <a:spcPts val="1200"/>
              </a:spcBef>
              <a:buClr>
                <a:srgbClr val="CC0000"/>
              </a:buClr>
              <a:buSzPct val="80000"/>
              <a:buFont typeface="Wingdings" pitchFamily="2" charset="2"/>
              <a:buChar char="u"/>
            </a:pPr>
            <a:r>
              <a:rPr lang="en-US" altLang="en-US" b="0" dirty="0" smtClean="0">
                <a:solidFill>
                  <a:srgbClr val="000000"/>
                </a:solidFill>
                <a:effectLst/>
                <a:latin typeface="Liberation Sans" panose="020B0604020202020204" pitchFamily="34" charset="0"/>
              </a:rPr>
              <a:t> </a:t>
            </a:r>
            <a:r>
              <a:rPr lang="en-US" altLang="en-US" b="0" dirty="0">
                <a:solidFill>
                  <a:srgbClr val="000000"/>
                </a:solidFill>
                <a:effectLst/>
                <a:latin typeface="Liberation Sans" panose="020B0604020202020204" pitchFamily="34" charset="0"/>
              </a:rPr>
              <a:t>increase in paid-in capital</a:t>
            </a:r>
            <a:r>
              <a:rPr lang="en-US" altLang="en-US" b="0" dirty="0" smtClean="0">
                <a:solidFill>
                  <a:srgbClr val="000000"/>
                </a:solidFill>
                <a:effectLst/>
                <a:latin typeface="Liberation Sans" panose="020B0604020202020204" pitchFamily="34" charset="0"/>
              </a:rPr>
              <a:t>.</a:t>
            </a:r>
          </a:p>
          <a:p>
            <a:pPr marL="692150" lvl="1" indent="-457200">
              <a:lnSpc>
                <a:spcPct val="125000"/>
              </a:lnSpc>
              <a:spcBef>
                <a:spcPts val="1200"/>
              </a:spcBef>
              <a:buClr>
                <a:srgbClr val="CC0000"/>
              </a:buClr>
              <a:buSzPct val="80000"/>
              <a:buFont typeface="Wingdings" pitchFamily="2" charset="2"/>
              <a:buChar char="u"/>
            </a:pPr>
            <a:r>
              <a:rPr lang="en-US" altLang="en-US" sz="2200" dirty="0" smtClean="0">
                <a:solidFill>
                  <a:srgbClr val="000000"/>
                </a:solidFill>
                <a:effectLst/>
                <a:latin typeface="Liberation Sans" panose="020B0604020202020204" pitchFamily="34" charset="0"/>
              </a:rPr>
              <a:t>No </a:t>
            </a:r>
            <a:r>
              <a:rPr lang="en-US" altLang="en-US" sz="2200" dirty="0" smtClean="0">
                <a:solidFill>
                  <a:srgbClr val="000000"/>
                </a:solidFill>
                <a:effectLst/>
                <a:latin typeface="Liberation Sans" panose="020B0604020202020204" pitchFamily="34" charset="0"/>
              </a:rPr>
              <a:t>effect </a:t>
            </a:r>
            <a:r>
              <a:rPr lang="en-US" altLang="en-US" sz="2200" b="0" dirty="0">
                <a:solidFill>
                  <a:srgbClr val="000000"/>
                </a:solidFill>
                <a:effectLst/>
                <a:latin typeface="Liberation Sans" panose="020B0604020202020204" pitchFamily="34" charset="0"/>
              </a:rPr>
              <a:t>on the par or stated value </a:t>
            </a:r>
            <a:r>
              <a:rPr lang="en-US" altLang="en-US" sz="2200" b="0" dirty="0" smtClean="0">
                <a:solidFill>
                  <a:srgbClr val="000000"/>
                </a:solidFill>
                <a:effectLst/>
                <a:latin typeface="Liberation Sans" panose="020B0604020202020204" pitchFamily="34" charset="0"/>
              </a:rPr>
              <a:t>per share.</a:t>
            </a:r>
          </a:p>
          <a:p>
            <a:pPr marL="692150" lvl="1" indent="-457200">
              <a:lnSpc>
                <a:spcPct val="125000"/>
              </a:lnSpc>
              <a:spcBef>
                <a:spcPts val="1200"/>
              </a:spcBef>
              <a:buClr>
                <a:srgbClr val="CC0000"/>
              </a:buClr>
              <a:buSzPct val="80000"/>
              <a:buFont typeface="Wingdings" pitchFamily="2" charset="2"/>
              <a:buChar char="u"/>
            </a:pPr>
            <a:r>
              <a:rPr lang="en-US" altLang="en-US" sz="2200" dirty="0" smtClean="0">
                <a:solidFill>
                  <a:srgbClr val="000000"/>
                </a:solidFill>
                <a:effectLst/>
                <a:latin typeface="Liberation Sans" panose="020B0604020202020204" pitchFamily="34" charset="0"/>
              </a:rPr>
              <a:t>Increases </a:t>
            </a:r>
            <a:r>
              <a:rPr lang="en-US" altLang="en-US" sz="2200" b="0" dirty="0">
                <a:solidFill>
                  <a:srgbClr val="000000"/>
                </a:solidFill>
                <a:effectLst/>
                <a:latin typeface="Liberation Sans" panose="020B0604020202020204" pitchFamily="34" charset="0"/>
              </a:rPr>
              <a:t>the number of shares </a:t>
            </a:r>
            <a:r>
              <a:rPr lang="en-US" altLang="en-US" sz="2200" b="0" dirty="0" smtClean="0">
                <a:solidFill>
                  <a:srgbClr val="000000"/>
                </a:solidFill>
                <a:effectLst/>
                <a:latin typeface="Liberation Sans" panose="020B0604020202020204" pitchFamily="34" charset="0"/>
              </a:rPr>
              <a:t>outstanding.</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rgbClr val="CC0000"/>
                </a:solidFill>
                <a:latin typeface="Liberation Sans" panose="020B0604020202020204" pitchFamily="34" charset="0"/>
              </a:rPr>
              <a:t>Effects of Stock Dividends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8" y="2753795"/>
            <a:ext cx="8229600" cy="362706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7166" name="Rectangle 14"/>
          <p:cNvSpPr>
            <a:spLocks noChangeArrowheads="1"/>
          </p:cNvSpPr>
          <p:nvPr/>
        </p:nvSpPr>
        <p:spPr bwMode="auto">
          <a:xfrm>
            <a:off x="609600" y="1295400"/>
            <a:ext cx="8229600" cy="13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buFont typeface="Wingdings" pitchFamily="2" charset="2"/>
              <a:buNone/>
            </a:pPr>
            <a:r>
              <a:rPr lang="en-US" altLang="en-US" sz="2100" dirty="0">
                <a:solidFill>
                  <a:schemeClr val="tx1"/>
                </a:solidFill>
                <a:latin typeface="Liberation Sans" panose="020B0604020202020204" pitchFamily="34" charset="0"/>
              </a:rPr>
              <a:t>Illustration: </a:t>
            </a:r>
            <a:r>
              <a:rPr lang="en-US" altLang="en-US" sz="2100" b="0" dirty="0" smtClean="0">
                <a:solidFill>
                  <a:schemeClr val="tx1"/>
                </a:solidFill>
                <a:latin typeface="Liberation Sans" panose="020B0604020202020204" pitchFamily="34" charset="0"/>
              </a:rPr>
              <a:t>Medland </a:t>
            </a:r>
            <a:r>
              <a:rPr lang="en-US" altLang="en-US" sz="2100" b="0" dirty="0">
                <a:solidFill>
                  <a:schemeClr val="tx1"/>
                </a:solidFill>
                <a:latin typeface="Liberation Sans" panose="020B0604020202020204" pitchFamily="34" charset="0"/>
              </a:rPr>
              <a:t>Corp. declares a 10% stock dividend on its $10 par common stock when 50,000 shares were outstanding. The market price was $15 per share.</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rgbClr val="CC0000"/>
                </a:solidFill>
                <a:latin typeface="Liberation Sans" panose="020B0604020202020204" pitchFamily="34" charset="0"/>
              </a:rPr>
              <a:t>Effects of Stock Dividends</a:t>
            </a:r>
          </a:p>
        </p:txBody>
      </p:sp>
      <p:pic>
        <p:nvPicPr>
          <p:cNvPr id="275459"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170" y="3956998"/>
            <a:ext cx="2299648"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6471" y="4204934"/>
            <a:ext cx="2299648"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007" y="4521110"/>
            <a:ext cx="2299648"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104" y="4796342"/>
            <a:ext cx="2299648"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104" y="5098870"/>
            <a:ext cx="2299648"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752" y="5483286"/>
            <a:ext cx="2299648"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119" y="5867400"/>
            <a:ext cx="1002697"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14" name="Rectangle 13"/>
          <p:cNvSpPr/>
          <p:nvPr/>
        </p:nvSpPr>
        <p:spPr>
          <a:xfrm>
            <a:off x="7100248" y="2237096"/>
            <a:ext cx="17526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11-9</a:t>
            </a:r>
          </a:p>
          <a:p>
            <a:pPr algn="l"/>
            <a:r>
              <a:rPr lang="en-US" sz="1200" dirty="0">
                <a:latin typeface="Liberation Sans" panose="020B0604020202020204" pitchFamily="34" charset="0"/>
              </a:rPr>
              <a:t>Stock dividend effects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75459"/>
                                        </p:tgtEl>
                                      </p:cBhvr>
                                    </p:animEffect>
                                    <p:set>
                                      <p:cBhvr>
                                        <p:cTn id="7" dur="1" fill="hold">
                                          <p:stCondLst>
                                            <p:cond delay="499"/>
                                          </p:stCondLst>
                                        </p:cTn>
                                        <p:tgtEl>
                                          <p:spTgt spid="27545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nodeType="clickEffect">
                                  <p:stCondLst>
                                    <p:cond delay="0"/>
                                  </p:stCondLst>
                                  <p:childTnLst>
                                    <p:animEffect transition="out" filter="wipe(lef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nodeType="clickEffect">
                                  <p:stCondLst>
                                    <p:cond delay="0"/>
                                  </p:stCondLst>
                                  <p:childTnLst>
                                    <p:animEffect transition="out" filter="wipe(left)">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body" idx="1"/>
          </p:nvPr>
        </p:nvSpPr>
        <p:spPr bwMode="auto">
          <a:xfrm>
            <a:off x="228600" y="1219200"/>
            <a:ext cx="7772400"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692150" lvl="1" indent="-457200">
              <a:lnSpc>
                <a:spcPct val="125000"/>
              </a:lnSpc>
              <a:spcBef>
                <a:spcPts val="1200"/>
              </a:spcBef>
              <a:buClr>
                <a:srgbClr val="CC0000"/>
              </a:buClr>
              <a:buSzPct val="80000"/>
              <a:buChar char="u"/>
            </a:pPr>
            <a:r>
              <a:rPr lang="en-US" altLang="en-US" sz="2200" b="0" dirty="0">
                <a:solidFill>
                  <a:srgbClr val="000000"/>
                </a:solidFill>
                <a:effectLst/>
                <a:latin typeface="Liberation Sans" panose="020B0604020202020204" pitchFamily="34" charset="0"/>
              </a:rPr>
              <a:t>Reduces the market value of shares</a:t>
            </a:r>
            <a:r>
              <a:rPr lang="en-US" altLang="en-US" sz="2200" b="0" dirty="0" smtClean="0">
                <a:solidFill>
                  <a:srgbClr val="000000"/>
                </a:solidFill>
                <a:effectLst/>
                <a:latin typeface="Liberation Sans" panose="020B0604020202020204" pitchFamily="34" charset="0"/>
              </a:rPr>
              <a:t>.</a:t>
            </a:r>
          </a:p>
          <a:p>
            <a:pPr marL="1092200" lvl="2" indent="-457200">
              <a:lnSpc>
                <a:spcPct val="125000"/>
              </a:lnSpc>
              <a:spcBef>
                <a:spcPts val="1200"/>
              </a:spcBef>
              <a:buClr>
                <a:srgbClr val="CC0000"/>
              </a:buClr>
              <a:buSzPct val="80000"/>
              <a:buChar char="u"/>
            </a:pPr>
            <a:r>
              <a:rPr lang="en-US" altLang="en-US" sz="1800" b="0" dirty="0" smtClean="0">
                <a:solidFill>
                  <a:srgbClr val="000000"/>
                </a:solidFill>
                <a:effectLst/>
                <a:latin typeface="Liberation Sans" panose="020B0604020202020204" pitchFamily="34" charset="0"/>
              </a:rPr>
              <a:t>i.e. one $100 share becomes </a:t>
            </a:r>
            <a:r>
              <a:rPr lang="en-US" altLang="en-US" sz="1800" b="0" dirty="0" smtClean="0">
                <a:solidFill>
                  <a:srgbClr val="000000"/>
                </a:solidFill>
                <a:effectLst/>
                <a:latin typeface="Liberation Sans" panose="020B0604020202020204" pitchFamily="34" charset="0"/>
                <a:sym typeface="Wingdings" pitchFamily="2" charset="2"/>
              </a:rPr>
              <a:t> two $50 shares</a:t>
            </a:r>
            <a:endParaRPr lang="en-US" altLang="en-US" sz="1800" b="0" dirty="0">
              <a:solidFill>
                <a:srgbClr val="000000"/>
              </a:solidFill>
              <a:effectLst/>
              <a:latin typeface="Liberation Sans" panose="020B0604020202020204" pitchFamily="34" charset="0"/>
            </a:endParaRPr>
          </a:p>
          <a:p>
            <a:pPr marL="692150" lvl="1" indent="-457200">
              <a:lnSpc>
                <a:spcPct val="125000"/>
              </a:lnSpc>
              <a:spcBef>
                <a:spcPts val="1200"/>
              </a:spcBef>
              <a:buClr>
                <a:srgbClr val="CC0000"/>
              </a:buClr>
              <a:buSzPct val="80000"/>
              <a:buChar char="u"/>
            </a:pPr>
            <a:r>
              <a:rPr lang="en-US" altLang="en-US" sz="2200" b="0" dirty="0">
                <a:solidFill>
                  <a:srgbClr val="FF0000"/>
                </a:solidFill>
                <a:effectLst/>
                <a:latin typeface="Liberation Sans" panose="020B0604020202020204" pitchFamily="34" charset="0"/>
              </a:rPr>
              <a:t>No entry recorded </a:t>
            </a:r>
            <a:r>
              <a:rPr lang="en-US" altLang="en-US" sz="2200" b="0" dirty="0">
                <a:solidFill>
                  <a:srgbClr val="000000"/>
                </a:solidFill>
                <a:effectLst/>
                <a:latin typeface="Liberation Sans" panose="020B0604020202020204" pitchFamily="34" charset="0"/>
              </a:rPr>
              <a:t>for a stock split.</a:t>
            </a:r>
          </a:p>
          <a:p>
            <a:pPr marL="692150" lvl="1" indent="-457200">
              <a:lnSpc>
                <a:spcPct val="125000"/>
              </a:lnSpc>
              <a:spcBef>
                <a:spcPts val="1200"/>
              </a:spcBef>
              <a:buClr>
                <a:srgbClr val="CC0000"/>
              </a:buClr>
              <a:buSzPct val="80000"/>
              <a:buChar char="u"/>
            </a:pPr>
            <a:r>
              <a:rPr lang="en-US" altLang="en-US" sz="2200" b="0" dirty="0">
                <a:solidFill>
                  <a:srgbClr val="000000"/>
                </a:solidFill>
                <a:effectLst/>
                <a:latin typeface="Liberation Sans" panose="020B0604020202020204" pitchFamily="34" charset="0"/>
              </a:rPr>
              <a:t>Decrease par value and increase number of shares.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SPLITS</a:t>
            </a:r>
            <a:endParaRPr lang="en-US" altLang="en-US" sz="3200" b="1" dirty="0">
              <a:solidFill>
                <a:srgbClr val="003B76"/>
              </a:solidFill>
              <a:latin typeface="Liberation Sans" panose="020B0604020202020204" pitchFamily="34" charset="0"/>
            </a:endParaRPr>
          </a:p>
        </p:txBody>
      </p:sp>
      <p:sp>
        <p:nvSpPr>
          <p:cNvPr id="2" name="Rectangle 1"/>
          <p:cNvSpPr/>
          <p:nvPr/>
        </p:nvSpPr>
        <p:spPr>
          <a:xfrm>
            <a:off x="6580841" y="4646176"/>
            <a:ext cx="2492641" cy="1713257"/>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lIns="182880" tIns="0" rIns="182880" anchor="ctr" anchorCtr="0">
            <a:noAutofit/>
          </a:bodyPr>
          <a:lstStyle/>
          <a:p>
            <a:pPr algn="l">
              <a:lnSpc>
                <a:spcPct val="110000"/>
              </a:lnSpc>
              <a:spcBef>
                <a:spcPts val="0"/>
              </a:spcBef>
            </a:pPr>
            <a:r>
              <a:rPr lang="en-US" sz="1400" b="1" dirty="0">
                <a:solidFill>
                  <a:srgbClr val="CC0000"/>
                </a:solidFill>
                <a:latin typeface="Liberation Sans" panose="020B0604020202020204" pitchFamily="34" charset="0"/>
              </a:rPr>
              <a:t>▼ HELPFUL HINT</a:t>
            </a:r>
          </a:p>
          <a:p>
            <a:pPr algn="l">
              <a:lnSpc>
                <a:spcPct val="110000"/>
              </a:lnSpc>
              <a:spcBef>
                <a:spcPts val="0"/>
              </a:spcBef>
            </a:pPr>
            <a:r>
              <a:rPr lang="en-US" sz="1400" dirty="0">
                <a:latin typeface="Liberation Sans" panose="020B0604020202020204" pitchFamily="34" charset="0"/>
              </a:rPr>
              <a:t>A stock split changes the</a:t>
            </a:r>
          </a:p>
          <a:p>
            <a:pPr algn="l">
              <a:lnSpc>
                <a:spcPct val="110000"/>
              </a:lnSpc>
              <a:spcBef>
                <a:spcPts val="0"/>
              </a:spcBef>
            </a:pPr>
            <a:r>
              <a:rPr lang="en-US" sz="1400" dirty="0">
                <a:latin typeface="Liberation Sans" panose="020B0604020202020204" pitchFamily="34" charset="0"/>
              </a:rPr>
              <a:t>par value per share but </a:t>
            </a:r>
            <a:r>
              <a:rPr lang="en-US" sz="1400" dirty="0" smtClean="0">
                <a:latin typeface="Liberation Sans" panose="020B0604020202020204" pitchFamily="34" charset="0"/>
              </a:rPr>
              <a:t>does not </a:t>
            </a:r>
            <a:r>
              <a:rPr lang="en-US" sz="1400" dirty="0">
                <a:latin typeface="Liberation Sans" panose="020B0604020202020204" pitchFamily="34" charset="0"/>
              </a:rPr>
              <a:t>affect any balances </a:t>
            </a:r>
            <a:r>
              <a:rPr lang="en-US" sz="1400" dirty="0" smtClean="0">
                <a:latin typeface="Liberation Sans" panose="020B0604020202020204" pitchFamily="34" charset="0"/>
              </a:rPr>
              <a:t>in stockholders</a:t>
            </a:r>
            <a:r>
              <a:rPr lang="en-US" sz="1400" dirty="0">
                <a:latin typeface="Liberation Sans" panose="020B0604020202020204" pitchFamily="34" charset="0"/>
              </a:rPr>
              <a:t>’ equity.</a:t>
            </a:r>
          </a:p>
        </p:txBody>
      </p:sp>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25" y="3458662"/>
            <a:ext cx="5914276" cy="324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0938" y="323295"/>
            <a:ext cx="1338262" cy="2438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800" y="2870200"/>
            <a:ext cx="4038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sz="2200" b="1" u="sng">
                <a:solidFill>
                  <a:schemeClr val="bg2"/>
                </a:solidFill>
                <a:latin typeface="Liberation Sans"/>
              </a:rPr>
              <a:t>2 for 1 Stock Split</a:t>
            </a:r>
          </a:p>
        </p:txBody>
      </p:sp>
      <p:sp>
        <p:nvSpPr>
          <p:cNvPr id="781315" name="Text Box 3"/>
          <p:cNvSpPr txBox="1">
            <a:spLocks noChangeArrowheads="1"/>
          </p:cNvSpPr>
          <p:nvPr/>
        </p:nvSpPr>
        <p:spPr bwMode="auto">
          <a:xfrm>
            <a:off x="1143000" y="3448050"/>
            <a:ext cx="7239000" cy="227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defRPr/>
            </a:pPr>
            <a:r>
              <a:rPr lang="en-US" altLang="en-US" dirty="0">
                <a:solidFill>
                  <a:schemeClr val="bg2"/>
                </a:solidFill>
                <a:effectLst>
                  <a:outerShdw blurRad="38100" dist="38100" dir="2700000" algn="tl">
                    <a:srgbClr val="C0C0C0"/>
                  </a:outerShdw>
                </a:effectLst>
                <a:latin typeface="Liberation Sans"/>
              </a:rPr>
              <a:t>No </a:t>
            </a:r>
            <a:r>
              <a:rPr lang="en-US" altLang="en-US" dirty="0" smtClean="0">
                <a:solidFill>
                  <a:schemeClr val="bg2"/>
                </a:solidFill>
                <a:effectLst>
                  <a:outerShdw blurRad="38100" dist="38100" dir="2700000" algn="tl">
                    <a:srgbClr val="C0C0C0"/>
                  </a:outerShdw>
                </a:effectLst>
                <a:latin typeface="Liberation Sans"/>
              </a:rPr>
              <a:t>Entry!</a:t>
            </a:r>
          </a:p>
          <a:p>
            <a:pPr algn="l">
              <a:lnSpc>
                <a:spcPct val="110000"/>
              </a:lnSpc>
              <a:spcBef>
                <a:spcPct val="50000"/>
              </a:spcBef>
              <a:defRPr/>
            </a:pPr>
            <a:r>
              <a:rPr lang="en-US" altLang="en-US" dirty="0" smtClean="0">
                <a:solidFill>
                  <a:schemeClr val="bg2"/>
                </a:solidFill>
                <a:effectLst>
                  <a:outerShdw blurRad="38100" dist="38100" dir="2700000" algn="tl">
                    <a:srgbClr val="C0C0C0"/>
                  </a:outerShdw>
                </a:effectLst>
                <a:latin typeface="Liberation Sans"/>
              </a:rPr>
              <a:t>Disclosure in notes:</a:t>
            </a:r>
          </a:p>
          <a:p>
            <a:pPr marL="342900" indent="-342900" algn="l">
              <a:lnSpc>
                <a:spcPct val="110000"/>
              </a:lnSpc>
              <a:spcBef>
                <a:spcPct val="50000"/>
              </a:spcBef>
              <a:buFont typeface="Arial" pitchFamily="34" charset="0"/>
              <a:buChar char="•"/>
              <a:defRPr/>
            </a:pPr>
            <a:r>
              <a:rPr lang="en-US" altLang="en-US" dirty="0" smtClean="0">
                <a:solidFill>
                  <a:schemeClr val="bg2"/>
                </a:solidFill>
                <a:effectLst>
                  <a:outerShdw blurRad="38100" dist="38100" dir="2700000" algn="tl">
                    <a:srgbClr val="C0C0C0"/>
                  </a:outerShdw>
                </a:effectLst>
                <a:latin typeface="Liberation Sans"/>
              </a:rPr>
              <a:t>par </a:t>
            </a:r>
            <a:r>
              <a:rPr lang="en-US" altLang="en-US" dirty="0">
                <a:solidFill>
                  <a:schemeClr val="bg2"/>
                </a:solidFill>
                <a:effectLst>
                  <a:outerShdw blurRad="38100" dist="38100" dir="2700000" algn="tl">
                    <a:srgbClr val="C0C0C0"/>
                  </a:outerShdw>
                </a:effectLst>
                <a:latin typeface="Liberation Sans"/>
              </a:rPr>
              <a:t>is now $.50 </a:t>
            </a:r>
            <a:endParaRPr lang="en-US" altLang="en-US" dirty="0" smtClean="0">
              <a:solidFill>
                <a:schemeClr val="bg2"/>
              </a:solidFill>
              <a:effectLst>
                <a:outerShdw blurRad="38100" dist="38100" dir="2700000" algn="tl">
                  <a:srgbClr val="C0C0C0"/>
                </a:outerShdw>
              </a:effectLst>
              <a:latin typeface="Liberation Sans"/>
            </a:endParaRPr>
          </a:p>
          <a:p>
            <a:pPr marL="342900" indent="-342900" algn="l">
              <a:lnSpc>
                <a:spcPct val="110000"/>
              </a:lnSpc>
              <a:spcBef>
                <a:spcPct val="50000"/>
              </a:spcBef>
              <a:buFont typeface="Arial" pitchFamily="34" charset="0"/>
              <a:buChar char="•"/>
              <a:defRPr/>
            </a:pPr>
            <a:r>
              <a:rPr lang="en-US" altLang="en-US" dirty="0" smtClean="0">
                <a:solidFill>
                  <a:schemeClr val="bg2"/>
                </a:solidFill>
                <a:effectLst>
                  <a:outerShdw blurRad="38100" dist="38100" dir="2700000" algn="tl">
                    <a:srgbClr val="C0C0C0"/>
                  </a:outerShdw>
                </a:effectLst>
                <a:latin typeface="Liberation Sans"/>
              </a:rPr>
              <a:t>shares </a:t>
            </a:r>
            <a:r>
              <a:rPr lang="en-US" altLang="en-US" dirty="0">
                <a:solidFill>
                  <a:schemeClr val="bg2"/>
                </a:solidFill>
                <a:effectLst>
                  <a:outerShdw blurRad="38100" dist="38100" dir="2700000" algn="tl">
                    <a:srgbClr val="C0C0C0"/>
                  </a:outerShdw>
                </a:effectLst>
                <a:latin typeface="Liberation Sans"/>
              </a:rPr>
              <a:t>outstanding are 10,000.</a:t>
            </a:r>
          </a:p>
        </p:txBody>
      </p:sp>
      <p:sp>
        <p:nvSpPr>
          <p:cNvPr id="20484" name="Rectangle 5"/>
          <p:cNvSpPr>
            <a:spLocks noChangeArrowheads="1"/>
          </p:cNvSpPr>
          <p:nvPr>
            <p:ph type="body" idx="1"/>
          </p:nvPr>
        </p:nvSpPr>
        <p:spPr bwMode="auto">
          <a:xfrm>
            <a:off x="304800" y="1295400"/>
            <a:ext cx="70104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0" indent="0">
              <a:lnSpc>
                <a:spcPct val="115000"/>
              </a:lnSpc>
              <a:spcBef>
                <a:spcPct val="0"/>
              </a:spcBef>
              <a:buFont typeface="Wingdings" pitchFamily="2" charset="2"/>
              <a:buNone/>
            </a:pPr>
            <a:r>
              <a:rPr lang="en-US" altLang="en-US" sz="2400" dirty="0" smtClean="0">
                <a:solidFill>
                  <a:srgbClr val="800000"/>
                </a:solidFill>
                <a:effectLst/>
                <a:latin typeface="Liberation Sans"/>
              </a:rPr>
              <a:t>Illustration:</a:t>
            </a:r>
            <a:r>
              <a:rPr lang="en-US" altLang="en-US" sz="2400" b="0" dirty="0" smtClean="0">
                <a:effectLst/>
                <a:latin typeface="Liberation Sans"/>
              </a:rPr>
              <a:t> HH Inc. has 5,000 shares issued and outstanding.  The per share par value is $1, book value $32 and market value is $40.</a:t>
            </a:r>
          </a:p>
        </p:txBody>
      </p:sp>
      <p:sp>
        <p:nvSpPr>
          <p:cNvPr id="781320" name="Text Box 8"/>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Prepare the entries for cash dividends and stock dividends.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SPLITS</a:t>
            </a:r>
            <a:endParaRPr lang="en-US" altLang="en-US" sz="3200" b="1" dirty="0">
              <a:solidFill>
                <a:srgbClr val="003B76"/>
              </a:solidFill>
              <a:latin typeface="Liberation Sans" panose="020B0604020202020204" pitchFamily="34" charset="0"/>
            </a:endParaRPr>
          </a:p>
        </p:txBody>
      </p:sp>
      <p:pic>
        <p:nvPicPr>
          <p:cNvPr id="1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323295"/>
            <a:ext cx="1338262" cy="2438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436373"/>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4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05290"/>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
            <a:ext cx="8305800" cy="664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57600" y="4191000"/>
            <a:ext cx="2911374" cy="461665"/>
          </a:xfrm>
          <a:prstGeom prst="rect">
            <a:avLst/>
          </a:prstGeom>
          <a:noFill/>
        </p:spPr>
        <p:txBody>
          <a:bodyPr wrap="none" rtlCol="0">
            <a:spAutoFit/>
          </a:bodyPr>
          <a:lstStyle/>
          <a:p>
            <a:r>
              <a:rPr lang="en-US" dirty="0" smtClean="0"/>
              <a:t>8 to 1 “reverse split”</a:t>
            </a:r>
            <a:endParaRPr lang="en-US" dirty="0"/>
          </a:p>
        </p:txBody>
      </p:sp>
    </p:spTree>
    <p:extLst>
      <p:ext uri="{BB962C8B-B14F-4D97-AF65-F5344CB8AC3E}">
        <p14:creationId xmlns:p14="http://schemas.microsoft.com/office/powerpoint/2010/main" val="459705915"/>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sz="2400" b="1" i="0" dirty="0" smtClean="0">
                <a:solidFill>
                  <a:schemeClr val="accent3"/>
                </a:solidFill>
                <a:latin typeface="Liberation Sans" panose="020B0604020202020204" pitchFamily="34" charset="0"/>
              </a:rPr>
              <a:t>INVESTOR INSIGHT</a:t>
            </a:r>
            <a:endParaRPr lang="en-US" altLang="en-US" sz="2400" b="1" i="0" dirty="0">
              <a:solidFill>
                <a:schemeClr val="accent3"/>
              </a:solidFill>
              <a:latin typeface="Liberation Sans" panose="020B0604020202020204" pitchFamily="34" charset="0"/>
            </a:endParaRPr>
          </a:p>
        </p:txBody>
      </p:sp>
      <p:sp>
        <p:nvSpPr>
          <p:cNvPr id="2" name="Rectangle 1"/>
          <p:cNvSpPr/>
          <p:nvPr/>
        </p:nvSpPr>
        <p:spPr>
          <a:xfrm>
            <a:off x="381000" y="1524000"/>
            <a:ext cx="8229600" cy="4260654"/>
          </a:xfrm>
          <a:prstGeom prst="rect">
            <a:avLst/>
          </a:prstGeom>
        </p:spPr>
        <p:txBody>
          <a:bodyPr wrap="square">
            <a:spAutoFit/>
          </a:bodyPr>
          <a:lstStyle/>
          <a:p>
            <a:pPr algn="just">
              <a:lnSpc>
                <a:spcPct val="110000"/>
              </a:lnSpc>
              <a:spcBef>
                <a:spcPts val="600"/>
              </a:spcBef>
            </a:pPr>
            <a:r>
              <a:rPr lang="en-US" sz="1800" b="1" dirty="0" smtClean="0">
                <a:latin typeface="Liberation Sans" panose="020B0604020202020204" pitchFamily="34" charset="0"/>
              </a:rPr>
              <a:t>A </a:t>
            </a:r>
            <a:r>
              <a:rPr lang="en-US" sz="1800" b="1" dirty="0">
                <a:latin typeface="Liberation Sans" panose="020B0604020202020204" pitchFamily="34" charset="0"/>
              </a:rPr>
              <a:t>No-Split Philosophy</a:t>
            </a:r>
          </a:p>
          <a:p>
            <a:pPr algn="just">
              <a:lnSpc>
                <a:spcPct val="110000"/>
              </a:lnSpc>
              <a:spcBef>
                <a:spcPts val="600"/>
              </a:spcBef>
            </a:pPr>
            <a:r>
              <a:rPr lang="en-US" sz="1800" dirty="0" smtClean="0">
                <a:latin typeface="Liberation Sans" panose="020B0604020202020204" pitchFamily="34" charset="0"/>
              </a:rPr>
              <a:t>Warren </a:t>
            </a:r>
            <a:r>
              <a:rPr lang="en-US" sz="1800" dirty="0">
                <a:latin typeface="Liberation Sans" panose="020B0604020202020204" pitchFamily="34" charset="0"/>
              </a:rPr>
              <a:t>Buffett’s company, </a:t>
            </a:r>
            <a:r>
              <a:rPr lang="en-US" sz="1800" b="1" dirty="0" smtClean="0">
                <a:solidFill>
                  <a:srgbClr val="CC0000"/>
                </a:solidFill>
                <a:latin typeface="Liberation Sans" panose="020B0604020202020204" pitchFamily="34" charset="0"/>
              </a:rPr>
              <a:t>Berkshire Hathaway</a:t>
            </a:r>
            <a:r>
              <a:rPr lang="en-US" sz="1800" dirty="0">
                <a:latin typeface="Liberation Sans" panose="020B0604020202020204" pitchFamily="34" charset="0"/>
              </a:rPr>
              <a:t>, has two classes of shares. </a:t>
            </a:r>
            <a:r>
              <a:rPr lang="en-US" sz="1800" dirty="0" smtClean="0">
                <a:latin typeface="Liberation Sans" panose="020B0604020202020204" pitchFamily="34" charset="0"/>
              </a:rPr>
              <a:t>Until recently</a:t>
            </a:r>
            <a:r>
              <a:rPr lang="en-US" sz="1800" dirty="0">
                <a:latin typeface="Liberation Sans" panose="020B0604020202020204" pitchFamily="34" charset="0"/>
              </a:rPr>
              <a:t>, the company had never </a:t>
            </a:r>
            <a:r>
              <a:rPr lang="en-US" sz="1800" dirty="0" smtClean="0">
                <a:latin typeface="Liberation Sans" panose="020B0604020202020204" pitchFamily="34" charset="0"/>
              </a:rPr>
              <a:t>split either </a:t>
            </a:r>
            <a:r>
              <a:rPr lang="en-US" sz="1800" dirty="0">
                <a:latin typeface="Liberation Sans" panose="020B0604020202020204" pitchFamily="34" charset="0"/>
              </a:rPr>
              <a:t>class of stock. As a result, the </a:t>
            </a:r>
            <a:r>
              <a:rPr lang="en-US" sz="1800" dirty="0" smtClean="0">
                <a:latin typeface="Liberation Sans" panose="020B0604020202020204" pitchFamily="34" charset="0"/>
              </a:rPr>
              <a:t>class A </a:t>
            </a:r>
            <a:r>
              <a:rPr lang="en-US" sz="1800" dirty="0">
                <a:latin typeface="Liberation Sans" panose="020B0604020202020204" pitchFamily="34" charset="0"/>
              </a:rPr>
              <a:t>stock had a market price of $</a:t>
            </a:r>
            <a:r>
              <a:rPr lang="en-US" sz="1800" dirty="0" smtClean="0">
                <a:latin typeface="Liberation Sans" panose="020B0604020202020204" pitchFamily="34" charset="0"/>
              </a:rPr>
              <a:t>97,000 and </a:t>
            </a:r>
            <a:r>
              <a:rPr lang="en-US" sz="1800" dirty="0">
                <a:latin typeface="Liberation Sans" panose="020B0604020202020204" pitchFamily="34" charset="0"/>
              </a:rPr>
              <a:t>the class B sold for about $</a:t>
            </a:r>
            <a:r>
              <a:rPr lang="en-US" sz="1800" dirty="0" smtClean="0">
                <a:latin typeface="Liberation Sans" panose="020B0604020202020204" pitchFamily="34" charset="0"/>
              </a:rPr>
              <a:t>3,200 per </a:t>
            </a:r>
            <a:r>
              <a:rPr lang="en-US" sz="1800" dirty="0">
                <a:latin typeface="Liberation Sans" panose="020B0604020202020204" pitchFamily="34" charset="0"/>
              </a:rPr>
              <a:t>share. </a:t>
            </a:r>
            <a:endParaRPr lang="en-US" sz="1800" dirty="0" smtClean="0">
              <a:latin typeface="Liberation Sans" panose="020B0604020202020204" pitchFamily="34" charset="0"/>
            </a:endParaRPr>
          </a:p>
          <a:p>
            <a:pPr algn="just">
              <a:lnSpc>
                <a:spcPct val="110000"/>
              </a:lnSpc>
              <a:spcBef>
                <a:spcPts val="600"/>
              </a:spcBef>
            </a:pPr>
            <a:r>
              <a:rPr lang="en-US" sz="1800" dirty="0" smtClean="0">
                <a:latin typeface="Liberation Sans" panose="020B0604020202020204" pitchFamily="34" charset="0"/>
              </a:rPr>
              <a:t>Because </a:t>
            </a:r>
            <a:r>
              <a:rPr lang="en-US" sz="1800" dirty="0">
                <a:latin typeface="Liberation Sans" panose="020B0604020202020204" pitchFamily="34" charset="0"/>
              </a:rPr>
              <a:t>the price per </a:t>
            </a:r>
            <a:r>
              <a:rPr lang="en-US" sz="1800" dirty="0" smtClean="0">
                <a:latin typeface="Liberation Sans" panose="020B0604020202020204" pitchFamily="34" charset="0"/>
              </a:rPr>
              <a:t>share is </a:t>
            </a:r>
            <a:r>
              <a:rPr lang="en-US" sz="1800" dirty="0">
                <a:latin typeface="Liberation Sans" panose="020B0604020202020204" pitchFamily="34" charset="0"/>
              </a:rPr>
              <a:t>so high, the stock does not trade </a:t>
            </a:r>
            <a:r>
              <a:rPr lang="en-US" sz="1800" dirty="0" smtClean="0">
                <a:latin typeface="Liberation Sans" panose="020B0604020202020204" pitchFamily="34" charset="0"/>
              </a:rPr>
              <a:t>as frequently </a:t>
            </a:r>
            <a:r>
              <a:rPr lang="en-US" sz="1800" dirty="0">
                <a:latin typeface="Liberation Sans" panose="020B0604020202020204" pitchFamily="34" charset="0"/>
              </a:rPr>
              <a:t>as the stock of other companies</a:t>
            </a:r>
            <a:r>
              <a:rPr lang="en-US" sz="1800" dirty="0" smtClean="0">
                <a:latin typeface="Liberation Sans" panose="020B0604020202020204" pitchFamily="34" charset="0"/>
              </a:rPr>
              <a:t>. </a:t>
            </a:r>
            <a:endParaRPr lang="en-US" sz="1800" dirty="0" smtClean="0">
              <a:latin typeface="Liberation Sans" panose="020B0604020202020204" pitchFamily="34" charset="0"/>
            </a:endParaRPr>
          </a:p>
          <a:p>
            <a:pPr algn="just">
              <a:lnSpc>
                <a:spcPct val="110000"/>
              </a:lnSpc>
              <a:spcBef>
                <a:spcPts val="600"/>
              </a:spcBef>
            </a:pPr>
            <a:r>
              <a:rPr lang="en-US" sz="1800" dirty="0" smtClean="0">
                <a:latin typeface="Liberation Sans" panose="020B0604020202020204" pitchFamily="34" charset="0"/>
              </a:rPr>
              <a:t>Buffett </a:t>
            </a:r>
            <a:r>
              <a:rPr lang="en-US" sz="1800" dirty="0">
                <a:latin typeface="Liberation Sans" panose="020B0604020202020204" pitchFamily="34" charset="0"/>
              </a:rPr>
              <a:t>has always opposed </a:t>
            </a:r>
            <a:r>
              <a:rPr lang="en-US" sz="1800" dirty="0" smtClean="0">
                <a:latin typeface="Liberation Sans" panose="020B0604020202020204" pitchFamily="34" charset="0"/>
              </a:rPr>
              <a:t>stock splits </a:t>
            </a:r>
            <a:r>
              <a:rPr lang="en-US" sz="1800" dirty="0">
                <a:latin typeface="Liberation Sans" panose="020B0604020202020204" pitchFamily="34" charset="0"/>
              </a:rPr>
              <a:t>because he feels that a lower </a:t>
            </a:r>
            <a:r>
              <a:rPr lang="en-US" sz="1800" dirty="0" smtClean="0">
                <a:latin typeface="Liberation Sans" panose="020B0604020202020204" pitchFamily="34" charset="0"/>
              </a:rPr>
              <a:t>stock price </a:t>
            </a:r>
            <a:r>
              <a:rPr lang="en-US" sz="1800" dirty="0">
                <a:latin typeface="Liberation Sans" panose="020B0604020202020204" pitchFamily="34" charset="0"/>
              </a:rPr>
              <a:t>attracts short-term investors. He appears to be correct</a:t>
            </a:r>
            <a:r>
              <a:rPr lang="en-US" sz="1800" dirty="0" smtClean="0">
                <a:latin typeface="Liberation Sans" panose="020B0604020202020204" pitchFamily="34" charset="0"/>
              </a:rPr>
              <a:t>. For </a:t>
            </a:r>
            <a:r>
              <a:rPr lang="en-US" sz="1800" dirty="0">
                <a:latin typeface="Liberation Sans" panose="020B0604020202020204" pitchFamily="34" charset="0"/>
              </a:rPr>
              <a:t>example, while more than 6 million shares of </a:t>
            </a:r>
            <a:r>
              <a:rPr lang="en-US" sz="1800" b="1" dirty="0">
                <a:solidFill>
                  <a:srgbClr val="CC0000"/>
                </a:solidFill>
                <a:latin typeface="Liberation Sans" panose="020B0604020202020204" pitchFamily="34" charset="0"/>
              </a:rPr>
              <a:t>IBM</a:t>
            </a:r>
            <a:r>
              <a:rPr lang="en-US" sz="1800" dirty="0">
                <a:latin typeface="Liberation Sans" panose="020B0604020202020204" pitchFamily="34" charset="0"/>
              </a:rPr>
              <a:t> are </a:t>
            </a:r>
            <a:r>
              <a:rPr lang="en-US" sz="1800" dirty="0" smtClean="0">
                <a:latin typeface="Liberation Sans" panose="020B0604020202020204" pitchFamily="34" charset="0"/>
              </a:rPr>
              <a:t>exchanged on </a:t>
            </a:r>
            <a:r>
              <a:rPr lang="en-US" sz="1800" dirty="0">
                <a:latin typeface="Liberation Sans" panose="020B0604020202020204" pitchFamily="34" charset="0"/>
              </a:rPr>
              <a:t>the average day, only about 1,000 </a:t>
            </a:r>
            <a:r>
              <a:rPr lang="en-US" sz="1800" dirty="0">
                <a:latin typeface="Liberation Sans" panose="020B0604020202020204" pitchFamily="34" charset="0"/>
                <a:hlinkClick r:id="rId3"/>
              </a:rPr>
              <a:t>class A</a:t>
            </a:r>
            <a:r>
              <a:rPr lang="en-US" sz="1800" dirty="0">
                <a:latin typeface="Liberation Sans" panose="020B0604020202020204" pitchFamily="34" charset="0"/>
              </a:rPr>
              <a:t> </a:t>
            </a:r>
            <a:r>
              <a:rPr lang="en-US" sz="1800" dirty="0" smtClean="0">
                <a:latin typeface="Liberation Sans" panose="020B0604020202020204" pitchFamily="34" charset="0"/>
              </a:rPr>
              <a:t>shares of </a:t>
            </a:r>
            <a:r>
              <a:rPr lang="en-US" sz="1800" dirty="0">
                <a:latin typeface="Liberation Sans" panose="020B0604020202020204" pitchFamily="34" charset="0"/>
              </a:rPr>
              <a:t>Berkshire are traded. Despite Buffett’s aversion to splits, </a:t>
            </a:r>
            <a:r>
              <a:rPr lang="en-US" sz="1800" dirty="0" smtClean="0">
                <a:latin typeface="Liberation Sans" panose="020B0604020202020204" pitchFamily="34" charset="0"/>
              </a:rPr>
              <a:t>in order </a:t>
            </a:r>
            <a:r>
              <a:rPr lang="en-US" sz="1800" dirty="0">
                <a:latin typeface="Liberation Sans" panose="020B0604020202020204" pitchFamily="34" charset="0"/>
              </a:rPr>
              <a:t>to accomplish a recent acquisition, Berkshire decided </a:t>
            </a:r>
            <a:r>
              <a:rPr lang="en-US" sz="1800" dirty="0" smtClean="0">
                <a:latin typeface="Liberation Sans" panose="020B0604020202020204" pitchFamily="34" charset="0"/>
              </a:rPr>
              <a:t>to split </a:t>
            </a:r>
            <a:r>
              <a:rPr lang="en-US" sz="1800" dirty="0">
                <a:latin typeface="Liberation Sans" panose="020B0604020202020204" pitchFamily="34" charset="0"/>
              </a:rPr>
              <a:t>its </a:t>
            </a:r>
            <a:r>
              <a:rPr lang="en-US" sz="1800" dirty="0">
                <a:latin typeface="Liberation Sans" panose="020B0604020202020204" pitchFamily="34" charset="0"/>
                <a:hlinkClick r:id="rId4"/>
              </a:rPr>
              <a:t>class B</a:t>
            </a:r>
            <a:r>
              <a:rPr lang="en-US" sz="1800" dirty="0">
                <a:latin typeface="Liberation Sans" panose="020B0604020202020204" pitchFamily="34" charset="0"/>
              </a:rPr>
              <a:t> shares 50 to 1</a:t>
            </a:r>
            <a:r>
              <a:rPr lang="en-US" sz="1800" dirty="0" smtClean="0">
                <a:latin typeface="Liberation Sans" panose="020B0604020202020204" pitchFamily="34" charset="0"/>
              </a:rPr>
              <a:t>. </a:t>
            </a:r>
          </a:p>
        </p:txBody>
      </p:sp>
      <p:sp>
        <p:nvSpPr>
          <p:cNvPr id="5" name="Rectangle 4"/>
          <p:cNvSpPr>
            <a:spLocks noChangeArrowheads="1"/>
          </p:cNvSpPr>
          <p:nvPr/>
        </p:nvSpPr>
        <p:spPr bwMode="auto">
          <a:xfrm>
            <a:off x="3810000" y="381000"/>
            <a:ext cx="4648200" cy="560388"/>
          </a:xfrm>
          <a:prstGeom prst="rect">
            <a:avLst/>
          </a:prstGeom>
          <a:noFill/>
          <a:ln>
            <a:noFill/>
          </a:ln>
          <a:effectLst/>
        </p:spPr>
        <p:txBody>
          <a:bodyPr lIns="90488" tIns="44450" rIns="90488" bIns="44450" anchor="ctr" anchorCtr="0"/>
          <a:lstStyle/>
          <a:p>
            <a:pPr marL="53975" algn="l"/>
            <a:r>
              <a:rPr lang="en-US" b="1" dirty="0" smtClean="0">
                <a:solidFill>
                  <a:srgbClr val="008000"/>
                </a:solidFill>
                <a:latin typeface="Liberation Sans" panose="020B0604020202020204" pitchFamily="34" charset="0"/>
              </a:rPr>
              <a:t>Berkshire </a:t>
            </a:r>
            <a:r>
              <a:rPr lang="en-US" b="1" dirty="0">
                <a:solidFill>
                  <a:srgbClr val="008000"/>
                </a:solidFill>
                <a:latin typeface="Liberation Sans" panose="020B0604020202020204" pitchFamily="34" charset="0"/>
              </a:rPr>
              <a:t>Hathaway</a:t>
            </a:r>
            <a:endParaRPr lang="en-US" altLang="en-US" b="1" dirty="0">
              <a:solidFill>
                <a:srgbClr val="008000"/>
              </a:solidFill>
              <a:latin typeface="Liberation Sans" panose="020B0604020202020204" pitchFamily="34" charset="0"/>
            </a:endParaRPr>
          </a:p>
        </p:txBody>
      </p:sp>
      <p:sp>
        <p:nvSpPr>
          <p:cNvPr id="6" name="Rectangle 5"/>
          <p:cNvSpPr>
            <a:spLocks noChangeArrowheads="1"/>
          </p:cNvSpPr>
          <p:nvPr/>
        </p:nvSpPr>
        <p:spPr bwMode="auto">
          <a:xfrm>
            <a:off x="457200" y="6330288"/>
            <a:ext cx="8229600" cy="56894"/>
          </a:xfrm>
          <a:prstGeom prst="rect">
            <a:avLst/>
          </a:prstGeom>
          <a:solidFill>
            <a:srgbClr val="0099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7"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4" name="Rectangle 3"/>
          <p:cNvSpPr/>
          <p:nvPr/>
        </p:nvSpPr>
        <p:spPr>
          <a:xfrm>
            <a:off x="4114800" y="864311"/>
            <a:ext cx="4572000" cy="482889"/>
          </a:xfrm>
          <a:prstGeom prst="rect">
            <a:avLst/>
          </a:prstGeom>
        </p:spPr>
        <p:txBody>
          <a:bodyPr>
            <a:spAutoFit/>
          </a:bodyPr>
          <a:lstStyle/>
          <a:p>
            <a:pPr algn="just">
              <a:lnSpc>
                <a:spcPct val="110000"/>
              </a:lnSpc>
              <a:spcBef>
                <a:spcPts val="600"/>
              </a:spcBef>
            </a:pPr>
            <a:r>
              <a:rPr lang="en-US" sz="1200" i="1" dirty="0">
                <a:latin typeface="Liberation Sans" panose="020B0604020202020204" pitchFamily="34" charset="0"/>
              </a:rPr>
              <a:t>Source:</a:t>
            </a:r>
            <a:r>
              <a:rPr lang="en-US" sz="1200" dirty="0">
                <a:latin typeface="Liberation Sans" panose="020B0604020202020204" pitchFamily="34" charset="0"/>
              </a:rPr>
              <a:t> Scott Patterson, “Berkshire Nears Smaller Baby B’s,” </a:t>
            </a:r>
            <a:r>
              <a:rPr lang="en-US" sz="1200" i="1" dirty="0">
                <a:latin typeface="Liberation Sans" panose="020B0604020202020204" pitchFamily="34" charset="0"/>
              </a:rPr>
              <a:t>Wall Street Journal Online </a:t>
            </a:r>
            <a:r>
              <a:rPr lang="en-US" sz="1200" dirty="0">
                <a:latin typeface="Liberation Sans" panose="020B0604020202020204" pitchFamily="34" charset="0"/>
              </a:rPr>
              <a:t>(</a:t>
            </a:r>
            <a:r>
              <a:rPr lang="en-US" sz="1200" dirty="0">
                <a:solidFill>
                  <a:schemeClr val="accent6">
                    <a:lumMod val="60000"/>
                    <a:lumOff val="40000"/>
                  </a:schemeClr>
                </a:solidFill>
                <a:latin typeface="Liberation Sans" panose="020B0604020202020204" pitchFamily="34" charset="0"/>
              </a:rPr>
              <a:t>January 19, 2010).</a:t>
            </a:r>
            <a:endParaRPr lang="en-US" sz="1200" dirty="0">
              <a:solidFill>
                <a:schemeClr val="accent6">
                  <a:lumMod val="60000"/>
                  <a:lumOff val="40000"/>
                </a:schemeClr>
              </a:solidFill>
              <a:latin typeface="Liberation Sans" panose="020B0604020202020204" pitchFamily="34" charset="0"/>
            </a:endParaRPr>
          </a:p>
        </p:txBody>
      </p:sp>
    </p:spTree>
    <p:extLst>
      <p:ext uri="{BB962C8B-B14F-4D97-AF65-F5344CB8AC3E}">
        <p14:creationId xmlns:p14="http://schemas.microsoft.com/office/powerpoint/2010/main" val="2789853471"/>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body" idx="1"/>
          </p:nvPr>
        </p:nvSpPr>
        <p:spPr bwMode="auto">
          <a:xfrm>
            <a:off x="609600" y="1295400"/>
            <a:ext cx="7889544" cy="132658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488" tIns="44450" rIns="90488" bIns="44450">
            <a:spAutoFit/>
          </a:bodyPr>
          <a:lstStyle/>
          <a:p>
            <a:pPr marL="0" indent="0">
              <a:lnSpc>
                <a:spcPct val="125000"/>
              </a:lnSpc>
              <a:buNone/>
            </a:pPr>
            <a:r>
              <a:rPr lang="en-US" altLang="en-US" sz="2100" kern="1200" dirty="0">
                <a:solidFill>
                  <a:schemeClr val="tx1"/>
                </a:solidFill>
                <a:effectLst/>
                <a:latin typeface="Liberation Sans" panose="020B0604020202020204" pitchFamily="34" charset="0"/>
              </a:rPr>
              <a:t>Illustration: </a:t>
            </a:r>
            <a:r>
              <a:rPr lang="en-US" altLang="en-US" sz="2100" b="0" kern="1200" dirty="0">
                <a:solidFill>
                  <a:schemeClr val="tx1"/>
                </a:solidFill>
                <a:effectLst/>
                <a:latin typeface="Liberation Sans" panose="020B0604020202020204" pitchFamily="34" charset="0"/>
              </a:rPr>
              <a:t>Assuming that instead of issuing a 10% stock dividend, Medland splits its 50,000 shares of </a:t>
            </a:r>
            <a:endParaRPr lang="en-US" altLang="en-US" sz="2100" b="0" kern="1200" dirty="0" smtClean="0">
              <a:solidFill>
                <a:schemeClr val="tx1"/>
              </a:solidFill>
              <a:effectLst/>
              <a:latin typeface="Liberation Sans" panose="020B0604020202020204" pitchFamily="34" charset="0"/>
            </a:endParaRPr>
          </a:p>
          <a:p>
            <a:pPr marL="0" indent="0">
              <a:lnSpc>
                <a:spcPct val="125000"/>
              </a:lnSpc>
              <a:spcBef>
                <a:spcPts val="0"/>
              </a:spcBef>
              <a:buNone/>
            </a:pPr>
            <a:r>
              <a:rPr lang="en-US" altLang="en-US" sz="2100" b="0" kern="1200" dirty="0" smtClean="0">
                <a:solidFill>
                  <a:schemeClr val="tx1"/>
                </a:solidFill>
                <a:effectLst/>
                <a:latin typeface="Liberation Sans" panose="020B0604020202020204" pitchFamily="34" charset="0"/>
              </a:rPr>
              <a:t>common </a:t>
            </a:r>
            <a:r>
              <a:rPr lang="en-US" altLang="en-US" sz="2100" b="0" kern="1200" dirty="0">
                <a:solidFill>
                  <a:schemeClr val="tx1"/>
                </a:solidFill>
                <a:effectLst/>
                <a:latin typeface="Liberation Sans" panose="020B0604020202020204" pitchFamily="34" charset="0"/>
              </a:rPr>
              <a:t>stock on a 2-for-1 basis.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SPLITS</a:t>
            </a:r>
            <a:endParaRPr lang="en-US" altLang="en-US" sz="3200" b="1" dirty="0">
              <a:solidFill>
                <a:srgbClr val="003B76"/>
              </a:solidFill>
              <a:latin typeface="Liberation Sans" panose="020B0604020202020204" pitchFamily="34" charset="0"/>
            </a:endParaRPr>
          </a:p>
        </p:txBody>
      </p:sp>
      <p:pic>
        <p:nvPicPr>
          <p:cNvPr id="277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30" y="2655414"/>
            <a:ext cx="7871114" cy="37453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836392" y="2142783"/>
            <a:ext cx="1828800" cy="461665"/>
          </a:xfrm>
          <a:prstGeom prst="rect">
            <a:avLst/>
          </a:prstGeom>
        </p:spPr>
        <p:txBody>
          <a:bodyPr wrap="square">
            <a:spAutoFit/>
          </a:bodyPr>
          <a:lstStyle/>
          <a:p>
            <a:pPr algn="l"/>
            <a:r>
              <a:rPr lang="en-US" sz="1200" b="1" dirty="0">
                <a:latin typeface="Liberation Sans" panose="020B0604020202020204" pitchFamily="34" charset="0"/>
              </a:rPr>
              <a:t>ILLUSTRATION 11-11</a:t>
            </a:r>
          </a:p>
          <a:p>
            <a:pPr algn="l"/>
            <a:r>
              <a:rPr lang="en-US" sz="1200" dirty="0">
                <a:latin typeface="Liberation Sans" panose="020B0604020202020204" pitchFamily="34" charset="0"/>
              </a:rPr>
              <a:t>Stock split effects</a:t>
            </a:r>
          </a:p>
        </p:txBody>
      </p:sp>
      <p:sp>
        <p:nvSpPr>
          <p:cNvPr id="12"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bwMode="auto">
          <a:xfrm>
            <a:off x="609600" y="1295400"/>
            <a:ext cx="8077200" cy="9022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spAutoFit/>
          </a:bodyPr>
          <a:lstStyle/>
          <a:p>
            <a:pPr marL="0" indent="0">
              <a:lnSpc>
                <a:spcPct val="120000"/>
              </a:lnSpc>
              <a:buFont typeface="Wingdings" pitchFamily="2" charset="2"/>
              <a:buNone/>
            </a:pPr>
            <a:r>
              <a:rPr lang="en-US" altLang="en-US" sz="2200" b="0" dirty="0" smtClean="0">
                <a:effectLst/>
                <a:latin typeface="Liberation Sans" panose="020B0604020202020204" pitchFamily="34" charset="0"/>
              </a:rPr>
              <a:t>Differences between the effects of stock dividends and stock splits.</a:t>
            </a:r>
          </a:p>
        </p:txBody>
      </p:sp>
      <p:sp>
        <p:nvSpPr>
          <p:cNvPr id="1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7"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DIVIDENDS vs STOCK SPLITS</a:t>
            </a:r>
            <a:endParaRPr lang="en-US" altLang="en-US" sz="3200" b="1" dirty="0">
              <a:solidFill>
                <a:srgbClr val="003B76"/>
              </a:solidFill>
              <a:latin typeface="Liberation Sans" panose="020B0604020202020204" pitchFamily="34" charset="0"/>
            </a:endParaRPr>
          </a:p>
        </p:txBody>
      </p:sp>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41312"/>
            <a:ext cx="8534400" cy="22830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42248" y="4786952"/>
            <a:ext cx="4572000" cy="461665"/>
          </a:xfrm>
          <a:prstGeom prst="rect">
            <a:avLst/>
          </a:prstGeom>
        </p:spPr>
        <p:txBody>
          <a:bodyPr>
            <a:spAutoFit/>
          </a:bodyPr>
          <a:lstStyle/>
          <a:p>
            <a:pPr algn="l"/>
            <a:r>
              <a:rPr lang="en-US" sz="1200" b="1" dirty="0">
                <a:latin typeface="Liberation Sans" panose="020B0604020202020204" pitchFamily="34" charset="0"/>
              </a:rPr>
              <a:t>ILLUSTRATION 11-12</a:t>
            </a:r>
          </a:p>
          <a:p>
            <a:pPr algn="l"/>
            <a:r>
              <a:rPr lang="en-US" sz="1200" dirty="0">
                <a:latin typeface="Liberation Sans" panose="020B0604020202020204" pitchFamily="34" charset="0"/>
              </a:rPr>
              <a:t>Effects of stock splits and </a:t>
            </a:r>
            <a:r>
              <a:rPr lang="en-US" sz="1200" dirty="0" smtClean="0">
                <a:latin typeface="Liberation Sans" panose="020B0604020202020204" pitchFamily="34" charset="0"/>
              </a:rPr>
              <a:t>stock dividends </a:t>
            </a:r>
            <a:r>
              <a:rPr lang="en-US" sz="1200" dirty="0">
                <a:latin typeface="Liberation Sans" panose="020B0604020202020204" pitchFamily="34" charset="0"/>
              </a:rPr>
              <a:t>differentiated</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6"/>
          <p:cNvSpPr>
            <a:spLocks noChangeArrowheads="1"/>
          </p:cNvSpPr>
          <p:nvPr/>
        </p:nvSpPr>
        <p:spPr bwMode="auto">
          <a:xfrm>
            <a:off x="6172200" y="3013615"/>
            <a:ext cx="2563091" cy="945071"/>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tIns="0" anchor="ctr" anchorCtr="0">
            <a:noAutofit/>
          </a:bodyPr>
          <a:lstStyle/>
          <a:p>
            <a:pPr>
              <a:spcBef>
                <a:spcPct val="50000"/>
              </a:spcBef>
            </a:pPr>
            <a:r>
              <a:rPr lang="en-US" altLang="en-US" sz="2200" dirty="0">
                <a:latin typeface="Liberation Sans" panose="020B0604020202020204" pitchFamily="34" charset="0"/>
              </a:rPr>
              <a:t>Shareholders may sell their stock.</a:t>
            </a:r>
          </a:p>
        </p:txBody>
      </p:sp>
      <p:sp>
        <p:nvSpPr>
          <p:cNvPr id="345093" name="Line 7"/>
          <p:cNvSpPr>
            <a:spLocks noChangeShapeType="1"/>
          </p:cNvSpPr>
          <p:nvPr/>
        </p:nvSpPr>
        <p:spPr bwMode="auto">
          <a:xfrm>
            <a:off x="5638800" y="3505200"/>
            <a:ext cx="400751" cy="0"/>
          </a:xfrm>
          <a:prstGeom prst="line">
            <a:avLst/>
          </a:prstGeom>
          <a:noFill/>
          <a:ln w="28575" cap="sq">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45108" name="Text Box 2"/>
          <p:cNvSpPr txBox="1">
            <a:spLocks noChangeArrowheads="1"/>
          </p:cNvSpPr>
          <p:nvPr/>
        </p:nvSpPr>
        <p:spPr bwMode="auto">
          <a:xfrm>
            <a:off x="838200" y="2286000"/>
            <a:ext cx="4953000"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itchFamily="18" charset="0"/>
              </a:defRPr>
            </a:lvl1pPr>
            <a:lvl2pPr marL="857250" indent="-285750">
              <a:defRPr sz="2400">
                <a:solidFill>
                  <a:schemeClr val="tx1"/>
                </a:solidFill>
                <a:latin typeface="Times New Roman" pitchFamily="18" charset="0"/>
              </a:defRPr>
            </a:lvl2pPr>
            <a:lvl3pPr marL="120015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Separate Legal Existence</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Limited Liability of Stockholders</a:t>
            </a:r>
          </a:p>
          <a:p>
            <a:pPr algn="l">
              <a:lnSpc>
                <a:spcPct val="110000"/>
              </a:lnSpc>
              <a:spcBef>
                <a:spcPct val="35000"/>
              </a:spcBef>
              <a:buClr>
                <a:srgbClr val="CC0000"/>
              </a:buClr>
              <a:buSzPct val="80000"/>
              <a:buFont typeface="Wingdings" pitchFamily="2" charset="2"/>
              <a:buChar char="u"/>
            </a:pPr>
            <a:r>
              <a:rPr lang="en-US" altLang="en-US" sz="2200" b="1" dirty="0">
                <a:solidFill>
                  <a:srgbClr val="CC0000"/>
                </a:solidFill>
                <a:latin typeface="Liberation Sans" panose="020B0604020202020204" pitchFamily="34" charset="0"/>
              </a:rPr>
              <a:t>Transferable Ownership Rights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Ability to Acquire Capital</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Continuous Life</a:t>
            </a:r>
          </a:p>
          <a:p>
            <a:pPr algn="l">
              <a:lnSpc>
                <a:spcPct val="110000"/>
              </a:lnSpc>
              <a:spcBef>
                <a:spcPct val="35000"/>
              </a:spcBef>
              <a:buClr>
                <a:srgbClr val="CC0000"/>
              </a:buClr>
              <a:buSzPct val="80000"/>
              <a:buFont typeface="Wingdings" pitchFamily="2" charset="2"/>
              <a:buChar char="u"/>
            </a:pPr>
            <a:r>
              <a:rPr lang="en-US" altLang="en-US" sz="2200" dirty="0" smtClean="0">
                <a:solidFill>
                  <a:srgbClr val="000000"/>
                </a:solidFill>
                <a:latin typeface="Liberation Sans" panose="020B0604020202020204" pitchFamily="34" charset="0"/>
              </a:rPr>
              <a:t>Corporation Management</a:t>
            </a:r>
            <a:endParaRPr lang="en-US" altLang="en-US" sz="2200" dirty="0">
              <a:solidFill>
                <a:srgbClr val="000000"/>
              </a:solidFill>
              <a:latin typeface="Liberation Sans" panose="020B0604020202020204" pitchFamily="34" charset="0"/>
            </a:endParaRP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Government Regulations</a:t>
            </a:r>
          </a:p>
          <a:p>
            <a:pPr algn="l">
              <a:lnSpc>
                <a:spcPct val="110000"/>
              </a:lnSpc>
              <a:spcBef>
                <a:spcPct val="350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Additional Taxes</a:t>
            </a:r>
          </a:p>
        </p:txBody>
      </p:sp>
      <p:sp>
        <p:nvSpPr>
          <p:cNvPr id="9" name="Rectangle 3"/>
          <p:cNvSpPr>
            <a:spLocks noChangeArrowheads="1"/>
          </p:cNvSpPr>
          <p:nvPr/>
        </p:nvSpPr>
        <p:spPr bwMode="auto">
          <a:xfrm>
            <a:off x="533400" y="1295400"/>
            <a:ext cx="8229600" cy="990600"/>
          </a:xfrm>
          <a:prstGeom prst="rect">
            <a:avLst/>
          </a:prstGeom>
          <a:noFill/>
          <a:ln w="12700">
            <a:noFill/>
            <a:miter lim="800000"/>
            <a:headEnd/>
            <a:tailEnd/>
          </a:ln>
          <a:effectLst/>
        </p:spPr>
        <p:txBody>
          <a:bodyPr lIns="91440" tIns="46038" rIns="182562" bIns="46038"/>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spcBef>
                <a:spcPct val="20000"/>
              </a:spcBef>
              <a:buClr>
                <a:schemeClr val="tx1"/>
              </a:buClr>
              <a:buFont typeface="Wingdings" pitchFamily="2" charset="2"/>
              <a:buNone/>
            </a:pPr>
            <a:r>
              <a:rPr lang="en-US" altLang="en-US" sz="2300" dirty="0">
                <a:latin typeface="Liberation Sans" panose="020B0604020202020204" pitchFamily="34" charset="0"/>
              </a:rPr>
              <a:t>Characteristics that distinguish corporations from proprietorships and partnerships.</a:t>
            </a:r>
            <a:endParaRPr lang="en-US" altLang="en-US" sz="2300" b="1" dirty="0">
              <a:effectLst>
                <a:outerShdw blurRad="38100" dist="38100" dir="2700000" algn="tl">
                  <a:srgbClr val="C0C0C0"/>
                </a:outerShdw>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533400" y="304800"/>
            <a:ext cx="8382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CHARACTERISTICS OF A CORPORATION</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0480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19641"/>
            <a:ext cx="7924800" cy="2971800"/>
          </a:xfrm>
          <a:prstGeom prst="rect">
            <a:avLst/>
          </a:prstGeom>
          <a:noFill/>
          <a:ln>
            <a:noFill/>
          </a:ln>
          <a:effectLst/>
          <a:extLst/>
        </p:spPr>
        <p:txBody>
          <a:bodyPr lIns="91440" tIns="46038" rIns="182562" bIns="46038"/>
          <a:lstStyle/>
          <a:p>
            <a:pPr marL="0" lvl="1" algn="l">
              <a:lnSpc>
                <a:spcPct val="120000"/>
              </a:lnSpc>
              <a:spcBef>
                <a:spcPts val="900"/>
              </a:spcBef>
              <a:buClr>
                <a:schemeClr val="tx1"/>
              </a:buClr>
            </a:pPr>
            <a:r>
              <a:rPr lang="en-US" sz="2300" dirty="0" smtClean="0">
                <a:latin typeface="Liberation Sans" panose="020B0604020202020204" pitchFamily="34" charset="0"/>
              </a:rPr>
              <a:t>Which </a:t>
            </a:r>
            <a:r>
              <a:rPr lang="en-US" sz="2300" dirty="0">
                <a:latin typeface="Liberation Sans" panose="020B0604020202020204" pitchFamily="34" charset="0"/>
              </a:rPr>
              <a:t>of these statements about stock dividends </a:t>
            </a:r>
            <a:r>
              <a:rPr lang="en-US" sz="2300" dirty="0" smtClean="0">
                <a:latin typeface="Liberation Sans" panose="020B0604020202020204" pitchFamily="34" charset="0"/>
              </a:rPr>
              <a:t>is </a:t>
            </a:r>
            <a:r>
              <a:rPr lang="en-US" sz="2300" b="1" dirty="0" smtClean="0">
                <a:latin typeface="Liberation Sans" panose="020B0604020202020204" pitchFamily="34" charset="0"/>
              </a:rPr>
              <a:t>true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Stock </a:t>
            </a:r>
            <a:r>
              <a:rPr lang="en-US" sz="2300" dirty="0">
                <a:latin typeface="Liberation Sans" panose="020B0604020202020204" pitchFamily="34" charset="0"/>
              </a:rPr>
              <a:t>dividends reduce a company’s cash balance</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 </a:t>
            </a:r>
            <a:r>
              <a:rPr lang="en-US" sz="2300" dirty="0">
                <a:latin typeface="Liberation Sans" panose="020B0604020202020204" pitchFamily="34" charset="0"/>
              </a:rPr>
              <a:t>stock dividend has no effect on total stockholders</a:t>
            </a:r>
            <a:r>
              <a:rPr lang="en-US" sz="2300" dirty="0" smtClean="0">
                <a:latin typeface="Liberation Sans" panose="020B0604020202020204" pitchFamily="34" charset="0"/>
              </a:rPr>
              <a:t>’ equity.</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 </a:t>
            </a:r>
            <a:r>
              <a:rPr lang="en-US" sz="2300" dirty="0">
                <a:latin typeface="Liberation Sans" panose="020B0604020202020204" pitchFamily="34" charset="0"/>
              </a:rPr>
              <a:t>stock dividend decreases total stockholders’ equity</a:t>
            </a:r>
            <a:r>
              <a:rPr lang="en-US" sz="2300" dirty="0" smtClean="0">
                <a:latin typeface="Liberation Sans" panose="020B0604020202020204" pitchFamily="34" charset="0"/>
              </a:rPr>
              <a:t>.</a:t>
            </a:r>
          </a:p>
          <a:p>
            <a:pPr marL="804863" lvl="1" indent="-463550" algn="l">
              <a:lnSpc>
                <a:spcPct val="120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A </a:t>
            </a:r>
            <a:r>
              <a:rPr lang="en-US" sz="2300" dirty="0">
                <a:latin typeface="Liberation Sans" panose="020B0604020202020204" pitchFamily="34" charset="0"/>
              </a:rPr>
              <a:t>stock dividend ordinarily will increase </a:t>
            </a:r>
            <a:r>
              <a:rPr lang="en-US" sz="2300" dirty="0" smtClean="0">
                <a:latin typeface="Liberation Sans" panose="020B0604020202020204" pitchFamily="34" charset="0"/>
              </a:rPr>
              <a:t>total stockholders</a:t>
            </a:r>
            <a:r>
              <a:rPr lang="en-US" sz="2300" dirty="0">
                <a:latin typeface="Liberation Sans" panose="020B0604020202020204" pitchFamily="34" charset="0"/>
              </a:rPr>
              <a:t>’ equity.</a:t>
            </a:r>
            <a:endParaRPr lang="en-US" altLang="en-US" sz="2300"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STOCK DIVIDENDS</a:t>
            </a:r>
            <a:endParaRPr lang="en-US" altLang="en-US" sz="3200" b="1" dirty="0">
              <a:solidFill>
                <a:srgbClr val="003B76"/>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5848524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71600"/>
            <a:ext cx="8300112" cy="17735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1900" dirty="0" smtClean="0">
                <a:solidFill>
                  <a:schemeClr val="bg2"/>
                </a:solidFill>
                <a:latin typeface="Liberation Sans" panose="020B0604020202020204" pitchFamily="34" charset="0"/>
              </a:rPr>
              <a:t>The market price of Sing </a:t>
            </a:r>
            <a:r>
              <a:rPr lang="en-US" sz="1900" dirty="0">
                <a:solidFill>
                  <a:schemeClr val="bg2"/>
                </a:solidFill>
                <a:latin typeface="Liberation Sans" panose="020B0604020202020204" pitchFamily="34" charset="0"/>
              </a:rPr>
              <a:t>CD </a:t>
            </a:r>
            <a:r>
              <a:rPr lang="en-US" sz="1900" dirty="0" smtClean="0">
                <a:solidFill>
                  <a:schemeClr val="bg2"/>
                </a:solidFill>
                <a:latin typeface="Liberation Sans" panose="020B0604020202020204" pitchFamily="34" charset="0"/>
              </a:rPr>
              <a:t>Corporation’s 500,000 </a:t>
            </a:r>
            <a:r>
              <a:rPr lang="en-US" sz="1900" dirty="0">
                <a:solidFill>
                  <a:schemeClr val="bg2"/>
                </a:solidFill>
                <a:latin typeface="Liberation Sans" panose="020B0604020202020204" pitchFamily="34" charset="0"/>
              </a:rPr>
              <a:t>shares of $2 par value common stock </a:t>
            </a:r>
            <a:r>
              <a:rPr lang="en-US" sz="1900" dirty="0" smtClean="0">
                <a:solidFill>
                  <a:schemeClr val="bg2"/>
                </a:solidFill>
                <a:latin typeface="Liberation Sans" panose="020B0604020202020204" pitchFamily="34" charset="0"/>
              </a:rPr>
              <a:t>is </a:t>
            </a:r>
            <a:r>
              <a:rPr lang="en-US" sz="1900" dirty="0">
                <a:solidFill>
                  <a:schemeClr val="bg2"/>
                </a:solidFill>
                <a:latin typeface="Liberation Sans" panose="020B0604020202020204" pitchFamily="34" charset="0"/>
              </a:rPr>
              <a:t>$45. </a:t>
            </a:r>
            <a:r>
              <a:rPr lang="en-US" sz="1900" dirty="0" smtClean="0">
                <a:solidFill>
                  <a:schemeClr val="bg2"/>
                </a:solidFill>
                <a:latin typeface="Liberation Sans" panose="020B0604020202020204" pitchFamily="34" charset="0"/>
              </a:rPr>
              <a:t>President </a:t>
            </a:r>
            <a:r>
              <a:rPr lang="en-US" sz="1900" dirty="0">
                <a:solidFill>
                  <a:schemeClr val="bg2"/>
                </a:solidFill>
                <a:latin typeface="Liberation Sans" panose="020B0604020202020204" pitchFamily="34" charset="0"/>
              </a:rPr>
              <a:t>Joan Elbert is considering either a 10% </a:t>
            </a:r>
            <a:r>
              <a:rPr lang="en-US" sz="1900" dirty="0" smtClean="0">
                <a:solidFill>
                  <a:schemeClr val="bg2"/>
                </a:solidFill>
                <a:latin typeface="Liberation Sans" panose="020B0604020202020204" pitchFamily="34" charset="0"/>
              </a:rPr>
              <a:t>stock dividend </a:t>
            </a:r>
            <a:r>
              <a:rPr lang="en-US" sz="1900" dirty="0">
                <a:solidFill>
                  <a:schemeClr val="bg2"/>
                </a:solidFill>
                <a:latin typeface="Liberation Sans" panose="020B0604020202020204" pitchFamily="34" charset="0"/>
              </a:rPr>
              <a:t>or a 2-for-1 stock split. </a:t>
            </a:r>
            <a:r>
              <a:rPr lang="en-US" sz="1900" dirty="0" smtClean="0">
                <a:solidFill>
                  <a:schemeClr val="bg2"/>
                </a:solidFill>
                <a:latin typeface="Liberation Sans" panose="020B0604020202020204" pitchFamily="34" charset="0"/>
              </a:rPr>
              <a:t>She asks you to show </a:t>
            </a:r>
            <a:r>
              <a:rPr lang="en-US" sz="1900" dirty="0">
                <a:solidFill>
                  <a:schemeClr val="bg2"/>
                </a:solidFill>
                <a:latin typeface="Liberation Sans" panose="020B0604020202020204" pitchFamily="34" charset="0"/>
              </a:rPr>
              <a:t>the before-and-after effects of </a:t>
            </a:r>
            <a:r>
              <a:rPr lang="en-US" sz="1900" dirty="0" smtClean="0">
                <a:solidFill>
                  <a:schemeClr val="bg2"/>
                </a:solidFill>
                <a:latin typeface="Liberation Sans" panose="020B0604020202020204" pitchFamily="34" charset="0"/>
              </a:rPr>
              <a:t>each option </a:t>
            </a:r>
            <a:r>
              <a:rPr lang="en-US" sz="1900" dirty="0">
                <a:solidFill>
                  <a:schemeClr val="bg2"/>
                </a:solidFill>
                <a:latin typeface="Liberation Sans" panose="020B0604020202020204" pitchFamily="34" charset="0"/>
              </a:rPr>
              <a:t>on (a) retained earnings, (b) </a:t>
            </a:r>
            <a:r>
              <a:rPr lang="en-US" sz="1900" dirty="0" smtClean="0">
                <a:solidFill>
                  <a:schemeClr val="bg2"/>
                </a:solidFill>
                <a:latin typeface="Liberation Sans" panose="020B0604020202020204" pitchFamily="34" charset="0"/>
              </a:rPr>
              <a:t>total stockholders</a:t>
            </a:r>
            <a:r>
              <a:rPr lang="en-US" sz="1900" dirty="0">
                <a:solidFill>
                  <a:schemeClr val="bg2"/>
                </a:solidFill>
                <a:latin typeface="Liberation Sans" panose="020B0604020202020204" pitchFamily="34" charset="0"/>
              </a:rPr>
              <a:t>’ equity, and (c) par value per share</a:t>
            </a:r>
            <a:r>
              <a:rPr lang="en-US" sz="1900" dirty="0" smtClean="0">
                <a:solidFill>
                  <a:schemeClr val="bg2"/>
                </a:solidFill>
                <a:latin typeface="Liberation Sans" panose="020B0604020202020204" pitchFamily="34" charset="0"/>
              </a:rPr>
              <a:t>.</a:t>
            </a:r>
            <a:endParaRPr lang="en-US" sz="1900" b="1" dirty="0">
              <a:solidFill>
                <a:schemeClr val="tx2">
                  <a:lumMod val="50000"/>
                </a:schemeClr>
              </a:solidFill>
              <a:latin typeface="Liberation Sans" panose="020B0604020202020204" pitchFamily="34" charset="0"/>
            </a:endParaRP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Stock Dividends; Stock Splits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3b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279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76600"/>
            <a:ext cx="8405368" cy="268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43000" y="6048421"/>
            <a:ext cx="7086600" cy="39998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lnSpc>
                <a:spcPct val="115000"/>
              </a:lnSpc>
              <a:spcBef>
                <a:spcPct val="20000"/>
              </a:spcBef>
              <a:tabLst>
                <a:tab pos="342900" algn="l"/>
                <a:tab pos="1943100" algn="l"/>
              </a:tabLst>
            </a:pPr>
            <a:r>
              <a:rPr lang="en-US" sz="1900" dirty="0" smtClean="0">
                <a:solidFill>
                  <a:schemeClr val="bg2"/>
                </a:solidFill>
                <a:latin typeface="Liberation Sans" panose="020B0604020202020204" pitchFamily="34" charset="0"/>
              </a:rPr>
              <a:t>Stock </a:t>
            </a:r>
            <a:r>
              <a:rPr lang="en-US" sz="1900" dirty="0">
                <a:solidFill>
                  <a:schemeClr val="bg2"/>
                </a:solidFill>
                <a:latin typeface="Liberation Sans" panose="020B0604020202020204" pitchFamily="34" charset="0"/>
              </a:rPr>
              <a:t>dividend amount is </a:t>
            </a:r>
            <a:r>
              <a:rPr lang="en-US" sz="1900" b="1" dirty="0">
                <a:solidFill>
                  <a:schemeClr val="bg2"/>
                </a:solidFill>
                <a:latin typeface="Liberation Sans" panose="020B0604020202020204" pitchFamily="34" charset="0"/>
              </a:rPr>
              <a:t>$2,250,000 </a:t>
            </a:r>
            <a:r>
              <a:rPr lang="en-US" sz="1900" dirty="0">
                <a:solidFill>
                  <a:schemeClr val="bg2"/>
                </a:solidFill>
                <a:latin typeface="Liberation Sans" panose="020B0604020202020204" pitchFamily="34" charset="0"/>
              </a:rPr>
              <a:t>[(500,000 × 10%) × $45].</a:t>
            </a:r>
          </a:p>
        </p:txBody>
      </p:sp>
      <p:sp>
        <p:nvSpPr>
          <p:cNvPr id="3" name="Rectangle 2"/>
          <p:cNvSpPr/>
          <p:nvPr/>
        </p:nvSpPr>
        <p:spPr bwMode="auto">
          <a:xfrm>
            <a:off x="5486400" y="3962607"/>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8" name="Rectangle 17"/>
          <p:cNvSpPr/>
          <p:nvPr/>
        </p:nvSpPr>
        <p:spPr bwMode="auto">
          <a:xfrm>
            <a:off x="5486400" y="4253965"/>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9" name="Rectangle 18"/>
          <p:cNvSpPr/>
          <p:nvPr/>
        </p:nvSpPr>
        <p:spPr bwMode="auto">
          <a:xfrm>
            <a:off x="5486400" y="4599709"/>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1" name="Rectangle 20"/>
          <p:cNvSpPr/>
          <p:nvPr/>
        </p:nvSpPr>
        <p:spPr bwMode="auto">
          <a:xfrm>
            <a:off x="5486400" y="5001904"/>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2" name="Rectangle 21"/>
          <p:cNvSpPr/>
          <p:nvPr/>
        </p:nvSpPr>
        <p:spPr bwMode="auto">
          <a:xfrm>
            <a:off x="5486400" y="5424261"/>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4" name="Rectangle 23"/>
          <p:cNvSpPr/>
          <p:nvPr/>
        </p:nvSpPr>
        <p:spPr bwMode="auto">
          <a:xfrm>
            <a:off x="7239000" y="3962400"/>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6" name="Rectangle 25"/>
          <p:cNvSpPr/>
          <p:nvPr/>
        </p:nvSpPr>
        <p:spPr bwMode="auto">
          <a:xfrm>
            <a:off x="7239000" y="4253758"/>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7" name="Rectangle 26"/>
          <p:cNvSpPr/>
          <p:nvPr/>
        </p:nvSpPr>
        <p:spPr bwMode="auto">
          <a:xfrm>
            <a:off x="7239000" y="4599502"/>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8" name="Rectangle 27"/>
          <p:cNvSpPr/>
          <p:nvPr/>
        </p:nvSpPr>
        <p:spPr bwMode="auto">
          <a:xfrm>
            <a:off x="7239000" y="5001697"/>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9" name="Rectangle 28"/>
          <p:cNvSpPr/>
          <p:nvPr/>
        </p:nvSpPr>
        <p:spPr bwMode="auto">
          <a:xfrm>
            <a:off x="7239000" y="5424054"/>
            <a:ext cx="1447800" cy="27709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12984272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1" grpId="0" animBg="1"/>
      <p:bldP spid="22" grpId="0" animBg="1"/>
      <p:bldP spid="24" grpId="0" animBg="1"/>
      <p:bldP spid="26" grpId="0" animBg="1"/>
      <p:bldP spid="27" grpId="0" animBg="1"/>
      <p:bldP spid="28" grpId="0" animBg="1"/>
      <p:bldP spid="2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body" idx="1"/>
          </p:nvPr>
        </p:nvSpPr>
        <p:spPr bwMode="auto">
          <a:xfrm>
            <a:off x="609600" y="2209800"/>
            <a:ext cx="7772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685800" lvl="1" indent="-458788">
              <a:lnSpc>
                <a:spcPct val="125000"/>
              </a:lnSpc>
              <a:spcBef>
                <a:spcPts val="1200"/>
              </a:spcBef>
              <a:buClr>
                <a:srgbClr val="CC0000"/>
              </a:buClr>
              <a:buSzPct val="80000"/>
              <a:buFont typeface="Wingdings" pitchFamily="2" charset="2"/>
              <a:buChar char="u"/>
            </a:pPr>
            <a:r>
              <a:rPr lang="en-US" altLang="en-US" sz="2200" dirty="0" smtClean="0">
                <a:solidFill>
                  <a:schemeClr val="tx1"/>
                </a:solidFill>
                <a:effectLst/>
                <a:latin typeface="Liberation Sans" panose="020B0604020202020204" pitchFamily="34" charset="0"/>
              </a:rPr>
              <a:t>Retained earnings </a:t>
            </a:r>
            <a:r>
              <a:rPr lang="en-US" altLang="en-US" sz="2200" b="0" dirty="0" smtClean="0">
                <a:solidFill>
                  <a:schemeClr val="tx1"/>
                </a:solidFill>
                <a:effectLst/>
                <a:latin typeface="Liberation Sans" panose="020B0604020202020204" pitchFamily="34" charset="0"/>
              </a:rPr>
              <a:t>is net income that a company retains for use in the business.</a:t>
            </a:r>
          </a:p>
          <a:p>
            <a:pPr marL="685800" lvl="1" indent="-458788">
              <a:lnSpc>
                <a:spcPct val="125000"/>
              </a:lnSpc>
              <a:spcBef>
                <a:spcPts val="1200"/>
              </a:spcBef>
              <a:buClr>
                <a:srgbClr val="CC0000"/>
              </a:buClr>
              <a:buSzPct val="80000"/>
              <a:buFont typeface="Wingdings" pitchFamily="2" charset="2"/>
              <a:buChar char="u"/>
            </a:pPr>
            <a:r>
              <a:rPr lang="en-US" altLang="en-US" sz="2200" dirty="0" smtClean="0">
                <a:solidFill>
                  <a:schemeClr val="tx1"/>
                </a:solidFill>
                <a:effectLst/>
                <a:latin typeface="Liberation Sans" panose="020B0604020202020204" pitchFamily="34" charset="0"/>
              </a:rPr>
              <a:t>Net income</a:t>
            </a:r>
            <a:r>
              <a:rPr lang="en-US" altLang="en-US" sz="2200" b="0" dirty="0" smtClean="0">
                <a:solidFill>
                  <a:schemeClr val="tx1"/>
                </a:solidFill>
                <a:effectLst/>
                <a:latin typeface="Liberation Sans" panose="020B0604020202020204" pitchFamily="34" charset="0"/>
              </a:rPr>
              <a:t> increases Retained Earnings and a </a:t>
            </a:r>
            <a:r>
              <a:rPr lang="en-US" altLang="en-US" sz="2200" dirty="0" smtClean="0">
                <a:solidFill>
                  <a:schemeClr val="tx1"/>
                </a:solidFill>
                <a:effectLst/>
                <a:latin typeface="Liberation Sans" panose="020B0604020202020204" pitchFamily="34" charset="0"/>
              </a:rPr>
              <a:t>net loss</a:t>
            </a:r>
            <a:r>
              <a:rPr lang="en-US" altLang="en-US" sz="2200" b="0" dirty="0" smtClean="0">
                <a:solidFill>
                  <a:schemeClr val="tx1"/>
                </a:solidFill>
                <a:effectLst/>
                <a:latin typeface="Liberation Sans" panose="020B0604020202020204" pitchFamily="34" charset="0"/>
              </a:rPr>
              <a:t> decreases Retained Earnings.</a:t>
            </a:r>
          </a:p>
          <a:p>
            <a:pPr marL="685800" lvl="1" indent="-458788">
              <a:lnSpc>
                <a:spcPct val="125000"/>
              </a:lnSpc>
              <a:spcBef>
                <a:spcPts val="1200"/>
              </a:spcBef>
              <a:buClr>
                <a:srgbClr val="CC0000"/>
              </a:buClr>
              <a:buSzPct val="80000"/>
              <a:buFont typeface="Wingdings" pitchFamily="2" charset="2"/>
              <a:buChar char="u"/>
            </a:pPr>
            <a:r>
              <a:rPr lang="en-US" altLang="en-US" sz="2200" b="0" dirty="0" smtClean="0">
                <a:solidFill>
                  <a:schemeClr val="tx1"/>
                </a:solidFill>
                <a:effectLst/>
                <a:latin typeface="Liberation Sans" panose="020B0604020202020204" pitchFamily="34" charset="0"/>
              </a:rPr>
              <a:t>Retained earnings is part of the </a:t>
            </a:r>
            <a:r>
              <a:rPr lang="en-US" altLang="en-US" sz="2200" dirty="0" smtClean="0">
                <a:solidFill>
                  <a:schemeClr val="tx1"/>
                </a:solidFill>
                <a:effectLst/>
                <a:latin typeface="Liberation Sans" panose="020B0604020202020204" pitchFamily="34" charset="0"/>
              </a:rPr>
              <a:t>stockholders’ claim</a:t>
            </a:r>
            <a:r>
              <a:rPr lang="en-US" altLang="en-US" sz="2200" b="0" dirty="0" smtClean="0">
                <a:solidFill>
                  <a:schemeClr val="tx1"/>
                </a:solidFill>
                <a:effectLst/>
                <a:latin typeface="Liberation Sans" panose="020B0604020202020204" pitchFamily="34" charset="0"/>
              </a:rPr>
              <a:t> on the total assets of the corporation.</a:t>
            </a:r>
          </a:p>
          <a:p>
            <a:pPr marL="685800" lvl="1" indent="-458788">
              <a:lnSpc>
                <a:spcPct val="125000"/>
              </a:lnSpc>
              <a:spcBef>
                <a:spcPts val="1200"/>
              </a:spcBef>
              <a:buClr>
                <a:srgbClr val="CC0000"/>
              </a:buClr>
              <a:buSzPct val="80000"/>
              <a:buFont typeface="Wingdings" pitchFamily="2" charset="2"/>
              <a:buChar char="u"/>
            </a:pPr>
            <a:r>
              <a:rPr lang="en-US" altLang="en-US" sz="2200" b="0" dirty="0" smtClean="0">
                <a:solidFill>
                  <a:schemeClr val="tx1"/>
                </a:solidFill>
                <a:effectLst/>
                <a:latin typeface="Liberation Sans" panose="020B0604020202020204" pitchFamily="34" charset="0"/>
              </a:rPr>
              <a:t>A debit balance in Retained Earnings is identified as a </a:t>
            </a:r>
            <a:r>
              <a:rPr lang="en-US" altLang="en-US" sz="2200" dirty="0" smtClean="0">
                <a:solidFill>
                  <a:schemeClr val="tx1"/>
                </a:solidFill>
                <a:effectLst/>
                <a:latin typeface="Liberation Sans" panose="020B0604020202020204" pitchFamily="34" charset="0"/>
              </a:rPr>
              <a:t>deficit</a:t>
            </a:r>
            <a:r>
              <a:rPr lang="en-US" altLang="en-US" sz="2200" b="0" dirty="0" smtClean="0">
                <a:solidFill>
                  <a:schemeClr val="tx1"/>
                </a:solidFill>
                <a:effectLst/>
                <a:latin typeface="Liberation Sans" panose="020B0604020202020204" pitchFamily="34" charset="0"/>
              </a:rPr>
              <a:t>.</a:t>
            </a:r>
          </a:p>
        </p:txBody>
      </p:sp>
      <p:sp>
        <p:nvSpPr>
          <p:cNvPr id="6" name="Isosceles Triangle 5"/>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7" name="TextBox 6"/>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8" name="Rounded Rectangle 7"/>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Discuss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how stockholders’ equity is </a:t>
            </a:r>
            <a:r>
              <a:rPr lang="en-US" sz="20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reported and </a:t>
            </a:r>
            <a:r>
              <a:rPr lang="en-US" sz="2000" b="1" dirty="0">
                <a:solidFill>
                  <a:schemeClr val="accent3"/>
                </a:solidFill>
                <a:effectLst>
                  <a:outerShdw blurRad="38100" dist="38100" dir="2700000" algn="tl">
                    <a:srgbClr val="000000">
                      <a:alpha val="43137"/>
                    </a:srgbClr>
                  </a:outerShdw>
                </a:effectLst>
                <a:latin typeface="Liberation Sans" panose="020B0604020202020204" pitchFamily="34" charset="0"/>
              </a:rPr>
              <a:t>analyzed.</a:t>
            </a:r>
          </a:p>
        </p:txBody>
      </p:sp>
      <p:sp>
        <p:nvSpPr>
          <p:cNvPr id="9" name="TextBox 8"/>
          <p:cNvSpPr txBox="1"/>
          <p:nvPr/>
        </p:nvSpPr>
        <p:spPr>
          <a:xfrm>
            <a:off x="2196978"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0" name="Straight Connector 9"/>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Rectangle 5"/>
          <p:cNvSpPr>
            <a:spLocks noChangeArrowheads="1"/>
          </p:cNvSpPr>
          <p:nvPr/>
        </p:nvSpPr>
        <p:spPr bwMode="auto">
          <a:xfrm>
            <a:off x="609600" y="1600200"/>
            <a:ext cx="822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b="1" dirty="0" smtClean="0">
                <a:solidFill>
                  <a:schemeClr val="tx2">
                    <a:lumMod val="50000"/>
                  </a:schemeClr>
                </a:solidFill>
                <a:latin typeface="Liberation Sans" panose="020B0604020202020204" pitchFamily="34" charset="0"/>
              </a:rPr>
              <a:t>RETAINED EARNINGS</a:t>
            </a:r>
            <a:endParaRPr lang="en-US" altLang="en-US" sz="28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RETAINED EARNINGS</a:t>
            </a:r>
            <a:endParaRPr lang="en-US" altLang="en-US" sz="3200" b="1" dirty="0">
              <a:solidFill>
                <a:srgbClr val="003B76"/>
              </a:solidFill>
              <a:latin typeface="Liberation Sans" panose="020B0604020202020204" pitchFamily="34" charset="0"/>
            </a:endParaRPr>
          </a:p>
        </p:txBody>
      </p:sp>
      <p:pic>
        <p:nvPicPr>
          <p:cNvPr id="280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4702"/>
            <a:ext cx="8534400" cy="38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3856" y="5288591"/>
            <a:ext cx="2514600" cy="461665"/>
          </a:xfrm>
          <a:prstGeom prst="rect">
            <a:avLst/>
          </a:prstGeom>
        </p:spPr>
        <p:txBody>
          <a:bodyPr wrap="square">
            <a:spAutoFit/>
          </a:bodyPr>
          <a:lstStyle/>
          <a:p>
            <a:pPr algn="l"/>
            <a:r>
              <a:rPr lang="en-US" sz="1200" b="1" dirty="0">
                <a:latin typeface="Liberation Sans" panose="020B0604020202020204" pitchFamily="34" charset="0"/>
              </a:rPr>
              <a:t>ILLUSTRATION 11-14</a:t>
            </a:r>
          </a:p>
          <a:p>
            <a:pPr algn="l"/>
            <a:r>
              <a:rPr lang="en-US" sz="1200" dirty="0">
                <a:latin typeface="Liberation Sans" panose="020B0604020202020204" pitchFamily="34" charset="0"/>
              </a:rPr>
              <a:t>Stockholders’ equity with </a:t>
            </a:r>
            <a:r>
              <a:rPr lang="en-US" sz="1200" dirty="0" smtClean="0">
                <a:latin typeface="Liberation Sans" panose="020B0604020202020204" pitchFamily="34" charset="0"/>
              </a:rPr>
              <a:t>deficit</a:t>
            </a:r>
            <a:endParaRPr lang="en-US" sz="1200"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body" idx="1"/>
          </p:nvPr>
        </p:nvSpPr>
        <p:spPr bwMode="auto">
          <a:xfrm>
            <a:off x="609600" y="1295400"/>
            <a:ext cx="7772400" cy="2263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spAutoFit/>
          </a:bodyPr>
          <a:lstStyle/>
          <a:p>
            <a:pPr marL="4763" lvl="1" indent="0">
              <a:lnSpc>
                <a:spcPct val="125000"/>
              </a:lnSpc>
              <a:spcBef>
                <a:spcPts val="1200"/>
              </a:spcBef>
              <a:buFont typeface="Wingdings" pitchFamily="2" charset="2"/>
              <a:buNone/>
            </a:pPr>
            <a:r>
              <a:rPr lang="en-US" altLang="en-US" sz="2300" b="0" dirty="0" smtClean="0">
                <a:solidFill>
                  <a:srgbClr val="000000"/>
                </a:solidFill>
                <a:effectLst/>
                <a:latin typeface="Liberation Sans" panose="020B0604020202020204" pitchFamily="34" charset="0"/>
              </a:rPr>
              <a:t>Restrictions can result from:</a:t>
            </a:r>
          </a:p>
          <a:p>
            <a:pPr marL="803275" lvl="2" indent="-457200">
              <a:lnSpc>
                <a:spcPct val="125000"/>
              </a:lnSpc>
              <a:spcBef>
                <a:spcPts val="1200"/>
              </a:spcBef>
              <a:buClr>
                <a:schemeClr val="tx1"/>
              </a:buClr>
              <a:buSzTx/>
              <a:buFont typeface="Wingdings" pitchFamily="2" charset="2"/>
              <a:buAutoNum type="arabicPeriod"/>
            </a:pPr>
            <a:r>
              <a:rPr lang="en-US" altLang="en-US" sz="2200" b="0" dirty="0" smtClean="0">
                <a:solidFill>
                  <a:srgbClr val="000000"/>
                </a:solidFill>
                <a:effectLst/>
                <a:latin typeface="Liberation Sans" panose="020B0604020202020204" pitchFamily="34" charset="0"/>
              </a:rPr>
              <a:t>Legal restrictions.</a:t>
            </a:r>
          </a:p>
          <a:p>
            <a:pPr marL="803275" lvl="2" indent="-457200">
              <a:lnSpc>
                <a:spcPct val="125000"/>
              </a:lnSpc>
              <a:spcBef>
                <a:spcPts val="1200"/>
              </a:spcBef>
              <a:buClr>
                <a:schemeClr val="tx1"/>
              </a:buClr>
              <a:buSzTx/>
              <a:buFont typeface="Wingdings" pitchFamily="2" charset="2"/>
              <a:buAutoNum type="arabicPeriod"/>
            </a:pPr>
            <a:r>
              <a:rPr lang="en-US" altLang="en-US" sz="2200" b="0" dirty="0" smtClean="0">
                <a:solidFill>
                  <a:srgbClr val="000000"/>
                </a:solidFill>
                <a:effectLst/>
                <a:latin typeface="Liberation Sans" panose="020B0604020202020204" pitchFamily="34" charset="0"/>
              </a:rPr>
              <a:t>Contractual restrictions.</a:t>
            </a:r>
          </a:p>
          <a:p>
            <a:pPr marL="803275" lvl="2" indent="-457200">
              <a:lnSpc>
                <a:spcPct val="125000"/>
              </a:lnSpc>
              <a:spcBef>
                <a:spcPts val="1200"/>
              </a:spcBef>
              <a:buClr>
                <a:schemeClr val="tx1"/>
              </a:buClr>
              <a:buSzTx/>
              <a:buFont typeface="Wingdings" pitchFamily="2" charset="2"/>
              <a:buAutoNum type="arabicPeriod"/>
            </a:pPr>
            <a:r>
              <a:rPr lang="en-US" altLang="en-US" sz="2200" b="0" dirty="0" smtClean="0">
                <a:solidFill>
                  <a:srgbClr val="000000"/>
                </a:solidFill>
                <a:effectLst/>
                <a:latin typeface="Liberation Sans" panose="020B0604020202020204" pitchFamily="34" charset="0"/>
              </a:rPr>
              <a:t>Voluntary restrictions.</a:t>
            </a:r>
          </a:p>
        </p:txBody>
      </p:sp>
      <p:sp>
        <p:nvSpPr>
          <p:cNvPr id="191501" name="Rectangle 13"/>
          <p:cNvSpPr>
            <a:spLocks noChangeArrowheads="1"/>
          </p:cNvSpPr>
          <p:nvPr/>
        </p:nvSpPr>
        <p:spPr bwMode="auto">
          <a:xfrm>
            <a:off x="340056" y="5607039"/>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200" b="1" dirty="0" smtClean="0">
                <a:latin typeface="Liberation Sans" panose="020B0604020202020204" pitchFamily="34" charset="0"/>
              </a:rPr>
              <a:t>ILLUSTRATION 11-15</a:t>
            </a:r>
            <a:endParaRPr lang="en-US" altLang="en-US" sz="1200" b="1" dirty="0">
              <a:latin typeface="Liberation Sans" panose="020B0604020202020204" pitchFamily="34" charset="0"/>
            </a:endParaRPr>
          </a:p>
          <a:p>
            <a:pPr algn="l"/>
            <a:r>
              <a:rPr lang="en-US" altLang="en-US" sz="1200" dirty="0">
                <a:latin typeface="Liberation Sans" panose="020B0604020202020204" pitchFamily="34" charset="0"/>
              </a:rPr>
              <a:t>Disclosure of </a:t>
            </a:r>
            <a:r>
              <a:rPr lang="en-US" altLang="en-US" sz="1200" dirty="0" smtClean="0">
                <a:latin typeface="Liberation Sans" panose="020B0604020202020204" pitchFamily="34" charset="0"/>
              </a:rPr>
              <a:t>unrestricted retained </a:t>
            </a:r>
            <a:r>
              <a:rPr lang="en-US" altLang="en-US" sz="1200" dirty="0">
                <a:latin typeface="Liberation Sans" panose="020B0604020202020204" pitchFamily="34" charset="0"/>
              </a:rPr>
              <a:t>earnings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RETAINED EARNINGS RESTRICTIONS</a:t>
            </a:r>
            <a:endParaRPr lang="en-US" altLang="en-US" sz="3200" b="1" dirty="0">
              <a:solidFill>
                <a:srgbClr val="003B76"/>
              </a:solidFill>
              <a:latin typeface="Liberation Sans" panose="020B0604020202020204" pitchFamily="34" charset="0"/>
            </a:endParaRPr>
          </a:p>
        </p:txBody>
      </p:sp>
      <p:pic>
        <p:nvPicPr>
          <p:cNvPr id="281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877392"/>
            <a:ext cx="8458200" cy="168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28363" name="Rectangle 11"/>
          <p:cNvSpPr>
            <a:spLocks noChangeArrowheads="1"/>
          </p:cNvSpPr>
          <p:nvPr/>
        </p:nvSpPr>
        <p:spPr bwMode="auto">
          <a:xfrm>
            <a:off x="609600" y="1295400"/>
            <a:ext cx="8001000" cy="158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a:defRPr sz="2400">
                <a:solidFill>
                  <a:schemeClr val="tx1"/>
                </a:solidFill>
                <a:latin typeface="Times New Roman" pitchFamily="18" charset="0"/>
              </a:defRPr>
            </a:lvl1pPr>
            <a:lvl2pPr marL="685800" indent="-457200">
              <a:defRPr sz="2400">
                <a:solidFill>
                  <a:schemeClr val="tx1"/>
                </a:solidFill>
                <a:latin typeface="Times New Roman" pitchFamily="18" charset="0"/>
              </a:defRPr>
            </a:lvl2pPr>
            <a:lvl3pPr marL="1314450" indent="-457200">
              <a:defRPr sz="2400">
                <a:solidFill>
                  <a:schemeClr val="tx1"/>
                </a:solidFill>
                <a:latin typeface="Times New Roman" pitchFamily="18" charset="0"/>
              </a:defRPr>
            </a:lvl3pPr>
            <a:lvl4pPr marL="2019300" indent="-381000">
              <a:defRPr sz="2400">
                <a:solidFill>
                  <a:schemeClr val="tx1"/>
                </a:solidFill>
                <a:latin typeface="Times New Roman" pitchFamily="18" charset="0"/>
              </a:defRPr>
            </a:lvl4pPr>
            <a:lvl5pPr marL="2514600" indent="-381000">
              <a:defRPr sz="2400">
                <a:solidFill>
                  <a:schemeClr val="tx1"/>
                </a:solidFill>
                <a:latin typeface="Times New Roman" pitchFamily="18" charset="0"/>
              </a:defRPr>
            </a:lvl5pPr>
            <a:lvl6pPr marL="2971800" indent="-381000" algn="ctr" eaLnBrk="0" fontAlgn="base" hangingPunct="0">
              <a:spcBef>
                <a:spcPct val="0"/>
              </a:spcBef>
              <a:spcAft>
                <a:spcPct val="0"/>
              </a:spcAft>
              <a:defRPr sz="2400">
                <a:solidFill>
                  <a:schemeClr val="tx1"/>
                </a:solidFill>
                <a:latin typeface="Times New Roman" pitchFamily="18" charset="0"/>
              </a:defRPr>
            </a:lvl6pPr>
            <a:lvl7pPr marL="3429000" indent="-381000" algn="ctr" eaLnBrk="0" fontAlgn="base" hangingPunct="0">
              <a:spcBef>
                <a:spcPct val="0"/>
              </a:spcBef>
              <a:spcAft>
                <a:spcPct val="0"/>
              </a:spcAft>
              <a:defRPr sz="2400">
                <a:solidFill>
                  <a:schemeClr val="tx1"/>
                </a:solidFill>
                <a:latin typeface="Times New Roman" pitchFamily="18" charset="0"/>
              </a:defRPr>
            </a:lvl7pPr>
            <a:lvl8pPr marL="3886200" indent="-381000" algn="ctr" eaLnBrk="0" fontAlgn="base" hangingPunct="0">
              <a:spcBef>
                <a:spcPct val="0"/>
              </a:spcBef>
              <a:spcAft>
                <a:spcPct val="0"/>
              </a:spcAft>
              <a:defRPr sz="2400">
                <a:solidFill>
                  <a:schemeClr val="tx1"/>
                </a:solidFill>
                <a:latin typeface="Times New Roman" pitchFamily="18" charset="0"/>
              </a:defRPr>
            </a:lvl8pPr>
            <a:lvl9pPr marL="4343400" indent="-381000" algn="ctr" eaLnBrk="0" fontAlgn="base" hangingPunct="0">
              <a:spcBef>
                <a:spcPct val="0"/>
              </a:spcBef>
              <a:spcAft>
                <a:spcPct val="0"/>
              </a:spcAft>
              <a:defRPr sz="2400">
                <a:solidFill>
                  <a:schemeClr val="tx1"/>
                </a:solidFill>
                <a:latin typeface="Times New Roman" pitchFamily="18" charset="0"/>
              </a:defRPr>
            </a:lvl9pPr>
          </a:lstStyle>
          <a:p>
            <a:pPr algn="l">
              <a:lnSpc>
                <a:spcPct val="125000"/>
              </a:lnSpc>
              <a:spcBef>
                <a:spcPts val="1200"/>
              </a:spcBef>
              <a:buClr>
                <a:schemeClr val="accent2"/>
              </a:buClr>
              <a:buSzPct val="75000"/>
              <a:buFont typeface="Wingdings" pitchFamily="2" charset="2"/>
              <a:buNone/>
            </a:pPr>
            <a:r>
              <a:rPr lang="en-US" altLang="en-US" sz="2300" b="1" dirty="0">
                <a:solidFill>
                  <a:srgbClr val="000000"/>
                </a:solidFill>
                <a:latin typeface="Liberation Sans" panose="020B0604020202020204" pitchFamily="34" charset="0"/>
              </a:rPr>
              <a:t>Two classifications of paid-in capital:</a:t>
            </a:r>
          </a:p>
          <a:p>
            <a:pPr lvl="1" algn="l">
              <a:lnSpc>
                <a:spcPct val="125000"/>
              </a:lnSpc>
              <a:spcBef>
                <a:spcPts val="1200"/>
              </a:spcBef>
              <a:buClr>
                <a:schemeClr val="tx1"/>
              </a:buClr>
              <a:buFont typeface="Wingdings" pitchFamily="2" charset="2"/>
              <a:buAutoNum type="arabicPeriod"/>
            </a:pPr>
            <a:r>
              <a:rPr lang="en-US" altLang="en-US" sz="2200" dirty="0">
                <a:solidFill>
                  <a:srgbClr val="000000"/>
                </a:solidFill>
                <a:latin typeface="Liberation Sans" panose="020B0604020202020204" pitchFamily="34" charset="0"/>
              </a:rPr>
              <a:t>Capital stock</a:t>
            </a:r>
          </a:p>
          <a:p>
            <a:pPr lvl="1" algn="l">
              <a:lnSpc>
                <a:spcPct val="125000"/>
              </a:lnSpc>
              <a:spcBef>
                <a:spcPts val="1200"/>
              </a:spcBef>
              <a:buClr>
                <a:schemeClr val="tx1"/>
              </a:buClr>
              <a:buFont typeface="Wingdings" pitchFamily="2" charset="2"/>
              <a:buAutoNum type="arabicPeriod"/>
            </a:pPr>
            <a:r>
              <a:rPr lang="en-US" altLang="en-US" sz="2200" dirty="0">
                <a:solidFill>
                  <a:srgbClr val="000000"/>
                </a:solidFill>
                <a:latin typeface="Liberation Sans" panose="020B0604020202020204" pitchFamily="34" charset="0"/>
              </a:rPr>
              <a:t>Additional paid-in </a:t>
            </a:r>
            <a:r>
              <a:rPr lang="en-US" altLang="en-US" sz="2200" dirty="0" smtClean="0">
                <a:solidFill>
                  <a:srgbClr val="000000"/>
                </a:solidFill>
                <a:latin typeface="Liberation Sans" panose="020B0604020202020204" pitchFamily="34" charset="0"/>
              </a:rPr>
              <a:t>capital</a:t>
            </a:r>
          </a:p>
          <a:p>
            <a:pPr algn="l">
              <a:lnSpc>
                <a:spcPct val="125000"/>
              </a:lnSpc>
              <a:spcBef>
                <a:spcPts val="1800"/>
              </a:spcBef>
            </a:pPr>
            <a:r>
              <a:rPr lang="en-US" sz="2300" b="1" dirty="0">
                <a:solidFill>
                  <a:schemeClr val="tx2">
                    <a:lumMod val="50000"/>
                  </a:schemeClr>
                </a:solidFill>
                <a:latin typeface="Liberation Sans" panose="020B0604020202020204" pitchFamily="34" charset="0"/>
              </a:rPr>
              <a:t>O</a:t>
            </a:r>
            <a:r>
              <a:rPr lang="en-US" sz="2300" b="1" dirty="0" smtClean="0">
                <a:solidFill>
                  <a:schemeClr val="tx2">
                    <a:lumMod val="50000"/>
                  </a:schemeClr>
                </a:solidFill>
                <a:latin typeface="Liberation Sans" panose="020B0604020202020204" pitchFamily="34" charset="0"/>
              </a:rPr>
              <a:t>ther comprehensive income </a:t>
            </a:r>
            <a:r>
              <a:rPr lang="en-US" sz="2300" dirty="0">
                <a:solidFill>
                  <a:srgbClr val="000000"/>
                </a:solidFill>
                <a:latin typeface="Liberation Sans" panose="020B0604020202020204" pitchFamily="34" charset="0"/>
              </a:rPr>
              <a:t>items include </a:t>
            </a:r>
            <a:endParaRPr lang="en-US" sz="2300" dirty="0" smtClean="0">
              <a:solidFill>
                <a:srgbClr val="000000"/>
              </a:solidFill>
              <a:latin typeface="Liberation Sans" panose="020B0604020202020204" pitchFamily="34" charset="0"/>
            </a:endParaRPr>
          </a:p>
          <a:p>
            <a:pPr marL="682625" lvl="1" indent="-450850" algn="l">
              <a:lnSpc>
                <a:spcPct val="125000"/>
              </a:lnSpc>
              <a:spcBef>
                <a:spcPts val="1200"/>
              </a:spcBef>
              <a:buClr>
                <a:srgbClr val="CC0000"/>
              </a:buClr>
              <a:buSzPct val="80000"/>
              <a:buFont typeface="Wingdings" panose="05000000000000000000" pitchFamily="2" charset="2"/>
              <a:buChar char="u"/>
            </a:pPr>
            <a:r>
              <a:rPr lang="en-US" sz="2200" dirty="0" smtClean="0">
                <a:solidFill>
                  <a:srgbClr val="000000"/>
                </a:solidFill>
                <a:latin typeface="Liberation Sans" panose="020B0604020202020204" pitchFamily="34" charset="0"/>
              </a:rPr>
              <a:t>certain </a:t>
            </a:r>
            <a:r>
              <a:rPr lang="en-US" sz="2200" dirty="0">
                <a:solidFill>
                  <a:srgbClr val="000000"/>
                </a:solidFill>
                <a:latin typeface="Liberation Sans" panose="020B0604020202020204" pitchFamily="34" charset="0"/>
              </a:rPr>
              <a:t>adjustments to pension plan assets, </a:t>
            </a:r>
            <a:endParaRPr lang="en-US" sz="2200" dirty="0" smtClean="0">
              <a:solidFill>
                <a:srgbClr val="000000"/>
              </a:solidFill>
              <a:latin typeface="Liberation Sans" panose="020B0604020202020204" pitchFamily="34" charset="0"/>
            </a:endParaRPr>
          </a:p>
          <a:p>
            <a:pPr marL="682625" lvl="1" indent="-450850" algn="l">
              <a:lnSpc>
                <a:spcPct val="125000"/>
              </a:lnSpc>
              <a:spcBef>
                <a:spcPts val="1200"/>
              </a:spcBef>
              <a:buClr>
                <a:srgbClr val="CC0000"/>
              </a:buClr>
              <a:buSzPct val="80000"/>
              <a:buFont typeface="Wingdings" panose="05000000000000000000" pitchFamily="2" charset="2"/>
              <a:buChar char="u"/>
            </a:pPr>
            <a:r>
              <a:rPr lang="en-US" sz="2200" dirty="0" smtClean="0">
                <a:solidFill>
                  <a:srgbClr val="000000"/>
                </a:solidFill>
                <a:latin typeface="Liberation Sans" panose="020B0604020202020204" pitchFamily="34" charset="0"/>
              </a:rPr>
              <a:t>types </a:t>
            </a:r>
            <a:r>
              <a:rPr lang="en-US" sz="2200" dirty="0">
                <a:solidFill>
                  <a:srgbClr val="000000"/>
                </a:solidFill>
                <a:latin typeface="Liberation Sans" panose="020B0604020202020204" pitchFamily="34" charset="0"/>
              </a:rPr>
              <a:t>of </a:t>
            </a:r>
            <a:r>
              <a:rPr lang="en-US" sz="2200" dirty="0" smtClean="0">
                <a:solidFill>
                  <a:srgbClr val="000000"/>
                </a:solidFill>
                <a:latin typeface="Liberation Sans" panose="020B0604020202020204" pitchFamily="34" charset="0"/>
              </a:rPr>
              <a:t>foreign currency </a:t>
            </a:r>
            <a:r>
              <a:rPr lang="en-US" sz="2200" dirty="0">
                <a:solidFill>
                  <a:srgbClr val="000000"/>
                </a:solidFill>
                <a:latin typeface="Liberation Sans" panose="020B0604020202020204" pitchFamily="34" charset="0"/>
              </a:rPr>
              <a:t>gains and losses, and </a:t>
            </a:r>
            <a:endParaRPr lang="en-US" sz="2200" dirty="0" smtClean="0">
              <a:solidFill>
                <a:srgbClr val="000000"/>
              </a:solidFill>
              <a:latin typeface="Liberation Sans" panose="020B0604020202020204" pitchFamily="34" charset="0"/>
            </a:endParaRPr>
          </a:p>
          <a:p>
            <a:pPr marL="682625" lvl="1" indent="-450850" algn="l">
              <a:lnSpc>
                <a:spcPct val="125000"/>
              </a:lnSpc>
              <a:spcBef>
                <a:spcPts val="1200"/>
              </a:spcBef>
              <a:buClr>
                <a:srgbClr val="CC0000"/>
              </a:buClr>
              <a:buSzPct val="80000"/>
              <a:buFont typeface="Wingdings" panose="05000000000000000000" pitchFamily="2" charset="2"/>
              <a:buChar char="u"/>
            </a:pPr>
            <a:r>
              <a:rPr lang="en-US" sz="2200" dirty="0" smtClean="0">
                <a:solidFill>
                  <a:srgbClr val="000000"/>
                </a:solidFill>
                <a:latin typeface="Liberation Sans" panose="020B0604020202020204" pitchFamily="34" charset="0"/>
              </a:rPr>
              <a:t>some </a:t>
            </a:r>
            <a:r>
              <a:rPr lang="en-US" sz="2200" dirty="0">
                <a:solidFill>
                  <a:srgbClr val="000000"/>
                </a:solidFill>
                <a:latin typeface="Liberation Sans" panose="020B0604020202020204" pitchFamily="34" charset="0"/>
              </a:rPr>
              <a:t>gains and losses on investments.</a:t>
            </a:r>
            <a:endParaRPr lang="en-US" altLang="en-US" sz="2200" dirty="0">
              <a:solidFill>
                <a:srgbClr val="000000"/>
              </a:solidFill>
              <a:latin typeface="Liberation Sans" panose="020B0604020202020204" pitchFamily="34" charset="0"/>
            </a:endParaRP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latin typeface="Liberation Sans" panose="020B0604020202020204" pitchFamily="34" charset="0"/>
              </a:rPr>
              <a:t>BALANCE SHEET PRESENTATION</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37" y="228600"/>
            <a:ext cx="7688739" cy="604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10904" y="6306487"/>
            <a:ext cx="4572000" cy="461665"/>
          </a:xfrm>
          <a:prstGeom prst="rect">
            <a:avLst/>
          </a:prstGeom>
        </p:spPr>
        <p:txBody>
          <a:bodyPr>
            <a:spAutoFit/>
          </a:bodyPr>
          <a:lstStyle/>
          <a:p>
            <a:pPr algn="l"/>
            <a:r>
              <a:rPr lang="en-US" sz="1200" b="1" dirty="0">
                <a:latin typeface="Liberation Sans" panose="020B0604020202020204" pitchFamily="34" charset="0"/>
              </a:rPr>
              <a:t>ILLUSTRATION 11-16</a:t>
            </a:r>
          </a:p>
          <a:p>
            <a:pPr algn="l"/>
            <a:r>
              <a:rPr lang="en-US" sz="1200" dirty="0">
                <a:latin typeface="Liberation Sans" panose="020B0604020202020204" pitchFamily="34" charset="0"/>
              </a:rPr>
              <a:t>Stockholders’ equity </a:t>
            </a:r>
            <a:r>
              <a:rPr lang="en-US" sz="1200" dirty="0" smtClean="0">
                <a:latin typeface="Liberation Sans" panose="020B0604020202020204" pitchFamily="34" charset="0"/>
              </a:rPr>
              <a:t>section of </a:t>
            </a:r>
            <a:r>
              <a:rPr lang="en-US" sz="1200" dirty="0">
                <a:latin typeface="Liberation Sans" panose="020B0604020202020204" pitchFamily="34" charset="0"/>
              </a:rPr>
              <a:t>balance sheet</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85873"/>
            <a:ext cx="8300112" cy="432246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2100" dirty="0" smtClean="0">
                <a:solidFill>
                  <a:schemeClr val="bg2"/>
                </a:solidFill>
                <a:latin typeface="Liberation Sans" panose="020B0604020202020204" pitchFamily="34" charset="0"/>
              </a:rPr>
              <a:t>Jennifer </a:t>
            </a:r>
            <a:r>
              <a:rPr lang="en-US" sz="2100" dirty="0">
                <a:solidFill>
                  <a:schemeClr val="bg2"/>
                </a:solidFill>
                <a:latin typeface="Liberation Sans" panose="020B0604020202020204" pitchFamily="34" charset="0"/>
              </a:rPr>
              <a:t>Corporation has issued 300,000 shares of $3 par value common stock. It is </a:t>
            </a:r>
            <a:r>
              <a:rPr lang="en-US" sz="2100" dirty="0" smtClean="0">
                <a:solidFill>
                  <a:schemeClr val="bg2"/>
                </a:solidFill>
                <a:latin typeface="Liberation Sans" panose="020B0604020202020204" pitchFamily="34" charset="0"/>
              </a:rPr>
              <a:t>authorized to </a:t>
            </a:r>
            <a:r>
              <a:rPr lang="en-US" sz="2100" dirty="0">
                <a:solidFill>
                  <a:schemeClr val="bg2"/>
                </a:solidFill>
                <a:latin typeface="Liberation Sans" panose="020B0604020202020204" pitchFamily="34" charset="0"/>
              </a:rPr>
              <a:t>issue 600,000 shares. The paid-in capital in excess of par value on the common </a:t>
            </a:r>
            <a:r>
              <a:rPr lang="en-US" sz="2100" dirty="0" smtClean="0">
                <a:solidFill>
                  <a:schemeClr val="bg2"/>
                </a:solidFill>
                <a:latin typeface="Liberation Sans" panose="020B0604020202020204" pitchFamily="34" charset="0"/>
              </a:rPr>
              <a:t>stock is </a:t>
            </a:r>
            <a:r>
              <a:rPr lang="en-US" sz="2100" dirty="0">
                <a:solidFill>
                  <a:schemeClr val="bg2"/>
                </a:solidFill>
                <a:latin typeface="Liberation Sans" panose="020B0604020202020204" pitchFamily="34" charset="0"/>
              </a:rPr>
              <a:t>$380,000. The corporation has </a:t>
            </a:r>
            <a:r>
              <a:rPr lang="en-US" sz="2100" dirty="0" smtClean="0">
                <a:solidFill>
                  <a:schemeClr val="bg2"/>
                </a:solidFill>
                <a:latin typeface="Liberation Sans" panose="020B0604020202020204" pitchFamily="34" charset="0"/>
              </a:rPr>
              <a:t> reacquired </a:t>
            </a:r>
            <a:r>
              <a:rPr lang="en-US" sz="2100" dirty="0">
                <a:solidFill>
                  <a:schemeClr val="bg2"/>
                </a:solidFill>
                <a:latin typeface="Liberation Sans" panose="020B0604020202020204" pitchFamily="34" charset="0"/>
              </a:rPr>
              <a:t>15,000 shares at a cost of $50,000 and is </a:t>
            </a:r>
            <a:r>
              <a:rPr lang="en-US" sz="2100" dirty="0" smtClean="0">
                <a:solidFill>
                  <a:schemeClr val="bg2"/>
                </a:solidFill>
                <a:latin typeface="Liberation Sans" panose="020B0604020202020204" pitchFamily="34" charset="0"/>
              </a:rPr>
              <a:t>currently holding </a:t>
            </a:r>
            <a:r>
              <a:rPr lang="en-US" sz="2100" dirty="0">
                <a:solidFill>
                  <a:schemeClr val="bg2"/>
                </a:solidFill>
                <a:latin typeface="Liberation Sans" panose="020B0604020202020204" pitchFamily="34" charset="0"/>
              </a:rPr>
              <a:t>those shares. It also had a cumulative other comprehensive loss of $82,000</a:t>
            </a:r>
            <a:r>
              <a:rPr lang="en-US" sz="2100" dirty="0" smtClean="0">
                <a:solidFill>
                  <a:schemeClr val="bg2"/>
                </a:solidFill>
                <a:latin typeface="Liberation Sans" panose="020B0604020202020204" pitchFamily="34" charset="0"/>
              </a:rPr>
              <a:t>. </a:t>
            </a:r>
          </a:p>
          <a:p>
            <a:pPr indent="463550" algn="l">
              <a:lnSpc>
                <a:spcPct val="120000"/>
              </a:lnSpc>
              <a:spcBef>
                <a:spcPts val="0"/>
              </a:spcBef>
              <a:tabLst/>
            </a:pPr>
            <a:r>
              <a:rPr lang="en-US" sz="2100" dirty="0" smtClean="0">
                <a:solidFill>
                  <a:schemeClr val="bg2"/>
                </a:solidFill>
                <a:latin typeface="Liberation Sans" panose="020B0604020202020204" pitchFamily="34" charset="0"/>
              </a:rPr>
              <a:t>The </a:t>
            </a:r>
            <a:r>
              <a:rPr lang="en-US" sz="2100" dirty="0">
                <a:solidFill>
                  <a:schemeClr val="bg2"/>
                </a:solidFill>
                <a:latin typeface="Liberation Sans" panose="020B0604020202020204" pitchFamily="34" charset="0"/>
              </a:rPr>
              <a:t>corporation also has 4,000 shares issued and outstanding of 8%, $100 par </a:t>
            </a:r>
            <a:r>
              <a:rPr lang="en-US" sz="2100" dirty="0" smtClean="0">
                <a:solidFill>
                  <a:schemeClr val="bg2"/>
                </a:solidFill>
                <a:latin typeface="Liberation Sans" panose="020B0604020202020204" pitchFamily="34" charset="0"/>
              </a:rPr>
              <a:t>value preferred </a:t>
            </a:r>
            <a:r>
              <a:rPr lang="en-US" sz="2100" dirty="0">
                <a:solidFill>
                  <a:schemeClr val="bg2"/>
                </a:solidFill>
                <a:latin typeface="Liberation Sans" panose="020B0604020202020204" pitchFamily="34" charset="0"/>
              </a:rPr>
              <a:t>stock. It is authorized to issue 10,000 shares. The paid-in capital in excess of </a:t>
            </a:r>
            <a:r>
              <a:rPr lang="en-US" sz="2100" dirty="0" smtClean="0">
                <a:solidFill>
                  <a:schemeClr val="bg2"/>
                </a:solidFill>
                <a:latin typeface="Liberation Sans" panose="020B0604020202020204" pitchFamily="34" charset="0"/>
              </a:rPr>
              <a:t>par value </a:t>
            </a:r>
            <a:r>
              <a:rPr lang="en-US" sz="2100" dirty="0">
                <a:solidFill>
                  <a:schemeClr val="bg2"/>
                </a:solidFill>
                <a:latin typeface="Liberation Sans" panose="020B0604020202020204" pitchFamily="34" charset="0"/>
              </a:rPr>
              <a:t>on the preferred stock is $97,000. Retained earnings is $610,000</a:t>
            </a:r>
            <a:r>
              <a:rPr lang="en-US" sz="2100" dirty="0" smtClean="0">
                <a:solidFill>
                  <a:schemeClr val="bg2"/>
                </a:solidFill>
                <a:latin typeface="Liberation Sans" panose="020B0604020202020204" pitchFamily="34" charset="0"/>
              </a:rPr>
              <a:t>. </a:t>
            </a:r>
          </a:p>
          <a:p>
            <a:pPr indent="463550" algn="l">
              <a:lnSpc>
                <a:spcPct val="120000"/>
              </a:lnSpc>
              <a:spcBef>
                <a:spcPts val="0"/>
              </a:spcBef>
              <a:tabLst/>
            </a:pPr>
            <a:r>
              <a:rPr lang="en-US" sz="2100" dirty="0" smtClean="0">
                <a:solidFill>
                  <a:schemeClr val="bg2"/>
                </a:solidFill>
                <a:latin typeface="Liberation Sans" panose="020B0604020202020204" pitchFamily="34" charset="0"/>
              </a:rPr>
              <a:t>Prepare </a:t>
            </a:r>
            <a:r>
              <a:rPr lang="en-US" sz="2100" dirty="0">
                <a:solidFill>
                  <a:schemeClr val="bg2"/>
                </a:solidFill>
                <a:latin typeface="Liberation Sans" panose="020B0604020202020204" pitchFamily="34" charset="0"/>
              </a:rPr>
              <a:t>the stockholders’ equity section of the balance sheet.</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Stockholders’ Equity Section</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16256"/>
            <a:ext cx="837375"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4a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3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3598109980"/>
      </p:ext>
    </p:extLst>
  </p:cSld>
  <p:clrMapOvr>
    <a:masterClrMapping/>
  </p:clrMapOvr>
  <p:transition>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8" y="228600"/>
            <a:ext cx="8185585" cy="6188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3651"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233" y="1775326"/>
            <a:ext cx="6993767" cy="7174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233" y="2487304"/>
            <a:ext cx="6993767" cy="7174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510" y="3267388"/>
            <a:ext cx="1257890" cy="2514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69056"/>
            <a:ext cx="6357970" cy="228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510" y="4285284"/>
            <a:ext cx="1257890" cy="2514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510" y="4572000"/>
            <a:ext cx="1257890" cy="2514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849504"/>
            <a:ext cx="7848600" cy="228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510" y="5131444"/>
            <a:ext cx="1257890" cy="2514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410200"/>
            <a:ext cx="7848600" cy="228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658136"/>
            <a:ext cx="7848600" cy="228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510" y="5934388"/>
            <a:ext cx="1257890" cy="2514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003344"/>
            <a:ext cx="6357970" cy="228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23008915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83651"/>
                                        </p:tgtEl>
                                      </p:cBhvr>
                                    </p:animEffect>
                                    <p:set>
                                      <p:cBhvr>
                                        <p:cTn id="7" dur="1" fill="hold">
                                          <p:stCondLst>
                                            <p:cond delay="499"/>
                                          </p:stCondLst>
                                        </p:cTn>
                                        <p:tgtEl>
                                          <p:spTgt spid="2836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nodeType="clickEffect">
                                  <p:stCondLst>
                                    <p:cond delay="0"/>
                                  </p:stCondLst>
                                  <p:childTnLst>
                                    <p:animEffect transition="out" filter="wipe(lef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nodeType="clickEffect">
                                  <p:stCondLst>
                                    <p:cond delay="0"/>
                                  </p:stCondLst>
                                  <p:childTnLst>
                                    <p:animEffect transition="out" filter="wipe(left)">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nodeType="clickEffect">
                                  <p:stCondLst>
                                    <p:cond delay="0"/>
                                  </p:stCondLst>
                                  <p:childTnLst>
                                    <p:animEffect transition="out" filter="wipe(left)">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nodeType="clickEffect">
                                  <p:stCondLst>
                                    <p:cond delay="0"/>
                                  </p:stCondLst>
                                  <p:childTnLst>
                                    <p:animEffect transition="out" filter="wipe(left)">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nodeType="clickEffect">
                                  <p:stCondLst>
                                    <p:cond delay="0"/>
                                  </p:stCondLst>
                                  <p:childTnLst>
                                    <p:animEffect transition="out" filter="wipe(left)">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nodeType="clickEffect">
                                  <p:stCondLst>
                                    <p:cond delay="0"/>
                                  </p:stCondLst>
                                  <p:childTnLst>
                                    <p:animEffect transition="out" filter="wipe(left)">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609600" y="1233488"/>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30000"/>
              </a:spcBef>
            </a:pPr>
            <a:r>
              <a:rPr lang="en-US" altLang="en-US" sz="2800" b="1" dirty="0">
                <a:solidFill>
                  <a:srgbClr val="CC0000"/>
                </a:solidFill>
                <a:latin typeface="Liberation Sans" panose="020B0604020202020204" pitchFamily="34" charset="0"/>
              </a:rPr>
              <a:t>Dividend Record</a:t>
            </a:r>
          </a:p>
        </p:txBody>
      </p:sp>
      <p:sp>
        <p:nvSpPr>
          <p:cNvPr id="230406" name="Rectangle 6"/>
          <p:cNvSpPr>
            <a:spLocks noChangeArrowheads="1"/>
          </p:cNvSpPr>
          <p:nvPr/>
        </p:nvSpPr>
        <p:spPr bwMode="auto">
          <a:xfrm>
            <a:off x="609600" y="1828800"/>
            <a:ext cx="8001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971550" indent="-457200">
              <a:defRPr sz="2400">
                <a:solidFill>
                  <a:schemeClr val="tx1"/>
                </a:solidFill>
                <a:latin typeface="Times New Roman" pitchFamily="18" charset="0"/>
              </a:defRPr>
            </a:lvl2pPr>
            <a:lvl3pPr marL="1543050" indent="-457200">
              <a:defRPr sz="2400">
                <a:solidFill>
                  <a:schemeClr val="tx1"/>
                </a:solidFill>
                <a:latin typeface="Times New Roman" pitchFamily="18" charset="0"/>
              </a:defRPr>
            </a:lvl3pPr>
            <a:lvl4pPr marL="2114550" indent="-457200">
              <a:defRPr sz="2400">
                <a:solidFill>
                  <a:schemeClr val="tx1"/>
                </a:solidFill>
                <a:latin typeface="Times New Roman" pitchFamily="18" charset="0"/>
              </a:defRPr>
            </a:lvl4pPr>
            <a:lvl5pPr marL="2686050" indent="-457200">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l">
              <a:lnSpc>
                <a:spcPct val="110000"/>
              </a:lnSpc>
            </a:pPr>
            <a:r>
              <a:rPr lang="en-US" altLang="en-US" sz="2000" b="1" dirty="0">
                <a:latin typeface="Liberation Sans" panose="020B0604020202020204" pitchFamily="34" charset="0"/>
              </a:rPr>
              <a:t>Illustration:</a:t>
            </a:r>
            <a:r>
              <a:rPr lang="en-US" altLang="en-US" sz="2000" dirty="0">
                <a:latin typeface="Liberation Sans" panose="020B0604020202020204" pitchFamily="34" charset="0"/>
              </a:rPr>
              <a:t> </a:t>
            </a:r>
            <a:r>
              <a:rPr lang="en-US" altLang="en-US" sz="2000" dirty="0" smtClean="0">
                <a:latin typeface="Liberation Sans" panose="020B0604020202020204" pitchFamily="34" charset="0"/>
              </a:rPr>
              <a:t>The </a:t>
            </a:r>
            <a:r>
              <a:rPr lang="en-US" altLang="en-US" sz="2000" dirty="0">
                <a:latin typeface="Liberation Sans" panose="020B0604020202020204" pitchFamily="34" charset="0"/>
              </a:rPr>
              <a:t>following is the calculation of the payout ratio for Nike in </a:t>
            </a:r>
            <a:r>
              <a:rPr lang="en-US" altLang="en-US" sz="2000" dirty="0" smtClean="0">
                <a:latin typeface="Liberation Sans" panose="020B0604020202020204" pitchFamily="34" charset="0"/>
              </a:rPr>
              <a:t>2014 and 2013.</a:t>
            </a:r>
            <a:endParaRPr lang="en-US" altLang="en-US" sz="2000" dirty="0">
              <a:latin typeface="Liberation Sans" panose="020B0604020202020204" pitchFamily="34" charset="0"/>
            </a:endParaRPr>
          </a:p>
        </p:txBody>
      </p:sp>
      <p:sp>
        <p:nvSpPr>
          <p:cNvPr id="230415" name="Rectangle 15"/>
          <p:cNvSpPr>
            <a:spLocks noChangeArrowheads="1"/>
          </p:cNvSpPr>
          <p:nvPr/>
        </p:nvSpPr>
        <p:spPr bwMode="auto">
          <a:xfrm>
            <a:off x="3200400" y="4629150"/>
            <a:ext cx="2819400" cy="838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230416" name="Rectangle 16"/>
          <p:cNvSpPr>
            <a:spLocks noChangeArrowheads="1"/>
          </p:cNvSpPr>
          <p:nvPr/>
        </p:nvSpPr>
        <p:spPr bwMode="auto">
          <a:xfrm>
            <a:off x="6019800" y="4629150"/>
            <a:ext cx="2971800" cy="8382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230421" name="Rectangle 21"/>
          <p:cNvSpPr>
            <a:spLocks noChangeArrowheads="1"/>
          </p:cNvSpPr>
          <p:nvPr/>
        </p:nvSpPr>
        <p:spPr bwMode="auto">
          <a:xfrm>
            <a:off x="914400" y="5791200"/>
            <a:ext cx="7696200" cy="73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10000"/>
              </a:lnSpc>
            </a:pPr>
            <a:r>
              <a:rPr lang="en-US" altLang="en-US" sz="1900" dirty="0" smtClean="0">
                <a:latin typeface="Liberation Sans" panose="020B0604020202020204" pitchFamily="34" charset="0"/>
              </a:rPr>
              <a:t>The </a:t>
            </a:r>
            <a:r>
              <a:rPr lang="en-US" altLang="en-US" sz="1900" b="1" dirty="0" smtClean="0">
                <a:latin typeface="Liberation Sans" panose="020B0604020202020204" pitchFamily="34" charset="0"/>
              </a:rPr>
              <a:t>payout ratio </a:t>
            </a:r>
            <a:r>
              <a:rPr lang="en-US" altLang="en-US" sz="1900" dirty="0" smtClean="0">
                <a:latin typeface="Liberation Sans" panose="020B0604020202020204" pitchFamily="34" charset="0"/>
              </a:rPr>
              <a:t>measures the percentage of earnings a company distributes in the form of cash dividends.</a:t>
            </a:r>
            <a:endParaRPr lang="en-US" altLang="en-US" sz="1900" dirty="0">
              <a:latin typeface="Liberation Sans" panose="020B0604020202020204" pitchFamily="34" charset="0"/>
            </a:endParaRP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30000"/>
              </a:spcBef>
            </a:pPr>
            <a:r>
              <a:rPr lang="en-US" altLang="en-US" sz="3200" b="1" dirty="0" smtClean="0">
                <a:solidFill>
                  <a:schemeClr val="tx2">
                    <a:lumMod val="50000"/>
                  </a:schemeClr>
                </a:solidFill>
                <a:latin typeface="Liberation Sans" panose="020B0604020202020204" pitchFamily="34" charset="0"/>
              </a:rPr>
              <a:t>ANALYSIS OF STOCKHOLDERS’ EQUITY</a:t>
            </a:r>
            <a:endParaRPr lang="en-US" altLang="en-US" sz="3200" b="1" dirty="0">
              <a:solidFill>
                <a:schemeClr val="tx2">
                  <a:lumMod val="50000"/>
                </a:schemeClr>
              </a:solidFill>
              <a:latin typeface="Liberation Sans" panose="020B0604020202020204" pitchFamily="34" charset="0"/>
            </a:endParaRPr>
          </a:p>
        </p:txBody>
      </p:sp>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361345"/>
            <a:ext cx="8534400" cy="2299063"/>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284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371" y="2383808"/>
            <a:ext cx="4909829" cy="84412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81000" y="2860344"/>
            <a:ext cx="1905000" cy="461665"/>
          </a:xfrm>
          <a:prstGeom prst="rect">
            <a:avLst/>
          </a:prstGeom>
        </p:spPr>
        <p:txBody>
          <a:bodyPr wrap="square">
            <a:spAutoFit/>
          </a:bodyPr>
          <a:lstStyle/>
          <a:p>
            <a:pPr algn="l"/>
            <a:r>
              <a:rPr lang="en-US" sz="1200" b="1" dirty="0">
                <a:latin typeface="Liberation Sans" panose="020B0604020202020204" pitchFamily="34" charset="0"/>
              </a:rPr>
              <a:t>ILLUSTRATION 11-17</a:t>
            </a:r>
          </a:p>
          <a:p>
            <a:pPr algn="l"/>
            <a:r>
              <a:rPr lang="en-US" sz="1200" dirty="0">
                <a:latin typeface="Liberation Sans" panose="020B0604020202020204" pitchFamily="34" charset="0"/>
              </a:rPr>
              <a:t>Nike’s payout ratio</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17982</TotalTime>
  <Pages>43</Pages>
  <Words>6429</Words>
  <Application>Microsoft Office PowerPoint</Application>
  <PresentationFormat>On-screen Show (4:3)</PresentationFormat>
  <Paragraphs>855</Paragraphs>
  <Slides>117</Slides>
  <Notes>96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117</vt:i4>
      </vt:variant>
    </vt:vector>
  </HeadingPairs>
  <TitlesOfParts>
    <vt:vector size="120" baseType="lpstr">
      <vt:lpstr>movnglnc</vt:lpstr>
      <vt:lpstr>Slide</vt:lpstr>
      <vt:lpstr>Microsoft Excel 97-2003 Worksheet</vt:lpstr>
      <vt:lpstr>PowerPoint Presentation</vt:lpstr>
      <vt:lpstr>PowerPoint Presentation</vt:lpstr>
      <vt:lpstr>CHAPTER OUTLINE</vt:lpstr>
      <vt:lpstr>PowerPoint Presentation</vt:lpstr>
      <vt:lpstr>What is a Corporation?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Cash Dividends - Preferred Stock  Cash dividends must be paid first to preferred stockholders before any common stockholders are paid. </vt:lpstr>
      <vt:lpstr>Dividends</vt:lpstr>
      <vt:lpstr>Dividends</vt:lpstr>
      <vt:lpstr>Dividends</vt:lpstr>
      <vt:lpstr>Dividends</vt:lpstr>
      <vt:lpstr>Dividends</vt:lpstr>
      <vt:lpstr>Dividends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wcsd</cp:lastModifiedBy>
  <cp:revision>1790</cp:revision>
  <cp:lastPrinted>1999-09-16T17:08:20Z</cp:lastPrinted>
  <dcterms:created xsi:type="dcterms:W3CDTF">1997-03-28T18:03:02Z</dcterms:created>
  <dcterms:modified xsi:type="dcterms:W3CDTF">2019-05-01T15:48:53Z</dcterms:modified>
</cp:coreProperties>
</file>