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02"/>
  </p:notesMasterIdLst>
  <p:handoutMasterIdLst>
    <p:handoutMasterId r:id="rId103"/>
  </p:handoutMasterIdLst>
  <p:sldIdLst>
    <p:sldId id="886" r:id="rId2"/>
    <p:sldId id="849" r:id="rId3"/>
    <p:sldId id="850" r:id="rId4"/>
    <p:sldId id="778" r:id="rId5"/>
    <p:sldId id="779" r:id="rId6"/>
    <p:sldId id="690" r:id="rId7"/>
    <p:sldId id="781" r:id="rId8"/>
    <p:sldId id="780" r:id="rId9"/>
    <p:sldId id="619" r:id="rId10"/>
    <p:sldId id="887" r:id="rId11"/>
    <p:sldId id="691" r:id="rId12"/>
    <p:sldId id="692" r:id="rId13"/>
    <p:sldId id="888" r:id="rId14"/>
    <p:sldId id="889" r:id="rId15"/>
    <p:sldId id="890" r:id="rId16"/>
    <p:sldId id="891" r:id="rId17"/>
    <p:sldId id="693" r:id="rId18"/>
    <p:sldId id="892" r:id="rId19"/>
    <p:sldId id="893" r:id="rId20"/>
    <p:sldId id="694" r:id="rId21"/>
    <p:sldId id="758" r:id="rId22"/>
    <p:sldId id="782" r:id="rId23"/>
    <p:sldId id="851" r:id="rId24"/>
    <p:sldId id="852" r:id="rId25"/>
    <p:sldId id="853" r:id="rId26"/>
    <p:sldId id="783" r:id="rId27"/>
    <p:sldId id="894" r:id="rId28"/>
    <p:sldId id="854" r:id="rId29"/>
    <p:sldId id="757" r:id="rId30"/>
    <p:sldId id="696" r:id="rId31"/>
    <p:sldId id="895" r:id="rId32"/>
    <p:sldId id="697" r:id="rId33"/>
    <p:sldId id="896" r:id="rId34"/>
    <p:sldId id="808" r:id="rId35"/>
    <p:sldId id="898" r:id="rId36"/>
    <p:sldId id="698" r:id="rId37"/>
    <p:sldId id="846" r:id="rId38"/>
    <p:sldId id="771" r:id="rId39"/>
    <p:sldId id="705" r:id="rId40"/>
    <p:sldId id="899" r:id="rId41"/>
    <p:sldId id="900" r:id="rId42"/>
    <p:sldId id="901" r:id="rId43"/>
    <p:sldId id="710" r:id="rId44"/>
    <p:sldId id="875" r:id="rId45"/>
    <p:sldId id="903" r:id="rId46"/>
    <p:sldId id="904" r:id="rId47"/>
    <p:sldId id="905" r:id="rId48"/>
    <p:sldId id="902" r:id="rId49"/>
    <p:sldId id="704" r:id="rId50"/>
    <p:sldId id="708" r:id="rId51"/>
    <p:sldId id="855" r:id="rId52"/>
    <p:sldId id="856" r:id="rId53"/>
    <p:sldId id="712" r:id="rId54"/>
    <p:sldId id="809" r:id="rId55"/>
    <p:sldId id="713" r:id="rId56"/>
    <p:sldId id="810" r:id="rId57"/>
    <p:sldId id="811" r:id="rId58"/>
    <p:sldId id="812" r:id="rId59"/>
    <p:sldId id="813" r:id="rId60"/>
    <p:sldId id="857" r:id="rId61"/>
    <p:sldId id="718" r:id="rId62"/>
    <p:sldId id="906" r:id="rId63"/>
    <p:sldId id="722" r:id="rId64"/>
    <p:sldId id="907" r:id="rId65"/>
    <p:sldId id="724" r:id="rId66"/>
    <p:sldId id="765" r:id="rId67"/>
    <p:sldId id="786" r:id="rId68"/>
    <p:sldId id="787" r:id="rId69"/>
    <p:sldId id="908" r:id="rId70"/>
    <p:sldId id="858" r:id="rId71"/>
    <p:sldId id="859" r:id="rId72"/>
    <p:sldId id="790" r:id="rId73"/>
    <p:sldId id="733" r:id="rId74"/>
    <p:sldId id="734" r:id="rId75"/>
    <p:sldId id="743" r:id="rId76"/>
    <p:sldId id="739" r:id="rId77"/>
    <p:sldId id="735" r:id="rId78"/>
    <p:sldId id="736" r:id="rId79"/>
    <p:sldId id="737" r:id="rId80"/>
    <p:sldId id="738" r:id="rId81"/>
    <p:sldId id="837" r:id="rId82"/>
    <p:sldId id="864" r:id="rId83"/>
    <p:sldId id="740" r:id="rId84"/>
    <p:sldId id="865" r:id="rId85"/>
    <p:sldId id="870" r:id="rId86"/>
    <p:sldId id="867" r:id="rId87"/>
    <p:sldId id="868" r:id="rId88"/>
    <p:sldId id="872" r:id="rId89"/>
    <p:sldId id="873" r:id="rId90"/>
    <p:sldId id="800" r:id="rId91"/>
    <p:sldId id="876" r:id="rId92"/>
    <p:sldId id="877" r:id="rId93"/>
    <p:sldId id="878" r:id="rId94"/>
    <p:sldId id="879" r:id="rId95"/>
    <p:sldId id="880" r:id="rId96"/>
    <p:sldId id="881" r:id="rId97"/>
    <p:sldId id="882" r:id="rId98"/>
    <p:sldId id="883" r:id="rId99"/>
    <p:sldId id="884" r:id="rId100"/>
    <p:sldId id="885" r:id="rId101"/>
  </p:sldIdLst>
  <p:sldSz cx="9144000" cy="6858000" type="screen4x3"/>
  <p:notesSz cx="7004050" cy="9290050"/>
  <p:kinsoku lang="ja-JP" invalStChars="、。，．・：；？！゛゜ヽヾゝゞ々ー’”）〕］｝〉》」』】°‰′″℃￠％ぁぃぅぇぉっゃゅょゎァィゥェォッャュョヮヵヶ!%),.:;?]}｡｣､･ｧｨｩｪｫｬｭｮｯｰﾞﾟ" invalEndChars="‘“（〔［｛〈《「『【￥＄$([\{｢￡"/>
  <p:defaultTextStyle>
    <a:defPPr>
      <a:defRPr lang="en-US"/>
    </a:defPPr>
    <a:lvl1pPr algn="ctr" rtl="0" eaLnBrk="0" fontAlgn="base" hangingPunct="0">
      <a:spcBef>
        <a:spcPct val="0"/>
      </a:spcBef>
      <a:spcAft>
        <a:spcPct val="0"/>
      </a:spcAft>
      <a:defRPr sz="2900" b="1" kern="1200">
        <a:solidFill>
          <a:schemeClr val="tx1"/>
        </a:solidFill>
        <a:latin typeface="Arial" charset="0"/>
        <a:ea typeface="+mn-ea"/>
        <a:cs typeface="+mn-cs"/>
      </a:defRPr>
    </a:lvl1pPr>
    <a:lvl2pPr marL="457200" algn="ctr" rtl="0" eaLnBrk="0" fontAlgn="base" hangingPunct="0">
      <a:spcBef>
        <a:spcPct val="0"/>
      </a:spcBef>
      <a:spcAft>
        <a:spcPct val="0"/>
      </a:spcAft>
      <a:defRPr sz="2900" b="1" kern="1200">
        <a:solidFill>
          <a:schemeClr val="tx1"/>
        </a:solidFill>
        <a:latin typeface="Arial" charset="0"/>
        <a:ea typeface="+mn-ea"/>
        <a:cs typeface="+mn-cs"/>
      </a:defRPr>
    </a:lvl2pPr>
    <a:lvl3pPr marL="914400" algn="ctr" rtl="0" eaLnBrk="0" fontAlgn="base" hangingPunct="0">
      <a:spcBef>
        <a:spcPct val="0"/>
      </a:spcBef>
      <a:spcAft>
        <a:spcPct val="0"/>
      </a:spcAft>
      <a:defRPr sz="2900" b="1" kern="1200">
        <a:solidFill>
          <a:schemeClr val="tx1"/>
        </a:solidFill>
        <a:latin typeface="Arial" charset="0"/>
        <a:ea typeface="+mn-ea"/>
        <a:cs typeface="+mn-cs"/>
      </a:defRPr>
    </a:lvl3pPr>
    <a:lvl4pPr marL="1371600" algn="ctr" rtl="0" eaLnBrk="0" fontAlgn="base" hangingPunct="0">
      <a:spcBef>
        <a:spcPct val="0"/>
      </a:spcBef>
      <a:spcAft>
        <a:spcPct val="0"/>
      </a:spcAft>
      <a:defRPr sz="2900" b="1" kern="1200">
        <a:solidFill>
          <a:schemeClr val="tx1"/>
        </a:solidFill>
        <a:latin typeface="Arial" charset="0"/>
        <a:ea typeface="+mn-ea"/>
        <a:cs typeface="+mn-cs"/>
      </a:defRPr>
    </a:lvl4pPr>
    <a:lvl5pPr marL="1828800" algn="ctr" rtl="0" eaLnBrk="0" fontAlgn="base" hangingPunct="0">
      <a:spcBef>
        <a:spcPct val="0"/>
      </a:spcBef>
      <a:spcAft>
        <a:spcPct val="0"/>
      </a:spcAft>
      <a:defRPr sz="2900" b="1" kern="1200">
        <a:solidFill>
          <a:schemeClr val="tx1"/>
        </a:solidFill>
        <a:latin typeface="Arial" charset="0"/>
        <a:ea typeface="+mn-ea"/>
        <a:cs typeface="+mn-cs"/>
      </a:defRPr>
    </a:lvl5pPr>
    <a:lvl6pPr marL="2286000" algn="l" defTabSz="914400" rtl="0" eaLnBrk="1" latinLnBrk="0" hangingPunct="1">
      <a:defRPr sz="2900" b="1" kern="1200">
        <a:solidFill>
          <a:schemeClr val="tx1"/>
        </a:solidFill>
        <a:latin typeface="Arial" charset="0"/>
        <a:ea typeface="+mn-ea"/>
        <a:cs typeface="+mn-cs"/>
      </a:defRPr>
    </a:lvl6pPr>
    <a:lvl7pPr marL="2743200" algn="l" defTabSz="914400" rtl="0" eaLnBrk="1" latinLnBrk="0" hangingPunct="1">
      <a:defRPr sz="2900" b="1" kern="1200">
        <a:solidFill>
          <a:schemeClr val="tx1"/>
        </a:solidFill>
        <a:latin typeface="Arial" charset="0"/>
        <a:ea typeface="+mn-ea"/>
        <a:cs typeface="+mn-cs"/>
      </a:defRPr>
    </a:lvl7pPr>
    <a:lvl8pPr marL="3200400" algn="l" defTabSz="914400" rtl="0" eaLnBrk="1" latinLnBrk="0" hangingPunct="1">
      <a:defRPr sz="2900" b="1" kern="1200">
        <a:solidFill>
          <a:schemeClr val="tx1"/>
        </a:solidFill>
        <a:latin typeface="Arial" charset="0"/>
        <a:ea typeface="+mn-ea"/>
        <a:cs typeface="+mn-cs"/>
      </a:defRPr>
    </a:lvl8pPr>
    <a:lvl9pPr marL="3657600" algn="l" defTabSz="914400" rtl="0" eaLnBrk="1" latinLnBrk="0" hangingPunct="1">
      <a:defRPr sz="29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5">
          <p15:clr>
            <a:srgbClr val="A4A3A4"/>
          </p15:clr>
        </p15:guide>
        <p15:guide id="2" pos="220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CC"/>
    <a:srgbClr val="CC0000"/>
    <a:srgbClr val="FFFFC5"/>
    <a:srgbClr val="EAEAEA"/>
    <a:srgbClr val="CCFFFF"/>
    <a:srgbClr val="339966"/>
    <a:srgbClr val="FFF3F3"/>
    <a:srgbClr val="CCECFF"/>
    <a:srgbClr val="FFE7E7"/>
    <a:srgbClr val="F5E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18" autoAdjust="0"/>
    <p:restoredTop sz="94494" autoAdjust="0"/>
  </p:normalViewPr>
  <p:slideViewPr>
    <p:cSldViewPr>
      <p:cViewPr varScale="1">
        <p:scale>
          <a:sx n="106" d="100"/>
          <a:sy n="106" d="100"/>
        </p:scale>
        <p:origin x="108" y="12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Lst>
  </p:outlineViewPr>
  <p:notesTextViewPr>
    <p:cViewPr>
      <p:scale>
        <a:sx n="100" d="100"/>
        <a:sy n="100" d="100"/>
      </p:scale>
      <p:origin x="0" y="0"/>
    </p:cViewPr>
  </p:notesTextViewPr>
  <p:sorterViewPr>
    <p:cViewPr>
      <p:scale>
        <a:sx n="100" d="100"/>
        <a:sy n="100" d="100"/>
      </p:scale>
      <p:origin x="0" y="12300"/>
    </p:cViewPr>
  </p:sorterViewPr>
  <p:notesViewPr>
    <p:cSldViewPr>
      <p:cViewPr>
        <p:scale>
          <a:sx n="75" d="100"/>
          <a:sy n="75" d="100"/>
        </p:scale>
        <p:origin x="-2406" y="-234"/>
      </p:cViewPr>
      <p:guideLst>
        <p:guide orient="horz" pos="2925"/>
        <p:guide pos="2206"/>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_rels/viewProps.xml.rels><?xml version="1.0" encoding="UTF-8" standalone="yes"?>
<Relationships xmlns="http://schemas.openxmlformats.org/package/2006/relationships"><Relationship Id="rId26" Type="http://schemas.openxmlformats.org/officeDocument/2006/relationships/slide" Target="slides/slide32.xml"/><Relationship Id="rId21" Type="http://schemas.openxmlformats.org/officeDocument/2006/relationships/slide" Target="slides/slide26.xml"/><Relationship Id="rId42" Type="http://schemas.openxmlformats.org/officeDocument/2006/relationships/slide" Target="slides/slide50.xml"/><Relationship Id="rId47" Type="http://schemas.openxmlformats.org/officeDocument/2006/relationships/slide" Target="slides/slide55.xml"/><Relationship Id="rId63" Type="http://schemas.openxmlformats.org/officeDocument/2006/relationships/slide" Target="slides/slide72.xml"/><Relationship Id="rId68" Type="http://schemas.openxmlformats.org/officeDocument/2006/relationships/slide" Target="slides/slide77.xml"/><Relationship Id="rId16" Type="http://schemas.openxmlformats.org/officeDocument/2006/relationships/slide" Target="slides/slide21.xml"/><Relationship Id="rId11" Type="http://schemas.openxmlformats.org/officeDocument/2006/relationships/slide" Target="slides/slide14.xml"/><Relationship Id="rId24" Type="http://schemas.openxmlformats.org/officeDocument/2006/relationships/slide" Target="slides/slide29.xml"/><Relationship Id="rId32" Type="http://schemas.openxmlformats.org/officeDocument/2006/relationships/slide" Target="slides/slide38.xml"/><Relationship Id="rId37" Type="http://schemas.openxmlformats.org/officeDocument/2006/relationships/slide" Target="slides/slide45.xml"/><Relationship Id="rId40" Type="http://schemas.openxmlformats.org/officeDocument/2006/relationships/slide" Target="slides/slide48.xml"/><Relationship Id="rId45" Type="http://schemas.openxmlformats.org/officeDocument/2006/relationships/slide" Target="slides/slide53.xml"/><Relationship Id="rId53" Type="http://schemas.openxmlformats.org/officeDocument/2006/relationships/slide" Target="slides/slide61.xml"/><Relationship Id="rId58" Type="http://schemas.openxmlformats.org/officeDocument/2006/relationships/slide" Target="slides/slide67.xml"/><Relationship Id="rId66" Type="http://schemas.openxmlformats.org/officeDocument/2006/relationships/slide" Target="slides/slide75.xml"/><Relationship Id="rId74" Type="http://schemas.openxmlformats.org/officeDocument/2006/relationships/slide" Target="slides/slide83.xml"/><Relationship Id="rId5" Type="http://schemas.openxmlformats.org/officeDocument/2006/relationships/slide" Target="slides/slide7.xml"/><Relationship Id="rId61" Type="http://schemas.openxmlformats.org/officeDocument/2006/relationships/slide" Target="slides/slide70.xml"/><Relationship Id="rId19" Type="http://schemas.openxmlformats.org/officeDocument/2006/relationships/slide" Target="slides/slide24.xml"/><Relationship Id="rId14" Type="http://schemas.openxmlformats.org/officeDocument/2006/relationships/slide" Target="slides/slide19.xml"/><Relationship Id="rId22" Type="http://schemas.openxmlformats.org/officeDocument/2006/relationships/slide" Target="slides/slide27.xml"/><Relationship Id="rId27" Type="http://schemas.openxmlformats.org/officeDocument/2006/relationships/slide" Target="slides/slide33.xml"/><Relationship Id="rId30" Type="http://schemas.openxmlformats.org/officeDocument/2006/relationships/slide" Target="slides/slide36.xml"/><Relationship Id="rId35" Type="http://schemas.openxmlformats.org/officeDocument/2006/relationships/slide" Target="slides/slide43.xml"/><Relationship Id="rId43" Type="http://schemas.openxmlformats.org/officeDocument/2006/relationships/slide" Target="slides/slide51.xml"/><Relationship Id="rId48" Type="http://schemas.openxmlformats.org/officeDocument/2006/relationships/slide" Target="slides/slide56.xml"/><Relationship Id="rId56" Type="http://schemas.openxmlformats.org/officeDocument/2006/relationships/slide" Target="slides/slide65.xml"/><Relationship Id="rId64" Type="http://schemas.openxmlformats.org/officeDocument/2006/relationships/slide" Target="slides/slide73.xml"/><Relationship Id="rId69" Type="http://schemas.openxmlformats.org/officeDocument/2006/relationships/slide" Target="slides/slide78.xml"/><Relationship Id="rId77" Type="http://schemas.openxmlformats.org/officeDocument/2006/relationships/slide" Target="slides/slide90.xml"/><Relationship Id="rId8" Type="http://schemas.openxmlformats.org/officeDocument/2006/relationships/slide" Target="slides/slide11.xml"/><Relationship Id="rId51" Type="http://schemas.openxmlformats.org/officeDocument/2006/relationships/slide" Target="slides/slide59.xml"/><Relationship Id="rId72" Type="http://schemas.openxmlformats.org/officeDocument/2006/relationships/slide" Target="slides/slide81.xml"/><Relationship Id="rId3" Type="http://schemas.openxmlformats.org/officeDocument/2006/relationships/slide" Target="slides/slide5.xml"/><Relationship Id="rId12" Type="http://schemas.openxmlformats.org/officeDocument/2006/relationships/slide" Target="slides/slide17.xml"/><Relationship Id="rId17" Type="http://schemas.openxmlformats.org/officeDocument/2006/relationships/slide" Target="slides/slide22.xml"/><Relationship Id="rId25" Type="http://schemas.openxmlformats.org/officeDocument/2006/relationships/slide" Target="slides/slide30.xml"/><Relationship Id="rId33" Type="http://schemas.openxmlformats.org/officeDocument/2006/relationships/slide" Target="slides/slide39.xml"/><Relationship Id="rId38" Type="http://schemas.openxmlformats.org/officeDocument/2006/relationships/slide" Target="slides/slide46.xml"/><Relationship Id="rId46" Type="http://schemas.openxmlformats.org/officeDocument/2006/relationships/slide" Target="slides/slide54.xml"/><Relationship Id="rId59" Type="http://schemas.openxmlformats.org/officeDocument/2006/relationships/slide" Target="slides/slide68.xml"/><Relationship Id="rId67" Type="http://schemas.openxmlformats.org/officeDocument/2006/relationships/slide" Target="slides/slide76.xml"/><Relationship Id="rId20" Type="http://schemas.openxmlformats.org/officeDocument/2006/relationships/slide" Target="slides/slide25.xml"/><Relationship Id="rId41" Type="http://schemas.openxmlformats.org/officeDocument/2006/relationships/slide" Target="slides/slide49.xml"/><Relationship Id="rId54" Type="http://schemas.openxmlformats.org/officeDocument/2006/relationships/slide" Target="slides/slide63.xml"/><Relationship Id="rId62" Type="http://schemas.openxmlformats.org/officeDocument/2006/relationships/slide" Target="slides/slide71.xml"/><Relationship Id="rId70" Type="http://schemas.openxmlformats.org/officeDocument/2006/relationships/slide" Target="slides/slide79.xml"/><Relationship Id="rId75" Type="http://schemas.openxmlformats.org/officeDocument/2006/relationships/slide" Target="slides/slide85.xml"/><Relationship Id="rId1" Type="http://schemas.openxmlformats.org/officeDocument/2006/relationships/slide" Target="slides/slide3.xml"/><Relationship Id="rId6" Type="http://schemas.openxmlformats.org/officeDocument/2006/relationships/slide" Target="slides/slide8.xml"/><Relationship Id="rId15" Type="http://schemas.openxmlformats.org/officeDocument/2006/relationships/slide" Target="slides/slide20.xml"/><Relationship Id="rId23" Type="http://schemas.openxmlformats.org/officeDocument/2006/relationships/slide" Target="slides/slide28.xml"/><Relationship Id="rId28" Type="http://schemas.openxmlformats.org/officeDocument/2006/relationships/slide" Target="slides/slide34.xml"/><Relationship Id="rId36" Type="http://schemas.openxmlformats.org/officeDocument/2006/relationships/slide" Target="slides/slide44.xml"/><Relationship Id="rId49" Type="http://schemas.openxmlformats.org/officeDocument/2006/relationships/slide" Target="slides/slide57.xml"/><Relationship Id="rId57" Type="http://schemas.openxmlformats.org/officeDocument/2006/relationships/slide" Target="slides/slide66.xml"/><Relationship Id="rId10" Type="http://schemas.openxmlformats.org/officeDocument/2006/relationships/slide" Target="slides/slide13.xml"/><Relationship Id="rId31" Type="http://schemas.openxmlformats.org/officeDocument/2006/relationships/slide" Target="slides/slide37.xml"/><Relationship Id="rId44" Type="http://schemas.openxmlformats.org/officeDocument/2006/relationships/slide" Target="slides/slide52.xml"/><Relationship Id="rId52" Type="http://schemas.openxmlformats.org/officeDocument/2006/relationships/slide" Target="slides/slide60.xml"/><Relationship Id="rId60" Type="http://schemas.openxmlformats.org/officeDocument/2006/relationships/slide" Target="slides/slide69.xml"/><Relationship Id="rId65" Type="http://schemas.openxmlformats.org/officeDocument/2006/relationships/slide" Target="slides/slide74.xml"/><Relationship Id="rId73" Type="http://schemas.openxmlformats.org/officeDocument/2006/relationships/slide" Target="slides/slide82.xml"/><Relationship Id="rId4" Type="http://schemas.openxmlformats.org/officeDocument/2006/relationships/slide" Target="slides/slide6.xml"/><Relationship Id="rId9" Type="http://schemas.openxmlformats.org/officeDocument/2006/relationships/slide" Target="slides/slide12.xml"/><Relationship Id="rId13" Type="http://schemas.openxmlformats.org/officeDocument/2006/relationships/slide" Target="slides/slide18.xml"/><Relationship Id="rId18" Type="http://schemas.openxmlformats.org/officeDocument/2006/relationships/slide" Target="slides/slide23.xml"/><Relationship Id="rId39" Type="http://schemas.openxmlformats.org/officeDocument/2006/relationships/slide" Target="slides/slide47.xml"/><Relationship Id="rId34" Type="http://schemas.openxmlformats.org/officeDocument/2006/relationships/slide" Target="slides/slide40.xml"/><Relationship Id="rId50" Type="http://schemas.openxmlformats.org/officeDocument/2006/relationships/slide" Target="slides/slide58.xml"/><Relationship Id="rId55" Type="http://schemas.openxmlformats.org/officeDocument/2006/relationships/slide" Target="slides/slide64.xml"/><Relationship Id="rId76" Type="http://schemas.openxmlformats.org/officeDocument/2006/relationships/slide" Target="slides/slide89.xml"/><Relationship Id="rId7" Type="http://schemas.openxmlformats.org/officeDocument/2006/relationships/slide" Target="slides/slide9.xml"/><Relationship Id="rId71" Type="http://schemas.openxmlformats.org/officeDocument/2006/relationships/slide" Target="slides/slide80.xml"/><Relationship Id="rId2" Type="http://schemas.openxmlformats.org/officeDocument/2006/relationships/slide" Target="slides/slide4.xml"/><Relationship Id="rId29" Type="http://schemas.openxmlformats.org/officeDocument/2006/relationships/slide" Target="slides/slide3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4505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388938" y="4413250"/>
            <a:ext cx="6303962" cy="417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71" tIns="45130" rIns="91871" bIns="45130"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4995" name="Rectangle 3"/>
          <p:cNvSpPr>
            <a:spLocks noGrp="1" noRot="1" noChangeAspect="1" noChangeArrowheads="1" noTextEdit="1"/>
          </p:cNvSpPr>
          <p:nvPr>
            <p:ph type="sldImg" idx="2"/>
          </p:nvPr>
        </p:nvSpPr>
        <p:spPr bwMode="auto">
          <a:xfrm>
            <a:off x="1189038" y="703263"/>
            <a:ext cx="4627562" cy="34702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Tree>
    <p:extLst>
      <p:ext uri="{BB962C8B-B14F-4D97-AF65-F5344CB8AC3E}">
        <p14:creationId xmlns:p14="http://schemas.microsoft.com/office/powerpoint/2010/main" val="11964743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Arial" charset="0"/>
        <a:ea typeface="+mn-ea"/>
        <a:cs typeface="+mn-cs"/>
      </a:defRPr>
    </a:lvl1pPr>
    <a:lvl2pPr marL="457200" algn="l" rtl="0" eaLnBrk="0" fontAlgn="base" hangingPunct="0">
      <a:spcBef>
        <a:spcPct val="30000"/>
      </a:spcBef>
      <a:spcAft>
        <a:spcPct val="0"/>
      </a:spcAft>
      <a:defRPr sz="1400" kern="1200">
        <a:solidFill>
          <a:schemeClr val="tx1"/>
        </a:solidFill>
        <a:latin typeface="Arial" charset="0"/>
        <a:ea typeface="+mn-ea"/>
        <a:cs typeface="+mn-cs"/>
      </a:defRPr>
    </a:lvl2pPr>
    <a:lvl3pPr marL="914400" algn="l" rtl="0" eaLnBrk="0" fontAlgn="base" hangingPunct="0">
      <a:spcBef>
        <a:spcPct val="30000"/>
      </a:spcBef>
      <a:spcAft>
        <a:spcPct val="0"/>
      </a:spcAft>
      <a:defRPr sz="1400" kern="1200">
        <a:solidFill>
          <a:schemeClr val="tx1"/>
        </a:solidFill>
        <a:latin typeface="Arial" charset="0"/>
        <a:ea typeface="+mn-ea"/>
        <a:cs typeface="+mn-cs"/>
      </a:defRPr>
    </a:lvl3pPr>
    <a:lvl4pPr marL="1371600" algn="l" rtl="0" eaLnBrk="0" fontAlgn="base" hangingPunct="0">
      <a:spcBef>
        <a:spcPct val="30000"/>
      </a:spcBef>
      <a:spcAft>
        <a:spcPct val="0"/>
      </a:spcAft>
      <a:defRPr sz="1400" kern="1200">
        <a:solidFill>
          <a:schemeClr val="tx1"/>
        </a:solidFill>
        <a:latin typeface="Arial" charset="0"/>
        <a:ea typeface="+mn-ea"/>
        <a:cs typeface="+mn-cs"/>
      </a:defRPr>
    </a:lvl4pPr>
    <a:lvl5pPr marL="1828800" algn="l" rtl="0" eaLnBrk="0" fontAlgn="base" hangingPunct="0">
      <a:spcBef>
        <a:spcPct val="30000"/>
      </a:spcBef>
      <a:spcAft>
        <a:spcPct val="0"/>
      </a:spcAft>
      <a:defRPr sz="14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10547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701320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xfrm>
            <a:off x="933450" y="4413250"/>
            <a:ext cx="5137150" cy="4179888"/>
          </a:xfrm>
          <a:noFill/>
        </p:spPr>
        <p:txBody>
          <a:bodyPr/>
          <a:lstStyle/>
          <a:p>
            <a:endParaRPr lang="en-US" altLang="en-US" dirty="0"/>
          </a:p>
        </p:txBody>
      </p:sp>
    </p:spTree>
    <p:extLst>
      <p:ext uri="{BB962C8B-B14F-4D97-AF65-F5344CB8AC3E}">
        <p14:creationId xmlns:p14="http://schemas.microsoft.com/office/powerpoint/2010/main" val="3147526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392216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983680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026"/>
          <p:cNvSpPr>
            <a:spLocks noGrp="1" noRot="1" noChangeAspect="1" noChangeArrowheads="1" noTextEdit="1"/>
          </p:cNvSpPr>
          <p:nvPr>
            <p:ph type="sldImg"/>
          </p:nvPr>
        </p:nvSpPr>
        <p:spPr>
          <a:ln/>
        </p:spPr>
      </p:sp>
      <p:sp>
        <p:nvSpPr>
          <p:cNvPr id="100355" name="Rectangle 1027"/>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447426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xfrm>
            <a:off x="933450" y="4413250"/>
            <a:ext cx="5137150" cy="4179888"/>
          </a:xfrm>
          <a:noFill/>
        </p:spPr>
        <p:txBody>
          <a:bodyPr/>
          <a:lstStyle/>
          <a:p>
            <a:endParaRPr lang="en-US" altLang="en-US"/>
          </a:p>
        </p:txBody>
      </p:sp>
    </p:spTree>
    <p:extLst>
      <p:ext uri="{BB962C8B-B14F-4D97-AF65-F5344CB8AC3E}">
        <p14:creationId xmlns:p14="http://schemas.microsoft.com/office/powerpoint/2010/main" val="594914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584380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016375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9763389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4222667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300" name="Rectangle 4"/>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860359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6" name="Rectangle 2"/>
          <p:cNvSpPr>
            <a:spLocks noGrp="1" noRot="1" noChangeAspect="1" noChangeArrowheads="1" noTextEdit="1"/>
          </p:cNvSpPr>
          <p:nvPr>
            <p:ph type="sldImg"/>
          </p:nvPr>
        </p:nvSpPr>
        <p:spPr>
          <a:ln/>
        </p:spPr>
      </p:sp>
      <p:sp>
        <p:nvSpPr>
          <p:cNvPr id="85094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839758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6" name="Rectangle 2"/>
          <p:cNvSpPr>
            <a:spLocks noGrp="1" noRot="1" noChangeAspect="1" noChangeArrowheads="1" noTextEdit="1"/>
          </p:cNvSpPr>
          <p:nvPr>
            <p:ph type="sldImg"/>
          </p:nvPr>
        </p:nvSpPr>
        <p:spPr>
          <a:ln/>
        </p:spPr>
      </p:sp>
      <p:sp>
        <p:nvSpPr>
          <p:cNvPr id="85094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490769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29658418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2965841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xfrm>
            <a:off x="1192213" y="703263"/>
            <a:ext cx="4624387" cy="3470275"/>
          </a:xfrm>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603335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632433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76577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5015503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3420608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762219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9172086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6944373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6944373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5652430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0508351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42718771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22891449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20304535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0495785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9223257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8829393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8944511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3420608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9922771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40302768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9118846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224513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9420447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xfrm>
            <a:off x="933450" y="4413250"/>
            <a:ext cx="5137150" cy="4179888"/>
          </a:xfrm>
          <a:noFill/>
        </p:spPr>
        <p:txBody>
          <a:bodyPr/>
          <a:lstStyle/>
          <a:p>
            <a:endParaRPr lang="en-US" altLang="en-US" dirty="0"/>
          </a:p>
        </p:txBody>
      </p:sp>
    </p:spTree>
    <p:extLst>
      <p:ext uri="{BB962C8B-B14F-4D97-AF65-F5344CB8AC3E}">
        <p14:creationId xmlns:p14="http://schemas.microsoft.com/office/powerpoint/2010/main" val="28929062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xfrm>
            <a:off x="933450" y="4413250"/>
            <a:ext cx="5137150" cy="4179888"/>
          </a:xfrm>
          <a:noFill/>
        </p:spPr>
        <p:txBody>
          <a:bodyPr/>
          <a:lstStyle/>
          <a:p>
            <a:endParaRPr lang="en-US" altLang="en-US" dirty="0"/>
          </a:p>
        </p:txBody>
      </p:sp>
    </p:spTree>
    <p:extLst>
      <p:ext uri="{BB962C8B-B14F-4D97-AF65-F5344CB8AC3E}">
        <p14:creationId xmlns:p14="http://schemas.microsoft.com/office/powerpoint/2010/main" val="34884283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25839245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xfrm>
            <a:off x="1190625" y="703263"/>
            <a:ext cx="4625975" cy="3470275"/>
          </a:xfrm>
          <a:ln/>
        </p:spPr>
      </p:sp>
      <p:sp>
        <p:nvSpPr>
          <p:cNvPr id="39731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4042415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23417541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0078977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1026"/>
          <p:cNvSpPr>
            <a:spLocks noGrp="1" noRot="1" noChangeAspect="1" noChangeArrowheads="1" noTextEdit="1"/>
          </p:cNvSpPr>
          <p:nvPr>
            <p:ph type="sldImg"/>
          </p:nvPr>
        </p:nvSpPr>
        <p:spPr>
          <a:ln/>
        </p:spPr>
      </p:sp>
      <p:sp>
        <p:nvSpPr>
          <p:cNvPr id="128003" name="Rectangle 1027"/>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8385243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42321982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024918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1625694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715401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0078977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xfrm>
            <a:off x="1190625" y="703263"/>
            <a:ext cx="4625975" cy="3470275"/>
          </a:xfrm>
          <a:ln/>
        </p:spPr>
      </p:sp>
      <p:sp>
        <p:nvSpPr>
          <p:cNvPr id="39731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0785143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xfrm>
            <a:off x="1190625" y="703263"/>
            <a:ext cx="4625975" cy="3470275"/>
          </a:xfrm>
          <a:ln/>
        </p:spPr>
      </p:sp>
      <p:sp>
        <p:nvSpPr>
          <p:cNvPr id="39731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4116778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7104297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25081740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24989087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5844063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5735918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2486477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7772200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22865075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6065625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187581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xfrm>
            <a:off x="1190625" y="703263"/>
            <a:ext cx="4625975" cy="3470275"/>
          </a:xfrm>
          <a:ln/>
        </p:spPr>
      </p:sp>
      <p:sp>
        <p:nvSpPr>
          <p:cNvPr id="146435"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42076520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xfrm>
            <a:off x="1190625" y="703263"/>
            <a:ext cx="4625975" cy="3470275"/>
          </a:xfrm>
          <a:ln/>
        </p:spPr>
      </p:sp>
      <p:sp>
        <p:nvSpPr>
          <p:cNvPr id="146435"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35791196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23794720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1189038" y="703263"/>
            <a:ext cx="4625975" cy="3470275"/>
          </a:xfrm>
          <a:ln/>
        </p:spPr>
      </p:sp>
      <p:sp>
        <p:nvSpPr>
          <p:cNvPr id="133123" name="Rectangle 4"/>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29261463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xfrm>
            <a:off x="1192213" y="703263"/>
            <a:ext cx="4624387" cy="3470275"/>
          </a:xfrm>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9004793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xfrm>
            <a:off x="1189038" y="703263"/>
            <a:ext cx="4625975" cy="3470275"/>
          </a:xfrm>
          <a:ln/>
        </p:spPr>
      </p:sp>
      <p:sp>
        <p:nvSpPr>
          <p:cNvPr id="135171"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23147551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xfrm>
            <a:off x="1189038" y="703263"/>
            <a:ext cx="4625975" cy="3470275"/>
          </a:xfrm>
          <a:ln/>
        </p:spPr>
      </p:sp>
      <p:sp>
        <p:nvSpPr>
          <p:cNvPr id="136195" name="Rectangle 4"/>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149326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026"/>
          <p:cNvSpPr>
            <a:spLocks noGrp="1" noRot="1" noChangeAspect="1" noChangeArrowheads="1" noTextEdit="1"/>
          </p:cNvSpPr>
          <p:nvPr>
            <p:ph type="sldImg"/>
          </p:nvPr>
        </p:nvSpPr>
        <p:spPr>
          <a:ln/>
        </p:spPr>
      </p:sp>
      <p:sp>
        <p:nvSpPr>
          <p:cNvPr id="95235" name="Rectangle 1027"/>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2550992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xfrm>
            <a:off x="1189038" y="703263"/>
            <a:ext cx="4625975" cy="3470275"/>
          </a:xfrm>
          <a:ln/>
        </p:spPr>
      </p:sp>
      <p:sp>
        <p:nvSpPr>
          <p:cNvPr id="136195" name="Rectangle 4"/>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403249514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xfrm>
            <a:off x="1190625" y="703263"/>
            <a:ext cx="4625975" cy="3470275"/>
          </a:xfrm>
          <a:ln/>
        </p:spPr>
      </p:sp>
      <p:sp>
        <p:nvSpPr>
          <p:cNvPr id="146435"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23645082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38573464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p:spPr>
        <p:txBody>
          <a:bodyPr lIns="91852" tIns="45120" rIns="91852" bIns="45120"/>
          <a:lstStyle/>
          <a:p>
            <a:endParaRPr lang="en-US" altLang="en-US" dirty="0"/>
          </a:p>
        </p:txBody>
      </p:sp>
    </p:spTree>
    <p:extLst>
      <p:ext uri="{BB962C8B-B14F-4D97-AF65-F5344CB8AC3E}">
        <p14:creationId xmlns:p14="http://schemas.microsoft.com/office/powerpoint/2010/main" val="250489824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189038" y="703263"/>
            <a:ext cx="4625975" cy="3470275"/>
          </a:xfrm>
          <a:ln/>
        </p:spPr>
      </p:sp>
      <p:sp>
        <p:nvSpPr>
          <p:cNvPr id="126979"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3073540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189038" y="703263"/>
            <a:ext cx="4625975" cy="3470275"/>
          </a:xfrm>
          <a:ln/>
        </p:spPr>
      </p:sp>
      <p:sp>
        <p:nvSpPr>
          <p:cNvPr id="126979"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0718976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189038" y="703263"/>
            <a:ext cx="4625975" cy="3470275"/>
          </a:xfrm>
          <a:ln/>
        </p:spPr>
      </p:sp>
      <p:sp>
        <p:nvSpPr>
          <p:cNvPr id="126979"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98473244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189038" y="703263"/>
            <a:ext cx="4625975" cy="3470275"/>
          </a:xfrm>
          <a:ln/>
        </p:spPr>
      </p:sp>
      <p:sp>
        <p:nvSpPr>
          <p:cNvPr id="126979"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406044463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189038" y="703263"/>
            <a:ext cx="4625975" cy="3470275"/>
          </a:xfrm>
          <a:ln/>
        </p:spPr>
      </p:sp>
      <p:sp>
        <p:nvSpPr>
          <p:cNvPr id="126979"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06976110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189038" y="703263"/>
            <a:ext cx="4625975" cy="3470275"/>
          </a:xfrm>
          <a:ln/>
        </p:spPr>
      </p:sp>
      <p:sp>
        <p:nvSpPr>
          <p:cNvPr id="126979"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183518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xfrm>
            <a:off x="933450" y="4413250"/>
            <a:ext cx="5137150" cy="4179888"/>
          </a:xfrm>
          <a:noFill/>
        </p:spPr>
        <p:txBody>
          <a:bodyPr/>
          <a:lstStyle/>
          <a:p>
            <a:endParaRPr lang="en-US" altLang="en-US" dirty="0"/>
          </a:p>
        </p:txBody>
      </p:sp>
    </p:spTree>
    <p:extLst>
      <p:ext uri="{BB962C8B-B14F-4D97-AF65-F5344CB8AC3E}">
        <p14:creationId xmlns:p14="http://schemas.microsoft.com/office/powerpoint/2010/main" val="140017779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852" tIns="45120" rIns="91852" bIns="45120"/>
          <a:lstStyle/>
          <a:p>
            <a:endParaRPr lang="en-US" altLang="en-US" dirty="0"/>
          </a:p>
        </p:txBody>
      </p:sp>
    </p:spTree>
    <p:extLst>
      <p:ext uri="{BB962C8B-B14F-4D97-AF65-F5344CB8AC3E}">
        <p14:creationId xmlns:p14="http://schemas.microsoft.com/office/powerpoint/2010/main" val="363636491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852" tIns="45120" rIns="91852" bIns="45120"/>
          <a:lstStyle/>
          <a:p>
            <a:endParaRPr lang="en-US" altLang="en-US" dirty="0"/>
          </a:p>
        </p:txBody>
      </p:sp>
    </p:spTree>
    <p:extLst>
      <p:ext uri="{BB962C8B-B14F-4D97-AF65-F5344CB8AC3E}">
        <p14:creationId xmlns:p14="http://schemas.microsoft.com/office/powerpoint/2010/main" val="274598528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Rot="1" noChangeAspect="1" noChangeArrowheads="1" noTextEdit="1"/>
          </p:cNvSpPr>
          <p:nvPr>
            <p:ph type="sldImg"/>
          </p:nvPr>
        </p:nvSpPr>
        <p:spPr>
          <a:xfrm>
            <a:off x="1182688" y="698500"/>
            <a:ext cx="4638675" cy="3479800"/>
          </a:xfrm>
          <a:ln cap="flat"/>
        </p:spPr>
      </p:sp>
      <p:sp>
        <p:nvSpPr>
          <p:cNvPr id="353283" name="Rectangle 3"/>
          <p:cNvSpPr>
            <a:spLocks noGrp="1" noChangeArrowheads="1"/>
          </p:cNvSpPr>
          <p:nvPr>
            <p:ph type="body" idx="1"/>
          </p:nvPr>
        </p:nvSpPr>
        <p:spPr>
          <a:xfrm>
            <a:off x="933450" y="4413250"/>
            <a:ext cx="5137150" cy="41798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473" tIns="46737" rIns="93473" bIns="46737"/>
          <a:lstStyle/>
          <a:p>
            <a:endParaRPr lang="en-US" altLang="en-US" dirty="0"/>
          </a:p>
        </p:txBody>
      </p:sp>
    </p:spTree>
    <p:extLst>
      <p:ext uri="{BB962C8B-B14F-4D97-AF65-F5344CB8AC3E}">
        <p14:creationId xmlns:p14="http://schemas.microsoft.com/office/powerpoint/2010/main" val="92039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35210301"/>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798514"/>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0123807"/>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9350" y="354013"/>
            <a:ext cx="7607300" cy="560387"/>
          </a:xfrm>
          <a:prstGeom prst="rect">
            <a:avLst/>
          </a:prstGeom>
        </p:spPr>
        <p:txBody>
          <a:bodyPr/>
          <a:lstStyle/>
          <a:p>
            <a:endParaRPr lang="en-US" dirty="0"/>
          </a:p>
        </p:txBody>
      </p:sp>
    </p:spTree>
    <p:extLst>
      <p:ext uri="{BB962C8B-B14F-4D97-AF65-F5344CB8AC3E}">
        <p14:creationId xmlns:p14="http://schemas.microsoft.com/office/powerpoint/2010/main" val="2519779488"/>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3784603497"/>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1000" y="1143000"/>
            <a:ext cx="8382000" cy="4800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2234750"/>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7644921"/>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50618147"/>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6758021"/>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2503705"/>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85392169"/>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713184"/>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02508214"/>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91282480"/>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Box 16"/>
          <p:cNvSpPr txBox="1">
            <a:spLocks noChangeArrowheads="1"/>
          </p:cNvSpPr>
          <p:nvPr/>
        </p:nvSpPr>
        <p:spPr bwMode="auto">
          <a:xfrm>
            <a:off x="76200" y="6354763"/>
            <a:ext cx="838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spcBef>
                <a:spcPct val="50000"/>
              </a:spcBef>
            </a:pPr>
            <a:r>
              <a:rPr lang="en-US" altLang="en-US" sz="1200" dirty="0"/>
              <a:t>9-</a:t>
            </a:r>
            <a:fld id="{88DCAF1C-A7A8-4178-B98D-A34BAAD81595}" type="slidenum">
              <a:rPr lang="en-US" altLang="en-US" sz="1200"/>
              <a:pPr>
                <a:spcBef>
                  <a:spcPct val="50000"/>
                </a:spcBef>
              </a:pPr>
              <a:t>‹#›</a:t>
            </a:fld>
            <a:endParaRPr lang="en-US" altLang="en-US" sz="1200"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p:wipe dir="r"/>
  </p:transition>
  <p:txStyles>
    <p:titleStyle>
      <a:lvl1pPr algn="ctr" rtl="0" eaLnBrk="0" fontAlgn="base" hangingPunct="0">
        <a:spcBef>
          <a:spcPct val="0"/>
        </a:spcBef>
        <a:spcAft>
          <a:spcPct val="0"/>
        </a:spcAft>
        <a:defRPr sz="3000" b="1" i="1">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000" b="1" i="1">
          <a:solidFill>
            <a:schemeClr val="tx1"/>
          </a:solidFill>
          <a:effectLst>
            <a:outerShdw blurRad="38100" dist="38100" dir="2700000" algn="tl">
              <a:srgbClr val="C0C0C0"/>
            </a:outerShdw>
          </a:effectLst>
          <a:latin typeface="Comic Sans MS" pitchFamily="66" charset="0"/>
        </a:defRPr>
      </a:lvl2pPr>
      <a:lvl3pPr algn="ctr" rtl="0" eaLnBrk="0" fontAlgn="base" hangingPunct="0">
        <a:spcBef>
          <a:spcPct val="0"/>
        </a:spcBef>
        <a:spcAft>
          <a:spcPct val="0"/>
        </a:spcAft>
        <a:defRPr sz="3000" b="1" i="1">
          <a:solidFill>
            <a:schemeClr val="tx1"/>
          </a:solidFill>
          <a:effectLst>
            <a:outerShdw blurRad="38100" dist="38100" dir="2700000" algn="tl">
              <a:srgbClr val="C0C0C0"/>
            </a:outerShdw>
          </a:effectLst>
          <a:latin typeface="Comic Sans MS" pitchFamily="66" charset="0"/>
        </a:defRPr>
      </a:lvl3pPr>
      <a:lvl4pPr algn="ctr" rtl="0" eaLnBrk="0" fontAlgn="base" hangingPunct="0">
        <a:spcBef>
          <a:spcPct val="0"/>
        </a:spcBef>
        <a:spcAft>
          <a:spcPct val="0"/>
        </a:spcAft>
        <a:defRPr sz="3000" b="1" i="1">
          <a:solidFill>
            <a:schemeClr val="tx1"/>
          </a:solidFill>
          <a:effectLst>
            <a:outerShdw blurRad="38100" dist="38100" dir="2700000" algn="tl">
              <a:srgbClr val="C0C0C0"/>
            </a:outerShdw>
          </a:effectLst>
          <a:latin typeface="Comic Sans MS" pitchFamily="66" charset="0"/>
        </a:defRPr>
      </a:lvl4pPr>
      <a:lvl5pPr algn="ctr" rtl="0" eaLnBrk="0" fontAlgn="base" hangingPunct="0">
        <a:spcBef>
          <a:spcPct val="0"/>
        </a:spcBef>
        <a:spcAft>
          <a:spcPct val="0"/>
        </a:spcAft>
        <a:defRPr sz="3000" b="1" i="1">
          <a:solidFill>
            <a:schemeClr val="tx1"/>
          </a:solidFill>
          <a:effectLst>
            <a:outerShdw blurRad="38100" dist="38100" dir="2700000" algn="tl">
              <a:srgbClr val="C0C0C0"/>
            </a:outerShdw>
          </a:effectLst>
          <a:latin typeface="Comic Sans MS" pitchFamily="66" charset="0"/>
        </a:defRPr>
      </a:lvl5pPr>
      <a:lvl6pPr marL="457200" algn="ctr" rtl="0" eaLnBrk="0" fontAlgn="base" hangingPunct="0">
        <a:spcBef>
          <a:spcPct val="0"/>
        </a:spcBef>
        <a:spcAft>
          <a:spcPct val="0"/>
        </a:spcAft>
        <a:defRPr sz="3000" b="1" i="1">
          <a:solidFill>
            <a:schemeClr val="tx1"/>
          </a:solidFill>
          <a:effectLst>
            <a:outerShdw blurRad="38100" dist="38100" dir="2700000" algn="tl">
              <a:srgbClr val="C0C0C0"/>
            </a:outerShdw>
          </a:effectLst>
          <a:latin typeface="Comic Sans MS" pitchFamily="66" charset="0"/>
        </a:defRPr>
      </a:lvl6pPr>
      <a:lvl7pPr marL="914400" algn="ctr" rtl="0" eaLnBrk="0" fontAlgn="base" hangingPunct="0">
        <a:spcBef>
          <a:spcPct val="0"/>
        </a:spcBef>
        <a:spcAft>
          <a:spcPct val="0"/>
        </a:spcAft>
        <a:defRPr sz="3000" b="1" i="1">
          <a:solidFill>
            <a:schemeClr val="tx1"/>
          </a:solidFill>
          <a:effectLst>
            <a:outerShdw blurRad="38100" dist="38100" dir="2700000" algn="tl">
              <a:srgbClr val="C0C0C0"/>
            </a:outerShdw>
          </a:effectLst>
          <a:latin typeface="Comic Sans MS" pitchFamily="66" charset="0"/>
        </a:defRPr>
      </a:lvl7pPr>
      <a:lvl8pPr marL="1371600" algn="ctr" rtl="0" eaLnBrk="0" fontAlgn="base" hangingPunct="0">
        <a:spcBef>
          <a:spcPct val="0"/>
        </a:spcBef>
        <a:spcAft>
          <a:spcPct val="0"/>
        </a:spcAft>
        <a:defRPr sz="3000" b="1" i="1">
          <a:solidFill>
            <a:schemeClr val="tx1"/>
          </a:solidFill>
          <a:effectLst>
            <a:outerShdw blurRad="38100" dist="38100" dir="2700000" algn="tl">
              <a:srgbClr val="C0C0C0"/>
            </a:outerShdw>
          </a:effectLst>
          <a:latin typeface="Comic Sans MS" pitchFamily="66" charset="0"/>
        </a:defRPr>
      </a:lvl8pPr>
      <a:lvl9pPr marL="1828800" algn="ctr" rtl="0" eaLnBrk="0" fontAlgn="base" hangingPunct="0">
        <a:spcBef>
          <a:spcPct val="0"/>
        </a:spcBef>
        <a:spcAft>
          <a:spcPct val="0"/>
        </a:spcAft>
        <a:defRPr sz="3000" b="1" i="1">
          <a:solidFill>
            <a:schemeClr val="tx1"/>
          </a:solidFill>
          <a:effectLst>
            <a:outerShdw blurRad="38100" dist="38100" dir="2700000" algn="tl">
              <a:srgbClr val="C0C0C0"/>
            </a:outerShdw>
          </a:effectLst>
          <a:latin typeface="Comic Sans MS" pitchFamily="66"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l"/>
        <a:defRPr sz="2800" b="1">
          <a:solidFill>
            <a:schemeClr val="bg2"/>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5000"/>
        <a:buFont typeface="Wingdings" pitchFamily="2" charset="2"/>
        <a:buChar char="l"/>
        <a:defRPr sz="2400" b="1">
          <a:solidFill>
            <a:schemeClr val="bg2"/>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http://graphics8.nytimes.com/images/2005/10/05/business/domain.span.jpg" TargetMode="External"/><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6.emf"/><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7.emf"/><Relationship Id="rId4" Type="http://schemas.openxmlformats.org/officeDocument/2006/relationships/oleObject" Target="../embeddings/oleObject2.bin"/></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8.png"/><Relationship Id="rId5" Type="http://schemas.openxmlformats.org/officeDocument/2006/relationships/image" Target="../media/image31.emf"/><Relationship Id="rId4" Type="http://schemas.openxmlformats.org/officeDocument/2006/relationships/oleObject" Target="../embeddings/oleObject4.bin"/></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32.emf"/><Relationship Id="rId4" Type="http://schemas.openxmlformats.org/officeDocument/2006/relationships/oleObject" Target="../embeddings/oleObject5.bin"/></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4.xml"/><Relationship Id="rId1" Type="http://schemas.openxmlformats.org/officeDocument/2006/relationships/vmlDrawing" Target="../drawings/vmlDrawing6.vml"/><Relationship Id="rId5" Type="http://schemas.openxmlformats.org/officeDocument/2006/relationships/image" Target="../media/image33.emf"/><Relationship Id="rId4" Type="http://schemas.openxmlformats.org/officeDocument/2006/relationships/oleObject" Target="../embeddings/oleObject6.bin"/></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35.emf"/><Relationship Id="rId4" Type="http://schemas.openxmlformats.org/officeDocument/2006/relationships/oleObject" Target="../embeddings/oleObject7.bin"/></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8.vml"/><Relationship Id="rId4" Type="http://schemas.openxmlformats.org/officeDocument/2006/relationships/image" Target="../media/image33.emf"/></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IN"/>
          </a:p>
        </p:txBody>
      </p:sp>
      <p:sp>
        <p:nvSpPr>
          <p:cNvPr id="3" name="Subtitle 2"/>
          <p:cNvSpPr>
            <a:spLocks noGrp="1"/>
          </p:cNvSpPr>
          <p:nvPr>
            <p:ph type="subTitle" idx="1"/>
          </p:nvPr>
        </p:nvSpPr>
        <p:spPr/>
        <p:txBody>
          <a:bodyPr/>
          <a:lstStyle/>
          <a:p>
            <a:endParaRPr lang="en-IN"/>
          </a:p>
        </p:txBody>
      </p:sp>
      <p:pic>
        <p:nvPicPr>
          <p:cNvPr id="5" name="Picture 4" descr="FINACCT8e_finalcvr.jpg"/>
          <p:cNvPicPr>
            <a:picLocks noChangeAspect="1"/>
          </p:cNvPicPr>
          <p:nvPr/>
        </p:nvPicPr>
        <p:blipFill>
          <a:blip r:embed="rId2" cstate="print"/>
          <a:stretch>
            <a:fillRect/>
          </a:stretch>
        </p:blipFill>
        <p:spPr>
          <a:xfrm>
            <a:off x="0" y="262"/>
            <a:ext cx="9144000" cy="6857475"/>
          </a:xfrm>
          <a:prstGeom prst="rect">
            <a:avLst/>
          </a:prstGeom>
        </p:spPr>
      </p:pic>
    </p:spTree>
    <p:extLst>
      <p:ext uri="{BB962C8B-B14F-4D97-AF65-F5344CB8AC3E}">
        <p14:creationId xmlns:p14="http://schemas.microsoft.com/office/powerpoint/2010/main" val="2689022861"/>
      </p:ext>
    </p:extLst>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bee-property_before-af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3663"/>
            <a:ext cx="73152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3536229"/>
      </p:ext>
    </p:extLst>
  </p:cSld>
  <p:clrMapOvr>
    <a:masterClrMapping/>
  </p:clrMapOvr>
  <p:transition>
    <p:wipe dir="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ChangeArrowheads="1"/>
          </p:cNvSpPr>
          <p:nvPr/>
        </p:nvSpPr>
        <p:spPr bwMode="auto">
          <a:xfrm>
            <a:off x="609600" y="1371600"/>
            <a:ext cx="800100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just">
              <a:lnSpc>
                <a:spcPct val="130000"/>
              </a:lnSpc>
            </a:pPr>
            <a:r>
              <a:rPr lang="en-US" altLang="en-US" sz="2000" b="0" i="0" dirty="0">
                <a:effectLst/>
                <a:latin typeface="Liberation Sans" panose="020B0604020202020204" pitchFamily="34" charset="0"/>
              </a:rPr>
              <a:t>“Copyright © 2016 John Wiley &amp; Sons, Inc. All rights reserved. Reproduction or translation of this work beyond that permitted in Section 117 of the 1976 United States Copyright Act without the express written permission of the copyright owner is unlawful. Request for further information should be addressed to the Permissions Department, John Wiley &amp; Sons, Inc. The purchaser may make back-up copies for his/her own use only and not for distribution or resale. The Publisher assumes no responsibility for errors, omissions, or damages, caused by the use of these programs or from the use of the information contained herein.”</a:t>
            </a:r>
          </a:p>
        </p:txBody>
      </p:sp>
      <p:sp>
        <p:nvSpPr>
          <p:cNvPr id="4"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i="0" dirty="0">
                <a:solidFill>
                  <a:schemeClr val="tx2">
                    <a:lumMod val="50000"/>
                  </a:schemeClr>
                </a:solidFill>
                <a:effectLst/>
                <a:latin typeface="Liberation Sans" panose="020B0604020202020204" pitchFamily="34" charset="0"/>
              </a:rPr>
              <a:t>COPYRIGHT</a:t>
            </a:r>
          </a:p>
        </p:txBody>
      </p:sp>
      <p:sp>
        <p:nvSpPr>
          <p:cNvPr id="5"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Tree>
    <p:extLst>
      <p:ext uri="{BB962C8B-B14F-4D97-AF65-F5344CB8AC3E}">
        <p14:creationId xmlns:p14="http://schemas.microsoft.com/office/powerpoint/2010/main" val="739376137"/>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0"/>
          <p:cNvSpPr>
            <a:spLocks noChangeArrowheads="1"/>
          </p:cNvSpPr>
          <p:nvPr/>
        </p:nvSpPr>
        <p:spPr bwMode="auto">
          <a:xfrm>
            <a:off x="7004050" y="2103438"/>
            <a:ext cx="1143000" cy="3810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spcBef>
                <a:spcPct val="20000"/>
              </a:spcBef>
              <a:buClr>
                <a:schemeClr val="accent2"/>
              </a:buClr>
              <a:buSzPct val="75000"/>
              <a:buFont typeface="Wingdings" pitchFamily="2" charset="2"/>
              <a:buNone/>
            </a:pPr>
            <a:r>
              <a:rPr lang="en-US" altLang="en-US" sz="2200" dirty="0">
                <a:latin typeface="Liberation Sans" panose="020B0604020202020204" pitchFamily="34" charset="0"/>
              </a:rPr>
              <a:t>Land</a:t>
            </a:r>
          </a:p>
        </p:txBody>
      </p:sp>
      <p:sp>
        <p:nvSpPr>
          <p:cNvPr id="12291" name="Rectangle 31"/>
          <p:cNvSpPr>
            <a:spLocks noChangeArrowheads="1"/>
          </p:cNvSpPr>
          <p:nvPr/>
        </p:nvSpPr>
        <p:spPr bwMode="auto">
          <a:xfrm>
            <a:off x="609600" y="1295400"/>
            <a:ext cx="7772400"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25000"/>
              </a:lnSpc>
              <a:spcBef>
                <a:spcPts val="1200"/>
              </a:spcBef>
            </a:pPr>
            <a:r>
              <a:rPr lang="en-US" altLang="en-US" sz="2200" dirty="0">
                <a:latin typeface="Liberation Sans" panose="020B0604020202020204" pitchFamily="34" charset="0"/>
              </a:rPr>
              <a:t>Required: </a:t>
            </a:r>
            <a:r>
              <a:rPr lang="en-US" altLang="en-US" sz="2200" b="0" dirty="0">
                <a:latin typeface="Liberation Sans" panose="020B0604020202020204" pitchFamily="34" charset="0"/>
              </a:rPr>
              <a:t>Determine amount to be reported as the cost of the land.</a:t>
            </a:r>
          </a:p>
        </p:txBody>
      </p:sp>
      <p:sp>
        <p:nvSpPr>
          <p:cNvPr id="12293" name="Rectangle 40"/>
          <p:cNvSpPr>
            <a:spLocks noChangeArrowheads="1"/>
          </p:cNvSpPr>
          <p:nvPr/>
        </p:nvSpPr>
        <p:spPr bwMode="auto">
          <a:xfrm>
            <a:off x="609600" y="2560638"/>
            <a:ext cx="594360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05000"/>
              </a:lnSpc>
              <a:spcBef>
                <a:spcPct val="25000"/>
              </a:spcBef>
              <a:buClr>
                <a:schemeClr val="accent2"/>
              </a:buClr>
              <a:buSzPct val="75000"/>
              <a:buFont typeface="Wingdings" pitchFamily="2" charset="2"/>
              <a:buNone/>
            </a:pPr>
            <a:r>
              <a:rPr lang="en-US" altLang="en-US" sz="2200" b="0" dirty="0">
                <a:solidFill>
                  <a:srgbClr val="000000"/>
                </a:solidFill>
                <a:latin typeface="Liberation Sans" panose="020B0604020202020204" pitchFamily="34" charset="0"/>
              </a:rPr>
              <a:t>Cash price of property ($100,000)</a:t>
            </a:r>
          </a:p>
        </p:txBody>
      </p:sp>
      <p:sp>
        <p:nvSpPr>
          <p:cNvPr id="12294" name="Rectangle 41"/>
          <p:cNvSpPr>
            <a:spLocks noChangeArrowheads="1"/>
          </p:cNvSpPr>
          <p:nvPr/>
        </p:nvSpPr>
        <p:spPr bwMode="auto">
          <a:xfrm>
            <a:off x="609600" y="3082925"/>
            <a:ext cx="616585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05000"/>
              </a:lnSpc>
              <a:spcBef>
                <a:spcPct val="25000"/>
              </a:spcBef>
              <a:buClr>
                <a:schemeClr val="accent2"/>
              </a:buClr>
              <a:buSzPct val="75000"/>
              <a:buFont typeface="Wingdings" pitchFamily="2" charset="2"/>
              <a:buNone/>
            </a:pPr>
            <a:r>
              <a:rPr lang="en-US" altLang="en-US" sz="2200" b="0" dirty="0">
                <a:solidFill>
                  <a:srgbClr val="000000"/>
                </a:solidFill>
                <a:latin typeface="Liberation Sans" panose="020B0604020202020204" pitchFamily="34" charset="0"/>
              </a:rPr>
              <a:t>Net removal cost of warehouse ($6,000)</a:t>
            </a:r>
          </a:p>
        </p:txBody>
      </p:sp>
      <p:sp>
        <p:nvSpPr>
          <p:cNvPr id="12295" name="Rectangle 42"/>
          <p:cNvSpPr>
            <a:spLocks noChangeArrowheads="1"/>
          </p:cNvSpPr>
          <p:nvPr/>
        </p:nvSpPr>
        <p:spPr bwMode="auto">
          <a:xfrm>
            <a:off x="609600" y="3581400"/>
            <a:ext cx="616585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05000"/>
              </a:lnSpc>
              <a:spcBef>
                <a:spcPct val="25000"/>
              </a:spcBef>
              <a:buClr>
                <a:schemeClr val="accent2"/>
              </a:buClr>
              <a:buSzPct val="75000"/>
              <a:buFont typeface="Wingdings" pitchFamily="2" charset="2"/>
              <a:buNone/>
            </a:pPr>
            <a:r>
              <a:rPr lang="en-US" altLang="en-US" sz="2200" b="0" dirty="0">
                <a:solidFill>
                  <a:srgbClr val="000000"/>
                </a:solidFill>
                <a:latin typeface="Liberation Sans" panose="020B0604020202020204" pitchFamily="34" charset="0"/>
              </a:rPr>
              <a:t>Attorney's fees ($1,000)</a:t>
            </a:r>
          </a:p>
        </p:txBody>
      </p:sp>
      <p:sp>
        <p:nvSpPr>
          <p:cNvPr id="812076" name="Rectangle 44"/>
          <p:cNvSpPr>
            <a:spLocks noChangeArrowheads="1"/>
          </p:cNvSpPr>
          <p:nvPr/>
        </p:nvSpPr>
        <p:spPr bwMode="auto">
          <a:xfrm>
            <a:off x="6781800" y="3581400"/>
            <a:ext cx="151765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lnSpc>
                <a:spcPct val="105000"/>
              </a:lnSpc>
              <a:spcBef>
                <a:spcPct val="25000"/>
              </a:spcBef>
              <a:buClr>
                <a:schemeClr val="accent2"/>
              </a:buClr>
              <a:buSzPct val="75000"/>
              <a:buFont typeface="Wingdings" pitchFamily="2" charset="2"/>
              <a:buNone/>
            </a:pPr>
            <a:r>
              <a:rPr lang="en-US" altLang="en-US" sz="2200" b="0" dirty="0">
                <a:solidFill>
                  <a:srgbClr val="000000"/>
                </a:solidFill>
                <a:latin typeface="Liberation Sans" panose="020B0604020202020204" pitchFamily="34" charset="0"/>
              </a:rPr>
              <a:t> 1,000</a:t>
            </a:r>
          </a:p>
        </p:txBody>
      </p:sp>
      <p:sp>
        <p:nvSpPr>
          <p:cNvPr id="812077" name="Rectangle 45"/>
          <p:cNvSpPr>
            <a:spLocks noChangeArrowheads="1"/>
          </p:cNvSpPr>
          <p:nvPr/>
        </p:nvSpPr>
        <p:spPr bwMode="auto">
          <a:xfrm>
            <a:off x="6781800" y="3094038"/>
            <a:ext cx="151765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lnSpc>
                <a:spcPct val="105000"/>
              </a:lnSpc>
              <a:spcBef>
                <a:spcPct val="25000"/>
              </a:spcBef>
              <a:buClr>
                <a:schemeClr val="accent2"/>
              </a:buClr>
              <a:buSzPct val="75000"/>
              <a:buFont typeface="Wingdings" pitchFamily="2" charset="2"/>
              <a:buNone/>
            </a:pPr>
            <a:r>
              <a:rPr lang="en-US" altLang="en-US" sz="2200" b="0" dirty="0">
                <a:solidFill>
                  <a:srgbClr val="000000"/>
                </a:solidFill>
                <a:latin typeface="Liberation Sans" panose="020B0604020202020204" pitchFamily="34" charset="0"/>
              </a:rPr>
              <a:t>6,000</a:t>
            </a:r>
          </a:p>
        </p:txBody>
      </p:sp>
      <p:sp>
        <p:nvSpPr>
          <p:cNvPr id="812078" name="Rectangle 46"/>
          <p:cNvSpPr>
            <a:spLocks noChangeArrowheads="1"/>
          </p:cNvSpPr>
          <p:nvPr/>
        </p:nvSpPr>
        <p:spPr bwMode="auto">
          <a:xfrm>
            <a:off x="6781800" y="2573338"/>
            <a:ext cx="151765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lnSpc>
                <a:spcPct val="105000"/>
              </a:lnSpc>
              <a:spcBef>
                <a:spcPct val="25000"/>
              </a:spcBef>
              <a:buClr>
                <a:schemeClr val="accent2"/>
              </a:buClr>
              <a:buSzPct val="75000"/>
              <a:buFont typeface="Wingdings" pitchFamily="2" charset="2"/>
              <a:buNone/>
            </a:pPr>
            <a:r>
              <a:rPr lang="en-US" altLang="en-US" sz="2200" b="0" dirty="0">
                <a:solidFill>
                  <a:srgbClr val="000000"/>
                </a:solidFill>
                <a:latin typeface="Liberation Sans" panose="020B0604020202020204" pitchFamily="34" charset="0"/>
              </a:rPr>
              <a:t>$100,000</a:t>
            </a:r>
          </a:p>
        </p:txBody>
      </p:sp>
      <p:sp>
        <p:nvSpPr>
          <p:cNvPr id="812088" name="Rectangle 56"/>
          <p:cNvSpPr>
            <a:spLocks noChangeArrowheads="1"/>
          </p:cNvSpPr>
          <p:nvPr/>
        </p:nvSpPr>
        <p:spPr bwMode="auto">
          <a:xfrm>
            <a:off x="6851650" y="4648200"/>
            <a:ext cx="1447800" cy="423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lnSpc>
                <a:spcPct val="105000"/>
              </a:lnSpc>
              <a:spcBef>
                <a:spcPct val="25000"/>
              </a:spcBef>
              <a:buClr>
                <a:schemeClr val="accent2"/>
              </a:buClr>
              <a:buSzPct val="75000"/>
              <a:buFont typeface="Wingdings" pitchFamily="2" charset="2"/>
              <a:buNone/>
            </a:pPr>
            <a:r>
              <a:rPr lang="en-US" altLang="en-US" sz="2200" dirty="0">
                <a:solidFill>
                  <a:srgbClr val="CC0000"/>
                </a:solidFill>
                <a:latin typeface="Liberation Sans" panose="020B0604020202020204" pitchFamily="34" charset="0"/>
              </a:rPr>
              <a:t>$115,000</a:t>
            </a:r>
          </a:p>
        </p:txBody>
      </p:sp>
      <p:sp>
        <p:nvSpPr>
          <p:cNvPr id="12300" name="Line 57"/>
          <p:cNvSpPr>
            <a:spLocks noChangeShapeType="1"/>
          </p:cNvSpPr>
          <p:nvPr/>
        </p:nvSpPr>
        <p:spPr bwMode="auto">
          <a:xfrm flipH="1">
            <a:off x="7004050" y="4648200"/>
            <a:ext cx="1219200"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200" dirty="0">
              <a:latin typeface="Liberation Sans" panose="020B0604020202020204" pitchFamily="34" charset="0"/>
            </a:endParaRPr>
          </a:p>
        </p:txBody>
      </p:sp>
      <p:sp>
        <p:nvSpPr>
          <p:cNvPr id="12301" name="Line 58"/>
          <p:cNvSpPr>
            <a:spLocks noChangeShapeType="1"/>
          </p:cNvSpPr>
          <p:nvPr/>
        </p:nvSpPr>
        <p:spPr bwMode="auto">
          <a:xfrm flipH="1">
            <a:off x="7004050" y="2522560"/>
            <a:ext cx="1219200"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200" dirty="0">
              <a:latin typeface="Liberation Sans" panose="020B0604020202020204" pitchFamily="34" charset="0"/>
            </a:endParaRPr>
          </a:p>
        </p:txBody>
      </p:sp>
      <p:sp>
        <p:nvSpPr>
          <p:cNvPr id="12302" name="Line 59"/>
          <p:cNvSpPr>
            <a:spLocks noChangeShapeType="1"/>
          </p:cNvSpPr>
          <p:nvPr/>
        </p:nvSpPr>
        <p:spPr bwMode="auto">
          <a:xfrm flipH="1">
            <a:off x="7004050" y="5078104"/>
            <a:ext cx="1219200"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200" dirty="0">
              <a:latin typeface="Liberation Sans" panose="020B0604020202020204" pitchFamily="34" charset="0"/>
            </a:endParaRPr>
          </a:p>
        </p:txBody>
      </p:sp>
      <p:sp>
        <p:nvSpPr>
          <p:cNvPr id="12303" name="Line 60"/>
          <p:cNvSpPr>
            <a:spLocks noChangeShapeType="1"/>
          </p:cNvSpPr>
          <p:nvPr/>
        </p:nvSpPr>
        <p:spPr bwMode="auto">
          <a:xfrm flipH="1">
            <a:off x="7004050" y="5154304"/>
            <a:ext cx="1219200"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200" dirty="0">
              <a:latin typeface="Liberation Sans" panose="020B0604020202020204" pitchFamily="34" charset="0"/>
            </a:endParaRPr>
          </a:p>
        </p:txBody>
      </p:sp>
      <p:sp>
        <p:nvSpPr>
          <p:cNvPr id="12304" name="Rectangle 61"/>
          <p:cNvSpPr>
            <a:spLocks noChangeArrowheads="1"/>
          </p:cNvSpPr>
          <p:nvPr/>
        </p:nvSpPr>
        <p:spPr bwMode="auto">
          <a:xfrm>
            <a:off x="609600" y="4648200"/>
            <a:ext cx="5943600" cy="44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05000"/>
              </a:lnSpc>
              <a:spcBef>
                <a:spcPct val="25000"/>
              </a:spcBef>
              <a:buClr>
                <a:schemeClr val="accent2"/>
              </a:buClr>
              <a:buSzPct val="75000"/>
              <a:buFont typeface="Wingdings" pitchFamily="2" charset="2"/>
              <a:buNone/>
            </a:pPr>
            <a:r>
              <a:rPr lang="en-US" altLang="en-US" sz="2200" dirty="0">
                <a:solidFill>
                  <a:srgbClr val="CC0000"/>
                </a:solidFill>
                <a:latin typeface="Liberation Sans" panose="020B0604020202020204" pitchFamily="34" charset="0"/>
              </a:rPr>
              <a:t>Cost of LAND </a:t>
            </a:r>
          </a:p>
        </p:txBody>
      </p:sp>
      <p:sp>
        <p:nvSpPr>
          <p:cNvPr id="12305" name="Rectangle 71"/>
          <p:cNvSpPr>
            <a:spLocks noChangeArrowheads="1"/>
          </p:cNvSpPr>
          <p:nvPr/>
        </p:nvSpPr>
        <p:spPr bwMode="auto">
          <a:xfrm>
            <a:off x="609600" y="4114800"/>
            <a:ext cx="616585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05000"/>
              </a:lnSpc>
              <a:spcBef>
                <a:spcPct val="25000"/>
              </a:spcBef>
              <a:buClr>
                <a:schemeClr val="accent2"/>
              </a:buClr>
              <a:buSzPct val="75000"/>
              <a:buFont typeface="Wingdings" pitchFamily="2" charset="2"/>
              <a:buNone/>
            </a:pPr>
            <a:r>
              <a:rPr lang="en-US" altLang="en-US" sz="2200" b="0" dirty="0">
                <a:solidFill>
                  <a:srgbClr val="000000"/>
                </a:solidFill>
                <a:latin typeface="Liberation Sans" panose="020B0604020202020204" pitchFamily="34" charset="0"/>
              </a:rPr>
              <a:t>Real estate broker’s commission ($8,000)</a:t>
            </a:r>
          </a:p>
        </p:txBody>
      </p:sp>
      <p:sp>
        <p:nvSpPr>
          <p:cNvPr id="812104" name="Rectangle 72"/>
          <p:cNvSpPr>
            <a:spLocks noChangeArrowheads="1"/>
          </p:cNvSpPr>
          <p:nvPr/>
        </p:nvSpPr>
        <p:spPr bwMode="auto">
          <a:xfrm>
            <a:off x="6781800" y="4114800"/>
            <a:ext cx="151765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lnSpc>
                <a:spcPct val="105000"/>
              </a:lnSpc>
              <a:spcBef>
                <a:spcPct val="25000"/>
              </a:spcBef>
              <a:buClr>
                <a:schemeClr val="accent2"/>
              </a:buClr>
              <a:buSzPct val="75000"/>
              <a:buFont typeface="Wingdings" pitchFamily="2" charset="2"/>
              <a:buNone/>
            </a:pPr>
            <a:r>
              <a:rPr lang="en-US" altLang="en-US" sz="2200" b="0" dirty="0">
                <a:solidFill>
                  <a:srgbClr val="000000"/>
                </a:solidFill>
                <a:latin typeface="Liberation Sans" panose="020B0604020202020204" pitchFamily="34" charset="0"/>
              </a:rPr>
              <a:t> 8,000</a:t>
            </a:r>
          </a:p>
        </p:txBody>
      </p:sp>
      <p:sp>
        <p:nvSpPr>
          <p:cNvPr id="21"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sz="3200" dirty="0">
                <a:solidFill>
                  <a:schemeClr val="tx2">
                    <a:lumMod val="50000"/>
                  </a:schemeClr>
                </a:solidFill>
                <a:latin typeface="Liberation Sans" panose="020B0604020202020204" pitchFamily="34" charset="0"/>
              </a:rPr>
              <a:t>THE COST OF PLANT ASSETS</a:t>
            </a:r>
            <a:endParaRPr lang="en-US" altLang="en-US" sz="3200" b="1" i="0" dirty="0">
              <a:solidFill>
                <a:schemeClr val="tx2">
                  <a:lumMod val="50000"/>
                </a:schemeClr>
              </a:solidFill>
              <a:effectLst/>
              <a:latin typeface="Liberation Sans" panose="020B0604020202020204" pitchFamily="34" charset="0"/>
            </a:endParaRPr>
          </a:p>
        </p:txBody>
      </p:sp>
      <p:sp>
        <p:nvSpPr>
          <p:cNvPr id="22"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2" name="Rectangle 1"/>
          <p:cNvSpPr/>
          <p:nvPr/>
        </p:nvSpPr>
        <p:spPr>
          <a:xfrm>
            <a:off x="609600" y="5329535"/>
            <a:ext cx="2286000" cy="461665"/>
          </a:xfrm>
          <a:prstGeom prst="rect">
            <a:avLst/>
          </a:prstGeom>
        </p:spPr>
        <p:txBody>
          <a:bodyPr wrap="square">
            <a:spAutoFit/>
          </a:bodyPr>
          <a:lstStyle/>
          <a:p>
            <a:pPr algn="l"/>
            <a:r>
              <a:rPr lang="en-US" sz="1200" dirty="0">
                <a:latin typeface="Liberation Sans" panose="020B0604020202020204" pitchFamily="34" charset="0"/>
              </a:rPr>
              <a:t>ILLUSTRATION 9-2</a:t>
            </a:r>
          </a:p>
          <a:p>
            <a:pPr algn="l"/>
            <a:r>
              <a:rPr lang="en-US" sz="1200" b="0" dirty="0">
                <a:latin typeface="Liberation Sans" panose="020B0604020202020204" pitchFamily="34" charset="0"/>
              </a:rPr>
              <a:t>Computation of cost of land</a:t>
            </a:r>
          </a:p>
        </p:txBody>
      </p:sp>
      <p:sp>
        <p:nvSpPr>
          <p:cNvPr id="2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2078"/>
                                        </p:tgtEl>
                                        <p:attrNameLst>
                                          <p:attrName>style.visibility</p:attrName>
                                        </p:attrNameLst>
                                      </p:cBhvr>
                                      <p:to>
                                        <p:strVal val="visible"/>
                                      </p:to>
                                    </p:set>
                                    <p:animEffect transition="in" filter="wipe(left)">
                                      <p:cBhvr>
                                        <p:cTn id="7" dur="500"/>
                                        <p:tgtEl>
                                          <p:spTgt spid="8120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12077"/>
                                        </p:tgtEl>
                                        <p:attrNameLst>
                                          <p:attrName>style.visibility</p:attrName>
                                        </p:attrNameLst>
                                      </p:cBhvr>
                                      <p:to>
                                        <p:strVal val="visible"/>
                                      </p:to>
                                    </p:set>
                                    <p:animEffect transition="in" filter="wipe(left)">
                                      <p:cBhvr>
                                        <p:cTn id="12" dur="500"/>
                                        <p:tgtEl>
                                          <p:spTgt spid="8120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12076"/>
                                        </p:tgtEl>
                                        <p:attrNameLst>
                                          <p:attrName>style.visibility</p:attrName>
                                        </p:attrNameLst>
                                      </p:cBhvr>
                                      <p:to>
                                        <p:strVal val="visible"/>
                                      </p:to>
                                    </p:set>
                                    <p:animEffect transition="in" filter="wipe(left)">
                                      <p:cBhvr>
                                        <p:cTn id="17" dur="500"/>
                                        <p:tgtEl>
                                          <p:spTgt spid="81207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12104"/>
                                        </p:tgtEl>
                                        <p:attrNameLst>
                                          <p:attrName>style.visibility</p:attrName>
                                        </p:attrNameLst>
                                      </p:cBhvr>
                                      <p:to>
                                        <p:strVal val="visible"/>
                                      </p:to>
                                    </p:set>
                                    <p:animEffect transition="in" filter="wipe(left)">
                                      <p:cBhvr>
                                        <p:cTn id="22" dur="500"/>
                                        <p:tgtEl>
                                          <p:spTgt spid="81210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12088"/>
                                        </p:tgtEl>
                                        <p:attrNameLst>
                                          <p:attrName>style.visibility</p:attrName>
                                        </p:attrNameLst>
                                      </p:cBhvr>
                                      <p:to>
                                        <p:strVal val="visible"/>
                                      </p:to>
                                    </p:set>
                                    <p:animEffect transition="in" filter="wipe(left)">
                                      <p:cBhvr>
                                        <p:cTn id="27" dur="500"/>
                                        <p:tgtEl>
                                          <p:spTgt spid="812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2076" grpId="0" autoUpdateAnimBg="0"/>
      <p:bldP spid="812077" grpId="0" autoUpdateAnimBg="0"/>
      <p:bldP spid="812078" grpId="0" autoUpdateAnimBg="0"/>
      <p:bldP spid="812088" grpId="0" autoUpdateAnimBg="0"/>
      <p:bldP spid="812104"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609600" y="1295400"/>
            <a:ext cx="80010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algn="l">
              <a:buSzPct val="80000"/>
              <a:defRPr sz="2800">
                <a:solidFill>
                  <a:srgbClr val="CC0000"/>
                </a:solidFill>
                <a:latin typeface="Liberation Sans" panose="020B0604020202020204" pitchFamily="34" charset="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en-US" altLang="en-US" dirty="0"/>
              <a:t>Land Improvements</a:t>
            </a:r>
          </a:p>
        </p:txBody>
      </p:sp>
      <p:sp>
        <p:nvSpPr>
          <p:cNvPr id="13317" name="Text Box 5"/>
          <p:cNvSpPr txBox="1">
            <a:spLocks noChangeArrowheads="1"/>
          </p:cNvSpPr>
          <p:nvPr/>
        </p:nvSpPr>
        <p:spPr bwMode="auto">
          <a:xfrm>
            <a:off x="608652" y="1891352"/>
            <a:ext cx="5411148" cy="48436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900" b="1">
                <a:solidFill>
                  <a:schemeClr val="tx1"/>
                </a:solidFill>
                <a:latin typeface="Arial" charset="0"/>
              </a:defRPr>
            </a:lvl1pPr>
            <a:lvl2pPr marL="685800" indent="-45720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marL="0" lvl="1" indent="0" algn="l">
              <a:lnSpc>
                <a:spcPct val="125000"/>
              </a:lnSpc>
              <a:spcBef>
                <a:spcPts val="1200"/>
              </a:spcBef>
              <a:buClr>
                <a:srgbClr val="CC0000"/>
              </a:buClr>
              <a:buSzPct val="80000"/>
            </a:pPr>
            <a:r>
              <a:rPr lang="en-US" altLang="en-US" sz="2300" dirty="0">
                <a:latin typeface="Liberation Sans" panose="020B0604020202020204" pitchFamily="34" charset="0"/>
              </a:rPr>
              <a:t>Includes all expenditures</a:t>
            </a:r>
            <a:r>
              <a:rPr lang="en-US" altLang="en-US" sz="2300" b="0" dirty="0">
                <a:latin typeface="Liberation Sans" panose="020B0604020202020204" pitchFamily="34" charset="0"/>
              </a:rPr>
              <a:t> necessary to make the improvements </a:t>
            </a:r>
            <a:r>
              <a:rPr lang="en-US" altLang="en-US" sz="2300" dirty="0">
                <a:latin typeface="Liberation Sans" panose="020B0604020202020204" pitchFamily="34" charset="0"/>
              </a:rPr>
              <a:t>ready for their intended use</a:t>
            </a:r>
            <a:r>
              <a:rPr lang="en-US" altLang="en-US" sz="2300" b="0" dirty="0">
                <a:latin typeface="Liberation Sans" panose="020B0604020202020204" pitchFamily="34" charset="0"/>
              </a:rPr>
              <a:t>.</a:t>
            </a:r>
          </a:p>
          <a:p>
            <a:pPr lvl="1" algn="l">
              <a:lnSpc>
                <a:spcPct val="125000"/>
              </a:lnSpc>
              <a:spcBef>
                <a:spcPts val="1200"/>
              </a:spcBef>
              <a:buClr>
                <a:srgbClr val="CC0000"/>
              </a:buClr>
              <a:buSzPct val="80000"/>
              <a:buFont typeface="Wingdings" pitchFamily="2" charset="2"/>
              <a:buChar char="u"/>
            </a:pPr>
            <a:r>
              <a:rPr lang="en-US" altLang="en-US" sz="2200" dirty="0">
                <a:latin typeface="Liberation Sans" panose="020B0604020202020204" pitchFamily="34" charset="0"/>
              </a:rPr>
              <a:t>Examples: </a:t>
            </a:r>
            <a:r>
              <a:rPr lang="en-US" altLang="en-US" sz="2200" b="0" dirty="0">
                <a:latin typeface="Liberation Sans" panose="020B0604020202020204" pitchFamily="34" charset="0"/>
              </a:rPr>
              <a:t>driveways, parking lots, fences, landscaping, and underground sprinklers.</a:t>
            </a:r>
          </a:p>
          <a:p>
            <a:pPr lvl="1" algn="l">
              <a:lnSpc>
                <a:spcPct val="125000"/>
              </a:lnSpc>
              <a:spcBef>
                <a:spcPts val="1200"/>
              </a:spcBef>
              <a:buClr>
                <a:srgbClr val="CC0000"/>
              </a:buClr>
              <a:buSzPct val="80000"/>
              <a:buFont typeface="Wingdings" pitchFamily="2" charset="2"/>
              <a:buChar char="u"/>
            </a:pPr>
            <a:r>
              <a:rPr lang="en-US" altLang="en-US" sz="2200" b="0" dirty="0">
                <a:latin typeface="Liberation Sans" panose="020B0604020202020204" pitchFamily="34" charset="0"/>
              </a:rPr>
              <a:t>Limited useful lives.</a:t>
            </a:r>
          </a:p>
          <a:p>
            <a:pPr lvl="1" algn="l">
              <a:lnSpc>
                <a:spcPct val="125000"/>
              </a:lnSpc>
              <a:spcBef>
                <a:spcPts val="1200"/>
              </a:spcBef>
              <a:buClr>
                <a:srgbClr val="CC0000"/>
              </a:buClr>
              <a:buSzPct val="80000"/>
              <a:buFont typeface="Wingdings" pitchFamily="2" charset="2"/>
              <a:buChar char="u"/>
            </a:pPr>
            <a:r>
              <a:rPr lang="en-US" altLang="en-US" sz="2200" b="0" dirty="0">
                <a:latin typeface="Liberation Sans" panose="020B0604020202020204" pitchFamily="34" charset="0"/>
              </a:rPr>
              <a:t>Expense (depreciate) the cost of land improvements over their useful lives.</a:t>
            </a:r>
          </a:p>
        </p:txBody>
      </p:sp>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sz="3200" dirty="0">
                <a:solidFill>
                  <a:schemeClr val="tx2">
                    <a:lumMod val="50000"/>
                  </a:schemeClr>
                </a:solidFill>
                <a:latin typeface="Liberation Sans" panose="020B0604020202020204" pitchFamily="34" charset="0"/>
              </a:rPr>
              <a:t>THE COST OF PLANT ASSETS</a:t>
            </a:r>
            <a:endParaRPr lang="en-US" altLang="en-US" sz="3200" b="1" i="0" dirty="0">
              <a:solidFill>
                <a:schemeClr val="tx2">
                  <a:lumMod val="50000"/>
                </a:schemeClr>
              </a:solidFill>
              <a:effectLst/>
              <a:latin typeface="Liberation Sans" panose="020B0604020202020204" pitchFamily="34" charset="0"/>
            </a:endParaRP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pic>
        <p:nvPicPr>
          <p:cNvPr id="81922" name="Picture 2" descr="Image result for construction road cur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1258469"/>
            <a:ext cx="2054225" cy="1265765"/>
          </a:xfrm>
          <a:prstGeom prst="rect">
            <a:avLst/>
          </a:prstGeom>
          <a:noFill/>
          <a:extLst>
            <a:ext uri="{909E8E84-426E-40DD-AFC4-6F175D3DCCD1}">
              <a14:hiddenFill xmlns:a14="http://schemas.microsoft.com/office/drawing/2010/main">
                <a:solidFill>
                  <a:srgbClr val="FFFFFF"/>
                </a:solidFill>
              </a14:hiddenFill>
            </a:ext>
          </a:extLst>
        </p:spPr>
      </p:pic>
      <p:pic>
        <p:nvPicPr>
          <p:cNvPr id="81924" name="Picture 4" descr="Image result for installing parking lot ligh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7637" y="2656339"/>
            <a:ext cx="1463926" cy="2046973"/>
          </a:xfrm>
          <a:prstGeom prst="rect">
            <a:avLst/>
          </a:prstGeom>
          <a:noFill/>
          <a:extLst>
            <a:ext uri="{909E8E84-426E-40DD-AFC4-6F175D3DCCD1}">
              <a14:hiddenFill xmlns:a14="http://schemas.microsoft.com/office/drawing/2010/main">
                <a:solidFill>
                  <a:srgbClr val="FFFFFF"/>
                </a:solidFill>
              </a14:hiddenFill>
            </a:ext>
          </a:extLst>
        </p:spPr>
      </p:pic>
      <p:pic>
        <p:nvPicPr>
          <p:cNvPr id="81926" name="Picture 6" descr="Image result for construction retaining wal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480060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0"/>
          <p:cNvSpPr>
            <a:spLocks noChangeArrowheads="1"/>
          </p:cNvSpPr>
          <p:nvPr/>
        </p:nvSpPr>
        <p:spPr bwMode="auto">
          <a:xfrm>
            <a:off x="5638800" y="2103438"/>
            <a:ext cx="3048000" cy="3810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spcBef>
                <a:spcPct val="20000"/>
              </a:spcBef>
              <a:buClr>
                <a:schemeClr val="accent2"/>
              </a:buClr>
              <a:buSzPct val="75000"/>
              <a:buFont typeface="Wingdings" pitchFamily="2" charset="2"/>
              <a:buNone/>
            </a:pPr>
            <a:r>
              <a:rPr lang="en-US" altLang="en-US" sz="2200" dirty="0">
                <a:latin typeface="Liberation Sans" panose="020B0604020202020204" pitchFamily="34" charset="0"/>
              </a:rPr>
              <a:t>Land Improvements</a:t>
            </a:r>
          </a:p>
        </p:txBody>
      </p:sp>
      <p:sp>
        <p:nvSpPr>
          <p:cNvPr id="12293" name="Rectangle 40"/>
          <p:cNvSpPr>
            <a:spLocks noChangeArrowheads="1"/>
          </p:cNvSpPr>
          <p:nvPr/>
        </p:nvSpPr>
        <p:spPr bwMode="auto">
          <a:xfrm>
            <a:off x="609600" y="2560638"/>
            <a:ext cx="5943600" cy="44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05000"/>
              </a:lnSpc>
              <a:spcBef>
                <a:spcPct val="25000"/>
              </a:spcBef>
              <a:buClr>
                <a:schemeClr val="accent2"/>
              </a:buClr>
              <a:buSzPct val="75000"/>
              <a:buFont typeface="Wingdings" pitchFamily="2" charset="2"/>
              <a:buNone/>
            </a:pPr>
            <a:r>
              <a:rPr lang="en-US" altLang="en-US" sz="2200" b="0" dirty="0">
                <a:solidFill>
                  <a:srgbClr val="000000"/>
                </a:solidFill>
                <a:latin typeface="Liberation Sans" panose="020B0604020202020204" pitchFamily="34" charset="0"/>
              </a:rPr>
              <a:t>Driveway and side walk</a:t>
            </a:r>
          </a:p>
        </p:txBody>
      </p:sp>
      <p:sp>
        <p:nvSpPr>
          <p:cNvPr id="12294" name="Rectangle 41"/>
          <p:cNvSpPr>
            <a:spLocks noChangeArrowheads="1"/>
          </p:cNvSpPr>
          <p:nvPr/>
        </p:nvSpPr>
        <p:spPr bwMode="auto">
          <a:xfrm>
            <a:off x="609600" y="3082925"/>
            <a:ext cx="6165850" cy="44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05000"/>
              </a:lnSpc>
              <a:spcBef>
                <a:spcPct val="25000"/>
              </a:spcBef>
              <a:buClr>
                <a:schemeClr val="accent2"/>
              </a:buClr>
              <a:buSzPct val="75000"/>
              <a:buFont typeface="Wingdings" pitchFamily="2" charset="2"/>
              <a:buNone/>
            </a:pPr>
            <a:r>
              <a:rPr lang="en-US" altLang="en-US" sz="2200" b="0" dirty="0">
                <a:solidFill>
                  <a:srgbClr val="000000"/>
                </a:solidFill>
                <a:latin typeface="Liberation Sans" panose="020B0604020202020204" pitchFamily="34" charset="0"/>
              </a:rPr>
              <a:t>Lighting</a:t>
            </a:r>
          </a:p>
        </p:txBody>
      </p:sp>
      <p:sp>
        <p:nvSpPr>
          <p:cNvPr id="12295" name="Rectangle 42"/>
          <p:cNvSpPr>
            <a:spLocks noChangeArrowheads="1"/>
          </p:cNvSpPr>
          <p:nvPr/>
        </p:nvSpPr>
        <p:spPr bwMode="auto">
          <a:xfrm>
            <a:off x="609600" y="3581400"/>
            <a:ext cx="6165850" cy="44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05000"/>
              </a:lnSpc>
              <a:spcBef>
                <a:spcPct val="25000"/>
              </a:spcBef>
              <a:buClr>
                <a:schemeClr val="accent2"/>
              </a:buClr>
              <a:buSzPct val="75000"/>
              <a:buFont typeface="Wingdings" pitchFamily="2" charset="2"/>
              <a:buNone/>
            </a:pPr>
            <a:r>
              <a:rPr lang="en-US" altLang="en-US" sz="2200" b="0" dirty="0">
                <a:solidFill>
                  <a:srgbClr val="000000"/>
                </a:solidFill>
                <a:latin typeface="Liberation Sans" panose="020B0604020202020204" pitchFamily="34" charset="0"/>
              </a:rPr>
              <a:t>Retaining wall (3ft high, 50 feet long)</a:t>
            </a:r>
          </a:p>
        </p:txBody>
      </p:sp>
      <p:sp>
        <p:nvSpPr>
          <p:cNvPr id="812076" name="Rectangle 44"/>
          <p:cNvSpPr>
            <a:spLocks noChangeArrowheads="1"/>
          </p:cNvSpPr>
          <p:nvPr/>
        </p:nvSpPr>
        <p:spPr bwMode="auto">
          <a:xfrm>
            <a:off x="6781800" y="3581400"/>
            <a:ext cx="151765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lnSpc>
                <a:spcPct val="105000"/>
              </a:lnSpc>
              <a:spcBef>
                <a:spcPct val="25000"/>
              </a:spcBef>
              <a:buClr>
                <a:schemeClr val="accent2"/>
              </a:buClr>
              <a:buSzPct val="75000"/>
              <a:buFont typeface="Wingdings" pitchFamily="2" charset="2"/>
              <a:buNone/>
            </a:pPr>
            <a:r>
              <a:rPr lang="en-US" altLang="en-US" sz="2200" b="0" dirty="0">
                <a:solidFill>
                  <a:srgbClr val="000000"/>
                </a:solidFill>
                <a:latin typeface="Liberation Sans" panose="020B0604020202020204" pitchFamily="34" charset="0"/>
              </a:rPr>
              <a:t> 9,000</a:t>
            </a:r>
          </a:p>
        </p:txBody>
      </p:sp>
      <p:sp>
        <p:nvSpPr>
          <p:cNvPr id="812077" name="Rectangle 45"/>
          <p:cNvSpPr>
            <a:spLocks noChangeArrowheads="1"/>
          </p:cNvSpPr>
          <p:nvPr/>
        </p:nvSpPr>
        <p:spPr bwMode="auto">
          <a:xfrm>
            <a:off x="6781800" y="3094038"/>
            <a:ext cx="1517650" cy="4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lnSpc>
                <a:spcPct val="105000"/>
              </a:lnSpc>
              <a:spcBef>
                <a:spcPct val="25000"/>
              </a:spcBef>
              <a:buClr>
                <a:schemeClr val="accent2"/>
              </a:buClr>
              <a:buSzPct val="75000"/>
              <a:buFont typeface="Wingdings" pitchFamily="2" charset="2"/>
              <a:buNone/>
            </a:pPr>
            <a:r>
              <a:rPr lang="en-US" altLang="en-US" sz="2200" b="0" dirty="0">
                <a:solidFill>
                  <a:srgbClr val="000000"/>
                </a:solidFill>
                <a:latin typeface="Liberation Sans" panose="020B0604020202020204" pitchFamily="34" charset="0"/>
              </a:rPr>
              <a:t>1,800</a:t>
            </a:r>
          </a:p>
        </p:txBody>
      </p:sp>
      <p:sp>
        <p:nvSpPr>
          <p:cNvPr id="812078" name="Rectangle 46"/>
          <p:cNvSpPr>
            <a:spLocks noChangeArrowheads="1"/>
          </p:cNvSpPr>
          <p:nvPr/>
        </p:nvSpPr>
        <p:spPr bwMode="auto">
          <a:xfrm>
            <a:off x="6781800" y="2573338"/>
            <a:ext cx="1517650" cy="4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lnSpc>
                <a:spcPct val="105000"/>
              </a:lnSpc>
              <a:spcBef>
                <a:spcPct val="25000"/>
              </a:spcBef>
              <a:buClr>
                <a:schemeClr val="accent2"/>
              </a:buClr>
              <a:buSzPct val="75000"/>
              <a:buFont typeface="Wingdings" pitchFamily="2" charset="2"/>
              <a:buNone/>
            </a:pPr>
            <a:r>
              <a:rPr lang="en-US" altLang="en-US" sz="2200" b="0" dirty="0">
                <a:solidFill>
                  <a:srgbClr val="000000"/>
                </a:solidFill>
                <a:latin typeface="Liberation Sans" panose="020B0604020202020204" pitchFamily="34" charset="0"/>
              </a:rPr>
              <a:t>$12,000</a:t>
            </a:r>
          </a:p>
        </p:txBody>
      </p:sp>
      <p:sp>
        <p:nvSpPr>
          <p:cNvPr id="812088" name="Rectangle 56"/>
          <p:cNvSpPr>
            <a:spLocks noChangeArrowheads="1"/>
          </p:cNvSpPr>
          <p:nvPr/>
        </p:nvSpPr>
        <p:spPr bwMode="auto">
          <a:xfrm>
            <a:off x="6851650" y="4648200"/>
            <a:ext cx="1447800" cy="44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lnSpc>
                <a:spcPct val="105000"/>
              </a:lnSpc>
              <a:spcBef>
                <a:spcPct val="25000"/>
              </a:spcBef>
              <a:buClr>
                <a:schemeClr val="accent2"/>
              </a:buClr>
              <a:buSzPct val="75000"/>
              <a:buFont typeface="Wingdings" pitchFamily="2" charset="2"/>
              <a:buNone/>
            </a:pPr>
            <a:r>
              <a:rPr lang="en-US" altLang="en-US" sz="2200" dirty="0">
                <a:solidFill>
                  <a:srgbClr val="CC0000"/>
                </a:solidFill>
                <a:latin typeface="Liberation Sans" panose="020B0604020202020204" pitchFamily="34" charset="0"/>
              </a:rPr>
              <a:t>$27,300</a:t>
            </a:r>
          </a:p>
        </p:txBody>
      </p:sp>
      <p:sp>
        <p:nvSpPr>
          <p:cNvPr id="12300" name="Line 57"/>
          <p:cNvSpPr>
            <a:spLocks noChangeShapeType="1"/>
          </p:cNvSpPr>
          <p:nvPr/>
        </p:nvSpPr>
        <p:spPr bwMode="auto">
          <a:xfrm flipH="1">
            <a:off x="7004050" y="4648200"/>
            <a:ext cx="1219200"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200" dirty="0">
              <a:latin typeface="Liberation Sans" panose="020B0604020202020204" pitchFamily="34" charset="0"/>
            </a:endParaRPr>
          </a:p>
        </p:txBody>
      </p:sp>
      <p:sp>
        <p:nvSpPr>
          <p:cNvPr id="12301" name="Line 58"/>
          <p:cNvSpPr>
            <a:spLocks noChangeShapeType="1"/>
          </p:cNvSpPr>
          <p:nvPr/>
        </p:nvSpPr>
        <p:spPr bwMode="auto">
          <a:xfrm flipH="1">
            <a:off x="7004050" y="2522560"/>
            <a:ext cx="1219200"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200" dirty="0">
              <a:latin typeface="Liberation Sans" panose="020B0604020202020204" pitchFamily="34" charset="0"/>
            </a:endParaRPr>
          </a:p>
        </p:txBody>
      </p:sp>
      <p:sp>
        <p:nvSpPr>
          <p:cNvPr id="12302" name="Line 59"/>
          <p:cNvSpPr>
            <a:spLocks noChangeShapeType="1"/>
          </p:cNvSpPr>
          <p:nvPr/>
        </p:nvSpPr>
        <p:spPr bwMode="auto">
          <a:xfrm flipH="1">
            <a:off x="7004050" y="5078104"/>
            <a:ext cx="1219200"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200" dirty="0">
              <a:latin typeface="Liberation Sans" panose="020B0604020202020204" pitchFamily="34" charset="0"/>
            </a:endParaRPr>
          </a:p>
        </p:txBody>
      </p:sp>
      <p:sp>
        <p:nvSpPr>
          <p:cNvPr id="12303" name="Line 60"/>
          <p:cNvSpPr>
            <a:spLocks noChangeShapeType="1"/>
          </p:cNvSpPr>
          <p:nvPr/>
        </p:nvSpPr>
        <p:spPr bwMode="auto">
          <a:xfrm flipH="1">
            <a:off x="7004050" y="5154304"/>
            <a:ext cx="1219200"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200" dirty="0">
              <a:latin typeface="Liberation Sans" panose="020B0604020202020204" pitchFamily="34" charset="0"/>
            </a:endParaRPr>
          </a:p>
        </p:txBody>
      </p:sp>
      <p:sp>
        <p:nvSpPr>
          <p:cNvPr id="12304" name="Rectangle 61"/>
          <p:cNvSpPr>
            <a:spLocks noChangeArrowheads="1"/>
          </p:cNvSpPr>
          <p:nvPr/>
        </p:nvSpPr>
        <p:spPr bwMode="auto">
          <a:xfrm>
            <a:off x="609600" y="4648200"/>
            <a:ext cx="5943600" cy="44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05000"/>
              </a:lnSpc>
              <a:spcBef>
                <a:spcPct val="25000"/>
              </a:spcBef>
              <a:buClr>
                <a:schemeClr val="accent2"/>
              </a:buClr>
              <a:buSzPct val="75000"/>
              <a:buFont typeface="Wingdings" pitchFamily="2" charset="2"/>
              <a:buNone/>
            </a:pPr>
            <a:r>
              <a:rPr lang="en-US" altLang="en-US" sz="2200" dirty="0">
                <a:solidFill>
                  <a:srgbClr val="CC0000"/>
                </a:solidFill>
                <a:latin typeface="Liberation Sans" panose="020B0604020202020204" pitchFamily="34" charset="0"/>
              </a:rPr>
              <a:t>Cost of LAND IMPROVEMENTS </a:t>
            </a:r>
          </a:p>
        </p:txBody>
      </p:sp>
      <p:sp>
        <p:nvSpPr>
          <p:cNvPr id="12305" name="Rectangle 71"/>
          <p:cNvSpPr>
            <a:spLocks noChangeArrowheads="1"/>
          </p:cNvSpPr>
          <p:nvPr/>
        </p:nvSpPr>
        <p:spPr bwMode="auto">
          <a:xfrm>
            <a:off x="609600" y="4114800"/>
            <a:ext cx="6165850" cy="44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05000"/>
              </a:lnSpc>
              <a:spcBef>
                <a:spcPct val="25000"/>
              </a:spcBef>
              <a:buClr>
                <a:schemeClr val="accent2"/>
              </a:buClr>
              <a:buSzPct val="75000"/>
              <a:buFont typeface="Wingdings" pitchFamily="2" charset="2"/>
              <a:buNone/>
            </a:pPr>
            <a:r>
              <a:rPr lang="en-US" altLang="en-US" sz="2200" b="0" dirty="0">
                <a:solidFill>
                  <a:srgbClr val="000000"/>
                </a:solidFill>
                <a:latin typeface="Liberation Sans" panose="020B0604020202020204" pitchFamily="34" charset="0"/>
              </a:rPr>
              <a:t>Sprinkler System (1/2 acre)</a:t>
            </a:r>
          </a:p>
        </p:txBody>
      </p:sp>
      <p:sp>
        <p:nvSpPr>
          <p:cNvPr id="812104" name="Rectangle 72"/>
          <p:cNvSpPr>
            <a:spLocks noChangeArrowheads="1"/>
          </p:cNvSpPr>
          <p:nvPr/>
        </p:nvSpPr>
        <p:spPr bwMode="auto">
          <a:xfrm>
            <a:off x="6781800" y="4114800"/>
            <a:ext cx="1517650" cy="44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lnSpc>
                <a:spcPct val="105000"/>
              </a:lnSpc>
              <a:spcBef>
                <a:spcPct val="25000"/>
              </a:spcBef>
              <a:buClr>
                <a:schemeClr val="accent2"/>
              </a:buClr>
              <a:buSzPct val="75000"/>
              <a:buFont typeface="Wingdings" pitchFamily="2" charset="2"/>
              <a:buNone/>
            </a:pPr>
            <a:r>
              <a:rPr lang="en-US" altLang="en-US" sz="2200" b="0" dirty="0">
                <a:solidFill>
                  <a:srgbClr val="000000"/>
                </a:solidFill>
                <a:latin typeface="Liberation Sans" panose="020B0604020202020204" pitchFamily="34" charset="0"/>
              </a:rPr>
              <a:t> 4,500</a:t>
            </a:r>
          </a:p>
        </p:txBody>
      </p:sp>
      <p:sp>
        <p:nvSpPr>
          <p:cNvPr id="21"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sz="3200" dirty="0">
                <a:solidFill>
                  <a:schemeClr val="tx2">
                    <a:lumMod val="50000"/>
                  </a:schemeClr>
                </a:solidFill>
                <a:latin typeface="Liberation Sans" panose="020B0604020202020204" pitchFamily="34" charset="0"/>
              </a:rPr>
              <a:t>THE COST OF PLANT ASSETS </a:t>
            </a:r>
          </a:p>
          <a:p>
            <a:r>
              <a:rPr lang="en-US" sz="3200" dirty="0">
                <a:solidFill>
                  <a:schemeClr val="tx2">
                    <a:lumMod val="50000"/>
                  </a:schemeClr>
                </a:solidFill>
                <a:latin typeface="Liberation Sans" panose="020B0604020202020204" pitchFamily="34" charset="0"/>
              </a:rPr>
              <a:t>– Land Improvements</a:t>
            </a:r>
            <a:endParaRPr lang="en-US" altLang="en-US" sz="3200" b="1" i="0" dirty="0">
              <a:solidFill>
                <a:schemeClr val="tx2">
                  <a:lumMod val="50000"/>
                </a:schemeClr>
              </a:solidFill>
              <a:effectLst/>
              <a:latin typeface="Liberation Sans" panose="020B0604020202020204" pitchFamily="34" charset="0"/>
            </a:endParaRPr>
          </a:p>
        </p:txBody>
      </p:sp>
      <p:sp>
        <p:nvSpPr>
          <p:cNvPr id="22" name="Line 12"/>
          <p:cNvSpPr>
            <a:spLocks noChangeShapeType="1"/>
          </p:cNvSpPr>
          <p:nvPr/>
        </p:nvSpPr>
        <p:spPr bwMode="auto">
          <a:xfrm>
            <a:off x="304800" y="12954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2" name="Rectangle 1"/>
          <p:cNvSpPr/>
          <p:nvPr/>
        </p:nvSpPr>
        <p:spPr>
          <a:xfrm>
            <a:off x="609600" y="5329535"/>
            <a:ext cx="2286000" cy="461665"/>
          </a:xfrm>
          <a:prstGeom prst="rect">
            <a:avLst/>
          </a:prstGeom>
        </p:spPr>
        <p:txBody>
          <a:bodyPr wrap="square">
            <a:spAutoFit/>
          </a:bodyPr>
          <a:lstStyle/>
          <a:p>
            <a:pPr algn="l"/>
            <a:r>
              <a:rPr lang="en-US" sz="1200" dirty="0">
                <a:latin typeface="Liberation Sans" panose="020B0604020202020204" pitchFamily="34" charset="0"/>
              </a:rPr>
              <a:t>ILLUSTRATION 9-2</a:t>
            </a:r>
          </a:p>
          <a:p>
            <a:pPr algn="l"/>
            <a:r>
              <a:rPr lang="en-US" sz="1200" b="0" dirty="0">
                <a:latin typeface="Liberation Sans" panose="020B0604020202020204" pitchFamily="34" charset="0"/>
              </a:rPr>
              <a:t>Computation of cost of land</a:t>
            </a:r>
          </a:p>
        </p:txBody>
      </p:sp>
      <p:sp>
        <p:nvSpPr>
          <p:cNvPr id="2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spTree>
    <p:extLst>
      <p:ext uri="{BB962C8B-B14F-4D97-AF65-F5344CB8AC3E}">
        <p14:creationId xmlns:p14="http://schemas.microsoft.com/office/powerpoint/2010/main" val="59375852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2078"/>
                                        </p:tgtEl>
                                        <p:attrNameLst>
                                          <p:attrName>style.visibility</p:attrName>
                                        </p:attrNameLst>
                                      </p:cBhvr>
                                      <p:to>
                                        <p:strVal val="visible"/>
                                      </p:to>
                                    </p:set>
                                    <p:animEffect transition="in" filter="wipe(left)">
                                      <p:cBhvr>
                                        <p:cTn id="7" dur="500"/>
                                        <p:tgtEl>
                                          <p:spTgt spid="8120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12077"/>
                                        </p:tgtEl>
                                        <p:attrNameLst>
                                          <p:attrName>style.visibility</p:attrName>
                                        </p:attrNameLst>
                                      </p:cBhvr>
                                      <p:to>
                                        <p:strVal val="visible"/>
                                      </p:to>
                                    </p:set>
                                    <p:animEffect transition="in" filter="wipe(left)">
                                      <p:cBhvr>
                                        <p:cTn id="12" dur="500"/>
                                        <p:tgtEl>
                                          <p:spTgt spid="8120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12076"/>
                                        </p:tgtEl>
                                        <p:attrNameLst>
                                          <p:attrName>style.visibility</p:attrName>
                                        </p:attrNameLst>
                                      </p:cBhvr>
                                      <p:to>
                                        <p:strVal val="visible"/>
                                      </p:to>
                                    </p:set>
                                    <p:animEffect transition="in" filter="wipe(left)">
                                      <p:cBhvr>
                                        <p:cTn id="17" dur="500"/>
                                        <p:tgtEl>
                                          <p:spTgt spid="81207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12104"/>
                                        </p:tgtEl>
                                        <p:attrNameLst>
                                          <p:attrName>style.visibility</p:attrName>
                                        </p:attrNameLst>
                                      </p:cBhvr>
                                      <p:to>
                                        <p:strVal val="visible"/>
                                      </p:to>
                                    </p:set>
                                    <p:animEffect transition="in" filter="wipe(left)">
                                      <p:cBhvr>
                                        <p:cTn id="22" dur="500"/>
                                        <p:tgtEl>
                                          <p:spTgt spid="81210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12088"/>
                                        </p:tgtEl>
                                        <p:attrNameLst>
                                          <p:attrName>style.visibility</p:attrName>
                                        </p:attrNameLst>
                                      </p:cBhvr>
                                      <p:to>
                                        <p:strVal val="visible"/>
                                      </p:to>
                                    </p:set>
                                    <p:animEffect transition="in" filter="wipe(left)">
                                      <p:cBhvr>
                                        <p:cTn id="27" dur="500"/>
                                        <p:tgtEl>
                                          <p:spTgt spid="812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2076" grpId="0" autoUpdateAnimBg="0"/>
      <p:bldP spid="812077" grpId="0" autoUpdateAnimBg="0"/>
      <p:bldP spid="812078" grpId="0" autoUpdateAnimBg="0"/>
      <p:bldP spid="812088" grpId="0" autoUpdateAnimBg="0"/>
      <p:bldP spid="812104"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sz="3200" dirty="0">
                <a:solidFill>
                  <a:schemeClr val="tx2">
                    <a:lumMod val="50000"/>
                  </a:schemeClr>
                </a:solidFill>
                <a:latin typeface="Liberation Sans" panose="020B0604020202020204" pitchFamily="34" charset="0"/>
              </a:rPr>
              <a:t>THE COST OF PLANT ASSETS - </a:t>
            </a:r>
            <a:r>
              <a:rPr lang="en-US" altLang="en-US" sz="2600" dirty="0">
                <a:solidFill>
                  <a:srgbClr val="FF0000"/>
                </a:solidFill>
              </a:rPr>
              <a:t>Buildings</a:t>
            </a:r>
          </a:p>
          <a:p>
            <a:pPr algn="l"/>
            <a:endParaRPr lang="en-US" altLang="en-US" sz="3200" b="1" i="0" dirty="0">
              <a:solidFill>
                <a:schemeClr val="tx2">
                  <a:lumMod val="50000"/>
                </a:schemeClr>
              </a:solidFill>
              <a:effectLst/>
              <a:latin typeface="Liberation Sans" panose="020B0604020202020204" pitchFamily="34" charset="0"/>
            </a:endParaRP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pic>
        <p:nvPicPr>
          <p:cNvPr id="83970" name="Picture 2" descr="Image result for building rehab before af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383597"/>
            <a:ext cx="4038600" cy="223296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6629400" y="4601113"/>
            <a:ext cx="1981200" cy="2022242"/>
            <a:chOff x="269341" y="2052625"/>
            <a:chExt cx="2781300" cy="2928128"/>
          </a:xfrm>
        </p:grpSpPr>
        <p:pic>
          <p:nvPicPr>
            <p:cNvPr id="10" name="Picture 2" descr="Image result for building rehab before aft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482"/>
            <a:stretch/>
          </p:blipFill>
          <p:spPr bwMode="auto">
            <a:xfrm>
              <a:off x="269341" y="2052625"/>
              <a:ext cx="2781300" cy="29281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609600" y="2215761"/>
              <a:ext cx="457200" cy="222639"/>
            </a:xfrm>
            <a:prstGeom prst="rect">
              <a:avLst/>
            </a:prstGeom>
            <a:solidFill>
              <a:schemeClr val="bg1"/>
            </a:solidFill>
            <a:ln w="12700" cap="sq" cmpd="sng" algn="ctr">
              <a:no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900" b="1" i="0" u="none" strike="noStrike" cap="none" normalizeH="0" baseline="0">
                <a:ln>
                  <a:noFill/>
                </a:ln>
                <a:solidFill>
                  <a:schemeClr val="tx1"/>
                </a:solidFill>
                <a:effectLst/>
                <a:latin typeface="Arial" charset="0"/>
              </a:endParaRPr>
            </a:p>
          </p:txBody>
        </p:sp>
      </p:grpSp>
      <p:sp>
        <p:nvSpPr>
          <p:cNvPr id="5" name="TextBox 4"/>
          <p:cNvSpPr txBox="1"/>
          <p:nvPr/>
        </p:nvSpPr>
        <p:spPr>
          <a:xfrm>
            <a:off x="6581228" y="4028273"/>
            <a:ext cx="2282869" cy="430887"/>
          </a:xfrm>
          <a:prstGeom prst="rect">
            <a:avLst/>
          </a:prstGeom>
          <a:noFill/>
        </p:spPr>
        <p:txBody>
          <a:bodyPr wrap="none" rtlCol="0">
            <a:spAutoFit/>
          </a:bodyPr>
          <a:lstStyle/>
          <a:p>
            <a:r>
              <a:rPr lang="en-US" sz="2200" dirty="0"/>
              <a:t>Buy “Turn Key”</a:t>
            </a:r>
          </a:p>
        </p:txBody>
      </p:sp>
      <p:sp>
        <p:nvSpPr>
          <p:cNvPr id="13" name="TextBox 12"/>
          <p:cNvSpPr txBox="1"/>
          <p:nvPr/>
        </p:nvSpPr>
        <p:spPr>
          <a:xfrm>
            <a:off x="1088339" y="1032184"/>
            <a:ext cx="2242922" cy="430887"/>
          </a:xfrm>
          <a:prstGeom prst="rect">
            <a:avLst/>
          </a:prstGeom>
          <a:noFill/>
        </p:spPr>
        <p:txBody>
          <a:bodyPr wrap="none" rtlCol="0">
            <a:spAutoFit/>
          </a:bodyPr>
          <a:lstStyle/>
          <a:p>
            <a:r>
              <a:rPr lang="en-US" sz="2200" dirty="0"/>
              <a:t>Buy and Rehab</a:t>
            </a:r>
          </a:p>
        </p:txBody>
      </p:sp>
      <p:pic>
        <p:nvPicPr>
          <p:cNvPr id="14" name="Picture 2" descr="Image result for building rehab before aft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482" t="71594"/>
          <a:stretch/>
        </p:blipFill>
        <p:spPr bwMode="auto">
          <a:xfrm>
            <a:off x="2209800" y="5638800"/>
            <a:ext cx="1981200" cy="5744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mage result for building rehab before aft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482" b="62319"/>
          <a:stretch/>
        </p:blipFill>
        <p:spPr bwMode="auto">
          <a:xfrm>
            <a:off x="2209800" y="4191000"/>
            <a:ext cx="19812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mage result for building rehab before aft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482" t="37681" b="28406"/>
          <a:stretch/>
        </p:blipFill>
        <p:spPr bwMode="auto">
          <a:xfrm>
            <a:off x="2209800" y="4953000"/>
            <a:ext cx="1981200" cy="6858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2754605" y="3781622"/>
            <a:ext cx="891590" cy="430887"/>
          </a:xfrm>
          <a:prstGeom prst="rect">
            <a:avLst/>
          </a:prstGeom>
          <a:noFill/>
        </p:spPr>
        <p:txBody>
          <a:bodyPr wrap="none" rtlCol="0">
            <a:spAutoFit/>
          </a:bodyPr>
          <a:lstStyle/>
          <a:p>
            <a:r>
              <a:rPr lang="en-US" sz="2200" dirty="0"/>
              <a:t>Build</a:t>
            </a:r>
          </a:p>
        </p:txBody>
      </p:sp>
    </p:spTree>
    <p:extLst>
      <p:ext uri="{BB962C8B-B14F-4D97-AF65-F5344CB8AC3E}">
        <p14:creationId xmlns:p14="http://schemas.microsoft.com/office/powerpoint/2010/main" val="171769789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3970"/>
                                        </p:tgtEl>
                                        <p:attrNameLst>
                                          <p:attrName>style.visibility</p:attrName>
                                        </p:attrNameLst>
                                      </p:cBhvr>
                                      <p:to>
                                        <p:strVal val="visible"/>
                                      </p:to>
                                    </p:set>
                                    <p:anim calcmode="lin" valueType="num">
                                      <p:cBhvr additive="base">
                                        <p:cTn id="7" dur="500" fill="hold"/>
                                        <p:tgtEl>
                                          <p:spTgt spid="83970"/>
                                        </p:tgtEl>
                                        <p:attrNameLst>
                                          <p:attrName>ppt_x</p:attrName>
                                        </p:attrNameLst>
                                      </p:cBhvr>
                                      <p:tavLst>
                                        <p:tav tm="0">
                                          <p:val>
                                            <p:strVal val="#ppt_x"/>
                                          </p:val>
                                        </p:tav>
                                        <p:tav tm="100000">
                                          <p:val>
                                            <p:strVal val="#ppt_x"/>
                                          </p:val>
                                        </p:tav>
                                      </p:tavLst>
                                    </p:anim>
                                    <p:anim calcmode="lin" valueType="num">
                                      <p:cBhvr additive="base">
                                        <p:cTn id="8" dur="500" fill="hold"/>
                                        <p:tgtEl>
                                          <p:spTgt spid="839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873" name="Rectangle 9"/>
          <p:cNvSpPr>
            <a:spLocks noGrp="1" noChangeArrowheads="1"/>
          </p:cNvSpPr>
          <p:nvPr>
            <p:ph type="title"/>
          </p:nvPr>
        </p:nvSpPr>
        <p:spPr bwMode="auto">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defRPr/>
            </a:pPr>
            <a:r>
              <a:rPr lang="en-US" altLang="en-US"/>
              <a:t>Cost of Plant Assets - Buildings</a:t>
            </a:r>
          </a:p>
        </p:txBody>
      </p:sp>
      <p:pic>
        <p:nvPicPr>
          <p:cNvPr id="15363" name="Picture 5" descr="911_Ground_Zero0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7200" y="2005013"/>
            <a:ext cx="4495800" cy="33718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8" descr="300px-New_wtc"/>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295900" y="1524000"/>
            <a:ext cx="3194050" cy="40989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3257241"/>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81" name="Rectangle 13"/>
          <p:cNvSpPr>
            <a:spLocks noGrp="1" noChangeArrowheads="1"/>
          </p:cNvSpPr>
          <p:nvPr>
            <p:ph type="title"/>
          </p:nvPr>
        </p:nvSpPr>
        <p:spPr bwMode="auto">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defRPr/>
            </a:pPr>
            <a:r>
              <a:rPr lang="en-US" altLang="en-US"/>
              <a:t>Improvements to Property and Building</a:t>
            </a:r>
          </a:p>
        </p:txBody>
      </p:sp>
      <p:sp>
        <p:nvSpPr>
          <p:cNvPr id="16387" name="Rectangle 6"/>
          <p:cNvSpPr>
            <a:spLocks noChangeArrowheads="1"/>
          </p:cNvSpPr>
          <p:nvPr/>
        </p:nvSpPr>
        <p:spPr bwMode="auto">
          <a:xfrm>
            <a:off x="4572000" y="1752600"/>
            <a:ext cx="2400300" cy="3048000"/>
          </a:xfrm>
          <a:prstGeom prst="rect">
            <a:avLst/>
          </a:prstGeom>
          <a:noFill/>
          <a:ln w="317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endParaRPr lang="en-US" altLang="en-US"/>
          </a:p>
        </p:txBody>
      </p:sp>
      <p:sp>
        <p:nvSpPr>
          <p:cNvPr id="16388" name="Rectangle 9"/>
          <p:cNvSpPr>
            <a:spLocks noChangeArrowheads="1"/>
          </p:cNvSpPr>
          <p:nvPr/>
        </p:nvSpPr>
        <p:spPr bwMode="auto">
          <a:xfrm>
            <a:off x="228600" y="914400"/>
            <a:ext cx="290671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gn="l"/>
            <a:r>
              <a:rPr lang="en-US" altLang="en-US" sz="1200">
                <a:latin typeface="Arial" panose="020B0604020202020204" pitchFamily="34" charset="0"/>
                <a:ea typeface="Times New Roman" panose="02020603050405020304" pitchFamily="18" charset="0"/>
                <a:cs typeface="Arial" panose="020B0604020202020204" pitchFamily="34" charset="0"/>
              </a:rPr>
              <a:t>  1999- Richfield, Minn before Best Buy. </a:t>
            </a:r>
            <a:endParaRPr lang="en-US" altLang="en-US" sz="1100">
              <a:ea typeface="Times New Roman" panose="02020603050405020304" pitchFamily="18" charset="0"/>
              <a:cs typeface="Arial" panose="020B0604020202020204" pitchFamily="34" charset="0"/>
            </a:endParaRPr>
          </a:p>
          <a:p>
            <a:pPr algn="l"/>
            <a:endParaRPr lang="en-US" altLang="en-US">
              <a:latin typeface="Times New Roman" panose="02020603050405020304" pitchFamily="18" charset="0"/>
              <a:ea typeface="Times New Roman" panose="02020603050405020304" pitchFamily="18" charset="0"/>
              <a:cs typeface="Arial" panose="020B0604020202020204" pitchFamily="34" charset="0"/>
            </a:endParaRPr>
          </a:p>
        </p:txBody>
      </p:sp>
      <p:sp>
        <p:nvSpPr>
          <p:cNvPr id="16389" name="Rectangle 10"/>
          <p:cNvSpPr>
            <a:spLocks noChangeArrowheads="1"/>
          </p:cNvSpPr>
          <p:nvPr/>
        </p:nvSpPr>
        <p:spPr bwMode="auto">
          <a:xfrm>
            <a:off x="4479925" y="3290888"/>
            <a:ext cx="1841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gn="l"/>
            <a:br>
              <a:rPr lang="en-US" altLang="en-US">
                <a:latin typeface="Times New Roman" panose="02020603050405020304" pitchFamily="18" charset="0"/>
              </a:rPr>
            </a:br>
            <a:endParaRPr lang="en-US" altLang="en-US">
              <a:latin typeface="Times New Roman" panose="02020603050405020304" pitchFamily="18" charset="0"/>
            </a:endParaRPr>
          </a:p>
          <a:p>
            <a:pPr algn="l"/>
            <a:endParaRPr lang="en-US" altLang="en-US">
              <a:latin typeface="Times New Roman" panose="02020603050405020304" pitchFamily="18" charset="0"/>
            </a:endParaRPr>
          </a:p>
        </p:txBody>
      </p:sp>
      <p:pic>
        <p:nvPicPr>
          <p:cNvPr id="16390" name="Picture 5" descr="http://graphics8.nytimes.com/images/2005/10/05/business/domain.span.jpg"/>
          <p:cNvPicPr>
            <a:picLocks noChangeAspect="1" noChangeArrowheads="1"/>
          </p:cNvPicPr>
          <p:nvPr/>
        </p:nvPicPr>
        <p:blipFill>
          <a:blip r:embed="rId2" r:link="rId3">
            <a:extLst>
              <a:ext uri="{28A0092B-C50C-407E-A947-70E740481C1C}">
                <a14:useLocalDpi xmlns:a14="http://schemas.microsoft.com/office/drawing/2010/main" val="0"/>
              </a:ext>
            </a:extLst>
          </a:blip>
          <a:srcRect r="12350"/>
          <a:stretch>
            <a:fillRect/>
          </a:stretch>
        </p:blipFill>
        <p:spPr bwMode="auto">
          <a:xfrm>
            <a:off x="3810000" y="2133600"/>
            <a:ext cx="509587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Rectangle 11"/>
          <p:cNvSpPr>
            <a:spLocks noChangeArrowheads="1"/>
          </p:cNvSpPr>
          <p:nvPr/>
        </p:nvSpPr>
        <p:spPr bwMode="auto">
          <a:xfrm>
            <a:off x="3352800" y="762000"/>
            <a:ext cx="598805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gn="l"/>
            <a:endParaRPr lang="en-US" altLang="en-US">
              <a:latin typeface="Times New Roman" panose="02020603050405020304" pitchFamily="18" charset="0"/>
            </a:endParaRPr>
          </a:p>
          <a:p>
            <a:pPr algn="l"/>
            <a:r>
              <a:rPr lang="en-US" altLang="en-US" sz="1200">
                <a:latin typeface="Arial" panose="020B0604020202020204" pitchFamily="34" charset="0"/>
                <a:ea typeface="Times New Roman" panose="02020603050405020304" pitchFamily="18" charset="0"/>
                <a:cs typeface="Arial" panose="020B0604020202020204" pitchFamily="34" charset="0"/>
              </a:rPr>
              <a:t>Richfield, Minn., in 2003 after the $160 million Best Buy headquarters was completed. </a:t>
            </a:r>
            <a:endParaRPr lang="en-US" altLang="en-US" sz="1100"/>
          </a:p>
          <a:p>
            <a:pPr algn="l"/>
            <a:endParaRPr lang="en-US" altLang="en-US">
              <a:latin typeface="Times New Roman" panose="02020603050405020304" pitchFamily="18" charset="0"/>
            </a:endParaRPr>
          </a:p>
        </p:txBody>
      </p:sp>
      <p:pic>
        <p:nvPicPr>
          <p:cNvPr id="16392" name="Picture 15"/>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t="16129"/>
          <a:stretch>
            <a:fillRect/>
          </a:stretch>
        </p:blipFill>
        <p:spPr bwMode="auto">
          <a:xfrm>
            <a:off x="228600" y="1447800"/>
            <a:ext cx="3476625" cy="3962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828823"/>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609600" y="1295400"/>
            <a:ext cx="80010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algn="l">
              <a:buSzPct val="80000"/>
              <a:defRPr sz="2800">
                <a:solidFill>
                  <a:srgbClr val="CC0000"/>
                </a:solidFill>
                <a:latin typeface="Liberation Sans" panose="020B0604020202020204" pitchFamily="34" charset="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en-US" altLang="en-US" dirty="0"/>
              <a:t>Buildings</a:t>
            </a:r>
          </a:p>
        </p:txBody>
      </p:sp>
      <p:sp>
        <p:nvSpPr>
          <p:cNvPr id="14340" name="Text Box 6"/>
          <p:cNvSpPr txBox="1">
            <a:spLocks noChangeArrowheads="1"/>
          </p:cNvSpPr>
          <p:nvPr/>
        </p:nvSpPr>
        <p:spPr bwMode="auto">
          <a:xfrm>
            <a:off x="609600" y="1918648"/>
            <a:ext cx="8229600" cy="44514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900" b="1">
                <a:solidFill>
                  <a:schemeClr val="tx1"/>
                </a:solidFill>
                <a:latin typeface="Arial" charset="0"/>
              </a:defRPr>
            </a:lvl1pPr>
            <a:lvl2pPr marL="685800" indent="-45720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14000"/>
              </a:lnSpc>
              <a:spcBef>
                <a:spcPts val="900"/>
              </a:spcBef>
              <a:buClr>
                <a:srgbClr val="800000"/>
              </a:buClr>
            </a:pPr>
            <a:r>
              <a:rPr lang="en-US" altLang="en-US" sz="2300" dirty="0">
                <a:latin typeface="Liberation Sans" panose="020B0604020202020204" pitchFamily="34" charset="0"/>
              </a:rPr>
              <a:t>Includes all costs</a:t>
            </a:r>
            <a:r>
              <a:rPr lang="en-US" altLang="en-US" sz="2300" b="0" dirty="0">
                <a:latin typeface="Liberation Sans" panose="020B0604020202020204" pitchFamily="34" charset="0"/>
              </a:rPr>
              <a:t> related directly to purchase or construction.</a:t>
            </a:r>
          </a:p>
          <a:p>
            <a:pPr algn="l">
              <a:lnSpc>
                <a:spcPct val="114000"/>
              </a:lnSpc>
              <a:spcBef>
                <a:spcPts val="900"/>
              </a:spcBef>
              <a:buClr>
                <a:srgbClr val="800000"/>
              </a:buClr>
            </a:pPr>
            <a:r>
              <a:rPr lang="en-US" altLang="en-US" sz="2300" dirty="0">
                <a:latin typeface="Liberation Sans" panose="020B0604020202020204" pitchFamily="34" charset="0"/>
              </a:rPr>
              <a:t>Purchase costs:</a:t>
            </a:r>
          </a:p>
          <a:p>
            <a:pPr lvl="1" algn="l">
              <a:lnSpc>
                <a:spcPct val="114000"/>
              </a:lnSpc>
              <a:spcBef>
                <a:spcPts val="600"/>
              </a:spcBef>
              <a:buClr>
                <a:srgbClr val="CC0000"/>
              </a:buClr>
              <a:buSzPct val="80000"/>
              <a:buFont typeface="Wingdings" pitchFamily="2" charset="2"/>
              <a:buChar char="u"/>
            </a:pPr>
            <a:r>
              <a:rPr lang="en-US" altLang="en-US" sz="2200" b="0" dirty="0">
                <a:latin typeface="Liberation Sans" panose="020B0604020202020204" pitchFamily="34" charset="0"/>
              </a:rPr>
              <a:t>Purchase price, closing costs (attorney’s fees, title insurance, etc.) and real estate broker’s commission.</a:t>
            </a:r>
          </a:p>
          <a:p>
            <a:pPr lvl="1" algn="l">
              <a:lnSpc>
                <a:spcPct val="114000"/>
              </a:lnSpc>
              <a:spcBef>
                <a:spcPts val="600"/>
              </a:spcBef>
              <a:buClr>
                <a:srgbClr val="CC0000"/>
              </a:buClr>
              <a:buSzPct val="80000"/>
              <a:buFont typeface="Wingdings" pitchFamily="2" charset="2"/>
              <a:buChar char="u"/>
            </a:pPr>
            <a:r>
              <a:rPr lang="en-US" altLang="en-US" sz="2200" b="0" dirty="0">
                <a:latin typeface="Liberation Sans" panose="020B0604020202020204" pitchFamily="34" charset="0"/>
              </a:rPr>
              <a:t>Remodeling and replacing or repairing the roof, floors, electrical wiring, and plumbing.</a:t>
            </a:r>
          </a:p>
          <a:p>
            <a:pPr algn="l">
              <a:lnSpc>
                <a:spcPct val="114000"/>
              </a:lnSpc>
              <a:spcBef>
                <a:spcPts val="900"/>
              </a:spcBef>
              <a:buClr>
                <a:srgbClr val="800000"/>
              </a:buClr>
            </a:pPr>
            <a:r>
              <a:rPr lang="en-US" altLang="en-US" sz="2300" dirty="0">
                <a:latin typeface="Liberation Sans" panose="020B0604020202020204" pitchFamily="34" charset="0"/>
              </a:rPr>
              <a:t>Construction costs:</a:t>
            </a:r>
          </a:p>
          <a:p>
            <a:pPr lvl="1" algn="l">
              <a:lnSpc>
                <a:spcPct val="114000"/>
              </a:lnSpc>
              <a:spcBef>
                <a:spcPts val="600"/>
              </a:spcBef>
              <a:buClr>
                <a:srgbClr val="CC0000"/>
              </a:buClr>
              <a:buSzPct val="80000"/>
              <a:buFont typeface="Wingdings" pitchFamily="2" charset="2"/>
              <a:buChar char="u"/>
            </a:pPr>
            <a:r>
              <a:rPr lang="en-US" altLang="en-US" sz="2200" b="0" dirty="0">
                <a:latin typeface="Liberation Sans" panose="020B0604020202020204" pitchFamily="34" charset="0"/>
              </a:rPr>
              <a:t>Contract price plus payments for architects’ fees, building permits, and excavation costs.</a:t>
            </a:r>
          </a:p>
        </p:txBody>
      </p:sp>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sz="3200" dirty="0">
                <a:solidFill>
                  <a:schemeClr val="tx2">
                    <a:lumMod val="50000"/>
                  </a:schemeClr>
                </a:solidFill>
                <a:latin typeface="Liberation Sans" panose="020B0604020202020204" pitchFamily="34" charset="0"/>
              </a:rPr>
              <a:t>THE COST OF PLANT ASSETS</a:t>
            </a:r>
            <a:endParaRPr lang="en-US" altLang="en-US" sz="3200" b="1" i="0" dirty="0">
              <a:solidFill>
                <a:schemeClr val="tx2">
                  <a:lumMod val="50000"/>
                </a:schemeClr>
              </a:solidFill>
              <a:effectLst/>
              <a:latin typeface="Liberation Sans" panose="020B0604020202020204" pitchFamily="34" charset="0"/>
            </a:endParaRP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spTree>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Text Box 2"/>
          <p:cNvSpPr txBox="1">
            <a:spLocks noChangeArrowheads="1"/>
          </p:cNvSpPr>
          <p:nvPr/>
        </p:nvSpPr>
        <p:spPr bwMode="auto">
          <a:xfrm>
            <a:off x="533400" y="1295400"/>
            <a:ext cx="8229600" cy="4058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973138" indent="-457200" algn="l">
              <a:defRPr sz="2400">
                <a:solidFill>
                  <a:schemeClr val="tx1"/>
                </a:solidFill>
                <a:latin typeface="Times New Roman" pitchFamily="18" charset="0"/>
              </a:defRPr>
            </a:lvl2pPr>
            <a:lvl3pPr marL="1544638" indent="-457200" algn="l">
              <a:defRPr sz="2400">
                <a:solidFill>
                  <a:schemeClr val="tx1"/>
                </a:solidFill>
                <a:latin typeface="Times New Roman" pitchFamily="18" charset="0"/>
              </a:defRPr>
            </a:lvl3pPr>
            <a:lvl4pPr marL="2116138" indent="-457200" algn="l">
              <a:defRPr sz="2400">
                <a:solidFill>
                  <a:schemeClr val="tx1"/>
                </a:solidFill>
                <a:latin typeface="Times New Roman" pitchFamily="18" charset="0"/>
              </a:defRPr>
            </a:lvl4pPr>
            <a:lvl5pPr marL="2687638" indent="-457200" algn="l">
              <a:defRPr sz="2400">
                <a:solidFill>
                  <a:schemeClr val="tx1"/>
                </a:solidFill>
                <a:latin typeface="Times New Roman" pitchFamily="18" charset="0"/>
              </a:defRPr>
            </a:lvl5pPr>
            <a:lvl6pPr marL="3144838" indent="-457200" eaLnBrk="0" fontAlgn="base" hangingPunct="0">
              <a:spcBef>
                <a:spcPct val="0"/>
              </a:spcBef>
              <a:spcAft>
                <a:spcPct val="0"/>
              </a:spcAft>
              <a:defRPr sz="2400">
                <a:solidFill>
                  <a:schemeClr val="tx1"/>
                </a:solidFill>
                <a:latin typeface="Times New Roman" pitchFamily="18" charset="0"/>
              </a:defRPr>
            </a:lvl6pPr>
            <a:lvl7pPr marL="3602038" indent="-457200" eaLnBrk="0" fontAlgn="base" hangingPunct="0">
              <a:spcBef>
                <a:spcPct val="0"/>
              </a:spcBef>
              <a:spcAft>
                <a:spcPct val="0"/>
              </a:spcAft>
              <a:defRPr sz="2400">
                <a:solidFill>
                  <a:schemeClr val="tx1"/>
                </a:solidFill>
                <a:latin typeface="Times New Roman" pitchFamily="18" charset="0"/>
              </a:defRPr>
            </a:lvl7pPr>
            <a:lvl8pPr marL="4059238" indent="-457200" eaLnBrk="0" fontAlgn="base" hangingPunct="0">
              <a:spcBef>
                <a:spcPct val="0"/>
              </a:spcBef>
              <a:spcAft>
                <a:spcPct val="0"/>
              </a:spcAft>
              <a:defRPr sz="2400">
                <a:solidFill>
                  <a:schemeClr val="tx1"/>
                </a:solidFill>
                <a:latin typeface="Times New Roman" pitchFamily="18" charset="0"/>
              </a:defRPr>
            </a:lvl8pPr>
            <a:lvl9pPr marL="4516438" indent="-457200" eaLnBrk="0" fontAlgn="base" hangingPunct="0">
              <a:spcBef>
                <a:spcPct val="0"/>
              </a:spcBef>
              <a:spcAft>
                <a:spcPct val="0"/>
              </a:spcAft>
              <a:defRPr sz="2400">
                <a:solidFill>
                  <a:schemeClr val="tx1"/>
                </a:solidFill>
                <a:latin typeface="Times New Roman" pitchFamily="18" charset="0"/>
              </a:defRPr>
            </a:lvl9pPr>
          </a:lstStyle>
          <a:p>
            <a:pPr>
              <a:lnSpc>
                <a:spcPct val="110000"/>
              </a:lnSpc>
              <a:spcBef>
                <a:spcPct val="50000"/>
              </a:spcBef>
              <a:defRPr/>
            </a:pPr>
            <a:r>
              <a:rPr lang="en-US" altLang="en-US" sz="2200" b="0" dirty="0">
                <a:solidFill>
                  <a:srgbClr val="FFFF00"/>
                </a:solidFill>
                <a:latin typeface="Liberation Sans"/>
              </a:rPr>
              <a:t>E10-3 </a:t>
            </a:r>
            <a:r>
              <a:rPr lang="en-US" altLang="en-US" sz="2200" b="0" dirty="0">
                <a:solidFill>
                  <a:srgbClr val="000000"/>
                </a:solidFill>
                <a:latin typeface="Liberation Sans"/>
              </a:rPr>
              <a:t> On March 1, 2018, </a:t>
            </a:r>
            <a:r>
              <a:rPr lang="en-US" altLang="en-US" sz="2200" b="0" dirty="0" err="1">
                <a:solidFill>
                  <a:srgbClr val="000000"/>
                </a:solidFill>
                <a:latin typeface="Liberation Sans"/>
              </a:rPr>
              <a:t>Penner</a:t>
            </a:r>
            <a:r>
              <a:rPr lang="en-US" altLang="en-US" sz="2200" b="0" dirty="0">
                <a:solidFill>
                  <a:srgbClr val="000000"/>
                </a:solidFill>
                <a:latin typeface="Liberation Sans"/>
              </a:rPr>
              <a:t> Company acquired real estate on which it planned to construct a small office building. The company paid $80,000 in cash.  An old warehouse on the property was </a:t>
            </a:r>
            <a:r>
              <a:rPr lang="en-US" altLang="en-US" sz="2200" b="0" u="sng" dirty="0">
                <a:solidFill>
                  <a:srgbClr val="000000"/>
                </a:solidFill>
                <a:latin typeface="Liberation Sans"/>
              </a:rPr>
              <a:t>razed</a:t>
            </a:r>
            <a:r>
              <a:rPr lang="en-US" altLang="en-US" sz="2200" b="0" dirty="0">
                <a:solidFill>
                  <a:srgbClr val="000000"/>
                </a:solidFill>
                <a:latin typeface="Liberation Sans"/>
              </a:rPr>
              <a:t> at a cost of $8,600; the salvaged materials were sold for $1,700. Additional expenditures before construction began included $1,100 attorney’s fee for work concerning the land purchase, $5,000 real estate broker’s fee, $7,800 architect’s fee, and $14,000 to put in driveways and a parking lot.</a:t>
            </a:r>
          </a:p>
          <a:p>
            <a:pPr>
              <a:lnSpc>
                <a:spcPct val="110000"/>
              </a:lnSpc>
              <a:spcBef>
                <a:spcPct val="50000"/>
              </a:spcBef>
              <a:defRPr/>
            </a:pPr>
            <a:r>
              <a:rPr lang="en-US" altLang="en-US" sz="2200" b="0" dirty="0">
                <a:solidFill>
                  <a:srgbClr val="000000"/>
                </a:solidFill>
                <a:latin typeface="Liberation Sans"/>
              </a:rPr>
              <a:t>Instructions</a:t>
            </a:r>
          </a:p>
          <a:p>
            <a:pPr>
              <a:lnSpc>
                <a:spcPct val="110000"/>
              </a:lnSpc>
              <a:spcBef>
                <a:spcPct val="30000"/>
              </a:spcBef>
              <a:defRPr/>
            </a:pPr>
            <a:r>
              <a:rPr lang="en-US" altLang="en-US" sz="2200" b="0" dirty="0">
                <a:solidFill>
                  <a:srgbClr val="000000"/>
                </a:solidFill>
                <a:latin typeface="Liberation Sans"/>
              </a:rPr>
              <a:t>Determine amount to be reported as the cost of the land.  </a:t>
            </a:r>
          </a:p>
        </p:txBody>
      </p:sp>
      <p:sp>
        <p:nvSpPr>
          <p:cNvPr id="686087" name="Rectangle 7"/>
          <p:cNvSpPr>
            <a:spLocks noGrp="1" noChangeArrowheads="1"/>
          </p:cNvSpPr>
          <p:nvPr>
            <p:ph type="title"/>
          </p:nvPr>
        </p:nvSpPr>
        <p:spPr bwMode="auto">
          <a:xfrm>
            <a:off x="457200" y="457200"/>
            <a:ext cx="8229600" cy="560388"/>
          </a:xfrm>
          <a:solidFill>
            <a:srgbClr val="003399"/>
          </a:solidFill>
          <a:ln w="12700">
            <a:solidFill>
              <a:schemeClr val="tx1"/>
            </a:solidFill>
            <a:miter lim="800000"/>
            <a:headEnd/>
            <a:tailEnd/>
          </a:ln>
          <a:effectLst>
            <a:outerShdw dist="107763" dir="2700000" algn="ctr" rotWithShape="0">
              <a:schemeClr val="bg2"/>
            </a:outerShdw>
          </a:effectLst>
        </p:spPr>
        <p:txBody>
          <a:bodyPr vert="horz" wrap="square" lIns="90488" tIns="44450" rIns="90488" bIns="44450" numCol="1" anchor="t" anchorCtr="0" compatLnSpc="1">
            <a:prstTxWarp prst="textNoShape">
              <a:avLst/>
            </a:prstTxWarp>
          </a:bodyPr>
          <a:lstStyle/>
          <a:p>
            <a:pPr marL="109538" algn="l">
              <a:defRPr/>
            </a:pPr>
            <a:r>
              <a:rPr lang="en-US" altLang="en-US" b="0" dirty="0">
                <a:solidFill>
                  <a:schemeClr val="tx2"/>
                </a:solidFill>
                <a:effectLst/>
                <a:latin typeface="Liberation Sans"/>
              </a:rPr>
              <a:t>Determining the Cost of Plant Assets </a:t>
            </a:r>
            <a:r>
              <a:rPr lang="en-US" altLang="en-US" sz="2500" b="0" dirty="0">
                <a:solidFill>
                  <a:srgbClr val="00B050"/>
                </a:solidFill>
                <a:effectLst/>
                <a:latin typeface="Liberation Sans"/>
              </a:rPr>
              <a:t>– YOU DO!</a:t>
            </a:r>
            <a:endParaRPr lang="en-US" altLang="en-US" b="0" dirty="0">
              <a:solidFill>
                <a:schemeClr val="tx2"/>
              </a:solidFill>
              <a:effectLst>
                <a:outerShdw blurRad="38100" dist="38100" dir="2700000" algn="tl">
                  <a:srgbClr val="000000">
                    <a:alpha val="43137"/>
                  </a:srgbClr>
                </a:outerShdw>
              </a:effectLst>
              <a:latin typeface="Liberation Sans"/>
            </a:endParaRPr>
          </a:p>
        </p:txBody>
      </p:sp>
      <p:sp>
        <p:nvSpPr>
          <p:cNvPr id="686088" name="Text Box 8"/>
          <p:cNvSpPr txBox="1">
            <a:spLocks noChangeArrowheads="1"/>
          </p:cNvSpPr>
          <p:nvPr/>
        </p:nvSpPr>
        <p:spPr bwMode="auto">
          <a:xfrm>
            <a:off x="1219200" y="6369050"/>
            <a:ext cx="7772400" cy="336550"/>
          </a:xfrm>
          <a:prstGeom prst="rect">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defRPr sz="2400">
                <a:solidFill>
                  <a:schemeClr val="tx1"/>
                </a:solidFill>
                <a:latin typeface="Times New Roman" pitchFamily="18" charset="0"/>
              </a:defRPr>
            </a:lvl1pPr>
            <a:lvl2pPr marL="914400" indent="-457200" algn="l">
              <a:defRPr sz="2400">
                <a:solidFill>
                  <a:schemeClr val="tx1"/>
                </a:solidFill>
                <a:latin typeface="Times New Roman" pitchFamily="18" charset="0"/>
              </a:defRPr>
            </a:lvl2pPr>
            <a:lvl3pPr marL="1371600" indent="-457200" algn="l">
              <a:defRPr sz="2400">
                <a:solidFill>
                  <a:schemeClr val="tx1"/>
                </a:solidFill>
                <a:latin typeface="Times New Roman" pitchFamily="18" charset="0"/>
              </a:defRPr>
            </a:lvl3pPr>
            <a:lvl4pPr marL="1828800" indent="-457200" algn="l">
              <a:defRPr sz="2400">
                <a:solidFill>
                  <a:schemeClr val="tx1"/>
                </a:solidFill>
                <a:latin typeface="Times New Roman" pitchFamily="18" charset="0"/>
              </a:defRPr>
            </a:lvl4pPr>
            <a:lvl5pPr marL="2286000" indent="-457200" algn="l">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defRPr/>
            </a:pPr>
            <a:r>
              <a:rPr lang="en-US" altLang="en-US" sz="1600" b="1" i="1">
                <a:solidFill>
                  <a:schemeClr val="bg2"/>
                </a:solidFill>
                <a:effectLst>
                  <a:outerShdw blurRad="38100" dist="38100" dir="2700000" algn="tl">
                    <a:srgbClr val="C0C0C0"/>
                  </a:outerShdw>
                </a:effectLst>
                <a:latin typeface="Comic Sans MS" pitchFamily="66" charset="0"/>
              </a:rPr>
              <a:t>LO 1  Describe how the cost principle applies to plant assets.</a:t>
            </a:r>
          </a:p>
        </p:txBody>
      </p:sp>
    </p:spTree>
    <p:extLst>
      <p:ext uri="{BB962C8B-B14F-4D97-AF65-F5344CB8AC3E}">
        <p14:creationId xmlns:p14="http://schemas.microsoft.com/office/powerpoint/2010/main" val="2114572466"/>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101" name="Line 69"/>
          <p:cNvSpPr>
            <a:spLocks noChangeShapeType="1"/>
          </p:cNvSpPr>
          <p:nvPr/>
        </p:nvSpPr>
        <p:spPr bwMode="auto">
          <a:xfrm flipH="1">
            <a:off x="4495800" y="5029200"/>
            <a:ext cx="838200" cy="0"/>
          </a:xfrm>
          <a:prstGeom prst="line">
            <a:avLst/>
          </a:prstGeom>
          <a:noFill/>
          <a:ln w="38100" cap="sq">
            <a:solidFill>
              <a:srgbClr val="8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0">
              <a:latin typeface="Liberation Sans"/>
            </a:endParaRPr>
          </a:p>
        </p:txBody>
      </p:sp>
      <p:sp>
        <p:nvSpPr>
          <p:cNvPr id="812052" name="Rectangle 20"/>
          <p:cNvSpPr>
            <a:spLocks noChangeArrowheads="1"/>
          </p:cNvSpPr>
          <p:nvPr/>
        </p:nvSpPr>
        <p:spPr bwMode="auto">
          <a:xfrm>
            <a:off x="7467600" y="1646238"/>
            <a:ext cx="1143000" cy="3810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lvl1pPr algn="l">
              <a:spcBef>
                <a:spcPct val="20000"/>
              </a:spcBef>
              <a:buClr>
                <a:schemeClr val="accent2"/>
              </a:buClr>
              <a:buSzPct val="75000"/>
              <a:buFont typeface="Wingdings" pitchFamily="2" charset="2"/>
              <a:buChar char="l"/>
              <a:defRPr sz="2800" b="1">
                <a:solidFill>
                  <a:schemeClr val="bg2"/>
                </a:solidFill>
                <a:effectLst>
                  <a:outerShdw blurRad="38100" dist="38100" dir="2700000" algn="tl">
                    <a:srgbClr val="C0C0C0"/>
                  </a:outerShdw>
                </a:effectLst>
                <a:latin typeface="Arial" pitchFamily="34" charset="0"/>
              </a:defRPr>
            </a:lvl1pPr>
            <a:lvl2pPr marL="742950" indent="-285750" algn="l">
              <a:spcBef>
                <a:spcPct val="20000"/>
              </a:spcBef>
              <a:buClr>
                <a:schemeClr val="accent2"/>
              </a:buClr>
              <a:buSzPct val="75000"/>
              <a:buFont typeface="Wingdings" pitchFamily="2" charset="2"/>
              <a:buChar char="l"/>
              <a:defRPr sz="2400" b="1">
                <a:solidFill>
                  <a:schemeClr val="bg2"/>
                </a:solidFill>
                <a:effectLst>
                  <a:outerShdw blurRad="38100" dist="38100" dir="2700000" algn="tl">
                    <a:srgbClr val="C0C0C0"/>
                  </a:outerShdw>
                </a:effectLst>
                <a:latin typeface="Arial" pitchFamily="34" charset="0"/>
              </a:defRPr>
            </a:lvl2pPr>
            <a:lvl3pPr marL="1143000" indent="-228600" algn="l">
              <a:spcBef>
                <a:spcPct val="20000"/>
              </a:spcBef>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pitchFamily="34" charset="0"/>
              </a:defRPr>
            </a:lvl3pPr>
            <a:lvl4pPr marL="1600200" indent="-228600" algn="l">
              <a:spcBef>
                <a:spcPct val="20000"/>
              </a:spcBef>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pitchFamily="34" charset="0"/>
              </a:defRPr>
            </a:lvl4pPr>
            <a:lvl5pPr marL="2057400" indent="-228600" algn="l">
              <a:spcBef>
                <a:spcPct val="20000"/>
              </a:spcBef>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pitchFamily="34"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pitchFamily="34"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pitchFamily="34"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pitchFamily="34"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pitchFamily="34" charset="0"/>
              </a:defRPr>
            </a:lvl9pPr>
          </a:lstStyle>
          <a:p>
            <a:pPr algn="ctr">
              <a:buFont typeface="Wingdings" pitchFamily="2" charset="2"/>
              <a:buNone/>
              <a:defRPr/>
            </a:pPr>
            <a:r>
              <a:rPr lang="en-US" altLang="en-US" sz="2400" b="0">
                <a:solidFill>
                  <a:srgbClr val="800000"/>
                </a:solidFill>
                <a:effectLst/>
                <a:latin typeface="Liberation Sans"/>
              </a:rPr>
              <a:t>Land</a:t>
            </a:r>
          </a:p>
        </p:txBody>
      </p:sp>
      <p:sp>
        <p:nvSpPr>
          <p:cNvPr id="812063" name="Rectangle 31"/>
          <p:cNvSpPr>
            <a:spLocks noChangeArrowheads="1"/>
          </p:cNvSpPr>
          <p:nvPr/>
        </p:nvSpPr>
        <p:spPr bwMode="auto">
          <a:xfrm>
            <a:off x="609600" y="1219200"/>
            <a:ext cx="83058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1079500" indent="-457200" algn="l">
              <a:defRPr sz="2400">
                <a:solidFill>
                  <a:schemeClr val="tx1"/>
                </a:solidFill>
                <a:latin typeface="Times New Roman" pitchFamily="18" charset="0"/>
              </a:defRPr>
            </a:lvl2pPr>
            <a:lvl3pPr marL="1651000" indent="-457200" algn="l">
              <a:defRPr sz="2400">
                <a:solidFill>
                  <a:schemeClr val="tx1"/>
                </a:solidFill>
                <a:latin typeface="Times New Roman" pitchFamily="18" charset="0"/>
              </a:defRPr>
            </a:lvl3pPr>
            <a:lvl4pPr marL="2222500" indent="-457200" algn="l">
              <a:defRPr sz="2400">
                <a:solidFill>
                  <a:schemeClr val="tx1"/>
                </a:solidFill>
                <a:latin typeface="Times New Roman" pitchFamily="18" charset="0"/>
              </a:defRPr>
            </a:lvl4pPr>
            <a:lvl5pPr marL="2794000" indent="-457200" algn="l">
              <a:defRPr sz="2400">
                <a:solidFill>
                  <a:schemeClr val="tx1"/>
                </a:solidFill>
                <a:latin typeface="Times New Roman" pitchFamily="18" charset="0"/>
              </a:defRPr>
            </a:lvl5pPr>
            <a:lvl6pPr marL="3251200" indent="-457200" eaLnBrk="0" fontAlgn="base" hangingPunct="0">
              <a:spcBef>
                <a:spcPct val="0"/>
              </a:spcBef>
              <a:spcAft>
                <a:spcPct val="0"/>
              </a:spcAft>
              <a:defRPr sz="2400">
                <a:solidFill>
                  <a:schemeClr val="tx1"/>
                </a:solidFill>
                <a:latin typeface="Times New Roman" pitchFamily="18" charset="0"/>
              </a:defRPr>
            </a:lvl6pPr>
            <a:lvl7pPr marL="3708400" indent="-457200" eaLnBrk="0" fontAlgn="base" hangingPunct="0">
              <a:spcBef>
                <a:spcPct val="0"/>
              </a:spcBef>
              <a:spcAft>
                <a:spcPct val="0"/>
              </a:spcAft>
              <a:defRPr sz="2400">
                <a:solidFill>
                  <a:schemeClr val="tx1"/>
                </a:solidFill>
                <a:latin typeface="Times New Roman" pitchFamily="18" charset="0"/>
              </a:defRPr>
            </a:lvl7pPr>
            <a:lvl8pPr marL="4165600" indent="-457200" eaLnBrk="0" fontAlgn="base" hangingPunct="0">
              <a:spcBef>
                <a:spcPct val="0"/>
              </a:spcBef>
              <a:spcAft>
                <a:spcPct val="0"/>
              </a:spcAft>
              <a:defRPr sz="2400">
                <a:solidFill>
                  <a:schemeClr val="tx1"/>
                </a:solidFill>
                <a:latin typeface="Times New Roman" pitchFamily="18" charset="0"/>
              </a:defRPr>
            </a:lvl8pPr>
            <a:lvl9pPr marL="4622800" indent="-4572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n-US" altLang="en-US" sz="2200" b="0" dirty="0">
                <a:solidFill>
                  <a:srgbClr val="FFFF00"/>
                </a:solidFill>
                <a:latin typeface="Liberation Sans"/>
              </a:rPr>
              <a:t>E10-3</a:t>
            </a:r>
            <a:r>
              <a:rPr lang="en-US" altLang="en-US" sz="2200" b="0" dirty="0">
                <a:solidFill>
                  <a:srgbClr val="800000"/>
                </a:solidFill>
                <a:latin typeface="Liberation Sans"/>
              </a:rPr>
              <a:t> </a:t>
            </a:r>
            <a:r>
              <a:rPr lang="en-US" altLang="en-US" sz="2200" b="0" dirty="0">
                <a:solidFill>
                  <a:srgbClr val="000000"/>
                </a:solidFill>
                <a:latin typeface="Liberation Sans"/>
              </a:rPr>
              <a:t> Determine amount to be reported as the cost of the land.</a:t>
            </a:r>
          </a:p>
        </p:txBody>
      </p:sp>
      <p:sp>
        <p:nvSpPr>
          <p:cNvPr id="812066" name="Rectangle 34"/>
          <p:cNvSpPr>
            <a:spLocks noGrp="1" noChangeArrowheads="1"/>
          </p:cNvSpPr>
          <p:nvPr>
            <p:ph type="title"/>
          </p:nvPr>
        </p:nvSpPr>
        <p:spPr bwMode="auto">
          <a:xfrm>
            <a:off x="457200" y="457200"/>
            <a:ext cx="8229600" cy="560388"/>
          </a:xfrm>
          <a:solidFill>
            <a:srgbClr val="003399"/>
          </a:solidFill>
          <a:ln w="12700">
            <a:solidFill>
              <a:schemeClr val="tx1"/>
            </a:solidFill>
            <a:miter lim="800000"/>
            <a:headEnd/>
            <a:tailEnd/>
          </a:ln>
          <a:effectLst>
            <a:outerShdw dist="107763" dir="2700000" algn="ctr" rotWithShape="0">
              <a:schemeClr val="bg2"/>
            </a:outerShdw>
          </a:effectLst>
        </p:spPr>
        <p:txBody>
          <a:bodyPr vert="horz" wrap="square" lIns="90488" tIns="44450" rIns="90488" bIns="44450" numCol="1" anchor="t" anchorCtr="0" compatLnSpc="1">
            <a:prstTxWarp prst="textNoShape">
              <a:avLst/>
            </a:prstTxWarp>
          </a:bodyPr>
          <a:lstStyle/>
          <a:p>
            <a:pPr marL="109538" algn="l">
              <a:defRPr/>
            </a:pPr>
            <a:r>
              <a:rPr lang="en-US" altLang="en-US" b="0" dirty="0">
                <a:solidFill>
                  <a:schemeClr val="tx2"/>
                </a:solidFill>
                <a:effectLst/>
                <a:latin typeface="Liberation Sans"/>
              </a:rPr>
              <a:t>Determining the Cost of Plant Assets </a:t>
            </a:r>
            <a:r>
              <a:rPr lang="en-US" altLang="en-US" sz="2500" b="0" dirty="0">
                <a:solidFill>
                  <a:srgbClr val="00B050"/>
                </a:solidFill>
                <a:effectLst/>
                <a:latin typeface="Liberation Sans"/>
              </a:rPr>
              <a:t>– YOU DO!</a:t>
            </a:r>
          </a:p>
        </p:txBody>
      </p:sp>
      <p:sp>
        <p:nvSpPr>
          <p:cNvPr id="812067" name="Text Box 35"/>
          <p:cNvSpPr txBox="1">
            <a:spLocks noChangeArrowheads="1"/>
          </p:cNvSpPr>
          <p:nvPr/>
        </p:nvSpPr>
        <p:spPr bwMode="auto">
          <a:xfrm>
            <a:off x="1219200" y="6369050"/>
            <a:ext cx="7772400" cy="336550"/>
          </a:xfrm>
          <a:prstGeom prst="rect">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defRPr sz="2400">
                <a:solidFill>
                  <a:schemeClr val="tx1"/>
                </a:solidFill>
                <a:latin typeface="Times New Roman" pitchFamily="18" charset="0"/>
              </a:defRPr>
            </a:lvl1pPr>
            <a:lvl2pPr marL="914400" indent="-457200" algn="l">
              <a:defRPr sz="2400">
                <a:solidFill>
                  <a:schemeClr val="tx1"/>
                </a:solidFill>
                <a:latin typeface="Times New Roman" pitchFamily="18" charset="0"/>
              </a:defRPr>
            </a:lvl2pPr>
            <a:lvl3pPr marL="1371600" indent="-457200" algn="l">
              <a:defRPr sz="2400">
                <a:solidFill>
                  <a:schemeClr val="tx1"/>
                </a:solidFill>
                <a:latin typeface="Times New Roman" pitchFamily="18" charset="0"/>
              </a:defRPr>
            </a:lvl3pPr>
            <a:lvl4pPr marL="1828800" indent="-457200" algn="l">
              <a:defRPr sz="2400">
                <a:solidFill>
                  <a:schemeClr val="tx1"/>
                </a:solidFill>
                <a:latin typeface="Times New Roman" pitchFamily="18" charset="0"/>
              </a:defRPr>
            </a:lvl4pPr>
            <a:lvl5pPr marL="2286000" indent="-457200" algn="l">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defRPr/>
            </a:pPr>
            <a:r>
              <a:rPr lang="en-US" altLang="en-US" sz="1600" b="0" i="1">
                <a:solidFill>
                  <a:schemeClr val="bg2"/>
                </a:solidFill>
                <a:latin typeface="Liberation Sans"/>
              </a:rPr>
              <a:t>LO 1  Describe how the cost principle applies to plant assets.</a:t>
            </a:r>
          </a:p>
        </p:txBody>
      </p:sp>
      <p:sp>
        <p:nvSpPr>
          <p:cNvPr id="14343" name="Rectangle 40"/>
          <p:cNvSpPr>
            <a:spLocks noChangeArrowheads="1"/>
          </p:cNvSpPr>
          <p:nvPr/>
        </p:nvSpPr>
        <p:spPr bwMode="auto">
          <a:xfrm>
            <a:off x="609600" y="2103438"/>
            <a:ext cx="4532313"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gn="l">
              <a:lnSpc>
                <a:spcPct val="105000"/>
              </a:lnSpc>
              <a:spcBef>
                <a:spcPct val="25000"/>
              </a:spcBef>
              <a:buClr>
                <a:schemeClr val="accent2"/>
              </a:buClr>
              <a:buSzPct val="75000"/>
              <a:buFont typeface="Wingdings" panose="05000000000000000000" pitchFamily="2" charset="2"/>
              <a:buNone/>
            </a:pPr>
            <a:r>
              <a:rPr lang="en-US" altLang="en-US" sz="2200" b="0">
                <a:solidFill>
                  <a:srgbClr val="000000"/>
                </a:solidFill>
                <a:latin typeface="Liberation Sans"/>
              </a:rPr>
              <a:t>Company paid $80,000 in cash.</a:t>
            </a:r>
          </a:p>
        </p:txBody>
      </p:sp>
      <p:sp>
        <p:nvSpPr>
          <p:cNvPr id="14344" name="Rectangle 41"/>
          <p:cNvSpPr>
            <a:spLocks noChangeArrowheads="1"/>
          </p:cNvSpPr>
          <p:nvPr/>
        </p:nvSpPr>
        <p:spPr bwMode="auto">
          <a:xfrm>
            <a:off x="609600" y="2549525"/>
            <a:ext cx="616585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gn="l">
              <a:lnSpc>
                <a:spcPct val="105000"/>
              </a:lnSpc>
              <a:spcBef>
                <a:spcPct val="25000"/>
              </a:spcBef>
              <a:buClr>
                <a:schemeClr val="accent2"/>
              </a:buClr>
              <a:buSzPct val="75000"/>
              <a:buFont typeface="Wingdings" panose="05000000000000000000" pitchFamily="2" charset="2"/>
              <a:buNone/>
            </a:pPr>
            <a:r>
              <a:rPr lang="en-US" altLang="en-US" sz="2200" b="0" dirty="0">
                <a:solidFill>
                  <a:srgbClr val="000000"/>
                </a:solidFill>
                <a:latin typeface="Liberation Sans"/>
              </a:rPr>
              <a:t>Old warehouse razed at a cost of $8,600</a:t>
            </a:r>
          </a:p>
        </p:txBody>
      </p:sp>
      <p:sp>
        <p:nvSpPr>
          <p:cNvPr id="14345" name="Rectangle 42"/>
          <p:cNvSpPr>
            <a:spLocks noChangeArrowheads="1"/>
          </p:cNvSpPr>
          <p:nvPr/>
        </p:nvSpPr>
        <p:spPr bwMode="auto">
          <a:xfrm>
            <a:off x="609600" y="2954338"/>
            <a:ext cx="616585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gn="l">
              <a:lnSpc>
                <a:spcPct val="105000"/>
              </a:lnSpc>
              <a:spcBef>
                <a:spcPct val="25000"/>
              </a:spcBef>
              <a:buClr>
                <a:schemeClr val="accent2"/>
              </a:buClr>
              <a:buSzPct val="75000"/>
              <a:buFont typeface="Wingdings" panose="05000000000000000000" pitchFamily="2" charset="2"/>
              <a:buNone/>
            </a:pPr>
            <a:r>
              <a:rPr lang="en-US" altLang="en-US" sz="2200" b="0">
                <a:solidFill>
                  <a:srgbClr val="000000"/>
                </a:solidFill>
                <a:latin typeface="Liberation Sans"/>
              </a:rPr>
              <a:t>Salvaged materials were sold for $1,700.</a:t>
            </a:r>
          </a:p>
        </p:txBody>
      </p:sp>
      <p:sp>
        <p:nvSpPr>
          <p:cNvPr id="812076" name="Rectangle 44"/>
          <p:cNvSpPr>
            <a:spLocks noChangeArrowheads="1"/>
          </p:cNvSpPr>
          <p:nvPr/>
        </p:nvSpPr>
        <p:spPr bwMode="auto">
          <a:xfrm>
            <a:off x="7245350" y="2954338"/>
            <a:ext cx="151765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gn="r">
              <a:lnSpc>
                <a:spcPct val="105000"/>
              </a:lnSpc>
              <a:spcBef>
                <a:spcPct val="25000"/>
              </a:spcBef>
              <a:buClr>
                <a:schemeClr val="accent2"/>
              </a:buClr>
              <a:buSzPct val="75000"/>
              <a:buFont typeface="Wingdings" panose="05000000000000000000" pitchFamily="2" charset="2"/>
              <a:buNone/>
            </a:pPr>
            <a:r>
              <a:rPr lang="en-US" altLang="en-US" sz="2200" b="0">
                <a:solidFill>
                  <a:srgbClr val="800000"/>
                </a:solidFill>
                <a:latin typeface="Liberation Sans"/>
              </a:rPr>
              <a:t>- 1,700</a:t>
            </a:r>
          </a:p>
        </p:txBody>
      </p:sp>
      <p:sp>
        <p:nvSpPr>
          <p:cNvPr id="812077" name="Rectangle 45"/>
          <p:cNvSpPr>
            <a:spLocks noChangeArrowheads="1"/>
          </p:cNvSpPr>
          <p:nvPr/>
        </p:nvSpPr>
        <p:spPr bwMode="auto">
          <a:xfrm>
            <a:off x="7245350" y="2560638"/>
            <a:ext cx="151765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gn="r">
              <a:lnSpc>
                <a:spcPct val="105000"/>
              </a:lnSpc>
              <a:spcBef>
                <a:spcPct val="25000"/>
              </a:spcBef>
              <a:buClr>
                <a:schemeClr val="accent2"/>
              </a:buClr>
              <a:buSzPct val="75000"/>
              <a:buFont typeface="Wingdings" panose="05000000000000000000" pitchFamily="2" charset="2"/>
              <a:buNone/>
            </a:pPr>
            <a:r>
              <a:rPr lang="en-US" altLang="en-US" sz="2200" b="0">
                <a:solidFill>
                  <a:srgbClr val="000000"/>
                </a:solidFill>
                <a:latin typeface="Liberation Sans"/>
              </a:rPr>
              <a:t>8,600</a:t>
            </a:r>
          </a:p>
        </p:txBody>
      </p:sp>
      <p:sp>
        <p:nvSpPr>
          <p:cNvPr id="812078" name="Rectangle 46"/>
          <p:cNvSpPr>
            <a:spLocks noChangeArrowheads="1"/>
          </p:cNvSpPr>
          <p:nvPr/>
        </p:nvSpPr>
        <p:spPr bwMode="auto">
          <a:xfrm>
            <a:off x="7245350" y="2116138"/>
            <a:ext cx="151765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gn="r">
              <a:lnSpc>
                <a:spcPct val="105000"/>
              </a:lnSpc>
              <a:spcBef>
                <a:spcPct val="25000"/>
              </a:spcBef>
              <a:buClr>
                <a:schemeClr val="accent2"/>
              </a:buClr>
              <a:buSzPct val="75000"/>
              <a:buFont typeface="Wingdings" panose="05000000000000000000" pitchFamily="2" charset="2"/>
              <a:buNone/>
            </a:pPr>
            <a:r>
              <a:rPr lang="en-US" altLang="en-US" sz="2200" b="0">
                <a:solidFill>
                  <a:srgbClr val="000000"/>
                </a:solidFill>
                <a:latin typeface="Liberation Sans"/>
              </a:rPr>
              <a:t>$80,000</a:t>
            </a:r>
          </a:p>
        </p:txBody>
      </p:sp>
      <p:sp>
        <p:nvSpPr>
          <p:cNvPr id="14349" name="Rectangle 47"/>
          <p:cNvSpPr>
            <a:spLocks noChangeArrowheads="1"/>
          </p:cNvSpPr>
          <p:nvPr/>
        </p:nvSpPr>
        <p:spPr bwMode="auto">
          <a:xfrm>
            <a:off x="609600" y="3395663"/>
            <a:ext cx="616585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gn="l">
              <a:lnSpc>
                <a:spcPct val="105000"/>
              </a:lnSpc>
              <a:spcBef>
                <a:spcPct val="25000"/>
              </a:spcBef>
              <a:buClr>
                <a:schemeClr val="accent2"/>
              </a:buClr>
              <a:buSzPct val="75000"/>
              <a:buFont typeface="Wingdings" panose="05000000000000000000" pitchFamily="2" charset="2"/>
              <a:buNone/>
            </a:pPr>
            <a:r>
              <a:rPr lang="en-US" altLang="en-US" sz="2200" b="0">
                <a:solidFill>
                  <a:srgbClr val="000000"/>
                </a:solidFill>
                <a:latin typeface="Liberation Sans"/>
              </a:rPr>
              <a:t>Expenditures before construction began:</a:t>
            </a:r>
          </a:p>
        </p:txBody>
      </p:sp>
      <p:sp>
        <p:nvSpPr>
          <p:cNvPr id="14350" name="Rectangle 48"/>
          <p:cNvSpPr>
            <a:spLocks noChangeArrowheads="1"/>
          </p:cNvSpPr>
          <p:nvPr/>
        </p:nvSpPr>
        <p:spPr bwMode="auto">
          <a:xfrm>
            <a:off x="838200" y="3852863"/>
            <a:ext cx="6553200" cy="44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gn="l">
              <a:lnSpc>
                <a:spcPct val="105000"/>
              </a:lnSpc>
              <a:spcBef>
                <a:spcPct val="25000"/>
              </a:spcBef>
              <a:buClr>
                <a:schemeClr val="accent2"/>
              </a:buClr>
              <a:buSzPct val="75000"/>
              <a:buFont typeface="Wingdings" panose="05000000000000000000" pitchFamily="2" charset="2"/>
              <a:buNone/>
            </a:pPr>
            <a:r>
              <a:rPr lang="en-US" altLang="en-US" sz="2200" b="0">
                <a:solidFill>
                  <a:srgbClr val="000000"/>
                </a:solidFill>
                <a:latin typeface="Liberation Sans"/>
              </a:rPr>
              <a:t>$1,100 attorney’s fee for work on land purchase.</a:t>
            </a:r>
          </a:p>
        </p:txBody>
      </p:sp>
      <p:sp>
        <p:nvSpPr>
          <p:cNvPr id="14351" name="Rectangle 49"/>
          <p:cNvSpPr>
            <a:spLocks noChangeArrowheads="1"/>
          </p:cNvSpPr>
          <p:nvPr/>
        </p:nvSpPr>
        <p:spPr bwMode="auto">
          <a:xfrm>
            <a:off x="838200" y="4310063"/>
            <a:ext cx="655320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gn="l">
              <a:lnSpc>
                <a:spcPct val="105000"/>
              </a:lnSpc>
              <a:spcBef>
                <a:spcPct val="25000"/>
              </a:spcBef>
              <a:buClr>
                <a:schemeClr val="accent2"/>
              </a:buClr>
              <a:buSzPct val="75000"/>
              <a:buFont typeface="Wingdings" panose="05000000000000000000" pitchFamily="2" charset="2"/>
              <a:buNone/>
            </a:pPr>
            <a:r>
              <a:rPr lang="en-US" altLang="en-US" sz="2200" b="0">
                <a:solidFill>
                  <a:srgbClr val="000000"/>
                </a:solidFill>
                <a:latin typeface="Liberation Sans"/>
              </a:rPr>
              <a:t>$5,000 real estate broker’s fee.</a:t>
            </a:r>
          </a:p>
        </p:txBody>
      </p:sp>
      <p:sp>
        <p:nvSpPr>
          <p:cNvPr id="14352" name="Rectangle 50"/>
          <p:cNvSpPr>
            <a:spLocks noChangeArrowheads="1"/>
          </p:cNvSpPr>
          <p:nvPr/>
        </p:nvSpPr>
        <p:spPr bwMode="auto">
          <a:xfrm>
            <a:off x="838200" y="4767263"/>
            <a:ext cx="342900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gn="l">
              <a:lnSpc>
                <a:spcPct val="105000"/>
              </a:lnSpc>
              <a:spcBef>
                <a:spcPct val="25000"/>
              </a:spcBef>
              <a:buClr>
                <a:schemeClr val="accent2"/>
              </a:buClr>
              <a:buSzPct val="75000"/>
              <a:buFont typeface="Wingdings" panose="05000000000000000000" pitchFamily="2" charset="2"/>
              <a:buNone/>
            </a:pPr>
            <a:r>
              <a:rPr lang="en-US" altLang="en-US" sz="2200" b="0">
                <a:solidFill>
                  <a:srgbClr val="000000"/>
                </a:solidFill>
                <a:latin typeface="Liberation Sans"/>
              </a:rPr>
              <a:t>$7,800 architect’s fee.</a:t>
            </a:r>
          </a:p>
        </p:txBody>
      </p:sp>
      <p:sp>
        <p:nvSpPr>
          <p:cNvPr id="14353" name="Rectangle 51"/>
          <p:cNvSpPr>
            <a:spLocks noChangeArrowheads="1"/>
          </p:cNvSpPr>
          <p:nvPr/>
        </p:nvSpPr>
        <p:spPr bwMode="auto">
          <a:xfrm>
            <a:off x="838200" y="5224463"/>
            <a:ext cx="65532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gn="l">
              <a:lnSpc>
                <a:spcPct val="110000"/>
              </a:lnSpc>
              <a:spcBef>
                <a:spcPct val="50000"/>
              </a:spcBef>
            </a:pPr>
            <a:r>
              <a:rPr lang="en-US" altLang="en-US" sz="2200" b="0">
                <a:solidFill>
                  <a:srgbClr val="000000"/>
                </a:solidFill>
                <a:latin typeface="Liberation Sans"/>
              </a:rPr>
              <a:t>$14,000 for driveways and parking lot.</a:t>
            </a:r>
          </a:p>
        </p:txBody>
      </p:sp>
      <p:sp>
        <p:nvSpPr>
          <p:cNvPr id="812084" name="Rectangle 52"/>
          <p:cNvSpPr>
            <a:spLocks noChangeArrowheads="1"/>
          </p:cNvSpPr>
          <p:nvPr/>
        </p:nvSpPr>
        <p:spPr bwMode="auto">
          <a:xfrm>
            <a:off x="7315200" y="3856038"/>
            <a:ext cx="144780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gn="r">
              <a:lnSpc>
                <a:spcPct val="105000"/>
              </a:lnSpc>
              <a:spcBef>
                <a:spcPct val="25000"/>
              </a:spcBef>
              <a:buClr>
                <a:schemeClr val="accent2"/>
              </a:buClr>
              <a:buSzPct val="75000"/>
              <a:buFont typeface="Wingdings" panose="05000000000000000000" pitchFamily="2" charset="2"/>
              <a:buNone/>
            </a:pPr>
            <a:r>
              <a:rPr lang="en-US" altLang="en-US" sz="2200" b="0">
                <a:solidFill>
                  <a:srgbClr val="000000"/>
                </a:solidFill>
                <a:latin typeface="Liberation Sans"/>
              </a:rPr>
              <a:t>1,100</a:t>
            </a:r>
          </a:p>
        </p:txBody>
      </p:sp>
      <p:sp>
        <p:nvSpPr>
          <p:cNvPr id="812085" name="Rectangle 53"/>
          <p:cNvSpPr>
            <a:spLocks noChangeArrowheads="1"/>
          </p:cNvSpPr>
          <p:nvPr/>
        </p:nvSpPr>
        <p:spPr bwMode="auto">
          <a:xfrm>
            <a:off x="7315200" y="4313238"/>
            <a:ext cx="144780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gn="r">
              <a:lnSpc>
                <a:spcPct val="105000"/>
              </a:lnSpc>
              <a:spcBef>
                <a:spcPct val="25000"/>
              </a:spcBef>
              <a:buClr>
                <a:schemeClr val="accent2"/>
              </a:buClr>
              <a:buSzPct val="75000"/>
              <a:buFont typeface="Wingdings" panose="05000000000000000000" pitchFamily="2" charset="2"/>
              <a:buNone/>
            </a:pPr>
            <a:r>
              <a:rPr lang="en-US" altLang="en-US" sz="2200" b="0">
                <a:solidFill>
                  <a:srgbClr val="000000"/>
                </a:solidFill>
                <a:latin typeface="Liberation Sans"/>
              </a:rPr>
              <a:t>5,000</a:t>
            </a:r>
          </a:p>
        </p:txBody>
      </p:sp>
      <p:sp>
        <p:nvSpPr>
          <p:cNvPr id="812086" name="Rectangle 54"/>
          <p:cNvSpPr>
            <a:spLocks noChangeArrowheads="1"/>
          </p:cNvSpPr>
          <p:nvPr/>
        </p:nvSpPr>
        <p:spPr bwMode="auto">
          <a:xfrm>
            <a:off x="7239000" y="4770438"/>
            <a:ext cx="152400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gn="r">
              <a:lnSpc>
                <a:spcPct val="105000"/>
              </a:lnSpc>
              <a:spcBef>
                <a:spcPct val="25000"/>
              </a:spcBef>
              <a:buClr>
                <a:schemeClr val="accent2"/>
              </a:buClr>
              <a:buSzPct val="75000"/>
              <a:buFont typeface="Wingdings" panose="05000000000000000000" pitchFamily="2" charset="2"/>
              <a:buNone/>
            </a:pPr>
            <a:r>
              <a:rPr lang="en-US" altLang="en-US" sz="2200" b="0">
                <a:solidFill>
                  <a:srgbClr val="000000"/>
                </a:solidFill>
                <a:latin typeface="Liberation Sans"/>
              </a:rPr>
              <a:t>0</a:t>
            </a:r>
          </a:p>
        </p:txBody>
      </p:sp>
      <p:sp>
        <p:nvSpPr>
          <p:cNvPr id="812087" name="Rectangle 55"/>
          <p:cNvSpPr>
            <a:spLocks noChangeArrowheads="1"/>
          </p:cNvSpPr>
          <p:nvPr/>
        </p:nvSpPr>
        <p:spPr bwMode="auto">
          <a:xfrm>
            <a:off x="7315200" y="5227638"/>
            <a:ext cx="144780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gn="r">
              <a:lnSpc>
                <a:spcPct val="105000"/>
              </a:lnSpc>
              <a:spcBef>
                <a:spcPct val="25000"/>
              </a:spcBef>
              <a:buClr>
                <a:schemeClr val="accent2"/>
              </a:buClr>
              <a:buSzPct val="75000"/>
              <a:buFont typeface="Wingdings" panose="05000000000000000000" pitchFamily="2" charset="2"/>
              <a:buNone/>
            </a:pPr>
            <a:r>
              <a:rPr lang="en-US" altLang="en-US" sz="2200" b="0">
                <a:solidFill>
                  <a:srgbClr val="000000"/>
                </a:solidFill>
                <a:latin typeface="Liberation Sans"/>
              </a:rPr>
              <a:t>0</a:t>
            </a:r>
          </a:p>
        </p:txBody>
      </p:sp>
      <p:sp>
        <p:nvSpPr>
          <p:cNvPr id="812088" name="Rectangle 56"/>
          <p:cNvSpPr>
            <a:spLocks noChangeArrowheads="1"/>
          </p:cNvSpPr>
          <p:nvPr/>
        </p:nvSpPr>
        <p:spPr bwMode="auto">
          <a:xfrm>
            <a:off x="7315200" y="5715000"/>
            <a:ext cx="144780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gn="r">
              <a:lnSpc>
                <a:spcPct val="105000"/>
              </a:lnSpc>
              <a:spcBef>
                <a:spcPct val="25000"/>
              </a:spcBef>
              <a:buClr>
                <a:schemeClr val="accent2"/>
              </a:buClr>
              <a:buSzPct val="75000"/>
              <a:buFont typeface="Wingdings" panose="05000000000000000000" pitchFamily="2" charset="2"/>
              <a:buNone/>
            </a:pPr>
            <a:r>
              <a:rPr lang="en-US" altLang="en-US" sz="2200" b="0">
                <a:solidFill>
                  <a:srgbClr val="000000"/>
                </a:solidFill>
                <a:latin typeface="Liberation Sans"/>
              </a:rPr>
              <a:t>$93,000</a:t>
            </a:r>
          </a:p>
        </p:txBody>
      </p:sp>
      <p:sp>
        <p:nvSpPr>
          <p:cNvPr id="14359" name="Line 57"/>
          <p:cNvSpPr>
            <a:spLocks noChangeShapeType="1"/>
          </p:cNvSpPr>
          <p:nvPr/>
        </p:nvSpPr>
        <p:spPr bwMode="auto">
          <a:xfrm flipH="1">
            <a:off x="7467600" y="5715000"/>
            <a:ext cx="1219200"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0">
              <a:latin typeface="Liberation Sans"/>
            </a:endParaRPr>
          </a:p>
        </p:txBody>
      </p:sp>
      <p:sp>
        <p:nvSpPr>
          <p:cNvPr id="14360" name="Line 58"/>
          <p:cNvSpPr>
            <a:spLocks noChangeShapeType="1"/>
          </p:cNvSpPr>
          <p:nvPr/>
        </p:nvSpPr>
        <p:spPr bwMode="auto">
          <a:xfrm flipH="1">
            <a:off x="7467600" y="2133600"/>
            <a:ext cx="1219200"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0">
              <a:latin typeface="Liberation Sans"/>
            </a:endParaRPr>
          </a:p>
        </p:txBody>
      </p:sp>
      <p:sp>
        <p:nvSpPr>
          <p:cNvPr id="14361" name="Line 59"/>
          <p:cNvSpPr>
            <a:spLocks noChangeShapeType="1"/>
          </p:cNvSpPr>
          <p:nvPr/>
        </p:nvSpPr>
        <p:spPr bwMode="auto">
          <a:xfrm flipH="1">
            <a:off x="7467600" y="6172200"/>
            <a:ext cx="1219200"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0">
              <a:latin typeface="Liberation Sans"/>
            </a:endParaRPr>
          </a:p>
        </p:txBody>
      </p:sp>
      <p:sp>
        <p:nvSpPr>
          <p:cNvPr id="14362" name="Line 60"/>
          <p:cNvSpPr>
            <a:spLocks noChangeShapeType="1"/>
          </p:cNvSpPr>
          <p:nvPr/>
        </p:nvSpPr>
        <p:spPr bwMode="auto">
          <a:xfrm flipH="1">
            <a:off x="7467600" y="6248400"/>
            <a:ext cx="1219200"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0">
              <a:latin typeface="Liberation Sans"/>
            </a:endParaRPr>
          </a:p>
        </p:txBody>
      </p:sp>
      <p:sp>
        <p:nvSpPr>
          <p:cNvPr id="14363" name="Rectangle 61"/>
          <p:cNvSpPr>
            <a:spLocks noChangeArrowheads="1"/>
          </p:cNvSpPr>
          <p:nvPr/>
        </p:nvSpPr>
        <p:spPr bwMode="auto">
          <a:xfrm>
            <a:off x="5486400" y="5715000"/>
            <a:ext cx="144780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gn="r">
              <a:lnSpc>
                <a:spcPct val="105000"/>
              </a:lnSpc>
              <a:spcBef>
                <a:spcPct val="25000"/>
              </a:spcBef>
              <a:buClr>
                <a:schemeClr val="accent2"/>
              </a:buClr>
              <a:buSzPct val="75000"/>
              <a:buFont typeface="Wingdings" panose="05000000000000000000" pitchFamily="2" charset="2"/>
              <a:buNone/>
            </a:pPr>
            <a:r>
              <a:rPr lang="en-US" altLang="en-US" sz="2200" b="0">
                <a:solidFill>
                  <a:srgbClr val="000000"/>
                </a:solidFill>
                <a:latin typeface="Liberation Sans"/>
              </a:rPr>
              <a:t>Total</a:t>
            </a:r>
          </a:p>
        </p:txBody>
      </p:sp>
      <p:sp>
        <p:nvSpPr>
          <p:cNvPr id="812096" name="Rectangle 64"/>
          <p:cNvSpPr>
            <a:spLocks noChangeArrowheads="1"/>
          </p:cNvSpPr>
          <p:nvPr/>
        </p:nvSpPr>
        <p:spPr bwMode="auto">
          <a:xfrm>
            <a:off x="5334000" y="4784725"/>
            <a:ext cx="1752600" cy="447815"/>
          </a:xfrm>
          <a:prstGeom prst="rect">
            <a:avLst/>
          </a:prstGeom>
          <a:solidFill>
            <a:srgbClr val="FFFF99"/>
          </a:solidFill>
          <a:ln w="28575" cap="sq">
            <a:solidFill>
              <a:srgbClr val="8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nSpc>
                <a:spcPct val="105000"/>
              </a:lnSpc>
              <a:spcBef>
                <a:spcPct val="25000"/>
              </a:spcBef>
              <a:buClr>
                <a:schemeClr val="accent2"/>
              </a:buClr>
              <a:buSzPct val="75000"/>
              <a:buFont typeface="Wingdings" panose="05000000000000000000" pitchFamily="2" charset="2"/>
              <a:buNone/>
            </a:pPr>
            <a:r>
              <a:rPr lang="en-US" altLang="en-US" sz="2200" b="0">
                <a:solidFill>
                  <a:srgbClr val="000000"/>
                </a:solidFill>
                <a:latin typeface="Liberation Sans"/>
              </a:rPr>
              <a:t>Building</a:t>
            </a:r>
          </a:p>
        </p:txBody>
      </p:sp>
      <p:sp>
        <p:nvSpPr>
          <p:cNvPr id="812098" name="Rectangle 66"/>
          <p:cNvSpPr>
            <a:spLocks noChangeArrowheads="1"/>
          </p:cNvSpPr>
          <p:nvPr/>
        </p:nvSpPr>
        <p:spPr bwMode="auto">
          <a:xfrm>
            <a:off x="1219200" y="5851525"/>
            <a:ext cx="3124200" cy="447815"/>
          </a:xfrm>
          <a:prstGeom prst="rect">
            <a:avLst/>
          </a:prstGeom>
          <a:solidFill>
            <a:srgbClr val="FFFF99"/>
          </a:solidFill>
          <a:ln w="28575" cap="sq">
            <a:solidFill>
              <a:srgbClr val="8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nSpc>
                <a:spcPct val="105000"/>
              </a:lnSpc>
              <a:spcBef>
                <a:spcPct val="25000"/>
              </a:spcBef>
              <a:buClr>
                <a:schemeClr val="accent2"/>
              </a:buClr>
              <a:buSzPct val="75000"/>
              <a:buFont typeface="Wingdings" panose="05000000000000000000" pitchFamily="2" charset="2"/>
              <a:buNone/>
            </a:pPr>
            <a:r>
              <a:rPr lang="en-US" altLang="en-US" sz="2200" b="0">
                <a:solidFill>
                  <a:srgbClr val="000000"/>
                </a:solidFill>
                <a:latin typeface="Liberation Sans"/>
              </a:rPr>
              <a:t>Land Improvements</a:t>
            </a:r>
          </a:p>
        </p:txBody>
      </p:sp>
      <p:cxnSp>
        <p:nvCxnSpPr>
          <p:cNvPr id="812099" name="AutoShape 67"/>
          <p:cNvCxnSpPr>
            <a:cxnSpLocks noChangeShapeType="1"/>
            <a:stCxn id="812098" idx="1"/>
            <a:endCxn id="14353" idx="1"/>
          </p:cNvCxnSpPr>
          <p:nvPr/>
        </p:nvCxnSpPr>
        <p:spPr bwMode="auto">
          <a:xfrm rot="10800000">
            <a:off x="838200" y="5454651"/>
            <a:ext cx="381000" cy="620782"/>
          </a:xfrm>
          <a:prstGeom prst="bentConnector3">
            <a:avLst>
              <a:gd name="adj1" fmla="val 160000"/>
            </a:avLst>
          </a:prstGeom>
          <a:noFill/>
          <a:ln w="38100" cap="sq">
            <a:solidFill>
              <a:srgbClr val="800000"/>
            </a:solidFill>
            <a:miter lim="800000"/>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54142949"/>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2078"/>
                                        </p:tgtEl>
                                        <p:attrNameLst>
                                          <p:attrName>style.visibility</p:attrName>
                                        </p:attrNameLst>
                                      </p:cBhvr>
                                      <p:to>
                                        <p:strVal val="visible"/>
                                      </p:to>
                                    </p:set>
                                    <p:animEffect transition="in" filter="wipe(left)">
                                      <p:cBhvr>
                                        <p:cTn id="7" dur="500"/>
                                        <p:tgtEl>
                                          <p:spTgt spid="8120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12077"/>
                                        </p:tgtEl>
                                        <p:attrNameLst>
                                          <p:attrName>style.visibility</p:attrName>
                                        </p:attrNameLst>
                                      </p:cBhvr>
                                      <p:to>
                                        <p:strVal val="visible"/>
                                      </p:to>
                                    </p:set>
                                    <p:animEffect transition="in" filter="wipe(left)">
                                      <p:cBhvr>
                                        <p:cTn id="12" dur="500"/>
                                        <p:tgtEl>
                                          <p:spTgt spid="8120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12076"/>
                                        </p:tgtEl>
                                        <p:attrNameLst>
                                          <p:attrName>style.visibility</p:attrName>
                                        </p:attrNameLst>
                                      </p:cBhvr>
                                      <p:to>
                                        <p:strVal val="visible"/>
                                      </p:to>
                                    </p:set>
                                    <p:animEffect transition="in" filter="wipe(left)">
                                      <p:cBhvr>
                                        <p:cTn id="17" dur="500"/>
                                        <p:tgtEl>
                                          <p:spTgt spid="81207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12084"/>
                                        </p:tgtEl>
                                        <p:attrNameLst>
                                          <p:attrName>style.visibility</p:attrName>
                                        </p:attrNameLst>
                                      </p:cBhvr>
                                      <p:to>
                                        <p:strVal val="visible"/>
                                      </p:to>
                                    </p:set>
                                    <p:animEffect transition="in" filter="wipe(left)">
                                      <p:cBhvr>
                                        <p:cTn id="22" dur="500"/>
                                        <p:tgtEl>
                                          <p:spTgt spid="81208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12085"/>
                                        </p:tgtEl>
                                        <p:attrNameLst>
                                          <p:attrName>style.visibility</p:attrName>
                                        </p:attrNameLst>
                                      </p:cBhvr>
                                      <p:to>
                                        <p:strVal val="visible"/>
                                      </p:to>
                                    </p:set>
                                    <p:animEffect transition="in" filter="wipe(left)">
                                      <p:cBhvr>
                                        <p:cTn id="27" dur="500"/>
                                        <p:tgtEl>
                                          <p:spTgt spid="81208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12086"/>
                                        </p:tgtEl>
                                        <p:attrNameLst>
                                          <p:attrName>style.visibility</p:attrName>
                                        </p:attrNameLst>
                                      </p:cBhvr>
                                      <p:to>
                                        <p:strVal val="visible"/>
                                      </p:to>
                                    </p:set>
                                    <p:animEffect transition="in" filter="wipe(left)">
                                      <p:cBhvr>
                                        <p:cTn id="32" dur="500"/>
                                        <p:tgtEl>
                                          <p:spTgt spid="81208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812096"/>
                                        </p:tgtEl>
                                        <p:attrNameLst>
                                          <p:attrName>style.visibility</p:attrName>
                                        </p:attrNameLst>
                                      </p:cBhvr>
                                      <p:to>
                                        <p:strVal val="visible"/>
                                      </p:to>
                                    </p:set>
                                    <p:animEffect transition="in" filter="wipe(right)">
                                      <p:cBhvr>
                                        <p:cTn id="37" dur="500"/>
                                        <p:tgtEl>
                                          <p:spTgt spid="812096"/>
                                        </p:tgtEl>
                                      </p:cBhvr>
                                    </p:animEffect>
                                  </p:childTnLst>
                                </p:cTn>
                              </p:par>
                            </p:childTnLst>
                          </p:cTn>
                        </p:par>
                        <p:par>
                          <p:cTn id="38" fill="hold" nodeType="afterGroup">
                            <p:stCondLst>
                              <p:cond delay="500"/>
                            </p:stCondLst>
                            <p:childTnLst>
                              <p:par>
                                <p:cTn id="39" presetID="22" presetClass="entr" presetSubtype="2" fill="hold" grpId="0" nodeType="afterEffect">
                                  <p:stCondLst>
                                    <p:cond delay="0"/>
                                  </p:stCondLst>
                                  <p:childTnLst>
                                    <p:set>
                                      <p:cBhvr>
                                        <p:cTn id="40" dur="1" fill="hold">
                                          <p:stCondLst>
                                            <p:cond delay="0"/>
                                          </p:stCondLst>
                                        </p:cTn>
                                        <p:tgtEl>
                                          <p:spTgt spid="812101"/>
                                        </p:tgtEl>
                                        <p:attrNameLst>
                                          <p:attrName>style.visibility</p:attrName>
                                        </p:attrNameLst>
                                      </p:cBhvr>
                                      <p:to>
                                        <p:strVal val="visible"/>
                                      </p:to>
                                    </p:set>
                                    <p:animEffect transition="in" filter="wipe(right)">
                                      <p:cBhvr>
                                        <p:cTn id="41" dur="500"/>
                                        <p:tgtEl>
                                          <p:spTgt spid="81210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812087"/>
                                        </p:tgtEl>
                                        <p:attrNameLst>
                                          <p:attrName>style.visibility</p:attrName>
                                        </p:attrNameLst>
                                      </p:cBhvr>
                                      <p:to>
                                        <p:strVal val="visible"/>
                                      </p:to>
                                    </p:set>
                                    <p:animEffect transition="in" filter="wipe(left)">
                                      <p:cBhvr>
                                        <p:cTn id="46" dur="500"/>
                                        <p:tgtEl>
                                          <p:spTgt spid="812087"/>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812098"/>
                                        </p:tgtEl>
                                        <p:attrNameLst>
                                          <p:attrName>style.visibility</p:attrName>
                                        </p:attrNameLst>
                                      </p:cBhvr>
                                      <p:to>
                                        <p:strVal val="visible"/>
                                      </p:to>
                                    </p:set>
                                    <p:animEffect transition="in" filter="wipe(right)">
                                      <p:cBhvr>
                                        <p:cTn id="51" dur="500"/>
                                        <p:tgtEl>
                                          <p:spTgt spid="812098"/>
                                        </p:tgtEl>
                                      </p:cBhvr>
                                    </p:animEffect>
                                  </p:childTnLst>
                                </p:cTn>
                              </p:par>
                            </p:childTnLst>
                          </p:cTn>
                        </p:par>
                        <p:par>
                          <p:cTn id="52" fill="hold" nodeType="afterGroup">
                            <p:stCondLst>
                              <p:cond delay="500"/>
                            </p:stCondLst>
                            <p:childTnLst>
                              <p:par>
                                <p:cTn id="53" presetID="22" presetClass="entr" presetSubtype="2" fill="hold" nodeType="afterEffect">
                                  <p:stCondLst>
                                    <p:cond delay="0"/>
                                  </p:stCondLst>
                                  <p:childTnLst>
                                    <p:set>
                                      <p:cBhvr>
                                        <p:cTn id="54" dur="1" fill="hold">
                                          <p:stCondLst>
                                            <p:cond delay="0"/>
                                          </p:stCondLst>
                                        </p:cTn>
                                        <p:tgtEl>
                                          <p:spTgt spid="812099"/>
                                        </p:tgtEl>
                                        <p:attrNameLst>
                                          <p:attrName>style.visibility</p:attrName>
                                        </p:attrNameLst>
                                      </p:cBhvr>
                                      <p:to>
                                        <p:strVal val="visible"/>
                                      </p:to>
                                    </p:set>
                                    <p:animEffect transition="in" filter="wipe(right)">
                                      <p:cBhvr>
                                        <p:cTn id="55" dur="500"/>
                                        <p:tgtEl>
                                          <p:spTgt spid="812099"/>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812088"/>
                                        </p:tgtEl>
                                        <p:attrNameLst>
                                          <p:attrName>style.visibility</p:attrName>
                                        </p:attrNameLst>
                                      </p:cBhvr>
                                      <p:to>
                                        <p:strVal val="visible"/>
                                      </p:to>
                                    </p:set>
                                    <p:animEffect transition="in" filter="wipe(left)">
                                      <p:cBhvr>
                                        <p:cTn id="60" dur="500"/>
                                        <p:tgtEl>
                                          <p:spTgt spid="812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2101" grpId="0" animBg="1"/>
      <p:bldP spid="812076" grpId="0" autoUpdateAnimBg="0"/>
      <p:bldP spid="812077" grpId="0" autoUpdateAnimBg="0"/>
      <p:bldP spid="812078" grpId="0" autoUpdateAnimBg="0"/>
      <p:bldP spid="812084" grpId="0" autoUpdateAnimBg="0"/>
      <p:bldP spid="812085" grpId="0" autoUpdateAnimBg="0"/>
      <p:bldP spid="812086" grpId="0" autoUpdateAnimBg="0"/>
      <p:bldP spid="812087" grpId="0" autoUpdateAnimBg="0"/>
      <p:bldP spid="812088" grpId="0" autoUpdateAnimBg="0"/>
      <p:bldP spid="812096" grpId="0" animBg="1" autoUpdateAnimBg="0"/>
      <p:bldP spid="812098"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7" name="Rectangle 2051"/>
          <p:cNvSpPr>
            <a:spLocks noGrp="1" noChangeArrowheads="1"/>
          </p:cNvSpPr>
          <p:nvPr>
            <p:ph type="body" idx="4294967295"/>
          </p:nvPr>
        </p:nvSpPr>
        <p:spPr>
          <a:xfrm>
            <a:off x="457200" y="2438400"/>
            <a:ext cx="7543800" cy="1323439"/>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p>
            <a:pPr marL="0" indent="0">
              <a:spcBef>
                <a:spcPct val="5000"/>
              </a:spcBef>
              <a:buFont typeface="Wingdings" pitchFamily="2" charset="2"/>
              <a:buNone/>
            </a:pPr>
            <a:r>
              <a:rPr lang="en-US" altLang="en-US" sz="4000" dirty="0">
                <a:solidFill>
                  <a:schemeClr val="tx1"/>
                </a:solidFill>
                <a:effectLst/>
                <a:latin typeface="Liberation Sans" panose="020B0604020202020204" pitchFamily="34" charset="0"/>
              </a:rPr>
              <a:t>Reporting and Analyzing Long-Lived Assets</a:t>
            </a:r>
          </a:p>
        </p:txBody>
      </p:sp>
      <p:sp>
        <p:nvSpPr>
          <p:cNvPr id="321540" name="Text Box 2052"/>
          <p:cNvSpPr txBox="1">
            <a:spLocks noChangeArrowheads="1"/>
          </p:cNvSpPr>
          <p:nvPr/>
        </p:nvSpPr>
        <p:spPr bwMode="auto">
          <a:xfrm>
            <a:off x="2071048" y="5791200"/>
            <a:ext cx="4953000" cy="68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spcBef>
                <a:spcPts val="300"/>
              </a:spcBef>
            </a:pPr>
            <a:r>
              <a:rPr lang="en-US" altLang="en-US" sz="1800" i="0" dirty="0">
                <a:effectLst/>
                <a:latin typeface="Liberation Sans" panose="020B0604020202020204" pitchFamily="34" charset="0"/>
              </a:rPr>
              <a:t>Kimmel </a:t>
            </a:r>
            <a:r>
              <a:rPr lang="en-US" altLang="en-US" sz="1800" i="0" dirty="0">
                <a:effectLst/>
                <a:latin typeface="Arial"/>
                <a:cs typeface="Arial"/>
              </a:rPr>
              <a:t>● Weygandt ● Kieso</a:t>
            </a:r>
            <a:endParaRPr lang="en-US" altLang="en-US" sz="1800" i="0" dirty="0">
              <a:effectLst/>
              <a:latin typeface="Liberation Sans" panose="020B0604020202020204" pitchFamily="34" charset="0"/>
            </a:endParaRPr>
          </a:p>
          <a:p>
            <a:pPr>
              <a:spcBef>
                <a:spcPts val="300"/>
              </a:spcBef>
            </a:pPr>
            <a:r>
              <a:rPr lang="en-US" altLang="en-US" sz="1800" i="0" dirty="0">
                <a:effectLst/>
                <a:latin typeface="Liberation Sans" panose="020B0604020202020204" pitchFamily="34" charset="0"/>
              </a:rPr>
              <a:t>Financial Accounting,  Eighth Edition</a:t>
            </a:r>
          </a:p>
        </p:txBody>
      </p:sp>
      <p:cxnSp>
        <p:nvCxnSpPr>
          <p:cNvPr id="4" name="Straight Connector 3"/>
          <p:cNvCxnSpPr/>
          <p:nvPr/>
        </p:nvCxnSpPr>
        <p:spPr bwMode="auto">
          <a:xfrm>
            <a:off x="587992" y="2354240"/>
            <a:ext cx="7924800" cy="0"/>
          </a:xfrm>
          <a:prstGeom prst="line">
            <a:avLst/>
          </a:prstGeom>
          <a:solidFill>
            <a:schemeClr val="accent1"/>
          </a:solidFill>
          <a:ln w="38100" cap="sq" cmpd="sng" algn="ctr">
            <a:solidFill>
              <a:schemeClr val="tx1"/>
            </a:solidFill>
            <a:prstDash val="solid"/>
            <a:round/>
            <a:headEnd type="none" w="sm" len="sm"/>
            <a:tailEnd type="none" w="sm" len="sm"/>
          </a:ln>
          <a:effectLst/>
        </p:spPr>
      </p:cxnSp>
      <p:pic>
        <p:nvPicPr>
          <p:cNvPr id="1026" name="Picture 2" descr="Wil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9578" y="572595"/>
            <a:ext cx="2028444" cy="4264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09600" y="-209474"/>
            <a:ext cx="1316182" cy="3031599"/>
          </a:xfrm>
          <a:prstGeom prst="rect">
            <a:avLst/>
          </a:prstGeom>
          <a:noFill/>
          <a:ln>
            <a:noFill/>
          </a:ln>
        </p:spPr>
        <p:txBody>
          <a:bodyPr wrap="square" lIns="45720" rIns="45720" rtlCol="0" anchor="ctr" anchorCtr="0">
            <a:spAutoFit/>
          </a:bodyPr>
          <a:lstStyle/>
          <a:p>
            <a:pPr algn="ctr"/>
            <a:r>
              <a:rPr lang="en-US" sz="19100" i="0" dirty="0">
                <a:solidFill>
                  <a:srgbClr val="0066CC"/>
                </a:solidFill>
                <a:effectLst/>
                <a:latin typeface="+mn-lt"/>
              </a:rPr>
              <a:t>9</a:t>
            </a:r>
          </a:p>
        </p:txBody>
      </p:sp>
    </p:spTree>
    <p:extLst>
      <p:ext uri="{BB962C8B-B14F-4D97-AF65-F5344CB8AC3E}">
        <p14:creationId xmlns:p14="http://schemas.microsoft.com/office/powerpoint/2010/main" val="2649125475"/>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3"/>
          <p:cNvSpPr txBox="1">
            <a:spLocks noChangeArrowheads="1"/>
          </p:cNvSpPr>
          <p:nvPr/>
        </p:nvSpPr>
        <p:spPr bwMode="auto">
          <a:xfrm>
            <a:off x="609600" y="1295400"/>
            <a:ext cx="80010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algn="l">
              <a:buSzPct val="80000"/>
              <a:defRPr sz="2800">
                <a:solidFill>
                  <a:srgbClr val="CC0000"/>
                </a:solidFill>
                <a:latin typeface="Liberation Sans" panose="020B0604020202020204" pitchFamily="34" charset="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en-US" altLang="en-US" dirty="0"/>
              <a:t>Equipment</a:t>
            </a:r>
          </a:p>
        </p:txBody>
      </p:sp>
      <p:sp>
        <p:nvSpPr>
          <p:cNvPr id="15364" name="Text Box 6"/>
          <p:cNvSpPr txBox="1">
            <a:spLocks noChangeArrowheads="1"/>
          </p:cNvSpPr>
          <p:nvPr/>
        </p:nvSpPr>
        <p:spPr bwMode="auto">
          <a:xfrm>
            <a:off x="609600" y="1905000"/>
            <a:ext cx="8077200" cy="44966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900" b="1">
                <a:solidFill>
                  <a:schemeClr val="tx1"/>
                </a:solidFill>
                <a:latin typeface="Arial" charset="0"/>
              </a:defRPr>
            </a:lvl1pPr>
            <a:lvl2pPr marL="685800" indent="-45720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marL="0" indent="0" algn="l">
              <a:lnSpc>
                <a:spcPct val="120000"/>
              </a:lnSpc>
              <a:spcBef>
                <a:spcPts val="900"/>
              </a:spcBef>
              <a:buSzPct val="80000"/>
            </a:pPr>
            <a:r>
              <a:rPr lang="en-US" altLang="en-US" sz="2300" dirty="0">
                <a:latin typeface="Liberation Sans" panose="020B0604020202020204" pitchFamily="34" charset="0"/>
              </a:rPr>
              <a:t>Include all costs</a:t>
            </a:r>
            <a:r>
              <a:rPr lang="en-US" altLang="en-US" sz="2300" b="0" dirty="0">
                <a:latin typeface="Liberation Sans" panose="020B0604020202020204" pitchFamily="34" charset="0"/>
              </a:rPr>
              <a:t> incurred in acquiring the equipment and </a:t>
            </a:r>
            <a:r>
              <a:rPr lang="en-US" altLang="en-US" sz="2300" dirty="0">
                <a:latin typeface="Liberation Sans" panose="020B0604020202020204" pitchFamily="34" charset="0"/>
              </a:rPr>
              <a:t>preparing it for use</a:t>
            </a:r>
            <a:r>
              <a:rPr lang="en-US" altLang="en-US" sz="2300" b="0" dirty="0">
                <a:latin typeface="Liberation Sans" panose="020B0604020202020204" pitchFamily="34" charset="0"/>
              </a:rPr>
              <a:t>.</a:t>
            </a:r>
          </a:p>
          <a:p>
            <a:pPr algn="l">
              <a:lnSpc>
                <a:spcPct val="120000"/>
              </a:lnSpc>
              <a:spcBef>
                <a:spcPts val="900"/>
              </a:spcBef>
              <a:buSzPct val="80000"/>
            </a:pPr>
            <a:r>
              <a:rPr lang="en-US" altLang="en-US" sz="2300" b="0" dirty="0">
                <a:latin typeface="Liberation Sans" panose="020B0604020202020204" pitchFamily="34" charset="0"/>
              </a:rPr>
              <a:t>Costs typically include:</a:t>
            </a:r>
          </a:p>
          <a:p>
            <a:pPr lvl="1" algn="l">
              <a:lnSpc>
                <a:spcPct val="120000"/>
              </a:lnSpc>
              <a:spcBef>
                <a:spcPts val="900"/>
              </a:spcBef>
              <a:buClr>
                <a:srgbClr val="CC0000"/>
              </a:buClr>
              <a:buSzPct val="80000"/>
              <a:buFont typeface="Wingdings" pitchFamily="2" charset="2"/>
              <a:buChar char="u"/>
            </a:pPr>
            <a:r>
              <a:rPr lang="en-US" altLang="en-US" sz="2200" b="0" dirty="0">
                <a:latin typeface="Liberation Sans" panose="020B0604020202020204" pitchFamily="34" charset="0"/>
              </a:rPr>
              <a:t>Cash purchase price.</a:t>
            </a:r>
          </a:p>
          <a:p>
            <a:pPr lvl="1" algn="l">
              <a:lnSpc>
                <a:spcPct val="120000"/>
              </a:lnSpc>
              <a:spcBef>
                <a:spcPts val="900"/>
              </a:spcBef>
              <a:buClr>
                <a:srgbClr val="CC0000"/>
              </a:buClr>
              <a:buSzPct val="80000"/>
              <a:buFont typeface="Wingdings" pitchFamily="2" charset="2"/>
              <a:buChar char="u"/>
            </a:pPr>
            <a:r>
              <a:rPr lang="en-US" altLang="en-US" sz="2200" b="0" dirty="0">
                <a:latin typeface="Liberation Sans" panose="020B0604020202020204" pitchFamily="34" charset="0"/>
              </a:rPr>
              <a:t>Sales taxes.</a:t>
            </a:r>
          </a:p>
          <a:p>
            <a:pPr lvl="1" algn="l">
              <a:lnSpc>
                <a:spcPct val="120000"/>
              </a:lnSpc>
              <a:spcBef>
                <a:spcPts val="900"/>
              </a:spcBef>
              <a:buClr>
                <a:srgbClr val="CC0000"/>
              </a:buClr>
              <a:buSzPct val="80000"/>
              <a:buFont typeface="Wingdings" pitchFamily="2" charset="2"/>
              <a:buChar char="u"/>
            </a:pPr>
            <a:r>
              <a:rPr lang="en-US" altLang="en-US" sz="2200" b="0" dirty="0">
                <a:latin typeface="Liberation Sans" panose="020B0604020202020204" pitchFamily="34" charset="0"/>
              </a:rPr>
              <a:t>Freight charges. </a:t>
            </a:r>
          </a:p>
          <a:p>
            <a:pPr lvl="1" algn="l">
              <a:lnSpc>
                <a:spcPct val="120000"/>
              </a:lnSpc>
              <a:spcBef>
                <a:spcPts val="900"/>
              </a:spcBef>
              <a:buClr>
                <a:srgbClr val="CC0000"/>
              </a:buClr>
              <a:buSzPct val="80000"/>
              <a:buFont typeface="Wingdings" pitchFamily="2" charset="2"/>
              <a:buChar char="u"/>
            </a:pPr>
            <a:r>
              <a:rPr lang="en-US" altLang="en-US" sz="2200" b="0" dirty="0">
                <a:latin typeface="Liberation Sans" panose="020B0604020202020204" pitchFamily="34" charset="0"/>
              </a:rPr>
              <a:t>Insurance during transit paid by the purchaser.</a:t>
            </a:r>
          </a:p>
          <a:p>
            <a:pPr lvl="1" algn="l">
              <a:lnSpc>
                <a:spcPct val="120000"/>
              </a:lnSpc>
              <a:spcBef>
                <a:spcPts val="900"/>
              </a:spcBef>
              <a:buClr>
                <a:srgbClr val="CC0000"/>
              </a:buClr>
              <a:buSzPct val="80000"/>
              <a:buFont typeface="Wingdings" pitchFamily="2" charset="2"/>
              <a:buChar char="u"/>
            </a:pPr>
            <a:r>
              <a:rPr lang="en-US" altLang="en-US" sz="2200" b="0" dirty="0">
                <a:latin typeface="Liberation Sans" panose="020B0604020202020204" pitchFamily="34" charset="0"/>
              </a:rPr>
              <a:t>Expenditures required in assembling, installing, and testing the unit.</a:t>
            </a:r>
          </a:p>
        </p:txBody>
      </p:sp>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sz="3200" dirty="0">
                <a:solidFill>
                  <a:schemeClr val="tx2">
                    <a:lumMod val="50000"/>
                  </a:schemeClr>
                </a:solidFill>
                <a:latin typeface="Liberation Sans" panose="020B0604020202020204" pitchFamily="34" charset="0"/>
              </a:rPr>
              <a:t>THE COST OF PLANT ASSETS</a:t>
            </a:r>
            <a:endParaRPr lang="en-US" altLang="en-US" sz="3200" b="1" i="0" dirty="0">
              <a:solidFill>
                <a:schemeClr val="tx2">
                  <a:lumMod val="50000"/>
                </a:schemeClr>
              </a:solidFill>
              <a:effectLst/>
              <a:latin typeface="Liberation Sans" panose="020B0604020202020204" pitchFamily="34" charset="0"/>
            </a:endParaRP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pic>
        <p:nvPicPr>
          <p:cNvPr id="84994" name="Picture 2" descr="Image result for delivery tru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6405" y="2438400"/>
            <a:ext cx="1541918" cy="948873"/>
          </a:xfrm>
          <a:prstGeom prst="rect">
            <a:avLst/>
          </a:prstGeom>
          <a:noFill/>
          <a:extLst>
            <a:ext uri="{909E8E84-426E-40DD-AFC4-6F175D3DCCD1}">
              <a14:hiddenFill xmlns:a14="http://schemas.microsoft.com/office/drawing/2010/main">
                <a:solidFill>
                  <a:srgbClr val="FFFFFF"/>
                </a:solidFill>
              </a14:hiddenFill>
            </a:ext>
          </a:extLst>
        </p:spPr>
      </p:pic>
      <p:pic>
        <p:nvPicPr>
          <p:cNvPr id="84996" name="Picture 4" descr="Image result for install manufacturing equip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32766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84998" name="Picture 6" descr="Image result for shipping equipment highwa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99514" y="3846965"/>
            <a:ext cx="1520825" cy="12736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609600" y="1295400"/>
            <a:ext cx="8153400" cy="2208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25000"/>
              </a:lnSpc>
              <a:spcBef>
                <a:spcPct val="50000"/>
              </a:spcBef>
            </a:pPr>
            <a:r>
              <a:rPr lang="en-US" altLang="en-US" sz="2200" dirty="0">
                <a:latin typeface="Liberation Sans" panose="020B0604020202020204" pitchFamily="34" charset="0"/>
              </a:rPr>
              <a:t>Illustration</a:t>
            </a:r>
            <a:r>
              <a:rPr lang="en-US" altLang="en-US" sz="2200" b="0" dirty="0">
                <a:latin typeface="Liberation Sans" panose="020B0604020202020204" pitchFamily="34" charset="0"/>
              </a:rPr>
              <a:t>: Lenard Company purchases a delivery truck at a cash price of $22,000.  Related expenditures are sales taxes $1,320, painting and lettering $500, motor vehicle license $80, and a three-year accident insurance policy $1,600.  </a:t>
            </a:r>
            <a:r>
              <a:rPr lang="en-US" altLang="en-US" sz="2200" dirty="0">
                <a:latin typeface="Liberation Sans" panose="020B0604020202020204" pitchFamily="34" charset="0"/>
              </a:rPr>
              <a:t>Compute the cost</a:t>
            </a:r>
            <a:r>
              <a:rPr lang="en-US" altLang="en-US" sz="2200" b="0" dirty="0">
                <a:latin typeface="Liberation Sans" panose="020B0604020202020204" pitchFamily="34" charset="0"/>
              </a:rPr>
              <a:t> of the delivery truck.</a:t>
            </a:r>
          </a:p>
        </p:txBody>
      </p:sp>
      <p:sp>
        <p:nvSpPr>
          <p:cNvPr id="16388" name="Rectangle 5"/>
          <p:cNvSpPr>
            <a:spLocks noChangeArrowheads="1"/>
          </p:cNvSpPr>
          <p:nvPr/>
        </p:nvSpPr>
        <p:spPr bwMode="auto">
          <a:xfrm>
            <a:off x="6318250" y="3475038"/>
            <a:ext cx="1600200" cy="3810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spcBef>
                <a:spcPct val="20000"/>
              </a:spcBef>
              <a:buClr>
                <a:schemeClr val="accent2"/>
              </a:buClr>
              <a:buSzPct val="75000"/>
              <a:buFont typeface="Wingdings" pitchFamily="2" charset="2"/>
              <a:buNone/>
            </a:pPr>
            <a:r>
              <a:rPr lang="en-US" altLang="en-US" sz="2200" dirty="0">
                <a:latin typeface="Liberation Sans" panose="020B0604020202020204" pitchFamily="34" charset="0"/>
              </a:rPr>
              <a:t>Truck</a:t>
            </a:r>
          </a:p>
        </p:txBody>
      </p:sp>
      <p:sp>
        <p:nvSpPr>
          <p:cNvPr id="961542" name="Rectangle 6"/>
          <p:cNvSpPr>
            <a:spLocks noChangeArrowheads="1"/>
          </p:cNvSpPr>
          <p:nvPr/>
        </p:nvSpPr>
        <p:spPr bwMode="auto">
          <a:xfrm>
            <a:off x="1301750" y="3932238"/>
            <a:ext cx="4548188" cy="44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folHlink"/>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05000"/>
              </a:lnSpc>
              <a:spcBef>
                <a:spcPct val="25000"/>
              </a:spcBef>
              <a:buClr>
                <a:schemeClr val="accent2"/>
              </a:buClr>
              <a:buSzPct val="75000"/>
              <a:buFont typeface="Wingdings" pitchFamily="2" charset="2"/>
              <a:buNone/>
            </a:pPr>
            <a:r>
              <a:rPr lang="en-US" altLang="en-US" sz="2200" b="0" dirty="0">
                <a:solidFill>
                  <a:srgbClr val="000000"/>
                </a:solidFill>
                <a:latin typeface="Liberation Sans" panose="020B0604020202020204" pitchFamily="34" charset="0"/>
              </a:rPr>
              <a:t>Cash price</a:t>
            </a:r>
          </a:p>
        </p:txBody>
      </p:sp>
      <p:sp>
        <p:nvSpPr>
          <p:cNvPr id="961543" name="Rectangle 7"/>
          <p:cNvSpPr>
            <a:spLocks noChangeArrowheads="1"/>
          </p:cNvSpPr>
          <p:nvPr/>
        </p:nvSpPr>
        <p:spPr bwMode="auto">
          <a:xfrm>
            <a:off x="1301750" y="4378325"/>
            <a:ext cx="4718050" cy="44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folHlink"/>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05000"/>
              </a:lnSpc>
              <a:spcBef>
                <a:spcPct val="25000"/>
              </a:spcBef>
              <a:buClr>
                <a:schemeClr val="accent2"/>
              </a:buClr>
              <a:buSzPct val="75000"/>
              <a:buFont typeface="Wingdings" pitchFamily="2" charset="2"/>
              <a:buNone/>
            </a:pPr>
            <a:r>
              <a:rPr lang="en-US" altLang="en-US" sz="2200" b="0" dirty="0">
                <a:solidFill>
                  <a:srgbClr val="000000"/>
                </a:solidFill>
                <a:latin typeface="Liberation Sans" panose="020B0604020202020204" pitchFamily="34" charset="0"/>
              </a:rPr>
              <a:t>Sales taxes</a:t>
            </a:r>
          </a:p>
        </p:txBody>
      </p:sp>
      <p:sp>
        <p:nvSpPr>
          <p:cNvPr id="961544" name="Rectangle 8"/>
          <p:cNvSpPr>
            <a:spLocks noChangeArrowheads="1"/>
          </p:cNvSpPr>
          <p:nvPr/>
        </p:nvSpPr>
        <p:spPr bwMode="auto">
          <a:xfrm>
            <a:off x="1301750" y="4876800"/>
            <a:ext cx="4718050" cy="44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folHlink"/>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05000"/>
              </a:lnSpc>
              <a:spcBef>
                <a:spcPct val="25000"/>
              </a:spcBef>
              <a:buClr>
                <a:schemeClr val="accent2"/>
              </a:buClr>
              <a:buSzPct val="75000"/>
              <a:buFont typeface="Wingdings" pitchFamily="2" charset="2"/>
              <a:buNone/>
            </a:pPr>
            <a:r>
              <a:rPr lang="en-US" altLang="en-US" sz="2200" b="0" dirty="0">
                <a:solidFill>
                  <a:srgbClr val="000000"/>
                </a:solidFill>
                <a:latin typeface="Liberation Sans" panose="020B0604020202020204" pitchFamily="34" charset="0"/>
              </a:rPr>
              <a:t>Painting and lettering</a:t>
            </a:r>
          </a:p>
        </p:txBody>
      </p:sp>
      <p:sp>
        <p:nvSpPr>
          <p:cNvPr id="961545" name="Rectangle 9"/>
          <p:cNvSpPr>
            <a:spLocks noChangeArrowheads="1"/>
          </p:cNvSpPr>
          <p:nvPr/>
        </p:nvSpPr>
        <p:spPr bwMode="auto">
          <a:xfrm>
            <a:off x="6248400" y="4876800"/>
            <a:ext cx="1517650" cy="44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folHlink"/>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lnSpc>
                <a:spcPct val="105000"/>
              </a:lnSpc>
              <a:spcBef>
                <a:spcPct val="25000"/>
              </a:spcBef>
              <a:buClr>
                <a:schemeClr val="accent2"/>
              </a:buClr>
              <a:buSzPct val="75000"/>
              <a:buFont typeface="Wingdings" pitchFamily="2" charset="2"/>
              <a:buNone/>
            </a:pPr>
            <a:r>
              <a:rPr lang="en-US" altLang="en-US" sz="2200" b="0" dirty="0">
                <a:solidFill>
                  <a:srgbClr val="000000"/>
                </a:solidFill>
                <a:latin typeface="Liberation Sans" panose="020B0604020202020204" pitchFamily="34" charset="0"/>
              </a:rPr>
              <a:t> 500</a:t>
            </a:r>
          </a:p>
        </p:txBody>
      </p:sp>
      <p:sp>
        <p:nvSpPr>
          <p:cNvPr id="961546" name="Rectangle 10"/>
          <p:cNvSpPr>
            <a:spLocks noChangeArrowheads="1"/>
          </p:cNvSpPr>
          <p:nvPr/>
        </p:nvSpPr>
        <p:spPr bwMode="auto">
          <a:xfrm>
            <a:off x="6248400" y="4389438"/>
            <a:ext cx="1517650" cy="44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folHlink"/>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lnSpc>
                <a:spcPct val="105000"/>
              </a:lnSpc>
              <a:spcBef>
                <a:spcPct val="25000"/>
              </a:spcBef>
              <a:buClr>
                <a:schemeClr val="accent2"/>
              </a:buClr>
              <a:buSzPct val="75000"/>
              <a:buFont typeface="Wingdings" pitchFamily="2" charset="2"/>
              <a:buNone/>
            </a:pPr>
            <a:r>
              <a:rPr lang="en-US" altLang="en-US" sz="2200" b="0" dirty="0">
                <a:solidFill>
                  <a:srgbClr val="000000"/>
                </a:solidFill>
                <a:latin typeface="Liberation Sans" panose="020B0604020202020204" pitchFamily="34" charset="0"/>
              </a:rPr>
              <a:t>1,320</a:t>
            </a:r>
          </a:p>
        </p:txBody>
      </p:sp>
      <p:sp>
        <p:nvSpPr>
          <p:cNvPr id="961547" name="Rectangle 11"/>
          <p:cNvSpPr>
            <a:spLocks noChangeArrowheads="1"/>
          </p:cNvSpPr>
          <p:nvPr/>
        </p:nvSpPr>
        <p:spPr bwMode="auto">
          <a:xfrm>
            <a:off x="6248400" y="3944938"/>
            <a:ext cx="1517650" cy="44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folHlink"/>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lnSpc>
                <a:spcPct val="105000"/>
              </a:lnSpc>
              <a:spcBef>
                <a:spcPct val="25000"/>
              </a:spcBef>
              <a:buClr>
                <a:schemeClr val="accent2"/>
              </a:buClr>
              <a:buSzPct val="75000"/>
              <a:buFont typeface="Wingdings" pitchFamily="2" charset="2"/>
              <a:buNone/>
            </a:pPr>
            <a:r>
              <a:rPr lang="en-US" altLang="en-US" sz="2200" b="0" dirty="0">
                <a:solidFill>
                  <a:srgbClr val="000000"/>
                </a:solidFill>
                <a:latin typeface="Liberation Sans" panose="020B0604020202020204" pitchFamily="34" charset="0"/>
              </a:rPr>
              <a:t>$22,000</a:t>
            </a:r>
          </a:p>
        </p:txBody>
      </p:sp>
      <p:sp>
        <p:nvSpPr>
          <p:cNvPr id="961548" name="Rectangle 12"/>
          <p:cNvSpPr>
            <a:spLocks noChangeArrowheads="1"/>
          </p:cNvSpPr>
          <p:nvPr/>
        </p:nvSpPr>
        <p:spPr bwMode="auto">
          <a:xfrm>
            <a:off x="6318250" y="5791200"/>
            <a:ext cx="1447800" cy="44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lnSpc>
                <a:spcPct val="105000"/>
              </a:lnSpc>
              <a:spcBef>
                <a:spcPct val="25000"/>
              </a:spcBef>
              <a:buClr>
                <a:schemeClr val="accent2"/>
              </a:buClr>
              <a:buSzPct val="75000"/>
              <a:buFont typeface="Wingdings" pitchFamily="2" charset="2"/>
              <a:buNone/>
            </a:pPr>
            <a:r>
              <a:rPr lang="en-US" altLang="en-US" sz="2200" dirty="0">
                <a:solidFill>
                  <a:srgbClr val="CC0000"/>
                </a:solidFill>
                <a:latin typeface="Liberation Sans" panose="020B0604020202020204" pitchFamily="34" charset="0"/>
              </a:rPr>
              <a:t>$23,820</a:t>
            </a:r>
          </a:p>
        </p:txBody>
      </p:sp>
      <p:sp>
        <p:nvSpPr>
          <p:cNvPr id="16396" name="Line 14"/>
          <p:cNvSpPr>
            <a:spLocks noChangeShapeType="1"/>
          </p:cNvSpPr>
          <p:nvPr/>
        </p:nvSpPr>
        <p:spPr bwMode="auto">
          <a:xfrm flipH="1">
            <a:off x="6394450" y="3886200"/>
            <a:ext cx="1447800"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200" dirty="0">
              <a:latin typeface="Liberation Sans" panose="020B0604020202020204" pitchFamily="34" charset="0"/>
            </a:endParaRPr>
          </a:p>
        </p:txBody>
      </p:sp>
      <p:sp>
        <p:nvSpPr>
          <p:cNvPr id="16397" name="Rectangle 17"/>
          <p:cNvSpPr>
            <a:spLocks noChangeArrowheads="1"/>
          </p:cNvSpPr>
          <p:nvPr/>
        </p:nvSpPr>
        <p:spPr bwMode="auto">
          <a:xfrm>
            <a:off x="1301750" y="5791200"/>
            <a:ext cx="4718050" cy="44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05000"/>
              </a:lnSpc>
              <a:spcBef>
                <a:spcPct val="25000"/>
              </a:spcBef>
              <a:buClr>
                <a:schemeClr val="accent2"/>
              </a:buClr>
              <a:buSzPct val="75000"/>
              <a:buFont typeface="Wingdings" pitchFamily="2" charset="2"/>
              <a:buNone/>
            </a:pPr>
            <a:r>
              <a:rPr lang="en-US" altLang="en-US" sz="2200" dirty="0">
                <a:solidFill>
                  <a:srgbClr val="CC0000"/>
                </a:solidFill>
                <a:latin typeface="Liberation Sans" panose="020B0604020202020204" pitchFamily="34" charset="0"/>
              </a:rPr>
              <a:t>Cost of Delivery Truck</a:t>
            </a:r>
          </a:p>
        </p:txBody>
      </p:sp>
      <p:sp>
        <p:nvSpPr>
          <p:cNvPr id="16398" name="Line 20"/>
          <p:cNvSpPr>
            <a:spLocks noChangeShapeType="1"/>
          </p:cNvSpPr>
          <p:nvPr/>
        </p:nvSpPr>
        <p:spPr bwMode="auto">
          <a:xfrm flipH="1">
            <a:off x="6394450" y="5791200"/>
            <a:ext cx="1447800"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200" dirty="0">
              <a:latin typeface="Liberation Sans" panose="020B0604020202020204" pitchFamily="34" charset="0"/>
            </a:endParaRPr>
          </a:p>
        </p:txBody>
      </p:sp>
      <p:sp>
        <p:nvSpPr>
          <p:cNvPr id="16399" name="Line 21"/>
          <p:cNvSpPr>
            <a:spLocks noChangeShapeType="1"/>
          </p:cNvSpPr>
          <p:nvPr/>
        </p:nvSpPr>
        <p:spPr bwMode="auto">
          <a:xfrm flipH="1">
            <a:off x="6394450" y="6221104"/>
            <a:ext cx="1447800"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200" dirty="0">
              <a:latin typeface="Liberation Sans" panose="020B0604020202020204" pitchFamily="34" charset="0"/>
            </a:endParaRPr>
          </a:p>
        </p:txBody>
      </p:sp>
      <p:sp>
        <p:nvSpPr>
          <p:cNvPr id="16400" name="Line 22"/>
          <p:cNvSpPr>
            <a:spLocks noChangeShapeType="1"/>
          </p:cNvSpPr>
          <p:nvPr/>
        </p:nvSpPr>
        <p:spPr bwMode="auto">
          <a:xfrm flipH="1">
            <a:off x="6394450" y="6297304"/>
            <a:ext cx="1447800"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200" dirty="0">
              <a:latin typeface="Liberation Sans" panose="020B0604020202020204" pitchFamily="34" charset="0"/>
            </a:endParaRPr>
          </a:p>
        </p:txBody>
      </p:sp>
      <p:sp>
        <p:nvSpPr>
          <p:cNvPr id="1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sz="3200" dirty="0">
                <a:solidFill>
                  <a:schemeClr val="tx2">
                    <a:lumMod val="50000"/>
                  </a:schemeClr>
                </a:solidFill>
                <a:latin typeface="Liberation Sans" panose="020B0604020202020204" pitchFamily="34" charset="0"/>
              </a:rPr>
              <a:t>THE COST OF PLANT ASSETS</a:t>
            </a:r>
            <a:endParaRPr lang="en-US" altLang="en-US" sz="3200" b="1" i="0" dirty="0">
              <a:solidFill>
                <a:schemeClr val="tx2">
                  <a:lumMod val="50000"/>
                </a:schemeClr>
              </a:solidFill>
              <a:effectLst/>
              <a:latin typeface="Liberation Sans" panose="020B0604020202020204" pitchFamily="34" charset="0"/>
            </a:endParaRPr>
          </a:p>
        </p:txBody>
      </p:sp>
      <p:sp>
        <p:nvSpPr>
          <p:cNvPr id="2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sp>
        <p:nvSpPr>
          <p:cNvPr id="21" name="Rectangle 20"/>
          <p:cNvSpPr/>
          <p:nvPr/>
        </p:nvSpPr>
        <p:spPr>
          <a:xfrm>
            <a:off x="1310192" y="6352401"/>
            <a:ext cx="1676400" cy="276999"/>
          </a:xfrm>
          <a:prstGeom prst="rect">
            <a:avLst/>
          </a:prstGeom>
        </p:spPr>
        <p:txBody>
          <a:bodyPr wrap="square">
            <a:spAutoFit/>
          </a:bodyPr>
          <a:lstStyle/>
          <a:p>
            <a:pPr algn="l"/>
            <a:r>
              <a:rPr lang="en-US" sz="1200" dirty="0">
                <a:latin typeface="Liberation Sans" panose="020B0604020202020204" pitchFamily="34" charset="0"/>
              </a:rPr>
              <a:t>ILLUSTRATION 9-3</a:t>
            </a:r>
          </a:p>
        </p:txBody>
      </p:sp>
      <p:pic>
        <p:nvPicPr>
          <p:cNvPr id="22" name="Picture 2" descr="Image result for delivery tru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2671" y="12358"/>
            <a:ext cx="1541918" cy="9488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61542"/>
                                        </p:tgtEl>
                                        <p:attrNameLst>
                                          <p:attrName>style.visibility</p:attrName>
                                        </p:attrNameLst>
                                      </p:cBhvr>
                                      <p:to>
                                        <p:strVal val="visible"/>
                                      </p:to>
                                    </p:set>
                                    <p:animEffect transition="in" filter="wipe(left)">
                                      <p:cBhvr>
                                        <p:cTn id="7" dur="500"/>
                                        <p:tgtEl>
                                          <p:spTgt spid="96154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61547"/>
                                        </p:tgtEl>
                                        <p:attrNameLst>
                                          <p:attrName>style.visibility</p:attrName>
                                        </p:attrNameLst>
                                      </p:cBhvr>
                                      <p:to>
                                        <p:strVal val="visible"/>
                                      </p:to>
                                    </p:set>
                                    <p:animEffect transition="in" filter="wipe(left)">
                                      <p:cBhvr>
                                        <p:cTn id="11" dur="500"/>
                                        <p:tgtEl>
                                          <p:spTgt spid="96154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61543"/>
                                        </p:tgtEl>
                                        <p:attrNameLst>
                                          <p:attrName>style.visibility</p:attrName>
                                        </p:attrNameLst>
                                      </p:cBhvr>
                                      <p:to>
                                        <p:strVal val="visible"/>
                                      </p:to>
                                    </p:set>
                                    <p:animEffect transition="in" filter="wipe(left)">
                                      <p:cBhvr>
                                        <p:cTn id="16" dur="500"/>
                                        <p:tgtEl>
                                          <p:spTgt spid="961543"/>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61546"/>
                                        </p:tgtEl>
                                        <p:attrNameLst>
                                          <p:attrName>style.visibility</p:attrName>
                                        </p:attrNameLst>
                                      </p:cBhvr>
                                      <p:to>
                                        <p:strVal val="visible"/>
                                      </p:to>
                                    </p:set>
                                    <p:animEffect transition="in" filter="wipe(left)">
                                      <p:cBhvr>
                                        <p:cTn id="20" dur="500"/>
                                        <p:tgtEl>
                                          <p:spTgt spid="96154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61544"/>
                                        </p:tgtEl>
                                        <p:attrNameLst>
                                          <p:attrName>style.visibility</p:attrName>
                                        </p:attrNameLst>
                                      </p:cBhvr>
                                      <p:to>
                                        <p:strVal val="visible"/>
                                      </p:to>
                                    </p:set>
                                    <p:animEffect transition="in" filter="wipe(left)">
                                      <p:cBhvr>
                                        <p:cTn id="25" dur="500"/>
                                        <p:tgtEl>
                                          <p:spTgt spid="961544"/>
                                        </p:tgtEl>
                                      </p:cBhvr>
                                    </p:animEffect>
                                  </p:childTnLst>
                                </p:cTn>
                              </p:par>
                            </p:childTnLst>
                          </p:cTn>
                        </p:par>
                        <p:par>
                          <p:cTn id="26" fill="hold" nodeType="afterGroup">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961545"/>
                                        </p:tgtEl>
                                        <p:attrNameLst>
                                          <p:attrName>style.visibility</p:attrName>
                                        </p:attrNameLst>
                                      </p:cBhvr>
                                      <p:to>
                                        <p:strVal val="visible"/>
                                      </p:to>
                                    </p:set>
                                    <p:animEffect transition="in" filter="wipe(left)">
                                      <p:cBhvr>
                                        <p:cTn id="29" dur="500"/>
                                        <p:tgtEl>
                                          <p:spTgt spid="96154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961548"/>
                                        </p:tgtEl>
                                        <p:attrNameLst>
                                          <p:attrName>style.visibility</p:attrName>
                                        </p:attrNameLst>
                                      </p:cBhvr>
                                      <p:to>
                                        <p:strVal val="visible"/>
                                      </p:to>
                                    </p:set>
                                    <p:animEffect transition="in" filter="wipe(left)">
                                      <p:cBhvr>
                                        <p:cTn id="34" dur="500"/>
                                        <p:tgtEl>
                                          <p:spTgt spid="961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542" grpId="0"/>
      <p:bldP spid="961543" grpId="0"/>
      <p:bldP spid="961544" grpId="0"/>
      <p:bldP spid="961545" grpId="0" autoUpdateAnimBg="0"/>
      <p:bldP spid="961546" grpId="0" autoUpdateAnimBg="0"/>
      <p:bldP spid="961547" grpId="0" autoUpdateAnimBg="0"/>
      <p:bldP spid="961548"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609600" y="1295400"/>
            <a:ext cx="8229600" cy="2208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a:lnSpc>
                <a:spcPct val="125000"/>
              </a:lnSpc>
              <a:spcBef>
                <a:spcPct val="50000"/>
              </a:spcBef>
              <a:defRPr sz="2200">
                <a:latin typeface="Liberation Sans" panose="020B0604020202020204" pitchFamily="34" charset="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en-US" altLang="en-US" dirty="0"/>
              <a:t>Illustration</a:t>
            </a:r>
            <a:r>
              <a:rPr lang="en-US" altLang="en-US" b="0" dirty="0"/>
              <a:t>: Lenard Company purchases a delivery truck at a cash price of $22,000.  Related expenditures are sales taxes $1,320, painting and lettering $500, motor vehicle license $80, and a three-year accident insurance policy $1,600.  Prepare the journal entry to record these costs.</a:t>
            </a:r>
          </a:p>
        </p:txBody>
      </p:sp>
      <p:sp>
        <p:nvSpPr>
          <p:cNvPr id="1029126" name="Rectangle 6"/>
          <p:cNvSpPr>
            <a:spLocks noChangeArrowheads="1"/>
          </p:cNvSpPr>
          <p:nvPr/>
        </p:nvSpPr>
        <p:spPr bwMode="auto">
          <a:xfrm>
            <a:off x="1143000" y="3657600"/>
            <a:ext cx="7391400" cy="1768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5314950" algn="r"/>
                <a:tab pos="7143750" algn="r"/>
              </a:tabLst>
              <a:defRPr sz="2900" b="1">
                <a:solidFill>
                  <a:schemeClr val="tx1"/>
                </a:solidFill>
                <a:latin typeface="Arial" charset="0"/>
              </a:defRPr>
            </a:lvl1pPr>
            <a:lvl2pPr marL="742950" indent="-285750">
              <a:tabLst>
                <a:tab pos="5314950" algn="r"/>
                <a:tab pos="7143750" algn="r"/>
              </a:tabLst>
              <a:defRPr sz="2900" b="1">
                <a:solidFill>
                  <a:schemeClr val="tx1"/>
                </a:solidFill>
                <a:latin typeface="Arial" charset="0"/>
              </a:defRPr>
            </a:lvl2pPr>
            <a:lvl3pPr marL="1143000" indent="-228600">
              <a:tabLst>
                <a:tab pos="5314950" algn="r"/>
                <a:tab pos="7143750" algn="r"/>
              </a:tabLst>
              <a:defRPr sz="2900" b="1">
                <a:solidFill>
                  <a:schemeClr val="tx1"/>
                </a:solidFill>
                <a:latin typeface="Arial" charset="0"/>
              </a:defRPr>
            </a:lvl3pPr>
            <a:lvl4pPr marL="1600200" indent="-228600">
              <a:tabLst>
                <a:tab pos="5314950" algn="r"/>
                <a:tab pos="7143750" algn="r"/>
              </a:tabLst>
              <a:defRPr sz="2900" b="1">
                <a:solidFill>
                  <a:schemeClr val="tx1"/>
                </a:solidFill>
                <a:latin typeface="Arial" charset="0"/>
              </a:defRPr>
            </a:lvl4pPr>
            <a:lvl5pPr marL="2057400" indent="-228600">
              <a:tabLst>
                <a:tab pos="5314950" algn="r"/>
                <a:tab pos="7143750" algn="r"/>
              </a:tabLst>
              <a:defRPr sz="2900" b="1">
                <a:solidFill>
                  <a:schemeClr val="tx1"/>
                </a:solidFill>
                <a:latin typeface="Arial" charset="0"/>
              </a:defRPr>
            </a:lvl5pPr>
            <a:lvl6pPr marL="2514600" indent="-228600" algn="ctr" eaLnBrk="0" fontAlgn="base" hangingPunct="0">
              <a:spcBef>
                <a:spcPct val="0"/>
              </a:spcBef>
              <a:spcAft>
                <a:spcPct val="0"/>
              </a:spcAft>
              <a:tabLst>
                <a:tab pos="5314950" algn="r"/>
                <a:tab pos="7143750" algn="r"/>
              </a:tabLst>
              <a:defRPr sz="2900" b="1">
                <a:solidFill>
                  <a:schemeClr val="tx1"/>
                </a:solidFill>
                <a:latin typeface="Arial" charset="0"/>
              </a:defRPr>
            </a:lvl6pPr>
            <a:lvl7pPr marL="2971800" indent="-228600" algn="ctr" eaLnBrk="0" fontAlgn="base" hangingPunct="0">
              <a:spcBef>
                <a:spcPct val="0"/>
              </a:spcBef>
              <a:spcAft>
                <a:spcPct val="0"/>
              </a:spcAft>
              <a:tabLst>
                <a:tab pos="5314950" algn="r"/>
                <a:tab pos="7143750" algn="r"/>
              </a:tabLst>
              <a:defRPr sz="2900" b="1">
                <a:solidFill>
                  <a:schemeClr val="tx1"/>
                </a:solidFill>
                <a:latin typeface="Arial" charset="0"/>
              </a:defRPr>
            </a:lvl7pPr>
            <a:lvl8pPr marL="3429000" indent="-228600" algn="ctr" eaLnBrk="0" fontAlgn="base" hangingPunct="0">
              <a:spcBef>
                <a:spcPct val="0"/>
              </a:spcBef>
              <a:spcAft>
                <a:spcPct val="0"/>
              </a:spcAft>
              <a:tabLst>
                <a:tab pos="5314950" algn="r"/>
                <a:tab pos="7143750" algn="r"/>
              </a:tabLst>
              <a:defRPr sz="2900" b="1">
                <a:solidFill>
                  <a:schemeClr val="tx1"/>
                </a:solidFill>
                <a:latin typeface="Arial" charset="0"/>
              </a:defRPr>
            </a:lvl8pPr>
            <a:lvl9pPr marL="3886200" indent="-228600" algn="ctr" eaLnBrk="0" fontAlgn="base" hangingPunct="0">
              <a:spcBef>
                <a:spcPct val="0"/>
              </a:spcBef>
              <a:spcAft>
                <a:spcPct val="0"/>
              </a:spcAft>
              <a:tabLst>
                <a:tab pos="5314950" algn="r"/>
                <a:tab pos="7143750" algn="r"/>
              </a:tabLst>
              <a:defRPr sz="2900" b="1">
                <a:solidFill>
                  <a:schemeClr val="tx1"/>
                </a:solidFill>
                <a:latin typeface="Arial" charset="0"/>
              </a:defRPr>
            </a:lvl9pPr>
          </a:lstStyle>
          <a:p>
            <a:pPr algn="l">
              <a:lnSpc>
                <a:spcPct val="105000"/>
              </a:lnSpc>
              <a:spcBef>
                <a:spcPct val="25000"/>
              </a:spcBef>
              <a:buClr>
                <a:schemeClr val="accent2"/>
              </a:buClr>
              <a:buSzPct val="75000"/>
              <a:buFont typeface="Wingdings" pitchFamily="2" charset="2"/>
              <a:buNone/>
            </a:pPr>
            <a:r>
              <a:rPr lang="en-US" altLang="en-US" sz="2200" b="0" dirty="0">
                <a:solidFill>
                  <a:srgbClr val="000000"/>
                </a:solidFill>
                <a:latin typeface="Liberation Sans" panose="020B0604020202020204" pitchFamily="34" charset="0"/>
              </a:rPr>
              <a:t>Equipment 	23,820</a:t>
            </a:r>
          </a:p>
          <a:p>
            <a:pPr algn="l">
              <a:lnSpc>
                <a:spcPct val="105000"/>
              </a:lnSpc>
              <a:spcBef>
                <a:spcPct val="25000"/>
              </a:spcBef>
              <a:buClr>
                <a:schemeClr val="accent2"/>
              </a:buClr>
              <a:buSzPct val="75000"/>
              <a:buFont typeface="Wingdings" pitchFamily="2" charset="2"/>
              <a:buNone/>
            </a:pPr>
            <a:r>
              <a:rPr lang="en-US" sz="2200" b="0" dirty="0">
                <a:solidFill>
                  <a:srgbClr val="000000"/>
                </a:solidFill>
                <a:latin typeface="Liberation Sans" panose="020B0604020202020204" pitchFamily="34" charset="0"/>
              </a:rPr>
              <a:t>License Expense 	80</a:t>
            </a:r>
          </a:p>
          <a:p>
            <a:pPr algn="l">
              <a:lnSpc>
                <a:spcPct val="105000"/>
              </a:lnSpc>
              <a:spcBef>
                <a:spcPct val="25000"/>
              </a:spcBef>
              <a:buClr>
                <a:schemeClr val="accent2"/>
              </a:buClr>
              <a:buSzPct val="75000"/>
              <a:buFont typeface="Wingdings" pitchFamily="2" charset="2"/>
              <a:buNone/>
            </a:pPr>
            <a:r>
              <a:rPr lang="en-US" sz="2200" b="0" dirty="0">
                <a:solidFill>
                  <a:srgbClr val="000000"/>
                </a:solidFill>
                <a:latin typeface="Liberation Sans" panose="020B0604020202020204" pitchFamily="34" charset="0"/>
              </a:rPr>
              <a:t>Prepaid Insurance 	1,600</a:t>
            </a:r>
          </a:p>
          <a:p>
            <a:pPr marL="463550" indent="-463550" algn="l">
              <a:lnSpc>
                <a:spcPct val="105000"/>
              </a:lnSpc>
              <a:spcBef>
                <a:spcPct val="25000"/>
              </a:spcBef>
              <a:buClr>
                <a:schemeClr val="accent2"/>
              </a:buClr>
              <a:buSzPct val="75000"/>
              <a:buFont typeface="Wingdings" pitchFamily="2" charset="2"/>
              <a:buNone/>
            </a:pPr>
            <a:r>
              <a:rPr lang="en-US" sz="2200" b="0" dirty="0">
                <a:solidFill>
                  <a:srgbClr val="000000"/>
                </a:solidFill>
                <a:latin typeface="Liberation Sans" panose="020B0604020202020204" pitchFamily="34" charset="0"/>
              </a:rPr>
              <a:t>	Cash 		25,500</a:t>
            </a:r>
            <a:endParaRPr lang="en-US" altLang="en-US" sz="2200" b="0" dirty="0">
              <a:solidFill>
                <a:srgbClr val="000000"/>
              </a:solidFill>
              <a:latin typeface="Liberation Sans" panose="020B0604020202020204" pitchFamily="34" charset="0"/>
            </a:endParaRPr>
          </a:p>
        </p:txBody>
      </p:sp>
      <p:sp>
        <p:nvSpPr>
          <p:cNvPr id="10"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sz="3200" dirty="0">
                <a:solidFill>
                  <a:schemeClr val="tx2">
                    <a:lumMod val="50000"/>
                  </a:schemeClr>
                </a:solidFill>
                <a:latin typeface="Liberation Sans" panose="020B0604020202020204" pitchFamily="34" charset="0"/>
              </a:rPr>
              <a:t>THE COST OF PLANT ASSETS</a:t>
            </a:r>
            <a:endParaRPr lang="en-US" altLang="en-US" sz="3200" b="1" i="0" dirty="0">
              <a:solidFill>
                <a:schemeClr val="tx2">
                  <a:lumMod val="50000"/>
                </a:schemeClr>
              </a:solidFill>
              <a:effectLst/>
              <a:latin typeface="Liberation Sans" panose="020B0604020202020204" pitchFamily="34" charset="0"/>
            </a:endParaRPr>
          </a:p>
        </p:txBody>
      </p:sp>
      <p:sp>
        <p:nvSpPr>
          <p:cNvPr id="11"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9126">
                                            <p:txEl>
                                              <p:pRg st="0" end="0"/>
                                            </p:txEl>
                                          </p:spTgt>
                                        </p:tgtEl>
                                        <p:attrNameLst>
                                          <p:attrName>style.visibility</p:attrName>
                                        </p:attrNameLst>
                                      </p:cBhvr>
                                      <p:to>
                                        <p:strVal val="visible"/>
                                      </p:to>
                                    </p:set>
                                    <p:animEffect transition="in" filter="wipe(left)">
                                      <p:cBhvr>
                                        <p:cTn id="7" dur="500"/>
                                        <p:tgtEl>
                                          <p:spTgt spid="10291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9126">
                                            <p:txEl>
                                              <p:pRg st="1" end="1"/>
                                            </p:txEl>
                                          </p:spTgt>
                                        </p:tgtEl>
                                        <p:attrNameLst>
                                          <p:attrName>style.visibility</p:attrName>
                                        </p:attrNameLst>
                                      </p:cBhvr>
                                      <p:to>
                                        <p:strVal val="visible"/>
                                      </p:to>
                                    </p:set>
                                    <p:animEffect transition="in" filter="wipe(left)">
                                      <p:cBhvr>
                                        <p:cTn id="12" dur="500"/>
                                        <p:tgtEl>
                                          <p:spTgt spid="10291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29126">
                                            <p:txEl>
                                              <p:pRg st="2" end="2"/>
                                            </p:txEl>
                                          </p:spTgt>
                                        </p:tgtEl>
                                        <p:attrNameLst>
                                          <p:attrName>style.visibility</p:attrName>
                                        </p:attrNameLst>
                                      </p:cBhvr>
                                      <p:to>
                                        <p:strVal val="visible"/>
                                      </p:to>
                                    </p:set>
                                    <p:animEffect transition="in" filter="wipe(left)">
                                      <p:cBhvr>
                                        <p:cTn id="17" dur="500"/>
                                        <p:tgtEl>
                                          <p:spTgt spid="102912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29126">
                                            <p:txEl>
                                              <p:pRg st="3" end="3"/>
                                            </p:txEl>
                                          </p:spTgt>
                                        </p:tgtEl>
                                        <p:attrNameLst>
                                          <p:attrName>style.visibility</p:attrName>
                                        </p:attrNameLst>
                                      </p:cBhvr>
                                      <p:to>
                                        <p:strVal val="visible"/>
                                      </p:to>
                                    </p:set>
                                    <p:animEffect transition="in" filter="wipe(left)">
                                      <p:cBhvr>
                                        <p:cTn id="22" dur="500"/>
                                        <p:tgtEl>
                                          <p:spTgt spid="10291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126" grpId="0" build="p" bldLvl="3"/>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609600" y="1295400"/>
            <a:ext cx="7620000" cy="15888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685800" indent="-45720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25000"/>
              </a:lnSpc>
              <a:spcBef>
                <a:spcPts val="1200"/>
              </a:spcBef>
              <a:buSzPct val="80000"/>
            </a:pPr>
            <a:r>
              <a:rPr lang="en-US" altLang="en-US" sz="2400" dirty="0">
                <a:solidFill>
                  <a:schemeClr val="hlink"/>
                </a:solidFill>
                <a:latin typeface="Liberation Sans" panose="020B0604020202020204" pitchFamily="34" charset="0"/>
              </a:rPr>
              <a:t>Ordinary Repairs</a:t>
            </a:r>
            <a:r>
              <a:rPr lang="en-US" altLang="en-US" sz="2200" dirty="0">
                <a:solidFill>
                  <a:srgbClr val="800000"/>
                </a:solidFill>
                <a:latin typeface="Liberation Sans" panose="020B0604020202020204" pitchFamily="34" charset="0"/>
              </a:rPr>
              <a:t> </a:t>
            </a:r>
            <a:r>
              <a:rPr lang="en-US" altLang="en-US" sz="2300" b="0" dirty="0">
                <a:solidFill>
                  <a:srgbClr val="000000"/>
                </a:solidFill>
                <a:latin typeface="Liberation Sans" panose="020B0604020202020204" pitchFamily="34" charset="0"/>
              </a:rPr>
              <a:t>are expenditures to </a:t>
            </a:r>
            <a:r>
              <a:rPr lang="en-US" altLang="en-US" sz="2300" dirty="0">
                <a:solidFill>
                  <a:srgbClr val="000000"/>
                </a:solidFill>
                <a:latin typeface="Liberation Sans" panose="020B0604020202020204" pitchFamily="34" charset="0"/>
              </a:rPr>
              <a:t>maintain </a:t>
            </a:r>
            <a:r>
              <a:rPr lang="en-US" altLang="en-US" sz="2300" b="0" dirty="0">
                <a:solidFill>
                  <a:srgbClr val="000000"/>
                </a:solidFill>
                <a:latin typeface="Liberation Sans" panose="020B0604020202020204" pitchFamily="34" charset="0"/>
              </a:rPr>
              <a:t>the operating efficiency and productive life of the unit.</a:t>
            </a:r>
          </a:p>
          <a:p>
            <a:pPr lvl="1" algn="l">
              <a:lnSpc>
                <a:spcPct val="125000"/>
              </a:lnSpc>
              <a:spcBef>
                <a:spcPts val="1200"/>
              </a:spcBef>
              <a:buClr>
                <a:srgbClr val="CC0000"/>
              </a:buClr>
              <a:buSzPct val="80000"/>
              <a:buFont typeface="Wingdings" pitchFamily="2" charset="2"/>
              <a:buChar char="u"/>
            </a:pPr>
            <a:r>
              <a:rPr lang="en-US" altLang="en-US" sz="2200" dirty="0">
                <a:latin typeface="Liberation Sans" panose="020B0604020202020204" pitchFamily="34" charset="0"/>
              </a:rPr>
              <a:t>Debited </a:t>
            </a:r>
            <a:r>
              <a:rPr lang="en-US" altLang="en-US" sz="2200" b="0" dirty="0">
                <a:solidFill>
                  <a:srgbClr val="000000"/>
                </a:solidFill>
                <a:latin typeface="Liberation Sans" panose="020B0604020202020204" pitchFamily="34" charset="0"/>
              </a:rPr>
              <a:t>to Maintenance and Repairs Expense. </a:t>
            </a:r>
            <a:endParaRPr lang="en-US" altLang="en-US" sz="2200" b="0" dirty="0">
              <a:solidFill>
                <a:schemeClr val="bg2"/>
              </a:solidFill>
              <a:latin typeface="Liberation Sans" panose="020B0604020202020204" pitchFamily="34" charset="0"/>
            </a:endParaRPr>
          </a:p>
        </p:txBody>
      </p:sp>
      <p:sp>
        <p:nvSpPr>
          <p:cNvPr id="38915" name="Text Box 5"/>
          <p:cNvSpPr txBox="1">
            <a:spLocks noChangeArrowheads="1"/>
          </p:cNvSpPr>
          <p:nvPr/>
        </p:nvSpPr>
        <p:spPr bwMode="auto">
          <a:xfrm>
            <a:off x="609600" y="3067050"/>
            <a:ext cx="7620000" cy="203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a:lnSpc>
                <a:spcPct val="125000"/>
              </a:lnSpc>
              <a:spcBef>
                <a:spcPct val="50000"/>
              </a:spcBef>
              <a:buSzPct val="80000"/>
              <a:defRPr sz="2400">
                <a:solidFill>
                  <a:schemeClr val="hlink"/>
                </a:solidFill>
                <a:latin typeface="Liberation Sans" panose="020B0604020202020204" pitchFamily="34" charset="0"/>
              </a:defRPr>
            </a:lvl1pPr>
            <a:lvl2pPr marL="685800" lvl="1" indent="-457200" algn="l">
              <a:lnSpc>
                <a:spcPct val="125000"/>
              </a:lnSpc>
              <a:spcBef>
                <a:spcPct val="50000"/>
              </a:spcBef>
              <a:buClr>
                <a:srgbClr val="CC0000"/>
              </a:buClr>
              <a:buSzPct val="80000"/>
              <a:buFont typeface="Wingdings" pitchFamily="2" charset="2"/>
              <a:buChar char="u"/>
              <a:defRPr sz="2200">
                <a:latin typeface="Liberation Sans" panose="020B0604020202020204" pitchFamily="34" charset="0"/>
              </a:defRPr>
            </a:lvl2pPr>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a:spcBef>
                <a:spcPts val="1200"/>
              </a:spcBef>
            </a:pPr>
            <a:r>
              <a:rPr lang="en-US" altLang="en-US" dirty="0"/>
              <a:t>Additions and Improvements </a:t>
            </a:r>
            <a:r>
              <a:rPr lang="en-US" altLang="en-US" sz="2300" b="0" dirty="0">
                <a:solidFill>
                  <a:srgbClr val="000000"/>
                </a:solidFill>
              </a:rPr>
              <a:t>are costs incurred to increase the operating efficiency, productive capacity, or useful life of a plant asset.</a:t>
            </a:r>
          </a:p>
          <a:p>
            <a:pPr lvl="1">
              <a:spcBef>
                <a:spcPts val="1200"/>
              </a:spcBef>
            </a:pPr>
            <a:r>
              <a:rPr lang="en-US" altLang="en-US" dirty="0"/>
              <a:t>Debited</a:t>
            </a:r>
            <a:r>
              <a:rPr lang="en-US" altLang="en-US" b="0" dirty="0">
                <a:solidFill>
                  <a:srgbClr val="000000"/>
                </a:solidFill>
              </a:rPr>
              <a:t> to the plant asset affected.</a:t>
            </a:r>
          </a:p>
        </p:txBody>
      </p:sp>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dirty="0">
                <a:solidFill>
                  <a:schemeClr val="tx2">
                    <a:lumMod val="50000"/>
                  </a:schemeClr>
                </a:solidFill>
                <a:latin typeface="Liberation Sans" panose="020B0604020202020204" pitchFamily="34" charset="0"/>
              </a:rPr>
              <a:t>EXPENDITURE DURING USEFUL LIFE</a:t>
            </a: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spTree>
    <p:extLst>
      <p:ext uri="{BB962C8B-B14F-4D97-AF65-F5344CB8AC3E}">
        <p14:creationId xmlns:p14="http://schemas.microsoft.com/office/powerpoint/2010/main" val="2022614691"/>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2" name="Rectangle 2"/>
          <p:cNvSpPr>
            <a:spLocks noChangeArrowheads="1"/>
          </p:cNvSpPr>
          <p:nvPr/>
        </p:nvSpPr>
        <p:spPr bwMode="auto">
          <a:xfrm>
            <a:off x="457200" y="4792640"/>
            <a:ext cx="8229600" cy="145270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ltLang="en-US" sz="1700" b="1" dirty="0">
                <a:latin typeface="Liberation Sans" panose="020B0604020202020204" pitchFamily="34" charset="0"/>
              </a:rPr>
              <a:t>The Missing Controls</a:t>
            </a:r>
          </a:p>
          <a:p>
            <a:pPr algn="just">
              <a:spcBef>
                <a:spcPct val="20000"/>
              </a:spcBef>
            </a:pPr>
            <a:r>
              <a:rPr lang="en-US" altLang="en-US" sz="1700" b="1" i="1" dirty="0">
                <a:latin typeface="Liberation Sans" panose="020B0604020202020204" pitchFamily="34" charset="0"/>
              </a:rPr>
              <a:t>Documentation procedures.</a:t>
            </a:r>
            <a:r>
              <a:rPr lang="en-US" altLang="en-US" sz="1700" dirty="0">
                <a:latin typeface="Liberation Sans" panose="020B0604020202020204" pitchFamily="34" charset="0"/>
              </a:rPr>
              <a:t> </a:t>
            </a:r>
            <a:r>
              <a:rPr lang="en-US" sz="1700" b="0" dirty="0">
                <a:latin typeface="Liberation Sans" panose="020B0604020202020204" pitchFamily="34" charset="0"/>
              </a:rPr>
              <a:t>The company’s accounting system was a disorganized collection of non-integrated systems, which resulted from a series of corporate acquisitions. Top management took advantage of this disorganization to conceal its fraudulent activities.</a:t>
            </a:r>
            <a:endParaRPr lang="en-US" altLang="en-US" sz="1700" b="0" dirty="0">
              <a:latin typeface="Liberation Sans" panose="020B0604020202020204" pitchFamily="34" charset="0"/>
            </a:endParaRPr>
          </a:p>
        </p:txBody>
      </p:sp>
      <p:sp>
        <p:nvSpPr>
          <p:cNvPr id="849924" name="Rectangle 4"/>
          <p:cNvSpPr>
            <a:spLocks noChangeArrowheads="1"/>
          </p:cNvSpPr>
          <p:nvPr/>
        </p:nvSpPr>
        <p:spPr bwMode="auto">
          <a:xfrm>
            <a:off x="381000" y="4294496"/>
            <a:ext cx="8410575" cy="411163"/>
          </a:xfrm>
          <a:prstGeom prst="rect">
            <a:avLst/>
          </a:prstGeom>
          <a:solidFill>
            <a:schemeClr val="bg1">
              <a:lumMod val="50000"/>
            </a:schemeClr>
          </a:solidFill>
          <a:ln w="12700" cap="sq">
            <a:solidFill>
              <a:schemeClr val="tx1"/>
            </a:solidFill>
            <a:miter lim="800000"/>
            <a:headEnd type="none" w="sm" len="sm"/>
            <a:tailEnd type="none" w="sm" len="sm"/>
          </a:ln>
          <a:effectLst/>
        </p:spPr>
        <p:txBody>
          <a:bodyPr wrap="none" anchor="ctr"/>
          <a:lstStyle/>
          <a:p>
            <a:pPr marL="114300" algn="l"/>
            <a:r>
              <a:rPr lang="en-US" altLang="en-US" sz="1800" b="1" dirty="0">
                <a:solidFill>
                  <a:schemeClr val="bg1"/>
                </a:solidFill>
                <a:latin typeface="Liberation Sans" panose="020B0604020202020204" pitchFamily="34" charset="0"/>
              </a:rPr>
              <a:t>Total take: $7 billion</a:t>
            </a:r>
          </a:p>
        </p:txBody>
      </p:sp>
      <p:sp>
        <p:nvSpPr>
          <p:cNvPr id="849925" name="Rectangle 5"/>
          <p:cNvSpPr>
            <a:spLocks noChangeArrowheads="1"/>
          </p:cNvSpPr>
          <p:nvPr/>
        </p:nvSpPr>
        <p:spPr bwMode="auto">
          <a:xfrm>
            <a:off x="381000" y="438150"/>
            <a:ext cx="8410575" cy="411163"/>
          </a:xfrm>
          <a:prstGeom prst="rect">
            <a:avLst/>
          </a:prstGeom>
          <a:solidFill>
            <a:srgbClr val="00547E"/>
          </a:solidFill>
          <a:ln w="12700" cap="sq"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1800" b="1" dirty="0">
                <a:solidFill>
                  <a:schemeClr val="bg1"/>
                </a:solidFill>
                <a:latin typeface="Liberation Sans" panose="020B0604020202020204" pitchFamily="34" charset="0"/>
              </a:rPr>
              <a:t>ANATOMY OF A FRAUD</a:t>
            </a:r>
          </a:p>
        </p:txBody>
      </p:sp>
      <p:sp>
        <p:nvSpPr>
          <p:cNvPr id="849926" name="Rectangle 6"/>
          <p:cNvSpPr>
            <a:spLocks noChangeArrowheads="1"/>
          </p:cNvSpPr>
          <p:nvPr/>
        </p:nvSpPr>
        <p:spPr bwMode="auto">
          <a:xfrm>
            <a:off x="457200" y="971550"/>
            <a:ext cx="8382000" cy="3231654"/>
          </a:xfrm>
          <a:prstGeom prst="rect">
            <a:avLst/>
          </a:prstGeom>
          <a:solidFill>
            <a:schemeClr val="bg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sz="1700" b="0" dirty="0">
                <a:latin typeface="Liberation Sans" panose="020B0604020202020204" pitchFamily="34" charset="0"/>
              </a:rPr>
              <a:t>Bernie Ebbers was the founder and CEO of the phone company WorldCom. The company engaged in a series of increasingly large, debt-financed acquisitions of other companies. These acquisitions made the company grow quickly, which made the stock price increase dramatically. However, because the acquired companies all had different accounting systems, WorldCom’s financial records were a mess. When WorldCom’s performance started to flatten out, Bernie coerced WorldCom’s accountants to engage in a number of fraudulent activities to make net income look better than it really was and thus prop up the stock price. One of these frauds involved treating $7 billion of line costs as capital expenditures. The line costs, which were rental fees paid to other phone companies to use their phone lines, had always been properly expensed in previous years. Capitalization delayed expense recognition to future periods and thus boosted current-period profits.</a:t>
            </a:r>
            <a:endParaRPr lang="en-US" altLang="en-US" sz="1700" b="0" dirty="0">
              <a:latin typeface="Liberation Sans" panose="020B0604020202020204" pitchFamily="34" charset="0"/>
            </a:endParaRPr>
          </a:p>
        </p:txBody>
      </p:sp>
      <p:sp>
        <p:nvSpPr>
          <p:cNvPr id="3" name="TextBox 2"/>
          <p:cNvSpPr txBox="1"/>
          <p:nvPr/>
        </p:nvSpPr>
        <p:spPr>
          <a:xfrm>
            <a:off x="6781800" y="6367046"/>
            <a:ext cx="1376413" cy="338554"/>
          </a:xfrm>
          <a:prstGeom prst="rect">
            <a:avLst/>
          </a:prstGeom>
          <a:noFill/>
        </p:spPr>
        <p:txBody>
          <a:bodyPr wrap="square" rtlCol="0">
            <a:spAutoFit/>
          </a:bodyPr>
          <a:lstStyle/>
          <a:p>
            <a:r>
              <a:rPr lang="en-US" sz="1600" b="0" dirty="0">
                <a:latin typeface="Liberation Sans" panose="020B0604020202020204" pitchFamily="34" charset="0"/>
              </a:rPr>
              <a:t>(continued)</a:t>
            </a:r>
          </a:p>
        </p:txBody>
      </p:sp>
      <p:sp>
        <p:nvSpPr>
          <p:cNvPr id="2" name="Rectangle 1"/>
          <p:cNvSpPr/>
          <p:nvPr/>
        </p:nvSpPr>
        <p:spPr bwMode="auto">
          <a:xfrm>
            <a:off x="381000" y="5132696"/>
            <a:ext cx="8305800" cy="1112649"/>
          </a:xfrm>
          <a:prstGeom prst="rect">
            <a:avLst/>
          </a:prstGeom>
          <a:solidFill>
            <a:schemeClr val="accent3"/>
          </a:solidFill>
          <a:ln w="12700" cap="sq" cmpd="sng" algn="ctr">
            <a:no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900" b="1" i="0" u="none" strike="noStrike" cap="none" normalizeH="0" baseline="0" dirty="0">
              <a:ln>
                <a:noFill/>
              </a:ln>
              <a:solidFill>
                <a:schemeClr val="tx1"/>
              </a:solidFill>
              <a:effectLst/>
              <a:latin typeface="Arial" charset="0"/>
            </a:endParaRP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spTree>
    <p:extLst>
      <p:ext uri="{BB962C8B-B14F-4D97-AF65-F5344CB8AC3E}">
        <p14:creationId xmlns:p14="http://schemas.microsoft.com/office/powerpoint/2010/main" val="394492015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2" name="Rectangle 2"/>
          <p:cNvSpPr>
            <a:spLocks noChangeArrowheads="1"/>
          </p:cNvSpPr>
          <p:nvPr/>
        </p:nvSpPr>
        <p:spPr bwMode="auto">
          <a:xfrm>
            <a:off x="457200" y="4792640"/>
            <a:ext cx="8229600" cy="119109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ltLang="en-US" sz="1700" b="1" dirty="0">
                <a:latin typeface="Liberation Sans" panose="020B0604020202020204" pitchFamily="34" charset="0"/>
              </a:rPr>
              <a:t>The Missing Controls</a:t>
            </a:r>
          </a:p>
          <a:p>
            <a:pPr algn="just">
              <a:spcBef>
                <a:spcPct val="20000"/>
              </a:spcBef>
            </a:pPr>
            <a:r>
              <a:rPr lang="en-US" sz="1700" dirty="0">
                <a:latin typeface="Liberation Sans" panose="020B0604020202020204" pitchFamily="34" charset="0"/>
              </a:rPr>
              <a:t>Independent internal verification. </a:t>
            </a:r>
            <a:r>
              <a:rPr lang="en-US" sz="1700" b="0" dirty="0">
                <a:latin typeface="Liberation Sans" panose="020B0604020202020204" pitchFamily="34" charset="0"/>
              </a:rPr>
              <a:t>A fraud of this size should have been detected by a routine comparison of the actual physical assets with the list of physical assets shown in the accounting records.</a:t>
            </a:r>
            <a:endParaRPr lang="en-US" altLang="en-US" sz="1700" b="0" dirty="0">
              <a:latin typeface="Liberation Sans" panose="020B0604020202020204" pitchFamily="34" charset="0"/>
            </a:endParaRPr>
          </a:p>
        </p:txBody>
      </p:sp>
      <p:sp>
        <p:nvSpPr>
          <p:cNvPr id="849924" name="Rectangle 4"/>
          <p:cNvSpPr>
            <a:spLocks noChangeArrowheads="1"/>
          </p:cNvSpPr>
          <p:nvPr/>
        </p:nvSpPr>
        <p:spPr bwMode="auto">
          <a:xfrm>
            <a:off x="381000" y="4294496"/>
            <a:ext cx="8410575" cy="411163"/>
          </a:xfrm>
          <a:prstGeom prst="rect">
            <a:avLst/>
          </a:prstGeom>
          <a:solidFill>
            <a:schemeClr val="bg1">
              <a:lumMod val="50000"/>
            </a:schemeClr>
          </a:solidFill>
          <a:ln w="12700" cap="sq">
            <a:solidFill>
              <a:schemeClr val="tx1"/>
            </a:solidFill>
            <a:miter lim="800000"/>
            <a:headEnd type="none" w="sm" len="sm"/>
            <a:tailEnd type="none" w="sm" len="sm"/>
          </a:ln>
          <a:effectLst/>
        </p:spPr>
        <p:txBody>
          <a:bodyPr wrap="none" anchor="ctr"/>
          <a:lstStyle/>
          <a:p>
            <a:pPr marL="114300" algn="l"/>
            <a:r>
              <a:rPr lang="en-US" altLang="en-US" sz="1800" b="1" dirty="0">
                <a:solidFill>
                  <a:schemeClr val="bg1"/>
                </a:solidFill>
                <a:latin typeface="Liberation Sans" panose="020B0604020202020204" pitchFamily="34" charset="0"/>
              </a:rPr>
              <a:t>Total take: $7 billion</a:t>
            </a:r>
          </a:p>
        </p:txBody>
      </p:sp>
      <p:sp>
        <p:nvSpPr>
          <p:cNvPr id="849925" name="Rectangle 5"/>
          <p:cNvSpPr>
            <a:spLocks noChangeArrowheads="1"/>
          </p:cNvSpPr>
          <p:nvPr/>
        </p:nvSpPr>
        <p:spPr bwMode="auto">
          <a:xfrm>
            <a:off x="381000" y="438150"/>
            <a:ext cx="8410575" cy="411163"/>
          </a:xfrm>
          <a:prstGeom prst="rect">
            <a:avLst/>
          </a:prstGeom>
          <a:solidFill>
            <a:srgbClr val="00547E"/>
          </a:solidFill>
          <a:ln w="12700" cap="sq"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1800" b="1" dirty="0">
                <a:solidFill>
                  <a:schemeClr val="bg1"/>
                </a:solidFill>
                <a:latin typeface="Liberation Sans" panose="020B0604020202020204" pitchFamily="34" charset="0"/>
              </a:rPr>
              <a:t>ANATOMY OF A FRAUD</a:t>
            </a:r>
          </a:p>
        </p:txBody>
      </p:sp>
      <p:sp>
        <p:nvSpPr>
          <p:cNvPr id="849926" name="Rectangle 6"/>
          <p:cNvSpPr>
            <a:spLocks noChangeArrowheads="1"/>
          </p:cNvSpPr>
          <p:nvPr/>
        </p:nvSpPr>
        <p:spPr bwMode="auto">
          <a:xfrm>
            <a:off x="457200" y="971550"/>
            <a:ext cx="8382000" cy="3231654"/>
          </a:xfrm>
          <a:prstGeom prst="rect">
            <a:avLst/>
          </a:prstGeom>
          <a:solidFill>
            <a:schemeClr val="bg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sz="1700" b="0" dirty="0">
                <a:latin typeface="Liberation Sans" panose="020B0604020202020204" pitchFamily="34" charset="0"/>
              </a:rPr>
              <a:t>Bernie Ebbers was the founder and CEO of the phone company WorldCom. The company engaged in a series of increasingly large, debt-financed acquisitions of other companies. These acquisitions made the company grow quickly, which made the stock price increase dramatically. However, because the acquired companies all had different accounting systems, WorldCom’s financial records were a mess. When WorldCom’s performance started to flatten out, Bernie coerced WorldCom’s accountants to engage in a number of fraudulent activities to make net income look better than it really was and thus prop up the stock price. One of these frauds involved treating $7 billion of line costs as capital expenditures. The line costs, which were rental fees paid to other phone companies to use their phone lines, had always been properly expensed in previous years. Capitalization delayed expense recognition to future periods and thus boosted current-period profits.</a:t>
            </a:r>
            <a:endParaRPr lang="en-US" altLang="en-US" sz="1700" b="0" dirty="0">
              <a:latin typeface="Liberation Sans" panose="020B0604020202020204" pitchFamily="34" charset="0"/>
            </a:endParaRP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spTree>
    <p:extLst>
      <p:ext uri="{BB962C8B-B14F-4D97-AF65-F5344CB8AC3E}">
        <p14:creationId xmlns:p14="http://schemas.microsoft.com/office/powerpoint/2010/main" val="2106481989"/>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228600" y="1296154"/>
            <a:ext cx="7861300" cy="4324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25000"/>
              </a:lnSpc>
              <a:spcBef>
                <a:spcPts val="1200"/>
              </a:spcBef>
              <a:buSzPct val="80000"/>
            </a:pPr>
            <a:r>
              <a:rPr lang="en-US" altLang="en-US" sz="2300" dirty="0">
                <a:latin typeface="Liberation Sans" panose="020B0604020202020204" pitchFamily="34" charset="0"/>
              </a:rPr>
              <a:t>A lease is a contractual agreement</a:t>
            </a:r>
            <a:r>
              <a:rPr lang="en-US" altLang="en-US" sz="2300" b="0" dirty="0">
                <a:latin typeface="Liberation Sans" panose="020B0604020202020204" pitchFamily="34" charset="0"/>
              </a:rPr>
              <a:t> in which the owner of an asset (</a:t>
            </a:r>
            <a:r>
              <a:rPr lang="en-US" altLang="en-US" sz="2300" dirty="0">
                <a:solidFill>
                  <a:schemeClr val="tx2">
                    <a:lumMod val="50000"/>
                  </a:schemeClr>
                </a:solidFill>
                <a:latin typeface="Liberation Sans" panose="020B0604020202020204" pitchFamily="34" charset="0"/>
              </a:rPr>
              <a:t>lessor</a:t>
            </a:r>
            <a:r>
              <a:rPr lang="en-US" altLang="en-US" sz="2300" b="0" dirty="0">
                <a:latin typeface="Liberation Sans" panose="020B0604020202020204" pitchFamily="34" charset="0"/>
              </a:rPr>
              <a:t>) allows another party (</a:t>
            </a:r>
            <a:r>
              <a:rPr lang="en-US" altLang="en-US" sz="2300" dirty="0">
                <a:solidFill>
                  <a:schemeClr val="tx2">
                    <a:lumMod val="50000"/>
                  </a:schemeClr>
                </a:solidFill>
                <a:latin typeface="Liberation Sans" panose="020B0604020202020204" pitchFamily="34" charset="0"/>
              </a:rPr>
              <a:t>lessee</a:t>
            </a:r>
            <a:r>
              <a:rPr lang="en-US" altLang="en-US" sz="2300" b="0" dirty="0">
                <a:latin typeface="Liberation Sans" panose="020B0604020202020204" pitchFamily="34" charset="0"/>
              </a:rPr>
              <a:t>) to use the asset for a period of time at an agreed price.  </a:t>
            </a:r>
          </a:p>
          <a:p>
            <a:pPr algn="l">
              <a:lnSpc>
                <a:spcPct val="125000"/>
              </a:lnSpc>
              <a:spcBef>
                <a:spcPts val="1200"/>
              </a:spcBef>
              <a:buClr>
                <a:schemeClr val="tx1"/>
              </a:buClr>
            </a:pPr>
            <a:r>
              <a:rPr lang="en-US" altLang="en-US" sz="2300" b="0" dirty="0">
                <a:latin typeface="Liberation Sans" panose="020B0604020202020204" pitchFamily="34" charset="0"/>
              </a:rPr>
              <a:t>Some </a:t>
            </a:r>
            <a:r>
              <a:rPr lang="en-US" altLang="en-US" sz="2300" dirty="0">
                <a:latin typeface="Liberation Sans" panose="020B0604020202020204" pitchFamily="34" charset="0"/>
              </a:rPr>
              <a:t>advantages</a:t>
            </a:r>
            <a:r>
              <a:rPr lang="en-US" altLang="en-US" sz="2300" b="0" dirty="0">
                <a:latin typeface="Liberation Sans" panose="020B0604020202020204" pitchFamily="34" charset="0"/>
              </a:rPr>
              <a:t> of leasing</a:t>
            </a:r>
          </a:p>
          <a:p>
            <a:pPr lvl="1" indent="-511175" algn="l">
              <a:lnSpc>
                <a:spcPct val="125000"/>
              </a:lnSpc>
              <a:spcBef>
                <a:spcPts val="1200"/>
              </a:spcBef>
              <a:buClr>
                <a:schemeClr val="tx1"/>
              </a:buClr>
              <a:buFontTx/>
              <a:buAutoNum type="arabicPeriod"/>
            </a:pPr>
            <a:r>
              <a:rPr lang="en-US" altLang="en-US" sz="2200" b="0" dirty="0">
                <a:latin typeface="Liberation Sans" panose="020B0604020202020204" pitchFamily="34" charset="0"/>
              </a:rPr>
              <a:t>Reduced risk of obsolescence. </a:t>
            </a:r>
          </a:p>
          <a:p>
            <a:pPr lvl="1" indent="-511175" algn="l">
              <a:lnSpc>
                <a:spcPct val="125000"/>
              </a:lnSpc>
              <a:spcBef>
                <a:spcPts val="1200"/>
              </a:spcBef>
              <a:buClr>
                <a:schemeClr val="tx1"/>
              </a:buClr>
              <a:buFontTx/>
              <a:buAutoNum type="arabicPeriod"/>
            </a:pPr>
            <a:r>
              <a:rPr lang="en-US" altLang="en-US" sz="2200" b="0" dirty="0">
                <a:latin typeface="Liberation Sans" panose="020B0604020202020204" pitchFamily="34" charset="0"/>
              </a:rPr>
              <a:t>Little or no down payment. </a:t>
            </a:r>
          </a:p>
          <a:p>
            <a:pPr lvl="1" indent="-511175" algn="l">
              <a:lnSpc>
                <a:spcPct val="125000"/>
              </a:lnSpc>
              <a:spcBef>
                <a:spcPts val="1200"/>
              </a:spcBef>
              <a:buClr>
                <a:schemeClr val="tx1"/>
              </a:buClr>
              <a:buFontTx/>
              <a:buAutoNum type="arabicPeriod"/>
            </a:pPr>
            <a:r>
              <a:rPr lang="en-US" altLang="en-US" sz="2200" b="0" dirty="0">
                <a:latin typeface="Liberation Sans" panose="020B0604020202020204" pitchFamily="34" charset="0"/>
              </a:rPr>
              <a:t>Shared tax advantages. </a:t>
            </a:r>
          </a:p>
          <a:p>
            <a:pPr lvl="1" indent="-511175" algn="l">
              <a:lnSpc>
                <a:spcPct val="125000"/>
              </a:lnSpc>
              <a:spcBef>
                <a:spcPts val="1200"/>
              </a:spcBef>
              <a:buClr>
                <a:schemeClr val="tx1"/>
              </a:buClr>
              <a:buFontTx/>
              <a:buAutoNum type="arabicPeriod"/>
            </a:pPr>
            <a:r>
              <a:rPr lang="en-US" altLang="en-US" sz="2200" b="0" dirty="0">
                <a:latin typeface="Liberation Sans" panose="020B0604020202020204" pitchFamily="34" charset="0"/>
              </a:rPr>
              <a:t>Assets and liabilities not reported.</a:t>
            </a:r>
            <a:endParaRPr lang="en-US" altLang="en-US" sz="2300" b="0" dirty="0">
              <a:latin typeface="Liberation Sans" panose="020B0604020202020204" pitchFamily="34" charset="0"/>
            </a:endParaRPr>
          </a:p>
        </p:txBody>
      </p:sp>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sz="3200" dirty="0">
                <a:solidFill>
                  <a:schemeClr val="tx2">
                    <a:lumMod val="50000"/>
                  </a:schemeClr>
                </a:solidFill>
                <a:latin typeface="Liberation Sans" panose="020B0604020202020204" pitchFamily="34" charset="0"/>
              </a:rPr>
              <a:t>TO BUY OR LEASE?</a:t>
            </a:r>
            <a:endParaRPr lang="en-US" altLang="en-US" sz="3200" b="1" i="0" dirty="0">
              <a:solidFill>
                <a:schemeClr val="tx2">
                  <a:lumMod val="50000"/>
                </a:schemeClr>
              </a:solidFill>
              <a:effectLst/>
              <a:latin typeface="Liberation Sans" panose="020B0604020202020204" pitchFamily="34" charset="0"/>
            </a:endParaRP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pic>
        <p:nvPicPr>
          <p:cNvPr id="81922" name="Picture 2" descr="Tough Equipment. Easy Lease, Pro Rentals and Sales, I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9226" y="2590800"/>
            <a:ext cx="3678514" cy="4191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pic>
        <p:nvPicPr>
          <p:cNvPr id="79874" name="Picture 2" descr="Image result for buy or lease c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5859"/>
            <a:ext cx="7010400" cy="7064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511121"/>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57200" y="381000"/>
            <a:ext cx="8229600" cy="560388"/>
          </a:xfrm>
          <a:prstGeom prst="rect">
            <a:avLst/>
          </a:prstGeom>
          <a:solidFill>
            <a:srgbClr val="0099CC"/>
          </a:solidFill>
          <a:ln>
            <a:noFill/>
          </a:ln>
          <a:effectLst/>
        </p:spPr>
        <p:txBody>
          <a:bodyPr lIns="90488" tIns="44450" rIns="90488" bIns="44450" anchor="ctr" anchorCtr="0"/>
          <a:lstStyle/>
          <a:p>
            <a:pPr marL="53975" algn="l"/>
            <a:r>
              <a:rPr lang="en-US" altLang="en-US" sz="2800" b="1" i="0" dirty="0">
                <a:solidFill>
                  <a:schemeClr val="accent3"/>
                </a:solidFill>
                <a:effectLst>
                  <a:outerShdw blurRad="38100" dist="38100" dir="2700000" algn="tl">
                    <a:srgbClr val="000000">
                      <a:alpha val="43137"/>
                    </a:srgbClr>
                  </a:outerShdw>
                </a:effectLst>
                <a:latin typeface="Liberation Sans" panose="020B0604020202020204" pitchFamily="34" charset="0"/>
              </a:rPr>
              <a:t>ACCOUNTING ACROSS THE ORGANIZATION</a:t>
            </a:r>
          </a:p>
        </p:txBody>
      </p:sp>
      <p:sp>
        <p:nvSpPr>
          <p:cNvPr id="5" name="Rectangle 4"/>
          <p:cNvSpPr/>
          <p:nvPr/>
        </p:nvSpPr>
        <p:spPr bwMode="auto">
          <a:xfrm>
            <a:off x="457200" y="381001"/>
            <a:ext cx="8229600" cy="5950438"/>
          </a:xfrm>
          <a:prstGeom prst="rect">
            <a:avLst/>
          </a:prstGeom>
          <a:noFill/>
          <a:ln w="12700" cap="sq" cmpd="sng" algn="ctr">
            <a:solidFill>
              <a:srgbClr val="777777"/>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66" charset="0"/>
            </a:endParaRPr>
          </a:p>
        </p:txBody>
      </p:sp>
      <p:sp>
        <p:nvSpPr>
          <p:cNvPr id="2" name="Rectangle 1"/>
          <p:cNvSpPr/>
          <p:nvPr/>
        </p:nvSpPr>
        <p:spPr>
          <a:xfrm>
            <a:off x="457200" y="1066800"/>
            <a:ext cx="8229600" cy="5293086"/>
          </a:xfrm>
          <a:prstGeom prst="rect">
            <a:avLst/>
          </a:prstGeom>
        </p:spPr>
        <p:txBody>
          <a:bodyPr wrap="square" lIns="182880" rIns="182880">
            <a:noAutofit/>
          </a:bodyPr>
          <a:lstStyle/>
          <a:p>
            <a:pPr algn="just">
              <a:lnSpc>
                <a:spcPct val="110000"/>
              </a:lnSpc>
            </a:pPr>
            <a:r>
              <a:rPr lang="en-US" sz="2000" b="1" dirty="0">
                <a:latin typeface="Liberation Sans" panose="020B0604020202020204" pitchFamily="34" charset="0"/>
              </a:rPr>
              <a:t>Many U.S. Firms Use Leases</a:t>
            </a:r>
          </a:p>
          <a:p>
            <a:pPr algn="just">
              <a:lnSpc>
                <a:spcPct val="110000"/>
              </a:lnSpc>
              <a:spcBef>
                <a:spcPts val="600"/>
              </a:spcBef>
            </a:pPr>
            <a:r>
              <a:rPr lang="en-US" sz="2000" b="0" dirty="0">
                <a:latin typeface="Liberation Sans" panose="020B0604020202020204" pitchFamily="34" charset="0"/>
              </a:rPr>
              <a:t>Leasing is big business for U.S. companies. For example, in a recent year leasing accounted for about 33% of all business investment ($264 billion). Who does the most leasing? Interestingly, major banks such as </a:t>
            </a:r>
            <a:r>
              <a:rPr lang="en-US" sz="2000" dirty="0">
                <a:solidFill>
                  <a:srgbClr val="CC0000"/>
                </a:solidFill>
                <a:latin typeface="Liberation Sans" panose="020B0604020202020204" pitchFamily="34" charset="0"/>
              </a:rPr>
              <a:t>Continental Bank</a:t>
            </a:r>
            <a:r>
              <a:rPr lang="en-US" sz="2000" b="0" dirty="0">
                <a:latin typeface="Liberation Sans" panose="020B0604020202020204" pitchFamily="34" charset="0"/>
              </a:rPr>
              <a:t>, </a:t>
            </a:r>
            <a:r>
              <a:rPr lang="en-US" sz="2000" dirty="0">
                <a:solidFill>
                  <a:srgbClr val="CC0000"/>
                </a:solidFill>
                <a:latin typeface="Liberation Sans" panose="020B0604020202020204" pitchFamily="34" charset="0"/>
              </a:rPr>
              <a:t>J.P. Morgan Leasing</a:t>
            </a:r>
            <a:r>
              <a:rPr lang="en-US" sz="2000" b="0" dirty="0">
                <a:latin typeface="Liberation Sans" panose="020B0604020202020204" pitchFamily="34" charset="0"/>
              </a:rPr>
              <a:t>, and </a:t>
            </a:r>
            <a:r>
              <a:rPr lang="en-US" sz="2000" dirty="0">
                <a:solidFill>
                  <a:srgbClr val="CC0000"/>
                </a:solidFill>
                <a:latin typeface="Liberation Sans" panose="020B0604020202020204" pitchFamily="34" charset="0"/>
              </a:rPr>
              <a:t>US</a:t>
            </a:r>
            <a:r>
              <a:rPr lang="en-US" sz="2000" b="0" dirty="0">
                <a:latin typeface="Liberation Sans" panose="020B0604020202020204" pitchFamily="34" charset="0"/>
              </a:rPr>
              <a:t> </a:t>
            </a:r>
            <a:r>
              <a:rPr lang="en-US" sz="2000" dirty="0">
                <a:solidFill>
                  <a:srgbClr val="CC0000"/>
                </a:solidFill>
                <a:latin typeface="Liberation Sans" panose="020B0604020202020204" pitchFamily="34" charset="0"/>
              </a:rPr>
              <a:t>Bancorp</a:t>
            </a:r>
            <a:r>
              <a:rPr lang="en-US" sz="2000" b="0" dirty="0">
                <a:latin typeface="Liberation Sans" panose="020B0604020202020204" pitchFamily="34" charset="0"/>
              </a:rPr>
              <a:t> </a:t>
            </a:r>
            <a:r>
              <a:rPr lang="en-US" sz="2000" dirty="0">
                <a:solidFill>
                  <a:srgbClr val="CC0000"/>
                </a:solidFill>
                <a:latin typeface="Liberation Sans" panose="020B0604020202020204" pitchFamily="34" charset="0"/>
              </a:rPr>
              <a:t>Equipment</a:t>
            </a:r>
            <a:r>
              <a:rPr lang="en-US" sz="2000" b="0" dirty="0">
                <a:latin typeface="Liberation Sans" panose="020B0604020202020204" pitchFamily="34" charset="0"/>
              </a:rPr>
              <a:t> </a:t>
            </a:r>
            <a:r>
              <a:rPr lang="en-US" sz="2000" dirty="0">
                <a:solidFill>
                  <a:srgbClr val="CC0000"/>
                </a:solidFill>
                <a:latin typeface="Liberation Sans" panose="020B0604020202020204" pitchFamily="34" charset="0"/>
              </a:rPr>
              <a:t>Finance</a:t>
            </a:r>
            <a:r>
              <a:rPr lang="en-US" sz="2000" b="0" dirty="0">
                <a:latin typeface="Liberation Sans" panose="020B0604020202020204" pitchFamily="34" charset="0"/>
              </a:rPr>
              <a:t> are the major lessors. Also, many companies have established separate leasing companies, such as </a:t>
            </a:r>
            <a:r>
              <a:rPr lang="en-US" sz="2000" dirty="0">
                <a:solidFill>
                  <a:srgbClr val="CC0000"/>
                </a:solidFill>
                <a:latin typeface="Liberation Sans" panose="020B0604020202020204" pitchFamily="34" charset="0"/>
              </a:rPr>
              <a:t>Boeing</a:t>
            </a:r>
            <a:r>
              <a:rPr lang="en-US" sz="2000" b="0" dirty="0">
                <a:latin typeface="Liberation Sans" panose="020B0604020202020204" pitchFamily="34" charset="0"/>
              </a:rPr>
              <a:t> </a:t>
            </a:r>
            <a:r>
              <a:rPr lang="en-US" sz="2000" dirty="0">
                <a:solidFill>
                  <a:srgbClr val="CC0000"/>
                </a:solidFill>
                <a:latin typeface="Liberation Sans" panose="020B0604020202020204" pitchFamily="34" charset="0"/>
              </a:rPr>
              <a:t>Capital</a:t>
            </a:r>
            <a:r>
              <a:rPr lang="en-US" sz="2000" b="0" dirty="0">
                <a:latin typeface="Liberation Sans" panose="020B0604020202020204" pitchFamily="34" charset="0"/>
              </a:rPr>
              <a:t> </a:t>
            </a:r>
            <a:r>
              <a:rPr lang="en-US" sz="2000" dirty="0">
                <a:solidFill>
                  <a:srgbClr val="CC0000"/>
                </a:solidFill>
                <a:latin typeface="Liberation Sans" panose="020B0604020202020204" pitchFamily="34" charset="0"/>
              </a:rPr>
              <a:t>Corporation</a:t>
            </a:r>
            <a:r>
              <a:rPr lang="en-US" sz="2000" b="0" dirty="0">
                <a:latin typeface="Liberation Sans" panose="020B0604020202020204" pitchFamily="34" charset="0"/>
              </a:rPr>
              <a:t>, </a:t>
            </a:r>
            <a:r>
              <a:rPr lang="en-US" sz="2000" dirty="0">
                <a:solidFill>
                  <a:srgbClr val="CC0000"/>
                </a:solidFill>
                <a:latin typeface="Liberation Sans" panose="020B0604020202020204" pitchFamily="34" charset="0"/>
              </a:rPr>
              <a:t>Dell</a:t>
            </a:r>
            <a:r>
              <a:rPr lang="en-US" sz="2000" b="0" dirty="0">
                <a:latin typeface="Liberation Sans" panose="020B0604020202020204" pitchFamily="34" charset="0"/>
              </a:rPr>
              <a:t> </a:t>
            </a:r>
            <a:r>
              <a:rPr lang="en-US" sz="2000" dirty="0">
                <a:solidFill>
                  <a:srgbClr val="CC0000"/>
                </a:solidFill>
                <a:latin typeface="Liberation Sans" panose="020B0604020202020204" pitchFamily="34" charset="0"/>
              </a:rPr>
              <a:t>Financial</a:t>
            </a:r>
            <a:r>
              <a:rPr lang="en-US" sz="2000" b="0" dirty="0">
                <a:latin typeface="Liberation Sans" panose="020B0604020202020204" pitchFamily="34" charset="0"/>
              </a:rPr>
              <a:t> </a:t>
            </a:r>
            <a:r>
              <a:rPr lang="en-US" sz="2000" dirty="0">
                <a:solidFill>
                  <a:srgbClr val="CC0000"/>
                </a:solidFill>
                <a:latin typeface="Liberation Sans" panose="020B0604020202020204" pitchFamily="34" charset="0"/>
              </a:rPr>
              <a:t>Services</a:t>
            </a:r>
            <a:r>
              <a:rPr lang="en-US" sz="2000" b="0" dirty="0">
                <a:latin typeface="Liberation Sans" panose="020B0604020202020204" pitchFamily="34" charset="0"/>
              </a:rPr>
              <a:t>, and </a:t>
            </a:r>
            <a:r>
              <a:rPr lang="en-US" sz="2000" dirty="0">
                <a:solidFill>
                  <a:srgbClr val="CC0000"/>
                </a:solidFill>
                <a:latin typeface="Liberation Sans" panose="020B0604020202020204" pitchFamily="34" charset="0"/>
              </a:rPr>
              <a:t>John</a:t>
            </a:r>
            <a:r>
              <a:rPr lang="en-US" sz="2000" b="0" dirty="0">
                <a:latin typeface="Liberation Sans" panose="020B0604020202020204" pitchFamily="34" charset="0"/>
              </a:rPr>
              <a:t> </a:t>
            </a:r>
            <a:r>
              <a:rPr lang="en-US" sz="2000" dirty="0">
                <a:solidFill>
                  <a:srgbClr val="CC0000"/>
                </a:solidFill>
                <a:latin typeface="Liberation Sans" panose="020B0604020202020204" pitchFamily="34" charset="0"/>
              </a:rPr>
              <a:t>Deere</a:t>
            </a:r>
            <a:r>
              <a:rPr lang="en-US" sz="2000" b="0" dirty="0">
                <a:latin typeface="Liberation Sans" panose="020B0604020202020204" pitchFamily="34" charset="0"/>
              </a:rPr>
              <a:t> </a:t>
            </a:r>
            <a:r>
              <a:rPr lang="en-US" sz="2000" dirty="0">
                <a:solidFill>
                  <a:srgbClr val="CC0000"/>
                </a:solidFill>
                <a:latin typeface="Liberation Sans" panose="020B0604020202020204" pitchFamily="34" charset="0"/>
              </a:rPr>
              <a:t>Capital</a:t>
            </a:r>
            <a:r>
              <a:rPr lang="en-US" sz="2000" b="0" dirty="0">
                <a:latin typeface="Liberation Sans" panose="020B0604020202020204" pitchFamily="34" charset="0"/>
              </a:rPr>
              <a:t> </a:t>
            </a:r>
            <a:r>
              <a:rPr lang="en-US" sz="2000" dirty="0">
                <a:solidFill>
                  <a:srgbClr val="CC0000"/>
                </a:solidFill>
                <a:latin typeface="Liberation Sans" panose="020B0604020202020204" pitchFamily="34" charset="0"/>
              </a:rPr>
              <a:t>Corporation</a:t>
            </a:r>
            <a:r>
              <a:rPr lang="en-US" sz="2000" b="0" dirty="0">
                <a:latin typeface="Liberation Sans" panose="020B0604020202020204" pitchFamily="34" charset="0"/>
              </a:rPr>
              <a:t>. As an example of the magnitude of leasing, leased planes account for nearly 40% of the U.S. fleet of commercial airlines. </a:t>
            </a:r>
            <a:r>
              <a:rPr lang="en-US" sz="2000" dirty="0">
                <a:solidFill>
                  <a:srgbClr val="CC0000"/>
                </a:solidFill>
                <a:latin typeface="Liberation Sans" panose="020B0604020202020204" pitchFamily="34" charset="0"/>
              </a:rPr>
              <a:t>Lease</a:t>
            </a:r>
            <a:r>
              <a:rPr lang="en-US" sz="2000" b="0" dirty="0">
                <a:latin typeface="Liberation Sans" panose="020B0604020202020204" pitchFamily="34" charset="0"/>
              </a:rPr>
              <a:t> </a:t>
            </a:r>
            <a:r>
              <a:rPr lang="en-US" sz="2000" dirty="0">
                <a:solidFill>
                  <a:srgbClr val="CC0000"/>
                </a:solidFill>
                <a:latin typeface="Liberation Sans" panose="020B0604020202020204" pitchFamily="34" charset="0"/>
              </a:rPr>
              <a:t>Finance</a:t>
            </a:r>
            <a:r>
              <a:rPr lang="en-US" sz="2000" b="0" dirty="0">
                <a:latin typeface="Liberation Sans" panose="020B0604020202020204" pitchFamily="34" charset="0"/>
              </a:rPr>
              <a:t> </a:t>
            </a:r>
            <a:r>
              <a:rPr lang="en-US" sz="2000" dirty="0">
                <a:solidFill>
                  <a:srgbClr val="CC0000"/>
                </a:solidFill>
                <a:latin typeface="Liberation Sans" panose="020B0604020202020204" pitchFamily="34" charset="0"/>
              </a:rPr>
              <a:t>Corporation</a:t>
            </a:r>
            <a:r>
              <a:rPr lang="en-US" sz="2000" b="0" dirty="0">
                <a:latin typeface="Liberation Sans" panose="020B0604020202020204" pitchFamily="34" charset="0"/>
              </a:rPr>
              <a:t> in Los Angeles owns more planes than any airline in the world. Leasing is also becoming increasingly common in the hotel industry. </a:t>
            </a:r>
            <a:r>
              <a:rPr lang="en-US" sz="2000" dirty="0">
                <a:solidFill>
                  <a:srgbClr val="CC0000"/>
                </a:solidFill>
                <a:latin typeface="Liberation Sans" panose="020B0604020202020204" pitchFamily="34" charset="0"/>
              </a:rPr>
              <a:t>Marriott</a:t>
            </a:r>
            <a:r>
              <a:rPr lang="en-US" sz="2000" b="0" dirty="0">
                <a:latin typeface="Liberation Sans" panose="020B0604020202020204" pitchFamily="34" charset="0"/>
              </a:rPr>
              <a:t>, </a:t>
            </a:r>
            <a:r>
              <a:rPr lang="en-US" sz="2000" dirty="0">
                <a:solidFill>
                  <a:srgbClr val="CC0000"/>
                </a:solidFill>
                <a:latin typeface="Liberation Sans" panose="020B0604020202020204" pitchFamily="34" charset="0"/>
              </a:rPr>
              <a:t>Hilton</a:t>
            </a:r>
            <a:r>
              <a:rPr lang="en-US" sz="2000" b="0" dirty="0">
                <a:latin typeface="Liberation Sans" panose="020B0604020202020204" pitchFamily="34" charset="0"/>
              </a:rPr>
              <a:t>, and </a:t>
            </a:r>
            <a:r>
              <a:rPr lang="en-US" sz="2000" dirty="0">
                <a:solidFill>
                  <a:srgbClr val="CC0000"/>
                </a:solidFill>
                <a:latin typeface="Liberation Sans" panose="020B0604020202020204" pitchFamily="34" charset="0"/>
              </a:rPr>
              <a:t>InterContinental</a:t>
            </a:r>
            <a:r>
              <a:rPr lang="en-US" sz="2000" b="0" dirty="0">
                <a:latin typeface="Liberation Sans" panose="020B0604020202020204" pitchFamily="34" charset="0"/>
              </a:rPr>
              <a:t> are increasingly choosing to lease hotels that are owned by someone else.</a:t>
            </a:r>
          </a:p>
        </p:txBody>
      </p:sp>
      <p:sp>
        <p:nvSpPr>
          <p:cNvPr id="4" name="Rectangle 3"/>
          <p:cNvSpPr>
            <a:spLocks noChangeArrowheads="1"/>
          </p:cNvSpPr>
          <p:nvPr/>
        </p:nvSpPr>
        <p:spPr bwMode="auto">
          <a:xfrm>
            <a:off x="457200" y="6302992"/>
            <a:ext cx="8229600" cy="56894"/>
          </a:xfrm>
          <a:prstGeom prst="rect">
            <a:avLst/>
          </a:prstGeom>
          <a:solidFill>
            <a:srgbClr val="0099CC"/>
          </a:solidFill>
          <a:ln>
            <a:noFill/>
          </a:ln>
          <a:effectLst/>
        </p:spPr>
        <p:txBody>
          <a:bodyPr lIns="90488" tIns="44450" rIns="90488" bIns="44450" anchor="ctr" anchorCtr="0"/>
          <a:lstStyle/>
          <a:p>
            <a:pPr marL="53975" algn="l"/>
            <a:endParaRPr lang="en-US" altLang="en-US" sz="2800" b="1" i="0"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6" name="Text Box 3"/>
          <p:cNvSpPr txBox="1">
            <a:spLocks noChangeArrowheads="1"/>
          </p:cNvSpPr>
          <p:nvPr/>
        </p:nvSpPr>
        <p:spPr bwMode="auto">
          <a:xfrm>
            <a:off x="8229600" y="64452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spTree>
    <p:extLst>
      <p:ext uri="{BB962C8B-B14F-4D97-AF65-F5344CB8AC3E}">
        <p14:creationId xmlns:p14="http://schemas.microsoft.com/office/powerpoint/2010/main" val="2962147397"/>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609600" y="3108325"/>
            <a:ext cx="5791200" cy="32035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900" b="1">
                <a:solidFill>
                  <a:schemeClr val="tx1"/>
                </a:solidFill>
                <a:latin typeface="Arial" charset="0"/>
              </a:defRPr>
            </a:lvl1pPr>
            <a:lvl2pPr marL="685800" indent="-45720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lvl="1" algn="l">
              <a:lnSpc>
                <a:spcPct val="125000"/>
              </a:lnSpc>
              <a:spcBef>
                <a:spcPts val="1200"/>
              </a:spcBef>
              <a:buClr>
                <a:srgbClr val="CC0000"/>
              </a:buClr>
              <a:buSzPct val="80000"/>
              <a:buFont typeface="Wingdings" pitchFamily="2" charset="2"/>
              <a:buChar char="u"/>
            </a:pPr>
            <a:r>
              <a:rPr lang="en-US" altLang="en-US" sz="2100" b="0" dirty="0">
                <a:latin typeface="Liberation Sans" panose="020B0604020202020204" pitchFamily="34" charset="0"/>
              </a:rPr>
              <a:t>Process of </a:t>
            </a:r>
            <a:r>
              <a:rPr lang="en-US" altLang="en-US" sz="2100" dirty="0">
                <a:latin typeface="Liberation Sans" panose="020B0604020202020204" pitchFamily="34" charset="0"/>
              </a:rPr>
              <a:t>cost allocation</a:t>
            </a:r>
            <a:r>
              <a:rPr lang="en-US" altLang="en-US" sz="2100" b="0" dirty="0">
                <a:latin typeface="Liberation Sans" panose="020B0604020202020204" pitchFamily="34" charset="0"/>
              </a:rPr>
              <a:t>, </a:t>
            </a:r>
            <a:r>
              <a:rPr lang="en-US" altLang="en-US" sz="2100" dirty="0">
                <a:solidFill>
                  <a:srgbClr val="FF0000"/>
                </a:solidFill>
                <a:latin typeface="Liberation Sans" panose="020B0604020202020204" pitchFamily="34" charset="0"/>
              </a:rPr>
              <a:t>not asset valuation</a:t>
            </a:r>
            <a:r>
              <a:rPr lang="en-US" altLang="en-US" sz="2100" b="0" dirty="0">
                <a:solidFill>
                  <a:srgbClr val="FF0000"/>
                </a:solidFill>
                <a:latin typeface="Liberation Sans" panose="020B0604020202020204" pitchFamily="34" charset="0"/>
              </a:rPr>
              <a:t>.</a:t>
            </a:r>
          </a:p>
          <a:p>
            <a:pPr lvl="1" algn="l">
              <a:lnSpc>
                <a:spcPct val="125000"/>
              </a:lnSpc>
              <a:spcBef>
                <a:spcPts val="1200"/>
              </a:spcBef>
              <a:buClr>
                <a:srgbClr val="CC0000"/>
              </a:buClr>
              <a:buSzPct val="80000"/>
              <a:buFont typeface="Wingdings" pitchFamily="2" charset="2"/>
              <a:buChar char="u"/>
            </a:pPr>
            <a:r>
              <a:rPr lang="en-US" altLang="en-US" sz="2100" b="0" dirty="0">
                <a:latin typeface="Liberation Sans" panose="020B0604020202020204" pitchFamily="34" charset="0"/>
              </a:rPr>
              <a:t>Applies to land improvements, buildings, and equipment, </a:t>
            </a:r>
            <a:r>
              <a:rPr lang="en-US" altLang="en-US" sz="2100" dirty="0">
                <a:solidFill>
                  <a:srgbClr val="FF0000"/>
                </a:solidFill>
                <a:latin typeface="Liberation Sans" panose="020B0604020202020204" pitchFamily="34" charset="0"/>
              </a:rPr>
              <a:t>not land</a:t>
            </a:r>
            <a:r>
              <a:rPr lang="en-US" altLang="en-US" sz="2100" b="0" dirty="0">
                <a:latin typeface="Liberation Sans" panose="020B0604020202020204" pitchFamily="34" charset="0"/>
              </a:rPr>
              <a:t>.</a:t>
            </a:r>
          </a:p>
          <a:p>
            <a:pPr lvl="1" algn="l">
              <a:lnSpc>
                <a:spcPct val="125000"/>
              </a:lnSpc>
              <a:spcBef>
                <a:spcPts val="1200"/>
              </a:spcBef>
              <a:buClr>
                <a:srgbClr val="CC0000"/>
              </a:buClr>
              <a:buSzPct val="80000"/>
              <a:buFont typeface="Wingdings" pitchFamily="2" charset="2"/>
              <a:buChar char="u"/>
            </a:pPr>
            <a:r>
              <a:rPr lang="en-US" altLang="en-US" sz="2100" b="0" dirty="0">
                <a:latin typeface="Liberation Sans" panose="020B0604020202020204" pitchFamily="34" charset="0"/>
              </a:rPr>
              <a:t>Depreciable, because the </a:t>
            </a:r>
            <a:r>
              <a:rPr lang="en-US" altLang="en-US" sz="2100" dirty="0">
                <a:latin typeface="Liberation Sans" panose="020B0604020202020204" pitchFamily="34" charset="0"/>
              </a:rPr>
              <a:t>revenue-producing ability of asset will decline</a:t>
            </a:r>
            <a:r>
              <a:rPr lang="en-US" altLang="en-US" sz="2100" b="0" dirty="0">
                <a:latin typeface="Liberation Sans" panose="020B0604020202020204" pitchFamily="34" charset="0"/>
              </a:rPr>
              <a:t> over the asset’s useful life.</a:t>
            </a:r>
          </a:p>
        </p:txBody>
      </p:sp>
      <p:sp>
        <p:nvSpPr>
          <p:cNvPr id="20483" name="Text Box 3"/>
          <p:cNvSpPr txBox="1">
            <a:spLocks noChangeArrowheads="1"/>
          </p:cNvSpPr>
          <p:nvPr/>
        </p:nvSpPr>
        <p:spPr bwMode="auto">
          <a:xfrm>
            <a:off x="609600" y="2131373"/>
            <a:ext cx="8001000" cy="938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25000"/>
              </a:lnSpc>
              <a:spcBef>
                <a:spcPts val="1200"/>
              </a:spcBef>
              <a:spcAft>
                <a:spcPts val="0"/>
              </a:spcAft>
              <a:buSzPct val="80000"/>
            </a:pPr>
            <a:r>
              <a:rPr lang="en-US" altLang="en-US" sz="2200" b="0" dirty="0">
                <a:latin typeface="Liberation Sans" panose="020B0604020202020204" pitchFamily="34" charset="0"/>
              </a:rPr>
              <a:t>Process of </a:t>
            </a:r>
            <a:r>
              <a:rPr lang="en-US" altLang="en-US" sz="2200" dirty="0">
                <a:latin typeface="Liberation Sans" panose="020B0604020202020204" pitchFamily="34" charset="0"/>
              </a:rPr>
              <a:t>allocating to expense</a:t>
            </a:r>
            <a:r>
              <a:rPr lang="en-US" altLang="en-US" sz="2200" b="0" dirty="0">
                <a:latin typeface="Liberation Sans" panose="020B0604020202020204" pitchFamily="34" charset="0"/>
              </a:rPr>
              <a:t> the cost of a plant asset over its useful life in a rational and systematic manner.</a:t>
            </a:r>
          </a:p>
        </p:txBody>
      </p:sp>
      <p:sp>
        <p:nvSpPr>
          <p:cNvPr id="20486" name="Text Box 6"/>
          <p:cNvSpPr txBox="1">
            <a:spLocks noChangeArrowheads="1"/>
          </p:cNvSpPr>
          <p:nvPr/>
        </p:nvSpPr>
        <p:spPr bwMode="auto">
          <a:xfrm>
            <a:off x="609600" y="1522413"/>
            <a:ext cx="80010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buSzPct val="80000"/>
            </a:pPr>
            <a:r>
              <a:rPr lang="en-US" altLang="en-US" sz="2800" dirty="0">
                <a:solidFill>
                  <a:schemeClr val="tx2">
                    <a:lumMod val="50000"/>
                  </a:schemeClr>
                </a:solidFill>
                <a:latin typeface="Liberation Sans" panose="020B0604020202020204" pitchFamily="34" charset="0"/>
              </a:rPr>
              <a:t>Depreciation</a:t>
            </a:r>
          </a:p>
        </p:txBody>
      </p:sp>
      <p:sp>
        <p:nvSpPr>
          <p:cNvPr id="20488" name="Rectangle 8"/>
          <p:cNvSpPr>
            <a:spLocks noChangeArrowheads="1"/>
          </p:cNvSpPr>
          <p:nvPr/>
        </p:nvSpPr>
        <p:spPr bwMode="auto">
          <a:xfrm>
            <a:off x="6511637" y="3976069"/>
            <a:ext cx="2216727" cy="1306578"/>
          </a:xfrm>
          <a:prstGeom prst="rect">
            <a:avLst/>
          </a:prstGeom>
          <a:solidFill>
            <a:schemeClr val="accent3"/>
          </a:solidFill>
          <a:ln w="19050" cap="sq">
            <a:solidFill>
              <a:schemeClr val="tx1"/>
            </a:solidFill>
            <a:miter lim="800000"/>
            <a:headEnd type="none" w="sm" len="sm"/>
            <a:tailEnd type="none" w="sm" len="sm"/>
          </a:ln>
          <a:effectLst>
            <a:innerShdw blurRad="114300">
              <a:prstClr val="black"/>
            </a:innerShdw>
          </a:effectLst>
          <a:extLst/>
        </p:spPr>
        <p:txBody>
          <a:bodyPr anchor="ctr" anchorCtr="0">
            <a:noAutofit/>
          </a:bodyPr>
          <a:lstStyle/>
          <a:p>
            <a:pPr marL="53975" algn="l"/>
            <a:r>
              <a:rPr lang="en-US" sz="1600" b="0" dirty="0">
                <a:solidFill>
                  <a:srgbClr val="CC0000"/>
                </a:solidFill>
              </a:rPr>
              <a:t>▼ </a:t>
            </a:r>
            <a:r>
              <a:rPr lang="en-US" sz="1600" dirty="0">
                <a:solidFill>
                  <a:srgbClr val="CC0000"/>
                </a:solidFill>
              </a:rPr>
              <a:t>HELPFUL HINT</a:t>
            </a:r>
            <a:endParaRPr lang="en-US" altLang="en-US" sz="1600" dirty="0">
              <a:solidFill>
                <a:schemeClr val="tx2">
                  <a:lumMod val="50000"/>
                </a:schemeClr>
              </a:solidFill>
              <a:latin typeface="Liberation Sans" panose="020B0604020202020204" pitchFamily="34" charset="0"/>
            </a:endParaRPr>
          </a:p>
          <a:p>
            <a:pPr marL="53975" algn="l"/>
            <a:r>
              <a:rPr lang="en-US" altLang="en-US" sz="1600" b="0" dirty="0">
                <a:latin typeface="Liberation Sans" panose="020B0604020202020204" pitchFamily="34" charset="0"/>
              </a:rPr>
              <a:t>Land does not depreciate because it does not wear out.</a:t>
            </a:r>
          </a:p>
        </p:txBody>
      </p:sp>
      <p:sp>
        <p:nvSpPr>
          <p:cNvPr id="9" name="Isosceles Triangle 8"/>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0" name="TextBox 9"/>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11" name="Rounded Rectangle 10"/>
          <p:cNvSpPr/>
          <p:nvPr/>
        </p:nvSpPr>
        <p:spPr bwMode="auto">
          <a:xfrm>
            <a:off x="2789829" y="330348"/>
            <a:ext cx="5958883"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400" b="1" i="0" dirty="0">
                <a:solidFill>
                  <a:schemeClr val="accent3"/>
                </a:solidFill>
                <a:effectLst>
                  <a:outerShdw blurRad="38100" dist="38100" dir="2700000" algn="tl">
                    <a:srgbClr val="000000">
                      <a:alpha val="43137"/>
                    </a:srgbClr>
                  </a:outerShdw>
                </a:effectLst>
                <a:latin typeface="Liberation Sans" panose="020B0604020202020204" pitchFamily="34" charset="0"/>
              </a:rPr>
              <a:t>Apply depreciation methods to plant assets.</a:t>
            </a:r>
          </a:p>
        </p:txBody>
      </p:sp>
      <p:sp>
        <p:nvSpPr>
          <p:cNvPr id="12" name="TextBox 11"/>
          <p:cNvSpPr txBox="1"/>
          <p:nvPr/>
        </p:nvSpPr>
        <p:spPr>
          <a:xfrm>
            <a:off x="2169682" y="426570"/>
            <a:ext cx="554182" cy="707886"/>
          </a:xfrm>
          <a:prstGeom prst="rect">
            <a:avLst/>
          </a:prstGeom>
          <a:noFill/>
        </p:spPr>
        <p:txBody>
          <a:bodyPr wrap="square" rtlCol="0">
            <a:spAutoFit/>
          </a:bodyPr>
          <a:lstStyle/>
          <a:p>
            <a:pPr algn="ctr"/>
            <a:r>
              <a:rPr lang="en-US" sz="4000" b="1" i="0" dirty="0">
                <a:solidFill>
                  <a:srgbClr val="CC0000"/>
                </a:solidFill>
                <a:effectLst/>
                <a:latin typeface="Liberation Sans" panose="020B0604020202020204" pitchFamily="34" charset="0"/>
              </a:rPr>
              <a:t>2</a:t>
            </a:r>
          </a:p>
        </p:txBody>
      </p:sp>
      <p:cxnSp>
        <p:nvCxnSpPr>
          <p:cNvPr id="13" name="Straight Connector 12"/>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a:t>
            </a:r>
          </a:p>
        </p:txBody>
      </p:sp>
    </p:spTree>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bwMode="auto">
          <a:xfrm>
            <a:off x="685800" y="2541896"/>
            <a:ext cx="7772400" cy="727972"/>
          </a:xfrm>
          <a:prstGeom prst="roundRect">
            <a:avLst/>
          </a:prstGeom>
          <a:solidFill>
            <a:srgbClr val="FFFFC5"/>
          </a:solidFill>
          <a:ln w="12700" cap="sq" cmpd="sng" algn="ctr">
            <a:solidFill>
              <a:schemeClr val="tx1"/>
            </a:solidFill>
            <a:prstDash val="solid"/>
            <a:round/>
            <a:headEnd type="none" w="sm" len="sm"/>
            <a:tailEnd type="none" w="sm" len="sm"/>
          </a:ln>
          <a:effectLst>
            <a:innerShdw blurRad="114300">
              <a:prstClr val="black"/>
            </a:innerShdw>
          </a:effectLst>
        </p:spPr>
        <p:txBody>
          <a:bodyPr vert="horz" wrap="square" lIns="91440" tIns="91440" rIns="91440" bIns="91440" numCol="1" rtlCol="0" anchor="ctr" anchorCtr="0" compatLnSpc="1">
            <a:prstTxWarp prst="textNoShape">
              <a:avLst/>
            </a:prstTxWarp>
            <a:noAutofit/>
          </a:bodyPr>
          <a:lstStyle/>
          <a:p>
            <a:pPr marL="804863" algn="l"/>
            <a:r>
              <a:rPr lang="en-US" sz="2000" dirty="0">
                <a:latin typeface="Liberation Sans" panose="020B0604020202020204" pitchFamily="34" charset="0"/>
              </a:rPr>
              <a:t>Apply depreciation methods to plant assets.</a:t>
            </a:r>
          </a:p>
        </p:txBody>
      </p:sp>
      <p:sp>
        <p:nvSpPr>
          <p:cNvPr id="130062" name="Rectangle 14"/>
          <p:cNvSpPr>
            <a:spLocks noGrp="1" noChangeArrowheads="1"/>
          </p:cNvSpPr>
          <p:nvPr>
            <p:ph type="title"/>
          </p:nvPr>
        </p:nvSpPr>
        <p:spPr bwMode="auto">
          <a:xfrm>
            <a:off x="457200" y="381000"/>
            <a:ext cx="8229600" cy="560388"/>
          </a:xfrm>
          <a:prstGeom prst="rect">
            <a:avLst/>
          </a:prstGeom>
          <a:solidFill>
            <a:srgbClr val="0066CC"/>
          </a:solidFill>
          <a:ln w="38100" cap="flat" algn="ctr">
            <a:solidFill>
              <a:srgbClr val="7F7F7F"/>
            </a:solidFill>
            <a:miter lim="800000"/>
            <a:headEnd/>
            <a:tailEnd/>
          </a:ln>
          <a:effectLst/>
        </p:spPr>
        <p:txBody>
          <a:bodyPr vert="horz" wrap="square" lIns="90488" tIns="44450" rIns="90488" bIns="44450" numCol="1" anchor="t" anchorCtr="0" compatLnSpc="1">
            <a:prstTxWarp prst="textNoShape">
              <a:avLst/>
            </a:prstTxWarp>
          </a:bodyPr>
          <a:lstStyle/>
          <a:p>
            <a:pPr marL="109538"/>
            <a:r>
              <a:rPr lang="en-US" altLang="en-US" i="0" dirty="0">
                <a:solidFill>
                  <a:schemeClr val="bg1"/>
                </a:solidFill>
                <a:effectLst>
                  <a:outerShdw blurRad="38100" dist="38100" dir="2700000" algn="tl">
                    <a:srgbClr val="000000"/>
                  </a:outerShdw>
                </a:effectLst>
                <a:latin typeface="Liberation Sans" panose="020B0604020202020204" pitchFamily="34" charset="0"/>
              </a:rPr>
              <a:t>CHAPTER OUTLINE</a:t>
            </a:r>
          </a:p>
        </p:txBody>
      </p:sp>
      <p:sp>
        <p:nvSpPr>
          <p:cNvPr id="3" name="Rounded Rectangle 2"/>
          <p:cNvSpPr/>
          <p:nvPr/>
        </p:nvSpPr>
        <p:spPr bwMode="auto">
          <a:xfrm>
            <a:off x="677840" y="1701343"/>
            <a:ext cx="7772400" cy="727972"/>
          </a:xfrm>
          <a:prstGeom prst="roundRect">
            <a:avLst/>
          </a:prstGeom>
          <a:solidFill>
            <a:srgbClr val="FFFFC5"/>
          </a:solidFill>
          <a:ln w="12700" cap="sq" cmpd="sng" algn="ctr">
            <a:solidFill>
              <a:schemeClr val="tx1"/>
            </a:solidFill>
            <a:prstDash val="solid"/>
            <a:round/>
            <a:headEnd type="none" w="sm" len="sm"/>
            <a:tailEnd type="none" w="sm" len="sm"/>
          </a:ln>
          <a:effectLst>
            <a:innerShdw blurRad="114300">
              <a:prstClr val="black"/>
            </a:innerShdw>
          </a:effectLst>
        </p:spPr>
        <p:txBody>
          <a:bodyPr vert="horz" wrap="square" lIns="91440" tIns="91440" rIns="91440" bIns="91440" numCol="1" rtlCol="0" anchor="ctr" anchorCtr="0" compatLnSpc="1">
            <a:prstTxWarp prst="textNoShape">
              <a:avLst/>
            </a:prstTxWarp>
            <a:noAutofit/>
          </a:bodyPr>
          <a:lstStyle/>
          <a:p>
            <a:pPr marL="804863" algn="l"/>
            <a:r>
              <a:rPr lang="en-US" sz="2000" dirty="0">
                <a:latin typeface="Liberation Sans" panose="020B0604020202020204" pitchFamily="34" charset="0"/>
              </a:rPr>
              <a:t>Explain the accounting for plant asset expenditures.</a:t>
            </a:r>
          </a:p>
        </p:txBody>
      </p:sp>
      <p:sp>
        <p:nvSpPr>
          <p:cNvPr id="6" name="TextBox 5"/>
          <p:cNvSpPr txBox="1"/>
          <p:nvPr/>
        </p:nvSpPr>
        <p:spPr>
          <a:xfrm>
            <a:off x="838613" y="1774208"/>
            <a:ext cx="554182" cy="584775"/>
          </a:xfrm>
          <a:prstGeom prst="rect">
            <a:avLst/>
          </a:prstGeom>
          <a:noFill/>
        </p:spPr>
        <p:txBody>
          <a:bodyPr wrap="square" rtlCol="0">
            <a:spAutoFit/>
          </a:bodyPr>
          <a:lstStyle/>
          <a:p>
            <a:pPr algn="ctr"/>
            <a:r>
              <a:rPr lang="en-US" sz="3200" b="1" i="0" dirty="0">
                <a:solidFill>
                  <a:srgbClr val="E20000"/>
                </a:solidFill>
                <a:effectLst/>
                <a:latin typeface="+mn-lt"/>
              </a:rPr>
              <a:t>1</a:t>
            </a:r>
          </a:p>
        </p:txBody>
      </p:sp>
      <p:sp>
        <p:nvSpPr>
          <p:cNvPr id="7" name="Rectangle 6"/>
          <p:cNvSpPr/>
          <p:nvPr/>
        </p:nvSpPr>
        <p:spPr bwMode="auto">
          <a:xfrm>
            <a:off x="457200" y="381000"/>
            <a:ext cx="8229600" cy="6019800"/>
          </a:xfrm>
          <a:prstGeom prst="rect">
            <a:avLst/>
          </a:prstGeom>
          <a:noFill/>
          <a:ln w="38100" cap="sq" cmpd="sng" algn="ctr">
            <a:solidFill>
              <a:srgbClr val="7F7F7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4" name="TextBox 13"/>
          <p:cNvSpPr txBox="1"/>
          <p:nvPr/>
        </p:nvSpPr>
        <p:spPr>
          <a:xfrm>
            <a:off x="838613" y="2612818"/>
            <a:ext cx="554182" cy="584775"/>
          </a:xfrm>
          <a:prstGeom prst="rect">
            <a:avLst/>
          </a:prstGeom>
          <a:noFill/>
        </p:spPr>
        <p:txBody>
          <a:bodyPr wrap="square" rtlCol="0">
            <a:spAutoFit/>
          </a:bodyPr>
          <a:lstStyle>
            <a:defPPr>
              <a:defRPr lang="en-US"/>
            </a:defPPr>
            <a:lvl1pPr>
              <a:defRPr sz="3200" i="0">
                <a:solidFill>
                  <a:srgbClr val="E20000"/>
                </a:solidFill>
                <a:effectLst/>
                <a:latin typeface="+mn-lt"/>
              </a:defRPr>
            </a:lvl1pPr>
          </a:lstStyle>
          <a:p>
            <a:r>
              <a:rPr lang="en-US" dirty="0"/>
              <a:t>2</a:t>
            </a:r>
          </a:p>
        </p:txBody>
      </p:sp>
      <p:sp>
        <p:nvSpPr>
          <p:cNvPr id="8" name="TextBox 7"/>
          <p:cNvSpPr txBox="1"/>
          <p:nvPr/>
        </p:nvSpPr>
        <p:spPr>
          <a:xfrm>
            <a:off x="587992" y="1094096"/>
            <a:ext cx="5181600" cy="484909"/>
          </a:xfrm>
          <a:prstGeom prst="rect">
            <a:avLst/>
          </a:prstGeom>
          <a:noFill/>
          <a:ln w="38100" cap="flat" algn="ctr">
            <a:noFill/>
            <a:miter lim="800000"/>
            <a:headEnd/>
            <a:tailEnd/>
          </a:ln>
          <a:effectLst/>
        </p:spPr>
        <p:txBody>
          <a:bodyPr vert="horz" wrap="square" lIns="90488" tIns="44450" rIns="90488" bIns="44450" numCol="1" anchor="t" anchorCtr="0" compatLnSpc="1">
            <a:prstTxWarp prst="textNoShape">
              <a:avLst/>
            </a:prstTxWarp>
          </a:bodyPr>
          <a:lstStyle>
            <a:defPPr>
              <a:defRPr lang="en-US"/>
            </a:defPPr>
            <a:lvl1pPr marL="109538" algn="l">
              <a:defRPr b="1" i="0">
                <a:solidFill>
                  <a:srgbClr val="E20000"/>
                </a:solidFill>
                <a:effectLst/>
                <a:latin typeface="Liberation Sans" panose="020B0604020202020204" pitchFamily="34" charset="0"/>
                <a:ea typeface="+mj-ea"/>
                <a:cs typeface="+mj-cs"/>
              </a:defRPr>
            </a:lvl1pPr>
            <a:lvl2pPr>
              <a:defRPr sz="3000" b="1" i="1">
                <a:solidFill>
                  <a:srgbClr val="BC0000"/>
                </a:solidFill>
                <a:effectLst>
                  <a:outerShdw blurRad="38100" dist="38100" dir="2700000" algn="tl">
                    <a:srgbClr val="C0C0C0"/>
                  </a:outerShdw>
                </a:effectLst>
              </a:defRPr>
            </a:lvl2pPr>
            <a:lvl3pPr>
              <a:defRPr sz="3000" b="1" i="1">
                <a:solidFill>
                  <a:srgbClr val="BC0000"/>
                </a:solidFill>
                <a:effectLst>
                  <a:outerShdw blurRad="38100" dist="38100" dir="2700000" algn="tl">
                    <a:srgbClr val="C0C0C0"/>
                  </a:outerShdw>
                </a:effectLst>
              </a:defRPr>
            </a:lvl3pPr>
            <a:lvl4pPr>
              <a:defRPr sz="3000" b="1" i="1">
                <a:solidFill>
                  <a:srgbClr val="BC0000"/>
                </a:solidFill>
                <a:effectLst>
                  <a:outerShdw blurRad="38100" dist="38100" dir="2700000" algn="tl">
                    <a:srgbClr val="C0C0C0"/>
                  </a:outerShdw>
                </a:effectLst>
              </a:defRPr>
            </a:lvl4pPr>
            <a:lvl5pPr>
              <a:defRPr sz="3000" b="1" i="1">
                <a:solidFill>
                  <a:srgbClr val="BC0000"/>
                </a:solidFill>
                <a:effectLst>
                  <a:outerShdw blurRad="38100" dist="38100" dir="2700000" algn="tl">
                    <a:srgbClr val="C0C0C0"/>
                  </a:outerShdw>
                </a:effectLst>
              </a:defRPr>
            </a:lvl5pPr>
            <a:lvl6pPr marL="457200" algn="ctr" eaLnBrk="0" fontAlgn="base" hangingPunct="0">
              <a:spcBef>
                <a:spcPct val="0"/>
              </a:spcBef>
              <a:spcAft>
                <a:spcPct val="0"/>
              </a:spcAft>
              <a:defRPr sz="3000" b="1" i="1">
                <a:effectLst>
                  <a:outerShdw blurRad="38100" dist="38100" dir="2700000" algn="tl">
                    <a:srgbClr val="FFFFFF"/>
                  </a:outerShdw>
                </a:effectLst>
              </a:defRPr>
            </a:lvl6pPr>
            <a:lvl7pPr marL="914400" algn="ctr" eaLnBrk="0" fontAlgn="base" hangingPunct="0">
              <a:spcBef>
                <a:spcPct val="0"/>
              </a:spcBef>
              <a:spcAft>
                <a:spcPct val="0"/>
              </a:spcAft>
              <a:defRPr sz="3000" b="1" i="1">
                <a:effectLst>
                  <a:outerShdw blurRad="38100" dist="38100" dir="2700000" algn="tl">
                    <a:srgbClr val="FFFFFF"/>
                  </a:outerShdw>
                </a:effectLst>
              </a:defRPr>
            </a:lvl7pPr>
            <a:lvl8pPr marL="1371600" algn="ctr" eaLnBrk="0" fontAlgn="base" hangingPunct="0">
              <a:spcBef>
                <a:spcPct val="0"/>
              </a:spcBef>
              <a:spcAft>
                <a:spcPct val="0"/>
              </a:spcAft>
              <a:defRPr sz="3000" b="1" i="1">
                <a:effectLst>
                  <a:outerShdw blurRad="38100" dist="38100" dir="2700000" algn="tl">
                    <a:srgbClr val="FFFFFF"/>
                  </a:outerShdw>
                </a:effectLst>
              </a:defRPr>
            </a:lvl8pPr>
            <a:lvl9pPr marL="1828800" algn="ctr" eaLnBrk="0" fontAlgn="base" hangingPunct="0">
              <a:spcBef>
                <a:spcPct val="0"/>
              </a:spcBef>
              <a:spcAft>
                <a:spcPct val="0"/>
              </a:spcAft>
              <a:defRPr sz="3000" b="1" i="1">
                <a:effectLst>
                  <a:outerShdw blurRad="38100" dist="38100" dir="2700000" algn="tl">
                    <a:srgbClr val="FFFFFF"/>
                  </a:outerShdw>
                </a:effectLst>
              </a:defRPr>
            </a:lvl9pPr>
          </a:lstStyle>
          <a:p>
            <a:r>
              <a:rPr lang="en-US" dirty="0"/>
              <a:t>LEARNING OBJECTIVES</a:t>
            </a:r>
          </a:p>
        </p:txBody>
      </p:sp>
      <p:sp>
        <p:nvSpPr>
          <p:cNvPr id="16" name="Rounded Rectangle 15"/>
          <p:cNvSpPr/>
          <p:nvPr/>
        </p:nvSpPr>
        <p:spPr bwMode="auto">
          <a:xfrm>
            <a:off x="677840" y="3386354"/>
            <a:ext cx="7772400" cy="880846"/>
          </a:xfrm>
          <a:prstGeom prst="roundRect">
            <a:avLst/>
          </a:prstGeom>
          <a:solidFill>
            <a:srgbClr val="FFFFC5"/>
          </a:solidFill>
          <a:ln w="12700" cap="sq" cmpd="sng" algn="ctr">
            <a:solidFill>
              <a:schemeClr val="tx1"/>
            </a:solidFill>
            <a:prstDash val="solid"/>
            <a:round/>
            <a:headEnd type="none" w="sm" len="sm"/>
            <a:tailEnd type="none" w="sm" len="sm"/>
          </a:ln>
          <a:effectLst>
            <a:innerShdw blurRad="114300">
              <a:prstClr val="black"/>
            </a:innerShdw>
          </a:effectLst>
        </p:spPr>
        <p:txBody>
          <a:bodyPr vert="horz" wrap="square" lIns="91440" tIns="91440" rIns="91440" bIns="91440" numCol="1" rtlCol="0" anchor="ctr" anchorCtr="0" compatLnSpc="1">
            <a:prstTxWarp prst="textNoShape">
              <a:avLst/>
            </a:prstTxWarp>
            <a:noAutofit/>
          </a:bodyPr>
          <a:lstStyle/>
          <a:p>
            <a:pPr marL="804863" algn="l"/>
            <a:r>
              <a:rPr lang="en-US" sz="2000" dirty="0">
                <a:latin typeface="Liberation Sans" panose="020B0604020202020204" pitchFamily="34" charset="0"/>
              </a:rPr>
              <a:t>Explain how to account for the disposal of plant assets.</a:t>
            </a:r>
          </a:p>
        </p:txBody>
      </p:sp>
      <p:cxnSp>
        <p:nvCxnSpPr>
          <p:cNvPr id="17" name="Straight Connector 16"/>
          <p:cNvCxnSpPr/>
          <p:nvPr/>
        </p:nvCxnSpPr>
        <p:spPr bwMode="auto">
          <a:xfrm>
            <a:off x="1439840" y="3483873"/>
            <a:ext cx="0" cy="685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8" name="TextBox 17"/>
          <p:cNvSpPr txBox="1"/>
          <p:nvPr/>
        </p:nvSpPr>
        <p:spPr>
          <a:xfrm>
            <a:off x="838613" y="3522874"/>
            <a:ext cx="554182" cy="643253"/>
          </a:xfrm>
          <a:prstGeom prst="rect">
            <a:avLst/>
          </a:prstGeom>
          <a:noFill/>
        </p:spPr>
        <p:txBody>
          <a:bodyPr wrap="square" rtlCol="0">
            <a:spAutoFit/>
          </a:bodyPr>
          <a:lstStyle/>
          <a:p>
            <a:pPr algn="ctr"/>
            <a:r>
              <a:rPr lang="en-US" sz="3200" b="1" i="0" dirty="0">
                <a:solidFill>
                  <a:srgbClr val="E20000"/>
                </a:solidFill>
                <a:effectLst/>
                <a:latin typeface="+mn-lt"/>
              </a:rPr>
              <a:t>3</a:t>
            </a:r>
          </a:p>
        </p:txBody>
      </p:sp>
      <p:sp>
        <p:nvSpPr>
          <p:cNvPr id="22" name="Rounded Rectangle 21"/>
          <p:cNvSpPr/>
          <p:nvPr/>
        </p:nvSpPr>
        <p:spPr bwMode="auto">
          <a:xfrm>
            <a:off x="685800" y="4376954"/>
            <a:ext cx="7772400" cy="880846"/>
          </a:xfrm>
          <a:prstGeom prst="roundRect">
            <a:avLst/>
          </a:prstGeom>
          <a:solidFill>
            <a:srgbClr val="FFFFC5"/>
          </a:solidFill>
          <a:ln w="12700" cap="sq" cmpd="sng" algn="ctr">
            <a:solidFill>
              <a:schemeClr val="tx1"/>
            </a:solidFill>
            <a:prstDash val="solid"/>
            <a:round/>
            <a:headEnd type="none" w="sm" len="sm"/>
            <a:tailEnd type="none" w="sm" len="sm"/>
          </a:ln>
          <a:effectLst>
            <a:innerShdw blurRad="114300">
              <a:prstClr val="black"/>
            </a:innerShdw>
          </a:effectLst>
        </p:spPr>
        <p:txBody>
          <a:bodyPr vert="horz" wrap="square" lIns="91440" tIns="91440" rIns="91440" bIns="91440" numCol="1" rtlCol="0" anchor="ctr" anchorCtr="0" compatLnSpc="1">
            <a:prstTxWarp prst="textNoShape">
              <a:avLst/>
            </a:prstTxWarp>
            <a:noAutofit/>
          </a:bodyPr>
          <a:lstStyle/>
          <a:p>
            <a:pPr marL="804863" algn="l"/>
            <a:r>
              <a:rPr lang="en-US" sz="2000" dirty="0">
                <a:latin typeface="Liberation Sans" panose="020B0604020202020204" pitchFamily="34" charset="0"/>
              </a:rPr>
              <a:t>Identify the basic issues related to reporting intangible assets.</a:t>
            </a:r>
          </a:p>
        </p:txBody>
      </p:sp>
      <p:cxnSp>
        <p:nvCxnSpPr>
          <p:cNvPr id="23" name="Straight Connector 22"/>
          <p:cNvCxnSpPr/>
          <p:nvPr/>
        </p:nvCxnSpPr>
        <p:spPr bwMode="auto">
          <a:xfrm>
            <a:off x="1447800" y="4474473"/>
            <a:ext cx="0" cy="685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4" name="TextBox 23"/>
          <p:cNvSpPr txBox="1"/>
          <p:nvPr/>
        </p:nvSpPr>
        <p:spPr>
          <a:xfrm>
            <a:off x="846573" y="4513474"/>
            <a:ext cx="554182" cy="643253"/>
          </a:xfrm>
          <a:prstGeom prst="rect">
            <a:avLst/>
          </a:prstGeom>
          <a:noFill/>
        </p:spPr>
        <p:txBody>
          <a:bodyPr wrap="square" rtlCol="0">
            <a:spAutoFit/>
          </a:bodyPr>
          <a:lstStyle>
            <a:defPPr>
              <a:defRPr lang="en-US"/>
            </a:defPPr>
            <a:lvl1pPr>
              <a:defRPr sz="3200" b="1" i="0">
                <a:solidFill>
                  <a:srgbClr val="E20000"/>
                </a:solidFill>
                <a:effectLst/>
                <a:latin typeface="+mn-lt"/>
              </a:defRPr>
            </a:lvl1pPr>
          </a:lstStyle>
          <a:p>
            <a:r>
              <a:rPr lang="en-US" dirty="0"/>
              <a:t>4</a:t>
            </a:r>
          </a:p>
        </p:txBody>
      </p:sp>
      <p:sp>
        <p:nvSpPr>
          <p:cNvPr id="25" name="Rounded Rectangle 24"/>
          <p:cNvSpPr/>
          <p:nvPr/>
        </p:nvSpPr>
        <p:spPr bwMode="auto">
          <a:xfrm>
            <a:off x="685800" y="5367554"/>
            <a:ext cx="7772400" cy="880846"/>
          </a:xfrm>
          <a:prstGeom prst="roundRect">
            <a:avLst/>
          </a:prstGeom>
          <a:solidFill>
            <a:srgbClr val="FFFFC5"/>
          </a:solidFill>
          <a:ln w="12700" cap="sq" cmpd="sng" algn="ctr">
            <a:solidFill>
              <a:schemeClr val="tx1"/>
            </a:solidFill>
            <a:prstDash val="solid"/>
            <a:round/>
            <a:headEnd type="none" w="sm" len="sm"/>
            <a:tailEnd type="none" w="sm" len="sm"/>
          </a:ln>
          <a:effectLst>
            <a:innerShdw blurRad="114300">
              <a:prstClr val="black"/>
            </a:innerShdw>
          </a:effectLst>
        </p:spPr>
        <p:txBody>
          <a:bodyPr vert="horz" wrap="square" lIns="91440" tIns="91440" rIns="91440" bIns="91440" numCol="1" rtlCol="0" anchor="ctr" anchorCtr="0" compatLnSpc="1">
            <a:prstTxWarp prst="textNoShape">
              <a:avLst/>
            </a:prstTxWarp>
            <a:noAutofit/>
          </a:bodyPr>
          <a:lstStyle/>
          <a:p>
            <a:pPr marL="804863" algn="l"/>
            <a:r>
              <a:rPr lang="en-US" sz="2000" dirty="0">
                <a:latin typeface="Liberation Sans" panose="020B0604020202020204" pitchFamily="34" charset="0"/>
              </a:rPr>
              <a:t>Discuss how long-lived assets are reported and analyzed.</a:t>
            </a:r>
          </a:p>
        </p:txBody>
      </p:sp>
      <p:sp>
        <p:nvSpPr>
          <p:cNvPr id="27" name="TextBox 26"/>
          <p:cNvSpPr txBox="1"/>
          <p:nvPr/>
        </p:nvSpPr>
        <p:spPr>
          <a:xfrm>
            <a:off x="846573" y="5490426"/>
            <a:ext cx="554182" cy="643253"/>
          </a:xfrm>
          <a:prstGeom prst="rect">
            <a:avLst/>
          </a:prstGeom>
          <a:noFill/>
        </p:spPr>
        <p:txBody>
          <a:bodyPr wrap="square" rtlCol="0">
            <a:spAutoFit/>
          </a:bodyPr>
          <a:lstStyle/>
          <a:p>
            <a:pPr algn="ctr"/>
            <a:r>
              <a:rPr lang="en-US" sz="3200" b="1" i="0" dirty="0">
                <a:solidFill>
                  <a:srgbClr val="E20000"/>
                </a:solidFill>
                <a:effectLst/>
                <a:latin typeface="+mn-lt"/>
              </a:rPr>
              <a:t>5</a:t>
            </a:r>
          </a:p>
        </p:txBody>
      </p:sp>
      <p:cxnSp>
        <p:nvCxnSpPr>
          <p:cNvPr id="20" name="Straight Connector 19"/>
          <p:cNvCxnSpPr/>
          <p:nvPr/>
        </p:nvCxnSpPr>
        <p:spPr bwMode="auto">
          <a:xfrm>
            <a:off x="1447800" y="2640790"/>
            <a:ext cx="0" cy="515252"/>
          </a:xfrm>
          <a:prstGeom prst="line">
            <a:avLst/>
          </a:prstGeom>
          <a:solidFill>
            <a:schemeClr val="accent1"/>
          </a:solidFill>
          <a:ln w="38100" cap="sq" cmpd="sng" algn="ctr">
            <a:solidFill>
              <a:schemeClr val="tx1"/>
            </a:solidFill>
            <a:prstDash val="solid"/>
            <a:round/>
            <a:headEnd type="none" w="sm" len="sm"/>
            <a:tailEnd type="none" w="sm" len="sm"/>
          </a:ln>
          <a:effectLst/>
        </p:spPr>
      </p:cxnSp>
      <p:cxnSp>
        <p:nvCxnSpPr>
          <p:cNvPr id="21" name="Straight Connector 20"/>
          <p:cNvCxnSpPr/>
          <p:nvPr/>
        </p:nvCxnSpPr>
        <p:spPr bwMode="auto">
          <a:xfrm>
            <a:off x="1447800" y="5460010"/>
            <a:ext cx="0" cy="685801"/>
          </a:xfrm>
          <a:prstGeom prst="line">
            <a:avLst/>
          </a:prstGeom>
          <a:solidFill>
            <a:schemeClr val="accent1"/>
          </a:solidFill>
          <a:ln w="38100" cap="sq" cmpd="sng" algn="ctr">
            <a:solidFill>
              <a:schemeClr val="tx1"/>
            </a:solidFill>
            <a:prstDash val="solid"/>
            <a:round/>
            <a:headEnd type="none" w="sm" len="sm"/>
            <a:tailEnd type="none" w="sm" len="sm"/>
          </a:ln>
          <a:effectLst/>
        </p:spPr>
      </p:cxnSp>
      <p:cxnSp>
        <p:nvCxnSpPr>
          <p:cNvPr id="28" name="Straight Connector 27"/>
          <p:cNvCxnSpPr/>
          <p:nvPr/>
        </p:nvCxnSpPr>
        <p:spPr bwMode="auto">
          <a:xfrm>
            <a:off x="1447800" y="1807192"/>
            <a:ext cx="0" cy="515252"/>
          </a:xfrm>
          <a:prstGeom prst="line">
            <a:avLst/>
          </a:prstGeom>
          <a:solidFill>
            <a:schemeClr val="accent1"/>
          </a:solidFill>
          <a:ln w="38100" cap="sq" cmpd="sng" algn="ctr">
            <a:solidFill>
              <a:schemeClr val="tx1"/>
            </a:solidFill>
            <a:prstDash val="solid"/>
            <a:round/>
            <a:headEnd type="none" w="sm" len="sm"/>
            <a:tailEnd type="none" w="sm" len="sm"/>
          </a:ln>
          <a:effectLst/>
        </p:spPr>
      </p:cxnSp>
    </p:spTree>
    <p:extLst>
      <p:ext uri="{BB962C8B-B14F-4D97-AF65-F5344CB8AC3E}">
        <p14:creationId xmlns:p14="http://schemas.microsoft.com/office/powerpoint/2010/main" val="737686871"/>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0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20504"/>
            <a:ext cx="8534400" cy="3135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2"/>
          <p:cNvSpPr>
            <a:spLocks noChangeArrowheads="1"/>
          </p:cNvSpPr>
          <p:nvPr/>
        </p:nvSpPr>
        <p:spPr bwMode="auto">
          <a:xfrm>
            <a:off x="381000" y="304800"/>
            <a:ext cx="84582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dirty="0">
                <a:solidFill>
                  <a:schemeClr val="tx2">
                    <a:lumMod val="50000"/>
                  </a:schemeClr>
                </a:solidFill>
                <a:latin typeface="Liberation Sans" panose="020B0604020202020204" pitchFamily="34" charset="0"/>
              </a:rPr>
              <a:t>FACTORS IN COMPUTING DEPRECIATION</a:t>
            </a:r>
          </a:p>
        </p:txBody>
      </p:sp>
      <p:sp>
        <p:nvSpPr>
          <p:cNvPr id="12"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2" name="Rectangle 1"/>
          <p:cNvSpPr/>
          <p:nvPr/>
        </p:nvSpPr>
        <p:spPr>
          <a:xfrm>
            <a:off x="291152" y="4572000"/>
            <a:ext cx="2985448" cy="461665"/>
          </a:xfrm>
          <a:prstGeom prst="rect">
            <a:avLst/>
          </a:prstGeom>
        </p:spPr>
        <p:txBody>
          <a:bodyPr wrap="square">
            <a:spAutoFit/>
          </a:bodyPr>
          <a:lstStyle/>
          <a:p>
            <a:pPr algn="l"/>
            <a:r>
              <a:rPr lang="en-US" sz="1200" dirty="0">
                <a:latin typeface="Liberation Sans" panose="020B0604020202020204" pitchFamily="34" charset="0"/>
              </a:rPr>
              <a:t>ILLUSTRATION 9-6</a:t>
            </a:r>
          </a:p>
          <a:p>
            <a:pPr algn="l"/>
            <a:r>
              <a:rPr lang="en-US" sz="1200" b="0" dirty="0">
                <a:latin typeface="Liberation Sans" panose="020B0604020202020204" pitchFamily="34" charset="0"/>
              </a:rPr>
              <a:t>Three factors in computing depreciation</a:t>
            </a:r>
          </a:p>
        </p:txBody>
      </p:sp>
      <p:sp>
        <p:nvSpPr>
          <p:cNvPr id="14" name="Rectangle 8"/>
          <p:cNvSpPr>
            <a:spLocks noChangeArrowheads="1"/>
          </p:cNvSpPr>
          <p:nvPr/>
        </p:nvSpPr>
        <p:spPr bwMode="auto">
          <a:xfrm>
            <a:off x="3745139" y="5020981"/>
            <a:ext cx="3570061" cy="1306578"/>
          </a:xfrm>
          <a:prstGeom prst="rect">
            <a:avLst/>
          </a:prstGeom>
          <a:solidFill>
            <a:schemeClr val="accent3"/>
          </a:solidFill>
          <a:ln w="19050" cap="sq">
            <a:solidFill>
              <a:schemeClr val="tx1"/>
            </a:solidFill>
            <a:miter lim="800000"/>
            <a:headEnd type="none" w="sm" len="sm"/>
            <a:tailEnd type="none" w="sm" len="sm"/>
          </a:ln>
          <a:effectLst>
            <a:innerShdw blurRad="114300">
              <a:prstClr val="black"/>
            </a:innerShdw>
          </a:effectLst>
          <a:extLst/>
        </p:spPr>
        <p:txBody>
          <a:bodyPr lIns="182880" rIns="182880" anchor="ctr" anchorCtr="0">
            <a:noAutofit/>
          </a:bodyPr>
          <a:lstStyle/>
          <a:p>
            <a:pPr marL="53975" algn="l"/>
            <a:r>
              <a:rPr lang="en-US" sz="1400" b="0" dirty="0">
                <a:solidFill>
                  <a:srgbClr val="CC0000"/>
                </a:solidFill>
              </a:rPr>
              <a:t>▼ </a:t>
            </a:r>
            <a:r>
              <a:rPr lang="en-US" sz="1400" dirty="0">
                <a:solidFill>
                  <a:srgbClr val="CC0000"/>
                </a:solidFill>
              </a:rPr>
              <a:t>HELPFUL HINT</a:t>
            </a:r>
            <a:endParaRPr lang="en-US" altLang="en-US" sz="1400" dirty="0">
              <a:solidFill>
                <a:schemeClr val="tx2">
                  <a:lumMod val="50000"/>
                </a:schemeClr>
              </a:solidFill>
              <a:latin typeface="Liberation Sans" panose="020B0604020202020204" pitchFamily="34" charset="0"/>
            </a:endParaRPr>
          </a:p>
          <a:p>
            <a:pPr algn="l"/>
            <a:r>
              <a:rPr lang="en-US" sz="1400" b="0" dirty="0"/>
              <a:t>Depreciation expense is reported on the income statement. Accumulated depreciation is reported on the balance sheet as a deduction from plant assets.</a:t>
            </a:r>
            <a:endParaRPr lang="en-US" altLang="en-US" sz="1400" b="0" dirty="0"/>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a:t>
            </a:r>
          </a:p>
        </p:txBody>
      </p:sp>
    </p:spTree>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4" name="Rectangle 2"/>
          <p:cNvSpPr>
            <a:spLocks noGrp="1" noChangeArrowheads="1"/>
          </p:cNvSpPr>
          <p:nvPr>
            <p:ph type="title"/>
          </p:nvPr>
        </p:nvSpPr>
        <p:spPr bwMode="auto">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defRPr/>
            </a:pPr>
            <a:r>
              <a:rPr lang="en-US" altLang="en-US" dirty="0"/>
              <a:t> </a:t>
            </a:r>
          </a:p>
        </p:txBody>
      </p:sp>
      <p:sp>
        <p:nvSpPr>
          <p:cNvPr id="986115" name="Rectangle 3"/>
          <p:cNvSpPr>
            <a:spLocks noGrp="1" noChangeArrowheads="1"/>
          </p:cNvSpPr>
          <p:nvPr>
            <p:ph type="body" idx="1"/>
          </p:nvPr>
        </p:nvSpPr>
        <p:spPr bwMode="auto">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a:buFont typeface="Wingdings" pitchFamily="2" charset="2"/>
              <a:buNone/>
              <a:defRPr/>
            </a:pPr>
            <a:r>
              <a:rPr lang="en-US" altLang="en-US" dirty="0">
                <a:effectLst/>
                <a:latin typeface="Liberation Sans"/>
              </a:rPr>
              <a:t>Quiz: </a:t>
            </a:r>
          </a:p>
          <a:p>
            <a:pPr algn="ctr">
              <a:buFont typeface="Wingdings" pitchFamily="2" charset="2"/>
              <a:buNone/>
              <a:defRPr/>
            </a:pPr>
            <a:r>
              <a:rPr lang="en-US" altLang="en-US" dirty="0">
                <a:effectLst/>
                <a:latin typeface="Liberation Sans"/>
              </a:rPr>
              <a:t>What is the only plant asset that is NOT depreciated?</a:t>
            </a:r>
          </a:p>
          <a:p>
            <a:pPr algn="ctr">
              <a:buFont typeface="Wingdings" pitchFamily="2" charset="2"/>
              <a:buNone/>
              <a:defRPr/>
            </a:pPr>
            <a:endParaRPr lang="en-US" altLang="en-US" dirty="0">
              <a:effectLst/>
              <a:latin typeface="Liberation Sans"/>
            </a:endParaRPr>
          </a:p>
          <a:p>
            <a:pPr algn="ctr">
              <a:buFont typeface="Wingdings" pitchFamily="2" charset="2"/>
              <a:buNone/>
              <a:defRPr/>
            </a:pPr>
            <a:r>
              <a:rPr lang="en-US" altLang="en-US" sz="4000" i="1" dirty="0">
                <a:solidFill>
                  <a:srgbClr val="009900"/>
                </a:solidFill>
                <a:effectLst/>
                <a:latin typeface="Liberation Sans"/>
              </a:rPr>
              <a:t>Land</a:t>
            </a:r>
          </a:p>
        </p:txBody>
      </p:sp>
    </p:spTree>
    <p:extLst>
      <p:ext uri="{BB962C8B-B14F-4D97-AF65-F5344CB8AC3E}">
        <p14:creationId xmlns:p14="http://schemas.microsoft.com/office/powerpoint/2010/main" val="390123583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986115">
                                            <p:txEl>
                                              <p:pRg st="0" end="0"/>
                                            </p:txEl>
                                          </p:spTgt>
                                        </p:tgtEl>
                                        <p:attrNameLst>
                                          <p:attrName>style.visibility</p:attrName>
                                        </p:attrNameLst>
                                      </p:cBhvr>
                                      <p:to>
                                        <p:strVal val="visible"/>
                                      </p:to>
                                    </p:set>
                                    <p:anim calcmode="lin" valueType="num">
                                      <p:cBhvr additive="base">
                                        <p:cTn id="7" dur="2000" fill="hold"/>
                                        <p:tgtEl>
                                          <p:spTgt spid="986115">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98611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86115">
                                            <p:txEl>
                                              <p:pRg st="1" end="1"/>
                                            </p:txEl>
                                          </p:spTgt>
                                        </p:tgtEl>
                                        <p:attrNameLst>
                                          <p:attrName>style.visibility</p:attrName>
                                        </p:attrNameLst>
                                      </p:cBhvr>
                                      <p:to>
                                        <p:strVal val="visible"/>
                                      </p:to>
                                    </p:set>
                                    <p:anim calcmode="lin" valueType="num">
                                      <p:cBhvr additive="base">
                                        <p:cTn id="11" dur="2000" fill="hold"/>
                                        <p:tgtEl>
                                          <p:spTgt spid="986115">
                                            <p:txEl>
                                              <p:pRg st="1" end="1"/>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9861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86115">
                                            <p:txEl>
                                              <p:pRg st="3" end="3"/>
                                            </p:txEl>
                                          </p:spTgt>
                                        </p:tgtEl>
                                        <p:attrNameLst>
                                          <p:attrName>style.visibility</p:attrName>
                                        </p:attrNameLst>
                                      </p:cBhvr>
                                      <p:to>
                                        <p:strVal val="visible"/>
                                      </p:to>
                                    </p:set>
                                    <p:anim calcmode="lin" valueType="num">
                                      <p:cBhvr additive="base">
                                        <p:cTn id="17" dur="2000" fill="hold"/>
                                        <p:tgtEl>
                                          <p:spTgt spid="986115">
                                            <p:txEl>
                                              <p:pRg st="3" end="3"/>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98611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611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4"/>
          <p:cNvSpPr txBox="1">
            <a:spLocks noChangeArrowheads="1"/>
          </p:cNvSpPr>
          <p:nvPr/>
        </p:nvSpPr>
        <p:spPr bwMode="auto">
          <a:xfrm>
            <a:off x="609600" y="1295400"/>
            <a:ext cx="7861300" cy="904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20000"/>
              </a:lnSpc>
              <a:spcBef>
                <a:spcPct val="40000"/>
              </a:spcBef>
            </a:pPr>
            <a:r>
              <a:rPr lang="en-US" altLang="en-US" sz="2300" b="0" dirty="0">
                <a:latin typeface="Liberation Sans" panose="020B0604020202020204" pitchFamily="34" charset="0"/>
              </a:rPr>
              <a:t>Management selects the method it believes best measures an asset’s contribution to revenue over its useful life.</a:t>
            </a:r>
          </a:p>
        </p:txBody>
      </p:sp>
      <p:sp>
        <p:nvSpPr>
          <p:cNvPr id="22532" name="Text Box 6"/>
          <p:cNvSpPr txBox="1">
            <a:spLocks noChangeArrowheads="1"/>
          </p:cNvSpPr>
          <p:nvPr/>
        </p:nvSpPr>
        <p:spPr bwMode="auto">
          <a:xfrm>
            <a:off x="622300" y="2286000"/>
            <a:ext cx="4813300" cy="21769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5143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20000"/>
              </a:lnSpc>
              <a:spcBef>
                <a:spcPct val="40000"/>
              </a:spcBef>
              <a:buClr>
                <a:schemeClr val="tx1"/>
              </a:buClr>
            </a:pPr>
            <a:r>
              <a:rPr lang="en-US" altLang="en-US" sz="2300" b="0" dirty="0">
                <a:latin typeface="Liberation Sans" panose="020B0604020202020204" pitchFamily="34" charset="0"/>
              </a:rPr>
              <a:t>Examples include:</a:t>
            </a:r>
          </a:p>
          <a:p>
            <a:pPr lvl="1" algn="l">
              <a:lnSpc>
                <a:spcPct val="120000"/>
              </a:lnSpc>
              <a:spcBef>
                <a:spcPct val="40000"/>
              </a:spcBef>
              <a:buClr>
                <a:schemeClr val="tx1"/>
              </a:buClr>
              <a:buFontTx/>
              <a:buAutoNum type="arabicParenBoth"/>
            </a:pPr>
            <a:r>
              <a:rPr lang="en-US" altLang="en-US" sz="2200" b="0" dirty="0">
                <a:latin typeface="Liberation Sans" panose="020B0604020202020204" pitchFamily="34" charset="0"/>
              </a:rPr>
              <a:t>Straight-line method.</a:t>
            </a:r>
          </a:p>
          <a:p>
            <a:pPr lvl="1" algn="l">
              <a:lnSpc>
                <a:spcPct val="120000"/>
              </a:lnSpc>
              <a:spcBef>
                <a:spcPct val="40000"/>
              </a:spcBef>
              <a:buClr>
                <a:schemeClr val="tx1"/>
              </a:buClr>
              <a:buFontTx/>
              <a:buAutoNum type="arabicParenBoth"/>
            </a:pPr>
            <a:r>
              <a:rPr lang="en-US" altLang="en-US" sz="2200" b="0" dirty="0">
                <a:latin typeface="Liberation Sans" panose="020B0604020202020204" pitchFamily="34" charset="0"/>
              </a:rPr>
              <a:t>Declining-balance method.</a:t>
            </a:r>
          </a:p>
          <a:p>
            <a:pPr lvl="1" algn="l">
              <a:lnSpc>
                <a:spcPct val="120000"/>
              </a:lnSpc>
              <a:spcBef>
                <a:spcPct val="40000"/>
              </a:spcBef>
              <a:buClr>
                <a:schemeClr val="tx1"/>
              </a:buClr>
              <a:buFontTx/>
              <a:buAutoNum type="arabicParenBoth"/>
            </a:pPr>
            <a:r>
              <a:rPr lang="en-US" altLang="en-US" sz="2200" b="0" dirty="0">
                <a:latin typeface="Liberation Sans" panose="020B0604020202020204" pitchFamily="34" charset="0"/>
              </a:rPr>
              <a:t>Units-of-activity method.</a:t>
            </a:r>
          </a:p>
        </p:txBody>
      </p:sp>
      <p:sp>
        <p:nvSpPr>
          <p:cNvPr id="22534" name="Text Box 15"/>
          <p:cNvSpPr txBox="1">
            <a:spLocks noChangeArrowheads="1"/>
          </p:cNvSpPr>
          <p:nvPr/>
        </p:nvSpPr>
        <p:spPr bwMode="auto">
          <a:xfrm>
            <a:off x="3810000" y="5569803"/>
            <a:ext cx="1752600" cy="830997"/>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spcBef>
                <a:spcPct val="50000"/>
              </a:spcBef>
            </a:pPr>
            <a:r>
              <a:rPr lang="en-US" altLang="en-US" sz="1200" dirty="0">
                <a:latin typeface="Liberation Sans" panose="020B0604020202020204" pitchFamily="34" charset="0"/>
              </a:rPr>
              <a:t>ILLUSTRATION 9-7       </a:t>
            </a:r>
          </a:p>
          <a:p>
            <a:pPr algn="l"/>
            <a:r>
              <a:rPr lang="en-US" altLang="en-US" sz="1200" b="0" dirty="0">
                <a:latin typeface="Liberation Sans" panose="020B0604020202020204" pitchFamily="34" charset="0"/>
              </a:rPr>
              <a:t>Use of depreciation methods in major U.S. companies</a:t>
            </a:r>
          </a:p>
        </p:txBody>
      </p:sp>
      <p:pic>
        <p:nvPicPr>
          <p:cNvPr id="22537"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438400"/>
            <a:ext cx="2690812" cy="3947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sz="3200" dirty="0">
                <a:solidFill>
                  <a:schemeClr val="tx2">
                    <a:lumMod val="50000"/>
                  </a:schemeClr>
                </a:solidFill>
                <a:latin typeface="Liberation Sans" panose="020B0604020202020204" pitchFamily="34" charset="0"/>
              </a:rPr>
              <a:t>DEPRECIATION METHODS</a:t>
            </a:r>
            <a:endParaRPr lang="en-US" altLang="en-US" sz="3200" b="1" i="0" dirty="0">
              <a:solidFill>
                <a:schemeClr val="tx2">
                  <a:lumMod val="50000"/>
                </a:schemeClr>
              </a:solidFill>
              <a:effectLst/>
              <a:latin typeface="Liberation Sans" panose="020B0604020202020204" pitchFamily="34" charset="0"/>
            </a:endParaRPr>
          </a:p>
        </p:txBody>
      </p:sp>
      <p:sp>
        <p:nvSpPr>
          <p:cNvPr id="11"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a:t>
            </a:r>
          </a:p>
        </p:txBody>
      </p:sp>
    </p:spTree>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
          <p:cNvSpPr txBox="1">
            <a:spLocks noChangeArrowheads="1"/>
          </p:cNvSpPr>
          <p:nvPr/>
        </p:nvSpPr>
        <p:spPr bwMode="auto">
          <a:xfrm>
            <a:off x="242248" y="4665343"/>
            <a:ext cx="385594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r">
              <a:defRPr sz="1200">
                <a:latin typeface="Liberation Sans" panose="020B0604020202020204" pitchFamily="34" charset="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algn="l"/>
            <a:r>
              <a:rPr lang="en-US" dirty="0"/>
              <a:t>ILLUSTRATION 9-12</a:t>
            </a:r>
          </a:p>
          <a:p>
            <a:pPr algn="l"/>
            <a:r>
              <a:rPr lang="en-US" dirty="0"/>
              <a:t>Comparison of depreciation methods</a:t>
            </a:r>
            <a:endParaRPr lang="en-US" altLang="en-US" dirty="0"/>
          </a:p>
        </p:txBody>
      </p:sp>
      <p:sp>
        <p:nvSpPr>
          <p:cNvPr id="11"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2"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rgbClr val="CC0000"/>
                </a:solidFill>
                <a:latin typeface="Liberation Sans" panose="020B0604020202020204" pitchFamily="34" charset="0"/>
              </a:rPr>
              <a:t>Management’s Choice</a:t>
            </a:r>
            <a:endParaRPr lang="en-US" altLang="en-US" sz="3200" b="1" i="0" dirty="0">
              <a:solidFill>
                <a:srgbClr val="CC0000"/>
              </a:solidFill>
              <a:effectLst/>
              <a:latin typeface="Liberation Sans" panose="020B0604020202020204" pitchFamily="34" charset="0"/>
            </a:endParaRPr>
          </a:p>
        </p:txBody>
      </p:sp>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1360166"/>
            <a:ext cx="8534400" cy="4806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14400" y="6189343"/>
            <a:ext cx="1905000" cy="461665"/>
          </a:xfrm>
          <a:prstGeom prst="rect">
            <a:avLst/>
          </a:prstGeom>
        </p:spPr>
        <p:txBody>
          <a:bodyPr wrap="square">
            <a:spAutoFit/>
          </a:bodyPr>
          <a:lstStyle/>
          <a:p>
            <a:pPr algn="l"/>
            <a:r>
              <a:rPr lang="en-US" sz="1200" dirty="0">
                <a:latin typeface="Liberation Sans" panose="020B0604020202020204" pitchFamily="34" charset="0"/>
              </a:rPr>
              <a:t>ILLUSTRATION 9-13</a:t>
            </a:r>
          </a:p>
          <a:p>
            <a:pPr algn="l"/>
            <a:r>
              <a:rPr lang="en-US" sz="1200" b="0" dirty="0">
                <a:latin typeface="Liberation Sans" panose="020B0604020202020204" pitchFamily="34" charset="0"/>
              </a:rPr>
              <a:t>Patterns of depreciation</a:t>
            </a: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a:t>
            </a:r>
          </a:p>
        </p:txBody>
      </p:sp>
      <p:cxnSp>
        <p:nvCxnSpPr>
          <p:cNvPr id="4" name="Straight Arrow Connector 3"/>
          <p:cNvCxnSpPr/>
          <p:nvPr/>
        </p:nvCxnSpPr>
        <p:spPr bwMode="auto">
          <a:xfrm flipV="1">
            <a:off x="1828800" y="4114800"/>
            <a:ext cx="1143000" cy="1447800"/>
          </a:xfrm>
          <a:prstGeom prst="straightConnector1">
            <a:avLst/>
          </a:prstGeom>
          <a:solidFill>
            <a:schemeClr val="accent1"/>
          </a:solidFill>
          <a:ln w="12700" cap="sq"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TextBox 4"/>
          <p:cNvSpPr txBox="1"/>
          <p:nvPr/>
        </p:nvSpPr>
        <p:spPr>
          <a:xfrm>
            <a:off x="609600" y="5566372"/>
            <a:ext cx="2595582" cy="369332"/>
          </a:xfrm>
          <a:prstGeom prst="rect">
            <a:avLst/>
          </a:prstGeom>
          <a:noFill/>
        </p:spPr>
        <p:txBody>
          <a:bodyPr wrap="none" rtlCol="0">
            <a:spAutoFit/>
          </a:bodyPr>
          <a:lstStyle/>
          <a:p>
            <a:r>
              <a:rPr lang="en-US" sz="1800" dirty="0"/>
              <a:t>John Jay High School</a:t>
            </a:r>
          </a:p>
        </p:txBody>
      </p:sp>
      <p:cxnSp>
        <p:nvCxnSpPr>
          <p:cNvPr id="8" name="Straight Arrow Connector 7"/>
          <p:cNvCxnSpPr/>
          <p:nvPr/>
        </p:nvCxnSpPr>
        <p:spPr bwMode="auto">
          <a:xfrm flipH="1" flipV="1">
            <a:off x="7467600" y="4495800"/>
            <a:ext cx="228600" cy="1066800"/>
          </a:xfrm>
          <a:prstGeom prst="straightConnector1">
            <a:avLst/>
          </a:prstGeom>
          <a:solidFill>
            <a:schemeClr val="accent1"/>
          </a:solidFill>
          <a:ln w="12700" cap="sq"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p:cNvSpPr txBox="1"/>
          <p:nvPr/>
        </p:nvSpPr>
        <p:spPr>
          <a:xfrm>
            <a:off x="6924194" y="5562600"/>
            <a:ext cx="1544012" cy="369332"/>
          </a:xfrm>
          <a:prstGeom prst="rect">
            <a:avLst/>
          </a:prstGeom>
          <a:noFill/>
        </p:spPr>
        <p:txBody>
          <a:bodyPr wrap="none" rtlCol="0">
            <a:spAutoFit/>
          </a:bodyPr>
          <a:lstStyle/>
          <a:p>
            <a:r>
              <a:rPr lang="en-US" sz="1800" dirty="0"/>
              <a:t>Galleria Mall</a:t>
            </a:r>
          </a:p>
        </p:txBody>
      </p:sp>
    </p:spTree>
    <p:extLst>
      <p:ext uri="{BB962C8B-B14F-4D97-AF65-F5344CB8AC3E}">
        <p14:creationId xmlns:p14="http://schemas.microsoft.com/office/powerpoint/2010/main" val="440085755"/>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609600" y="1295400"/>
            <a:ext cx="8153400" cy="28346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685800" algn="l"/>
                <a:tab pos="5943600" algn="r"/>
              </a:tabLst>
              <a:defRPr sz="2900" b="1">
                <a:solidFill>
                  <a:schemeClr val="tx1"/>
                </a:solidFill>
                <a:latin typeface="Arial" charset="0"/>
              </a:defRPr>
            </a:lvl1pPr>
            <a:lvl2pPr marL="742950" indent="-285750">
              <a:tabLst>
                <a:tab pos="685800" algn="l"/>
                <a:tab pos="5943600" algn="r"/>
              </a:tabLst>
              <a:defRPr sz="2900" b="1">
                <a:solidFill>
                  <a:schemeClr val="tx1"/>
                </a:solidFill>
                <a:latin typeface="Arial" charset="0"/>
              </a:defRPr>
            </a:lvl2pPr>
            <a:lvl3pPr marL="1143000" indent="-228600">
              <a:tabLst>
                <a:tab pos="685800" algn="l"/>
                <a:tab pos="5943600" algn="r"/>
              </a:tabLst>
              <a:defRPr sz="2900" b="1">
                <a:solidFill>
                  <a:schemeClr val="tx1"/>
                </a:solidFill>
                <a:latin typeface="Arial" charset="0"/>
              </a:defRPr>
            </a:lvl3pPr>
            <a:lvl4pPr marL="1600200" indent="-228600">
              <a:tabLst>
                <a:tab pos="685800" algn="l"/>
                <a:tab pos="5943600" algn="r"/>
              </a:tabLst>
              <a:defRPr sz="2900" b="1">
                <a:solidFill>
                  <a:schemeClr val="tx1"/>
                </a:solidFill>
                <a:latin typeface="Arial" charset="0"/>
              </a:defRPr>
            </a:lvl4pPr>
            <a:lvl5pPr marL="2057400" indent="-228600">
              <a:tabLst>
                <a:tab pos="685800" algn="l"/>
                <a:tab pos="5943600" algn="r"/>
              </a:tabLst>
              <a:defRPr sz="2900" b="1">
                <a:solidFill>
                  <a:schemeClr val="tx1"/>
                </a:solidFill>
                <a:latin typeface="Arial" charset="0"/>
              </a:defRPr>
            </a:lvl5pPr>
            <a:lvl6pPr marL="2514600" indent="-228600" algn="ctr" eaLnBrk="0" fontAlgn="base" hangingPunct="0">
              <a:spcBef>
                <a:spcPct val="0"/>
              </a:spcBef>
              <a:spcAft>
                <a:spcPct val="0"/>
              </a:spcAft>
              <a:tabLst>
                <a:tab pos="685800" algn="l"/>
                <a:tab pos="5943600" algn="r"/>
              </a:tabLst>
              <a:defRPr sz="2900" b="1">
                <a:solidFill>
                  <a:schemeClr val="tx1"/>
                </a:solidFill>
                <a:latin typeface="Arial" charset="0"/>
              </a:defRPr>
            </a:lvl6pPr>
            <a:lvl7pPr marL="2971800" indent="-228600" algn="ctr" eaLnBrk="0" fontAlgn="base" hangingPunct="0">
              <a:spcBef>
                <a:spcPct val="0"/>
              </a:spcBef>
              <a:spcAft>
                <a:spcPct val="0"/>
              </a:spcAft>
              <a:tabLst>
                <a:tab pos="685800" algn="l"/>
                <a:tab pos="5943600" algn="r"/>
              </a:tabLst>
              <a:defRPr sz="2900" b="1">
                <a:solidFill>
                  <a:schemeClr val="tx1"/>
                </a:solidFill>
                <a:latin typeface="Arial" charset="0"/>
              </a:defRPr>
            </a:lvl7pPr>
            <a:lvl8pPr marL="3429000" indent="-228600" algn="ctr" eaLnBrk="0" fontAlgn="base" hangingPunct="0">
              <a:spcBef>
                <a:spcPct val="0"/>
              </a:spcBef>
              <a:spcAft>
                <a:spcPct val="0"/>
              </a:spcAft>
              <a:tabLst>
                <a:tab pos="685800" algn="l"/>
                <a:tab pos="5943600" algn="r"/>
              </a:tabLst>
              <a:defRPr sz="2900" b="1">
                <a:solidFill>
                  <a:schemeClr val="tx1"/>
                </a:solidFill>
                <a:latin typeface="Arial" charset="0"/>
              </a:defRPr>
            </a:lvl8pPr>
            <a:lvl9pPr marL="3886200" indent="-228600" algn="ctr" eaLnBrk="0" fontAlgn="base" hangingPunct="0">
              <a:spcBef>
                <a:spcPct val="0"/>
              </a:spcBef>
              <a:spcAft>
                <a:spcPct val="0"/>
              </a:spcAft>
              <a:tabLst>
                <a:tab pos="685800" algn="l"/>
                <a:tab pos="5943600" algn="r"/>
              </a:tabLst>
              <a:defRPr sz="2900" b="1">
                <a:solidFill>
                  <a:schemeClr val="tx1"/>
                </a:solidFill>
                <a:latin typeface="Arial" charset="0"/>
              </a:defRPr>
            </a:lvl9pPr>
          </a:lstStyle>
          <a:p>
            <a:pPr algn="l">
              <a:lnSpc>
                <a:spcPct val="115000"/>
              </a:lnSpc>
              <a:spcBef>
                <a:spcPct val="30000"/>
              </a:spcBef>
              <a:buSzPct val="80000"/>
            </a:pPr>
            <a:r>
              <a:rPr lang="en-US" altLang="en-US" sz="2200" dirty="0">
                <a:latin typeface="Liberation Sans" panose="020B0604020202020204" pitchFamily="34" charset="0"/>
              </a:rPr>
              <a:t>Illustration: </a:t>
            </a:r>
            <a:r>
              <a:rPr lang="en-US" altLang="en-US" sz="2200" b="0" dirty="0">
                <a:latin typeface="Liberation Sans" panose="020B0604020202020204" pitchFamily="34" charset="0"/>
              </a:rPr>
              <a:t>Bill’s Pizzas purchased a small delivery truck on January 1, 2017.</a:t>
            </a:r>
          </a:p>
          <a:p>
            <a:pPr algn="l">
              <a:lnSpc>
                <a:spcPct val="115000"/>
              </a:lnSpc>
              <a:spcBef>
                <a:spcPct val="30000"/>
              </a:spcBef>
              <a:buSzPct val="80000"/>
            </a:pPr>
            <a:r>
              <a:rPr lang="en-US" altLang="en-US" sz="2200" b="0" dirty="0">
                <a:latin typeface="Liberation Sans" panose="020B0604020202020204" pitchFamily="34" charset="0"/>
              </a:rPr>
              <a:t>	Cost 	$13,000</a:t>
            </a:r>
          </a:p>
          <a:p>
            <a:pPr algn="l">
              <a:lnSpc>
                <a:spcPct val="115000"/>
              </a:lnSpc>
              <a:spcBef>
                <a:spcPct val="30000"/>
              </a:spcBef>
              <a:buSzPct val="80000"/>
            </a:pPr>
            <a:r>
              <a:rPr lang="en-US" altLang="en-US" sz="2200" b="0" dirty="0">
                <a:latin typeface="Liberation Sans" panose="020B0604020202020204" pitchFamily="34" charset="0"/>
              </a:rPr>
              <a:t>	Expected salvage value 	$1,000</a:t>
            </a:r>
          </a:p>
          <a:p>
            <a:pPr algn="l">
              <a:lnSpc>
                <a:spcPct val="115000"/>
              </a:lnSpc>
              <a:spcBef>
                <a:spcPct val="30000"/>
              </a:spcBef>
              <a:buSzPct val="80000"/>
            </a:pPr>
            <a:r>
              <a:rPr lang="en-US" altLang="en-US" sz="2200" b="0" dirty="0">
                <a:latin typeface="Liberation Sans" panose="020B0604020202020204" pitchFamily="34" charset="0"/>
              </a:rPr>
              <a:t>	Estimated useful life (in years)	5</a:t>
            </a:r>
          </a:p>
          <a:p>
            <a:pPr algn="l">
              <a:lnSpc>
                <a:spcPct val="115000"/>
              </a:lnSpc>
              <a:spcBef>
                <a:spcPct val="30000"/>
              </a:spcBef>
              <a:buSzPct val="80000"/>
            </a:pPr>
            <a:r>
              <a:rPr lang="en-US" altLang="en-US" sz="2200" b="0" dirty="0">
                <a:latin typeface="Liberation Sans" panose="020B0604020202020204" pitchFamily="34" charset="0"/>
              </a:rPr>
              <a:t>	Estimated useful life (in miles)	100,000</a:t>
            </a:r>
          </a:p>
        </p:txBody>
      </p:sp>
      <p:sp>
        <p:nvSpPr>
          <p:cNvPr id="23555" name="Rectangle 3"/>
          <p:cNvSpPr>
            <a:spLocks noChangeArrowheads="1"/>
          </p:cNvSpPr>
          <p:nvPr/>
        </p:nvSpPr>
        <p:spPr bwMode="auto">
          <a:xfrm>
            <a:off x="609600" y="4114800"/>
            <a:ext cx="8153400" cy="10029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20000"/>
              </a:lnSpc>
              <a:spcBef>
                <a:spcPct val="40000"/>
              </a:spcBef>
              <a:buSzPct val="80000"/>
            </a:pPr>
            <a:r>
              <a:rPr lang="en-US" altLang="en-US" sz="2200" dirty="0">
                <a:latin typeface="Liberation Sans" panose="020B0604020202020204" pitchFamily="34" charset="0"/>
              </a:rPr>
              <a:t>Required:</a:t>
            </a:r>
            <a:r>
              <a:rPr lang="en-US" altLang="en-US" sz="2200" b="0" dirty="0">
                <a:latin typeface="Liberation Sans" panose="020B0604020202020204" pitchFamily="34" charset="0"/>
              </a:rPr>
              <a:t>  Compute depreciation using the following. </a:t>
            </a:r>
          </a:p>
          <a:p>
            <a:pPr algn="l">
              <a:lnSpc>
                <a:spcPct val="120000"/>
              </a:lnSpc>
              <a:spcBef>
                <a:spcPct val="40000"/>
              </a:spcBef>
              <a:buSzPct val="80000"/>
            </a:pPr>
            <a:r>
              <a:rPr lang="en-US" altLang="en-US" sz="2200" b="0" dirty="0">
                <a:latin typeface="Liberation Sans" panose="020B0604020202020204" pitchFamily="34" charset="0"/>
              </a:rPr>
              <a:t>(a) Straight-Line.  (b) Units-of-Activity.  (c) Declining-Balance.</a:t>
            </a:r>
          </a:p>
        </p:txBody>
      </p:sp>
      <p:sp>
        <p:nvSpPr>
          <p:cNvPr id="7"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sz="3200" dirty="0">
                <a:solidFill>
                  <a:schemeClr val="tx2">
                    <a:lumMod val="50000"/>
                  </a:schemeClr>
                </a:solidFill>
                <a:latin typeface="Liberation Sans" panose="020B0604020202020204" pitchFamily="34" charset="0"/>
              </a:rPr>
              <a:t>DEPRECIATION METHODS</a:t>
            </a:r>
            <a:endParaRPr lang="en-US" altLang="en-US" sz="3200" b="1" i="0" dirty="0">
              <a:solidFill>
                <a:schemeClr val="tx2">
                  <a:lumMod val="50000"/>
                </a:schemeClr>
              </a:solidFill>
              <a:effectLst/>
              <a:latin typeface="Liberation Sans" panose="020B0604020202020204" pitchFamily="34" charset="0"/>
            </a:endParaRP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a:t>
            </a:r>
          </a:p>
        </p:txBody>
      </p:sp>
    </p:spTree>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rgbClr val="CC0000"/>
                </a:solidFill>
                <a:latin typeface="Liberation Sans" panose="020B0604020202020204" pitchFamily="34" charset="0"/>
              </a:rPr>
              <a:t>Straight-Line Method</a:t>
            </a:r>
            <a:endParaRPr lang="en-US" altLang="en-US" sz="3200" b="1" i="0" dirty="0">
              <a:solidFill>
                <a:srgbClr val="CC0000"/>
              </a:solidFill>
              <a:effectLst/>
              <a:latin typeface="Liberation Sans" panose="020B0604020202020204" pitchFamily="34" charset="0"/>
            </a:endParaRP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2" name="Rectangle 1"/>
          <p:cNvSpPr/>
          <p:nvPr/>
        </p:nvSpPr>
        <p:spPr>
          <a:xfrm>
            <a:off x="990600" y="5950632"/>
            <a:ext cx="4572000" cy="46166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ts val="0"/>
              </a:spcBef>
            </a:pPr>
            <a:r>
              <a:rPr lang="en-US" sz="1200" dirty="0">
                <a:latin typeface="Liberation Sans" panose="020B0604020202020204" pitchFamily="34" charset="0"/>
              </a:rPr>
              <a:t>ILLUSTRATION 9-8</a:t>
            </a:r>
          </a:p>
          <a:p>
            <a:pPr algn="l">
              <a:spcBef>
                <a:spcPts val="0"/>
              </a:spcBef>
            </a:pPr>
            <a:r>
              <a:rPr lang="en-US" sz="1200" b="0" dirty="0">
                <a:latin typeface="Liberation Sans" panose="020B0604020202020204" pitchFamily="34" charset="0"/>
              </a:rPr>
              <a:t>Formula for straight-line method</a:t>
            </a: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a:t>
            </a:r>
          </a:p>
        </p:txBody>
      </p:sp>
      <p:sp>
        <p:nvSpPr>
          <p:cNvPr id="8" name="Text Box 2"/>
          <p:cNvSpPr txBox="1">
            <a:spLocks noChangeArrowheads="1"/>
          </p:cNvSpPr>
          <p:nvPr/>
        </p:nvSpPr>
        <p:spPr bwMode="auto">
          <a:xfrm>
            <a:off x="533400" y="1219200"/>
            <a:ext cx="7708900" cy="24560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01638" indent="-401638">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algn="ctr" eaLnBrk="0" fontAlgn="base" hangingPunct="0">
              <a:spcBef>
                <a:spcPct val="0"/>
              </a:spcBef>
              <a:spcAft>
                <a:spcPct val="0"/>
              </a:spcAft>
              <a:defRPr sz="2400">
                <a:solidFill>
                  <a:schemeClr val="tx1"/>
                </a:solidFill>
                <a:latin typeface="Comic Sans MS" pitchFamily="66" charset="0"/>
              </a:defRPr>
            </a:lvl6pPr>
            <a:lvl7pPr marL="2971800" indent="-228600" algn="ctr" eaLnBrk="0" fontAlgn="base" hangingPunct="0">
              <a:spcBef>
                <a:spcPct val="0"/>
              </a:spcBef>
              <a:spcAft>
                <a:spcPct val="0"/>
              </a:spcAft>
              <a:defRPr sz="2400">
                <a:solidFill>
                  <a:schemeClr val="tx1"/>
                </a:solidFill>
                <a:latin typeface="Comic Sans MS" pitchFamily="66" charset="0"/>
              </a:defRPr>
            </a:lvl7pPr>
            <a:lvl8pPr marL="3429000" indent="-228600" algn="ctr" eaLnBrk="0" fontAlgn="base" hangingPunct="0">
              <a:spcBef>
                <a:spcPct val="0"/>
              </a:spcBef>
              <a:spcAft>
                <a:spcPct val="0"/>
              </a:spcAft>
              <a:defRPr sz="2400">
                <a:solidFill>
                  <a:schemeClr val="tx1"/>
                </a:solidFill>
                <a:latin typeface="Comic Sans MS" pitchFamily="66" charset="0"/>
              </a:defRPr>
            </a:lvl8pPr>
            <a:lvl9pPr marL="3886200" indent="-228600" algn="ctr" eaLnBrk="0" fontAlgn="base" hangingPunct="0">
              <a:spcBef>
                <a:spcPct val="0"/>
              </a:spcBef>
              <a:spcAft>
                <a:spcPct val="0"/>
              </a:spcAft>
              <a:defRPr sz="2400">
                <a:solidFill>
                  <a:schemeClr val="tx1"/>
                </a:solidFill>
                <a:latin typeface="Comic Sans MS" pitchFamily="66" charset="0"/>
              </a:defRPr>
            </a:lvl9pPr>
          </a:lstStyle>
          <a:p>
            <a:pPr algn="l">
              <a:lnSpc>
                <a:spcPct val="110000"/>
              </a:lnSpc>
              <a:spcBef>
                <a:spcPct val="30000"/>
              </a:spcBef>
              <a:buSzPct val="80000"/>
              <a:buFontTx/>
              <a:buBlip>
                <a:blip r:embed="rId3"/>
              </a:buBlip>
            </a:pPr>
            <a:r>
              <a:rPr lang="en-US" altLang="en-US" dirty="0">
                <a:latin typeface="Liberation Sans"/>
              </a:rPr>
              <a:t>Straight-line method predominates in practice. </a:t>
            </a:r>
          </a:p>
          <a:p>
            <a:pPr algn="l">
              <a:lnSpc>
                <a:spcPct val="110000"/>
              </a:lnSpc>
              <a:spcBef>
                <a:spcPct val="30000"/>
              </a:spcBef>
              <a:buSzPct val="80000"/>
              <a:buFontTx/>
              <a:buBlip>
                <a:blip r:embed="rId3"/>
              </a:buBlip>
            </a:pPr>
            <a:r>
              <a:rPr lang="en-US" altLang="en-US" dirty="0">
                <a:latin typeface="Liberation Sans"/>
              </a:rPr>
              <a:t>Expense is same amount for each year.</a:t>
            </a:r>
          </a:p>
          <a:p>
            <a:pPr algn="l">
              <a:lnSpc>
                <a:spcPct val="110000"/>
              </a:lnSpc>
              <a:spcBef>
                <a:spcPct val="30000"/>
              </a:spcBef>
              <a:buSzPct val="80000"/>
              <a:buFontTx/>
              <a:buBlip>
                <a:blip r:embed="rId3"/>
              </a:buBlip>
            </a:pPr>
            <a:r>
              <a:rPr lang="en-US" altLang="en-US" dirty="0">
                <a:latin typeface="Liberation Sans"/>
              </a:rPr>
              <a:t>Depreciable cost is cost of the asset less its salvage value.</a:t>
            </a:r>
          </a:p>
          <a:p>
            <a:pPr algn="l">
              <a:lnSpc>
                <a:spcPct val="110000"/>
              </a:lnSpc>
              <a:spcBef>
                <a:spcPct val="30000"/>
              </a:spcBef>
              <a:buSzPct val="80000"/>
              <a:buFontTx/>
              <a:buBlip>
                <a:blip r:embed="rId3"/>
              </a:buBlip>
            </a:pPr>
            <a:endParaRPr lang="en-US" altLang="en-US" dirty="0"/>
          </a:p>
        </p:txBody>
      </p:sp>
      <p:sp>
        <p:nvSpPr>
          <p:cNvPr id="11" name="Rectangle 13"/>
          <p:cNvSpPr>
            <a:spLocks noChangeArrowheads="1"/>
          </p:cNvSpPr>
          <p:nvPr/>
        </p:nvSpPr>
        <p:spPr bwMode="auto">
          <a:xfrm>
            <a:off x="-43075" y="3511302"/>
            <a:ext cx="8861850"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2600" b="1" dirty="0">
                <a:solidFill>
                  <a:schemeClr val="tx2"/>
                </a:solidFill>
              </a:rPr>
              <a:t>Straight Line Depreciation Calculation</a:t>
            </a:r>
          </a:p>
          <a:p>
            <a:r>
              <a:rPr lang="en-US" altLang="en-US" sz="2600" dirty="0">
                <a:solidFill>
                  <a:schemeClr val="tx2"/>
                </a:solidFill>
              </a:rPr>
              <a:t> </a:t>
            </a:r>
            <a:br>
              <a:rPr lang="en-US" altLang="en-US" sz="2600" dirty="0">
                <a:solidFill>
                  <a:schemeClr val="tx2"/>
                </a:solidFill>
              </a:rPr>
            </a:br>
            <a:r>
              <a:rPr lang="en-US" altLang="en-US" sz="2600" dirty="0">
                <a:solidFill>
                  <a:schemeClr val="tx2"/>
                </a:solidFill>
              </a:rPr>
              <a:t>(Purchase Price of Asset - Approximate Salvage Value)</a:t>
            </a:r>
          </a:p>
          <a:p>
            <a:r>
              <a:rPr lang="en-US" altLang="en-US" sz="2600" dirty="0">
                <a:solidFill>
                  <a:schemeClr val="tx2"/>
                </a:solidFill>
              </a:rPr>
              <a:t> ÷ Estimated Useful Life of Asset </a:t>
            </a:r>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7255" y="169873"/>
            <a:ext cx="2049874" cy="1154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8416474"/>
      </p:ext>
    </p:extLst>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302" y="2577152"/>
            <a:ext cx="7671955" cy="3362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80" name="Text Box 2"/>
          <p:cNvSpPr txBox="1">
            <a:spLocks noChangeArrowheads="1"/>
          </p:cNvSpPr>
          <p:nvPr/>
        </p:nvSpPr>
        <p:spPr bwMode="auto">
          <a:xfrm>
            <a:off x="609600" y="1295400"/>
            <a:ext cx="7708900" cy="1040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marL="688975" algn="l">
              <a:lnSpc>
                <a:spcPct val="120000"/>
              </a:lnSpc>
              <a:spcBef>
                <a:spcPct val="40000"/>
              </a:spcBef>
              <a:buClr>
                <a:srgbClr val="CC0000"/>
              </a:buClr>
              <a:buSzPct val="80000"/>
              <a:buFont typeface="Wingdings" pitchFamily="2" charset="2"/>
              <a:buChar char="u"/>
            </a:pPr>
            <a:r>
              <a:rPr lang="en-US" altLang="en-US" sz="2200" b="0" dirty="0">
                <a:latin typeface="Liberation Sans" panose="020B0604020202020204" pitchFamily="34" charset="0"/>
              </a:rPr>
              <a:t>Expense is </a:t>
            </a:r>
            <a:r>
              <a:rPr lang="en-US" altLang="en-US" sz="2200" dirty="0">
                <a:latin typeface="Liberation Sans" panose="020B0604020202020204" pitchFamily="34" charset="0"/>
              </a:rPr>
              <a:t>same amount</a:t>
            </a:r>
            <a:r>
              <a:rPr lang="en-US" altLang="en-US" sz="2200" b="0" dirty="0">
                <a:latin typeface="Liberation Sans" panose="020B0604020202020204" pitchFamily="34" charset="0"/>
              </a:rPr>
              <a:t> for each year.</a:t>
            </a:r>
          </a:p>
          <a:p>
            <a:pPr marL="688975" algn="l">
              <a:lnSpc>
                <a:spcPct val="120000"/>
              </a:lnSpc>
              <a:spcBef>
                <a:spcPct val="40000"/>
              </a:spcBef>
              <a:buClr>
                <a:srgbClr val="CC0000"/>
              </a:buClr>
              <a:buSzPct val="80000"/>
              <a:buFont typeface="Wingdings" pitchFamily="2" charset="2"/>
              <a:buChar char="u"/>
            </a:pPr>
            <a:r>
              <a:rPr lang="en-US" altLang="en-US" sz="2200" b="0" dirty="0">
                <a:latin typeface="Liberation Sans" panose="020B0604020202020204" pitchFamily="34" charset="0"/>
              </a:rPr>
              <a:t>Depreciable cost = Cost less salvage value.</a:t>
            </a:r>
          </a:p>
        </p:txBody>
      </p:sp>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rgbClr val="CC0000"/>
                </a:solidFill>
                <a:latin typeface="Liberation Sans" panose="020B0604020202020204" pitchFamily="34" charset="0"/>
              </a:rPr>
              <a:t>Straight-Line Method</a:t>
            </a:r>
            <a:endParaRPr lang="en-US" altLang="en-US" sz="3200" b="1" i="0" dirty="0">
              <a:solidFill>
                <a:srgbClr val="CC0000"/>
              </a:solidFill>
              <a:effectLst/>
              <a:latin typeface="Liberation Sans" panose="020B0604020202020204" pitchFamily="34" charset="0"/>
            </a:endParaRP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2" name="Rectangle 1"/>
          <p:cNvSpPr/>
          <p:nvPr/>
        </p:nvSpPr>
        <p:spPr>
          <a:xfrm>
            <a:off x="990600" y="5950632"/>
            <a:ext cx="4572000" cy="46166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ts val="0"/>
              </a:spcBef>
            </a:pPr>
            <a:r>
              <a:rPr lang="en-US" sz="1200" dirty="0">
                <a:latin typeface="Liberation Sans" panose="020B0604020202020204" pitchFamily="34" charset="0"/>
              </a:rPr>
              <a:t>ILLUSTRATION 9-8</a:t>
            </a:r>
          </a:p>
          <a:p>
            <a:pPr algn="l">
              <a:spcBef>
                <a:spcPts val="0"/>
              </a:spcBef>
            </a:pPr>
            <a:r>
              <a:rPr lang="en-US" sz="1200" b="0" dirty="0">
                <a:latin typeface="Liberation Sans" panose="020B0604020202020204" pitchFamily="34" charset="0"/>
              </a:rPr>
              <a:t>Formula for straight-line method</a:t>
            </a: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a:t>
            </a:r>
          </a:p>
        </p:txBody>
      </p:sp>
    </p:spTree>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2"/>
          <p:cNvGraphicFramePr>
            <a:graphicFrameLocks noChangeAspect="1"/>
          </p:cNvGraphicFramePr>
          <p:nvPr>
            <p:extLst>
              <p:ext uri="{D42A27DB-BD31-4B8C-83A1-F6EECF244321}">
                <p14:modId xmlns:p14="http://schemas.microsoft.com/office/powerpoint/2010/main" val="3662748337"/>
              </p:ext>
            </p:extLst>
          </p:nvPr>
        </p:nvGraphicFramePr>
        <p:xfrm>
          <a:off x="228600" y="1524000"/>
          <a:ext cx="8667750" cy="3629025"/>
        </p:xfrm>
        <a:graphic>
          <a:graphicData uri="http://schemas.openxmlformats.org/presentationml/2006/ole">
            <mc:AlternateContent xmlns:mc="http://schemas.openxmlformats.org/markup-compatibility/2006">
              <mc:Choice xmlns:v="urn:schemas-microsoft-com:vml" Requires="v">
                <p:oleObj spid="_x0000_s25807" name="Worksheet" r:id="rId4" imgW="4981489" imgH="2076329" progId="Excel.Sheet.8">
                  <p:embed/>
                </p:oleObj>
              </mc:Choice>
              <mc:Fallback>
                <p:oleObj name="Worksheet" r:id="rId4" imgW="4981489" imgH="2076329" progId="Excel.Sheet.8">
                  <p:embed/>
                  <p:pic>
                    <p:nvPicPr>
                      <p:cNvPr id="0" name="Object 2"/>
                      <p:cNvPicPr>
                        <a:picLocks noChangeAspect="1" noChangeArrowheads="1"/>
                      </p:cNvPicPr>
                      <p:nvPr/>
                    </p:nvPicPr>
                    <p:blipFill>
                      <a:blip r:embed="rId5"/>
                      <a:srcRect/>
                      <a:stretch>
                        <a:fillRect/>
                      </a:stretch>
                    </p:blipFill>
                    <p:spPr bwMode="auto">
                      <a:xfrm>
                        <a:off x="228600" y="1524000"/>
                        <a:ext cx="8667750" cy="3629025"/>
                      </a:xfrm>
                      <a:prstGeom prst="rect">
                        <a:avLst/>
                      </a:prstGeom>
                      <a:noFill/>
                      <a:ln>
                        <a:noFill/>
                      </a:ln>
                      <a:effectLst/>
                      <a:extLst/>
                    </p:spPr>
                  </p:pic>
                </p:oleObj>
              </mc:Fallback>
            </mc:AlternateContent>
          </a:graphicData>
        </a:graphic>
      </p:graphicFrame>
      <p:sp>
        <p:nvSpPr>
          <p:cNvPr id="25603" name="Text Box 3"/>
          <p:cNvSpPr txBox="1">
            <a:spLocks noChangeArrowheads="1"/>
          </p:cNvSpPr>
          <p:nvPr/>
        </p:nvSpPr>
        <p:spPr bwMode="auto">
          <a:xfrm>
            <a:off x="609600" y="1295400"/>
            <a:ext cx="2362200" cy="480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05000"/>
              </a:lnSpc>
              <a:spcBef>
                <a:spcPct val="30000"/>
              </a:spcBef>
              <a:buSzPct val="80000"/>
            </a:pPr>
            <a:r>
              <a:rPr lang="en-US" altLang="en-US" sz="2400" dirty="0">
                <a:latin typeface="Liberation Sans" panose="020B0604020202020204" pitchFamily="34" charset="0"/>
              </a:rPr>
              <a:t>Illustration:</a:t>
            </a:r>
          </a:p>
        </p:txBody>
      </p:sp>
      <p:sp>
        <p:nvSpPr>
          <p:cNvPr id="25604" name="Text Box 4"/>
          <p:cNvSpPr txBox="1">
            <a:spLocks noChangeArrowheads="1"/>
          </p:cNvSpPr>
          <p:nvPr/>
        </p:nvSpPr>
        <p:spPr bwMode="auto">
          <a:xfrm>
            <a:off x="381000" y="2638425"/>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spcBef>
                <a:spcPct val="50000"/>
              </a:spcBef>
            </a:pPr>
            <a:r>
              <a:rPr lang="en-US" altLang="en-US" sz="1800" dirty="0">
                <a:latin typeface="Liberation Sans" panose="020B0604020202020204" pitchFamily="34" charset="0"/>
              </a:rPr>
              <a:t>2017</a:t>
            </a:r>
          </a:p>
        </p:txBody>
      </p:sp>
      <p:sp>
        <p:nvSpPr>
          <p:cNvPr id="1168389" name="Text Box 5"/>
          <p:cNvSpPr txBox="1">
            <a:spLocks noChangeArrowheads="1"/>
          </p:cNvSpPr>
          <p:nvPr/>
        </p:nvSpPr>
        <p:spPr bwMode="auto">
          <a:xfrm>
            <a:off x="1371600" y="2638425"/>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$ 12,000</a:t>
            </a:r>
          </a:p>
        </p:txBody>
      </p:sp>
      <p:sp>
        <p:nvSpPr>
          <p:cNvPr id="1168390" name="Text Box 6"/>
          <p:cNvSpPr txBox="1">
            <a:spLocks noChangeArrowheads="1"/>
          </p:cNvSpPr>
          <p:nvPr/>
        </p:nvSpPr>
        <p:spPr bwMode="auto">
          <a:xfrm>
            <a:off x="3200400" y="2638425"/>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20%</a:t>
            </a:r>
          </a:p>
        </p:txBody>
      </p:sp>
      <p:sp>
        <p:nvSpPr>
          <p:cNvPr id="1168391" name="Text Box 7"/>
          <p:cNvSpPr txBox="1">
            <a:spLocks noChangeArrowheads="1"/>
          </p:cNvSpPr>
          <p:nvPr/>
        </p:nvSpPr>
        <p:spPr bwMode="auto">
          <a:xfrm>
            <a:off x="4495800" y="2638425"/>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$ 2,400</a:t>
            </a:r>
          </a:p>
        </p:txBody>
      </p:sp>
      <p:sp>
        <p:nvSpPr>
          <p:cNvPr id="1168392" name="Text Box 8"/>
          <p:cNvSpPr txBox="1">
            <a:spLocks noChangeArrowheads="1"/>
          </p:cNvSpPr>
          <p:nvPr/>
        </p:nvSpPr>
        <p:spPr bwMode="auto">
          <a:xfrm>
            <a:off x="6172200" y="2638425"/>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solidFill>
                  <a:srgbClr val="CC0000"/>
                </a:solidFill>
                <a:latin typeface="Liberation Sans" panose="020B0604020202020204" pitchFamily="34" charset="0"/>
              </a:rPr>
              <a:t>$ 2,400</a:t>
            </a:r>
          </a:p>
        </p:txBody>
      </p:sp>
      <p:sp>
        <p:nvSpPr>
          <p:cNvPr id="1168393" name="Text Box 9"/>
          <p:cNvSpPr txBox="1">
            <a:spLocks noChangeArrowheads="1"/>
          </p:cNvSpPr>
          <p:nvPr/>
        </p:nvSpPr>
        <p:spPr bwMode="auto">
          <a:xfrm>
            <a:off x="7543800" y="2638425"/>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$ 10,600</a:t>
            </a:r>
          </a:p>
        </p:txBody>
      </p:sp>
      <p:sp>
        <p:nvSpPr>
          <p:cNvPr id="25610" name="Text Box 10"/>
          <p:cNvSpPr txBox="1">
            <a:spLocks noChangeArrowheads="1"/>
          </p:cNvSpPr>
          <p:nvPr/>
        </p:nvSpPr>
        <p:spPr bwMode="auto">
          <a:xfrm>
            <a:off x="381000" y="30480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spcBef>
                <a:spcPct val="50000"/>
              </a:spcBef>
            </a:pPr>
            <a:r>
              <a:rPr lang="en-US" altLang="en-US" sz="1800" dirty="0">
                <a:latin typeface="Liberation Sans" panose="020B0604020202020204" pitchFamily="34" charset="0"/>
              </a:rPr>
              <a:t>2018</a:t>
            </a:r>
          </a:p>
        </p:txBody>
      </p:sp>
      <p:sp>
        <p:nvSpPr>
          <p:cNvPr id="1168395" name="Text Box 11"/>
          <p:cNvSpPr txBox="1">
            <a:spLocks noChangeArrowheads="1"/>
          </p:cNvSpPr>
          <p:nvPr/>
        </p:nvSpPr>
        <p:spPr bwMode="auto">
          <a:xfrm>
            <a:off x="1371600" y="3048000"/>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12,000</a:t>
            </a:r>
          </a:p>
        </p:txBody>
      </p:sp>
      <p:sp>
        <p:nvSpPr>
          <p:cNvPr id="1168396" name="Text Box 12"/>
          <p:cNvSpPr txBox="1">
            <a:spLocks noChangeArrowheads="1"/>
          </p:cNvSpPr>
          <p:nvPr/>
        </p:nvSpPr>
        <p:spPr bwMode="auto">
          <a:xfrm>
            <a:off x="3200400" y="3048000"/>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571500" algn="r"/>
              </a:tabLst>
              <a:defRPr sz="2900" b="1">
                <a:solidFill>
                  <a:schemeClr val="tx1"/>
                </a:solidFill>
                <a:latin typeface="Arial" charset="0"/>
              </a:defRPr>
            </a:lvl1pPr>
            <a:lvl2pPr marL="742950" indent="-285750">
              <a:tabLst>
                <a:tab pos="571500" algn="r"/>
              </a:tabLst>
              <a:defRPr sz="2900" b="1">
                <a:solidFill>
                  <a:schemeClr val="tx1"/>
                </a:solidFill>
                <a:latin typeface="Arial" charset="0"/>
              </a:defRPr>
            </a:lvl2pPr>
            <a:lvl3pPr marL="1143000" indent="-228600">
              <a:tabLst>
                <a:tab pos="571500" algn="r"/>
              </a:tabLst>
              <a:defRPr sz="2900" b="1">
                <a:solidFill>
                  <a:schemeClr val="tx1"/>
                </a:solidFill>
                <a:latin typeface="Arial" charset="0"/>
              </a:defRPr>
            </a:lvl3pPr>
            <a:lvl4pPr marL="1600200" indent="-228600">
              <a:tabLst>
                <a:tab pos="571500" algn="r"/>
              </a:tabLst>
              <a:defRPr sz="2900" b="1">
                <a:solidFill>
                  <a:schemeClr val="tx1"/>
                </a:solidFill>
                <a:latin typeface="Arial" charset="0"/>
              </a:defRPr>
            </a:lvl4pPr>
            <a:lvl5pPr marL="2057400" indent="-228600">
              <a:tabLst>
                <a:tab pos="571500" algn="r"/>
              </a:tabLst>
              <a:defRPr sz="2900" b="1">
                <a:solidFill>
                  <a:schemeClr val="tx1"/>
                </a:solidFill>
                <a:latin typeface="Arial" charset="0"/>
              </a:defRPr>
            </a:lvl5pPr>
            <a:lvl6pPr marL="2514600" indent="-228600" algn="ctr" eaLnBrk="0" fontAlgn="base" hangingPunct="0">
              <a:spcBef>
                <a:spcPct val="0"/>
              </a:spcBef>
              <a:spcAft>
                <a:spcPct val="0"/>
              </a:spcAft>
              <a:tabLst>
                <a:tab pos="571500" algn="r"/>
              </a:tabLst>
              <a:defRPr sz="2900" b="1">
                <a:solidFill>
                  <a:schemeClr val="tx1"/>
                </a:solidFill>
                <a:latin typeface="Arial" charset="0"/>
              </a:defRPr>
            </a:lvl6pPr>
            <a:lvl7pPr marL="2971800" indent="-228600" algn="ctr" eaLnBrk="0" fontAlgn="base" hangingPunct="0">
              <a:spcBef>
                <a:spcPct val="0"/>
              </a:spcBef>
              <a:spcAft>
                <a:spcPct val="0"/>
              </a:spcAft>
              <a:tabLst>
                <a:tab pos="571500" algn="r"/>
              </a:tabLst>
              <a:defRPr sz="2900" b="1">
                <a:solidFill>
                  <a:schemeClr val="tx1"/>
                </a:solidFill>
                <a:latin typeface="Arial" charset="0"/>
              </a:defRPr>
            </a:lvl7pPr>
            <a:lvl8pPr marL="3429000" indent="-228600" algn="ctr" eaLnBrk="0" fontAlgn="base" hangingPunct="0">
              <a:spcBef>
                <a:spcPct val="0"/>
              </a:spcBef>
              <a:spcAft>
                <a:spcPct val="0"/>
              </a:spcAft>
              <a:tabLst>
                <a:tab pos="571500" algn="r"/>
              </a:tabLst>
              <a:defRPr sz="2900" b="1">
                <a:solidFill>
                  <a:schemeClr val="tx1"/>
                </a:solidFill>
                <a:latin typeface="Arial" charset="0"/>
              </a:defRPr>
            </a:lvl8pPr>
            <a:lvl9pPr marL="3886200" indent="-228600" algn="ctr" eaLnBrk="0" fontAlgn="base" hangingPunct="0">
              <a:spcBef>
                <a:spcPct val="0"/>
              </a:spcBef>
              <a:spcAft>
                <a:spcPct val="0"/>
              </a:spcAft>
              <a:tabLst>
                <a:tab pos="571500" algn="r"/>
              </a:tabLst>
              <a:defRPr sz="2900" b="1">
                <a:solidFill>
                  <a:schemeClr val="tx1"/>
                </a:solidFill>
                <a:latin typeface="Arial" charset="0"/>
              </a:defRPr>
            </a:lvl9pPr>
          </a:lstStyle>
          <a:p>
            <a:pPr algn="l">
              <a:spcBef>
                <a:spcPct val="50000"/>
              </a:spcBef>
            </a:pPr>
            <a:r>
              <a:rPr lang="en-US" altLang="en-US" sz="1800" dirty="0">
                <a:latin typeface="Liberation Sans" panose="020B0604020202020204" pitchFamily="34" charset="0"/>
              </a:rPr>
              <a:t>	20</a:t>
            </a:r>
          </a:p>
        </p:txBody>
      </p:sp>
      <p:sp>
        <p:nvSpPr>
          <p:cNvPr id="1168397" name="Text Box 13"/>
          <p:cNvSpPr txBox="1">
            <a:spLocks noChangeArrowheads="1"/>
          </p:cNvSpPr>
          <p:nvPr/>
        </p:nvSpPr>
        <p:spPr bwMode="auto">
          <a:xfrm>
            <a:off x="4495800" y="3048000"/>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2,400</a:t>
            </a:r>
          </a:p>
        </p:txBody>
      </p:sp>
      <p:sp>
        <p:nvSpPr>
          <p:cNvPr id="1168398" name="Text Box 14"/>
          <p:cNvSpPr txBox="1">
            <a:spLocks noChangeArrowheads="1"/>
          </p:cNvSpPr>
          <p:nvPr/>
        </p:nvSpPr>
        <p:spPr bwMode="auto">
          <a:xfrm>
            <a:off x="6172200" y="3048000"/>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solidFill>
                  <a:srgbClr val="CC0000"/>
                </a:solidFill>
                <a:latin typeface="Liberation Sans" panose="020B0604020202020204" pitchFamily="34" charset="0"/>
              </a:rPr>
              <a:t>4,800</a:t>
            </a:r>
          </a:p>
        </p:txBody>
      </p:sp>
      <p:sp>
        <p:nvSpPr>
          <p:cNvPr id="1168399" name="Text Box 15"/>
          <p:cNvSpPr txBox="1">
            <a:spLocks noChangeArrowheads="1"/>
          </p:cNvSpPr>
          <p:nvPr/>
        </p:nvSpPr>
        <p:spPr bwMode="auto">
          <a:xfrm>
            <a:off x="7543800" y="3048000"/>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8,200</a:t>
            </a:r>
          </a:p>
        </p:txBody>
      </p:sp>
      <p:sp>
        <p:nvSpPr>
          <p:cNvPr id="25616" name="Text Box 16"/>
          <p:cNvSpPr txBox="1">
            <a:spLocks noChangeArrowheads="1"/>
          </p:cNvSpPr>
          <p:nvPr/>
        </p:nvSpPr>
        <p:spPr bwMode="auto">
          <a:xfrm>
            <a:off x="381000" y="3476625"/>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spcBef>
                <a:spcPct val="50000"/>
              </a:spcBef>
            </a:pPr>
            <a:r>
              <a:rPr lang="en-US" altLang="en-US" sz="1800" dirty="0">
                <a:latin typeface="Liberation Sans" panose="020B0604020202020204" pitchFamily="34" charset="0"/>
              </a:rPr>
              <a:t>2019</a:t>
            </a:r>
          </a:p>
        </p:txBody>
      </p:sp>
      <p:sp>
        <p:nvSpPr>
          <p:cNvPr id="1168401" name="Text Box 17"/>
          <p:cNvSpPr txBox="1">
            <a:spLocks noChangeArrowheads="1"/>
          </p:cNvSpPr>
          <p:nvPr/>
        </p:nvSpPr>
        <p:spPr bwMode="auto">
          <a:xfrm>
            <a:off x="1371600" y="3476625"/>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12,000</a:t>
            </a:r>
          </a:p>
        </p:txBody>
      </p:sp>
      <p:sp>
        <p:nvSpPr>
          <p:cNvPr id="1168402" name="Text Box 18"/>
          <p:cNvSpPr txBox="1">
            <a:spLocks noChangeArrowheads="1"/>
          </p:cNvSpPr>
          <p:nvPr/>
        </p:nvSpPr>
        <p:spPr bwMode="auto">
          <a:xfrm>
            <a:off x="3200400" y="3476625"/>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571500" algn="r"/>
              </a:tabLst>
              <a:defRPr sz="2900" b="1">
                <a:solidFill>
                  <a:schemeClr val="tx1"/>
                </a:solidFill>
                <a:latin typeface="Arial" charset="0"/>
              </a:defRPr>
            </a:lvl1pPr>
            <a:lvl2pPr marL="742950" indent="-285750">
              <a:tabLst>
                <a:tab pos="571500" algn="r"/>
              </a:tabLst>
              <a:defRPr sz="2900" b="1">
                <a:solidFill>
                  <a:schemeClr val="tx1"/>
                </a:solidFill>
                <a:latin typeface="Arial" charset="0"/>
              </a:defRPr>
            </a:lvl2pPr>
            <a:lvl3pPr marL="1143000" indent="-228600">
              <a:tabLst>
                <a:tab pos="571500" algn="r"/>
              </a:tabLst>
              <a:defRPr sz="2900" b="1">
                <a:solidFill>
                  <a:schemeClr val="tx1"/>
                </a:solidFill>
                <a:latin typeface="Arial" charset="0"/>
              </a:defRPr>
            </a:lvl3pPr>
            <a:lvl4pPr marL="1600200" indent="-228600">
              <a:tabLst>
                <a:tab pos="571500" algn="r"/>
              </a:tabLst>
              <a:defRPr sz="2900" b="1">
                <a:solidFill>
                  <a:schemeClr val="tx1"/>
                </a:solidFill>
                <a:latin typeface="Arial" charset="0"/>
              </a:defRPr>
            </a:lvl4pPr>
            <a:lvl5pPr marL="2057400" indent="-228600">
              <a:tabLst>
                <a:tab pos="571500" algn="r"/>
              </a:tabLst>
              <a:defRPr sz="2900" b="1">
                <a:solidFill>
                  <a:schemeClr val="tx1"/>
                </a:solidFill>
                <a:latin typeface="Arial" charset="0"/>
              </a:defRPr>
            </a:lvl5pPr>
            <a:lvl6pPr marL="2514600" indent="-228600" algn="ctr" eaLnBrk="0" fontAlgn="base" hangingPunct="0">
              <a:spcBef>
                <a:spcPct val="0"/>
              </a:spcBef>
              <a:spcAft>
                <a:spcPct val="0"/>
              </a:spcAft>
              <a:tabLst>
                <a:tab pos="571500" algn="r"/>
              </a:tabLst>
              <a:defRPr sz="2900" b="1">
                <a:solidFill>
                  <a:schemeClr val="tx1"/>
                </a:solidFill>
                <a:latin typeface="Arial" charset="0"/>
              </a:defRPr>
            </a:lvl6pPr>
            <a:lvl7pPr marL="2971800" indent="-228600" algn="ctr" eaLnBrk="0" fontAlgn="base" hangingPunct="0">
              <a:spcBef>
                <a:spcPct val="0"/>
              </a:spcBef>
              <a:spcAft>
                <a:spcPct val="0"/>
              </a:spcAft>
              <a:tabLst>
                <a:tab pos="571500" algn="r"/>
              </a:tabLst>
              <a:defRPr sz="2900" b="1">
                <a:solidFill>
                  <a:schemeClr val="tx1"/>
                </a:solidFill>
                <a:latin typeface="Arial" charset="0"/>
              </a:defRPr>
            </a:lvl7pPr>
            <a:lvl8pPr marL="3429000" indent="-228600" algn="ctr" eaLnBrk="0" fontAlgn="base" hangingPunct="0">
              <a:spcBef>
                <a:spcPct val="0"/>
              </a:spcBef>
              <a:spcAft>
                <a:spcPct val="0"/>
              </a:spcAft>
              <a:tabLst>
                <a:tab pos="571500" algn="r"/>
              </a:tabLst>
              <a:defRPr sz="2900" b="1">
                <a:solidFill>
                  <a:schemeClr val="tx1"/>
                </a:solidFill>
                <a:latin typeface="Arial" charset="0"/>
              </a:defRPr>
            </a:lvl8pPr>
            <a:lvl9pPr marL="3886200" indent="-228600" algn="ctr" eaLnBrk="0" fontAlgn="base" hangingPunct="0">
              <a:spcBef>
                <a:spcPct val="0"/>
              </a:spcBef>
              <a:spcAft>
                <a:spcPct val="0"/>
              </a:spcAft>
              <a:tabLst>
                <a:tab pos="571500" algn="r"/>
              </a:tabLst>
              <a:defRPr sz="2900" b="1">
                <a:solidFill>
                  <a:schemeClr val="tx1"/>
                </a:solidFill>
                <a:latin typeface="Arial" charset="0"/>
              </a:defRPr>
            </a:lvl9pPr>
          </a:lstStyle>
          <a:p>
            <a:pPr algn="l">
              <a:spcBef>
                <a:spcPct val="50000"/>
              </a:spcBef>
            </a:pPr>
            <a:r>
              <a:rPr lang="en-US" altLang="en-US" sz="1800" dirty="0">
                <a:latin typeface="Liberation Sans" panose="020B0604020202020204" pitchFamily="34" charset="0"/>
              </a:rPr>
              <a:t>	20</a:t>
            </a:r>
          </a:p>
        </p:txBody>
      </p:sp>
      <p:sp>
        <p:nvSpPr>
          <p:cNvPr id="1168403" name="Text Box 19"/>
          <p:cNvSpPr txBox="1">
            <a:spLocks noChangeArrowheads="1"/>
          </p:cNvSpPr>
          <p:nvPr/>
        </p:nvSpPr>
        <p:spPr bwMode="auto">
          <a:xfrm>
            <a:off x="4495800" y="3476625"/>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2,400</a:t>
            </a:r>
          </a:p>
        </p:txBody>
      </p:sp>
      <p:sp>
        <p:nvSpPr>
          <p:cNvPr id="1168404" name="Text Box 20"/>
          <p:cNvSpPr txBox="1">
            <a:spLocks noChangeArrowheads="1"/>
          </p:cNvSpPr>
          <p:nvPr/>
        </p:nvSpPr>
        <p:spPr bwMode="auto">
          <a:xfrm>
            <a:off x="6172200" y="3476625"/>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solidFill>
                  <a:srgbClr val="CC0000"/>
                </a:solidFill>
                <a:latin typeface="Liberation Sans" panose="020B0604020202020204" pitchFamily="34" charset="0"/>
              </a:rPr>
              <a:t>7,200</a:t>
            </a:r>
          </a:p>
        </p:txBody>
      </p:sp>
      <p:sp>
        <p:nvSpPr>
          <p:cNvPr id="1168405" name="Text Box 21"/>
          <p:cNvSpPr txBox="1">
            <a:spLocks noChangeArrowheads="1"/>
          </p:cNvSpPr>
          <p:nvPr/>
        </p:nvSpPr>
        <p:spPr bwMode="auto">
          <a:xfrm>
            <a:off x="7543800" y="3476625"/>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5,800</a:t>
            </a:r>
          </a:p>
        </p:txBody>
      </p:sp>
      <p:sp>
        <p:nvSpPr>
          <p:cNvPr id="25622" name="Text Box 22"/>
          <p:cNvSpPr txBox="1">
            <a:spLocks noChangeArrowheads="1"/>
          </p:cNvSpPr>
          <p:nvPr/>
        </p:nvSpPr>
        <p:spPr bwMode="auto">
          <a:xfrm>
            <a:off x="381000" y="38862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spcBef>
                <a:spcPct val="50000"/>
              </a:spcBef>
            </a:pPr>
            <a:r>
              <a:rPr lang="en-US" altLang="en-US" sz="1800" dirty="0">
                <a:latin typeface="Liberation Sans" panose="020B0604020202020204" pitchFamily="34" charset="0"/>
              </a:rPr>
              <a:t>2020</a:t>
            </a:r>
          </a:p>
        </p:txBody>
      </p:sp>
      <p:sp>
        <p:nvSpPr>
          <p:cNvPr id="1168407" name="Text Box 23"/>
          <p:cNvSpPr txBox="1">
            <a:spLocks noChangeArrowheads="1"/>
          </p:cNvSpPr>
          <p:nvPr/>
        </p:nvSpPr>
        <p:spPr bwMode="auto">
          <a:xfrm>
            <a:off x="1371600" y="3886200"/>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12,000</a:t>
            </a:r>
          </a:p>
        </p:txBody>
      </p:sp>
      <p:sp>
        <p:nvSpPr>
          <p:cNvPr id="1168408" name="Text Box 24"/>
          <p:cNvSpPr txBox="1">
            <a:spLocks noChangeArrowheads="1"/>
          </p:cNvSpPr>
          <p:nvPr/>
        </p:nvSpPr>
        <p:spPr bwMode="auto">
          <a:xfrm>
            <a:off x="3200400" y="3886200"/>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571500" algn="r"/>
              </a:tabLst>
              <a:defRPr sz="2900" b="1">
                <a:solidFill>
                  <a:schemeClr val="tx1"/>
                </a:solidFill>
                <a:latin typeface="Arial" charset="0"/>
              </a:defRPr>
            </a:lvl1pPr>
            <a:lvl2pPr marL="742950" indent="-285750">
              <a:tabLst>
                <a:tab pos="571500" algn="r"/>
              </a:tabLst>
              <a:defRPr sz="2900" b="1">
                <a:solidFill>
                  <a:schemeClr val="tx1"/>
                </a:solidFill>
                <a:latin typeface="Arial" charset="0"/>
              </a:defRPr>
            </a:lvl2pPr>
            <a:lvl3pPr marL="1143000" indent="-228600">
              <a:tabLst>
                <a:tab pos="571500" algn="r"/>
              </a:tabLst>
              <a:defRPr sz="2900" b="1">
                <a:solidFill>
                  <a:schemeClr val="tx1"/>
                </a:solidFill>
                <a:latin typeface="Arial" charset="0"/>
              </a:defRPr>
            </a:lvl3pPr>
            <a:lvl4pPr marL="1600200" indent="-228600">
              <a:tabLst>
                <a:tab pos="571500" algn="r"/>
              </a:tabLst>
              <a:defRPr sz="2900" b="1">
                <a:solidFill>
                  <a:schemeClr val="tx1"/>
                </a:solidFill>
                <a:latin typeface="Arial" charset="0"/>
              </a:defRPr>
            </a:lvl4pPr>
            <a:lvl5pPr marL="2057400" indent="-228600">
              <a:tabLst>
                <a:tab pos="571500" algn="r"/>
              </a:tabLst>
              <a:defRPr sz="2900" b="1">
                <a:solidFill>
                  <a:schemeClr val="tx1"/>
                </a:solidFill>
                <a:latin typeface="Arial" charset="0"/>
              </a:defRPr>
            </a:lvl5pPr>
            <a:lvl6pPr marL="2514600" indent="-228600" algn="ctr" eaLnBrk="0" fontAlgn="base" hangingPunct="0">
              <a:spcBef>
                <a:spcPct val="0"/>
              </a:spcBef>
              <a:spcAft>
                <a:spcPct val="0"/>
              </a:spcAft>
              <a:tabLst>
                <a:tab pos="571500" algn="r"/>
              </a:tabLst>
              <a:defRPr sz="2900" b="1">
                <a:solidFill>
                  <a:schemeClr val="tx1"/>
                </a:solidFill>
                <a:latin typeface="Arial" charset="0"/>
              </a:defRPr>
            </a:lvl6pPr>
            <a:lvl7pPr marL="2971800" indent="-228600" algn="ctr" eaLnBrk="0" fontAlgn="base" hangingPunct="0">
              <a:spcBef>
                <a:spcPct val="0"/>
              </a:spcBef>
              <a:spcAft>
                <a:spcPct val="0"/>
              </a:spcAft>
              <a:tabLst>
                <a:tab pos="571500" algn="r"/>
              </a:tabLst>
              <a:defRPr sz="2900" b="1">
                <a:solidFill>
                  <a:schemeClr val="tx1"/>
                </a:solidFill>
                <a:latin typeface="Arial" charset="0"/>
              </a:defRPr>
            </a:lvl7pPr>
            <a:lvl8pPr marL="3429000" indent="-228600" algn="ctr" eaLnBrk="0" fontAlgn="base" hangingPunct="0">
              <a:spcBef>
                <a:spcPct val="0"/>
              </a:spcBef>
              <a:spcAft>
                <a:spcPct val="0"/>
              </a:spcAft>
              <a:tabLst>
                <a:tab pos="571500" algn="r"/>
              </a:tabLst>
              <a:defRPr sz="2900" b="1">
                <a:solidFill>
                  <a:schemeClr val="tx1"/>
                </a:solidFill>
                <a:latin typeface="Arial" charset="0"/>
              </a:defRPr>
            </a:lvl8pPr>
            <a:lvl9pPr marL="3886200" indent="-228600" algn="ctr" eaLnBrk="0" fontAlgn="base" hangingPunct="0">
              <a:spcBef>
                <a:spcPct val="0"/>
              </a:spcBef>
              <a:spcAft>
                <a:spcPct val="0"/>
              </a:spcAft>
              <a:tabLst>
                <a:tab pos="571500" algn="r"/>
              </a:tabLst>
              <a:defRPr sz="2900" b="1">
                <a:solidFill>
                  <a:schemeClr val="tx1"/>
                </a:solidFill>
                <a:latin typeface="Arial" charset="0"/>
              </a:defRPr>
            </a:lvl9pPr>
          </a:lstStyle>
          <a:p>
            <a:pPr algn="l">
              <a:spcBef>
                <a:spcPct val="50000"/>
              </a:spcBef>
            </a:pPr>
            <a:r>
              <a:rPr lang="en-US" altLang="en-US" sz="1800" dirty="0">
                <a:latin typeface="Liberation Sans" panose="020B0604020202020204" pitchFamily="34" charset="0"/>
              </a:rPr>
              <a:t>	20</a:t>
            </a:r>
          </a:p>
        </p:txBody>
      </p:sp>
      <p:sp>
        <p:nvSpPr>
          <p:cNvPr id="1168409" name="Text Box 25"/>
          <p:cNvSpPr txBox="1">
            <a:spLocks noChangeArrowheads="1"/>
          </p:cNvSpPr>
          <p:nvPr/>
        </p:nvSpPr>
        <p:spPr bwMode="auto">
          <a:xfrm>
            <a:off x="4495800" y="3886200"/>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2,400</a:t>
            </a:r>
          </a:p>
        </p:txBody>
      </p:sp>
      <p:sp>
        <p:nvSpPr>
          <p:cNvPr id="1168410" name="Text Box 26"/>
          <p:cNvSpPr txBox="1">
            <a:spLocks noChangeArrowheads="1"/>
          </p:cNvSpPr>
          <p:nvPr/>
        </p:nvSpPr>
        <p:spPr bwMode="auto">
          <a:xfrm>
            <a:off x="6172200" y="3886200"/>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solidFill>
                  <a:srgbClr val="CC0000"/>
                </a:solidFill>
                <a:latin typeface="Liberation Sans" panose="020B0604020202020204" pitchFamily="34" charset="0"/>
              </a:rPr>
              <a:t>9,600</a:t>
            </a:r>
          </a:p>
        </p:txBody>
      </p:sp>
      <p:sp>
        <p:nvSpPr>
          <p:cNvPr id="1168411" name="Text Box 27"/>
          <p:cNvSpPr txBox="1">
            <a:spLocks noChangeArrowheads="1"/>
          </p:cNvSpPr>
          <p:nvPr/>
        </p:nvSpPr>
        <p:spPr bwMode="auto">
          <a:xfrm>
            <a:off x="7543800" y="3886200"/>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3,400</a:t>
            </a:r>
          </a:p>
        </p:txBody>
      </p:sp>
      <p:sp>
        <p:nvSpPr>
          <p:cNvPr id="25628" name="Text Box 28"/>
          <p:cNvSpPr txBox="1">
            <a:spLocks noChangeArrowheads="1"/>
          </p:cNvSpPr>
          <p:nvPr/>
        </p:nvSpPr>
        <p:spPr bwMode="auto">
          <a:xfrm>
            <a:off x="381000" y="4314825"/>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spcBef>
                <a:spcPct val="50000"/>
              </a:spcBef>
            </a:pPr>
            <a:r>
              <a:rPr lang="en-US" altLang="en-US" sz="1800" dirty="0">
                <a:latin typeface="Liberation Sans" panose="020B0604020202020204" pitchFamily="34" charset="0"/>
              </a:rPr>
              <a:t>2021</a:t>
            </a:r>
          </a:p>
        </p:txBody>
      </p:sp>
      <p:sp>
        <p:nvSpPr>
          <p:cNvPr id="1168413" name="Text Box 29"/>
          <p:cNvSpPr txBox="1">
            <a:spLocks noChangeArrowheads="1"/>
          </p:cNvSpPr>
          <p:nvPr/>
        </p:nvSpPr>
        <p:spPr bwMode="auto">
          <a:xfrm>
            <a:off x="1371600" y="4314825"/>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12,000</a:t>
            </a:r>
          </a:p>
        </p:txBody>
      </p:sp>
      <p:sp>
        <p:nvSpPr>
          <p:cNvPr id="1168414" name="Text Box 30"/>
          <p:cNvSpPr txBox="1">
            <a:spLocks noChangeArrowheads="1"/>
          </p:cNvSpPr>
          <p:nvPr/>
        </p:nvSpPr>
        <p:spPr bwMode="auto">
          <a:xfrm>
            <a:off x="3200400" y="4314825"/>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571500" algn="r"/>
              </a:tabLst>
              <a:defRPr sz="2900" b="1">
                <a:solidFill>
                  <a:schemeClr val="tx1"/>
                </a:solidFill>
                <a:latin typeface="Arial" charset="0"/>
              </a:defRPr>
            </a:lvl1pPr>
            <a:lvl2pPr marL="742950" indent="-285750">
              <a:tabLst>
                <a:tab pos="571500" algn="r"/>
              </a:tabLst>
              <a:defRPr sz="2900" b="1">
                <a:solidFill>
                  <a:schemeClr val="tx1"/>
                </a:solidFill>
                <a:latin typeface="Arial" charset="0"/>
              </a:defRPr>
            </a:lvl2pPr>
            <a:lvl3pPr marL="1143000" indent="-228600">
              <a:tabLst>
                <a:tab pos="571500" algn="r"/>
              </a:tabLst>
              <a:defRPr sz="2900" b="1">
                <a:solidFill>
                  <a:schemeClr val="tx1"/>
                </a:solidFill>
                <a:latin typeface="Arial" charset="0"/>
              </a:defRPr>
            </a:lvl3pPr>
            <a:lvl4pPr marL="1600200" indent="-228600">
              <a:tabLst>
                <a:tab pos="571500" algn="r"/>
              </a:tabLst>
              <a:defRPr sz="2900" b="1">
                <a:solidFill>
                  <a:schemeClr val="tx1"/>
                </a:solidFill>
                <a:latin typeface="Arial" charset="0"/>
              </a:defRPr>
            </a:lvl4pPr>
            <a:lvl5pPr marL="2057400" indent="-228600">
              <a:tabLst>
                <a:tab pos="571500" algn="r"/>
              </a:tabLst>
              <a:defRPr sz="2900" b="1">
                <a:solidFill>
                  <a:schemeClr val="tx1"/>
                </a:solidFill>
                <a:latin typeface="Arial" charset="0"/>
              </a:defRPr>
            </a:lvl5pPr>
            <a:lvl6pPr marL="2514600" indent="-228600" algn="ctr" eaLnBrk="0" fontAlgn="base" hangingPunct="0">
              <a:spcBef>
                <a:spcPct val="0"/>
              </a:spcBef>
              <a:spcAft>
                <a:spcPct val="0"/>
              </a:spcAft>
              <a:tabLst>
                <a:tab pos="571500" algn="r"/>
              </a:tabLst>
              <a:defRPr sz="2900" b="1">
                <a:solidFill>
                  <a:schemeClr val="tx1"/>
                </a:solidFill>
                <a:latin typeface="Arial" charset="0"/>
              </a:defRPr>
            </a:lvl6pPr>
            <a:lvl7pPr marL="2971800" indent="-228600" algn="ctr" eaLnBrk="0" fontAlgn="base" hangingPunct="0">
              <a:spcBef>
                <a:spcPct val="0"/>
              </a:spcBef>
              <a:spcAft>
                <a:spcPct val="0"/>
              </a:spcAft>
              <a:tabLst>
                <a:tab pos="571500" algn="r"/>
              </a:tabLst>
              <a:defRPr sz="2900" b="1">
                <a:solidFill>
                  <a:schemeClr val="tx1"/>
                </a:solidFill>
                <a:latin typeface="Arial" charset="0"/>
              </a:defRPr>
            </a:lvl7pPr>
            <a:lvl8pPr marL="3429000" indent="-228600" algn="ctr" eaLnBrk="0" fontAlgn="base" hangingPunct="0">
              <a:spcBef>
                <a:spcPct val="0"/>
              </a:spcBef>
              <a:spcAft>
                <a:spcPct val="0"/>
              </a:spcAft>
              <a:tabLst>
                <a:tab pos="571500" algn="r"/>
              </a:tabLst>
              <a:defRPr sz="2900" b="1">
                <a:solidFill>
                  <a:schemeClr val="tx1"/>
                </a:solidFill>
                <a:latin typeface="Arial" charset="0"/>
              </a:defRPr>
            </a:lvl8pPr>
            <a:lvl9pPr marL="3886200" indent="-228600" algn="ctr" eaLnBrk="0" fontAlgn="base" hangingPunct="0">
              <a:spcBef>
                <a:spcPct val="0"/>
              </a:spcBef>
              <a:spcAft>
                <a:spcPct val="0"/>
              </a:spcAft>
              <a:tabLst>
                <a:tab pos="571500" algn="r"/>
              </a:tabLst>
              <a:defRPr sz="2900" b="1">
                <a:solidFill>
                  <a:schemeClr val="tx1"/>
                </a:solidFill>
                <a:latin typeface="Arial" charset="0"/>
              </a:defRPr>
            </a:lvl9pPr>
          </a:lstStyle>
          <a:p>
            <a:pPr algn="l">
              <a:spcBef>
                <a:spcPct val="50000"/>
              </a:spcBef>
            </a:pPr>
            <a:r>
              <a:rPr lang="en-US" altLang="en-US" sz="1800" dirty="0">
                <a:latin typeface="Liberation Sans" panose="020B0604020202020204" pitchFamily="34" charset="0"/>
              </a:rPr>
              <a:t>	20</a:t>
            </a:r>
          </a:p>
        </p:txBody>
      </p:sp>
      <p:sp>
        <p:nvSpPr>
          <p:cNvPr id="1168415" name="Text Box 31"/>
          <p:cNvSpPr txBox="1">
            <a:spLocks noChangeArrowheads="1"/>
          </p:cNvSpPr>
          <p:nvPr/>
        </p:nvSpPr>
        <p:spPr bwMode="auto">
          <a:xfrm>
            <a:off x="4495800" y="4314825"/>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2,400</a:t>
            </a:r>
          </a:p>
        </p:txBody>
      </p:sp>
      <p:sp>
        <p:nvSpPr>
          <p:cNvPr id="1168416" name="Text Box 32"/>
          <p:cNvSpPr txBox="1">
            <a:spLocks noChangeArrowheads="1"/>
          </p:cNvSpPr>
          <p:nvPr/>
        </p:nvSpPr>
        <p:spPr bwMode="auto">
          <a:xfrm>
            <a:off x="6172200" y="4314825"/>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solidFill>
                  <a:srgbClr val="CC0000"/>
                </a:solidFill>
                <a:latin typeface="Liberation Sans" panose="020B0604020202020204" pitchFamily="34" charset="0"/>
              </a:rPr>
              <a:t>12,000</a:t>
            </a:r>
          </a:p>
        </p:txBody>
      </p:sp>
      <p:sp>
        <p:nvSpPr>
          <p:cNvPr id="1168417" name="Text Box 33"/>
          <p:cNvSpPr txBox="1">
            <a:spLocks noChangeArrowheads="1"/>
          </p:cNvSpPr>
          <p:nvPr/>
        </p:nvSpPr>
        <p:spPr bwMode="auto">
          <a:xfrm>
            <a:off x="7543800" y="4314825"/>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solidFill>
                  <a:srgbClr val="CC0000"/>
                </a:solidFill>
                <a:latin typeface="Liberation Sans" panose="020B0604020202020204" pitchFamily="34" charset="0"/>
              </a:rPr>
              <a:t>1,000</a:t>
            </a:r>
          </a:p>
        </p:txBody>
      </p:sp>
      <p:sp>
        <p:nvSpPr>
          <p:cNvPr id="25634" name="Text Box 34"/>
          <p:cNvSpPr txBox="1">
            <a:spLocks noChangeArrowheads="1"/>
          </p:cNvSpPr>
          <p:nvPr/>
        </p:nvSpPr>
        <p:spPr bwMode="auto">
          <a:xfrm>
            <a:off x="506636" y="5103812"/>
            <a:ext cx="119652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spcBef>
                <a:spcPts val="0"/>
              </a:spcBef>
            </a:pPr>
            <a:r>
              <a:rPr lang="en-US" altLang="en-US" sz="2000" dirty="0">
                <a:solidFill>
                  <a:srgbClr val="CC0000"/>
                </a:solidFill>
                <a:latin typeface="Liberation Sans" panose="020B0604020202020204" pitchFamily="34" charset="0"/>
              </a:rPr>
              <a:t>2017</a:t>
            </a:r>
          </a:p>
          <a:p>
            <a:pPr>
              <a:spcBef>
                <a:spcPts val="0"/>
              </a:spcBef>
            </a:pPr>
            <a:r>
              <a:rPr lang="en-US" altLang="en-US" sz="2000" dirty="0">
                <a:solidFill>
                  <a:srgbClr val="CC0000"/>
                </a:solidFill>
                <a:latin typeface="Liberation Sans" panose="020B0604020202020204" pitchFamily="34" charset="0"/>
              </a:rPr>
              <a:t>Journal Entry</a:t>
            </a:r>
          </a:p>
        </p:txBody>
      </p:sp>
      <p:sp>
        <p:nvSpPr>
          <p:cNvPr id="1168419" name="Text Box 35"/>
          <p:cNvSpPr txBox="1">
            <a:spLocks noChangeArrowheads="1"/>
          </p:cNvSpPr>
          <p:nvPr/>
        </p:nvSpPr>
        <p:spPr bwMode="auto">
          <a:xfrm>
            <a:off x="1828800" y="5103812"/>
            <a:ext cx="6858000" cy="815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tabLst>
                <a:tab pos="5257800" algn="r"/>
                <a:tab pos="6286500" algn="r"/>
                <a:tab pos="7426325" algn="r"/>
              </a:tabLst>
              <a:defRPr sz="2900" b="1">
                <a:solidFill>
                  <a:schemeClr val="tx1"/>
                </a:solidFill>
                <a:latin typeface="Arial" charset="0"/>
              </a:defRPr>
            </a:lvl1pPr>
            <a:lvl2pPr marL="742950" indent="-285750">
              <a:tabLst>
                <a:tab pos="5257800" algn="r"/>
                <a:tab pos="6286500" algn="r"/>
                <a:tab pos="7426325" algn="r"/>
              </a:tabLst>
              <a:defRPr sz="2900" b="1">
                <a:solidFill>
                  <a:schemeClr val="tx1"/>
                </a:solidFill>
                <a:latin typeface="Arial" charset="0"/>
              </a:defRPr>
            </a:lvl2pPr>
            <a:lvl3pPr marL="1143000" indent="-228600">
              <a:tabLst>
                <a:tab pos="5257800" algn="r"/>
                <a:tab pos="6286500" algn="r"/>
                <a:tab pos="7426325" algn="r"/>
              </a:tabLst>
              <a:defRPr sz="2900" b="1">
                <a:solidFill>
                  <a:schemeClr val="tx1"/>
                </a:solidFill>
                <a:latin typeface="Arial" charset="0"/>
              </a:defRPr>
            </a:lvl3pPr>
            <a:lvl4pPr marL="1600200" indent="-228600">
              <a:tabLst>
                <a:tab pos="5257800" algn="r"/>
                <a:tab pos="6286500" algn="r"/>
                <a:tab pos="7426325" algn="r"/>
              </a:tabLst>
              <a:defRPr sz="2900" b="1">
                <a:solidFill>
                  <a:schemeClr val="tx1"/>
                </a:solidFill>
                <a:latin typeface="Arial" charset="0"/>
              </a:defRPr>
            </a:lvl4pPr>
            <a:lvl5pPr marL="2057400" indent="-228600">
              <a:tabLst>
                <a:tab pos="5257800" algn="r"/>
                <a:tab pos="6286500" algn="r"/>
                <a:tab pos="7426325" algn="r"/>
              </a:tabLst>
              <a:defRPr sz="2900" b="1">
                <a:solidFill>
                  <a:schemeClr val="tx1"/>
                </a:solidFill>
                <a:latin typeface="Arial" charset="0"/>
              </a:defRPr>
            </a:lvl5pPr>
            <a:lvl6pPr marL="2514600" indent="-228600" algn="ctr" eaLnBrk="0" fontAlgn="base" hangingPunct="0">
              <a:spcBef>
                <a:spcPct val="0"/>
              </a:spcBef>
              <a:spcAft>
                <a:spcPct val="0"/>
              </a:spcAft>
              <a:tabLst>
                <a:tab pos="5257800" algn="r"/>
                <a:tab pos="6286500" algn="r"/>
                <a:tab pos="7426325" algn="r"/>
              </a:tabLst>
              <a:defRPr sz="2900" b="1">
                <a:solidFill>
                  <a:schemeClr val="tx1"/>
                </a:solidFill>
                <a:latin typeface="Arial" charset="0"/>
              </a:defRPr>
            </a:lvl6pPr>
            <a:lvl7pPr marL="2971800" indent="-228600" algn="ctr" eaLnBrk="0" fontAlgn="base" hangingPunct="0">
              <a:spcBef>
                <a:spcPct val="0"/>
              </a:spcBef>
              <a:spcAft>
                <a:spcPct val="0"/>
              </a:spcAft>
              <a:tabLst>
                <a:tab pos="5257800" algn="r"/>
                <a:tab pos="6286500" algn="r"/>
                <a:tab pos="7426325" algn="r"/>
              </a:tabLst>
              <a:defRPr sz="2900" b="1">
                <a:solidFill>
                  <a:schemeClr val="tx1"/>
                </a:solidFill>
                <a:latin typeface="Arial" charset="0"/>
              </a:defRPr>
            </a:lvl7pPr>
            <a:lvl8pPr marL="3429000" indent="-228600" algn="ctr" eaLnBrk="0" fontAlgn="base" hangingPunct="0">
              <a:spcBef>
                <a:spcPct val="0"/>
              </a:spcBef>
              <a:spcAft>
                <a:spcPct val="0"/>
              </a:spcAft>
              <a:tabLst>
                <a:tab pos="5257800" algn="r"/>
                <a:tab pos="6286500" algn="r"/>
                <a:tab pos="7426325" algn="r"/>
              </a:tabLst>
              <a:defRPr sz="2900" b="1">
                <a:solidFill>
                  <a:schemeClr val="tx1"/>
                </a:solidFill>
                <a:latin typeface="Arial" charset="0"/>
              </a:defRPr>
            </a:lvl8pPr>
            <a:lvl9pPr marL="3886200" indent="-228600" algn="ctr" eaLnBrk="0" fontAlgn="base" hangingPunct="0">
              <a:spcBef>
                <a:spcPct val="0"/>
              </a:spcBef>
              <a:spcAft>
                <a:spcPct val="0"/>
              </a:spcAft>
              <a:tabLst>
                <a:tab pos="5257800" algn="r"/>
                <a:tab pos="6286500" algn="r"/>
                <a:tab pos="7426325" algn="r"/>
              </a:tabLst>
              <a:defRPr sz="2900" b="1">
                <a:solidFill>
                  <a:schemeClr val="tx1"/>
                </a:solidFill>
                <a:latin typeface="Arial" charset="0"/>
              </a:defRPr>
            </a:lvl9pPr>
          </a:lstStyle>
          <a:p>
            <a:pPr algn="l">
              <a:spcBef>
                <a:spcPct val="5000"/>
              </a:spcBef>
              <a:spcAft>
                <a:spcPct val="20000"/>
              </a:spcAft>
              <a:buSzPct val="80000"/>
            </a:pPr>
            <a:r>
              <a:rPr lang="en-US" altLang="en-US" sz="2000" dirty="0">
                <a:latin typeface="Liberation Sans" panose="020B0604020202020204" pitchFamily="34" charset="0"/>
              </a:rPr>
              <a:t>Depreciation Expense 	2,400</a:t>
            </a:r>
          </a:p>
          <a:p>
            <a:pPr algn="l">
              <a:spcBef>
                <a:spcPct val="15000"/>
              </a:spcBef>
              <a:spcAft>
                <a:spcPct val="20000"/>
              </a:spcAft>
              <a:buSzPct val="80000"/>
            </a:pPr>
            <a:r>
              <a:rPr lang="en-US" altLang="en-US" sz="2000" dirty="0">
                <a:latin typeface="Liberation Sans" panose="020B0604020202020204" pitchFamily="34" charset="0"/>
              </a:rPr>
              <a:t>	Accumulated Depreciation		2,400</a:t>
            </a:r>
          </a:p>
        </p:txBody>
      </p:sp>
      <p:sp>
        <p:nvSpPr>
          <p:cNvPr id="25636" name="Line 36"/>
          <p:cNvSpPr>
            <a:spLocks noChangeShapeType="1"/>
          </p:cNvSpPr>
          <p:nvPr/>
        </p:nvSpPr>
        <p:spPr bwMode="auto">
          <a:xfrm flipV="1">
            <a:off x="381000" y="4772024"/>
            <a:ext cx="8610600" cy="1"/>
          </a:xfrm>
          <a:prstGeom prst="line">
            <a:avLst/>
          </a:prstGeom>
          <a:noFill/>
          <a:ln w="190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41"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rgbClr val="CC0000"/>
                </a:solidFill>
                <a:latin typeface="Liberation Sans" panose="020B0604020202020204" pitchFamily="34" charset="0"/>
              </a:rPr>
              <a:t>Straight-Line Method</a:t>
            </a:r>
            <a:endParaRPr lang="en-US" altLang="en-US" sz="3200" b="1" i="0" dirty="0">
              <a:solidFill>
                <a:srgbClr val="CC0000"/>
              </a:solidFill>
              <a:effectLst/>
              <a:latin typeface="Liberation Sans" panose="020B0604020202020204" pitchFamily="34" charset="0"/>
            </a:endParaRPr>
          </a:p>
        </p:txBody>
      </p:sp>
      <p:sp>
        <p:nvSpPr>
          <p:cNvPr id="42"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2" name="Rectangle 1"/>
          <p:cNvSpPr/>
          <p:nvPr/>
        </p:nvSpPr>
        <p:spPr>
          <a:xfrm>
            <a:off x="7086600" y="676365"/>
            <a:ext cx="1905000" cy="646331"/>
          </a:xfrm>
          <a:prstGeom prst="rect">
            <a:avLst/>
          </a:prstGeom>
          <a:solidFill>
            <a:schemeClr val="accent3"/>
          </a:solidFill>
          <a:ln>
            <a:noFill/>
          </a:ln>
          <a:effectLst/>
        </p:spPr>
        <p:txBody>
          <a:bodyPr wrap="square">
            <a:spAutoFit/>
          </a:bodyPr>
          <a:lstStyle/>
          <a:p>
            <a:pPr algn="l">
              <a:spcBef>
                <a:spcPts val="0"/>
              </a:spcBef>
            </a:pPr>
            <a:r>
              <a:rPr lang="en-US" sz="1200" dirty="0">
                <a:latin typeface="Liberation Sans" panose="020B0604020202020204" pitchFamily="34" charset="0"/>
              </a:rPr>
              <a:t>ILLUSTRATION 9-9</a:t>
            </a:r>
          </a:p>
          <a:p>
            <a:pPr algn="l">
              <a:spcBef>
                <a:spcPts val="0"/>
              </a:spcBef>
            </a:pPr>
            <a:r>
              <a:rPr lang="en-US" sz="1200" b="0" dirty="0">
                <a:latin typeface="Liberation Sans" panose="020B0604020202020204" pitchFamily="34" charset="0"/>
              </a:rPr>
              <a:t>Straight-line depreciation</a:t>
            </a:r>
          </a:p>
          <a:p>
            <a:pPr algn="l">
              <a:spcBef>
                <a:spcPts val="0"/>
              </a:spcBef>
            </a:pPr>
            <a:r>
              <a:rPr lang="en-US" sz="1200" b="0" dirty="0">
                <a:latin typeface="Liberation Sans" panose="020B0604020202020204" pitchFamily="34" charset="0"/>
              </a:rPr>
              <a:t>schedule</a:t>
            </a:r>
          </a:p>
        </p:txBody>
      </p:sp>
      <p:sp>
        <p:nvSpPr>
          <p:cNvPr id="4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68389"/>
                                        </p:tgtEl>
                                        <p:attrNameLst>
                                          <p:attrName>style.visibility</p:attrName>
                                        </p:attrNameLst>
                                      </p:cBhvr>
                                      <p:to>
                                        <p:strVal val="visible"/>
                                      </p:to>
                                    </p:set>
                                    <p:animEffect transition="in" filter="wipe(left)">
                                      <p:cBhvr>
                                        <p:cTn id="7" dur="500"/>
                                        <p:tgtEl>
                                          <p:spTgt spid="11683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68390"/>
                                        </p:tgtEl>
                                        <p:attrNameLst>
                                          <p:attrName>style.visibility</p:attrName>
                                        </p:attrNameLst>
                                      </p:cBhvr>
                                      <p:to>
                                        <p:strVal val="visible"/>
                                      </p:to>
                                    </p:set>
                                    <p:animEffect transition="in" filter="wipe(left)">
                                      <p:cBhvr>
                                        <p:cTn id="12" dur="500"/>
                                        <p:tgtEl>
                                          <p:spTgt spid="11683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68391"/>
                                        </p:tgtEl>
                                        <p:attrNameLst>
                                          <p:attrName>style.visibility</p:attrName>
                                        </p:attrNameLst>
                                      </p:cBhvr>
                                      <p:to>
                                        <p:strVal val="visible"/>
                                      </p:to>
                                    </p:set>
                                    <p:animEffect transition="in" filter="wipe(left)">
                                      <p:cBhvr>
                                        <p:cTn id="17" dur="500"/>
                                        <p:tgtEl>
                                          <p:spTgt spid="116839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68392"/>
                                        </p:tgtEl>
                                        <p:attrNameLst>
                                          <p:attrName>style.visibility</p:attrName>
                                        </p:attrNameLst>
                                      </p:cBhvr>
                                      <p:to>
                                        <p:strVal val="visible"/>
                                      </p:to>
                                    </p:set>
                                    <p:animEffect transition="in" filter="wipe(left)">
                                      <p:cBhvr>
                                        <p:cTn id="22" dur="500"/>
                                        <p:tgtEl>
                                          <p:spTgt spid="116839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68393"/>
                                        </p:tgtEl>
                                        <p:attrNameLst>
                                          <p:attrName>style.visibility</p:attrName>
                                        </p:attrNameLst>
                                      </p:cBhvr>
                                      <p:to>
                                        <p:strVal val="visible"/>
                                      </p:to>
                                    </p:set>
                                    <p:animEffect transition="in" filter="wipe(left)">
                                      <p:cBhvr>
                                        <p:cTn id="27" dur="500"/>
                                        <p:tgtEl>
                                          <p:spTgt spid="116839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68419"/>
                                        </p:tgtEl>
                                        <p:attrNameLst>
                                          <p:attrName>style.visibility</p:attrName>
                                        </p:attrNameLst>
                                      </p:cBhvr>
                                      <p:to>
                                        <p:strVal val="visible"/>
                                      </p:to>
                                    </p:set>
                                    <p:animEffect transition="in" filter="wipe(left)">
                                      <p:cBhvr>
                                        <p:cTn id="32" dur="500"/>
                                        <p:tgtEl>
                                          <p:spTgt spid="116841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68395"/>
                                        </p:tgtEl>
                                        <p:attrNameLst>
                                          <p:attrName>style.visibility</p:attrName>
                                        </p:attrNameLst>
                                      </p:cBhvr>
                                      <p:to>
                                        <p:strVal val="visible"/>
                                      </p:to>
                                    </p:set>
                                    <p:animEffect transition="in" filter="wipe(left)">
                                      <p:cBhvr>
                                        <p:cTn id="37" dur="500"/>
                                        <p:tgtEl>
                                          <p:spTgt spid="116839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68396"/>
                                        </p:tgtEl>
                                        <p:attrNameLst>
                                          <p:attrName>style.visibility</p:attrName>
                                        </p:attrNameLst>
                                      </p:cBhvr>
                                      <p:to>
                                        <p:strVal val="visible"/>
                                      </p:to>
                                    </p:set>
                                    <p:animEffect transition="in" filter="wipe(left)">
                                      <p:cBhvr>
                                        <p:cTn id="42" dur="500"/>
                                        <p:tgtEl>
                                          <p:spTgt spid="116839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68397"/>
                                        </p:tgtEl>
                                        <p:attrNameLst>
                                          <p:attrName>style.visibility</p:attrName>
                                        </p:attrNameLst>
                                      </p:cBhvr>
                                      <p:to>
                                        <p:strVal val="visible"/>
                                      </p:to>
                                    </p:set>
                                    <p:animEffect transition="in" filter="wipe(left)">
                                      <p:cBhvr>
                                        <p:cTn id="47" dur="500"/>
                                        <p:tgtEl>
                                          <p:spTgt spid="116839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68398"/>
                                        </p:tgtEl>
                                        <p:attrNameLst>
                                          <p:attrName>style.visibility</p:attrName>
                                        </p:attrNameLst>
                                      </p:cBhvr>
                                      <p:to>
                                        <p:strVal val="visible"/>
                                      </p:to>
                                    </p:set>
                                    <p:animEffect transition="in" filter="wipe(left)">
                                      <p:cBhvr>
                                        <p:cTn id="52" dur="500"/>
                                        <p:tgtEl>
                                          <p:spTgt spid="116839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168399"/>
                                        </p:tgtEl>
                                        <p:attrNameLst>
                                          <p:attrName>style.visibility</p:attrName>
                                        </p:attrNameLst>
                                      </p:cBhvr>
                                      <p:to>
                                        <p:strVal val="visible"/>
                                      </p:to>
                                    </p:set>
                                    <p:animEffect transition="in" filter="wipe(left)">
                                      <p:cBhvr>
                                        <p:cTn id="57" dur="500"/>
                                        <p:tgtEl>
                                          <p:spTgt spid="1168399"/>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168401"/>
                                        </p:tgtEl>
                                        <p:attrNameLst>
                                          <p:attrName>style.visibility</p:attrName>
                                        </p:attrNameLst>
                                      </p:cBhvr>
                                      <p:to>
                                        <p:strVal val="visible"/>
                                      </p:to>
                                    </p:set>
                                    <p:animEffect transition="in" filter="wipe(left)">
                                      <p:cBhvr>
                                        <p:cTn id="62" dur="500"/>
                                        <p:tgtEl>
                                          <p:spTgt spid="116840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168402"/>
                                        </p:tgtEl>
                                        <p:attrNameLst>
                                          <p:attrName>style.visibility</p:attrName>
                                        </p:attrNameLst>
                                      </p:cBhvr>
                                      <p:to>
                                        <p:strVal val="visible"/>
                                      </p:to>
                                    </p:set>
                                    <p:animEffect transition="in" filter="wipe(left)">
                                      <p:cBhvr>
                                        <p:cTn id="67" dur="500"/>
                                        <p:tgtEl>
                                          <p:spTgt spid="1168402"/>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168403"/>
                                        </p:tgtEl>
                                        <p:attrNameLst>
                                          <p:attrName>style.visibility</p:attrName>
                                        </p:attrNameLst>
                                      </p:cBhvr>
                                      <p:to>
                                        <p:strVal val="visible"/>
                                      </p:to>
                                    </p:set>
                                    <p:animEffect transition="in" filter="wipe(left)">
                                      <p:cBhvr>
                                        <p:cTn id="72" dur="500"/>
                                        <p:tgtEl>
                                          <p:spTgt spid="1168403"/>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168404"/>
                                        </p:tgtEl>
                                        <p:attrNameLst>
                                          <p:attrName>style.visibility</p:attrName>
                                        </p:attrNameLst>
                                      </p:cBhvr>
                                      <p:to>
                                        <p:strVal val="visible"/>
                                      </p:to>
                                    </p:set>
                                    <p:animEffect transition="in" filter="wipe(left)">
                                      <p:cBhvr>
                                        <p:cTn id="77" dur="500"/>
                                        <p:tgtEl>
                                          <p:spTgt spid="1168404"/>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168405"/>
                                        </p:tgtEl>
                                        <p:attrNameLst>
                                          <p:attrName>style.visibility</p:attrName>
                                        </p:attrNameLst>
                                      </p:cBhvr>
                                      <p:to>
                                        <p:strVal val="visible"/>
                                      </p:to>
                                    </p:set>
                                    <p:animEffect transition="in" filter="wipe(left)">
                                      <p:cBhvr>
                                        <p:cTn id="82" dur="500"/>
                                        <p:tgtEl>
                                          <p:spTgt spid="1168405"/>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1168407"/>
                                        </p:tgtEl>
                                        <p:attrNameLst>
                                          <p:attrName>style.visibility</p:attrName>
                                        </p:attrNameLst>
                                      </p:cBhvr>
                                      <p:to>
                                        <p:strVal val="visible"/>
                                      </p:to>
                                    </p:set>
                                    <p:animEffect transition="in" filter="wipe(left)">
                                      <p:cBhvr>
                                        <p:cTn id="87" dur="500"/>
                                        <p:tgtEl>
                                          <p:spTgt spid="1168407"/>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1168408"/>
                                        </p:tgtEl>
                                        <p:attrNameLst>
                                          <p:attrName>style.visibility</p:attrName>
                                        </p:attrNameLst>
                                      </p:cBhvr>
                                      <p:to>
                                        <p:strVal val="visible"/>
                                      </p:to>
                                    </p:set>
                                    <p:animEffect transition="in" filter="wipe(left)">
                                      <p:cBhvr>
                                        <p:cTn id="92" dur="500"/>
                                        <p:tgtEl>
                                          <p:spTgt spid="1168408"/>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1168409"/>
                                        </p:tgtEl>
                                        <p:attrNameLst>
                                          <p:attrName>style.visibility</p:attrName>
                                        </p:attrNameLst>
                                      </p:cBhvr>
                                      <p:to>
                                        <p:strVal val="visible"/>
                                      </p:to>
                                    </p:set>
                                    <p:animEffect transition="in" filter="wipe(left)">
                                      <p:cBhvr>
                                        <p:cTn id="97" dur="500"/>
                                        <p:tgtEl>
                                          <p:spTgt spid="1168409"/>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1168410"/>
                                        </p:tgtEl>
                                        <p:attrNameLst>
                                          <p:attrName>style.visibility</p:attrName>
                                        </p:attrNameLst>
                                      </p:cBhvr>
                                      <p:to>
                                        <p:strVal val="visible"/>
                                      </p:to>
                                    </p:set>
                                    <p:animEffect transition="in" filter="wipe(left)">
                                      <p:cBhvr>
                                        <p:cTn id="102" dur="500"/>
                                        <p:tgtEl>
                                          <p:spTgt spid="1168410"/>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1168411"/>
                                        </p:tgtEl>
                                        <p:attrNameLst>
                                          <p:attrName>style.visibility</p:attrName>
                                        </p:attrNameLst>
                                      </p:cBhvr>
                                      <p:to>
                                        <p:strVal val="visible"/>
                                      </p:to>
                                    </p:set>
                                    <p:animEffect transition="in" filter="wipe(left)">
                                      <p:cBhvr>
                                        <p:cTn id="107" dur="500"/>
                                        <p:tgtEl>
                                          <p:spTgt spid="1168411"/>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1168413"/>
                                        </p:tgtEl>
                                        <p:attrNameLst>
                                          <p:attrName>style.visibility</p:attrName>
                                        </p:attrNameLst>
                                      </p:cBhvr>
                                      <p:to>
                                        <p:strVal val="visible"/>
                                      </p:to>
                                    </p:set>
                                    <p:animEffect transition="in" filter="wipe(left)">
                                      <p:cBhvr>
                                        <p:cTn id="112" dur="500"/>
                                        <p:tgtEl>
                                          <p:spTgt spid="1168413"/>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1168414"/>
                                        </p:tgtEl>
                                        <p:attrNameLst>
                                          <p:attrName>style.visibility</p:attrName>
                                        </p:attrNameLst>
                                      </p:cBhvr>
                                      <p:to>
                                        <p:strVal val="visible"/>
                                      </p:to>
                                    </p:set>
                                    <p:animEffect transition="in" filter="wipe(left)">
                                      <p:cBhvr>
                                        <p:cTn id="117" dur="500"/>
                                        <p:tgtEl>
                                          <p:spTgt spid="1168414"/>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1168415"/>
                                        </p:tgtEl>
                                        <p:attrNameLst>
                                          <p:attrName>style.visibility</p:attrName>
                                        </p:attrNameLst>
                                      </p:cBhvr>
                                      <p:to>
                                        <p:strVal val="visible"/>
                                      </p:to>
                                    </p:set>
                                    <p:animEffect transition="in" filter="wipe(left)">
                                      <p:cBhvr>
                                        <p:cTn id="122" dur="500"/>
                                        <p:tgtEl>
                                          <p:spTgt spid="1168415"/>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1168416"/>
                                        </p:tgtEl>
                                        <p:attrNameLst>
                                          <p:attrName>style.visibility</p:attrName>
                                        </p:attrNameLst>
                                      </p:cBhvr>
                                      <p:to>
                                        <p:strVal val="visible"/>
                                      </p:to>
                                    </p:set>
                                    <p:animEffect transition="in" filter="wipe(left)">
                                      <p:cBhvr>
                                        <p:cTn id="127" dur="500"/>
                                        <p:tgtEl>
                                          <p:spTgt spid="1168416"/>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1168417"/>
                                        </p:tgtEl>
                                        <p:attrNameLst>
                                          <p:attrName>style.visibility</p:attrName>
                                        </p:attrNameLst>
                                      </p:cBhvr>
                                      <p:to>
                                        <p:strVal val="visible"/>
                                      </p:to>
                                    </p:set>
                                    <p:animEffect transition="in" filter="wipe(left)">
                                      <p:cBhvr>
                                        <p:cTn id="132" dur="500"/>
                                        <p:tgtEl>
                                          <p:spTgt spid="1168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8389" grpId="0"/>
      <p:bldP spid="1168390" grpId="0"/>
      <p:bldP spid="1168391" grpId="0"/>
      <p:bldP spid="1168392" grpId="0"/>
      <p:bldP spid="1168393" grpId="0"/>
      <p:bldP spid="1168395" grpId="0"/>
      <p:bldP spid="1168396" grpId="0"/>
      <p:bldP spid="1168397" grpId="0"/>
      <p:bldP spid="1168398" grpId="0"/>
      <p:bldP spid="1168399" grpId="0"/>
      <p:bldP spid="1168401" grpId="0"/>
      <p:bldP spid="1168402" grpId="0"/>
      <p:bldP spid="1168403" grpId="0"/>
      <p:bldP spid="1168404" grpId="0"/>
      <p:bldP spid="1168405" grpId="0"/>
      <p:bldP spid="1168407" grpId="0"/>
      <p:bldP spid="1168408" grpId="0"/>
      <p:bldP spid="1168409" grpId="0"/>
      <p:bldP spid="1168410" grpId="0"/>
      <p:bldP spid="1168411" grpId="0"/>
      <p:bldP spid="1168413" grpId="0"/>
      <p:bldP spid="1168414" grpId="0"/>
      <p:bldP spid="1168415" grpId="0"/>
      <p:bldP spid="1168416" grpId="0"/>
      <p:bldP spid="1168417" grpId="0"/>
      <p:bldP spid="116841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aphicFrame>
        <p:nvGraphicFramePr>
          <p:cNvPr id="26629" name="Object 15"/>
          <p:cNvGraphicFramePr>
            <a:graphicFrameLocks noChangeAspect="1"/>
          </p:cNvGraphicFramePr>
          <p:nvPr>
            <p:extLst>
              <p:ext uri="{D42A27DB-BD31-4B8C-83A1-F6EECF244321}">
                <p14:modId xmlns:p14="http://schemas.microsoft.com/office/powerpoint/2010/main" val="2559602212"/>
              </p:ext>
            </p:extLst>
          </p:nvPr>
        </p:nvGraphicFramePr>
        <p:xfrm>
          <a:off x="457200" y="2378075"/>
          <a:ext cx="8277225" cy="3903663"/>
        </p:xfrm>
        <a:graphic>
          <a:graphicData uri="http://schemas.openxmlformats.org/presentationml/2006/ole">
            <mc:AlternateContent xmlns:mc="http://schemas.openxmlformats.org/markup-compatibility/2006">
              <mc:Choice xmlns:v="urn:schemas-microsoft-com:vml" Requires="v">
                <p:oleObj spid="_x0000_s26799" name="Worksheet" r:id="rId4" imgW="6134136" imgH="2905025" progId="Excel.Sheet.8">
                  <p:embed/>
                </p:oleObj>
              </mc:Choice>
              <mc:Fallback>
                <p:oleObj name="Worksheet" r:id="rId4" imgW="6134136" imgH="2905025" progId="Excel.Sheet.8">
                  <p:embed/>
                  <p:pic>
                    <p:nvPicPr>
                      <p:cNvPr id="0" name="Object 15"/>
                      <p:cNvPicPr>
                        <a:picLocks noChangeAspect="1" noChangeArrowheads="1"/>
                      </p:cNvPicPr>
                      <p:nvPr/>
                    </p:nvPicPr>
                    <p:blipFill>
                      <a:blip r:embed="rId5"/>
                      <a:srcRect/>
                      <a:stretch>
                        <a:fillRect/>
                      </a:stretch>
                    </p:blipFill>
                    <p:spPr bwMode="auto">
                      <a:xfrm>
                        <a:off x="457200" y="2378075"/>
                        <a:ext cx="8277225" cy="3903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cap="sq">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30" name="Rectangle 16"/>
          <p:cNvSpPr>
            <a:spLocks noChangeArrowheads="1"/>
          </p:cNvSpPr>
          <p:nvPr/>
        </p:nvSpPr>
        <p:spPr bwMode="auto">
          <a:xfrm>
            <a:off x="609600" y="1828800"/>
            <a:ext cx="7772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r>
              <a:rPr lang="en-US" altLang="en-US" sz="2000" dirty="0">
                <a:latin typeface="Liberation Sans" panose="020B0604020202020204" pitchFamily="34" charset="0"/>
              </a:rPr>
              <a:t>Assume the delivery truck was </a:t>
            </a:r>
            <a:r>
              <a:rPr lang="en-US" altLang="en-US" sz="2000" dirty="0">
                <a:solidFill>
                  <a:srgbClr val="CC0000"/>
                </a:solidFill>
                <a:latin typeface="Liberation Sans" panose="020B0604020202020204" pitchFamily="34" charset="0"/>
              </a:rPr>
              <a:t>purchased on April 1, 2017</a:t>
            </a:r>
            <a:r>
              <a:rPr lang="en-US" altLang="en-US" sz="2000" dirty="0">
                <a:latin typeface="Liberation Sans" panose="020B0604020202020204" pitchFamily="34" charset="0"/>
              </a:rPr>
              <a:t>.</a:t>
            </a:r>
          </a:p>
        </p:txBody>
      </p:sp>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rgbClr val="CC0000"/>
                </a:solidFill>
                <a:latin typeface="Liberation Sans" panose="020B0604020202020204" pitchFamily="34" charset="0"/>
              </a:rPr>
              <a:t>Straight-Line Method</a:t>
            </a:r>
            <a:endParaRPr lang="en-US" altLang="en-US" sz="3200" b="1" i="0" dirty="0">
              <a:solidFill>
                <a:srgbClr val="CC0000"/>
              </a:solidFill>
              <a:effectLst/>
              <a:latin typeface="Liberation Sans" panose="020B0604020202020204" pitchFamily="34" charset="0"/>
            </a:endParaRPr>
          </a:p>
        </p:txBody>
      </p:sp>
      <p:sp>
        <p:nvSpPr>
          <p:cNvPr id="10"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26631" name="Text Box 9"/>
          <p:cNvSpPr txBox="1">
            <a:spLocks noChangeArrowheads="1"/>
          </p:cNvSpPr>
          <p:nvPr/>
        </p:nvSpPr>
        <p:spPr bwMode="auto">
          <a:xfrm>
            <a:off x="6781800" y="304800"/>
            <a:ext cx="1371600" cy="955675"/>
          </a:xfrm>
          <a:prstGeom prst="rect">
            <a:avLst/>
          </a:prstGeom>
          <a:solidFill>
            <a:schemeClr val="bg1"/>
          </a:solidFill>
          <a:ln w="28575"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nSpc>
                <a:spcPct val="105000"/>
              </a:lnSpc>
              <a:spcBef>
                <a:spcPct val="30000"/>
              </a:spcBef>
              <a:buSzPct val="80000"/>
            </a:pPr>
            <a:r>
              <a:rPr lang="en-US" altLang="en-US" sz="2600" dirty="0">
                <a:latin typeface="Liberation Sans" panose="020B0604020202020204" pitchFamily="34" charset="0"/>
              </a:rPr>
              <a:t>Partial Year</a:t>
            </a:r>
            <a:endParaRPr lang="en-US" altLang="en-US" sz="2400" b="0" dirty="0">
              <a:latin typeface="Liberation Sans" panose="020B0604020202020204" pitchFamily="34" charset="0"/>
            </a:endParaRPr>
          </a:p>
        </p:txBody>
      </p:sp>
      <p:sp>
        <p:nvSpPr>
          <p:cNvPr id="11" name="Text Box 3"/>
          <p:cNvSpPr txBox="1">
            <a:spLocks noChangeArrowheads="1"/>
          </p:cNvSpPr>
          <p:nvPr/>
        </p:nvSpPr>
        <p:spPr bwMode="auto">
          <a:xfrm>
            <a:off x="609600" y="1295400"/>
            <a:ext cx="2362200" cy="480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05000"/>
              </a:lnSpc>
              <a:spcBef>
                <a:spcPct val="30000"/>
              </a:spcBef>
              <a:buSzPct val="80000"/>
            </a:pPr>
            <a:r>
              <a:rPr lang="en-US" altLang="en-US" sz="2400" dirty="0">
                <a:latin typeface="Liberation Sans" panose="020B0604020202020204" pitchFamily="34" charset="0"/>
              </a:rPr>
              <a:t>Illustration:</a:t>
            </a: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a:t>
            </a:r>
          </a:p>
        </p:txBody>
      </p:sp>
    </p:spTree>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ext Box 1037"/>
          <p:cNvSpPr txBox="1">
            <a:spLocks noChangeArrowheads="1"/>
          </p:cNvSpPr>
          <p:nvPr/>
        </p:nvSpPr>
        <p:spPr bwMode="auto">
          <a:xfrm>
            <a:off x="609600" y="1295400"/>
            <a:ext cx="7708900" cy="30977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marL="688975" algn="l">
              <a:lnSpc>
                <a:spcPct val="125000"/>
              </a:lnSpc>
              <a:spcBef>
                <a:spcPts val="1200"/>
              </a:spcBef>
              <a:buClr>
                <a:srgbClr val="CC0000"/>
              </a:buClr>
              <a:buSzPct val="80000"/>
              <a:buFont typeface="Wingdings" pitchFamily="2" charset="2"/>
              <a:buChar char="u"/>
            </a:pPr>
            <a:r>
              <a:rPr lang="en-US" altLang="en-US" sz="2200" b="0" dirty="0">
                <a:latin typeface="Liberation Sans" panose="020B0604020202020204" pitchFamily="34" charset="0"/>
              </a:rPr>
              <a:t>Accelerated method.</a:t>
            </a:r>
          </a:p>
          <a:p>
            <a:pPr marL="688975" algn="l">
              <a:lnSpc>
                <a:spcPct val="125000"/>
              </a:lnSpc>
              <a:spcBef>
                <a:spcPts val="1200"/>
              </a:spcBef>
              <a:buClr>
                <a:srgbClr val="CC0000"/>
              </a:buClr>
              <a:buSzPct val="80000"/>
              <a:buFont typeface="Wingdings" pitchFamily="2" charset="2"/>
              <a:buChar char="u"/>
            </a:pPr>
            <a:r>
              <a:rPr lang="en-US" altLang="en-US" sz="2200" b="0" dirty="0">
                <a:latin typeface="Liberation Sans" panose="020B0604020202020204" pitchFamily="34" charset="0"/>
              </a:rPr>
              <a:t>Decreasing annual depreciation expense over the asset’s useful life.</a:t>
            </a:r>
          </a:p>
          <a:p>
            <a:pPr marL="688975" algn="l">
              <a:lnSpc>
                <a:spcPct val="125000"/>
              </a:lnSpc>
              <a:spcBef>
                <a:spcPts val="1200"/>
              </a:spcBef>
              <a:buClr>
                <a:srgbClr val="CC0000"/>
              </a:buClr>
              <a:buSzPct val="80000"/>
              <a:buFont typeface="Wingdings" pitchFamily="2" charset="2"/>
              <a:buChar char="u"/>
            </a:pPr>
            <a:r>
              <a:rPr lang="en-US" altLang="en-US" sz="2200" b="0" dirty="0">
                <a:latin typeface="Liberation Sans" panose="020B0604020202020204" pitchFamily="34" charset="0"/>
              </a:rPr>
              <a:t>Double declining-balance rate is double the straight-line rate.</a:t>
            </a:r>
          </a:p>
          <a:p>
            <a:pPr marL="688975" algn="l">
              <a:lnSpc>
                <a:spcPct val="125000"/>
              </a:lnSpc>
              <a:spcBef>
                <a:spcPts val="1200"/>
              </a:spcBef>
              <a:buClr>
                <a:srgbClr val="CC0000"/>
              </a:buClr>
              <a:buSzPct val="80000"/>
              <a:buFont typeface="Wingdings" pitchFamily="2" charset="2"/>
              <a:buChar char="u"/>
            </a:pPr>
            <a:r>
              <a:rPr lang="en-US" altLang="en-US" sz="2200" b="0" dirty="0">
                <a:latin typeface="Liberation Sans" panose="020B0604020202020204" pitchFamily="34" charset="0"/>
              </a:rPr>
              <a:t>Rate applied to book value.</a:t>
            </a:r>
          </a:p>
        </p:txBody>
      </p:sp>
      <p:sp>
        <p:nvSpPr>
          <p:cNvPr id="8"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rgbClr val="CC0000"/>
                </a:solidFill>
                <a:latin typeface="Liberation Sans" panose="020B0604020202020204" pitchFamily="34" charset="0"/>
              </a:rPr>
              <a:t>Declining-Balance Method</a:t>
            </a:r>
            <a:endParaRPr lang="en-US" altLang="en-US" sz="3200" b="1" i="0" dirty="0">
              <a:solidFill>
                <a:srgbClr val="CC0000"/>
              </a:solidFill>
              <a:effectLst/>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7365" y="169872"/>
            <a:ext cx="2539764" cy="1430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5"/>
          <p:cNvSpPr>
            <a:spLocks noChangeArrowheads="1"/>
          </p:cNvSpPr>
          <p:nvPr/>
        </p:nvSpPr>
        <p:spPr bwMode="auto">
          <a:xfrm>
            <a:off x="1371600" y="5090096"/>
            <a:ext cx="6423471" cy="929704"/>
          </a:xfrm>
          <a:prstGeom prst="rect">
            <a:avLst/>
          </a:prstGeom>
          <a:solidFill>
            <a:srgbClr val="FFFFC5"/>
          </a:solidFill>
          <a:ln w="28575" cap="sq" algn="ctr">
            <a:solidFill>
              <a:schemeClr val="tx1"/>
            </a:solidFill>
            <a:miter lim="800000"/>
            <a:headEnd type="none" w="sm" len="sm"/>
            <a:tailEnd type="none" w="sm" len="sm"/>
          </a:ln>
          <a:effectLst>
            <a:innerShdw blurRad="114300">
              <a:prstClr val="black"/>
            </a:innerShdw>
          </a:effectLst>
          <a:extLst/>
        </p:spPr>
        <p:txBody>
          <a:bodyPr tIns="0" anchor="ctr" anchorCtr="0">
            <a:no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nSpc>
                <a:spcPct val="110000"/>
              </a:lnSpc>
              <a:spcAft>
                <a:spcPts val="0"/>
              </a:spcAft>
              <a:buClr>
                <a:srgbClr val="800000"/>
              </a:buClr>
              <a:buSzPct val="80000"/>
            </a:pPr>
            <a:r>
              <a:rPr lang="en-US" altLang="en-US" sz="2000" dirty="0">
                <a:solidFill>
                  <a:srgbClr val="000000"/>
                </a:solidFill>
                <a:latin typeface="Liberation Sans" panose="020B0604020202020204" pitchFamily="34" charset="0"/>
              </a:rPr>
              <a:t>Referred to as </a:t>
            </a:r>
            <a:r>
              <a:rPr lang="en-US" altLang="en-US" sz="2000" dirty="0">
                <a:solidFill>
                  <a:srgbClr val="FF0000"/>
                </a:solidFill>
                <a:latin typeface="Liberation Sans" panose="020B0604020202020204" pitchFamily="34" charset="0"/>
              </a:rPr>
              <a:t>property, plant, and equipment</a:t>
            </a:r>
            <a:r>
              <a:rPr lang="en-US" altLang="en-US" sz="2000" dirty="0">
                <a:solidFill>
                  <a:srgbClr val="000000"/>
                </a:solidFill>
                <a:latin typeface="Liberation Sans" panose="020B0604020202020204" pitchFamily="34" charset="0"/>
              </a:rPr>
              <a:t>; plant and equipment; and fixed assets.</a:t>
            </a:r>
          </a:p>
        </p:txBody>
      </p:sp>
      <p:sp>
        <p:nvSpPr>
          <p:cNvPr id="6150" name="Text Box 9"/>
          <p:cNvSpPr txBox="1">
            <a:spLocks noChangeArrowheads="1"/>
          </p:cNvSpPr>
          <p:nvPr/>
        </p:nvSpPr>
        <p:spPr bwMode="auto">
          <a:xfrm>
            <a:off x="609600" y="2154238"/>
            <a:ext cx="8305800" cy="26283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900" b="1">
                <a:solidFill>
                  <a:schemeClr val="tx1"/>
                </a:solidFill>
                <a:latin typeface="Arial" charset="0"/>
              </a:defRPr>
            </a:lvl1pPr>
            <a:lvl2pPr marL="628650" indent="-4000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lvl="1" algn="l">
              <a:lnSpc>
                <a:spcPct val="125000"/>
              </a:lnSpc>
              <a:spcBef>
                <a:spcPts val="1200"/>
              </a:spcBef>
              <a:buClr>
                <a:srgbClr val="CC0000"/>
              </a:buClr>
              <a:buSzPct val="80000"/>
              <a:buFont typeface="Wingdings" pitchFamily="2" charset="2"/>
              <a:buChar char="u"/>
            </a:pPr>
            <a:r>
              <a:rPr lang="en-US" altLang="en-US" sz="2200" dirty="0">
                <a:latin typeface="Liberation Sans" panose="020B0604020202020204" pitchFamily="34" charset="0"/>
              </a:rPr>
              <a:t>physical substance</a:t>
            </a:r>
            <a:r>
              <a:rPr lang="en-US" altLang="en-US" sz="2200" b="0" dirty="0">
                <a:latin typeface="Liberation Sans" panose="020B0604020202020204" pitchFamily="34" charset="0"/>
              </a:rPr>
              <a:t> (a definite size and shape), </a:t>
            </a:r>
          </a:p>
          <a:p>
            <a:pPr lvl="1" algn="l">
              <a:lnSpc>
                <a:spcPct val="125000"/>
              </a:lnSpc>
              <a:spcBef>
                <a:spcPts val="1200"/>
              </a:spcBef>
              <a:buClr>
                <a:srgbClr val="CC0000"/>
              </a:buClr>
              <a:buSzPct val="80000"/>
              <a:buFont typeface="Wingdings" pitchFamily="2" charset="2"/>
              <a:buChar char="u"/>
            </a:pPr>
            <a:r>
              <a:rPr lang="en-US" altLang="en-US" sz="2200" b="0" dirty="0">
                <a:latin typeface="Liberation Sans" panose="020B0604020202020204" pitchFamily="34" charset="0"/>
              </a:rPr>
              <a:t>are </a:t>
            </a:r>
            <a:r>
              <a:rPr lang="en-US" altLang="en-US" sz="2200" dirty="0">
                <a:latin typeface="Liberation Sans" panose="020B0604020202020204" pitchFamily="34" charset="0"/>
              </a:rPr>
              <a:t>used in the operations</a:t>
            </a:r>
            <a:r>
              <a:rPr lang="en-US" altLang="en-US" sz="2200" b="0" dirty="0">
                <a:latin typeface="Liberation Sans" panose="020B0604020202020204" pitchFamily="34" charset="0"/>
              </a:rPr>
              <a:t> of a business, </a:t>
            </a:r>
          </a:p>
          <a:p>
            <a:pPr lvl="1" algn="l">
              <a:lnSpc>
                <a:spcPct val="125000"/>
              </a:lnSpc>
              <a:spcBef>
                <a:spcPts val="1200"/>
              </a:spcBef>
              <a:buClr>
                <a:srgbClr val="CC0000"/>
              </a:buClr>
              <a:buSzPct val="80000"/>
              <a:buFont typeface="Wingdings" pitchFamily="2" charset="2"/>
              <a:buChar char="u"/>
            </a:pPr>
            <a:r>
              <a:rPr lang="en-US" altLang="en-US" sz="2200" b="0" dirty="0">
                <a:latin typeface="Liberation Sans" panose="020B0604020202020204" pitchFamily="34" charset="0"/>
              </a:rPr>
              <a:t>are </a:t>
            </a:r>
            <a:r>
              <a:rPr lang="en-US" altLang="en-US" sz="2200" dirty="0">
                <a:latin typeface="Liberation Sans" panose="020B0604020202020204" pitchFamily="34" charset="0"/>
              </a:rPr>
              <a:t>not intended for sale</a:t>
            </a:r>
            <a:r>
              <a:rPr lang="en-US" altLang="en-US" sz="2200" b="0" dirty="0">
                <a:latin typeface="Liberation Sans" panose="020B0604020202020204" pitchFamily="34" charset="0"/>
              </a:rPr>
              <a:t> to customers, </a:t>
            </a:r>
          </a:p>
          <a:p>
            <a:pPr lvl="1" algn="l">
              <a:lnSpc>
                <a:spcPct val="125000"/>
              </a:lnSpc>
              <a:spcBef>
                <a:spcPts val="1200"/>
              </a:spcBef>
              <a:buClr>
                <a:srgbClr val="CC0000"/>
              </a:buClr>
              <a:buSzPct val="80000"/>
              <a:buFont typeface="Wingdings" pitchFamily="2" charset="2"/>
              <a:buChar char="u"/>
            </a:pPr>
            <a:r>
              <a:rPr lang="en-US" altLang="en-US" sz="2200" b="0" dirty="0">
                <a:latin typeface="Liberation Sans" panose="020B0604020202020204" pitchFamily="34" charset="0"/>
              </a:rPr>
              <a:t>are expected to </a:t>
            </a:r>
            <a:r>
              <a:rPr lang="en-US" altLang="en-US" sz="2200" dirty="0">
                <a:latin typeface="Liberation Sans" panose="020B0604020202020204" pitchFamily="34" charset="0"/>
              </a:rPr>
              <a:t>provide service</a:t>
            </a:r>
            <a:r>
              <a:rPr lang="en-US" altLang="en-US" sz="2200" b="0" dirty="0">
                <a:latin typeface="Liberation Sans" panose="020B0604020202020204" pitchFamily="34" charset="0"/>
              </a:rPr>
              <a:t> to the company for a number of years, except for land.</a:t>
            </a:r>
          </a:p>
        </p:txBody>
      </p:sp>
      <p:sp>
        <p:nvSpPr>
          <p:cNvPr id="6151" name="Text Box 10"/>
          <p:cNvSpPr txBox="1">
            <a:spLocks noChangeArrowheads="1"/>
          </p:cNvSpPr>
          <p:nvPr/>
        </p:nvSpPr>
        <p:spPr bwMode="auto">
          <a:xfrm>
            <a:off x="609600" y="1524000"/>
            <a:ext cx="8305800"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20000"/>
              </a:lnSpc>
              <a:spcBef>
                <a:spcPct val="50000"/>
              </a:spcBef>
            </a:pPr>
            <a:r>
              <a:rPr lang="en-US" altLang="en-US" sz="2500" dirty="0">
                <a:solidFill>
                  <a:schemeClr val="tx2">
                    <a:lumMod val="50000"/>
                  </a:schemeClr>
                </a:solidFill>
                <a:latin typeface="Liberation Sans" panose="020B0604020202020204" pitchFamily="34" charset="0"/>
              </a:rPr>
              <a:t>Plant assets</a:t>
            </a:r>
            <a:r>
              <a:rPr lang="en-US" altLang="en-US" sz="2500" b="0" dirty="0">
                <a:solidFill>
                  <a:schemeClr val="tx2">
                    <a:lumMod val="50000"/>
                  </a:schemeClr>
                </a:solidFill>
                <a:latin typeface="Liberation Sans" panose="020B0604020202020204" pitchFamily="34" charset="0"/>
              </a:rPr>
              <a:t> </a:t>
            </a:r>
            <a:r>
              <a:rPr lang="en-US" altLang="en-US" sz="2500" b="0" dirty="0">
                <a:latin typeface="Liberation Sans" panose="020B0604020202020204" pitchFamily="34" charset="0"/>
              </a:rPr>
              <a:t>are resources that have</a:t>
            </a:r>
          </a:p>
        </p:txBody>
      </p:sp>
      <p:sp>
        <p:nvSpPr>
          <p:cNvPr id="9" name="Isosceles Triangle 8"/>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0" name="TextBox 9"/>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11" name="Rounded Rectangle 10"/>
          <p:cNvSpPr/>
          <p:nvPr/>
        </p:nvSpPr>
        <p:spPr bwMode="auto">
          <a:xfrm>
            <a:off x="2789829" y="330348"/>
            <a:ext cx="5958883"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400" b="1" i="0" dirty="0">
                <a:solidFill>
                  <a:schemeClr val="accent3"/>
                </a:solidFill>
                <a:effectLst>
                  <a:outerShdw blurRad="38100" dist="38100" dir="2700000" algn="tl">
                    <a:srgbClr val="000000">
                      <a:alpha val="43137"/>
                    </a:srgbClr>
                  </a:outerShdw>
                </a:effectLst>
                <a:latin typeface="Liberation Sans" panose="020B0604020202020204" pitchFamily="34" charset="0"/>
              </a:rPr>
              <a:t>Explain the accounting for plant asset expenditures.</a:t>
            </a:r>
          </a:p>
        </p:txBody>
      </p:sp>
      <p:sp>
        <p:nvSpPr>
          <p:cNvPr id="12" name="TextBox 11"/>
          <p:cNvSpPr txBox="1"/>
          <p:nvPr/>
        </p:nvSpPr>
        <p:spPr>
          <a:xfrm>
            <a:off x="2169682" y="426570"/>
            <a:ext cx="554182" cy="707886"/>
          </a:xfrm>
          <a:prstGeom prst="rect">
            <a:avLst/>
          </a:prstGeom>
          <a:noFill/>
        </p:spPr>
        <p:txBody>
          <a:bodyPr wrap="square" rtlCol="0">
            <a:spAutoFit/>
          </a:bodyPr>
          <a:lstStyle/>
          <a:p>
            <a:pPr algn="ctr"/>
            <a:r>
              <a:rPr lang="en-US" sz="4000" b="1" i="0" dirty="0">
                <a:solidFill>
                  <a:srgbClr val="CC0000"/>
                </a:solidFill>
                <a:effectLst/>
                <a:latin typeface="Liberation Sans" panose="020B0604020202020204" pitchFamily="34" charset="0"/>
              </a:rPr>
              <a:t>1</a:t>
            </a:r>
          </a:p>
        </p:txBody>
      </p:sp>
      <p:cxnSp>
        <p:nvCxnSpPr>
          <p:cNvPr id="13" name="Straight Connector 12"/>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pic>
        <p:nvPicPr>
          <p:cNvPr id="79874" name="Picture 2" descr="Image result for plant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249" y="1524000"/>
            <a:ext cx="1627979" cy="2209800"/>
          </a:xfrm>
          <a:prstGeom prst="rect">
            <a:avLst/>
          </a:prstGeom>
          <a:noFill/>
          <a:extLst>
            <a:ext uri="{909E8E84-426E-40DD-AFC4-6F175D3DCCD1}">
              <a14:hiddenFill xmlns:a14="http://schemas.microsoft.com/office/drawing/2010/main">
                <a:solidFill>
                  <a:srgbClr val="FFFFFF"/>
                </a:solidFill>
              </a14:hiddenFill>
            </a:ext>
          </a:extLst>
        </p:spPr>
      </p:pic>
      <p:sp>
        <p:nvSpPr>
          <p:cNvPr id="4" name="&quot;No&quot; Symbol 3"/>
          <p:cNvSpPr/>
          <p:nvPr/>
        </p:nvSpPr>
        <p:spPr bwMode="auto">
          <a:xfrm>
            <a:off x="7010400" y="1545480"/>
            <a:ext cx="2125301" cy="2188320"/>
          </a:xfrm>
          <a:prstGeom prst="noSmoking">
            <a:avLst/>
          </a:prstGeom>
          <a:noFill/>
          <a:ln w="38100" cap="sq"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900" b="1" i="0" u="none" strike="noStrike" cap="none" normalizeH="0" baseline="0">
              <a:ln>
                <a:noFill/>
              </a:ln>
              <a:solidFill>
                <a:schemeClr val="tx1"/>
              </a:solidFill>
              <a:effectLst/>
              <a:latin typeface="Arial" charset="0"/>
            </a:endParaRPr>
          </a:p>
        </p:txBody>
      </p:sp>
    </p:spTree>
  </p:cSld>
  <p:clrMapOvr>
    <a:masterClrMapping/>
  </p:clrMapOvr>
  <p:transition>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52400" y="1219200"/>
            <a:ext cx="8458200" cy="41303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01638" indent="-401638">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algn="ctr" eaLnBrk="0" fontAlgn="base" hangingPunct="0">
              <a:spcBef>
                <a:spcPct val="0"/>
              </a:spcBef>
              <a:spcAft>
                <a:spcPct val="0"/>
              </a:spcAft>
              <a:defRPr sz="2400">
                <a:solidFill>
                  <a:schemeClr val="tx1"/>
                </a:solidFill>
                <a:latin typeface="Comic Sans MS" pitchFamily="66" charset="0"/>
              </a:defRPr>
            </a:lvl6pPr>
            <a:lvl7pPr marL="2971800" indent="-228600" algn="ctr" eaLnBrk="0" fontAlgn="base" hangingPunct="0">
              <a:spcBef>
                <a:spcPct val="0"/>
              </a:spcBef>
              <a:spcAft>
                <a:spcPct val="0"/>
              </a:spcAft>
              <a:defRPr sz="2400">
                <a:solidFill>
                  <a:schemeClr val="tx1"/>
                </a:solidFill>
                <a:latin typeface="Comic Sans MS" pitchFamily="66" charset="0"/>
              </a:defRPr>
            </a:lvl7pPr>
            <a:lvl8pPr marL="3429000" indent="-228600" algn="ctr" eaLnBrk="0" fontAlgn="base" hangingPunct="0">
              <a:spcBef>
                <a:spcPct val="0"/>
              </a:spcBef>
              <a:spcAft>
                <a:spcPct val="0"/>
              </a:spcAft>
              <a:defRPr sz="2400">
                <a:solidFill>
                  <a:schemeClr val="tx1"/>
                </a:solidFill>
                <a:latin typeface="Comic Sans MS" pitchFamily="66" charset="0"/>
              </a:defRPr>
            </a:lvl8pPr>
            <a:lvl9pPr marL="3886200" indent="-228600" algn="ctr" eaLnBrk="0" fontAlgn="base" hangingPunct="0">
              <a:spcBef>
                <a:spcPct val="0"/>
              </a:spcBef>
              <a:spcAft>
                <a:spcPct val="0"/>
              </a:spcAft>
              <a:defRPr sz="2400">
                <a:solidFill>
                  <a:schemeClr val="tx1"/>
                </a:solidFill>
                <a:latin typeface="Comic Sans MS" pitchFamily="66" charset="0"/>
              </a:defRPr>
            </a:lvl9pPr>
          </a:lstStyle>
          <a:p>
            <a:pPr algn="l">
              <a:lnSpc>
                <a:spcPct val="110000"/>
              </a:lnSpc>
              <a:spcBef>
                <a:spcPct val="30000"/>
              </a:spcBef>
              <a:buSzPct val="80000"/>
              <a:buFontTx/>
              <a:buBlip>
                <a:blip r:embed="rId3"/>
              </a:buBlip>
              <a:defRPr/>
            </a:pPr>
            <a:r>
              <a:rPr lang="en-US" altLang="en-US" sz="2000" b="0" dirty="0">
                <a:latin typeface="Liberation Sans"/>
              </a:rPr>
              <a:t>Decreasing annual depreciation expense over the asset’s useful life… the $ </a:t>
            </a:r>
            <a:r>
              <a:rPr lang="en-US" altLang="en-US" sz="2000" b="0" dirty="0" err="1">
                <a:latin typeface="Liberation Sans"/>
              </a:rPr>
              <a:t>dep</a:t>
            </a:r>
            <a:r>
              <a:rPr lang="en-US" altLang="en-US" sz="2000" b="0" dirty="0">
                <a:latin typeface="Liberation Sans"/>
              </a:rPr>
              <a:t> </a:t>
            </a:r>
            <a:r>
              <a:rPr lang="en-US" altLang="en-US" sz="2000" b="0" dirty="0" err="1">
                <a:latin typeface="Liberation Sans"/>
              </a:rPr>
              <a:t>exp</a:t>
            </a:r>
            <a:r>
              <a:rPr lang="en-US" altLang="en-US" sz="2000" b="0" dirty="0">
                <a:latin typeface="Liberation Sans"/>
              </a:rPr>
              <a:t> gets less and less</a:t>
            </a:r>
          </a:p>
          <a:p>
            <a:pPr algn="l">
              <a:lnSpc>
                <a:spcPct val="110000"/>
              </a:lnSpc>
              <a:spcBef>
                <a:spcPct val="30000"/>
              </a:spcBef>
              <a:buSzPct val="80000"/>
              <a:buFontTx/>
              <a:buBlip>
                <a:blip r:embed="rId3"/>
              </a:buBlip>
              <a:defRPr/>
            </a:pPr>
            <a:r>
              <a:rPr lang="en-US" altLang="en-US" sz="2000" b="0" dirty="0">
                <a:latin typeface="Liberation Sans"/>
              </a:rPr>
              <a:t>Declining-balance rate: </a:t>
            </a:r>
          </a:p>
          <a:p>
            <a:pPr lvl="1" algn="l">
              <a:lnSpc>
                <a:spcPct val="110000"/>
              </a:lnSpc>
              <a:spcBef>
                <a:spcPct val="30000"/>
              </a:spcBef>
              <a:buSzPct val="80000"/>
              <a:buFontTx/>
              <a:buBlip>
                <a:blip r:embed="rId3"/>
              </a:buBlip>
              <a:defRPr/>
            </a:pPr>
            <a:r>
              <a:rPr lang="en-US" altLang="en-US" sz="1800" b="0" dirty="0">
                <a:latin typeface="Liberation Sans"/>
              </a:rPr>
              <a:t>The Declining-balance </a:t>
            </a:r>
            <a:r>
              <a:rPr lang="en-US" altLang="en-US" sz="1800" b="0" dirty="0">
                <a:solidFill>
                  <a:schemeClr val="accent2"/>
                </a:solidFill>
                <a:latin typeface="Liberation Sans"/>
              </a:rPr>
              <a:t>rate</a:t>
            </a:r>
            <a:r>
              <a:rPr lang="en-US" altLang="en-US" sz="1800" b="0" dirty="0">
                <a:latin typeface="Liberation Sans"/>
              </a:rPr>
              <a:t> is double the straight-line </a:t>
            </a:r>
            <a:r>
              <a:rPr lang="en-US" altLang="en-US" sz="1800" b="0" dirty="0">
                <a:solidFill>
                  <a:schemeClr val="accent2"/>
                </a:solidFill>
                <a:latin typeface="Liberation Sans"/>
              </a:rPr>
              <a:t>rate</a:t>
            </a:r>
            <a:r>
              <a:rPr lang="en-US" altLang="en-US" sz="1800" b="0" dirty="0">
                <a:latin typeface="Liberation Sans"/>
              </a:rPr>
              <a:t>.</a:t>
            </a:r>
          </a:p>
          <a:p>
            <a:pPr lvl="1" algn="l">
              <a:lnSpc>
                <a:spcPct val="110000"/>
              </a:lnSpc>
              <a:spcBef>
                <a:spcPct val="30000"/>
              </a:spcBef>
              <a:buSzPct val="80000"/>
              <a:buFontTx/>
              <a:buBlip>
                <a:blip r:embed="rId3"/>
              </a:buBlip>
              <a:defRPr/>
            </a:pPr>
            <a:r>
              <a:rPr lang="en-US" altLang="en-US" sz="1800" b="0" dirty="0">
                <a:latin typeface="Liberation Sans"/>
              </a:rPr>
              <a:t>Straight line rate =   100% / # of years estimated life</a:t>
            </a:r>
          </a:p>
          <a:p>
            <a:pPr marL="457200" lvl="1" indent="0" algn="l">
              <a:lnSpc>
                <a:spcPct val="110000"/>
              </a:lnSpc>
              <a:spcBef>
                <a:spcPct val="30000"/>
              </a:spcBef>
              <a:buSzPct val="80000"/>
              <a:defRPr/>
            </a:pPr>
            <a:endParaRPr lang="en-US" altLang="en-US" sz="1800" b="0" dirty="0">
              <a:latin typeface="Liberation Sans"/>
            </a:endParaRPr>
          </a:p>
          <a:p>
            <a:pPr marL="457200" lvl="1" indent="0" algn="l">
              <a:lnSpc>
                <a:spcPct val="110000"/>
              </a:lnSpc>
              <a:spcBef>
                <a:spcPct val="30000"/>
              </a:spcBef>
              <a:buSzPct val="80000"/>
              <a:defRPr/>
            </a:pPr>
            <a:r>
              <a:rPr lang="en-US" altLang="en-US" sz="1800" b="0" dirty="0">
                <a:latin typeface="Liberation Sans"/>
              </a:rPr>
              <a:t>Declining Balance rate of assets with 5 years of estimated life?:</a:t>
            </a:r>
          </a:p>
          <a:p>
            <a:pPr algn="l">
              <a:lnSpc>
                <a:spcPct val="110000"/>
              </a:lnSpc>
              <a:spcBef>
                <a:spcPct val="30000"/>
              </a:spcBef>
              <a:buSzPct val="80000"/>
              <a:buFontTx/>
              <a:buBlip>
                <a:blip r:embed="rId3"/>
              </a:buBlip>
              <a:defRPr/>
            </a:pPr>
            <a:endParaRPr lang="en-US" altLang="en-US" sz="2000" b="0" dirty="0">
              <a:latin typeface="Liberation Sans"/>
            </a:endParaRPr>
          </a:p>
          <a:p>
            <a:pPr algn="l">
              <a:lnSpc>
                <a:spcPct val="110000"/>
              </a:lnSpc>
              <a:spcBef>
                <a:spcPct val="30000"/>
              </a:spcBef>
              <a:buSzPct val="80000"/>
              <a:buFontTx/>
              <a:buBlip>
                <a:blip r:embed="rId3"/>
              </a:buBlip>
              <a:defRPr/>
            </a:pPr>
            <a:r>
              <a:rPr lang="en-US" altLang="en-US" sz="2000" b="0" dirty="0">
                <a:latin typeface="Liberation Sans"/>
              </a:rPr>
              <a:t>Rate applied to </a:t>
            </a:r>
            <a:r>
              <a:rPr lang="en-US" altLang="en-US" sz="2000" b="0" dirty="0">
                <a:solidFill>
                  <a:schemeClr val="tx2">
                    <a:lumMod val="75000"/>
                  </a:schemeClr>
                </a:solidFill>
                <a:latin typeface="Liberation Sans"/>
              </a:rPr>
              <a:t>book value </a:t>
            </a:r>
            <a:r>
              <a:rPr lang="en-US" altLang="en-US" sz="2000" b="0" dirty="0">
                <a:latin typeface="Liberation Sans"/>
              </a:rPr>
              <a:t>(=cost less accumulated depreciation.</a:t>
            </a:r>
          </a:p>
          <a:p>
            <a:pPr algn="l">
              <a:lnSpc>
                <a:spcPct val="110000"/>
              </a:lnSpc>
              <a:spcBef>
                <a:spcPct val="30000"/>
              </a:spcBef>
              <a:buSzPct val="80000"/>
              <a:buFontTx/>
              <a:buBlip>
                <a:blip r:embed="rId3"/>
              </a:buBlip>
              <a:defRPr/>
            </a:pPr>
            <a:endParaRPr lang="en-US" altLang="en-US" b="0" dirty="0">
              <a:latin typeface="Liberation Sans"/>
            </a:endParaRPr>
          </a:p>
        </p:txBody>
      </p:sp>
      <p:sp>
        <p:nvSpPr>
          <p:cNvPr id="840709" name="Text Box 5"/>
          <p:cNvSpPr txBox="1">
            <a:spLocks noChangeArrowheads="1"/>
          </p:cNvSpPr>
          <p:nvPr/>
        </p:nvSpPr>
        <p:spPr bwMode="auto">
          <a:xfrm>
            <a:off x="1295400" y="6369050"/>
            <a:ext cx="7696200" cy="336550"/>
          </a:xfrm>
          <a:prstGeom prst="rect">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defRPr sz="2400">
                <a:solidFill>
                  <a:schemeClr val="tx1"/>
                </a:solidFill>
                <a:latin typeface="Times New Roman" pitchFamily="18" charset="0"/>
              </a:defRPr>
            </a:lvl1pPr>
            <a:lvl2pPr marL="914400" indent="-457200" algn="l">
              <a:defRPr sz="2400">
                <a:solidFill>
                  <a:schemeClr val="tx1"/>
                </a:solidFill>
                <a:latin typeface="Times New Roman" pitchFamily="18" charset="0"/>
              </a:defRPr>
            </a:lvl2pPr>
            <a:lvl3pPr marL="1371600" indent="-457200" algn="l">
              <a:defRPr sz="2400">
                <a:solidFill>
                  <a:schemeClr val="tx1"/>
                </a:solidFill>
                <a:latin typeface="Times New Roman" pitchFamily="18" charset="0"/>
              </a:defRPr>
            </a:lvl3pPr>
            <a:lvl4pPr marL="1828800" indent="-457200" algn="l">
              <a:defRPr sz="2400">
                <a:solidFill>
                  <a:schemeClr val="tx1"/>
                </a:solidFill>
                <a:latin typeface="Times New Roman" pitchFamily="18" charset="0"/>
              </a:defRPr>
            </a:lvl4pPr>
            <a:lvl5pPr marL="2286000" indent="-457200" algn="l">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defRPr/>
            </a:pPr>
            <a:r>
              <a:rPr lang="en-US" altLang="en-US" sz="1600" b="1" i="1">
                <a:solidFill>
                  <a:schemeClr val="bg2"/>
                </a:solidFill>
                <a:effectLst>
                  <a:outerShdw blurRad="38100" dist="38100" dir="2700000" algn="tl">
                    <a:srgbClr val="C0C0C0"/>
                  </a:outerShdw>
                </a:effectLst>
                <a:latin typeface="Comic Sans MS" pitchFamily="66" charset="0"/>
              </a:rPr>
              <a:t>LO 3  Compute periodic depreciation using different methods.</a:t>
            </a:r>
          </a:p>
        </p:txBody>
      </p:sp>
      <p:sp>
        <p:nvSpPr>
          <p:cNvPr id="2" name="Title 1"/>
          <p:cNvSpPr>
            <a:spLocks noGrp="1"/>
          </p:cNvSpPr>
          <p:nvPr>
            <p:ph type="title"/>
          </p:nvPr>
        </p:nvSpPr>
        <p:spPr/>
        <p:txBody>
          <a:bodyPr/>
          <a:lstStyle/>
          <a:p>
            <a:r>
              <a:rPr lang="en-US" dirty="0"/>
              <a:t> </a:t>
            </a:r>
          </a:p>
        </p:txBody>
      </p:sp>
      <p:sp>
        <p:nvSpPr>
          <p:cNvPr id="6"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7"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rgbClr val="CC0000"/>
                </a:solidFill>
                <a:latin typeface="Liberation Sans" panose="020B0604020202020204" pitchFamily="34" charset="0"/>
              </a:rPr>
              <a:t>Declining-Balance Method - Tips</a:t>
            </a:r>
            <a:endParaRPr lang="en-US" altLang="en-US" sz="3200" b="1" i="0" dirty="0">
              <a:solidFill>
                <a:srgbClr val="CC0000"/>
              </a:solidFill>
              <a:effectLst/>
              <a:latin typeface="Liberation Sans" panose="020B0604020202020204" pitchFamily="34" charset="0"/>
            </a:endParaRP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3165" y="169872"/>
            <a:ext cx="1988435" cy="1119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0269880"/>
      </p:ext>
    </p:extLst>
  </p:cSld>
  <p:clrMapOvr>
    <a:masterClrMapping/>
  </p:clrMapOvr>
  <p:transition>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type="body" idx="1"/>
          </p:nvPr>
        </p:nvSpPr>
        <p:spPr bwMode="auto">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defRPr/>
            </a:pPr>
            <a:r>
              <a:rPr lang="en-US" altLang="en-US" sz="2400" b="0" dirty="0">
                <a:effectLst/>
                <a:latin typeface="Liberation Sans"/>
              </a:rPr>
              <a:t>FOR THE FIRST YEAR: </a:t>
            </a:r>
            <a:r>
              <a:rPr lang="en-US" altLang="en-US" sz="2400" b="0" dirty="0">
                <a:solidFill>
                  <a:schemeClr val="tx2">
                    <a:lumMod val="75000"/>
                  </a:schemeClr>
                </a:solidFill>
                <a:effectLst/>
                <a:latin typeface="Liberation Sans"/>
              </a:rPr>
              <a:t>Book value </a:t>
            </a:r>
            <a:r>
              <a:rPr lang="en-US" altLang="en-US" sz="2400" b="0" dirty="0">
                <a:effectLst/>
                <a:latin typeface="Liberation Sans"/>
              </a:rPr>
              <a:t>is the cost of the asset. (</a:t>
            </a:r>
            <a:r>
              <a:rPr lang="en-US" altLang="en-US" sz="2400" b="0" dirty="0">
                <a:solidFill>
                  <a:schemeClr val="accent2"/>
                </a:solidFill>
                <a:effectLst/>
                <a:latin typeface="Liberation Sans"/>
              </a:rPr>
              <a:t>Salvage value is ignored in the DB method</a:t>
            </a:r>
            <a:r>
              <a:rPr lang="en-US" altLang="en-US" sz="2400" b="0" dirty="0">
                <a:effectLst/>
                <a:latin typeface="Liberation Sans"/>
              </a:rPr>
              <a:t>.)</a:t>
            </a:r>
          </a:p>
          <a:p>
            <a:pPr>
              <a:defRPr/>
            </a:pPr>
            <a:r>
              <a:rPr lang="en-US" altLang="en-US" sz="2400" b="0" dirty="0">
                <a:effectLst/>
                <a:latin typeface="Liberation Sans"/>
              </a:rPr>
              <a:t>IN SUBSEQUENT YEARS: Book value is the difference between cost and accumulated depreciation at the beginning of that year.</a:t>
            </a:r>
          </a:p>
          <a:p>
            <a:pPr>
              <a:defRPr/>
            </a:pPr>
            <a:endParaRPr lang="en-US" altLang="en-US" sz="2400" b="0" dirty="0">
              <a:effectLst/>
              <a:latin typeface="Liberation Sans"/>
            </a:endParaRPr>
          </a:p>
          <a:p>
            <a:pPr>
              <a:defRPr/>
            </a:pPr>
            <a:r>
              <a:rPr lang="en-US" altLang="en-US" sz="2400" b="0" dirty="0">
                <a:effectLst/>
                <a:latin typeface="Liberation Sans"/>
              </a:rPr>
              <a:t>Note:</a:t>
            </a:r>
          </a:p>
          <a:p>
            <a:pPr lvl="1">
              <a:defRPr/>
            </a:pPr>
            <a:r>
              <a:rPr lang="en-US" altLang="en-US" b="0" dirty="0">
                <a:effectLst/>
                <a:latin typeface="Liberation Sans"/>
              </a:rPr>
              <a:t>Depreciation </a:t>
            </a:r>
            <a:r>
              <a:rPr lang="en-US" altLang="en-US" b="0" u="sng" dirty="0">
                <a:solidFill>
                  <a:srgbClr val="FF0000"/>
                </a:solidFill>
                <a:effectLst/>
                <a:latin typeface="Liberation Sans"/>
              </a:rPr>
              <a:t>rate</a:t>
            </a:r>
            <a:r>
              <a:rPr lang="en-US" altLang="en-US" b="0" dirty="0">
                <a:solidFill>
                  <a:srgbClr val="FF0000"/>
                </a:solidFill>
                <a:effectLst/>
                <a:latin typeface="Liberation Sans"/>
              </a:rPr>
              <a:t> </a:t>
            </a:r>
            <a:r>
              <a:rPr lang="en-US" altLang="en-US" b="0" dirty="0">
                <a:effectLst/>
                <a:latin typeface="Liberation Sans"/>
              </a:rPr>
              <a:t>remains constant from year to year, but…</a:t>
            </a:r>
          </a:p>
          <a:p>
            <a:pPr lvl="1">
              <a:defRPr/>
            </a:pPr>
            <a:r>
              <a:rPr lang="en-US" altLang="en-US" b="0" dirty="0">
                <a:effectLst/>
                <a:latin typeface="Liberation Sans"/>
              </a:rPr>
              <a:t>The </a:t>
            </a:r>
            <a:r>
              <a:rPr lang="en-US" altLang="en-US" b="0" dirty="0">
                <a:solidFill>
                  <a:schemeClr val="tx2">
                    <a:lumMod val="75000"/>
                  </a:schemeClr>
                </a:solidFill>
                <a:effectLst/>
                <a:latin typeface="Liberation Sans"/>
              </a:rPr>
              <a:t>book value </a:t>
            </a:r>
            <a:r>
              <a:rPr lang="en-US" altLang="en-US" b="0" dirty="0">
                <a:effectLst/>
                <a:latin typeface="Liberation Sans"/>
              </a:rPr>
              <a:t>(the initial cost less accumulated depreciation ) decreases each year</a:t>
            </a:r>
          </a:p>
        </p:txBody>
      </p:sp>
      <p:sp>
        <p:nvSpPr>
          <p:cNvPr id="2" name="Title 1"/>
          <p:cNvSpPr>
            <a:spLocks noGrp="1"/>
          </p:cNvSpPr>
          <p:nvPr>
            <p:ph type="title"/>
          </p:nvPr>
        </p:nvSpPr>
        <p:spPr/>
        <p:txBody>
          <a:bodyPr/>
          <a:lstStyle/>
          <a:p>
            <a:r>
              <a:rPr lang="en-US" dirty="0"/>
              <a:t> </a:t>
            </a:r>
          </a:p>
        </p:txBody>
      </p:sp>
      <p:sp>
        <p:nvSpPr>
          <p:cNvPr id="7"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rgbClr val="CC0000"/>
                </a:solidFill>
                <a:latin typeface="Liberation Sans" panose="020B0604020202020204" pitchFamily="34" charset="0"/>
              </a:rPr>
              <a:t>Declining-Balance Method</a:t>
            </a:r>
            <a:endParaRPr lang="en-US" altLang="en-US" sz="3200" b="1" i="0" dirty="0">
              <a:solidFill>
                <a:srgbClr val="CC0000"/>
              </a:solidFill>
              <a:effectLst/>
              <a:latin typeface="Liberation Sans" panose="020B0604020202020204" pitchFamily="34" charset="0"/>
            </a:endParaRPr>
          </a:p>
        </p:txBody>
      </p:sp>
    </p:spTree>
    <p:extLst>
      <p:ext uri="{BB962C8B-B14F-4D97-AF65-F5344CB8AC3E}">
        <p14:creationId xmlns:p14="http://schemas.microsoft.com/office/powerpoint/2010/main" val="2146228919"/>
      </p:ext>
    </p:extLst>
  </p:cSld>
  <p:clrMapOvr>
    <a:masterClrMapping/>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Group 6"/>
          <p:cNvGrpSpPr>
            <a:grpSpLocks/>
          </p:cNvGrpSpPr>
          <p:nvPr/>
        </p:nvGrpSpPr>
        <p:grpSpPr bwMode="auto">
          <a:xfrm>
            <a:off x="381000" y="304800"/>
            <a:ext cx="8534400" cy="6324600"/>
            <a:chOff x="240" y="192"/>
            <a:chExt cx="5280" cy="3945"/>
          </a:xfrm>
        </p:grpSpPr>
        <p:graphicFrame>
          <p:nvGraphicFramePr>
            <p:cNvPr id="36867" name="Object 4"/>
            <p:cNvGraphicFramePr>
              <a:graphicFrameLocks noChangeAspect="1"/>
            </p:cNvGraphicFramePr>
            <p:nvPr/>
          </p:nvGraphicFramePr>
          <p:xfrm>
            <a:off x="240" y="192"/>
            <a:ext cx="5280" cy="3945"/>
          </p:xfrm>
          <a:graphic>
            <a:graphicData uri="http://schemas.openxmlformats.org/presentationml/2006/ole">
              <mc:AlternateContent xmlns:mc="http://schemas.openxmlformats.org/markup-compatibility/2006">
                <mc:Choice xmlns:v="urn:schemas-microsoft-com:vml" Requires="v">
                  <p:oleObj spid="_x0000_s80915" name="Photo Editor Photo" r:id="rId3" imgW="12342857" imgH="9221487" progId="MSPhotoEd.3">
                    <p:embed/>
                  </p:oleObj>
                </mc:Choice>
                <mc:Fallback>
                  <p:oleObj name="Photo Editor Photo" r:id="rId3" imgW="12342857" imgH="9221487"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192"/>
                          <a:ext cx="5280" cy="3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868" name="Text Box 5"/>
            <p:cNvSpPr txBox="1">
              <a:spLocks noChangeArrowheads="1"/>
            </p:cNvSpPr>
            <p:nvPr/>
          </p:nvSpPr>
          <p:spPr bwMode="auto">
            <a:xfrm>
              <a:off x="323" y="3456"/>
              <a:ext cx="3897" cy="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algn="ctr" eaLnBrk="0" fontAlgn="base" hangingPunct="0">
                <a:spcBef>
                  <a:spcPct val="0"/>
                </a:spcBef>
                <a:spcAft>
                  <a:spcPct val="0"/>
                </a:spcAft>
                <a:defRPr sz="2400">
                  <a:solidFill>
                    <a:schemeClr val="tx1"/>
                  </a:solidFill>
                  <a:latin typeface="Comic Sans MS" pitchFamily="66" charset="0"/>
                </a:defRPr>
              </a:lvl6pPr>
              <a:lvl7pPr marL="2971800" indent="-228600" algn="ctr" eaLnBrk="0" fontAlgn="base" hangingPunct="0">
                <a:spcBef>
                  <a:spcPct val="0"/>
                </a:spcBef>
                <a:spcAft>
                  <a:spcPct val="0"/>
                </a:spcAft>
                <a:defRPr sz="2400">
                  <a:solidFill>
                    <a:schemeClr val="tx1"/>
                  </a:solidFill>
                  <a:latin typeface="Comic Sans MS" pitchFamily="66" charset="0"/>
                </a:defRPr>
              </a:lvl7pPr>
              <a:lvl8pPr marL="3429000" indent="-228600" algn="ctr" eaLnBrk="0" fontAlgn="base" hangingPunct="0">
                <a:spcBef>
                  <a:spcPct val="0"/>
                </a:spcBef>
                <a:spcAft>
                  <a:spcPct val="0"/>
                </a:spcAft>
                <a:defRPr sz="2400">
                  <a:solidFill>
                    <a:schemeClr val="tx1"/>
                  </a:solidFill>
                  <a:latin typeface="Comic Sans MS" pitchFamily="66" charset="0"/>
                </a:defRPr>
              </a:lvl8pPr>
              <a:lvl9pPr marL="3886200" indent="-228600" algn="ctr" eaLnBrk="0" fontAlgn="base" hangingPunct="0">
                <a:spcBef>
                  <a:spcPct val="0"/>
                </a:spcBef>
                <a:spcAft>
                  <a:spcPct val="0"/>
                </a:spcAft>
                <a:defRPr sz="2400">
                  <a:solidFill>
                    <a:schemeClr val="tx1"/>
                  </a:solidFill>
                  <a:latin typeface="Comic Sans MS" pitchFamily="66" charset="0"/>
                </a:defRPr>
              </a:lvl9pPr>
            </a:lstStyle>
            <a:p>
              <a:r>
                <a:rPr lang="en-US" altLang="en-US"/>
                <a:t>Double Declining – Angelo DelliCarpini 2013</a:t>
              </a:r>
            </a:p>
          </p:txBody>
        </p:sp>
      </p:grpSp>
    </p:spTree>
    <p:extLst>
      <p:ext uri="{BB962C8B-B14F-4D97-AF65-F5344CB8AC3E}">
        <p14:creationId xmlns:p14="http://schemas.microsoft.com/office/powerpoint/2010/main" val="1343148308"/>
      </p:ext>
    </p:extLst>
  </p:cSld>
  <p:clrMapOvr>
    <a:masterClrMapping/>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Object 2"/>
          <p:cNvGraphicFramePr>
            <a:graphicFrameLocks noChangeAspect="1"/>
          </p:cNvGraphicFramePr>
          <p:nvPr>
            <p:extLst>
              <p:ext uri="{D42A27DB-BD31-4B8C-83A1-F6EECF244321}">
                <p14:modId xmlns:p14="http://schemas.microsoft.com/office/powerpoint/2010/main" val="1180489598"/>
              </p:ext>
            </p:extLst>
          </p:nvPr>
        </p:nvGraphicFramePr>
        <p:xfrm>
          <a:off x="304800" y="1600200"/>
          <a:ext cx="8582025" cy="3497262"/>
        </p:xfrm>
        <a:graphic>
          <a:graphicData uri="http://schemas.openxmlformats.org/presentationml/2006/ole">
            <mc:AlternateContent xmlns:mc="http://schemas.openxmlformats.org/markup-compatibility/2006">
              <mc:Choice xmlns:v="urn:schemas-microsoft-com:vml" Requires="v">
                <p:oleObj spid="_x0000_s28880" name="Worksheet" r:id="rId4" imgW="4962593" imgH="2009655" progId="Excel.Sheet.8">
                  <p:embed/>
                </p:oleObj>
              </mc:Choice>
              <mc:Fallback>
                <p:oleObj name="Worksheet" r:id="rId4" imgW="4962593" imgH="2009655" progId="Excel.Sheet.8">
                  <p:embed/>
                  <p:pic>
                    <p:nvPicPr>
                      <p:cNvPr id="0" name="Object 2"/>
                      <p:cNvPicPr>
                        <a:picLocks noChangeAspect="1" noChangeArrowheads="1"/>
                      </p:cNvPicPr>
                      <p:nvPr/>
                    </p:nvPicPr>
                    <p:blipFill>
                      <a:blip r:embed="rId5"/>
                      <a:srcRect/>
                      <a:stretch>
                        <a:fillRect/>
                      </a:stretch>
                    </p:blipFill>
                    <p:spPr bwMode="auto">
                      <a:xfrm>
                        <a:off x="304800" y="1600200"/>
                        <a:ext cx="8582025" cy="34972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cap="sq">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76" name="Text Box 27"/>
          <p:cNvSpPr txBox="1">
            <a:spLocks noChangeArrowheads="1"/>
          </p:cNvSpPr>
          <p:nvPr/>
        </p:nvSpPr>
        <p:spPr bwMode="auto">
          <a:xfrm>
            <a:off x="381000" y="2636837"/>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spcBef>
                <a:spcPct val="50000"/>
              </a:spcBef>
            </a:pPr>
            <a:r>
              <a:rPr lang="en-US" altLang="en-US" sz="1800" dirty="0">
                <a:latin typeface="Liberation Sans" panose="020B0604020202020204" pitchFamily="34" charset="0"/>
              </a:rPr>
              <a:t>2017</a:t>
            </a:r>
          </a:p>
        </p:txBody>
      </p:sp>
      <p:sp>
        <p:nvSpPr>
          <p:cNvPr id="862236" name="Text Box 28"/>
          <p:cNvSpPr txBox="1">
            <a:spLocks noChangeArrowheads="1"/>
          </p:cNvSpPr>
          <p:nvPr/>
        </p:nvSpPr>
        <p:spPr bwMode="auto">
          <a:xfrm>
            <a:off x="1600200" y="2636837"/>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13,000</a:t>
            </a:r>
          </a:p>
        </p:txBody>
      </p:sp>
      <p:sp>
        <p:nvSpPr>
          <p:cNvPr id="862237" name="Text Box 29"/>
          <p:cNvSpPr txBox="1">
            <a:spLocks noChangeArrowheads="1"/>
          </p:cNvSpPr>
          <p:nvPr/>
        </p:nvSpPr>
        <p:spPr bwMode="auto">
          <a:xfrm>
            <a:off x="3048000" y="2636837"/>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40%</a:t>
            </a:r>
          </a:p>
        </p:txBody>
      </p:sp>
      <p:sp>
        <p:nvSpPr>
          <p:cNvPr id="862238" name="Text Box 30"/>
          <p:cNvSpPr txBox="1">
            <a:spLocks noChangeArrowheads="1"/>
          </p:cNvSpPr>
          <p:nvPr/>
        </p:nvSpPr>
        <p:spPr bwMode="auto">
          <a:xfrm>
            <a:off x="4191000" y="2636837"/>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solidFill>
                  <a:srgbClr val="CC0000"/>
                </a:solidFill>
                <a:latin typeface="Liberation Sans" panose="020B0604020202020204" pitchFamily="34" charset="0"/>
              </a:rPr>
              <a:t>$ 5,200</a:t>
            </a:r>
          </a:p>
        </p:txBody>
      </p:sp>
      <p:sp>
        <p:nvSpPr>
          <p:cNvPr id="862239" name="Text Box 31"/>
          <p:cNvSpPr txBox="1">
            <a:spLocks noChangeArrowheads="1"/>
          </p:cNvSpPr>
          <p:nvPr/>
        </p:nvSpPr>
        <p:spPr bwMode="auto">
          <a:xfrm>
            <a:off x="5943600" y="2636837"/>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$ 5,200</a:t>
            </a:r>
          </a:p>
        </p:txBody>
      </p:sp>
      <p:sp>
        <p:nvSpPr>
          <p:cNvPr id="862240" name="Text Box 32"/>
          <p:cNvSpPr txBox="1">
            <a:spLocks noChangeArrowheads="1"/>
          </p:cNvSpPr>
          <p:nvPr/>
        </p:nvSpPr>
        <p:spPr bwMode="auto">
          <a:xfrm>
            <a:off x="7391400" y="2636837"/>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$ 7,800</a:t>
            </a:r>
          </a:p>
        </p:txBody>
      </p:sp>
      <p:sp>
        <p:nvSpPr>
          <p:cNvPr id="28682" name="Text Box 33"/>
          <p:cNvSpPr txBox="1">
            <a:spLocks noChangeArrowheads="1"/>
          </p:cNvSpPr>
          <p:nvPr/>
        </p:nvSpPr>
        <p:spPr bwMode="auto">
          <a:xfrm>
            <a:off x="381000" y="3046412"/>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spcBef>
                <a:spcPct val="50000"/>
              </a:spcBef>
            </a:pPr>
            <a:r>
              <a:rPr lang="en-US" altLang="en-US" sz="1800" dirty="0">
                <a:latin typeface="Liberation Sans" panose="020B0604020202020204" pitchFamily="34" charset="0"/>
              </a:rPr>
              <a:t>2018</a:t>
            </a:r>
          </a:p>
        </p:txBody>
      </p:sp>
      <p:sp>
        <p:nvSpPr>
          <p:cNvPr id="862242" name="Text Box 34"/>
          <p:cNvSpPr txBox="1">
            <a:spLocks noChangeArrowheads="1"/>
          </p:cNvSpPr>
          <p:nvPr/>
        </p:nvSpPr>
        <p:spPr bwMode="auto">
          <a:xfrm>
            <a:off x="1600200" y="3046412"/>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7,800</a:t>
            </a:r>
          </a:p>
        </p:txBody>
      </p:sp>
      <p:sp>
        <p:nvSpPr>
          <p:cNvPr id="862243" name="Text Box 35"/>
          <p:cNvSpPr txBox="1">
            <a:spLocks noChangeArrowheads="1"/>
          </p:cNvSpPr>
          <p:nvPr/>
        </p:nvSpPr>
        <p:spPr bwMode="auto">
          <a:xfrm>
            <a:off x="3048000" y="3046412"/>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628650" algn="r"/>
              </a:tabLst>
              <a:defRPr sz="2900" b="1">
                <a:solidFill>
                  <a:schemeClr val="tx1"/>
                </a:solidFill>
                <a:latin typeface="Arial" charset="0"/>
              </a:defRPr>
            </a:lvl1pPr>
            <a:lvl2pPr marL="742950" indent="-285750">
              <a:tabLst>
                <a:tab pos="628650" algn="r"/>
              </a:tabLst>
              <a:defRPr sz="2900" b="1">
                <a:solidFill>
                  <a:schemeClr val="tx1"/>
                </a:solidFill>
                <a:latin typeface="Arial" charset="0"/>
              </a:defRPr>
            </a:lvl2pPr>
            <a:lvl3pPr marL="1143000" indent="-228600">
              <a:tabLst>
                <a:tab pos="628650" algn="r"/>
              </a:tabLst>
              <a:defRPr sz="2900" b="1">
                <a:solidFill>
                  <a:schemeClr val="tx1"/>
                </a:solidFill>
                <a:latin typeface="Arial" charset="0"/>
              </a:defRPr>
            </a:lvl3pPr>
            <a:lvl4pPr marL="1600200" indent="-228600">
              <a:tabLst>
                <a:tab pos="628650" algn="r"/>
              </a:tabLst>
              <a:defRPr sz="2900" b="1">
                <a:solidFill>
                  <a:schemeClr val="tx1"/>
                </a:solidFill>
                <a:latin typeface="Arial" charset="0"/>
              </a:defRPr>
            </a:lvl4pPr>
            <a:lvl5pPr marL="2057400" indent="-228600">
              <a:tabLst>
                <a:tab pos="628650" algn="r"/>
              </a:tabLst>
              <a:defRPr sz="2900" b="1">
                <a:solidFill>
                  <a:schemeClr val="tx1"/>
                </a:solidFill>
                <a:latin typeface="Arial" charset="0"/>
              </a:defRPr>
            </a:lvl5pPr>
            <a:lvl6pPr marL="2514600" indent="-228600" algn="ctr" eaLnBrk="0" fontAlgn="base" hangingPunct="0">
              <a:spcBef>
                <a:spcPct val="0"/>
              </a:spcBef>
              <a:spcAft>
                <a:spcPct val="0"/>
              </a:spcAft>
              <a:tabLst>
                <a:tab pos="628650" algn="r"/>
              </a:tabLst>
              <a:defRPr sz="2900" b="1">
                <a:solidFill>
                  <a:schemeClr val="tx1"/>
                </a:solidFill>
                <a:latin typeface="Arial" charset="0"/>
              </a:defRPr>
            </a:lvl6pPr>
            <a:lvl7pPr marL="2971800" indent="-228600" algn="ctr" eaLnBrk="0" fontAlgn="base" hangingPunct="0">
              <a:spcBef>
                <a:spcPct val="0"/>
              </a:spcBef>
              <a:spcAft>
                <a:spcPct val="0"/>
              </a:spcAft>
              <a:tabLst>
                <a:tab pos="628650" algn="r"/>
              </a:tabLst>
              <a:defRPr sz="2900" b="1">
                <a:solidFill>
                  <a:schemeClr val="tx1"/>
                </a:solidFill>
                <a:latin typeface="Arial" charset="0"/>
              </a:defRPr>
            </a:lvl7pPr>
            <a:lvl8pPr marL="3429000" indent="-228600" algn="ctr" eaLnBrk="0" fontAlgn="base" hangingPunct="0">
              <a:spcBef>
                <a:spcPct val="0"/>
              </a:spcBef>
              <a:spcAft>
                <a:spcPct val="0"/>
              </a:spcAft>
              <a:tabLst>
                <a:tab pos="628650" algn="r"/>
              </a:tabLst>
              <a:defRPr sz="2900" b="1">
                <a:solidFill>
                  <a:schemeClr val="tx1"/>
                </a:solidFill>
                <a:latin typeface="Arial" charset="0"/>
              </a:defRPr>
            </a:lvl8pPr>
            <a:lvl9pPr marL="3886200" indent="-228600" algn="ctr" eaLnBrk="0" fontAlgn="base" hangingPunct="0">
              <a:spcBef>
                <a:spcPct val="0"/>
              </a:spcBef>
              <a:spcAft>
                <a:spcPct val="0"/>
              </a:spcAft>
              <a:tabLst>
                <a:tab pos="628650" algn="r"/>
              </a:tabLst>
              <a:defRPr sz="2900" b="1">
                <a:solidFill>
                  <a:schemeClr val="tx1"/>
                </a:solidFill>
                <a:latin typeface="Arial" charset="0"/>
              </a:defRPr>
            </a:lvl9pPr>
          </a:lstStyle>
          <a:p>
            <a:pPr algn="l">
              <a:spcBef>
                <a:spcPct val="50000"/>
              </a:spcBef>
            </a:pPr>
            <a:r>
              <a:rPr lang="en-US" altLang="en-US" sz="1800" dirty="0">
                <a:latin typeface="Liberation Sans" panose="020B0604020202020204" pitchFamily="34" charset="0"/>
              </a:rPr>
              <a:t>	40</a:t>
            </a:r>
          </a:p>
        </p:txBody>
      </p:sp>
      <p:sp>
        <p:nvSpPr>
          <p:cNvPr id="862244" name="Text Box 36"/>
          <p:cNvSpPr txBox="1">
            <a:spLocks noChangeArrowheads="1"/>
          </p:cNvSpPr>
          <p:nvPr/>
        </p:nvSpPr>
        <p:spPr bwMode="auto">
          <a:xfrm>
            <a:off x="4191000" y="3046412"/>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solidFill>
                  <a:srgbClr val="CC0000"/>
                </a:solidFill>
                <a:latin typeface="Liberation Sans" panose="020B0604020202020204" pitchFamily="34" charset="0"/>
              </a:rPr>
              <a:t>3,120</a:t>
            </a:r>
          </a:p>
        </p:txBody>
      </p:sp>
      <p:sp>
        <p:nvSpPr>
          <p:cNvPr id="862245" name="Text Box 37"/>
          <p:cNvSpPr txBox="1">
            <a:spLocks noChangeArrowheads="1"/>
          </p:cNvSpPr>
          <p:nvPr/>
        </p:nvSpPr>
        <p:spPr bwMode="auto">
          <a:xfrm>
            <a:off x="5943600" y="3046412"/>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8,320</a:t>
            </a:r>
          </a:p>
        </p:txBody>
      </p:sp>
      <p:sp>
        <p:nvSpPr>
          <p:cNvPr id="862246" name="Text Box 38"/>
          <p:cNvSpPr txBox="1">
            <a:spLocks noChangeArrowheads="1"/>
          </p:cNvSpPr>
          <p:nvPr/>
        </p:nvSpPr>
        <p:spPr bwMode="auto">
          <a:xfrm>
            <a:off x="7391400" y="3046412"/>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4,680</a:t>
            </a:r>
          </a:p>
        </p:txBody>
      </p:sp>
      <p:sp>
        <p:nvSpPr>
          <p:cNvPr id="28688" name="Text Box 39"/>
          <p:cNvSpPr txBox="1">
            <a:spLocks noChangeArrowheads="1"/>
          </p:cNvSpPr>
          <p:nvPr/>
        </p:nvSpPr>
        <p:spPr bwMode="auto">
          <a:xfrm>
            <a:off x="381000" y="3443287"/>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spcBef>
                <a:spcPct val="50000"/>
              </a:spcBef>
            </a:pPr>
            <a:r>
              <a:rPr lang="en-US" altLang="en-US" sz="1800" dirty="0">
                <a:latin typeface="Liberation Sans" panose="020B0604020202020204" pitchFamily="34" charset="0"/>
              </a:rPr>
              <a:t>2019</a:t>
            </a:r>
          </a:p>
        </p:txBody>
      </p:sp>
      <p:sp>
        <p:nvSpPr>
          <p:cNvPr id="862248" name="Text Box 40"/>
          <p:cNvSpPr txBox="1">
            <a:spLocks noChangeArrowheads="1"/>
          </p:cNvSpPr>
          <p:nvPr/>
        </p:nvSpPr>
        <p:spPr bwMode="auto">
          <a:xfrm>
            <a:off x="1600200" y="3443287"/>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4,680</a:t>
            </a:r>
          </a:p>
        </p:txBody>
      </p:sp>
      <p:sp>
        <p:nvSpPr>
          <p:cNvPr id="862249" name="Text Box 41"/>
          <p:cNvSpPr txBox="1">
            <a:spLocks noChangeArrowheads="1"/>
          </p:cNvSpPr>
          <p:nvPr/>
        </p:nvSpPr>
        <p:spPr bwMode="auto">
          <a:xfrm>
            <a:off x="3048000" y="3443287"/>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628650" algn="r"/>
              </a:tabLst>
              <a:defRPr sz="2900" b="1">
                <a:solidFill>
                  <a:schemeClr val="tx1"/>
                </a:solidFill>
                <a:latin typeface="Arial" charset="0"/>
              </a:defRPr>
            </a:lvl1pPr>
            <a:lvl2pPr marL="742950" indent="-285750">
              <a:tabLst>
                <a:tab pos="628650" algn="r"/>
              </a:tabLst>
              <a:defRPr sz="2900" b="1">
                <a:solidFill>
                  <a:schemeClr val="tx1"/>
                </a:solidFill>
                <a:latin typeface="Arial" charset="0"/>
              </a:defRPr>
            </a:lvl2pPr>
            <a:lvl3pPr marL="1143000" indent="-228600">
              <a:tabLst>
                <a:tab pos="628650" algn="r"/>
              </a:tabLst>
              <a:defRPr sz="2900" b="1">
                <a:solidFill>
                  <a:schemeClr val="tx1"/>
                </a:solidFill>
                <a:latin typeface="Arial" charset="0"/>
              </a:defRPr>
            </a:lvl3pPr>
            <a:lvl4pPr marL="1600200" indent="-228600">
              <a:tabLst>
                <a:tab pos="628650" algn="r"/>
              </a:tabLst>
              <a:defRPr sz="2900" b="1">
                <a:solidFill>
                  <a:schemeClr val="tx1"/>
                </a:solidFill>
                <a:latin typeface="Arial" charset="0"/>
              </a:defRPr>
            </a:lvl4pPr>
            <a:lvl5pPr marL="2057400" indent="-228600">
              <a:tabLst>
                <a:tab pos="628650" algn="r"/>
              </a:tabLst>
              <a:defRPr sz="2900" b="1">
                <a:solidFill>
                  <a:schemeClr val="tx1"/>
                </a:solidFill>
                <a:latin typeface="Arial" charset="0"/>
              </a:defRPr>
            </a:lvl5pPr>
            <a:lvl6pPr marL="2514600" indent="-228600" algn="ctr" eaLnBrk="0" fontAlgn="base" hangingPunct="0">
              <a:spcBef>
                <a:spcPct val="0"/>
              </a:spcBef>
              <a:spcAft>
                <a:spcPct val="0"/>
              </a:spcAft>
              <a:tabLst>
                <a:tab pos="628650" algn="r"/>
              </a:tabLst>
              <a:defRPr sz="2900" b="1">
                <a:solidFill>
                  <a:schemeClr val="tx1"/>
                </a:solidFill>
                <a:latin typeface="Arial" charset="0"/>
              </a:defRPr>
            </a:lvl6pPr>
            <a:lvl7pPr marL="2971800" indent="-228600" algn="ctr" eaLnBrk="0" fontAlgn="base" hangingPunct="0">
              <a:spcBef>
                <a:spcPct val="0"/>
              </a:spcBef>
              <a:spcAft>
                <a:spcPct val="0"/>
              </a:spcAft>
              <a:tabLst>
                <a:tab pos="628650" algn="r"/>
              </a:tabLst>
              <a:defRPr sz="2900" b="1">
                <a:solidFill>
                  <a:schemeClr val="tx1"/>
                </a:solidFill>
                <a:latin typeface="Arial" charset="0"/>
              </a:defRPr>
            </a:lvl7pPr>
            <a:lvl8pPr marL="3429000" indent="-228600" algn="ctr" eaLnBrk="0" fontAlgn="base" hangingPunct="0">
              <a:spcBef>
                <a:spcPct val="0"/>
              </a:spcBef>
              <a:spcAft>
                <a:spcPct val="0"/>
              </a:spcAft>
              <a:tabLst>
                <a:tab pos="628650" algn="r"/>
              </a:tabLst>
              <a:defRPr sz="2900" b="1">
                <a:solidFill>
                  <a:schemeClr val="tx1"/>
                </a:solidFill>
                <a:latin typeface="Arial" charset="0"/>
              </a:defRPr>
            </a:lvl8pPr>
            <a:lvl9pPr marL="3886200" indent="-228600" algn="ctr" eaLnBrk="0" fontAlgn="base" hangingPunct="0">
              <a:spcBef>
                <a:spcPct val="0"/>
              </a:spcBef>
              <a:spcAft>
                <a:spcPct val="0"/>
              </a:spcAft>
              <a:tabLst>
                <a:tab pos="628650" algn="r"/>
              </a:tabLst>
              <a:defRPr sz="2900" b="1">
                <a:solidFill>
                  <a:schemeClr val="tx1"/>
                </a:solidFill>
                <a:latin typeface="Arial" charset="0"/>
              </a:defRPr>
            </a:lvl9pPr>
          </a:lstStyle>
          <a:p>
            <a:pPr algn="l">
              <a:spcBef>
                <a:spcPct val="50000"/>
              </a:spcBef>
            </a:pPr>
            <a:r>
              <a:rPr lang="en-US" altLang="en-US" sz="1800" dirty="0">
                <a:latin typeface="Liberation Sans" panose="020B0604020202020204" pitchFamily="34" charset="0"/>
              </a:rPr>
              <a:t>	40</a:t>
            </a:r>
          </a:p>
        </p:txBody>
      </p:sp>
      <p:sp>
        <p:nvSpPr>
          <p:cNvPr id="862250" name="Text Box 42"/>
          <p:cNvSpPr txBox="1">
            <a:spLocks noChangeArrowheads="1"/>
          </p:cNvSpPr>
          <p:nvPr/>
        </p:nvSpPr>
        <p:spPr bwMode="auto">
          <a:xfrm>
            <a:off x="4191000" y="3443287"/>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solidFill>
                  <a:srgbClr val="CC0000"/>
                </a:solidFill>
                <a:latin typeface="Liberation Sans" panose="020B0604020202020204" pitchFamily="34" charset="0"/>
              </a:rPr>
              <a:t>1,872</a:t>
            </a:r>
          </a:p>
        </p:txBody>
      </p:sp>
      <p:sp>
        <p:nvSpPr>
          <p:cNvPr id="862251" name="Text Box 43"/>
          <p:cNvSpPr txBox="1">
            <a:spLocks noChangeArrowheads="1"/>
          </p:cNvSpPr>
          <p:nvPr/>
        </p:nvSpPr>
        <p:spPr bwMode="auto">
          <a:xfrm>
            <a:off x="5943600" y="3443287"/>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10,192</a:t>
            </a:r>
          </a:p>
        </p:txBody>
      </p:sp>
      <p:sp>
        <p:nvSpPr>
          <p:cNvPr id="862252" name="Text Box 44"/>
          <p:cNvSpPr txBox="1">
            <a:spLocks noChangeArrowheads="1"/>
          </p:cNvSpPr>
          <p:nvPr/>
        </p:nvSpPr>
        <p:spPr bwMode="auto">
          <a:xfrm>
            <a:off x="7391400" y="3443287"/>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2,808</a:t>
            </a:r>
          </a:p>
        </p:txBody>
      </p:sp>
      <p:sp>
        <p:nvSpPr>
          <p:cNvPr id="28694" name="Text Box 45"/>
          <p:cNvSpPr txBox="1">
            <a:spLocks noChangeArrowheads="1"/>
          </p:cNvSpPr>
          <p:nvPr/>
        </p:nvSpPr>
        <p:spPr bwMode="auto">
          <a:xfrm>
            <a:off x="381000" y="3871912"/>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spcBef>
                <a:spcPct val="50000"/>
              </a:spcBef>
            </a:pPr>
            <a:r>
              <a:rPr lang="en-US" altLang="en-US" sz="1800" dirty="0">
                <a:latin typeface="Liberation Sans" panose="020B0604020202020204" pitchFamily="34" charset="0"/>
              </a:rPr>
              <a:t>2020</a:t>
            </a:r>
          </a:p>
        </p:txBody>
      </p:sp>
      <p:sp>
        <p:nvSpPr>
          <p:cNvPr id="862254" name="Text Box 46"/>
          <p:cNvSpPr txBox="1">
            <a:spLocks noChangeArrowheads="1"/>
          </p:cNvSpPr>
          <p:nvPr/>
        </p:nvSpPr>
        <p:spPr bwMode="auto">
          <a:xfrm>
            <a:off x="1600200" y="3871912"/>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2,808</a:t>
            </a:r>
          </a:p>
        </p:txBody>
      </p:sp>
      <p:sp>
        <p:nvSpPr>
          <p:cNvPr id="862255" name="Text Box 47"/>
          <p:cNvSpPr txBox="1">
            <a:spLocks noChangeArrowheads="1"/>
          </p:cNvSpPr>
          <p:nvPr/>
        </p:nvSpPr>
        <p:spPr bwMode="auto">
          <a:xfrm>
            <a:off x="3048000" y="3871912"/>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628650" algn="r"/>
              </a:tabLst>
              <a:defRPr sz="2900" b="1">
                <a:solidFill>
                  <a:schemeClr val="tx1"/>
                </a:solidFill>
                <a:latin typeface="Arial" charset="0"/>
              </a:defRPr>
            </a:lvl1pPr>
            <a:lvl2pPr marL="742950" indent="-285750">
              <a:tabLst>
                <a:tab pos="628650" algn="r"/>
              </a:tabLst>
              <a:defRPr sz="2900" b="1">
                <a:solidFill>
                  <a:schemeClr val="tx1"/>
                </a:solidFill>
                <a:latin typeface="Arial" charset="0"/>
              </a:defRPr>
            </a:lvl2pPr>
            <a:lvl3pPr marL="1143000" indent="-228600">
              <a:tabLst>
                <a:tab pos="628650" algn="r"/>
              </a:tabLst>
              <a:defRPr sz="2900" b="1">
                <a:solidFill>
                  <a:schemeClr val="tx1"/>
                </a:solidFill>
                <a:latin typeface="Arial" charset="0"/>
              </a:defRPr>
            </a:lvl3pPr>
            <a:lvl4pPr marL="1600200" indent="-228600">
              <a:tabLst>
                <a:tab pos="628650" algn="r"/>
              </a:tabLst>
              <a:defRPr sz="2900" b="1">
                <a:solidFill>
                  <a:schemeClr val="tx1"/>
                </a:solidFill>
                <a:latin typeface="Arial" charset="0"/>
              </a:defRPr>
            </a:lvl4pPr>
            <a:lvl5pPr marL="2057400" indent="-228600">
              <a:tabLst>
                <a:tab pos="628650" algn="r"/>
              </a:tabLst>
              <a:defRPr sz="2900" b="1">
                <a:solidFill>
                  <a:schemeClr val="tx1"/>
                </a:solidFill>
                <a:latin typeface="Arial" charset="0"/>
              </a:defRPr>
            </a:lvl5pPr>
            <a:lvl6pPr marL="2514600" indent="-228600" algn="ctr" eaLnBrk="0" fontAlgn="base" hangingPunct="0">
              <a:spcBef>
                <a:spcPct val="0"/>
              </a:spcBef>
              <a:spcAft>
                <a:spcPct val="0"/>
              </a:spcAft>
              <a:tabLst>
                <a:tab pos="628650" algn="r"/>
              </a:tabLst>
              <a:defRPr sz="2900" b="1">
                <a:solidFill>
                  <a:schemeClr val="tx1"/>
                </a:solidFill>
                <a:latin typeface="Arial" charset="0"/>
              </a:defRPr>
            </a:lvl6pPr>
            <a:lvl7pPr marL="2971800" indent="-228600" algn="ctr" eaLnBrk="0" fontAlgn="base" hangingPunct="0">
              <a:spcBef>
                <a:spcPct val="0"/>
              </a:spcBef>
              <a:spcAft>
                <a:spcPct val="0"/>
              </a:spcAft>
              <a:tabLst>
                <a:tab pos="628650" algn="r"/>
              </a:tabLst>
              <a:defRPr sz="2900" b="1">
                <a:solidFill>
                  <a:schemeClr val="tx1"/>
                </a:solidFill>
                <a:latin typeface="Arial" charset="0"/>
              </a:defRPr>
            </a:lvl7pPr>
            <a:lvl8pPr marL="3429000" indent="-228600" algn="ctr" eaLnBrk="0" fontAlgn="base" hangingPunct="0">
              <a:spcBef>
                <a:spcPct val="0"/>
              </a:spcBef>
              <a:spcAft>
                <a:spcPct val="0"/>
              </a:spcAft>
              <a:tabLst>
                <a:tab pos="628650" algn="r"/>
              </a:tabLst>
              <a:defRPr sz="2900" b="1">
                <a:solidFill>
                  <a:schemeClr val="tx1"/>
                </a:solidFill>
                <a:latin typeface="Arial" charset="0"/>
              </a:defRPr>
            </a:lvl8pPr>
            <a:lvl9pPr marL="3886200" indent="-228600" algn="ctr" eaLnBrk="0" fontAlgn="base" hangingPunct="0">
              <a:spcBef>
                <a:spcPct val="0"/>
              </a:spcBef>
              <a:spcAft>
                <a:spcPct val="0"/>
              </a:spcAft>
              <a:tabLst>
                <a:tab pos="628650" algn="r"/>
              </a:tabLst>
              <a:defRPr sz="2900" b="1">
                <a:solidFill>
                  <a:schemeClr val="tx1"/>
                </a:solidFill>
                <a:latin typeface="Arial" charset="0"/>
              </a:defRPr>
            </a:lvl9pPr>
          </a:lstStyle>
          <a:p>
            <a:pPr algn="l">
              <a:spcBef>
                <a:spcPct val="50000"/>
              </a:spcBef>
            </a:pPr>
            <a:r>
              <a:rPr lang="en-US" altLang="en-US" sz="1800" dirty="0">
                <a:latin typeface="Liberation Sans" panose="020B0604020202020204" pitchFamily="34" charset="0"/>
              </a:rPr>
              <a:t>	40</a:t>
            </a:r>
          </a:p>
        </p:txBody>
      </p:sp>
      <p:sp>
        <p:nvSpPr>
          <p:cNvPr id="862256" name="Text Box 48"/>
          <p:cNvSpPr txBox="1">
            <a:spLocks noChangeArrowheads="1"/>
          </p:cNvSpPr>
          <p:nvPr/>
        </p:nvSpPr>
        <p:spPr bwMode="auto">
          <a:xfrm>
            <a:off x="4194175" y="3871912"/>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solidFill>
                  <a:srgbClr val="CC0000"/>
                </a:solidFill>
                <a:latin typeface="Liberation Sans" panose="020B0604020202020204" pitchFamily="34" charset="0"/>
              </a:rPr>
              <a:t>1,123</a:t>
            </a:r>
          </a:p>
        </p:txBody>
      </p:sp>
      <p:sp>
        <p:nvSpPr>
          <p:cNvPr id="862257" name="Text Box 49"/>
          <p:cNvSpPr txBox="1">
            <a:spLocks noChangeArrowheads="1"/>
          </p:cNvSpPr>
          <p:nvPr/>
        </p:nvSpPr>
        <p:spPr bwMode="auto">
          <a:xfrm>
            <a:off x="5943600" y="3871912"/>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11,315</a:t>
            </a:r>
          </a:p>
        </p:txBody>
      </p:sp>
      <p:sp>
        <p:nvSpPr>
          <p:cNvPr id="862258" name="Text Box 50"/>
          <p:cNvSpPr txBox="1">
            <a:spLocks noChangeArrowheads="1"/>
          </p:cNvSpPr>
          <p:nvPr/>
        </p:nvSpPr>
        <p:spPr bwMode="auto">
          <a:xfrm>
            <a:off x="7391400" y="3871912"/>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1,685</a:t>
            </a:r>
          </a:p>
        </p:txBody>
      </p:sp>
      <p:sp>
        <p:nvSpPr>
          <p:cNvPr id="28700" name="Text Box 51"/>
          <p:cNvSpPr txBox="1">
            <a:spLocks noChangeArrowheads="1"/>
          </p:cNvSpPr>
          <p:nvPr/>
        </p:nvSpPr>
        <p:spPr bwMode="auto">
          <a:xfrm>
            <a:off x="381000" y="4281487"/>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spcBef>
                <a:spcPct val="50000"/>
              </a:spcBef>
            </a:pPr>
            <a:r>
              <a:rPr lang="en-US" altLang="en-US" sz="1800" dirty="0">
                <a:latin typeface="Liberation Sans" panose="020B0604020202020204" pitchFamily="34" charset="0"/>
              </a:rPr>
              <a:t>2021</a:t>
            </a:r>
          </a:p>
        </p:txBody>
      </p:sp>
      <p:sp>
        <p:nvSpPr>
          <p:cNvPr id="862260" name="Text Box 52"/>
          <p:cNvSpPr txBox="1">
            <a:spLocks noChangeArrowheads="1"/>
          </p:cNvSpPr>
          <p:nvPr/>
        </p:nvSpPr>
        <p:spPr bwMode="auto">
          <a:xfrm>
            <a:off x="1600200" y="4281487"/>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1,685</a:t>
            </a:r>
          </a:p>
        </p:txBody>
      </p:sp>
      <p:sp>
        <p:nvSpPr>
          <p:cNvPr id="862261" name="Text Box 53"/>
          <p:cNvSpPr txBox="1">
            <a:spLocks noChangeArrowheads="1"/>
          </p:cNvSpPr>
          <p:nvPr/>
        </p:nvSpPr>
        <p:spPr bwMode="auto">
          <a:xfrm>
            <a:off x="3048000" y="4281487"/>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628650" algn="r"/>
              </a:tabLst>
              <a:defRPr sz="2900" b="1">
                <a:solidFill>
                  <a:schemeClr val="tx1"/>
                </a:solidFill>
                <a:latin typeface="Arial" charset="0"/>
              </a:defRPr>
            </a:lvl1pPr>
            <a:lvl2pPr marL="742950" indent="-285750">
              <a:tabLst>
                <a:tab pos="628650" algn="r"/>
              </a:tabLst>
              <a:defRPr sz="2900" b="1">
                <a:solidFill>
                  <a:schemeClr val="tx1"/>
                </a:solidFill>
                <a:latin typeface="Arial" charset="0"/>
              </a:defRPr>
            </a:lvl2pPr>
            <a:lvl3pPr marL="1143000" indent="-228600">
              <a:tabLst>
                <a:tab pos="628650" algn="r"/>
              </a:tabLst>
              <a:defRPr sz="2900" b="1">
                <a:solidFill>
                  <a:schemeClr val="tx1"/>
                </a:solidFill>
                <a:latin typeface="Arial" charset="0"/>
              </a:defRPr>
            </a:lvl3pPr>
            <a:lvl4pPr marL="1600200" indent="-228600">
              <a:tabLst>
                <a:tab pos="628650" algn="r"/>
              </a:tabLst>
              <a:defRPr sz="2900" b="1">
                <a:solidFill>
                  <a:schemeClr val="tx1"/>
                </a:solidFill>
                <a:latin typeface="Arial" charset="0"/>
              </a:defRPr>
            </a:lvl4pPr>
            <a:lvl5pPr marL="2057400" indent="-228600">
              <a:tabLst>
                <a:tab pos="628650" algn="r"/>
              </a:tabLst>
              <a:defRPr sz="2900" b="1">
                <a:solidFill>
                  <a:schemeClr val="tx1"/>
                </a:solidFill>
                <a:latin typeface="Arial" charset="0"/>
              </a:defRPr>
            </a:lvl5pPr>
            <a:lvl6pPr marL="2514600" indent="-228600" algn="ctr" eaLnBrk="0" fontAlgn="base" hangingPunct="0">
              <a:spcBef>
                <a:spcPct val="0"/>
              </a:spcBef>
              <a:spcAft>
                <a:spcPct val="0"/>
              </a:spcAft>
              <a:tabLst>
                <a:tab pos="628650" algn="r"/>
              </a:tabLst>
              <a:defRPr sz="2900" b="1">
                <a:solidFill>
                  <a:schemeClr val="tx1"/>
                </a:solidFill>
                <a:latin typeface="Arial" charset="0"/>
              </a:defRPr>
            </a:lvl6pPr>
            <a:lvl7pPr marL="2971800" indent="-228600" algn="ctr" eaLnBrk="0" fontAlgn="base" hangingPunct="0">
              <a:spcBef>
                <a:spcPct val="0"/>
              </a:spcBef>
              <a:spcAft>
                <a:spcPct val="0"/>
              </a:spcAft>
              <a:tabLst>
                <a:tab pos="628650" algn="r"/>
              </a:tabLst>
              <a:defRPr sz="2900" b="1">
                <a:solidFill>
                  <a:schemeClr val="tx1"/>
                </a:solidFill>
                <a:latin typeface="Arial" charset="0"/>
              </a:defRPr>
            </a:lvl7pPr>
            <a:lvl8pPr marL="3429000" indent="-228600" algn="ctr" eaLnBrk="0" fontAlgn="base" hangingPunct="0">
              <a:spcBef>
                <a:spcPct val="0"/>
              </a:spcBef>
              <a:spcAft>
                <a:spcPct val="0"/>
              </a:spcAft>
              <a:tabLst>
                <a:tab pos="628650" algn="r"/>
              </a:tabLst>
              <a:defRPr sz="2900" b="1">
                <a:solidFill>
                  <a:schemeClr val="tx1"/>
                </a:solidFill>
                <a:latin typeface="Arial" charset="0"/>
              </a:defRPr>
            </a:lvl8pPr>
            <a:lvl9pPr marL="3886200" indent="-228600" algn="ctr" eaLnBrk="0" fontAlgn="base" hangingPunct="0">
              <a:spcBef>
                <a:spcPct val="0"/>
              </a:spcBef>
              <a:spcAft>
                <a:spcPct val="0"/>
              </a:spcAft>
              <a:tabLst>
                <a:tab pos="628650" algn="r"/>
              </a:tabLst>
              <a:defRPr sz="2900" b="1">
                <a:solidFill>
                  <a:schemeClr val="tx1"/>
                </a:solidFill>
                <a:latin typeface="Arial" charset="0"/>
              </a:defRPr>
            </a:lvl9pPr>
          </a:lstStyle>
          <a:p>
            <a:pPr algn="l">
              <a:spcBef>
                <a:spcPct val="50000"/>
              </a:spcBef>
            </a:pPr>
            <a:r>
              <a:rPr lang="en-US" altLang="en-US" sz="1800" dirty="0">
                <a:latin typeface="Liberation Sans" panose="020B0604020202020204" pitchFamily="34" charset="0"/>
              </a:rPr>
              <a:t>	40</a:t>
            </a:r>
          </a:p>
        </p:txBody>
      </p:sp>
      <p:sp>
        <p:nvSpPr>
          <p:cNvPr id="862262" name="Text Box 54"/>
          <p:cNvSpPr txBox="1">
            <a:spLocks noChangeArrowheads="1"/>
          </p:cNvSpPr>
          <p:nvPr/>
        </p:nvSpPr>
        <p:spPr bwMode="auto">
          <a:xfrm>
            <a:off x="4343400" y="4281487"/>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solidFill>
                  <a:srgbClr val="CC0000"/>
                </a:solidFill>
                <a:latin typeface="Liberation Sans" panose="020B0604020202020204" pitchFamily="34" charset="0"/>
              </a:rPr>
              <a:t>685*</a:t>
            </a:r>
          </a:p>
        </p:txBody>
      </p:sp>
      <p:sp>
        <p:nvSpPr>
          <p:cNvPr id="862263" name="Text Box 55"/>
          <p:cNvSpPr txBox="1">
            <a:spLocks noChangeArrowheads="1"/>
          </p:cNvSpPr>
          <p:nvPr/>
        </p:nvSpPr>
        <p:spPr bwMode="auto">
          <a:xfrm>
            <a:off x="5943600" y="4281487"/>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12,000</a:t>
            </a:r>
          </a:p>
        </p:txBody>
      </p:sp>
      <p:sp>
        <p:nvSpPr>
          <p:cNvPr id="862264" name="Text Box 56"/>
          <p:cNvSpPr txBox="1">
            <a:spLocks noChangeArrowheads="1"/>
          </p:cNvSpPr>
          <p:nvPr/>
        </p:nvSpPr>
        <p:spPr bwMode="auto">
          <a:xfrm>
            <a:off x="7391400" y="4281487"/>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solidFill>
                  <a:srgbClr val="CC0000"/>
                </a:solidFill>
                <a:latin typeface="Liberation Sans" panose="020B0604020202020204" pitchFamily="34" charset="0"/>
              </a:rPr>
              <a:t>1,000</a:t>
            </a:r>
          </a:p>
        </p:txBody>
      </p:sp>
      <p:sp>
        <p:nvSpPr>
          <p:cNvPr id="862266" name="Rectangle 58"/>
          <p:cNvSpPr>
            <a:spLocks noChangeArrowheads="1"/>
          </p:cNvSpPr>
          <p:nvPr/>
        </p:nvSpPr>
        <p:spPr bwMode="auto">
          <a:xfrm>
            <a:off x="1338263" y="6083300"/>
            <a:ext cx="57118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r>
              <a:rPr lang="en-US" altLang="en-US" sz="1600" dirty="0">
                <a:solidFill>
                  <a:srgbClr val="800000"/>
                </a:solidFill>
                <a:latin typeface="Liberation Sans" panose="020B0604020202020204" pitchFamily="34" charset="0"/>
              </a:rPr>
              <a:t>* </a:t>
            </a:r>
            <a:r>
              <a:rPr lang="en-US" altLang="en-US" sz="1600" dirty="0">
                <a:latin typeface="Liberation Sans" panose="020B0604020202020204" pitchFamily="34" charset="0"/>
              </a:rPr>
              <a:t>Computation of $674 ($1,685 x 40%) is adjusted to $685.</a:t>
            </a:r>
          </a:p>
        </p:txBody>
      </p:sp>
      <p:sp>
        <p:nvSpPr>
          <p:cNvPr id="862267" name="Text Box 59"/>
          <p:cNvSpPr txBox="1">
            <a:spLocks noChangeArrowheads="1"/>
          </p:cNvSpPr>
          <p:nvPr/>
        </p:nvSpPr>
        <p:spPr bwMode="auto">
          <a:xfrm>
            <a:off x="609600" y="4924425"/>
            <a:ext cx="7772400" cy="815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028700" indent="-574675">
              <a:tabLst>
                <a:tab pos="5888038" algn="r"/>
                <a:tab pos="7426325" algn="r"/>
              </a:tabLst>
              <a:defRPr sz="2900" b="1">
                <a:solidFill>
                  <a:schemeClr val="tx1"/>
                </a:solidFill>
                <a:latin typeface="Arial" charset="0"/>
              </a:defRPr>
            </a:lvl1pPr>
            <a:lvl2pPr marL="742950" indent="-285750">
              <a:tabLst>
                <a:tab pos="5888038" algn="r"/>
                <a:tab pos="7426325" algn="r"/>
              </a:tabLst>
              <a:defRPr sz="2900" b="1">
                <a:solidFill>
                  <a:schemeClr val="tx1"/>
                </a:solidFill>
                <a:latin typeface="Arial" charset="0"/>
              </a:defRPr>
            </a:lvl2pPr>
            <a:lvl3pPr marL="1143000" indent="-228600">
              <a:tabLst>
                <a:tab pos="5888038" algn="r"/>
                <a:tab pos="7426325" algn="r"/>
              </a:tabLst>
              <a:defRPr sz="2900" b="1">
                <a:solidFill>
                  <a:schemeClr val="tx1"/>
                </a:solidFill>
                <a:latin typeface="Arial" charset="0"/>
              </a:defRPr>
            </a:lvl3pPr>
            <a:lvl4pPr marL="1600200" indent="-228600">
              <a:tabLst>
                <a:tab pos="5888038" algn="r"/>
                <a:tab pos="7426325" algn="r"/>
              </a:tabLst>
              <a:defRPr sz="2900" b="1">
                <a:solidFill>
                  <a:schemeClr val="tx1"/>
                </a:solidFill>
                <a:latin typeface="Arial" charset="0"/>
              </a:defRPr>
            </a:lvl4pPr>
            <a:lvl5pPr marL="2057400" indent="-228600">
              <a:tabLst>
                <a:tab pos="5888038" algn="r"/>
                <a:tab pos="7426325" algn="r"/>
              </a:tabLst>
              <a:defRPr sz="2900" b="1">
                <a:solidFill>
                  <a:schemeClr val="tx1"/>
                </a:solidFill>
                <a:latin typeface="Arial" charset="0"/>
              </a:defRPr>
            </a:lvl5pPr>
            <a:lvl6pPr marL="2514600" indent="-228600" algn="ctr" eaLnBrk="0" fontAlgn="base" hangingPunct="0">
              <a:spcBef>
                <a:spcPct val="0"/>
              </a:spcBef>
              <a:spcAft>
                <a:spcPct val="0"/>
              </a:spcAft>
              <a:tabLst>
                <a:tab pos="5888038" algn="r"/>
                <a:tab pos="7426325" algn="r"/>
              </a:tabLst>
              <a:defRPr sz="2900" b="1">
                <a:solidFill>
                  <a:schemeClr val="tx1"/>
                </a:solidFill>
                <a:latin typeface="Arial" charset="0"/>
              </a:defRPr>
            </a:lvl6pPr>
            <a:lvl7pPr marL="2971800" indent="-228600" algn="ctr" eaLnBrk="0" fontAlgn="base" hangingPunct="0">
              <a:spcBef>
                <a:spcPct val="0"/>
              </a:spcBef>
              <a:spcAft>
                <a:spcPct val="0"/>
              </a:spcAft>
              <a:tabLst>
                <a:tab pos="5888038" algn="r"/>
                <a:tab pos="7426325" algn="r"/>
              </a:tabLst>
              <a:defRPr sz="2900" b="1">
                <a:solidFill>
                  <a:schemeClr val="tx1"/>
                </a:solidFill>
                <a:latin typeface="Arial" charset="0"/>
              </a:defRPr>
            </a:lvl7pPr>
            <a:lvl8pPr marL="3429000" indent="-228600" algn="ctr" eaLnBrk="0" fontAlgn="base" hangingPunct="0">
              <a:spcBef>
                <a:spcPct val="0"/>
              </a:spcBef>
              <a:spcAft>
                <a:spcPct val="0"/>
              </a:spcAft>
              <a:tabLst>
                <a:tab pos="5888038" algn="r"/>
                <a:tab pos="7426325" algn="r"/>
              </a:tabLst>
              <a:defRPr sz="2900" b="1">
                <a:solidFill>
                  <a:schemeClr val="tx1"/>
                </a:solidFill>
                <a:latin typeface="Arial" charset="0"/>
              </a:defRPr>
            </a:lvl8pPr>
            <a:lvl9pPr marL="3886200" indent="-228600" algn="ctr" eaLnBrk="0" fontAlgn="base" hangingPunct="0">
              <a:spcBef>
                <a:spcPct val="0"/>
              </a:spcBef>
              <a:spcAft>
                <a:spcPct val="0"/>
              </a:spcAft>
              <a:tabLst>
                <a:tab pos="5888038" algn="r"/>
                <a:tab pos="7426325" algn="r"/>
              </a:tabLst>
              <a:defRPr sz="2900" b="1">
                <a:solidFill>
                  <a:schemeClr val="tx1"/>
                </a:solidFill>
                <a:latin typeface="Arial" charset="0"/>
              </a:defRPr>
            </a:lvl9pPr>
          </a:lstStyle>
          <a:p>
            <a:pPr algn="l">
              <a:spcBef>
                <a:spcPct val="5000"/>
              </a:spcBef>
              <a:spcAft>
                <a:spcPct val="20000"/>
              </a:spcAft>
              <a:buSzPct val="80000"/>
            </a:pPr>
            <a:r>
              <a:rPr lang="en-US" altLang="en-US" sz="2000" dirty="0">
                <a:latin typeface="Liberation Sans" panose="020B0604020202020204" pitchFamily="34" charset="0"/>
              </a:rPr>
              <a:t>           Depreciation Expense 	5,200</a:t>
            </a:r>
          </a:p>
          <a:p>
            <a:pPr algn="l">
              <a:spcBef>
                <a:spcPct val="15000"/>
              </a:spcBef>
              <a:spcAft>
                <a:spcPct val="20000"/>
              </a:spcAft>
              <a:buSzPct val="80000"/>
            </a:pPr>
            <a:r>
              <a:rPr lang="en-US" altLang="en-US" sz="2000" dirty="0">
                <a:latin typeface="Liberation Sans" panose="020B0604020202020204" pitchFamily="34" charset="0"/>
              </a:rPr>
              <a:t>	          Accumulated Depreciation		5,200</a:t>
            </a:r>
          </a:p>
        </p:txBody>
      </p:sp>
      <p:sp>
        <p:nvSpPr>
          <p:cNvPr id="28708" name="Text Box 60"/>
          <p:cNvSpPr txBox="1">
            <a:spLocks noChangeArrowheads="1"/>
          </p:cNvSpPr>
          <p:nvPr/>
        </p:nvSpPr>
        <p:spPr bwMode="auto">
          <a:xfrm>
            <a:off x="506636" y="4924425"/>
            <a:ext cx="119652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spcBef>
                <a:spcPts val="0"/>
              </a:spcBef>
            </a:pPr>
            <a:r>
              <a:rPr lang="en-US" altLang="en-US" sz="2000" dirty="0">
                <a:solidFill>
                  <a:srgbClr val="CC0000"/>
                </a:solidFill>
                <a:latin typeface="Liberation Sans" panose="020B0604020202020204" pitchFamily="34" charset="0"/>
              </a:rPr>
              <a:t>2017</a:t>
            </a:r>
          </a:p>
          <a:p>
            <a:pPr>
              <a:spcBef>
                <a:spcPts val="0"/>
              </a:spcBef>
            </a:pPr>
            <a:r>
              <a:rPr lang="en-US" altLang="en-US" sz="2000" dirty="0">
                <a:solidFill>
                  <a:srgbClr val="CC0000"/>
                </a:solidFill>
                <a:latin typeface="Liberation Sans" panose="020B0604020202020204" pitchFamily="34" charset="0"/>
              </a:rPr>
              <a:t>Journal Entry</a:t>
            </a:r>
          </a:p>
        </p:txBody>
      </p:sp>
      <p:sp>
        <p:nvSpPr>
          <p:cNvPr id="28709" name="Line 61"/>
          <p:cNvSpPr>
            <a:spLocks noChangeShapeType="1"/>
          </p:cNvSpPr>
          <p:nvPr/>
        </p:nvSpPr>
        <p:spPr bwMode="auto">
          <a:xfrm>
            <a:off x="381000" y="4716462"/>
            <a:ext cx="8610600" cy="0"/>
          </a:xfrm>
          <a:prstGeom prst="line">
            <a:avLst/>
          </a:prstGeom>
          <a:noFill/>
          <a:ln w="190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42"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rgbClr val="CC0000"/>
                </a:solidFill>
                <a:latin typeface="Liberation Sans" panose="020B0604020202020204" pitchFamily="34" charset="0"/>
              </a:rPr>
              <a:t>Declining-Balance Method</a:t>
            </a:r>
            <a:endParaRPr lang="en-US" altLang="en-US" sz="3200" b="1" i="0" dirty="0">
              <a:solidFill>
                <a:srgbClr val="CC0000"/>
              </a:solidFill>
              <a:effectLst/>
              <a:latin typeface="Liberation Sans" panose="020B0604020202020204" pitchFamily="34" charset="0"/>
            </a:endParaRPr>
          </a:p>
        </p:txBody>
      </p:sp>
      <p:sp>
        <p:nvSpPr>
          <p:cNvPr id="43"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44" name="Text Box 3"/>
          <p:cNvSpPr txBox="1">
            <a:spLocks noChangeArrowheads="1"/>
          </p:cNvSpPr>
          <p:nvPr/>
        </p:nvSpPr>
        <p:spPr bwMode="auto">
          <a:xfrm>
            <a:off x="157163" y="1078417"/>
            <a:ext cx="2362200" cy="480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05000"/>
              </a:lnSpc>
              <a:spcBef>
                <a:spcPct val="30000"/>
              </a:spcBef>
              <a:buSzPct val="80000"/>
            </a:pPr>
            <a:r>
              <a:rPr lang="en-US" altLang="en-US" sz="2400" dirty="0">
                <a:latin typeface="Liberation Sans" panose="020B0604020202020204" pitchFamily="34" charset="0"/>
              </a:rPr>
              <a:t>Illustration:</a:t>
            </a:r>
          </a:p>
        </p:txBody>
      </p:sp>
      <p:sp>
        <p:nvSpPr>
          <p:cNvPr id="41"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a:t>
            </a:r>
          </a:p>
        </p:txBody>
      </p:sp>
      <p:sp>
        <p:nvSpPr>
          <p:cNvPr id="3" name="TextBox 2"/>
          <p:cNvSpPr txBox="1"/>
          <p:nvPr/>
        </p:nvSpPr>
        <p:spPr>
          <a:xfrm>
            <a:off x="3158634" y="1110734"/>
            <a:ext cx="2480166" cy="369332"/>
          </a:xfrm>
          <a:prstGeom prst="rect">
            <a:avLst/>
          </a:prstGeom>
          <a:noFill/>
        </p:spPr>
        <p:txBody>
          <a:bodyPr wrap="none" rtlCol="0">
            <a:spAutoFit/>
          </a:bodyPr>
          <a:lstStyle/>
          <a:p>
            <a:r>
              <a:rPr lang="en-US" sz="1800" dirty="0">
                <a:solidFill>
                  <a:schemeClr val="tx2"/>
                </a:solidFill>
              </a:rPr>
              <a:t>2x Straight Line Rate</a:t>
            </a:r>
          </a:p>
        </p:txBody>
      </p:sp>
      <p:sp>
        <p:nvSpPr>
          <p:cNvPr id="4" name="Down Arrow 3"/>
          <p:cNvSpPr/>
          <p:nvPr/>
        </p:nvSpPr>
        <p:spPr bwMode="auto">
          <a:xfrm>
            <a:off x="3520888" y="1391297"/>
            <a:ext cx="228600" cy="293335"/>
          </a:xfrm>
          <a:prstGeom prst="downArrow">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900" b="1" i="0" u="none" strike="noStrike" cap="none" normalizeH="0" baseline="0">
              <a:ln>
                <a:noFill/>
              </a:ln>
              <a:solidFill>
                <a:schemeClr val="tx1"/>
              </a:solidFill>
              <a:effectLst/>
              <a:latin typeface="Arial" charset="0"/>
            </a:endParaRPr>
          </a:p>
        </p:txBody>
      </p:sp>
      <p:sp>
        <p:nvSpPr>
          <p:cNvPr id="45" name="TextBox 44"/>
          <p:cNvSpPr txBox="1"/>
          <p:nvPr/>
        </p:nvSpPr>
        <p:spPr>
          <a:xfrm>
            <a:off x="157163" y="1675246"/>
            <a:ext cx="1838965" cy="369332"/>
          </a:xfrm>
          <a:prstGeom prst="rect">
            <a:avLst/>
          </a:prstGeom>
          <a:noFill/>
        </p:spPr>
        <p:txBody>
          <a:bodyPr wrap="none" rtlCol="0">
            <a:spAutoFit/>
          </a:bodyPr>
          <a:lstStyle/>
          <a:p>
            <a:r>
              <a:rPr lang="en-US" sz="1800" dirty="0">
                <a:solidFill>
                  <a:schemeClr val="tx2"/>
                </a:solidFill>
              </a:rPr>
              <a:t>Purchase price</a:t>
            </a:r>
          </a:p>
        </p:txBody>
      </p:sp>
      <p:sp>
        <p:nvSpPr>
          <p:cNvPr id="46" name="Down Arrow 45"/>
          <p:cNvSpPr/>
          <p:nvPr/>
        </p:nvSpPr>
        <p:spPr bwMode="auto">
          <a:xfrm rot="18256007">
            <a:off x="1167583" y="1756787"/>
            <a:ext cx="246261" cy="1252954"/>
          </a:xfrm>
          <a:prstGeom prst="downArrow">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900" b="1" i="0" u="none" strike="noStrike" cap="none" normalizeH="0" baseline="0">
              <a:ln>
                <a:noFill/>
              </a:ln>
              <a:solidFill>
                <a:schemeClr val="tx1"/>
              </a:solidFill>
              <a:effectLst/>
              <a:latin typeface="Arial" charset="0"/>
            </a:endParaRPr>
          </a:p>
        </p:txBody>
      </p:sp>
      <p:sp>
        <p:nvSpPr>
          <p:cNvPr id="47" name="Down Arrow 46"/>
          <p:cNvSpPr/>
          <p:nvPr/>
        </p:nvSpPr>
        <p:spPr bwMode="auto">
          <a:xfrm rot="5111970" flipH="1">
            <a:off x="5141483" y="418527"/>
            <a:ext cx="92089" cy="5180209"/>
          </a:xfrm>
          <a:prstGeom prst="downArrow">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900" b="1" i="0" u="none" strike="noStrike" cap="none" normalizeH="0" baseline="0">
              <a:ln>
                <a:noFill/>
              </a:ln>
              <a:solidFill>
                <a:schemeClr val="tx1"/>
              </a:solidFill>
              <a:effectLst/>
              <a:latin typeface="Arial" charset="0"/>
            </a:endParaRPr>
          </a:p>
        </p:txBody>
      </p:sp>
      <p:sp>
        <p:nvSpPr>
          <p:cNvPr id="48" name="Down Arrow 47"/>
          <p:cNvSpPr/>
          <p:nvPr/>
        </p:nvSpPr>
        <p:spPr bwMode="auto">
          <a:xfrm rot="12511893">
            <a:off x="4722448" y="4318269"/>
            <a:ext cx="228600" cy="293335"/>
          </a:xfrm>
          <a:prstGeom prst="downArrow">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900" b="1" i="0" u="none" strike="noStrike" cap="none" normalizeH="0" baseline="0">
              <a:ln>
                <a:noFill/>
              </a:ln>
              <a:solidFill>
                <a:schemeClr val="tx1"/>
              </a:solidFill>
              <a:effectLst/>
              <a:latin typeface="Arial" charset="0"/>
            </a:endParaRPr>
          </a:p>
        </p:txBody>
      </p:sp>
      <p:sp>
        <p:nvSpPr>
          <p:cNvPr id="49" name="TextBox 48"/>
          <p:cNvSpPr txBox="1"/>
          <p:nvPr/>
        </p:nvSpPr>
        <p:spPr>
          <a:xfrm>
            <a:off x="3170129" y="4615768"/>
            <a:ext cx="3108544" cy="369332"/>
          </a:xfrm>
          <a:prstGeom prst="rect">
            <a:avLst/>
          </a:prstGeom>
          <a:noFill/>
        </p:spPr>
        <p:txBody>
          <a:bodyPr wrap="none" rtlCol="0">
            <a:spAutoFit/>
          </a:bodyPr>
          <a:lstStyle/>
          <a:p>
            <a:r>
              <a:rPr lang="en-US" sz="1800" dirty="0" err="1">
                <a:solidFill>
                  <a:schemeClr val="tx2"/>
                </a:solidFill>
              </a:rPr>
              <a:t>Dep</a:t>
            </a:r>
            <a:r>
              <a:rPr lang="en-US" sz="1800" dirty="0">
                <a:solidFill>
                  <a:schemeClr val="tx2"/>
                </a:solidFill>
              </a:rPr>
              <a:t> </a:t>
            </a:r>
            <a:r>
              <a:rPr lang="en-US" sz="1800" dirty="0" err="1">
                <a:solidFill>
                  <a:schemeClr val="tx2"/>
                </a:solidFill>
              </a:rPr>
              <a:t>Exp</a:t>
            </a:r>
            <a:r>
              <a:rPr lang="en-US" sz="1800" dirty="0">
                <a:solidFill>
                  <a:schemeClr val="tx2"/>
                </a:solidFill>
              </a:rPr>
              <a:t> SLOWS over time</a:t>
            </a:r>
          </a:p>
        </p:txBody>
      </p:sp>
      <p:pic>
        <p:nvPicPr>
          <p:cNvPr id="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17365" y="169872"/>
            <a:ext cx="2539764" cy="1430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62236"/>
                                        </p:tgtEl>
                                        <p:attrNameLst>
                                          <p:attrName>style.visibility</p:attrName>
                                        </p:attrNameLst>
                                      </p:cBhvr>
                                      <p:to>
                                        <p:strVal val="visible"/>
                                      </p:to>
                                    </p:set>
                                    <p:animEffect transition="in" filter="wipe(left)">
                                      <p:cBhvr>
                                        <p:cTn id="7" dur="500"/>
                                        <p:tgtEl>
                                          <p:spTgt spid="8622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62237"/>
                                        </p:tgtEl>
                                        <p:attrNameLst>
                                          <p:attrName>style.visibility</p:attrName>
                                        </p:attrNameLst>
                                      </p:cBhvr>
                                      <p:to>
                                        <p:strVal val="visible"/>
                                      </p:to>
                                    </p:set>
                                    <p:animEffect transition="in" filter="wipe(left)">
                                      <p:cBhvr>
                                        <p:cTn id="12" dur="500"/>
                                        <p:tgtEl>
                                          <p:spTgt spid="8622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62238"/>
                                        </p:tgtEl>
                                        <p:attrNameLst>
                                          <p:attrName>style.visibility</p:attrName>
                                        </p:attrNameLst>
                                      </p:cBhvr>
                                      <p:to>
                                        <p:strVal val="visible"/>
                                      </p:to>
                                    </p:set>
                                    <p:animEffect transition="in" filter="wipe(left)">
                                      <p:cBhvr>
                                        <p:cTn id="17" dur="500"/>
                                        <p:tgtEl>
                                          <p:spTgt spid="86223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62239"/>
                                        </p:tgtEl>
                                        <p:attrNameLst>
                                          <p:attrName>style.visibility</p:attrName>
                                        </p:attrNameLst>
                                      </p:cBhvr>
                                      <p:to>
                                        <p:strVal val="visible"/>
                                      </p:to>
                                    </p:set>
                                    <p:animEffect transition="in" filter="wipe(left)">
                                      <p:cBhvr>
                                        <p:cTn id="22" dur="500"/>
                                        <p:tgtEl>
                                          <p:spTgt spid="86223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62240"/>
                                        </p:tgtEl>
                                        <p:attrNameLst>
                                          <p:attrName>style.visibility</p:attrName>
                                        </p:attrNameLst>
                                      </p:cBhvr>
                                      <p:to>
                                        <p:strVal val="visible"/>
                                      </p:to>
                                    </p:set>
                                    <p:animEffect transition="in" filter="wipe(left)">
                                      <p:cBhvr>
                                        <p:cTn id="27" dur="500"/>
                                        <p:tgtEl>
                                          <p:spTgt spid="86224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62267"/>
                                        </p:tgtEl>
                                        <p:attrNameLst>
                                          <p:attrName>style.visibility</p:attrName>
                                        </p:attrNameLst>
                                      </p:cBhvr>
                                      <p:to>
                                        <p:strVal val="visible"/>
                                      </p:to>
                                    </p:set>
                                    <p:animEffect transition="in" filter="wipe(left)">
                                      <p:cBhvr>
                                        <p:cTn id="32" dur="500"/>
                                        <p:tgtEl>
                                          <p:spTgt spid="86226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62242"/>
                                        </p:tgtEl>
                                        <p:attrNameLst>
                                          <p:attrName>style.visibility</p:attrName>
                                        </p:attrNameLst>
                                      </p:cBhvr>
                                      <p:to>
                                        <p:strVal val="visible"/>
                                      </p:to>
                                    </p:set>
                                    <p:animEffect transition="in" filter="wipe(left)">
                                      <p:cBhvr>
                                        <p:cTn id="37" dur="500"/>
                                        <p:tgtEl>
                                          <p:spTgt spid="86224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62243"/>
                                        </p:tgtEl>
                                        <p:attrNameLst>
                                          <p:attrName>style.visibility</p:attrName>
                                        </p:attrNameLst>
                                      </p:cBhvr>
                                      <p:to>
                                        <p:strVal val="visible"/>
                                      </p:to>
                                    </p:set>
                                    <p:animEffect transition="in" filter="wipe(left)">
                                      <p:cBhvr>
                                        <p:cTn id="42" dur="500"/>
                                        <p:tgtEl>
                                          <p:spTgt spid="86224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62244"/>
                                        </p:tgtEl>
                                        <p:attrNameLst>
                                          <p:attrName>style.visibility</p:attrName>
                                        </p:attrNameLst>
                                      </p:cBhvr>
                                      <p:to>
                                        <p:strVal val="visible"/>
                                      </p:to>
                                    </p:set>
                                    <p:animEffect transition="in" filter="wipe(left)">
                                      <p:cBhvr>
                                        <p:cTn id="47" dur="500"/>
                                        <p:tgtEl>
                                          <p:spTgt spid="86224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862245"/>
                                        </p:tgtEl>
                                        <p:attrNameLst>
                                          <p:attrName>style.visibility</p:attrName>
                                        </p:attrNameLst>
                                      </p:cBhvr>
                                      <p:to>
                                        <p:strVal val="visible"/>
                                      </p:to>
                                    </p:set>
                                    <p:animEffect transition="in" filter="wipe(left)">
                                      <p:cBhvr>
                                        <p:cTn id="52" dur="500"/>
                                        <p:tgtEl>
                                          <p:spTgt spid="86224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862246"/>
                                        </p:tgtEl>
                                        <p:attrNameLst>
                                          <p:attrName>style.visibility</p:attrName>
                                        </p:attrNameLst>
                                      </p:cBhvr>
                                      <p:to>
                                        <p:strVal val="visible"/>
                                      </p:to>
                                    </p:set>
                                    <p:animEffect transition="in" filter="wipe(left)">
                                      <p:cBhvr>
                                        <p:cTn id="57" dur="500"/>
                                        <p:tgtEl>
                                          <p:spTgt spid="862246"/>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862248"/>
                                        </p:tgtEl>
                                        <p:attrNameLst>
                                          <p:attrName>style.visibility</p:attrName>
                                        </p:attrNameLst>
                                      </p:cBhvr>
                                      <p:to>
                                        <p:strVal val="visible"/>
                                      </p:to>
                                    </p:set>
                                    <p:animEffect transition="in" filter="wipe(left)">
                                      <p:cBhvr>
                                        <p:cTn id="62" dur="500"/>
                                        <p:tgtEl>
                                          <p:spTgt spid="86224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862249"/>
                                        </p:tgtEl>
                                        <p:attrNameLst>
                                          <p:attrName>style.visibility</p:attrName>
                                        </p:attrNameLst>
                                      </p:cBhvr>
                                      <p:to>
                                        <p:strVal val="visible"/>
                                      </p:to>
                                    </p:set>
                                    <p:animEffect transition="in" filter="wipe(left)">
                                      <p:cBhvr>
                                        <p:cTn id="67" dur="500"/>
                                        <p:tgtEl>
                                          <p:spTgt spid="86224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862250"/>
                                        </p:tgtEl>
                                        <p:attrNameLst>
                                          <p:attrName>style.visibility</p:attrName>
                                        </p:attrNameLst>
                                      </p:cBhvr>
                                      <p:to>
                                        <p:strVal val="visible"/>
                                      </p:to>
                                    </p:set>
                                    <p:animEffect transition="in" filter="wipe(left)">
                                      <p:cBhvr>
                                        <p:cTn id="72" dur="500"/>
                                        <p:tgtEl>
                                          <p:spTgt spid="862250"/>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862251"/>
                                        </p:tgtEl>
                                        <p:attrNameLst>
                                          <p:attrName>style.visibility</p:attrName>
                                        </p:attrNameLst>
                                      </p:cBhvr>
                                      <p:to>
                                        <p:strVal val="visible"/>
                                      </p:to>
                                    </p:set>
                                    <p:animEffect transition="in" filter="wipe(left)">
                                      <p:cBhvr>
                                        <p:cTn id="77" dur="500"/>
                                        <p:tgtEl>
                                          <p:spTgt spid="862251"/>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862252"/>
                                        </p:tgtEl>
                                        <p:attrNameLst>
                                          <p:attrName>style.visibility</p:attrName>
                                        </p:attrNameLst>
                                      </p:cBhvr>
                                      <p:to>
                                        <p:strVal val="visible"/>
                                      </p:to>
                                    </p:set>
                                    <p:animEffect transition="in" filter="wipe(left)">
                                      <p:cBhvr>
                                        <p:cTn id="82" dur="500"/>
                                        <p:tgtEl>
                                          <p:spTgt spid="862252"/>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862254"/>
                                        </p:tgtEl>
                                        <p:attrNameLst>
                                          <p:attrName>style.visibility</p:attrName>
                                        </p:attrNameLst>
                                      </p:cBhvr>
                                      <p:to>
                                        <p:strVal val="visible"/>
                                      </p:to>
                                    </p:set>
                                    <p:animEffect transition="in" filter="wipe(left)">
                                      <p:cBhvr>
                                        <p:cTn id="87" dur="500"/>
                                        <p:tgtEl>
                                          <p:spTgt spid="86225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862255"/>
                                        </p:tgtEl>
                                        <p:attrNameLst>
                                          <p:attrName>style.visibility</p:attrName>
                                        </p:attrNameLst>
                                      </p:cBhvr>
                                      <p:to>
                                        <p:strVal val="visible"/>
                                      </p:to>
                                    </p:set>
                                    <p:animEffect transition="in" filter="wipe(left)">
                                      <p:cBhvr>
                                        <p:cTn id="92" dur="500"/>
                                        <p:tgtEl>
                                          <p:spTgt spid="862255"/>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862256"/>
                                        </p:tgtEl>
                                        <p:attrNameLst>
                                          <p:attrName>style.visibility</p:attrName>
                                        </p:attrNameLst>
                                      </p:cBhvr>
                                      <p:to>
                                        <p:strVal val="visible"/>
                                      </p:to>
                                    </p:set>
                                    <p:animEffect transition="in" filter="wipe(left)">
                                      <p:cBhvr>
                                        <p:cTn id="97" dur="500"/>
                                        <p:tgtEl>
                                          <p:spTgt spid="862256"/>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862257"/>
                                        </p:tgtEl>
                                        <p:attrNameLst>
                                          <p:attrName>style.visibility</p:attrName>
                                        </p:attrNameLst>
                                      </p:cBhvr>
                                      <p:to>
                                        <p:strVal val="visible"/>
                                      </p:to>
                                    </p:set>
                                    <p:animEffect transition="in" filter="wipe(left)">
                                      <p:cBhvr>
                                        <p:cTn id="102" dur="500"/>
                                        <p:tgtEl>
                                          <p:spTgt spid="862257"/>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862258"/>
                                        </p:tgtEl>
                                        <p:attrNameLst>
                                          <p:attrName>style.visibility</p:attrName>
                                        </p:attrNameLst>
                                      </p:cBhvr>
                                      <p:to>
                                        <p:strVal val="visible"/>
                                      </p:to>
                                    </p:set>
                                    <p:animEffect transition="in" filter="wipe(left)">
                                      <p:cBhvr>
                                        <p:cTn id="107" dur="500"/>
                                        <p:tgtEl>
                                          <p:spTgt spid="862258"/>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862260"/>
                                        </p:tgtEl>
                                        <p:attrNameLst>
                                          <p:attrName>style.visibility</p:attrName>
                                        </p:attrNameLst>
                                      </p:cBhvr>
                                      <p:to>
                                        <p:strVal val="visible"/>
                                      </p:to>
                                    </p:set>
                                    <p:animEffect transition="in" filter="wipe(left)">
                                      <p:cBhvr>
                                        <p:cTn id="112" dur="500"/>
                                        <p:tgtEl>
                                          <p:spTgt spid="862260"/>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862261"/>
                                        </p:tgtEl>
                                        <p:attrNameLst>
                                          <p:attrName>style.visibility</p:attrName>
                                        </p:attrNameLst>
                                      </p:cBhvr>
                                      <p:to>
                                        <p:strVal val="visible"/>
                                      </p:to>
                                    </p:set>
                                    <p:animEffect transition="in" filter="wipe(left)">
                                      <p:cBhvr>
                                        <p:cTn id="117" dur="500"/>
                                        <p:tgtEl>
                                          <p:spTgt spid="862261"/>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862262"/>
                                        </p:tgtEl>
                                        <p:attrNameLst>
                                          <p:attrName>style.visibility</p:attrName>
                                        </p:attrNameLst>
                                      </p:cBhvr>
                                      <p:to>
                                        <p:strVal val="visible"/>
                                      </p:to>
                                    </p:set>
                                    <p:animEffect transition="in" filter="wipe(left)">
                                      <p:cBhvr>
                                        <p:cTn id="122" dur="500"/>
                                        <p:tgtEl>
                                          <p:spTgt spid="862262"/>
                                        </p:tgtEl>
                                      </p:cBhvr>
                                    </p:animEffect>
                                  </p:childTnLst>
                                </p:cTn>
                              </p:par>
                            </p:childTnLst>
                          </p:cTn>
                        </p:par>
                        <p:par>
                          <p:cTn id="123" fill="hold" nodeType="afterGroup">
                            <p:stCondLst>
                              <p:cond delay="500"/>
                            </p:stCondLst>
                            <p:childTnLst>
                              <p:par>
                                <p:cTn id="124" presetID="22" presetClass="entr" presetSubtype="8" fill="hold" grpId="0" nodeType="afterEffect">
                                  <p:stCondLst>
                                    <p:cond delay="0"/>
                                  </p:stCondLst>
                                  <p:childTnLst>
                                    <p:set>
                                      <p:cBhvr>
                                        <p:cTn id="125" dur="1" fill="hold">
                                          <p:stCondLst>
                                            <p:cond delay="0"/>
                                          </p:stCondLst>
                                        </p:cTn>
                                        <p:tgtEl>
                                          <p:spTgt spid="862266"/>
                                        </p:tgtEl>
                                        <p:attrNameLst>
                                          <p:attrName>style.visibility</p:attrName>
                                        </p:attrNameLst>
                                      </p:cBhvr>
                                      <p:to>
                                        <p:strVal val="visible"/>
                                      </p:to>
                                    </p:set>
                                    <p:animEffect transition="in" filter="wipe(left)">
                                      <p:cBhvr>
                                        <p:cTn id="126" dur="500"/>
                                        <p:tgtEl>
                                          <p:spTgt spid="862266"/>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22" presetClass="entr" presetSubtype="8" fill="hold" grpId="0" nodeType="clickEffect">
                                  <p:stCondLst>
                                    <p:cond delay="0"/>
                                  </p:stCondLst>
                                  <p:childTnLst>
                                    <p:set>
                                      <p:cBhvr>
                                        <p:cTn id="130" dur="1" fill="hold">
                                          <p:stCondLst>
                                            <p:cond delay="0"/>
                                          </p:stCondLst>
                                        </p:cTn>
                                        <p:tgtEl>
                                          <p:spTgt spid="862263"/>
                                        </p:tgtEl>
                                        <p:attrNameLst>
                                          <p:attrName>style.visibility</p:attrName>
                                        </p:attrNameLst>
                                      </p:cBhvr>
                                      <p:to>
                                        <p:strVal val="visible"/>
                                      </p:to>
                                    </p:set>
                                    <p:animEffect transition="in" filter="wipe(left)">
                                      <p:cBhvr>
                                        <p:cTn id="131" dur="500"/>
                                        <p:tgtEl>
                                          <p:spTgt spid="862263"/>
                                        </p:tgtEl>
                                      </p:cBhvr>
                                    </p:animEffect>
                                  </p:childTnLst>
                                </p:cTn>
                              </p:par>
                            </p:childTnLst>
                          </p:cTn>
                        </p:par>
                      </p:childTnLst>
                    </p:cTn>
                  </p:par>
                  <p:par>
                    <p:cTn id="132" fill="hold" nodeType="clickPar">
                      <p:stCondLst>
                        <p:cond delay="indefinite"/>
                      </p:stCondLst>
                      <p:childTnLst>
                        <p:par>
                          <p:cTn id="133" fill="hold" nodeType="withGroup">
                            <p:stCondLst>
                              <p:cond delay="0"/>
                            </p:stCondLst>
                            <p:childTnLst>
                              <p:par>
                                <p:cTn id="134" presetID="22" presetClass="entr" presetSubtype="8" fill="hold" grpId="0" nodeType="clickEffect">
                                  <p:stCondLst>
                                    <p:cond delay="0"/>
                                  </p:stCondLst>
                                  <p:childTnLst>
                                    <p:set>
                                      <p:cBhvr>
                                        <p:cTn id="135" dur="1" fill="hold">
                                          <p:stCondLst>
                                            <p:cond delay="0"/>
                                          </p:stCondLst>
                                        </p:cTn>
                                        <p:tgtEl>
                                          <p:spTgt spid="862264"/>
                                        </p:tgtEl>
                                        <p:attrNameLst>
                                          <p:attrName>style.visibility</p:attrName>
                                        </p:attrNameLst>
                                      </p:cBhvr>
                                      <p:to>
                                        <p:strVal val="visible"/>
                                      </p:to>
                                    </p:set>
                                    <p:animEffect transition="in" filter="wipe(left)">
                                      <p:cBhvr>
                                        <p:cTn id="136" dur="500"/>
                                        <p:tgtEl>
                                          <p:spTgt spid="862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2236" grpId="0"/>
      <p:bldP spid="862237" grpId="0"/>
      <p:bldP spid="862238" grpId="0"/>
      <p:bldP spid="862239" grpId="0"/>
      <p:bldP spid="862240" grpId="0"/>
      <p:bldP spid="862242" grpId="0"/>
      <p:bldP spid="862243" grpId="0"/>
      <p:bldP spid="862244" grpId="0"/>
      <p:bldP spid="862245" grpId="0"/>
      <p:bldP spid="862246" grpId="0"/>
      <p:bldP spid="862248" grpId="0"/>
      <p:bldP spid="862249" grpId="0"/>
      <p:bldP spid="862250" grpId="0"/>
      <p:bldP spid="862251" grpId="0"/>
      <p:bldP spid="862252" grpId="0"/>
      <p:bldP spid="862254" grpId="0"/>
      <p:bldP spid="862255" grpId="0"/>
      <p:bldP spid="862256" grpId="0"/>
      <p:bldP spid="862257" grpId="0"/>
      <p:bldP spid="862258" grpId="0"/>
      <p:bldP spid="862260" grpId="0"/>
      <p:bldP spid="862261" grpId="0"/>
      <p:bldP spid="862262" grpId="0"/>
      <p:bldP spid="862263" grpId="0"/>
      <p:bldP spid="862264" grpId="0"/>
      <p:bldP spid="862266" grpId="0"/>
      <p:bldP spid="86226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aphicFrame>
        <p:nvGraphicFramePr>
          <p:cNvPr id="68611" name="Object 2"/>
          <p:cNvGraphicFramePr>
            <a:graphicFrameLocks noChangeAspect="1"/>
          </p:cNvGraphicFramePr>
          <p:nvPr>
            <p:extLst>
              <p:ext uri="{D42A27DB-BD31-4B8C-83A1-F6EECF244321}">
                <p14:modId xmlns:p14="http://schemas.microsoft.com/office/powerpoint/2010/main" val="3391691518"/>
              </p:ext>
            </p:extLst>
          </p:nvPr>
        </p:nvGraphicFramePr>
        <p:xfrm>
          <a:off x="381000" y="1752600"/>
          <a:ext cx="8458200" cy="4349750"/>
        </p:xfrm>
        <a:graphic>
          <a:graphicData uri="http://schemas.openxmlformats.org/presentationml/2006/ole">
            <mc:AlternateContent xmlns:mc="http://schemas.openxmlformats.org/markup-compatibility/2006">
              <mc:Choice xmlns:v="urn:schemas-microsoft-com:vml" Requires="v">
                <p:oleObj spid="_x0000_s78900" name="Worksheet" r:id="rId4" imgW="6448348" imgH="3314784" progId="Excel.Sheet.8">
                  <p:embed/>
                </p:oleObj>
              </mc:Choice>
              <mc:Fallback>
                <p:oleObj name="Worksheet" r:id="rId4" imgW="6448348" imgH="3314784" progId="Excel.Sheet.8">
                  <p:embed/>
                  <p:pic>
                    <p:nvPicPr>
                      <p:cNvPr id="0" name=""/>
                      <p:cNvPicPr>
                        <a:picLocks noChangeAspect="1" noChangeArrowheads="1"/>
                      </p:cNvPicPr>
                      <p:nvPr/>
                    </p:nvPicPr>
                    <p:blipFill>
                      <a:blip r:embed="rId5"/>
                      <a:srcRect/>
                      <a:stretch>
                        <a:fillRect/>
                      </a:stretch>
                    </p:blipFill>
                    <p:spPr bwMode="auto">
                      <a:xfrm>
                        <a:off x="381000" y="1752600"/>
                        <a:ext cx="8458200" cy="43497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cap="sq">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8612" name="Line 3"/>
          <p:cNvSpPr>
            <a:spLocks noChangeShapeType="1"/>
          </p:cNvSpPr>
          <p:nvPr/>
        </p:nvSpPr>
        <p:spPr bwMode="auto">
          <a:xfrm>
            <a:off x="6400800" y="4599296"/>
            <a:ext cx="533400" cy="0"/>
          </a:xfrm>
          <a:prstGeom prst="line">
            <a:avLst/>
          </a:prstGeom>
          <a:noFill/>
          <a:ln w="28575" cap="sq">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9"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0" name="Text Box 3"/>
          <p:cNvSpPr txBox="1">
            <a:spLocks noChangeArrowheads="1"/>
          </p:cNvSpPr>
          <p:nvPr/>
        </p:nvSpPr>
        <p:spPr bwMode="auto">
          <a:xfrm>
            <a:off x="609600" y="1295400"/>
            <a:ext cx="2362200" cy="480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05000"/>
              </a:lnSpc>
              <a:spcBef>
                <a:spcPct val="30000"/>
              </a:spcBef>
              <a:buSzPct val="80000"/>
            </a:pPr>
            <a:r>
              <a:rPr lang="en-US" altLang="en-US" sz="2400" dirty="0">
                <a:latin typeface="Liberation Sans" panose="020B0604020202020204" pitchFamily="34" charset="0"/>
              </a:rPr>
              <a:t>Illustration:</a:t>
            </a:r>
          </a:p>
        </p:txBody>
      </p:sp>
      <p:sp>
        <p:nvSpPr>
          <p:cNvPr id="11"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rgbClr val="CC0000"/>
                </a:solidFill>
                <a:latin typeface="Liberation Sans" panose="020B0604020202020204" pitchFamily="34" charset="0"/>
              </a:rPr>
              <a:t>Declining-Balance Method</a:t>
            </a:r>
            <a:endParaRPr lang="en-US" altLang="en-US" sz="3200" b="1" i="0" dirty="0">
              <a:solidFill>
                <a:srgbClr val="CC0000"/>
              </a:solidFill>
              <a:effectLst/>
              <a:latin typeface="Liberation Sans" panose="020B0604020202020204" pitchFamily="34" charset="0"/>
            </a:endParaRPr>
          </a:p>
        </p:txBody>
      </p:sp>
      <p:sp>
        <p:nvSpPr>
          <p:cNvPr id="68613" name="Text Box 6"/>
          <p:cNvSpPr txBox="1">
            <a:spLocks noChangeArrowheads="1"/>
          </p:cNvSpPr>
          <p:nvPr/>
        </p:nvSpPr>
        <p:spPr bwMode="auto">
          <a:xfrm>
            <a:off x="3352800" y="1190464"/>
            <a:ext cx="2819400" cy="763440"/>
          </a:xfrm>
          <a:prstGeom prst="rect">
            <a:avLst/>
          </a:prstGeom>
          <a:solidFill>
            <a:schemeClr val="accent3"/>
          </a:solidFill>
          <a:ln w="28575" cap="sq">
            <a:solidFill>
              <a:schemeClr val="tx1"/>
            </a:solidFill>
            <a:miter lim="800000"/>
            <a:headEnd type="none" w="sm" len="sm"/>
            <a:tailEnd type="none" w="sm" len="sm"/>
          </a:ln>
          <a:effectLst>
            <a:innerShdw blurRad="114300">
              <a:prstClr val="black"/>
            </a:innerShdw>
          </a:effectLst>
          <a:extLst/>
        </p:spPr>
        <p:txBody>
          <a:bodyPr wrap="square" tIns="0" anchor="ctr" anchorCtr="0">
            <a:no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spcBef>
                <a:spcPts val="0"/>
              </a:spcBef>
              <a:buSzPct val="80000"/>
            </a:pPr>
            <a:r>
              <a:rPr lang="en-US" altLang="en-US" sz="2000" dirty="0"/>
              <a:t>Partial Year</a:t>
            </a:r>
          </a:p>
          <a:p>
            <a:pPr>
              <a:spcBef>
                <a:spcPts val="0"/>
              </a:spcBef>
              <a:buSzPct val="80000"/>
            </a:pPr>
            <a:r>
              <a:rPr lang="en-US" altLang="en-US" sz="1800" dirty="0"/>
              <a:t>Purchased on 4/1/17</a:t>
            </a:r>
            <a:endParaRPr lang="en-US" altLang="en-US" sz="1600" b="0" dirty="0"/>
          </a:p>
        </p:txBody>
      </p:sp>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a:t>
            </a:r>
          </a:p>
        </p:txBody>
      </p:sp>
    </p:spTree>
    <p:extLst>
      <p:ext uri="{BB962C8B-B14F-4D97-AF65-F5344CB8AC3E}">
        <p14:creationId xmlns:p14="http://schemas.microsoft.com/office/powerpoint/2010/main" val="452285922"/>
      </p:ext>
    </p:extLst>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533400" y="1600200"/>
            <a:ext cx="8305800" cy="151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algn="ctr" eaLnBrk="0" fontAlgn="base" hangingPunct="0">
              <a:spcBef>
                <a:spcPct val="0"/>
              </a:spcBef>
              <a:spcAft>
                <a:spcPct val="0"/>
              </a:spcAft>
              <a:defRPr sz="2400">
                <a:solidFill>
                  <a:schemeClr val="tx1"/>
                </a:solidFill>
                <a:latin typeface="Comic Sans MS" pitchFamily="66" charset="0"/>
              </a:defRPr>
            </a:lvl6pPr>
            <a:lvl7pPr marL="2971800" indent="-228600" algn="ctr" eaLnBrk="0" fontAlgn="base" hangingPunct="0">
              <a:spcBef>
                <a:spcPct val="0"/>
              </a:spcBef>
              <a:spcAft>
                <a:spcPct val="0"/>
              </a:spcAft>
              <a:defRPr sz="2400">
                <a:solidFill>
                  <a:schemeClr val="tx1"/>
                </a:solidFill>
                <a:latin typeface="Comic Sans MS" pitchFamily="66" charset="0"/>
              </a:defRPr>
            </a:lvl7pPr>
            <a:lvl8pPr marL="3429000" indent="-228600" algn="ctr" eaLnBrk="0" fontAlgn="base" hangingPunct="0">
              <a:spcBef>
                <a:spcPct val="0"/>
              </a:spcBef>
              <a:spcAft>
                <a:spcPct val="0"/>
              </a:spcAft>
              <a:defRPr sz="2400">
                <a:solidFill>
                  <a:schemeClr val="tx1"/>
                </a:solidFill>
                <a:latin typeface="Comic Sans MS" pitchFamily="66" charset="0"/>
              </a:defRPr>
            </a:lvl8pPr>
            <a:lvl9pPr marL="3886200" indent="-228600" algn="ctr" eaLnBrk="0" fontAlgn="base" hangingPunct="0">
              <a:spcBef>
                <a:spcPct val="0"/>
              </a:spcBef>
              <a:spcAft>
                <a:spcPct val="0"/>
              </a:spcAft>
              <a:defRPr sz="2400">
                <a:solidFill>
                  <a:schemeClr val="tx1"/>
                </a:solidFill>
                <a:latin typeface="Comic Sans MS" pitchFamily="66" charset="0"/>
              </a:defRPr>
            </a:lvl9pPr>
          </a:lstStyle>
          <a:p>
            <a:pPr algn="l">
              <a:lnSpc>
                <a:spcPct val="105000"/>
              </a:lnSpc>
              <a:spcBef>
                <a:spcPct val="30000"/>
              </a:spcBef>
              <a:buSzPct val="80000"/>
            </a:pPr>
            <a:r>
              <a:rPr lang="en-US" altLang="en-US" sz="2200" b="0" dirty="0">
                <a:latin typeface="Liberation Sans"/>
              </a:rPr>
              <a:t>Pete’s Pizza purchased a new pizza oven on January 1, 2015. The cost of the oven was $50,000. The estimated salvage value is $4,000. Its life is estimated at 5 years. Year-end is December 31.</a:t>
            </a:r>
          </a:p>
        </p:txBody>
      </p:sp>
      <p:sp>
        <p:nvSpPr>
          <p:cNvPr id="41987" name="Rectangle 3"/>
          <p:cNvSpPr>
            <a:spLocks noChangeArrowheads="1"/>
          </p:cNvSpPr>
          <p:nvPr/>
        </p:nvSpPr>
        <p:spPr bwMode="auto">
          <a:xfrm>
            <a:off x="533400" y="3657600"/>
            <a:ext cx="8153400" cy="1158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5000"/>
              </a:lnSpc>
              <a:spcBef>
                <a:spcPct val="30000"/>
              </a:spcBef>
              <a:buSzPct val="80000"/>
            </a:pPr>
            <a:r>
              <a:rPr lang="en-US" altLang="en-US" sz="2200" b="0" dirty="0">
                <a:solidFill>
                  <a:srgbClr val="800000"/>
                </a:solidFill>
                <a:latin typeface="Liberation Sans"/>
              </a:rPr>
              <a:t>Instructions: </a:t>
            </a:r>
            <a:r>
              <a:rPr lang="en-US" altLang="en-US" sz="2200" b="0" dirty="0">
                <a:latin typeface="Liberation Sans"/>
              </a:rPr>
              <a:t>Compute the depreciation expense for the first, second, and third years under the Declining Balance (a/k/a double declining balance) method.</a:t>
            </a:r>
          </a:p>
        </p:txBody>
      </p:sp>
      <p:sp>
        <p:nvSpPr>
          <p:cNvPr id="1099780" name="Rectangle 4"/>
          <p:cNvSpPr>
            <a:spLocks noGrp="1" noChangeArrowheads="1"/>
          </p:cNvSpPr>
          <p:nvPr>
            <p:ph type="title"/>
          </p:nvPr>
        </p:nvSpPr>
        <p:spPr bwMode="auto">
          <a:xfrm>
            <a:off x="457200" y="457200"/>
            <a:ext cx="8610600" cy="685800"/>
          </a:xfrm>
          <a:solidFill>
            <a:srgbClr val="003399"/>
          </a:solidFill>
          <a:ln w="12700">
            <a:solidFill>
              <a:schemeClr val="tx1"/>
            </a:solidFill>
            <a:miter lim="800000"/>
            <a:headEnd/>
            <a:tailEnd/>
          </a:ln>
          <a:effectLst>
            <a:outerShdw dist="107763" dir="2700000" algn="ctr" rotWithShape="0">
              <a:schemeClr val="bg2"/>
            </a:outerShdw>
          </a:effectLst>
        </p:spPr>
        <p:txBody>
          <a:bodyPr vert="horz" wrap="square" lIns="90488" tIns="44450" rIns="90488" bIns="44450" numCol="1" anchor="t" anchorCtr="0" compatLnSpc="1">
            <a:prstTxWarp prst="textNoShape">
              <a:avLst/>
            </a:prstTxWarp>
          </a:bodyPr>
          <a:lstStyle/>
          <a:p>
            <a:pPr marL="109538" algn="l">
              <a:defRPr/>
            </a:pPr>
            <a:r>
              <a:rPr lang="en-US" altLang="en-US" sz="2800" b="0" i="0" dirty="0">
                <a:solidFill>
                  <a:srgbClr val="00B050"/>
                </a:solidFill>
                <a:effectLst/>
                <a:latin typeface="Liberation Sans"/>
              </a:rPr>
              <a:t>You Do!</a:t>
            </a:r>
            <a:br>
              <a:rPr lang="en-US" altLang="en-US" sz="2800" b="0" i="0" dirty="0">
                <a:solidFill>
                  <a:schemeClr val="tx2"/>
                </a:solidFill>
                <a:effectLst/>
                <a:latin typeface="Liberation Sans"/>
              </a:rPr>
            </a:br>
            <a:r>
              <a:rPr lang="en-US" altLang="en-US" sz="2800" b="0" i="0" dirty="0">
                <a:solidFill>
                  <a:schemeClr val="tx2"/>
                </a:solidFill>
                <a:effectLst/>
                <a:latin typeface="Liberation Sans"/>
              </a:rPr>
              <a:t>Depreciation – Declining Balance – Pete’s Pizza!</a:t>
            </a:r>
          </a:p>
        </p:txBody>
      </p:sp>
      <p:sp>
        <p:nvSpPr>
          <p:cNvPr id="1099781" name="Text Box 5"/>
          <p:cNvSpPr txBox="1">
            <a:spLocks noChangeArrowheads="1"/>
          </p:cNvSpPr>
          <p:nvPr/>
        </p:nvSpPr>
        <p:spPr bwMode="auto">
          <a:xfrm>
            <a:off x="1295400" y="6369050"/>
            <a:ext cx="7696200" cy="336550"/>
          </a:xfrm>
          <a:prstGeom prst="rect">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defRPr sz="2400">
                <a:solidFill>
                  <a:schemeClr val="tx1"/>
                </a:solidFill>
                <a:latin typeface="Times New Roman" pitchFamily="18" charset="0"/>
              </a:defRPr>
            </a:lvl1pPr>
            <a:lvl2pPr marL="914400" indent="-457200" algn="l">
              <a:defRPr sz="2400">
                <a:solidFill>
                  <a:schemeClr val="tx1"/>
                </a:solidFill>
                <a:latin typeface="Times New Roman" pitchFamily="18" charset="0"/>
              </a:defRPr>
            </a:lvl2pPr>
            <a:lvl3pPr marL="1371600" indent="-457200" algn="l">
              <a:defRPr sz="2400">
                <a:solidFill>
                  <a:schemeClr val="tx1"/>
                </a:solidFill>
                <a:latin typeface="Times New Roman" pitchFamily="18" charset="0"/>
              </a:defRPr>
            </a:lvl3pPr>
            <a:lvl4pPr marL="1828800" indent="-457200" algn="l">
              <a:defRPr sz="2400">
                <a:solidFill>
                  <a:schemeClr val="tx1"/>
                </a:solidFill>
                <a:latin typeface="Times New Roman" pitchFamily="18" charset="0"/>
              </a:defRPr>
            </a:lvl4pPr>
            <a:lvl5pPr marL="2286000" indent="-457200" algn="l">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defRPr/>
            </a:pPr>
            <a:r>
              <a:rPr lang="en-US" altLang="en-US" sz="1600" b="1" i="1">
                <a:solidFill>
                  <a:schemeClr val="bg2"/>
                </a:solidFill>
                <a:effectLst>
                  <a:outerShdw blurRad="38100" dist="38100" dir="2700000" algn="tl">
                    <a:srgbClr val="C0C0C0"/>
                  </a:outerShdw>
                </a:effectLst>
                <a:latin typeface="Comic Sans MS" pitchFamily="66" charset="0"/>
              </a:rPr>
              <a:t>LO 3  Compute periodic depreciation using different methods.</a:t>
            </a:r>
          </a:p>
        </p:txBody>
      </p:sp>
      <p:sp>
        <p:nvSpPr>
          <p:cNvPr id="41990" name="TextBox 1"/>
          <p:cNvSpPr txBox="1">
            <a:spLocks noChangeArrowheads="1"/>
          </p:cNvSpPr>
          <p:nvPr/>
        </p:nvSpPr>
        <p:spPr bwMode="auto">
          <a:xfrm rot="-625851">
            <a:off x="2438400" y="5253038"/>
            <a:ext cx="2981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algn="ctr" eaLnBrk="0" fontAlgn="base" hangingPunct="0">
              <a:spcBef>
                <a:spcPct val="0"/>
              </a:spcBef>
              <a:spcAft>
                <a:spcPct val="0"/>
              </a:spcAft>
              <a:defRPr sz="2400">
                <a:solidFill>
                  <a:schemeClr val="tx1"/>
                </a:solidFill>
                <a:latin typeface="Comic Sans MS" pitchFamily="66" charset="0"/>
              </a:defRPr>
            </a:lvl6pPr>
            <a:lvl7pPr marL="2971800" indent="-228600" algn="ctr" eaLnBrk="0" fontAlgn="base" hangingPunct="0">
              <a:spcBef>
                <a:spcPct val="0"/>
              </a:spcBef>
              <a:spcAft>
                <a:spcPct val="0"/>
              </a:spcAft>
              <a:defRPr sz="2400">
                <a:solidFill>
                  <a:schemeClr val="tx1"/>
                </a:solidFill>
                <a:latin typeface="Comic Sans MS" pitchFamily="66" charset="0"/>
              </a:defRPr>
            </a:lvl7pPr>
            <a:lvl8pPr marL="3429000" indent="-228600" algn="ctr" eaLnBrk="0" fontAlgn="base" hangingPunct="0">
              <a:spcBef>
                <a:spcPct val="0"/>
              </a:spcBef>
              <a:spcAft>
                <a:spcPct val="0"/>
              </a:spcAft>
              <a:defRPr sz="2400">
                <a:solidFill>
                  <a:schemeClr val="tx1"/>
                </a:solidFill>
                <a:latin typeface="Comic Sans MS" pitchFamily="66" charset="0"/>
              </a:defRPr>
            </a:lvl8pPr>
            <a:lvl9pPr marL="3886200" indent="-228600" algn="ctr" eaLnBrk="0" fontAlgn="base" hangingPunct="0">
              <a:spcBef>
                <a:spcPct val="0"/>
              </a:spcBef>
              <a:spcAft>
                <a:spcPct val="0"/>
              </a:spcAft>
              <a:defRPr sz="2400">
                <a:solidFill>
                  <a:schemeClr val="tx1"/>
                </a:solidFill>
                <a:latin typeface="Comic Sans MS" pitchFamily="66" charset="0"/>
              </a:defRPr>
            </a:lvl9pPr>
          </a:lstStyle>
          <a:p>
            <a:r>
              <a:rPr lang="en-US" altLang="en-US"/>
              <a:t>Next slide is set up</a:t>
            </a:r>
          </a:p>
        </p:txBody>
      </p:sp>
      <p:cxnSp>
        <p:nvCxnSpPr>
          <p:cNvPr id="3" name="Straight Connector 2"/>
          <p:cNvCxnSpPr/>
          <p:nvPr/>
        </p:nvCxnSpPr>
        <p:spPr bwMode="auto">
          <a:xfrm>
            <a:off x="533400" y="1447800"/>
            <a:ext cx="7924800" cy="0"/>
          </a:xfrm>
          <a:prstGeom prst="line">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283100248"/>
      </p:ext>
    </p:extLst>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533400" y="1600200"/>
            <a:ext cx="8305800" cy="151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algn="ctr" eaLnBrk="0" fontAlgn="base" hangingPunct="0">
              <a:spcBef>
                <a:spcPct val="0"/>
              </a:spcBef>
              <a:spcAft>
                <a:spcPct val="0"/>
              </a:spcAft>
              <a:defRPr sz="2400">
                <a:solidFill>
                  <a:schemeClr val="tx1"/>
                </a:solidFill>
                <a:latin typeface="Comic Sans MS" pitchFamily="66" charset="0"/>
              </a:defRPr>
            </a:lvl6pPr>
            <a:lvl7pPr marL="2971800" indent="-228600" algn="ctr" eaLnBrk="0" fontAlgn="base" hangingPunct="0">
              <a:spcBef>
                <a:spcPct val="0"/>
              </a:spcBef>
              <a:spcAft>
                <a:spcPct val="0"/>
              </a:spcAft>
              <a:defRPr sz="2400">
                <a:solidFill>
                  <a:schemeClr val="tx1"/>
                </a:solidFill>
                <a:latin typeface="Comic Sans MS" pitchFamily="66" charset="0"/>
              </a:defRPr>
            </a:lvl7pPr>
            <a:lvl8pPr marL="3429000" indent="-228600" algn="ctr" eaLnBrk="0" fontAlgn="base" hangingPunct="0">
              <a:spcBef>
                <a:spcPct val="0"/>
              </a:spcBef>
              <a:spcAft>
                <a:spcPct val="0"/>
              </a:spcAft>
              <a:defRPr sz="2400">
                <a:solidFill>
                  <a:schemeClr val="tx1"/>
                </a:solidFill>
                <a:latin typeface="Comic Sans MS" pitchFamily="66" charset="0"/>
              </a:defRPr>
            </a:lvl8pPr>
            <a:lvl9pPr marL="3886200" indent="-228600" algn="ctr" eaLnBrk="0" fontAlgn="base" hangingPunct="0">
              <a:spcBef>
                <a:spcPct val="0"/>
              </a:spcBef>
              <a:spcAft>
                <a:spcPct val="0"/>
              </a:spcAft>
              <a:defRPr sz="2400">
                <a:solidFill>
                  <a:schemeClr val="tx1"/>
                </a:solidFill>
                <a:latin typeface="Comic Sans MS" pitchFamily="66" charset="0"/>
              </a:defRPr>
            </a:lvl9pPr>
          </a:lstStyle>
          <a:p>
            <a:pPr algn="l">
              <a:lnSpc>
                <a:spcPct val="105000"/>
              </a:lnSpc>
              <a:spcBef>
                <a:spcPct val="30000"/>
              </a:spcBef>
              <a:buSzPct val="80000"/>
            </a:pPr>
            <a:r>
              <a:rPr lang="en-US" altLang="en-US" sz="2200" b="0" dirty="0">
                <a:latin typeface="Liberation Sans"/>
              </a:rPr>
              <a:t>Pete’s Pizza purchased a new pizza oven on January 1, 2015. The cost of the oven was $50,000. The estimated salvage value is $4,000. Its life is estimated at 5 years. Year-end is December 31.</a:t>
            </a:r>
          </a:p>
        </p:txBody>
      </p:sp>
      <p:sp>
        <p:nvSpPr>
          <p:cNvPr id="1099780" name="Rectangle 4"/>
          <p:cNvSpPr>
            <a:spLocks noGrp="1" noChangeArrowheads="1"/>
          </p:cNvSpPr>
          <p:nvPr>
            <p:ph type="title"/>
          </p:nvPr>
        </p:nvSpPr>
        <p:spPr bwMode="auto">
          <a:xfrm>
            <a:off x="381000" y="228600"/>
            <a:ext cx="8229600" cy="990600"/>
          </a:xfrm>
          <a:solidFill>
            <a:srgbClr val="003399"/>
          </a:solidFill>
          <a:ln w="12700">
            <a:solidFill>
              <a:schemeClr val="tx1"/>
            </a:solidFill>
            <a:miter lim="800000"/>
            <a:headEnd/>
            <a:tailEnd/>
          </a:ln>
          <a:effectLst>
            <a:outerShdw dist="107763" dir="2700000" algn="ctr" rotWithShape="0">
              <a:schemeClr val="bg2"/>
            </a:outerShdw>
          </a:effectLst>
        </p:spPr>
        <p:txBody>
          <a:bodyPr vert="horz" wrap="square" lIns="90488" tIns="44450" rIns="90488" bIns="44450" numCol="1" anchor="t" anchorCtr="0" compatLnSpc="1">
            <a:prstTxWarp prst="textNoShape">
              <a:avLst/>
            </a:prstTxWarp>
          </a:bodyPr>
          <a:lstStyle/>
          <a:p>
            <a:pPr marL="109538">
              <a:defRPr/>
            </a:pPr>
            <a:r>
              <a:rPr lang="en-US" altLang="en-US" sz="3200" b="0" i="0" dirty="0">
                <a:solidFill>
                  <a:srgbClr val="00B050"/>
                </a:solidFill>
                <a:effectLst/>
                <a:latin typeface="Liberation Sans"/>
              </a:rPr>
              <a:t>You Do! </a:t>
            </a:r>
            <a:r>
              <a:rPr lang="en-US" altLang="en-US" sz="3200" b="0" i="0" dirty="0">
                <a:solidFill>
                  <a:schemeClr val="tx2"/>
                </a:solidFill>
                <a:effectLst/>
                <a:latin typeface="Liberation Sans"/>
              </a:rPr>
              <a:t>Depreciation – Declining Balance – Pete’s Pizza! Set it up!</a:t>
            </a:r>
            <a:endParaRPr lang="en-US" altLang="en-US" dirty="0">
              <a:solidFill>
                <a:schemeClr val="accent2">
                  <a:lumMod val="40000"/>
                  <a:lumOff val="60000"/>
                </a:schemeClr>
              </a:solidFill>
              <a:effectLst>
                <a:outerShdw blurRad="38100" dist="38100" dir="2700000" algn="tl">
                  <a:srgbClr val="000000"/>
                </a:outerShdw>
              </a:effectLst>
            </a:endParaRPr>
          </a:p>
        </p:txBody>
      </p:sp>
      <p:sp>
        <p:nvSpPr>
          <p:cNvPr id="43012" name="Rectangle 1"/>
          <p:cNvSpPr>
            <a:spLocks noChangeArrowheads="1"/>
          </p:cNvSpPr>
          <p:nvPr/>
        </p:nvSpPr>
        <p:spPr bwMode="auto">
          <a:xfrm>
            <a:off x="685800" y="3105150"/>
            <a:ext cx="7924800" cy="136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altLang="en-US" sz="1800" b="1" dirty="0">
                <a:latin typeface="Liberation Sans"/>
              </a:rPr>
              <a:t>			Declining				</a:t>
            </a:r>
          </a:p>
          <a:p>
            <a:pPr algn="l"/>
            <a:r>
              <a:rPr lang="en-US" altLang="en-US" sz="1800" b="1" dirty="0">
                <a:latin typeface="Liberation Sans"/>
              </a:rPr>
              <a:t>	Beginning	Balance		 Annual  	 </a:t>
            </a:r>
            <a:r>
              <a:rPr lang="en-US" altLang="en-US" sz="1800" b="1" dirty="0" err="1">
                <a:latin typeface="Liberation Sans"/>
              </a:rPr>
              <a:t>Accum</a:t>
            </a:r>
            <a:r>
              <a:rPr lang="en-US" altLang="en-US" sz="1800" b="1" dirty="0">
                <a:latin typeface="Liberation Sans"/>
              </a:rPr>
              <a:t>. </a:t>
            </a:r>
          </a:p>
          <a:p>
            <a:pPr algn="l"/>
            <a:r>
              <a:rPr lang="en-US" altLang="en-US" sz="1800" b="1" u="sng" dirty="0">
                <a:latin typeface="Liberation Sans"/>
              </a:rPr>
              <a:t>Year	 Book value 	Rate		 Expense 	 </a:t>
            </a:r>
            <a:r>
              <a:rPr lang="en-US" altLang="en-US" sz="1800" b="1" u="sng" dirty="0" err="1">
                <a:latin typeface="Liberation Sans"/>
              </a:rPr>
              <a:t>Deprec</a:t>
            </a:r>
            <a:r>
              <a:rPr lang="en-US" altLang="en-US" sz="1800" b="1" u="sng" dirty="0">
                <a:latin typeface="Liberation Sans"/>
              </a:rPr>
              <a:t>. </a:t>
            </a:r>
            <a:r>
              <a:rPr lang="en-US" altLang="en-US" b="1" dirty="0">
                <a:latin typeface="Liberation Sans"/>
              </a:rPr>
              <a:t>	</a:t>
            </a:r>
          </a:p>
        </p:txBody>
      </p:sp>
      <p:sp>
        <p:nvSpPr>
          <p:cNvPr id="43013" name="TextBox 2"/>
          <p:cNvSpPr txBox="1">
            <a:spLocks noChangeArrowheads="1"/>
          </p:cNvSpPr>
          <p:nvPr/>
        </p:nvSpPr>
        <p:spPr bwMode="auto">
          <a:xfrm rot="-796257">
            <a:off x="1187351" y="4914402"/>
            <a:ext cx="6356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algn="ctr" eaLnBrk="0" fontAlgn="base" hangingPunct="0">
              <a:spcBef>
                <a:spcPct val="0"/>
              </a:spcBef>
              <a:spcAft>
                <a:spcPct val="0"/>
              </a:spcAft>
              <a:defRPr sz="2400">
                <a:solidFill>
                  <a:schemeClr val="tx1"/>
                </a:solidFill>
                <a:latin typeface="Comic Sans MS" pitchFamily="66" charset="0"/>
              </a:defRPr>
            </a:lvl6pPr>
            <a:lvl7pPr marL="2971800" indent="-228600" algn="ctr" eaLnBrk="0" fontAlgn="base" hangingPunct="0">
              <a:spcBef>
                <a:spcPct val="0"/>
              </a:spcBef>
              <a:spcAft>
                <a:spcPct val="0"/>
              </a:spcAft>
              <a:defRPr sz="2400">
                <a:solidFill>
                  <a:schemeClr val="tx1"/>
                </a:solidFill>
                <a:latin typeface="Comic Sans MS" pitchFamily="66" charset="0"/>
              </a:defRPr>
            </a:lvl7pPr>
            <a:lvl8pPr marL="3429000" indent="-228600" algn="ctr" eaLnBrk="0" fontAlgn="base" hangingPunct="0">
              <a:spcBef>
                <a:spcPct val="0"/>
              </a:spcBef>
              <a:spcAft>
                <a:spcPct val="0"/>
              </a:spcAft>
              <a:defRPr sz="2400">
                <a:solidFill>
                  <a:schemeClr val="tx1"/>
                </a:solidFill>
                <a:latin typeface="Comic Sans MS" pitchFamily="66" charset="0"/>
              </a:defRPr>
            </a:lvl8pPr>
            <a:lvl9pPr marL="3886200" indent="-228600" algn="ctr" eaLnBrk="0" fontAlgn="base" hangingPunct="0">
              <a:spcBef>
                <a:spcPct val="0"/>
              </a:spcBef>
              <a:spcAft>
                <a:spcPct val="0"/>
              </a:spcAft>
              <a:defRPr sz="2400">
                <a:solidFill>
                  <a:schemeClr val="tx1"/>
                </a:solidFill>
                <a:latin typeface="Comic Sans MS" pitchFamily="66" charset="0"/>
              </a:defRPr>
            </a:lvl9pPr>
          </a:lstStyle>
          <a:p>
            <a:r>
              <a:rPr lang="en-US" altLang="en-US" dirty="0"/>
              <a:t>Here I set up a chart to help you calculate!</a:t>
            </a:r>
          </a:p>
        </p:txBody>
      </p:sp>
      <p:cxnSp>
        <p:nvCxnSpPr>
          <p:cNvPr id="3" name="Straight Connector 2"/>
          <p:cNvCxnSpPr/>
          <p:nvPr/>
        </p:nvCxnSpPr>
        <p:spPr bwMode="auto">
          <a:xfrm>
            <a:off x="533400" y="1371600"/>
            <a:ext cx="7848600" cy="76200"/>
          </a:xfrm>
          <a:prstGeom prst="line">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828376162"/>
      </p:ext>
    </p:extLst>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4" name="Object 2"/>
          <p:cNvGraphicFramePr>
            <a:graphicFrameLocks noChangeAspect="1"/>
          </p:cNvGraphicFramePr>
          <p:nvPr>
            <p:extLst>
              <p:ext uri="{D42A27DB-BD31-4B8C-83A1-F6EECF244321}">
                <p14:modId xmlns:p14="http://schemas.microsoft.com/office/powerpoint/2010/main" val="3159433417"/>
              </p:ext>
            </p:extLst>
          </p:nvPr>
        </p:nvGraphicFramePr>
        <p:xfrm>
          <a:off x="803275" y="2444750"/>
          <a:ext cx="7502525" cy="3287713"/>
        </p:xfrm>
        <a:graphic>
          <a:graphicData uri="http://schemas.openxmlformats.org/presentationml/2006/ole">
            <mc:AlternateContent xmlns:mc="http://schemas.openxmlformats.org/markup-compatibility/2006">
              <mc:Choice xmlns:v="urn:schemas-microsoft-com:vml" Requires="v">
                <p:oleObj spid="_x0000_s81932" name="Worksheet" r:id="rId4" imgW="4333824" imgH="1885876" progId="Excel.Sheet.8">
                  <p:embed/>
                </p:oleObj>
              </mc:Choice>
              <mc:Fallback>
                <p:oleObj name="Worksheet" r:id="rId4" imgW="4333824" imgH="1885876" progId="Excel.Sheet.8">
                  <p:embed/>
                  <p:pic>
                    <p:nvPicPr>
                      <p:cNvPr id="0" name=""/>
                      <p:cNvPicPr>
                        <a:picLocks noChangeAspect="1" noChangeArrowheads="1"/>
                      </p:cNvPicPr>
                      <p:nvPr/>
                    </p:nvPicPr>
                    <p:blipFill>
                      <a:blip r:embed="rId5"/>
                      <a:srcRect/>
                      <a:stretch>
                        <a:fillRect/>
                      </a:stretch>
                    </p:blipFill>
                    <p:spPr bwMode="auto">
                      <a:xfrm>
                        <a:off x="803275" y="2444750"/>
                        <a:ext cx="7502525" cy="3287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cap="sq">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52995" name="Rectangle 3"/>
          <p:cNvSpPr>
            <a:spLocks noGrp="1" noChangeArrowheads="1"/>
          </p:cNvSpPr>
          <p:nvPr>
            <p:ph type="title"/>
          </p:nvPr>
        </p:nvSpPr>
        <p:spPr bwMode="auto">
          <a:xfrm>
            <a:off x="457200" y="228600"/>
            <a:ext cx="8229600" cy="941388"/>
          </a:xfrm>
          <a:solidFill>
            <a:srgbClr val="003399"/>
          </a:solidFill>
          <a:ln w="12700">
            <a:solidFill>
              <a:schemeClr val="tx1"/>
            </a:solidFill>
            <a:miter lim="800000"/>
            <a:headEnd/>
            <a:tailEnd/>
          </a:ln>
          <a:effectLst>
            <a:outerShdw dist="107763" dir="2700000" algn="ctr" rotWithShape="0">
              <a:schemeClr val="bg2"/>
            </a:outerShdw>
          </a:effectLst>
        </p:spPr>
        <p:txBody>
          <a:bodyPr vert="horz" wrap="square" lIns="90488" tIns="44450" rIns="90488" bIns="44450" numCol="1" anchor="t" anchorCtr="0" compatLnSpc="1">
            <a:prstTxWarp prst="textNoShape">
              <a:avLst/>
            </a:prstTxWarp>
          </a:bodyPr>
          <a:lstStyle/>
          <a:p>
            <a:pPr marL="109538" algn="l">
              <a:defRPr/>
            </a:pPr>
            <a:r>
              <a:rPr lang="en-US" altLang="en-US" sz="2800" b="0" i="0" dirty="0">
                <a:solidFill>
                  <a:srgbClr val="00B050"/>
                </a:solidFill>
                <a:effectLst/>
                <a:latin typeface="Liberation Sans"/>
              </a:rPr>
              <a:t>You Do! </a:t>
            </a:r>
            <a:r>
              <a:rPr lang="en-US" altLang="en-US" sz="2800" b="0" i="0" dirty="0">
                <a:solidFill>
                  <a:schemeClr val="tx2"/>
                </a:solidFill>
                <a:effectLst/>
                <a:latin typeface="Liberation Sans"/>
              </a:rPr>
              <a:t>Depreciation – Declining Balance – Pete’s Pizza!                           </a:t>
            </a:r>
            <a:r>
              <a:rPr lang="en-US" altLang="en-US" dirty="0">
                <a:solidFill>
                  <a:schemeClr val="accent2">
                    <a:lumMod val="40000"/>
                    <a:lumOff val="60000"/>
                  </a:schemeClr>
                </a:solidFill>
                <a:effectLst>
                  <a:outerShdw blurRad="38100" dist="38100" dir="2700000" algn="tl">
                    <a:srgbClr val="000000"/>
                  </a:outerShdw>
                </a:effectLst>
              </a:rPr>
              <a:t>SOLUTION</a:t>
            </a:r>
            <a:endParaRPr lang="en-US" altLang="en-US" dirty="0">
              <a:solidFill>
                <a:schemeClr val="bg1"/>
              </a:solidFill>
              <a:effectLst>
                <a:outerShdw blurRad="38100" dist="38100" dir="2700000" algn="tl">
                  <a:srgbClr val="000000"/>
                </a:outerShdw>
              </a:effectLst>
            </a:endParaRPr>
          </a:p>
        </p:txBody>
      </p:sp>
      <p:sp>
        <p:nvSpPr>
          <p:cNvPr id="44036" name="Text Box 7"/>
          <p:cNvSpPr txBox="1">
            <a:spLocks noChangeArrowheads="1"/>
          </p:cNvSpPr>
          <p:nvPr/>
        </p:nvSpPr>
        <p:spPr bwMode="auto">
          <a:xfrm>
            <a:off x="477838" y="1423988"/>
            <a:ext cx="8153400" cy="10618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algn="ctr" eaLnBrk="0" fontAlgn="base" hangingPunct="0">
              <a:spcBef>
                <a:spcPct val="0"/>
              </a:spcBef>
              <a:spcAft>
                <a:spcPct val="0"/>
              </a:spcAft>
              <a:defRPr sz="2400">
                <a:solidFill>
                  <a:schemeClr val="tx1"/>
                </a:solidFill>
                <a:latin typeface="Comic Sans MS" pitchFamily="66" charset="0"/>
              </a:defRPr>
            </a:lvl6pPr>
            <a:lvl7pPr marL="2971800" indent="-228600" algn="ctr" eaLnBrk="0" fontAlgn="base" hangingPunct="0">
              <a:spcBef>
                <a:spcPct val="0"/>
              </a:spcBef>
              <a:spcAft>
                <a:spcPct val="0"/>
              </a:spcAft>
              <a:defRPr sz="2400">
                <a:solidFill>
                  <a:schemeClr val="tx1"/>
                </a:solidFill>
                <a:latin typeface="Comic Sans MS" pitchFamily="66" charset="0"/>
              </a:defRPr>
            </a:lvl7pPr>
            <a:lvl8pPr marL="3429000" indent="-228600" algn="ctr" eaLnBrk="0" fontAlgn="base" hangingPunct="0">
              <a:spcBef>
                <a:spcPct val="0"/>
              </a:spcBef>
              <a:spcAft>
                <a:spcPct val="0"/>
              </a:spcAft>
              <a:defRPr sz="2400">
                <a:solidFill>
                  <a:schemeClr val="tx1"/>
                </a:solidFill>
                <a:latin typeface="Comic Sans MS" pitchFamily="66" charset="0"/>
              </a:defRPr>
            </a:lvl8pPr>
            <a:lvl9pPr marL="3886200" indent="-228600" algn="ctr" eaLnBrk="0" fontAlgn="base" hangingPunct="0">
              <a:spcBef>
                <a:spcPct val="0"/>
              </a:spcBef>
              <a:spcAft>
                <a:spcPct val="0"/>
              </a:spcAft>
              <a:defRPr sz="2400">
                <a:solidFill>
                  <a:schemeClr val="tx1"/>
                </a:solidFill>
                <a:latin typeface="Comic Sans MS" pitchFamily="66" charset="0"/>
              </a:defRPr>
            </a:lvl9pPr>
          </a:lstStyle>
          <a:p>
            <a:pPr algn="l">
              <a:lnSpc>
                <a:spcPct val="105000"/>
              </a:lnSpc>
              <a:spcBef>
                <a:spcPct val="30000"/>
              </a:spcBef>
              <a:buSzPct val="80000"/>
            </a:pPr>
            <a:r>
              <a:rPr lang="en-US" altLang="en-US" sz="2000" b="0" dirty="0">
                <a:latin typeface="Liberation Sans"/>
              </a:rPr>
              <a:t>Pete’s Pizza purchased a new pizza oven on January 1, 2015. The cost of the oven was $50,000. The estimated salvage value is $4,000. Its life is estimated at 5 years. Year-end is December 31.</a:t>
            </a:r>
          </a:p>
        </p:txBody>
      </p:sp>
      <p:sp>
        <p:nvSpPr>
          <p:cNvPr id="44037" name="Text Box 9"/>
          <p:cNvSpPr txBox="1">
            <a:spLocks noChangeArrowheads="1"/>
          </p:cNvSpPr>
          <p:nvPr/>
        </p:nvSpPr>
        <p:spPr bwMode="auto">
          <a:xfrm>
            <a:off x="4514850" y="5797550"/>
            <a:ext cx="4237038"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algn="ctr" eaLnBrk="0" fontAlgn="base" hangingPunct="0">
              <a:spcBef>
                <a:spcPct val="0"/>
              </a:spcBef>
              <a:spcAft>
                <a:spcPct val="0"/>
              </a:spcAft>
              <a:defRPr sz="2400">
                <a:solidFill>
                  <a:schemeClr val="tx1"/>
                </a:solidFill>
                <a:latin typeface="Comic Sans MS" pitchFamily="66" charset="0"/>
              </a:defRPr>
            </a:lvl6pPr>
            <a:lvl7pPr marL="2971800" indent="-228600" algn="ctr" eaLnBrk="0" fontAlgn="base" hangingPunct="0">
              <a:spcBef>
                <a:spcPct val="0"/>
              </a:spcBef>
              <a:spcAft>
                <a:spcPct val="0"/>
              </a:spcAft>
              <a:defRPr sz="2400">
                <a:solidFill>
                  <a:schemeClr val="tx1"/>
                </a:solidFill>
                <a:latin typeface="Comic Sans MS" pitchFamily="66" charset="0"/>
              </a:defRPr>
            </a:lvl7pPr>
            <a:lvl8pPr marL="3429000" indent="-228600" algn="ctr" eaLnBrk="0" fontAlgn="base" hangingPunct="0">
              <a:spcBef>
                <a:spcPct val="0"/>
              </a:spcBef>
              <a:spcAft>
                <a:spcPct val="0"/>
              </a:spcAft>
              <a:defRPr sz="2400">
                <a:solidFill>
                  <a:schemeClr val="tx1"/>
                </a:solidFill>
                <a:latin typeface="Comic Sans MS" pitchFamily="66" charset="0"/>
              </a:defRPr>
            </a:lvl8pPr>
            <a:lvl9pPr marL="3886200" indent="-228600" algn="ctr" eaLnBrk="0" fontAlgn="base" hangingPunct="0">
              <a:spcBef>
                <a:spcPct val="0"/>
              </a:spcBef>
              <a:spcAft>
                <a:spcPct val="0"/>
              </a:spcAft>
              <a:defRPr sz="2400">
                <a:solidFill>
                  <a:schemeClr val="tx1"/>
                </a:solidFill>
                <a:latin typeface="Comic Sans MS" pitchFamily="66" charset="0"/>
              </a:defRPr>
            </a:lvl9pPr>
          </a:lstStyle>
          <a:p>
            <a:pPr>
              <a:spcBef>
                <a:spcPct val="50000"/>
              </a:spcBef>
            </a:pPr>
            <a:r>
              <a:rPr lang="en-US" altLang="en-US" sz="2000" b="1">
                <a:solidFill>
                  <a:srgbClr val="800000"/>
                </a:solidFill>
              </a:rPr>
              <a:t>Plug because we can’t go below $4,000 sal val</a:t>
            </a:r>
          </a:p>
        </p:txBody>
      </p:sp>
      <p:sp>
        <p:nvSpPr>
          <p:cNvPr id="44038" name="Line 10"/>
          <p:cNvSpPr>
            <a:spLocks noChangeShapeType="1"/>
          </p:cNvSpPr>
          <p:nvPr/>
        </p:nvSpPr>
        <p:spPr bwMode="auto">
          <a:xfrm flipH="1" flipV="1">
            <a:off x="6896100" y="5257800"/>
            <a:ext cx="533400" cy="381000"/>
          </a:xfrm>
          <a:prstGeom prst="line">
            <a:avLst/>
          </a:prstGeom>
          <a:noFill/>
          <a:ln w="38100" cap="sq">
            <a:solidFill>
              <a:srgbClr val="8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3" name="Straight Connector 2"/>
          <p:cNvCxnSpPr/>
          <p:nvPr/>
        </p:nvCxnSpPr>
        <p:spPr bwMode="auto">
          <a:xfrm>
            <a:off x="477838" y="1371600"/>
            <a:ext cx="7904162" cy="0"/>
          </a:xfrm>
          <a:prstGeom prst="line">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632078082"/>
      </p:ext>
    </p:extLst>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0" y="1066800"/>
            <a:ext cx="9144000" cy="23452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01638" indent="-401638">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algn="ctr" eaLnBrk="0" fontAlgn="base" hangingPunct="0">
              <a:spcBef>
                <a:spcPct val="0"/>
              </a:spcBef>
              <a:spcAft>
                <a:spcPct val="0"/>
              </a:spcAft>
              <a:defRPr sz="2400">
                <a:solidFill>
                  <a:schemeClr val="tx1"/>
                </a:solidFill>
                <a:latin typeface="Comic Sans MS" pitchFamily="66" charset="0"/>
              </a:defRPr>
            </a:lvl6pPr>
            <a:lvl7pPr marL="2971800" indent="-228600" algn="ctr" eaLnBrk="0" fontAlgn="base" hangingPunct="0">
              <a:spcBef>
                <a:spcPct val="0"/>
              </a:spcBef>
              <a:spcAft>
                <a:spcPct val="0"/>
              </a:spcAft>
              <a:defRPr sz="2400">
                <a:solidFill>
                  <a:schemeClr val="tx1"/>
                </a:solidFill>
                <a:latin typeface="Comic Sans MS" pitchFamily="66" charset="0"/>
              </a:defRPr>
            </a:lvl7pPr>
            <a:lvl8pPr marL="3429000" indent="-228600" algn="ctr" eaLnBrk="0" fontAlgn="base" hangingPunct="0">
              <a:spcBef>
                <a:spcPct val="0"/>
              </a:spcBef>
              <a:spcAft>
                <a:spcPct val="0"/>
              </a:spcAft>
              <a:defRPr sz="2400">
                <a:solidFill>
                  <a:schemeClr val="tx1"/>
                </a:solidFill>
                <a:latin typeface="Comic Sans MS" pitchFamily="66" charset="0"/>
              </a:defRPr>
            </a:lvl8pPr>
            <a:lvl9pPr marL="3886200" indent="-228600" algn="ctr" eaLnBrk="0" fontAlgn="base" hangingPunct="0">
              <a:spcBef>
                <a:spcPct val="0"/>
              </a:spcBef>
              <a:spcAft>
                <a:spcPct val="0"/>
              </a:spcAft>
              <a:defRPr sz="2400">
                <a:solidFill>
                  <a:schemeClr val="tx1"/>
                </a:solidFill>
                <a:latin typeface="Comic Sans MS" pitchFamily="66" charset="0"/>
              </a:defRPr>
            </a:lvl9pPr>
          </a:lstStyle>
          <a:p>
            <a:pPr algn="l">
              <a:lnSpc>
                <a:spcPct val="110000"/>
              </a:lnSpc>
              <a:spcBef>
                <a:spcPct val="30000"/>
              </a:spcBef>
              <a:buSzPct val="80000"/>
              <a:buFontTx/>
              <a:buBlip>
                <a:blip r:embed="rId3"/>
              </a:buBlip>
            </a:pPr>
            <a:r>
              <a:rPr lang="en-US" altLang="en-US" b="0" dirty="0">
                <a:latin typeface="Liberation Sans"/>
              </a:rPr>
              <a:t>Expense varies based on units of activity. Best matching of expenses with revenues.</a:t>
            </a:r>
          </a:p>
          <a:p>
            <a:pPr lvl="2" algn="l">
              <a:lnSpc>
                <a:spcPct val="110000"/>
              </a:lnSpc>
              <a:spcBef>
                <a:spcPct val="30000"/>
              </a:spcBef>
              <a:buSzPct val="80000"/>
              <a:buFontTx/>
              <a:buBlip>
                <a:blip r:embed="rId3"/>
              </a:buBlip>
            </a:pPr>
            <a:r>
              <a:rPr lang="en-US" altLang="en-US" b="0" dirty="0">
                <a:solidFill>
                  <a:schemeClr val="accent2"/>
                </a:solidFill>
                <a:latin typeface="Liberation Sans"/>
              </a:rPr>
              <a:t>Depreciable cost = cost - salvage value</a:t>
            </a:r>
            <a:r>
              <a:rPr lang="en-US" altLang="en-US" b="0" dirty="0">
                <a:latin typeface="Liberation Sans"/>
              </a:rPr>
              <a:t>.</a:t>
            </a:r>
          </a:p>
          <a:p>
            <a:pPr algn="l">
              <a:lnSpc>
                <a:spcPct val="110000"/>
              </a:lnSpc>
              <a:spcBef>
                <a:spcPct val="30000"/>
              </a:spcBef>
              <a:buSzPct val="80000"/>
              <a:buFontTx/>
              <a:buBlip>
                <a:blip r:embed="rId3"/>
              </a:buBlip>
            </a:pPr>
            <a:r>
              <a:rPr lang="en-US" altLang="en-US" b="0" dirty="0">
                <a:latin typeface="Liberation Sans"/>
              </a:rPr>
              <a:t>Companies estimate total units of activity to calculate depreciation cost per unit.</a:t>
            </a:r>
          </a:p>
        </p:txBody>
      </p:sp>
      <p:sp>
        <p:nvSpPr>
          <p:cNvPr id="838661" name="Text Box 5"/>
          <p:cNvSpPr txBox="1">
            <a:spLocks noChangeArrowheads="1"/>
          </p:cNvSpPr>
          <p:nvPr/>
        </p:nvSpPr>
        <p:spPr bwMode="auto">
          <a:xfrm>
            <a:off x="1295400" y="6369050"/>
            <a:ext cx="7696200" cy="336550"/>
          </a:xfrm>
          <a:prstGeom prst="rect">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defRPr sz="2400">
                <a:solidFill>
                  <a:schemeClr val="tx1"/>
                </a:solidFill>
                <a:latin typeface="Times New Roman" pitchFamily="18" charset="0"/>
              </a:defRPr>
            </a:lvl1pPr>
            <a:lvl2pPr marL="914400" indent="-457200" algn="l">
              <a:defRPr sz="2400">
                <a:solidFill>
                  <a:schemeClr val="tx1"/>
                </a:solidFill>
                <a:latin typeface="Times New Roman" pitchFamily="18" charset="0"/>
              </a:defRPr>
            </a:lvl2pPr>
            <a:lvl3pPr marL="1371600" indent="-457200" algn="l">
              <a:defRPr sz="2400">
                <a:solidFill>
                  <a:schemeClr val="tx1"/>
                </a:solidFill>
                <a:latin typeface="Times New Roman" pitchFamily="18" charset="0"/>
              </a:defRPr>
            </a:lvl3pPr>
            <a:lvl4pPr marL="1828800" indent="-457200" algn="l">
              <a:defRPr sz="2400">
                <a:solidFill>
                  <a:schemeClr val="tx1"/>
                </a:solidFill>
                <a:latin typeface="Times New Roman" pitchFamily="18" charset="0"/>
              </a:defRPr>
            </a:lvl4pPr>
            <a:lvl5pPr marL="2286000" indent="-457200" algn="l">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defRPr/>
            </a:pPr>
            <a:r>
              <a:rPr lang="en-US" altLang="en-US" sz="1600" b="1" i="1">
                <a:solidFill>
                  <a:schemeClr val="bg2"/>
                </a:solidFill>
                <a:effectLst>
                  <a:outerShdw blurRad="38100" dist="38100" dir="2700000" algn="tl">
                    <a:srgbClr val="C0C0C0"/>
                  </a:outerShdw>
                </a:effectLst>
                <a:latin typeface="Comic Sans MS" pitchFamily="66" charset="0"/>
              </a:rPr>
              <a:t>LO 3  Compute periodic depreciation using different methods.</a:t>
            </a:r>
          </a:p>
        </p:txBody>
      </p:sp>
      <p:sp>
        <p:nvSpPr>
          <p:cNvPr id="30725" name="Rectangle 6"/>
          <p:cNvSpPr>
            <a:spLocks noChangeArrowheads="1"/>
          </p:cNvSpPr>
          <p:nvPr/>
        </p:nvSpPr>
        <p:spPr bwMode="auto">
          <a:xfrm>
            <a:off x="338879" y="3416251"/>
            <a:ext cx="846783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2400" b="0" dirty="0">
                <a:solidFill>
                  <a:schemeClr val="tx2"/>
                </a:solidFill>
              </a:rPr>
              <a:t>“Depreciable Cost” ÷ Total Units of Activity </a:t>
            </a:r>
          </a:p>
          <a:p>
            <a:r>
              <a:rPr lang="en-US" altLang="en-US" sz="2400" b="0" dirty="0">
                <a:solidFill>
                  <a:schemeClr val="tx2"/>
                </a:solidFill>
              </a:rPr>
              <a:t>= Depreciation Cost per Unit</a:t>
            </a:r>
          </a:p>
          <a:p>
            <a:endParaRPr lang="en-US" altLang="en-US" sz="2400" b="0" dirty="0">
              <a:solidFill>
                <a:schemeClr val="tx2"/>
              </a:solidFill>
            </a:endParaRPr>
          </a:p>
          <a:p>
            <a:r>
              <a:rPr lang="en-US" altLang="en-US" sz="2400" b="0" dirty="0">
                <a:solidFill>
                  <a:schemeClr val="tx2"/>
                </a:solidFill>
              </a:rPr>
              <a:t>Depreciation Cost per Unit X Units of Activity During the Year</a:t>
            </a:r>
          </a:p>
          <a:p>
            <a:r>
              <a:rPr lang="en-US" altLang="en-US" sz="2400" b="0" dirty="0">
                <a:solidFill>
                  <a:schemeClr val="tx2"/>
                </a:solidFill>
              </a:rPr>
              <a:t>= Annual Depreciation Expense</a:t>
            </a:r>
          </a:p>
          <a:p>
            <a:endParaRPr lang="en-US" altLang="en-US" sz="2400" b="0" dirty="0">
              <a:solidFill>
                <a:schemeClr val="tx2"/>
              </a:solidFill>
              <a:latin typeface="Times New Roman" pitchFamily="18" charset="0"/>
            </a:endParaRPr>
          </a:p>
        </p:txBody>
      </p:sp>
      <p:sp>
        <p:nvSpPr>
          <p:cNvPr id="2" name="Title 1"/>
          <p:cNvSpPr>
            <a:spLocks noGrp="1"/>
          </p:cNvSpPr>
          <p:nvPr>
            <p:ph type="title"/>
          </p:nvPr>
        </p:nvSpPr>
        <p:spPr/>
        <p:txBody>
          <a:bodyPr/>
          <a:lstStyle/>
          <a:p>
            <a:r>
              <a:rPr lang="en-US" dirty="0"/>
              <a:t> </a:t>
            </a:r>
          </a:p>
        </p:txBody>
      </p:sp>
      <p:sp>
        <p:nvSpPr>
          <p:cNvPr id="7"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rgbClr val="CC0000"/>
                </a:solidFill>
                <a:latin typeface="Liberation Sans" panose="020B0604020202020204" pitchFamily="34" charset="0"/>
              </a:rPr>
              <a:t>Units-of-Activity Method</a:t>
            </a:r>
            <a:endParaRPr lang="en-US" altLang="en-US" sz="3200" b="1" i="0" dirty="0">
              <a:solidFill>
                <a:srgbClr val="CC0000"/>
              </a:solidFill>
              <a:effectLst/>
              <a:latin typeface="Liberation Sans" panose="020B0604020202020204" pitchFamily="34" charset="0"/>
            </a:endParaRPr>
          </a:p>
        </p:txBody>
      </p:sp>
      <p:sp>
        <p:nvSpPr>
          <p:cNvPr id="8"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Tree>
    <p:extLst>
      <p:ext uri="{BB962C8B-B14F-4D97-AF65-F5344CB8AC3E}">
        <p14:creationId xmlns:p14="http://schemas.microsoft.com/office/powerpoint/2010/main" val="3558662406"/>
      </p:ext>
    </p:extLst>
  </p:cSld>
  <p:clrMapOvr>
    <a:masterClrMapping/>
  </p:clrMapOvr>
  <p:transition>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3" name="Text Box 18"/>
          <p:cNvSpPr txBox="1">
            <a:spLocks noChangeArrowheads="1"/>
          </p:cNvSpPr>
          <p:nvPr/>
        </p:nvSpPr>
        <p:spPr bwMode="auto">
          <a:xfrm>
            <a:off x="609600" y="1295400"/>
            <a:ext cx="7708900" cy="1988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01638" indent="-401638">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marL="682625" indent="-450850" algn="l">
              <a:lnSpc>
                <a:spcPct val="115000"/>
              </a:lnSpc>
              <a:spcBef>
                <a:spcPct val="50000"/>
              </a:spcBef>
              <a:buClr>
                <a:srgbClr val="CC0000"/>
              </a:buClr>
              <a:buSzPct val="80000"/>
              <a:buFont typeface="Wingdings" pitchFamily="2" charset="2"/>
              <a:buChar char="u"/>
            </a:pPr>
            <a:r>
              <a:rPr lang="en-US" altLang="en-US" sz="2200" b="0" dirty="0">
                <a:latin typeface="Liberation Sans" panose="020B0604020202020204" pitchFamily="34" charset="0"/>
              </a:rPr>
              <a:t>Companies estimate total units of activity to calculate depreciation cost per unit.</a:t>
            </a:r>
          </a:p>
          <a:p>
            <a:pPr marL="682625" indent="-450850" algn="l">
              <a:lnSpc>
                <a:spcPct val="115000"/>
              </a:lnSpc>
              <a:spcBef>
                <a:spcPct val="50000"/>
              </a:spcBef>
              <a:buClr>
                <a:srgbClr val="CC0000"/>
              </a:buClr>
              <a:buSzPct val="80000"/>
              <a:buFont typeface="Wingdings" pitchFamily="2" charset="2"/>
              <a:buChar char="u"/>
            </a:pPr>
            <a:r>
              <a:rPr lang="en-US" altLang="en-US" sz="2200" b="0" dirty="0">
                <a:latin typeface="Liberation Sans" panose="020B0604020202020204" pitchFamily="34" charset="0"/>
              </a:rPr>
              <a:t>Expense varies based on units of activity.</a:t>
            </a:r>
          </a:p>
          <a:p>
            <a:pPr marL="682625" indent="-450850" algn="l">
              <a:lnSpc>
                <a:spcPct val="115000"/>
              </a:lnSpc>
              <a:spcBef>
                <a:spcPct val="50000"/>
              </a:spcBef>
              <a:buClr>
                <a:srgbClr val="CC0000"/>
              </a:buClr>
              <a:buSzPct val="80000"/>
              <a:buFont typeface="Wingdings" pitchFamily="2" charset="2"/>
              <a:buChar char="u"/>
            </a:pPr>
            <a:endParaRPr lang="en-US" altLang="en-US" sz="2200" b="0" dirty="0">
              <a:latin typeface="Liberation Sans" panose="020B0604020202020204" pitchFamily="34" charset="0"/>
            </a:endParaRPr>
          </a:p>
        </p:txBody>
      </p:sp>
      <p:sp>
        <p:nvSpPr>
          <p:cNvPr id="29705" name="Text Box 20"/>
          <p:cNvSpPr txBox="1">
            <a:spLocks noChangeArrowheads="1"/>
          </p:cNvSpPr>
          <p:nvPr/>
        </p:nvSpPr>
        <p:spPr bwMode="auto">
          <a:xfrm>
            <a:off x="622300" y="2819400"/>
            <a:ext cx="2501900" cy="16496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01638" indent="-401638">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marL="682625" indent="-463550" algn="l">
              <a:lnSpc>
                <a:spcPct val="115000"/>
              </a:lnSpc>
              <a:spcBef>
                <a:spcPct val="50000"/>
              </a:spcBef>
              <a:buClr>
                <a:srgbClr val="CC0000"/>
              </a:buClr>
              <a:buSzPct val="80000"/>
              <a:buFont typeface="Wingdings" pitchFamily="2" charset="2"/>
              <a:buChar char="u"/>
            </a:pPr>
            <a:r>
              <a:rPr lang="en-US" altLang="en-US" sz="2200" b="0" dirty="0">
                <a:latin typeface="Liberation Sans" panose="020B0604020202020204" pitchFamily="34" charset="0"/>
              </a:rPr>
              <a:t>Depreciable cost is cost less salvage value.</a:t>
            </a:r>
          </a:p>
        </p:txBody>
      </p:sp>
      <p:sp>
        <p:nvSpPr>
          <p:cNvPr id="10"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rgbClr val="CC0000"/>
                </a:solidFill>
                <a:latin typeface="Liberation Sans" panose="020B0604020202020204" pitchFamily="34" charset="0"/>
              </a:rPr>
              <a:t>Units-of-Activity Method</a:t>
            </a:r>
            <a:endParaRPr lang="en-US" altLang="en-US" sz="3200" b="1" i="0" dirty="0">
              <a:solidFill>
                <a:srgbClr val="CC0000"/>
              </a:solidFill>
              <a:effectLst/>
              <a:latin typeface="Liberation Sans" panose="020B0604020202020204" pitchFamily="34" charset="0"/>
            </a:endParaRPr>
          </a:p>
        </p:txBody>
      </p:sp>
      <p:sp>
        <p:nvSpPr>
          <p:cNvPr id="11"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pic>
        <p:nvPicPr>
          <p:cNvPr id="727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7487" y="2962119"/>
            <a:ext cx="5697913" cy="3057681"/>
          </a:xfrm>
          <a:prstGeom prst="rect">
            <a:avLst/>
          </a:prstGeom>
          <a:noFill/>
          <a:ln w="1905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1434879" y="5373469"/>
            <a:ext cx="1765521" cy="646331"/>
          </a:xfrm>
          <a:prstGeom prst="rect">
            <a:avLst/>
          </a:prstGeom>
          <a:solidFill>
            <a:schemeClr val="accent3"/>
          </a:solidFill>
          <a:ln>
            <a:noFill/>
          </a:ln>
          <a:effectLst/>
        </p:spPr>
        <p:txBody>
          <a:bodyPr wrap="square">
            <a:spAutoFit/>
          </a:bodyPr>
          <a:lstStyle/>
          <a:p>
            <a:pPr algn="l">
              <a:spcBef>
                <a:spcPts val="0"/>
              </a:spcBef>
            </a:pPr>
            <a:r>
              <a:rPr lang="en-US" sz="1200" dirty="0">
                <a:latin typeface="Liberation Sans" panose="020B0604020202020204" pitchFamily="34" charset="0"/>
              </a:rPr>
              <a:t>ILLUSTRATION 9A-3</a:t>
            </a:r>
          </a:p>
          <a:p>
            <a:pPr algn="l">
              <a:spcBef>
                <a:spcPts val="0"/>
              </a:spcBef>
            </a:pPr>
            <a:r>
              <a:rPr lang="en-US" sz="1200" b="0" dirty="0">
                <a:latin typeface="Liberation Sans" panose="020B0604020202020204" pitchFamily="34" charset="0"/>
              </a:rPr>
              <a:t>Formula for units-of-activity method</a:t>
            </a: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a:t>
            </a:r>
          </a:p>
        </p:txBody>
      </p:sp>
    </p:spTree>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609600" y="1295400"/>
            <a:ext cx="8305800"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20000"/>
              </a:lnSpc>
              <a:spcBef>
                <a:spcPct val="50000"/>
              </a:spcBef>
            </a:pPr>
            <a:r>
              <a:rPr lang="en-US" altLang="en-US" sz="2500" dirty="0">
                <a:solidFill>
                  <a:schemeClr val="tx2">
                    <a:lumMod val="50000"/>
                  </a:schemeClr>
                </a:solidFill>
                <a:latin typeface="Liberation Sans" panose="020B0604020202020204" pitchFamily="34" charset="0"/>
              </a:rPr>
              <a:t>Plant assets</a:t>
            </a:r>
            <a:r>
              <a:rPr lang="en-US" altLang="en-US" sz="2500" b="0" dirty="0">
                <a:solidFill>
                  <a:schemeClr val="tx2">
                    <a:lumMod val="50000"/>
                  </a:schemeClr>
                </a:solidFill>
                <a:latin typeface="Liberation Sans" panose="020B0604020202020204" pitchFamily="34" charset="0"/>
              </a:rPr>
              <a:t> </a:t>
            </a:r>
            <a:r>
              <a:rPr lang="en-US" altLang="en-US" sz="2500" b="0" dirty="0">
                <a:latin typeface="Liberation Sans" panose="020B0604020202020204" pitchFamily="34" charset="0"/>
              </a:rPr>
              <a:t>are critical to a company’s success.</a:t>
            </a:r>
          </a:p>
        </p:txBody>
      </p:sp>
      <p:pic>
        <p:nvPicPr>
          <p:cNvPr id="7175"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84696"/>
            <a:ext cx="8534400" cy="31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PLANT ASSETS</a:t>
            </a:r>
          </a:p>
          <a:p>
            <a:pPr algn="l"/>
            <a:endParaRPr lang="en-US" altLang="en-US" sz="3200" b="1" i="0" dirty="0">
              <a:solidFill>
                <a:schemeClr val="tx2">
                  <a:lumMod val="50000"/>
                </a:schemeClr>
              </a:solidFill>
              <a:effectLst/>
              <a:latin typeface="Liberation Sans" panose="020B0604020202020204" pitchFamily="34" charset="0"/>
            </a:endParaRP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3" name="Rectangle 2"/>
          <p:cNvSpPr/>
          <p:nvPr/>
        </p:nvSpPr>
        <p:spPr>
          <a:xfrm>
            <a:off x="304800" y="5285096"/>
            <a:ext cx="3886200" cy="461665"/>
          </a:xfrm>
          <a:prstGeom prst="rect">
            <a:avLst/>
          </a:prstGeom>
        </p:spPr>
        <p:txBody>
          <a:bodyPr wrap="square">
            <a:spAutoFit/>
          </a:bodyPr>
          <a:lstStyle/>
          <a:p>
            <a:pPr algn="l"/>
            <a:r>
              <a:rPr lang="en-US" sz="1200" dirty="0">
                <a:latin typeface="Liberation Sans" panose="020B0604020202020204" pitchFamily="34" charset="0"/>
              </a:rPr>
              <a:t>ILLUSTRATION 9-1</a:t>
            </a:r>
          </a:p>
          <a:p>
            <a:pPr algn="l"/>
            <a:r>
              <a:rPr lang="en-US" sz="1200" b="0" dirty="0">
                <a:latin typeface="Liberation Sans" panose="020B0604020202020204" pitchFamily="34" charset="0"/>
              </a:rPr>
              <a:t>Percentages of plant assets in relation to total assets</a:t>
            </a: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spTree>
  </p:cSld>
  <p:clrMapOvr>
    <a:masterClrMapping/>
  </p:clrMapOvr>
  <p:transition>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2"/>
          <p:cNvGraphicFramePr>
            <a:graphicFrameLocks noChangeAspect="1"/>
          </p:cNvGraphicFramePr>
          <p:nvPr>
            <p:extLst>
              <p:ext uri="{D42A27DB-BD31-4B8C-83A1-F6EECF244321}">
                <p14:modId xmlns:p14="http://schemas.microsoft.com/office/powerpoint/2010/main" val="4136566867"/>
              </p:ext>
            </p:extLst>
          </p:nvPr>
        </p:nvGraphicFramePr>
        <p:xfrm>
          <a:off x="381000" y="1514475"/>
          <a:ext cx="8610600" cy="4124325"/>
        </p:xfrm>
        <a:graphic>
          <a:graphicData uri="http://schemas.openxmlformats.org/presentationml/2006/ole">
            <mc:AlternateContent xmlns:mc="http://schemas.openxmlformats.org/markup-compatibility/2006">
              <mc:Choice xmlns:v="urn:schemas-microsoft-com:vml" Requires="v">
                <p:oleObj spid="_x0000_s30927" name="Worksheet" r:id="rId4" imgW="4467251" imgH="2152720" progId="Excel.Sheet.8">
                  <p:embed/>
                </p:oleObj>
              </mc:Choice>
              <mc:Fallback>
                <p:oleObj name="Worksheet" r:id="rId4" imgW="4467251" imgH="2152720" progId="Excel.Sheet.8">
                  <p:embed/>
                  <p:pic>
                    <p:nvPicPr>
                      <p:cNvPr id="0" name="Object 2"/>
                      <p:cNvPicPr>
                        <a:picLocks noChangeAspect="1" noChangeArrowheads="1"/>
                      </p:cNvPicPr>
                      <p:nvPr/>
                    </p:nvPicPr>
                    <p:blipFill>
                      <a:blip r:embed="rId5"/>
                      <a:srcRect/>
                      <a:stretch>
                        <a:fillRect/>
                      </a:stretch>
                    </p:blipFill>
                    <p:spPr bwMode="auto">
                      <a:xfrm>
                        <a:off x="381000" y="1514475"/>
                        <a:ext cx="8610600" cy="41243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cap="sq">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24" name="Text Box 1031"/>
          <p:cNvSpPr txBox="1">
            <a:spLocks noChangeArrowheads="1"/>
          </p:cNvSpPr>
          <p:nvPr/>
        </p:nvSpPr>
        <p:spPr bwMode="auto">
          <a:xfrm>
            <a:off x="533400" y="2778125"/>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spcBef>
                <a:spcPct val="50000"/>
              </a:spcBef>
            </a:pPr>
            <a:r>
              <a:rPr lang="en-US" altLang="en-US" sz="1800" dirty="0">
                <a:latin typeface="Liberation Sans" panose="020B0604020202020204" pitchFamily="34" charset="0"/>
              </a:rPr>
              <a:t>2017</a:t>
            </a:r>
          </a:p>
        </p:txBody>
      </p:sp>
      <p:sp>
        <p:nvSpPr>
          <p:cNvPr id="855048" name="Text Box 1032"/>
          <p:cNvSpPr txBox="1">
            <a:spLocks noChangeArrowheads="1"/>
          </p:cNvSpPr>
          <p:nvPr/>
        </p:nvSpPr>
        <p:spPr bwMode="auto">
          <a:xfrm>
            <a:off x="1524000" y="2778125"/>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15,000</a:t>
            </a:r>
          </a:p>
        </p:txBody>
      </p:sp>
      <p:sp>
        <p:nvSpPr>
          <p:cNvPr id="855049" name="Text Box 1033"/>
          <p:cNvSpPr txBox="1">
            <a:spLocks noChangeArrowheads="1"/>
          </p:cNvSpPr>
          <p:nvPr/>
        </p:nvSpPr>
        <p:spPr bwMode="auto">
          <a:xfrm>
            <a:off x="2971800" y="2778125"/>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$ 0.12</a:t>
            </a:r>
          </a:p>
        </p:txBody>
      </p:sp>
      <p:sp>
        <p:nvSpPr>
          <p:cNvPr id="855050" name="Text Box 1034"/>
          <p:cNvSpPr txBox="1">
            <a:spLocks noChangeArrowheads="1"/>
          </p:cNvSpPr>
          <p:nvPr/>
        </p:nvSpPr>
        <p:spPr bwMode="auto">
          <a:xfrm>
            <a:off x="4267200" y="2778125"/>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$ 1,800</a:t>
            </a:r>
          </a:p>
        </p:txBody>
      </p:sp>
      <p:sp>
        <p:nvSpPr>
          <p:cNvPr id="855051" name="Text Box 1035"/>
          <p:cNvSpPr txBox="1">
            <a:spLocks noChangeArrowheads="1"/>
          </p:cNvSpPr>
          <p:nvPr/>
        </p:nvSpPr>
        <p:spPr bwMode="auto">
          <a:xfrm>
            <a:off x="6019800" y="2778125"/>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solidFill>
                  <a:srgbClr val="CC0000"/>
                </a:solidFill>
                <a:latin typeface="Liberation Sans" panose="020B0604020202020204" pitchFamily="34" charset="0"/>
              </a:rPr>
              <a:t>$ 1,800</a:t>
            </a:r>
          </a:p>
        </p:txBody>
      </p:sp>
      <p:sp>
        <p:nvSpPr>
          <p:cNvPr id="855052" name="Text Box 1036"/>
          <p:cNvSpPr txBox="1">
            <a:spLocks noChangeArrowheads="1"/>
          </p:cNvSpPr>
          <p:nvPr/>
        </p:nvSpPr>
        <p:spPr bwMode="auto">
          <a:xfrm>
            <a:off x="7543800" y="2778125"/>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$ 11,200</a:t>
            </a:r>
          </a:p>
        </p:txBody>
      </p:sp>
      <p:sp>
        <p:nvSpPr>
          <p:cNvPr id="30730" name="Text Box 1037"/>
          <p:cNvSpPr txBox="1">
            <a:spLocks noChangeArrowheads="1"/>
          </p:cNvSpPr>
          <p:nvPr/>
        </p:nvSpPr>
        <p:spPr bwMode="auto">
          <a:xfrm>
            <a:off x="533400" y="31877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spcBef>
                <a:spcPct val="50000"/>
              </a:spcBef>
            </a:pPr>
            <a:r>
              <a:rPr lang="en-US" altLang="en-US" sz="1800" dirty="0">
                <a:latin typeface="Liberation Sans" panose="020B0604020202020204" pitchFamily="34" charset="0"/>
              </a:rPr>
              <a:t>2018</a:t>
            </a:r>
          </a:p>
        </p:txBody>
      </p:sp>
      <p:sp>
        <p:nvSpPr>
          <p:cNvPr id="855054" name="Text Box 1038"/>
          <p:cNvSpPr txBox="1">
            <a:spLocks noChangeArrowheads="1"/>
          </p:cNvSpPr>
          <p:nvPr/>
        </p:nvSpPr>
        <p:spPr bwMode="auto">
          <a:xfrm>
            <a:off x="1524000" y="3187700"/>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30,000</a:t>
            </a:r>
          </a:p>
        </p:txBody>
      </p:sp>
      <p:sp>
        <p:nvSpPr>
          <p:cNvPr id="855055" name="Text Box 1039"/>
          <p:cNvSpPr txBox="1">
            <a:spLocks noChangeArrowheads="1"/>
          </p:cNvSpPr>
          <p:nvPr/>
        </p:nvSpPr>
        <p:spPr bwMode="auto">
          <a:xfrm>
            <a:off x="2971800" y="3187700"/>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800100" algn="r"/>
              </a:tabLst>
              <a:defRPr sz="2900" b="1">
                <a:solidFill>
                  <a:schemeClr val="tx1"/>
                </a:solidFill>
                <a:latin typeface="Arial" charset="0"/>
              </a:defRPr>
            </a:lvl1pPr>
            <a:lvl2pPr marL="742950" indent="-285750">
              <a:tabLst>
                <a:tab pos="800100" algn="r"/>
              </a:tabLst>
              <a:defRPr sz="2900" b="1">
                <a:solidFill>
                  <a:schemeClr val="tx1"/>
                </a:solidFill>
                <a:latin typeface="Arial" charset="0"/>
              </a:defRPr>
            </a:lvl2pPr>
            <a:lvl3pPr marL="1143000" indent="-228600">
              <a:tabLst>
                <a:tab pos="800100" algn="r"/>
              </a:tabLst>
              <a:defRPr sz="2900" b="1">
                <a:solidFill>
                  <a:schemeClr val="tx1"/>
                </a:solidFill>
                <a:latin typeface="Arial" charset="0"/>
              </a:defRPr>
            </a:lvl3pPr>
            <a:lvl4pPr marL="1600200" indent="-228600">
              <a:tabLst>
                <a:tab pos="800100" algn="r"/>
              </a:tabLst>
              <a:defRPr sz="2900" b="1">
                <a:solidFill>
                  <a:schemeClr val="tx1"/>
                </a:solidFill>
                <a:latin typeface="Arial" charset="0"/>
              </a:defRPr>
            </a:lvl4pPr>
            <a:lvl5pPr marL="2057400" indent="-228600">
              <a:tabLst>
                <a:tab pos="800100" algn="r"/>
              </a:tabLst>
              <a:defRPr sz="2900" b="1">
                <a:solidFill>
                  <a:schemeClr val="tx1"/>
                </a:solidFill>
                <a:latin typeface="Arial" charset="0"/>
              </a:defRPr>
            </a:lvl5pPr>
            <a:lvl6pPr marL="2514600" indent="-228600" algn="ctr" eaLnBrk="0" fontAlgn="base" hangingPunct="0">
              <a:spcBef>
                <a:spcPct val="0"/>
              </a:spcBef>
              <a:spcAft>
                <a:spcPct val="0"/>
              </a:spcAft>
              <a:tabLst>
                <a:tab pos="800100" algn="r"/>
              </a:tabLst>
              <a:defRPr sz="2900" b="1">
                <a:solidFill>
                  <a:schemeClr val="tx1"/>
                </a:solidFill>
                <a:latin typeface="Arial" charset="0"/>
              </a:defRPr>
            </a:lvl6pPr>
            <a:lvl7pPr marL="2971800" indent="-228600" algn="ctr" eaLnBrk="0" fontAlgn="base" hangingPunct="0">
              <a:spcBef>
                <a:spcPct val="0"/>
              </a:spcBef>
              <a:spcAft>
                <a:spcPct val="0"/>
              </a:spcAft>
              <a:tabLst>
                <a:tab pos="800100" algn="r"/>
              </a:tabLst>
              <a:defRPr sz="2900" b="1">
                <a:solidFill>
                  <a:schemeClr val="tx1"/>
                </a:solidFill>
                <a:latin typeface="Arial" charset="0"/>
              </a:defRPr>
            </a:lvl7pPr>
            <a:lvl8pPr marL="3429000" indent="-228600" algn="ctr" eaLnBrk="0" fontAlgn="base" hangingPunct="0">
              <a:spcBef>
                <a:spcPct val="0"/>
              </a:spcBef>
              <a:spcAft>
                <a:spcPct val="0"/>
              </a:spcAft>
              <a:tabLst>
                <a:tab pos="800100" algn="r"/>
              </a:tabLst>
              <a:defRPr sz="2900" b="1">
                <a:solidFill>
                  <a:schemeClr val="tx1"/>
                </a:solidFill>
                <a:latin typeface="Arial" charset="0"/>
              </a:defRPr>
            </a:lvl8pPr>
            <a:lvl9pPr marL="3886200" indent="-228600" algn="ctr" eaLnBrk="0" fontAlgn="base" hangingPunct="0">
              <a:spcBef>
                <a:spcPct val="0"/>
              </a:spcBef>
              <a:spcAft>
                <a:spcPct val="0"/>
              </a:spcAft>
              <a:tabLst>
                <a:tab pos="800100" algn="r"/>
              </a:tabLst>
              <a:defRPr sz="2900" b="1">
                <a:solidFill>
                  <a:schemeClr val="tx1"/>
                </a:solidFill>
                <a:latin typeface="Arial" charset="0"/>
              </a:defRPr>
            </a:lvl9pPr>
          </a:lstStyle>
          <a:p>
            <a:pPr algn="l">
              <a:spcBef>
                <a:spcPct val="50000"/>
              </a:spcBef>
            </a:pPr>
            <a:r>
              <a:rPr lang="en-US" altLang="en-US" sz="1800" dirty="0">
                <a:latin typeface="Liberation Sans" panose="020B0604020202020204" pitchFamily="34" charset="0"/>
              </a:rPr>
              <a:t>	0.12</a:t>
            </a:r>
          </a:p>
        </p:txBody>
      </p:sp>
      <p:sp>
        <p:nvSpPr>
          <p:cNvPr id="855056" name="Text Box 1040"/>
          <p:cNvSpPr txBox="1">
            <a:spLocks noChangeArrowheads="1"/>
          </p:cNvSpPr>
          <p:nvPr/>
        </p:nvSpPr>
        <p:spPr bwMode="auto">
          <a:xfrm>
            <a:off x="4267200" y="3187700"/>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3,600</a:t>
            </a:r>
          </a:p>
        </p:txBody>
      </p:sp>
      <p:sp>
        <p:nvSpPr>
          <p:cNvPr id="855057" name="Text Box 1041"/>
          <p:cNvSpPr txBox="1">
            <a:spLocks noChangeArrowheads="1"/>
          </p:cNvSpPr>
          <p:nvPr/>
        </p:nvSpPr>
        <p:spPr bwMode="auto">
          <a:xfrm>
            <a:off x="6019800" y="3187700"/>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solidFill>
                  <a:srgbClr val="CC0000"/>
                </a:solidFill>
                <a:latin typeface="Liberation Sans" panose="020B0604020202020204" pitchFamily="34" charset="0"/>
              </a:rPr>
              <a:t>5,400</a:t>
            </a:r>
          </a:p>
        </p:txBody>
      </p:sp>
      <p:sp>
        <p:nvSpPr>
          <p:cNvPr id="855058" name="Text Box 1042"/>
          <p:cNvSpPr txBox="1">
            <a:spLocks noChangeArrowheads="1"/>
          </p:cNvSpPr>
          <p:nvPr/>
        </p:nvSpPr>
        <p:spPr bwMode="auto">
          <a:xfrm>
            <a:off x="7543800" y="3187700"/>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7,600</a:t>
            </a:r>
          </a:p>
        </p:txBody>
      </p:sp>
      <p:sp>
        <p:nvSpPr>
          <p:cNvPr id="30736" name="Text Box 1045"/>
          <p:cNvSpPr txBox="1">
            <a:spLocks noChangeArrowheads="1"/>
          </p:cNvSpPr>
          <p:nvPr/>
        </p:nvSpPr>
        <p:spPr bwMode="auto">
          <a:xfrm>
            <a:off x="533400" y="3584575"/>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spcBef>
                <a:spcPct val="50000"/>
              </a:spcBef>
            </a:pPr>
            <a:r>
              <a:rPr lang="en-US" altLang="en-US" sz="1800" dirty="0">
                <a:latin typeface="Liberation Sans" panose="020B0604020202020204" pitchFamily="34" charset="0"/>
              </a:rPr>
              <a:t>2019</a:t>
            </a:r>
          </a:p>
        </p:txBody>
      </p:sp>
      <p:sp>
        <p:nvSpPr>
          <p:cNvPr id="855062" name="Text Box 1046"/>
          <p:cNvSpPr txBox="1">
            <a:spLocks noChangeArrowheads="1"/>
          </p:cNvSpPr>
          <p:nvPr/>
        </p:nvSpPr>
        <p:spPr bwMode="auto">
          <a:xfrm>
            <a:off x="1524000" y="3584575"/>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20,000</a:t>
            </a:r>
          </a:p>
        </p:txBody>
      </p:sp>
      <p:sp>
        <p:nvSpPr>
          <p:cNvPr id="855063" name="Text Box 1047"/>
          <p:cNvSpPr txBox="1">
            <a:spLocks noChangeArrowheads="1"/>
          </p:cNvSpPr>
          <p:nvPr/>
        </p:nvSpPr>
        <p:spPr bwMode="auto">
          <a:xfrm>
            <a:off x="2971800" y="3584575"/>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800100" algn="r"/>
              </a:tabLst>
              <a:defRPr sz="2900" b="1">
                <a:solidFill>
                  <a:schemeClr val="tx1"/>
                </a:solidFill>
                <a:latin typeface="Arial" charset="0"/>
              </a:defRPr>
            </a:lvl1pPr>
            <a:lvl2pPr marL="742950" indent="-285750">
              <a:tabLst>
                <a:tab pos="800100" algn="r"/>
              </a:tabLst>
              <a:defRPr sz="2900" b="1">
                <a:solidFill>
                  <a:schemeClr val="tx1"/>
                </a:solidFill>
                <a:latin typeface="Arial" charset="0"/>
              </a:defRPr>
            </a:lvl2pPr>
            <a:lvl3pPr marL="1143000" indent="-228600">
              <a:tabLst>
                <a:tab pos="800100" algn="r"/>
              </a:tabLst>
              <a:defRPr sz="2900" b="1">
                <a:solidFill>
                  <a:schemeClr val="tx1"/>
                </a:solidFill>
                <a:latin typeface="Arial" charset="0"/>
              </a:defRPr>
            </a:lvl3pPr>
            <a:lvl4pPr marL="1600200" indent="-228600">
              <a:tabLst>
                <a:tab pos="800100" algn="r"/>
              </a:tabLst>
              <a:defRPr sz="2900" b="1">
                <a:solidFill>
                  <a:schemeClr val="tx1"/>
                </a:solidFill>
                <a:latin typeface="Arial" charset="0"/>
              </a:defRPr>
            </a:lvl4pPr>
            <a:lvl5pPr marL="2057400" indent="-228600">
              <a:tabLst>
                <a:tab pos="800100" algn="r"/>
              </a:tabLst>
              <a:defRPr sz="2900" b="1">
                <a:solidFill>
                  <a:schemeClr val="tx1"/>
                </a:solidFill>
                <a:latin typeface="Arial" charset="0"/>
              </a:defRPr>
            </a:lvl5pPr>
            <a:lvl6pPr marL="2514600" indent="-228600" algn="ctr" eaLnBrk="0" fontAlgn="base" hangingPunct="0">
              <a:spcBef>
                <a:spcPct val="0"/>
              </a:spcBef>
              <a:spcAft>
                <a:spcPct val="0"/>
              </a:spcAft>
              <a:tabLst>
                <a:tab pos="800100" algn="r"/>
              </a:tabLst>
              <a:defRPr sz="2900" b="1">
                <a:solidFill>
                  <a:schemeClr val="tx1"/>
                </a:solidFill>
                <a:latin typeface="Arial" charset="0"/>
              </a:defRPr>
            </a:lvl6pPr>
            <a:lvl7pPr marL="2971800" indent="-228600" algn="ctr" eaLnBrk="0" fontAlgn="base" hangingPunct="0">
              <a:spcBef>
                <a:spcPct val="0"/>
              </a:spcBef>
              <a:spcAft>
                <a:spcPct val="0"/>
              </a:spcAft>
              <a:tabLst>
                <a:tab pos="800100" algn="r"/>
              </a:tabLst>
              <a:defRPr sz="2900" b="1">
                <a:solidFill>
                  <a:schemeClr val="tx1"/>
                </a:solidFill>
                <a:latin typeface="Arial" charset="0"/>
              </a:defRPr>
            </a:lvl7pPr>
            <a:lvl8pPr marL="3429000" indent="-228600" algn="ctr" eaLnBrk="0" fontAlgn="base" hangingPunct="0">
              <a:spcBef>
                <a:spcPct val="0"/>
              </a:spcBef>
              <a:spcAft>
                <a:spcPct val="0"/>
              </a:spcAft>
              <a:tabLst>
                <a:tab pos="800100" algn="r"/>
              </a:tabLst>
              <a:defRPr sz="2900" b="1">
                <a:solidFill>
                  <a:schemeClr val="tx1"/>
                </a:solidFill>
                <a:latin typeface="Arial" charset="0"/>
              </a:defRPr>
            </a:lvl8pPr>
            <a:lvl9pPr marL="3886200" indent="-228600" algn="ctr" eaLnBrk="0" fontAlgn="base" hangingPunct="0">
              <a:spcBef>
                <a:spcPct val="0"/>
              </a:spcBef>
              <a:spcAft>
                <a:spcPct val="0"/>
              </a:spcAft>
              <a:tabLst>
                <a:tab pos="800100" algn="r"/>
              </a:tabLst>
              <a:defRPr sz="2900" b="1">
                <a:solidFill>
                  <a:schemeClr val="tx1"/>
                </a:solidFill>
                <a:latin typeface="Arial" charset="0"/>
              </a:defRPr>
            </a:lvl9pPr>
          </a:lstStyle>
          <a:p>
            <a:pPr algn="l">
              <a:spcBef>
                <a:spcPct val="50000"/>
              </a:spcBef>
            </a:pPr>
            <a:r>
              <a:rPr lang="en-US" altLang="en-US" sz="1800" dirty="0">
                <a:latin typeface="Liberation Sans" panose="020B0604020202020204" pitchFamily="34" charset="0"/>
              </a:rPr>
              <a:t>	0.12</a:t>
            </a:r>
          </a:p>
        </p:txBody>
      </p:sp>
      <p:sp>
        <p:nvSpPr>
          <p:cNvPr id="855064" name="Text Box 1048"/>
          <p:cNvSpPr txBox="1">
            <a:spLocks noChangeArrowheads="1"/>
          </p:cNvSpPr>
          <p:nvPr/>
        </p:nvSpPr>
        <p:spPr bwMode="auto">
          <a:xfrm>
            <a:off x="4267200" y="3584575"/>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2,400</a:t>
            </a:r>
          </a:p>
        </p:txBody>
      </p:sp>
      <p:sp>
        <p:nvSpPr>
          <p:cNvPr id="855065" name="Text Box 1049"/>
          <p:cNvSpPr txBox="1">
            <a:spLocks noChangeArrowheads="1"/>
          </p:cNvSpPr>
          <p:nvPr/>
        </p:nvSpPr>
        <p:spPr bwMode="auto">
          <a:xfrm>
            <a:off x="6019800" y="3584575"/>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solidFill>
                  <a:srgbClr val="CC0000"/>
                </a:solidFill>
                <a:latin typeface="Liberation Sans" panose="020B0604020202020204" pitchFamily="34" charset="0"/>
              </a:rPr>
              <a:t>7,800</a:t>
            </a:r>
          </a:p>
        </p:txBody>
      </p:sp>
      <p:sp>
        <p:nvSpPr>
          <p:cNvPr id="855066" name="Text Box 1050"/>
          <p:cNvSpPr txBox="1">
            <a:spLocks noChangeArrowheads="1"/>
          </p:cNvSpPr>
          <p:nvPr/>
        </p:nvSpPr>
        <p:spPr bwMode="auto">
          <a:xfrm>
            <a:off x="7543800" y="3584575"/>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5,200</a:t>
            </a:r>
          </a:p>
        </p:txBody>
      </p:sp>
      <p:sp>
        <p:nvSpPr>
          <p:cNvPr id="30742" name="Text Box 1051"/>
          <p:cNvSpPr txBox="1">
            <a:spLocks noChangeArrowheads="1"/>
          </p:cNvSpPr>
          <p:nvPr/>
        </p:nvSpPr>
        <p:spPr bwMode="auto">
          <a:xfrm>
            <a:off x="533400" y="40132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spcBef>
                <a:spcPct val="50000"/>
              </a:spcBef>
            </a:pPr>
            <a:r>
              <a:rPr lang="en-US" altLang="en-US" sz="1800" dirty="0">
                <a:latin typeface="Liberation Sans" panose="020B0604020202020204" pitchFamily="34" charset="0"/>
              </a:rPr>
              <a:t>2020</a:t>
            </a:r>
          </a:p>
        </p:txBody>
      </p:sp>
      <p:sp>
        <p:nvSpPr>
          <p:cNvPr id="855068" name="Text Box 1052"/>
          <p:cNvSpPr txBox="1">
            <a:spLocks noChangeArrowheads="1"/>
          </p:cNvSpPr>
          <p:nvPr/>
        </p:nvSpPr>
        <p:spPr bwMode="auto">
          <a:xfrm>
            <a:off x="1524000" y="4013200"/>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25,000</a:t>
            </a:r>
          </a:p>
        </p:txBody>
      </p:sp>
      <p:sp>
        <p:nvSpPr>
          <p:cNvPr id="855069" name="Text Box 1053"/>
          <p:cNvSpPr txBox="1">
            <a:spLocks noChangeArrowheads="1"/>
          </p:cNvSpPr>
          <p:nvPr/>
        </p:nvSpPr>
        <p:spPr bwMode="auto">
          <a:xfrm>
            <a:off x="2971800" y="4013200"/>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800100" algn="r"/>
              </a:tabLst>
              <a:defRPr sz="2900" b="1">
                <a:solidFill>
                  <a:schemeClr val="tx1"/>
                </a:solidFill>
                <a:latin typeface="Arial" charset="0"/>
              </a:defRPr>
            </a:lvl1pPr>
            <a:lvl2pPr marL="742950" indent="-285750">
              <a:tabLst>
                <a:tab pos="800100" algn="r"/>
              </a:tabLst>
              <a:defRPr sz="2900" b="1">
                <a:solidFill>
                  <a:schemeClr val="tx1"/>
                </a:solidFill>
                <a:latin typeface="Arial" charset="0"/>
              </a:defRPr>
            </a:lvl2pPr>
            <a:lvl3pPr marL="1143000" indent="-228600">
              <a:tabLst>
                <a:tab pos="800100" algn="r"/>
              </a:tabLst>
              <a:defRPr sz="2900" b="1">
                <a:solidFill>
                  <a:schemeClr val="tx1"/>
                </a:solidFill>
                <a:latin typeface="Arial" charset="0"/>
              </a:defRPr>
            </a:lvl3pPr>
            <a:lvl4pPr marL="1600200" indent="-228600">
              <a:tabLst>
                <a:tab pos="800100" algn="r"/>
              </a:tabLst>
              <a:defRPr sz="2900" b="1">
                <a:solidFill>
                  <a:schemeClr val="tx1"/>
                </a:solidFill>
                <a:latin typeface="Arial" charset="0"/>
              </a:defRPr>
            </a:lvl4pPr>
            <a:lvl5pPr marL="2057400" indent="-228600">
              <a:tabLst>
                <a:tab pos="800100" algn="r"/>
              </a:tabLst>
              <a:defRPr sz="2900" b="1">
                <a:solidFill>
                  <a:schemeClr val="tx1"/>
                </a:solidFill>
                <a:latin typeface="Arial" charset="0"/>
              </a:defRPr>
            </a:lvl5pPr>
            <a:lvl6pPr marL="2514600" indent="-228600" algn="ctr" eaLnBrk="0" fontAlgn="base" hangingPunct="0">
              <a:spcBef>
                <a:spcPct val="0"/>
              </a:spcBef>
              <a:spcAft>
                <a:spcPct val="0"/>
              </a:spcAft>
              <a:tabLst>
                <a:tab pos="800100" algn="r"/>
              </a:tabLst>
              <a:defRPr sz="2900" b="1">
                <a:solidFill>
                  <a:schemeClr val="tx1"/>
                </a:solidFill>
                <a:latin typeface="Arial" charset="0"/>
              </a:defRPr>
            </a:lvl6pPr>
            <a:lvl7pPr marL="2971800" indent="-228600" algn="ctr" eaLnBrk="0" fontAlgn="base" hangingPunct="0">
              <a:spcBef>
                <a:spcPct val="0"/>
              </a:spcBef>
              <a:spcAft>
                <a:spcPct val="0"/>
              </a:spcAft>
              <a:tabLst>
                <a:tab pos="800100" algn="r"/>
              </a:tabLst>
              <a:defRPr sz="2900" b="1">
                <a:solidFill>
                  <a:schemeClr val="tx1"/>
                </a:solidFill>
                <a:latin typeface="Arial" charset="0"/>
              </a:defRPr>
            </a:lvl7pPr>
            <a:lvl8pPr marL="3429000" indent="-228600" algn="ctr" eaLnBrk="0" fontAlgn="base" hangingPunct="0">
              <a:spcBef>
                <a:spcPct val="0"/>
              </a:spcBef>
              <a:spcAft>
                <a:spcPct val="0"/>
              </a:spcAft>
              <a:tabLst>
                <a:tab pos="800100" algn="r"/>
              </a:tabLst>
              <a:defRPr sz="2900" b="1">
                <a:solidFill>
                  <a:schemeClr val="tx1"/>
                </a:solidFill>
                <a:latin typeface="Arial" charset="0"/>
              </a:defRPr>
            </a:lvl8pPr>
            <a:lvl9pPr marL="3886200" indent="-228600" algn="ctr" eaLnBrk="0" fontAlgn="base" hangingPunct="0">
              <a:spcBef>
                <a:spcPct val="0"/>
              </a:spcBef>
              <a:spcAft>
                <a:spcPct val="0"/>
              </a:spcAft>
              <a:tabLst>
                <a:tab pos="800100" algn="r"/>
              </a:tabLst>
              <a:defRPr sz="2900" b="1">
                <a:solidFill>
                  <a:schemeClr val="tx1"/>
                </a:solidFill>
                <a:latin typeface="Arial" charset="0"/>
              </a:defRPr>
            </a:lvl9pPr>
          </a:lstStyle>
          <a:p>
            <a:pPr algn="l">
              <a:spcBef>
                <a:spcPct val="50000"/>
              </a:spcBef>
            </a:pPr>
            <a:r>
              <a:rPr lang="en-US" altLang="en-US" sz="1800" dirty="0">
                <a:latin typeface="Liberation Sans" panose="020B0604020202020204" pitchFamily="34" charset="0"/>
              </a:rPr>
              <a:t>	0.12</a:t>
            </a:r>
          </a:p>
        </p:txBody>
      </p:sp>
      <p:sp>
        <p:nvSpPr>
          <p:cNvPr id="855070" name="Text Box 1054"/>
          <p:cNvSpPr txBox="1">
            <a:spLocks noChangeArrowheads="1"/>
          </p:cNvSpPr>
          <p:nvPr/>
        </p:nvSpPr>
        <p:spPr bwMode="auto">
          <a:xfrm>
            <a:off x="4267200" y="4013200"/>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3,000</a:t>
            </a:r>
          </a:p>
        </p:txBody>
      </p:sp>
      <p:sp>
        <p:nvSpPr>
          <p:cNvPr id="855071" name="Text Box 1055"/>
          <p:cNvSpPr txBox="1">
            <a:spLocks noChangeArrowheads="1"/>
          </p:cNvSpPr>
          <p:nvPr/>
        </p:nvSpPr>
        <p:spPr bwMode="auto">
          <a:xfrm>
            <a:off x="6019800" y="4013200"/>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solidFill>
                  <a:srgbClr val="CC0000"/>
                </a:solidFill>
                <a:latin typeface="Liberation Sans" panose="020B0604020202020204" pitchFamily="34" charset="0"/>
              </a:rPr>
              <a:t>10,800</a:t>
            </a:r>
          </a:p>
        </p:txBody>
      </p:sp>
      <p:sp>
        <p:nvSpPr>
          <p:cNvPr id="855072" name="Text Box 1056"/>
          <p:cNvSpPr txBox="1">
            <a:spLocks noChangeArrowheads="1"/>
          </p:cNvSpPr>
          <p:nvPr/>
        </p:nvSpPr>
        <p:spPr bwMode="auto">
          <a:xfrm>
            <a:off x="7543800" y="4013200"/>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2,200</a:t>
            </a:r>
          </a:p>
        </p:txBody>
      </p:sp>
      <p:sp>
        <p:nvSpPr>
          <p:cNvPr id="30748" name="Text Box 1057"/>
          <p:cNvSpPr txBox="1">
            <a:spLocks noChangeArrowheads="1"/>
          </p:cNvSpPr>
          <p:nvPr/>
        </p:nvSpPr>
        <p:spPr bwMode="auto">
          <a:xfrm>
            <a:off x="533400" y="4422775"/>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spcBef>
                <a:spcPct val="50000"/>
              </a:spcBef>
            </a:pPr>
            <a:r>
              <a:rPr lang="en-US" altLang="en-US" sz="1800" dirty="0">
                <a:latin typeface="Liberation Sans" panose="020B0604020202020204" pitchFamily="34" charset="0"/>
              </a:rPr>
              <a:t>2021</a:t>
            </a:r>
          </a:p>
        </p:txBody>
      </p:sp>
      <p:sp>
        <p:nvSpPr>
          <p:cNvPr id="855074" name="Text Box 1058"/>
          <p:cNvSpPr txBox="1">
            <a:spLocks noChangeArrowheads="1"/>
          </p:cNvSpPr>
          <p:nvPr/>
        </p:nvSpPr>
        <p:spPr bwMode="auto">
          <a:xfrm>
            <a:off x="1524000" y="4422775"/>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10,000</a:t>
            </a:r>
          </a:p>
        </p:txBody>
      </p:sp>
      <p:sp>
        <p:nvSpPr>
          <p:cNvPr id="855075" name="Text Box 1059"/>
          <p:cNvSpPr txBox="1">
            <a:spLocks noChangeArrowheads="1"/>
          </p:cNvSpPr>
          <p:nvPr/>
        </p:nvSpPr>
        <p:spPr bwMode="auto">
          <a:xfrm>
            <a:off x="2971800" y="4422775"/>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800100" algn="r"/>
              </a:tabLst>
              <a:defRPr sz="2900" b="1">
                <a:solidFill>
                  <a:schemeClr val="tx1"/>
                </a:solidFill>
                <a:latin typeface="Arial" charset="0"/>
              </a:defRPr>
            </a:lvl1pPr>
            <a:lvl2pPr marL="742950" indent="-285750">
              <a:tabLst>
                <a:tab pos="800100" algn="r"/>
              </a:tabLst>
              <a:defRPr sz="2900" b="1">
                <a:solidFill>
                  <a:schemeClr val="tx1"/>
                </a:solidFill>
                <a:latin typeface="Arial" charset="0"/>
              </a:defRPr>
            </a:lvl2pPr>
            <a:lvl3pPr marL="1143000" indent="-228600">
              <a:tabLst>
                <a:tab pos="800100" algn="r"/>
              </a:tabLst>
              <a:defRPr sz="2900" b="1">
                <a:solidFill>
                  <a:schemeClr val="tx1"/>
                </a:solidFill>
                <a:latin typeface="Arial" charset="0"/>
              </a:defRPr>
            </a:lvl3pPr>
            <a:lvl4pPr marL="1600200" indent="-228600">
              <a:tabLst>
                <a:tab pos="800100" algn="r"/>
              </a:tabLst>
              <a:defRPr sz="2900" b="1">
                <a:solidFill>
                  <a:schemeClr val="tx1"/>
                </a:solidFill>
                <a:latin typeface="Arial" charset="0"/>
              </a:defRPr>
            </a:lvl4pPr>
            <a:lvl5pPr marL="2057400" indent="-228600">
              <a:tabLst>
                <a:tab pos="800100" algn="r"/>
              </a:tabLst>
              <a:defRPr sz="2900" b="1">
                <a:solidFill>
                  <a:schemeClr val="tx1"/>
                </a:solidFill>
                <a:latin typeface="Arial" charset="0"/>
              </a:defRPr>
            </a:lvl5pPr>
            <a:lvl6pPr marL="2514600" indent="-228600" algn="ctr" eaLnBrk="0" fontAlgn="base" hangingPunct="0">
              <a:spcBef>
                <a:spcPct val="0"/>
              </a:spcBef>
              <a:spcAft>
                <a:spcPct val="0"/>
              </a:spcAft>
              <a:tabLst>
                <a:tab pos="800100" algn="r"/>
              </a:tabLst>
              <a:defRPr sz="2900" b="1">
                <a:solidFill>
                  <a:schemeClr val="tx1"/>
                </a:solidFill>
                <a:latin typeface="Arial" charset="0"/>
              </a:defRPr>
            </a:lvl6pPr>
            <a:lvl7pPr marL="2971800" indent="-228600" algn="ctr" eaLnBrk="0" fontAlgn="base" hangingPunct="0">
              <a:spcBef>
                <a:spcPct val="0"/>
              </a:spcBef>
              <a:spcAft>
                <a:spcPct val="0"/>
              </a:spcAft>
              <a:tabLst>
                <a:tab pos="800100" algn="r"/>
              </a:tabLst>
              <a:defRPr sz="2900" b="1">
                <a:solidFill>
                  <a:schemeClr val="tx1"/>
                </a:solidFill>
                <a:latin typeface="Arial" charset="0"/>
              </a:defRPr>
            </a:lvl7pPr>
            <a:lvl8pPr marL="3429000" indent="-228600" algn="ctr" eaLnBrk="0" fontAlgn="base" hangingPunct="0">
              <a:spcBef>
                <a:spcPct val="0"/>
              </a:spcBef>
              <a:spcAft>
                <a:spcPct val="0"/>
              </a:spcAft>
              <a:tabLst>
                <a:tab pos="800100" algn="r"/>
              </a:tabLst>
              <a:defRPr sz="2900" b="1">
                <a:solidFill>
                  <a:schemeClr val="tx1"/>
                </a:solidFill>
                <a:latin typeface="Arial" charset="0"/>
              </a:defRPr>
            </a:lvl8pPr>
            <a:lvl9pPr marL="3886200" indent="-228600" algn="ctr" eaLnBrk="0" fontAlgn="base" hangingPunct="0">
              <a:spcBef>
                <a:spcPct val="0"/>
              </a:spcBef>
              <a:spcAft>
                <a:spcPct val="0"/>
              </a:spcAft>
              <a:tabLst>
                <a:tab pos="800100" algn="r"/>
              </a:tabLst>
              <a:defRPr sz="2900" b="1">
                <a:solidFill>
                  <a:schemeClr val="tx1"/>
                </a:solidFill>
                <a:latin typeface="Arial" charset="0"/>
              </a:defRPr>
            </a:lvl9pPr>
          </a:lstStyle>
          <a:p>
            <a:pPr algn="l">
              <a:spcBef>
                <a:spcPct val="50000"/>
              </a:spcBef>
            </a:pPr>
            <a:r>
              <a:rPr lang="en-US" altLang="en-US" sz="1800" dirty="0">
                <a:latin typeface="Liberation Sans" panose="020B0604020202020204" pitchFamily="34" charset="0"/>
              </a:rPr>
              <a:t>	0.12</a:t>
            </a:r>
          </a:p>
        </p:txBody>
      </p:sp>
      <p:sp>
        <p:nvSpPr>
          <p:cNvPr id="855076" name="Text Box 1060"/>
          <p:cNvSpPr txBox="1">
            <a:spLocks noChangeArrowheads="1"/>
          </p:cNvSpPr>
          <p:nvPr/>
        </p:nvSpPr>
        <p:spPr bwMode="auto">
          <a:xfrm>
            <a:off x="4267200" y="4422775"/>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latin typeface="Liberation Sans" panose="020B0604020202020204" pitchFamily="34" charset="0"/>
              </a:rPr>
              <a:t>1,200</a:t>
            </a:r>
          </a:p>
        </p:txBody>
      </p:sp>
      <p:sp>
        <p:nvSpPr>
          <p:cNvPr id="855077" name="Text Box 1061"/>
          <p:cNvSpPr txBox="1">
            <a:spLocks noChangeArrowheads="1"/>
          </p:cNvSpPr>
          <p:nvPr/>
        </p:nvSpPr>
        <p:spPr bwMode="auto">
          <a:xfrm>
            <a:off x="6019800" y="4422775"/>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solidFill>
                  <a:srgbClr val="CC0000"/>
                </a:solidFill>
                <a:latin typeface="Liberation Sans" panose="020B0604020202020204" pitchFamily="34" charset="0"/>
              </a:rPr>
              <a:t>12,000</a:t>
            </a:r>
          </a:p>
        </p:txBody>
      </p:sp>
      <p:sp>
        <p:nvSpPr>
          <p:cNvPr id="855078" name="Text Box 1062"/>
          <p:cNvSpPr txBox="1">
            <a:spLocks noChangeArrowheads="1"/>
          </p:cNvSpPr>
          <p:nvPr/>
        </p:nvSpPr>
        <p:spPr bwMode="auto">
          <a:xfrm>
            <a:off x="7543800" y="4422775"/>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1800" dirty="0">
                <a:solidFill>
                  <a:srgbClr val="CC0000"/>
                </a:solidFill>
                <a:latin typeface="Liberation Sans" panose="020B0604020202020204" pitchFamily="34" charset="0"/>
              </a:rPr>
              <a:t>1,000</a:t>
            </a:r>
          </a:p>
        </p:txBody>
      </p:sp>
      <p:sp>
        <p:nvSpPr>
          <p:cNvPr id="855079" name="Text Box 1063"/>
          <p:cNvSpPr txBox="1">
            <a:spLocks noChangeArrowheads="1"/>
          </p:cNvSpPr>
          <p:nvPr/>
        </p:nvSpPr>
        <p:spPr bwMode="auto">
          <a:xfrm>
            <a:off x="609600" y="5105400"/>
            <a:ext cx="7772400" cy="815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028700" indent="-574675">
              <a:tabLst>
                <a:tab pos="5888038" algn="r"/>
                <a:tab pos="7426325" algn="r"/>
              </a:tabLst>
              <a:defRPr sz="2900" b="1">
                <a:solidFill>
                  <a:schemeClr val="tx1"/>
                </a:solidFill>
                <a:latin typeface="Arial" charset="0"/>
              </a:defRPr>
            </a:lvl1pPr>
            <a:lvl2pPr marL="742950" indent="-285750">
              <a:tabLst>
                <a:tab pos="5888038" algn="r"/>
                <a:tab pos="7426325" algn="r"/>
              </a:tabLst>
              <a:defRPr sz="2900" b="1">
                <a:solidFill>
                  <a:schemeClr val="tx1"/>
                </a:solidFill>
                <a:latin typeface="Arial" charset="0"/>
              </a:defRPr>
            </a:lvl2pPr>
            <a:lvl3pPr marL="1143000" indent="-228600">
              <a:tabLst>
                <a:tab pos="5888038" algn="r"/>
                <a:tab pos="7426325" algn="r"/>
              </a:tabLst>
              <a:defRPr sz="2900" b="1">
                <a:solidFill>
                  <a:schemeClr val="tx1"/>
                </a:solidFill>
                <a:latin typeface="Arial" charset="0"/>
              </a:defRPr>
            </a:lvl3pPr>
            <a:lvl4pPr marL="1600200" indent="-228600">
              <a:tabLst>
                <a:tab pos="5888038" algn="r"/>
                <a:tab pos="7426325" algn="r"/>
              </a:tabLst>
              <a:defRPr sz="2900" b="1">
                <a:solidFill>
                  <a:schemeClr val="tx1"/>
                </a:solidFill>
                <a:latin typeface="Arial" charset="0"/>
              </a:defRPr>
            </a:lvl4pPr>
            <a:lvl5pPr marL="2057400" indent="-228600">
              <a:tabLst>
                <a:tab pos="5888038" algn="r"/>
                <a:tab pos="7426325" algn="r"/>
              </a:tabLst>
              <a:defRPr sz="2900" b="1">
                <a:solidFill>
                  <a:schemeClr val="tx1"/>
                </a:solidFill>
                <a:latin typeface="Arial" charset="0"/>
              </a:defRPr>
            </a:lvl5pPr>
            <a:lvl6pPr marL="2514600" indent="-228600" algn="ctr" eaLnBrk="0" fontAlgn="base" hangingPunct="0">
              <a:spcBef>
                <a:spcPct val="0"/>
              </a:spcBef>
              <a:spcAft>
                <a:spcPct val="0"/>
              </a:spcAft>
              <a:tabLst>
                <a:tab pos="5888038" algn="r"/>
                <a:tab pos="7426325" algn="r"/>
              </a:tabLst>
              <a:defRPr sz="2900" b="1">
                <a:solidFill>
                  <a:schemeClr val="tx1"/>
                </a:solidFill>
                <a:latin typeface="Arial" charset="0"/>
              </a:defRPr>
            </a:lvl6pPr>
            <a:lvl7pPr marL="2971800" indent="-228600" algn="ctr" eaLnBrk="0" fontAlgn="base" hangingPunct="0">
              <a:spcBef>
                <a:spcPct val="0"/>
              </a:spcBef>
              <a:spcAft>
                <a:spcPct val="0"/>
              </a:spcAft>
              <a:tabLst>
                <a:tab pos="5888038" algn="r"/>
                <a:tab pos="7426325" algn="r"/>
              </a:tabLst>
              <a:defRPr sz="2900" b="1">
                <a:solidFill>
                  <a:schemeClr val="tx1"/>
                </a:solidFill>
                <a:latin typeface="Arial" charset="0"/>
              </a:defRPr>
            </a:lvl7pPr>
            <a:lvl8pPr marL="3429000" indent="-228600" algn="ctr" eaLnBrk="0" fontAlgn="base" hangingPunct="0">
              <a:spcBef>
                <a:spcPct val="0"/>
              </a:spcBef>
              <a:spcAft>
                <a:spcPct val="0"/>
              </a:spcAft>
              <a:tabLst>
                <a:tab pos="5888038" algn="r"/>
                <a:tab pos="7426325" algn="r"/>
              </a:tabLst>
              <a:defRPr sz="2900" b="1">
                <a:solidFill>
                  <a:schemeClr val="tx1"/>
                </a:solidFill>
                <a:latin typeface="Arial" charset="0"/>
              </a:defRPr>
            </a:lvl8pPr>
            <a:lvl9pPr marL="3886200" indent="-228600" algn="ctr" eaLnBrk="0" fontAlgn="base" hangingPunct="0">
              <a:spcBef>
                <a:spcPct val="0"/>
              </a:spcBef>
              <a:spcAft>
                <a:spcPct val="0"/>
              </a:spcAft>
              <a:tabLst>
                <a:tab pos="5888038" algn="r"/>
                <a:tab pos="7426325" algn="r"/>
              </a:tabLst>
              <a:defRPr sz="2900" b="1">
                <a:solidFill>
                  <a:schemeClr val="tx1"/>
                </a:solidFill>
                <a:latin typeface="Arial" charset="0"/>
              </a:defRPr>
            </a:lvl9pPr>
          </a:lstStyle>
          <a:p>
            <a:pPr algn="l">
              <a:spcBef>
                <a:spcPct val="5000"/>
              </a:spcBef>
              <a:spcAft>
                <a:spcPct val="20000"/>
              </a:spcAft>
              <a:buSzPct val="80000"/>
            </a:pPr>
            <a:r>
              <a:rPr lang="en-US" altLang="en-US" sz="2000" dirty="0">
                <a:latin typeface="Liberation Sans" panose="020B0604020202020204" pitchFamily="34" charset="0"/>
              </a:rPr>
              <a:t>           Depreciation Expense 	1,800</a:t>
            </a:r>
          </a:p>
          <a:p>
            <a:pPr algn="l">
              <a:spcBef>
                <a:spcPct val="15000"/>
              </a:spcBef>
              <a:spcAft>
                <a:spcPct val="20000"/>
              </a:spcAft>
              <a:buSzPct val="80000"/>
            </a:pPr>
            <a:r>
              <a:rPr lang="en-US" altLang="en-US" sz="2000" dirty="0">
                <a:latin typeface="Liberation Sans" panose="020B0604020202020204" pitchFamily="34" charset="0"/>
              </a:rPr>
              <a:t>	          Accumulated Depreciation		 1,800</a:t>
            </a:r>
          </a:p>
        </p:txBody>
      </p:sp>
      <p:sp>
        <p:nvSpPr>
          <p:cNvPr id="30755" name="Text Box 1064"/>
          <p:cNvSpPr txBox="1">
            <a:spLocks noChangeArrowheads="1"/>
          </p:cNvSpPr>
          <p:nvPr/>
        </p:nvSpPr>
        <p:spPr bwMode="auto">
          <a:xfrm>
            <a:off x="381000" y="5105400"/>
            <a:ext cx="14478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spcBef>
                <a:spcPts val="0"/>
              </a:spcBef>
            </a:pPr>
            <a:r>
              <a:rPr lang="en-US" altLang="en-US" sz="2000" dirty="0">
                <a:solidFill>
                  <a:srgbClr val="CC0000"/>
                </a:solidFill>
                <a:latin typeface="Liberation Sans" panose="020B0604020202020204" pitchFamily="34" charset="0"/>
              </a:rPr>
              <a:t>2017</a:t>
            </a:r>
          </a:p>
          <a:p>
            <a:pPr>
              <a:spcBef>
                <a:spcPts val="0"/>
              </a:spcBef>
            </a:pPr>
            <a:r>
              <a:rPr lang="en-US" altLang="en-US" sz="2000" dirty="0">
                <a:solidFill>
                  <a:srgbClr val="CC0000"/>
                </a:solidFill>
                <a:latin typeface="Liberation Sans" panose="020B0604020202020204" pitchFamily="34" charset="0"/>
              </a:rPr>
              <a:t>Journal Entry</a:t>
            </a:r>
          </a:p>
        </p:txBody>
      </p:sp>
      <p:sp>
        <p:nvSpPr>
          <p:cNvPr id="30756" name="Line 1066"/>
          <p:cNvSpPr>
            <a:spLocks noChangeShapeType="1"/>
          </p:cNvSpPr>
          <p:nvPr/>
        </p:nvSpPr>
        <p:spPr bwMode="auto">
          <a:xfrm>
            <a:off x="381000" y="4876800"/>
            <a:ext cx="8610600" cy="0"/>
          </a:xfrm>
          <a:prstGeom prst="line">
            <a:avLst/>
          </a:prstGeom>
          <a:noFill/>
          <a:ln w="190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41"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42" name="Text Box 3"/>
          <p:cNvSpPr txBox="1">
            <a:spLocks noChangeArrowheads="1"/>
          </p:cNvSpPr>
          <p:nvPr/>
        </p:nvSpPr>
        <p:spPr bwMode="auto">
          <a:xfrm>
            <a:off x="609600" y="1295400"/>
            <a:ext cx="2362200" cy="480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05000"/>
              </a:lnSpc>
              <a:spcBef>
                <a:spcPct val="30000"/>
              </a:spcBef>
              <a:buSzPct val="80000"/>
            </a:pPr>
            <a:r>
              <a:rPr lang="en-US" altLang="en-US" sz="2400" dirty="0">
                <a:latin typeface="Liberation Sans" panose="020B0604020202020204" pitchFamily="34" charset="0"/>
              </a:rPr>
              <a:t>Illustration:</a:t>
            </a:r>
          </a:p>
        </p:txBody>
      </p:sp>
      <p:sp>
        <p:nvSpPr>
          <p:cNvPr id="43" name="Rectangle 42"/>
          <p:cNvSpPr/>
          <p:nvPr/>
        </p:nvSpPr>
        <p:spPr>
          <a:xfrm>
            <a:off x="7052624" y="672152"/>
            <a:ext cx="1938976" cy="646331"/>
          </a:xfrm>
          <a:prstGeom prst="rect">
            <a:avLst/>
          </a:prstGeom>
          <a:solidFill>
            <a:schemeClr val="accent3"/>
          </a:solidFill>
          <a:ln>
            <a:noFill/>
          </a:ln>
          <a:effectLst/>
        </p:spPr>
        <p:txBody>
          <a:bodyPr wrap="square">
            <a:spAutoFit/>
          </a:bodyPr>
          <a:lstStyle/>
          <a:p>
            <a:pPr algn="l">
              <a:spcBef>
                <a:spcPts val="0"/>
              </a:spcBef>
            </a:pPr>
            <a:r>
              <a:rPr lang="en-US" sz="1200" dirty="0">
                <a:latin typeface="Liberation Sans" panose="020B0604020202020204" pitchFamily="34" charset="0"/>
              </a:rPr>
              <a:t>ILLUSTRATION 9A-4</a:t>
            </a:r>
          </a:p>
          <a:p>
            <a:pPr algn="l">
              <a:spcBef>
                <a:spcPts val="0"/>
              </a:spcBef>
            </a:pPr>
            <a:r>
              <a:rPr lang="en-US" sz="1200" b="0" dirty="0">
                <a:latin typeface="Liberation Sans" panose="020B0604020202020204" pitchFamily="34" charset="0"/>
              </a:rPr>
              <a:t>Units-of-activity depreciation schedule</a:t>
            </a:r>
          </a:p>
        </p:txBody>
      </p:sp>
      <p:sp>
        <p:nvSpPr>
          <p:cNvPr id="44"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rgbClr val="CC0000"/>
                </a:solidFill>
                <a:latin typeface="Liberation Sans" panose="020B0604020202020204" pitchFamily="34" charset="0"/>
              </a:rPr>
              <a:t>Units-of-Activity Method</a:t>
            </a:r>
            <a:endParaRPr lang="en-US" altLang="en-US" sz="3200" b="1" i="0" dirty="0">
              <a:solidFill>
                <a:srgbClr val="CC0000"/>
              </a:solidFill>
              <a:effectLst/>
              <a:latin typeface="Liberation Sans" panose="020B0604020202020204" pitchFamily="34" charset="0"/>
            </a:endParaRPr>
          </a:p>
        </p:txBody>
      </p:sp>
      <p:sp>
        <p:nvSpPr>
          <p:cNvPr id="4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55048"/>
                                        </p:tgtEl>
                                        <p:attrNameLst>
                                          <p:attrName>style.visibility</p:attrName>
                                        </p:attrNameLst>
                                      </p:cBhvr>
                                      <p:to>
                                        <p:strVal val="visible"/>
                                      </p:to>
                                    </p:set>
                                    <p:animEffect transition="in" filter="wipe(left)">
                                      <p:cBhvr>
                                        <p:cTn id="7" dur="500"/>
                                        <p:tgtEl>
                                          <p:spTgt spid="8550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55049"/>
                                        </p:tgtEl>
                                        <p:attrNameLst>
                                          <p:attrName>style.visibility</p:attrName>
                                        </p:attrNameLst>
                                      </p:cBhvr>
                                      <p:to>
                                        <p:strVal val="visible"/>
                                      </p:to>
                                    </p:set>
                                    <p:animEffect transition="in" filter="wipe(left)">
                                      <p:cBhvr>
                                        <p:cTn id="12" dur="500"/>
                                        <p:tgtEl>
                                          <p:spTgt spid="8550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55050"/>
                                        </p:tgtEl>
                                        <p:attrNameLst>
                                          <p:attrName>style.visibility</p:attrName>
                                        </p:attrNameLst>
                                      </p:cBhvr>
                                      <p:to>
                                        <p:strVal val="visible"/>
                                      </p:to>
                                    </p:set>
                                    <p:animEffect transition="in" filter="wipe(left)">
                                      <p:cBhvr>
                                        <p:cTn id="17" dur="500"/>
                                        <p:tgtEl>
                                          <p:spTgt spid="85505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55051"/>
                                        </p:tgtEl>
                                        <p:attrNameLst>
                                          <p:attrName>style.visibility</p:attrName>
                                        </p:attrNameLst>
                                      </p:cBhvr>
                                      <p:to>
                                        <p:strVal val="visible"/>
                                      </p:to>
                                    </p:set>
                                    <p:animEffect transition="in" filter="wipe(left)">
                                      <p:cBhvr>
                                        <p:cTn id="22" dur="500"/>
                                        <p:tgtEl>
                                          <p:spTgt spid="85505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55052"/>
                                        </p:tgtEl>
                                        <p:attrNameLst>
                                          <p:attrName>style.visibility</p:attrName>
                                        </p:attrNameLst>
                                      </p:cBhvr>
                                      <p:to>
                                        <p:strVal val="visible"/>
                                      </p:to>
                                    </p:set>
                                    <p:animEffect transition="in" filter="wipe(left)">
                                      <p:cBhvr>
                                        <p:cTn id="27" dur="500"/>
                                        <p:tgtEl>
                                          <p:spTgt spid="85505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55079"/>
                                        </p:tgtEl>
                                        <p:attrNameLst>
                                          <p:attrName>style.visibility</p:attrName>
                                        </p:attrNameLst>
                                      </p:cBhvr>
                                      <p:to>
                                        <p:strVal val="visible"/>
                                      </p:to>
                                    </p:set>
                                    <p:animEffect transition="in" filter="wipe(left)">
                                      <p:cBhvr>
                                        <p:cTn id="32" dur="500"/>
                                        <p:tgtEl>
                                          <p:spTgt spid="85507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55054"/>
                                        </p:tgtEl>
                                        <p:attrNameLst>
                                          <p:attrName>style.visibility</p:attrName>
                                        </p:attrNameLst>
                                      </p:cBhvr>
                                      <p:to>
                                        <p:strVal val="visible"/>
                                      </p:to>
                                    </p:set>
                                    <p:animEffect transition="in" filter="wipe(left)">
                                      <p:cBhvr>
                                        <p:cTn id="37" dur="500"/>
                                        <p:tgtEl>
                                          <p:spTgt spid="85505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55055"/>
                                        </p:tgtEl>
                                        <p:attrNameLst>
                                          <p:attrName>style.visibility</p:attrName>
                                        </p:attrNameLst>
                                      </p:cBhvr>
                                      <p:to>
                                        <p:strVal val="visible"/>
                                      </p:to>
                                    </p:set>
                                    <p:animEffect transition="in" filter="wipe(left)">
                                      <p:cBhvr>
                                        <p:cTn id="42" dur="500"/>
                                        <p:tgtEl>
                                          <p:spTgt spid="85505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55056"/>
                                        </p:tgtEl>
                                        <p:attrNameLst>
                                          <p:attrName>style.visibility</p:attrName>
                                        </p:attrNameLst>
                                      </p:cBhvr>
                                      <p:to>
                                        <p:strVal val="visible"/>
                                      </p:to>
                                    </p:set>
                                    <p:animEffect transition="in" filter="wipe(left)">
                                      <p:cBhvr>
                                        <p:cTn id="47" dur="500"/>
                                        <p:tgtEl>
                                          <p:spTgt spid="85505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855057"/>
                                        </p:tgtEl>
                                        <p:attrNameLst>
                                          <p:attrName>style.visibility</p:attrName>
                                        </p:attrNameLst>
                                      </p:cBhvr>
                                      <p:to>
                                        <p:strVal val="visible"/>
                                      </p:to>
                                    </p:set>
                                    <p:animEffect transition="in" filter="wipe(left)">
                                      <p:cBhvr>
                                        <p:cTn id="52" dur="500"/>
                                        <p:tgtEl>
                                          <p:spTgt spid="85505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855058"/>
                                        </p:tgtEl>
                                        <p:attrNameLst>
                                          <p:attrName>style.visibility</p:attrName>
                                        </p:attrNameLst>
                                      </p:cBhvr>
                                      <p:to>
                                        <p:strVal val="visible"/>
                                      </p:to>
                                    </p:set>
                                    <p:animEffect transition="in" filter="wipe(left)">
                                      <p:cBhvr>
                                        <p:cTn id="57" dur="500"/>
                                        <p:tgtEl>
                                          <p:spTgt spid="85505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855062"/>
                                        </p:tgtEl>
                                        <p:attrNameLst>
                                          <p:attrName>style.visibility</p:attrName>
                                        </p:attrNameLst>
                                      </p:cBhvr>
                                      <p:to>
                                        <p:strVal val="visible"/>
                                      </p:to>
                                    </p:set>
                                    <p:animEffect transition="in" filter="wipe(left)">
                                      <p:cBhvr>
                                        <p:cTn id="62" dur="500"/>
                                        <p:tgtEl>
                                          <p:spTgt spid="855062"/>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855063"/>
                                        </p:tgtEl>
                                        <p:attrNameLst>
                                          <p:attrName>style.visibility</p:attrName>
                                        </p:attrNameLst>
                                      </p:cBhvr>
                                      <p:to>
                                        <p:strVal val="visible"/>
                                      </p:to>
                                    </p:set>
                                    <p:animEffect transition="in" filter="wipe(left)">
                                      <p:cBhvr>
                                        <p:cTn id="67" dur="500"/>
                                        <p:tgtEl>
                                          <p:spTgt spid="85506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855064"/>
                                        </p:tgtEl>
                                        <p:attrNameLst>
                                          <p:attrName>style.visibility</p:attrName>
                                        </p:attrNameLst>
                                      </p:cBhvr>
                                      <p:to>
                                        <p:strVal val="visible"/>
                                      </p:to>
                                    </p:set>
                                    <p:animEffect transition="in" filter="wipe(left)">
                                      <p:cBhvr>
                                        <p:cTn id="72" dur="500"/>
                                        <p:tgtEl>
                                          <p:spTgt spid="855064"/>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855065"/>
                                        </p:tgtEl>
                                        <p:attrNameLst>
                                          <p:attrName>style.visibility</p:attrName>
                                        </p:attrNameLst>
                                      </p:cBhvr>
                                      <p:to>
                                        <p:strVal val="visible"/>
                                      </p:to>
                                    </p:set>
                                    <p:animEffect transition="in" filter="wipe(left)">
                                      <p:cBhvr>
                                        <p:cTn id="77" dur="500"/>
                                        <p:tgtEl>
                                          <p:spTgt spid="855065"/>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855066"/>
                                        </p:tgtEl>
                                        <p:attrNameLst>
                                          <p:attrName>style.visibility</p:attrName>
                                        </p:attrNameLst>
                                      </p:cBhvr>
                                      <p:to>
                                        <p:strVal val="visible"/>
                                      </p:to>
                                    </p:set>
                                    <p:animEffect transition="in" filter="wipe(left)">
                                      <p:cBhvr>
                                        <p:cTn id="82" dur="500"/>
                                        <p:tgtEl>
                                          <p:spTgt spid="855066"/>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855068"/>
                                        </p:tgtEl>
                                        <p:attrNameLst>
                                          <p:attrName>style.visibility</p:attrName>
                                        </p:attrNameLst>
                                      </p:cBhvr>
                                      <p:to>
                                        <p:strVal val="visible"/>
                                      </p:to>
                                    </p:set>
                                    <p:animEffect transition="in" filter="wipe(left)">
                                      <p:cBhvr>
                                        <p:cTn id="87" dur="500"/>
                                        <p:tgtEl>
                                          <p:spTgt spid="855068"/>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855069"/>
                                        </p:tgtEl>
                                        <p:attrNameLst>
                                          <p:attrName>style.visibility</p:attrName>
                                        </p:attrNameLst>
                                      </p:cBhvr>
                                      <p:to>
                                        <p:strVal val="visible"/>
                                      </p:to>
                                    </p:set>
                                    <p:animEffect transition="in" filter="wipe(left)">
                                      <p:cBhvr>
                                        <p:cTn id="92" dur="500"/>
                                        <p:tgtEl>
                                          <p:spTgt spid="855069"/>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855070"/>
                                        </p:tgtEl>
                                        <p:attrNameLst>
                                          <p:attrName>style.visibility</p:attrName>
                                        </p:attrNameLst>
                                      </p:cBhvr>
                                      <p:to>
                                        <p:strVal val="visible"/>
                                      </p:to>
                                    </p:set>
                                    <p:animEffect transition="in" filter="wipe(left)">
                                      <p:cBhvr>
                                        <p:cTn id="97" dur="500"/>
                                        <p:tgtEl>
                                          <p:spTgt spid="855070"/>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855071"/>
                                        </p:tgtEl>
                                        <p:attrNameLst>
                                          <p:attrName>style.visibility</p:attrName>
                                        </p:attrNameLst>
                                      </p:cBhvr>
                                      <p:to>
                                        <p:strVal val="visible"/>
                                      </p:to>
                                    </p:set>
                                    <p:animEffect transition="in" filter="wipe(left)">
                                      <p:cBhvr>
                                        <p:cTn id="102" dur="500"/>
                                        <p:tgtEl>
                                          <p:spTgt spid="855071"/>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855072"/>
                                        </p:tgtEl>
                                        <p:attrNameLst>
                                          <p:attrName>style.visibility</p:attrName>
                                        </p:attrNameLst>
                                      </p:cBhvr>
                                      <p:to>
                                        <p:strVal val="visible"/>
                                      </p:to>
                                    </p:set>
                                    <p:animEffect transition="in" filter="wipe(left)">
                                      <p:cBhvr>
                                        <p:cTn id="107" dur="500"/>
                                        <p:tgtEl>
                                          <p:spTgt spid="855072"/>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855074"/>
                                        </p:tgtEl>
                                        <p:attrNameLst>
                                          <p:attrName>style.visibility</p:attrName>
                                        </p:attrNameLst>
                                      </p:cBhvr>
                                      <p:to>
                                        <p:strVal val="visible"/>
                                      </p:to>
                                    </p:set>
                                    <p:animEffect transition="in" filter="wipe(left)">
                                      <p:cBhvr>
                                        <p:cTn id="112" dur="500"/>
                                        <p:tgtEl>
                                          <p:spTgt spid="855074"/>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855075"/>
                                        </p:tgtEl>
                                        <p:attrNameLst>
                                          <p:attrName>style.visibility</p:attrName>
                                        </p:attrNameLst>
                                      </p:cBhvr>
                                      <p:to>
                                        <p:strVal val="visible"/>
                                      </p:to>
                                    </p:set>
                                    <p:animEffect transition="in" filter="wipe(left)">
                                      <p:cBhvr>
                                        <p:cTn id="117" dur="500"/>
                                        <p:tgtEl>
                                          <p:spTgt spid="855075"/>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855076"/>
                                        </p:tgtEl>
                                        <p:attrNameLst>
                                          <p:attrName>style.visibility</p:attrName>
                                        </p:attrNameLst>
                                      </p:cBhvr>
                                      <p:to>
                                        <p:strVal val="visible"/>
                                      </p:to>
                                    </p:set>
                                    <p:animEffect transition="in" filter="wipe(left)">
                                      <p:cBhvr>
                                        <p:cTn id="122" dur="500"/>
                                        <p:tgtEl>
                                          <p:spTgt spid="855076"/>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855077"/>
                                        </p:tgtEl>
                                        <p:attrNameLst>
                                          <p:attrName>style.visibility</p:attrName>
                                        </p:attrNameLst>
                                      </p:cBhvr>
                                      <p:to>
                                        <p:strVal val="visible"/>
                                      </p:to>
                                    </p:set>
                                    <p:animEffect transition="in" filter="wipe(left)">
                                      <p:cBhvr>
                                        <p:cTn id="127" dur="500"/>
                                        <p:tgtEl>
                                          <p:spTgt spid="855077"/>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855078"/>
                                        </p:tgtEl>
                                        <p:attrNameLst>
                                          <p:attrName>style.visibility</p:attrName>
                                        </p:attrNameLst>
                                      </p:cBhvr>
                                      <p:to>
                                        <p:strVal val="visible"/>
                                      </p:to>
                                    </p:set>
                                    <p:animEffect transition="in" filter="wipe(left)">
                                      <p:cBhvr>
                                        <p:cTn id="132" dur="500"/>
                                        <p:tgtEl>
                                          <p:spTgt spid="855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5048" grpId="0"/>
      <p:bldP spid="855049" grpId="0"/>
      <p:bldP spid="855050" grpId="0"/>
      <p:bldP spid="855051" grpId="0"/>
      <p:bldP spid="855052" grpId="0"/>
      <p:bldP spid="855054" grpId="0"/>
      <p:bldP spid="855055" grpId="0"/>
      <p:bldP spid="855056" grpId="0"/>
      <p:bldP spid="855057" grpId="0"/>
      <p:bldP spid="855058" grpId="0"/>
      <p:bldP spid="855062" grpId="0"/>
      <p:bldP spid="855063" grpId="0"/>
      <p:bldP spid="855064" grpId="0"/>
      <p:bldP spid="855065" grpId="0"/>
      <p:bldP spid="855066" grpId="0"/>
      <p:bldP spid="855068" grpId="0"/>
      <p:bldP spid="855069" grpId="0"/>
      <p:bldP spid="855070" grpId="0"/>
      <p:bldP spid="855071" grpId="0"/>
      <p:bldP spid="855072" grpId="0"/>
      <p:bldP spid="855074" grpId="0"/>
      <p:bldP spid="855075" grpId="0"/>
      <p:bldP spid="855076" grpId="0"/>
      <p:bldP spid="855077" grpId="0"/>
      <p:bldP spid="855078" grpId="0"/>
      <p:bldP spid="85507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1420504"/>
            <a:ext cx="8534400" cy="3180235"/>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1747" name="Text Box 10"/>
          <p:cNvSpPr txBox="1">
            <a:spLocks noChangeArrowheads="1"/>
          </p:cNvSpPr>
          <p:nvPr/>
        </p:nvSpPr>
        <p:spPr bwMode="auto">
          <a:xfrm>
            <a:off x="242248" y="4665343"/>
            <a:ext cx="181515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r">
              <a:defRPr sz="1200">
                <a:latin typeface="Liberation Sans" panose="020B0604020202020204" pitchFamily="34" charset="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algn="l"/>
            <a:r>
              <a:rPr lang="en-US" dirty="0"/>
              <a:t>ILLUSTRATION 9-12</a:t>
            </a:r>
          </a:p>
          <a:p>
            <a:pPr algn="l"/>
            <a:r>
              <a:rPr lang="en-US" b="0" dirty="0"/>
              <a:t>Comparison of depreciation methods</a:t>
            </a:r>
            <a:endParaRPr lang="en-US" altLang="en-US" b="0" dirty="0"/>
          </a:p>
        </p:txBody>
      </p:sp>
      <p:sp>
        <p:nvSpPr>
          <p:cNvPr id="11"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2"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rgbClr val="CC0000"/>
                </a:solidFill>
                <a:latin typeface="Liberation Sans" panose="020B0604020202020204" pitchFamily="34" charset="0"/>
              </a:rPr>
              <a:t>Management’s Choice</a:t>
            </a:r>
            <a:endParaRPr lang="en-US" altLang="en-US" sz="3200" b="1" i="0" dirty="0">
              <a:solidFill>
                <a:srgbClr val="CC0000"/>
              </a:solidFill>
              <a:effectLst/>
              <a:latin typeface="Liberation Sans" panose="020B0604020202020204" pitchFamily="34" charset="0"/>
            </a:endParaRPr>
          </a:p>
        </p:txBody>
      </p:sp>
      <p:sp>
        <p:nvSpPr>
          <p:cNvPr id="2" name="Rectangle 1"/>
          <p:cNvSpPr/>
          <p:nvPr/>
        </p:nvSpPr>
        <p:spPr>
          <a:xfrm>
            <a:off x="2286000" y="4800600"/>
            <a:ext cx="6553200" cy="1255728"/>
          </a:xfrm>
          <a:prstGeom prst="rect">
            <a:avLst/>
          </a:prstGeom>
        </p:spPr>
        <p:txBody>
          <a:bodyPr wrap="square">
            <a:spAutoFit/>
          </a:bodyPr>
          <a:lstStyle/>
          <a:p>
            <a:pPr algn="l">
              <a:lnSpc>
                <a:spcPct val="120000"/>
              </a:lnSpc>
            </a:pPr>
            <a:r>
              <a:rPr lang="en-US" sz="2100" dirty="0">
                <a:latin typeface="Liberation Sans" panose="020B0604020202020204" pitchFamily="34" charset="0"/>
              </a:rPr>
              <a:t>Annual depreciation expense varies </a:t>
            </a:r>
            <a:r>
              <a:rPr lang="en-US" sz="2100" b="0" dirty="0">
                <a:latin typeface="Liberation Sans" panose="020B0604020202020204" pitchFamily="34" charset="0"/>
              </a:rPr>
              <a:t>considerably among the methods, </a:t>
            </a:r>
            <a:r>
              <a:rPr lang="en-US" sz="2100" dirty="0">
                <a:latin typeface="Liberation Sans" panose="020B0604020202020204" pitchFamily="34" charset="0"/>
              </a:rPr>
              <a:t>but total depreciation expense is the same </a:t>
            </a:r>
            <a:r>
              <a:rPr lang="en-US" sz="2100" b="0" dirty="0">
                <a:latin typeface="Liberation Sans" panose="020B0604020202020204" pitchFamily="34" charset="0"/>
              </a:rPr>
              <a:t>($12,000) for the five-year period.</a:t>
            </a: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a:t>
            </a:r>
          </a:p>
        </p:txBody>
      </p:sp>
    </p:spTree>
    <p:extLst>
      <p:ext uri="{BB962C8B-B14F-4D97-AF65-F5344CB8AC3E}">
        <p14:creationId xmlns:p14="http://schemas.microsoft.com/office/powerpoint/2010/main" val="918055928"/>
      </p:ext>
    </p:extLst>
  </p:cSld>
  <p:clrMapOvr>
    <a:masterClrMapping/>
  </p:clrMapOvr>
  <p:transition>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
          <p:cNvSpPr txBox="1">
            <a:spLocks noChangeArrowheads="1"/>
          </p:cNvSpPr>
          <p:nvPr/>
        </p:nvSpPr>
        <p:spPr bwMode="auto">
          <a:xfrm>
            <a:off x="242248" y="4665343"/>
            <a:ext cx="385594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r">
              <a:defRPr sz="1200">
                <a:latin typeface="Liberation Sans" panose="020B0604020202020204" pitchFamily="34" charset="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algn="l"/>
            <a:r>
              <a:rPr lang="en-US" dirty="0"/>
              <a:t>ILLUSTRATION 9-12</a:t>
            </a:r>
          </a:p>
          <a:p>
            <a:pPr algn="l"/>
            <a:r>
              <a:rPr lang="en-US" dirty="0"/>
              <a:t>Comparison of depreciation methods</a:t>
            </a:r>
            <a:endParaRPr lang="en-US" altLang="en-US" dirty="0"/>
          </a:p>
        </p:txBody>
      </p:sp>
      <p:sp>
        <p:nvSpPr>
          <p:cNvPr id="11"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2"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rgbClr val="CC0000"/>
                </a:solidFill>
                <a:latin typeface="Liberation Sans" panose="020B0604020202020204" pitchFamily="34" charset="0"/>
              </a:rPr>
              <a:t>Management’s Choice</a:t>
            </a:r>
            <a:endParaRPr lang="en-US" altLang="en-US" sz="3200" b="1" i="0" dirty="0">
              <a:solidFill>
                <a:srgbClr val="CC0000"/>
              </a:solidFill>
              <a:effectLst/>
              <a:latin typeface="Liberation Sans" panose="020B0604020202020204" pitchFamily="34" charset="0"/>
            </a:endParaRPr>
          </a:p>
        </p:txBody>
      </p:sp>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1360166"/>
            <a:ext cx="8534400" cy="4806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14400" y="6189343"/>
            <a:ext cx="1905000" cy="461665"/>
          </a:xfrm>
          <a:prstGeom prst="rect">
            <a:avLst/>
          </a:prstGeom>
        </p:spPr>
        <p:txBody>
          <a:bodyPr wrap="square">
            <a:spAutoFit/>
          </a:bodyPr>
          <a:lstStyle/>
          <a:p>
            <a:pPr algn="l"/>
            <a:r>
              <a:rPr lang="en-US" sz="1200" dirty="0">
                <a:latin typeface="Liberation Sans" panose="020B0604020202020204" pitchFamily="34" charset="0"/>
              </a:rPr>
              <a:t>ILLUSTRATION 9-13</a:t>
            </a:r>
          </a:p>
          <a:p>
            <a:pPr algn="l"/>
            <a:r>
              <a:rPr lang="en-US" sz="1200" b="0" dirty="0">
                <a:latin typeface="Liberation Sans" panose="020B0604020202020204" pitchFamily="34" charset="0"/>
              </a:rPr>
              <a:t>Patterns of depreciation</a:t>
            </a: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a:t>
            </a:r>
          </a:p>
        </p:txBody>
      </p:sp>
    </p:spTree>
    <p:extLst>
      <p:ext uri="{BB962C8B-B14F-4D97-AF65-F5344CB8AC3E}">
        <p14:creationId xmlns:p14="http://schemas.microsoft.com/office/powerpoint/2010/main" val="1044860381"/>
      </p:ext>
    </p:extLst>
  </p:cSld>
  <p:clrMapOvr>
    <a:masterClrMapping/>
  </p:clrMapOvr>
  <p:transition>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609600" y="1295400"/>
            <a:ext cx="8077200" cy="35705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25000"/>
              </a:lnSpc>
              <a:spcBef>
                <a:spcPts val="1200"/>
              </a:spcBef>
              <a:buSzPct val="80000"/>
            </a:pPr>
            <a:r>
              <a:rPr lang="en-US" altLang="en-US" sz="2300" b="0" dirty="0">
                <a:latin typeface="Liberation Sans" panose="020B0604020202020204" pitchFamily="34" charset="0"/>
              </a:rPr>
              <a:t>IRS does not require taxpayer to use the same depreciation method on the tax return that is used in preparing financial statements.</a:t>
            </a:r>
          </a:p>
          <a:p>
            <a:pPr algn="l">
              <a:lnSpc>
                <a:spcPct val="125000"/>
              </a:lnSpc>
              <a:spcBef>
                <a:spcPts val="1200"/>
              </a:spcBef>
              <a:buSzPct val="80000"/>
            </a:pPr>
            <a:r>
              <a:rPr lang="en-US" altLang="en-US" sz="2300" b="0" dirty="0">
                <a:latin typeface="Liberation Sans" panose="020B0604020202020204" pitchFamily="34" charset="0"/>
                <a:cs typeface="Times New Roman" pitchFamily="18" charset="0"/>
              </a:rPr>
              <a:t>IRS requires the </a:t>
            </a:r>
            <a:r>
              <a:rPr lang="en-US" altLang="en-US" sz="2300" dirty="0">
                <a:latin typeface="Liberation Sans" panose="020B0604020202020204" pitchFamily="34" charset="0"/>
              </a:rPr>
              <a:t>straight-line</a:t>
            </a:r>
            <a:r>
              <a:rPr lang="en-US" altLang="en-US" sz="2300" b="0" dirty="0">
                <a:latin typeface="Liberation Sans" panose="020B0604020202020204" pitchFamily="34" charset="0"/>
              </a:rPr>
              <a:t> method or a special accelerated-depreciation method called the </a:t>
            </a:r>
            <a:r>
              <a:rPr lang="en-US" altLang="en-US" sz="2300" dirty="0">
                <a:latin typeface="Liberation Sans" panose="020B0604020202020204" pitchFamily="34" charset="0"/>
              </a:rPr>
              <a:t>Modified Accelerated Cost Recovery System</a:t>
            </a:r>
            <a:r>
              <a:rPr lang="en-US" altLang="en-US" sz="2300" b="0" dirty="0">
                <a:latin typeface="Liberation Sans" panose="020B0604020202020204" pitchFamily="34" charset="0"/>
              </a:rPr>
              <a:t> (MACRS).  </a:t>
            </a:r>
          </a:p>
          <a:p>
            <a:pPr algn="l">
              <a:lnSpc>
                <a:spcPct val="125000"/>
              </a:lnSpc>
              <a:spcBef>
                <a:spcPts val="1200"/>
              </a:spcBef>
              <a:buSzPct val="80000"/>
            </a:pPr>
            <a:r>
              <a:rPr lang="en-US" altLang="en-US" sz="2300" b="0" dirty="0">
                <a:latin typeface="Liberation Sans" panose="020B0604020202020204" pitchFamily="34" charset="0"/>
              </a:rPr>
              <a:t>MACRS </a:t>
            </a:r>
            <a:r>
              <a:rPr lang="en-US" altLang="en-US" sz="2300" b="0" dirty="0">
                <a:latin typeface="Liberation Sans" panose="020B0604020202020204" pitchFamily="34" charset="0"/>
                <a:cs typeface="Times New Roman" pitchFamily="18" charset="0"/>
              </a:rPr>
              <a:t>is </a:t>
            </a:r>
            <a:r>
              <a:rPr lang="en-US" altLang="en-US" sz="2300" dirty="0">
                <a:latin typeface="Liberation Sans" panose="020B0604020202020204" pitchFamily="34" charset="0"/>
                <a:cs typeface="Times New Roman" pitchFamily="18" charset="0"/>
              </a:rPr>
              <a:t>NOT acceptable</a:t>
            </a:r>
            <a:r>
              <a:rPr lang="en-US" altLang="en-US" sz="2300" b="0" dirty="0">
                <a:latin typeface="Liberation Sans" panose="020B0604020202020204" pitchFamily="34" charset="0"/>
                <a:cs typeface="Times New Roman" pitchFamily="18" charset="0"/>
              </a:rPr>
              <a:t> under GAAP.</a:t>
            </a:r>
            <a:r>
              <a:rPr lang="en-US" altLang="en-US" sz="2300" b="0" dirty="0">
                <a:latin typeface="Liberation Sans" panose="020B0604020202020204" pitchFamily="34" charset="0"/>
              </a:rPr>
              <a:t> </a:t>
            </a:r>
          </a:p>
        </p:txBody>
      </p:sp>
      <p:sp>
        <p:nvSpPr>
          <p:cNvPr id="7"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rgbClr val="CC0000"/>
                </a:solidFill>
                <a:latin typeface="Liberation Sans" panose="020B0604020202020204" pitchFamily="34" charset="0"/>
              </a:rPr>
              <a:t>Depreciation and Income Taxes</a:t>
            </a: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a:t>
            </a:r>
          </a:p>
        </p:txBody>
      </p:sp>
    </p:spTree>
  </p:cSld>
  <p:clrMapOvr>
    <a:masterClrMapping/>
  </p:clrMapOvr>
  <p:transition>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dirty="0">
                <a:solidFill>
                  <a:srgbClr val="CC0000"/>
                </a:solidFill>
                <a:latin typeface="Liberation Sans" panose="020B0604020202020204" pitchFamily="34" charset="0"/>
              </a:rPr>
              <a:t>Depreciation Disclosure in the Notes</a:t>
            </a:r>
          </a:p>
        </p:txBody>
      </p:sp>
      <p:sp>
        <p:nvSpPr>
          <p:cNvPr id="2" name="TextBox 1"/>
          <p:cNvSpPr txBox="1"/>
          <p:nvPr/>
        </p:nvSpPr>
        <p:spPr>
          <a:xfrm>
            <a:off x="345745" y="1424515"/>
            <a:ext cx="8458199" cy="812530"/>
          </a:xfrm>
          <a:prstGeom prst="rect">
            <a:avLst/>
          </a:prstGeom>
          <a:solidFill>
            <a:srgbClr val="339966"/>
          </a:solidFill>
        </p:spPr>
        <p:txBody>
          <a:bodyPr wrap="square" tIns="91440" bIns="91440" rtlCol="0" anchor="ctr" anchorCtr="0">
            <a:noAutofit/>
          </a:bodyPr>
          <a:lstStyle/>
          <a:p>
            <a:r>
              <a:rPr lang="en-US" sz="2100" dirty="0">
                <a:solidFill>
                  <a:schemeClr val="bg1"/>
                </a:solidFill>
                <a:latin typeface="Liberation Sans" panose="020B0604020202020204" pitchFamily="34" charset="0"/>
              </a:rPr>
              <a:t>SOUTHWEST AIRLINES</a:t>
            </a:r>
          </a:p>
          <a:p>
            <a:r>
              <a:rPr lang="en-US" sz="2100" b="0" dirty="0">
                <a:solidFill>
                  <a:schemeClr val="bg1"/>
                </a:solidFill>
                <a:latin typeface="Liberation Sans" panose="020B0604020202020204" pitchFamily="34" charset="0"/>
              </a:rPr>
              <a:t>Notes to the Financial Statements</a:t>
            </a:r>
            <a:endParaRPr lang="en-US" sz="2100" dirty="0">
              <a:solidFill>
                <a:schemeClr val="bg1"/>
              </a:solidFill>
              <a:latin typeface="Liberation Sans" panose="020B0604020202020204" pitchFamily="34" charset="0"/>
            </a:endParaRPr>
          </a:p>
        </p:txBody>
      </p:sp>
      <p:sp>
        <p:nvSpPr>
          <p:cNvPr id="12" name="TextBox 11"/>
          <p:cNvSpPr txBox="1"/>
          <p:nvPr/>
        </p:nvSpPr>
        <p:spPr>
          <a:xfrm>
            <a:off x="345744" y="2242083"/>
            <a:ext cx="8458199" cy="2544869"/>
          </a:xfrm>
          <a:prstGeom prst="rect">
            <a:avLst/>
          </a:prstGeom>
          <a:solidFill>
            <a:srgbClr val="EAEAEA"/>
          </a:solidFill>
        </p:spPr>
        <p:txBody>
          <a:bodyPr wrap="square" lIns="182880" tIns="137160" rIns="182880" rtlCol="0">
            <a:noAutofit/>
          </a:bodyPr>
          <a:lstStyle/>
          <a:p>
            <a:pPr algn="just"/>
            <a:r>
              <a:rPr lang="en-US" sz="2100" dirty="0">
                <a:latin typeface="Liberation Sans" panose="020B0604020202020204" pitchFamily="34" charset="0"/>
              </a:rPr>
              <a:t>Property and equipment </a:t>
            </a:r>
            <a:r>
              <a:rPr lang="en-US" sz="2100" b="0" dirty="0">
                <a:latin typeface="Liberation Sans" panose="020B0604020202020204" pitchFamily="34" charset="0"/>
              </a:rPr>
              <a:t>Depreciation is provided by the straight-line method to estimated residual values over periods ranging from 23 to 25 years for flight equipment and 5 to 30 years for ground property and equipment once the asset is placed in service. . . . Amortization of property under capital leases is on a straight-line basis over the lease term and is included in depreciation and amortization expense.</a:t>
            </a:r>
            <a:endParaRPr lang="en-US" sz="2100" dirty="0">
              <a:solidFill>
                <a:schemeClr val="bg1"/>
              </a:solidFill>
              <a:latin typeface="Liberation Sans" panose="020B0604020202020204" pitchFamily="34" charset="0"/>
            </a:endParaRPr>
          </a:p>
        </p:txBody>
      </p:sp>
      <p:sp>
        <p:nvSpPr>
          <p:cNvPr id="4" name="Rectangle 3"/>
          <p:cNvSpPr/>
          <p:nvPr/>
        </p:nvSpPr>
        <p:spPr bwMode="auto">
          <a:xfrm>
            <a:off x="345744" y="1424515"/>
            <a:ext cx="8458199" cy="3362437"/>
          </a:xfrm>
          <a:prstGeom prst="rect">
            <a:avLst/>
          </a:prstGeom>
          <a:noFill/>
          <a:ln w="28575" cap="sq"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900" b="1" i="0" u="none" strike="noStrike" cap="none" normalizeH="0" baseline="0" dirty="0">
              <a:ln>
                <a:noFill/>
              </a:ln>
              <a:solidFill>
                <a:schemeClr val="tx1"/>
              </a:solidFill>
              <a:effectLst/>
              <a:latin typeface="Arial" charset="0"/>
            </a:endParaRPr>
          </a:p>
        </p:txBody>
      </p:sp>
      <p:pic>
        <p:nvPicPr>
          <p:cNvPr id="757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21" y="1521262"/>
            <a:ext cx="775590" cy="650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69544" y="4849504"/>
            <a:ext cx="2701128" cy="461665"/>
          </a:xfrm>
          <a:prstGeom prst="rect">
            <a:avLst/>
          </a:prstGeom>
        </p:spPr>
        <p:txBody>
          <a:bodyPr wrap="square">
            <a:spAutoFit/>
          </a:bodyPr>
          <a:lstStyle/>
          <a:p>
            <a:pPr algn="l"/>
            <a:r>
              <a:rPr lang="en-US" sz="1200" dirty="0">
                <a:latin typeface="Liberation Sans" panose="020B0604020202020204" pitchFamily="34" charset="0"/>
              </a:rPr>
              <a:t>ILLUSTRATION 9-14</a:t>
            </a:r>
          </a:p>
          <a:p>
            <a:pPr algn="l"/>
            <a:r>
              <a:rPr lang="en-US" sz="1200" b="0" dirty="0">
                <a:latin typeface="Liberation Sans" panose="020B0604020202020204" pitchFamily="34" charset="0"/>
              </a:rPr>
              <a:t>Disclosure of depreciation policies</a:t>
            </a:r>
          </a:p>
        </p:txBody>
      </p:sp>
      <p:sp>
        <p:nvSpPr>
          <p:cNvPr id="1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a:t>
            </a:r>
          </a:p>
        </p:txBody>
      </p:sp>
    </p:spTree>
  </p:cSld>
  <p:clrMapOvr>
    <a:masterClrMapping/>
  </p:clrMapOvr>
  <p:transition>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609600" y="1295400"/>
            <a:ext cx="7543800" cy="21455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marL="688975" algn="l">
              <a:lnSpc>
                <a:spcPct val="125000"/>
              </a:lnSpc>
              <a:spcBef>
                <a:spcPts val="1200"/>
              </a:spcBef>
              <a:buClr>
                <a:srgbClr val="CC0000"/>
              </a:buClr>
              <a:buSzPct val="80000"/>
              <a:buFont typeface="Wingdings" pitchFamily="2" charset="2"/>
              <a:buChar char="u"/>
            </a:pPr>
            <a:r>
              <a:rPr lang="en-US" altLang="en-US" sz="2200" b="0" dirty="0">
                <a:latin typeface="Liberation Sans" panose="020B0604020202020204" pitchFamily="34" charset="0"/>
              </a:rPr>
              <a:t>Accounted for in the period of change and future periods (Change in Estimate).</a:t>
            </a:r>
          </a:p>
          <a:p>
            <a:pPr marL="688975" algn="l">
              <a:lnSpc>
                <a:spcPct val="125000"/>
              </a:lnSpc>
              <a:spcBef>
                <a:spcPts val="1200"/>
              </a:spcBef>
              <a:buClr>
                <a:srgbClr val="CC0000"/>
              </a:buClr>
              <a:buSzPct val="80000"/>
              <a:buFont typeface="Wingdings" pitchFamily="2" charset="2"/>
              <a:buChar char="u"/>
            </a:pPr>
            <a:r>
              <a:rPr lang="en-US" altLang="en-US" sz="2200" b="0" dirty="0">
                <a:latin typeface="Liberation Sans" panose="020B0604020202020204" pitchFamily="34" charset="0"/>
              </a:rPr>
              <a:t>Not handled retrospectively.</a:t>
            </a:r>
          </a:p>
          <a:p>
            <a:pPr marL="688975" algn="l">
              <a:lnSpc>
                <a:spcPct val="125000"/>
              </a:lnSpc>
              <a:spcBef>
                <a:spcPts val="1200"/>
              </a:spcBef>
              <a:buClr>
                <a:srgbClr val="CC0000"/>
              </a:buClr>
              <a:buSzPct val="80000"/>
              <a:buFont typeface="Wingdings" pitchFamily="2" charset="2"/>
              <a:buChar char="u"/>
            </a:pPr>
            <a:r>
              <a:rPr lang="en-US" altLang="en-US" sz="2200" b="0" dirty="0">
                <a:latin typeface="Liberation Sans" panose="020B0604020202020204" pitchFamily="34" charset="0"/>
              </a:rPr>
              <a:t>Not considered error.</a:t>
            </a:r>
          </a:p>
        </p:txBody>
      </p:sp>
      <p:sp>
        <p:nvSpPr>
          <p:cNvPr id="7"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dirty="0">
                <a:solidFill>
                  <a:schemeClr val="tx2">
                    <a:lumMod val="50000"/>
                  </a:schemeClr>
                </a:solidFill>
                <a:latin typeface="Liberation Sans" panose="020B0604020202020204" pitchFamily="34" charset="0"/>
              </a:rPr>
              <a:t>REVISING PERIODIC DEPRECIATION</a:t>
            </a: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a:t>
            </a:r>
          </a:p>
        </p:txBody>
      </p:sp>
    </p:spTree>
  </p:cSld>
  <p:clrMapOvr>
    <a:masterClrMapping/>
  </p:clrMapOvr>
  <p:transition>
    <p:wipe dir="r"/>
  </p:transition>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3" name="Rectangle 2"/>
          <p:cNvSpPr>
            <a:spLocks noGrp="1" noChangeArrowheads="1"/>
          </p:cNvSpPr>
          <p:nvPr>
            <p:ph type="body" idx="1"/>
          </p:nvPr>
        </p:nvSpPr>
        <p:spPr bwMode="auto">
          <a:xfrm>
            <a:off x="620713" y="1295400"/>
            <a:ext cx="8142287" cy="2590800"/>
          </a:xfrm>
          <a:solidFill>
            <a:srgbClr val="FFFFFF"/>
          </a:solid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marL="0" indent="0">
              <a:lnSpc>
                <a:spcPct val="125000"/>
              </a:lnSpc>
              <a:spcBef>
                <a:spcPct val="25000"/>
              </a:spcBef>
              <a:buFont typeface="Wingdings" pitchFamily="2" charset="2"/>
              <a:buNone/>
            </a:pPr>
            <a:r>
              <a:rPr lang="en-US" altLang="en-US" sz="2100" dirty="0">
                <a:solidFill>
                  <a:schemeClr val="tx1"/>
                </a:solidFill>
                <a:effectLst/>
                <a:latin typeface="Liberation Sans" panose="020B0604020202020204" pitchFamily="34" charset="0"/>
              </a:rPr>
              <a:t>Illustration:</a:t>
            </a:r>
            <a:r>
              <a:rPr lang="en-US" altLang="en-US" sz="2100" b="0" dirty="0">
                <a:solidFill>
                  <a:schemeClr val="tx1"/>
                </a:solidFill>
                <a:effectLst/>
                <a:latin typeface="Liberation Sans" panose="020B0604020202020204" pitchFamily="34" charset="0"/>
              </a:rPr>
              <a:t> Arcadia HS, purchased equipment for $510,000 which was estimated to have a useful life of 10 years with a salvage value of $10,000 at the end of that time.  Depreciation has been recorded for 7 years on a straight-line basis. In 2017 (year 8), it is determined that the total estimated life should be 15 years with a salvage value of $5,000 at the end of that time.</a:t>
            </a:r>
          </a:p>
        </p:txBody>
      </p:sp>
      <p:sp>
        <p:nvSpPr>
          <p:cNvPr id="1094659" name="Text Box 3"/>
          <p:cNvSpPr txBox="1">
            <a:spLocks noChangeArrowheads="1"/>
          </p:cNvSpPr>
          <p:nvPr/>
        </p:nvSpPr>
        <p:spPr bwMode="auto">
          <a:xfrm>
            <a:off x="6705600" y="4535510"/>
            <a:ext cx="1752600" cy="654050"/>
          </a:xfrm>
          <a:prstGeom prst="rect">
            <a:avLst/>
          </a:prstGeom>
          <a:solidFill>
            <a:srgbClr val="F9EFA5"/>
          </a:solidFill>
          <a:ln w="38100" cap="sq">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90000"/>
              </a:lnSpc>
              <a:defRPr/>
            </a:pPr>
            <a:r>
              <a:rPr lang="en-US" sz="2000" dirty="0">
                <a:effectLst>
                  <a:outerShdw blurRad="38100" dist="38100" dir="2700000" algn="tl">
                    <a:srgbClr val="FFFFFF"/>
                  </a:outerShdw>
                </a:effectLst>
                <a:latin typeface="Liberation Sans" panose="020B0604020202020204" pitchFamily="34" charset="0"/>
              </a:rPr>
              <a:t>No Entry </a:t>
            </a:r>
          </a:p>
          <a:p>
            <a:pPr>
              <a:lnSpc>
                <a:spcPct val="90000"/>
              </a:lnSpc>
              <a:defRPr/>
            </a:pPr>
            <a:r>
              <a:rPr lang="en-US" sz="2000" dirty="0">
                <a:effectLst>
                  <a:outerShdw blurRad="38100" dist="38100" dir="2700000" algn="tl">
                    <a:srgbClr val="FFFFFF"/>
                  </a:outerShdw>
                </a:effectLst>
                <a:latin typeface="Liberation Sans" panose="020B0604020202020204" pitchFamily="34" charset="0"/>
              </a:rPr>
              <a:t>Required</a:t>
            </a:r>
          </a:p>
        </p:txBody>
      </p:sp>
      <p:sp>
        <p:nvSpPr>
          <p:cNvPr id="1094661" name="Line 5"/>
          <p:cNvSpPr>
            <a:spLocks noChangeShapeType="1"/>
          </p:cNvSpPr>
          <p:nvPr/>
        </p:nvSpPr>
        <p:spPr bwMode="auto">
          <a:xfrm>
            <a:off x="6781800" y="5638800"/>
            <a:ext cx="1524000" cy="0"/>
          </a:xfrm>
          <a:prstGeom prst="line">
            <a:avLst/>
          </a:prstGeom>
          <a:noFill/>
          <a:ln w="38100" cap="sq">
            <a:solidFill>
              <a:srgbClr val="CC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35847" name="Rectangle 10"/>
          <p:cNvSpPr>
            <a:spLocks noChangeArrowheads="1"/>
          </p:cNvSpPr>
          <p:nvPr/>
        </p:nvSpPr>
        <p:spPr bwMode="auto">
          <a:xfrm>
            <a:off x="609600" y="3886200"/>
            <a:ext cx="5638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lvl1pPr>
              <a:defRPr sz="2900" b="1">
                <a:solidFill>
                  <a:schemeClr val="tx1"/>
                </a:solidFill>
                <a:latin typeface="Arial" charset="0"/>
              </a:defRPr>
            </a:lvl1pPr>
            <a:lvl2pPr marL="685800" indent="-45720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25000"/>
              </a:lnSpc>
              <a:spcBef>
                <a:spcPts val="600"/>
              </a:spcBef>
              <a:buClr>
                <a:schemeClr val="accent2"/>
              </a:buClr>
              <a:buSzPct val="75000"/>
              <a:buFont typeface="Wingdings" pitchFamily="2" charset="2"/>
              <a:buNone/>
            </a:pPr>
            <a:r>
              <a:rPr lang="en-US" altLang="en-US" sz="2100" dirty="0">
                <a:latin typeface="Liberation Sans" panose="020B0604020202020204" pitchFamily="34" charset="0"/>
              </a:rPr>
              <a:t>Questions:</a:t>
            </a:r>
          </a:p>
          <a:p>
            <a:pPr lvl="1" algn="l">
              <a:lnSpc>
                <a:spcPct val="125000"/>
              </a:lnSpc>
              <a:spcBef>
                <a:spcPts val="600"/>
              </a:spcBef>
              <a:buClr>
                <a:srgbClr val="CC0000"/>
              </a:buClr>
              <a:buSzPct val="80000"/>
              <a:buFont typeface="Wingdings" pitchFamily="2" charset="2"/>
              <a:buChar char="u"/>
            </a:pPr>
            <a:r>
              <a:rPr lang="en-US" altLang="en-US" sz="2100" b="0" dirty="0">
                <a:latin typeface="Liberation Sans" panose="020B0604020202020204" pitchFamily="34" charset="0"/>
              </a:rPr>
              <a:t>What is the journal entry to correct the prior years’ depreciation?</a:t>
            </a:r>
          </a:p>
          <a:p>
            <a:pPr lvl="1" algn="l">
              <a:lnSpc>
                <a:spcPct val="125000"/>
              </a:lnSpc>
              <a:spcBef>
                <a:spcPts val="600"/>
              </a:spcBef>
              <a:buClr>
                <a:srgbClr val="CC0000"/>
              </a:buClr>
              <a:buSzPct val="80000"/>
              <a:buFont typeface="Wingdings" pitchFamily="2" charset="2"/>
              <a:buChar char="u"/>
            </a:pPr>
            <a:r>
              <a:rPr lang="en-US" altLang="en-US" sz="2100" b="0" dirty="0">
                <a:latin typeface="Liberation Sans" panose="020B0604020202020204" pitchFamily="34" charset="0"/>
              </a:rPr>
              <a:t>Calculate the depreciation expense for 2017.</a:t>
            </a:r>
          </a:p>
        </p:txBody>
      </p:sp>
      <p:sp>
        <p:nvSpPr>
          <p:cNvPr id="9"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0"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dirty="0">
                <a:solidFill>
                  <a:schemeClr val="tx2">
                    <a:lumMod val="50000"/>
                  </a:schemeClr>
                </a:solidFill>
                <a:latin typeface="Liberation Sans" panose="020B0604020202020204" pitchFamily="34" charset="0"/>
              </a:rPr>
              <a:t>REVISING PERIODIC DEPRECIATION</a:t>
            </a: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94659"/>
                                        </p:tgtEl>
                                        <p:attrNameLst>
                                          <p:attrName>style.visibility</p:attrName>
                                        </p:attrNameLst>
                                      </p:cBhvr>
                                      <p:to>
                                        <p:strVal val="visible"/>
                                      </p:to>
                                    </p:set>
                                    <p:animEffect transition="in" filter="wipe(left)">
                                      <p:cBhvr>
                                        <p:cTn id="7" dur="500"/>
                                        <p:tgtEl>
                                          <p:spTgt spid="10946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94661"/>
                                        </p:tgtEl>
                                        <p:attrNameLst>
                                          <p:attrName>style.visibility</p:attrName>
                                        </p:attrNameLst>
                                      </p:cBhvr>
                                      <p:to>
                                        <p:strVal val="visible"/>
                                      </p:to>
                                    </p:set>
                                    <p:animEffect transition="in" filter="wipe(left)">
                                      <p:cBhvr>
                                        <p:cTn id="12" dur="500"/>
                                        <p:tgtEl>
                                          <p:spTgt spid="1094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659" grpId="0" animBg="1" autoUpdateAnimBg="0"/>
      <p:bldP spid="109466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ChangeArrowheads="1"/>
          </p:cNvSpPr>
          <p:nvPr/>
        </p:nvSpPr>
        <p:spPr bwMode="auto">
          <a:xfrm>
            <a:off x="2667000" y="3733800"/>
            <a:ext cx="5943600" cy="2362200"/>
          </a:xfrm>
          <a:prstGeom prst="rect">
            <a:avLst/>
          </a:prstGeom>
          <a:solidFill>
            <a:srgbClr val="FFFFC5"/>
          </a:solidFill>
          <a:ln w="28575" cap="sq">
            <a:solidFill>
              <a:schemeClr val="tx1"/>
            </a:solidFill>
            <a:miter lim="800000"/>
            <a:headEnd type="none" w="sm" len="sm"/>
            <a:tailEnd type="none" w="sm" len="sm"/>
          </a:ln>
          <a:effectLst/>
          <a:extLst/>
        </p:spPr>
        <p:txBody>
          <a:bodyPr wrap="none" anchor="ct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endParaRPr lang="en-US" altLang="en-US" dirty="0">
              <a:latin typeface="Liberation Sans" panose="020B0604020202020204" pitchFamily="34" charset="0"/>
            </a:endParaRPr>
          </a:p>
        </p:txBody>
      </p:sp>
      <p:sp>
        <p:nvSpPr>
          <p:cNvPr id="36868" name="Text Box 3"/>
          <p:cNvSpPr txBox="1">
            <a:spLocks noChangeArrowheads="1"/>
          </p:cNvSpPr>
          <p:nvPr/>
        </p:nvSpPr>
        <p:spPr bwMode="auto">
          <a:xfrm>
            <a:off x="3352800" y="4678363"/>
            <a:ext cx="16764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spcBef>
                <a:spcPct val="50000"/>
              </a:spcBef>
            </a:pPr>
            <a:r>
              <a:rPr lang="en-US" altLang="en-US" sz="2100" b="0" dirty="0">
                <a:latin typeface="Liberation Sans" panose="020B0604020202020204" pitchFamily="34" charset="0"/>
              </a:rPr>
              <a:t>Equipment</a:t>
            </a:r>
          </a:p>
        </p:txBody>
      </p:sp>
      <p:sp>
        <p:nvSpPr>
          <p:cNvPr id="36869" name="Text Box 4"/>
          <p:cNvSpPr txBox="1">
            <a:spLocks noChangeArrowheads="1"/>
          </p:cNvSpPr>
          <p:nvPr/>
        </p:nvSpPr>
        <p:spPr bwMode="auto">
          <a:xfrm>
            <a:off x="6553200" y="4678363"/>
            <a:ext cx="16764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2100" b="0" dirty="0">
                <a:latin typeface="Liberation Sans" panose="020B0604020202020204" pitchFamily="34" charset="0"/>
              </a:rPr>
              <a:t>$510,000</a:t>
            </a:r>
          </a:p>
        </p:txBody>
      </p:sp>
      <p:sp>
        <p:nvSpPr>
          <p:cNvPr id="36870" name="Text Box 5"/>
          <p:cNvSpPr txBox="1">
            <a:spLocks noChangeArrowheads="1"/>
          </p:cNvSpPr>
          <p:nvPr/>
        </p:nvSpPr>
        <p:spPr bwMode="auto">
          <a:xfrm>
            <a:off x="3048000" y="4221163"/>
            <a:ext cx="24384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spcBef>
                <a:spcPct val="50000"/>
              </a:spcBef>
            </a:pPr>
            <a:r>
              <a:rPr lang="en-US" altLang="en-US" sz="2100" b="0" dirty="0">
                <a:latin typeface="Liberation Sans" panose="020B0604020202020204" pitchFamily="34" charset="0"/>
              </a:rPr>
              <a:t>Plant Assets:</a:t>
            </a:r>
          </a:p>
        </p:txBody>
      </p:sp>
      <p:sp>
        <p:nvSpPr>
          <p:cNvPr id="36871" name="Text Box 6"/>
          <p:cNvSpPr txBox="1">
            <a:spLocks noChangeArrowheads="1"/>
          </p:cNvSpPr>
          <p:nvPr/>
        </p:nvSpPr>
        <p:spPr bwMode="auto">
          <a:xfrm>
            <a:off x="3352800" y="5059363"/>
            <a:ext cx="40386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spcBef>
                <a:spcPct val="50000"/>
              </a:spcBef>
            </a:pPr>
            <a:r>
              <a:rPr lang="en-US" altLang="en-US" sz="2100" b="0" dirty="0">
                <a:latin typeface="Liberation Sans" panose="020B0604020202020204" pitchFamily="34" charset="0"/>
              </a:rPr>
              <a:t>Accumulated depreciation</a:t>
            </a:r>
          </a:p>
        </p:txBody>
      </p:sp>
      <p:sp>
        <p:nvSpPr>
          <p:cNvPr id="36872" name="Text Box 7"/>
          <p:cNvSpPr txBox="1">
            <a:spLocks noChangeArrowheads="1"/>
          </p:cNvSpPr>
          <p:nvPr/>
        </p:nvSpPr>
        <p:spPr bwMode="auto">
          <a:xfrm>
            <a:off x="6553200" y="5059363"/>
            <a:ext cx="16764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2100" b="0" dirty="0">
                <a:latin typeface="Liberation Sans" panose="020B0604020202020204" pitchFamily="34" charset="0"/>
              </a:rPr>
              <a:t>  350,000</a:t>
            </a:r>
          </a:p>
        </p:txBody>
      </p:sp>
      <p:sp>
        <p:nvSpPr>
          <p:cNvPr id="36873" name="Text Box 8"/>
          <p:cNvSpPr txBox="1">
            <a:spLocks noChangeArrowheads="1"/>
          </p:cNvSpPr>
          <p:nvPr/>
        </p:nvSpPr>
        <p:spPr bwMode="auto">
          <a:xfrm>
            <a:off x="3352800" y="5516563"/>
            <a:ext cx="40386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spcBef>
                <a:spcPct val="50000"/>
              </a:spcBef>
            </a:pPr>
            <a:r>
              <a:rPr lang="en-US" altLang="en-US" sz="2100" b="0" dirty="0">
                <a:latin typeface="Liberation Sans" panose="020B0604020202020204" pitchFamily="34" charset="0"/>
              </a:rPr>
              <a:t>   Net book value (NBV)</a:t>
            </a:r>
          </a:p>
        </p:txBody>
      </p:sp>
      <p:sp>
        <p:nvSpPr>
          <p:cNvPr id="36874" name="Text Box 9"/>
          <p:cNvSpPr txBox="1">
            <a:spLocks noChangeArrowheads="1"/>
          </p:cNvSpPr>
          <p:nvPr/>
        </p:nvSpPr>
        <p:spPr bwMode="auto">
          <a:xfrm>
            <a:off x="6553200" y="5516563"/>
            <a:ext cx="1676400" cy="412750"/>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r">
              <a:spcBef>
                <a:spcPct val="50000"/>
              </a:spcBef>
            </a:pPr>
            <a:r>
              <a:rPr lang="en-US" altLang="en-US" sz="2100" dirty="0">
                <a:solidFill>
                  <a:srgbClr val="CC0000"/>
                </a:solidFill>
                <a:latin typeface="Liberation Sans" panose="020B0604020202020204" pitchFamily="34" charset="0"/>
              </a:rPr>
              <a:t>$160,000</a:t>
            </a:r>
          </a:p>
        </p:txBody>
      </p:sp>
      <p:sp>
        <p:nvSpPr>
          <p:cNvPr id="36875" name="Text Box 10"/>
          <p:cNvSpPr txBox="1">
            <a:spLocks noChangeArrowheads="1"/>
          </p:cNvSpPr>
          <p:nvPr/>
        </p:nvSpPr>
        <p:spPr bwMode="auto">
          <a:xfrm>
            <a:off x="3810000" y="3840163"/>
            <a:ext cx="41148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spcBef>
                <a:spcPct val="50000"/>
              </a:spcBef>
            </a:pPr>
            <a:r>
              <a:rPr lang="en-US" altLang="en-US" sz="2100" b="0" u="sng" dirty="0">
                <a:latin typeface="Liberation Sans" panose="020B0604020202020204" pitchFamily="34" charset="0"/>
              </a:rPr>
              <a:t>Balance Sheet</a:t>
            </a:r>
            <a:r>
              <a:rPr lang="en-US" altLang="en-US" sz="2100" b="0" dirty="0">
                <a:latin typeface="Liberation Sans" panose="020B0604020202020204" pitchFamily="34" charset="0"/>
              </a:rPr>
              <a:t>   (Dec. 31, 2016)</a:t>
            </a:r>
          </a:p>
        </p:txBody>
      </p:sp>
      <p:sp>
        <p:nvSpPr>
          <p:cNvPr id="36876" name="Text Box 13"/>
          <p:cNvSpPr txBox="1">
            <a:spLocks noChangeArrowheads="1"/>
          </p:cNvSpPr>
          <p:nvPr/>
        </p:nvSpPr>
        <p:spPr bwMode="auto">
          <a:xfrm>
            <a:off x="609600" y="1319213"/>
            <a:ext cx="4724400" cy="194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4460875" algn="r"/>
              </a:tabLst>
              <a:defRPr sz="2900" b="1">
                <a:solidFill>
                  <a:schemeClr val="tx1"/>
                </a:solidFill>
                <a:latin typeface="Arial" charset="0"/>
              </a:defRPr>
            </a:lvl1pPr>
            <a:lvl2pPr marL="742950" indent="-285750">
              <a:tabLst>
                <a:tab pos="4460875" algn="r"/>
              </a:tabLst>
              <a:defRPr sz="2900" b="1">
                <a:solidFill>
                  <a:schemeClr val="tx1"/>
                </a:solidFill>
                <a:latin typeface="Arial" charset="0"/>
              </a:defRPr>
            </a:lvl2pPr>
            <a:lvl3pPr marL="1143000" indent="-228600">
              <a:tabLst>
                <a:tab pos="4460875" algn="r"/>
              </a:tabLst>
              <a:defRPr sz="2900" b="1">
                <a:solidFill>
                  <a:schemeClr val="tx1"/>
                </a:solidFill>
                <a:latin typeface="Arial" charset="0"/>
              </a:defRPr>
            </a:lvl3pPr>
            <a:lvl4pPr marL="1600200" indent="-228600">
              <a:tabLst>
                <a:tab pos="4460875" algn="r"/>
              </a:tabLst>
              <a:defRPr sz="2900" b="1">
                <a:solidFill>
                  <a:schemeClr val="tx1"/>
                </a:solidFill>
                <a:latin typeface="Arial" charset="0"/>
              </a:defRPr>
            </a:lvl4pPr>
            <a:lvl5pPr marL="2057400" indent="-228600">
              <a:tabLst>
                <a:tab pos="4460875" algn="r"/>
              </a:tabLst>
              <a:defRPr sz="2900" b="1">
                <a:solidFill>
                  <a:schemeClr val="tx1"/>
                </a:solidFill>
                <a:latin typeface="Arial" charset="0"/>
              </a:defRPr>
            </a:lvl5pPr>
            <a:lvl6pPr marL="2514600" indent="-228600" algn="ctr" eaLnBrk="0" fontAlgn="base" hangingPunct="0">
              <a:spcBef>
                <a:spcPct val="0"/>
              </a:spcBef>
              <a:spcAft>
                <a:spcPct val="0"/>
              </a:spcAft>
              <a:tabLst>
                <a:tab pos="4460875" algn="r"/>
              </a:tabLst>
              <a:defRPr sz="2900" b="1">
                <a:solidFill>
                  <a:schemeClr val="tx1"/>
                </a:solidFill>
                <a:latin typeface="Arial" charset="0"/>
              </a:defRPr>
            </a:lvl6pPr>
            <a:lvl7pPr marL="2971800" indent="-228600" algn="ctr" eaLnBrk="0" fontAlgn="base" hangingPunct="0">
              <a:spcBef>
                <a:spcPct val="0"/>
              </a:spcBef>
              <a:spcAft>
                <a:spcPct val="0"/>
              </a:spcAft>
              <a:tabLst>
                <a:tab pos="4460875" algn="r"/>
              </a:tabLst>
              <a:defRPr sz="2900" b="1">
                <a:solidFill>
                  <a:schemeClr val="tx1"/>
                </a:solidFill>
                <a:latin typeface="Arial" charset="0"/>
              </a:defRPr>
            </a:lvl7pPr>
            <a:lvl8pPr marL="3429000" indent="-228600" algn="ctr" eaLnBrk="0" fontAlgn="base" hangingPunct="0">
              <a:spcBef>
                <a:spcPct val="0"/>
              </a:spcBef>
              <a:spcAft>
                <a:spcPct val="0"/>
              </a:spcAft>
              <a:tabLst>
                <a:tab pos="4460875" algn="r"/>
              </a:tabLst>
              <a:defRPr sz="2900" b="1">
                <a:solidFill>
                  <a:schemeClr val="tx1"/>
                </a:solidFill>
                <a:latin typeface="Arial" charset="0"/>
              </a:defRPr>
            </a:lvl8pPr>
            <a:lvl9pPr marL="3886200" indent="-228600" algn="ctr" eaLnBrk="0" fontAlgn="base" hangingPunct="0">
              <a:spcBef>
                <a:spcPct val="0"/>
              </a:spcBef>
              <a:spcAft>
                <a:spcPct val="0"/>
              </a:spcAft>
              <a:tabLst>
                <a:tab pos="4460875" algn="r"/>
              </a:tabLst>
              <a:defRPr sz="2900" b="1">
                <a:solidFill>
                  <a:schemeClr val="tx1"/>
                </a:solidFill>
                <a:latin typeface="Arial" charset="0"/>
              </a:defRPr>
            </a:lvl9pPr>
          </a:lstStyle>
          <a:p>
            <a:pPr algn="l">
              <a:spcBef>
                <a:spcPct val="20000"/>
              </a:spcBef>
            </a:pPr>
            <a:r>
              <a:rPr lang="en-US" altLang="en-US" sz="2100" b="0" dirty="0">
                <a:latin typeface="Liberation Sans" panose="020B0604020202020204" pitchFamily="34" charset="0"/>
              </a:rPr>
              <a:t>Equipment cost 	$510,000</a:t>
            </a:r>
          </a:p>
          <a:p>
            <a:pPr algn="l">
              <a:spcBef>
                <a:spcPct val="20000"/>
              </a:spcBef>
            </a:pPr>
            <a:r>
              <a:rPr lang="en-US" altLang="en-US" sz="2100" b="0" dirty="0">
                <a:latin typeface="Liberation Sans" panose="020B0604020202020204" pitchFamily="34" charset="0"/>
              </a:rPr>
              <a:t>Salvage value	           -   10,000</a:t>
            </a:r>
          </a:p>
          <a:p>
            <a:pPr algn="l">
              <a:spcBef>
                <a:spcPct val="20000"/>
              </a:spcBef>
            </a:pPr>
            <a:r>
              <a:rPr lang="en-US" altLang="en-US" sz="2100" b="0" dirty="0">
                <a:latin typeface="Liberation Sans" panose="020B0604020202020204" pitchFamily="34" charset="0"/>
              </a:rPr>
              <a:t>Depreciable base	500,000</a:t>
            </a:r>
          </a:p>
          <a:p>
            <a:pPr algn="l">
              <a:spcBef>
                <a:spcPct val="20000"/>
              </a:spcBef>
            </a:pPr>
            <a:r>
              <a:rPr lang="en-US" altLang="en-US" sz="2100" b="0" dirty="0">
                <a:latin typeface="Liberation Sans" panose="020B0604020202020204" pitchFamily="34" charset="0"/>
              </a:rPr>
              <a:t>Useful life (original)	    10 years</a:t>
            </a:r>
          </a:p>
          <a:p>
            <a:pPr algn="l">
              <a:spcBef>
                <a:spcPct val="20000"/>
              </a:spcBef>
            </a:pPr>
            <a:r>
              <a:rPr lang="en-US" altLang="en-US" sz="2100" b="0" dirty="0">
                <a:latin typeface="Liberation Sans" panose="020B0604020202020204" pitchFamily="34" charset="0"/>
              </a:rPr>
              <a:t>Annual depreciation	    $ 50,000</a:t>
            </a:r>
          </a:p>
        </p:txBody>
      </p:sp>
      <p:sp>
        <p:nvSpPr>
          <p:cNvPr id="36877" name="Text Box 14"/>
          <p:cNvSpPr txBox="1">
            <a:spLocks noChangeArrowheads="1"/>
          </p:cNvSpPr>
          <p:nvPr/>
        </p:nvSpPr>
        <p:spPr bwMode="auto">
          <a:xfrm>
            <a:off x="5334000" y="2919413"/>
            <a:ext cx="33528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spcBef>
                <a:spcPct val="50000"/>
              </a:spcBef>
            </a:pPr>
            <a:r>
              <a:rPr lang="en-US" altLang="en-US" sz="2100" b="0" dirty="0">
                <a:latin typeface="Liberation Sans" panose="020B0604020202020204" pitchFamily="34" charset="0"/>
              </a:rPr>
              <a:t>x  7 years  =  </a:t>
            </a:r>
            <a:r>
              <a:rPr lang="en-US" altLang="en-US" sz="2100" dirty="0">
                <a:solidFill>
                  <a:srgbClr val="CC0000"/>
                </a:solidFill>
                <a:latin typeface="Liberation Sans" panose="020B0604020202020204" pitchFamily="34" charset="0"/>
              </a:rPr>
              <a:t>$350,000 </a:t>
            </a:r>
          </a:p>
        </p:txBody>
      </p:sp>
      <p:sp>
        <p:nvSpPr>
          <p:cNvPr id="36878" name="Text Box 15"/>
          <p:cNvSpPr txBox="1">
            <a:spLocks noChangeArrowheads="1"/>
          </p:cNvSpPr>
          <p:nvPr/>
        </p:nvSpPr>
        <p:spPr bwMode="auto">
          <a:xfrm>
            <a:off x="5867400" y="1447800"/>
            <a:ext cx="2819400" cy="1082675"/>
          </a:xfrm>
          <a:prstGeom prst="rect">
            <a:avLst/>
          </a:prstGeom>
          <a:solidFill>
            <a:srgbClr val="FFFFC5"/>
          </a:solidFill>
          <a:ln w="28575">
            <a:solidFill>
              <a:schemeClr val="tx1"/>
            </a:solidFill>
            <a:miter lim="800000"/>
            <a:headEnd/>
            <a:tailEnd/>
          </a:ln>
          <a:effectLst>
            <a:outerShdw dist="107763" dir="2700000" algn="ctr" rotWithShape="0">
              <a:schemeClr val="bg2"/>
            </a:outerShdw>
          </a:effec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spcBef>
                <a:spcPct val="50000"/>
              </a:spcBef>
            </a:pPr>
            <a:r>
              <a:rPr lang="en-US" altLang="en-US" sz="2100" b="0" dirty="0">
                <a:latin typeface="Liberation Sans" panose="020B0604020202020204" pitchFamily="34" charset="0"/>
              </a:rPr>
              <a:t>First, establish NBV at date of change in estimate.</a:t>
            </a:r>
          </a:p>
        </p:txBody>
      </p:sp>
      <p:sp>
        <p:nvSpPr>
          <p:cNvPr id="36879" name="Freeform 16"/>
          <p:cNvSpPr>
            <a:spLocks/>
          </p:cNvSpPr>
          <p:nvPr/>
        </p:nvSpPr>
        <p:spPr bwMode="auto">
          <a:xfrm>
            <a:off x="3962400" y="2868304"/>
            <a:ext cx="1204913" cy="1588"/>
          </a:xfrm>
          <a:custGeom>
            <a:avLst/>
            <a:gdLst>
              <a:gd name="T0" fmla="*/ 0 w 759"/>
              <a:gd name="T1" fmla="*/ 0 h 1"/>
              <a:gd name="T2" fmla="*/ 2147483647 w 759"/>
              <a:gd name="T3" fmla="*/ 0 h 1"/>
              <a:gd name="T4" fmla="*/ 0 60000 65536"/>
              <a:gd name="T5" fmla="*/ 0 60000 65536"/>
            </a:gdLst>
            <a:ahLst/>
            <a:cxnLst>
              <a:cxn ang="T4">
                <a:pos x="T0" y="T1"/>
              </a:cxn>
              <a:cxn ang="T5">
                <a:pos x="T2" y="T3"/>
              </a:cxn>
            </a:cxnLst>
            <a:rect l="0" t="0" r="r" b="b"/>
            <a:pathLst>
              <a:path w="759" h="1">
                <a:moveTo>
                  <a:pt x="0" y="0"/>
                </a:moveTo>
                <a:lnTo>
                  <a:pt x="759" y="0"/>
                </a:lnTo>
              </a:path>
            </a:pathLst>
          </a:custGeom>
          <a:noFill/>
          <a:ln w="28575" cap="sq" cmpd="sng">
            <a:solidFill>
              <a:schemeClr val="tx1"/>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36881" name="Freeform 18"/>
          <p:cNvSpPr>
            <a:spLocks/>
          </p:cNvSpPr>
          <p:nvPr/>
        </p:nvSpPr>
        <p:spPr bwMode="auto">
          <a:xfrm>
            <a:off x="3962400" y="3276600"/>
            <a:ext cx="1204913" cy="1588"/>
          </a:xfrm>
          <a:custGeom>
            <a:avLst/>
            <a:gdLst>
              <a:gd name="T0" fmla="*/ 0 w 759"/>
              <a:gd name="T1" fmla="*/ 0 h 1"/>
              <a:gd name="T2" fmla="*/ 2147483647 w 759"/>
              <a:gd name="T3" fmla="*/ 0 h 1"/>
              <a:gd name="T4" fmla="*/ 0 60000 65536"/>
              <a:gd name="T5" fmla="*/ 0 60000 65536"/>
            </a:gdLst>
            <a:ahLst/>
            <a:cxnLst>
              <a:cxn ang="T4">
                <a:pos x="T0" y="T1"/>
              </a:cxn>
              <a:cxn ang="T5">
                <a:pos x="T2" y="T3"/>
              </a:cxn>
            </a:cxnLst>
            <a:rect l="0" t="0" r="r" b="b"/>
            <a:pathLst>
              <a:path w="759" h="1">
                <a:moveTo>
                  <a:pt x="0" y="0"/>
                </a:moveTo>
                <a:lnTo>
                  <a:pt x="759" y="0"/>
                </a:lnTo>
              </a:path>
            </a:pathLst>
          </a:custGeom>
          <a:noFill/>
          <a:ln w="28575" cap="sq" cmpd="sng">
            <a:solidFill>
              <a:schemeClr val="tx1"/>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36882" name="Freeform 19"/>
          <p:cNvSpPr>
            <a:spLocks/>
          </p:cNvSpPr>
          <p:nvPr/>
        </p:nvSpPr>
        <p:spPr bwMode="auto">
          <a:xfrm>
            <a:off x="3962400" y="3352800"/>
            <a:ext cx="1204913" cy="1588"/>
          </a:xfrm>
          <a:custGeom>
            <a:avLst/>
            <a:gdLst>
              <a:gd name="T0" fmla="*/ 0 w 759"/>
              <a:gd name="T1" fmla="*/ 0 h 1"/>
              <a:gd name="T2" fmla="*/ 2147483647 w 759"/>
              <a:gd name="T3" fmla="*/ 0 h 1"/>
              <a:gd name="T4" fmla="*/ 0 60000 65536"/>
              <a:gd name="T5" fmla="*/ 0 60000 65536"/>
            </a:gdLst>
            <a:ahLst/>
            <a:cxnLst>
              <a:cxn ang="T4">
                <a:pos x="T0" y="T1"/>
              </a:cxn>
              <a:cxn ang="T5">
                <a:pos x="T2" y="T3"/>
              </a:cxn>
            </a:cxnLst>
            <a:rect l="0" t="0" r="r" b="b"/>
            <a:pathLst>
              <a:path w="759" h="1">
                <a:moveTo>
                  <a:pt x="0" y="0"/>
                </a:moveTo>
                <a:lnTo>
                  <a:pt x="759" y="0"/>
                </a:lnTo>
              </a:path>
            </a:pathLst>
          </a:custGeom>
          <a:noFill/>
          <a:ln w="28575" cap="sq" cmpd="sng">
            <a:solidFill>
              <a:schemeClr val="tx1"/>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36883" name="Freeform 20"/>
          <p:cNvSpPr>
            <a:spLocks/>
          </p:cNvSpPr>
          <p:nvPr/>
        </p:nvSpPr>
        <p:spPr bwMode="auto">
          <a:xfrm>
            <a:off x="6934200" y="5486400"/>
            <a:ext cx="1204913" cy="1588"/>
          </a:xfrm>
          <a:custGeom>
            <a:avLst/>
            <a:gdLst>
              <a:gd name="T0" fmla="*/ 0 w 759"/>
              <a:gd name="T1" fmla="*/ 0 h 1"/>
              <a:gd name="T2" fmla="*/ 2147483647 w 759"/>
              <a:gd name="T3" fmla="*/ 0 h 1"/>
              <a:gd name="T4" fmla="*/ 0 60000 65536"/>
              <a:gd name="T5" fmla="*/ 0 60000 65536"/>
            </a:gdLst>
            <a:ahLst/>
            <a:cxnLst>
              <a:cxn ang="T4">
                <a:pos x="T0" y="T1"/>
              </a:cxn>
              <a:cxn ang="T5">
                <a:pos x="T2" y="T3"/>
              </a:cxn>
            </a:cxnLst>
            <a:rect l="0" t="0" r="r" b="b"/>
            <a:pathLst>
              <a:path w="759" h="1">
                <a:moveTo>
                  <a:pt x="0" y="0"/>
                </a:moveTo>
                <a:lnTo>
                  <a:pt x="759" y="0"/>
                </a:lnTo>
              </a:path>
            </a:pathLst>
          </a:custGeom>
          <a:noFill/>
          <a:ln w="28575" cap="sq" cmpd="sng">
            <a:solidFill>
              <a:schemeClr val="tx1"/>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36884" name="Freeform 21"/>
          <p:cNvSpPr>
            <a:spLocks/>
          </p:cNvSpPr>
          <p:nvPr/>
        </p:nvSpPr>
        <p:spPr bwMode="auto">
          <a:xfrm>
            <a:off x="6934200" y="5942013"/>
            <a:ext cx="1204913" cy="1587"/>
          </a:xfrm>
          <a:custGeom>
            <a:avLst/>
            <a:gdLst>
              <a:gd name="T0" fmla="*/ 0 w 759"/>
              <a:gd name="T1" fmla="*/ 0 h 1"/>
              <a:gd name="T2" fmla="*/ 2147483647 w 759"/>
              <a:gd name="T3" fmla="*/ 0 h 1"/>
              <a:gd name="T4" fmla="*/ 0 60000 65536"/>
              <a:gd name="T5" fmla="*/ 0 60000 65536"/>
            </a:gdLst>
            <a:ahLst/>
            <a:cxnLst>
              <a:cxn ang="T4">
                <a:pos x="T0" y="T1"/>
              </a:cxn>
              <a:cxn ang="T5">
                <a:pos x="T2" y="T3"/>
              </a:cxn>
            </a:cxnLst>
            <a:rect l="0" t="0" r="r" b="b"/>
            <a:pathLst>
              <a:path w="759" h="1">
                <a:moveTo>
                  <a:pt x="0" y="0"/>
                </a:moveTo>
                <a:lnTo>
                  <a:pt x="759" y="0"/>
                </a:lnTo>
              </a:path>
            </a:pathLst>
          </a:custGeom>
          <a:noFill/>
          <a:ln w="28575" cap="sq" cmpd="sng">
            <a:solidFill>
              <a:schemeClr val="tx1"/>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36887" name="Text Box 12"/>
          <p:cNvSpPr txBox="1">
            <a:spLocks noChangeArrowheads="1"/>
          </p:cNvSpPr>
          <p:nvPr/>
        </p:nvSpPr>
        <p:spPr bwMode="auto">
          <a:xfrm>
            <a:off x="838200" y="3733800"/>
            <a:ext cx="1295400" cy="977502"/>
          </a:xfrm>
          <a:prstGeom prst="rect">
            <a:avLst/>
          </a:prstGeom>
          <a:solidFill>
            <a:srgbClr val="FFFFC5"/>
          </a:solidFill>
          <a:ln w="28575" cap="sq">
            <a:solidFill>
              <a:schemeClr val="tx1"/>
            </a:solidFill>
            <a:miter lim="800000"/>
            <a:headEnd type="none" w="sm" len="sm"/>
            <a:tailEnd type="none" w="sm" len="sm"/>
          </a:ln>
          <a:effectLst/>
          <a:extLst/>
        </p:spPr>
        <p:txBody>
          <a:bodyPr wrap="none" tIns="0" anchor="ctr"/>
          <a:lstStyle>
            <a:defPPr>
              <a:defRPr lang="en-US"/>
            </a:defPPr>
            <a:lvl1pPr>
              <a:defRPr>
                <a:latin typeface="Liberation Sans" panose="020B0604020202020204" pitchFamily="34" charset="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en-US" altLang="en-US" sz="2400" dirty="0"/>
              <a:t>After </a:t>
            </a:r>
          </a:p>
          <a:p>
            <a:r>
              <a:rPr lang="en-US" altLang="en-US" sz="2400" dirty="0"/>
              <a:t>7 years</a:t>
            </a:r>
          </a:p>
        </p:txBody>
      </p:sp>
      <p:sp>
        <p:nvSpPr>
          <p:cNvPr id="24" name="Freeform 16"/>
          <p:cNvSpPr>
            <a:spLocks/>
          </p:cNvSpPr>
          <p:nvPr/>
        </p:nvSpPr>
        <p:spPr bwMode="auto">
          <a:xfrm>
            <a:off x="3962400" y="2098344"/>
            <a:ext cx="1204913" cy="1588"/>
          </a:xfrm>
          <a:custGeom>
            <a:avLst/>
            <a:gdLst>
              <a:gd name="T0" fmla="*/ 0 w 759"/>
              <a:gd name="T1" fmla="*/ 0 h 1"/>
              <a:gd name="T2" fmla="*/ 2147483647 w 759"/>
              <a:gd name="T3" fmla="*/ 0 h 1"/>
              <a:gd name="T4" fmla="*/ 0 60000 65536"/>
              <a:gd name="T5" fmla="*/ 0 60000 65536"/>
            </a:gdLst>
            <a:ahLst/>
            <a:cxnLst>
              <a:cxn ang="T4">
                <a:pos x="T0" y="T1"/>
              </a:cxn>
              <a:cxn ang="T5">
                <a:pos x="T2" y="T3"/>
              </a:cxn>
            </a:cxnLst>
            <a:rect l="0" t="0" r="r" b="b"/>
            <a:pathLst>
              <a:path w="759" h="1">
                <a:moveTo>
                  <a:pt x="0" y="0"/>
                </a:moveTo>
                <a:lnTo>
                  <a:pt x="759" y="0"/>
                </a:lnTo>
              </a:path>
            </a:pathLst>
          </a:custGeom>
          <a:noFill/>
          <a:ln w="28575" cap="sq" cmpd="sng">
            <a:solidFill>
              <a:schemeClr val="tx1"/>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25"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26"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dirty="0">
                <a:solidFill>
                  <a:schemeClr val="tx2">
                    <a:lumMod val="50000"/>
                  </a:schemeClr>
                </a:solidFill>
                <a:latin typeface="Liberation Sans" panose="020B0604020202020204" pitchFamily="34" charset="0"/>
              </a:rPr>
              <a:t>REVISING PERIODIC DEPRECIATION</a:t>
            </a:r>
          </a:p>
        </p:txBody>
      </p:sp>
      <p:sp>
        <p:nvSpPr>
          <p:cNvPr id="2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a:t>
            </a:r>
          </a:p>
        </p:txBody>
      </p:sp>
    </p:spTree>
  </p:cSld>
  <p:clrMapOvr>
    <a:masterClrMapping/>
  </p:clrMapOvr>
  <p:transition>
    <p:wipe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ChangeArrowheads="1"/>
          </p:cNvSpPr>
          <p:nvPr/>
        </p:nvSpPr>
        <p:spPr bwMode="auto">
          <a:xfrm>
            <a:off x="609600" y="4267200"/>
            <a:ext cx="8001000" cy="1447800"/>
          </a:xfrm>
          <a:prstGeom prst="rect">
            <a:avLst/>
          </a:prstGeom>
          <a:solidFill>
            <a:srgbClr val="FFFFC5"/>
          </a:solidFill>
          <a:ln w="28575" cap="sq">
            <a:solidFill>
              <a:schemeClr val="tx1"/>
            </a:solidFill>
            <a:miter lim="800000"/>
            <a:headEnd type="none" w="sm" len="sm"/>
            <a:tailEnd type="none" w="sm" len="sm"/>
          </a:ln>
          <a:effectLst/>
          <a:extLst/>
        </p:spPr>
        <p:txBody>
          <a:bodyPr wrap="none" anchor="ct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endParaRPr lang="en-US" altLang="en-US" dirty="0">
              <a:latin typeface="Liberation Sans" panose="020B0604020202020204" pitchFamily="34" charset="0"/>
            </a:endParaRPr>
          </a:p>
        </p:txBody>
      </p:sp>
      <p:sp>
        <p:nvSpPr>
          <p:cNvPr id="37892" name="Text Box 5"/>
          <p:cNvSpPr txBox="1">
            <a:spLocks noChangeArrowheads="1"/>
          </p:cNvSpPr>
          <p:nvPr/>
        </p:nvSpPr>
        <p:spPr bwMode="auto">
          <a:xfrm>
            <a:off x="609600" y="1319213"/>
            <a:ext cx="5029200" cy="194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4806950" algn="r"/>
              </a:tabLst>
              <a:defRPr sz="2900" b="1">
                <a:solidFill>
                  <a:schemeClr val="tx1"/>
                </a:solidFill>
                <a:latin typeface="Arial" charset="0"/>
              </a:defRPr>
            </a:lvl1pPr>
            <a:lvl2pPr marL="742950" indent="-285750">
              <a:tabLst>
                <a:tab pos="4806950" algn="r"/>
              </a:tabLst>
              <a:defRPr sz="2900" b="1">
                <a:solidFill>
                  <a:schemeClr val="tx1"/>
                </a:solidFill>
                <a:latin typeface="Arial" charset="0"/>
              </a:defRPr>
            </a:lvl2pPr>
            <a:lvl3pPr marL="1143000" indent="-228600">
              <a:tabLst>
                <a:tab pos="4806950" algn="r"/>
              </a:tabLst>
              <a:defRPr sz="2900" b="1">
                <a:solidFill>
                  <a:schemeClr val="tx1"/>
                </a:solidFill>
                <a:latin typeface="Arial" charset="0"/>
              </a:defRPr>
            </a:lvl3pPr>
            <a:lvl4pPr marL="1600200" indent="-228600">
              <a:tabLst>
                <a:tab pos="4806950" algn="r"/>
              </a:tabLst>
              <a:defRPr sz="2900" b="1">
                <a:solidFill>
                  <a:schemeClr val="tx1"/>
                </a:solidFill>
                <a:latin typeface="Arial" charset="0"/>
              </a:defRPr>
            </a:lvl4pPr>
            <a:lvl5pPr marL="2057400" indent="-228600">
              <a:tabLst>
                <a:tab pos="4806950" algn="r"/>
              </a:tabLst>
              <a:defRPr sz="2900" b="1">
                <a:solidFill>
                  <a:schemeClr val="tx1"/>
                </a:solidFill>
                <a:latin typeface="Arial" charset="0"/>
              </a:defRPr>
            </a:lvl5pPr>
            <a:lvl6pPr marL="2514600" indent="-228600" algn="ctr" eaLnBrk="0" fontAlgn="base" hangingPunct="0">
              <a:spcBef>
                <a:spcPct val="0"/>
              </a:spcBef>
              <a:spcAft>
                <a:spcPct val="0"/>
              </a:spcAft>
              <a:tabLst>
                <a:tab pos="4806950" algn="r"/>
              </a:tabLst>
              <a:defRPr sz="2900" b="1">
                <a:solidFill>
                  <a:schemeClr val="tx1"/>
                </a:solidFill>
                <a:latin typeface="Arial" charset="0"/>
              </a:defRPr>
            </a:lvl6pPr>
            <a:lvl7pPr marL="2971800" indent="-228600" algn="ctr" eaLnBrk="0" fontAlgn="base" hangingPunct="0">
              <a:spcBef>
                <a:spcPct val="0"/>
              </a:spcBef>
              <a:spcAft>
                <a:spcPct val="0"/>
              </a:spcAft>
              <a:tabLst>
                <a:tab pos="4806950" algn="r"/>
              </a:tabLst>
              <a:defRPr sz="2900" b="1">
                <a:solidFill>
                  <a:schemeClr val="tx1"/>
                </a:solidFill>
                <a:latin typeface="Arial" charset="0"/>
              </a:defRPr>
            </a:lvl7pPr>
            <a:lvl8pPr marL="3429000" indent="-228600" algn="ctr" eaLnBrk="0" fontAlgn="base" hangingPunct="0">
              <a:spcBef>
                <a:spcPct val="0"/>
              </a:spcBef>
              <a:spcAft>
                <a:spcPct val="0"/>
              </a:spcAft>
              <a:tabLst>
                <a:tab pos="4806950" algn="r"/>
              </a:tabLst>
              <a:defRPr sz="2900" b="1">
                <a:solidFill>
                  <a:schemeClr val="tx1"/>
                </a:solidFill>
                <a:latin typeface="Arial" charset="0"/>
              </a:defRPr>
            </a:lvl8pPr>
            <a:lvl9pPr marL="3886200" indent="-228600" algn="ctr" eaLnBrk="0" fontAlgn="base" hangingPunct="0">
              <a:spcBef>
                <a:spcPct val="0"/>
              </a:spcBef>
              <a:spcAft>
                <a:spcPct val="0"/>
              </a:spcAft>
              <a:tabLst>
                <a:tab pos="4806950" algn="r"/>
              </a:tabLst>
              <a:defRPr sz="2900" b="1">
                <a:solidFill>
                  <a:schemeClr val="tx1"/>
                </a:solidFill>
                <a:latin typeface="Arial" charset="0"/>
              </a:defRPr>
            </a:lvl9pPr>
          </a:lstStyle>
          <a:p>
            <a:pPr algn="l">
              <a:spcBef>
                <a:spcPct val="20000"/>
              </a:spcBef>
              <a:tabLst>
                <a:tab pos="4462463" algn="r"/>
              </a:tabLst>
            </a:pPr>
            <a:r>
              <a:rPr lang="en-US" altLang="en-US" sz="2100" b="0" dirty="0">
                <a:latin typeface="Liberation Sans" panose="020B0604020202020204" pitchFamily="34" charset="0"/>
              </a:rPr>
              <a:t>Net book value 	</a:t>
            </a:r>
            <a:r>
              <a:rPr lang="en-US" altLang="en-US" sz="2100" dirty="0">
                <a:solidFill>
                  <a:srgbClr val="CC0000"/>
                </a:solidFill>
                <a:latin typeface="Liberation Sans" panose="020B0604020202020204" pitchFamily="34" charset="0"/>
              </a:rPr>
              <a:t>$160,000</a:t>
            </a:r>
          </a:p>
          <a:p>
            <a:pPr algn="l">
              <a:spcBef>
                <a:spcPct val="20000"/>
              </a:spcBef>
              <a:tabLst>
                <a:tab pos="4462463" algn="r"/>
              </a:tabLst>
            </a:pPr>
            <a:r>
              <a:rPr lang="en-US" altLang="en-US" sz="2100" b="0" dirty="0">
                <a:latin typeface="Liberation Sans" panose="020B0604020202020204" pitchFamily="34" charset="0"/>
              </a:rPr>
              <a:t>Salvage value (new)          	5,000</a:t>
            </a:r>
          </a:p>
          <a:p>
            <a:pPr algn="l">
              <a:spcBef>
                <a:spcPct val="20000"/>
              </a:spcBef>
              <a:tabLst>
                <a:tab pos="4462463" algn="r"/>
              </a:tabLst>
            </a:pPr>
            <a:r>
              <a:rPr lang="en-US" altLang="en-US" sz="2100" b="0" dirty="0">
                <a:latin typeface="Liberation Sans" panose="020B0604020202020204" pitchFamily="34" charset="0"/>
              </a:rPr>
              <a:t>Depreciable base	155,000</a:t>
            </a:r>
          </a:p>
          <a:p>
            <a:pPr algn="l">
              <a:spcBef>
                <a:spcPct val="20000"/>
              </a:spcBef>
              <a:tabLst>
                <a:tab pos="4462463" algn="r"/>
              </a:tabLst>
            </a:pPr>
            <a:r>
              <a:rPr lang="en-US" altLang="en-US" sz="2100" b="0" dirty="0">
                <a:latin typeface="Liberation Sans" panose="020B0604020202020204" pitchFamily="34" charset="0"/>
              </a:rPr>
              <a:t>Useful life remaining	    8 years</a:t>
            </a:r>
          </a:p>
          <a:p>
            <a:pPr algn="l">
              <a:spcBef>
                <a:spcPct val="20000"/>
              </a:spcBef>
              <a:tabLst>
                <a:tab pos="4462463" algn="r"/>
              </a:tabLst>
            </a:pPr>
            <a:r>
              <a:rPr lang="en-US" altLang="en-US" sz="2100" b="0" dirty="0">
                <a:latin typeface="Liberation Sans" panose="020B0604020202020204" pitchFamily="34" charset="0"/>
              </a:rPr>
              <a:t>Annual depreciation	    </a:t>
            </a:r>
            <a:r>
              <a:rPr lang="en-US" altLang="en-US" sz="2100" dirty="0">
                <a:solidFill>
                  <a:srgbClr val="CC0000"/>
                </a:solidFill>
                <a:latin typeface="Liberation Sans" panose="020B0604020202020204" pitchFamily="34" charset="0"/>
              </a:rPr>
              <a:t>$  19,375</a:t>
            </a:r>
          </a:p>
        </p:txBody>
      </p:sp>
      <p:sp>
        <p:nvSpPr>
          <p:cNvPr id="37893" name="Text Box 6"/>
          <p:cNvSpPr txBox="1">
            <a:spLocks noChangeArrowheads="1"/>
          </p:cNvSpPr>
          <p:nvPr/>
        </p:nvSpPr>
        <p:spPr bwMode="auto">
          <a:xfrm>
            <a:off x="5867400" y="1447800"/>
            <a:ext cx="2819400" cy="762000"/>
          </a:xfrm>
          <a:prstGeom prst="rect">
            <a:avLst/>
          </a:prstGeom>
          <a:solidFill>
            <a:srgbClr val="FFFFCC"/>
          </a:solidFill>
          <a:ln w="28575">
            <a:solidFill>
              <a:schemeClr val="tx1"/>
            </a:solidFill>
            <a:miter lim="800000"/>
            <a:headEnd/>
            <a:tailEnd/>
          </a:ln>
          <a:effectLst>
            <a:outerShdw dist="107763" dir="2700000" algn="ctr" rotWithShape="0">
              <a:schemeClr val="bg2"/>
            </a:outerShdw>
          </a:effec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spcBef>
                <a:spcPct val="50000"/>
              </a:spcBef>
            </a:pPr>
            <a:r>
              <a:rPr lang="en-US" altLang="en-US" sz="2100" b="0" dirty="0">
                <a:latin typeface="Liberation Sans" panose="020B0604020202020204" pitchFamily="34" charset="0"/>
              </a:rPr>
              <a:t>Depreciation Expense calculation for 2017.</a:t>
            </a:r>
          </a:p>
        </p:txBody>
      </p:sp>
      <p:sp>
        <p:nvSpPr>
          <p:cNvPr id="1098760" name="Text Box 8"/>
          <p:cNvSpPr txBox="1">
            <a:spLocks noChangeArrowheads="1"/>
          </p:cNvSpPr>
          <p:nvPr/>
        </p:nvSpPr>
        <p:spPr bwMode="auto">
          <a:xfrm>
            <a:off x="1219200" y="4648200"/>
            <a:ext cx="6858000" cy="83026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tabLst>
                <a:tab pos="5375275" algn="r"/>
                <a:tab pos="6635750" algn="r"/>
              </a:tabLst>
              <a:defRPr sz="2900" b="1">
                <a:solidFill>
                  <a:schemeClr val="tx1"/>
                </a:solidFill>
                <a:latin typeface="Arial" charset="0"/>
              </a:defRPr>
            </a:lvl1pPr>
            <a:lvl2pPr marL="742950" indent="-285750">
              <a:tabLst>
                <a:tab pos="5375275" algn="r"/>
                <a:tab pos="6635750" algn="r"/>
              </a:tabLst>
              <a:defRPr sz="2900" b="1">
                <a:solidFill>
                  <a:schemeClr val="tx1"/>
                </a:solidFill>
                <a:latin typeface="Arial" charset="0"/>
              </a:defRPr>
            </a:lvl2pPr>
            <a:lvl3pPr marL="1143000" indent="-228600">
              <a:tabLst>
                <a:tab pos="5375275" algn="r"/>
                <a:tab pos="6635750" algn="r"/>
              </a:tabLst>
              <a:defRPr sz="2900" b="1">
                <a:solidFill>
                  <a:schemeClr val="tx1"/>
                </a:solidFill>
                <a:latin typeface="Arial" charset="0"/>
              </a:defRPr>
            </a:lvl3pPr>
            <a:lvl4pPr marL="1600200" indent="-228600">
              <a:tabLst>
                <a:tab pos="5375275" algn="r"/>
                <a:tab pos="6635750" algn="r"/>
              </a:tabLst>
              <a:defRPr sz="2900" b="1">
                <a:solidFill>
                  <a:schemeClr val="tx1"/>
                </a:solidFill>
                <a:latin typeface="Arial" charset="0"/>
              </a:defRPr>
            </a:lvl4pPr>
            <a:lvl5pPr marL="2057400" indent="-228600">
              <a:tabLst>
                <a:tab pos="5375275" algn="r"/>
                <a:tab pos="6635750" algn="r"/>
              </a:tabLst>
              <a:defRPr sz="2900" b="1">
                <a:solidFill>
                  <a:schemeClr val="tx1"/>
                </a:solidFill>
                <a:latin typeface="Arial" charset="0"/>
              </a:defRPr>
            </a:lvl5pPr>
            <a:lvl6pPr marL="2514600" indent="-228600" algn="ctr" eaLnBrk="0" fontAlgn="base" hangingPunct="0">
              <a:spcBef>
                <a:spcPct val="0"/>
              </a:spcBef>
              <a:spcAft>
                <a:spcPct val="0"/>
              </a:spcAft>
              <a:tabLst>
                <a:tab pos="5375275" algn="r"/>
                <a:tab pos="6635750" algn="r"/>
              </a:tabLst>
              <a:defRPr sz="2900" b="1">
                <a:solidFill>
                  <a:schemeClr val="tx1"/>
                </a:solidFill>
                <a:latin typeface="Arial" charset="0"/>
              </a:defRPr>
            </a:lvl6pPr>
            <a:lvl7pPr marL="2971800" indent="-228600" algn="ctr" eaLnBrk="0" fontAlgn="base" hangingPunct="0">
              <a:spcBef>
                <a:spcPct val="0"/>
              </a:spcBef>
              <a:spcAft>
                <a:spcPct val="0"/>
              </a:spcAft>
              <a:tabLst>
                <a:tab pos="5375275" algn="r"/>
                <a:tab pos="6635750" algn="r"/>
              </a:tabLst>
              <a:defRPr sz="2900" b="1">
                <a:solidFill>
                  <a:schemeClr val="tx1"/>
                </a:solidFill>
                <a:latin typeface="Arial" charset="0"/>
              </a:defRPr>
            </a:lvl7pPr>
            <a:lvl8pPr marL="3429000" indent="-228600" algn="ctr" eaLnBrk="0" fontAlgn="base" hangingPunct="0">
              <a:spcBef>
                <a:spcPct val="0"/>
              </a:spcBef>
              <a:spcAft>
                <a:spcPct val="0"/>
              </a:spcAft>
              <a:tabLst>
                <a:tab pos="5375275" algn="r"/>
                <a:tab pos="6635750" algn="r"/>
              </a:tabLst>
              <a:defRPr sz="2900" b="1">
                <a:solidFill>
                  <a:schemeClr val="tx1"/>
                </a:solidFill>
                <a:latin typeface="Arial" charset="0"/>
              </a:defRPr>
            </a:lvl8pPr>
            <a:lvl9pPr marL="3886200" indent="-228600" algn="ctr" eaLnBrk="0" fontAlgn="base" hangingPunct="0">
              <a:spcBef>
                <a:spcPct val="0"/>
              </a:spcBef>
              <a:spcAft>
                <a:spcPct val="0"/>
              </a:spcAft>
              <a:tabLst>
                <a:tab pos="5375275" algn="r"/>
                <a:tab pos="6635750" algn="r"/>
              </a:tabLst>
              <a:defRPr sz="2900" b="1">
                <a:solidFill>
                  <a:schemeClr val="tx1"/>
                </a:solidFill>
                <a:latin typeface="Arial" charset="0"/>
              </a:defRPr>
            </a:lvl9pPr>
          </a:lstStyle>
          <a:p>
            <a:pPr algn="l">
              <a:spcBef>
                <a:spcPct val="30000"/>
              </a:spcBef>
            </a:pPr>
            <a:r>
              <a:rPr lang="en-US" altLang="en-US" sz="2100" dirty="0">
                <a:latin typeface="Liberation Sans" panose="020B0604020202020204" pitchFamily="34" charset="0"/>
                <a:cs typeface="Arial" charset="0"/>
              </a:rPr>
              <a:t>Depreciation Expense 	19,375</a:t>
            </a:r>
          </a:p>
          <a:p>
            <a:pPr algn="l">
              <a:spcBef>
                <a:spcPct val="30000"/>
              </a:spcBef>
            </a:pPr>
            <a:r>
              <a:rPr lang="en-US" altLang="en-US" sz="2100" dirty="0">
                <a:latin typeface="Liberation Sans" panose="020B0604020202020204" pitchFamily="34" charset="0"/>
                <a:cs typeface="Arial" charset="0"/>
              </a:rPr>
              <a:t>	Accumulated Depreciation 		19,375</a:t>
            </a:r>
          </a:p>
        </p:txBody>
      </p:sp>
      <p:sp>
        <p:nvSpPr>
          <p:cNvPr id="37896" name="Text Box 9"/>
          <p:cNvSpPr txBox="1">
            <a:spLocks noChangeArrowheads="1"/>
          </p:cNvSpPr>
          <p:nvPr/>
        </p:nvSpPr>
        <p:spPr bwMode="auto">
          <a:xfrm>
            <a:off x="914400" y="4010025"/>
            <a:ext cx="7391400" cy="415498"/>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tabLst>
                <a:tab pos="4918075" algn="r"/>
                <a:tab pos="5943600" algn="r"/>
              </a:tabLst>
              <a:defRPr sz="2900" b="1">
                <a:solidFill>
                  <a:schemeClr val="tx1"/>
                </a:solidFill>
                <a:latin typeface="Arial" charset="0"/>
              </a:defRPr>
            </a:lvl1pPr>
            <a:lvl2pPr marL="742950" indent="-285750">
              <a:tabLst>
                <a:tab pos="4918075" algn="r"/>
                <a:tab pos="5943600" algn="r"/>
              </a:tabLst>
              <a:defRPr sz="2900" b="1">
                <a:solidFill>
                  <a:schemeClr val="tx1"/>
                </a:solidFill>
                <a:latin typeface="Arial" charset="0"/>
              </a:defRPr>
            </a:lvl2pPr>
            <a:lvl3pPr marL="1143000" indent="-228600">
              <a:tabLst>
                <a:tab pos="4918075" algn="r"/>
                <a:tab pos="5943600" algn="r"/>
              </a:tabLst>
              <a:defRPr sz="2900" b="1">
                <a:solidFill>
                  <a:schemeClr val="tx1"/>
                </a:solidFill>
                <a:latin typeface="Arial" charset="0"/>
              </a:defRPr>
            </a:lvl3pPr>
            <a:lvl4pPr marL="1600200" indent="-228600">
              <a:tabLst>
                <a:tab pos="4918075" algn="r"/>
                <a:tab pos="5943600" algn="r"/>
              </a:tabLst>
              <a:defRPr sz="2900" b="1">
                <a:solidFill>
                  <a:schemeClr val="tx1"/>
                </a:solidFill>
                <a:latin typeface="Arial" charset="0"/>
              </a:defRPr>
            </a:lvl4pPr>
            <a:lvl5pPr marL="2057400" indent="-228600">
              <a:tabLst>
                <a:tab pos="4918075" algn="r"/>
                <a:tab pos="5943600" algn="r"/>
              </a:tabLst>
              <a:defRPr sz="2900" b="1">
                <a:solidFill>
                  <a:schemeClr val="tx1"/>
                </a:solidFill>
                <a:latin typeface="Arial" charset="0"/>
              </a:defRPr>
            </a:lvl5pPr>
            <a:lvl6pPr marL="2514600" indent="-228600" algn="ctr" eaLnBrk="0" fontAlgn="base" hangingPunct="0">
              <a:spcBef>
                <a:spcPct val="0"/>
              </a:spcBef>
              <a:spcAft>
                <a:spcPct val="0"/>
              </a:spcAft>
              <a:tabLst>
                <a:tab pos="4918075" algn="r"/>
                <a:tab pos="5943600" algn="r"/>
              </a:tabLst>
              <a:defRPr sz="2900" b="1">
                <a:solidFill>
                  <a:schemeClr val="tx1"/>
                </a:solidFill>
                <a:latin typeface="Arial" charset="0"/>
              </a:defRPr>
            </a:lvl6pPr>
            <a:lvl7pPr marL="2971800" indent="-228600" algn="ctr" eaLnBrk="0" fontAlgn="base" hangingPunct="0">
              <a:spcBef>
                <a:spcPct val="0"/>
              </a:spcBef>
              <a:spcAft>
                <a:spcPct val="0"/>
              </a:spcAft>
              <a:tabLst>
                <a:tab pos="4918075" algn="r"/>
                <a:tab pos="5943600" algn="r"/>
              </a:tabLst>
              <a:defRPr sz="2900" b="1">
                <a:solidFill>
                  <a:schemeClr val="tx1"/>
                </a:solidFill>
                <a:latin typeface="Arial" charset="0"/>
              </a:defRPr>
            </a:lvl7pPr>
            <a:lvl8pPr marL="3429000" indent="-228600" algn="ctr" eaLnBrk="0" fontAlgn="base" hangingPunct="0">
              <a:spcBef>
                <a:spcPct val="0"/>
              </a:spcBef>
              <a:spcAft>
                <a:spcPct val="0"/>
              </a:spcAft>
              <a:tabLst>
                <a:tab pos="4918075" algn="r"/>
                <a:tab pos="5943600" algn="r"/>
              </a:tabLst>
              <a:defRPr sz="2900" b="1">
                <a:solidFill>
                  <a:schemeClr val="tx1"/>
                </a:solidFill>
                <a:latin typeface="Arial" charset="0"/>
              </a:defRPr>
            </a:lvl8pPr>
            <a:lvl9pPr marL="3886200" indent="-228600" algn="ctr" eaLnBrk="0" fontAlgn="base" hangingPunct="0">
              <a:spcBef>
                <a:spcPct val="0"/>
              </a:spcBef>
              <a:spcAft>
                <a:spcPct val="0"/>
              </a:spcAft>
              <a:tabLst>
                <a:tab pos="4918075" algn="r"/>
                <a:tab pos="5943600" algn="r"/>
              </a:tabLst>
              <a:defRPr sz="2900" b="1">
                <a:solidFill>
                  <a:schemeClr val="tx1"/>
                </a:solidFill>
                <a:latin typeface="Arial" charset="0"/>
              </a:defRPr>
            </a:lvl9pPr>
          </a:lstStyle>
          <a:p>
            <a:pPr algn="l">
              <a:spcBef>
                <a:spcPct val="50000"/>
              </a:spcBef>
            </a:pPr>
            <a:r>
              <a:rPr lang="en-US" altLang="en-US" sz="2100" b="0" dirty="0">
                <a:latin typeface="Liberation Sans" panose="020B0604020202020204" pitchFamily="34" charset="0"/>
                <a:cs typeface="Arial" charset="0"/>
              </a:rPr>
              <a:t>Journal entry for 2017 and future years.</a:t>
            </a:r>
          </a:p>
        </p:txBody>
      </p:sp>
      <p:sp>
        <p:nvSpPr>
          <p:cNvPr id="15" name="Freeform 16"/>
          <p:cNvSpPr>
            <a:spLocks/>
          </p:cNvSpPr>
          <p:nvPr/>
        </p:nvSpPr>
        <p:spPr bwMode="auto">
          <a:xfrm>
            <a:off x="3962400" y="2868304"/>
            <a:ext cx="1204913" cy="1588"/>
          </a:xfrm>
          <a:custGeom>
            <a:avLst/>
            <a:gdLst>
              <a:gd name="T0" fmla="*/ 0 w 759"/>
              <a:gd name="T1" fmla="*/ 0 h 1"/>
              <a:gd name="T2" fmla="*/ 2147483647 w 759"/>
              <a:gd name="T3" fmla="*/ 0 h 1"/>
              <a:gd name="T4" fmla="*/ 0 60000 65536"/>
              <a:gd name="T5" fmla="*/ 0 60000 65536"/>
            </a:gdLst>
            <a:ahLst/>
            <a:cxnLst>
              <a:cxn ang="T4">
                <a:pos x="T0" y="T1"/>
              </a:cxn>
              <a:cxn ang="T5">
                <a:pos x="T2" y="T3"/>
              </a:cxn>
            </a:cxnLst>
            <a:rect l="0" t="0" r="r" b="b"/>
            <a:pathLst>
              <a:path w="759" h="1">
                <a:moveTo>
                  <a:pt x="0" y="0"/>
                </a:moveTo>
                <a:lnTo>
                  <a:pt x="759" y="0"/>
                </a:lnTo>
              </a:path>
            </a:pathLst>
          </a:custGeom>
          <a:noFill/>
          <a:ln w="28575" cap="sq" cmpd="sng">
            <a:solidFill>
              <a:schemeClr val="tx1"/>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7" name="Freeform 18"/>
          <p:cNvSpPr>
            <a:spLocks/>
          </p:cNvSpPr>
          <p:nvPr/>
        </p:nvSpPr>
        <p:spPr bwMode="auto">
          <a:xfrm>
            <a:off x="3962400" y="3276600"/>
            <a:ext cx="1204913" cy="1588"/>
          </a:xfrm>
          <a:custGeom>
            <a:avLst/>
            <a:gdLst>
              <a:gd name="T0" fmla="*/ 0 w 759"/>
              <a:gd name="T1" fmla="*/ 0 h 1"/>
              <a:gd name="T2" fmla="*/ 2147483647 w 759"/>
              <a:gd name="T3" fmla="*/ 0 h 1"/>
              <a:gd name="T4" fmla="*/ 0 60000 65536"/>
              <a:gd name="T5" fmla="*/ 0 60000 65536"/>
            </a:gdLst>
            <a:ahLst/>
            <a:cxnLst>
              <a:cxn ang="T4">
                <a:pos x="T0" y="T1"/>
              </a:cxn>
              <a:cxn ang="T5">
                <a:pos x="T2" y="T3"/>
              </a:cxn>
            </a:cxnLst>
            <a:rect l="0" t="0" r="r" b="b"/>
            <a:pathLst>
              <a:path w="759" h="1">
                <a:moveTo>
                  <a:pt x="0" y="0"/>
                </a:moveTo>
                <a:lnTo>
                  <a:pt x="759" y="0"/>
                </a:lnTo>
              </a:path>
            </a:pathLst>
          </a:custGeom>
          <a:noFill/>
          <a:ln w="28575" cap="sq" cmpd="sng">
            <a:solidFill>
              <a:schemeClr val="tx1"/>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8" name="Freeform 19"/>
          <p:cNvSpPr>
            <a:spLocks/>
          </p:cNvSpPr>
          <p:nvPr/>
        </p:nvSpPr>
        <p:spPr bwMode="auto">
          <a:xfrm>
            <a:off x="3962400" y="3352800"/>
            <a:ext cx="1204913" cy="1588"/>
          </a:xfrm>
          <a:custGeom>
            <a:avLst/>
            <a:gdLst>
              <a:gd name="T0" fmla="*/ 0 w 759"/>
              <a:gd name="T1" fmla="*/ 0 h 1"/>
              <a:gd name="T2" fmla="*/ 2147483647 w 759"/>
              <a:gd name="T3" fmla="*/ 0 h 1"/>
              <a:gd name="T4" fmla="*/ 0 60000 65536"/>
              <a:gd name="T5" fmla="*/ 0 60000 65536"/>
            </a:gdLst>
            <a:ahLst/>
            <a:cxnLst>
              <a:cxn ang="T4">
                <a:pos x="T0" y="T1"/>
              </a:cxn>
              <a:cxn ang="T5">
                <a:pos x="T2" y="T3"/>
              </a:cxn>
            </a:cxnLst>
            <a:rect l="0" t="0" r="r" b="b"/>
            <a:pathLst>
              <a:path w="759" h="1">
                <a:moveTo>
                  <a:pt x="0" y="0"/>
                </a:moveTo>
                <a:lnTo>
                  <a:pt x="759" y="0"/>
                </a:lnTo>
              </a:path>
            </a:pathLst>
          </a:custGeom>
          <a:noFill/>
          <a:ln w="28575" cap="sq" cmpd="sng">
            <a:solidFill>
              <a:schemeClr val="tx1"/>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20" name="Freeform 16"/>
          <p:cNvSpPr>
            <a:spLocks/>
          </p:cNvSpPr>
          <p:nvPr/>
        </p:nvSpPr>
        <p:spPr bwMode="auto">
          <a:xfrm>
            <a:off x="3962400" y="2098344"/>
            <a:ext cx="1204913" cy="1588"/>
          </a:xfrm>
          <a:custGeom>
            <a:avLst/>
            <a:gdLst>
              <a:gd name="T0" fmla="*/ 0 w 759"/>
              <a:gd name="T1" fmla="*/ 0 h 1"/>
              <a:gd name="T2" fmla="*/ 2147483647 w 759"/>
              <a:gd name="T3" fmla="*/ 0 h 1"/>
              <a:gd name="T4" fmla="*/ 0 60000 65536"/>
              <a:gd name="T5" fmla="*/ 0 60000 65536"/>
            </a:gdLst>
            <a:ahLst/>
            <a:cxnLst>
              <a:cxn ang="T4">
                <a:pos x="T0" y="T1"/>
              </a:cxn>
              <a:cxn ang="T5">
                <a:pos x="T2" y="T3"/>
              </a:cxn>
            </a:cxnLst>
            <a:rect l="0" t="0" r="r" b="b"/>
            <a:pathLst>
              <a:path w="759" h="1">
                <a:moveTo>
                  <a:pt x="0" y="0"/>
                </a:moveTo>
                <a:lnTo>
                  <a:pt x="759" y="0"/>
                </a:lnTo>
              </a:path>
            </a:pathLst>
          </a:custGeom>
          <a:noFill/>
          <a:ln w="28575" cap="sq" cmpd="sng">
            <a:solidFill>
              <a:schemeClr val="tx1"/>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21"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22"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dirty="0">
                <a:solidFill>
                  <a:schemeClr val="tx2">
                    <a:lumMod val="50000"/>
                  </a:schemeClr>
                </a:solidFill>
                <a:latin typeface="Liberation Sans" panose="020B0604020202020204" pitchFamily="34" charset="0"/>
              </a:rPr>
              <a:t>REVISING PERIODIC DEPRECIATION</a:t>
            </a:r>
          </a:p>
        </p:txBody>
      </p: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98760">
                                            <p:txEl>
                                              <p:pRg st="0" end="0"/>
                                            </p:txEl>
                                          </p:spTgt>
                                        </p:tgtEl>
                                        <p:attrNameLst>
                                          <p:attrName>style.visibility</p:attrName>
                                        </p:attrNameLst>
                                      </p:cBhvr>
                                      <p:to>
                                        <p:strVal val="visible"/>
                                      </p:to>
                                    </p:set>
                                    <p:animEffect transition="in" filter="wipe(left)">
                                      <p:cBhvr>
                                        <p:cTn id="7" dur="500"/>
                                        <p:tgtEl>
                                          <p:spTgt spid="10987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98760">
                                            <p:txEl>
                                              <p:pRg st="1" end="1"/>
                                            </p:txEl>
                                          </p:spTgt>
                                        </p:tgtEl>
                                        <p:attrNameLst>
                                          <p:attrName>style.visibility</p:attrName>
                                        </p:attrNameLst>
                                      </p:cBhvr>
                                      <p:to>
                                        <p:strVal val="visible"/>
                                      </p:to>
                                    </p:set>
                                    <p:animEffect transition="in" filter="wipe(left)">
                                      <p:cBhvr>
                                        <p:cTn id="12" dur="500"/>
                                        <p:tgtEl>
                                          <p:spTgt spid="109876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8760"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609600" y="1295400"/>
            <a:ext cx="8077200" cy="20159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25000"/>
              </a:lnSpc>
              <a:spcBef>
                <a:spcPts val="1200"/>
              </a:spcBef>
              <a:buSzPct val="80000"/>
            </a:pPr>
            <a:r>
              <a:rPr lang="en-US" altLang="en-US" sz="2300" dirty="0">
                <a:latin typeface="Liberation Sans" panose="020B0604020202020204" pitchFamily="34" charset="0"/>
              </a:rPr>
              <a:t>Permanent decline</a:t>
            </a:r>
            <a:r>
              <a:rPr lang="en-US" altLang="en-US" sz="2300" b="0" dirty="0">
                <a:latin typeface="Liberation Sans" panose="020B0604020202020204" pitchFamily="34" charset="0"/>
              </a:rPr>
              <a:t> in the fair value of an asset. </a:t>
            </a:r>
          </a:p>
          <a:p>
            <a:pPr algn="l">
              <a:lnSpc>
                <a:spcPct val="125000"/>
              </a:lnSpc>
              <a:spcBef>
                <a:spcPts val="1200"/>
              </a:spcBef>
              <a:buSzPct val="80000"/>
            </a:pPr>
            <a:r>
              <a:rPr lang="en-US" altLang="en-US" sz="2300" b="0" dirty="0">
                <a:latin typeface="Liberation Sans" panose="020B0604020202020204" pitchFamily="34" charset="0"/>
              </a:rPr>
              <a:t>So as not to overstate the asset on the books, the company </a:t>
            </a:r>
            <a:r>
              <a:rPr lang="en-US" altLang="en-US" sz="2300" dirty="0">
                <a:latin typeface="Liberation Sans" panose="020B0604020202020204" pitchFamily="34" charset="0"/>
              </a:rPr>
              <a:t>writes the asset down</a:t>
            </a:r>
            <a:r>
              <a:rPr lang="en-US" altLang="en-US" sz="2300" b="0" dirty="0">
                <a:latin typeface="Liberation Sans" panose="020B0604020202020204" pitchFamily="34" charset="0"/>
              </a:rPr>
              <a:t> to its new fair value during the year in which the decline in value occurs.</a:t>
            </a:r>
          </a:p>
        </p:txBody>
      </p:sp>
      <p:sp>
        <p:nvSpPr>
          <p:cNvPr id="7"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dirty="0">
                <a:solidFill>
                  <a:schemeClr val="tx2">
                    <a:lumMod val="50000"/>
                  </a:schemeClr>
                </a:solidFill>
                <a:latin typeface="Liberation Sans" panose="020B0604020202020204" pitchFamily="34" charset="0"/>
              </a:rPr>
              <a:t>IMPAIRMENTS</a:t>
            </a: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a:t>
            </a:r>
          </a:p>
        </p:txBody>
      </p:sp>
    </p:spTree>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3"/>
          <p:cNvSpPr txBox="1">
            <a:spLocks noChangeArrowheads="1"/>
          </p:cNvSpPr>
          <p:nvPr/>
        </p:nvSpPr>
        <p:spPr bwMode="auto">
          <a:xfrm>
            <a:off x="609600" y="1295400"/>
            <a:ext cx="7848600" cy="21121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28600" algn="l"/>
              </a:tabLst>
              <a:defRPr sz="2900" b="1">
                <a:solidFill>
                  <a:schemeClr val="tx1"/>
                </a:solidFill>
                <a:latin typeface="Arial" charset="0"/>
              </a:defRPr>
            </a:lvl1pPr>
            <a:lvl2pPr marL="742950" indent="-285750">
              <a:tabLst>
                <a:tab pos="228600" algn="l"/>
              </a:tabLst>
              <a:defRPr sz="2900" b="1">
                <a:solidFill>
                  <a:schemeClr val="tx1"/>
                </a:solidFill>
                <a:latin typeface="Arial" charset="0"/>
              </a:defRPr>
            </a:lvl2pPr>
            <a:lvl3pPr marL="1143000" indent="-228600">
              <a:tabLst>
                <a:tab pos="228600" algn="l"/>
              </a:tabLst>
              <a:defRPr sz="2900" b="1">
                <a:solidFill>
                  <a:schemeClr val="tx1"/>
                </a:solidFill>
                <a:latin typeface="Arial" charset="0"/>
              </a:defRPr>
            </a:lvl3pPr>
            <a:lvl4pPr marL="1600200" indent="-228600">
              <a:tabLst>
                <a:tab pos="228600" algn="l"/>
              </a:tabLst>
              <a:defRPr sz="2900" b="1">
                <a:solidFill>
                  <a:schemeClr val="tx1"/>
                </a:solidFill>
                <a:latin typeface="Arial" charset="0"/>
              </a:defRPr>
            </a:lvl4pPr>
            <a:lvl5pPr marL="2057400" indent="-228600">
              <a:tabLst>
                <a:tab pos="228600" algn="l"/>
              </a:tabLst>
              <a:defRPr sz="2900" b="1">
                <a:solidFill>
                  <a:schemeClr val="tx1"/>
                </a:solidFill>
                <a:latin typeface="Arial" charset="0"/>
              </a:defRPr>
            </a:lvl5pPr>
            <a:lvl6pPr marL="2514600" indent="-228600" algn="ctr" eaLnBrk="0" fontAlgn="base" hangingPunct="0">
              <a:spcBef>
                <a:spcPct val="0"/>
              </a:spcBef>
              <a:spcAft>
                <a:spcPct val="0"/>
              </a:spcAft>
              <a:tabLst>
                <a:tab pos="228600" algn="l"/>
              </a:tabLst>
              <a:defRPr sz="2900" b="1">
                <a:solidFill>
                  <a:schemeClr val="tx1"/>
                </a:solidFill>
                <a:latin typeface="Arial" charset="0"/>
              </a:defRPr>
            </a:lvl6pPr>
            <a:lvl7pPr marL="2971800" indent="-228600" algn="ctr" eaLnBrk="0" fontAlgn="base" hangingPunct="0">
              <a:spcBef>
                <a:spcPct val="0"/>
              </a:spcBef>
              <a:spcAft>
                <a:spcPct val="0"/>
              </a:spcAft>
              <a:tabLst>
                <a:tab pos="228600" algn="l"/>
              </a:tabLst>
              <a:defRPr sz="2900" b="1">
                <a:solidFill>
                  <a:schemeClr val="tx1"/>
                </a:solidFill>
                <a:latin typeface="Arial" charset="0"/>
              </a:defRPr>
            </a:lvl7pPr>
            <a:lvl8pPr marL="3429000" indent="-228600" algn="ctr" eaLnBrk="0" fontAlgn="base" hangingPunct="0">
              <a:spcBef>
                <a:spcPct val="0"/>
              </a:spcBef>
              <a:spcAft>
                <a:spcPct val="0"/>
              </a:spcAft>
              <a:tabLst>
                <a:tab pos="228600" algn="l"/>
              </a:tabLst>
              <a:defRPr sz="2900" b="1">
                <a:solidFill>
                  <a:schemeClr val="tx1"/>
                </a:solidFill>
                <a:latin typeface="Arial" charset="0"/>
              </a:defRPr>
            </a:lvl8pPr>
            <a:lvl9pPr marL="3886200" indent="-228600" algn="ctr" eaLnBrk="0" fontAlgn="base" hangingPunct="0">
              <a:spcBef>
                <a:spcPct val="0"/>
              </a:spcBef>
              <a:spcAft>
                <a:spcPct val="0"/>
              </a:spcAft>
              <a:tabLst>
                <a:tab pos="228600" algn="l"/>
              </a:tabLst>
              <a:defRPr sz="2900" b="1">
                <a:solidFill>
                  <a:schemeClr val="tx1"/>
                </a:solidFill>
                <a:latin typeface="Arial" charset="0"/>
              </a:defRPr>
            </a:lvl9pPr>
          </a:lstStyle>
          <a:p>
            <a:pPr algn="l">
              <a:lnSpc>
                <a:spcPct val="125000"/>
              </a:lnSpc>
              <a:spcBef>
                <a:spcPts val="1200"/>
              </a:spcBef>
            </a:pPr>
            <a:r>
              <a:rPr lang="en-US" altLang="en-US" sz="2400" dirty="0">
                <a:latin typeface="Liberation Sans" panose="020B0604020202020204" pitchFamily="34" charset="0"/>
              </a:rPr>
              <a:t>Historical Cost Principle</a:t>
            </a:r>
          </a:p>
          <a:p>
            <a:pPr marL="682625" indent="-450850" algn="l">
              <a:lnSpc>
                <a:spcPct val="125000"/>
              </a:lnSpc>
              <a:spcBef>
                <a:spcPts val="1200"/>
              </a:spcBef>
              <a:buClr>
                <a:srgbClr val="CC0000"/>
              </a:buClr>
              <a:buSzPct val="80000"/>
              <a:buFont typeface="Wingdings" panose="05000000000000000000" pitchFamily="2" charset="2"/>
              <a:buChar char="u"/>
              <a:tabLst/>
            </a:pPr>
            <a:r>
              <a:rPr lang="en-US" altLang="en-US" sz="2200" b="0" dirty="0">
                <a:latin typeface="Liberation Sans" panose="020B0604020202020204" pitchFamily="34" charset="0"/>
              </a:rPr>
              <a:t>Requires that companies record plant assets at cost. </a:t>
            </a:r>
          </a:p>
          <a:p>
            <a:pPr marL="682625" indent="-450850" algn="l">
              <a:lnSpc>
                <a:spcPct val="125000"/>
              </a:lnSpc>
              <a:spcBef>
                <a:spcPts val="1200"/>
              </a:spcBef>
              <a:buClr>
                <a:srgbClr val="CC0000"/>
              </a:buClr>
              <a:buSzPct val="80000"/>
              <a:buFont typeface="Wingdings" panose="05000000000000000000" pitchFamily="2" charset="2"/>
              <a:buChar char="u"/>
              <a:tabLst/>
            </a:pPr>
            <a:r>
              <a:rPr lang="en-US" altLang="en-US" sz="2200" b="0" dirty="0">
                <a:latin typeface="Liberation Sans" panose="020B0604020202020204" pitchFamily="34" charset="0"/>
              </a:rPr>
              <a:t>Cost consists of </a:t>
            </a:r>
            <a:r>
              <a:rPr lang="en-US" altLang="en-US" sz="2200" dirty="0">
                <a:latin typeface="Liberation Sans" panose="020B0604020202020204" pitchFamily="34" charset="0"/>
              </a:rPr>
              <a:t>all expenditures necessary </a:t>
            </a:r>
            <a:r>
              <a:rPr lang="en-US" altLang="en-US" sz="2200" b="0" dirty="0">
                <a:latin typeface="Liberation Sans" panose="020B0604020202020204" pitchFamily="34" charset="0"/>
              </a:rPr>
              <a:t>to acquire an asset and make it ready for its intended use. </a:t>
            </a:r>
          </a:p>
        </p:txBody>
      </p:sp>
      <p:sp>
        <p:nvSpPr>
          <p:cNvPr id="8196" name="Rectangle 1031"/>
          <p:cNvSpPr>
            <a:spLocks noChangeArrowheads="1"/>
          </p:cNvSpPr>
          <p:nvPr/>
        </p:nvSpPr>
        <p:spPr bwMode="auto">
          <a:xfrm>
            <a:off x="609600" y="3644900"/>
            <a:ext cx="7772400" cy="20159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25000"/>
              </a:lnSpc>
              <a:spcBef>
                <a:spcPts val="1200"/>
              </a:spcBef>
            </a:pPr>
            <a:r>
              <a:rPr lang="en-US" altLang="en-US" sz="2300" dirty="0">
                <a:solidFill>
                  <a:schemeClr val="tx2">
                    <a:lumMod val="50000"/>
                  </a:schemeClr>
                </a:solidFill>
                <a:latin typeface="Liberation Sans" panose="020B0604020202020204" pitchFamily="34" charset="0"/>
              </a:rPr>
              <a:t>Revenue expenditure</a:t>
            </a:r>
            <a:r>
              <a:rPr lang="en-US" altLang="en-US" sz="2300" b="0" dirty="0">
                <a:solidFill>
                  <a:schemeClr val="tx2">
                    <a:lumMod val="50000"/>
                  </a:schemeClr>
                </a:solidFill>
                <a:latin typeface="Liberation Sans" panose="020B0604020202020204" pitchFamily="34" charset="0"/>
              </a:rPr>
              <a:t> </a:t>
            </a:r>
            <a:r>
              <a:rPr lang="en-US" altLang="en-US" sz="2300" b="0" dirty="0">
                <a:latin typeface="Liberation Sans" panose="020B0604020202020204" pitchFamily="34" charset="0"/>
              </a:rPr>
              <a:t>– costs incurred to acquire a plant asset that are expensed immediately. </a:t>
            </a:r>
          </a:p>
          <a:p>
            <a:pPr algn="l">
              <a:lnSpc>
                <a:spcPct val="125000"/>
              </a:lnSpc>
              <a:spcBef>
                <a:spcPts val="1200"/>
              </a:spcBef>
            </a:pPr>
            <a:r>
              <a:rPr lang="en-US" altLang="en-US" sz="2300" dirty="0">
                <a:solidFill>
                  <a:schemeClr val="tx2">
                    <a:lumMod val="50000"/>
                  </a:schemeClr>
                </a:solidFill>
                <a:latin typeface="Liberation Sans" panose="020B0604020202020204" pitchFamily="34" charset="0"/>
              </a:rPr>
              <a:t>Capital expenditures </a:t>
            </a:r>
            <a:r>
              <a:rPr lang="en-US" altLang="en-US" sz="2300" b="0" dirty="0">
                <a:latin typeface="Liberation Sans" panose="020B0604020202020204" pitchFamily="34" charset="0"/>
              </a:rPr>
              <a:t>- costs included in a plant asset account.</a:t>
            </a:r>
          </a:p>
        </p:txBody>
      </p:sp>
      <p:sp>
        <p:nvSpPr>
          <p:cNvPr id="7"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sz="3200" dirty="0">
                <a:solidFill>
                  <a:schemeClr val="tx2">
                    <a:lumMod val="50000"/>
                  </a:schemeClr>
                </a:solidFill>
                <a:latin typeface="Liberation Sans" panose="020B0604020202020204" pitchFamily="34" charset="0"/>
              </a:rPr>
              <a:t>THE COST OF PLANT ASSETS</a:t>
            </a:r>
            <a:endParaRPr lang="en-US" altLang="en-US" sz="3200" b="1" i="0" dirty="0">
              <a:solidFill>
                <a:schemeClr val="tx2">
                  <a:lumMod val="50000"/>
                </a:schemeClr>
              </a:solidFill>
              <a:effectLst/>
              <a:latin typeface="Liberation Sans" panose="020B0604020202020204" pitchFamily="34" charset="0"/>
            </a:endParaRP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spTree>
  </p:cSld>
  <p:clrMapOvr>
    <a:masterClrMapping/>
  </p:clrMapOvr>
  <p:transition>
    <p:wipe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1" name="Rectangle 3"/>
          <p:cNvSpPr>
            <a:spLocks noChangeArrowheads="1"/>
          </p:cNvSpPr>
          <p:nvPr/>
        </p:nvSpPr>
        <p:spPr bwMode="auto">
          <a:xfrm>
            <a:off x="457200" y="1339927"/>
            <a:ext cx="8300112" cy="2165273"/>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algn="just">
              <a:lnSpc>
                <a:spcPct val="120000"/>
              </a:lnSpc>
              <a:spcBef>
                <a:spcPct val="20000"/>
              </a:spcBef>
            </a:pPr>
            <a:r>
              <a:rPr lang="en-US" sz="1900" b="0" dirty="0">
                <a:solidFill>
                  <a:schemeClr val="bg2"/>
                </a:solidFill>
                <a:latin typeface="Liberation Sans" panose="020B0604020202020204" pitchFamily="34" charset="0"/>
              </a:rPr>
              <a:t>Chambers Corporation purchased a piece of equipment for $36,000. It estimated a 6-year life and $6,000 salvage value. Thus, straight-line depreciation was $5,000 per year [($36,000 − $6,000) ÷ 6]. At the end of year three (before the depreciation adjustment), it estimated the new total life to be 10 years and the new salvage value to be $2,000. Compute the revised depreciation.</a:t>
            </a:r>
          </a:p>
        </p:txBody>
      </p:sp>
      <p:sp>
        <p:nvSpPr>
          <p:cNvPr id="20" name="Rounded Rectangle 19"/>
          <p:cNvSpPr/>
          <p:nvPr/>
        </p:nvSpPr>
        <p:spPr bwMode="auto">
          <a:xfrm>
            <a:off x="3124200" y="443453"/>
            <a:ext cx="5802683"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b="1" i="0" dirty="0">
                <a:solidFill>
                  <a:schemeClr val="accent3"/>
                </a:solidFill>
                <a:effectLst>
                  <a:outerShdw blurRad="38100" dist="38100" dir="2700000" algn="tl">
                    <a:srgbClr val="000000">
                      <a:alpha val="43137"/>
                    </a:srgbClr>
                  </a:outerShdw>
                </a:effectLst>
                <a:latin typeface="Liberation Sans" panose="020B0604020202020204" pitchFamily="34" charset="0"/>
              </a:rPr>
              <a:t>Revised Depreciation</a:t>
            </a:r>
          </a:p>
        </p:txBody>
      </p:sp>
      <p:sp>
        <p:nvSpPr>
          <p:cNvPr id="23" name="TextBox 22"/>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spcBef>
                <a:spcPct val="50000"/>
              </a:spcBef>
              <a:buClr>
                <a:srgbClr val="E20000"/>
              </a:buClr>
              <a:defRPr sz="3200" b="1" i="0">
                <a:solidFill>
                  <a:srgbClr val="CC0000"/>
                </a:solidFill>
                <a:effectLst/>
                <a:latin typeface="Liberation Sans" panose="020B0604020202020204" pitchFamily="34" charset="0"/>
              </a:defRPr>
            </a:lvl1pPr>
            <a:lvl2pPr marL="742950" indent="-285750">
              <a:defRPr>
                <a:latin typeface="Times New Roman" pitchFamily="18" charset="0"/>
              </a:defRPr>
            </a:lvl2pPr>
            <a:lvl3pPr marL="1143000" indent="-228600">
              <a:defRPr>
                <a:latin typeface="Times New Roman" pitchFamily="18" charset="0"/>
              </a:defRPr>
            </a:lvl3pPr>
            <a:lvl4pPr marL="1600200" indent="-228600">
              <a:defRPr>
                <a:latin typeface="Times New Roman" pitchFamily="18" charset="0"/>
              </a:defRPr>
            </a:lvl4pPr>
            <a:lvl5pPr marL="2057400" indent="-228600">
              <a:defRPr>
                <a:latin typeface="Times New Roman" pitchFamily="18" charset="0"/>
              </a:defRPr>
            </a:lvl5pPr>
            <a:lvl6pPr marL="2514600" indent="-228600" algn="ctr" eaLnBrk="0" fontAlgn="base" hangingPunct="0">
              <a:spcBef>
                <a:spcPct val="0"/>
              </a:spcBef>
              <a:spcAft>
                <a:spcPct val="0"/>
              </a:spcAft>
              <a:defRPr>
                <a:latin typeface="Times New Roman" pitchFamily="18" charset="0"/>
              </a:defRPr>
            </a:lvl6pPr>
            <a:lvl7pPr marL="2971800" indent="-228600" algn="ctr" eaLnBrk="0" fontAlgn="base" hangingPunct="0">
              <a:spcBef>
                <a:spcPct val="0"/>
              </a:spcBef>
              <a:spcAft>
                <a:spcPct val="0"/>
              </a:spcAft>
              <a:defRPr>
                <a:latin typeface="Times New Roman" pitchFamily="18" charset="0"/>
              </a:defRPr>
            </a:lvl7pPr>
            <a:lvl8pPr marL="3429000" indent="-228600" algn="ctr" eaLnBrk="0" fontAlgn="base" hangingPunct="0">
              <a:spcBef>
                <a:spcPct val="0"/>
              </a:spcBef>
              <a:spcAft>
                <a:spcPct val="0"/>
              </a:spcAft>
              <a:defRPr>
                <a:latin typeface="Times New Roman" pitchFamily="18" charset="0"/>
              </a:defRPr>
            </a:lvl8pPr>
            <a:lvl9pPr marL="3886200" indent="-228600" algn="ctr" eaLnBrk="0" fontAlgn="base" hangingPunct="0">
              <a:spcBef>
                <a:spcPct val="0"/>
              </a:spcBef>
              <a:spcAft>
                <a:spcPct val="0"/>
              </a:spcAft>
              <a:defRPr>
                <a:latin typeface="Times New Roman" pitchFamily="18" charset="0"/>
              </a:defRPr>
            </a:lvl9pPr>
          </a:lstStyle>
          <a:p>
            <a:r>
              <a:rPr lang="en-US" dirty="0"/>
              <a:t>DO IT!</a:t>
            </a:r>
          </a:p>
        </p:txBody>
      </p:sp>
      <p:sp>
        <p:nvSpPr>
          <p:cNvPr id="25" name="Rectangle 24"/>
          <p:cNvSpPr/>
          <p:nvPr/>
        </p:nvSpPr>
        <p:spPr bwMode="auto">
          <a:xfrm>
            <a:off x="8757312" y="231560"/>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5" name="Isosceles Triangle 14"/>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6" name="TextBox 15"/>
          <p:cNvSpPr txBox="1"/>
          <p:nvPr/>
        </p:nvSpPr>
        <p:spPr>
          <a:xfrm>
            <a:off x="2210626" y="426570"/>
            <a:ext cx="837374" cy="707886"/>
          </a:xfrm>
          <a:prstGeom prst="rect">
            <a:avLst/>
          </a:prstGeom>
          <a:noFill/>
        </p:spPr>
        <p:txBody>
          <a:bodyPr wrap="square" rtlCol="0">
            <a:spAutoFit/>
          </a:bodyPr>
          <a:lstStyle/>
          <a:p>
            <a:pPr algn="ctr"/>
            <a:r>
              <a:rPr lang="en-US" sz="4000" b="1" i="0" dirty="0">
                <a:solidFill>
                  <a:srgbClr val="CC0000"/>
                </a:solidFill>
                <a:effectLst/>
                <a:latin typeface="Liberation Sans" panose="020B0604020202020204" pitchFamily="34" charset="0"/>
              </a:rPr>
              <a:t>2b</a:t>
            </a:r>
          </a:p>
        </p:txBody>
      </p:sp>
      <p:cxnSp>
        <p:nvCxnSpPr>
          <p:cNvPr id="17" name="Straight Connector 16"/>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6" name="Rectangle 3"/>
          <p:cNvSpPr>
            <a:spLocks noChangeArrowheads="1"/>
          </p:cNvSpPr>
          <p:nvPr/>
        </p:nvSpPr>
        <p:spPr bwMode="auto">
          <a:xfrm>
            <a:off x="457200" y="3582917"/>
            <a:ext cx="8300112" cy="2894639"/>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231775" algn="just">
              <a:lnSpc>
                <a:spcPct val="105000"/>
              </a:lnSpc>
              <a:spcBef>
                <a:spcPts val="300"/>
              </a:spcBef>
            </a:pPr>
            <a:r>
              <a:rPr lang="en-US" sz="1900" b="0" dirty="0">
                <a:solidFill>
                  <a:schemeClr val="bg2"/>
                </a:solidFill>
                <a:latin typeface="Liberation Sans" panose="020B0604020202020204" pitchFamily="34" charset="0"/>
              </a:rPr>
              <a:t>Original depreciation expense = [($36,000 − $6,000) ÷ 6] = $5,000</a:t>
            </a:r>
          </a:p>
          <a:p>
            <a:pPr marL="231775" algn="just">
              <a:lnSpc>
                <a:spcPct val="105000"/>
              </a:lnSpc>
              <a:spcBef>
                <a:spcPts val="300"/>
              </a:spcBef>
            </a:pPr>
            <a:r>
              <a:rPr lang="en-US" sz="1900" b="0" dirty="0">
                <a:solidFill>
                  <a:schemeClr val="bg2"/>
                </a:solidFill>
                <a:latin typeface="Liberation Sans" panose="020B0604020202020204" pitchFamily="34" charset="0"/>
              </a:rPr>
              <a:t>Accumulated depreciation after 2 years = 2 × $5,000 = $10,000</a:t>
            </a:r>
          </a:p>
          <a:p>
            <a:pPr marL="231775" algn="just">
              <a:lnSpc>
                <a:spcPct val="105000"/>
              </a:lnSpc>
              <a:spcBef>
                <a:spcPts val="300"/>
              </a:spcBef>
            </a:pPr>
            <a:r>
              <a:rPr lang="en-US" sz="1900" b="0" dirty="0">
                <a:solidFill>
                  <a:schemeClr val="bg2"/>
                </a:solidFill>
                <a:latin typeface="Liberation Sans" panose="020B0604020202020204" pitchFamily="34" charset="0"/>
              </a:rPr>
              <a:t>Book value = $36,000 − $10,000 = $26,000</a:t>
            </a:r>
          </a:p>
          <a:p>
            <a:pPr marL="682625" algn="just">
              <a:lnSpc>
                <a:spcPct val="105000"/>
              </a:lnSpc>
              <a:spcBef>
                <a:spcPts val="600"/>
              </a:spcBef>
              <a:tabLst>
                <a:tab pos="7315200" algn="r"/>
              </a:tabLst>
            </a:pPr>
            <a:r>
              <a:rPr lang="en-US" sz="1900" b="0" dirty="0">
                <a:solidFill>
                  <a:schemeClr val="bg2"/>
                </a:solidFill>
                <a:latin typeface="Liberation Sans" panose="020B0604020202020204" pitchFamily="34" charset="0"/>
              </a:rPr>
              <a:t>Book value after 2 years of depreciation 	$26,000</a:t>
            </a:r>
          </a:p>
          <a:p>
            <a:pPr marL="682625" algn="just">
              <a:lnSpc>
                <a:spcPct val="105000"/>
              </a:lnSpc>
              <a:spcBef>
                <a:spcPts val="300"/>
              </a:spcBef>
              <a:tabLst>
                <a:tab pos="7315200" algn="r"/>
              </a:tabLst>
            </a:pPr>
            <a:r>
              <a:rPr lang="en-US" sz="1900" b="0" dirty="0">
                <a:solidFill>
                  <a:schemeClr val="bg2"/>
                </a:solidFill>
                <a:latin typeface="Liberation Sans" panose="020B0604020202020204" pitchFamily="34" charset="0"/>
              </a:rPr>
              <a:t>Less: New salvage value 	2,000</a:t>
            </a:r>
          </a:p>
          <a:p>
            <a:pPr marL="682625" algn="just">
              <a:lnSpc>
                <a:spcPct val="105000"/>
              </a:lnSpc>
              <a:spcBef>
                <a:spcPts val="300"/>
              </a:spcBef>
              <a:tabLst>
                <a:tab pos="7315200" algn="r"/>
              </a:tabLst>
            </a:pPr>
            <a:r>
              <a:rPr lang="en-US" sz="1900" b="0" dirty="0">
                <a:solidFill>
                  <a:schemeClr val="bg2"/>
                </a:solidFill>
                <a:latin typeface="Liberation Sans" panose="020B0604020202020204" pitchFamily="34" charset="0"/>
              </a:rPr>
              <a:t>Depreciable cost 	$24,000</a:t>
            </a:r>
          </a:p>
          <a:p>
            <a:pPr marL="682625" algn="just">
              <a:lnSpc>
                <a:spcPct val="105000"/>
              </a:lnSpc>
              <a:spcBef>
                <a:spcPts val="300"/>
              </a:spcBef>
              <a:tabLst>
                <a:tab pos="7315200" algn="r"/>
              </a:tabLst>
            </a:pPr>
            <a:r>
              <a:rPr lang="en-US" sz="1900" b="0" dirty="0">
                <a:solidFill>
                  <a:schemeClr val="bg2"/>
                </a:solidFill>
                <a:latin typeface="Liberation Sans" panose="020B0604020202020204" pitchFamily="34" charset="0"/>
              </a:rPr>
              <a:t>Remaining useful life 	8 years</a:t>
            </a:r>
          </a:p>
          <a:p>
            <a:pPr marL="682625" algn="just">
              <a:lnSpc>
                <a:spcPct val="105000"/>
              </a:lnSpc>
              <a:spcBef>
                <a:spcPts val="300"/>
              </a:spcBef>
              <a:tabLst>
                <a:tab pos="7315200" algn="r"/>
              </a:tabLst>
            </a:pPr>
            <a:r>
              <a:rPr lang="en-US" sz="1900" dirty="0">
                <a:solidFill>
                  <a:schemeClr val="bg2"/>
                </a:solidFill>
                <a:latin typeface="Liberation Sans" panose="020B0604020202020204" pitchFamily="34" charset="0"/>
              </a:rPr>
              <a:t>Revised annual depreciation ($24,000 ÷ 8) 	$ 3,000</a:t>
            </a:r>
          </a:p>
        </p:txBody>
      </p:sp>
      <p:sp>
        <p:nvSpPr>
          <p:cNvPr id="11"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a:t>
            </a:r>
          </a:p>
        </p:txBody>
      </p:sp>
      <p:cxnSp>
        <p:nvCxnSpPr>
          <p:cNvPr id="3" name="Straight Connector 2"/>
          <p:cNvCxnSpPr/>
          <p:nvPr/>
        </p:nvCxnSpPr>
        <p:spPr bwMode="auto">
          <a:xfrm>
            <a:off x="6858000" y="5334000"/>
            <a:ext cx="990600" cy="0"/>
          </a:xfrm>
          <a:prstGeom prst="line">
            <a:avLst/>
          </a:prstGeom>
          <a:solidFill>
            <a:schemeClr val="accent1"/>
          </a:solidFill>
          <a:ln w="1905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a:off x="6858000" y="5679744"/>
            <a:ext cx="990600" cy="0"/>
          </a:xfrm>
          <a:prstGeom prst="line">
            <a:avLst/>
          </a:prstGeom>
          <a:solidFill>
            <a:schemeClr val="accent1"/>
          </a:solidFill>
          <a:ln w="1905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a:off x="6858000" y="5715000"/>
            <a:ext cx="990600" cy="0"/>
          </a:xfrm>
          <a:prstGeom prst="line">
            <a:avLst/>
          </a:prstGeom>
          <a:solidFill>
            <a:schemeClr val="accent1"/>
          </a:solidFill>
          <a:ln w="1905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6858000" y="6047096"/>
            <a:ext cx="990600" cy="0"/>
          </a:xfrm>
          <a:prstGeom prst="line">
            <a:avLst/>
          </a:prstGeom>
          <a:solidFill>
            <a:schemeClr val="accent1"/>
          </a:solidFill>
          <a:ln w="1905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a:off x="6858000" y="6359856"/>
            <a:ext cx="990600" cy="0"/>
          </a:xfrm>
          <a:prstGeom prst="line">
            <a:avLst/>
          </a:prstGeom>
          <a:solidFill>
            <a:schemeClr val="accent1"/>
          </a:solidFill>
          <a:ln w="1905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p:cNvCxnSpPr/>
          <p:nvPr/>
        </p:nvCxnSpPr>
        <p:spPr bwMode="auto">
          <a:xfrm>
            <a:off x="6858000" y="6400800"/>
            <a:ext cx="990600" cy="0"/>
          </a:xfrm>
          <a:prstGeom prst="line">
            <a:avLst/>
          </a:prstGeom>
          <a:solidFill>
            <a:schemeClr val="accent1"/>
          </a:solidFill>
          <a:ln w="1905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7748157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wipe(left)">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wipe(left)">
                                      <p:cBhvr>
                                        <p:cTn id="12" dur="500"/>
                                        <p:tgtEl>
                                          <p:spTgt spid="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xEl>
                                              <p:pRg st="2" end="2"/>
                                            </p:txEl>
                                          </p:spTgt>
                                        </p:tgtEl>
                                        <p:attrNameLst>
                                          <p:attrName>style.visibility</p:attrName>
                                        </p:attrNameLst>
                                      </p:cBhvr>
                                      <p:to>
                                        <p:strVal val="visible"/>
                                      </p:to>
                                    </p:set>
                                    <p:animEffect transition="in" filter="wipe(left)">
                                      <p:cBhvr>
                                        <p:cTn id="17" dur="500"/>
                                        <p:tgtEl>
                                          <p:spTgt spid="2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
                                            <p:txEl>
                                              <p:pRg st="3" end="3"/>
                                            </p:txEl>
                                          </p:spTgt>
                                        </p:tgtEl>
                                        <p:attrNameLst>
                                          <p:attrName>style.visibility</p:attrName>
                                        </p:attrNameLst>
                                      </p:cBhvr>
                                      <p:to>
                                        <p:strVal val="visible"/>
                                      </p:to>
                                    </p:set>
                                    <p:animEffect transition="in" filter="wipe(left)">
                                      <p:cBhvr>
                                        <p:cTn id="22" dur="500"/>
                                        <p:tgtEl>
                                          <p:spTgt spid="2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
                                            <p:txEl>
                                              <p:pRg st="4" end="4"/>
                                            </p:txEl>
                                          </p:spTgt>
                                        </p:tgtEl>
                                        <p:attrNameLst>
                                          <p:attrName>style.visibility</p:attrName>
                                        </p:attrNameLst>
                                      </p:cBhvr>
                                      <p:to>
                                        <p:strVal val="visible"/>
                                      </p:to>
                                    </p:set>
                                    <p:animEffect transition="in" filter="wipe(left)">
                                      <p:cBhvr>
                                        <p:cTn id="27" dur="500"/>
                                        <p:tgtEl>
                                          <p:spTgt spid="2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6">
                                            <p:txEl>
                                              <p:pRg st="5" end="5"/>
                                            </p:txEl>
                                          </p:spTgt>
                                        </p:tgtEl>
                                        <p:attrNameLst>
                                          <p:attrName>style.visibility</p:attrName>
                                        </p:attrNameLst>
                                      </p:cBhvr>
                                      <p:to>
                                        <p:strVal val="visible"/>
                                      </p:to>
                                    </p:set>
                                    <p:animEffect transition="in" filter="wipe(left)">
                                      <p:cBhvr>
                                        <p:cTn id="32" dur="500"/>
                                        <p:tgtEl>
                                          <p:spTgt spid="2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6">
                                            <p:txEl>
                                              <p:pRg st="6" end="6"/>
                                            </p:txEl>
                                          </p:spTgt>
                                        </p:tgtEl>
                                        <p:attrNameLst>
                                          <p:attrName>style.visibility</p:attrName>
                                        </p:attrNameLst>
                                      </p:cBhvr>
                                      <p:to>
                                        <p:strVal val="visible"/>
                                      </p:to>
                                    </p:set>
                                    <p:animEffect transition="in" filter="wipe(left)">
                                      <p:cBhvr>
                                        <p:cTn id="37" dur="500"/>
                                        <p:tgtEl>
                                          <p:spTgt spid="2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6">
                                            <p:txEl>
                                              <p:pRg st="7" end="7"/>
                                            </p:txEl>
                                          </p:spTgt>
                                        </p:tgtEl>
                                        <p:attrNameLst>
                                          <p:attrName>style.visibility</p:attrName>
                                        </p:attrNameLst>
                                      </p:cBhvr>
                                      <p:to>
                                        <p:strVal val="visible"/>
                                      </p:to>
                                    </p:set>
                                    <p:animEffect transition="in" filter="wipe(left)">
                                      <p:cBhvr>
                                        <p:cTn id="42" dur="500"/>
                                        <p:tgtEl>
                                          <p:spTgt spid="2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bldLvl="3"/>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609600" y="1600200"/>
            <a:ext cx="6934200" cy="9771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25000"/>
              </a:lnSpc>
              <a:spcBef>
                <a:spcPts val="1200"/>
              </a:spcBef>
              <a:buSzPct val="80000"/>
            </a:pPr>
            <a:r>
              <a:rPr lang="en-US" altLang="en-US" sz="2300" b="0" dirty="0">
                <a:solidFill>
                  <a:schemeClr val="bg2"/>
                </a:solidFill>
                <a:latin typeface="Liberation Sans" panose="020B0604020202020204" pitchFamily="34" charset="0"/>
              </a:rPr>
              <a:t>Companies dispose of plant assets in three ways —Retirement, Sale, or Exchange.</a:t>
            </a:r>
          </a:p>
        </p:txBody>
      </p:sp>
      <p:sp>
        <p:nvSpPr>
          <p:cNvPr id="41988" name="Rectangle 9"/>
          <p:cNvSpPr>
            <a:spLocks noChangeArrowheads="1"/>
          </p:cNvSpPr>
          <p:nvPr/>
        </p:nvSpPr>
        <p:spPr bwMode="auto">
          <a:xfrm>
            <a:off x="533400" y="4489766"/>
            <a:ext cx="8229600" cy="1573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25000"/>
              </a:lnSpc>
              <a:spcBef>
                <a:spcPts val="1200"/>
              </a:spcBef>
            </a:pPr>
            <a:r>
              <a:rPr lang="en-US" altLang="en-US" sz="2300" b="0" dirty="0">
                <a:latin typeface="Liberation Sans" panose="020B0604020202020204" pitchFamily="34" charset="0"/>
              </a:rPr>
              <a:t>Record depreciation up to the </a:t>
            </a:r>
            <a:r>
              <a:rPr lang="en-US" altLang="en-US" sz="2300" dirty="0">
                <a:latin typeface="Liberation Sans" panose="020B0604020202020204" pitchFamily="34" charset="0"/>
              </a:rPr>
              <a:t>date of disposal</a:t>
            </a:r>
            <a:r>
              <a:rPr lang="en-US" altLang="en-US" sz="2300" b="0" dirty="0">
                <a:latin typeface="Liberation Sans" panose="020B0604020202020204" pitchFamily="34" charset="0"/>
              </a:rPr>
              <a:t>.</a:t>
            </a:r>
          </a:p>
          <a:p>
            <a:pPr algn="l">
              <a:lnSpc>
                <a:spcPct val="125000"/>
              </a:lnSpc>
              <a:spcBef>
                <a:spcPts val="1200"/>
              </a:spcBef>
            </a:pPr>
            <a:r>
              <a:rPr lang="en-US" altLang="en-US" sz="2300" dirty="0">
                <a:latin typeface="Liberation Sans" panose="020B0604020202020204" pitchFamily="34" charset="0"/>
              </a:rPr>
              <a:t>Eliminate asset</a:t>
            </a:r>
            <a:r>
              <a:rPr lang="en-US" altLang="en-US" sz="2300" b="0" dirty="0">
                <a:latin typeface="Liberation Sans" panose="020B0604020202020204" pitchFamily="34" charset="0"/>
              </a:rPr>
              <a:t> by: (1) debiting Accumulated Depreciation, and (2) crediting the asset account.</a:t>
            </a:r>
          </a:p>
        </p:txBody>
      </p:sp>
      <p:sp>
        <p:nvSpPr>
          <p:cNvPr id="41989" name="Text Box 1036"/>
          <p:cNvSpPr txBox="1">
            <a:spLocks noChangeArrowheads="1"/>
          </p:cNvSpPr>
          <p:nvPr/>
        </p:nvSpPr>
        <p:spPr bwMode="auto">
          <a:xfrm>
            <a:off x="6558633" y="2237096"/>
            <a:ext cx="2509167" cy="461665"/>
          </a:xfrm>
          <a:prstGeom prst="rect">
            <a:avLst/>
          </a:prstGeom>
          <a:extLst/>
        </p:spPr>
        <p:txBody>
          <a:bodyPr wrap="square">
            <a:spAutoFit/>
          </a:bodyPr>
          <a:lstStyle>
            <a:defPPr>
              <a:defRPr lang="en-US"/>
            </a:defPPr>
            <a:lvl1pPr algn="l">
              <a:defRPr sz="1200">
                <a:latin typeface="Liberation Sans" panose="020B0604020202020204" pitchFamily="34" charset="0"/>
              </a:defRPr>
            </a:lvl1pPr>
          </a:lstStyle>
          <a:p>
            <a:r>
              <a:rPr lang="en-US" dirty="0"/>
              <a:t>ILLUSTRATION 9-16</a:t>
            </a:r>
          </a:p>
          <a:p>
            <a:r>
              <a:rPr lang="en-US" b="0" dirty="0"/>
              <a:t>Methods of plant asset disposal</a:t>
            </a:r>
            <a:endParaRPr lang="en-US" altLang="en-US" b="0" dirty="0"/>
          </a:p>
        </p:txBody>
      </p:sp>
      <p:pic>
        <p:nvPicPr>
          <p:cNvPr id="41993" name="Picture 10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736861"/>
            <a:ext cx="7772400"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Isosceles Triangle 9"/>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1" name="TextBox 10"/>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12" name="Rounded Rectangle 11"/>
          <p:cNvSpPr/>
          <p:nvPr/>
        </p:nvSpPr>
        <p:spPr bwMode="auto">
          <a:xfrm>
            <a:off x="2789829" y="330348"/>
            <a:ext cx="5958883"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400" b="1" i="0" dirty="0">
                <a:solidFill>
                  <a:schemeClr val="accent3"/>
                </a:solidFill>
                <a:effectLst>
                  <a:outerShdw blurRad="38100" dist="38100" dir="2700000" algn="tl">
                    <a:srgbClr val="000000">
                      <a:alpha val="43137"/>
                    </a:srgbClr>
                  </a:outerShdw>
                </a:effectLst>
                <a:latin typeface="Liberation Sans" panose="020B0604020202020204" pitchFamily="34" charset="0"/>
              </a:rPr>
              <a:t>Explain how to account for the disposal of plant assets.</a:t>
            </a:r>
          </a:p>
        </p:txBody>
      </p:sp>
      <p:sp>
        <p:nvSpPr>
          <p:cNvPr id="13" name="TextBox 12"/>
          <p:cNvSpPr txBox="1"/>
          <p:nvPr/>
        </p:nvSpPr>
        <p:spPr>
          <a:xfrm>
            <a:off x="2169682" y="426570"/>
            <a:ext cx="554182" cy="707886"/>
          </a:xfrm>
          <a:prstGeom prst="rect">
            <a:avLst/>
          </a:prstGeom>
          <a:noFill/>
        </p:spPr>
        <p:txBody>
          <a:bodyPr wrap="square" rtlCol="0">
            <a:spAutoFit/>
          </a:bodyPr>
          <a:lstStyle/>
          <a:p>
            <a:pPr algn="ctr"/>
            <a:r>
              <a:rPr lang="en-US" sz="4000" b="1" i="0" dirty="0">
                <a:solidFill>
                  <a:srgbClr val="CC0000"/>
                </a:solidFill>
                <a:effectLst/>
                <a:latin typeface="Liberation Sans" panose="020B0604020202020204" pitchFamily="34" charset="0"/>
              </a:rPr>
              <a:t>3</a:t>
            </a:r>
          </a:p>
        </p:txBody>
      </p:sp>
      <p:cxnSp>
        <p:nvCxnSpPr>
          <p:cNvPr id="14" name="Straight Connector 13"/>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a:t>
            </a:r>
          </a:p>
        </p:txBody>
      </p:sp>
    </p:spTree>
  </p:cSld>
  <p:clrMapOvr>
    <a:masterClrMapping/>
  </p:clrMapOvr>
  <p:transition>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70256013"/>
              </p:ext>
            </p:extLst>
          </p:nvPr>
        </p:nvGraphicFramePr>
        <p:xfrm>
          <a:off x="803275" y="2971800"/>
          <a:ext cx="7502525" cy="3287713"/>
        </p:xfrm>
        <a:graphic>
          <a:graphicData uri="http://schemas.openxmlformats.org/presentationml/2006/ole">
            <mc:AlternateContent xmlns:mc="http://schemas.openxmlformats.org/markup-compatibility/2006">
              <mc:Choice xmlns:v="urn:schemas-microsoft-com:vml" Requires="v">
                <p:oleObj spid="_x0000_s82953" name="Worksheet" r:id="rId3" imgW="4333824" imgH="1885876" progId="Excel.Sheet.8">
                  <p:embed/>
                </p:oleObj>
              </mc:Choice>
              <mc:Fallback>
                <p:oleObj name="Worksheet" r:id="rId3" imgW="4333824" imgH="1885876" progId="Excel.Sheet.8">
                  <p:embed/>
                  <p:pic>
                    <p:nvPicPr>
                      <p:cNvPr id="0" name=""/>
                      <p:cNvPicPr>
                        <a:picLocks noChangeAspect="1" noChangeArrowheads="1"/>
                      </p:cNvPicPr>
                      <p:nvPr/>
                    </p:nvPicPr>
                    <p:blipFill>
                      <a:blip r:embed="rId4"/>
                      <a:srcRect/>
                      <a:stretch>
                        <a:fillRect/>
                      </a:stretch>
                    </p:blipFill>
                    <p:spPr bwMode="auto">
                      <a:xfrm>
                        <a:off x="803275" y="2971800"/>
                        <a:ext cx="7502525" cy="3287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cap="sq">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 Box 7"/>
          <p:cNvSpPr txBox="1">
            <a:spLocks noChangeArrowheads="1"/>
          </p:cNvSpPr>
          <p:nvPr/>
        </p:nvSpPr>
        <p:spPr bwMode="auto">
          <a:xfrm>
            <a:off x="477838" y="1143000"/>
            <a:ext cx="8153400" cy="2215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algn="ctr" eaLnBrk="0" fontAlgn="base" hangingPunct="0">
              <a:spcBef>
                <a:spcPct val="0"/>
              </a:spcBef>
              <a:spcAft>
                <a:spcPct val="0"/>
              </a:spcAft>
              <a:defRPr sz="2400">
                <a:solidFill>
                  <a:schemeClr val="tx1"/>
                </a:solidFill>
                <a:latin typeface="Comic Sans MS" pitchFamily="66" charset="0"/>
              </a:defRPr>
            </a:lvl6pPr>
            <a:lvl7pPr marL="2971800" indent="-228600" algn="ctr" eaLnBrk="0" fontAlgn="base" hangingPunct="0">
              <a:spcBef>
                <a:spcPct val="0"/>
              </a:spcBef>
              <a:spcAft>
                <a:spcPct val="0"/>
              </a:spcAft>
              <a:defRPr sz="2400">
                <a:solidFill>
                  <a:schemeClr val="tx1"/>
                </a:solidFill>
                <a:latin typeface="Comic Sans MS" pitchFamily="66" charset="0"/>
              </a:defRPr>
            </a:lvl7pPr>
            <a:lvl8pPr marL="3429000" indent="-228600" algn="ctr" eaLnBrk="0" fontAlgn="base" hangingPunct="0">
              <a:spcBef>
                <a:spcPct val="0"/>
              </a:spcBef>
              <a:spcAft>
                <a:spcPct val="0"/>
              </a:spcAft>
              <a:defRPr sz="2400">
                <a:solidFill>
                  <a:schemeClr val="tx1"/>
                </a:solidFill>
                <a:latin typeface="Comic Sans MS" pitchFamily="66" charset="0"/>
              </a:defRPr>
            </a:lvl8pPr>
            <a:lvl9pPr marL="3886200" indent="-228600" algn="ctr" eaLnBrk="0" fontAlgn="base" hangingPunct="0">
              <a:spcBef>
                <a:spcPct val="0"/>
              </a:spcBef>
              <a:spcAft>
                <a:spcPct val="0"/>
              </a:spcAft>
              <a:defRPr sz="2400">
                <a:solidFill>
                  <a:schemeClr val="tx1"/>
                </a:solidFill>
                <a:latin typeface="Comic Sans MS" pitchFamily="66" charset="0"/>
              </a:defRPr>
            </a:lvl9pPr>
          </a:lstStyle>
          <a:p>
            <a:pPr algn="l">
              <a:lnSpc>
                <a:spcPct val="105000"/>
              </a:lnSpc>
              <a:spcBef>
                <a:spcPct val="30000"/>
              </a:spcBef>
              <a:buSzPct val="80000"/>
            </a:pPr>
            <a:r>
              <a:rPr lang="en-US" altLang="en-US" sz="2000" b="0" dirty="0">
                <a:latin typeface="Liberation Sans"/>
              </a:rPr>
              <a:t>Pete’s Pizza purchased a new pizza oven on January 1, 2015. The cost of the oven was $50,000. The estimated salvage value is $4,000. Its life is estimated at 5 years. Year-end is December 31.</a:t>
            </a:r>
          </a:p>
          <a:p>
            <a:pPr algn="l">
              <a:lnSpc>
                <a:spcPct val="105000"/>
              </a:lnSpc>
              <a:spcBef>
                <a:spcPct val="30000"/>
              </a:spcBef>
              <a:buSzPct val="80000"/>
            </a:pPr>
            <a:r>
              <a:rPr lang="en-US" altLang="en-US" sz="2000" b="0" dirty="0">
                <a:solidFill>
                  <a:srgbClr val="800000"/>
                </a:solidFill>
              </a:rPr>
              <a:t>New wrinkle: Pete’s Pizza decides to sell the pizza oven after the second year of ownership.  </a:t>
            </a:r>
            <a:endParaRPr lang="en-US" altLang="en-US" sz="2000" b="0" dirty="0">
              <a:solidFill>
                <a:srgbClr val="000000"/>
              </a:solidFill>
            </a:endParaRPr>
          </a:p>
          <a:p>
            <a:pPr algn="l">
              <a:lnSpc>
                <a:spcPct val="105000"/>
              </a:lnSpc>
              <a:spcBef>
                <a:spcPct val="30000"/>
              </a:spcBef>
              <a:buSzPct val="80000"/>
            </a:pPr>
            <a:endParaRPr lang="en-US" altLang="en-US" sz="2000" b="0" dirty="0">
              <a:latin typeface="Liberation Sans"/>
            </a:endParaRPr>
          </a:p>
        </p:txBody>
      </p:sp>
      <p:sp>
        <p:nvSpPr>
          <p:cNvPr id="5"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6" name="Rectangle 2"/>
          <p:cNvSpPr>
            <a:spLocks noChangeArrowheads="1"/>
          </p:cNvSpPr>
          <p:nvPr/>
        </p:nvSpPr>
        <p:spPr bwMode="auto">
          <a:xfrm>
            <a:off x="152400" y="304800"/>
            <a:ext cx="88392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dirty="0">
                <a:solidFill>
                  <a:schemeClr val="tx2">
                    <a:lumMod val="50000"/>
                  </a:schemeClr>
                </a:solidFill>
                <a:latin typeface="Liberation Sans" panose="020B0604020202020204" pitchFamily="34" charset="0"/>
              </a:rPr>
              <a:t>SALE OF PLANT ASSETS – </a:t>
            </a:r>
            <a:r>
              <a:rPr lang="en-US" altLang="en-US" sz="2200" dirty="0">
                <a:solidFill>
                  <a:srgbClr val="FF0000"/>
                </a:solidFill>
                <a:latin typeface="Liberation Sans" panose="020B0604020202020204" pitchFamily="34" charset="0"/>
              </a:rPr>
              <a:t>Using an Old Example</a:t>
            </a:r>
          </a:p>
        </p:txBody>
      </p:sp>
    </p:spTree>
    <p:extLst>
      <p:ext uri="{BB962C8B-B14F-4D97-AF65-F5344CB8AC3E}">
        <p14:creationId xmlns:p14="http://schemas.microsoft.com/office/powerpoint/2010/main" val="1875183325"/>
      </p:ext>
    </p:extLst>
  </p:cSld>
  <p:clrMapOvr>
    <a:masterClrMapping/>
  </p:clrMapOvr>
  <p:transition>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609600" y="1295400"/>
            <a:ext cx="8001000" cy="293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238125">
              <a:defRPr sz="2900" b="1">
                <a:solidFill>
                  <a:schemeClr val="tx1"/>
                </a:solidFill>
                <a:latin typeface="Arial" charset="0"/>
              </a:defRPr>
            </a:lvl2pPr>
            <a:lvl3pPr marL="800100" indent="-447675">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marL="6350" lvl="1" algn="l">
              <a:lnSpc>
                <a:spcPct val="125000"/>
              </a:lnSpc>
              <a:spcBef>
                <a:spcPts val="1200"/>
              </a:spcBef>
              <a:buSzPct val="80000"/>
            </a:pPr>
            <a:r>
              <a:rPr lang="en-US" altLang="en-US" sz="2300" b="0" dirty="0">
                <a:latin typeface="Liberation Sans" panose="020B0604020202020204" pitchFamily="34" charset="0"/>
              </a:rPr>
              <a:t>Compare the </a:t>
            </a:r>
            <a:r>
              <a:rPr lang="en-US" altLang="en-US" sz="2300" dirty="0">
                <a:latin typeface="Liberation Sans" panose="020B0604020202020204" pitchFamily="34" charset="0"/>
              </a:rPr>
              <a:t>book value</a:t>
            </a:r>
            <a:r>
              <a:rPr lang="en-US" altLang="en-US" sz="2300" b="0" dirty="0">
                <a:latin typeface="Liberation Sans" panose="020B0604020202020204" pitchFamily="34" charset="0"/>
              </a:rPr>
              <a:t> of the asset with the </a:t>
            </a:r>
            <a:r>
              <a:rPr lang="en-US" altLang="en-US" sz="2300" dirty="0">
                <a:latin typeface="Liberation Sans" panose="020B0604020202020204" pitchFamily="34" charset="0"/>
              </a:rPr>
              <a:t>proceeds</a:t>
            </a:r>
            <a:r>
              <a:rPr lang="en-US" altLang="en-US" sz="2300" b="0" dirty="0">
                <a:latin typeface="Liberation Sans" panose="020B0604020202020204" pitchFamily="34" charset="0"/>
              </a:rPr>
              <a:t> received from the sale. </a:t>
            </a:r>
          </a:p>
          <a:p>
            <a:pPr marL="682625" lvl="2" indent="-450850" algn="l">
              <a:lnSpc>
                <a:spcPct val="125000"/>
              </a:lnSpc>
              <a:spcBef>
                <a:spcPts val="1200"/>
              </a:spcBef>
              <a:buClr>
                <a:srgbClr val="CC0000"/>
              </a:buClr>
              <a:buSzPct val="80000"/>
              <a:buFont typeface="Wingdings" pitchFamily="2" charset="2"/>
              <a:buChar char="u"/>
            </a:pPr>
            <a:r>
              <a:rPr lang="en-US" altLang="en-US" sz="2200" b="0" dirty="0">
                <a:latin typeface="Liberation Sans" panose="020B0604020202020204" pitchFamily="34" charset="0"/>
              </a:rPr>
              <a:t>If proceeds </a:t>
            </a:r>
            <a:r>
              <a:rPr lang="en-US" altLang="en-US" sz="2200" dirty="0">
                <a:latin typeface="Liberation Sans" panose="020B0604020202020204" pitchFamily="34" charset="0"/>
              </a:rPr>
              <a:t>exceed </a:t>
            </a:r>
            <a:r>
              <a:rPr lang="en-US" altLang="en-US" sz="2200" b="0" dirty="0">
                <a:latin typeface="Liberation Sans" panose="020B0604020202020204" pitchFamily="34" charset="0"/>
              </a:rPr>
              <a:t>the book value, a </a:t>
            </a:r>
            <a:r>
              <a:rPr lang="en-US" altLang="en-US" sz="2200" dirty="0">
                <a:latin typeface="Liberation Sans" panose="020B0604020202020204" pitchFamily="34" charset="0"/>
              </a:rPr>
              <a:t>gain</a:t>
            </a:r>
            <a:r>
              <a:rPr lang="en-US" altLang="en-US" sz="2200" b="0" dirty="0">
                <a:latin typeface="Liberation Sans" panose="020B0604020202020204" pitchFamily="34" charset="0"/>
              </a:rPr>
              <a:t> on disposal occurs. </a:t>
            </a:r>
          </a:p>
          <a:p>
            <a:pPr marL="682625" lvl="2" indent="-450850" algn="l">
              <a:lnSpc>
                <a:spcPct val="125000"/>
              </a:lnSpc>
              <a:spcBef>
                <a:spcPts val="1200"/>
              </a:spcBef>
              <a:buClr>
                <a:srgbClr val="CC0000"/>
              </a:buClr>
              <a:buSzPct val="80000"/>
              <a:buFont typeface="Wingdings" pitchFamily="2" charset="2"/>
              <a:buChar char="u"/>
            </a:pPr>
            <a:r>
              <a:rPr lang="en-US" altLang="en-US" sz="2200" b="0" dirty="0">
                <a:latin typeface="Liberation Sans" panose="020B0604020202020204" pitchFamily="34" charset="0"/>
              </a:rPr>
              <a:t>If proceeds </a:t>
            </a:r>
            <a:r>
              <a:rPr lang="en-US" altLang="en-US" sz="2200" dirty="0">
                <a:latin typeface="Liberation Sans" panose="020B0604020202020204" pitchFamily="34" charset="0"/>
              </a:rPr>
              <a:t>are less than </a:t>
            </a:r>
            <a:r>
              <a:rPr lang="en-US" altLang="en-US" sz="2200" b="0" dirty="0">
                <a:latin typeface="Liberation Sans" panose="020B0604020202020204" pitchFamily="34" charset="0"/>
              </a:rPr>
              <a:t>the book value, a </a:t>
            </a:r>
            <a:r>
              <a:rPr lang="en-US" altLang="en-US" sz="2200" dirty="0">
                <a:latin typeface="Liberation Sans" panose="020B0604020202020204" pitchFamily="34" charset="0"/>
              </a:rPr>
              <a:t>loss</a:t>
            </a:r>
            <a:r>
              <a:rPr lang="en-US" altLang="en-US" sz="2200" b="0" dirty="0">
                <a:latin typeface="Liberation Sans" panose="020B0604020202020204" pitchFamily="34" charset="0"/>
              </a:rPr>
              <a:t> on disposal occurs.</a:t>
            </a:r>
          </a:p>
        </p:txBody>
      </p:sp>
      <p:sp>
        <p:nvSpPr>
          <p:cNvPr id="6"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7"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dirty="0">
                <a:solidFill>
                  <a:schemeClr val="tx2">
                    <a:lumMod val="50000"/>
                  </a:schemeClr>
                </a:solidFill>
                <a:latin typeface="Liberation Sans" panose="020B0604020202020204" pitchFamily="34" charset="0"/>
              </a:rPr>
              <a:t>SALE OF PLANT ASSETS</a:t>
            </a: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a:t>
            </a:r>
          </a:p>
        </p:txBody>
      </p:sp>
    </p:spTree>
  </p:cSld>
  <p:clrMapOvr>
    <a:masterClrMapping/>
  </p:clrMapOvr>
  <p:transition>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Text Box 2"/>
          <p:cNvSpPr txBox="1">
            <a:spLocks noChangeArrowheads="1"/>
          </p:cNvSpPr>
          <p:nvPr/>
        </p:nvSpPr>
        <p:spPr bwMode="auto">
          <a:xfrm>
            <a:off x="364402" y="1018515"/>
            <a:ext cx="8229600" cy="652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973138" indent="-457200" algn="l">
              <a:defRPr sz="2400">
                <a:solidFill>
                  <a:schemeClr val="tx1"/>
                </a:solidFill>
                <a:latin typeface="Times New Roman" pitchFamily="18" charset="0"/>
              </a:defRPr>
            </a:lvl2pPr>
            <a:lvl3pPr marL="1544638" indent="-457200" algn="l">
              <a:defRPr sz="2400">
                <a:solidFill>
                  <a:schemeClr val="tx1"/>
                </a:solidFill>
                <a:latin typeface="Times New Roman" pitchFamily="18" charset="0"/>
              </a:defRPr>
            </a:lvl3pPr>
            <a:lvl4pPr marL="2116138" indent="-457200" algn="l">
              <a:defRPr sz="2400">
                <a:solidFill>
                  <a:schemeClr val="tx1"/>
                </a:solidFill>
                <a:latin typeface="Times New Roman" pitchFamily="18" charset="0"/>
              </a:defRPr>
            </a:lvl4pPr>
            <a:lvl5pPr marL="2687638" indent="-457200" algn="l">
              <a:defRPr sz="2400">
                <a:solidFill>
                  <a:schemeClr val="tx1"/>
                </a:solidFill>
                <a:latin typeface="Times New Roman" pitchFamily="18" charset="0"/>
              </a:defRPr>
            </a:lvl5pPr>
            <a:lvl6pPr marL="3144838" indent="-457200" eaLnBrk="0" fontAlgn="base" hangingPunct="0">
              <a:spcBef>
                <a:spcPct val="0"/>
              </a:spcBef>
              <a:spcAft>
                <a:spcPct val="0"/>
              </a:spcAft>
              <a:defRPr sz="2400">
                <a:solidFill>
                  <a:schemeClr val="tx1"/>
                </a:solidFill>
                <a:latin typeface="Times New Roman" pitchFamily="18" charset="0"/>
              </a:defRPr>
            </a:lvl6pPr>
            <a:lvl7pPr marL="3602038" indent="-457200" eaLnBrk="0" fontAlgn="base" hangingPunct="0">
              <a:spcBef>
                <a:spcPct val="0"/>
              </a:spcBef>
              <a:spcAft>
                <a:spcPct val="0"/>
              </a:spcAft>
              <a:defRPr sz="2400">
                <a:solidFill>
                  <a:schemeClr val="tx1"/>
                </a:solidFill>
                <a:latin typeface="Times New Roman" pitchFamily="18" charset="0"/>
              </a:defRPr>
            </a:lvl7pPr>
            <a:lvl8pPr marL="4059238" indent="-457200" eaLnBrk="0" fontAlgn="base" hangingPunct="0">
              <a:spcBef>
                <a:spcPct val="0"/>
              </a:spcBef>
              <a:spcAft>
                <a:spcPct val="0"/>
              </a:spcAft>
              <a:defRPr sz="2400">
                <a:solidFill>
                  <a:schemeClr val="tx1"/>
                </a:solidFill>
                <a:latin typeface="Times New Roman" pitchFamily="18" charset="0"/>
              </a:defRPr>
            </a:lvl8pPr>
            <a:lvl9pPr marL="4516438" indent="-457200" eaLnBrk="0" fontAlgn="base" hangingPunct="0">
              <a:spcBef>
                <a:spcPct val="0"/>
              </a:spcBef>
              <a:spcAft>
                <a:spcPct val="0"/>
              </a:spcAft>
              <a:defRPr sz="2400">
                <a:solidFill>
                  <a:schemeClr val="tx1"/>
                </a:solidFill>
                <a:latin typeface="Times New Roman" pitchFamily="18" charset="0"/>
              </a:defRPr>
            </a:lvl9pPr>
          </a:lstStyle>
          <a:p>
            <a:pPr>
              <a:lnSpc>
                <a:spcPct val="110000"/>
              </a:lnSpc>
              <a:spcBef>
                <a:spcPct val="50000"/>
              </a:spcBef>
              <a:defRPr/>
            </a:pPr>
            <a:r>
              <a:rPr lang="en-US" altLang="en-US" b="1" dirty="0">
                <a:solidFill>
                  <a:srgbClr val="800000"/>
                </a:solidFill>
                <a:effectLst>
                  <a:outerShdw blurRad="38100" dist="38100" dir="2700000" algn="tl">
                    <a:srgbClr val="000000"/>
                  </a:outerShdw>
                </a:effectLst>
                <a:latin typeface="Liberation Sans"/>
              </a:rPr>
              <a:t>Pete’s Pizza </a:t>
            </a:r>
            <a:r>
              <a:rPr lang="en-US" altLang="en-US" b="1" dirty="0" err="1">
                <a:solidFill>
                  <a:srgbClr val="800000"/>
                </a:solidFill>
                <a:effectLst>
                  <a:outerShdw blurRad="38100" dist="38100" dir="2700000" algn="tl">
                    <a:srgbClr val="000000"/>
                  </a:outerShdw>
                </a:effectLst>
                <a:latin typeface="Liberation Sans"/>
              </a:rPr>
              <a:t>decideds</a:t>
            </a:r>
            <a:r>
              <a:rPr lang="en-US" altLang="en-US" b="1" dirty="0">
                <a:solidFill>
                  <a:srgbClr val="800000"/>
                </a:solidFill>
                <a:effectLst>
                  <a:outerShdw blurRad="38100" dist="38100" dir="2700000" algn="tl">
                    <a:srgbClr val="000000"/>
                  </a:outerShdw>
                </a:effectLst>
                <a:latin typeface="Liberation Sans"/>
              </a:rPr>
              <a:t> to sell the pizza oven after the second year of ownership.  </a:t>
            </a:r>
            <a:endParaRPr lang="en-US" altLang="en-US" dirty="0">
              <a:solidFill>
                <a:srgbClr val="000000"/>
              </a:solidFill>
              <a:latin typeface="Liberation Sans"/>
            </a:endParaRPr>
          </a:p>
          <a:p>
            <a:pPr marL="457200" indent="-457200">
              <a:lnSpc>
                <a:spcPct val="110000"/>
              </a:lnSpc>
              <a:spcBef>
                <a:spcPct val="50000"/>
              </a:spcBef>
              <a:buFontTx/>
              <a:buAutoNum type="alphaLcParenBoth"/>
              <a:defRPr/>
            </a:pPr>
            <a:r>
              <a:rPr lang="en-US" altLang="en-US" sz="2200" b="1" dirty="0">
                <a:solidFill>
                  <a:srgbClr val="000000"/>
                </a:solidFill>
                <a:latin typeface="Liberation Sans"/>
              </a:rPr>
              <a:t>Pete sells the pizza oven for $18,000.</a:t>
            </a:r>
          </a:p>
          <a:p>
            <a:pPr>
              <a:spcBef>
                <a:spcPts val="600"/>
              </a:spcBef>
              <a:defRPr/>
            </a:pPr>
            <a:r>
              <a:rPr lang="en-US" altLang="en-US" sz="2200" dirty="0">
                <a:solidFill>
                  <a:srgbClr val="000000"/>
                </a:solidFill>
                <a:latin typeface="Liberation Sans"/>
              </a:rPr>
              <a:t>Cash					$18,000</a:t>
            </a:r>
          </a:p>
          <a:p>
            <a:pPr>
              <a:spcBef>
                <a:spcPts val="600"/>
              </a:spcBef>
              <a:defRPr/>
            </a:pPr>
            <a:r>
              <a:rPr lang="en-US" altLang="en-US" sz="2200" dirty="0">
                <a:solidFill>
                  <a:srgbClr val="000000"/>
                </a:solidFill>
                <a:latin typeface="Liberation Sans"/>
              </a:rPr>
              <a:t>Accumulated Depreciation		$32,000</a:t>
            </a:r>
          </a:p>
          <a:p>
            <a:pPr>
              <a:spcBef>
                <a:spcPts val="600"/>
              </a:spcBef>
              <a:defRPr/>
            </a:pPr>
            <a:r>
              <a:rPr lang="en-US" altLang="en-US" sz="2200" dirty="0">
                <a:solidFill>
                  <a:srgbClr val="000000"/>
                </a:solidFill>
                <a:latin typeface="Liberation Sans"/>
              </a:rPr>
              <a:t>	Equipment 				$50,000</a:t>
            </a:r>
          </a:p>
          <a:p>
            <a:pPr>
              <a:lnSpc>
                <a:spcPct val="110000"/>
              </a:lnSpc>
              <a:spcBef>
                <a:spcPct val="50000"/>
              </a:spcBef>
              <a:defRPr/>
            </a:pPr>
            <a:r>
              <a:rPr lang="en-US" altLang="en-US" sz="2200" b="1" dirty="0">
                <a:solidFill>
                  <a:srgbClr val="000000"/>
                </a:solidFill>
                <a:latin typeface="Liberation Sans"/>
              </a:rPr>
              <a:t>(b) Pete sells the pizza oven for $15,000.</a:t>
            </a:r>
          </a:p>
          <a:p>
            <a:pPr>
              <a:spcBef>
                <a:spcPts val="600"/>
              </a:spcBef>
              <a:defRPr/>
            </a:pPr>
            <a:r>
              <a:rPr lang="en-US" altLang="en-US" sz="2200" dirty="0">
                <a:solidFill>
                  <a:srgbClr val="000000"/>
                </a:solidFill>
                <a:latin typeface="Liberation Sans"/>
              </a:rPr>
              <a:t>Cash					$15,000</a:t>
            </a:r>
          </a:p>
          <a:p>
            <a:pPr>
              <a:spcBef>
                <a:spcPts val="600"/>
              </a:spcBef>
              <a:defRPr/>
            </a:pPr>
            <a:r>
              <a:rPr lang="en-US" altLang="en-US" sz="2200" dirty="0">
                <a:solidFill>
                  <a:srgbClr val="000000"/>
                </a:solidFill>
                <a:latin typeface="Liberation Sans"/>
              </a:rPr>
              <a:t>Accumulated Depreciation		$32,000</a:t>
            </a:r>
          </a:p>
          <a:p>
            <a:pPr>
              <a:spcBef>
                <a:spcPts val="600"/>
              </a:spcBef>
              <a:defRPr/>
            </a:pPr>
            <a:r>
              <a:rPr lang="en-US" altLang="en-US" sz="2200" dirty="0">
                <a:solidFill>
                  <a:srgbClr val="000000"/>
                </a:solidFill>
                <a:latin typeface="Liberation Sans"/>
              </a:rPr>
              <a:t>Loss on Sale of Equipment		$3,000</a:t>
            </a:r>
          </a:p>
          <a:p>
            <a:pPr>
              <a:spcBef>
                <a:spcPts val="600"/>
              </a:spcBef>
              <a:defRPr/>
            </a:pPr>
            <a:r>
              <a:rPr lang="en-US" altLang="en-US" sz="2200" dirty="0">
                <a:solidFill>
                  <a:srgbClr val="000000"/>
                </a:solidFill>
                <a:latin typeface="Liberation Sans"/>
              </a:rPr>
              <a:t>	Equipment 				$50,000</a:t>
            </a:r>
          </a:p>
          <a:p>
            <a:pPr>
              <a:lnSpc>
                <a:spcPct val="110000"/>
              </a:lnSpc>
              <a:spcBef>
                <a:spcPct val="50000"/>
              </a:spcBef>
              <a:defRPr/>
            </a:pPr>
            <a:endParaRPr lang="en-US" altLang="en-US" sz="2200" b="1" dirty="0">
              <a:solidFill>
                <a:srgbClr val="000000"/>
              </a:solidFill>
              <a:latin typeface="Comic Sans MS" pitchFamily="66" charset="0"/>
            </a:endParaRPr>
          </a:p>
          <a:p>
            <a:pPr>
              <a:lnSpc>
                <a:spcPct val="110000"/>
              </a:lnSpc>
              <a:spcBef>
                <a:spcPct val="50000"/>
              </a:spcBef>
              <a:defRPr/>
            </a:pPr>
            <a:endParaRPr lang="en-US" altLang="en-US" sz="2200" b="1" dirty="0">
              <a:solidFill>
                <a:srgbClr val="000000"/>
              </a:solidFill>
              <a:latin typeface="Comic Sans MS" pitchFamily="66" charset="0"/>
            </a:endParaRPr>
          </a:p>
          <a:p>
            <a:pPr>
              <a:lnSpc>
                <a:spcPct val="110000"/>
              </a:lnSpc>
              <a:spcBef>
                <a:spcPct val="50000"/>
              </a:spcBef>
              <a:defRPr/>
            </a:pPr>
            <a:endParaRPr lang="en-US" altLang="en-US" sz="2200" b="1" dirty="0">
              <a:solidFill>
                <a:srgbClr val="000000"/>
              </a:solidFill>
              <a:latin typeface="Comic Sans MS" pitchFamily="66" charset="0"/>
            </a:endParaRPr>
          </a:p>
        </p:txBody>
      </p:sp>
      <p:sp>
        <p:nvSpPr>
          <p:cNvPr id="872455" name="Text Box 7"/>
          <p:cNvSpPr txBox="1">
            <a:spLocks noChangeArrowheads="1"/>
          </p:cNvSpPr>
          <p:nvPr/>
        </p:nvSpPr>
        <p:spPr bwMode="auto">
          <a:xfrm>
            <a:off x="1752600" y="6369050"/>
            <a:ext cx="7239000" cy="336550"/>
          </a:xfrm>
          <a:prstGeom prst="rect">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92150" indent="-692150" algn="l">
              <a:defRPr sz="2400">
                <a:solidFill>
                  <a:schemeClr val="tx1"/>
                </a:solidFill>
                <a:latin typeface="Times New Roman" pitchFamily="18" charset="0"/>
              </a:defRPr>
            </a:lvl1pPr>
            <a:lvl2pPr marL="1263650" indent="-457200" algn="l">
              <a:defRPr sz="2400">
                <a:solidFill>
                  <a:schemeClr val="tx1"/>
                </a:solidFill>
                <a:latin typeface="Times New Roman" pitchFamily="18" charset="0"/>
              </a:defRPr>
            </a:lvl2pPr>
            <a:lvl3pPr marL="1835150" indent="-457200" algn="l">
              <a:defRPr sz="2400">
                <a:solidFill>
                  <a:schemeClr val="tx1"/>
                </a:solidFill>
                <a:latin typeface="Times New Roman" pitchFamily="18" charset="0"/>
              </a:defRPr>
            </a:lvl3pPr>
            <a:lvl4pPr marL="2406650" indent="-457200" algn="l">
              <a:defRPr sz="2400">
                <a:solidFill>
                  <a:schemeClr val="tx1"/>
                </a:solidFill>
                <a:latin typeface="Times New Roman" pitchFamily="18" charset="0"/>
              </a:defRPr>
            </a:lvl4pPr>
            <a:lvl5pPr marL="2978150" indent="-457200" algn="l">
              <a:defRPr sz="2400">
                <a:solidFill>
                  <a:schemeClr val="tx1"/>
                </a:solidFill>
                <a:latin typeface="Times New Roman" pitchFamily="18" charset="0"/>
              </a:defRPr>
            </a:lvl5pPr>
            <a:lvl6pPr marL="3435350" indent="-457200" eaLnBrk="0" fontAlgn="base" hangingPunct="0">
              <a:spcBef>
                <a:spcPct val="0"/>
              </a:spcBef>
              <a:spcAft>
                <a:spcPct val="0"/>
              </a:spcAft>
              <a:defRPr sz="2400">
                <a:solidFill>
                  <a:schemeClr val="tx1"/>
                </a:solidFill>
                <a:latin typeface="Times New Roman" pitchFamily="18" charset="0"/>
              </a:defRPr>
            </a:lvl6pPr>
            <a:lvl7pPr marL="3892550" indent="-457200" eaLnBrk="0" fontAlgn="base" hangingPunct="0">
              <a:spcBef>
                <a:spcPct val="0"/>
              </a:spcBef>
              <a:spcAft>
                <a:spcPct val="0"/>
              </a:spcAft>
              <a:defRPr sz="2400">
                <a:solidFill>
                  <a:schemeClr val="tx1"/>
                </a:solidFill>
                <a:latin typeface="Times New Roman" pitchFamily="18" charset="0"/>
              </a:defRPr>
            </a:lvl7pPr>
            <a:lvl8pPr marL="4349750" indent="-457200" eaLnBrk="0" fontAlgn="base" hangingPunct="0">
              <a:spcBef>
                <a:spcPct val="0"/>
              </a:spcBef>
              <a:spcAft>
                <a:spcPct val="0"/>
              </a:spcAft>
              <a:defRPr sz="2400">
                <a:solidFill>
                  <a:schemeClr val="tx1"/>
                </a:solidFill>
                <a:latin typeface="Times New Roman" pitchFamily="18" charset="0"/>
              </a:defRPr>
            </a:lvl8pPr>
            <a:lvl9pPr marL="4806950" indent="-45720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defRPr/>
            </a:pPr>
            <a:r>
              <a:rPr lang="en-US" altLang="en-US" sz="1600" b="1" i="1">
                <a:solidFill>
                  <a:schemeClr val="bg2"/>
                </a:solidFill>
                <a:effectLst>
                  <a:outerShdw blurRad="38100" dist="38100" dir="2700000" algn="tl">
                    <a:srgbClr val="C0C0C0"/>
                  </a:outerShdw>
                </a:effectLst>
                <a:latin typeface="Comic Sans MS" pitchFamily="66" charset="0"/>
              </a:rPr>
              <a:t>LO 6  Explain how to account for the disposal of a plant asset.</a:t>
            </a:r>
          </a:p>
        </p:txBody>
      </p:sp>
      <p:sp>
        <p:nvSpPr>
          <p:cNvPr id="2" name="Title 1"/>
          <p:cNvSpPr>
            <a:spLocks noGrp="1"/>
          </p:cNvSpPr>
          <p:nvPr>
            <p:ph type="title"/>
          </p:nvPr>
        </p:nvSpPr>
        <p:spPr/>
        <p:txBody>
          <a:bodyPr/>
          <a:lstStyle/>
          <a:p>
            <a:r>
              <a:rPr lang="en-US" dirty="0"/>
              <a:t> </a:t>
            </a:r>
          </a:p>
        </p:txBody>
      </p:sp>
      <p:sp>
        <p:nvSpPr>
          <p:cNvPr id="6"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7" name="Rectangle 2"/>
          <p:cNvSpPr>
            <a:spLocks noChangeArrowheads="1"/>
          </p:cNvSpPr>
          <p:nvPr/>
        </p:nvSpPr>
        <p:spPr bwMode="auto">
          <a:xfrm>
            <a:off x="152400" y="304800"/>
            <a:ext cx="88392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dirty="0">
                <a:solidFill>
                  <a:schemeClr val="tx2">
                    <a:lumMod val="50000"/>
                  </a:schemeClr>
                </a:solidFill>
                <a:latin typeface="Liberation Sans" panose="020B0604020202020204" pitchFamily="34" charset="0"/>
              </a:rPr>
              <a:t>SALE OF PLANT ASSETS – </a:t>
            </a:r>
            <a:r>
              <a:rPr lang="en-US" altLang="en-US" sz="2200" dirty="0">
                <a:solidFill>
                  <a:srgbClr val="FF0000"/>
                </a:solidFill>
                <a:latin typeface="Liberation Sans" panose="020B0604020202020204" pitchFamily="34" charset="0"/>
              </a:rPr>
              <a:t>Using an Old Example</a:t>
            </a:r>
          </a:p>
        </p:txBody>
      </p:sp>
      <p:cxnSp>
        <p:nvCxnSpPr>
          <p:cNvPr id="4" name="Straight Connector 3"/>
          <p:cNvCxnSpPr/>
          <p:nvPr/>
        </p:nvCxnSpPr>
        <p:spPr bwMode="auto">
          <a:xfrm>
            <a:off x="152400" y="3733800"/>
            <a:ext cx="8610600" cy="0"/>
          </a:xfrm>
          <a:prstGeom prst="line">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82488674"/>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872450">
                                            <p:txEl>
                                              <p:pRg st="2" end="2"/>
                                            </p:txEl>
                                          </p:spTgt>
                                        </p:tgtEl>
                                        <p:attrNameLst>
                                          <p:attrName>style.visibility</p:attrName>
                                        </p:attrNameLst>
                                      </p:cBhvr>
                                      <p:to>
                                        <p:strVal val="visible"/>
                                      </p:to>
                                    </p:set>
                                    <p:animEffect transition="in" filter="barn(inVertical)">
                                      <p:cBhvr>
                                        <p:cTn id="7" dur="500"/>
                                        <p:tgtEl>
                                          <p:spTgt spid="872450">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72450">
                                            <p:txEl>
                                              <p:pRg st="3" end="3"/>
                                            </p:txEl>
                                          </p:spTgt>
                                        </p:tgtEl>
                                        <p:attrNameLst>
                                          <p:attrName>style.visibility</p:attrName>
                                        </p:attrNameLst>
                                      </p:cBhvr>
                                      <p:to>
                                        <p:strVal val="visible"/>
                                      </p:to>
                                    </p:set>
                                    <p:animEffect transition="in" filter="barn(inVertical)">
                                      <p:cBhvr>
                                        <p:cTn id="10" dur="500"/>
                                        <p:tgtEl>
                                          <p:spTgt spid="872450">
                                            <p:txEl>
                                              <p:pRg st="3" end="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872450">
                                            <p:txEl>
                                              <p:pRg st="4" end="4"/>
                                            </p:txEl>
                                          </p:spTgt>
                                        </p:tgtEl>
                                        <p:attrNameLst>
                                          <p:attrName>style.visibility</p:attrName>
                                        </p:attrNameLst>
                                      </p:cBhvr>
                                      <p:to>
                                        <p:strVal val="visible"/>
                                      </p:to>
                                    </p:set>
                                    <p:animEffect transition="in" filter="barn(inVertical)">
                                      <p:cBhvr>
                                        <p:cTn id="13" dur="500"/>
                                        <p:tgtEl>
                                          <p:spTgt spid="872450">
                                            <p:txEl>
                                              <p:pRg st="4" end="4"/>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872450">
                                            <p:txEl>
                                              <p:pRg st="6" end="6"/>
                                            </p:txEl>
                                          </p:spTgt>
                                        </p:tgtEl>
                                        <p:attrNameLst>
                                          <p:attrName>style.visibility</p:attrName>
                                        </p:attrNameLst>
                                      </p:cBhvr>
                                      <p:to>
                                        <p:strVal val="visible"/>
                                      </p:to>
                                    </p:set>
                                    <p:animEffect transition="in" filter="fade">
                                      <p:cBhvr>
                                        <p:cTn id="18" dur="1000"/>
                                        <p:tgtEl>
                                          <p:spTgt spid="872450">
                                            <p:txEl>
                                              <p:pRg st="6" end="6"/>
                                            </p:txEl>
                                          </p:spTgt>
                                        </p:tgtEl>
                                      </p:cBhvr>
                                    </p:animEffect>
                                    <p:anim calcmode="lin" valueType="num">
                                      <p:cBhvr>
                                        <p:cTn id="19" dur="1000" fill="hold"/>
                                        <p:tgtEl>
                                          <p:spTgt spid="872450">
                                            <p:txEl>
                                              <p:pRg st="6" end="6"/>
                                            </p:txEl>
                                          </p:spTgt>
                                        </p:tgtEl>
                                        <p:attrNameLst>
                                          <p:attrName>ppt_x</p:attrName>
                                        </p:attrNameLst>
                                      </p:cBhvr>
                                      <p:tavLst>
                                        <p:tav tm="0">
                                          <p:val>
                                            <p:strVal val="#ppt_x"/>
                                          </p:val>
                                        </p:tav>
                                        <p:tav tm="100000">
                                          <p:val>
                                            <p:strVal val="#ppt_x"/>
                                          </p:val>
                                        </p:tav>
                                      </p:tavLst>
                                    </p:anim>
                                    <p:anim calcmode="lin" valueType="num">
                                      <p:cBhvr>
                                        <p:cTn id="20" dur="1000" fill="hold"/>
                                        <p:tgtEl>
                                          <p:spTgt spid="872450">
                                            <p:txEl>
                                              <p:pRg st="6" end="6"/>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872450">
                                            <p:txEl>
                                              <p:pRg st="7" end="7"/>
                                            </p:txEl>
                                          </p:spTgt>
                                        </p:tgtEl>
                                        <p:attrNameLst>
                                          <p:attrName>style.visibility</p:attrName>
                                        </p:attrNameLst>
                                      </p:cBhvr>
                                      <p:to>
                                        <p:strVal val="visible"/>
                                      </p:to>
                                    </p:set>
                                    <p:animEffect transition="in" filter="fade">
                                      <p:cBhvr>
                                        <p:cTn id="23" dur="1000"/>
                                        <p:tgtEl>
                                          <p:spTgt spid="872450">
                                            <p:txEl>
                                              <p:pRg st="7" end="7"/>
                                            </p:txEl>
                                          </p:spTgt>
                                        </p:tgtEl>
                                      </p:cBhvr>
                                    </p:animEffect>
                                    <p:anim calcmode="lin" valueType="num">
                                      <p:cBhvr>
                                        <p:cTn id="24" dur="1000" fill="hold"/>
                                        <p:tgtEl>
                                          <p:spTgt spid="872450">
                                            <p:txEl>
                                              <p:pRg st="7" end="7"/>
                                            </p:txEl>
                                          </p:spTgt>
                                        </p:tgtEl>
                                        <p:attrNameLst>
                                          <p:attrName>ppt_x</p:attrName>
                                        </p:attrNameLst>
                                      </p:cBhvr>
                                      <p:tavLst>
                                        <p:tav tm="0">
                                          <p:val>
                                            <p:strVal val="#ppt_x"/>
                                          </p:val>
                                        </p:tav>
                                        <p:tav tm="100000">
                                          <p:val>
                                            <p:strVal val="#ppt_x"/>
                                          </p:val>
                                        </p:tav>
                                      </p:tavLst>
                                    </p:anim>
                                    <p:anim calcmode="lin" valueType="num">
                                      <p:cBhvr>
                                        <p:cTn id="25" dur="1000" fill="hold"/>
                                        <p:tgtEl>
                                          <p:spTgt spid="872450">
                                            <p:txEl>
                                              <p:pRg st="7" end="7"/>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872450">
                                            <p:txEl>
                                              <p:pRg st="8" end="8"/>
                                            </p:txEl>
                                          </p:spTgt>
                                        </p:tgtEl>
                                        <p:attrNameLst>
                                          <p:attrName>style.visibility</p:attrName>
                                        </p:attrNameLst>
                                      </p:cBhvr>
                                      <p:to>
                                        <p:strVal val="visible"/>
                                      </p:to>
                                    </p:set>
                                    <p:animEffect transition="in" filter="fade">
                                      <p:cBhvr>
                                        <p:cTn id="28" dur="1000"/>
                                        <p:tgtEl>
                                          <p:spTgt spid="872450">
                                            <p:txEl>
                                              <p:pRg st="8" end="8"/>
                                            </p:txEl>
                                          </p:spTgt>
                                        </p:tgtEl>
                                      </p:cBhvr>
                                    </p:animEffect>
                                    <p:anim calcmode="lin" valueType="num">
                                      <p:cBhvr>
                                        <p:cTn id="29" dur="1000" fill="hold"/>
                                        <p:tgtEl>
                                          <p:spTgt spid="872450">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872450">
                                            <p:txEl>
                                              <p:pRg st="8" end="8"/>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872450">
                                            <p:txEl>
                                              <p:pRg st="9" end="9"/>
                                            </p:txEl>
                                          </p:spTgt>
                                        </p:tgtEl>
                                        <p:attrNameLst>
                                          <p:attrName>style.visibility</p:attrName>
                                        </p:attrNameLst>
                                      </p:cBhvr>
                                      <p:to>
                                        <p:strVal val="visible"/>
                                      </p:to>
                                    </p:set>
                                    <p:animEffect transition="in" filter="fade">
                                      <p:cBhvr>
                                        <p:cTn id="33" dur="1000"/>
                                        <p:tgtEl>
                                          <p:spTgt spid="872450">
                                            <p:txEl>
                                              <p:pRg st="9" end="9"/>
                                            </p:txEl>
                                          </p:spTgt>
                                        </p:tgtEl>
                                      </p:cBhvr>
                                    </p:animEffect>
                                    <p:anim calcmode="lin" valueType="num">
                                      <p:cBhvr>
                                        <p:cTn id="34" dur="1000" fill="hold"/>
                                        <p:tgtEl>
                                          <p:spTgt spid="872450">
                                            <p:txEl>
                                              <p:pRg st="9" end="9"/>
                                            </p:txEl>
                                          </p:spTgt>
                                        </p:tgtEl>
                                        <p:attrNameLst>
                                          <p:attrName>ppt_x</p:attrName>
                                        </p:attrNameLst>
                                      </p:cBhvr>
                                      <p:tavLst>
                                        <p:tav tm="0">
                                          <p:val>
                                            <p:strVal val="#ppt_x"/>
                                          </p:val>
                                        </p:tav>
                                        <p:tav tm="100000">
                                          <p:val>
                                            <p:strVal val="#ppt_x"/>
                                          </p:val>
                                        </p:tav>
                                      </p:tavLst>
                                    </p:anim>
                                    <p:anim calcmode="lin" valueType="num">
                                      <p:cBhvr>
                                        <p:cTn id="35" dur="1000" fill="hold"/>
                                        <p:tgtEl>
                                          <p:spTgt spid="872450">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2" name="Text Box 0"/>
          <p:cNvSpPr txBox="1">
            <a:spLocks noChangeArrowheads="1"/>
          </p:cNvSpPr>
          <p:nvPr/>
        </p:nvSpPr>
        <p:spPr bwMode="auto">
          <a:xfrm>
            <a:off x="609600" y="4114800"/>
            <a:ext cx="8229600" cy="92333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5257800" algn="r"/>
              </a:tabLst>
              <a:defRPr sz="2900" b="1">
                <a:solidFill>
                  <a:schemeClr val="tx1"/>
                </a:solidFill>
                <a:latin typeface="Arial" charset="0"/>
              </a:defRPr>
            </a:lvl1pPr>
            <a:lvl2pPr marL="742950" indent="-285750">
              <a:tabLst>
                <a:tab pos="5257800" algn="r"/>
              </a:tabLst>
              <a:defRPr sz="2900" b="1">
                <a:solidFill>
                  <a:schemeClr val="tx1"/>
                </a:solidFill>
                <a:latin typeface="Arial" charset="0"/>
              </a:defRPr>
            </a:lvl2pPr>
            <a:lvl3pPr marL="1143000" indent="-228600">
              <a:tabLst>
                <a:tab pos="5257800" algn="r"/>
              </a:tabLst>
              <a:defRPr sz="2900" b="1">
                <a:solidFill>
                  <a:schemeClr val="tx1"/>
                </a:solidFill>
                <a:latin typeface="Arial" charset="0"/>
              </a:defRPr>
            </a:lvl3pPr>
            <a:lvl4pPr marL="1600200" indent="-228600">
              <a:tabLst>
                <a:tab pos="5257800" algn="r"/>
              </a:tabLst>
              <a:defRPr sz="2900" b="1">
                <a:solidFill>
                  <a:schemeClr val="tx1"/>
                </a:solidFill>
                <a:latin typeface="Arial" charset="0"/>
              </a:defRPr>
            </a:lvl4pPr>
            <a:lvl5pPr marL="2057400" indent="-228600">
              <a:tabLst>
                <a:tab pos="5257800" algn="r"/>
              </a:tabLst>
              <a:defRPr sz="2900" b="1">
                <a:solidFill>
                  <a:schemeClr val="tx1"/>
                </a:solidFill>
                <a:latin typeface="Arial" charset="0"/>
              </a:defRPr>
            </a:lvl5pPr>
            <a:lvl6pPr marL="2514600" indent="-228600" algn="ctr" eaLnBrk="0" fontAlgn="base" hangingPunct="0">
              <a:spcBef>
                <a:spcPct val="0"/>
              </a:spcBef>
              <a:spcAft>
                <a:spcPct val="0"/>
              </a:spcAft>
              <a:tabLst>
                <a:tab pos="5257800" algn="r"/>
              </a:tabLst>
              <a:defRPr sz="2900" b="1">
                <a:solidFill>
                  <a:schemeClr val="tx1"/>
                </a:solidFill>
                <a:latin typeface="Arial" charset="0"/>
              </a:defRPr>
            </a:lvl6pPr>
            <a:lvl7pPr marL="2971800" indent="-228600" algn="ctr" eaLnBrk="0" fontAlgn="base" hangingPunct="0">
              <a:spcBef>
                <a:spcPct val="0"/>
              </a:spcBef>
              <a:spcAft>
                <a:spcPct val="0"/>
              </a:spcAft>
              <a:tabLst>
                <a:tab pos="5257800" algn="r"/>
              </a:tabLst>
              <a:defRPr sz="2900" b="1">
                <a:solidFill>
                  <a:schemeClr val="tx1"/>
                </a:solidFill>
                <a:latin typeface="Arial" charset="0"/>
              </a:defRPr>
            </a:lvl7pPr>
            <a:lvl8pPr marL="3429000" indent="-228600" algn="ctr" eaLnBrk="0" fontAlgn="base" hangingPunct="0">
              <a:spcBef>
                <a:spcPct val="0"/>
              </a:spcBef>
              <a:spcAft>
                <a:spcPct val="0"/>
              </a:spcAft>
              <a:tabLst>
                <a:tab pos="5257800" algn="r"/>
              </a:tabLst>
              <a:defRPr sz="2900" b="1">
                <a:solidFill>
                  <a:schemeClr val="tx1"/>
                </a:solidFill>
                <a:latin typeface="Arial" charset="0"/>
              </a:defRPr>
            </a:lvl8pPr>
            <a:lvl9pPr marL="3886200" indent="-228600" algn="ctr" eaLnBrk="0" fontAlgn="base" hangingPunct="0">
              <a:spcBef>
                <a:spcPct val="0"/>
              </a:spcBef>
              <a:spcAft>
                <a:spcPct val="0"/>
              </a:spcAft>
              <a:tabLst>
                <a:tab pos="5257800" algn="r"/>
              </a:tabLst>
              <a:defRPr sz="2900" b="1">
                <a:solidFill>
                  <a:schemeClr val="tx1"/>
                </a:solidFill>
                <a:latin typeface="Arial" charset="0"/>
              </a:defRPr>
            </a:lvl9pPr>
          </a:lstStyle>
          <a:p>
            <a:pPr marL="463550" indent="-463550" algn="l">
              <a:spcBef>
                <a:spcPts val="1200"/>
              </a:spcBef>
              <a:tabLst>
                <a:tab pos="6400800" algn="r"/>
                <a:tab pos="7424738" algn="r"/>
              </a:tabLst>
            </a:pPr>
            <a:r>
              <a:rPr lang="en-US" altLang="en-US" sz="2200" b="0" dirty="0">
                <a:latin typeface="Liberation Sans" panose="020B0604020202020204" pitchFamily="34" charset="0"/>
                <a:cs typeface="Arial" charset="0"/>
              </a:rPr>
              <a:t>Depreciation Expense	8,000</a:t>
            </a:r>
          </a:p>
          <a:p>
            <a:pPr marL="463550" indent="-463550" algn="l">
              <a:spcBef>
                <a:spcPts val="1200"/>
              </a:spcBef>
              <a:tabLst>
                <a:tab pos="6400800" algn="r"/>
                <a:tab pos="7888288" algn="r"/>
              </a:tabLst>
            </a:pPr>
            <a:r>
              <a:rPr lang="en-US" altLang="en-US" sz="2200" b="0" dirty="0">
                <a:latin typeface="Liberation Sans" panose="020B0604020202020204" pitchFamily="34" charset="0"/>
              </a:rPr>
              <a:t>	Accumulated Depreciation</a:t>
            </a:r>
            <a:r>
              <a:rPr lang="en-US" sz="2200" b="0" dirty="0">
                <a:latin typeface="Liberation Sans" panose="020B0604020202020204" pitchFamily="34" charset="0"/>
                <a:cs typeface="Arial" charset="0"/>
              </a:rPr>
              <a:t>—Equipment</a:t>
            </a:r>
            <a:r>
              <a:rPr lang="en-US" altLang="en-US" sz="2200" b="0" dirty="0">
                <a:latin typeface="Liberation Sans" panose="020B0604020202020204" pitchFamily="34" charset="0"/>
              </a:rPr>
              <a:t> </a:t>
            </a:r>
            <a:r>
              <a:rPr lang="en-US" altLang="en-US" sz="2200" b="0" dirty="0">
                <a:latin typeface="Liberation Sans" panose="020B0604020202020204" pitchFamily="34" charset="0"/>
                <a:cs typeface="Arial" charset="0"/>
              </a:rPr>
              <a:t>		8,000</a:t>
            </a:r>
          </a:p>
        </p:txBody>
      </p:sp>
      <p:sp>
        <p:nvSpPr>
          <p:cNvPr id="44034" name="Text Box 2"/>
          <p:cNvSpPr txBox="1">
            <a:spLocks noChangeArrowheads="1"/>
          </p:cNvSpPr>
          <p:nvPr/>
        </p:nvSpPr>
        <p:spPr bwMode="auto">
          <a:xfrm>
            <a:off x="609600" y="1295400"/>
            <a:ext cx="8001000" cy="263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25000"/>
              </a:lnSpc>
            </a:pPr>
            <a:r>
              <a:rPr lang="en-US" altLang="en-US" sz="2200" dirty="0">
                <a:latin typeface="Liberation Sans" panose="020B0604020202020204" pitchFamily="34" charset="0"/>
              </a:rPr>
              <a:t>Illustration:</a:t>
            </a:r>
            <a:r>
              <a:rPr lang="en-US" altLang="en-US" sz="2200" b="0" dirty="0">
                <a:latin typeface="Liberation Sans" panose="020B0604020202020204" pitchFamily="34" charset="0"/>
              </a:rPr>
              <a:t> On July 1, 2017, Wright Company sells office furniture for $16,000 cash. The office furniture originally cost $60,000.  As of January 1, 2017, it had accumulated depreciation of $41,000. Depreciation for the first six months of 2017 is $8,000.  Prepare the journal entry to record depreciation expense up to the date of sale, July 1.</a:t>
            </a:r>
          </a:p>
        </p:txBody>
      </p:sp>
      <p:sp>
        <p:nvSpPr>
          <p:cNvPr id="9"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0"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dirty="0">
                <a:solidFill>
                  <a:schemeClr val="tx2">
                    <a:lumMod val="50000"/>
                  </a:schemeClr>
                </a:solidFill>
                <a:latin typeface="Liberation Sans" panose="020B0604020202020204" pitchFamily="34" charset="0"/>
              </a:rPr>
              <a:t>SALE OF PLANT ASSETS</a:t>
            </a:r>
          </a:p>
        </p:txBody>
      </p:sp>
      <p:sp>
        <p:nvSpPr>
          <p:cNvPr id="11"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86112">
                                            <p:txEl>
                                              <p:pRg st="0" end="0"/>
                                            </p:txEl>
                                          </p:spTgt>
                                        </p:tgtEl>
                                        <p:attrNameLst>
                                          <p:attrName>style.visibility</p:attrName>
                                        </p:attrNameLst>
                                      </p:cBhvr>
                                      <p:to>
                                        <p:strVal val="visible"/>
                                      </p:to>
                                    </p:set>
                                    <p:animEffect transition="in" filter="wipe(left)">
                                      <p:cBhvr>
                                        <p:cTn id="7" dur="500"/>
                                        <p:tgtEl>
                                          <p:spTgt spid="9861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86112">
                                            <p:txEl>
                                              <p:pRg st="1" end="1"/>
                                            </p:txEl>
                                          </p:spTgt>
                                        </p:tgtEl>
                                        <p:attrNameLst>
                                          <p:attrName>style.visibility</p:attrName>
                                        </p:attrNameLst>
                                      </p:cBhvr>
                                      <p:to>
                                        <p:strVal val="visible"/>
                                      </p:to>
                                    </p:set>
                                    <p:animEffect transition="in" filter="wipe(left)">
                                      <p:cBhvr>
                                        <p:cTn id="12" dur="500"/>
                                        <p:tgtEl>
                                          <p:spTgt spid="9861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6112" grpId="0" build="p" bldLvl="2"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34152"/>
            <a:ext cx="8534400" cy="1859691"/>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5058" name="Text Box 2"/>
          <p:cNvSpPr txBox="1">
            <a:spLocks noChangeArrowheads="1"/>
          </p:cNvSpPr>
          <p:nvPr/>
        </p:nvSpPr>
        <p:spPr bwMode="auto">
          <a:xfrm>
            <a:off x="609600" y="3560763"/>
            <a:ext cx="8229600" cy="481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15000"/>
              </a:lnSpc>
            </a:pPr>
            <a:r>
              <a:rPr lang="en-US" altLang="en-US" sz="2200" dirty="0">
                <a:latin typeface="Liberation Sans" panose="020B0604020202020204" pitchFamily="34" charset="0"/>
              </a:rPr>
              <a:t>Illustration:</a:t>
            </a:r>
            <a:r>
              <a:rPr lang="en-US" altLang="en-US" sz="2200" b="0" dirty="0">
                <a:latin typeface="Liberation Sans" panose="020B0604020202020204" pitchFamily="34" charset="0"/>
              </a:rPr>
              <a:t> Wright records the sale as follows on July 1.</a:t>
            </a:r>
          </a:p>
        </p:txBody>
      </p:sp>
      <p:sp>
        <p:nvSpPr>
          <p:cNvPr id="13"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4"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dirty="0">
                <a:solidFill>
                  <a:schemeClr val="tx2">
                    <a:lumMod val="50000"/>
                  </a:schemeClr>
                </a:solidFill>
                <a:latin typeface="Liberation Sans" panose="020B0604020202020204" pitchFamily="34" charset="0"/>
              </a:rPr>
              <a:t>SALE OF PLANT ASSETS</a:t>
            </a:r>
          </a:p>
        </p:txBody>
      </p:sp>
      <p:sp>
        <p:nvSpPr>
          <p:cNvPr id="45062" name="Rectangle 8"/>
          <p:cNvSpPr>
            <a:spLocks noChangeArrowheads="1"/>
          </p:cNvSpPr>
          <p:nvPr/>
        </p:nvSpPr>
        <p:spPr bwMode="auto">
          <a:xfrm>
            <a:off x="7010400" y="713096"/>
            <a:ext cx="1905000" cy="646331"/>
          </a:xfrm>
          <a:prstGeom prst="rect">
            <a:avLst/>
          </a:prstGeom>
          <a:solidFill>
            <a:schemeClr val="accent3"/>
          </a:solidFill>
          <a:ln>
            <a:noFill/>
          </a:ln>
          <a:effectLs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r>
              <a:rPr lang="en-US" altLang="en-US" sz="1200" dirty="0">
                <a:latin typeface="Liberation Sans" panose="020B0604020202020204" pitchFamily="34" charset="0"/>
              </a:rPr>
              <a:t>ILLUSTRATION 9-17</a:t>
            </a:r>
          </a:p>
          <a:p>
            <a:pPr algn="l"/>
            <a:r>
              <a:rPr lang="en-US" altLang="en-US" sz="1200" b="0" dirty="0">
                <a:latin typeface="Liberation Sans" panose="020B0604020202020204" pitchFamily="34" charset="0"/>
              </a:rPr>
              <a:t>Computation of gain on disposal</a:t>
            </a:r>
          </a:p>
        </p:txBody>
      </p:sp>
      <p:sp>
        <p:nvSpPr>
          <p:cNvPr id="16" name="Text Box 0"/>
          <p:cNvSpPr txBox="1">
            <a:spLocks noChangeArrowheads="1"/>
          </p:cNvSpPr>
          <p:nvPr/>
        </p:nvSpPr>
        <p:spPr bwMode="auto">
          <a:xfrm>
            <a:off x="609600" y="4150802"/>
            <a:ext cx="8229600" cy="179279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5257800" algn="r"/>
              </a:tabLst>
              <a:defRPr sz="2900" b="1">
                <a:solidFill>
                  <a:schemeClr val="tx1"/>
                </a:solidFill>
                <a:latin typeface="Arial" charset="0"/>
              </a:defRPr>
            </a:lvl1pPr>
            <a:lvl2pPr marL="742950" indent="-285750">
              <a:tabLst>
                <a:tab pos="5257800" algn="r"/>
              </a:tabLst>
              <a:defRPr sz="2900" b="1">
                <a:solidFill>
                  <a:schemeClr val="tx1"/>
                </a:solidFill>
                <a:latin typeface="Arial" charset="0"/>
              </a:defRPr>
            </a:lvl2pPr>
            <a:lvl3pPr marL="1143000" indent="-228600">
              <a:tabLst>
                <a:tab pos="5257800" algn="r"/>
              </a:tabLst>
              <a:defRPr sz="2900" b="1">
                <a:solidFill>
                  <a:schemeClr val="tx1"/>
                </a:solidFill>
                <a:latin typeface="Arial" charset="0"/>
              </a:defRPr>
            </a:lvl3pPr>
            <a:lvl4pPr marL="1600200" indent="-228600">
              <a:tabLst>
                <a:tab pos="5257800" algn="r"/>
              </a:tabLst>
              <a:defRPr sz="2900" b="1">
                <a:solidFill>
                  <a:schemeClr val="tx1"/>
                </a:solidFill>
                <a:latin typeface="Arial" charset="0"/>
              </a:defRPr>
            </a:lvl4pPr>
            <a:lvl5pPr marL="2057400" indent="-228600">
              <a:tabLst>
                <a:tab pos="5257800" algn="r"/>
              </a:tabLst>
              <a:defRPr sz="2900" b="1">
                <a:solidFill>
                  <a:schemeClr val="tx1"/>
                </a:solidFill>
                <a:latin typeface="Arial" charset="0"/>
              </a:defRPr>
            </a:lvl5pPr>
            <a:lvl6pPr marL="2514600" indent="-228600" algn="ctr" eaLnBrk="0" fontAlgn="base" hangingPunct="0">
              <a:spcBef>
                <a:spcPct val="0"/>
              </a:spcBef>
              <a:spcAft>
                <a:spcPct val="0"/>
              </a:spcAft>
              <a:tabLst>
                <a:tab pos="5257800" algn="r"/>
              </a:tabLst>
              <a:defRPr sz="2900" b="1">
                <a:solidFill>
                  <a:schemeClr val="tx1"/>
                </a:solidFill>
                <a:latin typeface="Arial" charset="0"/>
              </a:defRPr>
            </a:lvl6pPr>
            <a:lvl7pPr marL="2971800" indent="-228600" algn="ctr" eaLnBrk="0" fontAlgn="base" hangingPunct="0">
              <a:spcBef>
                <a:spcPct val="0"/>
              </a:spcBef>
              <a:spcAft>
                <a:spcPct val="0"/>
              </a:spcAft>
              <a:tabLst>
                <a:tab pos="5257800" algn="r"/>
              </a:tabLst>
              <a:defRPr sz="2900" b="1">
                <a:solidFill>
                  <a:schemeClr val="tx1"/>
                </a:solidFill>
                <a:latin typeface="Arial" charset="0"/>
              </a:defRPr>
            </a:lvl7pPr>
            <a:lvl8pPr marL="3429000" indent="-228600" algn="ctr" eaLnBrk="0" fontAlgn="base" hangingPunct="0">
              <a:spcBef>
                <a:spcPct val="0"/>
              </a:spcBef>
              <a:spcAft>
                <a:spcPct val="0"/>
              </a:spcAft>
              <a:tabLst>
                <a:tab pos="5257800" algn="r"/>
              </a:tabLst>
              <a:defRPr sz="2900" b="1">
                <a:solidFill>
                  <a:schemeClr val="tx1"/>
                </a:solidFill>
                <a:latin typeface="Arial" charset="0"/>
              </a:defRPr>
            </a:lvl8pPr>
            <a:lvl9pPr marL="3886200" indent="-228600" algn="ctr" eaLnBrk="0" fontAlgn="base" hangingPunct="0">
              <a:spcBef>
                <a:spcPct val="0"/>
              </a:spcBef>
              <a:spcAft>
                <a:spcPct val="0"/>
              </a:spcAft>
              <a:tabLst>
                <a:tab pos="5257800" algn="r"/>
              </a:tabLst>
              <a:defRPr sz="2900" b="1">
                <a:solidFill>
                  <a:schemeClr val="tx1"/>
                </a:solidFill>
                <a:latin typeface="Arial" charset="0"/>
              </a:defRPr>
            </a:lvl9pPr>
          </a:lstStyle>
          <a:p>
            <a:pPr marL="463550" indent="-463550" algn="l">
              <a:spcBef>
                <a:spcPts val="900"/>
              </a:spcBef>
              <a:tabLst>
                <a:tab pos="6400800" algn="r"/>
                <a:tab pos="7888288" algn="r"/>
              </a:tabLst>
            </a:pPr>
            <a:r>
              <a:rPr lang="en-US" sz="2200" b="0" dirty="0">
                <a:latin typeface="Liberation Sans" panose="020B0604020202020204" pitchFamily="34" charset="0"/>
                <a:cs typeface="Arial" charset="0"/>
              </a:rPr>
              <a:t>Cash 	16,000</a:t>
            </a:r>
          </a:p>
          <a:p>
            <a:pPr marL="463550" indent="-463550" algn="l">
              <a:spcBef>
                <a:spcPts val="900"/>
              </a:spcBef>
              <a:tabLst>
                <a:tab pos="6400800" algn="r"/>
                <a:tab pos="7888288" algn="r"/>
              </a:tabLst>
            </a:pPr>
            <a:r>
              <a:rPr lang="en-US" sz="2200" b="0" dirty="0">
                <a:latin typeface="Liberation Sans" panose="020B0604020202020204" pitchFamily="34" charset="0"/>
                <a:cs typeface="Arial" charset="0"/>
              </a:rPr>
              <a:t>Accumulated Depreciation—Equipment 	49,000</a:t>
            </a:r>
          </a:p>
          <a:p>
            <a:pPr marL="463550" indent="-463550" algn="l">
              <a:spcBef>
                <a:spcPts val="900"/>
              </a:spcBef>
              <a:tabLst>
                <a:tab pos="6400800" algn="r"/>
                <a:tab pos="7888288" algn="r"/>
              </a:tabLst>
            </a:pPr>
            <a:r>
              <a:rPr lang="en-US" sz="2200" b="0" dirty="0">
                <a:latin typeface="Liberation Sans" panose="020B0604020202020204" pitchFamily="34" charset="0"/>
                <a:cs typeface="Arial" charset="0"/>
              </a:rPr>
              <a:t>	Equipment 		60,000</a:t>
            </a:r>
          </a:p>
          <a:p>
            <a:pPr marL="463550" indent="-463550" algn="l">
              <a:spcBef>
                <a:spcPts val="900"/>
              </a:spcBef>
              <a:tabLst>
                <a:tab pos="6400800" algn="r"/>
                <a:tab pos="7888288" algn="r"/>
              </a:tabLst>
            </a:pPr>
            <a:r>
              <a:rPr lang="en-US" sz="2200" b="0" dirty="0">
                <a:latin typeface="Liberation Sans" panose="020B0604020202020204" pitchFamily="34" charset="0"/>
                <a:cs typeface="Arial" charset="0"/>
              </a:rPr>
              <a:t>	Gain on Disposal of Plant Assets 		5,000</a:t>
            </a:r>
            <a:endParaRPr lang="en-US" altLang="en-US" sz="2200" b="0" dirty="0">
              <a:latin typeface="Liberation Sans" panose="020B0604020202020204" pitchFamily="34" charset="0"/>
              <a:cs typeface="Arial" charset="0"/>
            </a:endParaRPr>
          </a:p>
        </p:txBody>
      </p:sp>
      <p:sp>
        <p:nvSpPr>
          <p:cNvPr id="1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wipe(left)">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wipe(left)">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wipe(left)">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bldLvl="2"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7"/>
          <p:cNvSpPr>
            <a:spLocks noChangeArrowheads="1"/>
          </p:cNvSpPr>
          <p:nvPr/>
        </p:nvSpPr>
        <p:spPr bwMode="auto">
          <a:xfrm>
            <a:off x="7391400" y="1703696"/>
            <a:ext cx="1676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r>
              <a:rPr lang="en-US" altLang="en-US" sz="1200" dirty="0">
                <a:latin typeface="Liberation Sans" panose="020B0604020202020204" pitchFamily="34" charset="0"/>
              </a:rPr>
              <a:t>ILLUSTRATION 9-18</a:t>
            </a:r>
          </a:p>
          <a:p>
            <a:pPr algn="l"/>
            <a:r>
              <a:rPr lang="en-US" altLang="en-US" sz="1200" b="0" dirty="0">
                <a:latin typeface="Liberation Sans" panose="020B0604020202020204" pitchFamily="34" charset="0"/>
              </a:rPr>
              <a:t>Computation of loss on disposal</a:t>
            </a:r>
          </a:p>
        </p:txBody>
      </p:sp>
      <p:sp>
        <p:nvSpPr>
          <p:cNvPr id="46090" name="Text Box 12"/>
          <p:cNvSpPr txBox="1">
            <a:spLocks noChangeArrowheads="1"/>
          </p:cNvSpPr>
          <p:nvPr/>
        </p:nvSpPr>
        <p:spPr bwMode="auto">
          <a:xfrm>
            <a:off x="685800" y="1295400"/>
            <a:ext cx="6781800"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25000"/>
              </a:lnSpc>
            </a:pPr>
            <a:r>
              <a:rPr lang="en-US" altLang="en-US" sz="2200" dirty="0">
                <a:latin typeface="Liberation Sans" panose="020B0604020202020204" pitchFamily="34" charset="0"/>
              </a:rPr>
              <a:t>Illustration:</a:t>
            </a:r>
            <a:r>
              <a:rPr lang="en-US" altLang="en-US" sz="2200" b="0" dirty="0">
                <a:latin typeface="Liberation Sans" panose="020B0604020202020204" pitchFamily="34" charset="0"/>
              </a:rPr>
              <a:t> Assume that instead of selling the office furniture for $16,000, Wright sells it for $9,000.</a:t>
            </a:r>
          </a:p>
        </p:txBody>
      </p:sp>
      <p:sp>
        <p:nvSpPr>
          <p:cNvPr id="13"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4" name="Rectangle 2"/>
          <p:cNvSpPr>
            <a:spLocks noChangeArrowheads="1"/>
          </p:cNvSpPr>
          <p:nvPr/>
        </p:nvSpPr>
        <p:spPr bwMode="auto">
          <a:xfrm>
            <a:off x="609600" y="304800"/>
            <a:ext cx="54102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dirty="0">
                <a:solidFill>
                  <a:schemeClr val="tx2">
                    <a:lumMod val="50000"/>
                  </a:schemeClr>
                </a:solidFill>
                <a:latin typeface="Liberation Sans" panose="020B0604020202020204" pitchFamily="34" charset="0"/>
              </a:rPr>
              <a:t>SALE OF PLANT ASSETS</a:t>
            </a:r>
          </a:p>
        </p:txBody>
      </p:sp>
      <p:pic>
        <p:nvPicPr>
          <p:cNvPr id="727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2421799"/>
            <a:ext cx="8534400" cy="1859049"/>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 name="Text Box 0"/>
          <p:cNvSpPr txBox="1">
            <a:spLocks noChangeArrowheads="1"/>
          </p:cNvSpPr>
          <p:nvPr/>
        </p:nvSpPr>
        <p:spPr bwMode="auto">
          <a:xfrm>
            <a:off x="609600" y="4495800"/>
            <a:ext cx="8229600" cy="179279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5257800" algn="r"/>
              </a:tabLst>
              <a:defRPr sz="2900" b="1">
                <a:solidFill>
                  <a:schemeClr val="tx1"/>
                </a:solidFill>
                <a:latin typeface="Arial" charset="0"/>
              </a:defRPr>
            </a:lvl1pPr>
            <a:lvl2pPr marL="742950" indent="-285750">
              <a:tabLst>
                <a:tab pos="5257800" algn="r"/>
              </a:tabLst>
              <a:defRPr sz="2900" b="1">
                <a:solidFill>
                  <a:schemeClr val="tx1"/>
                </a:solidFill>
                <a:latin typeface="Arial" charset="0"/>
              </a:defRPr>
            </a:lvl2pPr>
            <a:lvl3pPr marL="1143000" indent="-228600">
              <a:tabLst>
                <a:tab pos="5257800" algn="r"/>
              </a:tabLst>
              <a:defRPr sz="2900" b="1">
                <a:solidFill>
                  <a:schemeClr val="tx1"/>
                </a:solidFill>
                <a:latin typeface="Arial" charset="0"/>
              </a:defRPr>
            </a:lvl3pPr>
            <a:lvl4pPr marL="1600200" indent="-228600">
              <a:tabLst>
                <a:tab pos="5257800" algn="r"/>
              </a:tabLst>
              <a:defRPr sz="2900" b="1">
                <a:solidFill>
                  <a:schemeClr val="tx1"/>
                </a:solidFill>
                <a:latin typeface="Arial" charset="0"/>
              </a:defRPr>
            </a:lvl4pPr>
            <a:lvl5pPr marL="2057400" indent="-228600">
              <a:tabLst>
                <a:tab pos="5257800" algn="r"/>
              </a:tabLst>
              <a:defRPr sz="2900" b="1">
                <a:solidFill>
                  <a:schemeClr val="tx1"/>
                </a:solidFill>
                <a:latin typeface="Arial" charset="0"/>
              </a:defRPr>
            </a:lvl5pPr>
            <a:lvl6pPr marL="2514600" indent="-228600" algn="ctr" eaLnBrk="0" fontAlgn="base" hangingPunct="0">
              <a:spcBef>
                <a:spcPct val="0"/>
              </a:spcBef>
              <a:spcAft>
                <a:spcPct val="0"/>
              </a:spcAft>
              <a:tabLst>
                <a:tab pos="5257800" algn="r"/>
              </a:tabLst>
              <a:defRPr sz="2900" b="1">
                <a:solidFill>
                  <a:schemeClr val="tx1"/>
                </a:solidFill>
                <a:latin typeface="Arial" charset="0"/>
              </a:defRPr>
            </a:lvl6pPr>
            <a:lvl7pPr marL="2971800" indent="-228600" algn="ctr" eaLnBrk="0" fontAlgn="base" hangingPunct="0">
              <a:spcBef>
                <a:spcPct val="0"/>
              </a:spcBef>
              <a:spcAft>
                <a:spcPct val="0"/>
              </a:spcAft>
              <a:tabLst>
                <a:tab pos="5257800" algn="r"/>
              </a:tabLst>
              <a:defRPr sz="2900" b="1">
                <a:solidFill>
                  <a:schemeClr val="tx1"/>
                </a:solidFill>
                <a:latin typeface="Arial" charset="0"/>
              </a:defRPr>
            </a:lvl7pPr>
            <a:lvl8pPr marL="3429000" indent="-228600" algn="ctr" eaLnBrk="0" fontAlgn="base" hangingPunct="0">
              <a:spcBef>
                <a:spcPct val="0"/>
              </a:spcBef>
              <a:spcAft>
                <a:spcPct val="0"/>
              </a:spcAft>
              <a:tabLst>
                <a:tab pos="5257800" algn="r"/>
              </a:tabLst>
              <a:defRPr sz="2900" b="1">
                <a:solidFill>
                  <a:schemeClr val="tx1"/>
                </a:solidFill>
                <a:latin typeface="Arial" charset="0"/>
              </a:defRPr>
            </a:lvl8pPr>
            <a:lvl9pPr marL="3886200" indent="-228600" algn="ctr" eaLnBrk="0" fontAlgn="base" hangingPunct="0">
              <a:spcBef>
                <a:spcPct val="0"/>
              </a:spcBef>
              <a:spcAft>
                <a:spcPct val="0"/>
              </a:spcAft>
              <a:tabLst>
                <a:tab pos="5257800" algn="r"/>
              </a:tabLst>
              <a:defRPr sz="2900" b="1">
                <a:solidFill>
                  <a:schemeClr val="tx1"/>
                </a:solidFill>
                <a:latin typeface="Arial" charset="0"/>
              </a:defRPr>
            </a:lvl9pPr>
          </a:lstStyle>
          <a:p>
            <a:pPr marL="463550" indent="-463550" algn="l">
              <a:spcBef>
                <a:spcPts val="900"/>
              </a:spcBef>
              <a:tabLst>
                <a:tab pos="6400800" algn="r"/>
                <a:tab pos="7888288" algn="r"/>
              </a:tabLst>
            </a:pPr>
            <a:r>
              <a:rPr lang="en-US" sz="2200" b="0" dirty="0">
                <a:latin typeface="Liberation Sans" panose="020B0604020202020204" pitchFamily="34" charset="0"/>
                <a:cs typeface="Arial" charset="0"/>
              </a:rPr>
              <a:t>Cash 	9,000</a:t>
            </a:r>
          </a:p>
          <a:p>
            <a:pPr marL="463550" indent="-463550" algn="l">
              <a:spcBef>
                <a:spcPts val="900"/>
              </a:spcBef>
              <a:tabLst>
                <a:tab pos="6400800" algn="r"/>
                <a:tab pos="7888288" algn="r"/>
              </a:tabLst>
            </a:pPr>
            <a:r>
              <a:rPr lang="en-US" sz="2200" b="0" dirty="0">
                <a:latin typeface="Liberation Sans" panose="020B0604020202020204" pitchFamily="34" charset="0"/>
                <a:cs typeface="Arial" charset="0"/>
              </a:rPr>
              <a:t>Accumulated Depreciation—Equipment 	49,000</a:t>
            </a:r>
          </a:p>
          <a:p>
            <a:pPr marL="463550" indent="-463550" algn="l">
              <a:spcBef>
                <a:spcPts val="900"/>
              </a:spcBef>
              <a:tabLst>
                <a:tab pos="6400800" algn="r"/>
                <a:tab pos="7888288" algn="r"/>
              </a:tabLst>
            </a:pPr>
            <a:r>
              <a:rPr lang="en-US" sz="2200" b="0" dirty="0">
                <a:latin typeface="Liberation Sans" panose="020B0604020202020204" pitchFamily="34" charset="0"/>
                <a:cs typeface="Arial" charset="0"/>
              </a:rPr>
              <a:t>Loss on Disposal of Plant Assets 	2,000</a:t>
            </a:r>
          </a:p>
          <a:p>
            <a:pPr marL="463550" indent="-463550" algn="l">
              <a:spcBef>
                <a:spcPts val="900"/>
              </a:spcBef>
              <a:tabLst>
                <a:tab pos="6400800" algn="r"/>
                <a:tab pos="7888288" algn="r"/>
              </a:tabLst>
            </a:pPr>
            <a:r>
              <a:rPr lang="en-US" sz="2200" b="0" dirty="0">
                <a:latin typeface="Liberation Sans" panose="020B0604020202020204" pitchFamily="34" charset="0"/>
                <a:cs typeface="Arial" charset="0"/>
              </a:rPr>
              <a:t>	Equipment 		60,000</a:t>
            </a:r>
            <a:endParaRPr lang="en-US" altLang="en-US" sz="2200" b="0" dirty="0">
              <a:latin typeface="Liberation Sans" panose="020B0604020202020204" pitchFamily="34" charset="0"/>
              <a:cs typeface="Arial" charset="0"/>
            </a:endParaRPr>
          </a:p>
        </p:txBody>
      </p:sp>
      <p:sp>
        <p:nvSpPr>
          <p:cNvPr id="1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wipe(left)">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wipe(left)">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wipe(left)">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bldLvl="2"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Rectangle 5"/>
          <p:cNvSpPr>
            <a:spLocks noChangeArrowheads="1"/>
          </p:cNvSpPr>
          <p:nvPr/>
        </p:nvSpPr>
        <p:spPr bwMode="auto">
          <a:xfrm>
            <a:off x="609600" y="1141000"/>
            <a:ext cx="7848600" cy="2939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marL="688975" algn="l">
              <a:lnSpc>
                <a:spcPct val="125000"/>
              </a:lnSpc>
              <a:spcBef>
                <a:spcPts val="1200"/>
              </a:spcBef>
              <a:buClr>
                <a:srgbClr val="CC0000"/>
              </a:buClr>
              <a:buSzPct val="80000"/>
              <a:buFont typeface="Wingdings" pitchFamily="2" charset="2"/>
              <a:buChar char="u"/>
            </a:pPr>
            <a:r>
              <a:rPr lang="en-US" altLang="en-US" sz="2200" dirty="0">
                <a:latin typeface="Liberation Sans" panose="020B0604020202020204" pitchFamily="34" charset="0"/>
              </a:rPr>
              <a:t>No cash</a:t>
            </a:r>
            <a:r>
              <a:rPr lang="en-US" altLang="en-US" sz="2200" b="0" dirty="0">
                <a:latin typeface="Liberation Sans" panose="020B0604020202020204" pitchFamily="34" charset="0"/>
              </a:rPr>
              <a:t> is received. </a:t>
            </a:r>
          </a:p>
          <a:p>
            <a:pPr marL="688975" algn="l">
              <a:lnSpc>
                <a:spcPct val="125000"/>
              </a:lnSpc>
              <a:spcBef>
                <a:spcPts val="1200"/>
              </a:spcBef>
              <a:buClr>
                <a:srgbClr val="CC0000"/>
              </a:buClr>
              <a:buSzPct val="80000"/>
              <a:buFont typeface="Wingdings" pitchFamily="2" charset="2"/>
              <a:buChar char="u"/>
            </a:pPr>
            <a:r>
              <a:rPr lang="en-US" altLang="en-US" sz="2200" dirty="0">
                <a:latin typeface="Liberation Sans" panose="020B0604020202020204" pitchFamily="34" charset="0"/>
              </a:rPr>
              <a:t>Decrease</a:t>
            </a:r>
            <a:r>
              <a:rPr lang="en-US" altLang="en-US" sz="2200" b="0" dirty="0">
                <a:latin typeface="Liberation Sans" panose="020B0604020202020204" pitchFamily="34" charset="0"/>
              </a:rPr>
              <a:t> </a:t>
            </a:r>
            <a:r>
              <a:rPr lang="en-US" altLang="en-US" sz="2200" dirty="0">
                <a:latin typeface="Liberation Sans" panose="020B0604020202020204" pitchFamily="34" charset="0"/>
              </a:rPr>
              <a:t>(debit) Accumulated Depreciation</a:t>
            </a:r>
            <a:r>
              <a:rPr lang="en-US" altLang="en-US" sz="2200" b="0" dirty="0">
                <a:latin typeface="Liberation Sans" panose="020B0604020202020204" pitchFamily="34" charset="0"/>
              </a:rPr>
              <a:t> for the full amount of depreciation taken over the life of the asset.</a:t>
            </a:r>
          </a:p>
          <a:p>
            <a:pPr marL="688975" algn="l">
              <a:lnSpc>
                <a:spcPct val="125000"/>
              </a:lnSpc>
              <a:spcBef>
                <a:spcPts val="1200"/>
              </a:spcBef>
              <a:buClr>
                <a:srgbClr val="CC0000"/>
              </a:buClr>
              <a:buSzPct val="80000"/>
              <a:buFont typeface="Wingdings" pitchFamily="2" charset="2"/>
              <a:buChar char="u"/>
            </a:pPr>
            <a:r>
              <a:rPr lang="en-US" altLang="en-US" sz="2200" dirty="0">
                <a:latin typeface="Liberation Sans" panose="020B0604020202020204" pitchFamily="34" charset="0"/>
              </a:rPr>
              <a:t>Decrease</a:t>
            </a:r>
            <a:r>
              <a:rPr lang="en-US" altLang="en-US" sz="2200" b="0" dirty="0">
                <a:latin typeface="Liberation Sans" panose="020B0604020202020204" pitchFamily="34" charset="0"/>
              </a:rPr>
              <a:t> </a:t>
            </a:r>
            <a:r>
              <a:rPr lang="en-US" altLang="en-US" sz="2200" dirty="0">
                <a:latin typeface="Liberation Sans" panose="020B0604020202020204" pitchFamily="34" charset="0"/>
              </a:rPr>
              <a:t>(credit) the asset account</a:t>
            </a:r>
            <a:r>
              <a:rPr lang="en-US" altLang="en-US" sz="2200" b="0" dirty="0">
                <a:latin typeface="Liberation Sans" panose="020B0604020202020204" pitchFamily="34" charset="0"/>
              </a:rPr>
              <a:t> for the original cost of the asset.</a:t>
            </a:r>
          </a:p>
        </p:txBody>
      </p:sp>
      <p:sp>
        <p:nvSpPr>
          <p:cNvPr id="7"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dirty="0">
                <a:solidFill>
                  <a:schemeClr val="tx2">
                    <a:lumMod val="50000"/>
                  </a:schemeClr>
                </a:solidFill>
                <a:latin typeface="Liberation Sans" panose="020B0604020202020204" pitchFamily="34" charset="0"/>
              </a:rPr>
              <a:t>RETIREMENT OF PLANT ASSETS</a:t>
            </a:r>
          </a:p>
        </p:txBody>
      </p:sp>
      <p:sp>
        <p:nvSpPr>
          <p:cNvPr id="9"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a:t>
            </a:r>
          </a:p>
        </p:txBody>
      </p:sp>
      <p:sp>
        <p:nvSpPr>
          <p:cNvPr id="2" name="Rectangle 1"/>
          <p:cNvSpPr/>
          <p:nvPr/>
        </p:nvSpPr>
        <p:spPr>
          <a:xfrm>
            <a:off x="304800" y="4080266"/>
            <a:ext cx="8534400" cy="2083647"/>
          </a:xfrm>
          <a:prstGeom prst="rect">
            <a:avLst/>
          </a:prstGeom>
        </p:spPr>
        <p:txBody>
          <a:bodyPr wrap="square">
            <a:spAutoFit/>
          </a:bodyPr>
          <a:lstStyle/>
          <a:p>
            <a:pPr>
              <a:lnSpc>
                <a:spcPct val="110000"/>
              </a:lnSpc>
              <a:spcBef>
                <a:spcPct val="50000"/>
              </a:spcBef>
              <a:defRPr/>
            </a:pPr>
            <a:r>
              <a:rPr lang="en-US" altLang="en-US" sz="2200" dirty="0">
                <a:solidFill>
                  <a:srgbClr val="800000"/>
                </a:solidFill>
                <a:effectLst>
                  <a:outerShdw blurRad="38100" dist="38100" dir="2700000" algn="tl">
                    <a:srgbClr val="000000"/>
                  </a:outerShdw>
                </a:effectLst>
                <a:latin typeface="Liberation Sans"/>
              </a:rPr>
              <a:t>Pete’s Pizza </a:t>
            </a:r>
            <a:r>
              <a:rPr lang="en-US" altLang="en-US" sz="2200" dirty="0" err="1">
                <a:solidFill>
                  <a:srgbClr val="800000"/>
                </a:solidFill>
                <a:effectLst>
                  <a:outerShdw blurRad="38100" dist="38100" dir="2700000" algn="tl">
                    <a:srgbClr val="000000"/>
                  </a:outerShdw>
                </a:effectLst>
                <a:latin typeface="Liberation Sans"/>
              </a:rPr>
              <a:t>decideds</a:t>
            </a:r>
            <a:r>
              <a:rPr lang="en-US" altLang="en-US" sz="2200" dirty="0">
                <a:solidFill>
                  <a:srgbClr val="800000"/>
                </a:solidFill>
                <a:effectLst>
                  <a:outerShdw blurRad="38100" dist="38100" dir="2700000" algn="tl">
                    <a:srgbClr val="000000"/>
                  </a:outerShdw>
                </a:effectLst>
                <a:latin typeface="Liberation Sans"/>
              </a:rPr>
              <a:t> to throw out the pizza oven after the second year of ownership.  </a:t>
            </a:r>
            <a:endParaRPr lang="en-US" altLang="en-US" sz="2200" dirty="0">
              <a:solidFill>
                <a:srgbClr val="000000"/>
              </a:solidFill>
              <a:latin typeface="Liberation Sans"/>
            </a:endParaRPr>
          </a:p>
          <a:p>
            <a:pPr>
              <a:spcBef>
                <a:spcPts val="600"/>
              </a:spcBef>
              <a:defRPr/>
            </a:pPr>
            <a:r>
              <a:rPr lang="en-US" altLang="en-US" sz="2200" dirty="0">
                <a:solidFill>
                  <a:srgbClr val="000000"/>
                </a:solidFill>
                <a:latin typeface="Liberation Sans"/>
              </a:rPr>
              <a:t>Accumulated Depreciation		$32,000</a:t>
            </a:r>
          </a:p>
          <a:p>
            <a:pPr>
              <a:spcBef>
                <a:spcPts val="600"/>
              </a:spcBef>
              <a:defRPr/>
            </a:pPr>
            <a:r>
              <a:rPr lang="en-US" altLang="en-US" sz="2200" dirty="0">
                <a:solidFill>
                  <a:srgbClr val="000000"/>
                </a:solidFill>
                <a:latin typeface="Liberation Sans"/>
              </a:rPr>
              <a:t>Loss on Disposal of Equipment	$18,000</a:t>
            </a:r>
          </a:p>
          <a:p>
            <a:pPr>
              <a:spcBef>
                <a:spcPts val="600"/>
              </a:spcBef>
              <a:defRPr/>
            </a:pPr>
            <a:r>
              <a:rPr lang="en-US" altLang="en-US" sz="2200" dirty="0">
                <a:solidFill>
                  <a:srgbClr val="000000"/>
                </a:solidFill>
                <a:latin typeface="Liberation Sans"/>
              </a:rPr>
              <a:t>	Equipment 				$50,000</a:t>
            </a:r>
          </a:p>
        </p:txBody>
      </p:sp>
    </p:spTree>
  </p:cSld>
  <p:clrMapOvr>
    <a:masterClrMapping/>
  </p:clrMapOvr>
  <p:transition>
    <p:wipe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533400" y="1295400"/>
            <a:ext cx="8001000" cy="11644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238125">
              <a:defRPr sz="2900" b="1">
                <a:solidFill>
                  <a:schemeClr val="tx1"/>
                </a:solidFill>
                <a:latin typeface="Arial" charset="0"/>
              </a:defRPr>
            </a:lvl2pPr>
            <a:lvl3pPr marL="800100" indent="-447675">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marL="6350" lvl="1" algn="l">
              <a:spcBef>
                <a:spcPts val="400"/>
              </a:spcBef>
              <a:buSzPct val="80000"/>
            </a:pPr>
            <a:r>
              <a:rPr lang="en-US" altLang="en-US" sz="2300" b="0" dirty="0">
                <a:solidFill>
                  <a:srgbClr val="FF0000"/>
                </a:solidFill>
                <a:latin typeface="Liberation Sans" panose="020B0604020202020204" pitchFamily="34" charset="0"/>
              </a:rPr>
              <a:t>Chapter 2: Buy it:</a:t>
            </a:r>
          </a:p>
          <a:p>
            <a:pPr marL="6350" lvl="1" algn="l">
              <a:spcBef>
                <a:spcPts val="400"/>
              </a:spcBef>
              <a:buSzPct val="80000"/>
            </a:pPr>
            <a:r>
              <a:rPr lang="en-US" altLang="en-US" sz="2000" dirty="0">
                <a:solidFill>
                  <a:srgbClr val="000000"/>
                </a:solidFill>
                <a:latin typeface="Liberation Sans"/>
              </a:rPr>
              <a:t>	Equipment 				$50,000</a:t>
            </a:r>
          </a:p>
          <a:p>
            <a:pPr marL="6350" lvl="1" algn="l">
              <a:spcBef>
                <a:spcPts val="400"/>
              </a:spcBef>
              <a:buSzPct val="80000"/>
            </a:pPr>
            <a:r>
              <a:rPr lang="en-US" altLang="en-US" sz="2000" dirty="0">
                <a:solidFill>
                  <a:srgbClr val="000000"/>
                </a:solidFill>
                <a:latin typeface="Liberation Sans"/>
              </a:rPr>
              <a:t>		Cash					$50,000</a:t>
            </a:r>
            <a:endParaRPr lang="en-US" altLang="en-US" sz="2300" b="0" dirty="0">
              <a:latin typeface="Liberation Sans" panose="020B0604020202020204" pitchFamily="34" charset="0"/>
            </a:endParaRPr>
          </a:p>
        </p:txBody>
      </p:sp>
      <p:sp>
        <p:nvSpPr>
          <p:cNvPr id="6"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7"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dirty="0">
                <a:solidFill>
                  <a:srgbClr val="00B050"/>
                </a:solidFill>
                <a:latin typeface="Liberation Sans" panose="020B0604020202020204" pitchFamily="34" charset="0"/>
              </a:rPr>
              <a:t>SUMMARY </a:t>
            </a:r>
            <a:r>
              <a:rPr lang="en-US" altLang="en-US" sz="3200" dirty="0">
                <a:solidFill>
                  <a:schemeClr val="tx2">
                    <a:lumMod val="50000"/>
                  </a:schemeClr>
                </a:solidFill>
                <a:latin typeface="Liberation Sans" panose="020B0604020202020204" pitchFamily="34" charset="0"/>
              </a:rPr>
              <a:t>- SALE OF PLANT ASSETS</a:t>
            </a: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a:t>
            </a:r>
          </a:p>
        </p:txBody>
      </p:sp>
      <p:sp>
        <p:nvSpPr>
          <p:cNvPr id="9" name="Text Box 2"/>
          <p:cNvSpPr txBox="1">
            <a:spLocks noChangeArrowheads="1"/>
          </p:cNvSpPr>
          <p:nvPr/>
        </p:nvSpPr>
        <p:spPr bwMode="auto">
          <a:xfrm>
            <a:off x="457200" y="4023001"/>
            <a:ext cx="8001000" cy="20736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238125">
              <a:defRPr sz="2900" b="1">
                <a:solidFill>
                  <a:schemeClr val="tx1"/>
                </a:solidFill>
                <a:latin typeface="Arial" charset="0"/>
              </a:defRPr>
            </a:lvl2pPr>
            <a:lvl3pPr marL="800100" indent="-447675">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marL="6350" lvl="1" algn="l">
              <a:lnSpc>
                <a:spcPct val="125000"/>
              </a:lnSpc>
              <a:spcBef>
                <a:spcPts val="1200"/>
              </a:spcBef>
              <a:buSzPct val="80000"/>
            </a:pPr>
            <a:r>
              <a:rPr lang="en-US" altLang="en-US" sz="2300" b="0" dirty="0">
                <a:solidFill>
                  <a:srgbClr val="FF0000"/>
                </a:solidFill>
                <a:latin typeface="Liberation Sans" panose="020B0604020202020204" pitchFamily="34" charset="0"/>
              </a:rPr>
              <a:t>Chapter 9: Sell it:</a:t>
            </a:r>
          </a:p>
          <a:p>
            <a:pPr>
              <a:spcBef>
                <a:spcPts val="600"/>
              </a:spcBef>
              <a:defRPr/>
            </a:pPr>
            <a:r>
              <a:rPr lang="en-US" altLang="en-US" sz="2000" dirty="0">
                <a:solidFill>
                  <a:srgbClr val="000000"/>
                </a:solidFill>
                <a:latin typeface="Liberation Sans"/>
              </a:rPr>
              <a:t>Cash					$33,000</a:t>
            </a:r>
          </a:p>
          <a:p>
            <a:pPr>
              <a:spcBef>
                <a:spcPts val="600"/>
              </a:spcBef>
              <a:defRPr/>
            </a:pPr>
            <a:r>
              <a:rPr lang="en-US" altLang="en-US" sz="2000" dirty="0">
                <a:solidFill>
                  <a:srgbClr val="000000"/>
                </a:solidFill>
                <a:latin typeface="Liberation Sans"/>
              </a:rPr>
              <a:t>Accumulated Depreciation		$12,000</a:t>
            </a:r>
          </a:p>
          <a:p>
            <a:pPr>
              <a:spcBef>
                <a:spcPts val="600"/>
              </a:spcBef>
              <a:defRPr/>
            </a:pPr>
            <a:r>
              <a:rPr lang="en-US" altLang="en-US" sz="2000" dirty="0">
                <a:solidFill>
                  <a:srgbClr val="000000"/>
                </a:solidFill>
                <a:latin typeface="Liberation Sans"/>
              </a:rPr>
              <a:t>Loss on Sale of Equipment		$5,000</a:t>
            </a:r>
          </a:p>
          <a:p>
            <a:pPr>
              <a:spcBef>
                <a:spcPts val="600"/>
              </a:spcBef>
              <a:defRPr/>
            </a:pPr>
            <a:r>
              <a:rPr lang="en-US" altLang="en-US" sz="2000" dirty="0">
                <a:solidFill>
                  <a:srgbClr val="000000"/>
                </a:solidFill>
                <a:latin typeface="Liberation Sans"/>
              </a:rPr>
              <a:t>		Equipment 			$50,000</a:t>
            </a:r>
            <a:endParaRPr lang="en-US" altLang="en-US" sz="2000" b="0" dirty="0">
              <a:latin typeface="Liberation Sans" panose="020B0604020202020204" pitchFamily="34" charset="0"/>
            </a:endParaRPr>
          </a:p>
        </p:txBody>
      </p:sp>
      <p:sp>
        <p:nvSpPr>
          <p:cNvPr id="10" name="Text Box 2"/>
          <p:cNvSpPr txBox="1">
            <a:spLocks noChangeArrowheads="1"/>
          </p:cNvSpPr>
          <p:nvPr/>
        </p:nvSpPr>
        <p:spPr bwMode="auto">
          <a:xfrm>
            <a:off x="533400" y="2743200"/>
            <a:ext cx="8001000" cy="12529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238125">
              <a:defRPr sz="2900" b="1">
                <a:solidFill>
                  <a:schemeClr val="tx1"/>
                </a:solidFill>
                <a:latin typeface="Arial" charset="0"/>
              </a:defRPr>
            </a:lvl2pPr>
            <a:lvl3pPr marL="800100" indent="-447675">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marL="6350" lvl="1" algn="l">
              <a:lnSpc>
                <a:spcPct val="125000"/>
              </a:lnSpc>
              <a:spcBef>
                <a:spcPts val="1200"/>
              </a:spcBef>
              <a:buSzPct val="80000"/>
            </a:pPr>
            <a:r>
              <a:rPr lang="en-US" altLang="en-US" sz="2300" b="0" dirty="0">
                <a:solidFill>
                  <a:srgbClr val="FF0000"/>
                </a:solidFill>
                <a:latin typeface="Liberation Sans" panose="020B0604020202020204" pitchFamily="34" charset="0"/>
              </a:rPr>
              <a:t>Chapter 3: Depreciate it:</a:t>
            </a:r>
          </a:p>
          <a:p>
            <a:pPr marL="6350" lvl="1" algn="l">
              <a:spcBef>
                <a:spcPts val="400"/>
              </a:spcBef>
              <a:buSzPct val="80000"/>
            </a:pPr>
            <a:r>
              <a:rPr lang="en-US" altLang="en-US" sz="2000" dirty="0">
                <a:solidFill>
                  <a:srgbClr val="000000"/>
                </a:solidFill>
                <a:latin typeface="Liberation Sans"/>
              </a:rPr>
              <a:t>	Depreciation Expense			$12,000</a:t>
            </a:r>
          </a:p>
          <a:p>
            <a:pPr marL="6350" lvl="1" algn="l">
              <a:spcBef>
                <a:spcPts val="400"/>
              </a:spcBef>
              <a:buSzPct val="80000"/>
            </a:pPr>
            <a:r>
              <a:rPr lang="en-US" altLang="en-US" sz="2000" dirty="0">
                <a:solidFill>
                  <a:srgbClr val="000000"/>
                </a:solidFill>
                <a:latin typeface="Liberation Sans"/>
              </a:rPr>
              <a:t>		Accumulated Depreciation		$12,000</a:t>
            </a:r>
            <a:endParaRPr lang="en-US" altLang="en-US" sz="2300" b="0" dirty="0">
              <a:latin typeface="Liberation Sans" panose="020B0604020202020204" pitchFamily="34" charset="0"/>
            </a:endParaRPr>
          </a:p>
        </p:txBody>
      </p:sp>
    </p:spTree>
    <p:extLst>
      <p:ext uri="{BB962C8B-B14F-4D97-AF65-F5344CB8AC3E}">
        <p14:creationId xmlns:p14="http://schemas.microsoft.com/office/powerpoint/2010/main" val="256931536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anim calcmode="lin" valueType="num">
                                      <p:cBhvr additive="base">
                                        <p:cTn id="1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125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125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6"/>
          <p:cNvSpPr>
            <a:spLocks noChangeArrowheads="1"/>
          </p:cNvSpPr>
          <p:nvPr/>
        </p:nvSpPr>
        <p:spPr bwMode="auto">
          <a:xfrm>
            <a:off x="609600" y="1295400"/>
            <a:ext cx="7848600" cy="3336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685800" indent="-45720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25000"/>
              </a:lnSpc>
              <a:spcBef>
                <a:spcPts val="1200"/>
              </a:spcBef>
            </a:pPr>
            <a:r>
              <a:rPr lang="en-US" altLang="en-US" sz="2400" dirty="0">
                <a:latin typeface="Liberation Sans" panose="020B0604020202020204" pitchFamily="34" charset="0"/>
              </a:rPr>
              <a:t>Cost</a:t>
            </a:r>
            <a:r>
              <a:rPr lang="en-US" altLang="en-US" sz="2300" b="0" dirty="0">
                <a:latin typeface="Liberation Sans" panose="020B0604020202020204" pitchFamily="34" charset="0"/>
              </a:rPr>
              <a:t> is measured by the cash paid in a cash transaction or the </a:t>
            </a:r>
            <a:r>
              <a:rPr lang="en-US" altLang="en-US" sz="2300" dirty="0">
                <a:latin typeface="Liberation Sans" panose="020B0604020202020204" pitchFamily="34" charset="0"/>
              </a:rPr>
              <a:t>cash equivalent price </a:t>
            </a:r>
            <a:r>
              <a:rPr lang="en-US" altLang="en-US" sz="2300" b="0" dirty="0">
                <a:latin typeface="Liberation Sans" panose="020B0604020202020204" pitchFamily="34" charset="0"/>
              </a:rPr>
              <a:t>paid. </a:t>
            </a:r>
          </a:p>
          <a:p>
            <a:pPr algn="l">
              <a:lnSpc>
                <a:spcPct val="125000"/>
              </a:lnSpc>
              <a:spcBef>
                <a:spcPts val="1200"/>
              </a:spcBef>
            </a:pPr>
            <a:r>
              <a:rPr lang="en-US" altLang="en-US" sz="2300" dirty="0">
                <a:solidFill>
                  <a:schemeClr val="tx2">
                    <a:lumMod val="50000"/>
                  </a:schemeClr>
                </a:solidFill>
                <a:latin typeface="Liberation Sans" panose="020B0604020202020204" pitchFamily="34" charset="0"/>
              </a:rPr>
              <a:t>Cash equivalent price</a:t>
            </a:r>
            <a:r>
              <a:rPr lang="en-US" altLang="en-US" sz="2300" b="0" dirty="0">
                <a:solidFill>
                  <a:schemeClr val="tx2">
                    <a:lumMod val="50000"/>
                  </a:schemeClr>
                </a:solidFill>
                <a:latin typeface="Liberation Sans" panose="020B0604020202020204" pitchFamily="34" charset="0"/>
              </a:rPr>
              <a:t> </a:t>
            </a:r>
            <a:r>
              <a:rPr lang="en-US" altLang="en-US" sz="2300" b="0" dirty="0">
                <a:latin typeface="Liberation Sans" panose="020B0604020202020204" pitchFamily="34" charset="0"/>
              </a:rPr>
              <a:t>is the</a:t>
            </a:r>
          </a:p>
          <a:p>
            <a:pPr lvl="1" algn="l">
              <a:lnSpc>
                <a:spcPct val="125000"/>
              </a:lnSpc>
              <a:spcBef>
                <a:spcPts val="1200"/>
              </a:spcBef>
              <a:buClr>
                <a:srgbClr val="CC0000"/>
              </a:buClr>
              <a:buSzPct val="80000"/>
              <a:buFont typeface="Wingdings" pitchFamily="2" charset="2"/>
              <a:buChar char="u"/>
            </a:pPr>
            <a:r>
              <a:rPr lang="en-US" altLang="en-US" sz="2200" dirty="0">
                <a:latin typeface="Liberation Sans" panose="020B0604020202020204" pitchFamily="34" charset="0"/>
              </a:rPr>
              <a:t>fair value</a:t>
            </a:r>
            <a:r>
              <a:rPr lang="en-US" altLang="en-US" sz="2200" b="0" dirty="0">
                <a:latin typeface="Liberation Sans" panose="020B0604020202020204" pitchFamily="34" charset="0"/>
              </a:rPr>
              <a:t> of the asset given up or</a:t>
            </a:r>
          </a:p>
          <a:p>
            <a:pPr lvl="1" algn="l">
              <a:lnSpc>
                <a:spcPct val="125000"/>
              </a:lnSpc>
              <a:spcBef>
                <a:spcPts val="1200"/>
              </a:spcBef>
              <a:buClr>
                <a:srgbClr val="CC0000"/>
              </a:buClr>
              <a:buSzPct val="80000"/>
              <a:buFont typeface="Wingdings" pitchFamily="2" charset="2"/>
              <a:buChar char="u"/>
            </a:pPr>
            <a:r>
              <a:rPr lang="en-US" altLang="en-US" sz="2200" dirty="0">
                <a:latin typeface="Liberation Sans" panose="020B0604020202020204" pitchFamily="34" charset="0"/>
              </a:rPr>
              <a:t>fair value</a:t>
            </a:r>
            <a:r>
              <a:rPr lang="en-US" altLang="en-US" sz="2200" b="0" dirty="0">
                <a:latin typeface="Liberation Sans" panose="020B0604020202020204" pitchFamily="34" charset="0"/>
              </a:rPr>
              <a:t> of the asset received, </a:t>
            </a:r>
          </a:p>
          <a:p>
            <a:pPr lvl="1" algn="l">
              <a:lnSpc>
                <a:spcPct val="125000"/>
              </a:lnSpc>
              <a:spcBef>
                <a:spcPts val="1200"/>
              </a:spcBef>
              <a:buSzPct val="80000"/>
            </a:pPr>
            <a:r>
              <a:rPr lang="en-US" altLang="en-US" sz="2300" b="0" dirty="0">
                <a:latin typeface="Liberation Sans" panose="020B0604020202020204" pitchFamily="34" charset="0"/>
              </a:rPr>
              <a:t>whichever is more clearly determinable.</a:t>
            </a:r>
          </a:p>
        </p:txBody>
      </p:sp>
      <p:sp>
        <p:nvSpPr>
          <p:cNvPr id="9222" name="Rectangle 9"/>
          <p:cNvSpPr>
            <a:spLocks noChangeArrowheads="1"/>
          </p:cNvSpPr>
          <p:nvPr/>
        </p:nvSpPr>
        <p:spPr bwMode="auto">
          <a:xfrm>
            <a:off x="1371600" y="4940235"/>
            <a:ext cx="6463846" cy="1003365"/>
          </a:xfrm>
          <a:prstGeom prst="rect">
            <a:avLst/>
          </a:prstGeom>
          <a:solidFill>
            <a:schemeClr val="accent3"/>
          </a:solidFill>
          <a:ln w="19050" cap="sq">
            <a:solidFill>
              <a:schemeClr val="tx1"/>
            </a:solidFill>
            <a:miter lim="800000"/>
            <a:headEnd type="none" w="sm" len="sm"/>
            <a:tailEnd type="none" w="sm" len="sm"/>
          </a:ln>
          <a:effectLst>
            <a:innerShdw blurRad="114300">
              <a:prstClr val="black"/>
            </a:innerShdw>
          </a:effectLst>
          <a:extLst/>
        </p:spPr>
        <p:txBody>
          <a:bodyPr anchor="ctr" anchorCtr="0">
            <a:no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marL="53975" algn="l"/>
            <a:r>
              <a:rPr lang="en-US" altLang="en-US" sz="1600" dirty="0">
                <a:solidFill>
                  <a:schemeClr val="tx2">
                    <a:lumMod val="50000"/>
                  </a:schemeClr>
                </a:solidFill>
                <a:latin typeface="Liberation Sans" panose="020B0604020202020204" pitchFamily="34" charset="0"/>
              </a:rPr>
              <a:t>INTERNATIONAL NOTE </a:t>
            </a:r>
          </a:p>
          <a:p>
            <a:pPr marL="53975" algn="l"/>
            <a:r>
              <a:rPr lang="en-US" altLang="en-US" sz="1600" b="0" dirty="0">
                <a:latin typeface="Liberation Sans" panose="020B0604020202020204" pitchFamily="34" charset="0"/>
              </a:rPr>
              <a:t>IFRS is flexible regarding asset valuation. Companies revalue to fair value when they believe this information is more relevant. </a:t>
            </a:r>
          </a:p>
        </p:txBody>
      </p:sp>
      <p:sp>
        <p:nvSpPr>
          <p:cNvPr id="7"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sz="3200" dirty="0">
                <a:solidFill>
                  <a:schemeClr val="tx2">
                    <a:lumMod val="50000"/>
                  </a:schemeClr>
                </a:solidFill>
                <a:latin typeface="Liberation Sans" panose="020B0604020202020204" pitchFamily="34" charset="0"/>
              </a:rPr>
              <a:t>THE COST OF PLANT ASSETS</a:t>
            </a:r>
            <a:endParaRPr lang="en-US" altLang="en-US" sz="3200" b="1" i="0" dirty="0">
              <a:solidFill>
                <a:schemeClr val="tx2">
                  <a:lumMod val="50000"/>
                </a:schemeClr>
              </a:solidFill>
              <a:effectLst/>
              <a:latin typeface="Liberation Sans" panose="020B0604020202020204" pitchFamily="34" charset="0"/>
            </a:endParaRP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spTree>
  </p:cSld>
  <p:clrMapOvr>
    <a:masterClrMapping/>
  </p:clrMapOvr>
  <p:transition>
    <p:wipe dir="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1" name="Rectangle 3"/>
          <p:cNvSpPr>
            <a:spLocks noChangeArrowheads="1"/>
          </p:cNvSpPr>
          <p:nvPr/>
        </p:nvSpPr>
        <p:spPr bwMode="auto">
          <a:xfrm>
            <a:off x="457200" y="1495877"/>
            <a:ext cx="8300112" cy="2613023"/>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algn="just">
              <a:lnSpc>
                <a:spcPct val="120000"/>
              </a:lnSpc>
              <a:spcBef>
                <a:spcPct val="20000"/>
              </a:spcBef>
            </a:pPr>
            <a:r>
              <a:rPr lang="en-US" sz="2100" b="0" dirty="0">
                <a:solidFill>
                  <a:schemeClr val="bg2"/>
                </a:solidFill>
                <a:latin typeface="Liberation Sans" panose="020B0604020202020204" pitchFamily="34" charset="0"/>
              </a:rPr>
              <a:t>Overland Trucking has an old truck that cost $30,000 and has accumulated depreciation of $16,000. Assume two different situations: </a:t>
            </a:r>
          </a:p>
          <a:p>
            <a:pPr marL="457200" indent="-457200" algn="just">
              <a:lnSpc>
                <a:spcPct val="120000"/>
              </a:lnSpc>
              <a:spcBef>
                <a:spcPct val="20000"/>
              </a:spcBef>
              <a:buAutoNum type="arabicPeriod"/>
            </a:pPr>
            <a:r>
              <a:rPr lang="en-US" sz="2100" b="0" dirty="0">
                <a:solidFill>
                  <a:schemeClr val="bg2"/>
                </a:solidFill>
                <a:latin typeface="Liberation Sans" panose="020B0604020202020204" pitchFamily="34" charset="0"/>
              </a:rPr>
              <a:t>The company sells the old truck for $17,000 cash. </a:t>
            </a:r>
          </a:p>
          <a:p>
            <a:pPr marL="457200" indent="-457200" algn="just">
              <a:lnSpc>
                <a:spcPct val="120000"/>
              </a:lnSpc>
              <a:spcBef>
                <a:spcPct val="20000"/>
              </a:spcBef>
              <a:buAutoNum type="arabicPeriod"/>
            </a:pPr>
            <a:r>
              <a:rPr lang="en-US" sz="2100" b="0" dirty="0">
                <a:solidFill>
                  <a:schemeClr val="bg2"/>
                </a:solidFill>
                <a:latin typeface="Liberation Sans" panose="020B0604020202020204" pitchFamily="34" charset="0"/>
              </a:rPr>
              <a:t>The truck is worthless, so the company simply retires it. </a:t>
            </a:r>
          </a:p>
          <a:p>
            <a:pPr algn="just">
              <a:lnSpc>
                <a:spcPct val="120000"/>
              </a:lnSpc>
              <a:spcBef>
                <a:spcPct val="20000"/>
              </a:spcBef>
            </a:pPr>
            <a:r>
              <a:rPr lang="en-US" sz="2100" b="0" dirty="0">
                <a:solidFill>
                  <a:schemeClr val="bg2"/>
                </a:solidFill>
                <a:latin typeface="Liberation Sans" panose="020B0604020202020204" pitchFamily="34" charset="0"/>
              </a:rPr>
              <a:t>What entry should Overland use to record </a:t>
            </a:r>
            <a:r>
              <a:rPr lang="en-US" sz="2100" dirty="0">
                <a:solidFill>
                  <a:schemeClr val="bg2"/>
                </a:solidFill>
                <a:latin typeface="Liberation Sans" panose="020B0604020202020204" pitchFamily="34" charset="0"/>
              </a:rPr>
              <a:t>scenario 1</a:t>
            </a:r>
            <a:r>
              <a:rPr lang="en-US" sz="2100" b="0" dirty="0">
                <a:solidFill>
                  <a:schemeClr val="bg2"/>
                </a:solidFill>
                <a:latin typeface="Liberation Sans" panose="020B0604020202020204" pitchFamily="34" charset="0"/>
              </a:rPr>
              <a:t>?</a:t>
            </a:r>
          </a:p>
        </p:txBody>
      </p:sp>
      <p:sp>
        <p:nvSpPr>
          <p:cNvPr id="20" name="Rounded Rectangle 19"/>
          <p:cNvSpPr/>
          <p:nvPr/>
        </p:nvSpPr>
        <p:spPr bwMode="auto">
          <a:xfrm>
            <a:off x="3124200" y="443453"/>
            <a:ext cx="5802683"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b="1" i="0" dirty="0">
                <a:solidFill>
                  <a:schemeClr val="accent3"/>
                </a:solidFill>
                <a:effectLst>
                  <a:outerShdw blurRad="38100" dist="38100" dir="2700000" algn="tl">
                    <a:srgbClr val="000000">
                      <a:alpha val="43137"/>
                    </a:srgbClr>
                  </a:outerShdw>
                </a:effectLst>
                <a:latin typeface="Liberation Sans" panose="020B0604020202020204" pitchFamily="34" charset="0"/>
              </a:rPr>
              <a:t>Plant Asset Disposal</a:t>
            </a:r>
          </a:p>
        </p:txBody>
      </p:sp>
      <p:sp>
        <p:nvSpPr>
          <p:cNvPr id="23" name="TextBox 22"/>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spcBef>
                <a:spcPct val="50000"/>
              </a:spcBef>
              <a:buClr>
                <a:srgbClr val="E20000"/>
              </a:buClr>
              <a:defRPr sz="3200" b="1" i="0">
                <a:solidFill>
                  <a:srgbClr val="CC0000"/>
                </a:solidFill>
                <a:effectLst/>
                <a:latin typeface="Liberation Sans" panose="020B0604020202020204" pitchFamily="34" charset="0"/>
              </a:defRPr>
            </a:lvl1pPr>
            <a:lvl2pPr marL="742950" indent="-285750">
              <a:defRPr>
                <a:latin typeface="Times New Roman" pitchFamily="18" charset="0"/>
              </a:defRPr>
            </a:lvl2pPr>
            <a:lvl3pPr marL="1143000" indent="-228600">
              <a:defRPr>
                <a:latin typeface="Times New Roman" pitchFamily="18" charset="0"/>
              </a:defRPr>
            </a:lvl3pPr>
            <a:lvl4pPr marL="1600200" indent="-228600">
              <a:defRPr>
                <a:latin typeface="Times New Roman" pitchFamily="18" charset="0"/>
              </a:defRPr>
            </a:lvl4pPr>
            <a:lvl5pPr marL="2057400" indent="-228600">
              <a:defRPr>
                <a:latin typeface="Times New Roman" pitchFamily="18" charset="0"/>
              </a:defRPr>
            </a:lvl5pPr>
            <a:lvl6pPr marL="2514600" indent="-228600" algn="ctr" eaLnBrk="0" fontAlgn="base" hangingPunct="0">
              <a:spcBef>
                <a:spcPct val="0"/>
              </a:spcBef>
              <a:spcAft>
                <a:spcPct val="0"/>
              </a:spcAft>
              <a:defRPr>
                <a:latin typeface="Times New Roman" pitchFamily="18" charset="0"/>
              </a:defRPr>
            </a:lvl6pPr>
            <a:lvl7pPr marL="2971800" indent="-228600" algn="ctr" eaLnBrk="0" fontAlgn="base" hangingPunct="0">
              <a:spcBef>
                <a:spcPct val="0"/>
              </a:spcBef>
              <a:spcAft>
                <a:spcPct val="0"/>
              </a:spcAft>
              <a:defRPr>
                <a:latin typeface="Times New Roman" pitchFamily="18" charset="0"/>
              </a:defRPr>
            </a:lvl7pPr>
            <a:lvl8pPr marL="3429000" indent="-228600" algn="ctr" eaLnBrk="0" fontAlgn="base" hangingPunct="0">
              <a:spcBef>
                <a:spcPct val="0"/>
              </a:spcBef>
              <a:spcAft>
                <a:spcPct val="0"/>
              </a:spcAft>
              <a:defRPr>
                <a:latin typeface="Times New Roman" pitchFamily="18" charset="0"/>
              </a:defRPr>
            </a:lvl8pPr>
            <a:lvl9pPr marL="3886200" indent="-228600" algn="ctr" eaLnBrk="0" fontAlgn="base" hangingPunct="0">
              <a:spcBef>
                <a:spcPct val="0"/>
              </a:spcBef>
              <a:spcAft>
                <a:spcPct val="0"/>
              </a:spcAft>
              <a:defRPr>
                <a:latin typeface="Times New Roman" pitchFamily="18" charset="0"/>
              </a:defRPr>
            </a:lvl9pPr>
          </a:lstStyle>
          <a:p>
            <a:r>
              <a:rPr lang="en-US" dirty="0"/>
              <a:t>DO IT!</a:t>
            </a:r>
          </a:p>
        </p:txBody>
      </p:sp>
      <p:sp>
        <p:nvSpPr>
          <p:cNvPr id="25" name="Rectangle 24"/>
          <p:cNvSpPr/>
          <p:nvPr/>
        </p:nvSpPr>
        <p:spPr bwMode="auto">
          <a:xfrm>
            <a:off x="8757312" y="231560"/>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5" name="Isosceles Triangle 14"/>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6" name="TextBox 15"/>
          <p:cNvSpPr txBox="1"/>
          <p:nvPr/>
        </p:nvSpPr>
        <p:spPr>
          <a:xfrm>
            <a:off x="2210626" y="426570"/>
            <a:ext cx="837374" cy="707886"/>
          </a:xfrm>
          <a:prstGeom prst="rect">
            <a:avLst/>
          </a:prstGeom>
          <a:noFill/>
        </p:spPr>
        <p:txBody>
          <a:bodyPr wrap="square" rtlCol="0">
            <a:spAutoFit/>
          </a:bodyPr>
          <a:lstStyle/>
          <a:p>
            <a:pPr algn="ctr"/>
            <a:r>
              <a:rPr lang="en-US" sz="4000" b="1" i="0" dirty="0">
                <a:solidFill>
                  <a:srgbClr val="CC0000"/>
                </a:solidFill>
                <a:effectLst/>
                <a:latin typeface="Liberation Sans" panose="020B0604020202020204" pitchFamily="34" charset="0"/>
              </a:rPr>
              <a:t>3</a:t>
            </a:r>
          </a:p>
        </p:txBody>
      </p:sp>
      <p:cxnSp>
        <p:nvCxnSpPr>
          <p:cNvPr id="17" name="Straight Connector 16"/>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1"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a:t>
            </a:r>
          </a:p>
        </p:txBody>
      </p:sp>
      <p:sp>
        <p:nvSpPr>
          <p:cNvPr id="18" name="Text Box 0"/>
          <p:cNvSpPr txBox="1">
            <a:spLocks noChangeArrowheads="1"/>
          </p:cNvSpPr>
          <p:nvPr/>
        </p:nvSpPr>
        <p:spPr bwMode="auto">
          <a:xfrm>
            <a:off x="457200" y="4267200"/>
            <a:ext cx="8229600" cy="179279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5257800" algn="r"/>
              </a:tabLst>
              <a:defRPr sz="2900" b="1">
                <a:solidFill>
                  <a:schemeClr val="tx1"/>
                </a:solidFill>
                <a:latin typeface="Arial" charset="0"/>
              </a:defRPr>
            </a:lvl1pPr>
            <a:lvl2pPr marL="742950" indent="-285750">
              <a:tabLst>
                <a:tab pos="5257800" algn="r"/>
              </a:tabLst>
              <a:defRPr sz="2900" b="1">
                <a:solidFill>
                  <a:schemeClr val="tx1"/>
                </a:solidFill>
                <a:latin typeface="Arial" charset="0"/>
              </a:defRPr>
            </a:lvl2pPr>
            <a:lvl3pPr marL="1143000" indent="-228600">
              <a:tabLst>
                <a:tab pos="5257800" algn="r"/>
              </a:tabLst>
              <a:defRPr sz="2900" b="1">
                <a:solidFill>
                  <a:schemeClr val="tx1"/>
                </a:solidFill>
                <a:latin typeface="Arial" charset="0"/>
              </a:defRPr>
            </a:lvl3pPr>
            <a:lvl4pPr marL="1600200" indent="-228600">
              <a:tabLst>
                <a:tab pos="5257800" algn="r"/>
              </a:tabLst>
              <a:defRPr sz="2900" b="1">
                <a:solidFill>
                  <a:schemeClr val="tx1"/>
                </a:solidFill>
                <a:latin typeface="Arial" charset="0"/>
              </a:defRPr>
            </a:lvl4pPr>
            <a:lvl5pPr marL="2057400" indent="-228600">
              <a:tabLst>
                <a:tab pos="5257800" algn="r"/>
              </a:tabLst>
              <a:defRPr sz="2900" b="1">
                <a:solidFill>
                  <a:schemeClr val="tx1"/>
                </a:solidFill>
                <a:latin typeface="Arial" charset="0"/>
              </a:defRPr>
            </a:lvl5pPr>
            <a:lvl6pPr marL="2514600" indent="-228600" algn="ctr" eaLnBrk="0" fontAlgn="base" hangingPunct="0">
              <a:spcBef>
                <a:spcPct val="0"/>
              </a:spcBef>
              <a:spcAft>
                <a:spcPct val="0"/>
              </a:spcAft>
              <a:tabLst>
                <a:tab pos="5257800" algn="r"/>
              </a:tabLst>
              <a:defRPr sz="2900" b="1">
                <a:solidFill>
                  <a:schemeClr val="tx1"/>
                </a:solidFill>
                <a:latin typeface="Arial" charset="0"/>
              </a:defRPr>
            </a:lvl6pPr>
            <a:lvl7pPr marL="2971800" indent="-228600" algn="ctr" eaLnBrk="0" fontAlgn="base" hangingPunct="0">
              <a:spcBef>
                <a:spcPct val="0"/>
              </a:spcBef>
              <a:spcAft>
                <a:spcPct val="0"/>
              </a:spcAft>
              <a:tabLst>
                <a:tab pos="5257800" algn="r"/>
              </a:tabLst>
              <a:defRPr sz="2900" b="1">
                <a:solidFill>
                  <a:schemeClr val="tx1"/>
                </a:solidFill>
                <a:latin typeface="Arial" charset="0"/>
              </a:defRPr>
            </a:lvl7pPr>
            <a:lvl8pPr marL="3429000" indent="-228600" algn="ctr" eaLnBrk="0" fontAlgn="base" hangingPunct="0">
              <a:spcBef>
                <a:spcPct val="0"/>
              </a:spcBef>
              <a:spcAft>
                <a:spcPct val="0"/>
              </a:spcAft>
              <a:tabLst>
                <a:tab pos="5257800" algn="r"/>
              </a:tabLst>
              <a:defRPr sz="2900" b="1">
                <a:solidFill>
                  <a:schemeClr val="tx1"/>
                </a:solidFill>
                <a:latin typeface="Arial" charset="0"/>
              </a:defRPr>
            </a:lvl8pPr>
            <a:lvl9pPr marL="3886200" indent="-228600" algn="ctr" eaLnBrk="0" fontAlgn="base" hangingPunct="0">
              <a:spcBef>
                <a:spcPct val="0"/>
              </a:spcBef>
              <a:spcAft>
                <a:spcPct val="0"/>
              </a:spcAft>
              <a:tabLst>
                <a:tab pos="5257800" algn="r"/>
              </a:tabLst>
              <a:defRPr sz="2900" b="1">
                <a:solidFill>
                  <a:schemeClr val="tx1"/>
                </a:solidFill>
                <a:latin typeface="Arial" charset="0"/>
              </a:defRPr>
            </a:lvl9pPr>
          </a:lstStyle>
          <a:p>
            <a:pPr marL="463550" indent="-463550" algn="l">
              <a:spcBef>
                <a:spcPts val="900"/>
              </a:spcBef>
              <a:tabLst>
                <a:tab pos="6400800" algn="r"/>
                <a:tab pos="7888288" algn="r"/>
              </a:tabLst>
            </a:pPr>
            <a:r>
              <a:rPr lang="en-US" sz="2100" b="0" dirty="0">
                <a:latin typeface="Liberation Sans" panose="020B0604020202020204" pitchFamily="34" charset="0"/>
                <a:cs typeface="Arial" charset="0"/>
              </a:rPr>
              <a:t>Cash 	17,000</a:t>
            </a:r>
          </a:p>
          <a:p>
            <a:pPr marL="463550" indent="-463550" algn="l">
              <a:spcBef>
                <a:spcPts val="900"/>
              </a:spcBef>
              <a:tabLst>
                <a:tab pos="6400800" algn="r"/>
                <a:tab pos="7888288" algn="r"/>
              </a:tabLst>
            </a:pPr>
            <a:r>
              <a:rPr lang="en-US" sz="2100" b="0" dirty="0">
                <a:latin typeface="Liberation Sans" panose="020B0604020202020204" pitchFamily="34" charset="0"/>
                <a:cs typeface="Arial" charset="0"/>
              </a:rPr>
              <a:t>Accumulated Depreciation—Equipment 	16,000</a:t>
            </a:r>
          </a:p>
          <a:p>
            <a:pPr marL="463550" indent="-463550" algn="l">
              <a:spcBef>
                <a:spcPts val="900"/>
              </a:spcBef>
              <a:tabLst>
                <a:tab pos="6400800" algn="r"/>
                <a:tab pos="7888288" algn="r"/>
              </a:tabLst>
            </a:pPr>
            <a:r>
              <a:rPr lang="en-US" sz="2100" b="0" dirty="0">
                <a:latin typeface="Liberation Sans" panose="020B0604020202020204" pitchFamily="34" charset="0"/>
                <a:cs typeface="Arial" charset="0"/>
              </a:rPr>
              <a:t>	Equipment 		30,000</a:t>
            </a:r>
          </a:p>
          <a:p>
            <a:pPr marL="463550" indent="-463550" algn="l">
              <a:spcBef>
                <a:spcPts val="900"/>
              </a:spcBef>
              <a:tabLst>
                <a:tab pos="6400800" algn="r"/>
                <a:tab pos="7888288" algn="r"/>
              </a:tabLst>
            </a:pPr>
            <a:r>
              <a:rPr lang="en-US" sz="2100" b="0" dirty="0">
                <a:latin typeface="Liberation Sans" panose="020B0604020202020204" pitchFamily="34" charset="0"/>
                <a:cs typeface="Arial" charset="0"/>
              </a:rPr>
              <a:t>	Gain on Disposal of Plant Assets 		3,000</a:t>
            </a:r>
            <a:endParaRPr lang="en-US" altLang="en-US" sz="2100" b="0" dirty="0">
              <a:latin typeface="Liberation Sans" panose="020B0604020202020204" pitchFamily="34" charset="0"/>
              <a:cs typeface="Arial" charset="0"/>
            </a:endParaRPr>
          </a:p>
        </p:txBody>
      </p:sp>
    </p:spTree>
    <p:extLst>
      <p:ext uri="{BB962C8B-B14F-4D97-AF65-F5344CB8AC3E}">
        <p14:creationId xmlns:p14="http://schemas.microsoft.com/office/powerpoint/2010/main" val="218790059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wipe(left)">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wipe(left)">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wipe(left)">
                                      <p:cBhvr>
                                        <p:cTn id="22"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bldLvl="2"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1" name="Rectangle 3"/>
          <p:cNvSpPr>
            <a:spLocks noChangeArrowheads="1"/>
          </p:cNvSpPr>
          <p:nvPr/>
        </p:nvSpPr>
        <p:spPr bwMode="auto">
          <a:xfrm>
            <a:off x="457200" y="1495877"/>
            <a:ext cx="8300112" cy="2613023"/>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algn="just">
              <a:lnSpc>
                <a:spcPct val="120000"/>
              </a:lnSpc>
              <a:spcBef>
                <a:spcPct val="20000"/>
              </a:spcBef>
            </a:pPr>
            <a:r>
              <a:rPr lang="en-US" sz="2100" b="0" dirty="0">
                <a:solidFill>
                  <a:schemeClr val="bg2"/>
                </a:solidFill>
                <a:latin typeface="Liberation Sans" panose="020B0604020202020204" pitchFamily="34" charset="0"/>
              </a:rPr>
              <a:t>Overland Trucking has an old truck that cost $30,000 and has accumulated depreciation of $16,000. Assume two different situations: </a:t>
            </a:r>
          </a:p>
          <a:p>
            <a:pPr marL="457200" indent="-457200" algn="just">
              <a:lnSpc>
                <a:spcPct val="120000"/>
              </a:lnSpc>
              <a:spcBef>
                <a:spcPct val="20000"/>
              </a:spcBef>
              <a:buAutoNum type="arabicPeriod"/>
            </a:pPr>
            <a:r>
              <a:rPr lang="en-US" sz="2100" b="0" dirty="0">
                <a:solidFill>
                  <a:schemeClr val="bg2"/>
                </a:solidFill>
                <a:latin typeface="Liberation Sans" panose="020B0604020202020204" pitchFamily="34" charset="0"/>
              </a:rPr>
              <a:t>The company sells the old truck for $17,000 cash. </a:t>
            </a:r>
          </a:p>
          <a:p>
            <a:pPr marL="457200" indent="-457200" algn="just">
              <a:lnSpc>
                <a:spcPct val="120000"/>
              </a:lnSpc>
              <a:spcBef>
                <a:spcPct val="20000"/>
              </a:spcBef>
              <a:buAutoNum type="arabicPeriod"/>
            </a:pPr>
            <a:r>
              <a:rPr lang="en-US" sz="2100" b="0" dirty="0">
                <a:solidFill>
                  <a:schemeClr val="bg2"/>
                </a:solidFill>
                <a:latin typeface="Liberation Sans" panose="020B0604020202020204" pitchFamily="34" charset="0"/>
              </a:rPr>
              <a:t>The truck is worthless, so the company simply retires it. </a:t>
            </a:r>
          </a:p>
          <a:p>
            <a:pPr algn="just">
              <a:lnSpc>
                <a:spcPct val="120000"/>
              </a:lnSpc>
              <a:spcBef>
                <a:spcPct val="20000"/>
              </a:spcBef>
            </a:pPr>
            <a:r>
              <a:rPr lang="en-US" sz="2100" b="0" dirty="0">
                <a:solidFill>
                  <a:schemeClr val="bg2"/>
                </a:solidFill>
                <a:latin typeface="Liberation Sans" panose="020B0604020202020204" pitchFamily="34" charset="0"/>
              </a:rPr>
              <a:t>What entry should Overland use to record </a:t>
            </a:r>
            <a:r>
              <a:rPr lang="en-US" sz="2100" dirty="0">
                <a:solidFill>
                  <a:schemeClr val="bg2"/>
                </a:solidFill>
                <a:latin typeface="Liberation Sans" panose="020B0604020202020204" pitchFamily="34" charset="0"/>
              </a:rPr>
              <a:t>scenario 2</a:t>
            </a:r>
            <a:r>
              <a:rPr lang="en-US" sz="2100" b="0" dirty="0">
                <a:solidFill>
                  <a:schemeClr val="bg2"/>
                </a:solidFill>
                <a:latin typeface="Liberation Sans" panose="020B0604020202020204" pitchFamily="34" charset="0"/>
              </a:rPr>
              <a:t>?</a:t>
            </a:r>
          </a:p>
        </p:txBody>
      </p:sp>
      <p:sp>
        <p:nvSpPr>
          <p:cNvPr id="20" name="Rounded Rectangle 19"/>
          <p:cNvSpPr/>
          <p:nvPr/>
        </p:nvSpPr>
        <p:spPr bwMode="auto">
          <a:xfrm>
            <a:off x="3124200" y="443453"/>
            <a:ext cx="5802683"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b="1" i="0" dirty="0">
                <a:solidFill>
                  <a:schemeClr val="accent3"/>
                </a:solidFill>
                <a:effectLst>
                  <a:outerShdw blurRad="38100" dist="38100" dir="2700000" algn="tl">
                    <a:srgbClr val="000000">
                      <a:alpha val="43137"/>
                    </a:srgbClr>
                  </a:outerShdw>
                </a:effectLst>
                <a:latin typeface="Liberation Sans" panose="020B0604020202020204" pitchFamily="34" charset="0"/>
              </a:rPr>
              <a:t>Plant Asset Disposal</a:t>
            </a:r>
          </a:p>
        </p:txBody>
      </p:sp>
      <p:sp>
        <p:nvSpPr>
          <p:cNvPr id="23" name="TextBox 22"/>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spcBef>
                <a:spcPct val="50000"/>
              </a:spcBef>
              <a:buClr>
                <a:srgbClr val="E20000"/>
              </a:buClr>
              <a:defRPr sz="3200" b="1" i="0">
                <a:solidFill>
                  <a:srgbClr val="CC0000"/>
                </a:solidFill>
                <a:effectLst/>
                <a:latin typeface="Liberation Sans" panose="020B0604020202020204" pitchFamily="34" charset="0"/>
              </a:defRPr>
            </a:lvl1pPr>
            <a:lvl2pPr marL="742950" indent="-285750">
              <a:defRPr>
                <a:latin typeface="Times New Roman" pitchFamily="18" charset="0"/>
              </a:defRPr>
            </a:lvl2pPr>
            <a:lvl3pPr marL="1143000" indent="-228600">
              <a:defRPr>
                <a:latin typeface="Times New Roman" pitchFamily="18" charset="0"/>
              </a:defRPr>
            </a:lvl3pPr>
            <a:lvl4pPr marL="1600200" indent="-228600">
              <a:defRPr>
                <a:latin typeface="Times New Roman" pitchFamily="18" charset="0"/>
              </a:defRPr>
            </a:lvl4pPr>
            <a:lvl5pPr marL="2057400" indent="-228600">
              <a:defRPr>
                <a:latin typeface="Times New Roman" pitchFamily="18" charset="0"/>
              </a:defRPr>
            </a:lvl5pPr>
            <a:lvl6pPr marL="2514600" indent="-228600" algn="ctr" eaLnBrk="0" fontAlgn="base" hangingPunct="0">
              <a:spcBef>
                <a:spcPct val="0"/>
              </a:spcBef>
              <a:spcAft>
                <a:spcPct val="0"/>
              </a:spcAft>
              <a:defRPr>
                <a:latin typeface="Times New Roman" pitchFamily="18" charset="0"/>
              </a:defRPr>
            </a:lvl6pPr>
            <a:lvl7pPr marL="2971800" indent="-228600" algn="ctr" eaLnBrk="0" fontAlgn="base" hangingPunct="0">
              <a:spcBef>
                <a:spcPct val="0"/>
              </a:spcBef>
              <a:spcAft>
                <a:spcPct val="0"/>
              </a:spcAft>
              <a:defRPr>
                <a:latin typeface="Times New Roman" pitchFamily="18" charset="0"/>
              </a:defRPr>
            </a:lvl7pPr>
            <a:lvl8pPr marL="3429000" indent="-228600" algn="ctr" eaLnBrk="0" fontAlgn="base" hangingPunct="0">
              <a:spcBef>
                <a:spcPct val="0"/>
              </a:spcBef>
              <a:spcAft>
                <a:spcPct val="0"/>
              </a:spcAft>
              <a:defRPr>
                <a:latin typeface="Times New Roman" pitchFamily="18" charset="0"/>
              </a:defRPr>
            </a:lvl8pPr>
            <a:lvl9pPr marL="3886200" indent="-228600" algn="ctr" eaLnBrk="0" fontAlgn="base" hangingPunct="0">
              <a:spcBef>
                <a:spcPct val="0"/>
              </a:spcBef>
              <a:spcAft>
                <a:spcPct val="0"/>
              </a:spcAft>
              <a:defRPr>
                <a:latin typeface="Times New Roman" pitchFamily="18" charset="0"/>
              </a:defRPr>
            </a:lvl9pPr>
          </a:lstStyle>
          <a:p>
            <a:r>
              <a:rPr lang="en-US" dirty="0"/>
              <a:t>DO IT!</a:t>
            </a:r>
          </a:p>
        </p:txBody>
      </p:sp>
      <p:sp>
        <p:nvSpPr>
          <p:cNvPr id="25" name="Rectangle 24"/>
          <p:cNvSpPr/>
          <p:nvPr/>
        </p:nvSpPr>
        <p:spPr bwMode="auto">
          <a:xfrm>
            <a:off x="8757312" y="231560"/>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5" name="Isosceles Triangle 14"/>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6" name="TextBox 15"/>
          <p:cNvSpPr txBox="1"/>
          <p:nvPr/>
        </p:nvSpPr>
        <p:spPr>
          <a:xfrm>
            <a:off x="2210626" y="426570"/>
            <a:ext cx="837374" cy="707886"/>
          </a:xfrm>
          <a:prstGeom prst="rect">
            <a:avLst/>
          </a:prstGeom>
          <a:noFill/>
        </p:spPr>
        <p:txBody>
          <a:bodyPr wrap="square" rtlCol="0">
            <a:spAutoFit/>
          </a:bodyPr>
          <a:lstStyle/>
          <a:p>
            <a:pPr algn="ctr"/>
            <a:r>
              <a:rPr lang="en-US" sz="4000" b="1" i="0" dirty="0">
                <a:solidFill>
                  <a:srgbClr val="CC0000"/>
                </a:solidFill>
                <a:effectLst/>
                <a:latin typeface="Liberation Sans" panose="020B0604020202020204" pitchFamily="34" charset="0"/>
              </a:rPr>
              <a:t>3</a:t>
            </a:r>
          </a:p>
        </p:txBody>
      </p:sp>
      <p:cxnSp>
        <p:nvCxnSpPr>
          <p:cNvPr id="17" name="Straight Connector 16"/>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1"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a:t>
            </a:r>
          </a:p>
        </p:txBody>
      </p:sp>
      <p:sp>
        <p:nvSpPr>
          <p:cNvPr id="18" name="Text Box 0"/>
          <p:cNvSpPr txBox="1">
            <a:spLocks noChangeArrowheads="1"/>
          </p:cNvSpPr>
          <p:nvPr/>
        </p:nvSpPr>
        <p:spPr bwMode="auto">
          <a:xfrm>
            <a:off x="457200" y="4267200"/>
            <a:ext cx="8229600" cy="129266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5257800" algn="r"/>
              </a:tabLst>
              <a:defRPr sz="2900" b="1">
                <a:solidFill>
                  <a:schemeClr val="tx1"/>
                </a:solidFill>
                <a:latin typeface="Arial" charset="0"/>
              </a:defRPr>
            </a:lvl1pPr>
            <a:lvl2pPr marL="742950" indent="-285750">
              <a:tabLst>
                <a:tab pos="5257800" algn="r"/>
              </a:tabLst>
              <a:defRPr sz="2900" b="1">
                <a:solidFill>
                  <a:schemeClr val="tx1"/>
                </a:solidFill>
                <a:latin typeface="Arial" charset="0"/>
              </a:defRPr>
            </a:lvl2pPr>
            <a:lvl3pPr marL="1143000" indent="-228600">
              <a:tabLst>
                <a:tab pos="5257800" algn="r"/>
              </a:tabLst>
              <a:defRPr sz="2900" b="1">
                <a:solidFill>
                  <a:schemeClr val="tx1"/>
                </a:solidFill>
                <a:latin typeface="Arial" charset="0"/>
              </a:defRPr>
            </a:lvl3pPr>
            <a:lvl4pPr marL="1600200" indent="-228600">
              <a:tabLst>
                <a:tab pos="5257800" algn="r"/>
              </a:tabLst>
              <a:defRPr sz="2900" b="1">
                <a:solidFill>
                  <a:schemeClr val="tx1"/>
                </a:solidFill>
                <a:latin typeface="Arial" charset="0"/>
              </a:defRPr>
            </a:lvl4pPr>
            <a:lvl5pPr marL="2057400" indent="-228600">
              <a:tabLst>
                <a:tab pos="5257800" algn="r"/>
              </a:tabLst>
              <a:defRPr sz="2900" b="1">
                <a:solidFill>
                  <a:schemeClr val="tx1"/>
                </a:solidFill>
                <a:latin typeface="Arial" charset="0"/>
              </a:defRPr>
            </a:lvl5pPr>
            <a:lvl6pPr marL="2514600" indent="-228600" algn="ctr" eaLnBrk="0" fontAlgn="base" hangingPunct="0">
              <a:spcBef>
                <a:spcPct val="0"/>
              </a:spcBef>
              <a:spcAft>
                <a:spcPct val="0"/>
              </a:spcAft>
              <a:tabLst>
                <a:tab pos="5257800" algn="r"/>
              </a:tabLst>
              <a:defRPr sz="2900" b="1">
                <a:solidFill>
                  <a:schemeClr val="tx1"/>
                </a:solidFill>
                <a:latin typeface="Arial" charset="0"/>
              </a:defRPr>
            </a:lvl6pPr>
            <a:lvl7pPr marL="2971800" indent="-228600" algn="ctr" eaLnBrk="0" fontAlgn="base" hangingPunct="0">
              <a:spcBef>
                <a:spcPct val="0"/>
              </a:spcBef>
              <a:spcAft>
                <a:spcPct val="0"/>
              </a:spcAft>
              <a:tabLst>
                <a:tab pos="5257800" algn="r"/>
              </a:tabLst>
              <a:defRPr sz="2900" b="1">
                <a:solidFill>
                  <a:schemeClr val="tx1"/>
                </a:solidFill>
                <a:latin typeface="Arial" charset="0"/>
              </a:defRPr>
            </a:lvl7pPr>
            <a:lvl8pPr marL="3429000" indent="-228600" algn="ctr" eaLnBrk="0" fontAlgn="base" hangingPunct="0">
              <a:spcBef>
                <a:spcPct val="0"/>
              </a:spcBef>
              <a:spcAft>
                <a:spcPct val="0"/>
              </a:spcAft>
              <a:tabLst>
                <a:tab pos="5257800" algn="r"/>
              </a:tabLst>
              <a:defRPr sz="2900" b="1">
                <a:solidFill>
                  <a:schemeClr val="tx1"/>
                </a:solidFill>
                <a:latin typeface="Arial" charset="0"/>
              </a:defRPr>
            </a:lvl8pPr>
            <a:lvl9pPr marL="3886200" indent="-228600" algn="ctr" eaLnBrk="0" fontAlgn="base" hangingPunct="0">
              <a:spcBef>
                <a:spcPct val="0"/>
              </a:spcBef>
              <a:spcAft>
                <a:spcPct val="0"/>
              </a:spcAft>
              <a:tabLst>
                <a:tab pos="5257800" algn="r"/>
              </a:tabLst>
              <a:defRPr sz="2900" b="1">
                <a:solidFill>
                  <a:schemeClr val="tx1"/>
                </a:solidFill>
                <a:latin typeface="Arial" charset="0"/>
              </a:defRPr>
            </a:lvl9pPr>
          </a:lstStyle>
          <a:p>
            <a:pPr marL="463550" indent="-463550" algn="l">
              <a:spcBef>
                <a:spcPts val="900"/>
              </a:spcBef>
              <a:tabLst>
                <a:tab pos="6400800" algn="r"/>
                <a:tab pos="7888288" algn="r"/>
              </a:tabLst>
            </a:pPr>
            <a:r>
              <a:rPr lang="en-US" sz="2100" b="0" dirty="0">
                <a:latin typeface="Liberation Sans" panose="020B0604020202020204" pitchFamily="34" charset="0"/>
                <a:cs typeface="Arial" charset="0"/>
              </a:rPr>
              <a:t>Accumulated Depreciation—Equipment 	16,000</a:t>
            </a:r>
          </a:p>
          <a:p>
            <a:pPr marL="463550" indent="-463550" algn="l">
              <a:spcBef>
                <a:spcPts val="900"/>
              </a:spcBef>
              <a:tabLst>
                <a:tab pos="6400800" algn="r"/>
                <a:tab pos="7888288" algn="r"/>
              </a:tabLst>
            </a:pPr>
            <a:r>
              <a:rPr lang="en-US" sz="2100" b="0" dirty="0">
                <a:latin typeface="Liberation Sans" panose="020B0604020202020204" pitchFamily="34" charset="0"/>
                <a:cs typeface="Arial" charset="0"/>
              </a:rPr>
              <a:t>Loss on Disposal of Plant Assets 	14,000</a:t>
            </a:r>
          </a:p>
          <a:p>
            <a:pPr marL="463550" indent="-463550" algn="l">
              <a:spcBef>
                <a:spcPts val="900"/>
              </a:spcBef>
              <a:tabLst>
                <a:tab pos="6400800" algn="r"/>
                <a:tab pos="7888288" algn="r"/>
              </a:tabLst>
            </a:pPr>
            <a:r>
              <a:rPr lang="en-US" sz="2100" b="0" dirty="0">
                <a:latin typeface="Liberation Sans" panose="020B0604020202020204" pitchFamily="34" charset="0"/>
                <a:cs typeface="Arial" charset="0"/>
              </a:rPr>
              <a:t>	Equipment 		30,000</a:t>
            </a:r>
          </a:p>
        </p:txBody>
      </p:sp>
    </p:spTree>
    <p:extLst>
      <p:ext uri="{BB962C8B-B14F-4D97-AF65-F5344CB8AC3E}">
        <p14:creationId xmlns:p14="http://schemas.microsoft.com/office/powerpoint/2010/main" val="379708418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wipe(left)">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wipe(left)">
                                      <p:cBhvr>
                                        <p:cTn id="17"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bldLvl="2"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609600" y="1609725"/>
            <a:ext cx="8001000" cy="1354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20000"/>
              </a:lnSpc>
            </a:pPr>
            <a:r>
              <a:rPr lang="en-US" altLang="en-US" sz="2300" dirty="0">
                <a:solidFill>
                  <a:schemeClr val="hlink"/>
                </a:solidFill>
                <a:latin typeface="Liberation Sans" panose="020B0604020202020204" pitchFamily="34" charset="0"/>
              </a:rPr>
              <a:t>Intangible assets</a:t>
            </a:r>
            <a:r>
              <a:rPr lang="en-US" altLang="en-US" sz="2300" dirty="0">
                <a:solidFill>
                  <a:srgbClr val="00FFFF"/>
                </a:solidFill>
                <a:latin typeface="Liberation Sans" panose="020B0604020202020204" pitchFamily="34" charset="0"/>
              </a:rPr>
              <a:t> </a:t>
            </a:r>
            <a:r>
              <a:rPr lang="en-US" altLang="en-US" sz="2300" b="0" dirty="0">
                <a:solidFill>
                  <a:srgbClr val="000000"/>
                </a:solidFill>
                <a:latin typeface="Liberation Sans" panose="020B0604020202020204" pitchFamily="34" charset="0"/>
              </a:rPr>
              <a:t>are rights, privileges, and competitive advantages that result from ownership of long-lived assets that do not possess physical substance.</a:t>
            </a:r>
          </a:p>
        </p:txBody>
      </p:sp>
      <p:sp>
        <p:nvSpPr>
          <p:cNvPr id="53252" name="Text Box 4"/>
          <p:cNvSpPr txBox="1">
            <a:spLocks noChangeArrowheads="1"/>
          </p:cNvSpPr>
          <p:nvPr/>
        </p:nvSpPr>
        <p:spPr bwMode="auto">
          <a:xfrm>
            <a:off x="838200" y="4284685"/>
            <a:ext cx="3886200" cy="14768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4025" indent="-454025">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20000"/>
              </a:lnSpc>
              <a:spcBef>
                <a:spcPct val="30000"/>
              </a:spcBef>
              <a:buClr>
                <a:srgbClr val="CC0000"/>
              </a:buClr>
              <a:buSzPct val="80000"/>
              <a:buFont typeface="Wingdings" pitchFamily="2" charset="2"/>
              <a:buChar char="u"/>
            </a:pPr>
            <a:r>
              <a:rPr lang="en-US" altLang="en-US" sz="2200" b="0" dirty="0">
                <a:latin typeface="Liberation Sans" panose="020B0604020202020204" pitchFamily="34" charset="0"/>
              </a:rPr>
              <a:t>Patents</a:t>
            </a:r>
          </a:p>
          <a:p>
            <a:pPr algn="l">
              <a:lnSpc>
                <a:spcPct val="120000"/>
              </a:lnSpc>
              <a:spcBef>
                <a:spcPct val="30000"/>
              </a:spcBef>
              <a:buClr>
                <a:srgbClr val="CC0000"/>
              </a:buClr>
              <a:buSzPct val="80000"/>
              <a:buFont typeface="Wingdings" pitchFamily="2" charset="2"/>
              <a:buChar char="u"/>
            </a:pPr>
            <a:r>
              <a:rPr lang="en-US" altLang="en-US" sz="2200" b="0" dirty="0">
                <a:latin typeface="Liberation Sans" panose="020B0604020202020204" pitchFamily="34" charset="0"/>
              </a:rPr>
              <a:t>Copyrights</a:t>
            </a:r>
          </a:p>
          <a:p>
            <a:pPr algn="l">
              <a:lnSpc>
                <a:spcPct val="120000"/>
              </a:lnSpc>
              <a:spcBef>
                <a:spcPct val="30000"/>
              </a:spcBef>
              <a:buClr>
                <a:srgbClr val="CC0000"/>
              </a:buClr>
              <a:buSzPct val="80000"/>
              <a:buFont typeface="Wingdings" pitchFamily="2" charset="2"/>
              <a:buChar char="u"/>
            </a:pPr>
            <a:r>
              <a:rPr lang="en-US" altLang="en-US" sz="2200" b="0" dirty="0">
                <a:latin typeface="Liberation Sans" panose="020B0604020202020204" pitchFamily="34" charset="0"/>
              </a:rPr>
              <a:t>Franchises or licenses</a:t>
            </a:r>
          </a:p>
        </p:txBody>
      </p:sp>
      <p:sp>
        <p:nvSpPr>
          <p:cNvPr id="53253" name="Text Box 5"/>
          <p:cNvSpPr txBox="1">
            <a:spLocks noChangeArrowheads="1"/>
          </p:cNvSpPr>
          <p:nvPr/>
        </p:nvSpPr>
        <p:spPr bwMode="auto">
          <a:xfrm>
            <a:off x="4800600" y="4284685"/>
            <a:ext cx="4038600" cy="14768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4025" indent="-454025">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20000"/>
              </a:lnSpc>
              <a:spcBef>
                <a:spcPct val="30000"/>
              </a:spcBef>
              <a:buClr>
                <a:srgbClr val="CC0000"/>
              </a:buClr>
              <a:buSzPct val="80000"/>
              <a:buFont typeface="Wingdings" pitchFamily="2" charset="2"/>
              <a:buChar char="u"/>
            </a:pPr>
            <a:r>
              <a:rPr lang="en-US" altLang="en-US" sz="2200" b="0" dirty="0">
                <a:latin typeface="Liberation Sans" panose="020B0604020202020204" pitchFamily="34" charset="0"/>
              </a:rPr>
              <a:t>Trademarks</a:t>
            </a:r>
          </a:p>
          <a:p>
            <a:pPr algn="l">
              <a:lnSpc>
                <a:spcPct val="120000"/>
              </a:lnSpc>
              <a:spcBef>
                <a:spcPct val="30000"/>
              </a:spcBef>
              <a:buClr>
                <a:srgbClr val="CC0000"/>
              </a:buClr>
              <a:buSzPct val="80000"/>
              <a:buFont typeface="Wingdings" pitchFamily="2" charset="2"/>
              <a:buChar char="u"/>
            </a:pPr>
            <a:r>
              <a:rPr lang="en-US" altLang="en-US" sz="2200" b="0" dirty="0">
                <a:latin typeface="Liberation Sans" panose="020B0604020202020204" pitchFamily="34" charset="0"/>
              </a:rPr>
              <a:t>Trade names</a:t>
            </a:r>
          </a:p>
          <a:p>
            <a:pPr algn="l">
              <a:lnSpc>
                <a:spcPct val="120000"/>
              </a:lnSpc>
              <a:spcBef>
                <a:spcPct val="30000"/>
              </a:spcBef>
              <a:buClr>
                <a:srgbClr val="CC0000"/>
              </a:buClr>
              <a:buSzPct val="80000"/>
              <a:buFont typeface="Wingdings" pitchFamily="2" charset="2"/>
              <a:buChar char="u"/>
            </a:pPr>
            <a:r>
              <a:rPr lang="en-US" altLang="en-US" sz="2200" b="0" dirty="0">
                <a:latin typeface="Liberation Sans" panose="020B0604020202020204" pitchFamily="34" charset="0"/>
              </a:rPr>
              <a:t>Goodwill</a:t>
            </a:r>
          </a:p>
        </p:txBody>
      </p:sp>
      <p:sp>
        <p:nvSpPr>
          <p:cNvPr id="53254" name="Text Box 6"/>
          <p:cNvSpPr txBox="1">
            <a:spLocks noChangeArrowheads="1"/>
          </p:cNvSpPr>
          <p:nvPr/>
        </p:nvSpPr>
        <p:spPr bwMode="auto">
          <a:xfrm>
            <a:off x="609600" y="3061648"/>
            <a:ext cx="7772400" cy="110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20000"/>
              </a:lnSpc>
              <a:spcBef>
                <a:spcPct val="50000"/>
              </a:spcBef>
            </a:pPr>
            <a:r>
              <a:rPr lang="en-US" altLang="en-US" sz="2300" dirty="0">
                <a:latin typeface="Liberation Sans" panose="020B0604020202020204" pitchFamily="34" charset="0"/>
              </a:rPr>
              <a:t>Limited life</a:t>
            </a:r>
            <a:r>
              <a:rPr lang="en-US" altLang="en-US" sz="2300" b="0" dirty="0">
                <a:latin typeface="Liberation Sans" panose="020B0604020202020204" pitchFamily="34" charset="0"/>
              </a:rPr>
              <a:t> or an </a:t>
            </a:r>
            <a:r>
              <a:rPr lang="en-US" altLang="en-US" sz="2300" dirty="0">
                <a:latin typeface="Liberation Sans" panose="020B0604020202020204" pitchFamily="34" charset="0"/>
              </a:rPr>
              <a:t>indefinite life</a:t>
            </a:r>
            <a:r>
              <a:rPr lang="en-US" altLang="en-US" sz="2300" b="0" dirty="0">
                <a:latin typeface="Liberation Sans" panose="020B0604020202020204" pitchFamily="34" charset="0"/>
              </a:rPr>
              <a:t>.</a:t>
            </a:r>
          </a:p>
          <a:p>
            <a:pPr algn="l">
              <a:lnSpc>
                <a:spcPct val="120000"/>
              </a:lnSpc>
              <a:spcBef>
                <a:spcPct val="50000"/>
              </a:spcBef>
            </a:pPr>
            <a:r>
              <a:rPr lang="en-US" altLang="en-US" sz="2300" dirty="0">
                <a:latin typeface="Liberation Sans" panose="020B0604020202020204" pitchFamily="34" charset="0"/>
              </a:rPr>
              <a:t>Common types</a:t>
            </a:r>
            <a:r>
              <a:rPr lang="en-US" altLang="en-US" sz="2300" b="0" dirty="0">
                <a:latin typeface="Liberation Sans" panose="020B0604020202020204" pitchFamily="34" charset="0"/>
              </a:rPr>
              <a:t> of intangibles:</a:t>
            </a:r>
          </a:p>
        </p:txBody>
      </p:sp>
      <p:sp>
        <p:nvSpPr>
          <p:cNvPr id="9" name="Isosceles Triangle 8"/>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0" name="TextBox 9"/>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11" name="Rounded Rectangle 10"/>
          <p:cNvSpPr/>
          <p:nvPr/>
        </p:nvSpPr>
        <p:spPr bwMode="auto">
          <a:xfrm>
            <a:off x="2789829" y="330348"/>
            <a:ext cx="5958883"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400" b="1" i="0" dirty="0">
                <a:solidFill>
                  <a:schemeClr val="accent3"/>
                </a:solidFill>
                <a:effectLst>
                  <a:outerShdw blurRad="38100" dist="38100" dir="2700000" algn="tl">
                    <a:srgbClr val="000000">
                      <a:alpha val="43137"/>
                    </a:srgbClr>
                  </a:outerShdw>
                </a:effectLst>
                <a:latin typeface="Liberation Sans" panose="020B0604020202020204" pitchFamily="34" charset="0"/>
              </a:rPr>
              <a:t>Identify the basic issues related to reporting intangible assets.</a:t>
            </a:r>
          </a:p>
        </p:txBody>
      </p:sp>
      <p:sp>
        <p:nvSpPr>
          <p:cNvPr id="12" name="TextBox 11"/>
          <p:cNvSpPr txBox="1"/>
          <p:nvPr/>
        </p:nvSpPr>
        <p:spPr>
          <a:xfrm>
            <a:off x="2169682" y="426570"/>
            <a:ext cx="554182" cy="707886"/>
          </a:xfrm>
          <a:prstGeom prst="rect">
            <a:avLst/>
          </a:prstGeom>
          <a:noFill/>
        </p:spPr>
        <p:txBody>
          <a:bodyPr wrap="square" rtlCol="0">
            <a:spAutoFit/>
          </a:bodyPr>
          <a:lstStyle/>
          <a:p>
            <a:pPr algn="ctr"/>
            <a:r>
              <a:rPr lang="en-US" sz="4000" b="1" i="0" dirty="0">
                <a:solidFill>
                  <a:srgbClr val="CC0000"/>
                </a:solidFill>
                <a:effectLst/>
                <a:latin typeface="Liberation Sans" panose="020B0604020202020204" pitchFamily="34" charset="0"/>
              </a:rPr>
              <a:t>4</a:t>
            </a:r>
          </a:p>
        </p:txBody>
      </p:sp>
      <p:cxnSp>
        <p:nvCxnSpPr>
          <p:cNvPr id="13" name="Straight Connector 12"/>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a:t>
            </a:r>
          </a:p>
        </p:txBody>
      </p:sp>
    </p:spTree>
  </p:cSld>
  <p:clrMapOvr>
    <a:masterClrMapping/>
  </p:clrMapOvr>
  <p:transition>
    <p:wipe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 Box 5"/>
          <p:cNvSpPr txBox="1">
            <a:spLocks noChangeArrowheads="1"/>
          </p:cNvSpPr>
          <p:nvPr/>
        </p:nvSpPr>
        <p:spPr bwMode="auto">
          <a:xfrm>
            <a:off x="609600" y="1295400"/>
            <a:ext cx="7861300" cy="16889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685800" indent="-45720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25000"/>
              </a:lnSpc>
              <a:spcBef>
                <a:spcPts val="1200"/>
              </a:spcBef>
              <a:buSzPct val="80000"/>
            </a:pPr>
            <a:r>
              <a:rPr lang="en-US" altLang="en-US" sz="2300" dirty="0">
                <a:latin typeface="Liberation Sans" panose="020B0604020202020204" pitchFamily="34" charset="0"/>
              </a:rPr>
              <a:t>Limited-Life </a:t>
            </a:r>
            <a:r>
              <a:rPr lang="en-US" altLang="en-US" sz="2300" b="0" dirty="0">
                <a:latin typeface="Liberation Sans" panose="020B0604020202020204" pitchFamily="34" charset="0"/>
              </a:rPr>
              <a:t>Intangibles:</a:t>
            </a:r>
          </a:p>
          <a:p>
            <a:pPr lvl="1" algn="l">
              <a:lnSpc>
                <a:spcPct val="125000"/>
              </a:lnSpc>
              <a:spcBef>
                <a:spcPts val="1200"/>
              </a:spcBef>
              <a:buClr>
                <a:srgbClr val="CC0000"/>
              </a:buClr>
              <a:buSzPct val="80000"/>
              <a:buFont typeface="Wingdings" pitchFamily="2" charset="2"/>
              <a:buChar char="u"/>
            </a:pPr>
            <a:r>
              <a:rPr lang="en-US" altLang="en-US" sz="2200" b="0" dirty="0">
                <a:latin typeface="Liberation Sans" panose="020B0604020202020204" pitchFamily="34" charset="0"/>
              </a:rPr>
              <a:t>Amortize to expense.  </a:t>
            </a:r>
            <a:r>
              <a:rPr lang="en-US" altLang="en-US" sz="2200" b="0" dirty="0">
                <a:solidFill>
                  <a:srgbClr val="92D050"/>
                </a:solidFill>
                <a:latin typeface="Liberation Sans" panose="020B0604020202020204" pitchFamily="34" charset="0"/>
              </a:rPr>
              <a:t>AMORTIZATION</a:t>
            </a:r>
          </a:p>
          <a:p>
            <a:pPr lvl="1" algn="l">
              <a:lnSpc>
                <a:spcPct val="125000"/>
              </a:lnSpc>
              <a:spcBef>
                <a:spcPts val="1200"/>
              </a:spcBef>
              <a:buClr>
                <a:srgbClr val="CC0000"/>
              </a:buClr>
              <a:buSzPct val="80000"/>
              <a:buFont typeface="Wingdings" pitchFamily="2" charset="2"/>
              <a:buChar char="u"/>
            </a:pPr>
            <a:r>
              <a:rPr lang="en-US" altLang="en-US" sz="2200" b="0" dirty="0">
                <a:latin typeface="Liberation Sans" panose="020B0604020202020204" pitchFamily="34" charset="0"/>
              </a:rPr>
              <a:t>Credit asset account or accumulated amortization.</a:t>
            </a:r>
          </a:p>
        </p:txBody>
      </p:sp>
      <p:sp>
        <p:nvSpPr>
          <p:cNvPr id="54276" name="Text Box 6"/>
          <p:cNvSpPr txBox="1">
            <a:spLocks noChangeArrowheads="1"/>
          </p:cNvSpPr>
          <p:nvPr/>
        </p:nvSpPr>
        <p:spPr bwMode="auto">
          <a:xfrm>
            <a:off x="641350" y="4038600"/>
            <a:ext cx="7861300" cy="10699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685800" indent="-45720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25000"/>
              </a:lnSpc>
              <a:spcBef>
                <a:spcPts val="1200"/>
              </a:spcBef>
              <a:buSzPct val="80000"/>
            </a:pPr>
            <a:r>
              <a:rPr lang="en-US" altLang="en-US" sz="1200" dirty="0">
                <a:latin typeface="Liberation Sans" panose="020B0604020202020204" pitchFamily="34" charset="0"/>
              </a:rPr>
              <a:t>Indefinite-Life </a:t>
            </a:r>
            <a:r>
              <a:rPr lang="en-US" altLang="en-US" sz="1200" b="0" dirty="0">
                <a:latin typeface="Liberation Sans" panose="020B0604020202020204" pitchFamily="34" charset="0"/>
              </a:rPr>
              <a:t>Intangibles:</a:t>
            </a:r>
          </a:p>
          <a:p>
            <a:pPr lvl="1" algn="l">
              <a:lnSpc>
                <a:spcPct val="125000"/>
              </a:lnSpc>
              <a:spcBef>
                <a:spcPts val="1200"/>
              </a:spcBef>
              <a:buClr>
                <a:srgbClr val="CC0000"/>
              </a:buClr>
              <a:buSzPct val="80000"/>
              <a:buFont typeface="Wingdings" pitchFamily="2" charset="2"/>
              <a:buChar char="u"/>
            </a:pPr>
            <a:r>
              <a:rPr lang="en-US" altLang="en-US" sz="1200" b="0" dirty="0">
                <a:latin typeface="Liberation Sans" panose="020B0604020202020204" pitchFamily="34" charset="0"/>
              </a:rPr>
              <a:t>No foreseeable limit on time the asset is expected to provide cash flows. </a:t>
            </a:r>
          </a:p>
          <a:p>
            <a:pPr lvl="1" algn="l">
              <a:lnSpc>
                <a:spcPct val="125000"/>
              </a:lnSpc>
              <a:spcBef>
                <a:spcPts val="1200"/>
              </a:spcBef>
              <a:buClr>
                <a:srgbClr val="CC0000"/>
              </a:buClr>
              <a:buSzPct val="80000"/>
              <a:buFont typeface="Wingdings" pitchFamily="2" charset="2"/>
              <a:buChar char="u"/>
            </a:pPr>
            <a:r>
              <a:rPr lang="en-US" altLang="en-US" sz="1200" b="0" dirty="0">
                <a:latin typeface="Liberation Sans" panose="020B0604020202020204" pitchFamily="34" charset="0"/>
              </a:rPr>
              <a:t>No amortization.</a:t>
            </a:r>
          </a:p>
        </p:txBody>
      </p:sp>
      <p:sp>
        <p:nvSpPr>
          <p:cNvPr id="8"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dirty="0">
                <a:solidFill>
                  <a:schemeClr val="tx2">
                    <a:lumMod val="50000"/>
                  </a:schemeClr>
                </a:solidFill>
                <a:latin typeface="Liberation Sans" panose="020B0604020202020204" pitchFamily="34" charset="0"/>
              </a:rPr>
              <a:t>ACCOUNTING FOR INTANGIBLES</a:t>
            </a:r>
          </a:p>
        </p:txBody>
      </p:sp>
      <p:sp>
        <p:nvSpPr>
          <p:cNvPr id="1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a:t>
            </a:r>
          </a:p>
        </p:txBody>
      </p:sp>
    </p:spTree>
  </p:cSld>
  <p:clrMapOvr>
    <a:masterClrMapping/>
  </p:clrMapOvr>
  <p:transition>
    <p:wipe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4"/>
          <p:cNvSpPr txBox="1">
            <a:spLocks noChangeArrowheads="1"/>
          </p:cNvSpPr>
          <p:nvPr/>
        </p:nvSpPr>
        <p:spPr bwMode="auto">
          <a:xfrm>
            <a:off x="609600" y="1295400"/>
            <a:ext cx="8001000"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buSzPct val="80000"/>
            </a:pPr>
            <a:r>
              <a:rPr lang="en-US" altLang="en-US" sz="2800" dirty="0">
                <a:solidFill>
                  <a:srgbClr val="CC0000"/>
                </a:solidFill>
                <a:latin typeface="Liberation Sans" panose="020B0604020202020204" pitchFamily="34" charset="0"/>
              </a:rPr>
              <a:t>Patents</a:t>
            </a:r>
          </a:p>
        </p:txBody>
      </p:sp>
      <p:sp>
        <p:nvSpPr>
          <p:cNvPr id="55299" name="Text Box 5"/>
          <p:cNvSpPr txBox="1">
            <a:spLocks noChangeArrowheads="1"/>
          </p:cNvSpPr>
          <p:nvPr/>
        </p:nvSpPr>
        <p:spPr bwMode="auto">
          <a:xfrm>
            <a:off x="609600" y="1890712"/>
            <a:ext cx="7467600" cy="43672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marL="688975" algn="l">
              <a:lnSpc>
                <a:spcPct val="125000"/>
              </a:lnSpc>
              <a:spcBef>
                <a:spcPts val="1200"/>
              </a:spcBef>
              <a:buClr>
                <a:srgbClr val="CC0000"/>
              </a:buClr>
              <a:buSzPct val="80000"/>
              <a:buFont typeface="Wingdings" pitchFamily="2" charset="2"/>
              <a:buChar char="u"/>
            </a:pPr>
            <a:r>
              <a:rPr lang="en-US" altLang="en-US" sz="2200" b="0" dirty="0">
                <a:latin typeface="Liberation Sans" panose="020B0604020202020204" pitchFamily="34" charset="0"/>
              </a:rPr>
              <a:t>Exclusive right to manufacture, sell, or otherwise control an invention for a period of </a:t>
            </a:r>
            <a:r>
              <a:rPr lang="en-US" altLang="en-US" sz="2200" dirty="0">
                <a:latin typeface="Liberation Sans" panose="020B0604020202020204" pitchFamily="34" charset="0"/>
              </a:rPr>
              <a:t>20 years</a:t>
            </a:r>
            <a:r>
              <a:rPr lang="en-US" altLang="en-US" sz="2200" b="0" dirty="0">
                <a:latin typeface="Liberation Sans" panose="020B0604020202020204" pitchFamily="34" charset="0"/>
              </a:rPr>
              <a:t> from the date of the grant.</a:t>
            </a:r>
          </a:p>
          <a:p>
            <a:pPr marL="688975" algn="l">
              <a:lnSpc>
                <a:spcPct val="125000"/>
              </a:lnSpc>
              <a:spcBef>
                <a:spcPts val="1200"/>
              </a:spcBef>
              <a:buClr>
                <a:srgbClr val="CC0000"/>
              </a:buClr>
              <a:buSzPct val="80000"/>
              <a:buFont typeface="Wingdings" pitchFamily="2" charset="2"/>
              <a:buChar char="u"/>
            </a:pPr>
            <a:r>
              <a:rPr lang="en-US" altLang="en-US" sz="2200" dirty="0">
                <a:latin typeface="Liberation Sans" panose="020B0604020202020204" pitchFamily="34" charset="0"/>
              </a:rPr>
              <a:t>Capitalize costs of purchasing</a:t>
            </a:r>
            <a:r>
              <a:rPr lang="en-US" altLang="en-US" sz="2200" b="0" dirty="0">
                <a:latin typeface="Liberation Sans" panose="020B0604020202020204" pitchFamily="34" charset="0"/>
              </a:rPr>
              <a:t> a patent and amortize over its 20-year life or its useful life, whichever is shorter.</a:t>
            </a:r>
          </a:p>
          <a:p>
            <a:pPr marL="688975" algn="l">
              <a:lnSpc>
                <a:spcPct val="125000"/>
              </a:lnSpc>
              <a:spcBef>
                <a:spcPts val="1200"/>
              </a:spcBef>
              <a:buClr>
                <a:srgbClr val="CC0000"/>
              </a:buClr>
              <a:buSzPct val="80000"/>
              <a:buFont typeface="Wingdings" pitchFamily="2" charset="2"/>
              <a:buChar char="u"/>
            </a:pPr>
            <a:r>
              <a:rPr lang="en-US" altLang="en-US" sz="2200" dirty="0">
                <a:latin typeface="Liberation Sans" panose="020B0604020202020204" pitchFamily="34" charset="0"/>
              </a:rPr>
              <a:t>Expense any R&amp;D</a:t>
            </a:r>
            <a:r>
              <a:rPr lang="en-US" altLang="en-US" sz="2200" b="0" dirty="0">
                <a:latin typeface="Liberation Sans" panose="020B0604020202020204" pitchFamily="34" charset="0"/>
              </a:rPr>
              <a:t> costs in developing a patent. </a:t>
            </a:r>
          </a:p>
          <a:p>
            <a:pPr marL="688975" algn="l">
              <a:lnSpc>
                <a:spcPct val="125000"/>
              </a:lnSpc>
              <a:spcBef>
                <a:spcPts val="1200"/>
              </a:spcBef>
              <a:buClr>
                <a:srgbClr val="CC0000"/>
              </a:buClr>
              <a:buSzPct val="80000"/>
              <a:buFont typeface="Wingdings" pitchFamily="2" charset="2"/>
              <a:buChar char="u"/>
            </a:pPr>
            <a:r>
              <a:rPr lang="en-US" altLang="en-US" sz="2200" dirty="0">
                <a:latin typeface="Liberation Sans" panose="020B0604020202020204" pitchFamily="34" charset="0"/>
              </a:rPr>
              <a:t>Legal fees</a:t>
            </a:r>
            <a:r>
              <a:rPr lang="en-US" altLang="en-US" sz="2200" b="0" dirty="0">
                <a:latin typeface="Liberation Sans" panose="020B0604020202020204" pitchFamily="34" charset="0"/>
              </a:rPr>
              <a:t> incurred successfully defending a patent are capitalized to Patent account.</a:t>
            </a:r>
          </a:p>
        </p:txBody>
      </p:sp>
      <p:sp>
        <p:nvSpPr>
          <p:cNvPr id="7"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dirty="0">
                <a:solidFill>
                  <a:schemeClr val="tx2">
                    <a:lumMod val="50000"/>
                  </a:schemeClr>
                </a:solidFill>
                <a:latin typeface="Liberation Sans" panose="020B0604020202020204" pitchFamily="34" charset="0"/>
              </a:rPr>
              <a:t>TYPES OF INTANGIBLES</a:t>
            </a:r>
          </a:p>
        </p:txBody>
      </p:sp>
      <p:sp>
        <p:nvSpPr>
          <p:cNvPr id="9"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a:t>
            </a:r>
          </a:p>
        </p:txBody>
      </p:sp>
    </p:spTree>
  </p:cSld>
  <p:clrMapOvr>
    <a:masterClrMapping/>
  </p:clrMapOvr>
  <p:transition>
    <p:wipe dir="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609600" y="1295400"/>
            <a:ext cx="8229600" cy="1717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20000"/>
              </a:lnSpc>
            </a:pPr>
            <a:r>
              <a:rPr lang="en-US" altLang="en-US" sz="2200" dirty="0">
                <a:latin typeface="Liberation Sans" panose="020B0604020202020204" pitchFamily="34" charset="0"/>
              </a:rPr>
              <a:t>Illustration:</a:t>
            </a:r>
            <a:r>
              <a:rPr lang="en-US" altLang="en-US" sz="2200" b="0" dirty="0">
                <a:latin typeface="Liberation Sans" panose="020B0604020202020204" pitchFamily="34" charset="0"/>
              </a:rPr>
              <a:t> National Labs purchases a patent at a cost of $60,000 on January 1.  National estimates the useful life of the patent to be eight years.  Prepare the journal entry to record the amortization for the year ended December 31.</a:t>
            </a:r>
          </a:p>
        </p:txBody>
      </p:sp>
      <p:sp>
        <p:nvSpPr>
          <p:cNvPr id="951298" name="Text Box 2"/>
          <p:cNvSpPr txBox="1">
            <a:spLocks noChangeArrowheads="1"/>
          </p:cNvSpPr>
          <p:nvPr/>
        </p:nvSpPr>
        <p:spPr bwMode="auto">
          <a:xfrm>
            <a:off x="1143000" y="5440363"/>
            <a:ext cx="7239000" cy="4308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5541963" algn="r"/>
              </a:tabLst>
              <a:defRPr sz="2900" b="1">
                <a:solidFill>
                  <a:schemeClr val="tx1"/>
                </a:solidFill>
                <a:latin typeface="Arial" charset="0"/>
              </a:defRPr>
            </a:lvl1pPr>
            <a:lvl2pPr marL="742950" indent="-285750">
              <a:tabLst>
                <a:tab pos="5541963" algn="r"/>
              </a:tabLst>
              <a:defRPr sz="2900" b="1">
                <a:solidFill>
                  <a:schemeClr val="tx1"/>
                </a:solidFill>
                <a:latin typeface="Arial" charset="0"/>
              </a:defRPr>
            </a:lvl2pPr>
            <a:lvl3pPr marL="1143000" indent="-228600">
              <a:tabLst>
                <a:tab pos="5541963" algn="r"/>
              </a:tabLst>
              <a:defRPr sz="2900" b="1">
                <a:solidFill>
                  <a:schemeClr val="tx1"/>
                </a:solidFill>
                <a:latin typeface="Arial" charset="0"/>
              </a:defRPr>
            </a:lvl3pPr>
            <a:lvl4pPr marL="1600200" indent="-228600">
              <a:tabLst>
                <a:tab pos="5541963" algn="r"/>
              </a:tabLst>
              <a:defRPr sz="2900" b="1">
                <a:solidFill>
                  <a:schemeClr val="tx1"/>
                </a:solidFill>
                <a:latin typeface="Arial" charset="0"/>
              </a:defRPr>
            </a:lvl4pPr>
            <a:lvl5pPr marL="2057400" indent="-228600">
              <a:tabLst>
                <a:tab pos="5541963" algn="r"/>
              </a:tabLst>
              <a:defRPr sz="2900" b="1">
                <a:solidFill>
                  <a:schemeClr val="tx1"/>
                </a:solidFill>
                <a:latin typeface="Arial" charset="0"/>
              </a:defRPr>
            </a:lvl5pPr>
            <a:lvl6pPr marL="2514600" indent="-228600" algn="ctr" eaLnBrk="0" fontAlgn="base" hangingPunct="0">
              <a:spcBef>
                <a:spcPct val="0"/>
              </a:spcBef>
              <a:spcAft>
                <a:spcPct val="0"/>
              </a:spcAft>
              <a:tabLst>
                <a:tab pos="5541963" algn="r"/>
              </a:tabLst>
              <a:defRPr sz="2900" b="1">
                <a:solidFill>
                  <a:schemeClr val="tx1"/>
                </a:solidFill>
                <a:latin typeface="Arial" charset="0"/>
              </a:defRPr>
            </a:lvl6pPr>
            <a:lvl7pPr marL="2971800" indent="-228600" algn="ctr" eaLnBrk="0" fontAlgn="base" hangingPunct="0">
              <a:spcBef>
                <a:spcPct val="0"/>
              </a:spcBef>
              <a:spcAft>
                <a:spcPct val="0"/>
              </a:spcAft>
              <a:tabLst>
                <a:tab pos="5541963" algn="r"/>
              </a:tabLst>
              <a:defRPr sz="2900" b="1">
                <a:solidFill>
                  <a:schemeClr val="tx1"/>
                </a:solidFill>
                <a:latin typeface="Arial" charset="0"/>
              </a:defRPr>
            </a:lvl7pPr>
            <a:lvl8pPr marL="3429000" indent="-228600" algn="ctr" eaLnBrk="0" fontAlgn="base" hangingPunct="0">
              <a:spcBef>
                <a:spcPct val="0"/>
              </a:spcBef>
              <a:spcAft>
                <a:spcPct val="0"/>
              </a:spcAft>
              <a:tabLst>
                <a:tab pos="5541963" algn="r"/>
              </a:tabLst>
              <a:defRPr sz="2900" b="1">
                <a:solidFill>
                  <a:schemeClr val="tx1"/>
                </a:solidFill>
                <a:latin typeface="Arial" charset="0"/>
              </a:defRPr>
            </a:lvl8pPr>
            <a:lvl9pPr marL="3886200" indent="-228600" algn="ctr" eaLnBrk="0" fontAlgn="base" hangingPunct="0">
              <a:spcBef>
                <a:spcPct val="0"/>
              </a:spcBef>
              <a:spcAft>
                <a:spcPct val="0"/>
              </a:spcAft>
              <a:tabLst>
                <a:tab pos="5541963" algn="r"/>
              </a:tabLst>
              <a:defRPr sz="2900" b="1">
                <a:solidFill>
                  <a:schemeClr val="tx1"/>
                </a:solidFill>
                <a:latin typeface="Arial" charset="0"/>
              </a:defRPr>
            </a:lvl9pPr>
          </a:lstStyle>
          <a:p>
            <a:pPr algn="l">
              <a:spcBef>
                <a:spcPct val="50000"/>
              </a:spcBef>
            </a:pPr>
            <a:r>
              <a:rPr lang="en-US" altLang="en-US" sz="2200" b="0" dirty="0">
                <a:latin typeface="Liberation Sans" panose="020B0604020202020204" pitchFamily="34" charset="0"/>
              </a:rPr>
              <a:t>Amortization Expense </a:t>
            </a:r>
            <a:r>
              <a:rPr lang="en-US" altLang="en-US" sz="2200" b="0" dirty="0">
                <a:latin typeface="Liberation Sans" panose="020B0604020202020204" pitchFamily="34" charset="0"/>
                <a:cs typeface="Arial" charset="0"/>
              </a:rPr>
              <a:t>	</a:t>
            </a:r>
            <a:r>
              <a:rPr lang="en-US" altLang="en-US" sz="2200" b="0" dirty="0">
                <a:latin typeface="Liberation Sans" panose="020B0604020202020204" pitchFamily="34" charset="0"/>
              </a:rPr>
              <a:t>7,500</a:t>
            </a:r>
            <a:endParaRPr lang="en-US" altLang="en-US" sz="2200" b="0" dirty="0">
              <a:latin typeface="Liberation Sans" panose="020B0604020202020204" pitchFamily="34" charset="0"/>
              <a:cs typeface="Arial" charset="0"/>
            </a:endParaRPr>
          </a:p>
        </p:txBody>
      </p:sp>
      <p:sp>
        <p:nvSpPr>
          <p:cNvPr id="951299" name="Text Box 3"/>
          <p:cNvSpPr txBox="1">
            <a:spLocks noChangeArrowheads="1"/>
          </p:cNvSpPr>
          <p:nvPr/>
        </p:nvSpPr>
        <p:spPr bwMode="auto">
          <a:xfrm>
            <a:off x="1143000" y="5897563"/>
            <a:ext cx="7239000" cy="4308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0375">
              <a:tabLst>
                <a:tab pos="4862513" algn="r"/>
                <a:tab pos="6969125" algn="r"/>
              </a:tabLst>
              <a:defRPr sz="2900" b="1">
                <a:solidFill>
                  <a:schemeClr val="tx1"/>
                </a:solidFill>
                <a:latin typeface="Arial" charset="0"/>
              </a:defRPr>
            </a:lvl1pPr>
            <a:lvl2pPr marL="742950" indent="-285750">
              <a:tabLst>
                <a:tab pos="4862513" algn="r"/>
                <a:tab pos="6969125" algn="r"/>
              </a:tabLst>
              <a:defRPr sz="2900" b="1">
                <a:solidFill>
                  <a:schemeClr val="tx1"/>
                </a:solidFill>
                <a:latin typeface="Arial" charset="0"/>
              </a:defRPr>
            </a:lvl2pPr>
            <a:lvl3pPr marL="1143000" indent="-228600">
              <a:tabLst>
                <a:tab pos="4862513" algn="r"/>
                <a:tab pos="6969125" algn="r"/>
              </a:tabLst>
              <a:defRPr sz="2900" b="1">
                <a:solidFill>
                  <a:schemeClr val="tx1"/>
                </a:solidFill>
                <a:latin typeface="Arial" charset="0"/>
              </a:defRPr>
            </a:lvl3pPr>
            <a:lvl4pPr marL="1600200" indent="-228600">
              <a:tabLst>
                <a:tab pos="4862513" algn="r"/>
                <a:tab pos="6969125" algn="r"/>
              </a:tabLst>
              <a:defRPr sz="2900" b="1">
                <a:solidFill>
                  <a:schemeClr val="tx1"/>
                </a:solidFill>
                <a:latin typeface="Arial" charset="0"/>
              </a:defRPr>
            </a:lvl4pPr>
            <a:lvl5pPr marL="2057400" indent="-228600">
              <a:tabLst>
                <a:tab pos="4862513" algn="r"/>
                <a:tab pos="6969125" algn="r"/>
              </a:tabLst>
              <a:defRPr sz="2900" b="1">
                <a:solidFill>
                  <a:schemeClr val="tx1"/>
                </a:solidFill>
                <a:latin typeface="Arial" charset="0"/>
              </a:defRPr>
            </a:lvl5pPr>
            <a:lvl6pPr marL="2514600" indent="-228600" algn="ctr" eaLnBrk="0" fontAlgn="base" hangingPunct="0">
              <a:spcBef>
                <a:spcPct val="0"/>
              </a:spcBef>
              <a:spcAft>
                <a:spcPct val="0"/>
              </a:spcAft>
              <a:tabLst>
                <a:tab pos="4862513" algn="r"/>
                <a:tab pos="6969125" algn="r"/>
              </a:tabLst>
              <a:defRPr sz="2900" b="1">
                <a:solidFill>
                  <a:schemeClr val="tx1"/>
                </a:solidFill>
                <a:latin typeface="Arial" charset="0"/>
              </a:defRPr>
            </a:lvl6pPr>
            <a:lvl7pPr marL="2971800" indent="-228600" algn="ctr" eaLnBrk="0" fontAlgn="base" hangingPunct="0">
              <a:spcBef>
                <a:spcPct val="0"/>
              </a:spcBef>
              <a:spcAft>
                <a:spcPct val="0"/>
              </a:spcAft>
              <a:tabLst>
                <a:tab pos="4862513" algn="r"/>
                <a:tab pos="6969125" algn="r"/>
              </a:tabLst>
              <a:defRPr sz="2900" b="1">
                <a:solidFill>
                  <a:schemeClr val="tx1"/>
                </a:solidFill>
                <a:latin typeface="Arial" charset="0"/>
              </a:defRPr>
            </a:lvl7pPr>
            <a:lvl8pPr marL="3429000" indent="-228600" algn="ctr" eaLnBrk="0" fontAlgn="base" hangingPunct="0">
              <a:spcBef>
                <a:spcPct val="0"/>
              </a:spcBef>
              <a:spcAft>
                <a:spcPct val="0"/>
              </a:spcAft>
              <a:tabLst>
                <a:tab pos="4862513" algn="r"/>
                <a:tab pos="6969125" algn="r"/>
              </a:tabLst>
              <a:defRPr sz="2900" b="1">
                <a:solidFill>
                  <a:schemeClr val="tx1"/>
                </a:solidFill>
                <a:latin typeface="Arial" charset="0"/>
              </a:defRPr>
            </a:lvl8pPr>
            <a:lvl9pPr marL="3886200" indent="-228600" algn="ctr" eaLnBrk="0" fontAlgn="base" hangingPunct="0">
              <a:spcBef>
                <a:spcPct val="0"/>
              </a:spcBef>
              <a:spcAft>
                <a:spcPct val="0"/>
              </a:spcAft>
              <a:tabLst>
                <a:tab pos="4862513" algn="r"/>
                <a:tab pos="6969125" algn="r"/>
              </a:tabLst>
              <a:defRPr sz="2900" b="1">
                <a:solidFill>
                  <a:schemeClr val="tx1"/>
                </a:solidFill>
                <a:latin typeface="Arial" charset="0"/>
              </a:defRPr>
            </a:lvl9pPr>
          </a:lstStyle>
          <a:p>
            <a:pPr algn="l">
              <a:spcBef>
                <a:spcPct val="50000"/>
              </a:spcBef>
            </a:pPr>
            <a:r>
              <a:rPr lang="en-US" altLang="en-US" sz="2200" b="0" dirty="0">
                <a:latin typeface="Liberation Sans" panose="020B0604020202020204" pitchFamily="34" charset="0"/>
              </a:rPr>
              <a:t>Patents </a:t>
            </a:r>
            <a:r>
              <a:rPr lang="en-US" altLang="en-US" sz="2200" b="0" dirty="0">
                <a:latin typeface="Liberation Sans" panose="020B0604020202020204" pitchFamily="34" charset="0"/>
                <a:cs typeface="Arial" charset="0"/>
              </a:rPr>
              <a:t>		</a:t>
            </a:r>
            <a:r>
              <a:rPr lang="en-US" altLang="en-US" sz="2200" b="0" dirty="0">
                <a:latin typeface="Liberation Sans" panose="020B0604020202020204" pitchFamily="34" charset="0"/>
              </a:rPr>
              <a:t>7,500</a:t>
            </a:r>
            <a:endParaRPr lang="en-US" altLang="en-US" sz="2200" b="0" dirty="0">
              <a:latin typeface="Liberation Sans" panose="020B0604020202020204" pitchFamily="34" charset="0"/>
              <a:cs typeface="Arial" charset="0"/>
            </a:endParaRPr>
          </a:p>
        </p:txBody>
      </p:sp>
      <p:sp>
        <p:nvSpPr>
          <p:cNvPr id="951300" name="Text Box 4"/>
          <p:cNvSpPr txBox="1">
            <a:spLocks noChangeArrowheads="1"/>
          </p:cNvSpPr>
          <p:nvPr/>
        </p:nvSpPr>
        <p:spPr bwMode="auto">
          <a:xfrm>
            <a:off x="2514600" y="3200400"/>
            <a:ext cx="4038600" cy="4308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9050">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3657600" algn="r"/>
              </a:tabLst>
              <a:defRPr sz="2900" b="1">
                <a:solidFill>
                  <a:schemeClr val="tx1"/>
                </a:solidFill>
                <a:latin typeface="Arial" charset="0"/>
              </a:defRPr>
            </a:lvl1pPr>
            <a:lvl2pPr marL="742950" indent="-285750">
              <a:tabLst>
                <a:tab pos="3657600" algn="r"/>
              </a:tabLst>
              <a:defRPr sz="2900" b="1">
                <a:solidFill>
                  <a:schemeClr val="tx1"/>
                </a:solidFill>
                <a:latin typeface="Arial" charset="0"/>
              </a:defRPr>
            </a:lvl2pPr>
            <a:lvl3pPr marL="1143000" indent="-228600">
              <a:tabLst>
                <a:tab pos="3657600" algn="r"/>
              </a:tabLst>
              <a:defRPr sz="2900" b="1">
                <a:solidFill>
                  <a:schemeClr val="tx1"/>
                </a:solidFill>
                <a:latin typeface="Arial" charset="0"/>
              </a:defRPr>
            </a:lvl3pPr>
            <a:lvl4pPr marL="1600200" indent="-228600">
              <a:tabLst>
                <a:tab pos="3657600" algn="r"/>
              </a:tabLst>
              <a:defRPr sz="2900" b="1">
                <a:solidFill>
                  <a:schemeClr val="tx1"/>
                </a:solidFill>
                <a:latin typeface="Arial" charset="0"/>
              </a:defRPr>
            </a:lvl4pPr>
            <a:lvl5pPr marL="2057400" indent="-228600">
              <a:tabLst>
                <a:tab pos="3657600" algn="r"/>
              </a:tabLst>
              <a:defRPr sz="2900" b="1">
                <a:solidFill>
                  <a:schemeClr val="tx1"/>
                </a:solidFill>
                <a:latin typeface="Arial" charset="0"/>
              </a:defRPr>
            </a:lvl5pPr>
            <a:lvl6pPr marL="2514600" indent="-228600" algn="ctr" eaLnBrk="0" fontAlgn="base" hangingPunct="0">
              <a:spcBef>
                <a:spcPct val="0"/>
              </a:spcBef>
              <a:spcAft>
                <a:spcPct val="0"/>
              </a:spcAft>
              <a:tabLst>
                <a:tab pos="3657600" algn="r"/>
              </a:tabLst>
              <a:defRPr sz="2900" b="1">
                <a:solidFill>
                  <a:schemeClr val="tx1"/>
                </a:solidFill>
                <a:latin typeface="Arial" charset="0"/>
              </a:defRPr>
            </a:lvl6pPr>
            <a:lvl7pPr marL="2971800" indent="-228600" algn="ctr" eaLnBrk="0" fontAlgn="base" hangingPunct="0">
              <a:spcBef>
                <a:spcPct val="0"/>
              </a:spcBef>
              <a:spcAft>
                <a:spcPct val="0"/>
              </a:spcAft>
              <a:tabLst>
                <a:tab pos="3657600" algn="r"/>
              </a:tabLst>
              <a:defRPr sz="2900" b="1">
                <a:solidFill>
                  <a:schemeClr val="tx1"/>
                </a:solidFill>
                <a:latin typeface="Arial" charset="0"/>
              </a:defRPr>
            </a:lvl7pPr>
            <a:lvl8pPr marL="3429000" indent="-228600" algn="ctr" eaLnBrk="0" fontAlgn="base" hangingPunct="0">
              <a:spcBef>
                <a:spcPct val="0"/>
              </a:spcBef>
              <a:spcAft>
                <a:spcPct val="0"/>
              </a:spcAft>
              <a:tabLst>
                <a:tab pos="3657600" algn="r"/>
              </a:tabLst>
              <a:defRPr sz="2900" b="1">
                <a:solidFill>
                  <a:schemeClr val="tx1"/>
                </a:solidFill>
                <a:latin typeface="Arial" charset="0"/>
              </a:defRPr>
            </a:lvl8pPr>
            <a:lvl9pPr marL="3886200" indent="-228600" algn="ctr" eaLnBrk="0" fontAlgn="base" hangingPunct="0">
              <a:spcBef>
                <a:spcPct val="0"/>
              </a:spcBef>
              <a:spcAft>
                <a:spcPct val="0"/>
              </a:spcAft>
              <a:tabLst>
                <a:tab pos="3657600" algn="r"/>
              </a:tabLst>
              <a:defRPr sz="2900" b="1">
                <a:solidFill>
                  <a:schemeClr val="tx1"/>
                </a:solidFill>
                <a:latin typeface="Arial" charset="0"/>
              </a:defRPr>
            </a:lvl9pPr>
          </a:lstStyle>
          <a:p>
            <a:pPr algn="l">
              <a:spcBef>
                <a:spcPct val="50000"/>
              </a:spcBef>
            </a:pPr>
            <a:r>
              <a:rPr lang="en-US" altLang="en-US" sz="2200" b="0" dirty="0">
                <a:latin typeface="Liberation Sans" panose="020B0604020202020204" pitchFamily="34" charset="0"/>
              </a:rPr>
              <a:t>Cost </a:t>
            </a:r>
            <a:r>
              <a:rPr lang="en-US" altLang="en-US" sz="2200" b="0" dirty="0">
                <a:latin typeface="Liberation Sans" panose="020B0604020202020204" pitchFamily="34" charset="0"/>
                <a:cs typeface="Arial" charset="0"/>
              </a:rPr>
              <a:t>	$60,000</a:t>
            </a:r>
          </a:p>
        </p:txBody>
      </p:sp>
      <p:sp>
        <p:nvSpPr>
          <p:cNvPr id="951301" name="Text Box 5"/>
          <p:cNvSpPr txBox="1">
            <a:spLocks noChangeArrowheads="1"/>
          </p:cNvSpPr>
          <p:nvPr/>
        </p:nvSpPr>
        <p:spPr bwMode="auto">
          <a:xfrm>
            <a:off x="2514600" y="3551238"/>
            <a:ext cx="4038600" cy="4308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9050">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3657600" algn="r"/>
              </a:tabLst>
              <a:defRPr sz="2900" b="1">
                <a:solidFill>
                  <a:schemeClr val="tx1"/>
                </a:solidFill>
                <a:latin typeface="Arial" charset="0"/>
              </a:defRPr>
            </a:lvl1pPr>
            <a:lvl2pPr marL="742950" indent="-285750">
              <a:tabLst>
                <a:tab pos="3657600" algn="r"/>
              </a:tabLst>
              <a:defRPr sz="2900" b="1">
                <a:solidFill>
                  <a:schemeClr val="tx1"/>
                </a:solidFill>
                <a:latin typeface="Arial" charset="0"/>
              </a:defRPr>
            </a:lvl2pPr>
            <a:lvl3pPr marL="1143000" indent="-228600">
              <a:tabLst>
                <a:tab pos="3657600" algn="r"/>
              </a:tabLst>
              <a:defRPr sz="2900" b="1">
                <a:solidFill>
                  <a:schemeClr val="tx1"/>
                </a:solidFill>
                <a:latin typeface="Arial" charset="0"/>
              </a:defRPr>
            </a:lvl3pPr>
            <a:lvl4pPr marL="1600200" indent="-228600">
              <a:tabLst>
                <a:tab pos="3657600" algn="r"/>
              </a:tabLst>
              <a:defRPr sz="2900" b="1">
                <a:solidFill>
                  <a:schemeClr val="tx1"/>
                </a:solidFill>
                <a:latin typeface="Arial" charset="0"/>
              </a:defRPr>
            </a:lvl4pPr>
            <a:lvl5pPr marL="2057400" indent="-228600">
              <a:tabLst>
                <a:tab pos="3657600" algn="r"/>
              </a:tabLst>
              <a:defRPr sz="2900" b="1">
                <a:solidFill>
                  <a:schemeClr val="tx1"/>
                </a:solidFill>
                <a:latin typeface="Arial" charset="0"/>
              </a:defRPr>
            </a:lvl5pPr>
            <a:lvl6pPr marL="2514600" indent="-228600" algn="ctr" eaLnBrk="0" fontAlgn="base" hangingPunct="0">
              <a:spcBef>
                <a:spcPct val="0"/>
              </a:spcBef>
              <a:spcAft>
                <a:spcPct val="0"/>
              </a:spcAft>
              <a:tabLst>
                <a:tab pos="3657600" algn="r"/>
              </a:tabLst>
              <a:defRPr sz="2900" b="1">
                <a:solidFill>
                  <a:schemeClr val="tx1"/>
                </a:solidFill>
                <a:latin typeface="Arial" charset="0"/>
              </a:defRPr>
            </a:lvl6pPr>
            <a:lvl7pPr marL="2971800" indent="-228600" algn="ctr" eaLnBrk="0" fontAlgn="base" hangingPunct="0">
              <a:spcBef>
                <a:spcPct val="0"/>
              </a:spcBef>
              <a:spcAft>
                <a:spcPct val="0"/>
              </a:spcAft>
              <a:tabLst>
                <a:tab pos="3657600" algn="r"/>
              </a:tabLst>
              <a:defRPr sz="2900" b="1">
                <a:solidFill>
                  <a:schemeClr val="tx1"/>
                </a:solidFill>
                <a:latin typeface="Arial" charset="0"/>
              </a:defRPr>
            </a:lvl7pPr>
            <a:lvl8pPr marL="3429000" indent="-228600" algn="ctr" eaLnBrk="0" fontAlgn="base" hangingPunct="0">
              <a:spcBef>
                <a:spcPct val="0"/>
              </a:spcBef>
              <a:spcAft>
                <a:spcPct val="0"/>
              </a:spcAft>
              <a:tabLst>
                <a:tab pos="3657600" algn="r"/>
              </a:tabLst>
              <a:defRPr sz="2900" b="1">
                <a:solidFill>
                  <a:schemeClr val="tx1"/>
                </a:solidFill>
                <a:latin typeface="Arial" charset="0"/>
              </a:defRPr>
            </a:lvl8pPr>
            <a:lvl9pPr marL="3886200" indent="-228600" algn="ctr" eaLnBrk="0" fontAlgn="base" hangingPunct="0">
              <a:spcBef>
                <a:spcPct val="0"/>
              </a:spcBef>
              <a:spcAft>
                <a:spcPct val="0"/>
              </a:spcAft>
              <a:tabLst>
                <a:tab pos="3657600" algn="r"/>
              </a:tabLst>
              <a:defRPr sz="2900" b="1">
                <a:solidFill>
                  <a:schemeClr val="tx1"/>
                </a:solidFill>
                <a:latin typeface="Arial" charset="0"/>
              </a:defRPr>
            </a:lvl9pPr>
          </a:lstStyle>
          <a:p>
            <a:pPr algn="l">
              <a:spcBef>
                <a:spcPct val="50000"/>
              </a:spcBef>
            </a:pPr>
            <a:r>
              <a:rPr lang="en-US" altLang="en-US" sz="2200" b="0" dirty="0">
                <a:latin typeface="Liberation Sans" panose="020B0604020202020204" pitchFamily="34" charset="0"/>
              </a:rPr>
              <a:t>Useful life</a:t>
            </a:r>
            <a:r>
              <a:rPr lang="en-US" altLang="en-US" sz="2200" b="0" dirty="0">
                <a:latin typeface="Liberation Sans" panose="020B0604020202020204" pitchFamily="34" charset="0"/>
                <a:cs typeface="Arial" charset="0"/>
              </a:rPr>
              <a:t>	÷         8 years</a:t>
            </a:r>
          </a:p>
        </p:txBody>
      </p:sp>
      <p:sp>
        <p:nvSpPr>
          <p:cNvPr id="951302" name="Text Box 6"/>
          <p:cNvSpPr txBox="1">
            <a:spLocks noChangeArrowheads="1"/>
          </p:cNvSpPr>
          <p:nvPr/>
        </p:nvSpPr>
        <p:spPr bwMode="auto">
          <a:xfrm>
            <a:off x="2514600" y="3932238"/>
            <a:ext cx="4038600" cy="4308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9050">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3657600" algn="r"/>
              </a:tabLst>
              <a:defRPr sz="2900" b="1">
                <a:solidFill>
                  <a:schemeClr val="tx1"/>
                </a:solidFill>
                <a:latin typeface="Arial" charset="0"/>
              </a:defRPr>
            </a:lvl1pPr>
            <a:lvl2pPr marL="742950" indent="-285750">
              <a:tabLst>
                <a:tab pos="3657600" algn="r"/>
              </a:tabLst>
              <a:defRPr sz="2900" b="1">
                <a:solidFill>
                  <a:schemeClr val="tx1"/>
                </a:solidFill>
                <a:latin typeface="Arial" charset="0"/>
              </a:defRPr>
            </a:lvl2pPr>
            <a:lvl3pPr marL="1143000" indent="-228600">
              <a:tabLst>
                <a:tab pos="3657600" algn="r"/>
              </a:tabLst>
              <a:defRPr sz="2900" b="1">
                <a:solidFill>
                  <a:schemeClr val="tx1"/>
                </a:solidFill>
                <a:latin typeface="Arial" charset="0"/>
              </a:defRPr>
            </a:lvl3pPr>
            <a:lvl4pPr marL="1600200" indent="-228600">
              <a:tabLst>
                <a:tab pos="3657600" algn="r"/>
              </a:tabLst>
              <a:defRPr sz="2900" b="1">
                <a:solidFill>
                  <a:schemeClr val="tx1"/>
                </a:solidFill>
                <a:latin typeface="Arial" charset="0"/>
              </a:defRPr>
            </a:lvl4pPr>
            <a:lvl5pPr marL="2057400" indent="-228600">
              <a:tabLst>
                <a:tab pos="3657600" algn="r"/>
              </a:tabLst>
              <a:defRPr sz="2900" b="1">
                <a:solidFill>
                  <a:schemeClr val="tx1"/>
                </a:solidFill>
                <a:latin typeface="Arial" charset="0"/>
              </a:defRPr>
            </a:lvl5pPr>
            <a:lvl6pPr marL="2514600" indent="-228600" algn="ctr" eaLnBrk="0" fontAlgn="base" hangingPunct="0">
              <a:spcBef>
                <a:spcPct val="0"/>
              </a:spcBef>
              <a:spcAft>
                <a:spcPct val="0"/>
              </a:spcAft>
              <a:tabLst>
                <a:tab pos="3657600" algn="r"/>
              </a:tabLst>
              <a:defRPr sz="2900" b="1">
                <a:solidFill>
                  <a:schemeClr val="tx1"/>
                </a:solidFill>
                <a:latin typeface="Arial" charset="0"/>
              </a:defRPr>
            </a:lvl6pPr>
            <a:lvl7pPr marL="2971800" indent="-228600" algn="ctr" eaLnBrk="0" fontAlgn="base" hangingPunct="0">
              <a:spcBef>
                <a:spcPct val="0"/>
              </a:spcBef>
              <a:spcAft>
                <a:spcPct val="0"/>
              </a:spcAft>
              <a:tabLst>
                <a:tab pos="3657600" algn="r"/>
              </a:tabLst>
              <a:defRPr sz="2900" b="1">
                <a:solidFill>
                  <a:schemeClr val="tx1"/>
                </a:solidFill>
                <a:latin typeface="Arial" charset="0"/>
              </a:defRPr>
            </a:lvl7pPr>
            <a:lvl8pPr marL="3429000" indent="-228600" algn="ctr" eaLnBrk="0" fontAlgn="base" hangingPunct="0">
              <a:spcBef>
                <a:spcPct val="0"/>
              </a:spcBef>
              <a:spcAft>
                <a:spcPct val="0"/>
              </a:spcAft>
              <a:tabLst>
                <a:tab pos="3657600" algn="r"/>
              </a:tabLst>
              <a:defRPr sz="2900" b="1">
                <a:solidFill>
                  <a:schemeClr val="tx1"/>
                </a:solidFill>
                <a:latin typeface="Arial" charset="0"/>
              </a:defRPr>
            </a:lvl8pPr>
            <a:lvl9pPr marL="3886200" indent="-228600" algn="ctr" eaLnBrk="0" fontAlgn="base" hangingPunct="0">
              <a:spcBef>
                <a:spcPct val="0"/>
              </a:spcBef>
              <a:spcAft>
                <a:spcPct val="0"/>
              </a:spcAft>
              <a:tabLst>
                <a:tab pos="3657600" algn="r"/>
              </a:tabLst>
              <a:defRPr sz="2900" b="1">
                <a:solidFill>
                  <a:schemeClr val="tx1"/>
                </a:solidFill>
                <a:latin typeface="Arial" charset="0"/>
              </a:defRPr>
            </a:lvl9pPr>
          </a:lstStyle>
          <a:p>
            <a:pPr algn="l">
              <a:spcBef>
                <a:spcPct val="50000"/>
              </a:spcBef>
            </a:pPr>
            <a:r>
              <a:rPr lang="en-US" altLang="en-US" sz="2200" b="0" dirty="0">
                <a:latin typeface="Liberation Sans" panose="020B0604020202020204" pitchFamily="34" charset="0"/>
              </a:rPr>
              <a:t>Annual expense</a:t>
            </a:r>
            <a:r>
              <a:rPr lang="en-US" altLang="en-US" sz="2200" b="0" dirty="0">
                <a:latin typeface="Liberation Sans" panose="020B0604020202020204" pitchFamily="34" charset="0"/>
                <a:cs typeface="Arial" charset="0"/>
              </a:rPr>
              <a:t>	$  7,500</a:t>
            </a:r>
          </a:p>
        </p:txBody>
      </p:sp>
      <p:sp>
        <p:nvSpPr>
          <p:cNvPr id="951303" name="Text Box 7"/>
          <p:cNvSpPr txBox="1">
            <a:spLocks noChangeArrowheads="1"/>
          </p:cNvSpPr>
          <p:nvPr/>
        </p:nvSpPr>
        <p:spPr bwMode="auto">
          <a:xfrm>
            <a:off x="2514600" y="4324350"/>
            <a:ext cx="4038600" cy="4308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9050">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3657600" algn="r"/>
              </a:tabLst>
              <a:defRPr sz="2900" b="1">
                <a:solidFill>
                  <a:schemeClr val="tx1"/>
                </a:solidFill>
                <a:latin typeface="Arial" charset="0"/>
              </a:defRPr>
            </a:lvl1pPr>
            <a:lvl2pPr marL="742950" indent="-285750">
              <a:tabLst>
                <a:tab pos="3657600" algn="r"/>
              </a:tabLst>
              <a:defRPr sz="2900" b="1">
                <a:solidFill>
                  <a:schemeClr val="tx1"/>
                </a:solidFill>
                <a:latin typeface="Arial" charset="0"/>
              </a:defRPr>
            </a:lvl2pPr>
            <a:lvl3pPr marL="1143000" indent="-228600">
              <a:tabLst>
                <a:tab pos="3657600" algn="r"/>
              </a:tabLst>
              <a:defRPr sz="2900" b="1">
                <a:solidFill>
                  <a:schemeClr val="tx1"/>
                </a:solidFill>
                <a:latin typeface="Arial" charset="0"/>
              </a:defRPr>
            </a:lvl3pPr>
            <a:lvl4pPr marL="1600200" indent="-228600">
              <a:tabLst>
                <a:tab pos="3657600" algn="r"/>
              </a:tabLst>
              <a:defRPr sz="2900" b="1">
                <a:solidFill>
                  <a:schemeClr val="tx1"/>
                </a:solidFill>
                <a:latin typeface="Arial" charset="0"/>
              </a:defRPr>
            </a:lvl4pPr>
            <a:lvl5pPr marL="2057400" indent="-228600">
              <a:tabLst>
                <a:tab pos="3657600" algn="r"/>
              </a:tabLst>
              <a:defRPr sz="2900" b="1">
                <a:solidFill>
                  <a:schemeClr val="tx1"/>
                </a:solidFill>
                <a:latin typeface="Arial" charset="0"/>
              </a:defRPr>
            </a:lvl5pPr>
            <a:lvl6pPr marL="2514600" indent="-228600" algn="ctr" eaLnBrk="0" fontAlgn="base" hangingPunct="0">
              <a:spcBef>
                <a:spcPct val="0"/>
              </a:spcBef>
              <a:spcAft>
                <a:spcPct val="0"/>
              </a:spcAft>
              <a:tabLst>
                <a:tab pos="3657600" algn="r"/>
              </a:tabLst>
              <a:defRPr sz="2900" b="1">
                <a:solidFill>
                  <a:schemeClr val="tx1"/>
                </a:solidFill>
                <a:latin typeface="Arial" charset="0"/>
              </a:defRPr>
            </a:lvl6pPr>
            <a:lvl7pPr marL="2971800" indent="-228600" algn="ctr" eaLnBrk="0" fontAlgn="base" hangingPunct="0">
              <a:spcBef>
                <a:spcPct val="0"/>
              </a:spcBef>
              <a:spcAft>
                <a:spcPct val="0"/>
              </a:spcAft>
              <a:tabLst>
                <a:tab pos="3657600" algn="r"/>
              </a:tabLst>
              <a:defRPr sz="2900" b="1">
                <a:solidFill>
                  <a:schemeClr val="tx1"/>
                </a:solidFill>
                <a:latin typeface="Arial" charset="0"/>
              </a:defRPr>
            </a:lvl7pPr>
            <a:lvl8pPr marL="3429000" indent="-228600" algn="ctr" eaLnBrk="0" fontAlgn="base" hangingPunct="0">
              <a:spcBef>
                <a:spcPct val="0"/>
              </a:spcBef>
              <a:spcAft>
                <a:spcPct val="0"/>
              </a:spcAft>
              <a:tabLst>
                <a:tab pos="3657600" algn="r"/>
              </a:tabLst>
              <a:defRPr sz="2900" b="1">
                <a:solidFill>
                  <a:schemeClr val="tx1"/>
                </a:solidFill>
                <a:latin typeface="Arial" charset="0"/>
              </a:defRPr>
            </a:lvl8pPr>
            <a:lvl9pPr marL="3886200" indent="-228600" algn="ctr" eaLnBrk="0" fontAlgn="base" hangingPunct="0">
              <a:spcBef>
                <a:spcPct val="0"/>
              </a:spcBef>
              <a:spcAft>
                <a:spcPct val="0"/>
              </a:spcAft>
              <a:tabLst>
                <a:tab pos="3657600" algn="r"/>
              </a:tabLst>
              <a:defRPr sz="2900" b="1">
                <a:solidFill>
                  <a:schemeClr val="tx1"/>
                </a:solidFill>
                <a:latin typeface="Arial" charset="0"/>
              </a:defRPr>
            </a:lvl9pPr>
          </a:lstStyle>
          <a:p>
            <a:pPr algn="l">
              <a:spcBef>
                <a:spcPct val="50000"/>
              </a:spcBef>
            </a:pPr>
            <a:r>
              <a:rPr lang="en-US" altLang="en-US" sz="2200" b="0" dirty="0">
                <a:latin typeface="Liberation Sans" panose="020B0604020202020204" pitchFamily="34" charset="0"/>
              </a:rPr>
              <a:t>12 months</a:t>
            </a:r>
            <a:r>
              <a:rPr lang="en-US" altLang="en-US" sz="2200" b="0" dirty="0">
                <a:latin typeface="Liberation Sans" panose="020B0604020202020204" pitchFamily="34" charset="0"/>
                <a:cs typeface="Arial" charset="0"/>
              </a:rPr>
              <a:t>	x    12/12</a:t>
            </a:r>
          </a:p>
        </p:txBody>
      </p:sp>
      <p:sp>
        <p:nvSpPr>
          <p:cNvPr id="951304" name="Text Box 8"/>
          <p:cNvSpPr txBox="1">
            <a:spLocks noChangeArrowheads="1"/>
          </p:cNvSpPr>
          <p:nvPr/>
        </p:nvSpPr>
        <p:spPr bwMode="auto">
          <a:xfrm>
            <a:off x="2514600" y="4694238"/>
            <a:ext cx="4038600" cy="4308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9050">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3657600" algn="r"/>
              </a:tabLst>
              <a:defRPr sz="2900" b="1">
                <a:solidFill>
                  <a:schemeClr val="tx1"/>
                </a:solidFill>
                <a:latin typeface="Arial" charset="0"/>
              </a:defRPr>
            </a:lvl1pPr>
            <a:lvl2pPr marL="742950" indent="-285750">
              <a:tabLst>
                <a:tab pos="3657600" algn="r"/>
              </a:tabLst>
              <a:defRPr sz="2900" b="1">
                <a:solidFill>
                  <a:schemeClr val="tx1"/>
                </a:solidFill>
                <a:latin typeface="Arial" charset="0"/>
              </a:defRPr>
            </a:lvl2pPr>
            <a:lvl3pPr marL="1143000" indent="-228600">
              <a:tabLst>
                <a:tab pos="3657600" algn="r"/>
              </a:tabLst>
              <a:defRPr sz="2900" b="1">
                <a:solidFill>
                  <a:schemeClr val="tx1"/>
                </a:solidFill>
                <a:latin typeface="Arial" charset="0"/>
              </a:defRPr>
            </a:lvl3pPr>
            <a:lvl4pPr marL="1600200" indent="-228600">
              <a:tabLst>
                <a:tab pos="3657600" algn="r"/>
              </a:tabLst>
              <a:defRPr sz="2900" b="1">
                <a:solidFill>
                  <a:schemeClr val="tx1"/>
                </a:solidFill>
                <a:latin typeface="Arial" charset="0"/>
              </a:defRPr>
            </a:lvl4pPr>
            <a:lvl5pPr marL="2057400" indent="-228600">
              <a:tabLst>
                <a:tab pos="3657600" algn="r"/>
              </a:tabLst>
              <a:defRPr sz="2900" b="1">
                <a:solidFill>
                  <a:schemeClr val="tx1"/>
                </a:solidFill>
                <a:latin typeface="Arial" charset="0"/>
              </a:defRPr>
            </a:lvl5pPr>
            <a:lvl6pPr marL="2514600" indent="-228600" algn="ctr" eaLnBrk="0" fontAlgn="base" hangingPunct="0">
              <a:spcBef>
                <a:spcPct val="0"/>
              </a:spcBef>
              <a:spcAft>
                <a:spcPct val="0"/>
              </a:spcAft>
              <a:tabLst>
                <a:tab pos="3657600" algn="r"/>
              </a:tabLst>
              <a:defRPr sz="2900" b="1">
                <a:solidFill>
                  <a:schemeClr val="tx1"/>
                </a:solidFill>
                <a:latin typeface="Arial" charset="0"/>
              </a:defRPr>
            </a:lvl6pPr>
            <a:lvl7pPr marL="2971800" indent="-228600" algn="ctr" eaLnBrk="0" fontAlgn="base" hangingPunct="0">
              <a:spcBef>
                <a:spcPct val="0"/>
              </a:spcBef>
              <a:spcAft>
                <a:spcPct val="0"/>
              </a:spcAft>
              <a:tabLst>
                <a:tab pos="3657600" algn="r"/>
              </a:tabLst>
              <a:defRPr sz="2900" b="1">
                <a:solidFill>
                  <a:schemeClr val="tx1"/>
                </a:solidFill>
                <a:latin typeface="Arial" charset="0"/>
              </a:defRPr>
            </a:lvl7pPr>
            <a:lvl8pPr marL="3429000" indent="-228600" algn="ctr" eaLnBrk="0" fontAlgn="base" hangingPunct="0">
              <a:spcBef>
                <a:spcPct val="0"/>
              </a:spcBef>
              <a:spcAft>
                <a:spcPct val="0"/>
              </a:spcAft>
              <a:tabLst>
                <a:tab pos="3657600" algn="r"/>
              </a:tabLst>
              <a:defRPr sz="2900" b="1">
                <a:solidFill>
                  <a:schemeClr val="tx1"/>
                </a:solidFill>
                <a:latin typeface="Arial" charset="0"/>
              </a:defRPr>
            </a:lvl8pPr>
            <a:lvl9pPr marL="3886200" indent="-228600" algn="ctr" eaLnBrk="0" fontAlgn="base" hangingPunct="0">
              <a:spcBef>
                <a:spcPct val="0"/>
              </a:spcBef>
              <a:spcAft>
                <a:spcPct val="0"/>
              </a:spcAft>
              <a:tabLst>
                <a:tab pos="3657600" algn="r"/>
              </a:tabLst>
              <a:defRPr sz="2900" b="1">
                <a:solidFill>
                  <a:schemeClr val="tx1"/>
                </a:solidFill>
                <a:latin typeface="Arial" charset="0"/>
              </a:defRPr>
            </a:lvl9pPr>
          </a:lstStyle>
          <a:p>
            <a:pPr algn="l">
              <a:spcBef>
                <a:spcPct val="50000"/>
              </a:spcBef>
            </a:pPr>
            <a:r>
              <a:rPr lang="en-US" altLang="en-US" sz="2200" b="0" dirty="0">
                <a:latin typeface="Liberation Sans" panose="020B0604020202020204" pitchFamily="34" charset="0"/>
              </a:rPr>
              <a:t>Amortization	$  7,500</a:t>
            </a:r>
            <a:endParaRPr lang="en-US" altLang="en-US" sz="2200" b="0" dirty="0">
              <a:latin typeface="Liberation Sans" panose="020B0604020202020204" pitchFamily="34" charset="0"/>
              <a:cs typeface="Arial" charset="0"/>
            </a:endParaRPr>
          </a:p>
        </p:txBody>
      </p:sp>
      <p:sp>
        <p:nvSpPr>
          <p:cNvPr id="56330" name="Line 9"/>
          <p:cNvSpPr>
            <a:spLocks noChangeShapeType="1"/>
          </p:cNvSpPr>
          <p:nvPr/>
        </p:nvSpPr>
        <p:spPr bwMode="auto">
          <a:xfrm>
            <a:off x="5105400" y="3940792"/>
            <a:ext cx="1219200" cy="0"/>
          </a:xfrm>
          <a:prstGeom prst="line">
            <a:avLst/>
          </a:prstGeom>
          <a:noFill/>
          <a:ln w="190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200" dirty="0">
              <a:latin typeface="Liberation Sans" panose="020B0604020202020204" pitchFamily="34" charset="0"/>
            </a:endParaRPr>
          </a:p>
        </p:txBody>
      </p:sp>
      <p:sp>
        <p:nvSpPr>
          <p:cNvPr id="56331" name="Line 10"/>
          <p:cNvSpPr>
            <a:spLocks noChangeShapeType="1"/>
          </p:cNvSpPr>
          <p:nvPr/>
        </p:nvSpPr>
        <p:spPr bwMode="auto">
          <a:xfrm>
            <a:off x="5105400" y="4710752"/>
            <a:ext cx="1219200" cy="0"/>
          </a:xfrm>
          <a:prstGeom prst="line">
            <a:avLst/>
          </a:prstGeom>
          <a:noFill/>
          <a:ln w="190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200" dirty="0">
              <a:latin typeface="Liberation Sans" panose="020B0604020202020204" pitchFamily="34" charset="0"/>
            </a:endParaRPr>
          </a:p>
        </p:txBody>
      </p:sp>
      <p:sp>
        <p:nvSpPr>
          <p:cNvPr id="56332" name="Line 11"/>
          <p:cNvSpPr>
            <a:spLocks noChangeShapeType="1"/>
          </p:cNvSpPr>
          <p:nvPr/>
        </p:nvSpPr>
        <p:spPr bwMode="auto">
          <a:xfrm>
            <a:off x="5105400" y="5105400"/>
            <a:ext cx="1219200" cy="0"/>
          </a:xfrm>
          <a:prstGeom prst="line">
            <a:avLst/>
          </a:prstGeom>
          <a:noFill/>
          <a:ln w="190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200" dirty="0">
              <a:latin typeface="Liberation Sans" panose="020B0604020202020204" pitchFamily="34" charset="0"/>
            </a:endParaRPr>
          </a:p>
        </p:txBody>
      </p:sp>
      <p:sp>
        <p:nvSpPr>
          <p:cNvPr id="56333" name="Line 12"/>
          <p:cNvSpPr>
            <a:spLocks noChangeShapeType="1"/>
          </p:cNvSpPr>
          <p:nvPr/>
        </p:nvSpPr>
        <p:spPr bwMode="auto">
          <a:xfrm>
            <a:off x="5105400" y="5167952"/>
            <a:ext cx="1219200" cy="0"/>
          </a:xfrm>
          <a:prstGeom prst="line">
            <a:avLst/>
          </a:prstGeom>
          <a:noFill/>
          <a:ln w="190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200" dirty="0">
              <a:latin typeface="Liberation Sans" panose="020B0604020202020204" pitchFamily="34" charset="0"/>
            </a:endParaRPr>
          </a:p>
        </p:txBody>
      </p:sp>
      <p:sp>
        <p:nvSpPr>
          <p:cNvPr id="56334" name="Text Box 13"/>
          <p:cNvSpPr txBox="1">
            <a:spLocks noChangeArrowheads="1"/>
          </p:cNvSpPr>
          <p:nvPr/>
        </p:nvSpPr>
        <p:spPr bwMode="auto">
          <a:xfrm>
            <a:off x="609600" y="5013325"/>
            <a:ext cx="24384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spcBef>
                <a:spcPct val="50000"/>
              </a:spcBef>
            </a:pPr>
            <a:r>
              <a:rPr lang="en-US" altLang="en-US" sz="2200" dirty="0">
                <a:latin typeface="Liberation Sans" panose="020B0604020202020204" pitchFamily="34" charset="0"/>
              </a:rPr>
              <a:t>Dec. 31</a:t>
            </a:r>
          </a:p>
        </p:txBody>
      </p:sp>
      <p:sp>
        <p:nvSpPr>
          <p:cNvPr id="18"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200" i="0" dirty="0">
              <a:effectLst/>
              <a:latin typeface="Liberation Sans" panose="020B0604020202020204" pitchFamily="34" charset="0"/>
            </a:endParaRPr>
          </a:p>
        </p:txBody>
      </p:sp>
      <p:sp>
        <p:nvSpPr>
          <p:cNvPr id="1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dirty="0">
                <a:solidFill>
                  <a:schemeClr val="tx2">
                    <a:lumMod val="50000"/>
                  </a:schemeClr>
                </a:solidFill>
                <a:latin typeface="Liberation Sans" panose="020B0604020202020204" pitchFamily="34" charset="0"/>
              </a:rPr>
              <a:t>TYPES OF INTANGIBLES</a:t>
            </a:r>
          </a:p>
        </p:txBody>
      </p:sp>
      <p:sp>
        <p:nvSpPr>
          <p:cNvPr id="2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51300"/>
                                        </p:tgtEl>
                                        <p:attrNameLst>
                                          <p:attrName>style.visibility</p:attrName>
                                        </p:attrNameLst>
                                      </p:cBhvr>
                                      <p:to>
                                        <p:strVal val="visible"/>
                                      </p:to>
                                    </p:set>
                                    <p:animEffect transition="in" filter="wipe(left)">
                                      <p:cBhvr>
                                        <p:cTn id="7" dur="500"/>
                                        <p:tgtEl>
                                          <p:spTgt spid="9513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51301"/>
                                        </p:tgtEl>
                                        <p:attrNameLst>
                                          <p:attrName>style.visibility</p:attrName>
                                        </p:attrNameLst>
                                      </p:cBhvr>
                                      <p:to>
                                        <p:strVal val="visible"/>
                                      </p:to>
                                    </p:set>
                                    <p:animEffect transition="in" filter="wipe(left)">
                                      <p:cBhvr>
                                        <p:cTn id="12" dur="500"/>
                                        <p:tgtEl>
                                          <p:spTgt spid="9513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51302"/>
                                        </p:tgtEl>
                                        <p:attrNameLst>
                                          <p:attrName>style.visibility</p:attrName>
                                        </p:attrNameLst>
                                      </p:cBhvr>
                                      <p:to>
                                        <p:strVal val="visible"/>
                                      </p:to>
                                    </p:set>
                                    <p:animEffect transition="in" filter="wipe(left)">
                                      <p:cBhvr>
                                        <p:cTn id="17" dur="500"/>
                                        <p:tgtEl>
                                          <p:spTgt spid="95130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51303"/>
                                        </p:tgtEl>
                                        <p:attrNameLst>
                                          <p:attrName>style.visibility</p:attrName>
                                        </p:attrNameLst>
                                      </p:cBhvr>
                                      <p:to>
                                        <p:strVal val="visible"/>
                                      </p:to>
                                    </p:set>
                                    <p:animEffect transition="in" filter="wipe(left)">
                                      <p:cBhvr>
                                        <p:cTn id="22" dur="500"/>
                                        <p:tgtEl>
                                          <p:spTgt spid="95130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51304"/>
                                        </p:tgtEl>
                                        <p:attrNameLst>
                                          <p:attrName>style.visibility</p:attrName>
                                        </p:attrNameLst>
                                      </p:cBhvr>
                                      <p:to>
                                        <p:strVal val="visible"/>
                                      </p:to>
                                    </p:set>
                                    <p:animEffect transition="in" filter="wipe(left)">
                                      <p:cBhvr>
                                        <p:cTn id="27" dur="500"/>
                                        <p:tgtEl>
                                          <p:spTgt spid="95130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51298"/>
                                        </p:tgtEl>
                                        <p:attrNameLst>
                                          <p:attrName>style.visibility</p:attrName>
                                        </p:attrNameLst>
                                      </p:cBhvr>
                                      <p:to>
                                        <p:strVal val="visible"/>
                                      </p:to>
                                    </p:set>
                                    <p:animEffect transition="in" filter="wipe(left)">
                                      <p:cBhvr>
                                        <p:cTn id="32" dur="500"/>
                                        <p:tgtEl>
                                          <p:spTgt spid="95129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51299"/>
                                        </p:tgtEl>
                                        <p:attrNameLst>
                                          <p:attrName>style.visibility</p:attrName>
                                        </p:attrNameLst>
                                      </p:cBhvr>
                                      <p:to>
                                        <p:strVal val="visible"/>
                                      </p:to>
                                    </p:set>
                                    <p:animEffect transition="in" filter="wipe(left)">
                                      <p:cBhvr>
                                        <p:cTn id="37" dur="500"/>
                                        <p:tgtEl>
                                          <p:spTgt spid="951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1298" grpId="0" autoUpdateAnimBg="0"/>
      <p:bldP spid="951299" grpId="0" autoUpdateAnimBg="0"/>
      <p:bldP spid="951300" grpId="0"/>
      <p:bldP spid="951301" grpId="0"/>
      <p:bldP spid="951302" grpId="0"/>
      <p:bldP spid="951303" grpId="0"/>
      <p:bldP spid="95130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4"/>
          <p:cNvSpPr txBox="1">
            <a:spLocks noChangeArrowheads="1"/>
          </p:cNvSpPr>
          <p:nvPr/>
        </p:nvSpPr>
        <p:spPr bwMode="auto">
          <a:xfrm>
            <a:off x="609600" y="1891352"/>
            <a:ext cx="5194300" cy="28848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4025">
              <a:defRPr sz="2900" b="1">
                <a:solidFill>
                  <a:schemeClr val="tx1"/>
                </a:solidFill>
                <a:latin typeface="Arial" charset="0"/>
              </a:defRPr>
            </a:lvl1pPr>
            <a:lvl2pPr marL="685800" indent="-457200" defTabSz="454025">
              <a:defRPr sz="2900" b="1">
                <a:solidFill>
                  <a:schemeClr val="tx1"/>
                </a:solidFill>
                <a:latin typeface="Arial" charset="0"/>
              </a:defRPr>
            </a:lvl2pPr>
            <a:lvl3pPr marL="1143000" indent="-228600" defTabSz="454025">
              <a:defRPr sz="2900" b="1">
                <a:solidFill>
                  <a:schemeClr val="tx1"/>
                </a:solidFill>
                <a:latin typeface="Arial" charset="0"/>
              </a:defRPr>
            </a:lvl3pPr>
            <a:lvl4pPr marL="1600200" indent="-228600" defTabSz="454025">
              <a:defRPr sz="2900" b="1">
                <a:solidFill>
                  <a:schemeClr val="tx1"/>
                </a:solidFill>
                <a:latin typeface="Arial" charset="0"/>
              </a:defRPr>
            </a:lvl4pPr>
            <a:lvl5pPr marL="2057400" indent="-228600" defTabSz="454025">
              <a:defRPr sz="2900" b="1">
                <a:solidFill>
                  <a:schemeClr val="tx1"/>
                </a:solidFill>
                <a:latin typeface="Arial" charset="0"/>
              </a:defRPr>
            </a:lvl5pPr>
            <a:lvl6pPr marL="2514600" indent="-228600" algn="ctr" defTabSz="454025" eaLnBrk="0" fontAlgn="base" hangingPunct="0">
              <a:spcBef>
                <a:spcPct val="0"/>
              </a:spcBef>
              <a:spcAft>
                <a:spcPct val="0"/>
              </a:spcAft>
              <a:defRPr sz="2900" b="1">
                <a:solidFill>
                  <a:schemeClr val="tx1"/>
                </a:solidFill>
                <a:latin typeface="Arial" charset="0"/>
              </a:defRPr>
            </a:lvl6pPr>
            <a:lvl7pPr marL="2971800" indent="-228600" algn="ctr" defTabSz="454025" eaLnBrk="0" fontAlgn="base" hangingPunct="0">
              <a:spcBef>
                <a:spcPct val="0"/>
              </a:spcBef>
              <a:spcAft>
                <a:spcPct val="0"/>
              </a:spcAft>
              <a:defRPr sz="2900" b="1">
                <a:solidFill>
                  <a:schemeClr val="tx1"/>
                </a:solidFill>
                <a:latin typeface="Arial" charset="0"/>
              </a:defRPr>
            </a:lvl7pPr>
            <a:lvl8pPr marL="3429000" indent="-228600" algn="ctr" defTabSz="454025" eaLnBrk="0" fontAlgn="base" hangingPunct="0">
              <a:spcBef>
                <a:spcPct val="0"/>
              </a:spcBef>
              <a:spcAft>
                <a:spcPct val="0"/>
              </a:spcAft>
              <a:defRPr sz="2900" b="1">
                <a:solidFill>
                  <a:schemeClr val="tx1"/>
                </a:solidFill>
                <a:latin typeface="Arial" charset="0"/>
              </a:defRPr>
            </a:lvl8pPr>
            <a:lvl9pPr marL="3886200" indent="-228600" algn="ctr" defTabSz="454025" eaLnBrk="0" fontAlgn="base" hangingPunct="0">
              <a:spcBef>
                <a:spcPct val="0"/>
              </a:spcBef>
              <a:spcAft>
                <a:spcPct val="0"/>
              </a:spcAft>
              <a:defRPr sz="2900" b="1">
                <a:solidFill>
                  <a:schemeClr val="tx1"/>
                </a:solidFill>
                <a:latin typeface="Arial" charset="0"/>
              </a:defRPr>
            </a:lvl9pPr>
          </a:lstStyle>
          <a:p>
            <a:pPr algn="l">
              <a:lnSpc>
                <a:spcPct val="125000"/>
              </a:lnSpc>
              <a:spcBef>
                <a:spcPts val="1200"/>
              </a:spcBef>
              <a:buClr>
                <a:schemeClr val="tx1"/>
              </a:buClr>
            </a:pPr>
            <a:r>
              <a:rPr lang="en-US" altLang="en-US" sz="2300" dirty="0">
                <a:latin typeface="Liberation Sans" panose="020B0604020202020204" pitchFamily="34" charset="0"/>
              </a:rPr>
              <a:t>Expenditures</a:t>
            </a:r>
            <a:r>
              <a:rPr lang="en-US" altLang="en-US" sz="2300" b="0" dirty="0">
                <a:latin typeface="Liberation Sans" panose="020B0604020202020204" pitchFamily="34" charset="0"/>
              </a:rPr>
              <a:t> that may lead to </a:t>
            </a:r>
          </a:p>
          <a:p>
            <a:pPr lvl="1" algn="l">
              <a:lnSpc>
                <a:spcPct val="125000"/>
              </a:lnSpc>
              <a:spcBef>
                <a:spcPts val="1200"/>
              </a:spcBef>
              <a:buClr>
                <a:srgbClr val="CC0000"/>
              </a:buClr>
              <a:buSzPct val="80000"/>
              <a:buFont typeface="Wingdings" pitchFamily="2" charset="2"/>
              <a:buChar char="u"/>
            </a:pPr>
            <a:r>
              <a:rPr lang="en-US" altLang="en-US" sz="2200" b="0" dirty="0">
                <a:latin typeface="Liberation Sans" panose="020B0604020202020204" pitchFamily="34" charset="0"/>
              </a:rPr>
              <a:t>patents, </a:t>
            </a:r>
          </a:p>
          <a:p>
            <a:pPr lvl="1" algn="l">
              <a:lnSpc>
                <a:spcPct val="125000"/>
              </a:lnSpc>
              <a:spcBef>
                <a:spcPts val="1200"/>
              </a:spcBef>
              <a:buClr>
                <a:srgbClr val="CC0000"/>
              </a:buClr>
              <a:buSzPct val="80000"/>
              <a:buFont typeface="Wingdings" pitchFamily="2" charset="2"/>
              <a:buChar char="u"/>
            </a:pPr>
            <a:r>
              <a:rPr lang="en-US" altLang="en-US" sz="2200" b="0" dirty="0">
                <a:latin typeface="Liberation Sans" panose="020B0604020202020204" pitchFamily="34" charset="0"/>
              </a:rPr>
              <a:t>copyrights, </a:t>
            </a:r>
          </a:p>
          <a:p>
            <a:pPr lvl="1" algn="l">
              <a:lnSpc>
                <a:spcPct val="125000"/>
              </a:lnSpc>
              <a:spcBef>
                <a:spcPts val="1200"/>
              </a:spcBef>
              <a:buClr>
                <a:srgbClr val="CC0000"/>
              </a:buClr>
              <a:buSzPct val="80000"/>
              <a:buFont typeface="Wingdings" pitchFamily="2" charset="2"/>
              <a:buChar char="u"/>
            </a:pPr>
            <a:r>
              <a:rPr lang="en-US" altLang="en-US" sz="2200" b="0" dirty="0">
                <a:latin typeface="Liberation Sans" panose="020B0604020202020204" pitchFamily="34" charset="0"/>
              </a:rPr>
              <a:t>new processes, and </a:t>
            </a:r>
          </a:p>
          <a:p>
            <a:pPr lvl="1" algn="l">
              <a:lnSpc>
                <a:spcPct val="125000"/>
              </a:lnSpc>
              <a:spcBef>
                <a:spcPts val="1200"/>
              </a:spcBef>
              <a:buClr>
                <a:srgbClr val="CC0000"/>
              </a:buClr>
              <a:buSzPct val="80000"/>
              <a:buFont typeface="Wingdings" pitchFamily="2" charset="2"/>
              <a:buChar char="u"/>
            </a:pPr>
            <a:r>
              <a:rPr lang="en-US" altLang="en-US" sz="2200" b="0" dirty="0">
                <a:latin typeface="Liberation Sans" panose="020B0604020202020204" pitchFamily="34" charset="0"/>
              </a:rPr>
              <a:t>new products.</a:t>
            </a:r>
          </a:p>
        </p:txBody>
      </p:sp>
      <p:sp>
        <p:nvSpPr>
          <p:cNvPr id="57347" name="Text Box 7"/>
          <p:cNvSpPr txBox="1">
            <a:spLocks noChangeArrowheads="1"/>
          </p:cNvSpPr>
          <p:nvPr/>
        </p:nvSpPr>
        <p:spPr bwMode="auto">
          <a:xfrm>
            <a:off x="5832764" y="2226968"/>
            <a:ext cx="2355273" cy="1298708"/>
          </a:xfrm>
          <a:prstGeom prst="rect">
            <a:avLst/>
          </a:prstGeom>
          <a:noFill/>
          <a:ln w="28575" cap="sq">
            <a:solidFill>
              <a:schemeClr val="tx1"/>
            </a:solidFill>
            <a:miter lim="800000"/>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anchor="ctr" anchorCtr="0">
            <a:noAutofit/>
          </a:bodyPr>
          <a:lstStyle>
            <a:lvl1pPr defTabSz="454025">
              <a:defRPr sz="2900" b="1">
                <a:solidFill>
                  <a:schemeClr val="tx1"/>
                </a:solidFill>
                <a:latin typeface="Arial" charset="0"/>
              </a:defRPr>
            </a:lvl1pPr>
            <a:lvl2pPr marL="742950" indent="-285750" defTabSz="454025">
              <a:defRPr sz="2900" b="1">
                <a:solidFill>
                  <a:schemeClr val="tx1"/>
                </a:solidFill>
                <a:latin typeface="Arial" charset="0"/>
              </a:defRPr>
            </a:lvl2pPr>
            <a:lvl3pPr marL="1143000" indent="-228600" defTabSz="454025">
              <a:defRPr sz="2900" b="1">
                <a:solidFill>
                  <a:schemeClr val="tx1"/>
                </a:solidFill>
                <a:latin typeface="Arial" charset="0"/>
              </a:defRPr>
            </a:lvl3pPr>
            <a:lvl4pPr marL="1600200" indent="-228600" defTabSz="454025">
              <a:defRPr sz="2900" b="1">
                <a:solidFill>
                  <a:schemeClr val="tx1"/>
                </a:solidFill>
                <a:latin typeface="Arial" charset="0"/>
              </a:defRPr>
            </a:lvl4pPr>
            <a:lvl5pPr marL="2057400" indent="-228600" defTabSz="454025">
              <a:defRPr sz="2900" b="1">
                <a:solidFill>
                  <a:schemeClr val="tx1"/>
                </a:solidFill>
                <a:latin typeface="Arial" charset="0"/>
              </a:defRPr>
            </a:lvl5pPr>
            <a:lvl6pPr marL="2514600" indent="-228600" algn="ctr" defTabSz="454025" eaLnBrk="0" fontAlgn="base" hangingPunct="0">
              <a:spcBef>
                <a:spcPct val="0"/>
              </a:spcBef>
              <a:spcAft>
                <a:spcPct val="0"/>
              </a:spcAft>
              <a:defRPr sz="2900" b="1">
                <a:solidFill>
                  <a:schemeClr val="tx1"/>
                </a:solidFill>
                <a:latin typeface="Arial" charset="0"/>
              </a:defRPr>
            </a:lvl6pPr>
            <a:lvl7pPr marL="2971800" indent="-228600" algn="ctr" defTabSz="454025" eaLnBrk="0" fontAlgn="base" hangingPunct="0">
              <a:spcBef>
                <a:spcPct val="0"/>
              </a:spcBef>
              <a:spcAft>
                <a:spcPct val="0"/>
              </a:spcAft>
              <a:defRPr sz="2900" b="1">
                <a:solidFill>
                  <a:schemeClr val="tx1"/>
                </a:solidFill>
                <a:latin typeface="Arial" charset="0"/>
              </a:defRPr>
            </a:lvl7pPr>
            <a:lvl8pPr marL="3429000" indent="-228600" algn="ctr" defTabSz="454025" eaLnBrk="0" fontAlgn="base" hangingPunct="0">
              <a:spcBef>
                <a:spcPct val="0"/>
              </a:spcBef>
              <a:spcAft>
                <a:spcPct val="0"/>
              </a:spcAft>
              <a:defRPr sz="2900" b="1">
                <a:solidFill>
                  <a:schemeClr val="tx1"/>
                </a:solidFill>
                <a:latin typeface="Arial" charset="0"/>
              </a:defRPr>
            </a:lvl8pPr>
            <a:lvl9pPr marL="3886200" indent="-228600" algn="ctr" defTabSz="454025" eaLnBrk="0" fontAlgn="base" hangingPunct="0">
              <a:spcBef>
                <a:spcPct val="0"/>
              </a:spcBef>
              <a:spcAft>
                <a:spcPct val="0"/>
              </a:spcAft>
              <a:defRPr sz="2900" b="1">
                <a:solidFill>
                  <a:schemeClr val="tx1"/>
                </a:solidFill>
                <a:latin typeface="Arial" charset="0"/>
              </a:defRPr>
            </a:lvl9pPr>
          </a:lstStyle>
          <a:p>
            <a:pPr>
              <a:lnSpc>
                <a:spcPct val="110000"/>
              </a:lnSpc>
              <a:spcBef>
                <a:spcPct val="30000"/>
              </a:spcBef>
              <a:buClr>
                <a:schemeClr val="tx1"/>
              </a:buClr>
            </a:pPr>
            <a:r>
              <a:rPr lang="en-US" altLang="en-US" sz="2200" b="0" dirty="0">
                <a:latin typeface="Liberation Sans" panose="020B0604020202020204" pitchFamily="34" charset="0"/>
              </a:rPr>
              <a:t>All R&amp;D costs are </a:t>
            </a:r>
            <a:r>
              <a:rPr lang="en-US" altLang="en-US" sz="2200" dirty="0">
                <a:latin typeface="Liberation Sans" panose="020B0604020202020204" pitchFamily="34" charset="0"/>
              </a:rPr>
              <a:t>expensed when incurred</a:t>
            </a:r>
            <a:r>
              <a:rPr lang="en-US" altLang="en-US" sz="2200" b="0" dirty="0">
                <a:latin typeface="Liberation Sans" panose="020B0604020202020204" pitchFamily="34" charset="0"/>
              </a:rPr>
              <a:t>.</a:t>
            </a:r>
          </a:p>
        </p:txBody>
      </p:sp>
      <p:sp>
        <p:nvSpPr>
          <p:cNvPr id="57348" name="Text Box 9"/>
          <p:cNvSpPr txBox="1">
            <a:spLocks noChangeArrowheads="1"/>
          </p:cNvSpPr>
          <p:nvPr/>
        </p:nvSpPr>
        <p:spPr bwMode="auto">
          <a:xfrm>
            <a:off x="609600" y="1295400"/>
            <a:ext cx="8001000"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algn="l">
              <a:buSzPct val="80000"/>
              <a:defRPr sz="2800">
                <a:solidFill>
                  <a:srgbClr val="CC0000"/>
                </a:solidFill>
                <a:latin typeface="Liberation Sans" panose="020B0604020202020204" pitchFamily="34" charset="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en-US" altLang="en-US" dirty="0"/>
              <a:t>Research and Development Costs</a:t>
            </a:r>
          </a:p>
        </p:txBody>
      </p:sp>
      <p:sp>
        <p:nvSpPr>
          <p:cNvPr id="57352" name="Rectangle 17"/>
          <p:cNvSpPr>
            <a:spLocks noChangeArrowheads="1"/>
          </p:cNvSpPr>
          <p:nvPr/>
        </p:nvSpPr>
        <p:spPr bwMode="auto">
          <a:xfrm>
            <a:off x="4724400" y="4341117"/>
            <a:ext cx="3581400" cy="1726626"/>
          </a:xfrm>
          <a:prstGeom prst="rect">
            <a:avLst/>
          </a:prstGeom>
          <a:solidFill>
            <a:schemeClr val="accent3"/>
          </a:solidFill>
          <a:ln w="19050" cap="sq">
            <a:solidFill>
              <a:schemeClr val="tx1"/>
            </a:solidFill>
            <a:miter lim="800000"/>
            <a:headEnd type="none" w="sm" len="sm"/>
            <a:tailEnd type="none" w="sm" len="sm"/>
          </a:ln>
          <a:effectLst>
            <a:innerShdw blurRad="114300">
              <a:prstClr val="black"/>
            </a:innerShdw>
          </a:effectLst>
          <a:extLst/>
        </p:spPr>
        <p:txBody>
          <a:bodyPr anchor="ctr" anchorCtr="0">
            <a:noAutofit/>
          </a:bodyPr>
          <a:lstStyle/>
          <a:p>
            <a:pPr marL="53975" algn="l"/>
            <a:r>
              <a:rPr lang="en-US" sz="1600" b="0" dirty="0">
                <a:solidFill>
                  <a:srgbClr val="CC0000"/>
                </a:solidFill>
                <a:latin typeface="Liberation Sans" panose="020B0604020202020204" pitchFamily="34" charset="0"/>
              </a:rPr>
              <a:t>▼ </a:t>
            </a:r>
            <a:r>
              <a:rPr lang="en-US" sz="1600" dirty="0">
                <a:solidFill>
                  <a:srgbClr val="CC0000"/>
                </a:solidFill>
                <a:latin typeface="Liberation Sans" panose="020B0604020202020204" pitchFamily="34" charset="0"/>
              </a:rPr>
              <a:t>HELPFUL HINT</a:t>
            </a:r>
            <a:endParaRPr lang="en-US" altLang="en-US" sz="1600" dirty="0">
              <a:solidFill>
                <a:schemeClr val="tx2">
                  <a:lumMod val="50000"/>
                </a:schemeClr>
              </a:solidFill>
              <a:latin typeface="Liberation Sans" panose="020B0604020202020204" pitchFamily="34" charset="0"/>
            </a:endParaRPr>
          </a:p>
          <a:p>
            <a:pPr marL="53975" algn="l"/>
            <a:r>
              <a:rPr lang="en-US" altLang="en-US" sz="1600" b="0" dirty="0">
                <a:latin typeface="Liberation Sans" panose="020B0604020202020204" pitchFamily="34" charset="0"/>
              </a:rPr>
              <a:t>Research and development costs are not intangible costs, but because</a:t>
            </a:r>
          </a:p>
          <a:p>
            <a:pPr marL="53975" algn="l"/>
            <a:r>
              <a:rPr lang="en-US" altLang="en-US" sz="1600" b="0" dirty="0">
                <a:latin typeface="Liberation Sans" panose="020B0604020202020204" pitchFamily="34" charset="0"/>
              </a:rPr>
              <a:t>these expenditures may lead to patents and copyrights, we discuss them in this section.</a:t>
            </a:r>
          </a:p>
        </p:txBody>
      </p:sp>
      <p:sp>
        <p:nvSpPr>
          <p:cNvPr id="9"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200" i="0" dirty="0">
              <a:effectLst/>
              <a:latin typeface="Liberation Sans" panose="020B0604020202020204" pitchFamily="34" charset="0"/>
            </a:endParaRPr>
          </a:p>
        </p:txBody>
      </p:sp>
      <p:sp>
        <p:nvSpPr>
          <p:cNvPr id="10"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dirty="0">
                <a:solidFill>
                  <a:schemeClr val="tx2">
                    <a:lumMod val="50000"/>
                  </a:schemeClr>
                </a:solidFill>
                <a:latin typeface="Liberation Sans" panose="020B0604020202020204" pitchFamily="34" charset="0"/>
              </a:rPr>
              <a:t>TYPES OF INTANGIBLES</a:t>
            </a:r>
          </a:p>
        </p:txBody>
      </p:sp>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a:t>
            </a:r>
          </a:p>
        </p:txBody>
      </p:sp>
    </p:spTree>
  </p:cSld>
  <p:clrMapOvr>
    <a:masterClrMapping/>
  </p:clrMapOvr>
  <p:transition>
    <p:wipe dir="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4"/>
          <p:cNvSpPr txBox="1">
            <a:spLocks noChangeArrowheads="1"/>
          </p:cNvSpPr>
          <p:nvPr/>
        </p:nvSpPr>
        <p:spPr bwMode="auto">
          <a:xfrm>
            <a:off x="609600" y="1295400"/>
            <a:ext cx="8001000"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algn="l">
              <a:buSzPct val="80000"/>
              <a:defRPr sz="2800">
                <a:solidFill>
                  <a:srgbClr val="CC0000"/>
                </a:solidFill>
                <a:latin typeface="Liberation Sans" panose="020B0604020202020204" pitchFamily="34" charset="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en-US" altLang="en-US" dirty="0"/>
              <a:t>Copyrights</a:t>
            </a:r>
          </a:p>
        </p:txBody>
      </p:sp>
      <p:sp>
        <p:nvSpPr>
          <p:cNvPr id="58371" name="Text Box 5"/>
          <p:cNvSpPr txBox="1">
            <a:spLocks noChangeArrowheads="1"/>
          </p:cNvSpPr>
          <p:nvPr/>
        </p:nvSpPr>
        <p:spPr bwMode="auto">
          <a:xfrm>
            <a:off x="609600" y="1891352"/>
            <a:ext cx="7696200" cy="2669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marL="688975" algn="l">
              <a:lnSpc>
                <a:spcPct val="125000"/>
              </a:lnSpc>
              <a:spcBef>
                <a:spcPts val="1200"/>
              </a:spcBef>
              <a:buClr>
                <a:srgbClr val="CC0000"/>
              </a:buClr>
              <a:buSzPct val="80000"/>
              <a:buFont typeface="Wingdings" pitchFamily="2" charset="2"/>
              <a:buChar char="u"/>
            </a:pPr>
            <a:r>
              <a:rPr lang="en-US" altLang="en-US" sz="2200" b="0" dirty="0">
                <a:latin typeface="Liberation Sans" panose="020B0604020202020204" pitchFamily="34" charset="0"/>
              </a:rPr>
              <a:t>Give the owner the exclusive right to reproduce and sell an artistic or published work.</a:t>
            </a:r>
          </a:p>
          <a:p>
            <a:pPr marL="688975" algn="l">
              <a:lnSpc>
                <a:spcPct val="125000"/>
              </a:lnSpc>
              <a:spcBef>
                <a:spcPts val="1200"/>
              </a:spcBef>
              <a:buClr>
                <a:srgbClr val="CC0000"/>
              </a:buClr>
              <a:buSzPct val="80000"/>
              <a:buFont typeface="Wingdings" pitchFamily="2" charset="2"/>
              <a:buChar char="u"/>
            </a:pPr>
            <a:r>
              <a:rPr lang="en-US" altLang="en-US" sz="2200" b="0" dirty="0">
                <a:latin typeface="Liberation Sans" panose="020B0604020202020204" pitchFamily="34" charset="0"/>
              </a:rPr>
              <a:t>Granted for the life of the creator plus 70 years.</a:t>
            </a:r>
          </a:p>
          <a:p>
            <a:pPr marL="688975" algn="l">
              <a:lnSpc>
                <a:spcPct val="125000"/>
              </a:lnSpc>
              <a:spcBef>
                <a:spcPts val="1200"/>
              </a:spcBef>
              <a:buClr>
                <a:srgbClr val="CC0000"/>
              </a:buClr>
              <a:buSzPct val="80000"/>
              <a:buFont typeface="Wingdings" pitchFamily="2" charset="2"/>
              <a:buChar char="u"/>
            </a:pPr>
            <a:r>
              <a:rPr lang="en-US" altLang="en-US" sz="2200" b="0" dirty="0">
                <a:latin typeface="Liberation Sans" panose="020B0604020202020204" pitchFamily="34" charset="0"/>
              </a:rPr>
              <a:t>Capitalize costs of acquiring and defending it. </a:t>
            </a:r>
          </a:p>
          <a:p>
            <a:pPr marL="688975" algn="l">
              <a:lnSpc>
                <a:spcPct val="125000"/>
              </a:lnSpc>
              <a:spcBef>
                <a:spcPts val="1200"/>
              </a:spcBef>
              <a:buClr>
                <a:srgbClr val="CC0000"/>
              </a:buClr>
              <a:buSzPct val="80000"/>
              <a:buFont typeface="Wingdings" pitchFamily="2" charset="2"/>
              <a:buChar char="u"/>
            </a:pPr>
            <a:r>
              <a:rPr lang="en-US" altLang="en-US" sz="2200" b="0" dirty="0">
                <a:latin typeface="Liberation Sans" panose="020B0604020202020204" pitchFamily="34" charset="0"/>
              </a:rPr>
              <a:t>Amortized to expense over useful life.</a:t>
            </a:r>
          </a:p>
        </p:txBody>
      </p:sp>
      <p:sp>
        <p:nvSpPr>
          <p:cNvPr id="7"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200" i="0" dirty="0">
              <a:effectLst/>
              <a:latin typeface="Liberation Sans" panose="020B0604020202020204" pitchFamily="34" charset="0"/>
            </a:endParaRPr>
          </a:p>
        </p:txBody>
      </p:sp>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dirty="0">
                <a:solidFill>
                  <a:schemeClr val="tx2">
                    <a:lumMod val="50000"/>
                  </a:schemeClr>
                </a:solidFill>
                <a:latin typeface="Liberation Sans" panose="020B0604020202020204" pitchFamily="34" charset="0"/>
              </a:rPr>
              <a:t>TYPES OF INTANGIBLES</a:t>
            </a:r>
          </a:p>
        </p:txBody>
      </p:sp>
      <p:sp>
        <p:nvSpPr>
          <p:cNvPr id="9"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a:t>
            </a:r>
          </a:p>
        </p:txBody>
      </p:sp>
    </p:spTree>
  </p:cSld>
  <p:clrMapOvr>
    <a:masterClrMapping/>
  </p:clrMapOvr>
  <p:transition>
    <p:wipe dir="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4"/>
          <p:cNvSpPr txBox="1">
            <a:spLocks noChangeArrowheads="1"/>
          </p:cNvSpPr>
          <p:nvPr/>
        </p:nvSpPr>
        <p:spPr bwMode="auto">
          <a:xfrm>
            <a:off x="609600" y="1295400"/>
            <a:ext cx="8001000"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algn="l">
              <a:buSzPct val="80000"/>
              <a:defRPr sz="2800">
                <a:solidFill>
                  <a:srgbClr val="CC0000"/>
                </a:solidFill>
                <a:latin typeface="Liberation Sans" panose="020B0604020202020204" pitchFamily="34" charset="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en-US" altLang="en-US" dirty="0"/>
              <a:t>Trademarks and Trade Names</a:t>
            </a:r>
          </a:p>
        </p:txBody>
      </p:sp>
      <p:sp>
        <p:nvSpPr>
          <p:cNvPr id="59395" name="Text Box 5"/>
          <p:cNvSpPr txBox="1">
            <a:spLocks noChangeArrowheads="1"/>
          </p:cNvSpPr>
          <p:nvPr/>
        </p:nvSpPr>
        <p:spPr bwMode="auto">
          <a:xfrm>
            <a:off x="609600" y="1890712"/>
            <a:ext cx="7772400" cy="40934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900" b="1">
                <a:solidFill>
                  <a:schemeClr val="tx1"/>
                </a:solidFill>
                <a:latin typeface="Arial" charset="0"/>
              </a:defRPr>
            </a:lvl1pPr>
            <a:lvl2pPr marL="685800" indent="-457200">
              <a:defRPr sz="2900" b="1">
                <a:solidFill>
                  <a:schemeClr val="tx1"/>
                </a:solidFill>
                <a:latin typeface="Arial" charset="0"/>
              </a:defRPr>
            </a:lvl2pPr>
            <a:lvl3pPr marL="1257300" indent="-4572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lvl="1" algn="l">
              <a:lnSpc>
                <a:spcPct val="125000"/>
              </a:lnSpc>
              <a:spcBef>
                <a:spcPts val="1200"/>
              </a:spcBef>
              <a:buClr>
                <a:srgbClr val="CC0000"/>
              </a:buClr>
              <a:buSzPct val="80000"/>
              <a:buFont typeface="Wingdings" pitchFamily="2" charset="2"/>
              <a:buChar char="u"/>
            </a:pPr>
            <a:r>
              <a:rPr lang="en-US" altLang="en-US" sz="2200" b="0" dirty="0">
                <a:latin typeface="Liberation Sans" panose="020B0604020202020204" pitchFamily="34" charset="0"/>
              </a:rPr>
              <a:t>Word, phrase, jingle, or symbol that distinguishes or identifies a particular enterprise or product.</a:t>
            </a:r>
          </a:p>
          <a:p>
            <a:pPr lvl="2" algn="l">
              <a:lnSpc>
                <a:spcPct val="125000"/>
              </a:lnSpc>
              <a:spcBef>
                <a:spcPts val="1200"/>
              </a:spcBef>
              <a:buClr>
                <a:srgbClr val="CC0000"/>
              </a:buClr>
              <a:buSzPct val="80000"/>
              <a:buFont typeface="Arial" charset="0"/>
              <a:buChar char="►"/>
            </a:pPr>
            <a:r>
              <a:rPr lang="en-US" altLang="en-US" sz="2100" b="0" dirty="0">
                <a:latin typeface="Liberation Sans" panose="020B0604020202020204" pitchFamily="34" charset="0"/>
              </a:rPr>
              <a:t>Wheaties, Monopoly, Sunkist, Kleenex, Coca-Cola, Big Mac, and Jeep.</a:t>
            </a:r>
          </a:p>
          <a:p>
            <a:pPr lvl="1" algn="l">
              <a:lnSpc>
                <a:spcPct val="125000"/>
              </a:lnSpc>
              <a:spcBef>
                <a:spcPts val="1200"/>
              </a:spcBef>
              <a:buClr>
                <a:srgbClr val="CC0000"/>
              </a:buClr>
              <a:buSzPct val="80000"/>
              <a:buFont typeface="Wingdings" pitchFamily="2" charset="2"/>
              <a:buChar char="u"/>
            </a:pPr>
            <a:r>
              <a:rPr lang="en-US" altLang="en-US" sz="2200" b="0" dirty="0">
                <a:latin typeface="Liberation Sans" panose="020B0604020202020204" pitchFamily="34" charset="0"/>
              </a:rPr>
              <a:t>Legal protection for indefinite number of </a:t>
            </a:r>
            <a:r>
              <a:rPr lang="en-US" altLang="en-US" sz="2200" dirty="0">
                <a:latin typeface="Liberation Sans" panose="020B0604020202020204" pitchFamily="34" charset="0"/>
              </a:rPr>
              <a:t>20 year renewal periods</a:t>
            </a:r>
            <a:r>
              <a:rPr lang="en-US" altLang="en-US" sz="2200" b="0" dirty="0">
                <a:latin typeface="Liberation Sans" panose="020B0604020202020204" pitchFamily="34" charset="0"/>
              </a:rPr>
              <a:t>. </a:t>
            </a:r>
          </a:p>
          <a:p>
            <a:pPr lvl="1" algn="l">
              <a:lnSpc>
                <a:spcPct val="125000"/>
              </a:lnSpc>
              <a:spcBef>
                <a:spcPts val="1200"/>
              </a:spcBef>
              <a:buClr>
                <a:srgbClr val="CC0000"/>
              </a:buClr>
              <a:buSzPct val="80000"/>
              <a:buFont typeface="Wingdings" pitchFamily="2" charset="2"/>
              <a:buChar char="u"/>
            </a:pPr>
            <a:r>
              <a:rPr lang="en-US" altLang="en-US" sz="2200" b="0" dirty="0">
                <a:latin typeface="Liberation Sans" panose="020B0604020202020204" pitchFamily="34" charset="0"/>
              </a:rPr>
              <a:t>Capitalize acquisition costs. </a:t>
            </a:r>
          </a:p>
          <a:p>
            <a:pPr lvl="1" algn="l">
              <a:lnSpc>
                <a:spcPct val="125000"/>
              </a:lnSpc>
              <a:spcBef>
                <a:spcPts val="1200"/>
              </a:spcBef>
              <a:buClr>
                <a:srgbClr val="CC0000"/>
              </a:buClr>
              <a:buSzPct val="80000"/>
              <a:buFont typeface="Wingdings" pitchFamily="2" charset="2"/>
              <a:buChar char="u"/>
            </a:pPr>
            <a:r>
              <a:rPr lang="en-US" altLang="en-US" sz="2200" b="0" dirty="0">
                <a:latin typeface="Liberation Sans" panose="020B0604020202020204" pitchFamily="34" charset="0"/>
              </a:rPr>
              <a:t>No amortization.</a:t>
            </a:r>
          </a:p>
        </p:txBody>
      </p:sp>
      <p:sp>
        <p:nvSpPr>
          <p:cNvPr id="7"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200" i="0" dirty="0">
              <a:effectLst/>
              <a:latin typeface="Liberation Sans" panose="020B0604020202020204" pitchFamily="34" charset="0"/>
            </a:endParaRPr>
          </a:p>
        </p:txBody>
      </p:sp>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dirty="0">
                <a:solidFill>
                  <a:schemeClr val="tx2">
                    <a:lumMod val="50000"/>
                  </a:schemeClr>
                </a:solidFill>
                <a:latin typeface="Liberation Sans" panose="020B0604020202020204" pitchFamily="34" charset="0"/>
              </a:rPr>
              <a:t>TYPES OF INTANGIBLES</a:t>
            </a:r>
          </a:p>
        </p:txBody>
      </p:sp>
      <p:sp>
        <p:nvSpPr>
          <p:cNvPr id="9"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a:t>
            </a:r>
          </a:p>
        </p:txBody>
      </p:sp>
    </p:spTree>
  </p:cSld>
  <p:clrMapOvr>
    <a:masterClrMapping/>
  </p:clrMapOvr>
  <p:transition>
    <p:wipe dir="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4"/>
          <p:cNvSpPr txBox="1">
            <a:spLocks noChangeArrowheads="1"/>
          </p:cNvSpPr>
          <p:nvPr/>
        </p:nvSpPr>
        <p:spPr bwMode="auto">
          <a:xfrm>
            <a:off x="609600" y="1295400"/>
            <a:ext cx="8001000"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algn="l">
              <a:buSzPct val="80000"/>
              <a:defRPr sz="2800">
                <a:solidFill>
                  <a:srgbClr val="CC0000"/>
                </a:solidFill>
                <a:latin typeface="Liberation Sans" panose="020B0604020202020204" pitchFamily="34" charset="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en-US" altLang="en-US" dirty="0"/>
              <a:t>Franchises</a:t>
            </a:r>
          </a:p>
        </p:txBody>
      </p:sp>
      <p:sp>
        <p:nvSpPr>
          <p:cNvPr id="60419" name="Text Box 5"/>
          <p:cNvSpPr txBox="1">
            <a:spLocks noChangeArrowheads="1"/>
          </p:cNvSpPr>
          <p:nvPr/>
        </p:nvSpPr>
        <p:spPr bwMode="auto">
          <a:xfrm>
            <a:off x="609600" y="1890712"/>
            <a:ext cx="7696200" cy="39010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900" b="1">
                <a:solidFill>
                  <a:schemeClr val="tx1"/>
                </a:solidFill>
                <a:latin typeface="Arial" charset="0"/>
              </a:defRPr>
            </a:lvl1pPr>
            <a:lvl2pPr marL="685800" indent="-457200">
              <a:defRPr sz="2900" b="1">
                <a:solidFill>
                  <a:schemeClr val="tx1"/>
                </a:solidFill>
                <a:latin typeface="Arial" charset="0"/>
              </a:defRPr>
            </a:lvl2pPr>
            <a:lvl3pPr marL="1257300" indent="-4572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lvl="1" algn="l">
              <a:lnSpc>
                <a:spcPct val="125000"/>
              </a:lnSpc>
              <a:spcBef>
                <a:spcPts val="1200"/>
              </a:spcBef>
              <a:buClr>
                <a:srgbClr val="CC0000"/>
              </a:buClr>
              <a:buSzPct val="80000"/>
              <a:buFont typeface="Wingdings" pitchFamily="2" charset="2"/>
              <a:buChar char="u"/>
            </a:pPr>
            <a:r>
              <a:rPr lang="en-US" altLang="en-US" sz="2200" b="0" dirty="0">
                <a:latin typeface="Liberation Sans" panose="020B0604020202020204" pitchFamily="34" charset="0"/>
              </a:rPr>
              <a:t>Contractual arrangement between a franchisor and a franchisee.</a:t>
            </a:r>
          </a:p>
          <a:p>
            <a:pPr lvl="2" algn="l">
              <a:lnSpc>
                <a:spcPct val="125000"/>
              </a:lnSpc>
              <a:spcBef>
                <a:spcPts val="1200"/>
              </a:spcBef>
              <a:buClr>
                <a:srgbClr val="CC0000"/>
              </a:buClr>
              <a:buSzPct val="80000"/>
              <a:buFont typeface="Arial" charset="0"/>
              <a:buChar char="►"/>
            </a:pPr>
            <a:r>
              <a:rPr lang="en-US" altLang="en-US" sz="2100" dirty="0">
                <a:solidFill>
                  <a:srgbClr val="CC0000"/>
                </a:solidFill>
                <a:latin typeface="Liberation Sans" panose="020B0604020202020204" pitchFamily="34" charset="0"/>
              </a:rPr>
              <a:t>Toyota</a:t>
            </a:r>
            <a:r>
              <a:rPr lang="en-US" altLang="en-US" sz="2100" b="0" dirty="0">
                <a:latin typeface="Liberation Sans" panose="020B0604020202020204" pitchFamily="34" charset="0"/>
              </a:rPr>
              <a:t>, </a:t>
            </a:r>
            <a:r>
              <a:rPr lang="en-US" altLang="en-US" sz="2100" dirty="0">
                <a:solidFill>
                  <a:srgbClr val="CC0000"/>
                </a:solidFill>
                <a:latin typeface="Liberation Sans" panose="020B0604020202020204" pitchFamily="34" charset="0"/>
              </a:rPr>
              <a:t>Shell</a:t>
            </a:r>
            <a:r>
              <a:rPr lang="en-US" altLang="en-US" sz="2100" b="0" dirty="0">
                <a:latin typeface="Liberation Sans" panose="020B0604020202020204" pitchFamily="34" charset="0"/>
              </a:rPr>
              <a:t>, </a:t>
            </a:r>
            <a:r>
              <a:rPr lang="en-US" altLang="en-US" sz="2100" dirty="0">
                <a:solidFill>
                  <a:srgbClr val="CC0000"/>
                </a:solidFill>
                <a:latin typeface="Liberation Sans" panose="020B0604020202020204" pitchFamily="34" charset="0"/>
              </a:rPr>
              <a:t>Subway</a:t>
            </a:r>
            <a:r>
              <a:rPr lang="en-US" altLang="en-US" sz="2100" b="0" dirty="0">
                <a:latin typeface="Liberation Sans" panose="020B0604020202020204" pitchFamily="34" charset="0"/>
              </a:rPr>
              <a:t>, and </a:t>
            </a:r>
            <a:r>
              <a:rPr lang="en-US" altLang="en-US" sz="2100" dirty="0">
                <a:solidFill>
                  <a:srgbClr val="CC0000"/>
                </a:solidFill>
                <a:latin typeface="Liberation Sans" panose="020B0604020202020204" pitchFamily="34" charset="0"/>
              </a:rPr>
              <a:t>Marriott</a:t>
            </a:r>
            <a:r>
              <a:rPr lang="en-US" altLang="en-US" sz="2100" b="0" dirty="0">
                <a:latin typeface="Liberation Sans" panose="020B0604020202020204" pitchFamily="34" charset="0"/>
              </a:rPr>
              <a:t> are franchises.</a:t>
            </a:r>
          </a:p>
          <a:p>
            <a:pPr lvl="1" algn="l">
              <a:lnSpc>
                <a:spcPct val="125000"/>
              </a:lnSpc>
              <a:spcBef>
                <a:spcPts val="1200"/>
              </a:spcBef>
              <a:buClr>
                <a:srgbClr val="CC0000"/>
              </a:buClr>
              <a:buSzPct val="80000"/>
              <a:buFont typeface="Wingdings" pitchFamily="2" charset="2"/>
              <a:buChar char="u"/>
            </a:pPr>
            <a:r>
              <a:rPr lang="en-US" altLang="en-US" sz="2200" b="0" dirty="0">
                <a:latin typeface="Liberation Sans" panose="020B0604020202020204" pitchFamily="34" charset="0"/>
              </a:rPr>
              <a:t>Franchise (or license) with a limited life should be amortized to expense over the life of the franchise.</a:t>
            </a:r>
          </a:p>
          <a:p>
            <a:pPr lvl="1" algn="l">
              <a:lnSpc>
                <a:spcPct val="125000"/>
              </a:lnSpc>
              <a:spcBef>
                <a:spcPts val="1200"/>
              </a:spcBef>
              <a:buClr>
                <a:srgbClr val="CC0000"/>
              </a:buClr>
              <a:buSzPct val="80000"/>
              <a:buFont typeface="Wingdings" pitchFamily="2" charset="2"/>
              <a:buChar char="u"/>
            </a:pPr>
            <a:r>
              <a:rPr lang="en-US" altLang="en-US" sz="2200" b="0" dirty="0">
                <a:latin typeface="Liberation Sans" panose="020B0604020202020204" pitchFamily="34" charset="0"/>
              </a:rPr>
              <a:t>Franchise with an indefinite life should be carried at cost and not amortized.</a:t>
            </a:r>
          </a:p>
        </p:txBody>
      </p:sp>
      <p:sp>
        <p:nvSpPr>
          <p:cNvPr id="7"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200" i="0" dirty="0">
              <a:effectLst/>
              <a:latin typeface="Liberation Sans" panose="020B0604020202020204" pitchFamily="34" charset="0"/>
            </a:endParaRPr>
          </a:p>
        </p:txBody>
      </p:sp>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dirty="0">
                <a:solidFill>
                  <a:schemeClr val="tx2">
                    <a:lumMod val="50000"/>
                  </a:schemeClr>
                </a:solidFill>
                <a:latin typeface="Liberation Sans" panose="020B0604020202020204" pitchFamily="34" charset="0"/>
              </a:rPr>
              <a:t>TYPES OF INTANGIBLES</a:t>
            </a:r>
          </a:p>
        </p:txBody>
      </p:sp>
      <p:sp>
        <p:nvSpPr>
          <p:cNvPr id="9"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a:t>
            </a:r>
          </a:p>
        </p:txBody>
      </p:sp>
    </p:spTree>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261796" y="1289757"/>
            <a:ext cx="80010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buSzPct val="80000"/>
            </a:pPr>
            <a:r>
              <a:rPr lang="en-US" altLang="en-US" sz="2800" dirty="0">
                <a:solidFill>
                  <a:srgbClr val="CC0000"/>
                </a:solidFill>
                <a:latin typeface="Liberation Sans" panose="020B0604020202020204" pitchFamily="34" charset="0"/>
              </a:rPr>
              <a:t>Land</a:t>
            </a:r>
          </a:p>
        </p:txBody>
      </p:sp>
      <p:sp>
        <p:nvSpPr>
          <p:cNvPr id="10245" name="Text Box 5"/>
          <p:cNvSpPr txBox="1">
            <a:spLocks noChangeArrowheads="1"/>
          </p:cNvSpPr>
          <p:nvPr/>
        </p:nvSpPr>
        <p:spPr bwMode="auto">
          <a:xfrm>
            <a:off x="320644" y="1905000"/>
            <a:ext cx="6857052" cy="4151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900" b="1">
                <a:solidFill>
                  <a:schemeClr val="tx1"/>
                </a:solidFill>
                <a:latin typeface="Arial" charset="0"/>
              </a:defRPr>
            </a:lvl1pPr>
            <a:lvl2pPr marL="114300">
              <a:defRPr sz="2900" b="1">
                <a:solidFill>
                  <a:schemeClr val="tx1"/>
                </a:solidFill>
                <a:latin typeface="Arial" charset="0"/>
              </a:defRPr>
            </a:lvl2pPr>
            <a:lvl3pPr marL="800100" indent="-4572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marL="4763" lvl="1" algn="l">
              <a:lnSpc>
                <a:spcPct val="125000"/>
              </a:lnSpc>
              <a:spcBef>
                <a:spcPts val="1200"/>
              </a:spcBef>
              <a:buClr>
                <a:srgbClr val="800000"/>
              </a:buClr>
            </a:pPr>
            <a:r>
              <a:rPr lang="en-US" altLang="en-US" sz="2200" dirty="0">
                <a:latin typeface="Liberation Sans" panose="020B0604020202020204" pitchFamily="34" charset="0"/>
              </a:rPr>
              <a:t>All necessary costs</a:t>
            </a:r>
            <a:r>
              <a:rPr lang="en-US" altLang="en-US" sz="2200" b="0" dirty="0">
                <a:latin typeface="Liberation Sans" panose="020B0604020202020204" pitchFamily="34" charset="0"/>
              </a:rPr>
              <a:t> incurred in making land </a:t>
            </a:r>
            <a:r>
              <a:rPr lang="en-US" altLang="en-US" sz="2200" dirty="0">
                <a:latin typeface="Liberation Sans" panose="020B0604020202020204" pitchFamily="34" charset="0"/>
              </a:rPr>
              <a:t>ready for its intended use</a:t>
            </a:r>
            <a:r>
              <a:rPr lang="en-US" altLang="en-US" sz="2200" b="0" dirty="0">
                <a:latin typeface="Liberation Sans" panose="020B0604020202020204" pitchFamily="34" charset="0"/>
              </a:rPr>
              <a:t> increase </a:t>
            </a:r>
            <a:r>
              <a:rPr lang="en-US" altLang="en-US" sz="2200" dirty="0">
                <a:latin typeface="Liberation Sans" panose="020B0604020202020204" pitchFamily="34" charset="0"/>
              </a:rPr>
              <a:t>(debit)</a:t>
            </a:r>
            <a:r>
              <a:rPr lang="en-US" altLang="en-US" sz="2200" b="0" dirty="0">
                <a:latin typeface="Liberation Sans" panose="020B0604020202020204" pitchFamily="34" charset="0"/>
              </a:rPr>
              <a:t> the Land account.</a:t>
            </a:r>
          </a:p>
          <a:p>
            <a:pPr marL="4763" lvl="1" algn="l">
              <a:lnSpc>
                <a:spcPct val="125000"/>
              </a:lnSpc>
              <a:spcBef>
                <a:spcPts val="1200"/>
              </a:spcBef>
              <a:buClr>
                <a:srgbClr val="800000"/>
              </a:buClr>
            </a:pPr>
            <a:r>
              <a:rPr lang="en-US" altLang="en-US" sz="2200" b="0" dirty="0">
                <a:latin typeface="Liberation Sans" panose="020B0604020202020204" pitchFamily="34" charset="0"/>
              </a:rPr>
              <a:t>Costs typically include:</a:t>
            </a:r>
          </a:p>
          <a:p>
            <a:pPr marL="682625" lvl="2" indent="-450850" algn="l">
              <a:lnSpc>
                <a:spcPct val="125000"/>
              </a:lnSpc>
              <a:spcBef>
                <a:spcPts val="1200"/>
              </a:spcBef>
              <a:buClr>
                <a:schemeClr val="tx1"/>
              </a:buClr>
              <a:buFontTx/>
              <a:buAutoNum type="arabicParenR"/>
            </a:pPr>
            <a:r>
              <a:rPr lang="en-US" altLang="en-US" sz="2100" b="0" dirty="0">
                <a:latin typeface="Liberation Sans" panose="020B0604020202020204" pitchFamily="34" charset="0"/>
              </a:rPr>
              <a:t>cash purchase price, </a:t>
            </a:r>
          </a:p>
          <a:p>
            <a:pPr marL="682625" lvl="2" indent="-450850" algn="l">
              <a:lnSpc>
                <a:spcPct val="125000"/>
              </a:lnSpc>
              <a:spcBef>
                <a:spcPts val="1200"/>
              </a:spcBef>
              <a:buClr>
                <a:schemeClr val="tx1"/>
              </a:buClr>
              <a:buFontTx/>
              <a:buAutoNum type="arabicParenR"/>
            </a:pPr>
            <a:r>
              <a:rPr lang="en-US" altLang="en-US" sz="2100" b="0" dirty="0">
                <a:latin typeface="Liberation Sans" panose="020B0604020202020204" pitchFamily="34" charset="0"/>
              </a:rPr>
              <a:t>closing costs such as title and attorney’s fees, </a:t>
            </a:r>
          </a:p>
          <a:p>
            <a:pPr marL="682625" lvl="2" indent="-450850" algn="l">
              <a:lnSpc>
                <a:spcPct val="125000"/>
              </a:lnSpc>
              <a:spcBef>
                <a:spcPts val="1200"/>
              </a:spcBef>
              <a:buClr>
                <a:schemeClr val="tx1"/>
              </a:buClr>
              <a:buFontTx/>
              <a:buAutoNum type="arabicParenR"/>
            </a:pPr>
            <a:r>
              <a:rPr lang="en-US" altLang="en-US" sz="2100" b="0" dirty="0">
                <a:latin typeface="Liberation Sans" panose="020B0604020202020204" pitchFamily="34" charset="0"/>
              </a:rPr>
              <a:t>real estate brokers’ commissions, and </a:t>
            </a:r>
          </a:p>
          <a:p>
            <a:pPr marL="682625" lvl="2" indent="-450850" algn="l">
              <a:lnSpc>
                <a:spcPct val="125000"/>
              </a:lnSpc>
              <a:spcBef>
                <a:spcPts val="1200"/>
              </a:spcBef>
              <a:buClr>
                <a:schemeClr val="tx1"/>
              </a:buClr>
              <a:buFontTx/>
              <a:buAutoNum type="arabicParenR"/>
            </a:pPr>
            <a:r>
              <a:rPr lang="en-US" altLang="en-US" sz="2100" b="0" dirty="0">
                <a:latin typeface="Liberation Sans" panose="020B0604020202020204" pitchFamily="34" charset="0"/>
              </a:rPr>
              <a:t>accrued property taxes and other liens on the land assumed by the purchaser.</a:t>
            </a:r>
          </a:p>
        </p:txBody>
      </p:sp>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sz="3200" dirty="0">
                <a:solidFill>
                  <a:schemeClr val="tx2">
                    <a:lumMod val="50000"/>
                  </a:schemeClr>
                </a:solidFill>
                <a:latin typeface="Liberation Sans" panose="020B0604020202020204" pitchFamily="34" charset="0"/>
              </a:rPr>
              <a:t>THE COST OF PLANT ASSETS</a:t>
            </a:r>
            <a:endParaRPr lang="en-US" altLang="en-US" sz="3200" b="1" i="0" dirty="0">
              <a:solidFill>
                <a:schemeClr val="tx2">
                  <a:lumMod val="50000"/>
                </a:schemeClr>
              </a:solidFill>
              <a:effectLst/>
              <a:latin typeface="Liberation Sans" panose="020B0604020202020204" pitchFamily="34" charset="0"/>
            </a:endParaRP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pic>
        <p:nvPicPr>
          <p:cNvPr id="80900" name="Picture 4" descr="Image result for property closing co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1623" y="2875668"/>
            <a:ext cx="2159977" cy="2209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4"/>
          <p:cNvSpPr txBox="1">
            <a:spLocks noChangeArrowheads="1"/>
          </p:cNvSpPr>
          <p:nvPr/>
        </p:nvSpPr>
        <p:spPr bwMode="auto">
          <a:xfrm>
            <a:off x="609600" y="1295400"/>
            <a:ext cx="8001000"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algn="l">
              <a:buSzPct val="80000"/>
              <a:defRPr sz="2800">
                <a:solidFill>
                  <a:srgbClr val="CC0000"/>
                </a:solidFill>
                <a:latin typeface="Liberation Sans" panose="020B0604020202020204" pitchFamily="34" charset="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en-US" altLang="en-US" dirty="0"/>
              <a:t>Goodwill</a:t>
            </a:r>
          </a:p>
        </p:txBody>
      </p:sp>
      <p:sp>
        <p:nvSpPr>
          <p:cNvPr id="61443" name="Text Box 5"/>
          <p:cNvSpPr txBox="1">
            <a:spLocks noChangeArrowheads="1"/>
          </p:cNvSpPr>
          <p:nvPr/>
        </p:nvSpPr>
        <p:spPr bwMode="auto">
          <a:xfrm>
            <a:off x="609600" y="1890712"/>
            <a:ext cx="8001000" cy="42473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marL="682625" indent="-450850" algn="l">
              <a:lnSpc>
                <a:spcPct val="125000"/>
              </a:lnSpc>
              <a:spcBef>
                <a:spcPts val="1200"/>
              </a:spcBef>
              <a:buClr>
                <a:srgbClr val="CC0000"/>
              </a:buClr>
              <a:buSzPct val="80000"/>
              <a:buFont typeface="Wingdings" panose="05000000000000000000" pitchFamily="2" charset="2"/>
              <a:buChar char="u"/>
            </a:pPr>
            <a:r>
              <a:rPr lang="en-US" altLang="en-US" sz="2200" b="0" dirty="0">
                <a:latin typeface="Liberation Sans" panose="020B0604020202020204" pitchFamily="34" charset="0"/>
              </a:rPr>
              <a:t>Includes exceptional management, desirable location, good customer relations, skilled employees, high-quality products, etc. </a:t>
            </a:r>
          </a:p>
          <a:p>
            <a:pPr marL="682625" indent="-463550" algn="l">
              <a:lnSpc>
                <a:spcPct val="125000"/>
              </a:lnSpc>
              <a:spcBef>
                <a:spcPts val="1200"/>
              </a:spcBef>
              <a:buClr>
                <a:srgbClr val="CC0000"/>
              </a:buClr>
              <a:buSzPct val="80000"/>
              <a:buFont typeface="Wingdings" panose="05000000000000000000" pitchFamily="2" charset="2"/>
              <a:buChar char="u"/>
            </a:pPr>
            <a:r>
              <a:rPr lang="en-US" altLang="en-US" sz="2200" b="0" dirty="0">
                <a:latin typeface="Liberation Sans" panose="020B0604020202020204" pitchFamily="34" charset="0"/>
              </a:rPr>
              <a:t>Only recorded when an entire business is purchased.</a:t>
            </a:r>
          </a:p>
          <a:p>
            <a:pPr marL="682625" indent="-463550" algn="l">
              <a:lnSpc>
                <a:spcPct val="125000"/>
              </a:lnSpc>
              <a:spcBef>
                <a:spcPts val="1200"/>
              </a:spcBef>
              <a:buClr>
                <a:srgbClr val="CC0000"/>
              </a:buClr>
              <a:buSzPct val="80000"/>
              <a:buFont typeface="Wingdings" panose="05000000000000000000" pitchFamily="2" charset="2"/>
              <a:buChar char="u"/>
            </a:pPr>
            <a:r>
              <a:rPr lang="en-US" sz="2200" b="0" dirty="0">
                <a:latin typeface="Liberation Sans" panose="020B0604020202020204" pitchFamily="34" charset="0"/>
              </a:rPr>
              <a:t>Goodwill is recorded as the excess of ...</a:t>
            </a:r>
          </a:p>
          <a:p>
            <a:pPr marL="1425575" lvl="1" indent="-463550" algn="l">
              <a:lnSpc>
                <a:spcPct val="125000"/>
              </a:lnSpc>
              <a:spcBef>
                <a:spcPts val="1200"/>
              </a:spcBef>
              <a:buClr>
                <a:srgbClr val="CC0000"/>
              </a:buClr>
              <a:buSzPct val="80000"/>
              <a:buFont typeface="Arial" panose="020B0604020202020204" pitchFamily="34" charset="0"/>
              <a:buChar char="►"/>
            </a:pPr>
            <a:r>
              <a:rPr lang="en-US" sz="2200" i="1" dirty="0">
                <a:latin typeface="Liberation Sans" panose="020B0604020202020204" pitchFamily="34" charset="0"/>
              </a:rPr>
              <a:t>purchase price </a:t>
            </a:r>
            <a:r>
              <a:rPr lang="en-US" sz="2200" i="1" dirty="0">
                <a:solidFill>
                  <a:srgbClr val="CC0000"/>
                </a:solidFill>
                <a:latin typeface="Liberation Sans" panose="020B0604020202020204" pitchFamily="34" charset="0"/>
              </a:rPr>
              <a:t>over</a:t>
            </a:r>
            <a:r>
              <a:rPr lang="en-US" sz="2200" i="1" dirty="0">
                <a:latin typeface="Liberation Sans" panose="020B0604020202020204" pitchFamily="34" charset="0"/>
              </a:rPr>
              <a:t> </a:t>
            </a:r>
          </a:p>
          <a:p>
            <a:pPr marL="1425575" lvl="1" indent="-463550" algn="l">
              <a:lnSpc>
                <a:spcPct val="125000"/>
              </a:lnSpc>
              <a:spcBef>
                <a:spcPts val="1200"/>
              </a:spcBef>
              <a:buClr>
                <a:srgbClr val="CC0000"/>
              </a:buClr>
              <a:buSzPct val="80000"/>
              <a:buFont typeface="Arial" panose="020B0604020202020204" pitchFamily="34" charset="0"/>
              <a:buChar char="►"/>
            </a:pPr>
            <a:r>
              <a:rPr lang="en-US" sz="2200" i="1" dirty="0">
                <a:latin typeface="Liberation Sans" panose="020B0604020202020204" pitchFamily="34" charset="0"/>
              </a:rPr>
              <a:t>the FMV of the identifiable net assets acquired</a:t>
            </a:r>
            <a:r>
              <a:rPr lang="en-US" sz="2200" dirty="0">
                <a:latin typeface="Liberation Sans" panose="020B0604020202020204" pitchFamily="34" charset="0"/>
              </a:rPr>
              <a:t>.</a:t>
            </a:r>
          </a:p>
          <a:p>
            <a:pPr marL="682625" indent="-463550" algn="l">
              <a:lnSpc>
                <a:spcPct val="125000"/>
              </a:lnSpc>
              <a:spcBef>
                <a:spcPts val="1200"/>
              </a:spcBef>
              <a:buClr>
                <a:srgbClr val="CC0000"/>
              </a:buClr>
              <a:buSzPct val="80000"/>
              <a:buFont typeface="Wingdings" panose="05000000000000000000" pitchFamily="2" charset="2"/>
              <a:buChar char="u"/>
            </a:pPr>
            <a:r>
              <a:rPr lang="en-US" altLang="en-US" sz="2200" b="0" dirty="0">
                <a:latin typeface="Liberation Sans" panose="020B0604020202020204" pitchFamily="34" charset="0"/>
              </a:rPr>
              <a:t>Internally created goodwill should not be capitalized.</a:t>
            </a:r>
          </a:p>
        </p:txBody>
      </p:sp>
      <p:sp>
        <p:nvSpPr>
          <p:cNvPr id="9"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200" i="0" dirty="0">
              <a:effectLst/>
              <a:latin typeface="Liberation Sans" panose="020B0604020202020204" pitchFamily="34" charset="0"/>
            </a:endParaRPr>
          </a:p>
        </p:txBody>
      </p:sp>
      <p:sp>
        <p:nvSpPr>
          <p:cNvPr id="10"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dirty="0">
                <a:solidFill>
                  <a:schemeClr val="tx2">
                    <a:lumMod val="50000"/>
                  </a:schemeClr>
                </a:solidFill>
                <a:latin typeface="Liberation Sans" panose="020B0604020202020204" pitchFamily="34" charset="0"/>
              </a:rPr>
              <a:t>TYPES OF INTANGIBLES</a:t>
            </a:r>
          </a:p>
        </p:txBody>
      </p:sp>
      <p:sp>
        <p:nvSpPr>
          <p:cNvPr id="11"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a:t>
            </a:r>
          </a:p>
        </p:txBody>
      </p:sp>
      <p:pic>
        <p:nvPicPr>
          <p:cNvPr id="3" name="Picture 2">
            <a:extLst>
              <a:ext uri="{FF2B5EF4-FFF2-40B4-BE49-F238E27FC236}">
                <a16:creationId xmlns:a16="http://schemas.microsoft.com/office/drawing/2014/main" id="{D6F7E95D-00F7-4EDE-9D52-30DBCE09FB69}"/>
              </a:ext>
            </a:extLst>
          </p:cNvPr>
          <p:cNvPicPr>
            <a:picLocks noChangeAspect="1"/>
          </p:cNvPicPr>
          <p:nvPr/>
        </p:nvPicPr>
        <p:blipFill>
          <a:blip r:embed="rId3"/>
          <a:stretch>
            <a:fillRect/>
          </a:stretch>
        </p:blipFill>
        <p:spPr>
          <a:xfrm>
            <a:off x="6098012" y="152400"/>
            <a:ext cx="2893588" cy="1507271"/>
          </a:xfrm>
          <a:prstGeom prst="rect">
            <a:avLst/>
          </a:prstGeom>
        </p:spPr>
      </p:pic>
    </p:spTree>
  </p:cSld>
  <p:clrMapOvr>
    <a:masterClrMapping/>
  </p:clrMapOvr>
  <p:transition>
    <p:wipe dir="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4"/>
          <p:cNvSpPr>
            <a:spLocks noChangeArrowheads="1"/>
          </p:cNvSpPr>
          <p:nvPr/>
        </p:nvSpPr>
        <p:spPr bwMode="auto">
          <a:xfrm>
            <a:off x="457200" y="1431595"/>
            <a:ext cx="8382000" cy="1631216"/>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tabLst>
                <a:tab pos="1200150" algn="l"/>
                <a:tab pos="2000250" algn="l"/>
                <a:tab pos="4519613" algn="l"/>
              </a:tabLst>
              <a:defRPr sz="2900" b="1">
                <a:solidFill>
                  <a:schemeClr val="tx1"/>
                </a:solidFill>
                <a:latin typeface="Arial" charset="0"/>
              </a:defRPr>
            </a:lvl1pPr>
            <a:lvl2pPr marL="742950" indent="-285750">
              <a:tabLst>
                <a:tab pos="1200150" algn="l"/>
                <a:tab pos="2000250" algn="l"/>
                <a:tab pos="4519613" algn="l"/>
              </a:tabLst>
              <a:defRPr sz="2900" b="1">
                <a:solidFill>
                  <a:schemeClr val="tx1"/>
                </a:solidFill>
                <a:latin typeface="Arial" charset="0"/>
              </a:defRPr>
            </a:lvl2pPr>
            <a:lvl3pPr marL="1143000" indent="-228600">
              <a:tabLst>
                <a:tab pos="1200150" algn="l"/>
                <a:tab pos="2000250" algn="l"/>
                <a:tab pos="4519613" algn="l"/>
              </a:tabLst>
              <a:defRPr sz="2900" b="1">
                <a:solidFill>
                  <a:schemeClr val="tx1"/>
                </a:solidFill>
                <a:latin typeface="Arial" charset="0"/>
              </a:defRPr>
            </a:lvl3pPr>
            <a:lvl4pPr marL="1600200" indent="-228600">
              <a:tabLst>
                <a:tab pos="1200150" algn="l"/>
                <a:tab pos="2000250" algn="l"/>
                <a:tab pos="4519613" algn="l"/>
              </a:tabLst>
              <a:defRPr sz="2900" b="1">
                <a:solidFill>
                  <a:schemeClr val="tx1"/>
                </a:solidFill>
                <a:latin typeface="Arial" charset="0"/>
              </a:defRPr>
            </a:lvl4pPr>
            <a:lvl5pPr marL="2057400" indent="-228600">
              <a:tabLst>
                <a:tab pos="1200150" algn="l"/>
                <a:tab pos="2000250" algn="l"/>
                <a:tab pos="4519613" algn="l"/>
              </a:tabLst>
              <a:defRPr sz="2900" b="1">
                <a:solidFill>
                  <a:schemeClr val="tx1"/>
                </a:solidFill>
                <a:latin typeface="Arial" charset="0"/>
              </a:defRPr>
            </a:lvl5pPr>
            <a:lvl6pPr marL="2514600" indent="-228600" algn="ctr" eaLnBrk="0" fontAlgn="base" hangingPunct="0">
              <a:spcBef>
                <a:spcPct val="0"/>
              </a:spcBef>
              <a:spcAft>
                <a:spcPct val="0"/>
              </a:spcAft>
              <a:tabLst>
                <a:tab pos="1200150" algn="l"/>
                <a:tab pos="2000250" algn="l"/>
                <a:tab pos="4519613" algn="l"/>
              </a:tabLst>
              <a:defRPr sz="2900" b="1">
                <a:solidFill>
                  <a:schemeClr val="tx1"/>
                </a:solidFill>
                <a:latin typeface="Arial" charset="0"/>
              </a:defRPr>
            </a:lvl6pPr>
            <a:lvl7pPr marL="2971800" indent="-228600" algn="ctr" eaLnBrk="0" fontAlgn="base" hangingPunct="0">
              <a:spcBef>
                <a:spcPct val="0"/>
              </a:spcBef>
              <a:spcAft>
                <a:spcPct val="0"/>
              </a:spcAft>
              <a:tabLst>
                <a:tab pos="1200150" algn="l"/>
                <a:tab pos="2000250" algn="l"/>
                <a:tab pos="4519613" algn="l"/>
              </a:tabLst>
              <a:defRPr sz="2900" b="1">
                <a:solidFill>
                  <a:schemeClr val="tx1"/>
                </a:solidFill>
                <a:latin typeface="Arial" charset="0"/>
              </a:defRPr>
            </a:lvl7pPr>
            <a:lvl8pPr marL="3429000" indent="-228600" algn="ctr" eaLnBrk="0" fontAlgn="base" hangingPunct="0">
              <a:spcBef>
                <a:spcPct val="0"/>
              </a:spcBef>
              <a:spcAft>
                <a:spcPct val="0"/>
              </a:spcAft>
              <a:tabLst>
                <a:tab pos="1200150" algn="l"/>
                <a:tab pos="2000250" algn="l"/>
                <a:tab pos="4519613" algn="l"/>
              </a:tabLst>
              <a:defRPr sz="2900" b="1">
                <a:solidFill>
                  <a:schemeClr val="tx1"/>
                </a:solidFill>
                <a:latin typeface="Arial" charset="0"/>
              </a:defRPr>
            </a:lvl8pPr>
            <a:lvl9pPr marL="3886200" indent="-228600" algn="ctr" eaLnBrk="0" fontAlgn="base" hangingPunct="0">
              <a:spcBef>
                <a:spcPct val="0"/>
              </a:spcBef>
              <a:spcAft>
                <a:spcPct val="0"/>
              </a:spcAft>
              <a:tabLst>
                <a:tab pos="1200150" algn="l"/>
                <a:tab pos="2000250" algn="l"/>
                <a:tab pos="4519613" algn="l"/>
              </a:tabLst>
              <a:defRPr sz="2900" b="1">
                <a:solidFill>
                  <a:schemeClr val="tx1"/>
                </a:solidFill>
                <a:latin typeface="Arial" charset="0"/>
              </a:defRPr>
            </a:lvl9pPr>
          </a:lstStyle>
          <a:p>
            <a:pPr algn="l">
              <a:lnSpc>
                <a:spcPct val="120000"/>
              </a:lnSpc>
              <a:spcBef>
                <a:spcPct val="20000"/>
              </a:spcBef>
            </a:pPr>
            <a:r>
              <a:rPr lang="en-US" altLang="en-US" sz="2000" b="0" dirty="0">
                <a:solidFill>
                  <a:schemeClr val="bg2"/>
                </a:solidFill>
                <a:latin typeface="Liberation Sans" panose="020B0604020202020204" pitchFamily="34" charset="0"/>
              </a:rPr>
              <a:t>Match the term most directly associated with each statement.</a:t>
            </a:r>
          </a:p>
          <a:p>
            <a:pPr algn="l">
              <a:lnSpc>
                <a:spcPct val="120000"/>
              </a:lnSpc>
              <a:spcBef>
                <a:spcPct val="20000"/>
              </a:spcBef>
            </a:pPr>
            <a:r>
              <a:rPr lang="en-US" altLang="en-US" sz="2000" b="0" dirty="0">
                <a:solidFill>
                  <a:schemeClr val="bg2"/>
                </a:solidFill>
                <a:latin typeface="Liberation Sans" panose="020B0604020202020204" pitchFamily="34" charset="0"/>
              </a:rPr>
              <a:t>	Copyright 	Amortization </a:t>
            </a:r>
          </a:p>
          <a:p>
            <a:pPr algn="l">
              <a:lnSpc>
                <a:spcPct val="120000"/>
              </a:lnSpc>
              <a:spcBef>
                <a:spcPts val="0"/>
              </a:spcBef>
            </a:pPr>
            <a:r>
              <a:rPr lang="en-US" altLang="en-US" sz="2000" b="0" dirty="0">
                <a:solidFill>
                  <a:schemeClr val="bg2"/>
                </a:solidFill>
                <a:latin typeface="Liberation Sans" panose="020B0604020202020204" pitchFamily="34" charset="0"/>
              </a:rPr>
              <a:t>	Intangible assets 	Franchise </a:t>
            </a:r>
          </a:p>
          <a:p>
            <a:pPr algn="l">
              <a:lnSpc>
                <a:spcPct val="120000"/>
              </a:lnSpc>
              <a:spcBef>
                <a:spcPts val="0"/>
              </a:spcBef>
            </a:pPr>
            <a:r>
              <a:rPr lang="en-US" altLang="en-US" sz="2000" b="0" dirty="0">
                <a:solidFill>
                  <a:schemeClr val="bg2"/>
                </a:solidFill>
                <a:latin typeface="Liberation Sans" panose="020B0604020202020204" pitchFamily="34" charset="0"/>
              </a:rPr>
              <a:t>	Research and development costs</a:t>
            </a:r>
          </a:p>
        </p:txBody>
      </p:sp>
      <p:sp>
        <p:nvSpPr>
          <p:cNvPr id="62471" name="Text Box 22"/>
          <p:cNvSpPr txBox="1">
            <a:spLocks noChangeArrowheads="1"/>
          </p:cNvSpPr>
          <p:nvPr/>
        </p:nvSpPr>
        <p:spPr bwMode="auto">
          <a:xfrm>
            <a:off x="457200" y="3048000"/>
            <a:ext cx="6324600" cy="33208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tabLst>
                <a:tab pos="571500" algn="l"/>
                <a:tab pos="4686300" algn="l"/>
              </a:tabLst>
              <a:defRPr sz="2900" b="1">
                <a:solidFill>
                  <a:schemeClr val="tx1"/>
                </a:solidFill>
                <a:latin typeface="Arial" charset="0"/>
              </a:defRPr>
            </a:lvl1pPr>
            <a:lvl2pPr marL="742950" indent="-285750">
              <a:tabLst>
                <a:tab pos="571500" algn="l"/>
                <a:tab pos="4686300" algn="l"/>
              </a:tabLst>
              <a:defRPr sz="2900" b="1">
                <a:solidFill>
                  <a:schemeClr val="tx1"/>
                </a:solidFill>
                <a:latin typeface="Arial" charset="0"/>
              </a:defRPr>
            </a:lvl2pPr>
            <a:lvl3pPr marL="1143000" indent="-228600">
              <a:tabLst>
                <a:tab pos="571500" algn="l"/>
                <a:tab pos="4686300" algn="l"/>
              </a:tabLst>
              <a:defRPr sz="2900" b="1">
                <a:solidFill>
                  <a:schemeClr val="tx1"/>
                </a:solidFill>
                <a:latin typeface="Arial" charset="0"/>
              </a:defRPr>
            </a:lvl3pPr>
            <a:lvl4pPr marL="1600200" indent="-228600">
              <a:tabLst>
                <a:tab pos="571500" algn="l"/>
                <a:tab pos="4686300" algn="l"/>
              </a:tabLst>
              <a:defRPr sz="2900" b="1">
                <a:solidFill>
                  <a:schemeClr val="tx1"/>
                </a:solidFill>
                <a:latin typeface="Arial" charset="0"/>
              </a:defRPr>
            </a:lvl4pPr>
            <a:lvl5pPr marL="2057400" indent="-228600">
              <a:tabLst>
                <a:tab pos="571500" algn="l"/>
                <a:tab pos="4686300" algn="l"/>
              </a:tabLst>
              <a:defRPr sz="2900" b="1">
                <a:solidFill>
                  <a:schemeClr val="tx1"/>
                </a:solidFill>
                <a:latin typeface="Arial" charset="0"/>
              </a:defRPr>
            </a:lvl5pPr>
            <a:lvl6pPr marL="2514600" indent="-228600" algn="ctr" eaLnBrk="0" fontAlgn="base" hangingPunct="0">
              <a:spcBef>
                <a:spcPct val="0"/>
              </a:spcBef>
              <a:spcAft>
                <a:spcPct val="0"/>
              </a:spcAft>
              <a:tabLst>
                <a:tab pos="571500" algn="l"/>
                <a:tab pos="4686300" algn="l"/>
              </a:tabLst>
              <a:defRPr sz="2900" b="1">
                <a:solidFill>
                  <a:schemeClr val="tx1"/>
                </a:solidFill>
                <a:latin typeface="Arial" charset="0"/>
              </a:defRPr>
            </a:lvl6pPr>
            <a:lvl7pPr marL="2971800" indent="-228600" algn="ctr" eaLnBrk="0" fontAlgn="base" hangingPunct="0">
              <a:spcBef>
                <a:spcPct val="0"/>
              </a:spcBef>
              <a:spcAft>
                <a:spcPct val="0"/>
              </a:spcAft>
              <a:tabLst>
                <a:tab pos="571500" algn="l"/>
                <a:tab pos="4686300" algn="l"/>
              </a:tabLst>
              <a:defRPr sz="2900" b="1">
                <a:solidFill>
                  <a:schemeClr val="tx1"/>
                </a:solidFill>
                <a:latin typeface="Arial" charset="0"/>
              </a:defRPr>
            </a:lvl7pPr>
            <a:lvl8pPr marL="3429000" indent="-228600" algn="ctr" eaLnBrk="0" fontAlgn="base" hangingPunct="0">
              <a:spcBef>
                <a:spcPct val="0"/>
              </a:spcBef>
              <a:spcAft>
                <a:spcPct val="0"/>
              </a:spcAft>
              <a:tabLst>
                <a:tab pos="571500" algn="l"/>
                <a:tab pos="4686300" algn="l"/>
              </a:tabLst>
              <a:defRPr sz="2900" b="1">
                <a:solidFill>
                  <a:schemeClr val="tx1"/>
                </a:solidFill>
                <a:latin typeface="Arial" charset="0"/>
              </a:defRPr>
            </a:lvl8pPr>
            <a:lvl9pPr marL="3886200" indent="-228600" algn="ctr" eaLnBrk="0" fontAlgn="base" hangingPunct="0">
              <a:spcBef>
                <a:spcPct val="0"/>
              </a:spcBef>
              <a:spcAft>
                <a:spcPct val="0"/>
              </a:spcAft>
              <a:tabLst>
                <a:tab pos="571500" algn="l"/>
                <a:tab pos="4686300" algn="l"/>
              </a:tabLst>
              <a:defRPr sz="2900" b="1">
                <a:solidFill>
                  <a:schemeClr val="tx1"/>
                </a:solidFill>
                <a:latin typeface="Arial" charset="0"/>
              </a:defRPr>
            </a:lvl9pPr>
          </a:lstStyle>
          <a:p>
            <a:pPr algn="l">
              <a:lnSpc>
                <a:spcPct val="120000"/>
              </a:lnSpc>
              <a:spcBef>
                <a:spcPct val="50000"/>
              </a:spcBef>
            </a:pPr>
            <a:r>
              <a:rPr lang="en-US" altLang="en-US" sz="2000" b="0" dirty="0">
                <a:latin typeface="Liberation Sans" panose="020B0604020202020204" pitchFamily="34" charset="0"/>
              </a:rPr>
              <a:t>1. 	The allocation to expense of the cost of an intangible asset over the asset’s useful life.</a:t>
            </a:r>
          </a:p>
          <a:p>
            <a:pPr algn="l">
              <a:lnSpc>
                <a:spcPct val="120000"/>
              </a:lnSpc>
              <a:spcBef>
                <a:spcPct val="50000"/>
              </a:spcBef>
            </a:pPr>
            <a:r>
              <a:rPr lang="en-US" altLang="en-US" sz="2000" b="0" dirty="0">
                <a:latin typeface="Liberation Sans" panose="020B0604020202020204" pitchFamily="34" charset="0"/>
              </a:rPr>
              <a:t>2. 	Rights, privileges, and competitive advantages that result from the ownership of long-lived assets that do not possess physical substance.</a:t>
            </a:r>
          </a:p>
          <a:p>
            <a:pPr algn="l">
              <a:lnSpc>
                <a:spcPct val="120000"/>
              </a:lnSpc>
              <a:spcBef>
                <a:spcPct val="50000"/>
              </a:spcBef>
            </a:pPr>
            <a:r>
              <a:rPr lang="en-US" altLang="en-US" sz="2000" b="0" dirty="0">
                <a:latin typeface="Liberation Sans" panose="020B0604020202020204" pitchFamily="34" charset="0"/>
              </a:rPr>
              <a:t>3. 	An exclusive right granted by the federal government to reproduce and sell an artistic or published work.</a:t>
            </a:r>
          </a:p>
        </p:txBody>
      </p:sp>
      <p:sp>
        <p:nvSpPr>
          <p:cNvPr id="1149975" name="Text Box 23"/>
          <p:cNvSpPr txBox="1">
            <a:spLocks noChangeArrowheads="1"/>
          </p:cNvSpPr>
          <p:nvPr/>
        </p:nvSpPr>
        <p:spPr bwMode="auto">
          <a:xfrm>
            <a:off x="6802582" y="3260725"/>
            <a:ext cx="1939636"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spcBef>
                <a:spcPct val="50000"/>
              </a:spcBef>
            </a:pPr>
            <a:r>
              <a:rPr lang="en-US" altLang="en-US" sz="2000" dirty="0">
                <a:latin typeface="Liberation Sans" panose="020B0604020202020204" pitchFamily="34" charset="0"/>
              </a:rPr>
              <a:t>Amortization</a:t>
            </a:r>
          </a:p>
        </p:txBody>
      </p:sp>
      <p:sp>
        <p:nvSpPr>
          <p:cNvPr id="1149976" name="Text Box 24"/>
          <p:cNvSpPr txBox="1">
            <a:spLocks noChangeArrowheads="1"/>
          </p:cNvSpPr>
          <p:nvPr/>
        </p:nvSpPr>
        <p:spPr bwMode="auto">
          <a:xfrm>
            <a:off x="6970898" y="4189003"/>
            <a:ext cx="160300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spcBef>
                <a:spcPct val="50000"/>
              </a:spcBef>
            </a:pPr>
            <a:r>
              <a:rPr lang="en-US" altLang="en-US" sz="2000" dirty="0">
                <a:latin typeface="Liberation Sans" panose="020B0604020202020204" pitchFamily="34" charset="0"/>
              </a:rPr>
              <a:t>Intangible assets</a:t>
            </a:r>
          </a:p>
        </p:txBody>
      </p:sp>
      <p:sp>
        <p:nvSpPr>
          <p:cNvPr id="1149977" name="Text Box 25"/>
          <p:cNvSpPr txBox="1">
            <a:spLocks noChangeArrowheads="1"/>
          </p:cNvSpPr>
          <p:nvPr/>
        </p:nvSpPr>
        <p:spPr bwMode="auto">
          <a:xfrm>
            <a:off x="6877100" y="5576248"/>
            <a:ext cx="176330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spcBef>
                <a:spcPct val="50000"/>
              </a:spcBef>
            </a:pPr>
            <a:r>
              <a:rPr lang="en-US" altLang="en-US" sz="2000" dirty="0">
                <a:latin typeface="Liberation Sans" panose="020B0604020202020204" pitchFamily="34" charset="0"/>
              </a:rPr>
              <a:t>Copyright</a:t>
            </a:r>
          </a:p>
        </p:txBody>
      </p:sp>
      <p:sp>
        <p:nvSpPr>
          <p:cNvPr id="12" name="Rounded Rectangle 11"/>
          <p:cNvSpPr/>
          <p:nvPr/>
        </p:nvSpPr>
        <p:spPr bwMode="auto">
          <a:xfrm>
            <a:off x="3124200" y="443453"/>
            <a:ext cx="5802683"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b="1" i="0" dirty="0">
                <a:solidFill>
                  <a:schemeClr val="accent3"/>
                </a:solidFill>
                <a:effectLst>
                  <a:outerShdw blurRad="38100" dist="38100" dir="2700000" algn="tl">
                    <a:srgbClr val="000000">
                      <a:alpha val="43137"/>
                    </a:srgbClr>
                  </a:outerShdw>
                </a:effectLst>
                <a:latin typeface="Liberation Sans" panose="020B0604020202020204" pitchFamily="34" charset="0"/>
              </a:rPr>
              <a:t>Classification Concepts</a:t>
            </a:r>
          </a:p>
        </p:txBody>
      </p:sp>
      <p:sp>
        <p:nvSpPr>
          <p:cNvPr id="13" name="TextBox 12"/>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spcBef>
                <a:spcPct val="50000"/>
              </a:spcBef>
              <a:buClr>
                <a:srgbClr val="E20000"/>
              </a:buClr>
              <a:defRPr sz="3200" b="1" i="0">
                <a:solidFill>
                  <a:srgbClr val="CC0000"/>
                </a:solidFill>
                <a:effectLst/>
                <a:latin typeface="Liberation Sans" panose="020B0604020202020204" pitchFamily="34" charset="0"/>
              </a:defRPr>
            </a:lvl1pPr>
            <a:lvl2pPr marL="742950" indent="-285750">
              <a:defRPr>
                <a:latin typeface="Times New Roman" pitchFamily="18" charset="0"/>
              </a:defRPr>
            </a:lvl2pPr>
            <a:lvl3pPr marL="1143000" indent="-228600">
              <a:defRPr>
                <a:latin typeface="Times New Roman" pitchFamily="18" charset="0"/>
              </a:defRPr>
            </a:lvl3pPr>
            <a:lvl4pPr marL="1600200" indent="-228600">
              <a:defRPr>
                <a:latin typeface="Times New Roman" pitchFamily="18" charset="0"/>
              </a:defRPr>
            </a:lvl4pPr>
            <a:lvl5pPr marL="2057400" indent="-228600">
              <a:defRPr>
                <a:latin typeface="Times New Roman" pitchFamily="18" charset="0"/>
              </a:defRPr>
            </a:lvl5pPr>
            <a:lvl6pPr marL="2514600" indent="-228600" algn="ctr" eaLnBrk="0" fontAlgn="base" hangingPunct="0">
              <a:spcBef>
                <a:spcPct val="0"/>
              </a:spcBef>
              <a:spcAft>
                <a:spcPct val="0"/>
              </a:spcAft>
              <a:defRPr>
                <a:latin typeface="Times New Roman" pitchFamily="18" charset="0"/>
              </a:defRPr>
            </a:lvl6pPr>
            <a:lvl7pPr marL="2971800" indent="-228600" algn="ctr" eaLnBrk="0" fontAlgn="base" hangingPunct="0">
              <a:spcBef>
                <a:spcPct val="0"/>
              </a:spcBef>
              <a:spcAft>
                <a:spcPct val="0"/>
              </a:spcAft>
              <a:defRPr>
                <a:latin typeface="Times New Roman" pitchFamily="18" charset="0"/>
              </a:defRPr>
            </a:lvl7pPr>
            <a:lvl8pPr marL="3429000" indent="-228600" algn="ctr" eaLnBrk="0" fontAlgn="base" hangingPunct="0">
              <a:spcBef>
                <a:spcPct val="0"/>
              </a:spcBef>
              <a:spcAft>
                <a:spcPct val="0"/>
              </a:spcAft>
              <a:defRPr>
                <a:latin typeface="Times New Roman" pitchFamily="18" charset="0"/>
              </a:defRPr>
            </a:lvl8pPr>
            <a:lvl9pPr marL="3886200" indent="-228600" algn="ctr" eaLnBrk="0" fontAlgn="base" hangingPunct="0">
              <a:spcBef>
                <a:spcPct val="0"/>
              </a:spcBef>
              <a:spcAft>
                <a:spcPct val="0"/>
              </a:spcAft>
              <a:defRPr>
                <a:latin typeface="Times New Roman" pitchFamily="18" charset="0"/>
              </a:defRPr>
            </a:lvl9pPr>
          </a:lstStyle>
          <a:p>
            <a:r>
              <a:rPr lang="en-US" dirty="0"/>
              <a:t>DO IT!</a:t>
            </a:r>
          </a:p>
        </p:txBody>
      </p:sp>
      <p:sp>
        <p:nvSpPr>
          <p:cNvPr id="14" name="Isosceles Triangle 13"/>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5" name="TextBox 14"/>
          <p:cNvSpPr txBox="1"/>
          <p:nvPr/>
        </p:nvSpPr>
        <p:spPr>
          <a:xfrm>
            <a:off x="2210626" y="426570"/>
            <a:ext cx="837374" cy="707886"/>
          </a:xfrm>
          <a:prstGeom prst="rect">
            <a:avLst/>
          </a:prstGeom>
          <a:noFill/>
        </p:spPr>
        <p:txBody>
          <a:bodyPr wrap="square" rtlCol="0">
            <a:spAutoFit/>
          </a:bodyPr>
          <a:lstStyle/>
          <a:p>
            <a:pPr algn="ctr"/>
            <a:r>
              <a:rPr lang="en-US" sz="4000" dirty="0">
                <a:solidFill>
                  <a:srgbClr val="CC0000"/>
                </a:solidFill>
                <a:latin typeface="Liberation Sans" panose="020B0604020202020204" pitchFamily="34" charset="0"/>
              </a:rPr>
              <a:t>4</a:t>
            </a:r>
            <a:endParaRPr lang="en-US" sz="4000" b="1" i="0" dirty="0">
              <a:solidFill>
                <a:srgbClr val="CC0000"/>
              </a:solidFill>
              <a:effectLst/>
              <a:latin typeface="Liberation Sans" panose="020B0604020202020204" pitchFamily="34" charset="0"/>
            </a:endParaRPr>
          </a:p>
        </p:txBody>
      </p:sp>
      <p:cxnSp>
        <p:nvCxnSpPr>
          <p:cNvPr id="16" name="Straight Connector 15"/>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49975"/>
                                        </p:tgtEl>
                                        <p:attrNameLst>
                                          <p:attrName>style.visibility</p:attrName>
                                        </p:attrNameLst>
                                      </p:cBhvr>
                                      <p:to>
                                        <p:strVal val="visible"/>
                                      </p:to>
                                    </p:set>
                                    <p:animEffect transition="in" filter="wipe(left)">
                                      <p:cBhvr>
                                        <p:cTn id="7" dur="500"/>
                                        <p:tgtEl>
                                          <p:spTgt spid="11499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49976"/>
                                        </p:tgtEl>
                                        <p:attrNameLst>
                                          <p:attrName>style.visibility</p:attrName>
                                        </p:attrNameLst>
                                      </p:cBhvr>
                                      <p:to>
                                        <p:strVal val="visible"/>
                                      </p:to>
                                    </p:set>
                                    <p:animEffect transition="in" filter="wipe(left)">
                                      <p:cBhvr>
                                        <p:cTn id="12" dur="500"/>
                                        <p:tgtEl>
                                          <p:spTgt spid="114997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49977"/>
                                        </p:tgtEl>
                                        <p:attrNameLst>
                                          <p:attrName>style.visibility</p:attrName>
                                        </p:attrNameLst>
                                      </p:cBhvr>
                                      <p:to>
                                        <p:strVal val="visible"/>
                                      </p:to>
                                    </p:set>
                                    <p:animEffect transition="in" filter="wipe(left)">
                                      <p:cBhvr>
                                        <p:cTn id="17" dur="500"/>
                                        <p:tgtEl>
                                          <p:spTgt spid="1149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9975" grpId="0"/>
      <p:bldP spid="1149976" grpId="0"/>
      <p:bldP spid="114997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4"/>
          <p:cNvSpPr>
            <a:spLocks noChangeArrowheads="1"/>
          </p:cNvSpPr>
          <p:nvPr/>
        </p:nvSpPr>
        <p:spPr bwMode="auto">
          <a:xfrm>
            <a:off x="457200" y="1431595"/>
            <a:ext cx="8382000" cy="1631216"/>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tabLst>
                <a:tab pos="1200150" algn="l"/>
                <a:tab pos="2000250" algn="l"/>
                <a:tab pos="4519613" algn="l"/>
              </a:tabLst>
              <a:defRPr sz="2900" b="1">
                <a:solidFill>
                  <a:schemeClr val="tx1"/>
                </a:solidFill>
                <a:latin typeface="Arial" charset="0"/>
              </a:defRPr>
            </a:lvl1pPr>
            <a:lvl2pPr marL="742950" indent="-285750">
              <a:tabLst>
                <a:tab pos="1200150" algn="l"/>
                <a:tab pos="2000250" algn="l"/>
                <a:tab pos="4519613" algn="l"/>
              </a:tabLst>
              <a:defRPr sz="2900" b="1">
                <a:solidFill>
                  <a:schemeClr val="tx1"/>
                </a:solidFill>
                <a:latin typeface="Arial" charset="0"/>
              </a:defRPr>
            </a:lvl2pPr>
            <a:lvl3pPr marL="1143000" indent="-228600">
              <a:tabLst>
                <a:tab pos="1200150" algn="l"/>
                <a:tab pos="2000250" algn="l"/>
                <a:tab pos="4519613" algn="l"/>
              </a:tabLst>
              <a:defRPr sz="2900" b="1">
                <a:solidFill>
                  <a:schemeClr val="tx1"/>
                </a:solidFill>
                <a:latin typeface="Arial" charset="0"/>
              </a:defRPr>
            </a:lvl3pPr>
            <a:lvl4pPr marL="1600200" indent="-228600">
              <a:tabLst>
                <a:tab pos="1200150" algn="l"/>
                <a:tab pos="2000250" algn="l"/>
                <a:tab pos="4519613" algn="l"/>
              </a:tabLst>
              <a:defRPr sz="2900" b="1">
                <a:solidFill>
                  <a:schemeClr val="tx1"/>
                </a:solidFill>
                <a:latin typeface="Arial" charset="0"/>
              </a:defRPr>
            </a:lvl4pPr>
            <a:lvl5pPr marL="2057400" indent="-228600">
              <a:tabLst>
                <a:tab pos="1200150" algn="l"/>
                <a:tab pos="2000250" algn="l"/>
                <a:tab pos="4519613" algn="l"/>
              </a:tabLst>
              <a:defRPr sz="2900" b="1">
                <a:solidFill>
                  <a:schemeClr val="tx1"/>
                </a:solidFill>
                <a:latin typeface="Arial" charset="0"/>
              </a:defRPr>
            </a:lvl5pPr>
            <a:lvl6pPr marL="2514600" indent="-228600" algn="ctr" eaLnBrk="0" fontAlgn="base" hangingPunct="0">
              <a:spcBef>
                <a:spcPct val="0"/>
              </a:spcBef>
              <a:spcAft>
                <a:spcPct val="0"/>
              </a:spcAft>
              <a:tabLst>
                <a:tab pos="1200150" algn="l"/>
                <a:tab pos="2000250" algn="l"/>
                <a:tab pos="4519613" algn="l"/>
              </a:tabLst>
              <a:defRPr sz="2900" b="1">
                <a:solidFill>
                  <a:schemeClr val="tx1"/>
                </a:solidFill>
                <a:latin typeface="Arial" charset="0"/>
              </a:defRPr>
            </a:lvl6pPr>
            <a:lvl7pPr marL="2971800" indent="-228600" algn="ctr" eaLnBrk="0" fontAlgn="base" hangingPunct="0">
              <a:spcBef>
                <a:spcPct val="0"/>
              </a:spcBef>
              <a:spcAft>
                <a:spcPct val="0"/>
              </a:spcAft>
              <a:tabLst>
                <a:tab pos="1200150" algn="l"/>
                <a:tab pos="2000250" algn="l"/>
                <a:tab pos="4519613" algn="l"/>
              </a:tabLst>
              <a:defRPr sz="2900" b="1">
                <a:solidFill>
                  <a:schemeClr val="tx1"/>
                </a:solidFill>
                <a:latin typeface="Arial" charset="0"/>
              </a:defRPr>
            </a:lvl7pPr>
            <a:lvl8pPr marL="3429000" indent="-228600" algn="ctr" eaLnBrk="0" fontAlgn="base" hangingPunct="0">
              <a:spcBef>
                <a:spcPct val="0"/>
              </a:spcBef>
              <a:spcAft>
                <a:spcPct val="0"/>
              </a:spcAft>
              <a:tabLst>
                <a:tab pos="1200150" algn="l"/>
                <a:tab pos="2000250" algn="l"/>
                <a:tab pos="4519613" algn="l"/>
              </a:tabLst>
              <a:defRPr sz="2900" b="1">
                <a:solidFill>
                  <a:schemeClr val="tx1"/>
                </a:solidFill>
                <a:latin typeface="Arial" charset="0"/>
              </a:defRPr>
            </a:lvl8pPr>
            <a:lvl9pPr marL="3886200" indent="-228600" algn="ctr" eaLnBrk="0" fontAlgn="base" hangingPunct="0">
              <a:spcBef>
                <a:spcPct val="0"/>
              </a:spcBef>
              <a:spcAft>
                <a:spcPct val="0"/>
              </a:spcAft>
              <a:tabLst>
                <a:tab pos="1200150" algn="l"/>
                <a:tab pos="2000250" algn="l"/>
                <a:tab pos="4519613" algn="l"/>
              </a:tabLst>
              <a:defRPr sz="2900" b="1">
                <a:solidFill>
                  <a:schemeClr val="tx1"/>
                </a:solidFill>
                <a:latin typeface="Arial" charset="0"/>
              </a:defRPr>
            </a:lvl9pPr>
          </a:lstStyle>
          <a:p>
            <a:pPr algn="l">
              <a:lnSpc>
                <a:spcPct val="120000"/>
              </a:lnSpc>
              <a:spcBef>
                <a:spcPct val="20000"/>
              </a:spcBef>
            </a:pPr>
            <a:r>
              <a:rPr lang="en-US" altLang="en-US" sz="2000" b="0" dirty="0">
                <a:solidFill>
                  <a:schemeClr val="bg2"/>
                </a:solidFill>
                <a:latin typeface="Liberation Sans" panose="020B0604020202020204" pitchFamily="34" charset="0"/>
              </a:rPr>
              <a:t>Match the term most directly associated with each statement.</a:t>
            </a:r>
          </a:p>
          <a:p>
            <a:pPr algn="l">
              <a:lnSpc>
                <a:spcPct val="120000"/>
              </a:lnSpc>
              <a:spcBef>
                <a:spcPct val="20000"/>
              </a:spcBef>
            </a:pPr>
            <a:r>
              <a:rPr lang="en-US" altLang="en-US" sz="2000" b="0" dirty="0">
                <a:solidFill>
                  <a:schemeClr val="bg2"/>
                </a:solidFill>
                <a:latin typeface="Liberation Sans" panose="020B0604020202020204" pitchFamily="34" charset="0"/>
              </a:rPr>
              <a:t>	Copyright 	Amortization </a:t>
            </a:r>
          </a:p>
          <a:p>
            <a:pPr algn="l">
              <a:lnSpc>
                <a:spcPct val="120000"/>
              </a:lnSpc>
              <a:spcBef>
                <a:spcPts val="0"/>
              </a:spcBef>
            </a:pPr>
            <a:r>
              <a:rPr lang="en-US" altLang="en-US" sz="2000" b="0" dirty="0">
                <a:solidFill>
                  <a:schemeClr val="bg2"/>
                </a:solidFill>
                <a:latin typeface="Liberation Sans" panose="020B0604020202020204" pitchFamily="34" charset="0"/>
              </a:rPr>
              <a:t>	Intangible assets 	Franchise </a:t>
            </a:r>
          </a:p>
          <a:p>
            <a:pPr algn="l">
              <a:lnSpc>
                <a:spcPct val="120000"/>
              </a:lnSpc>
              <a:spcBef>
                <a:spcPts val="0"/>
              </a:spcBef>
            </a:pPr>
            <a:r>
              <a:rPr lang="en-US" altLang="en-US" sz="2000" b="0" dirty="0">
                <a:solidFill>
                  <a:schemeClr val="bg2"/>
                </a:solidFill>
                <a:latin typeface="Liberation Sans" panose="020B0604020202020204" pitchFamily="34" charset="0"/>
              </a:rPr>
              <a:t>	Research and development costs</a:t>
            </a:r>
          </a:p>
        </p:txBody>
      </p:sp>
      <p:sp>
        <p:nvSpPr>
          <p:cNvPr id="62471" name="Text Box 22"/>
          <p:cNvSpPr txBox="1">
            <a:spLocks noChangeArrowheads="1"/>
          </p:cNvSpPr>
          <p:nvPr/>
        </p:nvSpPr>
        <p:spPr bwMode="auto">
          <a:xfrm>
            <a:off x="457200" y="3048000"/>
            <a:ext cx="6324600" cy="2462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tabLst>
                <a:tab pos="571500" algn="l"/>
                <a:tab pos="4686300" algn="l"/>
              </a:tabLst>
              <a:defRPr sz="2900" b="1">
                <a:solidFill>
                  <a:schemeClr val="tx1"/>
                </a:solidFill>
                <a:latin typeface="Arial" charset="0"/>
              </a:defRPr>
            </a:lvl1pPr>
            <a:lvl2pPr marL="742950" indent="-285750">
              <a:tabLst>
                <a:tab pos="571500" algn="l"/>
                <a:tab pos="4686300" algn="l"/>
              </a:tabLst>
              <a:defRPr sz="2900" b="1">
                <a:solidFill>
                  <a:schemeClr val="tx1"/>
                </a:solidFill>
                <a:latin typeface="Arial" charset="0"/>
              </a:defRPr>
            </a:lvl2pPr>
            <a:lvl3pPr marL="1143000" indent="-228600">
              <a:tabLst>
                <a:tab pos="571500" algn="l"/>
                <a:tab pos="4686300" algn="l"/>
              </a:tabLst>
              <a:defRPr sz="2900" b="1">
                <a:solidFill>
                  <a:schemeClr val="tx1"/>
                </a:solidFill>
                <a:latin typeface="Arial" charset="0"/>
              </a:defRPr>
            </a:lvl3pPr>
            <a:lvl4pPr marL="1600200" indent="-228600">
              <a:tabLst>
                <a:tab pos="571500" algn="l"/>
                <a:tab pos="4686300" algn="l"/>
              </a:tabLst>
              <a:defRPr sz="2900" b="1">
                <a:solidFill>
                  <a:schemeClr val="tx1"/>
                </a:solidFill>
                <a:latin typeface="Arial" charset="0"/>
              </a:defRPr>
            </a:lvl4pPr>
            <a:lvl5pPr marL="2057400" indent="-228600">
              <a:tabLst>
                <a:tab pos="571500" algn="l"/>
                <a:tab pos="4686300" algn="l"/>
              </a:tabLst>
              <a:defRPr sz="2900" b="1">
                <a:solidFill>
                  <a:schemeClr val="tx1"/>
                </a:solidFill>
                <a:latin typeface="Arial" charset="0"/>
              </a:defRPr>
            </a:lvl5pPr>
            <a:lvl6pPr marL="2514600" indent="-228600" algn="ctr" eaLnBrk="0" fontAlgn="base" hangingPunct="0">
              <a:spcBef>
                <a:spcPct val="0"/>
              </a:spcBef>
              <a:spcAft>
                <a:spcPct val="0"/>
              </a:spcAft>
              <a:tabLst>
                <a:tab pos="571500" algn="l"/>
                <a:tab pos="4686300" algn="l"/>
              </a:tabLst>
              <a:defRPr sz="2900" b="1">
                <a:solidFill>
                  <a:schemeClr val="tx1"/>
                </a:solidFill>
                <a:latin typeface="Arial" charset="0"/>
              </a:defRPr>
            </a:lvl6pPr>
            <a:lvl7pPr marL="2971800" indent="-228600" algn="ctr" eaLnBrk="0" fontAlgn="base" hangingPunct="0">
              <a:spcBef>
                <a:spcPct val="0"/>
              </a:spcBef>
              <a:spcAft>
                <a:spcPct val="0"/>
              </a:spcAft>
              <a:tabLst>
                <a:tab pos="571500" algn="l"/>
                <a:tab pos="4686300" algn="l"/>
              </a:tabLst>
              <a:defRPr sz="2900" b="1">
                <a:solidFill>
                  <a:schemeClr val="tx1"/>
                </a:solidFill>
                <a:latin typeface="Arial" charset="0"/>
              </a:defRPr>
            </a:lvl7pPr>
            <a:lvl8pPr marL="3429000" indent="-228600" algn="ctr" eaLnBrk="0" fontAlgn="base" hangingPunct="0">
              <a:spcBef>
                <a:spcPct val="0"/>
              </a:spcBef>
              <a:spcAft>
                <a:spcPct val="0"/>
              </a:spcAft>
              <a:tabLst>
                <a:tab pos="571500" algn="l"/>
                <a:tab pos="4686300" algn="l"/>
              </a:tabLst>
              <a:defRPr sz="2900" b="1">
                <a:solidFill>
                  <a:schemeClr val="tx1"/>
                </a:solidFill>
                <a:latin typeface="Arial" charset="0"/>
              </a:defRPr>
            </a:lvl8pPr>
            <a:lvl9pPr marL="3886200" indent="-228600" algn="ctr" eaLnBrk="0" fontAlgn="base" hangingPunct="0">
              <a:spcBef>
                <a:spcPct val="0"/>
              </a:spcBef>
              <a:spcAft>
                <a:spcPct val="0"/>
              </a:spcAft>
              <a:tabLst>
                <a:tab pos="571500" algn="l"/>
                <a:tab pos="4686300" algn="l"/>
              </a:tabLst>
              <a:defRPr sz="2900" b="1">
                <a:solidFill>
                  <a:schemeClr val="tx1"/>
                </a:solidFill>
                <a:latin typeface="Arial" charset="0"/>
              </a:defRPr>
            </a:lvl9pPr>
          </a:lstStyle>
          <a:p>
            <a:pPr algn="l">
              <a:lnSpc>
                <a:spcPct val="120000"/>
              </a:lnSpc>
              <a:spcBef>
                <a:spcPct val="50000"/>
              </a:spcBef>
              <a:buFont typeface="+mj-lt"/>
              <a:buAutoNum type="arabicPeriod" startAt="4"/>
            </a:pPr>
            <a:r>
              <a:rPr lang="en-US" altLang="en-US" sz="2000" b="0" dirty="0">
                <a:latin typeface="Liberation Sans" panose="020B0604020202020204" pitchFamily="34" charset="0"/>
              </a:rPr>
              <a:t>A right to sell certain products or services or to use certain trademarks or trade names within a designated geographic area.</a:t>
            </a:r>
          </a:p>
          <a:p>
            <a:pPr algn="l">
              <a:lnSpc>
                <a:spcPct val="120000"/>
              </a:lnSpc>
              <a:spcBef>
                <a:spcPct val="50000"/>
              </a:spcBef>
              <a:buFontTx/>
              <a:buAutoNum type="arabicPeriod" startAt="4"/>
            </a:pPr>
            <a:r>
              <a:rPr lang="en-US" altLang="en-US" sz="2000" b="0" dirty="0">
                <a:latin typeface="Liberation Sans" panose="020B0604020202020204" pitchFamily="34" charset="0"/>
              </a:rPr>
              <a:t>Costs incurred by a company that often lead to patents or new products.  These costs must be expensed as incurred.</a:t>
            </a:r>
          </a:p>
        </p:txBody>
      </p:sp>
      <p:sp>
        <p:nvSpPr>
          <p:cNvPr id="12" name="Rounded Rectangle 11"/>
          <p:cNvSpPr/>
          <p:nvPr/>
        </p:nvSpPr>
        <p:spPr bwMode="auto">
          <a:xfrm>
            <a:off x="3124200" y="443453"/>
            <a:ext cx="5802683"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b="1" i="0" dirty="0">
                <a:solidFill>
                  <a:schemeClr val="accent3"/>
                </a:solidFill>
                <a:effectLst>
                  <a:outerShdw blurRad="38100" dist="38100" dir="2700000" algn="tl">
                    <a:srgbClr val="000000">
                      <a:alpha val="43137"/>
                    </a:srgbClr>
                  </a:outerShdw>
                </a:effectLst>
                <a:latin typeface="Liberation Sans" panose="020B0604020202020204" pitchFamily="34" charset="0"/>
              </a:rPr>
              <a:t>Classification Concepts</a:t>
            </a:r>
          </a:p>
        </p:txBody>
      </p:sp>
      <p:sp>
        <p:nvSpPr>
          <p:cNvPr id="13" name="TextBox 12"/>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spcBef>
                <a:spcPct val="50000"/>
              </a:spcBef>
              <a:buClr>
                <a:srgbClr val="E20000"/>
              </a:buClr>
              <a:defRPr sz="3200" b="1" i="0">
                <a:solidFill>
                  <a:srgbClr val="CC0000"/>
                </a:solidFill>
                <a:effectLst/>
                <a:latin typeface="Liberation Sans" panose="020B0604020202020204" pitchFamily="34" charset="0"/>
              </a:defRPr>
            </a:lvl1pPr>
            <a:lvl2pPr marL="742950" indent="-285750">
              <a:defRPr>
                <a:latin typeface="Times New Roman" pitchFamily="18" charset="0"/>
              </a:defRPr>
            </a:lvl2pPr>
            <a:lvl3pPr marL="1143000" indent="-228600">
              <a:defRPr>
                <a:latin typeface="Times New Roman" pitchFamily="18" charset="0"/>
              </a:defRPr>
            </a:lvl3pPr>
            <a:lvl4pPr marL="1600200" indent="-228600">
              <a:defRPr>
                <a:latin typeface="Times New Roman" pitchFamily="18" charset="0"/>
              </a:defRPr>
            </a:lvl4pPr>
            <a:lvl5pPr marL="2057400" indent="-228600">
              <a:defRPr>
                <a:latin typeface="Times New Roman" pitchFamily="18" charset="0"/>
              </a:defRPr>
            </a:lvl5pPr>
            <a:lvl6pPr marL="2514600" indent="-228600" algn="ctr" eaLnBrk="0" fontAlgn="base" hangingPunct="0">
              <a:spcBef>
                <a:spcPct val="0"/>
              </a:spcBef>
              <a:spcAft>
                <a:spcPct val="0"/>
              </a:spcAft>
              <a:defRPr>
                <a:latin typeface="Times New Roman" pitchFamily="18" charset="0"/>
              </a:defRPr>
            </a:lvl6pPr>
            <a:lvl7pPr marL="2971800" indent="-228600" algn="ctr" eaLnBrk="0" fontAlgn="base" hangingPunct="0">
              <a:spcBef>
                <a:spcPct val="0"/>
              </a:spcBef>
              <a:spcAft>
                <a:spcPct val="0"/>
              </a:spcAft>
              <a:defRPr>
                <a:latin typeface="Times New Roman" pitchFamily="18" charset="0"/>
              </a:defRPr>
            </a:lvl7pPr>
            <a:lvl8pPr marL="3429000" indent="-228600" algn="ctr" eaLnBrk="0" fontAlgn="base" hangingPunct="0">
              <a:spcBef>
                <a:spcPct val="0"/>
              </a:spcBef>
              <a:spcAft>
                <a:spcPct val="0"/>
              </a:spcAft>
              <a:defRPr>
                <a:latin typeface="Times New Roman" pitchFamily="18" charset="0"/>
              </a:defRPr>
            </a:lvl8pPr>
            <a:lvl9pPr marL="3886200" indent="-228600" algn="ctr" eaLnBrk="0" fontAlgn="base" hangingPunct="0">
              <a:spcBef>
                <a:spcPct val="0"/>
              </a:spcBef>
              <a:spcAft>
                <a:spcPct val="0"/>
              </a:spcAft>
              <a:defRPr>
                <a:latin typeface="Times New Roman" pitchFamily="18" charset="0"/>
              </a:defRPr>
            </a:lvl9pPr>
          </a:lstStyle>
          <a:p>
            <a:r>
              <a:rPr lang="en-US" dirty="0"/>
              <a:t>DO IT!</a:t>
            </a:r>
          </a:p>
        </p:txBody>
      </p:sp>
      <p:sp>
        <p:nvSpPr>
          <p:cNvPr id="14" name="Isosceles Triangle 13"/>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5" name="TextBox 14"/>
          <p:cNvSpPr txBox="1"/>
          <p:nvPr/>
        </p:nvSpPr>
        <p:spPr>
          <a:xfrm>
            <a:off x="2210626" y="426570"/>
            <a:ext cx="837374" cy="707886"/>
          </a:xfrm>
          <a:prstGeom prst="rect">
            <a:avLst/>
          </a:prstGeom>
          <a:noFill/>
        </p:spPr>
        <p:txBody>
          <a:bodyPr wrap="square" rtlCol="0">
            <a:spAutoFit/>
          </a:bodyPr>
          <a:lstStyle/>
          <a:p>
            <a:pPr algn="ctr"/>
            <a:r>
              <a:rPr lang="en-US" sz="4000" dirty="0">
                <a:solidFill>
                  <a:srgbClr val="CC0000"/>
                </a:solidFill>
                <a:latin typeface="Liberation Sans" panose="020B0604020202020204" pitchFamily="34" charset="0"/>
              </a:rPr>
              <a:t>4</a:t>
            </a:r>
            <a:endParaRPr lang="en-US" sz="4000" b="1" i="0" dirty="0">
              <a:solidFill>
                <a:srgbClr val="CC0000"/>
              </a:solidFill>
              <a:effectLst/>
              <a:latin typeface="Liberation Sans" panose="020B0604020202020204" pitchFamily="34" charset="0"/>
            </a:endParaRPr>
          </a:p>
        </p:txBody>
      </p:sp>
      <p:cxnSp>
        <p:nvCxnSpPr>
          <p:cNvPr id="16" name="Straight Connector 15"/>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7" name="Text Box 8"/>
          <p:cNvSpPr txBox="1">
            <a:spLocks noChangeArrowheads="1"/>
          </p:cNvSpPr>
          <p:nvPr/>
        </p:nvSpPr>
        <p:spPr bwMode="auto">
          <a:xfrm>
            <a:off x="6894698" y="3448381"/>
            <a:ext cx="160300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spcBef>
                <a:spcPct val="50000"/>
              </a:spcBef>
            </a:pPr>
            <a:r>
              <a:rPr lang="en-US" altLang="en-US" sz="2000" dirty="0">
                <a:latin typeface="Liberation Sans" panose="020B0604020202020204" pitchFamily="34" charset="0"/>
              </a:rPr>
              <a:t>Franchise</a:t>
            </a:r>
          </a:p>
        </p:txBody>
      </p:sp>
      <p:sp>
        <p:nvSpPr>
          <p:cNvPr id="18" name="Text Box 9"/>
          <p:cNvSpPr txBox="1">
            <a:spLocks noChangeArrowheads="1"/>
          </p:cNvSpPr>
          <p:nvPr/>
        </p:nvSpPr>
        <p:spPr bwMode="auto">
          <a:xfrm>
            <a:off x="6726382" y="4390077"/>
            <a:ext cx="1939636"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spcBef>
                <a:spcPct val="50000"/>
              </a:spcBef>
            </a:pPr>
            <a:r>
              <a:rPr lang="en-US" altLang="en-US" sz="2000" dirty="0">
                <a:latin typeface="Liberation Sans" panose="020B0604020202020204" pitchFamily="34" charset="0"/>
              </a:rPr>
              <a:t>Research and development costs</a:t>
            </a:r>
          </a:p>
        </p:txBody>
      </p:sp>
      <p:sp>
        <p:nvSpPr>
          <p:cNvPr id="19"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a:t>
            </a:r>
          </a:p>
        </p:txBody>
      </p:sp>
    </p:spTree>
    <p:extLst>
      <p:ext uri="{BB962C8B-B14F-4D97-AF65-F5344CB8AC3E}">
        <p14:creationId xmlns:p14="http://schemas.microsoft.com/office/powerpoint/2010/main" val="240779518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osceles Triangle 6"/>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8" name="TextBox 7"/>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9" name="Rounded Rectangle 8"/>
          <p:cNvSpPr/>
          <p:nvPr/>
        </p:nvSpPr>
        <p:spPr bwMode="auto">
          <a:xfrm>
            <a:off x="2789829" y="330348"/>
            <a:ext cx="5958883"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400" b="1" i="0" dirty="0">
                <a:solidFill>
                  <a:schemeClr val="accent3"/>
                </a:solidFill>
                <a:effectLst>
                  <a:outerShdw blurRad="38100" dist="38100" dir="2700000" algn="tl">
                    <a:srgbClr val="000000">
                      <a:alpha val="43137"/>
                    </a:srgbClr>
                  </a:outerShdw>
                </a:effectLst>
                <a:latin typeface="Liberation Sans" panose="020B0604020202020204" pitchFamily="34" charset="0"/>
              </a:rPr>
              <a:t>Discuss how long-lived assets are reported and analyzed.</a:t>
            </a:r>
          </a:p>
        </p:txBody>
      </p:sp>
      <p:sp>
        <p:nvSpPr>
          <p:cNvPr id="10" name="TextBox 9"/>
          <p:cNvSpPr txBox="1"/>
          <p:nvPr/>
        </p:nvSpPr>
        <p:spPr>
          <a:xfrm>
            <a:off x="2169682" y="426570"/>
            <a:ext cx="554182" cy="707886"/>
          </a:xfrm>
          <a:prstGeom prst="rect">
            <a:avLst/>
          </a:prstGeom>
          <a:noFill/>
        </p:spPr>
        <p:txBody>
          <a:bodyPr wrap="square" rtlCol="0">
            <a:spAutoFit/>
          </a:bodyPr>
          <a:lstStyle/>
          <a:p>
            <a:pPr algn="ctr"/>
            <a:r>
              <a:rPr lang="en-US" sz="4000" b="1" i="0" dirty="0">
                <a:solidFill>
                  <a:srgbClr val="CC0000"/>
                </a:solidFill>
                <a:effectLst/>
                <a:latin typeface="Liberation Sans" panose="020B0604020202020204" pitchFamily="34" charset="0"/>
              </a:rPr>
              <a:t>5</a:t>
            </a:r>
          </a:p>
        </p:txBody>
      </p:sp>
      <p:cxnSp>
        <p:nvCxnSpPr>
          <p:cNvPr id="11" name="Straight Connector 10"/>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pic>
        <p:nvPicPr>
          <p:cNvPr id="737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802" y="1600200"/>
            <a:ext cx="7881542"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38200" y="6216639"/>
            <a:ext cx="493107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1200" dirty="0">
                <a:latin typeface="Liberation Sans" panose="020B0604020202020204" pitchFamily="34" charset="0"/>
              </a:rPr>
              <a:t>ILLUSTRATION 9-19</a:t>
            </a:r>
          </a:p>
          <a:p>
            <a:pPr algn="l"/>
            <a:r>
              <a:rPr lang="en-US" sz="1200" b="0" dirty="0">
                <a:latin typeface="Liberation Sans" panose="020B0604020202020204" pitchFamily="34" charset="0"/>
              </a:rPr>
              <a:t>Presentation of property, plant, and equipment and intangible assets</a:t>
            </a:r>
          </a:p>
        </p:txBody>
      </p:sp>
      <p:sp>
        <p:nvSpPr>
          <p:cNvPr id="1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5</a:t>
            </a:r>
          </a:p>
        </p:txBody>
      </p:sp>
    </p:spTree>
  </p:cSld>
  <p:clrMapOvr>
    <a:masterClrMapping/>
  </p:clrMapOvr>
  <p:transition>
    <p:wipe dir="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2556086"/>
            <a:ext cx="8534400" cy="3006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157" name="Text Box 49"/>
          <p:cNvSpPr txBox="1">
            <a:spLocks noChangeArrowheads="1"/>
          </p:cNvSpPr>
          <p:nvPr/>
        </p:nvSpPr>
        <p:spPr bwMode="auto">
          <a:xfrm>
            <a:off x="609600" y="1295400"/>
            <a:ext cx="7924800" cy="1025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20000"/>
              </a:lnSpc>
              <a:buSzPct val="80000"/>
            </a:pPr>
            <a:r>
              <a:rPr lang="en-US" altLang="en-US" sz="2800" dirty="0">
                <a:solidFill>
                  <a:srgbClr val="CC0000"/>
                </a:solidFill>
                <a:latin typeface="Liberation Sans" panose="020B0604020202020204" pitchFamily="34" charset="0"/>
              </a:rPr>
              <a:t>Return on Assets </a:t>
            </a:r>
            <a:r>
              <a:rPr lang="en-US" altLang="en-US" sz="2300" b="0" dirty="0">
                <a:latin typeface="Liberation Sans" panose="020B0604020202020204" pitchFamily="34" charset="0"/>
              </a:rPr>
              <a:t>indicates the amount of net income generated by each dollar of assets.</a:t>
            </a:r>
          </a:p>
        </p:txBody>
      </p:sp>
      <p:sp>
        <p:nvSpPr>
          <p:cNvPr id="8"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200" i="0" dirty="0">
              <a:effectLst/>
              <a:latin typeface="Liberation Sans" panose="020B0604020202020204" pitchFamily="34" charset="0"/>
            </a:endParaRPr>
          </a:p>
        </p:txBody>
      </p:sp>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dirty="0">
                <a:solidFill>
                  <a:schemeClr val="tx2">
                    <a:lumMod val="50000"/>
                  </a:schemeClr>
                </a:solidFill>
                <a:latin typeface="Liberation Sans" panose="020B0604020202020204" pitchFamily="34" charset="0"/>
              </a:rPr>
              <a:t>ANALYSIS</a:t>
            </a:r>
          </a:p>
        </p:txBody>
      </p:sp>
      <p:sp>
        <p:nvSpPr>
          <p:cNvPr id="2" name="Rectangle 1"/>
          <p:cNvSpPr/>
          <p:nvPr/>
        </p:nvSpPr>
        <p:spPr>
          <a:xfrm>
            <a:off x="332096" y="5638800"/>
            <a:ext cx="3733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1200" dirty="0">
                <a:latin typeface="Liberation Sans" panose="020B0604020202020204" pitchFamily="34" charset="0"/>
              </a:rPr>
              <a:t>ILLUSTRATION 9-20</a:t>
            </a:r>
          </a:p>
          <a:p>
            <a:pPr algn="l"/>
            <a:r>
              <a:rPr lang="en-US" sz="1200" b="0" dirty="0">
                <a:latin typeface="Liberation Sans" panose="020B0604020202020204" pitchFamily="34" charset="0"/>
              </a:rPr>
              <a:t>Return on assets for JetBlue and Southwest</a:t>
            </a:r>
          </a:p>
        </p:txBody>
      </p: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5</a:t>
            </a:r>
          </a:p>
        </p:txBody>
      </p:sp>
    </p:spTree>
    <p:extLst>
      <p:ext uri="{BB962C8B-B14F-4D97-AF65-F5344CB8AC3E}">
        <p14:creationId xmlns:p14="http://schemas.microsoft.com/office/powerpoint/2010/main" val="3860370129"/>
      </p:ext>
    </p:extLst>
  </p:cSld>
  <p:clrMapOvr>
    <a:masterClrMapping/>
  </p:clrMapOvr>
  <p:transition>
    <p:wipe dir="r"/>
  </p:transition>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57200" y="381000"/>
            <a:ext cx="8229600" cy="560388"/>
          </a:xfrm>
          <a:prstGeom prst="rect">
            <a:avLst/>
          </a:prstGeom>
          <a:solidFill>
            <a:srgbClr val="0099CC"/>
          </a:solidFill>
          <a:ln>
            <a:noFill/>
          </a:ln>
          <a:effectLst/>
        </p:spPr>
        <p:txBody>
          <a:bodyPr lIns="90488" tIns="44450" rIns="90488" bIns="44450" anchor="ctr" anchorCtr="0"/>
          <a:lstStyle/>
          <a:p>
            <a:pPr marL="53975" algn="l"/>
            <a:r>
              <a:rPr lang="en-US" altLang="en-US" sz="2800" b="1" i="0" dirty="0">
                <a:solidFill>
                  <a:schemeClr val="accent3"/>
                </a:solidFill>
                <a:effectLst>
                  <a:outerShdw blurRad="38100" dist="38100" dir="2700000" algn="tl">
                    <a:srgbClr val="000000">
                      <a:alpha val="43137"/>
                    </a:srgbClr>
                  </a:outerShdw>
                </a:effectLst>
                <a:latin typeface="Liberation Sans" panose="020B0604020202020204" pitchFamily="34" charset="0"/>
              </a:rPr>
              <a:t>ACCOUNTING ACROSS THE ORGANIZATION</a:t>
            </a:r>
          </a:p>
        </p:txBody>
      </p:sp>
      <p:sp>
        <p:nvSpPr>
          <p:cNvPr id="5" name="Rectangle 4"/>
          <p:cNvSpPr/>
          <p:nvPr/>
        </p:nvSpPr>
        <p:spPr bwMode="auto">
          <a:xfrm>
            <a:off x="457200" y="381001"/>
            <a:ext cx="8229600" cy="5950438"/>
          </a:xfrm>
          <a:prstGeom prst="rect">
            <a:avLst/>
          </a:prstGeom>
          <a:noFill/>
          <a:ln w="12700" cap="sq" cmpd="sng" algn="ctr">
            <a:solidFill>
              <a:srgbClr val="777777"/>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66" charset="0"/>
            </a:endParaRPr>
          </a:p>
        </p:txBody>
      </p:sp>
      <p:sp>
        <p:nvSpPr>
          <p:cNvPr id="2" name="Rectangle 1"/>
          <p:cNvSpPr/>
          <p:nvPr/>
        </p:nvSpPr>
        <p:spPr>
          <a:xfrm>
            <a:off x="457200" y="1066800"/>
            <a:ext cx="8229600" cy="5293086"/>
          </a:xfrm>
          <a:prstGeom prst="rect">
            <a:avLst/>
          </a:prstGeom>
        </p:spPr>
        <p:txBody>
          <a:bodyPr wrap="square" lIns="182880" rIns="182880">
            <a:noAutofit/>
          </a:bodyPr>
          <a:lstStyle/>
          <a:p>
            <a:pPr algn="just">
              <a:lnSpc>
                <a:spcPct val="110000"/>
              </a:lnSpc>
            </a:pPr>
            <a:r>
              <a:rPr lang="en-US" sz="2000" b="1" dirty="0">
                <a:latin typeface="Liberation Sans" panose="020B0604020202020204" pitchFamily="34" charset="0"/>
              </a:rPr>
              <a:t>Marketing ROI as Profit Indicator</a:t>
            </a:r>
          </a:p>
          <a:p>
            <a:pPr algn="just">
              <a:lnSpc>
                <a:spcPct val="110000"/>
              </a:lnSpc>
              <a:spcBef>
                <a:spcPts val="600"/>
              </a:spcBef>
            </a:pPr>
            <a:r>
              <a:rPr lang="en-US" sz="2000" b="0" dirty="0">
                <a:latin typeface="Liberation Sans" panose="020B0604020202020204" pitchFamily="34" charset="0"/>
              </a:rPr>
              <a:t>Marketing executives use the basic finance concept underlying return on assets to determine “marketing return on investment (ROI).” They calculate marketing ROI as the profit generated by a marketing initiative divided by the investment in that initiative. It can be tricky to determine what to include in the “investment” amount and how to attribute profit to a particular marketing initiative. However, many firms feel that measuring marketing ROI is worth the effort because it allows managers to evaluate the relative effectiveness of various programs. In addition, it helps quantify the benefits that marketing provides to the organization. In periods of tight budgets, the marketing ROI number can provide particularly valuable evidence to help a marketing manager avoid budget cuts. </a:t>
            </a:r>
          </a:p>
          <a:p>
            <a:pPr algn="just">
              <a:lnSpc>
                <a:spcPct val="110000"/>
              </a:lnSpc>
              <a:spcBef>
                <a:spcPts val="600"/>
              </a:spcBef>
            </a:pPr>
            <a:r>
              <a:rPr lang="en-US" sz="1800" b="0" i="1" dirty="0">
                <a:latin typeface="Liberation Sans" panose="020B0604020202020204" pitchFamily="34" charset="0"/>
              </a:rPr>
              <a:t>Source: </a:t>
            </a:r>
            <a:r>
              <a:rPr lang="en-US" sz="1800" b="0" dirty="0">
                <a:latin typeface="Liberation Sans" panose="020B0604020202020204" pitchFamily="34" charset="0"/>
              </a:rPr>
              <a:t>James O. Mitchel, “Marketing ROI,” LIMRA’s </a:t>
            </a:r>
            <a:r>
              <a:rPr lang="en-US" sz="1800" b="0" i="1" dirty="0">
                <a:latin typeface="Liberation Sans" panose="020B0604020202020204" pitchFamily="34" charset="0"/>
              </a:rPr>
              <a:t>MarketFacts Quarterly </a:t>
            </a:r>
            <a:r>
              <a:rPr lang="en-US" sz="1800" b="0" dirty="0">
                <a:latin typeface="Liberation Sans" panose="020B0604020202020204" pitchFamily="34" charset="0"/>
              </a:rPr>
              <a:t>(Summer 2004), p. 15.</a:t>
            </a:r>
          </a:p>
        </p:txBody>
      </p:sp>
      <p:sp>
        <p:nvSpPr>
          <p:cNvPr id="4" name="Rectangle 3"/>
          <p:cNvSpPr>
            <a:spLocks noChangeArrowheads="1"/>
          </p:cNvSpPr>
          <p:nvPr/>
        </p:nvSpPr>
        <p:spPr bwMode="auto">
          <a:xfrm>
            <a:off x="457200" y="6302992"/>
            <a:ext cx="8229600" cy="56894"/>
          </a:xfrm>
          <a:prstGeom prst="rect">
            <a:avLst/>
          </a:prstGeom>
          <a:solidFill>
            <a:srgbClr val="0099CC"/>
          </a:solidFill>
          <a:ln>
            <a:noFill/>
          </a:ln>
          <a:effectLst/>
        </p:spPr>
        <p:txBody>
          <a:bodyPr lIns="90488" tIns="44450" rIns="90488" bIns="44450" anchor="ctr" anchorCtr="0"/>
          <a:lstStyle/>
          <a:p>
            <a:pPr marL="53975" algn="l"/>
            <a:endParaRPr lang="en-US" altLang="en-US" sz="2800" b="1" i="0"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5</a:t>
            </a:r>
          </a:p>
        </p:txBody>
      </p:sp>
    </p:spTree>
    <p:extLst>
      <p:ext uri="{BB962C8B-B14F-4D97-AF65-F5344CB8AC3E}">
        <p14:creationId xmlns:p14="http://schemas.microsoft.com/office/powerpoint/2010/main" val="3628640530"/>
      </p:ext>
    </p:extLst>
  </p:cSld>
  <p:clrMapOvr>
    <a:masterClrMapping/>
  </p:clrMapOvr>
  <p:transition>
    <p:wipe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Text Box 6"/>
          <p:cNvSpPr txBox="1">
            <a:spLocks noChangeArrowheads="1"/>
          </p:cNvSpPr>
          <p:nvPr/>
        </p:nvSpPr>
        <p:spPr bwMode="auto">
          <a:xfrm>
            <a:off x="609600" y="1295400"/>
            <a:ext cx="7924800" cy="1025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20000"/>
              </a:lnSpc>
              <a:buSzPct val="80000"/>
            </a:pPr>
            <a:r>
              <a:rPr lang="en-US" altLang="en-US" sz="2800" dirty="0">
                <a:solidFill>
                  <a:srgbClr val="CC0000"/>
                </a:solidFill>
                <a:latin typeface="Liberation Sans" panose="020B0604020202020204" pitchFamily="34" charset="0"/>
              </a:rPr>
              <a:t>Asset Turnover </a:t>
            </a:r>
            <a:r>
              <a:rPr lang="en-US" altLang="en-US" sz="2300" b="0" dirty="0">
                <a:latin typeface="Liberation Sans" panose="020B0604020202020204" pitchFamily="34" charset="0"/>
              </a:rPr>
              <a:t>indicates how efficiently a company uses its assets to generate sales.</a:t>
            </a:r>
          </a:p>
        </p:txBody>
      </p:sp>
      <p:sp>
        <p:nvSpPr>
          <p:cNvPr id="8"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200" i="0" dirty="0">
              <a:effectLst/>
              <a:latin typeface="Liberation Sans" panose="020B0604020202020204" pitchFamily="34" charset="0"/>
            </a:endParaRPr>
          </a:p>
        </p:txBody>
      </p:sp>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dirty="0">
                <a:solidFill>
                  <a:schemeClr val="tx2">
                    <a:lumMod val="50000"/>
                  </a:schemeClr>
                </a:solidFill>
                <a:latin typeface="Liberation Sans" panose="020B0604020202020204" pitchFamily="34" charset="0"/>
              </a:rPr>
              <a:t>ANALYSIS</a:t>
            </a:r>
          </a:p>
        </p:txBody>
      </p:sp>
      <p:sp>
        <p:nvSpPr>
          <p:cNvPr id="11" name="Rectangle 10"/>
          <p:cNvSpPr/>
          <p:nvPr/>
        </p:nvSpPr>
        <p:spPr>
          <a:xfrm>
            <a:off x="332096" y="5638800"/>
            <a:ext cx="3733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1200" dirty="0">
                <a:latin typeface="Liberation Sans" panose="020B0604020202020204" pitchFamily="34" charset="0"/>
              </a:rPr>
              <a:t>ILLUSTRATION 9-21</a:t>
            </a:r>
          </a:p>
          <a:p>
            <a:pPr algn="l"/>
            <a:r>
              <a:rPr lang="en-US" sz="1200" b="0" dirty="0">
                <a:latin typeface="Liberation Sans" panose="020B0604020202020204" pitchFamily="34" charset="0"/>
              </a:rPr>
              <a:t>Asset turnover for JetBlue and Southwest</a:t>
            </a:r>
          </a:p>
        </p:txBody>
      </p:sp>
      <p:pic>
        <p:nvPicPr>
          <p:cNvPr id="757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2" y="2563504"/>
            <a:ext cx="8510589" cy="2986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5</a:t>
            </a:r>
          </a:p>
        </p:txBody>
      </p:sp>
    </p:spTree>
    <p:extLst>
      <p:ext uri="{BB962C8B-B14F-4D97-AF65-F5344CB8AC3E}">
        <p14:creationId xmlns:p14="http://schemas.microsoft.com/office/powerpoint/2010/main" val="3364531700"/>
      </p:ext>
    </p:extLst>
  </p:cSld>
  <p:clrMapOvr>
    <a:masterClrMapping/>
  </p:clrMapOvr>
  <p:transition>
    <p:wipe dir="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609600" y="1341438"/>
            <a:ext cx="8153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r>
              <a:rPr lang="en-US" altLang="en-US" sz="2800" dirty="0">
                <a:solidFill>
                  <a:srgbClr val="CC0000"/>
                </a:solidFill>
                <a:latin typeface="Liberation Sans" panose="020B0604020202020204" pitchFamily="34" charset="0"/>
              </a:rPr>
              <a:t>Profit Margin Revisited </a:t>
            </a:r>
          </a:p>
        </p:txBody>
      </p:sp>
      <p:sp>
        <p:nvSpPr>
          <p:cNvPr id="52230" name="Rectangle 7"/>
          <p:cNvSpPr>
            <a:spLocks noChangeArrowheads="1"/>
          </p:cNvSpPr>
          <p:nvPr/>
        </p:nvSpPr>
        <p:spPr bwMode="auto">
          <a:xfrm>
            <a:off x="609600" y="1949121"/>
            <a:ext cx="8153400" cy="1327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20000"/>
              </a:lnSpc>
            </a:pPr>
            <a:r>
              <a:rPr lang="en-US" sz="2300" dirty="0">
                <a:latin typeface="Liberation Sans" panose="020B0604020202020204" pitchFamily="34" charset="0"/>
              </a:rPr>
              <a:t>Profit margin</a:t>
            </a:r>
            <a:r>
              <a:rPr lang="en-US" sz="2300" b="0" dirty="0">
                <a:latin typeface="Liberation Sans" panose="020B0604020202020204" pitchFamily="34" charset="0"/>
              </a:rPr>
              <a:t> tells how effective a company is in turning its sales into income—that is, how much income each dollar of sales provides.</a:t>
            </a:r>
            <a:endParaRPr lang="en-US" altLang="en-US" sz="2300" b="0" dirty="0">
              <a:latin typeface="Liberation Sans" panose="020B0604020202020204" pitchFamily="34" charset="0"/>
            </a:endParaRPr>
          </a:p>
        </p:txBody>
      </p:sp>
      <p:sp>
        <p:nvSpPr>
          <p:cNvPr id="12"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200" i="0" dirty="0">
              <a:effectLst/>
              <a:latin typeface="Liberation Sans" panose="020B0604020202020204" pitchFamily="34" charset="0"/>
            </a:endParaRPr>
          </a:p>
        </p:txBody>
      </p:sp>
      <p:sp>
        <p:nvSpPr>
          <p:cNvPr id="13"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dirty="0">
                <a:solidFill>
                  <a:schemeClr val="tx2">
                    <a:lumMod val="50000"/>
                  </a:schemeClr>
                </a:solidFill>
                <a:latin typeface="Liberation Sans" panose="020B0604020202020204" pitchFamily="34" charset="0"/>
              </a:rPr>
              <a:t>ANALYSIS</a:t>
            </a:r>
          </a:p>
        </p:txBody>
      </p:sp>
      <p:pic>
        <p:nvPicPr>
          <p:cNvPr id="768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3523258"/>
            <a:ext cx="8534400" cy="1810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04800" y="5405735"/>
            <a:ext cx="4572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1200" dirty="0">
                <a:latin typeface="Liberation Sans" panose="020B0604020202020204" pitchFamily="34" charset="0"/>
              </a:rPr>
              <a:t>ILLUSTRATION 9-22</a:t>
            </a:r>
          </a:p>
          <a:p>
            <a:pPr algn="l"/>
            <a:r>
              <a:rPr lang="en-US" sz="1200" b="0" dirty="0">
                <a:latin typeface="Liberation Sans" panose="020B0604020202020204" pitchFamily="34" charset="0"/>
              </a:rPr>
              <a:t>Composition of return on assets</a:t>
            </a:r>
          </a:p>
        </p:txBody>
      </p:sp>
      <p:sp>
        <p:nvSpPr>
          <p:cNvPr id="1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5</a:t>
            </a:r>
          </a:p>
        </p:txBody>
      </p:sp>
    </p:spTree>
    <p:extLst>
      <p:ext uri="{BB962C8B-B14F-4D97-AF65-F5344CB8AC3E}">
        <p14:creationId xmlns:p14="http://schemas.microsoft.com/office/powerpoint/2010/main" val="1854085765"/>
      </p:ext>
    </p:extLst>
  </p:cSld>
  <p:clrMapOvr>
    <a:masterClrMapping/>
  </p:clrMapOvr>
  <p:transition>
    <p:wipe dir="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609600" y="1341438"/>
            <a:ext cx="8153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r>
              <a:rPr lang="en-US" altLang="en-US" sz="2800" dirty="0">
                <a:solidFill>
                  <a:srgbClr val="CC0000"/>
                </a:solidFill>
                <a:latin typeface="Liberation Sans" panose="020B0604020202020204" pitchFamily="34" charset="0"/>
              </a:rPr>
              <a:t>Profit Margin Revisited </a:t>
            </a:r>
          </a:p>
        </p:txBody>
      </p:sp>
      <p:sp>
        <p:nvSpPr>
          <p:cNvPr id="12" name="Line 12"/>
          <p:cNvSpPr>
            <a:spLocks noChangeShapeType="1"/>
          </p:cNvSpPr>
          <p:nvPr/>
        </p:nvSpPr>
        <p:spPr bwMode="auto">
          <a:xfrm flipV="1">
            <a:off x="304800" y="990599"/>
            <a:ext cx="8534400" cy="1"/>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200" i="0" dirty="0">
              <a:effectLst/>
              <a:latin typeface="Liberation Sans" panose="020B0604020202020204" pitchFamily="34" charset="0"/>
            </a:endParaRPr>
          </a:p>
        </p:txBody>
      </p:sp>
      <p:sp>
        <p:nvSpPr>
          <p:cNvPr id="13"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dirty="0">
                <a:solidFill>
                  <a:schemeClr val="tx2">
                    <a:lumMod val="50000"/>
                  </a:schemeClr>
                </a:solidFill>
                <a:latin typeface="Liberation Sans" panose="020B0604020202020204" pitchFamily="34" charset="0"/>
              </a:rPr>
              <a:t>ANALYSIS</a:t>
            </a:r>
          </a:p>
        </p:txBody>
      </p:sp>
      <p:pic>
        <p:nvPicPr>
          <p:cNvPr id="768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57400"/>
            <a:ext cx="8534401" cy="2000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7"/>
          <p:cNvSpPr>
            <a:spLocks noChangeArrowheads="1"/>
          </p:cNvSpPr>
          <p:nvPr/>
        </p:nvSpPr>
        <p:spPr bwMode="auto">
          <a:xfrm>
            <a:off x="609600" y="4311321"/>
            <a:ext cx="8153400" cy="136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0000"/>
              </a:lnSpc>
            </a:pPr>
            <a:r>
              <a:rPr lang="en-US" sz="2300" b="0" dirty="0">
                <a:latin typeface="Liberation Sans" panose="020B0604020202020204" pitchFamily="34" charset="0"/>
              </a:rPr>
              <a:t>Southwest was more effective at generating sales from its assets, while JetBlue was better at deriving profit from its sales.</a:t>
            </a:r>
            <a:endParaRPr lang="en-US" altLang="en-US" sz="2300" b="0" dirty="0">
              <a:latin typeface="Liberation Sans" panose="020B0604020202020204" pitchFamily="34" charset="0"/>
            </a:endParaRPr>
          </a:p>
        </p:txBody>
      </p:sp>
      <p:sp>
        <p:nvSpPr>
          <p:cNvPr id="2" name="Rectangle 1"/>
          <p:cNvSpPr/>
          <p:nvPr/>
        </p:nvSpPr>
        <p:spPr>
          <a:xfrm>
            <a:off x="6782528" y="1357952"/>
            <a:ext cx="213287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1200" dirty="0">
                <a:latin typeface="Liberation Sans" panose="020B0604020202020204" pitchFamily="34" charset="0"/>
              </a:rPr>
              <a:t>ILLUSTRATION 9-23</a:t>
            </a:r>
          </a:p>
          <a:p>
            <a:pPr algn="l"/>
            <a:r>
              <a:rPr lang="en-US" sz="1200" b="0" dirty="0">
                <a:latin typeface="Liberation Sans" panose="020B0604020202020204" pitchFamily="34" charset="0"/>
              </a:rPr>
              <a:t>Components of rate of return</a:t>
            </a:r>
          </a:p>
          <a:p>
            <a:pPr algn="l"/>
            <a:r>
              <a:rPr lang="en-US" sz="1200" b="0" dirty="0">
                <a:latin typeface="Liberation Sans" panose="020B0604020202020204" pitchFamily="34" charset="0"/>
              </a:rPr>
              <a:t>for JetBlue and Southwest</a:t>
            </a:r>
          </a:p>
        </p:txBody>
      </p:sp>
      <p:sp>
        <p:nvSpPr>
          <p:cNvPr id="11"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5</a:t>
            </a:r>
          </a:p>
        </p:txBody>
      </p:sp>
    </p:spTree>
    <p:extLst>
      <p:ext uri="{BB962C8B-B14F-4D97-AF65-F5344CB8AC3E}">
        <p14:creationId xmlns:p14="http://schemas.microsoft.com/office/powerpoint/2010/main" val="3145170795"/>
      </p:ext>
    </p:extLst>
  </p:cSld>
  <p:clrMapOvr>
    <a:masterClrMapping/>
  </p:clrMapOvr>
  <p:transition>
    <p:wipe dir="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770007" y="5105400"/>
            <a:ext cx="2972289" cy="5170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0000"/>
              </a:lnSpc>
              <a:spcBef>
                <a:spcPct val="50000"/>
              </a:spcBef>
              <a:tabLst>
                <a:tab pos="571500" algn="l"/>
                <a:tab pos="4686300" algn="l"/>
              </a:tabLst>
            </a:pPr>
            <a:r>
              <a:rPr lang="en-US" sz="2300" b="0" dirty="0">
                <a:latin typeface="Liberation Sans" panose="020B0604020202020204" pitchFamily="34" charset="0"/>
              </a:rPr>
              <a:t>$460,000 + $540,000</a:t>
            </a:r>
            <a:endParaRPr lang="en-US" altLang="en-US" sz="2300" b="0" dirty="0">
              <a:latin typeface="Liberation Sans" panose="020B0604020202020204" pitchFamily="34" charset="0"/>
            </a:endParaRPr>
          </a:p>
        </p:txBody>
      </p:sp>
      <p:sp>
        <p:nvSpPr>
          <p:cNvPr id="4" name="Rectangle 3"/>
          <p:cNvSpPr/>
          <p:nvPr/>
        </p:nvSpPr>
        <p:spPr>
          <a:xfrm>
            <a:off x="3886200" y="5604336"/>
            <a:ext cx="672433" cy="4780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spcBef>
                <a:spcPct val="50000"/>
              </a:spcBef>
              <a:tabLst>
                <a:tab pos="571500" algn="l"/>
                <a:tab pos="4686300" algn="l"/>
              </a:tabLst>
            </a:pPr>
            <a:r>
              <a:rPr lang="en-US" sz="2300" b="0" dirty="0">
                <a:latin typeface="Liberation Sans" panose="020B0604020202020204" pitchFamily="34" charset="0"/>
              </a:rPr>
              <a:t>2</a:t>
            </a:r>
          </a:p>
        </p:txBody>
      </p:sp>
      <p:sp>
        <p:nvSpPr>
          <p:cNvPr id="19" name="Rectangle 18"/>
          <p:cNvSpPr/>
          <p:nvPr/>
        </p:nvSpPr>
        <p:spPr bwMode="auto">
          <a:xfrm>
            <a:off x="2822019" y="5170430"/>
            <a:ext cx="2811093" cy="392932"/>
          </a:xfrm>
          <a:prstGeom prst="rect">
            <a:avLst/>
          </a:prstGeom>
          <a:solidFill>
            <a:schemeClr val="accent3"/>
          </a:solidFill>
          <a:ln w="12700" cap="sq" cmpd="sng" algn="ctr">
            <a:no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900" b="1" i="0" u="none" strike="noStrike" cap="none" normalizeH="0" baseline="0" dirty="0">
              <a:ln>
                <a:noFill/>
              </a:ln>
              <a:solidFill>
                <a:schemeClr val="tx1"/>
              </a:solidFill>
              <a:effectLst/>
              <a:latin typeface="Arial" charset="0"/>
            </a:endParaRPr>
          </a:p>
        </p:txBody>
      </p:sp>
      <p:sp>
        <p:nvSpPr>
          <p:cNvPr id="20" name="Rectangle 19"/>
          <p:cNvSpPr/>
          <p:nvPr/>
        </p:nvSpPr>
        <p:spPr bwMode="auto">
          <a:xfrm>
            <a:off x="3429000" y="5654164"/>
            <a:ext cx="1586788" cy="392932"/>
          </a:xfrm>
          <a:prstGeom prst="rect">
            <a:avLst/>
          </a:prstGeom>
          <a:solidFill>
            <a:schemeClr val="accent3"/>
          </a:solidFill>
          <a:ln w="12700" cap="sq" cmpd="sng" algn="ctr">
            <a:no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900" b="1" i="0" u="none" strike="noStrike" cap="none" normalizeH="0" baseline="0" dirty="0">
              <a:ln>
                <a:noFill/>
              </a:ln>
              <a:solidFill>
                <a:schemeClr val="tx1"/>
              </a:solidFill>
              <a:effectLst/>
              <a:latin typeface="Arial" charset="0"/>
            </a:endParaRPr>
          </a:p>
        </p:txBody>
      </p:sp>
      <p:sp>
        <p:nvSpPr>
          <p:cNvPr id="5" name="Rectangle 4"/>
          <p:cNvSpPr/>
          <p:nvPr/>
        </p:nvSpPr>
        <p:spPr>
          <a:xfrm>
            <a:off x="1112730" y="5334000"/>
            <a:ext cx="1818126" cy="5170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0000"/>
              </a:lnSpc>
              <a:spcBef>
                <a:spcPct val="50000"/>
              </a:spcBef>
              <a:tabLst>
                <a:tab pos="571500" algn="l"/>
                <a:tab pos="4686300" algn="l"/>
              </a:tabLst>
            </a:pPr>
            <a:r>
              <a:rPr lang="en-US" sz="2300" b="0" dirty="0">
                <a:latin typeface="Liberation Sans" panose="020B0604020202020204" pitchFamily="34" charset="0"/>
              </a:rPr>
              <a:t> $420,000 ÷ </a:t>
            </a:r>
          </a:p>
        </p:txBody>
      </p:sp>
      <p:sp>
        <p:nvSpPr>
          <p:cNvPr id="9" name="Rectangle 8"/>
          <p:cNvSpPr/>
          <p:nvPr/>
        </p:nvSpPr>
        <p:spPr bwMode="auto">
          <a:xfrm>
            <a:off x="1153674" y="5347648"/>
            <a:ext cx="1665726" cy="522992"/>
          </a:xfrm>
          <a:prstGeom prst="rect">
            <a:avLst/>
          </a:prstGeom>
          <a:solidFill>
            <a:schemeClr val="accent3"/>
          </a:solidFill>
          <a:ln w="12700" cap="sq" cmpd="sng" algn="ctr">
            <a:no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900" b="1" i="0" u="none" strike="noStrike" cap="none" normalizeH="0" baseline="0" dirty="0">
              <a:ln>
                <a:noFill/>
              </a:ln>
              <a:solidFill>
                <a:schemeClr val="tx1"/>
              </a:solidFill>
              <a:effectLst/>
              <a:latin typeface="Arial" charset="0"/>
            </a:endParaRPr>
          </a:p>
        </p:txBody>
      </p:sp>
      <p:sp>
        <p:nvSpPr>
          <p:cNvPr id="8" name="Rectangle 7"/>
          <p:cNvSpPr/>
          <p:nvPr/>
        </p:nvSpPr>
        <p:spPr>
          <a:xfrm>
            <a:off x="5606064" y="5336687"/>
            <a:ext cx="2117432" cy="5170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20000"/>
              </a:lnSpc>
              <a:spcBef>
                <a:spcPct val="50000"/>
              </a:spcBef>
              <a:tabLst>
                <a:tab pos="571500" algn="l"/>
                <a:tab pos="4686300" algn="l"/>
              </a:tabLst>
            </a:pPr>
            <a:r>
              <a:rPr lang="en-US" sz="2300" b="0" dirty="0">
                <a:latin typeface="Liberation Sans" panose="020B0604020202020204" pitchFamily="34" charset="0"/>
              </a:rPr>
              <a:t>=         .84</a:t>
            </a:r>
            <a:endParaRPr lang="en-US" altLang="en-US" sz="2300" b="0" dirty="0">
              <a:latin typeface="Liberation Sans" panose="020B0604020202020204" pitchFamily="34" charset="0"/>
            </a:endParaRPr>
          </a:p>
        </p:txBody>
      </p:sp>
      <p:sp>
        <p:nvSpPr>
          <p:cNvPr id="62471" name="Text Box 22"/>
          <p:cNvSpPr txBox="1">
            <a:spLocks noChangeArrowheads="1"/>
          </p:cNvSpPr>
          <p:nvPr/>
        </p:nvSpPr>
        <p:spPr bwMode="auto">
          <a:xfrm>
            <a:off x="457200" y="3314730"/>
            <a:ext cx="8229600" cy="17204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a:lnSpc>
                <a:spcPct val="120000"/>
              </a:lnSpc>
              <a:spcBef>
                <a:spcPct val="50000"/>
              </a:spcBef>
              <a:tabLst>
                <a:tab pos="571500" algn="l"/>
                <a:tab pos="4686300" algn="l"/>
              </a:tabLst>
              <a:defRPr sz="2200" b="0">
                <a:latin typeface="Liberation Sans" panose="020B0604020202020204" pitchFamily="34" charset="0"/>
              </a:defRPr>
            </a:lvl1pPr>
          </a:lstStyle>
          <a:p>
            <a:r>
              <a:rPr lang="en-US" sz="2300" b="1" dirty="0">
                <a:solidFill>
                  <a:schemeClr val="tx2">
                    <a:lumMod val="50000"/>
                  </a:schemeClr>
                </a:solidFill>
              </a:rPr>
              <a:t>SOLUTION</a:t>
            </a:r>
          </a:p>
          <a:p>
            <a:r>
              <a:rPr lang="en-US" sz="2300" dirty="0"/>
              <a:t>The asset turnover is computed as follows.</a:t>
            </a:r>
          </a:p>
          <a:p>
            <a:pPr algn="ctr"/>
            <a:r>
              <a:rPr lang="en-US" sz="2300" dirty="0"/>
              <a:t>Net Sales ÷ Average Total Assets = Asset Turnover</a:t>
            </a:r>
          </a:p>
        </p:txBody>
      </p:sp>
      <p:sp>
        <p:nvSpPr>
          <p:cNvPr id="21" name="Rectangle 20"/>
          <p:cNvSpPr/>
          <p:nvPr/>
        </p:nvSpPr>
        <p:spPr bwMode="auto">
          <a:xfrm>
            <a:off x="6333971" y="5398268"/>
            <a:ext cx="985270" cy="392932"/>
          </a:xfrm>
          <a:prstGeom prst="rect">
            <a:avLst/>
          </a:prstGeom>
          <a:solidFill>
            <a:schemeClr val="accent3"/>
          </a:solidFill>
          <a:ln w="12700" cap="sq" cmpd="sng" algn="ctr">
            <a:no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900" b="1" i="0" u="none" strike="noStrike" cap="none" normalizeH="0" baseline="0" dirty="0">
              <a:ln>
                <a:noFill/>
              </a:ln>
              <a:solidFill>
                <a:schemeClr val="tx1"/>
              </a:solidFill>
              <a:effectLst/>
              <a:latin typeface="Arial" charset="0"/>
            </a:endParaRPr>
          </a:p>
        </p:txBody>
      </p:sp>
      <p:sp>
        <p:nvSpPr>
          <p:cNvPr id="62467" name="Rectangle 4"/>
          <p:cNvSpPr>
            <a:spLocks noChangeArrowheads="1"/>
          </p:cNvSpPr>
          <p:nvPr/>
        </p:nvSpPr>
        <p:spPr bwMode="auto">
          <a:xfrm>
            <a:off x="457200" y="1431595"/>
            <a:ext cx="8382000" cy="1752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0000"/>
              </a:lnSpc>
              <a:spcBef>
                <a:spcPct val="50000"/>
              </a:spcBef>
              <a:tabLst>
                <a:tab pos="571500" algn="l"/>
                <a:tab pos="4686300" algn="l"/>
              </a:tabLst>
            </a:pPr>
            <a:r>
              <a:rPr lang="en-US" sz="2300" b="0" dirty="0">
                <a:latin typeface="Liberation Sans" panose="020B0604020202020204" pitchFamily="34" charset="0"/>
              </a:rPr>
              <a:t>Paramour Company reported net income of $180,000, net sales of $420,000, and had total assets of $460,000 on January 1, 2017, and total assets on December 31, 2017, of $540,000. Determine Paramour’s asset turnover for 2017.</a:t>
            </a:r>
            <a:endParaRPr lang="en-US" altLang="en-US" sz="2300" b="0" dirty="0">
              <a:latin typeface="Liberation Sans" panose="020B0604020202020204" pitchFamily="34" charset="0"/>
            </a:endParaRPr>
          </a:p>
        </p:txBody>
      </p:sp>
      <p:sp>
        <p:nvSpPr>
          <p:cNvPr id="12" name="Rounded Rectangle 11"/>
          <p:cNvSpPr/>
          <p:nvPr/>
        </p:nvSpPr>
        <p:spPr bwMode="auto">
          <a:xfrm>
            <a:off x="3124200" y="443453"/>
            <a:ext cx="5802683"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b="1" i="0" dirty="0">
                <a:solidFill>
                  <a:schemeClr val="accent3"/>
                </a:solidFill>
                <a:effectLst>
                  <a:outerShdw blurRad="38100" dist="38100" dir="2700000" algn="tl">
                    <a:srgbClr val="000000">
                      <a:alpha val="43137"/>
                    </a:srgbClr>
                  </a:outerShdw>
                </a:effectLst>
                <a:latin typeface="Liberation Sans" panose="020B0604020202020204" pitchFamily="34" charset="0"/>
              </a:rPr>
              <a:t>Asset Turnover</a:t>
            </a:r>
          </a:p>
        </p:txBody>
      </p:sp>
      <p:sp>
        <p:nvSpPr>
          <p:cNvPr id="13" name="TextBox 12"/>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spcBef>
                <a:spcPct val="50000"/>
              </a:spcBef>
              <a:buClr>
                <a:srgbClr val="E20000"/>
              </a:buClr>
              <a:defRPr sz="3200" b="1" i="0">
                <a:solidFill>
                  <a:srgbClr val="CC0000"/>
                </a:solidFill>
                <a:effectLst/>
                <a:latin typeface="Liberation Sans" panose="020B0604020202020204" pitchFamily="34" charset="0"/>
              </a:defRPr>
            </a:lvl1pPr>
            <a:lvl2pPr marL="742950" indent="-285750">
              <a:defRPr>
                <a:latin typeface="Times New Roman" pitchFamily="18" charset="0"/>
              </a:defRPr>
            </a:lvl2pPr>
            <a:lvl3pPr marL="1143000" indent="-228600">
              <a:defRPr>
                <a:latin typeface="Times New Roman" pitchFamily="18" charset="0"/>
              </a:defRPr>
            </a:lvl3pPr>
            <a:lvl4pPr marL="1600200" indent="-228600">
              <a:defRPr>
                <a:latin typeface="Times New Roman" pitchFamily="18" charset="0"/>
              </a:defRPr>
            </a:lvl4pPr>
            <a:lvl5pPr marL="2057400" indent="-228600">
              <a:defRPr>
                <a:latin typeface="Times New Roman" pitchFamily="18" charset="0"/>
              </a:defRPr>
            </a:lvl5pPr>
            <a:lvl6pPr marL="2514600" indent="-228600" algn="ctr" eaLnBrk="0" fontAlgn="base" hangingPunct="0">
              <a:spcBef>
                <a:spcPct val="0"/>
              </a:spcBef>
              <a:spcAft>
                <a:spcPct val="0"/>
              </a:spcAft>
              <a:defRPr>
                <a:latin typeface="Times New Roman" pitchFamily="18" charset="0"/>
              </a:defRPr>
            </a:lvl6pPr>
            <a:lvl7pPr marL="2971800" indent="-228600" algn="ctr" eaLnBrk="0" fontAlgn="base" hangingPunct="0">
              <a:spcBef>
                <a:spcPct val="0"/>
              </a:spcBef>
              <a:spcAft>
                <a:spcPct val="0"/>
              </a:spcAft>
              <a:defRPr>
                <a:latin typeface="Times New Roman" pitchFamily="18" charset="0"/>
              </a:defRPr>
            </a:lvl7pPr>
            <a:lvl8pPr marL="3429000" indent="-228600" algn="ctr" eaLnBrk="0" fontAlgn="base" hangingPunct="0">
              <a:spcBef>
                <a:spcPct val="0"/>
              </a:spcBef>
              <a:spcAft>
                <a:spcPct val="0"/>
              </a:spcAft>
              <a:defRPr>
                <a:latin typeface="Times New Roman" pitchFamily="18" charset="0"/>
              </a:defRPr>
            </a:lvl8pPr>
            <a:lvl9pPr marL="3886200" indent="-228600" algn="ctr" eaLnBrk="0" fontAlgn="base" hangingPunct="0">
              <a:spcBef>
                <a:spcPct val="0"/>
              </a:spcBef>
              <a:spcAft>
                <a:spcPct val="0"/>
              </a:spcAft>
              <a:defRPr>
                <a:latin typeface="Times New Roman" pitchFamily="18" charset="0"/>
              </a:defRPr>
            </a:lvl9pPr>
          </a:lstStyle>
          <a:p>
            <a:r>
              <a:rPr lang="en-US" dirty="0"/>
              <a:t>DO IT!</a:t>
            </a:r>
          </a:p>
        </p:txBody>
      </p:sp>
      <p:sp>
        <p:nvSpPr>
          <p:cNvPr id="14" name="Isosceles Triangle 13"/>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5" name="TextBox 14"/>
          <p:cNvSpPr txBox="1"/>
          <p:nvPr/>
        </p:nvSpPr>
        <p:spPr>
          <a:xfrm>
            <a:off x="2210626" y="426570"/>
            <a:ext cx="837374" cy="707886"/>
          </a:xfrm>
          <a:prstGeom prst="rect">
            <a:avLst/>
          </a:prstGeom>
          <a:noFill/>
        </p:spPr>
        <p:txBody>
          <a:bodyPr wrap="square" rtlCol="0">
            <a:spAutoFit/>
          </a:bodyPr>
          <a:lstStyle/>
          <a:p>
            <a:pPr algn="ctr"/>
            <a:r>
              <a:rPr lang="en-US" sz="4000" dirty="0">
                <a:solidFill>
                  <a:srgbClr val="CC0000"/>
                </a:solidFill>
                <a:latin typeface="Liberation Sans" panose="020B0604020202020204" pitchFamily="34" charset="0"/>
              </a:rPr>
              <a:t>5</a:t>
            </a:r>
            <a:endParaRPr lang="en-US" sz="4000" b="1" i="0" dirty="0">
              <a:solidFill>
                <a:srgbClr val="CC0000"/>
              </a:solidFill>
              <a:effectLst/>
              <a:latin typeface="Liberation Sans" panose="020B0604020202020204" pitchFamily="34" charset="0"/>
            </a:endParaRPr>
          </a:p>
        </p:txBody>
      </p:sp>
      <p:cxnSp>
        <p:nvCxnSpPr>
          <p:cNvPr id="16" name="Straight Connector 15"/>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cxnSp>
        <p:nvCxnSpPr>
          <p:cNvPr id="3" name="Straight Connector 2"/>
          <p:cNvCxnSpPr/>
          <p:nvPr/>
        </p:nvCxnSpPr>
        <p:spPr bwMode="auto">
          <a:xfrm>
            <a:off x="2868304" y="5596376"/>
            <a:ext cx="2743200" cy="0"/>
          </a:xfrm>
          <a:prstGeom prst="line">
            <a:avLst/>
          </a:prstGeom>
          <a:solidFill>
            <a:schemeClr val="accent1"/>
          </a:solidFill>
          <a:ln w="1905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5</a:t>
            </a:r>
          </a:p>
        </p:txBody>
      </p:sp>
    </p:spTree>
    <p:extLst>
      <p:ext uri="{BB962C8B-B14F-4D97-AF65-F5344CB8AC3E}">
        <p14:creationId xmlns:p14="http://schemas.microsoft.com/office/powerpoint/2010/main" val="304776973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1"/>
                                        </p:tgtEl>
                                      </p:cBhvr>
                                    </p:animEffect>
                                    <p:set>
                                      <p:cBhvr>
                                        <p:cTn id="2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9"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609600" y="1295400"/>
            <a:ext cx="8077200" cy="364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algn="l">
              <a:lnSpc>
                <a:spcPct val="125000"/>
              </a:lnSpc>
              <a:spcBef>
                <a:spcPct val="50000"/>
              </a:spcBef>
            </a:pPr>
            <a:r>
              <a:rPr lang="en-US" altLang="en-US" sz="2200" dirty="0">
                <a:latin typeface="Liberation Sans" panose="020B0604020202020204" pitchFamily="34" charset="0"/>
              </a:rPr>
              <a:t>Illustration: </a:t>
            </a:r>
            <a:r>
              <a:rPr lang="en-US" altLang="en-US" sz="2200" b="0" dirty="0">
                <a:latin typeface="Liberation Sans" panose="020B0604020202020204" pitchFamily="34" charset="0"/>
              </a:rPr>
              <a:t>Assume that Hayes Manufacturing Company acquires real estate at a cash cost of $100,000. The property contains an old warehouse that is razed at a net cost of $6,000 ($7,500 in costs less $1,500 proceeds from salvaged materials). Additional expenditures are the attorney’s fee, $1,000, and the real estate broker’s commission, $8,000. </a:t>
            </a:r>
          </a:p>
          <a:p>
            <a:pPr algn="l">
              <a:lnSpc>
                <a:spcPct val="125000"/>
              </a:lnSpc>
              <a:spcBef>
                <a:spcPct val="50000"/>
              </a:spcBef>
            </a:pPr>
            <a:r>
              <a:rPr lang="en-US" altLang="en-US" sz="2200" dirty="0">
                <a:latin typeface="Liberation Sans" panose="020B0604020202020204" pitchFamily="34" charset="0"/>
              </a:rPr>
              <a:t>Required: </a:t>
            </a:r>
            <a:r>
              <a:rPr lang="en-US" altLang="en-US" sz="2200" b="0" dirty="0">
                <a:latin typeface="Liberation Sans" panose="020B0604020202020204" pitchFamily="34" charset="0"/>
              </a:rPr>
              <a:t>Determine the amount to be reported as the cost of the land.</a:t>
            </a:r>
          </a:p>
        </p:txBody>
      </p:sp>
      <p:sp>
        <p:nvSpPr>
          <p:cNvPr id="6"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sz="3200" dirty="0">
                <a:solidFill>
                  <a:schemeClr val="tx2">
                    <a:lumMod val="50000"/>
                  </a:schemeClr>
                </a:solidFill>
                <a:latin typeface="Liberation Sans" panose="020B0604020202020204" pitchFamily="34" charset="0"/>
              </a:rPr>
              <a:t>THE COST OF PLANT ASSETS</a:t>
            </a:r>
            <a:endParaRPr lang="en-US" altLang="en-US" sz="3200" b="1" i="0" dirty="0">
              <a:solidFill>
                <a:schemeClr val="tx2">
                  <a:lumMod val="50000"/>
                </a:schemeClr>
              </a:solidFill>
              <a:effectLst/>
              <a:latin typeface="Liberation Sans" panose="020B0604020202020204" pitchFamily="34" charset="0"/>
            </a:endParaRPr>
          </a:p>
        </p:txBody>
      </p:sp>
      <p:sp>
        <p:nvSpPr>
          <p:cNvPr id="7"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spTree>
  </p:cSld>
  <p:clrMapOvr>
    <a:masterClrMapping/>
  </p:clrMapOvr>
  <p:transition>
    <p:wipe dir="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ext Box 2"/>
          <p:cNvSpPr txBox="1">
            <a:spLocks noChangeArrowheads="1"/>
          </p:cNvSpPr>
          <p:nvPr/>
        </p:nvSpPr>
        <p:spPr bwMode="auto">
          <a:xfrm>
            <a:off x="673100" y="2249940"/>
            <a:ext cx="7708900" cy="6309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900" b="1">
                <a:solidFill>
                  <a:schemeClr val="tx1"/>
                </a:solidFill>
                <a:latin typeface="Arial" charset="0"/>
              </a:defRPr>
            </a:lvl1pPr>
            <a:lvl2pPr marL="742950" indent="-285750">
              <a:defRPr sz="2900" b="1">
                <a:solidFill>
                  <a:schemeClr val="tx1"/>
                </a:solidFill>
                <a:latin typeface="Arial" charset="0"/>
              </a:defRPr>
            </a:lvl2pPr>
            <a:lvl3pPr marL="1143000" indent="-228600">
              <a:defRPr sz="2900" b="1">
                <a:solidFill>
                  <a:schemeClr val="tx1"/>
                </a:solidFill>
                <a:latin typeface="Arial" charset="0"/>
              </a:defRPr>
            </a:lvl3pPr>
            <a:lvl4pPr marL="1600200" indent="-228600">
              <a:defRPr sz="2900" b="1">
                <a:solidFill>
                  <a:schemeClr val="tx1"/>
                </a:solidFill>
                <a:latin typeface="Arial" charset="0"/>
              </a:defRPr>
            </a:lvl4pPr>
            <a:lvl5pPr marL="2057400" indent="-228600">
              <a:defRPr sz="2900" b="1">
                <a:solidFill>
                  <a:schemeClr val="tx1"/>
                </a:solidFill>
                <a:latin typeface="Arial" charset="0"/>
              </a:defRPr>
            </a:lvl5pPr>
            <a:lvl6pPr marL="2514600" indent="-228600" algn="ctr" eaLnBrk="0" fontAlgn="base" hangingPunct="0">
              <a:spcBef>
                <a:spcPct val="0"/>
              </a:spcBef>
              <a:spcAft>
                <a:spcPct val="0"/>
              </a:spcAft>
              <a:defRPr sz="2900" b="1">
                <a:solidFill>
                  <a:schemeClr val="tx1"/>
                </a:solidFill>
                <a:latin typeface="Arial" charset="0"/>
              </a:defRPr>
            </a:lvl6pPr>
            <a:lvl7pPr marL="2971800" indent="-228600" algn="ctr" eaLnBrk="0" fontAlgn="base" hangingPunct="0">
              <a:spcBef>
                <a:spcPct val="0"/>
              </a:spcBef>
              <a:spcAft>
                <a:spcPct val="0"/>
              </a:spcAft>
              <a:defRPr sz="2900" b="1">
                <a:solidFill>
                  <a:schemeClr val="tx1"/>
                </a:solidFill>
                <a:latin typeface="Arial" charset="0"/>
              </a:defRPr>
            </a:lvl7pPr>
            <a:lvl8pPr marL="3429000" indent="-228600" algn="ctr" eaLnBrk="0" fontAlgn="base" hangingPunct="0">
              <a:spcBef>
                <a:spcPct val="0"/>
              </a:spcBef>
              <a:spcAft>
                <a:spcPct val="0"/>
              </a:spcAft>
              <a:defRPr sz="2900" b="1">
                <a:solidFill>
                  <a:schemeClr val="tx1"/>
                </a:solidFill>
                <a:latin typeface="Arial" charset="0"/>
              </a:defRPr>
            </a:lvl8pPr>
            <a:lvl9pPr marL="3886200" indent="-228600" algn="ctr" eaLnBrk="0" fontAlgn="base" hangingPunct="0">
              <a:spcBef>
                <a:spcPct val="0"/>
              </a:spcBef>
              <a:spcAft>
                <a:spcPct val="0"/>
              </a:spcAft>
              <a:defRPr sz="2900" b="1">
                <a:solidFill>
                  <a:schemeClr val="tx1"/>
                </a:solidFill>
                <a:latin typeface="Arial" charset="0"/>
              </a:defRPr>
            </a:lvl9pPr>
          </a:lstStyle>
          <a:p>
            <a:pPr marL="231775" indent="0">
              <a:lnSpc>
                <a:spcPct val="125000"/>
              </a:lnSpc>
              <a:spcBef>
                <a:spcPts val="1200"/>
              </a:spcBef>
              <a:buClr>
                <a:srgbClr val="CC0000"/>
              </a:buClr>
              <a:buSzPct val="80000"/>
            </a:pPr>
            <a:r>
              <a:rPr lang="en-US" altLang="en-US" sz="2800" b="0" dirty="0">
                <a:latin typeface="Liberation Sans" panose="020B0604020202020204" pitchFamily="34" charset="0"/>
              </a:rPr>
              <a:t>Previously illustrated in Learning Objective 2.</a:t>
            </a:r>
          </a:p>
        </p:txBody>
      </p:sp>
      <p:sp>
        <p:nvSpPr>
          <p:cNvPr id="9" name="Isosceles Triangle 8"/>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0" name="TextBox 9"/>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11" name="Rounded Rectangle 10"/>
          <p:cNvSpPr/>
          <p:nvPr/>
        </p:nvSpPr>
        <p:spPr bwMode="auto">
          <a:xfrm>
            <a:off x="2971800" y="231443"/>
            <a:ext cx="5776912" cy="1139754"/>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algn="l"/>
            <a:r>
              <a:rPr lang="en-US" sz="2000" dirty="0">
                <a:solidFill>
                  <a:schemeClr val="accent3"/>
                </a:solidFill>
                <a:effectLst>
                  <a:outerShdw blurRad="38100" dist="38100" dir="2700000" algn="tl">
                    <a:srgbClr val="000000">
                      <a:alpha val="43137"/>
                    </a:srgbClr>
                  </a:outerShdw>
                </a:effectLst>
                <a:latin typeface="Liberation Sans" panose="020B0604020202020204" pitchFamily="34" charset="0"/>
              </a:rPr>
              <a:t>APPENDIX 9A: Compute periodic depreciation using the declining-balance method and the units-of-activity method.</a:t>
            </a:r>
          </a:p>
        </p:txBody>
      </p:sp>
      <p:sp>
        <p:nvSpPr>
          <p:cNvPr id="12" name="TextBox 11"/>
          <p:cNvSpPr txBox="1"/>
          <p:nvPr/>
        </p:nvSpPr>
        <p:spPr>
          <a:xfrm>
            <a:off x="2169682" y="426570"/>
            <a:ext cx="802118" cy="707886"/>
          </a:xfrm>
          <a:prstGeom prst="rect">
            <a:avLst/>
          </a:prstGeom>
          <a:noFill/>
        </p:spPr>
        <p:txBody>
          <a:bodyPr wrap="square" rtlCol="0">
            <a:spAutoFit/>
          </a:bodyPr>
          <a:lstStyle/>
          <a:p>
            <a:pPr algn="ctr"/>
            <a:r>
              <a:rPr lang="en-US" sz="4000" b="1" i="0" dirty="0">
                <a:solidFill>
                  <a:srgbClr val="CC0000"/>
                </a:solidFill>
                <a:effectLst/>
                <a:latin typeface="Liberation Sans" panose="020B0604020202020204" pitchFamily="34" charset="0"/>
              </a:rPr>
              <a:t>*6</a:t>
            </a:r>
          </a:p>
        </p:txBody>
      </p:sp>
      <p:cxnSp>
        <p:nvCxnSpPr>
          <p:cNvPr id="13" name="Straight Connector 12"/>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6</a:t>
            </a:r>
          </a:p>
        </p:txBody>
      </p:sp>
    </p:spTree>
  </p:cSld>
  <p:clrMapOvr>
    <a:masterClrMapping/>
  </p:clrMapOvr>
  <p:transition>
    <p:wipe dir="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ight Arrow 44"/>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46" name="Rectangle 2"/>
          <p:cNvSpPr>
            <a:spLocks noChangeArrowheads="1"/>
          </p:cNvSpPr>
          <p:nvPr/>
        </p:nvSpPr>
        <p:spPr bwMode="auto">
          <a:xfrm>
            <a:off x="846160" y="2819400"/>
            <a:ext cx="3268640" cy="446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2300" dirty="0">
                <a:solidFill>
                  <a:srgbClr val="CC0000"/>
                </a:solidFill>
                <a:latin typeface="Liberation Sans" panose="020B0604020202020204" pitchFamily="34" charset="0"/>
              </a:rPr>
              <a:t>KEY POINTS</a:t>
            </a:r>
            <a:endParaRPr lang="en-US" altLang="en-US" sz="2300" b="1" i="0" dirty="0">
              <a:solidFill>
                <a:srgbClr val="CC0000"/>
              </a:solidFill>
              <a:effectLst/>
              <a:latin typeface="Liberation Sans" panose="020B0604020202020204" pitchFamily="34" charset="0"/>
            </a:endParaRPr>
          </a:p>
        </p:txBody>
      </p:sp>
      <p:pic>
        <p:nvPicPr>
          <p:cNvPr id="4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TextBox 47"/>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49" name="Isosceles Triangle 48"/>
          <p:cNvSpPr/>
          <p:nvPr/>
        </p:nvSpPr>
        <p:spPr bwMode="auto">
          <a:xfrm rot="5400000">
            <a:off x="2534961" y="1977383"/>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50" name="TextBox 49"/>
          <p:cNvSpPr txBox="1"/>
          <p:nvPr/>
        </p:nvSpPr>
        <p:spPr>
          <a:xfrm>
            <a:off x="846160" y="1826483"/>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l">
              <a:spcBef>
                <a:spcPct val="50000"/>
              </a:spcBef>
              <a:defRPr sz="1800" b="1" i="0">
                <a:solidFill>
                  <a:srgbClr val="E20000"/>
                </a:solidFill>
                <a:effectLst/>
                <a:latin typeface="Liberation Sans" panose="020B0604020202020204" pitchFamily="34" charset="0"/>
              </a:defRPr>
            </a:lvl1pPr>
            <a:lvl2pPr marL="742950" indent="-285750">
              <a:defRPr b="1" i="1">
                <a:effectLst>
                  <a:outerShdw blurRad="38100" dist="38100" dir="2700000" algn="tl">
                    <a:srgbClr val="000000">
                      <a:alpha val="43137"/>
                    </a:srgbClr>
                  </a:outerShdw>
                </a:effectLst>
                <a:latin typeface="Times New Roman" pitchFamily="18" charset="0"/>
              </a:defRPr>
            </a:lvl2pPr>
            <a:lvl3pPr marL="1143000" indent="-228600">
              <a:defRPr b="1" i="1">
                <a:effectLst>
                  <a:outerShdw blurRad="38100" dist="38100" dir="2700000" algn="tl">
                    <a:srgbClr val="000000">
                      <a:alpha val="43137"/>
                    </a:srgbClr>
                  </a:outerShdw>
                </a:effectLst>
                <a:latin typeface="Times New Roman" pitchFamily="18" charset="0"/>
              </a:defRPr>
            </a:lvl3pPr>
            <a:lvl4pPr marL="1600200" indent="-228600">
              <a:defRPr b="1" i="1">
                <a:effectLst>
                  <a:outerShdw blurRad="38100" dist="38100" dir="2700000" algn="tl">
                    <a:srgbClr val="000000">
                      <a:alpha val="43137"/>
                    </a:srgbClr>
                  </a:outerShdw>
                </a:effectLst>
                <a:latin typeface="Times New Roman" pitchFamily="18" charset="0"/>
              </a:defRPr>
            </a:lvl4pPr>
            <a:lvl5pPr marL="2057400" indent="-228600">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defRPr b="1" i="1">
                <a:effectLst>
                  <a:outerShdw blurRad="38100" dist="38100" dir="2700000" algn="tl">
                    <a:srgbClr val="000000">
                      <a:alpha val="43137"/>
                    </a:srgbClr>
                  </a:outerShdw>
                </a:effectLst>
                <a:latin typeface="Times New Roman" pitchFamily="18" charset="0"/>
              </a:defRPr>
            </a:lvl9pPr>
          </a:lstStyle>
          <a:p>
            <a:r>
              <a:rPr lang="en-US" dirty="0">
                <a:solidFill>
                  <a:srgbClr val="CC0000"/>
                </a:solidFill>
              </a:rPr>
              <a:t>LEARNING OBJECTIVE</a:t>
            </a:r>
          </a:p>
        </p:txBody>
      </p:sp>
      <p:sp>
        <p:nvSpPr>
          <p:cNvPr id="51" name="Rounded Rectangle 50"/>
          <p:cNvSpPr/>
          <p:nvPr/>
        </p:nvSpPr>
        <p:spPr bwMode="auto">
          <a:xfrm>
            <a:off x="3407389" y="1734486"/>
            <a:ext cx="5211171" cy="856314"/>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100" b="1" dirty="0">
                <a:solidFill>
                  <a:schemeClr val="accent3"/>
                </a:solidFill>
                <a:effectLst>
                  <a:outerShdw blurRad="38100" dist="38100" dir="2700000" algn="tl">
                    <a:srgbClr val="000000">
                      <a:alpha val="43137"/>
                    </a:srgbClr>
                  </a:outerShdw>
                </a:effectLst>
                <a:latin typeface="Liberation Sans" panose="020B0604020202020204" pitchFamily="34" charset="0"/>
              </a:rPr>
              <a:t>Compare the accounting for long-lived assets under GAAP and IFRS.</a:t>
            </a:r>
          </a:p>
        </p:txBody>
      </p:sp>
      <p:sp>
        <p:nvSpPr>
          <p:cNvPr id="52" name="TextBox 51"/>
          <p:cNvSpPr txBox="1"/>
          <p:nvPr/>
        </p:nvSpPr>
        <p:spPr>
          <a:xfrm>
            <a:off x="2787242" y="1801541"/>
            <a:ext cx="554182" cy="707886"/>
          </a:xfrm>
          <a:prstGeom prst="rect">
            <a:avLst/>
          </a:prstGeom>
          <a:noFill/>
        </p:spPr>
        <p:txBody>
          <a:bodyPr wrap="square" rtlCol="0">
            <a:spAutoFit/>
          </a:bodyPr>
          <a:lstStyle/>
          <a:p>
            <a:pPr algn="ctr"/>
            <a:r>
              <a:rPr lang="en-US" sz="4000" b="1" dirty="0">
                <a:solidFill>
                  <a:srgbClr val="CC0000"/>
                </a:solidFill>
                <a:latin typeface="Liberation Sans" panose="020B0604020202020204" pitchFamily="34" charset="0"/>
              </a:rPr>
              <a:t>7</a:t>
            </a:r>
            <a:endParaRPr lang="en-US" sz="4000" b="1" i="0" dirty="0">
              <a:solidFill>
                <a:srgbClr val="CC0000"/>
              </a:solidFill>
              <a:effectLst/>
              <a:latin typeface="Liberation Sans" panose="020B0604020202020204" pitchFamily="34" charset="0"/>
            </a:endParaRPr>
          </a:p>
        </p:txBody>
      </p:sp>
      <p:cxnSp>
        <p:nvCxnSpPr>
          <p:cNvPr id="53" name="Straight Connector 52"/>
          <p:cNvCxnSpPr/>
          <p:nvPr/>
        </p:nvCxnSpPr>
        <p:spPr bwMode="auto">
          <a:xfrm>
            <a:off x="2522560" y="1613848"/>
            <a:ext cx="0" cy="1004081"/>
          </a:xfrm>
          <a:prstGeom prst="line">
            <a:avLst/>
          </a:prstGeom>
          <a:solidFill>
            <a:schemeClr val="accent1"/>
          </a:solidFill>
          <a:ln w="19050" cap="sq" cmpd="sng" algn="ctr">
            <a:solidFill>
              <a:schemeClr val="tx1"/>
            </a:solidFill>
            <a:prstDash val="solid"/>
            <a:round/>
            <a:headEnd type="none" w="sm" len="sm"/>
            <a:tailEnd type="none" w="sm" len="sm"/>
          </a:ln>
          <a:effectLst/>
        </p:spPr>
      </p:cxnSp>
      <p:cxnSp>
        <p:nvCxnSpPr>
          <p:cNvPr id="54" name="Straight Connector 53"/>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56" name="Rectangle 4"/>
          <p:cNvSpPr>
            <a:spLocks noChangeArrowheads="1"/>
          </p:cNvSpPr>
          <p:nvPr/>
        </p:nvSpPr>
        <p:spPr bwMode="auto">
          <a:xfrm>
            <a:off x="846160" y="3311856"/>
            <a:ext cx="7764440" cy="2738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15000"/>
              </a:lnSpc>
              <a:spcBef>
                <a:spcPct val="50000"/>
              </a:spcBef>
              <a:buClr>
                <a:srgbClr val="800000"/>
              </a:buClr>
              <a:buSzPct val="80000"/>
            </a:pPr>
            <a:r>
              <a:rPr lang="en-US" altLang="en-US" sz="1900" b="1" i="0" dirty="0">
                <a:effectLst/>
                <a:latin typeface="Liberation Sans" panose="020B0604020202020204" pitchFamily="34" charset="0"/>
              </a:rPr>
              <a:t>Similarities</a:t>
            </a:r>
          </a:p>
          <a:p>
            <a:pPr lvl="1" algn="l">
              <a:lnSpc>
                <a:spcPct val="115000"/>
              </a:lnSpc>
              <a:spcBef>
                <a:spcPct val="50000"/>
              </a:spcBef>
              <a:buClr>
                <a:srgbClr val="CC0000"/>
              </a:buClr>
              <a:buSzPct val="80000"/>
              <a:buFont typeface="Wingdings" pitchFamily="2" charset="2"/>
              <a:buChar char="u"/>
            </a:pPr>
            <a:r>
              <a:rPr lang="en-US" sz="1900" b="0" dirty="0">
                <a:latin typeface="Liberation Sans" panose="020B0604020202020204" pitchFamily="34" charset="0"/>
              </a:rPr>
              <a:t>The definition for plant assets for both IFRS and GAAP is essentially the same.</a:t>
            </a:r>
          </a:p>
          <a:p>
            <a:pPr lvl="1" algn="l">
              <a:lnSpc>
                <a:spcPct val="115000"/>
              </a:lnSpc>
              <a:spcBef>
                <a:spcPct val="50000"/>
              </a:spcBef>
              <a:buClr>
                <a:srgbClr val="CC0000"/>
              </a:buClr>
              <a:buSzPct val="80000"/>
              <a:buFont typeface="Wingdings" pitchFamily="2" charset="2"/>
              <a:buChar char="u"/>
            </a:pPr>
            <a:r>
              <a:rPr lang="en-US" sz="1900" b="0" dirty="0">
                <a:latin typeface="Liberation Sans" panose="020B0604020202020204" pitchFamily="34" charset="0"/>
              </a:rPr>
              <a:t>Both IFRS and GAAP follow the historical cost principle when accounting for property, plant, and equipment at date of acquisition. Cost consists of all expenditures necessary to acquire the asset and make it ready for its intended use.</a:t>
            </a:r>
          </a:p>
        </p:txBody>
      </p:sp>
      <p:sp>
        <p:nvSpPr>
          <p:cNvPr id="5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7 </a:t>
            </a:r>
          </a:p>
        </p:txBody>
      </p:sp>
      <p:sp>
        <p:nvSpPr>
          <p:cNvPr id="17" name="Rectangle 9"/>
          <p:cNvSpPr>
            <a:spLocks noChangeArrowheads="1"/>
          </p:cNvSpPr>
          <p:nvPr/>
        </p:nvSpPr>
        <p:spPr bwMode="auto">
          <a:xfrm rot="5400000">
            <a:off x="38893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8" name="Rectangle 8"/>
          <p:cNvSpPr>
            <a:spLocks noChangeArrowheads="1"/>
          </p:cNvSpPr>
          <p:nvPr/>
        </p:nvSpPr>
        <p:spPr bwMode="auto">
          <a:xfrm rot="5400000">
            <a:off x="-2675827" y="2920301"/>
            <a:ext cx="6281928"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636062010"/>
      </p:ext>
    </p:extLst>
  </p:cSld>
  <p:clrMapOvr>
    <a:masterClrMapping/>
  </p:clrMapOvr>
  <p:transition>
    <p:wipe dir="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a:spLocks noChangeArrowheads="1"/>
          </p:cNvSpPr>
          <p:nvPr/>
        </p:nvSpPr>
        <p:spPr bwMode="auto">
          <a:xfrm>
            <a:off x="846160" y="1828800"/>
            <a:ext cx="7764440" cy="3893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15000"/>
              </a:lnSpc>
              <a:spcBef>
                <a:spcPct val="50000"/>
              </a:spcBef>
              <a:buClr>
                <a:srgbClr val="800000"/>
              </a:buClr>
              <a:buSzPct val="80000"/>
            </a:pPr>
            <a:r>
              <a:rPr lang="en-US" altLang="en-US" sz="1900" b="1" i="0" dirty="0">
                <a:effectLst/>
                <a:latin typeface="Liberation Sans" panose="020B0604020202020204" pitchFamily="34" charset="0"/>
              </a:rPr>
              <a:t>Similarities</a:t>
            </a:r>
          </a:p>
          <a:p>
            <a:pPr lvl="1" algn="l">
              <a:lnSpc>
                <a:spcPct val="115000"/>
              </a:lnSpc>
              <a:spcBef>
                <a:spcPct val="50000"/>
              </a:spcBef>
              <a:buClr>
                <a:srgbClr val="CC0000"/>
              </a:buClr>
              <a:buSzPct val="80000"/>
              <a:buFont typeface="Wingdings" pitchFamily="2" charset="2"/>
              <a:buChar char="u"/>
            </a:pPr>
            <a:r>
              <a:rPr lang="en-US" sz="1900" b="0" dirty="0">
                <a:latin typeface="Liberation Sans" panose="020B0604020202020204" pitchFamily="34" charset="0"/>
              </a:rPr>
              <a:t>Under both IFRS and GAAP, interest costs incurred during construction are capitalized. Recently, IFRS converged to GAAP requirements in this area.</a:t>
            </a:r>
          </a:p>
          <a:p>
            <a:pPr lvl="1" algn="l">
              <a:lnSpc>
                <a:spcPct val="115000"/>
              </a:lnSpc>
              <a:spcBef>
                <a:spcPct val="50000"/>
              </a:spcBef>
              <a:buClr>
                <a:srgbClr val="CC0000"/>
              </a:buClr>
              <a:buSzPct val="80000"/>
              <a:buFont typeface="Wingdings" pitchFamily="2" charset="2"/>
              <a:buChar char="u"/>
            </a:pPr>
            <a:r>
              <a:rPr lang="en-US" sz="1900" b="0" dirty="0">
                <a:latin typeface="Liberation Sans" panose="020B0604020202020204" pitchFamily="34" charset="0"/>
              </a:rPr>
              <a:t>The accounting for subsequent expenditures (such as ordinary repairs and additions) is essentially the same under IFRS and GAAP.</a:t>
            </a:r>
          </a:p>
          <a:p>
            <a:pPr lvl="1" algn="l">
              <a:lnSpc>
                <a:spcPct val="115000"/>
              </a:lnSpc>
              <a:spcBef>
                <a:spcPct val="50000"/>
              </a:spcBef>
              <a:buClr>
                <a:srgbClr val="CC0000"/>
              </a:buClr>
              <a:buSzPct val="80000"/>
              <a:buFont typeface="Wingdings" pitchFamily="2" charset="2"/>
              <a:buChar char="u"/>
            </a:pPr>
            <a:r>
              <a:rPr lang="en-US" sz="1900" b="0" dirty="0">
                <a:latin typeface="Liberation Sans" panose="020B0604020202020204" pitchFamily="34" charset="0"/>
              </a:rPr>
              <a:t>IFRS also views depreciation as an allocation of cost over an asset’s useful life. IFRS permits the same depreciation methods (e.g., straight-line, accelerated, and units-of-activity) as GAAP.</a:t>
            </a:r>
          </a:p>
        </p:txBody>
      </p:sp>
      <p:sp>
        <p:nvSpPr>
          <p:cNvPr id="12" name="Right Arrow 11"/>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cxnSp>
        <p:nvCxnSpPr>
          <p:cNvPr id="15" name="Straight Connector 14"/>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7 </a:t>
            </a:r>
          </a:p>
        </p:txBody>
      </p:sp>
      <p:sp>
        <p:nvSpPr>
          <p:cNvPr id="14" name="Rectangle 9"/>
          <p:cNvSpPr>
            <a:spLocks noChangeArrowheads="1"/>
          </p:cNvSpPr>
          <p:nvPr/>
        </p:nvSpPr>
        <p:spPr bwMode="auto">
          <a:xfrm rot="5400000">
            <a:off x="38893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6" name="Rectangle 8"/>
          <p:cNvSpPr>
            <a:spLocks noChangeArrowheads="1"/>
          </p:cNvSpPr>
          <p:nvPr/>
        </p:nvSpPr>
        <p:spPr bwMode="auto">
          <a:xfrm rot="5400000">
            <a:off x="-2675827" y="2920301"/>
            <a:ext cx="6281928"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2909458675"/>
      </p:ext>
    </p:extLst>
  </p:cSld>
  <p:clrMapOvr>
    <a:masterClrMapping/>
  </p:clrMapOvr>
  <p:transition>
    <p:wipe dir="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a:spLocks noChangeArrowheads="1"/>
          </p:cNvSpPr>
          <p:nvPr/>
        </p:nvSpPr>
        <p:spPr bwMode="auto">
          <a:xfrm>
            <a:off x="846160" y="1828800"/>
            <a:ext cx="7764440" cy="3893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15000"/>
              </a:lnSpc>
              <a:spcBef>
                <a:spcPct val="50000"/>
              </a:spcBef>
              <a:buClr>
                <a:srgbClr val="800000"/>
              </a:buClr>
              <a:buSzPct val="80000"/>
            </a:pPr>
            <a:r>
              <a:rPr lang="en-US" altLang="en-US" sz="1900" b="1" i="0" dirty="0">
                <a:effectLst/>
                <a:latin typeface="Liberation Sans" panose="020B0604020202020204" pitchFamily="34" charset="0"/>
              </a:rPr>
              <a:t>Similarities</a:t>
            </a:r>
          </a:p>
          <a:p>
            <a:pPr lvl="1" algn="l">
              <a:lnSpc>
                <a:spcPct val="115000"/>
              </a:lnSpc>
              <a:spcBef>
                <a:spcPct val="50000"/>
              </a:spcBef>
              <a:buClr>
                <a:srgbClr val="CC0000"/>
              </a:buClr>
              <a:buSzPct val="80000"/>
              <a:buFont typeface="Wingdings" pitchFamily="2" charset="2"/>
              <a:buChar char="u"/>
            </a:pPr>
            <a:r>
              <a:rPr lang="en-US" sz="1900" b="0" dirty="0">
                <a:latin typeface="Liberation Sans" panose="020B0604020202020204" pitchFamily="34" charset="0"/>
              </a:rPr>
              <a:t>Under both GAAP and IFRS, changes in the depreciation method used and changes in useful life are handled in current and future periods. Prior periods are not affected. GAAP recently conformed to international standards in the accounting for changes in depreciation methods.</a:t>
            </a:r>
          </a:p>
          <a:p>
            <a:pPr lvl="1" algn="l">
              <a:lnSpc>
                <a:spcPct val="115000"/>
              </a:lnSpc>
              <a:spcBef>
                <a:spcPct val="50000"/>
              </a:spcBef>
              <a:buClr>
                <a:srgbClr val="CC0000"/>
              </a:buClr>
              <a:buSzPct val="80000"/>
              <a:buFont typeface="Wingdings" pitchFamily="2" charset="2"/>
              <a:buChar char="u"/>
            </a:pPr>
            <a:r>
              <a:rPr lang="en-US" sz="1900" b="0" dirty="0">
                <a:latin typeface="Liberation Sans" panose="020B0604020202020204" pitchFamily="34" charset="0"/>
              </a:rPr>
              <a:t>The accounting for plant asset disposals is essentially the same under IFRS and GAAP.</a:t>
            </a:r>
          </a:p>
          <a:p>
            <a:pPr lvl="1" algn="l">
              <a:lnSpc>
                <a:spcPct val="115000"/>
              </a:lnSpc>
              <a:spcBef>
                <a:spcPct val="50000"/>
              </a:spcBef>
              <a:buClr>
                <a:srgbClr val="CC0000"/>
              </a:buClr>
              <a:buSzPct val="80000"/>
              <a:buFont typeface="Wingdings" pitchFamily="2" charset="2"/>
              <a:buChar char="u"/>
            </a:pPr>
            <a:r>
              <a:rPr lang="en-US" sz="1900" b="0" dirty="0">
                <a:latin typeface="Liberation Sans" panose="020B0604020202020204" pitchFamily="34" charset="0"/>
              </a:rPr>
              <a:t>The definition of intangible assets is essentially the same under IFRS and GAAP.</a:t>
            </a:r>
          </a:p>
        </p:txBody>
      </p:sp>
      <p:sp>
        <p:nvSpPr>
          <p:cNvPr id="12" name="Right Arrow 11"/>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cxnSp>
        <p:nvCxnSpPr>
          <p:cNvPr id="15" name="Straight Connector 14"/>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7 </a:t>
            </a:r>
          </a:p>
        </p:txBody>
      </p:sp>
      <p:sp>
        <p:nvSpPr>
          <p:cNvPr id="14" name="Rectangle 9"/>
          <p:cNvSpPr>
            <a:spLocks noChangeArrowheads="1"/>
          </p:cNvSpPr>
          <p:nvPr/>
        </p:nvSpPr>
        <p:spPr bwMode="auto">
          <a:xfrm rot="5400000">
            <a:off x="38893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6" name="Rectangle 8"/>
          <p:cNvSpPr>
            <a:spLocks noChangeArrowheads="1"/>
          </p:cNvSpPr>
          <p:nvPr/>
        </p:nvSpPr>
        <p:spPr bwMode="auto">
          <a:xfrm rot="5400000">
            <a:off x="-2675827" y="2920301"/>
            <a:ext cx="6281928"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3687144569"/>
      </p:ext>
    </p:extLst>
  </p:cSld>
  <p:clrMapOvr>
    <a:masterClrMapping/>
  </p:clrMapOvr>
  <p:transition>
    <p:wipe dir="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a:spLocks noChangeArrowheads="1"/>
          </p:cNvSpPr>
          <p:nvPr/>
        </p:nvSpPr>
        <p:spPr bwMode="auto">
          <a:xfrm>
            <a:off x="846160" y="1828800"/>
            <a:ext cx="7764440" cy="3893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15000"/>
              </a:lnSpc>
              <a:spcBef>
                <a:spcPct val="50000"/>
              </a:spcBef>
              <a:buClr>
                <a:srgbClr val="800000"/>
              </a:buClr>
              <a:buSzPct val="80000"/>
            </a:pPr>
            <a:r>
              <a:rPr lang="en-US" altLang="en-US" sz="1900" b="1" i="0" dirty="0">
                <a:effectLst/>
                <a:latin typeface="Liberation Sans" panose="020B0604020202020204" pitchFamily="34" charset="0"/>
              </a:rPr>
              <a:t>Similarities</a:t>
            </a:r>
          </a:p>
          <a:p>
            <a:pPr lvl="1" algn="l">
              <a:lnSpc>
                <a:spcPct val="115000"/>
              </a:lnSpc>
              <a:spcBef>
                <a:spcPct val="50000"/>
              </a:spcBef>
              <a:buClr>
                <a:srgbClr val="CC0000"/>
              </a:buClr>
              <a:buSzPct val="80000"/>
              <a:buFont typeface="Wingdings" pitchFamily="2" charset="2"/>
              <a:buChar char="u"/>
            </a:pPr>
            <a:r>
              <a:rPr lang="en-US" sz="1900" b="0" dirty="0">
                <a:latin typeface="Liberation Sans" panose="020B0604020202020204" pitchFamily="34" charset="0"/>
              </a:rPr>
              <a:t>The accounting for exchanges of nonmonetary assets has recently converged between IFRS and GAAP. GAAP now requires that gains on exchanges of nonmonetary assets be recognized if the exchange has commercial substance. This is the same framework used in IFRS.</a:t>
            </a:r>
          </a:p>
          <a:p>
            <a:pPr marL="0" lvl="1" indent="0" algn="l">
              <a:lnSpc>
                <a:spcPct val="115000"/>
              </a:lnSpc>
              <a:spcBef>
                <a:spcPct val="50000"/>
              </a:spcBef>
              <a:buClr>
                <a:srgbClr val="800000"/>
              </a:buClr>
              <a:buSzPct val="80000"/>
            </a:pPr>
            <a:r>
              <a:rPr lang="en-US" altLang="en-US" sz="1900" dirty="0">
                <a:latin typeface="Liberation Sans" panose="020B0604020202020204" pitchFamily="34" charset="0"/>
              </a:rPr>
              <a:t>Differences</a:t>
            </a:r>
          </a:p>
          <a:p>
            <a:pPr lvl="1" algn="l">
              <a:lnSpc>
                <a:spcPct val="115000"/>
              </a:lnSpc>
              <a:spcBef>
                <a:spcPct val="50000"/>
              </a:spcBef>
              <a:buClr>
                <a:srgbClr val="CC0000"/>
              </a:buClr>
              <a:buSzPct val="80000"/>
              <a:buFont typeface="Wingdings" pitchFamily="2" charset="2"/>
              <a:buChar char="u"/>
            </a:pPr>
            <a:r>
              <a:rPr lang="en-US" sz="1900" b="0" dirty="0">
                <a:latin typeface="Liberation Sans" panose="020B0604020202020204" pitchFamily="34" charset="0"/>
              </a:rPr>
              <a:t>IFRS uses the term residual value rather than salvage value to refer to an owner’s estimate of an asset’s value at the end of its useful life for that owner.</a:t>
            </a:r>
          </a:p>
        </p:txBody>
      </p:sp>
      <p:sp>
        <p:nvSpPr>
          <p:cNvPr id="12" name="Right Arrow 11"/>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cxnSp>
        <p:nvCxnSpPr>
          <p:cNvPr id="15" name="Straight Connector 14"/>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7 </a:t>
            </a:r>
          </a:p>
        </p:txBody>
      </p:sp>
      <p:sp>
        <p:nvSpPr>
          <p:cNvPr id="14" name="Rectangle 9"/>
          <p:cNvSpPr>
            <a:spLocks noChangeArrowheads="1"/>
          </p:cNvSpPr>
          <p:nvPr/>
        </p:nvSpPr>
        <p:spPr bwMode="auto">
          <a:xfrm rot="5400000">
            <a:off x="38893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6" name="Rectangle 8"/>
          <p:cNvSpPr>
            <a:spLocks noChangeArrowheads="1"/>
          </p:cNvSpPr>
          <p:nvPr/>
        </p:nvSpPr>
        <p:spPr bwMode="auto">
          <a:xfrm rot="5400000">
            <a:off x="-2675827" y="2920301"/>
            <a:ext cx="6281928"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4024851911"/>
      </p:ext>
    </p:extLst>
  </p:cSld>
  <p:clrMapOvr>
    <a:masterClrMapping/>
  </p:clrMapOvr>
  <p:transition>
    <p:wipe dir="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a:spLocks noChangeArrowheads="1"/>
          </p:cNvSpPr>
          <p:nvPr/>
        </p:nvSpPr>
        <p:spPr bwMode="auto">
          <a:xfrm>
            <a:off x="846160" y="1828800"/>
            <a:ext cx="7764440" cy="4755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15000"/>
              </a:lnSpc>
              <a:spcBef>
                <a:spcPct val="50000"/>
              </a:spcBef>
              <a:buClr>
                <a:srgbClr val="800000"/>
              </a:buClr>
              <a:buSzPct val="80000"/>
            </a:pPr>
            <a:r>
              <a:rPr lang="en-US" altLang="en-US" sz="1900" dirty="0">
                <a:latin typeface="Liberation Sans" panose="020B0604020202020204" pitchFamily="34" charset="0"/>
              </a:rPr>
              <a:t>Differences</a:t>
            </a:r>
          </a:p>
          <a:p>
            <a:pPr lvl="1" algn="l">
              <a:lnSpc>
                <a:spcPct val="115000"/>
              </a:lnSpc>
              <a:spcBef>
                <a:spcPct val="50000"/>
              </a:spcBef>
              <a:buClr>
                <a:srgbClr val="CC0000"/>
              </a:buClr>
              <a:buSzPct val="80000"/>
              <a:buFont typeface="Wingdings" pitchFamily="2" charset="2"/>
              <a:buChar char="u"/>
            </a:pPr>
            <a:r>
              <a:rPr lang="en-US" sz="1900" b="0" dirty="0">
                <a:latin typeface="Liberation Sans" panose="020B0604020202020204" pitchFamily="34" charset="0"/>
              </a:rPr>
              <a:t>IFRS allows companies to revalue plant assets to fair value at the reporting date. Companies that choose to use the revaluation framework must follow revaluation procedures. If revaluation is used, it must be applied to all assets in a class of assets. Assets that are experiencing rapid price changes must be revalued on an annual basis, otherwise less frequent revaluation is acceptable.</a:t>
            </a:r>
          </a:p>
          <a:p>
            <a:pPr lvl="1" algn="l">
              <a:lnSpc>
                <a:spcPct val="115000"/>
              </a:lnSpc>
              <a:spcBef>
                <a:spcPct val="50000"/>
              </a:spcBef>
              <a:buClr>
                <a:srgbClr val="CC0000"/>
              </a:buClr>
              <a:buSzPct val="80000"/>
              <a:buFont typeface="Wingdings" pitchFamily="2" charset="2"/>
              <a:buChar char="u"/>
            </a:pPr>
            <a:r>
              <a:rPr lang="en-US" sz="1900" b="0" dirty="0">
                <a:latin typeface="Liberation Sans" panose="020B0604020202020204" pitchFamily="34" charset="0"/>
              </a:rPr>
              <a:t>IFRS requires component depreciation. Component depreciation specifies that any significant parts of a depreciable asset that have different estimated useful lives should be separately depreciated. Component depreciation is allowed under GAAP but is seldom used.</a:t>
            </a:r>
          </a:p>
        </p:txBody>
      </p:sp>
      <p:sp>
        <p:nvSpPr>
          <p:cNvPr id="12" name="Right Arrow 11"/>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cxnSp>
        <p:nvCxnSpPr>
          <p:cNvPr id="15" name="Straight Connector 14"/>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7 </a:t>
            </a:r>
          </a:p>
        </p:txBody>
      </p:sp>
      <p:sp>
        <p:nvSpPr>
          <p:cNvPr id="14" name="Rectangle 9"/>
          <p:cNvSpPr>
            <a:spLocks noChangeArrowheads="1"/>
          </p:cNvSpPr>
          <p:nvPr/>
        </p:nvSpPr>
        <p:spPr bwMode="auto">
          <a:xfrm rot="5400000">
            <a:off x="38893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6" name="Rectangle 8"/>
          <p:cNvSpPr>
            <a:spLocks noChangeArrowheads="1"/>
          </p:cNvSpPr>
          <p:nvPr/>
        </p:nvSpPr>
        <p:spPr bwMode="auto">
          <a:xfrm rot="5400000">
            <a:off x="-2675827" y="2920301"/>
            <a:ext cx="6281928"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1032452368"/>
      </p:ext>
    </p:extLst>
  </p:cSld>
  <p:clrMapOvr>
    <a:masterClrMapping/>
  </p:clrMapOvr>
  <p:transition>
    <p:wipe dir="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a:spLocks noChangeArrowheads="1"/>
          </p:cNvSpPr>
          <p:nvPr/>
        </p:nvSpPr>
        <p:spPr bwMode="auto">
          <a:xfrm>
            <a:off x="846160" y="1828800"/>
            <a:ext cx="7764440" cy="3410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15000"/>
              </a:lnSpc>
              <a:spcBef>
                <a:spcPct val="50000"/>
              </a:spcBef>
              <a:buClr>
                <a:srgbClr val="800000"/>
              </a:buClr>
              <a:buSzPct val="80000"/>
            </a:pPr>
            <a:r>
              <a:rPr lang="en-US" altLang="en-US" sz="1900" dirty="0">
                <a:latin typeface="Liberation Sans" panose="020B0604020202020204" pitchFamily="34" charset="0"/>
              </a:rPr>
              <a:t>Differences</a:t>
            </a:r>
          </a:p>
          <a:p>
            <a:pPr lvl="1" algn="l">
              <a:lnSpc>
                <a:spcPct val="115000"/>
              </a:lnSpc>
              <a:spcBef>
                <a:spcPct val="50000"/>
              </a:spcBef>
              <a:buClr>
                <a:srgbClr val="CC0000"/>
              </a:buClr>
              <a:buSzPct val="80000"/>
              <a:buFont typeface="Wingdings" pitchFamily="2" charset="2"/>
              <a:buChar char="u"/>
            </a:pPr>
            <a:r>
              <a:rPr lang="en-US" sz="1900" b="0" dirty="0">
                <a:latin typeface="Liberation Sans" panose="020B0604020202020204" pitchFamily="34" charset="0"/>
              </a:rPr>
              <a:t>As in GAAP, under IFRS the costs associated with research and development are segregated into the two components. Costs in the research phase are always expensed under both IFRS and GAAP. Under IFRS, however, costs in the development phase are capitalized as Development Costs once technological feasibility is achieved.</a:t>
            </a:r>
          </a:p>
          <a:p>
            <a:pPr lvl="1" algn="l">
              <a:lnSpc>
                <a:spcPct val="115000"/>
              </a:lnSpc>
              <a:spcBef>
                <a:spcPct val="50000"/>
              </a:spcBef>
              <a:buClr>
                <a:srgbClr val="CC0000"/>
              </a:buClr>
              <a:buSzPct val="80000"/>
              <a:buFont typeface="Wingdings" pitchFamily="2" charset="2"/>
              <a:buChar char="u"/>
            </a:pPr>
            <a:r>
              <a:rPr lang="en-US" sz="1900" b="0" dirty="0">
                <a:latin typeface="Liberation Sans" panose="020B0604020202020204" pitchFamily="34" charset="0"/>
              </a:rPr>
              <a:t>IFRS permits revaluation of intangible assets (except for goodwill). GAAP prohibits revaluation of intangible assets.</a:t>
            </a:r>
          </a:p>
        </p:txBody>
      </p:sp>
      <p:sp>
        <p:nvSpPr>
          <p:cNvPr id="12" name="Right Arrow 11"/>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cxnSp>
        <p:nvCxnSpPr>
          <p:cNvPr id="15" name="Straight Connector 14"/>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7 </a:t>
            </a:r>
          </a:p>
        </p:txBody>
      </p:sp>
      <p:sp>
        <p:nvSpPr>
          <p:cNvPr id="14" name="Rectangle 9"/>
          <p:cNvSpPr>
            <a:spLocks noChangeArrowheads="1"/>
          </p:cNvSpPr>
          <p:nvPr/>
        </p:nvSpPr>
        <p:spPr bwMode="auto">
          <a:xfrm rot="5400000">
            <a:off x="38893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6" name="Rectangle 8"/>
          <p:cNvSpPr>
            <a:spLocks noChangeArrowheads="1"/>
          </p:cNvSpPr>
          <p:nvPr/>
        </p:nvSpPr>
        <p:spPr bwMode="auto">
          <a:xfrm rot="5400000">
            <a:off x="-2675827" y="2920301"/>
            <a:ext cx="6281928"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1958881188"/>
      </p:ext>
    </p:extLst>
  </p:cSld>
  <p:clrMapOvr>
    <a:masterClrMapping/>
  </p:clrMapOvr>
  <p:transition>
    <p:wipe dir="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10" name="Rectangle 2"/>
          <p:cNvSpPr>
            <a:spLocks noChangeArrowheads="1"/>
          </p:cNvSpPr>
          <p:nvPr/>
        </p:nvSpPr>
        <p:spPr bwMode="auto">
          <a:xfrm>
            <a:off x="846160" y="1788804"/>
            <a:ext cx="3992540" cy="442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2300" b="1" i="0" dirty="0">
                <a:solidFill>
                  <a:srgbClr val="CC0000"/>
                </a:solidFill>
                <a:effectLst/>
                <a:latin typeface="Liberation Sans" panose="020B0604020202020204" pitchFamily="34" charset="0"/>
              </a:rPr>
              <a:t>LOOKING TO THE FUTURE</a:t>
            </a:r>
          </a:p>
        </p:txBody>
      </p:sp>
      <p:sp>
        <p:nvSpPr>
          <p:cNvPr id="11" name="Rectangle 4"/>
          <p:cNvSpPr>
            <a:spLocks noChangeArrowheads="1"/>
          </p:cNvSpPr>
          <p:nvPr/>
        </p:nvSpPr>
        <p:spPr bwMode="auto">
          <a:xfrm>
            <a:off x="846160" y="2322204"/>
            <a:ext cx="7764440" cy="99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algn="just">
              <a:lnSpc>
                <a:spcPct val="105000"/>
              </a:lnSpc>
            </a:pPr>
            <a:r>
              <a:rPr lang="en-US" sz="1900" b="0" dirty="0">
                <a:latin typeface="Liberation Sans" panose="020B0604020202020204" pitchFamily="34" charset="0"/>
              </a:rPr>
              <a:t>The IASB and FASB have identified a project that would consider expanded recognition of internally generated intangible assets. IFRS permits more recognition of intangibles compared to GAAP.</a:t>
            </a:r>
          </a:p>
        </p:txBody>
      </p:sp>
      <p:cxnSp>
        <p:nvCxnSpPr>
          <p:cNvPr id="15" name="Straight Connector 14"/>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7</a:t>
            </a:r>
          </a:p>
        </p:txBody>
      </p:sp>
      <p:sp>
        <p:nvSpPr>
          <p:cNvPr id="17" name="Rectangle 9"/>
          <p:cNvSpPr>
            <a:spLocks noChangeArrowheads="1"/>
          </p:cNvSpPr>
          <p:nvPr/>
        </p:nvSpPr>
        <p:spPr bwMode="auto">
          <a:xfrm rot="5400000">
            <a:off x="38893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8" name="Rectangle 8"/>
          <p:cNvSpPr>
            <a:spLocks noChangeArrowheads="1"/>
          </p:cNvSpPr>
          <p:nvPr/>
        </p:nvSpPr>
        <p:spPr bwMode="auto">
          <a:xfrm rot="5400000">
            <a:off x="-2675827" y="2920301"/>
            <a:ext cx="6281928"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3203390217"/>
      </p:ext>
    </p:extLst>
  </p:cSld>
  <p:clrMapOvr>
    <a:masterClrMapping/>
  </p:clrMapOvr>
  <p:transition>
    <p:wipe dir="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cxnSp>
        <p:nvCxnSpPr>
          <p:cNvPr id="10" name="Straight Connector 9"/>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1" name="Rectangle 2"/>
          <p:cNvSpPr>
            <a:spLocks noChangeArrowheads="1"/>
          </p:cNvSpPr>
          <p:nvPr/>
        </p:nvSpPr>
        <p:spPr bwMode="auto">
          <a:xfrm>
            <a:off x="851848" y="1771936"/>
            <a:ext cx="4343400" cy="446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p>
            <a:pPr algn="l"/>
            <a:r>
              <a:rPr lang="en-US" altLang="en-US" sz="2300" b="1" dirty="0">
                <a:solidFill>
                  <a:srgbClr val="CC0000"/>
                </a:solidFill>
                <a:latin typeface="Liberation Sans" panose="020B0604020202020204" pitchFamily="34" charset="0"/>
              </a:rPr>
              <a:t>IFRS Practice</a:t>
            </a:r>
          </a:p>
        </p:txBody>
      </p:sp>
      <p:sp>
        <p:nvSpPr>
          <p:cNvPr id="12" name="Rectangle 8"/>
          <p:cNvSpPr>
            <a:spLocks noChangeArrowheads="1"/>
          </p:cNvSpPr>
          <p:nvPr/>
        </p:nvSpPr>
        <p:spPr bwMode="auto">
          <a:xfrm>
            <a:off x="851848" y="2292636"/>
            <a:ext cx="7772400" cy="416780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marL="1543050" indent="-457200"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25000"/>
              </a:lnSpc>
              <a:spcBef>
                <a:spcPct val="50000"/>
              </a:spcBef>
            </a:pPr>
            <a:r>
              <a:rPr lang="en-US" sz="2000" b="0" dirty="0">
                <a:latin typeface="Liberation Sans" panose="020B0604020202020204" pitchFamily="34" charset="0"/>
              </a:rPr>
              <a:t>Which of the following statements is correct?</a:t>
            </a:r>
          </a:p>
          <a:p>
            <a:pPr marL="808038" lvl="1" indent="-412750" algn="l">
              <a:lnSpc>
                <a:spcPct val="125000"/>
              </a:lnSpc>
              <a:spcBef>
                <a:spcPct val="50000"/>
              </a:spcBef>
              <a:buFontTx/>
              <a:buAutoNum type="alphaLcParenR"/>
            </a:pPr>
            <a:r>
              <a:rPr lang="en-US" sz="2000" b="0" dirty="0">
                <a:latin typeface="Liberation Sans" panose="020B0604020202020204" pitchFamily="34" charset="0"/>
              </a:rPr>
              <a:t>Both IFRS and GAAP permit revaluation of property, plant, and equipment and intangible assets (except for goodwill).</a:t>
            </a:r>
          </a:p>
          <a:p>
            <a:pPr marL="808038" lvl="1" indent="-412750" algn="l">
              <a:lnSpc>
                <a:spcPct val="125000"/>
              </a:lnSpc>
              <a:spcBef>
                <a:spcPct val="50000"/>
              </a:spcBef>
              <a:buFontTx/>
              <a:buAutoNum type="alphaLcParenR"/>
            </a:pPr>
            <a:r>
              <a:rPr lang="en-US" sz="2000" b="0" dirty="0">
                <a:latin typeface="Liberation Sans" panose="020B0604020202020204" pitchFamily="34" charset="0"/>
              </a:rPr>
              <a:t>IFRS permits revaluation of property, plant, and equipment and intangible assets (except for goodwill).</a:t>
            </a:r>
          </a:p>
          <a:p>
            <a:pPr marL="808038" lvl="1" indent="-412750" algn="l">
              <a:lnSpc>
                <a:spcPct val="125000"/>
              </a:lnSpc>
              <a:spcBef>
                <a:spcPct val="50000"/>
              </a:spcBef>
              <a:buFontTx/>
              <a:buAutoNum type="alphaLcParenR"/>
            </a:pPr>
            <a:r>
              <a:rPr lang="en-US" sz="2000" b="0" dirty="0">
                <a:latin typeface="Liberation Sans" panose="020B0604020202020204" pitchFamily="34" charset="0"/>
              </a:rPr>
              <a:t>Both IFRS and GAAP permit revaluation of property, plant, and equipment but not intangible assets.</a:t>
            </a:r>
          </a:p>
          <a:p>
            <a:pPr marL="808038" lvl="1" indent="-412750" algn="l">
              <a:lnSpc>
                <a:spcPct val="125000"/>
              </a:lnSpc>
              <a:spcBef>
                <a:spcPct val="50000"/>
              </a:spcBef>
              <a:buFontTx/>
              <a:buAutoNum type="alphaLcParenR"/>
            </a:pPr>
            <a:r>
              <a:rPr lang="en-US" sz="2000" b="0" dirty="0">
                <a:latin typeface="Liberation Sans" panose="020B0604020202020204" pitchFamily="34" charset="0"/>
              </a:rPr>
              <a:t>GAAP permits revaluation of property, plant, and equipment but not intangible assets.</a:t>
            </a:r>
          </a:p>
        </p:txBody>
      </p:sp>
      <p:sp>
        <p:nvSpPr>
          <p:cNvPr id="14" name="Notched Right Arrow 13"/>
          <p:cNvSpPr/>
          <p:nvPr/>
        </p:nvSpPr>
        <p:spPr bwMode="auto">
          <a:xfrm>
            <a:off x="784407" y="3761096"/>
            <a:ext cx="440826" cy="416718"/>
          </a:xfrm>
          <a:prstGeom prst="notchedRightArrow">
            <a:avLst/>
          </a:prstGeom>
          <a:solidFill>
            <a:srgbClr val="CC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2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7</a:t>
            </a:r>
          </a:p>
        </p:txBody>
      </p:sp>
      <p:sp>
        <p:nvSpPr>
          <p:cNvPr id="21" name="Rectangle 9"/>
          <p:cNvSpPr>
            <a:spLocks noChangeArrowheads="1"/>
          </p:cNvSpPr>
          <p:nvPr/>
        </p:nvSpPr>
        <p:spPr bwMode="auto">
          <a:xfrm rot="5400000">
            <a:off x="38893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22" name="Rectangle 8"/>
          <p:cNvSpPr>
            <a:spLocks noChangeArrowheads="1"/>
          </p:cNvSpPr>
          <p:nvPr/>
        </p:nvSpPr>
        <p:spPr bwMode="auto">
          <a:xfrm rot="5400000">
            <a:off x="-2675827" y="2920301"/>
            <a:ext cx="6281928"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106794625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cxnSp>
        <p:nvCxnSpPr>
          <p:cNvPr id="10" name="Straight Connector 9"/>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1" name="Rectangle 2"/>
          <p:cNvSpPr>
            <a:spLocks noChangeArrowheads="1"/>
          </p:cNvSpPr>
          <p:nvPr/>
        </p:nvSpPr>
        <p:spPr bwMode="auto">
          <a:xfrm>
            <a:off x="851848" y="1771936"/>
            <a:ext cx="4343400" cy="446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p>
            <a:pPr algn="l"/>
            <a:r>
              <a:rPr lang="en-US" altLang="en-US" sz="2300" b="1" dirty="0">
                <a:solidFill>
                  <a:srgbClr val="CC0000"/>
                </a:solidFill>
                <a:latin typeface="Liberation Sans" panose="020B0604020202020204" pitchFamily="34" charset="0"/>
              </a:rPr>
              <a:t>IFRS Practice</a:t>
            </a:r>
          </a:p>
        </p:txBody>
      </p:sp>
      <p:sp>
        <p:nvSpPr>
          <p:cNvPr id="12" name="Rectangle 8"/>
          <p:cNvSpPr>
            <a:spLocks noChangeArrowheads="1"/>
          </p:cNvSpPr>
          <p:nvPr/>
        </p:nvSpPr>
        <p:spPr bwMode="auto">
          <a:xfrm>
            <a:off x="851848" y="2292636"/>
            <a:ext cx="7772400" cy="26289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marL="1543050" indent="-457200"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25000"/>
              </a:lnSpc>
              <a:spcBef>
                <a:spcPct val="50000"/>
              </a:spcBef>
            </a:pPr>
            <a:r>
              <a:rPr lang="en-US" sz="2000" b="0" dirty="0">
                <a:latin typeface="Liberation Sans" panose="020B0604020202020204" pitchFamily="34" charset="0"/>
              </a:rPr>
              <a:t>Research and development costs are:</a:t>
            </a:r>
          </a:p>
          <a:p>
            <a:pPr marL="808038" lvl="1" indent="-412750" algn="l">
              <a:lnSpc>
                <a:spcPct val="125000"/>
              </a:lnSpc>
              <a:spcBef>
                <a:spcPct val="50000"/>
              </a:spcBef>
              <a:buFontTx/>
              <a:buAutoNum type="alphaLcParenR"/>
            </a:pPr>
            <a:r>
              <a:rPr lang="en-US" sz="2000" b="0" dirty="0">
                <a:latin typeface="Liberation Sans" panose="020B0604020202020204" pitchFamily="34" charset="0"/>
              </a:rPr>
              <a:t>expensed under GAAP.</a:t>
            </a:r>
          </a:p>
          <a:p>
            <a:pPr marL="808038" lvl="1" indent="-412750" algn="l">
              <a:lnSpc>
                <a:spcPct val="125000"/>
              </a:lnSpc>
              <a:spcBef>
                <a:spcPct val="50000"/>
              </a:spcBef>
              <a:buFontTx/>
              <a:buAutoNum type="alphaLcParenR"/>
            </a:pPr>
            <a:r>
              <a:rPr lang="en-US" sz="2000" b="0" dirty="0">
                <a:latin typeface="Liberation Sans" panose="020B0604020202020204" pitchFamily="34" charset="0"/>
              </a:rPr>
              <a:t>expensed under IFRS.</a:t>
            </a:r>
          </a:p>
          <a:p>
            <a:pPr marL="808038" lvl="1" indent="-412750" algn="l">
              <a:lnSpc>
                <a:spcPct val="125000"/>
              </a:lnSpc>
              <a:spcBef>
                <a:spcPct val="50000"/>
              </a:spcBef>
              <a:buFontTx/>
              <a:buAutoNum type="alphaLcParenR"/>
            </a:pPr>
            <a:r>
              <a:rPr lang="en-US" sz="2000" b="0" dirty="0">
                <a:latin typeface="Liberation Sans" panose="020B0604020202020204" pitchFamily="34" charset="0"/>
              </a:rPr>
              <a:t>expensed under both GAAP and IFRS.</a:t>
            </a:r>
          </a:p>
          <a:p>
            <a:pPr marL="808038" lvl="1" indent="-412750" algn="l">
              <a:lnSpc>
                <a:spcPct val="125000"/>
              </a:lnSpc>
              <a:spcBef>
                <a:spcPct val="50000"/>
              </a:spcBef>
              <a:buFontTx/>
              <a:buAutoNum type="alphaLcParenR"/>
            </a:pPr>
            <a:r>
              <a:rPr lang="en-US" sz="2000" b="0" dirty="0">
                <a:latin typeface="Liberation Sans" panose="020B0604020202020204" pitchFamily="34" charset="0"/>
              </a:rPr>
              <a:t>None of the above.</a:t>
            </a:r>
          </a:p>
        </p:txBody>
      </p:sp>
      <p:sp>
        <p:nvSpPr>
          <p:cNvPr id="14" name="Notched Right Arrow 13"/>
          <p:cNvSpPr/>
          <p:nvPr/>
        </p:nvSpPr>
        <p:spPr bwMode="auto">
          <a:xfrm>
            <a:off x="784407" y="2868304"/>
            <a:ext cx="440826" cy="416718"/>
          </a:xfrm>
          <a:prstGeom prst="notchedRightArrow">
            <a:avLst/>
          </a:prstGeom>
          <a:solidFill>
            <a:srgbClr val="CC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2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7</a:t>
            </a:r>
          </a:p>
        </p:txBody>
      </p:sp>
      <p:sp>
        <p:nvSpPr>
          <p:cNvPr id="21" name="Rectangle 9"/>
          <p:cNvSpPr>
            <a:spLocks noChangeArrowheads="1"/>
          </p:cNvSpPr>
          <p:nvPr/>
        </p:nvSpPr>
        <p:spPr bwMode="auto">
          <a:xfrm rot="5400000">
            <a:off x="38893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22" name="Rectangle 8"/>
          <p:cNvSpPr>
            <a:spLocks noChangeArrowheads="1"/>
          </p:cNvSpPr>
          <p:nvPr/>
        </p:nvSpPr>
        <p:spPr bwMode="auto">
          <a:xfrm rot="5400000">
            <a:off x="-2675827" y="2920301"/>
            <a:ext cx="6281928"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183713770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movnglnc">
  <a:themeElements>
    <a:clrScheme name="">
      <a:dk1>
        <a:srgbClr val="000000"/>
      </a:dk1>
      <a:lt1>
        <a:srgbClr val="FFFFFF"/>
      </a:lt1>
      <a:dk2>
        <a:srgbClr val="0000FF"/>
      </a:dk2>
      <a:lt2>
        <a:srgbClr val="000000"/>
      </a:lt2>
      <a:accent1>
        <a:srgbClr val="00FFFF"/>
      </a:accent1>
      <a:accent2>
        <a:srgbClr val="FF0000"/>
      </a:accent2>
      <a:accent3>
        <a:srgbClr val="FFFFFF"/>
      </a:accent3>
      <a:accent4>
        <a:srgbClr val="000000"/>
      </a:accent4>
      <a:accent5>
        <a:srgbClr val="AAFFFF"/>
      </a:accent5>
      <a:accent6>
        <a:srgbClr val="E70000"/>
      </a:accent6>
      <a:hlink>
        <a:srgbClr val="000099"/>
      </a:hlink>
      <a:folHlink>
        <a:srgbClr val="000000"/>
      </a:folHlink>
    </a:clrScheme>
    <a:fontScheme name="movnglnc">
      <a:majorFont>
        <a:latin typeface="Comic Sans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9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900" b="1" i="0" u="none" strike="noStrike" cap="none" normalizeH="0" baseline="0" smtClean="0">
            <a:ln>
              <a:noFill/>
            </a:ln>
            <a:solidFill>
              <a:schemeClr val="tx1"/>
            </a:solidFill>
            <a:effectLst/>
            <a:latin typeface="Arial" charset="0"/>
          </a:defRPr>
        </a:defPPr>
      </a:lstStyle>
    </a:lnDef>
  </a:objectDefaults>
  <a:extraClrSchemeLst>
    <a:extraClrScheme>
      <a:clrScheme name="movngln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vngln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vngln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vngln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vngln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vngln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vngln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Office\Templates\1033\Company Handbook.pot</Template>
  <TotalTime>17721</TotalTime>
  <Pages>43</Pages>
  <Words>6052</Words>
  <Application>Microsoft Office PowerPoint</Application>
  <PresentationFormat>On-screen Show (4:3)</PresentationFormat>
  <Paragraphs>861</Paragraphs>
  <Slides>100</Slides>
  <Notes>92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100</vt:i4>
      </vt:variant>
    </vt:vector>
  </HeadingPairs>
  <TitlesOfParts>
    <vt:vector size="108" baseType="lpstr">
      <vt:lpstr>Arial</vt:lpstr>
      <vt:lpstr>Comic Sans MS</vt:lpstr>
      <vt:lpstr>Liberation Sans</vt:lpstr>
      <vt:lpstr>Times New Roman</vt:lpstr>
      <vt:lpstr>Wingdings</vt:lpstr>
      <vt:lpstr>movnglnc</vt:lpstr>
      <vt:lpstr>Worksheet</vt:lpstr>
      <vt:lpstr>Photo Editor Photo</vt:lpstr>
      <vt:lpstr>PowerPoint Presentation</vt:lpstr>
      <vt:lpstr>PowerPoint Presentation</vt:lpstr>
      <vt:lpstr>CHAPTER 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Cost of Plant Assets - Buildings</vt:lpstr>
      <vt:lpstr>Improvements to Property and Building</vt:lpstr>
      <vt:lpstr>PowerPoint Presentation</vt:lpstr>
      <vt:lpstr>Determining the Cost of Plant Assets – YOU DO!</vt:lpstr>
      <vt:lpstr>Determining the Cost of Plant Assets – YOU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You Do! Depreciation – Declining Balance – Pete’s Pizza!</vt:lpstr>
      <vt:lpstr>You Do! Depreciation – Declining Balance – Pete’s Pizza! Set it up!</vt:lpstr>
      <vt:lpstr>You Do! Depreciation – Declining Balance – Pete’s Pizza!                           SOLUTION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Accounting and Accounting Standards</dc:title>
  <dc:creator>Coby Harmon</dc:creator>
  <cp:lastModifiedBy>robert wehmann</cp:lastModifiedBy>
  <cp:revision>2435</cp:revision>
  <cp:lastPrinted>1999-09-16T17:08:20Z</cp:lastPrinted>
  <dcterms:created xsi:type="dcterms:W3CDTF">1997-03-28T18:03:02Z</dcterms:created>
  <dcterms:modified xsi:type="dcterms:W3CDTF">2020-03-06T17:43:37Z</dcterms:modified>
</cp:coreProperties>
</file>