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heme/themeOverride1.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theme/themeOverride2.xml" ContentType="application/vnd.openxmlformats-officedocument.themeOverr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ink/ink1.xml" ContentType="application/inkml+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137"/>
  </p:notesMasterIdLst>
  <p:handoutMasterIdLst>
    <p:handoutMasterId r:id="rId138"/>
  </p:handoutMasterIdLst>
  <p:sldIdLst>
    <p:sldId id="627" r:id="rId2"/>
    <p:sldId id="568" r:id="rId3"/>
    <p:sldId id="569" r:id="rId4"/>
    <p:sldId id="571" r:id="rId5"/>
    <p:sldId id="572" r:id="rId6"/>
    <p:sldId id="451" r:id="rId7"/>
    <p:sldId id="630" r:id="rId8"/>
    <p:sldId id="489" r:id="rId9"/>
    <p:sldId id="452" r:id="rId10"/>
    <p:sldId id="490" r:id="rId11"/>
    <p:sldId id="573" r:id="rId12"/>
    <p:sldId id="449" r:id="rId13"/>
    <p:sldId id="450" r:id="rId14"/>
    <p:sldId id="628" r:id="rId15"/>
    <p:sldId id="491" r:id="rId16"/>
    <p:sldId id="574" r:id="rId17"/>
    <p:sldId id="454" r:id="rId18"/>
    <p:sldId id="471" r:id="rId19"/>
    <p:sldId id="402" r:id="rId20"/>
    <p:sldId id="400" r:id="rId21"/>
    <p:sldId id="575" r:id="rId22"/>
    <p:sldId id="576" r:id="rId23"/>
    <p:sldId id="631" r:id="rId24"/>
    <p:sldId id="462" r:id="rId25"/>
    <p:sldId id="632" r:id="rId26"/>
    <p:sldId id="403" r:id="rId27"/>
    <p:sldId id="460" r:id="rId28"/>
    <p:sldId id="463" r:id="rId29"/>
    <p:sldId id="492" r:id="rId30"/>
    <p:sldId id="633" r:id="rId31"/>
    <p:sldId id="634" r:id="rId32"/>
    <p:sldId id="494" r:id="rId33"/>
    <p:sldId id="637" r:id="rId34"/>
    <p:sldId id="635" r:id="rId35"/>
    <p:sldId id="638" r:id="rId36"/>
    <p:sldId id="644" r:id="rId37"/>
    <p:sldId id="647" r:id="rId38"/>
    <p:sldId id="457" r:id="rId39"/>
    <p:sldId id="661" r:id="rId40"/>
    <p:sldId id="640" r:id="rId41"/>
    <p:sldId id="641" r:id="rId42"/>
    <p:sldId id="643" r:id="rId43"/>
    <p:sldId id="645" r:id="rId44"/>
    <p:sldId id="646" r:id="rId45"/>
    <p:sldId id="495" r:id="rId46"/>
    <p:sldId id="473" r:id="rId47"/>
    <p:sldId id="496" r:id="rId48"/>
    <p:sldId id="410" r:id="rId49"/>
    <p:sldId id="461" r:id="rId50"/>
    <p:sldId id="464" r:id="rId51"/>
    <p:sldId id="497" r:id="rId52"/>
    <p:sldId id="498" r:id="rId53"/>
    <p:sldId id="577" r:id="rId54"/>
    <p:sldId id="664" r:id="rId55"/>
    <p:sldId id="665" r:id="rId56"/>
    <p:sldId id="578" r:id="rId57"/>
    <p:sldId id="579" r:id="rId58"/>
    <p:sldId id="580" r:id="rId59"/>
    <p:sldId id="581" r:id="rId60"/>
    <p:sldId id="582" r:id="rId61"/>
    <p:sldId id="583" r:id="rId62"/>
    <p:sldId id="465" r:id="rId63"/>
    <p:sldId id="421" r:id="rId64"/>
    <p:sldId id="459" r:id="rId65"/>
    <p:sldId id="466" r:id="rId66"/>
    <p:sldId id="422" r:id="rId67"/>
    <p:sldId id="499" r:id="rId68"/>
    <p:sldId id="425" r:id="rId69"/>
    <p:sldId id="458" r:id="rId70"/>
    <p:sldId id="467" r:id="rId71"/>
    <p:sldId id="426" r:id="rId72"/>
    <p:sldId id="524" r:id="rId73"/>
    <p:sldId id="500" r:id="rId74"/>
    <p:sldId id="501" r:id="rId75"/>
    <p:sldId id="584" r:id="rId76"/>
    <p:sldId id="430" r:id="rId77"/>
    <p:sldId id="585" r:id="rId78"/>
    <p:sldId id="587" r:id="rId79"/>
    <p:sldId id="588" r:id="rId80"/>
    <p:sldId id="589" r:id="rId81"/>
    <p:sldId id="590" r:id="rId82"/>
    <p:sldId id="502" r:id="rId83"/>
    <p:sldId id="503" r:id="rId84"/>
    <p:sldId id="472" r:id="rId85"/>
    <p:sldId id="429" r:id="rId86"/>
    <p:sldId id="649" r:id="rId87"/>
    <p:sldId id="650" r:id="rId88"/>
    <p:sldId id="651" r:id="rId89"/>
    <p:sldId id="652" r:id="rId90"/>
    <p:sldId id="653" r:id="rId91"/>
    <p:sldId id="654" r:id="rId92"/>
    <p:sldId id="441" r:id="rId93"/>
    <p:sldId id="511" r:id="rId94"/>
    <p:sldId id="513" r:id="rId95"/>
    <p:sldId id="591" r:id="rId96"/>
    <p:sldId id="592" r:id="rId97"/>
    <p:sldId id="593" r:id="rId98"/>
    <p:sldId id="594" r:id="rId99"/>
    <p:sldId id="655" r:id="rId100"/>
    <p:sldId id="660" r:id="rId101"/>
    <p:sldId id="504" r:id="rId102"/>
    <p:sldId id="656" r:id="rId103"/>
    <p:sldId id="505" r:id="rId104"/>
    <p:sldId id="657" r:id="rId105"/>
    <p:sldId id="658" r:id="rId106"/>
    <p:sldId id="659" r:id="rId107"/>
    <p:sldId id="506" r:id="rId108"/>
    <p:sldId id="512" r:id="rId109"/>
    <p:sldId id="508" r:id="rId110"/>
    <p:sldId id="510" r:id="rId111"/>
    <p:sldId id="605" r:id="rId112"/>
    <p:sldId id="606" r:id="rId113"/>
    <p:sldId id="607" r:id="rId114"/>
    <p:sldId id="608" r:id="rId115"/>
    <p:sldId id="609" r:id="rId116"/>
    <p:sldId id="610" r:id="rId117"/>
    <p:sldId id="611" r:id="rId118"/>
    <p:sldId id="612" r:id="rId119"/>
    <p:sldId id="613" r:id="rId120"/>
    <p:sldId id="517" r:id="rId121"/>
    <p:sldId id="519" r:id="rId122"/>
    <p:sldId id="614" r:id="rId123"/>
    <p:sldId id="615" r:id="rId124"/>
    <p:sldId id="616" r:id="rId125"/>
    <p:sldId id="543" r:id="rId126"/>
    <p:sldId id="548" r:id="rId127"/>
    <p:sldId id="617" r:id="rId128"/>
    <p:sldId id="618" r:id="rId129"/>
    <p:sldId id="619" r:id="rId130"/>
    <p:sldId id="625" r:id="rId131"/>
    <p:sldId id="620" r:id="rId132"/>
    <p:sldId id="621" r:id="rId133"/>
    <p:sldId id="626" r:id="rId134"/>
    <p:sldId id="623" r:id="rId135"/>
    <p:sldId id="624" r:id="rId136"/>
  </p:sldIdLst>
  <p:sldSz cx="9144000" cy="6858000" type="screen4x3"/>
  <p:notesSz cx="7010400" cy="9296400"/>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sz="12900" b="1" kern="1200">
        <a:solidFill>
          <a:srgbClr val="005ADE"/>
        </a:solidFill>
        <a:latin typeface="Arial" charset="0"/>
        <a:ea typeface="+mn-ea"/>
        <a:cs typeface="+mn-cs"/>
      </a:defRPr>
    </a:lvl1pPr>
    <a:lvl2pPr marL="457200" algn="l" rtl="0" eaLnBrk="0" fontAlgn="base" hangingPunct="0">
      <a:spcBef>
        <a:spcPct val="0"/>
      </a:spcBef>
      <a:spcAft>
        <a:spcPct val="0"/>
      </a:spcAft>
      <a:defRPr sz="12900" b="1" kern="1200">
        <a:solidFill>
          <a:srgbClr val="005ADE"/>
        </a:solidFill>
        <a:latin typeface="Arial" charset="0"/>
        <a:ea typeface="+mn-ea"/>
        <a:cs typeface="+mn-cs"/>
      </a:defRPr>
    </a:lvl2pPr>
    <a:lvl3pPr marL="914400" algn="l" rtl="0" eaLnBrk="0" fontAlgn="base" hangingPunct="0">
      <a:spcBef>
        <a:spcPct val="0"/>
      </a:spcBef>
      <a:spcAft>
        <a:spcPct val="0"/>
      </a:spcAft>
      <a:defRPr sz="12900" b="1" kern="1200">
        <a:solidFill>
          <a:srgbClr val="005ADE"/>
        </a:solidFill>
        <a:latin typeface="Arial" charset="0"/>
        <a:ea typeface="+mn-ea"/>
        <a:cs typeface="+mn-cs"/>
      </a:defRPr>
    </a:lvl3pPr>
    <a:lvl4pPr marL="1371600" algn="l" rtl="0" eaLnBrk="0" fontAlgn="base" hangingPunct="0">
      <a:spcBef>
        <a:spcPct val="0"/>
      </a:spcBef>
      <a:spcAft>
        <a:spcPct val="0"/>
      </a:spcAft>
      <a:defRPr sz="12900" b="1" kern="1200">
        <a:solidFill>
          <a:srgbClr val="005ADE"/>
        </a:solidFill>
        <a:latin typeface="Arial" charset="0"/>
        <a:ea typeface="+mn-ea"/>
        <a:cs typeface="+mn-cs"/>
      </a:defRPr>
    </a:lvl4pPr>
    <a:lvl5pPr marL="1828800" algn="l" rtl="0" eaLnBrk="0" fontAlgn="base" hangingPunct="0">
      <a:spcBef>
        <a:spcPct val="0"/>
      </a:spcBef>
      <a:spcAft>
        <a:spcPct val="0"/>
      </a:spcAft>
      <a:defRPr sz="12900" b="1" kern="1200">
        <a:solidFill>
          <a:srgbClr val="005ADE"/>
        </a:solidFill>
        <a:latin typeface="Arial" charset="0"/>
        <a:ea typeface="+mn-ea"/>
        <a:cs typeface="+mn-cs"/>
      </a:defRPr>
    </a:lvl5pPr>
    <a:lvl6pPr marL="2286000" algn="l" defTabSz="914400" rtl="0" eaLnBrk="1" latinLnBrk="0" hangingPunct="1">
      <a:defRPr sz="12900" b="1" kern="1200">
        <a:solidFill>
          <a:srgbClr val="005ADE"/>
        </a:solidFill>
        <a:latin typeface="Arial" charset="0"/>
        <a:ea typeface="+mn-ea"/>
        <a:cs typeface="+mn-cs"/>
      </a:defRPr>
    </a:lvl6pPr>
    <a:lvl7pPr marL="2743200" algn="l" defTabSz="914400" rtl="0" eaLnBrk="1" latinLnBrk="0" hangingPunct="1">
      <a:defRPr sz="12900" b="1" kern="1200">
        <a:solidFill>
          <a:srgbClr val="005ADE"/>
        </a:solidFill>
        <a:latin typeface="Arial" charset="0"/>
        <a:ea typeface="+mn-ea"/>
        <a:cs typeface="+mn-cs"/>
      </a:defRPr>
    </a:lvl7pPr>
    <a:lvl8pPr marL="3200400" algn="l" defTabSz="914400" rtl="0" eaLnBrk="1" latinLnBrk="0" hangingPunct="1">
      <a:defRPr sz="12900" b="1" kern="1200">
        <a:solidFill>
          <a:srgbClr val="005ADE"/>
        </a:solidFill>
        <a:latin typeface="Arial" charset="0"/>
        <a:ea typeface="+mn-ea"/>
        <a:cs typeface="+mn-cs"/>
      </a:defRPr>
    </a:lvl8pPr>
    <a:lvl9pPr marL="3657600" algn="l" defTabSz="914400" rtl="0" eaLnBrk="1" latinLnBrk="0" hangingPunct="1">
      <a:defRPr sz="12900" b="1" kern="1200">
        <a:solidFill>
          <a:srgbClr val="005ADE"/>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7"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66CC"/>
    <a:srgbClr val="CC0000"/>
    <a:srgbClr val="0066FF"/>
    <a:srgbClr val="FFFFC5"/>
    <a:srgbClr val="00007F"/>
    <a:srgbClr val="000066"/>
    <a:srgbClr val="0000CC"/>
    <a:srgbClr val="00547E"/>
    <a:srgbClr val="FFFFFF"/>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971" autoAdjust="0"/>
    <p:restoredTop sz="88632" autoAdjust="0"/>
  </p:normalViewPr>
  <p:slideViewPr>
    <p:cSldViewPr>
      <p:cViewPr>
        <p:scale>
          <a:sx n="81" d="100"/>
          <a:sy n="81" d="100"/>
        </p:scale>
        <p:origin x="228" y="666"/>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 r:id="rId31" collapse="1"/>
      <p:sld r:id="rId32" collapse="1"/>
      <p:sld r:id="rId33" collapse="1"/>
      <p:sld r:id="rId34" collapse="1"/>
      <p:sld r:id="rId35" collapse="1"/>
      <p:sld r:id="rId36" collapse="1"/>
      <p:sld r:id="rId37" collapse="1"/>
      <p:sld r:id="rId38" collapse="1"/>
      <p:sld r:id="rId39" collapse="1"/>
      <p:sld r:id="rId40" collapse="1"/>
      <p:sld r:id="rId41" collapse="1"/>
      <p:sld r:id="rId42" collapse="1"/>
      <p:sld r:id="rId43" collapse="1"/>
      <p:sld r:id="rId44" collapse="1"/>
      <p:sld r:id="rId45" collapse="1"/>
      <p:sld r:id="rId46" collapse="1"/>
      <p:sld r:id="rId47" collapse="1"/>
      <p:sld r:id="rId48" collapse="1"/>
      <p:sld r:id="rId49" collapse="1"/>
      <p:sld r:id="rId50" collapse="1"/>
      <p:sld r:id="rId51" collapse="1"/>
      <p:sld r:id="rId52" collapse="1"/>
      <p:sld r:id="rId53" collapse="1"/>
      <p:sld r:id="rId54" collapse="1"/>
      <p:sld r:id="rId55" collapse="1"/>
      <p:sld r:id="rId56" collapse="1"/>
      <p:sld r:id="rId57" collapse="1"/>
      <p:sld r:id="rId58" collapse="1"/>
      <p:sld r:id="rId59" collapse="1"/>
      <p:sld r:id="rId60" collapse="1"/>
      <p:sld r:id="rId61" collapse="1"/>
      <p:sld r:id="rId62" collapse="1"/>
      <p:sld r:id="rId63" collapse="1"/>
      <p:sld r:id="rId64" collapse="1"/>
      <p:sld r:id="rId65" collapse="1"/>
      <p:sld r:id="rId66" collapse="1"/>
      <p:sld r:id="rId67" collapse="1"/>
      <p:sld r:id="rId68" collapse="1"/>
      <p:sld r:id="rId69" collapse="1"/>
      <p:sld r:id="rId70" collapse="1"/>
      <p:sld r:id="rId71" collapse="1"/>
      <p:sld r:id="rId72" collapse="1"/>
      <p:sld r:id="rId73" collapse="1"/>
      <p:sld r:id="rId74" collapse="1"/>
      <p:sld r:id="rId75" collapse="1"/>
      <p:sld r:id="rId76" collapse="1"/>
      <p:sld r:id="rId77" collapse="1"/>
      <p:sld r:id="rId78" collapse="1"/>
      <p:sld r:id="rId79" collapse="1"/>
      <p:sld r:id="rId80" collapse="1"/>
      <p:sld r:id="rId81" collapse="1"/>
      <p:sld r:id="rId82" collapse="1"/>
      <p:sld r:id="rId83" collapse="1"/>
    </p:sldLst>
  </p:outlineViewPr>
  <p:notesTextViewPr>
    <p:cViewPr>
      <p:scale>
        <a:sx n="100" d="100"/>
        <a:sy n="100" d="100"/>
      </p:scale>
      <p:origin x="0" y="0"/>
    </p:cViewPr>
  </p:notesTextViewPr>
  <p:sorterViewPr>
    <p:cViewPr>
      <p:scale>
        <a:sx n="100" d="100"/>
        <a:sy n="100" d="100"/>
      </p:scale>
      <p:origin x="0" y="22668"/>
    </p:cViewPr>
  </p:sorterViewPr>
  <p:notesViewPr>
    <p:cSldViewPr>
      <p:cViewPr>
        <p:scale>
          <a:sx n="75" d="100"/>
          <a:sy n="75" d="100"/>
        </p:scale>
        <p:origin x="-2046" y="-156"/>
      </p:cViewPr>
      <p:guideLst>
        <p:guide orient="horz" pos="2927"/>
        <p:guide pos="2208"/>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handoutMaster" Target="handoutMasters/handoutMaster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s>
</file>

<file path=ppt/_rels/viewProps.xml.rels><?xml version="1.0" encoding="UTF-8" standalone="yes"?>
<Relationships xmlns="http://schemas.openxmlformats.org/package/2006/relationships"><Relationship Id="rId26" Type="http://schemas.openxmlformats.org/officeDocument/2006/relationships/slide" Target="slides/slide31.xml"/><Relationship Id="rId21" Type="http://schemas.openxmlformats.org/officeDocument/2006/relationships/slide" Target="slides/slide26.xml"/><Relationship Id="rId42" Type="http://schemas.openxmlformats.org/officeDocument/2006/relationships/slide" Target="slides/slide53.xml"/><Relationship Id="rId47" Type="http://schemas.openxmlformats.org/officeDocument/2006/relationships/slide" Target="slides/slide58.xml"/><Relationship Id="rId63" Type="http://schemas.openxmlformats.org/officeDocument/2006/relationships/slide" Target="slides/slide74.xml"/><Relationship Id="rId68" Type="http://schemas.openxmlformats.org/officeDocument/2006/relationships/slide" Target="slides/slide79.xml"/><Relationship Id="rId16" Type="http://schemas.openxmlformats.org/officeDocument/2006/relationships/slide" Target="slides/slide20.xml"/><Relationship Id="rId11" Type="http://schemas.openxmlformats.org/officeDocument/2006/relationships/slide" Target="slides/slide15.xml"/><Relationship Id="rId32" Type="http://schemas.openxmlformats.org/officeDocument/2006/relationships/slide" Target="slides/slide38.xml"/><Relationship Id="rId37" Type="http://schemas.openxmlformats.org/officeDocument/2006/relationships/slide" Target="slides/slide48.xml"/><Relationship Id="rId53" Type="http://schemas.openxmlformats.org/officeDocument/2006/relationships/slide" Target="slides/slide64.xml"/><Relationship Id="rId58" Type="http://schemas.openxmlformats.org/officeDocument/2006/relationships/slide" Target="slides/slide69.xml"/><Relationship Id="rId74" Type="http://schemas.openxmlformats.org/officeDocument/2006/relationships/slide" Target="slides/slide85.xml"/><Relationship Id="rId79" Type="http://schemas.openxmlformats.org/officeDocument/2006/relationships/slide" Target="slides/slide97.xml"/><Relationship Id="rId5" Type="http://schemas.openxmlformats.org/officeDocument/2006/relationships/slide" Target="slides/slide8.xml"/><Relationship Id="rId61" Type="http://schemas.openxmlformats.org/officeDocument/2006/relationships/slide" Target="slides/slide72.xml"/><Relationship Id="rId82" Type="http://schemas.openxmlformats.org/officeDocument/2006/relationships/slide" Target="slides/slide123.xml"/><Relationship Id="rId19" Type="http://schemas.openxmlformats.org/officeDocument/2006/relationships/slide" Target="slides/slide24.xml"/><Relationship Id="rId14" Type="http://schemas.openxmlformats.org/officeDocument/2006/relationships/slide" Target="slides/slide18.xml"/><Relationship Id="rId22" Type="http://schemas.openxmlformats.org/officeDocument/2006/relationships/slide" Target="slides/slide27.xml"/><Relationship Id="rId27" Type="http://schemas.openxmlformats.org/officeDocument/2006/relationships/slide" Target="slides/slide32.xml"/><Relationship Id="rId30" Type="http://schemas.openxmlformats.org/officeDocument/2006/relationships/slide" Target="slides/slide36.xml"/><Relationship Id="rId35" Type="http://schemas.openxmlformats.org/officeDocument/2006/relationships/slide" Target="slides/slide46.xml"/><Relationship Id="rId43" Type="http://schemas.openxmlformats.org/officeDocument/2006/relationships/slide" Target="slides/slide54.xml"/><Relationship Id="rId48" Type="http://schemas.openxmlformats.org/officeDocument/2006/relationships/slide" Target="slides/slide59.xml"/><Relationship Id="rId56" Type="http://schemas.openxmlformats.org/officeDocument/2006/relationships/slide" Target="slides/slide67.xml"/><Relationship Id="rId64" Type="http://schemas.openxmlformats.org/officeDocument/2006/relationships/slide" Target="slides/slide75.xml"/><Relationship Id="rId69" Type="http://schemas.openxmlformats.org/officeDocument/2006/relationships/slide" Target="slides/slide80.xml"/><Relationship Id="rId77" Type="http://schemas.openxmlformats.org/officeDocument/2006/relationships/slide" Target="slides/slide95.xml"/><Relationship Id="rId8" Type="http://schemas.openxmlformats.org/officeDocument/2006/relationships/slide" Target="slides/slide11.xml"/><Relationship Id="rId51" Type="http://schemas.openxmlformats.org/officeDocument/2006/relationships/slide" Target="slides/slide62.xml"/><Relationship Id="rId72" Type="http://schemas.openxmlformats.org/officeDocument/2006/relationships/slide" Target="slides/slide83.xml"/><Relationship Id="rId80" Type="http://schemas.openxmlformats.org/officeDocument/2006/relationships/slide" Target="slides/slide98.xml"/><Relationship Id="rId3" Type="http://schemas.openxmlformats.org/officeDocument/2006/relationships/slide" Target="slides/slide5.xml"/><Relationship Id="rId12" Type="http://schemas.openxmlformats.org/officeDocument/2006/relationships/slide" Target="slides/slide16.xml"/><Relationship Id="rId17" Type="http://schemas.openxmlformats.org/officeDocument/2006/relationships/slide" Target="slides/slide21.xml"/><Relationship Id="rId25" Type="http://schemas.openxmlformats.org/officeDocument/2006/relationships/slide" Target="slides/slide30.xml"/><Relationship Id="rId33" Type="http://schemas.openxmlformats.org/officeDocument/2006/relationships/slide" Target="slides/slide40.xml"/><Relationship Id="rId38" Type="http://schemas.openxmlformats.org/officeDocument/2006/relationships/slide" Target="slides/slide49.xml"/><Relationship Id="rId46" Type="http://schemas.openxmlformats.org/officeDocument/2006/relationships/slide" Target="slides/slide57.xml"/><Relationship Id="rId59" Type="http://schemas.openxmlformats.org/officeDocument/2006/relationships/slide" Target="slides/slide70.xml"/><Relationship Id="rId67" Type="http://schemas.openxmlformats.org/officeDocument/2006/relationships/slide" Target="slides/slide78.xml"/><Relationship Id="rId20" Type="http://schemas.openxmlformats.org/officeDocument/2006/relationships/slide" Target="slides/slide25.xml"/><Relationship Id="rId41" Type="http://schemas.openxmlformats.org/officeDocument/2006/relationships/slide" Target="slides/slide52.xml"/><Relationship Id="rId54" Type="http://schemas.openxmlformats.org/officeDocument/2006/relationships/slide" Target="slides/slide65.xml"/><Relationship Id="rId62" Type="http://schemas.openxmlformats.org/officeDocument/2006/relationships/slide" Target="slides/slide73.xml"/><Relationship Id="rId70" Type="http://schemas.openxmlformats.org/officeDocument/2006/relationships/slide" Target="slides/slide81.xml"/><Relationship Id="rId75" Type="http://schemas.openxmlformats.org/officeDocument/2006/relationships/slide" Target="slides/slide92.xml"/><Relationship Id="rId83" Type="http://schemas.openxmlformats.org/officeDocument/2006/relationships/slide" Target="slides/slide124.xml"/><Relationship Id="rId1" Type="http://schemas.openxmlformats.org/officeDocument/2006/relationships/slide" Target="slides/slide3.xml"/><Relationship Id="rId6" Type="http://schemas.openxmlformats.org/officeDocument/2006/relationships/slide" Target="slides/slide9.xml"/><Relationship Id="rId15" Type="http://schemas.openxmlformats.org/officeDocument/2006/relationships/slide" Target="slides/slide19.xml"/><Relationship Id="rId23" Type="http://schemas.openxmlformats.org/officeDocument/2006/relationships/slide" Target="slides/slide28.xml"/><Relationship Id="rId28" Type="http://schemas.openxmlformats.org/officeDocument/2006/relationships/slide" Target="slides/slide33.xml"/><Relationship Id="rId36" Type="http://schemas.openxmlformats.org/officeDocument/2006/relationships/slide" Target="slides/slide47.xml"/><Relationship Id="rId49" Type="http://schemas.openxmlformats.org/officeDocument/2006/relationships/slide" Target="slides/slide60.xml"/><Relationship Id="rId57" Type="http://schemas.openxmlformats.org/officeDocument/2006/relationships/slide" Target="slides/slide68.xml"/><Relationship Id="rId10" Type="http://schemas.openxmlformats.org/officeDocument/2006/relationships/slide" Target="slides/slide13.xml"/><Relationship Id="rId31" Type="http://schemas.openxmlformats.org/officeDocument/2006/relationships/slide" Target="slides/slide37.xml"/><Relationship Id="rId44" Type="http://schemas.openxmlformats.org/officeDocument/2006/relationships/slide" Target="slides/slide55.xml"/><Relationship Id="rId52" Type="http://schemas.openxmlformats.org/officeDocument/2006/relationships/slide" Target="slides/slide63.xml"/><Relationship Id="rId60" Type="http://schemas.openxmlformats.org/officeDocument/2006/relationships/slide" Target="slides/slide71.xml"/><Relationship Id="rId65" Type="http://schemas.openxmlformats.org/officeDocument/2006/relationships/slide" Target="slides/slide76.xml"/><Relationship Id="rId73" Type="http://schemas.openxmlformats.org/officeDocument/2006/relationships/slide" Target="slides/slide84.xml"/><Relationship Id="rId78" Type="http://schemas.openxmlformats.org/officeDocument/2006/relationships/slide" Target="slides/slide96.xml"/><Relationship Id="rId81" Type="http://schemas.openxmlformats.org/officeDocument/2006/relationships/slide" Target="slides/slide122.xml"/><Relationship Id="rId4" Type="http://schemas.openxmlformats.org/officeDocument/2006/relationships/slide" Target="slides/slide6.xml"/><Relationship Id="rId9" Type="http://schemas.openxmlformats.org/officeDocument/2006/relationships/slide" Target="slides/slide12.xml"/><Relationship Id="rId13" Type="http://schemas.openxmlformats.org/officeDocument/2006/relationships/slide" Target="slides/slide17.xml"/><Relationship Id="rId18" Type="http://schemas.openxmlformats.org/officeDocument/2006/relationships/slide" Target="slides/slide22.xml"/><Relationship Id="rId39" Type="http://schemas.openxmlformats.org/officeDocument/2006/relationships/slide" Target="slides/slide50.xml"/><Relationship Id="rId34" Type="http://schemas.openxmlformats.org/officeDocument/2006/relationships/slide" Target="slides/slide45.xml"/><Relationship Id="rId50" Type="http://schemas.openxmlformats.org/officeDocument/2006/relationships/slide" Target="slides/slide61.xml"/><Relationship Id="rId55" Type="http://schemas.openxmlformats.org/officeDocument/2006/relationships/slide" Target="slides/slide66.xml"/><Relationship Id="rId76" Type="http://schemas.openxmlformats.org/officeDocument/2006/relationships/slide" Target="slides/slide93.xml"/><Relationship Id="rId7" Type="http://schemas.openxmlformats.org/officeDocument/2006/relationships/slide" Target="slides/slide10.xml"/><Relationship Id="rId71" Type="http://schemas.openxmlformats.org/officeDocument/2006/relationships/slide" Target="slides/slide82.xml"/><Relationship Id="rId2" Type="http://schemas.openxmlformats.org/officeDocument/2006/relationships/slide" Target="slides/slide4.xml"/><Relationship Id="rId29" Type="http://schemas.openxmlformats.org/officeDocument/2006/relationships/slide" Target="slides/slide34.xml"/><Relationship Id="rId24" Type="http://schemas.openxmlformats.org/officeDocument/2006/relationships/slide" Target="slides/slide29.xml"/><Relationship Id="rId40" Type="http://schemas.openxmlformats.org/officeDocument/2006/relationships/slide" Target="slides/slide51.xml"/><Relationship Id="rId45" Type="http://schemas.openxmlformats.org/officeDocument/2006/relationships/slide" Target="slides/slide56.xml"/><Relationship Id="rId66" Type="http://schemas.openxmlformats.org/officeDocument/2006/relationships/slide" Target="slides/slide7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6.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82.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8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409823"/>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28.31858" units="1/cm"/>
          <inkml:channelProperty channel="Y" name="resolution" value="28.36565" units="1/cm"/>
        </inkml:channelProperties>
      </inkml:inkSource>
      <inkml:timestamp xml:id="ts0" timeString="2018-11-29T13:17:48.136"/>
    </inkml:context>
    <inkml:brush xml:id="br0">
      <inkml:brushProperty name="width" value="0.06667" units="cm"/>
      <inkml:brushProperty name="height" value="0.06667" units="cm"/>
      <inkml:brushProperty name="fitToCurve" value="1"/>
    </inkml:brush>
  </inkml:definitions>
  <inkml:traceGroup>
    <inkml:annotationXML>
      <emma:emma xmlns:emma="http://www.w3.org/2003/04/emma" version="1.0">
        <emma:interpretation id="{A10B2593-5E5A-4428-9FCE-7655601A234E}" emma:medium="tactile" emma:mode="ink">
          <msink:context xmlns:msink="http://schemas.microsoft.com/ink/2010/main" type="inkDrawing" rotatedBoundingBox="22315,17508 24847,15404 25180,15805 22648,17909" semanticType="callout" shapeName="Other"/>
        </emma:interpretation>
      </emma:emma>
    </inkml:annotationXML>
    <inkml:trace contextRef="#ctx0" brushRef="#br0">2491 98,'0'-97,"-24"97,24 0,-24 0,-97 0,24 0,1 0,-1 24,0 0,-24 25,24 23,-24 1,25-25,23 1,-24-1,-24 49,25-1,-1 1,0 0,24 0,1-1,-25 1,25 0,-25 24,48-24,-23-1,-1 1,1 24,-1 0,1 0,-25 97</inkml:trace>
  </inkml:traceGroup>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389291" y="4416267"/>
            <a:ext cx="6309677" cy="4182745"/>
          </a:xfrm>
          <a:prstGeom prst="rect">
            <a:avLst/>
          </a:prstGeom>
          <a:noFill/>
          <a:ln w="12700">
            <a:noFill/>
            <a:miter lim="800000"/>
            <a:headEnd/>
            <a:tailEnd/>
          </a:ln>
          <a:effectLst/>
        </p:spPr>
        <p:txBody>
          <a:bodyPr vert="horz" wrap="square" lIns="91935" tIns="45162" rIns="91935" bIns="45162" numCol="1" anchor="t" anchorCtr="0" compatLnSpc="1">
            <a:prstTxWarp prst="textNoShape">
              <a:avLst/>
            </a:prstTxWarp>
          </a:bodyPr>
          <a:lstStyle/>
          <a:p>
            <a:pPr lvl="0"/>
            <a:r>
              <a:rPr lang="en-US" noProof="0"/>
              <a:t>Click to edit Master notes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8067" name="Rectangle 3"/>
          <p:cNvSpPr>
            <a:spLocks noGrp="1" noRot="1" noChangeAspect="1" noChangeArrowheads="1" noTextEdit="1"/>
          </p:cNvSpPr>
          <p:nvPr>
            <p:ph type="sldImg" idx="2"/>
          </p:nvPr>
        </p:nvSpPr>
        <p:spPr bwMode="auto">
          <a:xfrm>
            <a:off x="1190625" y="703263"/>
            <a:ext cx="4630738" cy="34734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236595006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400" kern="1200">
        <a:solidFill>
          <a:schemeClr val="tx1"/>
        </a:solidFill>
        <a:latin typeface="Arial" charset="0"/>
        <a:ea typeface="+mn-ea"/>
        <a:cs typeface="+mn-cs"/>
      </a:defRPr>
    </a:lvl1pPr>
    <a:lvl2pPr marL="457200" algn="l" rtl="0" eaLnBrk="0" fontAlgn="base" hangingPunct="0">
      <a:spcBef>
        <a:spcPct val="30000"/>
      </a:spcBef>
      <a:spcAft>
        <a:spcPct val="0"/>
      </a:spcAft>
      <a:defRPr sz="1400" kern="1200">
        <a:solidFill>
          <a:schemeClr val="tx1"/>
        </a:solidFill>
        <a:latin typeface="Arial" charset="0"/>
        <a:ea typeface="+mn-ea"/>
        <a:cs typeface="+mn-cs"/>
      </a:defRPr>
    </a:lvl2pPr>
    <a:lvl3pPr marL="914400" algn="l" rtl="0" eaLnBrk="0" fontAlgn="base" hangingPunct="0">
      <a:spcBef>
        <a:spcPct val="30000"/>
      </a:spcBef>
      <a:spcAft>
        <a:spcPct val="0"/>
      </a:spcAft>
      <a:defRPr sz="1400" kern="1200">
        <a:solidFill>
          <a:schemeClr val="tx1"/>
        </a:solidFill>
        <a:latin typeface="Arial" charset="0"/>
        <a:ea typeface="+mn-ea"/>
        <a:cs typeface="+mn-cs"/>
      </a:defRPr>
    </a:lvl3pPr>
    <a:lvl4pPr marL="1371600" algn="l" rtl="0" eaLnBrk="0" fontAlgn="base" hangingPunct="0">
      <a:spcBef>
        <a:spcPct val="30000"/>
      </a:spcBef>
      <a:spcAft>
        <a:spcPct val="0"/>
      </a:spcAft>
      <a:defRPr sz="1400" kern="1200">
        <a:solidFill>
          <a:schemeClr val="tx1"/>
        </a:solidFill>
        <a:latin typeface="Arial" charset="0"/>
        <a:ea typeface="+mn-ea"/>
        <a:cs typeface="+mn-cs"/>
      </a:defRPr>
    </a:lvl4pPr>
    <a:lvl5pPr marL="1828800" algn="l" rtl="0" eaLnBrk="0" fontAlgn="base" hangingPunct="0">
      <a:spcBef>
        <a:spcPct val="30000"/>
      </a:spcBef>
      <a:spcAft>
        <a:spcPct val="0"/>
      </a:spcAft>
      <a:defRPr sz="14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p:cNvSpPr>
            <a:spLocks noGrp="1" noRot="1" noChangeAspect="1" noChangeArrowheads="1" noTextEdit="1"/>
          </p:cNvSpPr>
          <p:nvPr>
            <p:ph type="sldImg"/>
          </p:nvPr>
        </p:nvSpPr>
        <p:spPr>
          <a:ln/>
        </p:spPr>
      </p:sp>
      <p:sp>
        <p:nvSpPr>
          <p:cNvPr id="32256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20247612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389552692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Rot="1" noChangeAspect="1" noChangeArrowheads="1" noTextEdit="1"/>
          </p:cNvSpPr>
          <p:nvPr>
            <p:ph type="sldImg"/>
          </p:nvPr>
        </p:nvSpPr>
        <p:spPr>
          <a:xfrm>
            <a:off x="1190625" y="703263"/>
            <a:ext cx="4629150" cy="3473450"/>
          </a:xfrm>
          <a:ln/>
        </p:spPr>
      </p:sp>
      <p:sp>
        <p:nvSpPr>
          <p:cNvPr id="15360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169871588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Rot="1" noChangeAspect="1" noChangeArrowheads="1" noTextEdit="1"/>
          </p:cNvSpPr>
          <p:nvPr>
            <p:ph type="sldImg"/>
          </p:nvPr>
        </p:nvSpPr>
        <p:spPr>
          <a:xfrm>
            <a:off x="1190625" y="703263"/>
            <a:ext cx="4629150" cy="3473450"/>
          </a:xfrm>
          <a:ln/>
        </p:spPr>
      </p:sp>
      <p:sp>
        <p:nvSpPr>
          <p:cNvPr id="15360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132453417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Rot="1" noChangeAspect="1" noChangeArrowheads="1" noTextEdit="1"/>
          </p:cNvSpPr>
          <p:nvPr>
            <p:ph type="sldImg"/>
          </p:nvPr>
        </p:nvSpPr>
        <p:spPr>
          <a:xfrm>
            <a:off x="1190625" y="703263"/>
            <a:ext cx="4629150" cy="3473450"/>
          </a:xfrm>
          <a:ln/>
        </p:spPr>
      </p:sp>
      <p:sp>
        <p:nvSpPr>
          <p:cNvPr id="15360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45507859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Rot="1" noChangeAspect="1" noChangeArrowheads="1" noTextEdit="1"/>
          </p:cNvSpPr>
          <p:nvPr>
            <p:ph type="sldImg"/>
          </p:nvPr>
        </p:nvSpPr>
        <p:spPr>
          <a:xfrm>
            <a:off x="1190625" y="703263"/>
            <a:ext cx="4629150" cy="3473450"/>
          </a:xfrm>
          <a:ln/>
        </p:spPr>
      </p:sp>
      <p:sp>
        <p:nvSpPr>
          <p:cNvPr id="15360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209623562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Rot="1" noChangeAspect="1" noChangeArrowheads="1" noTextEdit="1"/>
          </p:cNvSpPr>
          <p:nvPr>
            <p:ph type="sldImg"/>
          </p:nvPr>
        </p:nvSpPr>
        <p:spPr>
          <a:xfrm>
            <a:off x="1190625" y="703263"/>
            <a:ext cx="4629150" cy="3473450"/>
          </a:xfrm>
          <a:ln/>
        </p:spPr>
      </p:sp>
      <p:sp>
        <p:nvSpPr>
          <p:cNvPr id="15360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266940530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Rot="1" noChangeAspect="1" noChangeArrowheads="1" noTextEdit="1"/>
          </p:cNvSpPr>
          <p:nvPr>
            <p:ph type="sldImg"/>
          </p:nvPr>
        </p:nvSpPr>
        <p:spPr>
          <a:xfrm>
            <a:off x="1190625" y="703263"/>
            <a:ext cx="4629150" cy="3473450"/>
          </a:xfrm>
          <a:ln/>
        </p:spPr>
      </p:sp>
      <p:sp>
        <p:nvSpPr>
          <p:cNvPr id="15360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299952960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Rot="1" noChangeAspect="1" noChangeArrowheads="1" noTextEdit="1"/>
          </p:cNvSpPr>
          <p:nvPr>
            <p:ph type="sldImg"/>
          </p:nvPr>
        </p:nvSpPr>
        <p:spPr>
          <a:xfrm>
            <a:off x="1190625" y="703263"/>
            <a:ext cx="4629150" cy="3473450"/>
          </a:xfrm>
          <a:ln/>
        </p:spPr>
      </p:sp>
      <p:sp>
        <p:nvSpPr>
          <p:cNvPr id="15462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291198284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Rot="1" noChangeAspect="1" noChangeArrowheads="1" noTextEdit="1"/>
          </p:cNvSpPr>
          <p:nvPr>
            <p:ph type="sldImg"/>
          </p:nvPr>
        </p:nvSpPr>
        <p:spPr>
          <a:xfrm>
            <a:off x="1190625" y="703263"/>
            <a:ext cx="4629150" cy="3473450"/>
          </a:xfrm>
          <a:ln/>
        </p:spPr>
      </p:sp>
      <p:sp>
        <p:nvSpPr>
          <p:cNvPr id="15565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50718952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2"/>
          <p:cNvSpPr>
            <a:spLocks noGrp="1" noRot="1" noChangeAspect="1" noChangeArrowheads="1" noTextEdit="1"/>
          </p:cNvSpPr>
          <p:nvPr>
            <p:ph type="sldImg"/>
          </p:nvPr>
        </p:nvSpPr>
        <p:spPr>
          <a:xfrm>
            <a:off x="1192213" y="703263"/>
            <a:ext cx="4629150" cy="3473450"/>
          </a:xfrm>
          <a:ln/>
        </p:spPr>
      </p:sp>
      <p:sp>
        <p:nvSpPr>
          <p:cNvPr id="33894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366459902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2"/>
          <p:cNvSpPr>
            <a:spLocks noGrp="1" noRot="1" noChangeAspect="1" noChangeArrowheads="1" noTextEdit="1"/>
          </p:cNvSpPr>
          <p:nvPr>
            <p:ph type="sldImg"/>
          </p:nvPr>
        </p:nvSpPr>
        <p:spPr>
          <a:xfrm>
            <a:off x="1192213" y="703263"/>
            <a:ext cx="4629150" cy="3473450"/>
          </a:xfrm>
          <a:ln/>
        </p:spPr>
      </p:sp>
      <p:sp>
        <p:nvSpPr>
          <p:cNvPr id="33894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31284282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TEACHING TIP</a:t>
            </a:r>
          </a:p>
          <a:p>
            <a:r>
              <a:rPr lang="en-US" altLang="en-US" dirty="0"/>
              <a:t>Explain to students that many businesses use the cash basis of accounting. These businesses outgrow the method when accounts receivable and accounts payable become substantial. Also, if the businesses need audited financial statements, they must comply with GAAP and use the accrual basis. Remind them that companies can use the cash method and that its use does not mean that income is being manipulated. Without this discussion, some students may unfairly criticize an employer, relative or friend who is using the cash basis of accounting. </a:t>
            </a:r>
          </a:p>
        </p:txBody>
      </p:sp>
    </p:spTree>
    <p:extLst>
      <p:ext uri="{BB962C8B-B14F-4D97-AF65-F5344CB8AC3E}">
        <p14:creationId xmlns:p14="http://schemas.microsoft.com/office/powerpoint/2010/main" val="281256646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098" name="Rectangle 2"/>
          <p:cNvSpPr>
            <a:spLocks noGrp="1" noRot="1" noChangeAspect="1" noChangeArrowheads="1" noTextEdit="1"/>
          </p:cNvSpPr>
          <p:nvPr>
            <p:ph type="sldImg"/>
          </p:nvPr>
        </p:nvSpPr>
        <p:spPr>
          <a:ln/>
        </p:spPr>
      </p:sp>
      <p:sp>
        <p:nvSpPr>
          <p:cNvPr id="644099"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62975954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Rot="1" noChangeAspect="1" noChangeArrowheads="1" noTextEdit="1"/>
          </p:cNvSpPr>
          <p:nvPr>
            <p:ph type="sldImg"/>
          </p:nvPr>
        </p:nvSpPr>
        <p:spPr>
          <a:xfrm>
            <a:off x="1190625" y="703263"/>
            <a:ext cx="4629150" cy="3473450"/>
          </a:xfrm>
          <a:ln/>
        </p:spPr>
      </p:sp>
      <p:sp>
        <p:nvSpPr>
          <p:cNvPr id="1576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283747082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Rot="1" noChangeAspect="1" noChangeArrowheads="1" noTextEdit="1"/>
          </p:cNvSpPr>
          <p:nvPr>
            <p:ph type="sldImg"/>
          </p:nvPr>
        </p:nvSpPr>
        <p:spPr>
          <a:xfrm>
            <a:off x="1190625" y="703263"/>
            <a:ext cx="4629150" cy="3473450"/>
          </a:xfrm>
          <a:ln/>
        </p:spPr>
      </p:sp>
      <p:sp>
        <p:nvSpPr>
          <p:cNvPr id="1638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239296713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p:spPr>
        <p:txBody>
          <a:bodyPr lIns="91925" tIns="45157" rIns="91925" bIns="45157"/>
          <a:lstStyle/>
          <a:p>
            <a:endParaRPr lang="en-US" altLang="en-US" dirty="0"/>
          </a:p>
        </p:txBody>
      </p:sp>
    </p:spTree>
    <p:extLst>
      <p:ext uri="{BB962C8B-B14F-4D97-AF65-F5344CB8AC3E}">
        <p14:creationId xmlns:p14="http://schemas.microsoft.com/office/powerpoint/2010/main" val="40415094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ChangeArrowheads="1" noTextEdit="1"/>
          </p:cNvSpPr>
          <p:nvPr>
            <p:ph type="sldImg"/>
          </p:nvPr>
        </p:nvSpPr>
        <p:spPr>
          <a:xfrm>
            <a:off x="1190625" y="703263"/>
            <a:ext cx="4629150" cy="3473450"/>
          </a:xfrm>
          <a:ln/>
        </p:spPr>
      </p:sp>
      <p:sp>
        <p:nvSpPr>
          <p:cNvPr id="126979"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125728101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ChangeArrowheads="1" noTextEdit="1"/>
          </p:cNvSpPr>
          <p:nvPr>
            <p:ph type="sldImg"/>
          </p:nvPr>
        </p:nvSpPr>
        <p:spPr>
          <a:xfrm>
            <a:off x="1190625" y="703263"/>
            <a:ext cx="4629150" cy="3473450"/>
          </a:xfrm>
          <a:ln/>
        </p:spPr>
      </p:sp>
      <p:sp>
        <p:nvSpPr>
          <p:cNvPr id="126979"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14727206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ChangeArrowheads="1" noTextEdit="1"/>
          </p:cNvSpPr>
          <p:nvPr>
            <p:ph type="sldImg"/>
          </p:nvPr>
        </p:nvSpPr>
        <p:spPr>
          <a:xfrm>
            <a:off x="1190625" y="703263"/>
            <a:ext cx="4629150" cy="3473450"/>
          </a:xfrm>
          <a:ln/>
        </p:spPr>
      </p:sp>
      <p:sp>
        <p:nvSpPr>
          <p:cNvPr id="126979"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360706104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ChangeArrowheads="1" noTextEdit="1"/>
          </p:cNvSpPr>
          <p:nvPr>
            <p:ph type="sldImg"/>
          </p:nvPr>
        </p:nvSpPr>
        <p:spPr>
          <a:xfrm>
            <a:off x="1190625" y="703263"/>
            <a:ext cx="4629150" cy="3473450"/>
          </a:xfrm>
          <a:ln/>
        </p:spPr>
      </p:sp>
      <p:sp>
        <p:nvSpPr>
          <p:cNvPr id="126979"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375719845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2"/>
          <p:cNvSpPr>
            <a:spLocks noGrp="1" noRot="1" noChangeAspect="1" noChangeArrowheads="1" noTextEdit="1"/>
          </p:cNvSpPr>
          <p:nvPr>
            <p:ph type="sldImg"/>
          </p:nvPr>
        </p:nvSpPr>
        <p:spPr>
          <a:ln/>
        </p:spPr>
      </p:sp>
      <p:sp>
        <p:nvSpPr>
          <p:cNvPr id="3430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925" tIns="45157" rIns="91925" bIns="45157"/>
          <a:lstStyle/>
          <a:p>
            <a:endParaRPr lang="en-US" altLang="en-US" dirty="0"/>
          </a:p>
        </p:txBody>
      </p:sp>
    </p:spTree>
    <p:extLst>
      <p:ext uri="{BB962C8B-B14F-4D97-AF65-F5344CB8AC3E}">
        <p14:creationId xmlns:p14="http://schemas.microsoft.com/office/powerpoint/2010/main" val="97652737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2"/>
          <p:cNvSpPr>
            <a:spLocks noGrp="1" noRot="1" noChangeAspect="1" noChangeArrowheads="1" noTextEdit="1"/>
          </p:cNvSpPr>
          <p:nvPr>
            <p:ph type="sldImg"/>
          </p:nvPr>
        </p:nvSpPr>
        <p:spPr>
          <a:ln/>
        </p:spPr>
      </p:sp>
      <p:sp>
        <p:nvSpPr>
          <p:cNvPr id="3430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925" tIns="45157" rIns="91925" bIns="45157"/>
          <a:lstStyle/>
          <a:p>
            <a:endParaRPr lang="en-US" altLang="en-US" dirty="0"/>
          </a:p>
        </p:txBody>
      </p:sp>
    </p:spTree>
    <p:extLst>
      <p:ext uri="{BB962C8B-B14F-4D97-AF65-F5344CB8AC3E}">
        <p14:creationId xmlns:p14="http://schemas.microsoft.com/office/powerpoint/2010/main" val="865141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291362040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2"/>
          <p:cNvSpPr>
            <a:spLocks noGrp="1" noRot="1" noChangeAspect="1" noChangeArrowheads="1" noTextEdit="1"/>
          </p:cNvSpPr>
          <p:nvPr>
            <p:ph type="sldImg"/>
          </p:nvPr>
        </p:nvSpPr>
        <p:spPr>
          <a:ln/>
        </p:spPr>
      </p:sp>
      <p:sp>
        <p:nvSpPr>
          <p:cNvPr id="3430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925" tIns="45157" rIns="91925" bIns="45157"/>
          <a:lstStyle/>
          <a:p>
            <a:endParaRPr lang="en-US" altLang="en-US" dirty="0"/>
          </a:p>
        </p:txBody>
      </p:sp>
    </p:spTree>
    <p:extLst>
      <p:ext uri="{BB962C8B-B14F-4D97-AF65-F5344CB8AC3E}">
        <p14:creationId xmlns:p14="http://schemas.microsoft.com/office/powerpoint/2010/main" val="67853687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p:cNvSpPr>
            <a:spLocks noGrp="1" noRot="1" noChangeAspect="1" noChangeArrowheads="1" noTextEdit="1"/>
          </p:cNvSpPr>
          <p:nvPr>
            <p:ph type="sldImg"/>
          </p:nvPr>
        </p:nvSpPr>
        <p:spPr>
          <a:xfrm>
            <a:off x="1184275" y="698500"/>
            <a:ext cx="4641850" cy="3482975"/>
          </a:xfrm>
          <a:ln cap="flat"/>
        </p:spPr>
      </p:sp>
      <p:sp>
        <p:nvSpPr>
          <p:cNvPr id="353283" name="Rectangle 3"/>
          <p:cNvSpPr>
            <a:spLocks noGrp="1" noChangeArrowheads="1"/>
          </p:cNvSpPr>
          <p:nvPr>
            <p:ph type="body" idx="1"/>
          </p:nvPr>
        </p:nvSpPr>
        <p:spPr>
          <a:xfrm>
            <a:off x="934297" y="4416267"/>
            <a:ext cx="5141807" cy="418274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547" tIns="46775" rIns="93547" bIns="46775"/>
          <a:lstStyle/>
          <a:p>
            <a:endParaRPr lang="en-US" altLang="en-US" dirty="0"/>
          </a:p>
        </p:txBody>
      </p:sp>
    </p:spTree>
    <p:extLst>
      <p:ext uri="{BB962C8B-B14F-4D97-AF65-F5344CB8AC3E}">
        <p14:creationId xmlns:p14="http://schemas.microsoft.com/office/powerpoint/2010/main" val="41421687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8" name="Rectangle 2"/>
          <p:cNvSpPr>
            <a:spLocks noGrp="1" noRot="1" noChangeAspect="1" noChangeArrowheads="1" noTextEdit="1"/>
          </p:cNvSpPr>
          <p:nvPr>
            <p:ph type="sldImg"/>
          </p:nvPr>
        </p:nvSpPr>
        <p:spPr>
          <a:ln/>
        </p:spPr>
      </p:sp>
      <p:sp>
        <p:nvSpPr>
          <p:cNvPr id="557059"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0971596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10990871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21501525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3184288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5860413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2"/>
          <p:cNvSpPr>
            <a:spLocks noGrp="1" noRot="1" noChangeAspect="1" noChangeArrowheads="1" noTextEdit="1"/>
          </p:cNvSpPr>
          <p:nvPr>
            <p:ph type="sldImg"/>
          </p:nvPr>
        </p:nvSpPr>
        <p:spPr>
          <a:xfrm>
            <a:off x="1192213" y="703263"/>
            <a:ext cx="4629150" cy="3473450"/>
          </a:xfrm>
          <a:ln/>
        </p:spPr>
      </p:sp>
      <p:sp>
        <p:nvSpPr>
          <p:cNvPr id="33894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30061983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098" name="Rectangle 2"/>
          <p:cNvSpPr>
            <a:spLocks noGrp="1" noRot="1" noChangeAspect="1" noChangeArrowheads="1" noTextEdit="1"/>
          </p:cNvSpPr>
          <p:nvPr>
            <p:ph type="sldImg"/>
          </p:nvPr>
        </p:nvSpPr>
        <p:spPr>
          <a:ln/>
        </p:spPr>
      </p:sp>
      <p:sp>
        <p:nvSpPr>
          <p:cNvPr id="644099"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4783602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ln/>
        </p:spPr>
      </p:sp>
      <p:sp>
        <p:nvSpPr>
          <p:cNvPr id="55300" name="Rectangle 4"/>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3025035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19511010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22514035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21227820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5614976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24188873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38578174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704353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24087506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34643077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35513674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002" name="Rectangle 2"/>
          <p:cNvSpPr>
            <a:spLocks noGrp="1" noRot="1" noChangeAspect="1" noChangeArrowheads="1" noTextEdit="1"/>
          </p:cNvSpPr>
          <p:nvPr>
            <p:ph type="sldImg"/>
          </p:nvPr>
        </p:nvSpPr>
        <p:spPr>
          <a:ln/>
        </p:spPr>
      </p:sp>
      <p:sp>
        <p:nvSpPr>
          <p:cNvPr id="640003"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41166419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xfrm>
            <a:off x="1190625" y="703263"/>
            <a:ext cx="4629150" cy="3473450"/>
          </a:xfrm>
          <a:ln/>
        </p:spPr>
      </p:sp>
      <p:sp>
        <p:nvSpPr>
          <p:cNvPr id="8806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38425366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xfrm>
            <a:off x="1190625" y="703263"/>
            <a:ext cx="4629150" cy="3473450"/>
          </a:xfrm>
          <a:ln/>
        </p:spPr>
      </p:sp>
      <p:sp>
        <p:nvSpPr>
          <p:cNvPr id="8806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34743777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5122272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14174422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31505224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36168006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25794572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34176921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9636313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27019097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8" name="Rectangle 2"/>
          <p:cNvSpPr>
            <a:spLocks noGrp="1" noRot="1" noChangeAspect="1" noChangeArrowheads="1" noTextEdit="1"/>
          </p:cNvSpPr>
          <p:nvPr>
            <p:ph type="sldImg"/>
          </p:nvPr>
        </p:nvSpPr>
        <p:spPr>
          <a:ln/>
        </p:spPr>
      </p:sp>
      <p:sp>
        <p:nvSpPr>
          <p:cNvPr id="557059"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626583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22903673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19047244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Rot="1" noChangeAspect="1" noChangeArrowheads="1" noTextEdit="1"/>
          </p:cNvSpPr>
          <p:nvPr>
            <p:ph type="sldImg"/>
          </p:nvPr>
        </p:nvSpPr>
        <p:spPr>
          <a:xfrm>
            <a:off x="1192213" y="703263"/>
            <a:ext cx="4630737" cy="3473450"/>
          </a:xfrm>
          <a:ln/>
        </p:spPr>
      </p:sp>
      <p:sp>
        <p:nvSpPr>
          <p:cNvPr id="2344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2877371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2"/>
          <p:cNvSpPr>
            <a:spLocks noGrp="1" noRot="1" noChangeAspect="1" noChangeArrowheads="1" noTextEdit="1"/>
          </p:cNvSpPr>
          <p:nvPr>
            <p:ph type="sldImg"/>
          </p:nvPr>
        </p:nvSpPr>
        <p:spPr>
          <a:xfrm>
            <a:off x="1192213" y="703263"/>
            <a:ext cx="4629150" cy="3473450"/>
          </a:xfrm>
          <a:ln/>
        </p:spPr>
      </p:sp>
      <p:sp>
        <p:nvSpPr>
          <p:cNvPr id="33894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14498369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2"/>
          <p:cNvSpPr>
            <a:spLocks noGrp="1" noRot="1" noChangeAspect="1" noChangeArrowheads="1" noTextEdit="1"/>
          </p:cNvSpPr>
          <p:nvPr>
            <p:ph type="sldImg"/>
          </p:nvPr>
        </p:nvSpPr>
        <p:spPr>
          <a:xfrm>
            <a:off x="1192213" y="703263"/>
            <a:ext cx="4629150" cy="3473450"/>
          </a:xfrm>
          <a:ln/>
        </p:spPr>
      </p:sp>
      <p:sp>
        <p:nvSpPr>
          <p:cNvPr id="33894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9455486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2"/>
          <p:cNvSpPr>
            <a:spLocks noGrp="1" noRot="1" noChangeAspect="1" noChangeArrowheads="1" noTextEdit="1"/>
          </p:cNvSpPr>
          <p:nvPr>
            <p:ph type="sldImg"/>
          </p:nvPr>
        </p:nvSpPr>
        <p:spPr>
          <a:xfrm>
            <a:off x="1192213" y="703263"/>
            <a:ext cx="4629150" cy="3473450"/>
          </a:xfrm>
          <a:ln/>
        </p:spPr>
      </p:sp>
      <p:sp>
        <p:nvSpPr>
          <p:cNvPr id="33894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161412426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2"/>
          <p:cNvSpPr>
            <a:spLocks noGrp="1" noRot="1" noChangeAspect="1" noChangeArrowheads="1" noTextEdit="1"/>
          </p:cNvSpPr>
          <p:nvPr>
            <p:ph type="sldImg"/>
          </p:nvPr>
        </p:nvSpPr>
        <p:spPr>
          <a:xfrm>
            <a:off x="1192213" y="703263"/>
            <a:ext cx="4629150" cy="3473450"/>
          </a:xfrm>
          <a:ln/>
        </p:spPr>
      </p:sp>
      <p:sp>
        <p:nvSpPr>
          <p:cNvPr id="33894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14911983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2"/>
          <p:cNvSpPr>
            <a:spLocks noGrp="1" noRot="1" noChangeAspect="1" noChangeArrowheads="1" noTextEdit="1"/>
          </p:cNvSpPr>
          <p:nvPr>
            <p:ph type="sldImg"/>
          </p:nvPr>
        </p:nvSpPr>
        <p:spPr>
          <a:xfrm>
            <a:off x="1192213" y="703263"/>
            <a:ext cx="4629150" cy="3473450"/>
          </a:xfrm>
          <a:ln/>
        </p:spPr>
      </p:sp>
      <p:sp>
        <p:nvSpPr>
          <p:cNvPr id="33894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191841704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2"/>
          <p:cNvSpPr>
            <a:spLocks noGrp="1" noRot="1" noChangeAspect="1" noChangeArrowheads="1" noTextEdit="1"/>
          </p:cNvSpPr>
          <p:nvPr>
            <p:ph type="sldImg"/>
          </p:nvPr>
        </p:nvSpPr>
        <p:spPr>
          <a:xfrm>
            <a:off x="1192213" y="703263"/>
            <a:ext cx="4629150" cy="3473450"/>
          </a:xfrm>
          <a:ln/>
        </p:spPr>
      </p:sp>
      <p:sp>
        <p:nvSpPr>
          <p:cNvPr id="33894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126953481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2"/>
          <p:cNvSpPr>
            <a:spLocks noGrp="1" noRot="1" noChangeAspect="1" noChangeArrowheads="1" noTextEdit="1"/>
          </p:cNvSpPr>
          <p:nvPr>
            <p:ph type="sldImg"/>
          </p:nvPr>
        </p:nvSpPr>
        <p:spPr>
          <a:xfrm>
            <a:off x="1192213" y="703263"/>
            <a:ext cx="4629150" cy="3473450"/>
          </a:xfrm>
          <a:ln/>
        </p:spPr>
      </p:sp>
      <p:sp>
        <p:nvSpPr>
          <p:cNvPr id="33894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3832250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TEACHING TIP</a:t>
            </a:r>
          </a:p>
          <a:p>
            <a:r>
              <a:rPr lang="en-US" altLang="en-US" dirty="0"/>
              <a:t>Service businesses recognize revenue when the services are performed, although many customers may have been billed for the services (on account). The cash has not been received; however, the services have been performed. Therefore, revenue should be recognized.</a:t>
            </a:r>
          </a:p>
        </p:txBody>
      </p:sp>
    </p:spTree>
    <p:extLst>
      <p:ext uri="{BB962C8B-B14F-4D97-AF65-F5344CB8AC3E}">
        <p14:creationId xmlns:p14="http://schemas.microsoft.com/office/powerpoint/2010/main" val="416747189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098" name="Rectangle 2"/>
          <p:cNvSpPr>
            <a:spLocks noGrp="1" noRot="1" noChangeAspect="1" noChangeArrowheads="1" noTextEdit="1"/>
          </p:cNvSpPr>
          <p:nvPr>
            <p:ph type="sldImg"/>
          </p:nvPr>
        </p:nvSpPr>
        <p:spPr>
          <a:ln/>
        </p:spPr>
      </p:sp>
      <p:sp>
        <p:nvSpPr>
          <p:cNvPr id="644099"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2831295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265614246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284768952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197397734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148862780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109965059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43002346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312839427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421310714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3306008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321805047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125546680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231238499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92306182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28987542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Rot="1" noChangeAspect="1" noChangeArrowheads="1" noTextEdit="1"/>
          </p:cNvSpPr>
          <p:nvPr>
            <p:ph type="sldImg"/>
          </p:nvPr>
        </p:nvSpPr>
        <p:spPr>
          <a:xfrm>
            <a:off x="1192213" y="703263"/>
            <a:ext cx="4630737" cy="3473450"/>
          </a:xfrm>
          <a:ln/>
        </p:spPr>
      </p:sp>
      <p:sp>
        <p:nvSpPr>
          <p:cNvPr id="2344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14057453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359324830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2"/>
          <p:cNvSpPr>
            <a:spLocks noGrp="1" noRot="1" noChangeAspect="1" noChangeArrowheads="1" noTextEdit="1"/>
          </p:cNvSpPr>
          <p:nvPr>
            <p:ph type="sldImg"/>
          </p:nvPr>
        </p:nvSpPr>
        <p:spPr>
          <a:xfrm>
            <a:off x="1192213" y="703263"/>
            <a:ext cx="4629150" cy="3473450"/>
          </a:xfrm>
          <a:ln/>
        </p:spPr>
      </p:sp>
      <p:sp>
        <p:nvSpPr>
          <p:cNvPr id="33894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115200621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2"/>
          <p:cNvSpPr>
            <a:spLocks noGrp="1" noRot="1" noChangeAspect="1" noChangeArrowheads="1" noTextEdit="1"/>
          </p:cNvSpPr>
          <p:nvPr>
            <p:ph type="sldImg"/>
          </p:nvPr>
        </p:nvSpPr>
        <p:spPr>
          <a:xfrm>
            <a:off x="1192213" y="703263"/>
            <a:ext cx="4629150" cy="3473450"/>
          </a:xfrm>
          <a:ln/>
        </p:spPr>
      </p:sp>
      <p:sp>
        <p:nvSpPr>
          <p:cNvPr id="33894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47194560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2"/>
          <p:cNvSpPr>
            <a:spLocks noGrp="1" noRot="1" noChangeAspect="1" noChangeArrowheads="1" noTextEdit="1"/>
          </p:cNvSpPr>
          <p:nvPr>
            <p:ph type="sldImg"/>
          </p:nvPr>
        </p:nvSpPr>
        <p:spPr>
          <a:xfrm>
            <a:off x="1192213" y="703263"/>
            <a:ext cx="4629150" cy="3473450"/>
          </a:xfrm>
          <a:ln/>
        </p:spPr>
      </p:sp>
      <p:sp>
        <p:nvSpPr>
          <p:cNvPr id="33894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351904660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2"/>
          <p:cNvSpPr>
            <a:spLocks noGrp="1" noRot="1" noChangeAspect="1" noChangeArrowheads="1" noTextEdit="1"/>
          </p:cNvSpPr>
          <p:nvPr>
            <p:ph type="sldImg"/>
          </p:nvPr>
        </p:nvSpPr>
        <p:spPr>
          <a:xfrm>
            <a:off x="1192213" y="703263"/>
            <a:ext cx="4629150" cy="3473450"/>
          </a:xfrm>
          <a:ln/>
        </p:spPr>
      </p:sp>
      <p:sp>
        <p:nvSpPr>
          <p:cNvPr id="33894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42938218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192394675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098" name="Rectangle 2"/>
          <p:cNvSpPr>
            <a:spLocks noGrp="1" noRot="1" noChangeAspect="1" noChangeArrowheads="1" noTextEdit="1"/>
          </p:cNvSpPr>
          <p:nvPr>
            <p:ph type="sldImg"/>
          </p:nvPr>
        </p:nvSpPr>
        <p:spPr>
          <a:ln/>
        </p:spPr>
      </p:sp>
      <p:sp>
        <p:nvSpPr>
          <p:cNvPr id="644099"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70554583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125798395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176474901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166830828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389363825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xfrm>
            <a:off x="1189038" y="703263"/>
            <a:ext cx="4625975" cy="3470275"/>
          </a:xfrm>
          <a:ln/>
        </p:spPr>
      </p:sp>
      <p:sp>
        <p:nvSpPr>
          <p:cNvPr id="5837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254538054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xfrm>
            <a:off x="1189038" y="703263"/>
            <a:ext cx="4625975" cy="3470275"/>
          </a:xfrm>
          <a:ln/>
        </p:spPr>
      </p:sp>
      <p:sp>
        <p:nvSpPr>
          <p:cNvPr id="5939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131465299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xfrm>
            <a:off x="1189038" y="703263"/>
            <a:ext cx="4625975" cy="3470275"/>
          </a:xfrm>
          <a:ln/>
        </p:spPr>
      </p:sp>
      <p:sp>
        <p:nvSpPr>
          <p:cNvPr id="6041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133922033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xfrm>
            <a:off x="1189038" y="703263"/>
            <a:ext cx="4625975" cy="3470275"/>
          </a:xfrm>
          <a:ln/>
        </p:spPr>
      </p:sp>
      <p:sp>
        <p:nvSpPr>
          <p:cNvPr id="614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270356870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xfrm>
            <a:off x="1189038" y="703263"/>
            <a:ext cx="4625975" cy="3470275"/>
          </a:xfrm>
          <a:ln/>
        </p:spPr>
      </p:sp>
      <p:sp>
        <p:nvSpPr>
          <p:cNvPr id="6246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19551626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423719428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xfrm>
            <a:off x="1189038" y="703263"/>
            <a:ext cx="4625975" cy="3470275"/>
          </a:xfrm>
          <a:ln/>
        </p:spPr>
      </p:sp>
      <p:sp>
        <p:nvSpPr>
          <p:cNvPr id="6349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358163923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Tell students to look at the date on the income statement in Illustration 4-27. The date is “For the Month Ending October 31, 2014.” How can one be sure the revenues and expenses reported on the income statement are just for that period? Closing entries transfer the temporary account balances to the stockholders’ equity account and reduce the balances in the temporary accounts to zero. Therefore, at the beginning of the period the temporary accounts have a balance of zero and the revenues and expenses accumulated are for that particular period. </a:t>
            </a:r>
          </a:p>
          <a:p>
            <a:endParaRPr lang="en-US" altLang="en-US" dirty="0"/>
          </a:p>
        </p:txBody>
      </p:sp>
    </p:spTree>
    <p:extLst>
      <p:ext uri="{BB962C8B-B14F-4D97-AF65-F5344CB8AC3E}">
        <p14:creationId xmlns:p14="http://schemas.microsoft.com/office/powerpoint/2010/main" val="98535493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52901957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Rot="1" noChangeAspect="1" noChangeArrowheads="1" noTextEdit="1"/>
          </p:cNvSpPr>
          <p:nvPr>
            <p:ph type="sldImg"/>
          </p:nvPr>
        </p:nvSpPr>
        <p:spPr>
          <a:xfrm>
            <a:off x="1190625" y="703263"/>
            <a:ext cx="4629150" cy="3473450"/>
          </a:xfrm>
          <a:ln/>
        </p:spPr>
      </p:sp>
      <p:sp>
        <p:nvSpPr>
          <p:cNvPr id="14745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248084150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2"/>
          <p:cNvSpPr>
            <a:spLocks noGrp="1" noRot="1" noChangeAspect="1" noChangeArrowheads="1" noTextEdit="1"/>
          </p:cNvSpPr>
          <p:nvPr>
            <p:ph type="sldImg"/>
          </p:nvPr>
        </p:nvSpPr>
        <p:spPr>
          <a:xfrm>
            <a:off x="1192213" y="703263"/>
            <a:ext cx="4629150" cy="3473450"/>
          </a:xfrm>
          <a:ln/>
        </p:spPr>
      </p:sp>
      <p:sp>
        <p:nvSpPr>
          <p:cNvPr id="33894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71556467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2"/>
          <p:cNvSpPr>
            <a:spLocks noGrp="1" noRot="1" noChangeAspect="1" noChangeArrowheads="1" noTextEdit="1"/>
          </p:cNvSpPr>
          <p:nvPr>
            <p:ph type="sldImg"/>
          </p:nvPr>
        </p:nvSpPr>
        <p:spPr>
          <a:xfrm>
            <a:off x="1192213" y="703263"/>
            <a:ext cx="4629150" cy="3473450"/>
          </a:xfrm>
          <a:ln/>
        </p:spPr>
      </p:sp>
      <p:sp>
        <p:nvSpPr>
          <p:cNvPr id="33894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86242353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2"/>
          <p:cNvSpPr>
            <a:spLocks noGrp="1" noRot="1" noChangeAspect="1" noChangeArrowheads="1" noTextEdit="1"/>
          </p:cNvSpPr>
          <p:nvPr>
            <p:ph type="sldImg"/>
          </p:nvPr>
        </p:nvSpPr>
        <p:spPr>
          <a:xfrm>
            <a:off x="1192213" y="703263"/>
            <a:ext cx="4629150" cy="3473450"/>
          </a:xfrm>
          <a:ln/>
        </p:spPr>
      </p:sp>
      <p:sp>
        <p:nvSpPr>
          <p:cNvPr id="33894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299333949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2"/>
          <p:cNvSpPr>
            <a:spLocks noGrp="1" noRot="1" noChangeAspect="1" noChangeArrowheads="1" noTextEdit="1"/>
          </p:cNvSpPr>
          <p:nvPr>
            <p:ph type="sldImg"/>
          </p:nvPr>
        </p:nvSpPr>
        <p:spPr>
          <a:xfrm>
            <a:off x="1192213" y="703263"/>
            <a:ext cx="4629150" cy="3473450"/>
          </a:xfrm>
          <a:ln/>
        </p:spPr>
      </p:sp>
      <p:sp>
        <p:nvSpPr>
          <p:cNvPr id="33894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321295435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285352907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12957629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Rot="1" noChangeAspect="1" noChangeArrowheads="1" noTextEdit="1"/>
          </p:cNvSpPr>
          <p:nvPr>
            <p:ph type="sldImg"/>
          </p:nvPr>
        </p:nvSpPr>
        <p:spPr>
          <a:xfrm>
            <a:off x="1192213" y="703263"/>
            <a:ext cx="4630737" cy="3473450"/>
          </a:xfrm>
          <a:ln/>
        </p:spPr>
      </p:sp>
      <p:sp>
        <p:nvSpPr>
          <p:cNvPr id="2344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254574198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Rot="1" noChangeAspect="1" noChangeArrowheads="1" noTextEdit="1"/>
          </p:cNvSpPr>
          <p:nvPr>
            <p:ph type="sldImg"/>
          </p:nvPr>
        </p:nvSpPr>
        <p:spPr>
          <a:xfrm>
            <a:off x="1190625" y="703263"/>
            <a:ext cx="4629150" cy="3473450"/>
          </a:xfrm>
          <a:ln/>
        </p:spPr>
      </p:sp>
      <p:sp>
        <p:nvSpPr>
          <p:cNvPr id="14950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352554200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xfrm>
            <a:off x="1189038" y="703263"/>
            <a:ext cx="4625975" cy="3470275"/>
          </a:xfrm>
          <a:ln/>
        </p:spPr>
      </p:sp>
      <p:sp>
        <p:nvSpPr>
          <p:cNvPr id="7270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259076947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xfrm>
            <a:off x="1189038" y="703263"/>
            <a:ext cx="4625975" cy="3470275"/>
          </a:xfrm>
          <a:ln/>
        </p:spPr>
      </p:sp>
      <p:sp>
        <p:nvSpPr>
          <p:cNvPr id="7373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422230968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Rot="1" noChangeAspect="1" noChangeArrowheads="1" noTextEdit="1"/>
          </p:cNvSpPr>
          <p:nvPr>
            <p:ph type="sldImg"/>
          </p:nvPr>
        </p:nvSpPr>
        <p:spPr>
          <a:xfrm>
            <a:off x="1190625" y="703263"/>
            <a:ext cx="4629150" cy="3473450"/>
          </a:xfrm>
          <a:ln/>
        </p:spPr>
      </p:sp>
      <p:sp>
        <p:nvSpPr>
          <p:cNvPr id="15053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287859711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Rot="1" noChangeAspect="1" noChangeArrowheads="1" noTextEdit="1"/>
          </p:cNvSpPr>
          <p:nvPr>
            <p:ph type="sldImg"/>
          </p:nvPr>
        </p:nvSpPr>
        <p:spPr>
          <a:xfrm>
            <a:off x="1190625" y="703263"/>
            <a:ext cx="4629150" cy="3473450"/>
          </a:xfrm>
          <a:ln/>
        </p:spPr>
      </p:sp>
      <p:sp>
        <p:nvSpPr>
          <p:cNvPr id="15155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220627946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Rot="1" noChangeAspect="1" noChangeArrowheads="1" noTextEdit="1"/>
          </p:cNvSpPr>
          <p:nvPr>
            <p:ph type="sldImg"/>
          </p:nvPr>
        </p:nvSpPr>
        <p:spPr>
          <a:xfrm>
            <a:off x="1190625" y="703263"/>
            <a:ext cx="4629150" cy="3473450"/>
          </a:xfrm>
          <a:ln/>
        </p:spPr>
      </p:sp>
      <p:sp>
        <p:nvSpPr>
          <p:cNvPr id="15257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270508510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Rot="1" noChangeAspect="1" noChangeArrowheads="1" noTextEdit="1"/>
          </p:cNvSpPr>
          <p:nvPr>
            <p:ph type="sldImg"/>
          </p:nvPr>
        </p:nvSpPr>
        <p:spPr>
          <a:xfrm>
            <a:off x="1190625" y="703263"/>
            <a:ext cx="4629150" cy="3473450"/>
          </a:xfrm>
          <a:ln/>
        </p:spPr>
      </p:sp>
      <p:sp>
        <p:nvSpPr>
          <p:cNvPr id="15360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136651122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Rot="1" noChangeAspect="1" noChangeArrowheads="1" noTextEdit="1"/>
          </p:cNvSpPr>
          <p:nvPr>
            <p:ph type="sldImg"/>
          </p:nvPr>
        </p:nvSpPr>
        <p:spPr>
          <a:xfrm>
            <a:off x="1190625" y="703263"/>
            <a:ext cx="4629150" cy="3473450"/>
          </a:xfrm>
          <a:ln/>
        </p:spPr>
      </p:sp>
      <p:sp>
        <p:nvSpPr>
          <p:cNvPr id="15360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389468749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Rot="1" noChangeAspect="1" noChangeArrowheads="1" noTextEdit="1"/>
          </p:cNvSpPr>
          <p:nvPr>
            <p:ph type="sldImg"/>
          </p:nvPr>
        </p:nvSpPr>
        <p:spPr>
          <a:xfrm>
            <a:off x="1190625" y="703263"/>
            <a:ext cx="4629150" cy="3473450"/>
          </a:xfrm>
          <a:ln/>
        </p:spPr>
      </p:sp>
      <p:sp>
        <p:nvSpPr>
          <p:cNvPr id="15360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63859114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Rot="1" noChangeAspect="1" noChangeArrowheads="1" noTextEdit="1"/>
          </p:cNvSpPr>
          <p:nvPr>
            <p:ph type="sldImg"/>
          </p:nvPr>
        </p:nvSpPr>
        <p:spPr>
          <a:xfrm>
            <a:off x="1190625" y="703263"/>
            <a:ext cx="4629150" cy="3473450"/>
          </a:xfrm>
          <a:ln/>
        </p:spPr>
      </p:sp>
      <p:sp>
        <p:nvSpPr>
          <p:cNvPr id="15360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6605932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831233751"/>
      </p:ext>
    </p:extLst>
  </p:cSld>
  <p:clrMapOvr>
    <a:masterClrMapping/>
  </p:clrMapOvr>
  <p:transition>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8113162"/>
      </p:ext>
    </p:extLst>
  </p:cSld>
  <p:clrMapOvr>
    <a:masterClrMapping/>
  </p:clrMapOvr>
  <p:transition>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354013"/>
            <a:ext cx="2095500" cy="55895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354013"/>
            <a:ext cx="6134100" cy="55895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8985538"/>
      </p:ext>
    </p:extLst>
  </p:cSld>
  <p:clrMapOvr>
    <a:masterClrMapping/>
  </p:clrMapOvr>
  <p:transition>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9350" y="354013"/>
            <a:ext cx="7607300" cy="560387"/>
          </a:xfrm>
          <a:prstGeom prst="rect">
            <a:avLst/>
          </a:prstGeom>
        </p:spPr>
        <p:txBody>
          <a:bodyPr/>
          <a:lstStyle/>
          <a:p>
            <a:endParaRPr lang="en-US" dirty="0"/>
          </a:p>
        </p:txBody>
      </p:sp>
    </p:spTree>
    <p:extLst>
      <p:ext uri="{BB962C8B-B14F-4D97-AF65-F5344CB8AC3E}">
        <p14:creationId xmlns:p14="http://schemas.microsoft.com/office/powerpoint/2010/main" val="3055472995"/>
      </p:ext>
    </p:extLst>
  </p:cSld>
  <p:clrMapOvr>
    <a:masterClrMapping/>
  </p:clrMapOvr>
  <p:transition>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9350" y="354013"/>
            <a:ext cx="7607300" cy="560387"/>
          </a:xfrm>
          <a:prstGeom prst="rect">
            <a:avLst/>
          </a:prstGeom>
        </p:spPr>
        <p:txBody>
          <a:bodyPr/>
          <a:lstStyle/>
          <a:p>
            <a:endParaRPr lang="en-US" dirty="0"/>
          </a:p>
        </p:txBody>
      </p:sp>
    </p:spTree>
    <p:extLst>
      <p:ext uri="{BB962C8B-B14F-4D97-AF65-F5344CB8AC3E}">
        <p14:creationId xmlns:p14="http://schemas.microsoft.com/office/powerpoint/2010/main" val="1410627304"/>
      </p:ext>
    </p:extLst>
  </p:cSld>
  <p:clrMapOvr>
    <a:masterClrMapping/>
  </p:clrMapOvr>
  <p:transition>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9350" y="354013"/>
            <a:ext cx="7607300" cy="560387"/>
          </a:xfrm>
          <a:prstGeom prst="rect">
            <a:avLst/>
          </a:prstGeom>
        </p:spPr>
        <p:txBody>
          <a:bodyPr/>
          <a:lstStyle/>
          <a:p>
            <a:endParaRPr lang="en-US" dirty="0"/>
          </a:p>
        </p:txBody>
      </p:sp>
    </p:spTree>
    <p:extLst>
      <p:ext uri="{BB962C8B-B14F-4D97-AF65-F5344CB8AC3E}">
        <p14:creationId xmlns:p14="http://schemas.microsoft.com/office/powerpoint/2010/main" val="586745933"/>
      </p:ext>
    </p:extLst>
  </p:cSld>
  <p:clrMapOvr>
    <a:masterClrMapping/>
  </p:clrMapOvr>
  <p:transition>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Tree>
    <p:extLst>
      <p:ext uri="{BB962C8B-B14F-4D97-AF65-F5344CB8AC3E}">
        <p14:creationId xmlns:p14="http://schemas.microsoft.com/office/powerpoint/2010/main" val="784311096"/>
      </p:ext>
    </p:extLst>
  </p:cSld>
  <p:clrMapOvr>
    <a:masterClrMapping/>
  </p:clrMapOvr>
  <p:transition>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Tree>
    <p:extLst>
      <p:ext uri="{BB962C8B-B14F-4D97-AF65-F5344CB8AC3E}">
        <p14:creationId xmlns:p14="http://schemas.microsoft.com/office/powerpoint/2010/main" val="2357898441"/>
      </p:ext>
    </p:extLst>
  </p:cSld>
  <p:clrMapOvr>
    <a:masterClrMapping/>
  </p:clrMapOvr>
  <p:transition>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9350" y="354013"/>
            <a:ext cx="7607300" cy="560387"/>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381000" y="1143000"/>
            <a:ext cx="41148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143000"/>
            <a:ext cx="4114800" cy="2324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619500"/>
            <a:ext cx="4114800" cy="2324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9922802"/>
      </p:ext>
    </p:extLst>
  </p:cSld>
  <p:clrMapOvr>
    <a:masterClrMapping/>
  </p:clrMapOvr>
  <p:transition>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9350" y="354013"/>
            <a:ext cx="7607300" cy="560387"/>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381000" y="1143000"/>
            <a:ext cx="41148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43000"/>
            <a:ext cx="41148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7722916"/>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1406441"/>
      </p:ext>
    </p:extLst>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516804724"/>
      </p:ext>
    </p:extLst>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143000"/>
            <a:ext cx="41148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43000"/>
            <a:ext cx="41148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9572743"/>
      </p:ext>
    </p:extLst>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1442021"/>
      </p:ext>
    </p:extLst>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77400380"/>
      </p:ext>
    </p:extLst>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9784724"/>
      </p:ext>
    </p:extLst>
  </p:cSld>
  <p:clrMapOvr>
    <a:masterClrMapping/>
  </p:clrMapOvr>
  <p:transitio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22880834"/>
      </p:ext>
    </p:extLst>
  </p:cSld>
  <p:clrMapOvr>
    <a:masterClrMapping/>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13304802"/>
      </p:ext>
    </p:extLst>
  </p:cSld>
  <p:clrMapOvr>
    <a:masterClrMapping/>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8" name="Rectangle 14"/>
          <p:cNvSpPr>
            <a:spLocks noGrp="1" noChangeArrowheads="1"/>
          </p:cNvSpPr>
          <p:nvPr>
            <p:ph type="body" idx="1"/>
          </p:nvPr>
        </p:nvSpPr>
        <p:spPr bwMode="auto">
          <a:xfrm>
            <a:off x="381000" y="1143000"/>
            <a:ext cx="8382000" cy="4800600"/>
          </a:xfrm>
          <a:prstGeom prst="rect">
            <a:avLst/>
          </a:prstGeom>
          <a:noFill/>
          <a:ln w="12700">
            <a:noFill/>
            <a:miter lim="800000"/>
            <a:headEnd/>
            <a:tailEnd/>
          </a:ln>
          <a:effectLst/>
        </p:spPr>
        <p:txBody>
          <a:bodyPr vert="horz" wrap="square" lIns="182562" tIns="46038" rIns="182562"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0" name="Text Box 16"/>
          <p:cNvSpPr txBox="1">
            <a:spLocks noChangeArrowheads="1"/>
          </p:cNvSpPr>
          <p:nvPr/>
        </p:nvSpPr>
        <p:spPr bwMode="auto">
          <a:xfrm>
            <a:off x="76200" y="6400800"/>
            <a:ext cx="685800" cy="274638"/>
          </a:xfrm>
          <a:prstGeom prst="rect">
            <a:avLst/>
          </a:prstGeom>
          <a:solidFill>
            <a:schemeClr val="bg1"/>
          </a:solidFill>
          <a:ln w="12700">
            <a:noFill/>
            <a:miter lim="800000"/>
            <a:headEnd/>
            <a:tailEnd/>
          </a:ln>
        </p:spPr>
        <p:txBody>
          <a:bodyPr>
            <a:spAutoFit/>
          </a:bodyPr>
          <a:lstStyle>
            <a:lvl1pPr>
              <a:defRPr sz="12900" b="1">
                <a:solidFill>
                  <a:srgbClr val="005ADE"/>
                </a:solidFill>
                <a:latin typeface="Arial" charset="0"/>
              </a:defRPr>
            </a:lvl1pPr>
            <a:lvl2pPr marL="742950" indent="-285750">
              <a:defRPr sz="12900" b="1">
                <a:solidFill>
                  <a:srgbClr val="005ADE"/>
                </a:solidFill>
                <a:latin typeface="Arial" charset="0"/>
              </a:defRPr>
            </a:lvl2pPr>
            <a:lvl3pPr marL="1143000" indent="-228600">
              <a:defRPr sz="12900" b="1">
                <a:solidFill>
                  <a:srgbClr val="005ADE"/>
                </a:solidFill>
                <a:latin typeface="Arial" charset="0"/>
              </a:defRPr>
            </a:lvl3pPr>
            <a:lvl4pPr marL="1600200" indent="-228600">
              <a:defRPr sz="12900" b="1">
                <a:solidFill>
                  <a:srgbClr val="005ADE"/>
                </a:solidFill>
                <a:latin typeface="Arial" charset="0"/>
              </a:defRPr>
            </a:lvl4pPr>
            <a:lvl5pPr marL="2057400" indent="-228600">
              <a:defRPr sz="12900" b="1">
                <a:solidFill>
                  <a:srgbClr val="005ADE"/>
                </a:solidFill>
                <a:latin typeface="Arial" charset="0"/>
              </a:defRPr>
            </a:lvl5pPr>
            <a:lvl6pPr marL="2514600" indent="-228600" eaLnBrk="0" fontAlgn="base" hangingPunct="0">
              <a:spcBef>
                <a:spcPct val="0"/>
              </a:spcBef>
              <a:spcAft>
                <a:spcPct val="0"/>
              </a:spcAft>
              <a:defRPr sz="12900" b="1">
                <a:solidFill>
                  <a:srgbClr val="005ADE"/>
                </a:solidFill>
                <a:latin typeface="Arial" charset="0"/>
              </a:defRPr>
            </a:lvl6pPr>
            <a:lvl7pPr marL="2971800" indent="-228600" eaLnBrk="0" fontAlgn="base" hangingPunct="0">
              <a:spcBef>
                <a:spcPct val="0"/>
              </a:spcBef>
              <a:spcAft>
                <a:spcPct val="0"/>
              </a:spcAft>
              <a:defRPr sz="12900" b="1">
                <a:solidFill>
                  <a:srgbClr val="005ADE"/>
                </a:solidFill>
                <a:latin typeface="Arial" charset="0"/>
              </a:defRPr>
            </a:lvl7pPr>
            <a:lvl8pPr marL="3429000" indent="-228600" eaLnBrk="0" fontAlgn="base" hangingPunct="0">
              <a:spcBef>
                <a:spcPct val="0"/>
              </a:spcBef>
              <a:spcAft>
                <a:spcPct val="0"/>
              </a:spcAft>
              <a:defRPr sz="12900" b="1">
                <a:solidFill>
                  <a:srgbClr val="005ADE"/>
                </a:solidFill>
                <a:latin typeface="Arial" charset="0"/>
              </a:defRPr>
            </a:lvl8pPr>
            <a:lvl9pPr marL="3886200" indent="-228600" eaLnBrk="0" fontAlgn="base" hangingPunct="0">
              <a:spcBef>
                <a:spcPct val="0"/>
              </a:spcBef>
              <a:spcAft>
                <a:spcPct val="0"/>
              </a:spcAft>
              <a:defRPr sz="12900" b="1">
                <a:solidFill>
                  <a:srgbClr val="005ADE"/>
                </a:solidFill>
                <a:latin typeface="Arial" charset="0"/>
              </a:defRPr>
            </a:lvl9pPr>
          </a:lstStyle>
          <a:p>
            <a:pPr algn="ctr">
              <a:spcBef>
                <a:spcPct val="50000"/>
              </a:spcBef>
            </a:pPr>
            <a:r>
              <a:rPr lang="en-US" altLang="en-US" sz="1200" dirty="0">
                <a:solidFill>
                  <a:schemeClr val="tx1"/>
                </a:solidFill>
              </a:rPr>
              <a:t>4-</a:t>
            </a:r>
            <a:fld id="{4BACE595-1E5D-40E7-A556-56EA4D057E7F}" type="slidenum">
              <a:rPr lang="en-US" altLang="en-US" sz="1200">
                <a:solidFill>
                  <a:schemeClr val="tx1"/>
                </a:solidFill>
              </a:rPr>
              <a:pPr algn="ctr">
                <a:spcBef>
                  <a:spcPct val="50000"/>
                </a:spcBef>
              </a:pPr>
              <a:t>‹#›</a:t>
            </a:fld>
            <a:endParaRPr lang="en-US" altLang="en-US" sz="1200" dirty="0">
              <a:solidFill>
                <a:schemeClr val="tx1"/>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ransition>
    <p:wipe dir="r"/>
  </p:transition>
  <p:txStyles>
    <p:titleStyle>
      <a:lvl1pPr algn="ctr" rtl="0" eaLnBrk="0" fontAlgn="base" hangingPunct="0">
        <a:spcBef>
          <a:spcPct val="0"/>
        </a:spcBef>
        <a:spcAft>
          <a:spcPct val="0"/>
        </a:spcAft>
        <a:defRPr sz="3000" b="1" i="1">
          <a:solidFill>
            <a:srgbClr val="BC00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000" b="1" i="1">
          <a:solidFill>
            <a:srgbClr val="BC0000"/>
          </a:solidFill>
          <a:effectLst>
            <a:outerShdw blurRad="38100" dist="38100" dir="2700000" algn="tl">
              <a:srgbClr val="C0C0C0"/>
            </a:outerShdw>
          </a:effectLst>
          <a:latin typeface="Comic Sans MS" pitchFamily="66" charset="0"/>
        </a:defRPr>
      </a:lvl2pPr>
      <a:lvl3pPr algn="ctr" rtl="0" eaLnBrk="0" fontAlgn="base" hangingPunct="0">
        <a:spcBef>
          <a:spcPct val="0"/>
        </a:spcBef>
        <a:spcAft>
          <a:spcPct val="0"/>
        </a:spcAft>
        <a:defRPr sz="3000" b="1" i="1">
          <a:solidFill>
            <a:srgbClr val="BC0000"/>
          </a:solidFill>
          <a:effectLst>
            <a:outerShdw blurRad="38100" dist="38100" dir="2700000" algn="tl">
              <a:srgbClr val="C0C0C0"/>
            </a:outerShdw>
          </a:effectLst>
          <a:latin typeface="Comic Sans MS" pitchFamily="66" charset="0"/>
        </a:defRPr>
      </a:lvl3pPr>
      <a:lvl4pPr algn="ctr" rtl="0" eaLnBrk="0" fontAlgn="base" hangingPunct="0">
        <a:spcBef>
          <a:spcPct val="0"/>
        </a:spcBef>
        <a:spcAft>
          <a:spcPct val="0"/>
        </a:spcAft>
        <a:defRPr sz="3000" b="1" i="1">
          <a:solidFill>
            <a:srgbClr val="BC0000"/>
          </a:solidFill>
          <a:effectLst>
            <a:outerShdw blurRad="38100" dist="38100" dir="2700000" algn="tl">
              <a:srgbClr val="C0C0C0"/>
            </a:outerShdw>
          </a:effectLst>
          <a:latin typeface="Comic Sans MS" pitchFamily="66" charset="0"/>
        </a:defRPr>
      </a:lvl4pPr>
      <a:lvl5pPr algn="ctr" rtl="0" eaLnBrk="0" fontAlgn="base" hangingPunct="0">
        <a:spcBef>
          <a:spcPct val="0"/>
        </a:spcBef>
        <a:spcAft>
          <a:spcPct val="0"/>
        </a:spcAft>
        <a:defRPr sz="3000" b="1" i="1">
          <a:solidFill>
            <a:srgbClr val="BC0000"/>
          </a:solidFill>
          <a:effectLst>
            <a:outerShdw blurRad="38100" dist="38100" dir="2700000" algn="tl">
              <a:srgbClr val="C0C0C0"/>
            </a:outerShdw>
          </a:effectLst>
          <a:latin typeface="Comic Sans MS" pitchFamily="66" charset="0"/>
        </a:defRPr>
      </a:lvl5pPr>
      <a:lvl6pPr marL="457200" algn="ctr" rtl="0" eaLnBrk="0" fontAlgn="base" hangingPunct="0">
        <a:spcBef>
          <a:spcPct val="0"/>
        </a:spcBef>
        <a:spcAft>
          <a:spcPct val="0"/>
        </a:spcAft>
        <a:defRPr sz="3000" b="1" i="1">
          <a:solidFill>
            <a:schemeClr val="tx1"/>
          </a:solidFill>
          <a:effectLst>
            <a:outerShdw blurRad="38100" dist="38100" dir="2700000" algn="tl">
              <a:srgbClr val="FFFFFF"/>
            </a:outerShdw>
          </a:effectLst>
          <a:latin typeface="Comic Sans MS" pitchFamily="66" charset="0"/>
        </a:defRPr>
      </a:lvl6pPr>
      <a:lvl7pPr marL="914400" algn="ctr" rtl="0" eaLnBrk="0" fontAlgn="base" hangingPunct="0">
        <a:spcBef>
          <a:spcPct val="0"/>
        </a:spcBef>
        <a:spcAft>
          <a:spcPct val="0"/>
        </a:spcAft>
        <a:defRPr sz="3000" b="1" i="1">
          <a:solidFill>
            <a:schemeClr val="tx1"/>
          </a:solidFill>
          <a:effectLst>
            <a:outerShdw blurRad="38100" dist="38100" dir="2700000" algn="tl">
              <a:srgbClr val="FFFFFF"/>
            </a:outerShdw>
          </a:effectLst>
          <a:latin typeface="Comic Sans MS" pitchFamily="66" charset="0"/>
        </a:defRPr>
      </a:lvl7pPr>
      <a:lvl8pPr marL="1371600" algn="ctr" rtl="0" eaLnBrk="0" fontAlgn="base" hangingPunct="0">
        <a:spcBef>
          <a:spcPct val="0"/>
        </a:spcBef>
        <a:spcAft>
          <a:spcPct val="0"/>
        </a:spcAft>
        <a:defRPr sz="3000" b="1" i="1">
          <a:solidFill>
            <a:schemeClr val="tx1"/>
          </a:solidFill>
          <a:effectLst>
            <a:outerShdw blurRad="38100" dist="38100" dir="2700000" algn="tl">
              <a:srgbClr val="FFFFFF"/>
            </a:outerShdw>
          </a:effectLst>
          <a:latin typeface="Comic Sans MS" pitchFamily="66" charset="0"/>
        </a:defRPr>
      </a:lvl8pPr>
      <a:lvl9pPr marL="1828800" algn="ctr" rtl="0" eaLnBrk="0" fontAlgn="base" hangingPunct="0">
        <a:spcBef>
          <a:spcPct val="0"/>
        </a:spcBef>
        <a:spcAft>
          <a:spcPct val="0"/>
        </a:spcAft>
        <a:defRPr sz="3000" b="1" i="1">
          <a:solidFill>
            <a:schemeClr val="tx1"/>
          </a:solidFill>
          <a:effectLst>
            <a:outerShdw blurRad="38100" dist="38100" dir="2700000" algn="tl">
              <a:srgbClr val="FFFFFF"/>
            </a:outerShdw>
          </a:effectLst>
          <a:latin typeface="Comic Sans MS" pitchFamily="66" charset="0"/>
        </a:defRPr>
      </a:lvl9pPr>
    </p:titleStyle>
    <p:bodyStyle>
      <a:lvl1pPr marL="342900" indent="-342900" algn="l" rtl="0" eaLnBrk="0" fontAlgn="base" hangingPunct="0">
        <a:spcBef>
          <a:spcPct val="20000"/>
        </a:spcBef>
        <a:spcAft>
          <a:spcPct val="0"/>
        </a:spcAft>
        <a:buClr>
          <a:schemeClr val="accent2"/>
        </a:buClr>
        <a:buSzPct val="75000"/>
        <a:buFont typeface="Wingdings" pitchFamily="2" charset="2"/>
        <a:buChar char="l"/>
        <a:defRPr sz="2800" b="1">
          <a:solidFill>
            <a:schemeClr val="bg2"/>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5000"/>
        <a:buFont typeface="Wingdings" pitchFamily="2" charset="2"/>
        <a:buChar char="l"/>
        <a:defRPr sz="2400" b="1">
          <a:solidFill>
            <a:schemeClr val="bg2"/>
          </a:solidFill>
          <a:effectLst>
            <a:outerShdw blurRad="38100" dist="38100" dir="2700000" algn="tl">
              <a:srgbClr val="C0C0C0"/>
            </a:outerShdw>
          </a:effectLst>
          <a:latin typeface="+mn-lt"/>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mn-lt"/>
        </a:defRPr>
      </a:lvl3pPr>
      <a:lvl4pPr marL="1600200" indent="-228600" algn="l" rtl="0" eaLnBrk="0" fontAlgn="base" hangingPunct="0">
        <a:spcBef>
          <a:spcPct val="20000"/>
        </a:spcBef>
        <a:spcAft>
          <a:spcPct val="0"/>
        </a:spcAft>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mn-lt"/>
        </a:defRPr>
      </a:lvl4pPr>
      <a:lvl5pPr marL="2057400" indent="-228600" algn="l" rtl="0" eaLnBrk="0" fontAlgn="base" hangingPunct="0">
        <a:spcBef>
          <a:spcPct val="20000"/>
        </a:spcBef>
        <a:spcAft>
          <a:spcPct val="0"/>
        </a:spcAft>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mn-lt"/>
        </a:defRPr>
      </a:lvl5pPr>
      <a:lvl6pPr marL="2514600" indent="-228600" algn="l" rtl="0" eaLnBrk="0" fontAlgn="base" hangingPunct="0">
        <a:spcBef>
          <a:spcPct val="20000"/>
        </a:spcBef>
        <a:spcAft>
          <a:spcPct val="0"/>
        </a:spcAft>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mn-lt"/>
        </a:defRPr>
      </a:lvl6pPr>
      <a:lvl7pPr marL="2971800" indent="-228600" algn="l" rtl="0" eaLnBrk="0" fontAlgn="base" hangingPunct="0">
        <a:spcBef>
          <a:spcPct val="20000"/>
        </a:spcBef>
        <a:spcAft>
          <a:spcPct val="0"/>
        </a:spcAft>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mn-lt"/>
        </a:defRPr>
      </a:lvl7pPr>
      <a:lvl8pPr marL="3429000" indent="-228600" algn="l" rtl="0" eaLnBrk="0" fontAlgn="base" hangingPunct="0">
        <a:spcBef>
          <a:spcPct val="20000"/>
        </a:spcBef>
        <a:spcAft>
          <a:spcPct val="0"/>
        </a:spcAft>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mn-lt"/>
        </a:defRPr>
      </a:lvl8pPr>
      <a:lvl9pPr marL="3886200" indent="-228600" algn="l" rtl="0" eaLnBrk="0" fontAlgn="base" hangingPunct="0">
        <a:spcBef>
          <a:spcPct val="20000"/>
        </a:spcBef>
        <a:spcAft>
          <a:spcPct val="0"/>
        </a:spcAft>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9.xml"/><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png"/></Relationships>
</file>

<file path=ppt/slides/_rels/slide10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0.xml"/><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image" Target="../media/image66.emf"/><Relationship Id="rId4" Type="http://schemas.openxmlformats.org/officeDocument/2006/relationships/oleObject" Target="../embeddings/oleObject7.bin"/></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10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4.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4.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notesSlide" Target="../notesSlides/notesSlide111.xml"/><Relationship Id="rId7" Type="http://schemas.openxmlformats.org/officeDocument/2006/relationships/image" Target="../media/image84.png"/><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image" Target="../media/image83.png"/><Relationship Id="rId5" Type="http://schemas.openxmlformats.org/officeDocument/2006/relationships/image" Target="../media/image82.emf"/><Relationship Id="rId4" Type="http://schemas.openxmlformats.org/officeDocument/2006/relationships/oleObject" Target="../embeddings/oleObject8.bin"/><Relationship Id="rId9" Type="http://schemas.openxmlformats.org/officeDocument/2006/relationships/image" Target="../media/image86.png"/></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7.xml"/><Relationship Id="rId1" Type="http://schemas.openxmlformats.org/officeDocument/2006/relationships/vmlDrawing" Target="../drawings/vmlDrawing9.vml"/><Relationship Id="rId5" Type="http://schemas.openxmlformats.org/officeDocument/2006/relationships/image" Target="../media/image87.emf"/><Relationship Id="rId4" Type="http://schemas.openxmlformats.org/officeDocument/2006/relationships/oleObject" Target="../embeddings/oleObject9.bin"/></Relationships>
</file>

<file path=ppt/slides/_rels/slide12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slideLayout" Target="../slideLayouts/slideLayout18.xml"/><Relationship Id="rId1" Type="http://schemas.openxmlformats.org/officeDocument/2006/relationships/vmlDrawing" Target="../drawings/vmlDrawing1.vml"/><Relationship Id="rId5" Type="http://schemas.openxmlformats.org/officeDocument/2006/relationships/image" Target="../media/image25.png"/><Relationship Id="rId4" Type="http://schemas.openxmlformats.org/officeDocument/2006/relationships/oleObject" Target="../embeddings/oleObject1.bin"/></Relationships>
</file>

<file path=ppt/slides/_rels/slide4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6.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themeOverride" Target="../theme/themeOverride2.xml"/><Relationship Id="rId4" Type="http://schemas.openxmlformats.org/officeDocument/2006/relationships/image" Target="../media/image42.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49.emf"/><Relationship Id="rId4" Type="http://schemas.openxmlformats.org/officeDocument/2006/relationships/oleObject" Target="../embeddings/oleObject2.bin"/></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50.emf"/><Relationship Id="rId4" Type="http://schemas.openxmlformats.org/officeDocument/2006/relationships/oleObject" Target="../embeddings/oleObject3.bin"/></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51.emf"/><Relationship Id="rId4" Type="http://schemas.openxmlformats.org/officeDocument/2006/relationships/oleObject" Target="../embeddings/oleObject4.bin"/></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52.emf"/><Relationship Id="rId4" Type="http://schemas.openxmlformats.org/officeDocument/2006/relationships/oleObject" Target="../embeddings/oleObject5.bin"/></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53.emf"/><Relationship Id="rId4" Type="http://schemas.openxmlformats.org/officeDocument/2006/relationships/oleObject" Target="../embeddings/oleObject6.bin"/></Relationships>
</file>

<file path=ppt/slides/_rels/slide9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4.xml"/><Relationship Id="rId1" Type="http://schemas.openxmlformats.org/officeDocument/2006/relationships/slideLayout" Target="../slideLayouts/slideLayout14.xml"/><Relationship Id="rId5" Type="http://schemas.openxmlformats.org/officeDocument/2006/relationships/image" Target="../media/image56.emf"/><Relationship Id="rId4" Type="http://schemas.openxmlformats.org/officeDocument/2006/relationships/customXml" Target="../ink/ink1.xml"/></Relationships>
</file>

<file path=ppt/slides/_rels/slide9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5.xml"/><Relationship Id="rId1" Type="http://schemas.openxmlformats.org/officeDocument/2006/relationships/slideLayout" Target="../slideLayouts/slideLayout14.xml"/></Relationships>
</file>

<file path=ppt/slides/_rels/slide9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6.xml"/><Relationship Id="rId1" Type="http://schemas.openxmlformats.org/officeDocument/2006/relationships/slideLayout" Target="../slideLayouts/slideLayout14.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IN"/>
          </a:p>
        </p:txBody>
      </p:sp>
      <p:sp>
        <p:nvSpPr>
          <p:cNvPr id="3" name="Subtitle 2"/>
          <p:cNvSpPr>
            <a:spLocks noGrp="1"/>
          </p:cNvSpPr>
          <p:nvPr>
            <p:ph type="subTitle" idx="1"/>
          </p:nvPr>
        </p:nvSpPr>
        <p:spPr/>
        <p:txBody>
          <a:bodyPr/>
          <a:lstStyle/>
          <a:p>
            <a:endParaRPr lang="en-IN"/>
          </a:p>
        </p:txBody>
      </p:sp>
      <p:pic>
        <p:nvPicPr>
          <p:cNvPr id="5" name="Picture 4" descr="FINACCT8e_finalcvr.jpg"/>
          <p:cNvPicPr>
            <a:picLocks noChangeAspect="1"/>
          </p:cNvPicPr>
          <p:nvPr/>
        </p:nvPicPr>
        <p:blipFill>
          <a:blip r:embed="rId2" cstate="print"/>
          <a:stretch>
            <a:fillRect/>
          </a:stretch>
        </p:blipFill>
        <p:spPr>
          <a:xfrm>
            <a:off x="0" y="262"/>
            <a:ext cx="9144000" cy="6857475"/>
          </a:xfrm>
          <a:prstGeom prst="rect">
            <a:avLst/>
          </a:prstGeom>
        </p:spPr>
      </p:pic>
    </p:spTree>
    <p:extLst>
      <p:ext uri="{BB962C8B-B14F-4D97-AF65-F5344CB8AC3E}">
        <p14:creationId xmlns:p14="http://schemas.microsoft.com/office/powerpoint/2010/main" val="2689022861"/>
      </p:ext>
    </p:extLst>
  </p:cSld>
  <p:clrMapOvr>
    <a:masterClrMapping/>
  </p:clrMapOvr>
  <p:transition>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944" y="1245571"/>
            <a:ext cx="7543800" cy="518636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pic>
      <p:sp>
        <p:nvSpPr>
          <p:cNvPr id="11269" name="Rectangle 11"/>
          <p:cNvSpPr>
            <a:spLocks noChangeArrowheads="1"/>
          </p:cNvSpPr>
          <p:nvPr/>
        </p:nvSpPr>
        <p:spPr bwMode="auto">
          <a:xfrm>
            <a:off x="277504" y="5343768"/>
            <a:ext cx="2209800" cy="828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90488" tIns="44450" rIns="90488" bIns="44450">
            <a:spAutoFit/>
          </a:bodyPr>
          <a:lstStyle>
            <a:lvl1pPr marL="109538">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marL="0">
              <a:spcBef>
                <a:spcPct val="0"/>
              </a:spcBef>
              <a:buClrTx/>
              <a:buSzTx/>
              <a:buFontTx/>
              <a:buNone/>
            </a:pPr>
            <a:r>
              <a:rPr lang="en-US" altLang="en-US" sz="1200" dirty="0">
                <a:solidFill>
                  <a:schemeClr val="tx1"/>
                </a:solidFill>
                <a:latin typeface="Liberation Sans" panose="020B0604020202020204" pitchFamily="34" charset="0"/>
              </a:rPr>
              <a:t>ILLUSTRATION 4-1 </a:t>
            </a:r>
          </a:p>
          <a:p>
            <a:pPr marL="0">
              <a:spcBef>
                <a:spcPct val="0"/>
              </a:spcBef>
              <a:buClrTx/>
              <a:buSzTx/>
              <a:buFontTx/>
              <a:buNone/>
            </a:pPr>
            <a:r>
              <a:rPr lang="en-US" altLang="en-US" sz="1200" b="0" dirty="0">
                <a:solidFill>
                  <a:schemeClr val="tx1"/>
                </a:solidFill>
                <a:latin typeface="Liberation Sans" panose="020B0604020202020204" pitchFamily="34" charset="0"/>
              </a:rPr>
              <a:t>GAAP relationships in revenue and expense recognition</a:t>
            </a:r>
          </a:p>
        </p:txBody>
      </p:sp>
      <p:sp>
        <p:nvSpPr>
          <p:cNvPr id="8"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dirty="0">
                <a:solidFill>
                  <a:schemeClr val="tx2">
                    <a:lumMod val="50000"/>
                  </a:schemeClr>
                </a:solidFill>
                <a:latin typeface="Liberation Sans" panose="020B0604020202020204" pitchFamily="34" charset="0"/>
              </a:rPr>
              <a:t>EXPENSE RECOGNITION PRINCIPLE</a:t>
            </a:r>
            <a:endParaRPr lang="en-US" altLang="en-US" sz="3200" b="1" dirty="0">
              <a:solidFill>
                <a:schemeClr val="tx2">
                  <a:lumMod val="50000"/>
                </a:schemeClr>
              </a:solidFill>
              <a:latin typeface="Liberation Sans" panose="020B0604020202020204" pitchFamily="34" charset="0"/>
            </a:endParaRPr>
          </a:p>
        </p:txBody>
      </p:sp>
      <p:sp>
        <p:nvSpPr>
          <p:cNvPr id="9"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7"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1 </a:t>
            </a:r>
          </a:p>
        </p:txBody>
      </p:sp>
    </p:spTree>
  </p:cSld>
  <p:clrMapOvr>
    <a:masterClrMapping/>
  </p:clrMapOvr>
  <p:transition>
    <p:wipe dir="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975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6882262"/>
      </p:ext>
    </p:extLst>
  </p:cSld>
  <p:clrMapOvr>
    <a:masterClrMapping/>
  </p:clrMapOvr>
  <p:transition>
    <p:wipe dir="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4"/>
          <p:cNvSpPr txBox="1">
            <a:spLocks noChangeArrowheads="1"/>
          </p:cNvSpPr>
          <p:nvPr/>
        </p:nvSpPr>
        <p:spPr bwMode="auto">
          <a:xfrm>
            <a:off x="609600" y="1295400"/>
            <a:ext cx="7924800" cy="1419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rgbClr val="000000"/>
                </a:solidFill>
                <a:miter lim="800000"/>
                <a:headEnd type="none" w="sm" len="sm"/>
                <a:tailEnd type="none" w="sm" len="sm"/>
              </a14:hiddenLine>
            </a:ext>
          </a:extLst>
        </p:spPr>
        <p:txBody>
          <a:bodyPr>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nSpc>
                <a:spcPct val="125000"/>
              </a:lnSpc>
              <a:spcBef>
                <a:spcPct val="0"/>
              </a:spcBef>
              <a:buClrTx/>
              <a:buSzTx/>
              <a:buFontTx/>
              <a:buNone/>
            </a:pPr>
            <a:r>
              <a:rPr lang="en-US" altLang="en-US" sz="2300" b="0" dirty="0">
                <a:solidFill>
                  <a:schemeClr val="tx1"/>
                </a:solidFill>
                <a:latin typeface="Liberation Sans" panose="020B0604020202020204" pitchFamily="34" charset="0"/>
              </a:rPr>
              <a:t>At the end of the accounting period, companies transfer the temporary account balances to the permanent stockholders’ equity account—Retained Earnings.</a:t>
            </a:r>
          </a:p>
        </p:txBody>
      </p:sp>
      <p:pic>
        <p:nvPicPr>
          <p:cNvPr id="6144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895600"/>
            <a:ext cx="8763000" cy="243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61446" name="Text Box 9"/>
          <p:cNvSpPr txBox="1">
            <a:spLocks noChangeArrowheads="1"/>
          </p:cNvSpPr>
          <p:nvPr/>
        </p:nvSpPr>
        <p:spPr bwMode="auto">
          <a:xfrm>
            <a:off x="236560" y="5257800"/>
            <a:ext cx="3344840" cy="461665"/>
          </a:xfrm>
          <a:prstGeom prst="rect">
            <a:avLst/>
          </a:prstGeom>
          <a:solidFill>
            <a:schemeClr val="bg1"/>
          </a:solidFill>
          <a:ln>
            <a:noFill/>
          </a:ln>
          <a:effectLst/>
          <a:extLst>
            <a:ext uri="{91240B29-F687-4F45-9708-019B960494DF}">
              <a14:hiddenLine xmlns:a14="http://schemas.microsoft.com/office/drawing/2010/main" w="19050" cap="sq" algn="ctr">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ts val="0"/>
              </a:spcBef>
              <a:buNone/>
            </a:pPr>
            <a:r>
              <a:rPr lang="en-US" sz="1200" dirty="0">
                <a:latin typeface="Liberation Sans" panose="020B0604020202020204" pitchFamily="34" charset="0"/>
              </a:rPr>
              <a:t>ILLUSTRATION 4-29</a:t>
            </a:r>
          </a:p>
          <a:p>
            <a:pPr>
              <a:spcBef>
                <a:spcPts val="0"/>
              </a:spcBef>
              <a:buNone/>
            </a:pPr>
            <a:r>
              <a:rPr lang="en-US" sz="1200" b="0" dirty="0">
                <a:latin typeface="Liberation Sans" panose="020B0604020202020204" pitchFamily="34" charset="0"/>
              </a:rPr>
              <a:t>Temporary versus permanent accounts</a:t>
            </a:r>
            <a:endParaRPr lang="en-US" altLang="en-US" sz="1200" dirty="0">
              <a:solidFill>
                <a:schemeClr val="tx1"/>
              </a:solidFill>
              <a:latin typeface="Liberation Sans" panose="020B0604020202020204" pitchFamily="34" charset="0"/>
            </a:endParaRPr>
          </a:p>
        </p:txBody>
      </p:sp>
      <p:sp>
        <p:nvSpPr>
          <p:cNvPr id="8"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9"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dirty="0">
                <a:solidFill>
                  <a:schemeClr val="tx2">
                    <a:lumMod val="50000"/>
                  </a:schemeClr>
                </a:solidFill>
                <a:latin typeface="Liberation Sans" panose="020B0604020202020204" pitchFamily="34" charset="0"/>
              </a:rPr>
              <a:t>CLOSING THE BOOKS</a:t>
            </a:r>
            <a:endParaRPr lang="en-US" altLang="en-US" sz="3200" b="1" dirty="0">
              <a:solidFill>
                <a:schemeClr val="tx2">
                  <a:lumMod val="50000"/>
                </a:schemeClr>
              </a:solidFill>
              <a:latin typeface="Liberation Sans" panose="020B0604020202020204" pitchFamily="34" charset="0"/>
            </a:endParaRPr>
          </a:p>
        </p:txBody>
      </p:sp>
      <p:sp>
        <p:nvSpPr>
          <p:cNvPr id="7"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4 </a:t>
            </a:r>
          </a:p>
        </p:txBody>
      </p:sp>
    </p:spTree>
  </p:cSld>
  <p:clrMapOvr>
    <a:masterClrMapping/>
  </p:clrMapOvr>
  <p:transition>
    <p:wipe dir="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47" name="Text Box 7"/>
          <p:cNvSpPr txBox="1">
            <a:spLocks noChangeArrowheads="1"/>
          </p:cNvSpPr>
          <p:nvPr/>
        </p:nvSpPr>
        <p:spPr bwMode="auto">
          <a:xfrm>
            <a:off x="1066800" y="6369050"/>
            <a:ext cx="7924800" cy="336550"/>
          </a:xfrm>
          <a:prstGeom prst="rect">
            <a:avLst/>
          </a:prstGeom>
          <a:solidFill>
            <a:schemeClr val="bg1"/>
          </a:solidFill>
          <a:ln w="19050">
            <a:noFill/>
            <a:miter lim="800000"/>
            <a:headEnd/>
            <a:tailEnd/>
          </a:ln>
          <a:effectLst/>
        </p:spPr>
        <p:txBody>
          <a:bodyPr>
            <a:spAutoFit/>
          </a:bodyPr>
          <a:lstStyle/>
          <a:p>
            <a:pPr marL="457200" indent="-457200" algn="r">
              <a:spcBef>
                <a:spcPct val="50000"/>
              </a:spcBef>
              <a:defRPr/>
            </a:pPr>
            <a:r>
              <a:rPr lang="en-US" sz="1600" b="1" i="1" dirty="0">
                <a:solidFill>
                  <a:schemeClr val="bg2"/>
                </a:solidFill>
                <a:effectLst>
                  <a:outerShdw blurRad="38100" dist="38100" dir="2700000" algn="tl">
                    <a:srgbClr val="C0C0C0"/>
                  </a:outerShdw>
                </a:effectLst>
              </a:rPr>
              <a:t>LO 4  Explain the process of closing the books.</a:t>
            </a:r>
          </a:p>
        </p:txBody>
      </p:sp>
      <p:pic>
        <p:nvPicPr>
          <p:cNvPr id="2253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765425"/>
            <a:ext cx="3733800" cy="333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22535" name="Text Box 11"/>
          <p:cNvSpPr txBox="1">
            <a:spLocks noChangeArrowheads="1"/>
          </p:cNvSpPr>
          <p:nvPr/>
        </p:nvSpPr>
        <p:spPr bwMode="auto">
          <a:xfrm>
            <a:off x="762000" y="2971800"/>
            <a:ext cx="304800" cy="457200"/>
          </a:xfrm>
          <a:prstGeom prst="rect">
            <a:avLst/>
          </a:prstGeom>
          <a:solidFill>
            <a:schemeClr val="bg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sz="2400">
                <a:solidFill>
                  <a:schemeClr val="tx1"/>
                </a:solidFill>
                <a:latin typeface="Comic Sans MS" panose="030F0702030302020204" pitchFamily="66" charset="0"/>
              </a:defRPr>
            </a:lvl9pPr>
          </a:lstStyle>
          <a:p>
            <a:pPr>
              <a:spcBef>
                <a:spcPct val="50000"/>
              </a:spcBef>
            </a:pPr>
            <a:endParaRPr lang="en-US" altLang="en-US"/>
          </a:p>
        </p:txBody>
      </p:sp>
      <p:grpSp>
        <p:nvGrpSpPr>
          <p:cNvPr id="22536" name="Group 2"/>
          <p:cNvGrpSpPr>
            <a:grpSpLocks/>
          </p:cNvGrpSpPr>
          <p:nvPr/>
        </p:nvGrpSpPr>
        <p:grpSpPr bwMode="auto">
          <a:xfrm>
            <a:off x="609600" y="2779713"/>
            <a:ext cx="3741738" cy="3316287"/>
            <a:chOff x="609600" y="2779713"/>
            <a:chExt cx="3741738" cy="3316287"/>
          </a:xfrm>
        </p:grpSpPr>
        <p:pic>
          <p:nvPicPr>
            <p:cNvPr id="2254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779713"/>
              <a:ext cx="3741738" cy="331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2" name="TextBox 1"/>
            <p:cNvSpPr txBox="1"/>
            <p:nvPr/>
          </p:nvSpPr>
          <p:spPr>
            <a:xfrm>
              <a:off x="1066800" y="3962400"/>
              <a:ext cx="2895600" cy="400050"/>
            </a:xfrm>
            <a:prstGeom prst="rect">
              <a:avLst/>
            </a:prstGeom>
            <a:solidFill>
              <a:schemeClr val="accent1">
                <a:lumMod val="20000"/>
                <a:lumOff val="80000"/>
              </a:schemeClr>
            </a:solidFill>
            <a:ln>
              <a:solidFill>
                <a:schemeClr val="accent1">
                  <a:lumMod val="60000"/>
                  <a:lumOff val="40000"/>
                </a:schemeClr>
              </a:solidFill>
            </a:ln>
          </p:spPr>
          <p:txBody>
            <a:bodyPr>
              <a:spAutoFit/>
            </a:bodyPr>
            <a:lstStyle/>
            <a:p>
              <a:pPr>
                <a:defRPr/>
              </a:pPr>
              <a:r>
                <a:rPr lang="en-US" sz="2000" dirty="0">
                  <a:latin typeface="Arial" pitchFamily="34" charset="0"/>
                  <a:cs typeface="Arial" pitchFamily="34" charset="0"/>
                </a:rPr>
                <a:t>All </a:t>
              </a:r>
              <a:r>
                <a:rPr lang="en-US" sz="2000" dirty="0">
                  <a:solidFill>
                    <a:srgbClr val="FF0000"/>
                  </a:solidFill>
                  <a:latin typeface="Arial" pitchFamily="34" charset="0"/>
                  <a:cs typeface="Arial" pitchFamily="34" charset="0"/>
                </a:rPr>
                <a:t>Revenue </a:t>
              </a:r>
              <a:r>
                <a:rPr lang="en-US" sz="2000" dirty="0">
                  <a:latin typeface="Arial" pitchFamily="34" charset="0"/>
                  <a:cs typeface="Arial" pitchFamily="34" charset="0"/>
                </a:rPr>
                <a:t>accounts</a:t>
              </a:r>
            </a:p>
          </p:txBody>
        </p:sp>
        <p:sp>
          <p:nvSpPr>
            <p:cNvPr id="10" name="TextBox 9"/>
            <p:cNvSpPr txBox="1"/>
            <p:nvPr/>
          </p:nvSpPr>
          <p:spPr>
            <a:xfrm>
              <a:off x="1031875" y="4572000"/>
              <a:ext cx="2930525" cy="400050"/>
            </a:xfrm>
            <a:prstGeom prst="rect">
              <a:avLst/>
            </a:prstGeom>
            <a:solidFill>
              <a:schemeClr val="accent1">
                <a:lumMod val="20000"/>
                <a:lumOff val="80000"/>
              </a:schemeClr>
            </a:solidFill>
            <a:ln>
              <a:solidFill>
                <a:schemeClr val="accent1">
                  <a:lumMod val="60000"/>
                  <a:lumOff val="40000"/>
                </a:schemeClr>
              </a:solidFill>
            </a:ln>
          </p:spPr>
          <p:txBody>
            <a:bodyPr>
              <a:spAutoFit/>
            </a:bodyPr>
            <a:lstStyle/>
            <a:p>
              <a:pPr>
                <a:defRPr/>
              </a:pPr>
              <a:r>
                <a:rPr lang="en-US" sz="2000" dirty="0">
                  <a:latin typeface="Arial" pitchFamily="34" charset="0"/>
                  <a:cs typeface="Arial" pitchFamily="34" charset="0"/>
                </a:rPr>
                <a:t>All </a:t>
              </a:r>
              <a:r>
                <a:rPr lang="en-US" sz="2000" dirty="0">
                  <a:solidFill>
                    <a:srgbClr val="FF0000"/>
                  </a:solidFill>
                  <a:latin typeface="Arial" pitchFamily="34" charset="0"/>
                  <a:cs typeface="Arial" pitchFamily="34" charset="0"/>
                </a:rPr>
                <a:t>Expense </a:t>
              </a:r>
              <a:r>
                <a:rPr lang="en-US" sz="2000" dirty="0">
                  <a:latin typeface="Arial" pitchFamily="34" charset="0"/>
                  <a:cs typeface="Arial" pitchFamily="34" charset="0"/>
                </a:rPr>
                <a:t>accounts</a:t>
              </a:r>
            </a:p>
          </p:txBody>
        </p:sp>
        <p:sp>
          <p:nvSpPr>
            <p:cNvPr id="11" name="TextBox 10"/>
            <p:cNvSpPr txBox="1"/>
            <p:nvPr/>
          </p:nvSpPr>
          <p:spPr>
            <a:xfrm>
              <a:off x="1031874" y="5257800"/>
              <a:ext cx="3082925" cy="384175"/>
            </a:xfrm>
            <a:prstGeom prst="rect">
              <a:avLst/>
            </a:prstGeom>
            <a:solidFill>
              <a:schemeClr val="accent1">
                <a:lumMod val="20000"/>
                <a:lumOff val="80000"/>
              </a:schemeClr>
            </a:solidFill>
            <a:ln>
              <a:solidFill>
                <a:schemeClr val="accent1">
                  <a:lumMod val="60000"/>
                  <a:lumOff val="40000"/>
                </a:schemeClr>
              </a:solidFill>
            </a:ln>
          </p:spPr>
          <p:txBody>
            <a:bodyPr wrap="square">
              <a:spAutoFit/>
            </a:bodyPr>
            <a:lstStyle/>
            <a:p>
              <a:pPr>
                <a:defRPr/>
              </a:pPr>
              <a:r>
                <a:rPr lang="en-US" sz="1900" dirty="0">
                  <a:solidFill>
                    <a:srgbClr val="FF0000"/>
                  </a:solidFill>
                  <a:latin typeface="Arial" pitchFamily="34" charset="0"/>
                  <a:cs typeface="Arial" pitchFamily="34" charset="0"/>
                </a:rPr>
                <a:t>Dividends</a:t>
              </a:r>
            </a:p>
          </p:txBody>
        </p:sp>
      </p:grpSp>
      <p:pic>
        <p:nvPicPr>
          <p:cNvPr id="22537" name="Picture 13" descr="C:\Users\ROBERT~1\AppData\Local\Temp\IMG_85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638800"/>
            <a:ext cx="9144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8" name="TextBox 2"/>
          <p:cNvSpPr txBox="1">
            <a:spLocks noChangeArrowheads="1"/>
          </p:cNvSpPr>
          <p:nvPr/>
        </p:nvSpPr>
        <p:spPr bwMode="auto">
          <a:xfrm>
            <a:off x="914400" y="6507163"/>
            <a:ext cx="18446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sz="2400">
                <a:solidFill>
                  <a:schemeClr val="tx1"/>
                </a:solidFill>
                <a:latin typeface="Comic Sans MS" panose="030F0702030302020204" pitchFamily="66" charset="0"/>
              </a:defRPr>
            </a:lvl9pPr>
          </a:lstStyle>
          <a:p>
            <a:r>
              <a:rPr lang="en-US" altLang="en-US" sz="1200"/>
              <a:t>Helen Smit 2018</a:t>
            </a:r>
          </a:p>
        </p:txBody>
      </p:sp>
      <p:sp>
        <p:nvSpPr>
          <p:cNvPr id="22539" name="TextBox 3"/>
          <p:cNvSpPr txBox="1">
            <a:spLocks noChangeArrowheads="1"/>
          </p:cNvSpPr>
          <p:nvPr/>
        </p:nvSpPr>
        <p:spPr bwMode="auto">
          <a:xfrm rot="-1711044">
            <a:off x="-111125" y="2614613"/>
            <a:ext cx="12319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sz="2400">
                <a:solidFill>
                  <a:schemeClr val="tx1"/>
                </a:solidFill>
                <a:latin typeface="Comic Sans MS" panose="030F0702030302020204" pitchFamily="66" charset="0"/>
              </a:defRPr>
            </a:lvl9pPr>
          </a:lstStyle>
          <a:p>
            <a:r>
              <a:rPr lang="en-US" altLang="en-US" sz="3000">
                <a:solidFill>
                  <a:srgbClr val="FF0000"/>
                </a:solidFill>
                <a:latin typeface="Broadway" panose="04040905080B02020502" pitchFamily="82" charset="0"/>
              </a:rPr>
              <a:t>RED</a:t>
            </a:r>
          </a:p>
        </p:txBody>
      </p:sp>
      <p:cxnSp>
        <p:nvCxnSpPr>
          <p:cNvPr id="22540" name="Straight Arrow Connector 5"/>
          <p:cNvCxnSpPr>
            <a:cxnSpLocks noChangeShapeType="1"/>
          </p:cNvCxnSpPr>
          <p:nvPr/>
        </p:nvCxnSpPr>
        <p:spPr bwMode="auto">
          <a:xfrm>
            <a:off x="457200" y="3200400"/>
            <a:ext cx="1219200" cy="762000"/>
          </a:xfrm>
          <a:prstGeom prst="straightConnector1">
            <a:avLst/>
          </a:prstGeom>
          <a:noFill/>
          <a:ln w="12700" cap="sq" algn="ctr">
            <a:solidFill>
              <a:schemeClr val="tx1"/>
            </a:solidFill>
            <a:round/>
            <a:headEnd type="none" w="sm" len="sm"/>
            <a:tailEnd type="arrow" w="med" len="med"/>
          </a:ln>
        </p:spPr>
      </p:cxnSp>
      <p:cxnSp>
        <p:nvCxnSpPr>
          <p:cNvPr id="22541" name="Straight Arrow Connector 7"/>
          <p:cNvCxnSpPr>
            <a:cxnSpLocks noChangeShapeType="1"/>
            <a:stCxn id="22539" idx="2"/>
          </p:cNvCxnSpPr>
          <p:nvPr/>
        </p:nvCxnSpPr>
        <p:spPr bwMode="auto">
          <a:xfrm>
            <a:off x="638175" y="3135313"/>
            <a:ext cx="841375" cy="1595437"/>
          </a:xfrm>
          <a:prstGeom prst="straightConnector1">
            <a:avLst/>
          </a:prstGeom>
          <a:noFill/>
          <a:ln w="12700" cap="sq" algn="ctr">
            <a:solidFill>
              <a:schemeClr val="tx1"/>
            </a:solidFill>
            <a:round/>
            <a:headEnd type="none" w="sm" len="sm"/>
            <a:tailEnd type="arrow" w="med" len="med"/>
          </a:ln>
        </p:spPr>
      </p:cxnSp>
      <p:cxnSp>
        <p:nvCxnSpPr>
          <p:cNvPr id="22542" name="Straight Arrow Connector 11"/>
          <p:cNvCxnSpPr>
            <a:cxnSpLocks noChangeShapeType="1"/>
          </p:cNvCxnSpPr>
          <p:nvPr/>
        </p:nvCxnSpPr>
        <p:spPr bwMode="auto">
          <a:xfrm>
            <a:off x="762000" y="2797175"/>
            <a:ext cx="1219200" cy="2652713"/>
          </a:xfrm>
          <a:prstGeom prst="straightConnector1">
            <a:avLst/>
          </a:prstGeom>
          <a:noFill/>
          <a:ln w="12700" cap="sq" algn="ctr">
            <a:solidFill>
              <a:schemeClr val="tx1"/>
            </a:solidFill>
            <a:round/>
            <a:headEnd type="none" w="sm" len="sm"/>
            <a:tailEnd type="arrow" w="med" len="med"/>
          </a:ln>
        </p:spPr>
      </p:cxnSp>
      <p:sp>
        <p:nvSpPr>
          <p:cNvPr id="22543" name="Oval 13"/>
          <p:cNvSpPr>
            <a:spLocks noChangeArrowheads="1"/>
          </p:cNvSpPr>
          <p:nvPr/>
        </p:nvSpPr>
        <p:spPr bwMode="auto">
          <a:xfrm>
            <a:off x="0" y="2235200"/>
            <a:ext cx="4198938" cy="1473200"/>
          </a:xfrm>
          <a:prstGeom prst="ellipse">
            <a:avLst/>
          </a:prstGeom>
          <a:noFill/>
          <a:ln w="12700" cap="sq" algn="ctr">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sz="2400">
                <a:solidFill>
                  <a:schemeClr val="tx1"/>
                </a:solidFill>
                <a:latin typeface="Comic Sans MS" panose="030F0702030302020204" pitchFamily="66" charset="0"/>
              </a:defRPr>
            </a:lvl9pPr>
          </a:lstStyle>
          <a:p>
            <a:endParaRPr lang="en-US" altLang="en-US"/>
          </a:p>
        </p:txBody>
      </p:sp>
      <p:sp>
        <p:nvSpPr>
          <p:cNvPr id="3" name="Title 2"/>
          <p:cNvSpPr>
            <a:spLocks noGrp="1"/>
          </p:cNvSpPr>
          <p:nvPr>
            <p:ph type="title"/>
          </p:nvPr>
        </p:nvSpPr>
        <p:spPr/>
        <p:txBody>
          <a:bodyPr/>
          <a:lstStyle/>
          <a:p>
            <a:endParaRPr lang="en-US" dirty="0"/>
          </a:p>
        </p:txBody>
      </p:sp>
      <p:sp>
        <p:nvSpPr>
          <p:cNvPr id="21" name="Text Box 4"/>
          <p:cNvSpPr txBox="1">
            <a:spLocks noChangeArrowheads="1"/>
          </p:cNvSpPr>
          <p:nvPr/>
        </p:nvSpPr>
        <p:spPr bwMode="auto">
          <a:xfrm>
            <a:off x="609600" y="1295400"/>
            <a:ext cx="7924800" cy="1419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rgbClr val="000000"/>
                </a:solidFill>
                <a:miter lim="800000"/>
                <a:headEnd type="none" w="sm" len="sm"/>
                <a:tailEnd type="none" w="sm" len="sm"/>
              </a14:hiddenLine>
            </a:ext>
          </a:extLst>
        </p:spPr>
        <p:txBody>
          <a:bodyPr>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nSpc>
                <a:spcPct val="125000"/>
              </a:lnSpc>
              <a:spcBef>
                <a:spcPct val="0"/>
              </a:spcBef>
              <a:buClrTx/>
              <a:buSzTx/>
              <a:buFontTx/>
              <a:buNone/>
            </a:pPr>
            <a:r>
              <a:rPr lang="en-US" altLang="en-US" sz="2300" b="0" dirty="0">
                <a:solidFill>
                  <a:schemeClr val="tx1"/>
                </a:solidFill>
                <a:latin typeface="Liberation Sans" panose="020B0604020202020204" pitchFamily="34" charset="0"/>
              </a:rPr>
              <a:t>At the end of the accounting period, companies transfer the temporary account balances to the permanent stockholders’ equity account—Retained Earnings.</a:t>
            </a:r>
          </a:p>
        </p:txBody>
      </p:sp>
      <p:sp>
        <p:nvSpPr>
          <p:cNvPr id="22"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23"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dirty="0">
                <a:solidFill>
                  <a:schemeClr val="tx2">
                    <a:lumMod val="50000"/>
                  </a:schemeClr>
                </a:solidFill>
                <a:latin typeface="Liberation Sans" panose="020B0604020202020204" pitchFamily="34" charset="0"/>
              </a:rPr>
              <a:t>CLOSING THE BOOKS</a:t>
            </a:r>
            <a:endParaRPr lang="en-US" altLang="en-US" sz="3200" b="1" dirty="0">
              <a:solidFill>
                <a:schemeClr val="tx2">
                  <a:lumMod val="50000"/>
                </a:schemeClr>
              </a:solidFill>
              <a:latin typeface="Liberation Sans" panose="020B0604020202020204" pitchFamily="34" charset="0"/>
            </a:endParaRPr>
          </a:p>
        </p:txBody>
      </p:sp>
    </p:spTree>
    <p:extLst>
      <p:ext uri="{BB962C8B-B14F-4D97-AF65-F5344CB8AC3E}">
        <p14:creationId xmlns:p14="http://schemas.microsoft.com/office/powerpoint/2010/main" val="581528664"/>
      </p:ext>
    </p:extLst>
  </p:cSld>
  <p:clrMapOvr>
    <a:masterClrMapping/>
  </p:clrMapOvr>
  <p:transition>
    <p:wipe dir="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2"/>
          <p:cNvSpPr txBox="1">
            <a:spLocks noChangeArrowheads="1"/>
          </p:cNvSpPr>
          <p:nvPr/>
        </p:nvSpPr>
        <p:spPr bwMode="auto">
          <a:xfrm>
            <a:off x="609600" y="1295400"/>
            <a:ext cx="7848600" cy="1376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lgn="ctr">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nSpc>
                <a:spcPct val="125000"/>
              </a:lnSpc>
              <a:spcBef>
                <a:spcPct val="0"/>
              </a:spcBef>
              <a:buClrTx/>
              <a:buSzTx/>
              <a:buFontTx/>
              <a:buNone/>
            </a:pPr>
            <a:r>
              <a:rPr lang="en-US" altLang="en-US" sz="2300" b="0" dirty="0">
                <a:solidFill>
                  <a:schemeClr val="tx1"/>
                </a:solidFill>
                <a:latin typeface="Liberation Sans" panose="020B0604020202020204" pitchFamily="34" charset="0"/>
              </a:rPr>
              <a:t>In addition to updating Retained Earnings to its correct ending balance, closing entries produce a zero balance in each temporary account.</a:t>
            </a:r>
          </a:p>
        </p:txBody>
      </p:sp>
      <p:pic>
        <p:nvPicPr>
          <p:cNvPr id="6246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971800"/>
            <a:ext cx="704659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62470" name="Text Box 9"/>
          <p:cNvSpPr txBox="1">
            <a:spLocks noChangeArrowheads="1"/>
          </p:cNvSpPr>
          <p:nvPr/>
        </p:nvSpPr>
        <p:spPr bwMode="auto">
          <a:xfrm>
            <a:off x="6553200" y="2743200"/>
            <a:ext cx="1783515" cy="461665"/>
          </a:xfrm>
          <a:prstGeom prst="rect">
            <a:avLst/>
          </a:prstGeom>
          <a:solidFill>
            <a:schemeClr val="bg1"/>
          </a:solidFill>
          <a:ln>
            <a:noFill/>
          </a:ln>
          <a:effectLst/>
          <a:extLst>
            <a:ext uri="{91240B29-F687-4F45-9708-019B960494DF}">
              <a14:hiddenLine xmlns:a14="http://schemas.microsoft.com/office/drawing/2010/main" w="19050" cap="sq" algn="ctr">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r>
              <a:rPr lang="en-US" altLang="en-US" sz="1200" dirty="0">
                <a:solidFill>
                  <a:schemeClr val="tx1"/>
                </a:solidFill>
                <a:latin typeface="Liberation Sans" panose="020B0604020202020204" pitchFamily="34" charset="0"/>
              </a:rPr>
              <a:t>ILLUSTRATION 4-30</a:t>
            </a:r>
          </a:p>
          <a:p>
            <a:pPr>
              <a:spcBef>
                <a:spcPct val="0"/>
              </a:spcBef>
              <a:buClrTx/>
              <a:buSzTx/>
              <a:buFontTx/>
              <a:buNone/>
            </a:pPr>
            <a:r>
              <a:rPr lang="en-US" altLang="en-US" sz="1200" b="0" dirty="0">
                <a:solidFill>
                  <a:schemeClr val="tx1"/>
                </a:solidFill>
                <a:latin typeface="Liberation Sans" panose="020B0604020202020204" pitchFamily="34" charset="0"/>
              </a:rPr>
              <a:t>The closing process</a:t>
            </a:r>
          </a:p>
        </p:txBody>
      </p:sp>
      <p:sp>
        <p:nvSpPr>
          <p:cNvPr id="8"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9"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dirty="0">
                <a:solidFill>
                  <a:srgbClr val="CC0000"/>
                </a:solidFill>
                <a:latin typeface="Liberation Sans" panose="020B0604020202020204" pitchFamily="34" charset="0"/>
              </a:rPr>
              <a:t>Preparing Closing Entries</a:t>
            </a:r>
            <a:endParaRPr lang="en-US" altLang="en-US" sz="3200" b="1" dirty="0">
              <a:solidFill>
                <a:srgbClr val="CC0000"/>
              </a:solidFill>
              <a:latin typeface="Liberation Sans" panose="020B0604020202020204" pitchFamily="34" charset="0"/>
            </a:endParaRPr>
          </a:p>
        </p:txBody>
      </p:sp>
      <p:sp>
        <p:nvSpPr>
          <p:cNvPr id="7"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4 </a:t>
            </a:r>
          </a:p>
        </p:txBody>
      </p:sp>
      <p:pic>
        <p:nvPicPr>
          <p:cNvPr id="2" name="Picture 1">
            <a:extLst>
              <a:ext uri="{FF2B5EF4-FFF2-40B4-BE49-F238E27FC236}">
                <a16:creationId xmlns:a16="http://schemas.microsoft.com/office/drawing/2014/main" id="{BC8945F1-3CBB-4C7E-B00C-B4EDA9BD7791}"/>
              </a:ext>
            </a:extLst>
          </p:cNvPr>
          <p:cNvPicPr>
            <a:picLocks noChangeAspect="1"/>
          </p:cNvPicPr>
          <p:nvPr/>
        </p:nvPicPr>
        <p:blipFill>
          <a:blip r:embed="rId4"/>
          <a:stretch>
            <a:fillRect/>
          </a:stretch>
        </p:blipFill>
        <p:spPr>
          <a:xfrm>
            <a:off x="4359113" y="2875993"/>
            <a:ext cx="614363" cy="614363"/>
          </a:xfrm>
          <a:prstGeom prst="rect">
            <a:avLst/>
          </a:prstGeom>
        </p:spPr>
      </p:pic>
      <p:sp>
        <p:nvSpPr>
          <p:cNvPr id="3" name="TextBox 2">
            <a:extLst>
              <a:ext uri="{FF2B5EF4-FFF2-40B4-BE49-F238E27FC236}">
                <a16:creationId xmlns:a16="http://schemas.microsoft.com/office/drawing/2014/main" id="{5A642269-DEA7-4F32-BC19-7A2391CBDDB2}"/>
              </a:ext>
            </a:extLst>
          </p:cNvPr>
          <p:cNvSpPr txBox="1"/>
          <p:nvPr/>
        </p:nvSpPr>
        <p:spPr>
          <a:xfrm>
            <a:off x="3654650" y="4428771"/>
            <a:ext cx="2898550" cy="1015663"/>
          </a:xfrm>
          <a:prstGeom prst="rect">
            <a:avLst/>
          </a:prstGeom>
          <a:noFill/>
        </p:spPr>
        <p:txBody>
          <a:bodyPr wrap="none" rtlCol="0">
            <a:spAutoFit/>
          </a:bodyPr>
          <a:lstStyle/>
          <a:p>
            <a:r>
              <a:rPr lang="en-US" sz="1200" b="0" dirty="0"/>
              <a:t>It is the snapchat of accounts!...</a:t>
            </a:r>
          </a:p>
          <a:p>
            <a:r>
              <a:rPr lang="en-US" sz="1200" b="0" dirty="0"/>
              <a:t>It exists for about 10 minutes…</a:t>
            </a:r>
          </a:p>
          <a:p>
            <a:r>
              <a:rPr lang="en-US" sz="1200" b="0" dirty="0"/>
              <a:t>Enough time for us to close out </a:t>
            </a:r>
          </a:p>
          <a:p>
            <a:r>
              <a:rPr lang="en-US" sz="1200" b="0" dirty="0"/>
              <a:t>our Rev &amp; Exp accounts and determine </a:t>
            </a:r>
          </a:p>
          <a:p>
            <a:r>
              <a:rPr lang="en-US" sz="1200" b="0" dirty="0"/>
              <a:t>our Net Income or Net Loss</a:t>
            </a:r>
          </a:p>
        </p:txBody>
      </p:sp>
    </p:spTree>
  </p:cSld>
  <p:clrMapOvr>
    <a:masterClrMapping/>
  </p:clrMapOvr>
  <p:transition>
    <p:wipe dir="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9" name="Text Box 1027"/>
          <p:cNvSpPr txBox="1">
            <a:spLocks noChangeArrowheads="1"/>
          </p:cNvSpPr>
          <p:nvPr/>
        </p:nvSpPr>
        <p:spPr bwMode="auto">
          <a:xfrm>
            <a:off x="1066800" y="6369050"/>
            <a:ext cx="7924800" cy="336550"/>
          </a:xfrm>
          <a:prstGeom prst="rect">
            <a:avLst/>
          </a:prstGeom>
          <a:solidFill>
            <a:schemeClr val="bg1"/>
          </a:solidFill>
          <a:ln w="19050">
            <a:noFill/>
            <a:miter lim="800000"/>
            <a:headEnd/>
            <a:tailEnd/>
          </a:ln>
          <a:effectLst/>
        </p:spPr>
        <p:txBody>
          <a:bodyPr>
            <a:spAutoFit/>
          </a:bodyPr>
          <a:lstStyle/>
          <a:p>
            <a:pPr marL="457200" indent="-457200" algn="r">
              <a:spcBef>
                <a:spcPct val="50000"/>
              </a:spcBef>
              <a:defRPr/>
            </a:pPr>
            <a:r>
              <a:rPr lang="en-US" sz="1600" b="1" i="1">
                <a:solidFill>
                  <a:schemeClr val="bg2"/>
                </a:solidFill>
                <a:effectLst>
                  <a:outerShdw blurRad="38100" dist="38100" dir="2700000" algn="tl">
                    <a:srgbClr val="C0C0C0"/>
                  </a:outerShdw>
                </a:effectLst>
              </a:rPr>
              <a:t>LO 1  Prepare a worksheet.</a:t>
            </a:r>
          </a:p>
        </p:txBody>
      </p:sp>
      <p:graphicFrame>
        <p:nvGraphicFramePr>
          <p:cNvPr id="24580" name="Object 1024"/>
          <p:cNvGraphicFramePr>
            <a:graphicFrameLocks noChangeAspect="1"/>
          </p:cNvGraphicFramePr>
          <p:nvPr/>
        </p:nvGraphicFramePr>
        <p:xfrm>
          <a:off x="1295400" y="2119313"/>
          <a:ext cx="6383338" cy="4110037"/>
        </p:xfrm>
        <a:graphic>
          <a:graphicData uri="http://schemas.openxmlformats.org/presentationml/2006/ole">
            <mc:AlternateContent xmlns:mc="http://schemas.openxmlformats.org/markup-compatibility/2006">
              <mc:Choice xmlns:v="urn:schemas-microsoft-com:vml" Requires="v">
                <p:oleObj spid="_x0000_s90128" name="Worksheet" r:id="rId4" imgW="3228992" imgH="2152547" progId="Excel.Sheet.8">
                  <p:embed/>
                </p:oleObj>
              </mc:Choice>
              <mc:Fallback>
                <p:oleObj name="Worksheet" r:id="rId4" imgW="3228992" imgH="2152547" progId="Excel.Sheet.8">
                  <p:embed/>
                  <p:pic>
                    <p:nvPicPr>
                      <p:cNvPr id="0" name=""/>
                      <p:cNvPicPr>
                        <a:picLocks noChangeAspect="1" noChangeArrowheads="1"/>
                      </p:cNvPicPr>
                      <p:nvPr/>
                    </p:nvPicPr>
                    <p:blipFill>
                      <a:blip r:embed="rId5"/>
                      <a:srcRect/>
                      <a:stretch>
                        <a:fillRect/>
                      </a:stretch>
                    </p:blipFill>
                    <p:spPr bwMode="auto">
                      <a:xfrm>
                        <a:off x="1295400" y="2119313"/>
                        <a:ext cx="6383338" cy="4110037"/>
                      </a:xfrm>
                      <a:prstGeom prst="rect">
                        <a:avLst/>
                      </a:prstGeom>
                      <a:noFill/>
                      <a:ln w="28575" cap="sq">
                        <a:solidFill>
                          <a:schemeClr val="tx1"/>
                        </a:solidFill>
                        <a:miter lim="800000"/>
                        <a:headEnd type="none" w="sm" len="sm"/>
                        <a:tailEnd type="none" w="sm" len="sm"/>
                      </a:ln>
                      <a:effectLst/>
                      <a:extLst>
                        <a:ext uri="{909E8E84-426E-40DD-AFC4-6F175D3DCCD1}">
                          <a14:hiddenFill xmlns:a14="http://schemas.microsoft.com/office/drawing/2010/main">
                            <a:solidFill>
                              <a:srgbClr val="FFFF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4581" name="Text Box 1029"/>
          <p:cNvSpPr txBox="1">
            <a:spLocks noChangeArrowheads="1"/>
          </p:cNvSpPr>
          <p:nvPr/>
        </p:nvSpPr>
        <p:spPr bwMode="auto">
          <a:xfrm>
            <a:off x="762000" y="1295400"/>
            <a:ext cx="78486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marL="457200" indent="-457200">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sz="2400">
                <a:solidFill>
                  <a:schemeClr val="tx1"/>
                </a:solidFill>
                <a:latin typeface="Comic Sans MS" panose="030F0702030302020204" pitchFamily="66" charset="0"/>
              </a:defRPr>
            </a:lvl9pPr>
          </a:lstStyle>
          <a:p>
            <a:pPr algn="l">
              <a:spcBef>
                <a:spcPct val="50000"/>
              </a:spcBef>
            </a:pPr>
            <a:r>
              <a:rPr lang="en-US" altLang="en-US" sz="2200">
                <a:solidFill>
                  <a:srgbClr val="000000"/>
                </a:solidFill>
                <a:cs typeface="Arial" panose="020B0604020202020204" pitchFamily="34" charset="0"/>
              </a:rPr>
              <a:t>Temporary Accounts</a:t>
            </a:r>
          </a:p>
        </p:txBody>
      </p:sp>
      <p:sp>
        <p:nvSpPr>
          <p:cNvPr id="24582" name="Oval 1"/>
          <p:cNvSpPr>
            <a:spLocks noChangeArrowheads="1"/>
          </p:cNvSpPr>
          <p:nvPr/>
        </p:nvSpPr>
        <p:spPr bwMode="auto">
          <a:xfrm>
            <a:off x="1295400" y="3200400"/>
            <a:ext cx="6781800" cy="838200"/>
          </a:xfrm>
          <a:prstGeom prst="ellipse">
            <a:avLst/>
          </a:prstGeom>
          <a:noFill/>
          <a:ln w="12700" cap="sq" algn="ctr">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sz="2400">
                <a:solidFill>
                  <a:schemeClr val="tx1"/>
                </a:solidFill>
                <a:latin typeface="Comic Sans MS" panose="030F0702030302020204" pitchFamily="66" charset="0"/>
              </a:defRPr>
            </a:lvl9pPr>
          </a:lstStyle>
          <a:p>
            <a:endParaRPr lang="en-US" altLang="en-US"/>
          </a:p>
        </p:txBody>
      </p:sp>
      <p:sp>
        <p:nvSpPr>
          <p:cNvPr id="24583" name="Oval 6"/>
          <p:cNvSpPr>
            <a:spLocks noChangeArrowheads="1"/>
          </p:cNvSpPr>
          <p:nvPr/>
        </p:nvSpPr>
        <p:spPr bwMode="auto">
          <a:xfrm>
            <a:off x="1447800" y="5549900"/>
            <a:ext cx="6781800" cy="520700"/>
          </a:xfrm>
          <a:prstGeom prst="ellipse">
            <a:avLst/>
          </a:prstGeom>
          <a:noFill/>
          <a:ln w="12700" cap="sq" algn="ctr">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sz="2400">
                <a:solidFill>
                  <a:schemeClr val="tx1"/>
                </a:solidFill>
                <a:latin typeface="Comic Sans MS" panose="030F0702030302020204" pitchFamily="66" charset="0"/>
              </a:defRPr>
            </a:lvl9pPr>
          </a:lstStyle>
          <a:p>
            <a:endParaRPr lang="en-US" altLang="en-US"/>
          </a:p>
        </p:txBody>
      </p:sp>
      <p:sp>
        <p:nvSpPr>
          <p:cNvPr id="8"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9"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dirty="0">
                <a:solidFill>
                  <a:srgbClr val="CC0000"/>
                </a:solidFill>
                <a:latin typeface="Liberation Sans" panose="020B0604020202020204" pitchFamily="34" charset="0"/>
              </a:rPr>
              <a:t>Preparing Closing Entries</a:t>
            </a:r>
            <a:endParaRPr lang="en-US" altLang="en-US" sz="3200" b="1" dirty="0">
              <a:solidFill>
                <a:srgbClr val="CC0000"/>
              </a:solidFill>
              <a:latin typeface="Liberation Sans" panose="020B0604020202020204" pitchFamily="34" charset="0"/>
            </a:endParaRPr>
          </a:p>
        </p:txBody>
      </p:sp>
    </p:spTree>
    <p:extLst>
      <p:ext uri="{BB962C8B-B14F-4D97-AF65-F5344CB8AC3E}">
        <p14:creationId xmlns:p14="http://schemas.microsoft.com/office/powerpoint/2010/main" val="1986091319"/>
      </p:ext>
    </p:extLst>
  </p:cSld>
  <p:clrMapOvr>
    <a:masterClrMapping/>
  </p:clrMapOvr>
  <p:transition>
    <p:wipe dir="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altLang="en-US">
                <a:solidFill>
                  <a:srgbClr val="FFF3F3"/>
                </a:solidFill>
                <a:effectLst/>
              </a:rPr>
              <a:t>Temporary Accounts – Before Closing</a:t>
            </a:r>
          </a:p>
        </p:txBody>
      </p:sp>
      <p:cxnSp>
        <p:nvCxnSpPr>
          <p:cNvPr id="25603" name="Straight Connector 3"/>
          <p:cNvCxnSpPr>
            <a:cxnSpLocks noChangeShapeType="1"/>
          </p:cNvCxnSpPr>
          <p:nvPr/>
        </p:nvCxnSpPr>
        <p:spPr bwMode="auto">
          <a:xfrm>
            <a:off x="7664262" y="2298039"/>
            <a:ext cx="1371600" cy="0"/>
          </a:xfrm>
          <a:prstGeom prst="line">
            <a:avLst/>
          </a:prstGeom>
          <a:noFill/>
          <a:ln w="12700" cap="sq"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25604" name="Straight Connector 5"/>
          <p:cNvCxnSpPr>
            <a:cxnSpLocks noChangeShapeType="1"/>
          </p:cNvCxnSpPr>
          <p:nvPr/>
        </p:nvCxnSpPr>
        <p:spPr bwMode="auto">
          <a:xfrm>
            <a:off x="8350062" y="2298039"/>
            <a:ext cx="0" cy="1143000"/>
          </a:xfrm>
          <a:prstGeom prst="line">
            <a:avLst/>
          </a:prstGeom>
          <a:noFill/>
          <a:ln w="12700" cap="sq"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25605" name="Straight Connector 7"/>
          <p:cNvCxnSpPr>
            <a:cxnSpLocks noChangeShapeType="1"/>
          </p:cNvCxnSpPr>
          <p:nvPr/>
        </p:nvCxnSpPr>
        <p:spPr bwMode="auto">
          <a:xfrm>
            <a:off x="225595" y="2221112"/>
            <a:ext cx="1600200" cy="0"/>
          </a:xfrm>
          <a:prstGeom prst="line">
            <a:avLst/>
          </a:prstGeom>
          <a:noFill/>
          <a:ln w="12700" cap="sq"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25606" name="Straight Connector 9"/>
          <p:cNvCxnSpPr>
            <a:cxnSpLocks noChangeShapeType="1"/>
          </p:cNvCxnSpPr>
          <p:nvPr/>
        </p:nvCxnSpPr>
        <p:spPr bwMode="auto">
          <a:xfrm>
            <a:off x="752136" y="2225658"/>
            <a:ext cx="0" cy="1143000"/>
          </a:xfrm>
          <a:prstGeom prst="line">
            <a:avLst/>
          </a:prstGeom>
          <a:noFill/>
          <a:ln w="12700" cap="sq"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sp>
        <p:nvSpPr>
          <p:cNvPr id="25607" name="TextBox 10"/>
          <p:cNvSpPr txBox="1">
            <a:spLocks noChangeArrowheads="1"/>
          </p:cNvSpPr>
          <p:nvPr/>
        </p:nvSpPr>
        <p:spPr bwMode="auto">
          <a:xfrm>
            <a:off x="7534087" y="1839252"/>
            <a:ext cx="1059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sz="2400">
                <a:solidFill>
                  <a:schemeClr val="tx1"/>
                </a:solidFill>
                <a:latin typeface="Comic Sans MS" panose="030F0702030302020204" pitchFamily="66" charset="0"/>
              </a:defRPr>
            </a:lvl9pPr>
          </a:lstStyle>
          <a:p>
            <a:r>
              <a:rPr lang="en-US" altLang="en-US" sz="1800" dirty="0" err="1">
                <a:latin typeface="Candara" panose="020E0502030303020204" pitchFamily="34" charset="0"/>
              </a:rPr>
              <a:t>Misc</a:t>
            </a:r>
            <a:r>
              <a:rPr lang="en-US" altLang="en-US" sz="1800" dirty="0">
                <a:latin typeface="Candara" panose="020E0502030303020204" pitchFamily="34" charset="0"/>
              </a:rPr>
              <a:t> </a:t>
            </a:r>
            <a:r>
              <a:rPr lang="en-US" altLang="en-US" sz="1800" dirty="0" err="1">
                <a:latin typeface="Candara" panose="020E0502030303020204" pitchFamily="34" charset="0"/>
              </a:rPr>
              <a:t>Exp</a:t>
            </a:r>
            <a:endParaRPr lang="en-US" altLang="en-US" sz="1800" dirty="0">
              <a:latin typeface="Candara" panose="020E0502030303020204" pitchFamily="34" charset="0"/>
            </a:endParaRPr>
          </a:p>
        </p:txBody>
      </p:sp>
      <p:cxnSp>
        <p:nvCxnSpPr>
          <p:cNvPr id="25608" name="Straight Connector 23"/>
          <p:cNvCxnSpPr>
            <a:cxnSpLocks noChangeShapeType="1"/>
          </p:cNvCxnSpPr>
          <p:nvPr/>
        </p:nvCxnSpPr>
        <p:spPr bwMode="auto">
          <a:xfrm>
            <a:off x="2113909" y="2279790"/>
            <a:ext cx="1371600" cy="0"/>
          </a:xfrm>
          <a:prstGeom prst="line">
            <a:avLst/>
          </a:prstGeom>
          <a:noFill/>
          <a:ln w="12700" cap="sq"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25609" name="Straight Connector 24"/>
          <p:cNvCxnSpPr>
            <a:cxnSpLocks noChangeShapeType="1"/>
          </p:cNvCxnSpPr>
          <p:nvPr/>
        </p:nvCxnSpPr>
        <p:spPr bwMode="auto">
          <a:xfrm>
            <a:off x="2799709" y="2279790"/>
            <a:ext cx="0" cy="1143000"/>
          </a:xfrm>
          <a:prstGeom prst="line">
            <a:avLst/>
          </a:prstGeom>
          <a:noFill/>
          <a:ln w="12700" cap="sq"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sp>
        <p:nvSpPr>
          <p:cNvPr id="25610" name="TextBox 25"/>
          <p:cNvSpPr txBox="1">
            <a:spLocks noChangeArrowheads="1"/>
          </p:cNvSpPr>
          <p:nvPr/>
        </p:nvSpPr>
        <p:spPr bwMode="auto">
          <a:xfrm>
            <a:off x="1736084" y="1821002"/>
            <a:ext cx="13724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sz="2400">
                <a:solidFill>
                  <a:schemeClr val="tx1"/>
                </a:solidFill>
                <a:latin typeface="Comic Sans MS" panose="030F0702030302020204" pitchFamily="66" charset="0"/>
              </a:defRPr>
            </a:lvl9pPr>
          </a:lstStyle>
          <a:p>
            <a:r>
              <a:rPr lang="en-US" altLang="en-US" sz="1800">
                <a:latin typeface="Candara" panose="020E0502030303020204" pitchFamily="34" charset="0"/>
              </a:rPr>
              <a:t>Salaries Exp</a:t>
            </a:r>
          </a:p>
        </p:txBody>
      </p:sp>
      <p:cxnSp>
        <p:nvCxnSpPr>
          <p:cNvPr id="25611" name="Straight Connector 26"/>
          <p:cNvCxnSpPr>
            <a:cxnSpLocks noChangeShapeType="1"/>
          </p:cNvCxnSpPr>
          <p:nvPr/>
        </p:nvCxnSpPr>
        <p:spPr bwMode="auto">
          <a:xfrm>
            <a:off x="3759352" y="2290903"/>
            <a:ext cx="1371600" cy="0"/>
          </a:xfrm>
          <a:prstGeom prst="line">
            <a:avLst/>
          </a:prstGeom>
          <a:noFill/>
          <a:ln w="12700" cap="sq"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25612" name="Straight Connector 27"/>
          <p:cNvCxnSpPr>
            <a:cxnSpLocks noChangeShapeType="1"/>
          </p:cNvCxnSpPr>
          <p:nvPr/>
        </p:nvCxnSpPr>
        <p:spPr bwMode="auto">
          <a:xfrm>
            <a:off x="4445152" y="2290903"/>
            <a:ext cx="0" cy="1143000"/>
          </a:xfrm>
          <a:prstGeom prst="line">
            <a:avLst/>
          </a:prstGeom>
          <a:noFill/>
          <a:ln w="12700" cap="sq"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sp>
        <p:nvSpPr>
          <p:cNvPr id="25613" name="TextBox 28"/>
          <p:cNvSpPr txBox="1">
            <a:spLocks noChangeArrowheads="1"/>
          </p:cNvSpPr>
          <p:nvPr/>
        </p:nvSpPr>
        <p:spPr bwMode="auto">
          <a:xfrm>
            <a:off x="3614890" y="1832115"/>
            <a:ext cx="111921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sz="2400">
                <a:solidFill>
                  <a:schemeClr val="tx1"/>
                </a:solidFill>
                <a:latin typeface="Comic Sans MS" panose="030F0702030302020204" pitchFamily="66" charset="0"/>
              </a:defRPr>
            </a:lvl9pPr>
          </a:lstStyle>
          <a:p>
            <a:r>
              <a:rPr lang="en-US" altLang="en-US" sz="1800">
                <a:latin typeface="Candara" panose="020E0502030303020204" pitchFamily="34" charset="0"/>
              </a:rPr>
              <a:t>SupplExp</a:t>
            </a:r>
          </a:p>
        </p:txBody>
      </p:sp>
      <p:cxnSp>
        <p:nvCxnSpPr>
          <p:cNvPr id="25614" name="Straight Connector 29"/>
          <p:cNvCxnSpPr>
            <a:cxnSpLocks noChangeShapeType="1"/>
          </p:cNvCxnSpPr>
          <p:nvPr/>
        </p:nvCxnSpPr>
        <p:spPr bwMode="auto">
          <a:xfrm>
            <a:off x="5492169" y="2308968"/>
            <a:ext cx="1371600" cy="0"/>
          </a:xfrm>
          <a:prstGeom prst="line">
            <a:avLst/>
          </a:prstGeom>
          <a:noFill/>
          <a:ln w="12700" cap="sq"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25615" name="Straight Connector 30"/>
          <p:cNvCxnSpPr>
            <a:cxnSpLocks noChangeShapeType="1"/>
          </p:cNvCxnSpPr>
          <p:nvPr/>
        </p:nvCxnSpPr>
        <p:spPr bwMode="auto">
          <a:xfrm>
            <a:off x="6177969" y="2303603"/>
            <a:ext cx="0" cy="1143000"/>
          </a:xfrm>
          <a:prstGeom prst="line">
            <a:avLst/>
          </a:prstGeom>
          <a:noFill/>
          <a:ln w="12700" cap="sq"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sp>
        <p:nvSpPr>
          <p:cNvPr id="25616" name="TextBox 31"/>
          <p:cNvSpPr txBox="1">
            <a:spLocks noChangeArrowheads="1"/>
          </p:cNvSpPr>
          <p:nvPr/>
        </p:nvSpPr>
        <p:spPr bwMode="auto">
          <a:xfrm>
            <a:off x="5601037" y="1811277"/>
            <a:ext cx="10021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sz="2400">
                <a:solidFill>
                  <a:schemeClr val="tx1"/>
                </a:solidFill>
                <a:latin typeface="Comic Sans MS" panose="030F0702030302020204" pitchFamily="66" charset="0"/>
              </a:defRPr>
            </a:lvl9pPr>
          </a:lstStyle>
          <a:p>
            <a:r>
              <a:rPr lang="en-US" altLang="en-US" sz="1800" dirty="0" err="1">
                <a:latin typeface="Candara" panose="020E0502030303020204" pitchFamily="34" charset="0"/>
              </a:rPr>
              <a:t>Dep</a:t>
            </a:r>
            <a:r>
              <a:rPr lang="en-US" altLang="en-US" sz="1800" dirty="0">
                <a:latin typeface="Candara" panose="020E0502030303020204" pitchFamily="34" charset="0"/>
              </a:rPr>
              <a:t> </a:t>
            </a:r>
            <a:r>
              <a:rPr lang="en-US" altLang="en-US" sz="1800" dirty="0" err="1">
                <a:latin typeface="Candara" panose="020E0502030303020204" pitchFamily="34" charset="0"/>
              </a:rPr>
              <a:t>Exp</a:t>
            </a:r>
            <a:endParaRPr lang="en-US" altLang="en-US" sz="1800" dirty="0">
              <a:latin typeface="Candara" panose="020E0502030303020204" pitchFamily="34" charset="0"/>
            </a:endParaRPr>
          </a:p>
        </p:txBody>
      </p:sp>
      <p:sp>
        <p:nvSpPr>
          <p:cNvPr id="25617" name="TextBox 32"/>
          <p:cNvSpPr txBox="1">
            <a:spLocks noChangeArrowheads="1"/>
          </p:cNvSpPr>
          <p:nvPr/>
        </p:nvSpPr>
        <p:spPr bwMode="auto">
          <a:xfrm>
            <a:off x="15536" y="1766871"/>
            <a:ext cx="10743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sz="2400">
                <a:solidFill>
                  <a:schemeClr val="tx1"/>
                </a:solidFill>
                <a:latin typeface="Comic Sans MS" panose="030F0702030302020204" pitchFamily="66" charset="0"/>
              </a:defRPr>
            </a:lvl9pPr>
          </a:lstStyle>
          <a:p>
            <a:r>
              <a:rPr lang="en-US" altLang="en-US" sz="1800" dirty="0"/>
              <a:t>Revenue</a:t>
            </a:r>
          </a:p>
        </p:txBody>
      </p:sp>
      <p:sp>
        <p:nvSpPr>
          <p:cNvPr id="25618" name="TextBox 33"/>
          <p:cNvSpPr txBox="1">
            <a:spLocks noChangeArrowheads="1"/>
          </p:cNvSpPr>
          <p:nvPr/>
        </p:nvSpPr>
        <p:spPr bwMode="auto">
          <a:xfrm>
            <a:off x="752136" y="2282979"/>
            <a:ext cx="70403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sz="2400">
                <a:solidFill>
                  <a:schemeClr val="tx1"/>
                </a:solidFill>
                <a:latin typeface="Comic Sans MS" panose="030F0702030302020204" pitchFamily="66" charset="0"/>
              </a:defRPr>
            </a:lvl9pPr>
          </a:lstStyle>
          <a:p>
            <a:r>
              <a:rPr lang="en-US" altLang="en-US" sz="1800" dirty="0">
                <a:latin typeface="Candara" panose="020E0502030303020204" pitchFamily="34" charset="0"/>
              </a:rPr>
              <a:t>$3170</a:t>
            </a:r>
          </a:p>
        </p:txBody>
      </p:sp>
      <p:sp>
        <p:nvSpPr>
          <p:cNvPr id="25619" name="TextBox 34"/>
          <p:cNvSpPr txBox="1">
            <a:spLocks noChangeArrowheads="1"/>
          </p:cNvSpPr>
          <p:nvPr/>
        </p:nvSpPr>
        <p:spPr bwMode="auto">
          <a:xfrm>
            <a:off x="1826819" y="2398336"/>
            <a:ext cx="7200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sz="2400">
                <a:solidFill>
                  <a:schemeClr val="tx1"/>
                </a:solidFill>
                <a:latin typeface="Comic Sans MS" panose="030F0702030302020204" pitchFamily="66" charset="0"/>
              </a:defRPr>
            </a:lvl9pPr>
          </a:lstStyle>
          <a:p>
            <a:r>
              <a:rPr lang="en-US" altLang="en-US" sz="1800" dirty="0">
                <a:latin typeface="Candara" panose="020E0502030303020204" pitchFamily="34" charset="0"/>
              </a:rPr>
              <a:t>$1050</a:t>
            </a:r>
          </a:p>
        </p:txBody>
      </p:sp>
      <p:sp>
        <p:nvSpPr>
          <p:cNvPr id="25620" name="TextBox 35"/>
          <p:cNvSpPr txBox="1">
            <a:spLocks noChangeArrowheads="1"/>
          </p:cNvSpPr>
          <p:nvPr/>
        </p:nvSpPr>
        <p:spPr bwMode="auto">
          <a:xfrm>
            <a:off x="3614890" y="2400171"/>
            <a:ext cx="6543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sz="2400">
                <a:solidFill>
                  <a:schemeClr val="tx1"/>
                </a:solidFill>
                <a:latin typeface="Comic Sans MS" panose="030F0702030302020204" pitchFamily="66" charset="0"/>
              </a:defRPr>
            </a:lvl9pPr>
          </a:lstStyle>
          <a:p>
            <a:r>
              <a:rPr lang="en-US" altLang="en-US" sz="1800" dirty="0">
                <a:latin typeface="Candara" panose="020E0502030303020204" pitchFamily="34" charset="0"/>
              </a:rPr>
              <a:t>$960</a:t>
            </a:r>
          </a:p>
        </p:txBody>
      </p:sp>
      <p:sp>
        <p:nvSpPr>
          <p:cNvPr id="25621" name="TextBox 36"/>
          <p:cNvSpPr txBox="1">
            <a:spLocks noChangeArrowheads="1"/>
          </p:cNvSpPr>
          <p:nvPr/>
        </p:nvSpPr>
        <p:spPr bwMode="auto">
          <a:xfrm>
            <a:off x="5386876" y="2399771"/>
            <a:ext cx="6447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sz="2400">
                <a:solidFill>
                  <a:schemeClr val="tx1"/>
                </a:solidFill>
                <a:latin typeface="Comic Sans MS" panose="030F0702030302020204" pitchFamily="66" charset="0"/>
              </a:defRPr>
            </a:lvl9pPr>
          </a:lstStyle>
          <a:p>
            <a:r>
              <a:rPr lang="en-US" altLang="en-US" sz="1800" dirty="0">
                <a:latin typeface="Candara" panose="020E0502030303020204" pitchFamily="34" charset="0"/>
              </a:rPr>
              <a:t>$200</a:t>
            </a:r>
          </a:p>
        </p:txBody>
      </p:sp>
      <p:sp>
        <p:nvSpPr>
          <p:cNvPr id="25622" name="TextBox 37"/>
          <p:cNvSpPr txBox="1">
            <a:spLocks noChangeArrowheads="1"/>
          </p:cNvSpPr>
          <p:nvPr/>
        </p:nvSpPr>
        <p:spPr bwMode="auto">
          <a:xfrm>
            <a:off x="7483928" y="2395795"/>
            <a:ext cx="6447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sz="2400">
                <a:solidFill>
                  <a:schemeClr val="tx1"/>
                </a:solidFill>
                <a:latin typeface="Comic Sans MS" panose="030F0702030302020204" pitchFamily="66" charset="0"/>
              </a:defRPr>
            </a:lvl9pPr>
          </a:lstStyle>
          <a:p>
            <a:r>
              <a:rPr lang="en-US" altLang="en-US" sz="1800" dirty="0">
                <a:latin typeface="Candara" panose="020E0502030303020204" pitchFamily="34" charset="0"/>
              </a:rPr>
              <a:t>$200</a:t>
            </a:r>
          </a:p>
        </p:txBody>
      </p:sp>
      <p:sp>
        <p:nvSpPr>
          <p:cNvPr id="25623" name="TextBox 38"/>
          <p:cNvSpPr txBox="1">
            <a:spLocks noChangeArrowheads="1"/>
          </p:cNvSpPr>
          <p:nvPr/>
        </p:nvSpPr>
        <p:spPr bwMode="auto">
          <a:xfrm>
            <a:off x="195115" y="360156"/>
            <a:ext cx="80057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sz="2400">
                <a:solidFill>
                  <a:schemeClr val="tx1"/>
                </a:solidFill>
                <a:latin typeface="Comic Sans MS" panose="030F0702030302020204" pitchFamily="66" charset="0"/>
              </a:defRPr>
            </a:lvl9pPr>
          </a:lstStyle>
          <a:p>
            <a:r>
              <a:rPr lang="en-US" altLang="en-US" dirty="0">
                <a:latin typeface="Candara" panose="020E0502030303020204" pitchFamily="34" charset="0"/>
              </a:rPr>
              <a:t>How would we close/zero these TEMPORARY accounts out?</a:t>
            </a:r>
          </a:p>
        </p:txBody>
      </p:sp>
      <p:cxnSp>
        <p:nvCxnSpPr>
          <p:cNvPr id="24" name="Straight Connector 7"/>
          <p:cNvCxnSpPr>
            <a:cxnSpLocks noChangeShapeType="1"/>
          </p:cNvCxnSpPr>
          <p:nvPr/>
        </p:nvCxnSpPr>
        <p:spPr bwMode="auto">
          <a:xfrm>
            <a:off x="2566741" y="4719854"/>
            <a:ext cx="3148259" cy="4546"/>
          </a:xfrm>
          <a:prstGeom prst="line">
            <a:avLst/>
          </a:prstGeom>
          <a:noFill/>
          <a:ln w="12700" cap="sq"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25" name="Straight Connector 9"/>
          <p:cNvCxnSpPr>
            <a:cxnSpLocks noChangeShapeType="1"/>
          </p:cNvCxnSpPr>
          <p:nvPr/>
        </p:nvCxnSpPr>
        <p:spPr bwMode="auto">
          <a:xfrm>
            <a:off x="4114800" y="4724400"/>
            <a:ext cx="0" cy="1676400"/>
          </a:xfrm>
          <a:prstGeom prst="line">
            <a:avLst/>
          </a:prstGeom>
          <a:noFill/>
          <a:ln w="12700" cap="sq"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sp>
        <p:nvSpPr>
          <p:cNvPr id="8" name="TextBox 7"/>
          <p:cNvSpPr txBox="1"/>
          <p:nvPr/>
        </p:nvSpPr>
        <p:spPr>
          <a:xfrm>
            <a:off x="3150019" y="4311134"/>
            <a:ext cx="2108269" cy="369332"/>
          </a:xfrm>
          <a:prstGeom prst="rect">
            <a:avLst/>
          </a:prstGeom>
          <a:noFill/>
        </p:spPr>
        <p:txBody>
          <a:bodyPr wrap="none" rtlCol="0">
            <a:spAutoFit/>
          </a:bodyPr>
          <a:lstStyle/>
          <a:p>
            <a:r>
              <a:rPr lang="en-US" sz="1800" dirty="0"/>
              <a:t>Income Summary</a:t>
            </a:r>
          </a:p>
        </p:txBody>
      </p:sp>
    </p:spTree>
    <p:extLst>
      <p:ext uri="{BB962C8B-B14F-4D97-AF65-F5344CB8AC3E}">
        <p14:creationId xmlns:p14="http://schemas.microsoft.com/office/powerpoint/2010/main" val="1885446714"/>
      </p:ext>
    </p:extLst>
  </p:cSld>
  <p:clrMapOvr>
    <a:masterClrMapping/>
  </p:clrMapOvr>
  <p:transition>
    <p:wipe dir="r"/>
  </p:transition>
</p:sld>
</file>

<file path=ppt/slides/slide10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9763" name="Rectangle 3"/>
          <p:cNvSpPr>
            <a:spLocks noGrp="1" noChangeArrowheads="1"/>
          </p:cNvSpPr>
          <p:nvPr>
            <p:ph type="title"/>
          </p:nvPr>
        </p:nvSpPr>
        <p:spPr>
          <a:xfrm>
            <a:off x="304800" y="228600"/>
            <a:ext cx="8229600" cy="560388"/>
          </a:xfrm>
          <a:ln w="12700" cap="flat">
            <a:solidFill>
              <a:schemeClr val="tx1"/>
            </a:solidFill>
          </a:ln>
          <a:effectLst>
            <a:outerShdw dist="107763" dir="2700000" algn="ctr" rotWithShape="0">
              <a:schemeClr val="bg2"/>
            </a:outerShdw>
          </a:effectLst>
        </p:spPr>
        <p:txBody>
          <a:bodyPr lIns="90488" tIns="44450" rIns="90488" bIns="44450" anchor="t"/>
          <a:lstStyle/>
          <a:p>
            <a:pPr marL="109538" algn="l">
              <a:defRPr/>
            </a:pPr>
            <a:r>
              <a:rPr lang="en-US" dirty="0">
                <a:solidFill>
                  <a:schemeClr val="bg2"/>
                </a:solidFill>
                <a:effectLst/>
                <a:latin typeface="Candara" panose="020E0502030303020204" pitchFamily="34" charset="0"/>
              </a:rPr>
              <a:t>Closing the Books – Step by Step</a:t>
            </a:r>
          </a:p>
        </p:txBody>
      </p:sp>
      <p:pic>
        <p:nvPicPr>
          <p:cNvPr id="2662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960438"/>
            <a:ext cx="7086600" cy="564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26628" name="Text Box 8"/>
          <p:cNvSpPr txBox="1">
            <a:spLocks noChangeArrowheads="1"/>
          </p:cNvSpPr>
          <p:nvPr/>
        </p:nvSpPr>
        <p:spPr bwMode="auto">
          <a:xfrm>
            <a:off x="6934200" y="3352800"/>
            <a:ext cx="2209800" cy="1700213"/>
          </a:xfrm>
          <a:prstGeom prst="rect">
            <a:avLst/>
          </a:prstGeom>
          <a:solidFill>
            <a:schemeClr val="bg1"/>
          </a:solidFill>
          <a:ln w="19050" cap="sq">
            <a:solidFill>
              <a:schemeClr val="tx1"/>
            </a:solidFill>
            <a:miter lim="800000"/>
            <a:headEnd type="none" w="sm" len="sm"/>
            <a:tailEnd type="none" w="sm" len="sm"/>
          </a:ln>
        </p:spPr>
        <p:txBody>
          <a:bodyPr>
            <a:spAutoFit/>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sz="2400">
                <a:solidFill>
                  <a:schemeClr val="tx1"/>
                </a:solidFill>
                <a:latin typeface="Comic Sans MS" panose="030F0702030302020204" pitchFamily="66" charset="0"/>
              </a:defRPr>
            </a:lvl9pPr>
          </a:lstStyle>
          <a:p>
            <a:pPr>
              <a:spcBef>
                <a:spcPct val="50000"/>
              </a:spcBef>
            </a:pPr>
            <a:r>
              <a:rPr lang="en-US" altLang="en-US" sz="1600"/>
              <a:t>IMPORTANT:</a:t>
            </a:r>
          </a:p>
          <a:p>
            <a:pPr>
              <a:spcBef>
                <a:spcPct val="50000"/>
              </a:spcBef>
            </a:pPr>
            <a:r>
              <a:rPr lang="en-US" altLang="en-US" sz="1600"/>
              <a:t>Owner’s Capital is a permanent account; all other accounts are temporary accounts.</a:t>
            </a:r>
          </a:p>
        </p:txBody>
      </p:sp>
      <p:pic>
        <p:nvPicPr>
          <p:cNvPr id="26629"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2362200"/>
            <a:ext cx="3352800" cy="151923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pic>
      <p:sp>
        <p:nvSpPr>
          <p:cNvPr id="26630" name="AutoShape 12"/>
          <p:cNvSpPr>
            <a:spLocks noChangeArrowheads="1"/>
          </p:cNvSpPr>
          <p:nvPr/>
        </p:nvSpPr>
        <p:spPr bwMode="auto">
          <a:xfrm>
            <a:off x="6781800" y="4038600"/>
            <a:ext cx="228600" cy="485775"/>
          </a:xfrm>
          <a:prstGeom prst="leftArrow">
            <a:avLst>
              <a:gd name="adj1" fmla="val 50000"/>
              <a:gd name="adj2" fmla="val 25000"/>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sz="2400">
                <a:solidFill>
                  <a:schemeClr val="tx1"/>
                </a:solidFill>
                <a:latin typeface="Comic Sans MS" panose="030F0702030302020204" pitchFamily="66" charset="0"/>
              </a:defRPr>
            </a:lvl9pPr>
          </a:lstStyle>
          <a:p>
            <a:endParaRPr lang="en-US" altLang="en-US">
              <a:latin typeface="Candara" panose="020E0502030303020204" pitchFamily="34" charset="0"/>
            </a:endParaRPr>
          </a:p>
        </p:txBody>
      </p:sp>
      <p:sp>
        <p:nvSpPr>
          <p:cNvPr id="26637" name="Text Box 13"/>
          <p:cNvSpPr txBox="1">
            <a:spLocks noChangeArrowheads="1"/>
          </p:cNvSpPr>
          <p:nvPr/>
        </p:nvSpPr>
        <p:spPr bwMode="auto">
          <a:xfrm>
            <a:off x="2743200" y="1447800"/>
            <a:ext cx="8699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sz="2400">
                <a:solidFill>
                  <a:schemeClr val="tx1"/>
                </a:solidFill>
                <a:latin typeface="Comic Sans MS" panose="030F0702030302020204" pitchFamily="66" charset="0"/>
              </a:defRPr>
            </a:lvl9pPr>
          </a:lstStyle>
          <a:p>
            <a:r>
              <a:rPr lang="en-US" altLang="en-US" sz="1600">
                <a:latin typeface="Candara" panose="020E0502030303020204" pitchFamily="34" charset="0"/>
              </a:rPr>
              <a:t>$2410</a:t>
            </a:r>
          </a:p>
        </p:txBody>
      </p:sp>
      <p:sp>
        <p:nvSpPr>
          <p:cNvPr id="26638" name="Text Box 14"/>
          <p:cNvSpPr txBox="1">
            <a:spLocks noChangeArrowheads="1"/>
          </p:cNvSpPr>
          <p:nvPr/>
        </p:nvSpPr>
        <p:spPr bwMode="auto">
          <a:xfrm>
            <a:off x="4495800" y="2514600"/>
            <a:ext cx="8699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sz="2400">
                <a:solidFill>
                  <a:schemeClr val="tx1"/>
                </a:solidFill>
                <a:latin typeface="Comic Sans MS" panose="030F0702030302020204" pitchFamily="66" charset="0"/>
              </a:defRPr>
            </a:lvl9pPr>
          </a:lstStyle>
          <a:p>
            <a:r>
              <a:rPr lang="en-US" altLang="en-US" sz="1600">
                <a:latin typeface="Candara" panose="020E0502030303020204" pitchFamily="34" charset="0"/>
              </a:rPr>
              <a:t>$2410</a:t>
            </a:r>
          </a:p>
        </p:txBody>
      </p:sp>
      <p:sp>
        <p:nvSpPr>
          <p:cNvPr id="26639" name="Text Box 15"/>
          <p:cNvSpPr txBox="1">
            <a:spLocks noChangeArrowheads="1"/>
          </p:cNvSpPr>
          <p:nvPr/>
        </p:nvSpPr>
        <p:spPr bwMode="auto">
          <a:xfrm>
            <a:off x="6934200" y="1447800"/>
            <a:ext cx="990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sz="2400">
                <a:solidFill>
                  <a:schemeClr val="tx1"/>
                </a:solidFill>
                <a:latin typeface="Comic Sans MS" panose="030F0702030302020204" pitchFamily="66" charset="0"/>
              </a:defRPr>
            </a:lvl9pPr>
          </a:lstStyle>
          <a:p>
            <a:r>
              <a:rPr lang="en-US" altLang="en-US" sz="1600">
                <a:latin typeface="Candara" panose="020E0502030303020204" pitchFamily="34" charset="0"/>
              </a:rPr>
              <a:t>$3170</a:t>
            </a:r>
          </a:p>
        </p:txBody>
      </p:sp>
      <p:sp>
        <p:nvSpPr>
          <p:cNvPr id="26640" name="Text Box 16"/>
          <p:cNvSpPr txBox="1">
            <a:spLocks noChangeArrowheads="1"/>
          </p:cNvSpPr>
          <p:nvPr/>
        </p:nvSpPr>
        <p:spPr bwMode="auto">
          <a:xfrm>
            <a:off x="5410200" y="3048000"/>
            <a:ext cx="990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sz="2400">
                <a:solidFill>
                  <a:schemeClr val="tx1"/>
                </a:solidFill>
                <a:latin typeface="Comic Sans MS" panose="030F0702030302020204" pitchFamily="66" charset="0"/>
              </a:defRPr>
            </a:lvl9pPr>
          </a:lstStyle>
          <a:p>
            <a:r>
              <a:rPr lang="en-US" altLang="en-US" sz="1600">
                <a:latin typeface="Candara" panose="020E0502030303020204" pitchFamily="34" charset="0"/>
              </a:rPr>
              <a:t>=$760</a:t>
            </a:r>
          </a:p>
        </p:txBody>
      </p:sp>
      <p:sp>
        <p:nvSpPr>
          <p:cNvPr id="26641" name="Text Box 17"/>
          <p:cNvSpPr txBox="1">
            <a:spLocks noChangeArrowheads="1"/>
          </p:cNvSpPr>
          <p:nvPr/>
        </p:nvSpPr>
        <p:spPr bwMode="auto">
          <a:xfrm>
            <a:off x="5410200" y="2514600"/>
            <a:ext cx="990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sz="2400">
                <a:solidFill>
                  <a:schemeClr val="tx1"/>
                </a:solidFill>
                <a:latin typeface="Comic Sans MS" panose="030F0702030302020204" pitchFamily="66" charset="0"/>
              </a:defRPr>
            </a:lvl9pPr>
          </a:lstStyle>
          <a:p>
            <a:r>
              <a:rPr lang="en-US" altLang="en-US" sz="1600">
                <a:latin typeface="Candara" panose="020E0502030303020204" pitchFamily="34" charset="0"/>
              </a:rPr>
              <a:t>$3170</a:t>
            </a:r>
          </a:p>
        </p:txBody>
      </p:sp>
      <p:sp>
        <p:nvSpPr>
          <p:cNvPr id="26643" name="Text Box 19"/>
          <p:cNvSpPr txBox="1">
            <a:spLocks noChangeArrowheads="1"/>
          </p:cNvSpPr>
          <p:nvPr/>
        </p:nvSpPr>
        <p:spPr bwMode="auto">
          <a:xfrm>
            <a:off x="5486400" y="4267200"/>
            <a:ext cx="8699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sz="2400">
                <a:solidFill>
                  <a:schemeClr val="tx1"/>
                </a:solidFill>
                <a:latin typeface="Comic Sans MS" panose="030F0702030302020204" pitchFamily="66" charset="0"/>
              </a:defRPr>
            </a:lvl9pPr>
          </a:lstStyle>
          <a:p>
            <a:r>
              <a:rPr lang="en-US" altLang="en-US" sz="1600">
                <a:latin typeface="Candara" panose="020E0502030303020204" pitchFamily="34" charset="0"/>
              </a:rPr>
              <a:t>$760</a:t>
            </a:r>
          </a:p>
        </p:txBody>
      </p:sp>
      <p:sp>
        <p:nvSpPr>
          <p:cNvPr id="26644" name="Text Box 20"/>
          <p:cNvSpPr txBox="1">
            <a:spLocks noChangeArrowheads="1"/>
          </p:cNvSpPr>
          <p:nvPr/>
        </p:nvSpPr>
        <p:spPr bwMode="auto">
          <a:xfrm>
            <a:off x="5410200" y="6019800"/>
            <a:ext cx="8699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sz="2400">
                <a:solidFill>
                  <a:schemeClr val="tx1"/>
                </a:solidFill>
                <a:latin typeface="Comic Sans MS" panose="030F0702030302020204" pitchFamily="66" charset="0"/>
              </a:defRPr>
            </a:lvl9pPr>
          </a:lstStyle>
          <a:p>
            <a:r>
              <a:rPr lang="en-US" altLang="en-US" sz="1600">
                <a:latin typeface="Candara" panose="020E0502030303020204" pitchFamily="34" charset="0"/>
              </a:rPr>
              <a:t>$600</a:t>
            </a:r>
          </a:p>
        </p:txBody>
      </p:sp>
      <p:sp>
        <p:nvSpPr>
          <p:cNvPr id="26646" name="Text Box 22"/>
          <p:cNvSpPr txBox="1">
            <a:spLocks noChangeArrowheads="1"/>
          </p:cNvSpPr>
          <p:nvPr/>
        </p:nvSpPr>
        <p:spPr bwMode="auto">
          <a:xfrm>
            <a:off x="4495800" y="4267200"/>
            <a:ext cx="8699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sz="2400">
                <a:solidFill>
                  <a:schemeClr val="tx1"/>
                </a:solidFill>
                <a:latin typeface="Comic Sans MS" panose="030F0702030302020204" pitchFamily="66" charset="0"/>
              </a:defRPr>
            </a:lvl9pPr>
          </a:lstStyle>
          <a:p>
            <a:r>
              <a:rPr lang="en-US" altLang="en-US" sz="1600">
                <a:latin typeface="Candara" panose="020E0502030303020204" pitchFamily="34" charset="0"/>
              </a:rPr>
              <a:t>$600</a:t>
            </a:r>
          </a:p>
        </p:txBody>
      </p:sp>
      <p:sp>
        <p:nvSpPr>
          <p:cNvPr id="26647" name="Text Box 23"/>
          <p:cNvSpPr txBox="1">
            <a:spLocks noChangeArrowheads="1"/>
          </p:cNvSpPr>
          <p:nvPr/>
        </p:nvSpPr>
        <p:spPr bwMode="auto">
          <a:xfrm>
            <a:off x="5486400" y="4648200"/>
            <a:ext cx="990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sz="2400">
                <a:solidFill>
                  <a:schemeClr val="tx1"/>
                </a:solidFill>
                <a:latin typeface="Comic Sans MS" panose="030F0702030302020204" pitchFamily="66" charset="0"/>
              </a:defRPr>
            </a:lvl9pPr>
          </a:lstStyle>
          <a:p>
            <a:r>
              <a:rPr lang="en-US" altLang="en-US" sz="1600">
                <a:latin typeface="Candara" panose="020E0502030303020204" pitchFamily="34" charset="0"/>
              </a:rPr>
              <a:t>=$160</a:t>
            </a:r>
          </a:p>
        </p:txBody>
      </p:sp>
      <p:sp>
        <p:nvSpPr>
          <p:cNvPr id="2" name="AutoShape 24"/>
          <p:cNvSpPr>
            <a:spLocks noChangeArrowheads="1"/>
          </p:cNvSpPr>
          <p:nvPr/>
        </p:nvSpPr>
        <p:spPr bwMode="auto">
          <a:xfrm>
            <a:off x="3276600" y="4648200"/>
            <a:ext cx="2133600" cy="333375"/>
          </a:xfrm>
          <a:prstGeom prst="rightArrow">
            <a:avLst>
              <a:gd name="adj1" fmla="val 50000"/>
              <a:gd name="adj2" fmla="val 160000"/>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sz="2400">
                <a:solidFill>
                  <a:schemeClr val="tx1"/>
                </a:solidFill>
                <a:latin typeface="Comic Sans MS" panose="030F0702030302020204" pitchFamily="66" charset="0"/>
              </a:defRPr>
            </a:lvl9pPr>
          </a:lstStyle>
          <a:p>
            <a:endParaRPr lang="en-US" altLang="en-US">
              <a:latin typeface="Candara" panose="020E0502030303020204" pitchFamily="34" charset="0"/>
            </a:endParaRPr>
          </a:p>
        </p:txBody>
      </p:sp>
      <p:sp>
        <p:nvSpPr>
          <p:cNvPr id="3" name="TextBox 1"/>
          <p:cNvSpPr txBox="1">
            <a:spLocks noChangeArrowheads="1"/>
          </p:cNvSpPr>
          <p:nvPr/>
        </p:nvSpPr>
        <p:spPr bwMode="auto">
          <a:xfrm rot="-1198541">
            <a:off x="-152400" y="1230313"/>
            <a:ext cx="16017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sz="2400">
                <a:solidFill>
                  <a:schemeClr val="tx1"/>
                </a:solidFill>
                <a:latin typeface="Comic Sans MS" panose="030F0702030302020204" pitchFamily="66" charset="0"/>
              </a:defRPr>
            </a:lvl9pPr>
          </a:lstStyle>
          <a:p>
            <a:r>
              <a:rPr lang="en-US" altLang="en-US"/>
              <a:t>Individual</a:t>
            </a:r>
          </a:p>
        </p:txBody>
      </p:sp>
      <p:cxnSp>
        <p:nvCxnSpPr>
          <p:cNvPr id="26642" name="Straight Arrow Connector 3"/>
          <p:cNvCxnSpPr>
            <a:cxnSpLocks noChangeShapeType="1"/>
          </p:cNvCxnSpPr>
          <p:nvPr/>
        </p:nvCxnSpPr>
        <p:spPr bwMode="auto">
          <a:xfrm flipV="1">
            <a:off x="1143000" y="1143000"/>
            <a:ext cx="1219200" cy="320675"/>
          </a:xfrm>
          <a:prstGeom prst="straightConnector1">
            <a:avLst/>
          </a:prstGeom>
          <a:noFill/>
          <a:ln w="12700" cap="sq" algn="ctr">
            <a:solidFill>
              <a:schemeClr val="tx1"/>
            </a:solidFill>
            <a:round/>
            <a:headEnd type="none" w="sm" len="sm"/>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46912841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639"/>
                                        </p:tgtEl>
                                        <p:attrNameLst>
                                          <p:attrName>style.visibility</p:attrName>
                                        </p:attrNameLst>
                                      </p:cBhvr>
                                      <p:to>
                                        <p:strVal val="visible"/>
                                      </p:to>
                                    </p:set>
                                    <p:anim calcmode="lin" valueType="num">
                                      <p:cBhvr additive="base">
                                        <p:cTn id="7" dur="500" fill="hold"/>
                                        <p:tgtEl>
                                          <p:spTgt spid="26639"/>
                                        </p:tgtEl>
                                        <p:attrNameLst>
                                          <p:attrName>ppt_x</p:attrName>
                                        </p:attrNameLst>
                                      </p:cBhvr>
                                      <p:tavLst>
                                        <p:tav tm="0">
                                          <p:val>
                                            <p:strVal val="#ppt_x"/>
                                          </p:val>
                                        </p:tav>
                                        <p:tav tm="100000">
                                          <p:val>
                                            <p:strVal val="#ppt_x"/>
                                          </p:val>
                                        </p:tav>
                                      </p:tavLst>
                                    </p:anim>
                                    <p:anim calcmode="lin" valueType="num">
                                      <p:cBhvr additive="base">
                                        <p:cTn id="8" dur="500" fill="hold"/>
                                        <p:tgtEl>
                                          <p:spTgt spid="2663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6641"/>
                                        </p:tgtEl>
                                        <p:attrNameLst>
                                          <p:attrName>style.visibility</p:attrName>
                                        </p:attrNameLst>
                                      </p:cBhvr>
                                      <p:to>
                                        <p:strVal val="visible"/>
                                      </p:to>
                                    </p:set>
                                    <p:anim calcmode="lin" valueType="num">
                                      <p:cBhvr additive="base">
                                        <p:cTn id="13" dur="2000" fill="hold"/>
                                        <p:tgtEl>
                                          <p:spTgt spid="26641"/>
                                        </p:tgtEl>
                                        <p:attrNameLst>
                                          <p:attrName>ppt_x</p:attrName>
                                        </p:attrNameLst>
                                      </p:cBhvr>
                                      <p:tavLst>
                                        <p:tav tm="0">
                                          <p:val>
                                            <p:strVal val="#ppt_x"/>
                                          </p:val>
                                        </p:tav>
                                        <p:tav tm="100000">
                                          <p:val>
                                            <p:strVal val="#ppt_x"/>
                                          </p:val>
                                        </p:tav>
                                      </p:tavLst>
                                    </p:anim>
                                    <p:anim calcmode="lin" valueType="num">
                                      <p:cBhvr additive="base">
                                        <p:cTn id="14" dur="2000" fill="hold"/>
                                        <p:tgtEl>
                                          <p:spTgt spid="26641"/>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6637"/>
                                        </p:tgtEl>
                                        <p:attrNameLst>
                                          <p:attrName>style.visibility</p:attrName>
                                        </p:attrNameLst>
                                      </p:cBhvr>
                                      <p:to>
                                        <p:strVal val="visible"/>
                                      </p:to>
                                    </p:set>
                                    <p:anim calcmode="lin" valueType="num">
                                      <p:cBhvr additive="base">
                                        <p:cTn id="19" dur="2000" fill="hold"/>
                                        <p:tgtEl>
                                          <p:spTgt spid="26637"/>
                                        </p:tgtEl>
                                        <p:attrNameLst>
                                          <p:attrName>ppt_x</p:attrName>
                                        </p:attrNameLst>
                                      </p:cBhvr>
                                      <p:tavLst>
                                        <p:tav tm="0">
                                          <p:val>
                                            <p:strVal val="#ppt_x"/>
                                          </p:val>
                                        </p:tav>
                                        <p:tav tm="100000">
                                          <p:val>
                                            <p:strVal val="#ppt_x"/>
                                          </p:val>
                                        </p:tav>
                                      </p:tavLst>
                                    </p:anim>
                                    <p:anim calcmode="lin" valueType="num">
                                      <p:cBhvr additive="base">
                                        <p:cTn id="20" dur="2000" fill="hold"/>
                                        <p:tgtEl>
                                          <p:spTgt spid="26637"/>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6638"/>
                                        </p:tgtEl>
                                        <p:attrNameLst>
                                          <p:attrName>style.visibility</p:attrName>
                                        </p:attrNameLst>
                                      </p:cBhvr>
                                      <p:to>
                                        <p:strVal val="visible"/>
                                      </p:to>
                                    </p:set>
                                    <p:anim calcmode="lin" valueType="num">
                                      <p:cBhvr additive="base">
                                        <p:cTn id="25" dur="2000" fill="hold"/>
                                        <p:tgtEl>
                                          <p:spTgt spid="26638"/>
                                        </p:tgtEl>
                                        <p:attrNameLst>
                                          <p:attrName>ppt_x</p:attrName>
                                        </p:attrNameLst>
                                      </p:cBhvr>
                                      <p:tavLst>
                                        <p:tav tm="0">
                                          <p:val>
                                            <p:strVal val="#ppt_x"/>
                                          </p:val>
                                        </p:tav>
                                        <p:tav tm="100000">
                                          <p:val>
                                            <p:strVal val="#ppt_x"/>
                                          </p:val>
                                        </p:tav>
                                      </p:tavLst>
                                    </p:anim>
                                    <p:anim calcmode="lin" valueType="num">
                                      <p:cBhvr additive="base">
                                        <p:cTn id="26" dur="2000" fill="hold"/>
                                        <p:tgtEl>
                                          <p:spTgt spid="26638"/>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26640"/>
                                        </p:tgtEl>
                                        <p:attrNameLst>
                                          <p:attrName>style.visibility</p:attrName>
                                        </p:attrNameLst>
                                      </p:cBhvr>
                                      <p:to>
                                        <p:strVal val="visible"/>
                                      </p:to>
                                    </p:set>
                                    <p:animEffect transition="in" filter="checkerboard(across)">
                                      <p:cBhvr>
                                        <p:cTn id="31" dur="2000"/>
                                        <p:tgtEl>
                                          <p:spTgt spid="26640"/>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6643"/>
                                        </p:tgtEl>
                                        <p:attrNameLst>
                                          <p:attrName>style.visibility</p:attrName>
                                        </p:attrNameLst>
                                      </p:cBhvr>
                                      <p:to>
                                        <p:strVal val="visible"/>
                                      </p:to>
                                    </p:set>
                                    <p:anim calcmode="lin" valueType="num">
                                      <p:cBhvr additive="base">
                                        <p:cTn id="36" dur="2000" fill="hold"/>
                                        <p:tgtEl>
                                          <p:spTgt spid="26643"/>
                                        </p:tgtEl>
                                        <p:attrNameLst>
                                          <p:attrName>ppt_x</p:attrName>
                                        </p:attrNameLst>
                                      </p:cBhvr>
                                      <p:tavLst>
                                        <p:tav tm="0">
                                          <p:val>
                                            <p:strVal val="#ppt_x"/>
                                          </p:val>
                                        </p:tav>
                                        <p:tav tm="100000">
                                          <p:val>
                                            <p:strVal val="#ppt_x"/>
                                          </p:val>
                                        </p:tav>
                                      </p:tavLst>
                                    </p:anim>
                                    <p:anim calcmode="lin" valueType="num">
                                      <p:cBhvr additive="base">
                                        <p:cTn id="37" dur="2000" fill="hold"/>
                                        <p:tgtEl>
                                          <p:spTgt spid="26643"/>
                                        </p:tgtEl>
                                        <p:attrNameLst>
                                          <p:attrName>ppt_y</p:attrName>
                                        </p:attrNameLst>
                                      </p:cBhvr>
                                      <p:tavLst>
                                        <p:tav tm="0">
                                          <p:val>
                                            <p:strVal val="1+#ppt_h/2"/>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6644"/>
                                        </p:tgtEl>
                                        <p:attrNameLst>
                                          <p:attrName>style.visibility</p:attrName>
                                        </p:attrNameLst>
                                      </p:cBhvr>
                                      <p:to>
                                        <p:strVal val="visible"/>
                                      </p:to>
                                    </p:set>
                                    <p:anim calcmode="lin" valueType="num">
                                      <p:cBhvr additive="base">
                                        <p:cTn id="42" dur="2000" fill="hold"/>
                                        <p:tgtEl>
                                          <p:spTgt spid="26644"/>
                                        </p:tgtEl>
                                        <p:attrNameLst>
                                          <p:attrName>ppt_x</p:attrName>
                                        </p:attrNameLst>
                                      </p:cBhvr>
                                      <p:tavLst>
                                        <p:tav tm="0">
                                          <p:val>
                                            <p:strVal val="#ppt_x"/>
                                          </p:val>
                                        </p:tav>
                                        <p:tav tm="100000">
                                          <p:val>
                                            <p:strVal val="#ppt_x"/>
                                          </p:val>
                                        </p:tav>
                                      </p:tavLst>
                                    </p:anim>
                                    <p:anim calcmode="lin" valueType="num">
                                      <p:cBhvr additive="base">
                                        <p:cTn id="43" dur="2000" fill="hold"/>
                                        <p:tgtEl>
                                          <p:spTgt spid="26644"/>
                                        </p:tgtEl>
                                        <p:attrNameLst>
                                          <p:attrName>ppt_y</p:attrName>
                                        </p:attrNameLst>
                                      </p:cBhvr>
                                      <p:tavLst>
                                        <p:tav tm="0">
                                          <p:val>
                                            <p:strVal val="1+#ppt_h/2"/>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26646"/>
                                        </p:tgtEl>
                                        <p:attrNameLst>
                                          <p:attrName>style.visibility</p:attrName>
                                        </p:attrNameLst>
                                      </p:cBhvr>
                                      <p:to>
                                        <p:strVal val="visible"/>
                                      </p:to>
                                    </p:set>
                                    <p:anim calcmode="lin" valueType="num">
                                      <p:cBhvr additive="base">
                                        <p:cTn id="48" dur="2000" fill="hold"/>
                                        <p:tgtEl>
                                          <p:spTgt spid="26646"/>
                                        </p:tgtEl>
                                        <p:attrNameLst>
                                          <p:attrName>ppt_x</p:attrName>
                                        </p:attrNameLst>
                                      </p:cBhvr>
                                      <p:tavLst>
                                        <p:tav tm="0">
                                          <p:val>
                                            <p:strVal val="#ppt_x"/>
                                          </p:val>
                                        </p:tav>
                                        <p:tav tm="100000">
                                          <p:val>
                                            <p:strVal val="#ppt_x"/>
                                          </p:val>
                                        </p:tav>
                                      </p:tavLst>
                                    </p:anim>
                                    <p:anim calcmode="lin" valueType="num">
                                      <p:cBhvr additive="base">
                                        <p:cTn id="49" dur="2000" fill="hold"/>
                                        <p:tgtEl>
                                          <p:spTgt spid="26646"/>
                                        </p:tgtEl>
                                        <p:attrNameLst>
                                          <p:attrName>ppt_y</p:attrName>
                                        </p:attrNameLst>
                                      </p:cBhvr>
                                      <p:tavLst>
                                        <p:tav tm="0">
                                          <p:val>
                                            <p:strVal val="1+#ppt_h/2"/>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5" presetClass="entr" presetSubtype="10" fill="hold" grpId="0" nodeType="clickEffect">
                                  <p:stCondLst>
                                    <p:cond delay="0"/>
                                  </p:stCondLst>
                                  <p:childTnLst>
                                    <p:set>
                                      <p:cBhvr>
                                        <p:cTn id="53" dur="1" fill="hold">
                                          <p:stCondLst>
                                            <p:cond delay="0"/>
                                          </p:stCondLst>
                                        </p:cTn>
                                        <p:tgtEl>
                                          <p:spTgt spid="26647"/>
                                        </p:tgtEl>
                                        <p:attrNameLst>
                                          <p:attrName>style.visibility</p:attrName>
                                        </p:attrNameLst>
                                      </p:cBhvr>
                                      <p:to>
                                        <p:strVal val="visible"/>
                                      </p:to>
                                    </p:set>
                                    <p:animEffect transition="in" filter="checkerboard(across)">
                                      <p:cBhvr>
                                        <p:cTn id="54" dur="2000"/>
                                        <p:tgtEl>
                                          <p:spTgt spid="26647"/>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27" presetClass="emph" presetSubtype="0" fill="hold" grpId="1" nodeType="clickEffect">
                                  <p:stCondLst>
                                    <p:cond delay="0"/>
                                  </p:stCondLst>
                                  <p:childTnLst>
                                    <p:animClr clrSpc="rgb" dir="cw">
                                      <p:cBhvr override="childStyle">
                                        <p:cTn id="58" dur="1000" autoRev="1" fill="hold"/>
                                        <p:tgtEl>
                                          <p:spTgt spid="26647"/>
                                        </p:tgtEl>
                                        <p:attrNameLst>
                                          <p:attrName>style.color</p:attrName>
                                        </p:attrNameLst>
                                      </p:cBhvr>
                                      <p:to>
                                        <a:schemeClr val="bg1"/>
                                      </p:to>
                                    </p:animClr>
                                    <p:animClr clrSpc="rgb" dir="cw">
                                      <p:cBhvr>
                                        <p:cTn id="59" dur="1000" autoRev="1" fill="hold"/>
                                        <p:tgtEl>
                                          <p:spTgt spid="26647"/>
                                        </p:tgtEl>
                                        <p:attrNameLst>
                                          <p:attrName>fillcolor</p:attrName>
                                        </p:attrNameLst>
                                      </p:cBhvr>
                                      <p:to>
                                        <a:schemeClr val="bg1"/>
                                      </p:to>
                                    </p:animClr>
                                    <p:set>
                                      <p:cBhvr>
                                        <p:cTn id="60" dur="1000" autoRev="1" fill="hold"/>
                                        <p:tgtEl>
                                          <p:spTgt spid="26647"/>
                                        </p:tgtEl>
                                        <p:attrNameLst>
                                          <p:attrName>fill.type</p:attrName>
                                        </p:attrNameLst>
                                      </p:cBhvr>
                                      <p:to>
                                        <p:strVal val="solid"/>
                                      </p:to>
                                    </p:set>
                                    <p:set>
                                      <p:cBhvr>
                                        <p:cTn id="61" dur="1000" autoRev="1" fill="hold"/>
                                        <p:tgtEl>
                                          <p:spTgt spid="26647"/>
                                        </p:tgtEl>
                                        <p:attrNameLst>
                                          <p:attrName>fill.on</p:attrName>
                                        </p:attrNameLst>
                                      </p:cBhvr>
                                      <p:to>
                                        <p:strVal val="true"/>
                                      </p:to>
                                    </p:set>
                                  </p:childTnLst>
                                </p:cTn>
                              </p:par>
                            </p:childTnLst>
                          </p:cTn>
                        </p:par>
                      </p:childTnLst>
                    </p:cTn>
                  </p:par>
                  <p:par>
                    <p:cTn id="62" fill="hold" nodeType="clickPar">
                      <p:stCondLst>
                        <p:cond delay="indefinite"/>
                      </p:stCondLst>
                      <p:childTnLst>
                        <p:par>
                          <p:cTn id="63" fill="hold" nodeType="withGroup">
                            <p:stCondLst>
                              <p:cond delay="0"/>
                            </p:stCondLst>
                            <p:childTnLst>
                              <p:par>
                                <p:cTn id="64" presetID="6" presetClass="emph" presetSubtype="0" fill="hold" grpId="2" nodeType="clickEffect">
                                  <p:stCondLst>
                                    <p:cond delay="0"/>
                                  </p:stCondLst>
                                  <p:childTnLst>
                                    <p:animScale>
                                      <p:cBhvr>
                                        <p:cTn id="65" dur="2000" fill="hold"/>
                                        <p:tgtEl>
                                          <p:spTgt spid="2664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7" grpId="0"/>
      <p:bldP spid="26638" grpId="0"/>
      <p:bldP spid="26639" grpId="0"/>
      <p:bldP spid="26640" grpId="0"/>
      <p:bldP spid="26641" grpId="0"/>
      <p:bldP spid="26643" grpId="0"/>
      <p:bldP spid="26644" grpId="0"/>
      <p:bldP spid="26646" grpId="0"/>
      <p:bldP spid="26647" grpId="0"/>
      <p:bldP spid="26647" grpId="1"/>
      <p:bldP spid="26647" grpId="2"/>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4 </a:t>
            </a:r>
          </a:p>
        </p:txBody>
      </p:sp>
      <p:pic>
        <p:nvPicPr>
          <p:cNvPr id="931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744" y="381000"/>
            <a:ext cx="7680516" cy="601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 Box 9"/>
          <p:cNvSpPr txBox="1">
            <a:spLocks noChangeArrowheads="1"/>
          </p:cNvSpPr>
          <p:nvPr/>
        </p:nvSpPr>
        <p:spPr bwMode="auto">
          <a:xfrm>
            <a:off x="680112" y="6436561"/>
            <a:ext cx="1973240" cy="276999"/>
          </a:xfrm>
          <a:prstGeom prst="rect">
            <a:avLst/>
          </a:prstGeom>
          <a:noFill/>
          <a:ln>
            <a:noFill/>
          </a:ln>
          <a:effectLst/>
          <a:extLst/>
        </p:spPr>
        <p:txBody>
          <a:bodyPr wrap="square">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ts val="0"/>
              </a:spcBef>
              <a:buNone/>
            </a:pPr>
            <a:r>
              <a:rPr lang="en-US" sz="1200" dirty="0">
                <a:latin typeface="Liberation Sans" panose="020B0604020202020204" pitchFamily="34" charset="0"/>
              </a:rPr>
              <a:t>ILLUSTRATION 4-31</a:t>
            </a:r>
          </a:p>
        </p:txBody>
      </p:sp>
      <p:sp>
        <p:nvSpPr>
          <p:cNvPr id="2" name="Rectangle 1">
            <a:extLst>
              <a:ext uri="{FF2B5EF4-FFF2-40B4-BE49-F238E27FC236}">
                <a16:creationId xmlns:a16="http://schemas.microsoft.com/office/drawing/2014/main" id="{1CCC278B-D2BC-4128-AB4A-BA1F120AC878}"/>
              </a:ext>
            </a:extLst>
          </p:cNvPr>
          <p:cNvSpPr/>
          <p:nvPr/>
        </p:nvSpPr>
        <p:spPr>
          <a:xfrm>
            <a:off x="736740" y="-8965"/>
            <a:ext cx="8102460" cy="523220"/>
          </a:xfrm>
          <a:prstGeom prst="rect">
            <a:avLst/>
          </a:prstGeom>
        </p:spPr>
        <p:txBody>
          <a:bodyPr wrap="square">
            <a:spAutoFit/>
          </a:bodyPr>
          <a:lstStyle/>
          <a:p>
            <a:r>
              <a:rPr lang="en-US" sz="2800" dirty="0"/>
              <a:t>Closing the Books – What does it look like</a:t>
            </a:r>
          </a:p>
        </p:txBody>
      </p:sp>
    </p:spTree>
  </p:cSld>
  <p:clrMapOvr>
    <a:masterClrMapping/>
  </p:clrMapOvr>
  <p:transition>
    <p:wipe dir="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728" y="304800"/>
            <a:ext cx="7315200" cy="638138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pic>
      <p:sp>
        <p:nvSpPr>
          <p:cNvPr id="64515" name="Text Box 9"/>
          <p:cNvSpPr txBox="1">
            <a:spLocks noChangeArrowheads="1"/>
          </p:cNvSpPr>
          <p:nvPr/>
        </p:nvSpPr>
        <p:spPr bwMode="auto">
          <a:xfrm>
            <a:off x="6096000" y="3810000"/>
            <a:ext cx="1978928" cy="461665"/>
          </a:xfrm>
          <a:prstGeom prst="rect">
            <a:avLst/>
          </a:prstGeom>
          <a:solidFill>
            <a:schemeClr val="bg1"/>
          </a:solidFill>
          <a:ln>
            <a:noFill/>
          </a:ln>
          <a:effectLst/>
          <a:extLst>
            <a:ext uri="{91240B29-F687-4F45-9708-019B960494DF}">
              <a14:hiddenLine xmlns:a14="http://schemas.microsoft.com/office/drawing/2010/main" w="19050" cap="sq" algn="ctr">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r>
              <a:rPr lang="en-US" altLang="en-US" sz="1200" dirty="0">
                <a:solidFill>
                  <a:schemeClr val="tx1"/>
                </a:solidFill>
                <a:latin typeface="Liberation Sans" panose="020B0604020202020204" pitchFamily="34" charset="0"/>
              </a:rPr>
              <a:t>Illustration 4-32</a:t>
            </a:r>
          </a:p>
          <a:p>
            <a:pPr>
              <a:spcBef>
                <a:spcPct val="0"/>
              </a:spcBef>
              <a:buClrTx/>
              <a:buSzTx/>
              <a:buFontTx/>
              <a:buNone/>
            </a:pPr>
            <a:r>
              <a:rPr lang="en-US" altLang="en-US" sz="1200" b="0" dirty="0">
                <a:solidFill>
                  <a:schemeClr val="tx1"/>
                </a:solidFill>
                <a:latin typeface="Liberation Sans" panose="020B0604020202020204" pitchFamily="34" charset="0"/>
              </a:rPr>
              <a:t>Posting of closing entries</a:t>
            </a:r>
          </a:p>
        </p:txBody>
      </p:sp>
      <p:sp>
        <p:nvSpPr>
          <p:cNvPr id="7" name="Line 12"/>
          <p:cNvSpPr>
            <a:spLocks noChangeShapeType="1"/>
          </p:cNvSpPr>
          <p:nvPr/>
        </p:nvSpPr>
        <p:spPr bwMode="auto">
          <a:xfrm>
            <a:off x="3070576" y="990600"/>
            <a:ext cx="5768623"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8" name="Rectangle 2"/>
          <p:cNvSpPr>
            <a:spLocks noChangeArrowheads="1"/>
          </p:cNvSpPr>
          <p:nvPr/>
        </p:nvSpPr>
        <p:spPr bwMode="auto">
          <a:xfrm>
            <a:off x="3276600" y="304800"/>
            <a:ext cx="5562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r>
              <a:rPr lang="en-US" altLang="en-US" sz="3200" dirty="0">
                <a:solidFill>
                  <a:srgbClr val="CC0000"/>
                </a:solidFill>
                <a:latin typeface="Liberation Sans" panose="020B0604020202020204" pitchFamily="34" charset="0"/>
              </a:rPr>
              <a:t>Preparing Closing Entries</a:t>
            </a:r>
            <a:endParaRPr lang="en-US" altLang="en-US" sz="3200" b="1" dirty="0">
              <a:solidFill>
                <a:srgbClr val="CC0000"/>
              </a:solidFill>
              <a:latin typeface="Liberation Sans" panose="020B0604020202020204" pitchFamily="34" charset="0"/>
            </a:endParaRPr>
          </a:p>
        </p:txBody>
      </p:sp>
      <p:sp>
        <p:nvSpPr>
          <p:cNvPr id="6"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4 </a:t>
            </a:r>
          </a:p>
        </p:txBody>
      </p:sp>
    </p:spTree>
  </p:cSld>
  <p:clrMapOvr>
    <a:masterClrMapping/>
  </p:clrMapOvr>
  <p:transition>
    <p:wipe dir="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2"/>
          <p:cNvSpPr txBox="1">
            <a:spLocks noChangeArrowheads="1"/>
          </p:cNvSpPr>
          <p:nvPr/>
        </p:nvSpPr>
        <p:spPr bwMode="auto">
          <a:xfrm>
            <a:off x="609600" y="1295400"/>
            <a:ext cx="7848600" cy="197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rgbClr val="000000"/>
                </a:solidFill>
                <a:miter lim="800000"/>
                <a:headEnd type="none" w="sm" len="sm"/>
                <a:tailEnd type="none" w="sm" len="sm"/>
              </a14:hiddenLine>
            </a:ext>
          </a:extLst>
        </p:spPr>
        <p:txBody>
          <a:bodyPr>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nSpc>
                <a:spcPct val="125000"/>
              </a:lnSpc>
              <a:spcBef>
                <a:spcPts val="1200"/>
              </a:spcBef>
              <a:buClrTx/>
              <a:buSzTx/>
              <a:buFontTx/>
              <a:buNone/>
            </a:pPr>
            <a:r>
              <a:rPr lang="en-US" altLang="en-US" sz="2300" b="0" dirty="0">
                <a:solidFill>
                  <a:schemeClr val="tx1"/>
                </a:solidFill>
                <a:latin typeface="Liberation Sans" panose="020B0604020202020204" pitchFamily="34" charset="0"/>
              </a:rPr>
              <a:t>The </a:t>
            </a:r>
            <a:r>
              <a:rPr lang="en-US" altLang="en-US" sz="2300" dirty="0">
                <a:solidFill>
                  <a:schemeClr val="tx1"/>
                </a:solidFill>
                <a:latin typeface="Liberation Sans" panose="020B0604020202020204" pitchFamily="34" charset="0"/>
              </a:rPr>
              <a:t>purpose</a:t>
            </a:r>
            <a:r>
              <a:rPr lang="en-US" altLang="en-US" sz="2300" b="0" dirty="0">
                <a:solidFill>
                  <a:schemeClr val="tx1"/>
                </a:solidFill>
                <a:latin typeface="Liberation Sans" panose="020B0604020202020204" pitchFamily="34" charset="0"/>
              </a:rPr>
              <a:t> of the </a:t>
            </a:r>
            <a:r>
              <a:rPr lang="en-US" altLang="en-US" sz="2300" dirty="0">
                <a:solidFill>
                  <a:schemeClr val="tx2">
                    <a:lumMod val="50000"/>
                  </a:schemeClr>
                </a:solidFill>
                <a:latin typeface="Liberation Sans" panose="020B0604020202020204" pitchFamily="34" charset="0"/>
              </a:rPr>
              <a:t>post-closing trial balance </a:t>
            </a:r>
            <a:r>
              <a:rPr lang="en-US" altLang="en-US" sz="2300" b="0" dirty="0">
                <a:solidFill>
                  <a:schemeClr val="tx1"/>
                </a:solidFill>
                <a:latin typeface="Liberation Sans" panose="020B0604020202020204" pitchFamily="34" charset="0"/>
              </a:rPr>
              <a:t>is to prove the equality of the permanent account balances that the company carries forward into the next accounting period.</a:t>
            </a:r>
          </a:p>
          <a:p>
            <a:pPr>
              <a:lnSpc>
                <a:spcPct val="125000"/>
              </a:lnSpc>
              <a:spcBef>
                <a:spcPts val="1200"/>
              </a:spcBef>
              <a:buClrTx/>
              <a:buSzTx/>
              <a:buNone/>
            </a:pPr>
            <a:r>
              <a:rPr lang="en-US" altLang="en-US" sz="2300" b="0" dirty="0">
                <a:solidFill>
                  <a:srgbClr val="000000"/>
                </a:solidFill>
                <a:latin typeface="Liberation Sans" panose="020B0604020202020204" pitchFamily="34" charset="0"/>
              </a:rPr>
              <a:t>All temporary accounts will have zero balances.</a:t>
            </a:r>
          </a:p>
        </p:txBody>
      </p:sp>
      <p:sp>
        <p:nvSpPr>
          <p:cNvPr id="7"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8"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dirty="0">
                <a:solidFill>
                  <a:srgbClr val="CC0000"/>
                </a:solidFill>
                <a:latin typeface="Liberation Sans" panose="020B0604020202020204" pitchFamily="34" charset="0"/>
              </a:rPr>
              <a:t>Preparing a Post-Closing Trail Balance</a:t>
            </a:r>
            <a:endParaRPr lang="en-US" altLang="en-US" sz="3200" b="1" dirty="0">
              <a:solidFill>
                <a:srgbClr val="CC0000"/>
              </a:solidFill>
              <a:latin typeface="Liberation Sans" panose="020B0604020202020204" pitchFamily="34" charset="0"/>
            </a:endParaRPr>
          </a:p>
        </p:txBody>
      </p:sp>
      <p:sp>
        <p:nvSpPr>
          <p:cNvPr id="5"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4 </a:t>
            </a:r>
          </a:p>
        </p:txBody>
      </p:sp>
    </p:spTree>
  </p:cSld>
  <p:clrMapOvr>
    <a:masterClrMapping/>
  </p:clrMapOvr>
  <p:transition>
    <p:wipe dir="r"/>
  </p:transition>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457200" y="421944"/>
            <a:ext cx="3276600" cy="560388"/>
          </a:xfrm>
          <a:prstGeom prst="rect">
            <a:avLst/>
          </a:prstGeom>
          <a:solidFill>
            <a:srgbClr val="009900"/>
          </a:solidFill>
          <a:ln>
            <a:noFill/>
          </a:ln>
          <a:effectLst/>
        </p:spPr>
        <p:txBody>
          <a:bodyPr lIns="90488" tIns="44450" rIns="90488" bIns="44450" anchor="ctr" anchorCtr="0"/>
          <a:lstStyle/>
          <a:p>
            <a:pPr marL="53975" algn="l"/>
            <a:r>
              <a:rPr lang="en-US" altLang="en-US" sz="2400" b="1" i="0" dirty="0">
                <a:solidFill>
                  <a:schemeClr val="accent3"/>
                </a:solidFill>
                <a:latin typeface="Liberation Sans" panose="020B0604020202020204" pitchFamily="34" charset="0"/>
              </a:rPr>
              <a:t>INVESTOR INSIGHT</a:t>
            </a:r>
          </a:p>
        </p:txBody>
      </p:sp>
      <p:sp>
        <p:nvSpPr>
          <p:cNvPr id="2" name="Rectangle 1"/>
          <p:cNvSpPr/>
          <p:nvPr/>
        </p:nvSpPr>
        <p:spPr>
          <a:xfrm>
            <a:off x="457200" y="1143000"/>
            <a:ext cx="8077200" cy="5146024"/>
          </a:xfrm>
          <a:prstGeom prst="rect">
            <a:avLst/>
          </a:prstGeom>
        </p:spPr>
        <p:txBody>
          <a:bodyPr wrap="square">
            <a:spAutoFit/>
          </a:bodyPr>
          <a:lstStyle/>
          <a:p>
            <a:pPr algn="just">
              <a:lnSpc>
                <a:spcPct val="105000"/>
              </a:lnSpc>
              <a:spcBef>
                <a:spcPts val="600"/>
              </a:spcBef>
            </a:pPr>
            <a:r>
              <a:rPr lang="en-US" sz="2200" b="1" dirty="0">
                <a:solidFill>
                  <a:schemeClr val="tx1"/>
                </a:solidFill>
                <a:latin typeface="Liberation Sans" panose="020B0604020202020204" pitchFamily="34" charset="0"/>
              </a:rPr>
              <a:t>Reporting Revenue Accurately</a:t>
            </a:r>
            <a:endParaRPr lang="en-US" sz="2200" b="1" i="0" dirty="0">
              <a:solidFill>
                <a:schemeClr val="tx1"/>
              </a:solidFill>
              <a:effectLst/>
              <a:latin typeface="Liberation Sans" panose="020B0604020202020204" pitchFamily="34" charset="0"/>
            </a:endParaRPr>
          </a:p>
          <a:p>
            <a:pPr algn="just">
              <a:lnSpc>
                <a:spcPct val="105000"/>
              </a:lnSpc>
              <a:spcBef>
                <a:spcPts val="600"/>
              </a:spcBef>
            </a:pPr>
            <a:r>
              <a:rPr lang="en-US" sz="2200" b="0" dirty="0">
                <a:solidFill>
                  <a:schemeClr val="tx1"/>
                </a:solidFill>
                <a:latin typeface="Liberation Sans" panose="020B0604020202020204" pitchFamily="34" charset="0"/>
              </a:rPr>
              <a:t>The Until recently, electronics manufacturer </a:t>
            </a:r>
            <a:r>
              <a:rPr lang="en-US" sz="2200" dirty="0">
                <a:solidFill>
                  <a:srgbClr val="CC0000"/>
                </a:solidFill>
                <a:latin typeface="Liberation Sans" panose="020B0604020202020204" pitchFamily="34" charset="0"/>
              </a:rPr>
              <a:t>Apple</a:t>
            </a:r>
            <a:r>
              <a:rPr lang="en-US" sz="2200" b="0" dirty="0">
                <a:solidFill>
                  <a:schemeClr val="tx1"/>
                </a:solidFill>
                <a:latin typeface="Liberation Sans" panose="020B0604020202020204" pitchFamily="34" charset="0"/>
              </a:rPr>
              <a:t> was required to spread the revenues from iPhone sales over the two-year period following the sale of the phone. Accounting standards required this because Apple was obligated to provide software updates after the phone was sold. Since Apple had service obligations after the initial date of sale, it was forced to spread the revenue over a two-year period. As a result, the rapid growth of iPhone sales was not fully reflected in the revenue amounts reported in Apple’s income statement. A new accounting standard now enables Apple to report much more of its iPhone revenue at the point of sale. It was estimated that under the new rule revenues would have been about 17% higher and earnings per share almost 50% higher.</a:t>
            </a:r>
          </a:p>
        </p:txBody>
      </p:sp>
      <p:sp>
        <p:nvSpPr>
          <p:cNvPr id="4" name="Rectangle 3"/>
          <p:cNvSpPr>
            <a:spLocks noChangeArrowheads="1"/>
          </p:cNvSpPr>
          <p:nvPr/>
        </p:nvSpPr>
        <p:spPr bwMode="auto">
          <a:xfrm>
            <a:off x="3810000" y="421944"/>
            <a:ext cx="3276600" cy="560388"/>
          </a:xfrm>
          <a:prstGeom prst="rect">
            <a:avLst/>
          </a:prstGeom>
          <a:noFill/>
          <a:ln>
            <a:noFill/>
          </a:ln>
          <a:effectLst/>
        </p:spPr>
        <p:txBody>
          <a:bodyPr lIns="90488" tIns="44450" rIns="90488" bIns="44450" anchor="ctr" anchorCtr="0"/>
          <a:lstStyle/>
          <a:p>
            <a:pPr marL="53975" algn="l"/>
            <a:r>
              <a:rPr lang="en-US" altLang="en-US" sz="2400" dirty="0">
                <a:solidFill>
                  <a:srgbClr val="006600"/>
                </a:solidFill>
                <a:latin typeface="Liberation Sans" panose="020B0604020202020204" pitchFamily="34" charset="0"/>
              </a:rPr>
              <a:t>Apple Inc.</a:t>
            </a:r>
            <a:endParaRPr lang="en-US" altLang="en-US" sz="2400" b="1" i="0" dirty="0">
              <a:solidFill>
                <a:srgbClr val="006600"/>
              </a:solidFill>
              <a:latin typeface="Liberation Sans" panose="020B0604020202020204" pitchFamily="34" charset="0"/>
            </a:endParaRPr>
          </a:p>
        </p:txBody>
      </p:sp>
      <p:sp>
        <p:nvSpPr>
          <p:cNvPr id="8"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1 </a:t>
            </a:r>
          </a:p>
        </p:txBody>
      </p:sp>
    </p:spTree>
    <p:extLst>
      <p:ext uri="{BB962C8B-B14F-4D97-AF65-F5344CB8AC3E}">
        <p14:creationId xmlns:p14="http://schemas.microsoft.com/office/powerpoint/2010/main" val="762454197"/>
      </p:ext>
    </p:extLst>
  </p:cSld>
  <p:clrMapOvr>
    <a:masterClrMapping/>
  </p:clrMapOvr>
  <p:transition>
    <p:wipe dir="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Rectangle 4"/>
          <p:cNvSpPr>
            <a:spLocks noChangeArrowheads="1"/>
          </p:cNvSpPr>
          <p:nvPr/>
        </p:nvSpPr>
        <p:spPr bwMode="auto">
          <a:xfrm>
            <a:off x="609600" y="1219200"/>
            <a:ext cx="8077200" cy="5029200"/>
          </a:xfrm>
          <a:prstGeom prst="rect">
            <a:avLst/>
          </a:prstGeom>
          <a:solidFill>
            <a:srgbClr val="99CCFF"/>
          </a:solidFill>
          <a:ln w="12700" cap="sq">
            <a:solidFill>
              <a:schemeClr val="tx1"/>
            </a:solidFill>
            <a:miter lim="800000"/>
            <a:headEnd type="none" w="sm" len="sm"/>
            <a:tailEnd type="none" w="sm" len="sm"/>
          </a:ln>
        </p:spPr>
        <p:txBody>
          <a:bodyPr wrap="none" anchor="ct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gn="ctr">
              <a:spcBef>
                <a:spcPct val="0"/>
              </a:spcBef>
              <a:buClrTx/>
              <a:buSzTx/>
              <a:buFontTx/>
              <a:buNone/>
            </a:pPr>
            <a:endParaRPr lang="en-US" altLang="en-US" sz="2400" b="0" dirty="0">
              <a:solidFill>
                <a:schemeClr val="tx1"/>
              </a:solidFill>
              <a:latin typeface="Liberation Sans" panose="020B0604020202020204" pitchFamily="34" charset="0"/>
            </a:endParaRPr>
          </a:p>
        </p:txBody>
      </p:sp>
      <p:sp>
        <p:nvSpPr>
          <p:cNvPr id="66564" name="Line 5"/>
          <p:cNvSpPr>
            <a:spLocks noChangeShapeType="1"/>
          </p:cNvSpPr>
          <p:nvPr/>
        </p:nvSpPr>
        <p:spPr bwMode="auto">
          <a:xfrm flipV="1">
            <a:off x="6781800" y="5181600"/>
            <a:ext cx="0" cy="533400"/>
          </a:xfrm>
          <a:prstGeom prst="line">
            <a:avLst/>
          </a:prstGeom>
          <a:noFill/>
          <a:ln w="38100" cap="sq">
            <a:solidFill>
              <a:srgbClr val="8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latin typeface="Liberation Sans" panose="020B0604020202020204" pitchFamily="34" charset="0"/>
            </a:endParaRPr>
          </a:p>
        </p:txBody>
      </p:sp>
      <p:sp>
        <p:nvSpPr>
          <p:cNvPr id="66565" name="Line 7"/>
          <p:cNvSpPr>
            <a:spLocks noChangeShapeType="1"/>
          </p:cNvSpPr>
          <p:nvPr/>
        </p:nvSpPr>
        <p:spPr bwMode="auto">
          <a:xfrm>
            <a:off x="6172200" y="1676400"/>
            <a:ext cx="609600" cy="0"/>
          </a:xfrm>
          <a:prstGeom prst="line">
            <a:avLst/>
          </a:prstGeom>
          <a:noFill/>
          <a:ln w="38100" cap="sq">
            <a:solidFill>
              <a:srgbClr val="8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latin typeface="Liberation Sans" panose="020B0604020202020204" pitchFamily="34" charset="0"/>
            </a:endParaRPr>
          </a:p>
        </p:txBody>
      </p:sp>
      <p:sp>
        <p:nvSpPr>
          <p:cNvPr id="66566" name="Rectangle 8"/>
          <p:cNvSpPr>
            <a:spLocks noChangeArrowheads="1"/>
          </p:cNvSpPr>
          <p:nvPr/>
        </p:nvSpPr>
        <p:spPr bwMode="auto">
          <a:xfrm>
            <a:off x="2819400" y="1447800"/>
            <a:ext cx="3552825" cy="457200"/>
          </a:xfrm>
          <a:prstGeom prst="rect">
            <a:avLst/>
          </a:prstGeom>
          <a:solidFill>
            <a:srgbClr val="FFFFCC"/>
          </a:solidFill>
          <a:ln w="12700" cap="sq">
            <a:solidFill>
              <a:schemeClr val="tx1"/>
            </a:solidFill>
            <a:miter lim="800000"/>
            <a:headEnd type="none" w="sm" len="sm"/>
            <a:tailEnd type="none" w="sm" len="sm"/>
          </a:ln>
          <a:effectLst>
            <a:outerShdw dist="35921" dir="2700000" algn="ctr" rotWithShape="0">
              <a:schemeClr val="bg2"/>
            </a:outerShdw>
          </a:effectLst>
        </p:spPr>
        <p:txBody>
          <a:bodyPr anchor="ctr"/>
          <a:lstStyle>
            <a:lvl1pPr marL="346075" indent="-290513">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r>
              <a:rPr lang="en-US" altLang="en-US" sz="1600" dirty="0">
                <a:solidFill>
                  <a:schemeClr val="tx1"/>
                </a:solidFill>
                <a:latin typeface="Liberation Sans" panose="020B0604020202020204" pitchFamily="34" charset="0"/>
              </a:rPr>
              <a:t>1. Analyze business transactions</a:t>
            </a:r>
          </a:p>
        </p:txBody>
      </p:sp>
      <p:sp>
        <p:nvSpPr>
          <p:cNvPr id="66567" name="Line 9"/>
          <p:cNvSpPr>
            <a:spLocks noChangeShapeType="1"/>
          </p:cNvSpPr>
          <p:nvPr/>
        </p:nvSpPr>
        <p:spPr bwMode="auto">
          <a:xfrm>
            <a:off x="6781800" y="1676400"/>
            <a:ext cx="0" cy="533400"/>
          </a:xfrm>
          <a:prstGeom prst="line">
            <a:avLst/>
          </a:prstGeom>
          <a:noFill/>
          <a:ln w="38100" cap="sq">
            <a:solidFill>
              <a:srgbClr val="800000"/>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dirty="0">
              <a:latin typeface="Liberation Sans" panose="020B0604020202020204" pitchFamily="34" charset="0"/>
            </a:endParaRPr>
          </a:p>
        </p:txBody>
      </p:sp>
      <p:sp>
        <p:nvSpPr>
          <p:cNvPr id="66568" name="Line 10"/>
          <p:cNvSpPr>
            <a:spLocks noChangeShapeType="1"/>
          </p:cNvSpPr>
          <p:nvPr/>
        </p:nvSpPr>
        <p:spPr bwMode="auto">
          <a:xfrm>
            <a:off x="6781800" y="2667000"/>
            <a:ext cx="0" cy="381000"/>
          </a:xfrm>
          <a:prstGeom prst="line">
            <a:avLst/>
          </a:prstGeom>
          <a:noFill/>
          <a:ln w="38100" cap="sq">
            <a:solidFill>
              <a:srgbClr val="800000"/>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dirty="0">
              <a:latin typeface="Liberation Sans" panose="020B0604020202020204" pitchFamily="34" charset="0"/>
            </a:endParaRPr>
          </a:p>
        </p:txBody>
      </p:sp>
      <p:sp>
        <p:nvSpPr>
          <p:cNvPr id="66569" name="Rectangle 11"/>
          <p:cNvSpPr>
            <a:spLocks noChangeArrowheads="1"/>
          </p:cNvSpPr>
          <p:nvPr/>
        </p:nvSpPr>
        <p:spPr bwMode="auto">
          <a:xfrm>
            <a:off x="5257800" y="2209800"/>
            <a:ext cx="3124200" cy="609600"/>
          </a:xfrm>
          <a:prstGeom prst="rect">
            <a:avLst/>
          </a:prstGeom>
          <a:solidFill>
            <a:srgbClr val="FFFFCC"/>
          </a:solidFill>
          <a:ln w="12700" cap="sq">
            <a:solidFill>
              <a:schemeClr val="tx1"/>
            </a:solidFill>
            <a:miter lim="800000"/>
            <a:headEnd type="none" w="sm" len="sm"/>
            <a:tailEnd type="none" w="sm" len="sm"/>
          </a:ln>
          <a:effectLst>
            <a:outerShdw dist="35921" dir="2700000" algn="ctr" rotWithShape="0">
              <a:schemeClr val="bg2"/>
            </a:outerShdw>
          </a:effectLst>
        </p:spPr>
        <p:txBody>
          <a:bodyPr anchor="ctr"/>
          <a:lstStyle>
            <a:lvl1pPr marL="346075" indent="-290513">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r>
              <a:rPr lang="en-US" altLang="en-US" sz="1600" dirty="0">
                <a:solidFill>
                  <a:schemeClr val="tx1"/>
                </a:solidFill>
                <a:latin typeface="Liberation Sans" panose="020B0604020202020204" pitchFamily="34" charset="0"/>
              </a:rPr>
              <a:t>2. 	Journalize the transactions </a:t>
            </a:r>
          </a:p>
        </p:txBody>
      </p:sp>
      <p:sp>
        <p:nvSpPr>
          <p:cNvPr id="66570" name="Freeform 12"/>
          <p:cNvSpPr>
            <a:spLocks/>
          </p:cNvSpPr>
          <p:nvPr/>
        </p:nvSpPr>
        <p:spPr bwMode="auto">
          <a:xfrm>
            <a:off x="6781800" y="3521075"/>
            <a:ext cx="6350" cy="344488"/>
          </a:xfrm>
          <a:custGeom>
            <a:avLst/>
            <a:gdLst>
              <a:gd name="T0" fmla="*/ 0 w 4"/>
              <a:gd name="T1" fmla="*/ 0 h 217"/>
              <a:gd name="T2" fmla="*/ 2147483647 w 4"/>
              <a:gd name="T3" fmla="*/ 2147483647 h 217"/>
              <a:gd name="T4" fmla="*/ 0 60000 65536"/>
              <a:gd name="T5" fmla="*/ 0 60000 65536"/>
              <a:gd name="T6" fmla="*/ 0 w 4"/>
              <a:gd name="T7" fmla="*/ 0 h 217"/>
              <a:gd name="T8" fmla="*/ 4 w 4"/>
              <a:gd name="T9" fmla="*/ 217 h 217"/>
            </a:gdLst>
            <a:ahLst/>
            <a:cxnLst>
              <a:cxn ang="T4">
                <a:pos x="T0" y="T1"/>
              </a:cxn>
              <a:cxn ang="T5">
                <a:pos x="T2" y="T3"/>
              </a:cxn>
            </a:cxnLst>
            <a:rect l="T6" t="T7" r="T8" b="T9"/>
            <a:pathLst>
              <a:path w="4" h="217">
                <a:moveTo>
                  <a:pt x="0" y="0"/>
                </a:moveTo>
                <a:lnTo>
                  <a:pt x="4" y="217"/>
                </a:lnTo>
              </a:path>
            </a:pathLst>
          </a:custGeom>
          <a:noFill/>
          <a:ln w="38100" cap="sq">
            <a:solidFill>
              <a:srgbClr val="800000"/>
            </a:solidFill>
            <a:round/>
            <a:headEnd type="none" w="sm" len="sm"/>
            <a:tailEnd type="triangle" w="sm" len="sm"/>
          </a:ln>
          <a:extLst>
            <a:ext uri="{909E8E84-426E-40DD-AFC4-6F175D3DCCD1}">
              <a14:hiddenFill xmlns:a14="http://schemas.microsoft.com/office/drawing/2010/main">
                <a:solidFill>
                  <a:srgbClr val="FFFFFF"/>
                </a:solidFill>
              </a14:hiddenFill>
            </a:ext>
          </a:extLst>
        </p:spPr>
        <p:txBody>
          <a:bodyPr/>
          <a:lstStyle/>
          <a:p>
            <a:endParaRPr lang="en-US" dirty="0">
              <a:latin typeface="Liberation Sans" panose="020B0604020202020204" pitchFamily="34" charset="0"/>
            </a:endParaRPr>
          </a:p>
        </p:txBody>
      </p:sp>
      <p:sp>
        <p:nvSpPr>
          <p:cNvPr id="66571" name="Freeform 13"/>
          <p:cNvSpPr>
            <a:spLocks/>
          </p:cNvSpPr>
          <p:nvPr/>
        </p:nvSpPr>
        <p:spPr bwMode="auto">
          <a:xfrm>
            <a:off x="6781800" y="4359275"/>
            <a:ext cx="1588" cy="365125"/>
          </a:xfrm>
          <a:custGeom>
            <a:avLst/>
            <a:gdLst>
              <a:gd name="T0" fmla="*/ 0 w 1"/>
              <a:gd name="T1" fmla="*/ 0 h 230"/>
              <a:gd name="T2" fmla="*/ 2147483647 w 1"/>
              <a:gd name="T3" fmla="*/ 2147483647 h 230"/>
              <a:gd name="T4" fmla="*/ 0 60000 65536"/>
              <a:gd name="T5" fmla="*/ 0 60000 65536"/>
              <a:gd name="T6" fmla="*/ 0 w 1"/>
              <a:gd name="T7" fmla="*/ 0 h 230"/>
              <a:gd name="T8" fmla="*/ 1 w 1"/>
              <a:gd name="T9" fmla="*/ 230 h 230"/>
            </a:gdLst>
            <a:ahLst/>
            <a:cxnLst>
              <a:cxn ang="T4">
                <a:pos x="T0" y="T1"/>
              </a:cxn>
              <a:cxn ang="T5">
                <a:pos x="T2" y="T3"/>
              </a:cxn>
            </a:cxnLst>
            <a:rect l="T6" t="T7" r="T8" b="T9"/>
            <a:pathLst>
              <a:path w="1" h="230">
                <a:moveTo>
                  <a:pt x="0" y="0"/>
                </a:moveTo>
                <a:lnTo>
                  <a:pt x="1" y="230"/>
                </a:lnTo>
              </a:path>
            </a:pathLst>
          </a:custGeom>
          <a:noFill/>
          <a:ln w="38100" cap="sq">
            <a:solidFill>
              <a:srgbClr val="800000"/>
            </a:solidFill>
            <a:round/>
            <a:headEnd type="none" w="sm" len="sm"/>
            <a:tailEnd type="triangle" w="sm" len="sm"/>
          </a:ln>
          <a:extLst>
            <a:ext uri="{909E8E84-426E-40DD-AFC4-6F175D3DCCD1}">
              <a14:hiddenFill xmlns:a14="http://schemas.microsoft.com/office/drawing/2010/main">
                <a:solidFill>
                  <a:srgbClr val="FFFFFF"/>
                </a:solidFill>
              </a14:hiddenFill>
            </a:ext>
          </a:extLst>
        </p:spPr>
        <p:txBody>
          <a:bodyPr/>
          <a:lstStyle/>
          <a:p>
            <a:endParaRPr lang="en-US" dirty="0">
              <a:latin typeface="Liberation Sans" panose="020B0604020202020204" pitchFamily="34" charset="0"/>
            </a:endParaRPr>
          </a:p>
        </p:txBody>
      </p:sp>
      <p:sp>
        <p:nvSpPr>
          <p:cNvPr id="66572" name="Freeform 14"/>
          <p:cNvSpPr>
            <a:spLocks/>
          </p:cNvSpPr>
          <p:nvPr/>
        </p:nvSpPr>
        <p:spPr bwMode="auto">
          <a:xfrm rot="10800000">
            <a:off x="2436813" y="4511675"/>
            <a:ext cx="1587" cy="365125"/>
          </a:xfrm>
          <a:custGeom>
            <a:avLst/>
            <a:gdLst>
              <a:gd name="T0" fmla="*/ 0 w 1"/>
              <a:gd name="T1" fmla="*/ 0 h 230"/>
              <a:gd name="T2" fmla="*/ 2147483647 w 1"/>
              <a:gd name="T3" fmla="*/ 2147483647 h 230"/>
              <a:gd name="T4" fmla="*/ 0 60000 65536"/>
              <a:gd name="T5" fmla="*/ 0 60000 65536"/>
              <a:gd name="T6" fmla="*/ 0 w 1"/>
              <a:gd name="T7" fmla="*/ 0 h 230"/>
              <a:gd name="T8" fmla="*/ 1 w 1"/>
              <a:gd name="T9" fmla="*/ 230 h 230"/>
            </a:gdLst>
            <a:ahLst/>
            <a:cxnLst>
              <a:cxn ang="T4">
                <a:pos x="T0" y="T1"/>
              </a:cxn>
              <a:cxn ang="T5">
                <a:pos x="T2" y="T3"/>
              </a:cxn>
            </a:cxnLst>
            <a:rect l="T6" t="T7" r="T8" b="T9"/>
            <a:pathLst>
              <a:path w="1" h="230">
                <a:moveTo>
                  <a:pt x="0" y="0"/>
                </a:moveTo>
                <a:lnTo>
                  <a:pt x="1" y="230"/>
                </a:lnTo>
              </a:path>
            </a:pathLst>
          </a:custGeom>
          <a:noFill/>
          <a:ln w="38100" cap="sq">
            <a:solidFill>
              <a:srgbClr val="800000"/>
            </a:solidFill>
            <a:round/>
            <a:headEnd type="none" w="sm" len="sm"/>
            <a:tailEnd type="triangle" w="sm" len="sm"/>
          </a:ln>
          <a:extLst>
            <a:ext uri="{909E8E84-426E-40DD-AFC4-6F175D3DCCD1}">
              <a14:hiddenFill xmlns:a14="http://schemas.microsoft.com/office/drawing/2010/main">
                <a:solidFill>
                  <a:srgbClr val="FFFFFF"/>
                </a:solidFill>
              </a14:hiddenFill>
            </a:ext>
          </a:extLst>
        </p:spPr>
        <p:txBody>
          <a:bodyPr/>
          <a:lstStyle/>
          <a:p>
            <a:endParaRPr lang="en-US" dirty="0">
              <a:latin typeface="Liberation Sans" panose="020B0604020202020204" pitchFamily="34" charset="0"/>
            </a:endParaRPr>
          </a:p>
        </p:txBody>
      </p:sp>
      <p:sp>
        <p:nvSpPr>
          <p:cNvPr id="66573" name="Freeform 15"/>
          <p:cNvSpPr>
            <a:spLocks/>
          </p:cNvSpPr>
          <p:nvPr/>
        </p:nvSpPr>
        <p:spPr bwMode="auto">
          <a:xfrm rot="10800000">
            <a:off x="2436813" y="3673475"/>
            <a:ext cx="1587" cy="365125"/>
          </a:xfrm>
          <a:custGeom>
            <a:avLst/>
            <a:gdLst>
              <a:gd name="T0" fmla="*/ 0 w 1"/>
              <a:gd name="T1" fmla="*/ 0 h 230"/>
              <a:gd name="T2" fmla="*/ 2147483647 w 1"/>
              <a:gd name="T3" fmla="*/ 2147483647 h 230"/>
              <a:gd name="T4" fmla="*/ 0 60000 65536"/>
              <a:gd name="T5" fmla="*/ 0 60000 65536"/>
              <a:gd name="T6" fmla="*/ 0 w 1"/>
              <a:gd name="T7" fmla="*/ 0 h 230"/>
              <a:gd name="T8" fmla="*/ 1 w 1"/>
              <a:gd name="T9" fmla="*/ 230 h 230"/>
            </a:gdLst>
            <a:ahLst/>
            <a:cxnLst>
              <a:cxn ang="T4">
                <a:pos x="T0" y="T1"/>
              </a:cxn>
              <a:cxn ang="T5">
                <a:pos x="T2" y="T3"/>
              </a:cxn>
            </a:cxnLst>
            <a:rect l="T6" t="T7" r="T8" b="T9"/>
            <a:pathLst>
              <a:path w="1" h="230">
                <a:moveTo>
                  <a:pt x="0" y="0"/>
                </a:moveTo>
                <a:lnTo>
                  <a:pt x="1" y="230"/>
                </a:lnTo>
              </a:path>
            </a:pathLst>
          </a:custGeom>
          <a:noFill/>
          <a:ln w="38100" cap="sq">
            <a:solidFill>
              <a:srgbClr val="800000"/>
            </a:solidFill>
            <a:round/>
            <a:headEnd type="none" w="sm" len="sm"/>
            <a:tailEnd type="triangle" w="sm" len="sm"/>
          </a:ln>
          <a:extLst>
            <a:ext uri="{909E8E84-426E-40DD-AFC4-6F175D3DCCD1}">
              <a14:hiddenFill xmlns:a14="http://schemas.microsoft.com/office/drawing/2010/main">
                <a:solidFill>
                  <a:srgbClr val="FFFFFF"/>
                </a:solidFill>
              </a14:hiddenFill>
            </a:ext>
          </a:extLst>
        </p:spPr>
        <p:txBody>
          <a:bodyPr/>
          <a:lstStyle/>
          <a:p>
            <a:endParaRPr lang="en-US" dirty="0">
              <a:latin typeface="Liberation Sans" panose="020B0604020202020204" pitchFamily="34" charset="0"/>
            </a:endParaRPr>
          </a:p>
        </p:txBody>
      </p:sp>
      <p:sp>
        <p:nvSpPr>
          <p:cNvPr id="66574" name="Freeform 16"/>
          <p:cNvSpPr>
            <a:spLocks/>
          </p:cNvSpPr>
          <p:nvPr/>
        </p:nvSpPr>
        <p:spPr bwMode="auto">
          <a:xfrm rot="10800000">
            <a:off x="2436813" y="2835275"/>
            <a:ext cx="1587" cy="365125"/>
          </a:xfrm>
          <a:custGeom>
            <a:avLst/>
            <a:gdLst>
              <a:gd name="T0" fmla="*/ 0 w 1"/>
              <a:gd name="T1" fmla="*/ 0 h 230"/>
              <a:gd name="T2" fmla="*/ 2147483647 w 1"/>
              <a:gd name="T3" fmla="*/ 2147483647 h 230"/>
              <a:gd name="T4" fmla="*/ 0 60000 65536"/>
              <a:gd name="T5" fmla="*/ 0 60000 65536"/>
              <a:gd name="T6" fmla="*/ 0 w 1"/>
              <a:gd name="T7" fmla="*/ 0 h 230"/>
              <a:gd name="T8" fmla="*/ 1 w 1"/>
              <a:gd name="T9" fmla="*/ 230 h 230"/>
            </a:gdLst>
            <a:ahLst/>
            <a:cxnLst>
              <a:cxn ang="T4">
                <a:pos x="T0" y="T1"/>
              </a:cxn>
              <a:cxn ang="T5">
                <a:pos x="T2" y="T3"/>
              </a:cxn>
            </a:cxnLst>
            <a:rect l="T6" t="T7" r="T8" b="T9"/>
            <a:pathLst>
              <a:path w="1" h="230">
                <a:moveTo>
                  <a:pt x="0" y="0"/>
                </a:moveTo>
                <a:lnTo>
                  <a:pt x="1" y="230"/>
                </a:lnTo>
              </a:path>
            </a:pathLst>
          </a:custGeom>
          <a:noFill/>
          <a:ln w="38100" cap="sq">
            <a:solidFill>
              <a:srgbClr val="800000"/>
            </a:solidFill>
            <a:round/>
            <a:headEnd type="none" w="sm" len="sm"/>
            <a:tailEnd type="triangle" w="sm" len="sm"/>
          </a:ln>
          <a:extLst>
            <a:ext uri="{909E8E84-426E-40DD-AFC4-6F175D3DCCD1}">
              <a14:hiddenFill xmlns:a14="http://schemas.microsoft.com/office/drawing/2010/main">
                <a:solidFill>
                  <a:srgbClr val="FFFFFF"/>
                </a:solidFill>
              </a14:hiddenFill>
            </a:ext>
          </a:extLst>
        </p:spPr>
        <p:txBody>
          <a:bodyPr/>
          <a:lstStyle/>
          <a:p>
            <a:endParaRPr lang="en-US" dirty="0">
              <a:latin typeface="Liberation Sans" panose="020B0604020202020204" pitchFamily="34" charset="0"/>
            </a:endParaRPr>
          </a:p>
        </p:txBody>
      </p:sp>
      <p:sp>
        <p:nvSpPr>
          <p:cNvPr id="66575" name="Line 17"/>
          <p:cNvSpPr>
            <a:spLocks noChangeShapeType="1"/>
          </p:cNvSpPr>
          <p:nvPr/>
        </p:nvSpPr>
        <p:spPr bwMode="auto">
          <a:xfrm rot="-5400000">
            <a:off x="2171700" y="1943100"/>
            <a:ext cx="533400" cy="0"/>
          </a:xfrm>
          <a:prstGeom prst="line">
            <a:avLst/>
          </a:prstGeom>
          <a:noFill/>
          <a:ln w="38100" cap="sq">
            <a:solidFill>
              <a:srgbClr val="8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latin typeface="Liberation Sans" panose="020B0604020202020204" pitchFamily="34" charset="0"/>
            </a:endParaRPr>
          </a:p>
        </p:txBody>
      </p:sp>
      <p:sp>
        <p:nvSpPr>
          <p:cNvPr id="66576" name="Rectangle 19"/>
          <p:cNvSpPr>
            <a:spLocks noChangeArrowheads="1"/>
          </p:cNvSpPr>
          <p:nvPr/>
        </p:nvSpPr>
        <p:spPr bwMode="auto">
          <a:xfrm>
            <a:off x="947738" y="4724400"/>
            <a:ext cx="3128962" cy="609600"/>
          </a:xfrm>
          <a:prstGeom prst="rect">
            <a:avLst/>
          </a:prstGeom>
          <a:solidFill>
            <a:srgbClr val="FFFFCC"/>
          </a:solidFill>
          <a:ln w="12700" cap="sq">
            <a:solidFill>
              <a:schemeClr val="tx1"/>
            </a:solidFill>
            <a:miter lim="800000"/>
            <a:headEnd type="none" w="sm" len="sm"/>
            <a:tailEnd type="none" w="sm" len="sm"/>
          </a:ln>
          <a:effectLst>
            <a:outerShdw dist="35921" dir="2700000" algn="ctr" rotWithShape="0">
              <a:schemeClr val="bg2"/>
            </a:outerShdw>
          </a:effectLst>
        </p:spPr>
        <p:txBody>
          <a:bodyPr anchor="ctr"/>
          <a:lstStyle>
            <a:lvl1pPr marL="346075" indent="-290513">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r>
              <a:rPr lang="en-US" altLang="en-US" sz="1600" dirty="0">
                <a:solidFill>
                  <a:schemeClr val="tx1"/>
                </a:solidFill>
                <a:latin typeface="Liberation Sans" panose="020B0604020202020204" pitchFamily="34" charset="0"/>
              </a:rPr>
              <a:t>6. 	Prepare an adjusted trial balance</a:t>
            </a:r>
          </a:p>
        </p:txBody>
      </p:sp>
      <p:sp>
        <p:nvSpPr>
          <p:cNvPr id="66577" name="Rectangle 20"/>
          <p:cNvSpPr>
            <a:spLocks noChangeArrowheads="1"/>
          </p:cNvSpPr>
          <p:nvPr/>
        </p:nvSpPr>
        <p:spPr bwMode="auto">
          <a:xfrm>
            <a:off x="947738" y="3886200"/>
            <a:ext cx="3128962" cy="609600"/>
          </a:xfrm>
          <a:prstGeom prst="rect">
            <a:avLst/>
          </a:prstGeom>
          <a:solidFill>
            <a:srgbClr val="FFFFCC"/>
          </a:solidFill>
          <a:ln w="12700" cap="sq">
            <a:solidFill>
              <a:schemeClr val="tx1"/>
            </a:solidFill>
            <a:miter lim="800000"/>
            <a:headEnd type="none" w="sm" len="sm"/>
            <a:tailEnd type="none" w="sm" len="sm"/>
          </a:ln>
          <a:effectLst>
            <a:outerShdw dist="35921" dir="2700000" algn="ctr" rotWithShape="0">
              <a:schemeClr val="bg2"/>
            </a:outerShdw>
          </a:effectLst>
        </p:spPr>
        <p:txBody>
          <a:bodyPr anchor="ctr"/>
          <a:lstStyle>
            <a:lvl1pPr marL="346075" indent="-290513">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r>
              <a:rPr lang="en-US" altLang="en-US" sz="1600" dirty="0">
                <a:solidFill>
                  <a:schemeClr val="tx1"/>
                </a:solidFill>
                <a:latin typeface="Liberation Sans" panose="020B0604020202020204" pitchFamily="34" charset="0"/>
              </a:rPr>
              <a:t>7. 	Prepare financial statements</a:t>
            </a:r>
          </a:p>
        </p:txBody>
      </p:sp>
      <p:sp>
        <p:nvSpPr>
          <p:cNvPr id="66578" name="Rectangle 21"/>
          <p:cNvSpPr>
            <a:spLocks noChangeArrowheads="1"/>
          </p:cNvSpPr>
          <p:nvPr/>
        </p:nvSpPr>
        <p:spPr bwMode="auto">
          <a:xfrm>
            <a:off x="947738" y="3048000"/>
            <a:ext cx="3128962" cy="609600"/>
          </a:xfrm>
          <a:prstGeom prst="rect">
            <a:avLst/>
          </a:prstGeom>
          <a:solidFill>
            <a:srgbClr val="FFFFCC"/>
          </a:solidFill>
          <a:ln w="12700" cap="sq">
            <a:solidFill>
              <a:schemeClr val="tx1"/>
            </a:solidFill>
            <a:miter lim="800000"/>
            <a:headEnd type="none" w="sm" len="sm"/>
            <a:tailEnd type="none" w="sm" len="sm"/>
          </a:ln>
          <a:effectLst>
            <a:outerShdw dist="35921" dir="2700000" algn="ctr" rotWithShape="0">
              <a:schemeClr val="bg2"/>
            </a:outerShdw>
          </a:effectLst>
        </p:spPr>
        <p:txBody>
          <a:bodyPr anchor="ctr"/>
          <a:lstStyle>
            <a:lvl1pPr marL="346075" indent="-290513">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r>
              <a:rPr lang="en-US" altLang="en-US" sz="1600" dirty="0">
                <a:solidFill>
                  <a:schemeClr val="tx1"/>
                </a:solidFill>
                <a:latin typeface="Liberation Sans" panose="020B0604020202020204" pitchFamily="34" charset="0"/>
              </a:rPr>
              <a:t>8. 	Journalize and post closing entries</a:t>
            </a:r>
          </a:p>
        </p:txBody>
      </p:sp>
      <p:sp>
        <p:nvSpPr>
          <p:cNvPr id="66579" name="Rectangle 22"/>
          <p:cNvSpPr>
            <a:spLocks noChangeArrowheads="1"/>
          </p:cNvSpPr>
          <p:nvPr/>
        </p:nvSpPr>
        <p:spPr bwMode="auto">
          <a:xfrm>
            <a:off x="947738" y="2209800"/>
            <a:ext cx="3128962" cy="609600"/>
          </a:xfrm>
          <a:prstGeom prst="rect">
            <a:avLst/>
          </a:prstGeom>
          <a:solidFill>
            <a:srgbClr val="FFFFCC"/>
          </a:solidFill>
          <a:ln w="12700" cap="sq">
            <a:solidFill>
              <a:schemeClr val="tx1"/>
            </a:solidFill>
            <a:miter lim="800000"/>
            <a:headEnd type="none" w="sm" len="sm"/>
            <a:tailEnd type="none" w="sm" len="sm"/>
          </a:ln>
          <a:effectLst>
            <a:outerShdw dist="35921" dir="2700000" algn="ctr" rotWithShape="0">
              <a:schemeClr val="bg2"/>
            </a:outerShdw>
          </a:effectLst>
        </p:spPr>
        <p:txBody>
          <a:bodyPr anchor="ctr"/>
          <a:lstStyle>
            <a:lvl1pPr marL="346075" indent="-290513">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r>
              <a:rPr lang="en-US" altLang="en-US" sz="1600" dirty="0">
                <a:solidFill>
                  <a:schemeClr val="tx1"/>
                </a:solidFill>
                <a:latin typeface="Liberation Sans" panose="020B0604020202020204" pitchFamily="34" charset="0"/>
              </a:rPr>
              <a:t>9. 	Prepare a post-closing trial balance</a:t>
            </a:r>
          </a:p>
        </p:txBody>
      </p:sp>
      <p:sp>
        <p:nvSpPr>
          <p:cNvPr id="66580" name="Rectangle 23"/>
          <p:cNvSpPr>
            <a:spLocks noChangeArrowheads="1"/>
          </p:cNvSpPr>
          <p:nvPr/>
        </p:nvSpPr>
        <p:spPr bwMode="auto">
          <a:xfrm>
            <a:off x="5257800" y="3886200"/>
            <a:ext cx="3086100" cy="609600"/>
          </a:xfrm>
          <a:prstGeom prst="rect">
            <a:avLst/>
          </a:prstGeom>
          <a:solidFill>
            <a:srgbClr val="FFFFCC"/>
          </a:solidFill>
          <a:ln w="12700" cap="sq">
            <a:solidFill>
              <a:schemeClr val="tx1"/>
            </a:solidFill>
            <a:miter lim="800000"/>
            <a:headEnd type="none" w="sm" len="sm"/>
            <a:tailEnd type="none" w="sm" len="sm"/>
          </a:ln>
          <a:effectLst>
            <a:outerShdw dist="35921" dir="2700000" algn="ctr" rotWithShape="0">
              <a:schemeClr val="bg2"/>
            </a:outerShdw>
          </a:effectLst>
        </p:spPr>
        <p:txBody>
          <a:bodyPr anchor="ctr"/>
          <a:lstStyle>
            <a:lvl1pPr marL="346075" indent="-290513">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r>
              <a:rPr lang="en-US" altLang="en-US" sz="1600" dirty="0">
                <a:solidFill>
                  <a:schemeClr val="tx1"/>
                </a:solidFill>
                <a:latin typeface="Liberation Sans" panose="020B0604020202020204" pitchFamily="34" charset="0"/>
              </a:rPr>
              <a:t>4. 	Prepare a trial balance</a:t>
            </a:r>
          </a:p>
        </p:txBody>
      </p:sp>
      <p:sp>
        <p:nvSpPr>
          <p:cNvPr id="66581" name="Rectangle 24"/>
          <p:cNvSpPr>
            <a:spLocks noChangeArrowheads="1"/>
          </p:cNvSpPr>
          <p:nvPr/>
        </p:nvSpPr>
        <p:spPr bwMode="auto">
          <a:xfrm>
            <a:off x="5257800" y="3048000"/>
            <a:ext cx="3086100" cy="609600"/>
          </a:xfrm>
          <a:prstGeom prst="rect">
            <a:avLst/>
          </a:prstGeom>
          <a:solidFill>
            <a:srgbClr val="FFFFCC"/>
          </a:solidFill>
          <a:ln w="12700" cap="sq">
            <a:solidFill>
              <a:schemeClr val="tx1"/>
            </a:solidFill>
            <a:miter lim="800000"/>
            <a:headEnd type="none" w="sm" len="sm"/>
            <a:tailEnd type="none" w="sm" len="sm"/>
          </a:ln>
          <a:effectLst>
            <a:outerShdw dist="35921" dir="2700000" algn="ctr" rotWithShape="0">
              <a:schemeClr val="bg2"/>
            </a:outerShdw>
          </a:effectLst>
        </p:spPr>
        <p:txBody>
          <a:bodyPr anchor="ctr"/>
          <a:lstStyle>
            <a:lvl1pPr marL="346075" indent="-290513">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r>
              <a:rPr lang="en-US" altLang="en-US" sz="1600" dirty="0">
                <a:solidFill>
                  <a:schemeClr val="tx1"/>
                </a:solidFill>
                <a:latin typeface="Liberation Sans" panose="020B0604020202020204" pitchFamily="34" charset="0"/>
              </a:rPr>
              <a:t>3. 	Post to ledger accounts</a:t>
            </a:r>
          </a:p>
        </p:txBody>
      </p:sp>
      <p:sp>
        <p:nvSpPr>
          <p:cNvPr id="66582" name="Line 25"/>
          <p:cNvSpPr>
            <a:spLocks noChangeShapeType="1"/>
          </p:cNvSpPr>
          <p:nvPr/>
        </p:nvSpPr>
        <p:spPr bwMode="auto">
          <a:xfrm>
            <a:off x="2438400" y="5715000"/>
            <a:ext cx="4343400" cy="0"/>
          </a:xfrm>
          <a:prstGeom prst="line">
            <a:avLst/>
          </a:prstGeom>
          <a:noFill/>
          <a:ln w="38100" cap="sq">
            <a:solidFill>
              <a:srgbClr val="8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latin typeface="Liberation Sans" panose="020B0604020202020204" pitchFamily="34" charset="0"/>
            </a:endParaRPr>
          </a:p>
        </p:txBody>
      </p:sp>
      <p:sp>
        <p:nvSpPr>
          <p:cNvPr id="66583" name="Rectangle 29"/>
          <p:cNvSpPr>
            <a:spLocks noChangeArrowheads="1"/>
          </p:cNvSpPr>
          <p:nvPr/>
        </p:nvSpPr>
        <p:spPr bwMode="auto">
          <a:xfrm>
            <a:off x="5257800" y="4724400"/>
            <a:ext cx="3086100" cy="762000"/>
          </a:xfrm>
          <a:prstGeom prst="rect">
            <a:avLst/>
          </a:prstGeom>
          <a:solidFill>
            <a:srgbClr val="FFFFCC"/>
          </a:solidFill>
          <a:ln w="12700" cap="sq">
            <a:solidFill>
              <a:schemeClr val="tx1"/>
            </a:solidFill>
            <a:miter lim="800000"/>
            <a:headEnd type="none" w="sm" len="sm"/>
            <a:tailEnd type="none" w="sm" len="sm"/>
          </a:ln>
          <a:effectLst>
            <a:outerShdw dist="35921" dir="2700000" algn="ctr" rotWithShape="0">
              <a:schemeClr val="bg2"/>
            </a:outerShdw>
          </a:effectLst>
        </p:spPr>
        <p:txBody>
          <a:bodyPr anchor="ctr"/>
          <a:lstStyle>
            <a:lvl1pPr marL="396875" indent="-342900">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marL="341313" indent="-287338">
              <a:spcBef>
                <a:spcPct val="0"/>
              </a:spcBef>
              <a:buClrTx/>
              <a:buSzTx/>
              <a:buFontTx/>
              <a:buAutoNum type="arabicPeriod" startAt="5"/>
            </a:pPr>
            <a:r>
              <a:rPr lang="en-US" altLang="en-US" sz="1600" dirty="0">
                <a:solidFill>
                  <a:schemeClr val="tx1"/>
                </a:solidFill>
                <a:latin typeface="Liberation Sans" panose="020B0604020202020204" pitchFamily="34" charset="0"/>
              </a:rPr>
              <a:t>Journalize and post adjusting entries:</a:t>
            </a:r>
          </a:p>
          <a:p>
            <a:pPr marL="341313" indent="-287338">
              <a:spcBef>
                <a:spcPct val="0"/>
              </a:spcBef>
              <a:buClrTx/>
              <a:buSzTx/>
              <a:buFontTx/>
              <a:buNone/>
            </a:pPr>
            <a:r>
              <a:rPr lang="en-US" altLang="en-US" sz="1600" dirty="0">
                <a:solidFill>
                  <a:schemeClr val="tx1"/>
                </a:solidFill>
                <a:latin typeface="Liberation Sans" panose="020B0604020202020204" pitchFamily="34" charset="0"/>
              </a:rPr>
              <a:t>	Deferrals/Accruals</a:t>
            </a:r>
          </a:p>
        </p:txBody>
      </p:sp>
      <p:sp>
        <p:nvSpPr>
          <p:cNvPr id="66584" name="Freeform 33"/>
          <p:cNvSpPr>
            <a:spLocks/>
          </p:cNvSpPr>
          <p:nvPr/>
        </p:nvSpPr>
        <p:spPr bwMode="auto">
          <a:xfrm rot="10800000">
            <a:off x="2438400" y="5349875"/>
            <a:ext cx="1588" cy="365125"/>
          </a:xfrm>
          <a:custGeom>
            <a:avLst/>
            <a:gdLst>
              <a:gd name="T0" fmla="*/ 0 w 1"/>
              <a:gd name="T1" fmla="*/ 0 h 230"/>
              <a:gd name="T2" fmla="*/ 2147483647 w 1"/>
              <a:gd name="T3" fmla="*/ 2147483647 h 230"/>
              <a:gd name="T4" fmla="*/ 0 60000 65536"/>
              <a:gd name="T5" fmla="*/ 0 60000 65536"/>
              <a:gd name="T6" fmla="*/ 0 w 1"/>
              <a:gd name="T7" fmla="*/ 0 h 230"/>
              <a:gd name="T8" fmla="*/ 1 w 1"/>
              <a:gd name="T9" fmla="*/ 230 h 230"/>
            </a:gdLst>
            <a:ahLst/>
            <a:cxnLst>
              <a:cxn ang="T4">
                <a:pos x="T0" y="T1"/>
              </a:cxn>
              <a:cxn ang="T5">
                <a:pos x="T2" y="T3"/>
              </a:cxn>
            </a:cxnLst>
            <a:rect l="T6" t="T7" r="T8" b="T9"/>
            <a:pathLst>
              <a:path w="1" h="230">
                <a:moveTo>
                  <a:pt x="0" y="0"/>
                </a:moveTo>
                <a:lnTo>
                  <a:pt x="1" y="230"/>
                </a:lnTo>
              </a:path>
            </a:pathLst>
          </a:custGeom>
          <a:noFill/>
          <a:ln w="38100" cap="sq">
            <a:solidFill>
              <a:srgbClr val="800000"/>
            </a:solidFill>
            <a:round/>
            <a:headEnd type="none" w="sm" len="sm"/>
            <a:tailEnd type="triangle" w="sm" len="sm"/>
          </a:ln>
          <a:extLst>
            <a:ext uri="{909E8E84-426E-40DD-AFC4-6F175D3DCCD1}">
              <a14:hiddenFill xmlns:a14="http://schemas.microsoft.com/office/drawing/2010/main">
                <a:solidFill>
                  <a:srgbClr val="FFFFFF"/>
                </a:solidFill>
              </a14:hiddenFill>
            </a:ext>
          </a:extLst>
        </p:spPr>
        <p:txBody>
          <a:bodyPr/>
          <a:lstStyle/>
          <a:p>
            <a:endParaRPr lang="en-US" dirty="0">
              <a:latin typeface="Liberation Sans" panose="020B0604020202020204" pitchFamily="34" charset="0"/>
            </a:endParaRPr>
          </a:p>
        </p:txBody>
      </p:sp>
      <p:sp>
        <p:nvSpPr>
          <p:cNvPr id="66586" name="Line 6"/>
          <p:cNvSpPr>
            <a:spLocks noChangeShapeType="1"/>
          </p:cNvSpPr>
          <p:nvPr/>
        </p:nvSpPr>
        <p:spPr bwMode="auto">
          <a:xfrm rot="5400000" flipV="1">
            <a:off x="2628900" y="1485900"/>
            <a:ext cx="0" cy="381000"/>
          </a:xfrm>
          <a:prstGeom prst="line">
            <a:avLst/>
          </a:prstGeom>
          <a:noFill/>
          <a:ln w="38100" cap="sq">
            <a:solidFill>
              <a:srgbClr val="800000"/>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dirty="0">
              <a:latin typeface="Liberation Sans" panose="020B0604020202020204" pitchFamily="34" charset="0"/>
            </a:endParaRPr>
          </a:p>
        </p:txBody>
      </p:sp>
      <p:sp>
        <p:nvSpPr>
          <p:cNvPr id="66587" name="Rectangle 30"/>
          <p:cNvSpPr>
            <a:spLocks noChangeArrowheads="1"/>
          </p:cNvSpPr>
          <p:nvPr/>
        </p:nvSpPr>
        <p:spPr bwMode="auto">
          <a:xfrm flipH="1">
            <a:off x="947738" y="6140732"/>
            <a:ext cx="2938462" cy="459100"/>
          </a:xfrm>
          <a:prstGeom prst="rect">
            <a:avLst/>
          </a:prstGeom>
          <a:solidFill>
            <a:schemeClr val="bg1"/>
          </a:solidFill>
          <a:ln w="12700" algn="ctr">
            <a:solidFill>
              <a:schemeClr val="tx1"/>
            </a:solidFill>
            <a:miter lim="800000"/>
            <a:headEnd/>
            <a:tailEnd/>
          </a:ln>
        </p:spPr>
        <p:txBody>
          <a:bodyPr wrap="square" lIns="0" tIns="44450" rIns="0" bIns="44450">
            <a:spAutoFit/>
          </a:bodyPr>
          <a:lstStyle>
            <a:lvl1pPr marL="109538">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r>
              <a:rPr lang="en-US" altLang="en-US" sz="1200" dirty="0">
                <a:solidFill>
                  <a:schemeClr val="tx1"/>
                </a:solidFill>
                <a:latin typeface="Liberation Sans" panose="020B0604020202020204" pitchFamily="34" charset="0"/>
              </a:rPr>
              <a:t>ILLUSTRATION 4-33</a:t>
            </a:r>
          </a:p>
          <a:p>
            <a:pPr>
              <a:spcBef>
                <a:spcPct val="0"/>
              </a:spcBef>
              <a:buClrTx/>
              <a:buSzTx/>
              <a:buFontTx/>
              <a:buNone/>
            </a:pPr>
            <a:r>
              <a:rPr lang="en-US" altLang="en-US" sz="1200" b="0" dirty="0">
                <a:solidFill>
                  <a:schemeClr val="tx1"/>
                </a:solidFill>
                <a:latin typeface="Liberation Sans" panose="020B0604020202020204" pitchFamily="34" charset="0"/>
              </a:rPr>
              <a:t>Required steps in the accounting cycle</a:t>
            </a:r>
          </a:p>
        </p:txBody>
      </p:sp>
      <p:sp>
        <p:nvSpPr>
          <p:cNvPr id="29"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30" name="Rectangle 2"/>
          <p:cNvSpPr>
            <a:spLocks noChangeArrowheads="1"/>
          </p:cNvSpPr>
          <p:nvPr/>
        </p:nvSpPr>
        <p:spPr bwMode="auto">
          <a:xfrm>
            <a:off x="500416" y="304800"/>
            <a:ext cx="83058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dirty="0">
                <a:solidFill>
                  <a:schemeClr val="tx2">
                    <a:lumMod val="50000"/>
                  </a:schemeClr>
                </a:solidFill>
                <a:latin typeface="Liberation Sans" panose="020B0604020202020204" pitchFamily="34" charset="0"/>
              </a:rPr>
              <a:t>SUMMARY OF THE ACCOUNTING CYCLE</a:t>
            </a:r>
            <a:endParaRPr lang="en-US" altLang="en-US" sz="3200" b="1" dirty="0">
              <a:solidFill>
                <a:schemeClr val="tx2">
                  <a:lumMod val="50000"/>
                </a:schemeClr>
              </a:solidFill>
              <a:latin typeface="Liberation Sans" panose="020B0604020202020204" pitchFamily="34" charset="0"/>
            </a:endParaRPr>
          </a:p>
        </p:txBody>
      </p:sp>
      <p:sp>
        <p:nvSpPr>
          <p:cNvPr id="28"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4 </a:t>
            </a:r>
          </a:p>
        </p:txBody>
      </p:sp>
    </p:spTree>
  </p:cSld>
  <p:clrMapOvr>
    <a:masterClrMapping/>
  </p:clrMapOvr>
  <p:transition>
    <p:wipe dir="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330656"/>
            <a:ext cx="8534400" cy="35362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25" name="Rectangle 2"/>
          <p:cNvSpPr>
            <a:spLocks noChangeArrowheads="1"/>
          </p:cNvSpPr>
          <p:nvPr/>
        </p:nvSpPr>
        <p:spPr bwMode="auto">
          <a:xfrm>
            <a:off x="500416" y="304800"/>
            <a:ext cx="83058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dirty="0">
                <a:solidFill>
                  <a:schemeClr val="tx2">
                    <a:lumMod val="50000"/>
                  </a:schemeClr>
                </a:solidFill>
                <a:latin typeface="Liberation Sans" panose="020B0604020202020204" pitchFamily="34" charset="0"/>
              </a:rPr>
              <a:t>SUMMARY OF THE ACCOUNTING CYCLE</a:t>
            </a:r>
            <a:endParaRPr lang="en-US" altLang="en-US" sz="3200" b="1" dirty="0">
              <a:solidFill>
                <a:schemeClr val="tx2">
                  <a:lumMod val="50000"/>
                </a:schemeClr>
              </a:solidFill>
              <a:latin typeface="Liberation Sans" panose="020B0604020202020204" pitchFamily="34" charset="0"/>
            </a:endParaRPr>
          </a:p>
        </p:txBody>
      </p:sp>
      <p:sp>
        <p:nvSpPr>
          <p:cNvPr id="27" name="Rectangle 30"/>
          <p:cNvSpPr>
            <a:spLocks noChangeArrowheads="1"/>
          </p:cNvSpPr>
          <p:nvPr/>
        </p:nvSpPr>
        <p:spPr bwMode="auto">
          <a:xfrm flipH="1">
            <a:off x="214952" y="5042850"/>
            <a:ext cx="2938462" cy="459100"/>
          </a:xfrm>
          <a:prstGeom prst="rect">
            <a:avLst/>
          </a:prstGeom>
          <a:solidFill>
            <a:schemeClr val="bg1"/>
          </a:solidFill>
          <a:ln w="12700" algn="ctr">
            <a:noFill/>
            <a:miter lim="800000"/>
            <a:headEnd/>
            <a:tailEnd/>
          </a:ln>
        </p:spPr>
        <p:txBody>
          <a:bodyPr wrap="square" lIns="0" tIns="44450" rIns="0" bIns="44450">
            <a:spAutoFit/>
          </a:bodyPr>
          <a:lstStyle>
            <a:lvl1pPr marL="109538">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r>
              <a:rPr lang="en-US" altLang="en-US" sz="1200" dirty="0">
                <a:solidFill>
                  <a:schemeClr val="tx1"/>
                </a:solidFill>
                <a:latin typeface="Liberation Sans" panose="020B0604020202020204" pitchFamily="34" charset="0"/>
              </a:rPr>
              <a:t>ILLUSTRATION 4-33</a:t>
            </a:r>
          </a:p>
          <a:p>
            <a:pPr>
              <a:spcBef>
                <a:spcPct val="0"/>
              </a:spcBef>
              <a:buClrTx/>
              <a:buSzTx/>
              <a:buFontTx/>
              <a:buNone/>
            </a:pPr>
            <a:r>
              <a:rPr lang="en-US" altLang="en-US" sz="1200" b="0" dirty="0">
                <a:solidFill>
                  <a:schemeClr val="tx1"/>
                </a:solidFill>
                <a:latin typeface="Liberation Sans" panose="020B0604020202020204" pitchFamily="34" charset="0"/>
              </a:rPr>
              <a:t>Required steps in the accounting cycle</a:t>
            </a:r>
          </a:p>
        </p:txBody>
      </p:sp>
      <p:sp>
        <p:nvSpPr>
          <p:cNvPr id="6"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4 </a:t>
            </a:r>
          </a:p>
        </p:txBody>
      </p:sp>
    </p:spTree>
    <p:extLst>
      <p:ext uri="{BB962C8B-B14F-4D97-AF65-F5344CB8AC3E}">
        <p14:creationId xmlns:p14="http://schemas.microsoft.com/office/powerpoint/2010/main" val="1614644038"/>
      </p:ext>
    </p:extLst>
  </p:cSld>
  <p:clrMapOvr>
    <a:masterClrMapping/>
  </p:clrMapOvr>
  <p:transition>
    <p:wipe dir="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330656"/>
            <a:ext cx="8534399" cy="44999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25" name="Rectangle 2"/>
          <p:cNvSpPr>
            <a:spLocks noChangeArrowheads="1"/>
          </p:cNvSpPr>
          <p:nvPr/>
        </p:nvSpPr>
        <p:spPr bwMode="auto">
          <a:xfrm>
            <a:off x="500416" y="304800"/>
            <a:ext cx="83058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dirty="0">
                <a:solidFill>
                  <a:schemeClr val="tx2">
                    <a:lumMod val="50000"/>
                  </a:schemeClr>
                </a:solidFill>
                <a:latin typeface="Liberation Sans" panose="020B0604020202020204" pitchFamily="34" charset="0"/>
              </a:rPr>
              <a:t>SUMMARY OF THE ACCOUNTING CYCLE</a:t>
            </a:r>
            <a:endParaRPr lang="en-US" altLang="en-US" sz="3200" b="1" dirty="0">
              <a:solidFill>
                <a:schemeClr val="tx2">
                  <a:lumMod val="50000"/>
                </a:schemeClr>
              </a:solidFill>
              <a:latin typeface="Liberation Sans" panose="020B0604020202020204" pitchFamily="34" charset="0"/>
            </a:endParaRPr>
          </a:p>
        </p:txBody>
      </p:sp>
      <p:sp>
        <p:nvSpPr>
          <p:cNvPr id="6" name="Rectangle 30"/>
          <p:cNvSpPr>
            <a:spLocks noChangeArrowheads="1"/>
          </p:cNvSpPr>
          <p:nvPr/>
        </p:nvSpPr>
        <p:spPr bwMode="auto">
          <a:xfrm flipH="1">
            <a:off x="214952" y="5865501"/>
            <a:ext cx="2938462" cy="459100"/>
          </a:xfrm>
          <a:prstGeom prst="rect">
            <a:avLst/>
          </a:prstGeom>
          <a:solidFill>
            <a:schemeClr val="bg1"/>
          </a:solidFill>
          <a:ln w="12700" algn="ctr">
            <a:noFill/>
            <a:miter lim="800000"/>
            <a:headEnd/>
            <a:tailEnd/>
          </a:ln>
        </p:spPr>
        <p:txBody>
          <a:bodyPr wrap="square" lIns="0" tIns="44450" rIns="0" bIns="44450">
            <a:spAutoFit/>
          </a:bodyPr>
          <a:lstStyle>
            <a:lvl1pPr marL="109538">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r>
              <a:rPr lang="en-US" altLang="en-US" sz="1200" dirty="0">
                <a:solidFill>
                  <a:schemeClr val="tx1"/>
                </a:solidFill>
                <a:latin typeface="Liberation Sans" panose="020B0604020202020204" pitchFamily="34" charset="0"/>
              </a:rPr>
              <a:t>ILLUSTRATION 4-33</a:t>
            </a:r>
          </a:p>
          <a:p>
            <a:pPr>
              <a:spcBef>
                <a:spcPct val="0"/>
              </a:spcBef>
              <a:buClrTx/>
              <a:buSzTx/>
              <a:buFontTx/>
              <a:buNone/>
            </a:pPr>
            <a:r>
              <a:rPr lang="en-US" altLang="en-US" sz="1200" b="0" dirty="0">
                <a:solidFill>
                  <a:schemeClr val="tx1"/>
                </a:solidFill>
                <a:latin typeface="Liberation Sans" panose="020B0604020202020204" pitchFamily="34" charset="0"/>
              </a:rPr>
              <a:t>Required steps in the accounting cycle</a:t>
            </a:r>
          </a:p>
        </p:txBody>
      </p:sp>
      <p:sp>
        <p:nvSpPr>
          <p:cNvPr id="7"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4 </a:t>
            </a:r>
          </a:p>
        </p:txBody>
      </p:sp>
    </p:spTree>
    <p:extLst>
      <p:ext uri="{BB962C8B-B14F-4D97-AF65-F5344CB8AC3E}">
        <p14:creationId xmlns:p14="http://schemas.microsoft.com/office/powerpoint/2010/main" val="3895109529"/>
      </p:ext>
    </p:extLst>
  </p:cSld>
  <p:clrMapOvr>
    <a:masterClrMapping/>
  </p:clrMapOvr>
  <p:transition>
    <p:wipe dir="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25" name="Rectangle 2"/>
          <p:cNvSpPr>
            <a:spLocks noChangeArrowheads="1"/>
          </p:cNvSpPr>
          <p:nvPr/>
        </p:nvSpPr>
        <p:spPr bwMode="auto">
          <a:xfrm>
            <a:off x="500416" y="304800"/>
            <a:ext cx="83058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dirty="0">
                <a:solidFill>
                  <a:schemeClr val="tx2">
                    <a:lumMod val="50000"/>
                  </a:schemeClr>
                </a:solidFill>
                <a:latin typeface="Liberation Sans" panose="020B0604020202020204" pitchFamily="34" charset="0"/>
              </a:rPr>
              <a:t>SUMMARY OF THE ACCOUNTING CYCLE</a:t>
            </a:r>
            <a:endParaRPr lang="en-US" altLang="en-US" sz="3200" b="1" dirty="0">
              <a:solidFill>
                <a:schemeClr val="tx2">
                  <a:lumMod val="50000"/>
                </a:schemeClr>
              </a:solidFill>
              <a:latin typeface="Liberation Sans" panose="020B0604020202020204" pitchFamily="34" charset="0"/>
            </a:endParaRPr>
          </a:p>
        </p:txBody>
      </p:sp>
      <p:pic>
        <p:nvPicPr>
          <p:cNvPr id="1054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1" y="1344304"/>
            <a:ext cx="8534400" cy="4448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30"/>
          <p:cNvSpPr>
            <a:spLocks noChangeArrowheads="1"/>
          </p:cNvSpPr>
          <p:nvPr/>
        </p:nvSpPr>
        <p:spPr bwMode="auto">
          <a:xfrm flipH="1">
            <a:off x="214952" y="5851852"/>
            <a:ext cx="2938462" cy="459100"/>
          </a:xfrm>
          <a:prstGeom prst="rect">
            <a:avLst/>
          </a:prstGeom>
          <a:solidFill>
            <a:schemeClr val="bg1"/>
          </a:solidFill>
          <a:ln w="12700" algn="ctr">
            <a:noFill/>
            <a:miter lim="800000"/>
            <a:headEnd/>
            <a:tailEnd/>
          </a:ln>
        </p:spPr>
        <p:txBody>
          <a:bodyPr wrap="square" lIns="0" tIns="44450" rIns="0" bIns="44450">
            <a:spAutoFit/>
          </a:bodyPr>
          <a:lstStyle>
            <a:lvl1pPr marL="109538">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r>
              <a:rPr lang="en-US" altLang="en-US" sz="1200" dirty="0">
                <a:solidFill>
                  <a:schemeClr val="tx1"/>
                </a:solidFill>
                <a:latin typeface="Liberation Sans" panose="020B0604020202020204" pitchFamily="34" charset="0"/>
              </a:rPr>
              <a:t>ILLUSTRATION 4-33</a:t>
            </a:r>
          </a:p>
          <a:p>
            <a:pPr>
              <a:spcBef>
                <a:spcPct val="0"/>
              </a:spcBef>
              <a:buClrTx/>
              <a:buSzTx/>
              <a:buFontTx/>
              <a:buNone/>
            </a:pPr>
            <a:r>
              <a:rPr lang="en-US" altLang="en-US" sz="1200" b="0" dirty="0">
                <a:solidFill>
                  <a:schemeClr val="tx1"/>
                </a:solidFill>
                <a:latin typeface="Liberation Sans" panose="020B0604020202020204" pitchFamily="34" charset="0"/>
              </a:rPr>
              <a:t>Required steps in the accounting cycle</a:t>
            </a:r>
          </a:p>
        </p:txBody>
      </p:sp>
      <p:sp>
        <p:nvSpPr>
          <p:cNvPr id="7"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4 </a:t>
            </a:r>
          </a:p>
        </p:txBody>
      </p:sp>
    </p:spTree>
    <p:extLst>
      <p:ext uri="{BB962C8B-B14F-4D97-AF65-F5344CB8AC3E}">
        <p14:creationId xmlns:p14="http://schemas.microsoft.com/office/powerpoint/2010/main" val="3853132946"/>
      </p:ext>
    </p:extLst>
  </p:cSld>
  <p:clrMapOvr>
    <a:masterClrMapping/>
  </p:clrMapOvr>
  <p:transition>
    <p:wipe dir="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2" y="1330656"/>
            <a:ext cx="8534399" cy="4466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25" name="Rectangle 2"/>
          <p:cNvSpPr>
            <a:spLocks noChangeArrowheads="1"/>
          </p:cNvSpPr>
          <p:nvPr/>
        </p:nvSpPr>
        <p:spPr bwMode="auto">
          <a:xfrm>
            <a:off x="500416" y="304800"/>
            <a:ext cx="83058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dirty="0">
                <a:solidFill>
                  <a:schemeClr val="tx2">
                    <a:lumMod val="50000"/>
                  </a:schemeClr>
                </a:solidFill>
                <a:latin typeface="Liberation Sans" panose="020B0604020202020204" pitchFamily="34" charset="0"/>
              </a:rPr>
              <a:t>SUMMARY OF THE ACCOUNTING CYCLE</a:t>
            </a:r>
            <a:endParaRPr lang="en-US" altLang="en-US" sz="3200" b="1" dirty="0">
              <a:solidFill>
                <a:schemeClr val="tx2">
                  <a:lumMod val="50000"/>
                </a:schemeClr>
              </a:solidFill>
              <a:latin typeface="Liberation Sans" panose="020B0604020202020204" pitchFamily="34" charset="0"/>
            </a:endParaRPr>
          </a:p>
        </p:txBody>
      </p:sp>
      <p:sp>
        <p:nvSpPr>
          <p:cNvPr id="6" name="Rectangle 30"/>
          <p:cNvSpPr>
            <a:spLocks noChangeArrowheads="1"/>
          </p:cNvSpPr>
          <p:nvPr/>
        </p:nvSpPr>
        <p:spPr bwMode="auto">
          <a:xfrm flipH="1">
            <a:off x="214952" y="5851851"/>
            <a:ext cx="2938462" cy="459100"/>
          </a:xfrm>
          <a:prstGeom prst="rect">
            <a:avLst/>
          </a:prstGeom>
          <a:solidFill>
            <a:schemeClr val="bg1"/>
          </a:solidFill>
          <a:ln w="12700" algn="ctr">
            <a:noFill/>
            <a:miter lim="800000"/>
            <a:headEnd/>
            <a:tailEnd/>
          </a:ln>
        </p:spPr>
        <p:txBody>
          <a:bodyPr wrap="square" lIns="0" tIns="44450" rIns="0" bIns="44450">
            <a:spAutoFit/>
          </a:bodyPr>
          <a:lstStyle>
            <a:lvl1pPr marL="109538">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r>
              <a:rPr lang="en-US" altLang="en-US" sz="1200" dirty="0">
                <a:solidFill>
                  <a:schemeClr val="tx1"/>
                </a:solidFill>
                <a:latin typeface="Liberation Sans" panose="020B0604020202020204" pitchFamily="34" charset="0"/>
              </a:rPr>
              <a:t>ILLUSTRATION 4-33</a:t>
            </a:r>
          </a:p>
          <a:p>
            <a:pPr>
              <a:spcBef>
                <a:spcPct val="0"/>
              </a:spcBef>
              <a:buClrTx/>
              <a:buSzTx/>
              <a:buFontTx/>
              <a:buNone/>
            </a:pPr>
            <a:r>
              <a:rPr lang="en-US" altLang="en-US" sz="1200" b="0" dirty="0">
                <a:solidFill>
                  <a:schemeClr val="tx1"/>
                </a:solidFill>
                <a:latin typeface="Liberation Sans" panose="020B0604020202020204" pitchFamily="34" charset="0"/>
              </a:rPr>
              <a:t>Required steps in the accounting cycle</a:t>
            </a:r>
          </a:p>
        </p:txBody>
      </p:sp>
      <p:sp>
        <p:nvSpPr>
          <p:cNvPr id="7"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4 </a:t>
            </a:r>
          </a:p>
        </p:txBody>
      </p:sp>
    </p:spTree>
    <p:extLst>
      <p:ext uri="{BB962C8B-B14F-4D97-AF65-F5344CB8AC3E}">
        <p14:creationId xmlns:p14="http://schemas.microsoft.com/office/powerpoint/2010/main" val="2593279135"/>
      </p:ext>
    </p:extLst>
  </p:cSld>
  <p:clrMapOvr>
    <a:masterClrMapping/>
  </p:clrMapOvr>
  <p:transition>
    <p:wipe dir="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344303"/>
            <a:ext cx="8531352" cy="45798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25" name="Rectangle 2"/>
          <p:cNvSpPr>
            <a:spLocks noChangeArrowheads="1"/>
          </p:cNvSpPr>
          <p:nvPr/>
        </p:nvSpPr>
        <p:spPr bwMode="auto">
          <a:xfrm>
            <a:off x="500416" y="304800"/>
            <a:ext cx="83058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dirty="0">
                <a:solidFill>
                  <a:schemeClr val="tx2">
                    <a:lumMod val="50000"/>
                  </a:schemeClr>
                </a:solidFill>
                <a:latin typeface="Liberation Sans" panose="020B0604020202020204" pitchFamily="34" charset="0"/>
              </a:rPr>
              <a:t>SUMMARY OF THE ACCOUNTING CYCLE</a:t>
            </a:r>
            <a:endParaRPr lang="en-US" altLang="en-US" sz="3200" b="1" dirty="0">
              <a:solidFill>
                <a:schemeClr val="tx2">
                  <a:lumMod val="50000"/>
                </a:schemeClr>
              </a:solidFill>
              <a:latin typeface="Liberation Sans" panose="020B0604020202020204" pitchFamily="34" charset="0"/>
            </a:endParaRPr>
          </a:p>
        </p:txBody>
      </p:sp>
      <p:sp>
        <p:nvSpPr>
          <p:cNvPr id="6" name="Rectangle 30"/>
          <p:cNvSpPr>
            <a:spLocks noChangeArrowheads="1"/>
          </p:cNvSpPr>
          <p:nvPr/>
        </p:nvSpPr>
        <p:spPr bwMode="auto">
          <a:xfrm flipH="1">
            <a:off x="214952" y="5865499"/>
            <a:ext cx="2938462" cy="459100"/>
          </a:xfrm>
          <a:prstGeom prst="rect">
            <a:avLst/>
          </a:prstGeom>
          <a:solidFill>
            <a:schemeClr val="bg1"/>
          </a:solidFill>
          <a:ln w="12700" algn="ctr">
            <a:noFill/>
            <a:miter lim="800000"/>
            <a:headEnd/>
            <a:tailEnd/>
          </a:ln>
        </p:spPr>
        <p:txBody>
          <a:bodyPr wrap="square" lIns="0" tIns="44450" rIns="0" bIns="44450">
            <a:spAutoFit/>
          </a:bodyPr>
          <a:lstStyle>
            <a:lvl1pPr marL="109538">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r>
              <a:rPr lang="en-US" altLang="en-US" sz="1200" dirty="0">
                <a:solidFill>
                  <a:schemeClr val="tx1"/>
                </a:solidFill>
                <a:latin typeface="Liberation Sans" panose="020B0604020202020204" pitchFamily="34" charset="0"/>
              </a:rPr>
              <a:t>ILLUSTRATION 4-33</a:t>
            </a:r>
          </a:p>
          <a:p>
            <a:pPr>
              <a:spcBef>
                <a:spcPct val="0"/>
              </a:spcBef>
              <a:buClrTx/>
              <a:buSzTx/>
              <a:buFontTx/>
              <a:buNone/>
            </a:pPr>
            <a:r>
              <a:rPr lang="en-US" altLang="en-US" sz="1200" b="0" dirty="0">
                <a:solidFill>
                  <a:schemeClr val="tx1"/>
                </a:solidFill>
                <a:latin typeface="Liberation Sans" panose="020B0604020202020204" pitchFamily="34" charset="0"/>
              </a:rPr>
              <a:t>Required steps in the accounting cycle</a:t>
            </a:r>
          </a:p>
        </p:txBody>
      </p:sp>
      <p:sp>
        <p:nvSpPr>
          <p:cNvPr id="7"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4 </a:t>
            </a:r>
          </a:p>
        </p:txBody>
      </p:sp>
    </p:spTree>
    <p:extLst>
      <p:ext uri="{BB962C8B-B14F-4D97-AF65-F5344CB8AC3E}">
        <p14:creationId xmlns:p14="http://schemas.microsoft.com/office/powerpoint/2010/main" val="3536100870"/>
      </p:ext>
    </p:extLst>
  </p:cSld>
  <p:clrMapOvr>
    <a:masterClrMapping/>
  </p:clrMapOvr>
  <p:transition>
    <p:wipe dir="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344304"/>
            <a:ext cx="8534401" cy="4544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25" name="Rectangle 2"/>
          <p:cNvSpPr>
            <a:spLocks noChangeArrowheads="1"/>
          </p:cNvSpPr>
          <p:nvPr/>
        </p:nvSpPr>
        <p:spPr bwMode="auto">
          <a:xfrm>
            <a:off x="500416" y="304800"/>
            <a:ext cx="83058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dirty="0">
                <a:solidFill>
                  <a:schemeClr val="tx2">
                    <a:lumMod val="50000"/>
                  </a:schemeClr>
                </a:solidFill>
                <a:latin typeface="Liberation Sans" panose="020B0604020202020204" pitchFamily="34" charset="0"/>
              </a:rPr>
              <a:t>SUMMARY OF THE ACCOUNTING CYCLE</a:t>
            </a:r>
            <a:endParaRPr lang="en-US" altLang="en-US" sz="3200" b="1" dirty="0">
              <a:solidFill>
                <a:schemeClr val="tx2">
                  <a:lumMod val="50000"/>
                </a:schemeClr>
              </a:solidFill>
              <a:latin typeface="Liberation Sans" panose="020B0604020202020204" pitchFamily="34" charset="0"/>
            </a:endParaRPr>
          </a:p>
        </p:txBody>
      </p:sp>
      <p:sp>
        <p:nvSpPr>
          <p:cNvPr id="6" name="Rectangle 30"/>
          <p:cNvSpPr>
            <a:spLocks noChangeArrowheads="1"/>
          </p:cNvSpPr>
          <p:nvPr/>
        </p:nvSpPr>
        <p:spPr bwMode="auto">
          <a:xfrm flipH="1">
            <a:off x="214952" y="5865499"/>
            <a:ext cx="2938462" cy="459100"/>
          </a:xfrm>
          <a:prstGeom prst="rect">
            <a:avLst/>
          </a:prstGeom>
          <a:solidFill>
            <a:schemeClr val="bg1"/>
          </a:solidFill>
          <a:ln w="12700" algn="ctr">
            <a:noFill/>
            <a:miter lim="800000"/>
            <a:headEnd/>
            <a:tailEnd/>
          </a:ln>
        </p:spPr>
        <p:txBody>
          <a:bodyPr wrap="square" lIns="0" tIns="44450" rIns="0" bIns="44450">
            <a:spAutoFit/>
          </a:bodyPr>
          <a:lstStyle>
            <a:lvl1pPr marL="109538">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r>
              <a:rPr lang="en-US" altLang="en-US" sz="1200" dirty="0">
                <a:solidFill>
                  <a:schemeClr val="tx1"/>
                </a:solidFill>
                <a:latin typeface="Liberation Sans" panose="020B0604020202020204" pitchFamily="34" charset="0"/>
              </a:rPr>
              <a:t>ILLUSTRATION 4-33</a:t>
            </a:r>
          </a:p>
          <a:p>
            <a:pPr>
              <a:spcBef>
                <a:spcPct val="0"/>
              </a:spcBef>
              <a:buClrTx/>
              <a:buSzTx/>
              <a:buFontTx/>
              <a:buNone/>
            </a:pPr>
            <a:r>
              <a:rPr lang="en-US" altLang="en-US" sz="1200" b="0" dirty="0">
                <a:solidFill>
                  <a:schemeClr val="tx1"/>
                </a:solidFill>
                <a:latin typeface="Liberation Sans" panose="020B0604020202020204" pitchFamily="34" charset="0"/>
              </a:rPr>
              <a:t>Required steps in the accounting cycle</a:t>
            </a:r>
          </a:p>
        </p:txBody>
      </p:sp>
      <p:sp>
        <p:nvSpPr>
          <p:cNvPr id="7"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4 </a:t>
            </a:r>
          </a:p>
        </p:txBody>
      </p:sp>
    </p:spTree>
    <p:extLst>
      <p:ext uri="{BB962C8B-B14F-4D97-AF65-F5344CB8AC3E}">
        <p14:creationId xmlns:p14="http://schemas.microsoft.com/office/powerpoint/2010/main" val="4228170786"/>
      </p:ext>
    </p:extLst>
  </p:cSld>
  <p:clrMapOvr>
    <a:masterClrMapping/>
  </p:clrMapOvr>
  <p:transition>
    <p:wipe dir="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344304"/>
            <a:ext cx="8534401" cy="45225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25" name="Rectangle 2"/>
          <p:cNvSpPr>
            <a:spLocks noChangeArrowheads="1"/>
          </p:cNvSpPr>
          <p:nvPr/>
        </p:nvSpPr>
        <p:spPr bwMode="auto">
          <a:xfrm>
            <a:off x="500416" y="304800"/>
            <a:ext cx="83058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dirty="0">
                <a:solidFill>
                  <a:schemeClr val="tx2">
                    <a:lumMod val="50000"/>
                  </a:schemeClr>
                </a:solidFill>
                <a:latin typeface="Liberation Sans" panose="020B0604020202020204" pitchFamily="34" charset="0"/>
              </a:rPr>
              <a:t>SUMMARY OF THE ACCOUNTING CYCLE</a:t>
            </a:r>
            <a:endParaRPr lang="en-US" altLang="en-US" sz="3200" b="1" dirty="0">
              <a:solidFill>
                <a:schemeClr val="tx2">
                  <a:lumMod val="50000"/>
                </a:schemeClr>
              </a:solidFill>
              <a:latin typeface="Liberation Sans" panose="020B0604020202020204" pitchFamily="34" charset="0"/>
            </a:endParaRPr>
          </a:p>
        </p:txBody>
      </p:sp>
      <p:sp>
        <p:nvSpPr>
          <p:cNvPr id="6" name="Rectangle 30"/>
          <p:cNvSpPr>
            <a:spLocks noChangeArrowheads="1"/>
          </p:cNvSpPr>
          <p:nvPr/>
        </p:nvSpPr>
        <p:spPr bwMode="auto">
          <a:xfrm flipH="1">
            <a:off x="214952" y="5865499"/>
            <a:ext cx="2938462" cy="459100"/>
          </a:xfrm>
          <a:prstGeom prst="rect">
            <a:avLst/>
          </a:prstGeom>
          <a:solidFill>
            <a:schemeClr val="bg1"/>
          </a:solidFill>
          <a:ln w="12700" algn="ctr">
            <a:noFill/>
            <a:miter lim="800000"/>
            <a:headEnd/>
            <a:tailEnd/>
          </a:ln>
        </p:spPr>
        <p:txBody>
          <a:bodyPr wrap="square" lIns="0" tIns="44450" rIns="0" bIns="44450">
            <a:spAutoFit/>
          </a:bodyPr>
          <a:lstStyle>
            <a:lvl1pPr marL="109538">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r>
              <a:rPr lang="en-US" altLang="en-US" sz="1200" dirty="0">
                <a:solidFill>
                  <a:schemeClr val="tx1"/>
                </a:solidFill>
                <a:latin typeface="Liberation Sans" panose="020B0604020202020204" pitchFamily="34" charset="0"/>
              </a:rPr>
              <a:t>ILLUSTRATION 4-33</a:t>
            </a:r>
          </a:p>
          <a:p>
            <a:pPr>
              <a:spcBef>
                <a:spcPct val="0"/>
              </a:spcBef>
              <a:buClrTx/>
              <a:buSzTx/>
              <a:buFontTx/>
              <a:buNone/>
            </a:pPr>
            <a:r>
              <a:rPr lang="en-US" altLang="en-US" sz="1200" b="0" dirty="0">
                <a:solidFill>
                  <a:schemeClr val="tx1"/>
                </a:solidFill>
                <a:latin typeface="Liberation Sans" panose="020B0604020202020204" pitchFamily="34" charset="0"/>
              </a:rPr>
              <a:t>Required steps in the accounting cycle</a:t>
            </a:r>
          </a:p>
        </p:txBody>
      </p:sp>
      <p:sp>
        <p:nvSpPr>
          <p:cNvPr id="7"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4 </a:t>
            </a:r>
          </a:p>
        </p:txBody>
      </p:sp>
    </p:spTree>
    <p:extLst>
      <p:ext uri="{BB962C8B-B14F-4D97-AF65-F5344CB8AC3E}">
        <p14:creationId xmlns:p14="http://schemas.microsoft.com/office/powerpoint/2010/main" val="962069282"/>
      </p:ext>
    </p:extLst>
  </p:cSld>
  <p:clrMapOvr>
    <a:masterClrMapping/>
  </p:clrMapOvr>
  <p:transition>
    <p:wipe dir="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344304"/>
            <a:ext cx="8534401" cy="4470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25" name="Rectangle 2"/>
          <p:cNvSpPr>
            <a:spLocks noChangeArrowheads="1"/>
          </p:cNvSpPr>
          <p:nvPr/>
        </p:nvSpPr>
        <p:spPr bwMode="auto">
          <a:xfrm>
            <a:off x="500416" y="304800"/>
            <a:ext cx="83058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dirty="0">
                <a:solidFill>
                  <a:schemeClr val="tx2">
                    <a:lumMod val="50000"/>
                  </a:schemeClr>
                </a:solidFill>
                <a:latin typeface="Liberation Sans" panose="020B0604020202020204" pitchFamily="34" charset="0"/>
              </a:rPr>
              <a:t>SUMMARY OF THE ACCOUNTING CYCLE</a:t>
            </a:r>
            <a:endParaRPr lang="en-US" altLang="en-US" sz="3200" b="1" dirty="0">
              <a:solidFill>
                <a:schemeClr val="tx2">
                  <a:lumMod val="50000"/>
                </a:schemeClr>
              </a:solidFill>
              <a:latin typeface="Liberation Sans" panose="020B0604020202020204" pitchFamily="34" charset="0"/>
            </a:endParaRPr>
          </a:p>
        </p:txBody>
      </p:sp>
      <p:sp>
        <p:nvSpPr>
          <p:cNvPr id="6" name="Rectangle 30"/>
          <p:cNvSpPr>
            <a:spLocks noChangeArrowheads="1"/>
          </p:cNvSpPr>
          <p:nvPr/>
        </p:nvSpPr>
        <p:spPr bwMode="auto">
          <a:xfrm flipH="1">
            <a:off x="214952" y="5879147"/>
            <a:ext cx="2938462" cy="459100"/>
          </a:xfrm>
          <a:prstGeom prst="rect">
            <a:avLst/>
          </a:prstGeom>
          <a:solidFill>
            <a:schemeClr val="bg1"/>
          </a:solidFill>
          <a:ln w="12700" algn="ctr">
            <a:noFill/>
            <a:miter lim="800000"/>
            <a:headEnd/>
            <a:tailEnd/>
          </a:ln>
        </p:spPr>
        <p:txBody>
          <a:bodyPr wrap="square" lIns="0" tIns="44450" rIns="0" bIns="44450">
            <a:spAutoFit/>
          </a:bodyPr>
          <a:lstStyle>
            <a:lvl1pPr marL="109538">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r>
              <a:rPr lang="en-US" altLang="en-US" sz="1200" dirty="0">
                <a:solidFill>
                  <a:schemeClr val="tx1"/>
                </a:solidFill>
                <a:latin typeface="Liberation Sans" panose="020B0604020202020204" pitchFamily="34" charset="0"/>
              </a:rPr>
              <a:t>ILLUSTRATION 4-33</a:t>
            </a:r>
          </a:p>
          <a:p>
            <a:pPr>
              <a:spcBef>
                <a:spcPct val="0"/>
              </a:spcBef>
              <a:buClrTx/>
              <a:buSzTx/>
              <a:buFontTx/>
              <a:buNone/>
            </a:pPr>
            <a:r>
              <a:rPr lang="en-US" altLang="en-US" sz="1200" b="0" dirty="0">
                <a:solidFill>
                  <a:schemeClr val="tx1"/>
                </a:solidFill>
                <a:latin typeface="Liberation Sans" panose="020B0604020202020204" pitchFamily="34" charset="0"/>
              </a:rPr>
              <a:t>Required steps in the accounting cycle</a:t>
            </a:r>
          </a:p>
        </p:txBody>
      </p:sp>
      <p:sp>
        <p:nvSpPr>
          <p:cNvPr id="7"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4 </a:t>
            </a:r>
          </a:p>
        </p:txBody>
      </p:sp>
    </p:spTree>
    <p:extLst>
      <p:ext uri="{BB962C8B-B14F-4D97-AF65-F5344CB8AC3E}">
        <p14:creationId xmlns:p14="http://schemas.microsoft.com/office/powerpoint/2010/main" val="3021810324"/>
      </p:ext>
    </p:extLst>
  </p:cSld>
  <p:clrMapOvr>
    <a:masterClrMapping/>
  </p:clrMapOvr>
  <p:transition>
    <p:wipe dir="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25" name="Rectangle 2"/>
          <p:cNvSpPr>
            <a:spLocks noChangeArrowheads="1"/>
          </p:cNvSpPr>
          <p:nvPr/>
        </p:nvSpPr>
        <p:spPr bwMode="auto">
          <a:xfrm>
            <a:off x="500416" y="304800"/>
            <a:ext cx="83058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dirty="0">
                <a:solidFill>
                  <a:schemeClr val="tx2">
                    <a:lumMod val="50000"/>
                  </a:schemeClr>
                </a:solidFill>
                <a:latin typeface="Liberation Sans" panose="020B0604020202020204" pitchFamily="34" charset="0"/>
              </a:rPr>
              <a:t>SUMMARY OF THE ACCOUNTING CYCLE</a:t>
            </a:r>
            <a:endParaRPr lang="en-US" altLang="en-US" sz="3200" b="1" dirty="0">
              <a:solidFill>
                <a:schemeClr val="tx2">
                  <a:lumMod val="50000"/>
                </a:schemeClr>
              </a:solidFill>
              <a:latin typeface="Liberation Sans" panose="020B0604020202020204" pitchFamily="34" charset="0"/>
            </a:endParaRPr>
          </a:p>
        </p:txBody>
      </p:sp>
      <p:sp>
        <p:nvSpPr>
          <p:cNvPr id="6" name="Rectangle 30"/>
          <p:cNvSpPr>
            <a:spLocks noChangeArrowheads="1"/>
          </p:cNvSpPr>
          <p:nvPr/>
        </p:nvSpPr>
        <p:spPr bwMode="auto">
          <a:xfrm flipH="1">
            <a:off x="214952" y="5865499"/>
            <a:ext cx="2938462" cy="459100"/>
          </a:xfrm>
          <a:prstGeom prst="rect">
            <a:avLst/>
          </a:prstGeom>
          <a:solidFill>
            <a:schemeClr val="bg1"/>
          </a:solidFill>
          <a:ln w="12700" algn="ctr">
            <a:noFill/>
            <a:miter lim="800000"/>
            <a:headEnd/>
            <a:tailEnd/>
          </a:ln>
        </p:spPr>
        <p:txBody>
          <a:bodyPr wrap="square" lIns="0" tIns="44450" rIns="0" bIns="44450">
            <a:spAutoFit/>
          </a:bodyPr>
          <a:lstStyle>
            <a:lvl1pPr marL="109538">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r>
              <a:rPr lang="en-US" altLang="en-US" sz="1200" dirty="0">
                <a:solidFill>
                  <a:schemeClr val="tx1"/>
                </a:solidFill>
                <a:latin typeface="Liberation Sans" panose="020B0604020202020204" pitchFamily="34" charset="0"/>
              </a:rPr>
              <a:t>ILLUSTRATION 4-33</a:t>
            </a:r>
          </a:p>
          <a:p>
            <a:pPr>
              <a:spcBef>
                <a:spcPct val="0"/>
              </a:spcBef>
              <a:buClrTx/>
              <a:buSzTx/>
              <a:buFontTx/>
              <a:buNone/>
            </a:pPr>
            <a:r>
              <a:rPr lang="en-US" altLang="en-US" sz="1200" b="0" dirty="0">
                <a:solidFill>
                  <a:schemeClr val="tx1"/>
                </a:solidFill>
                <a:latin typeface="Liberation Sans" panose="020B0604020202020204" pitchFamily="34" charset="0"/>
              </a:rPr>
              <a:t>Required steps in the accounting cycle</a:t>
            </a:r>
          </a:p>
        </p:txBody>
      </p:sp>
      <p:sp>
        <p:nvSpPr>
          <p:cNvPr id="7"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4 </a:t>
            </a:r>
          </a:p>
        </p:txBody>
      </p:sp>
      <p:pic>
        <p:nvPicPr>
          <p:cNvPr id="788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1" y="1344303"/>
            <a:ext cx="8501416" cy="42335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5765042"/>
      </p:ext>
    </p:extLst>
  </p:cSld>
  <p:clrMapOvr>
    <a:masterClrMapping/>
  </p:clrMapOvr>
  <p:transition>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609600" y="1295400"/>
            <a:ext cx="8001000" cy="3739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rgbClr val="000000"/>
                </a:solidFill>
                <a:miter lim="800000"/>
                <a:headEnd type="none" w="sm" len="sm"/>
                <a:tailEnd type="none" w="sm" len="sm"/>
              </a14:hiddenLine>
            </a:ext>
          </a:extLst>
        </p:spPr>
        <p:txBody>
          <a:bodyPr wrap="square">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685800" indent="-45720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nSpc>
                <a:spcPct val="125000"/>
              </a:lnSpc>
              <a:spcBef>
                <a:spcPts val="1200"/>
              </a:spcBef>
              <a:buClrTx/>
              <a:buSzPct val="80000"/>
              <a:buFontTx/>
              <a:buNone/>
            </a:pPr>
            <a:r>
              <a:rPr lang="en-US" altLang="en-US" sz="2500" dirty="0">
                <a:solidFill>
                  <a:schemeClr val="tx2">
                    <a:lumMod val="50000"/>
                  </a:schemeClr>
                </a:solidFill>
                <a:latin typeface="Liberation Sans" panose="020B0604020202020204" pitchFamily="34" charset="0"/>
              </a:rPr>
              <a:t>Accrual-Basis Accounting</a:t>
            </a:r>
          </a:p>
          <a:p>
            <a:pPr lvl="1">
              <a:lnSpc>
                <a:spcPct val="125000"/>
              </a:lnSpc>
              <a:spcBef>
                <a:spcPts val="1200"/>
              </a:spcBef>
              <a:buClr>
                <a:srgbClr val="CC0000"/>
              </a:buClr>
              <a:buSzPct val="90000"/>
              <a:buFont typeface="Arial" charset="0"/>
              <a:buChar char="►"/>
            </a:pPr>
            <a:r>
              <a:rPr lang="en-US" altLang="en-US" sz="2300" b="0" dirty="0">
                <a:solidFill>
                  <a:schemeClr val="tx1"/>
                </a:solidFill>
                <a:latin typeface="Liberation Sans" panose="020B0604020202020204" pitchFamily="34" charset="0"/>
              </a:rPr>
              <a:t>Transactions recorded in the periods in which the events occur.</a:t>
            </a:r>
          </a:p>
          <a:p>
            <a:pPr lvl="1">
              <a:lnSpc>
                <a:spcPct val="125000"/>
              </a:lnSpc>
              <a:spcBef>
                <a:spcPts val="1200"/>
              </a:spcBef>
              <a:buClr>
                <a:srgbClr val="CC0000"/>
              </a:buClr>
              <a:buSzPct val="90000"/>
              <a:buFont typeface="Arial" charset="0"/>
              <a:buChar char="►"/>
            </a:pPr>
            <a:r>
              <a:rPr lang="en-US" altLang="en-US" sz="2300" dirty="0">
                <a:solidFill>
                  <a:schemeClr val="tx1"/>
                </a:solidFill>
                <a:latin typeface="Liberation Sans" panose="020B0604020202020204" pitchFamily="34" charset="0"/>
              </a:rPr>
              <a:t>Revenues</a:t>
            </a:r>
            <a:r>
              <a:rPr lang="en-US" altLang="en-US" sz="2300" b="0" dirty="0">
                <a:solidFill>
                  <a:schemeClr val="tx1"/>
                </a:solidFill>
                <a:latin typeface="Liberation Sans" panose="020B0604020202020204" pitchFamily="34" charset="0"/>
              </a:rPr>
              <a:t> are recognized when services performed, even if cash was not received. </a:t>
            </a:r>
          </a:p>
          <a:p>
            <a:pPr lvl="1">
              <a:lnSpc>
                <a:spcPct val="125000"/>
              </a:lnSpc>
              <a:spcBef>
                <a:spcPts val="1200"/>
              </a:spcBef>
              <a:buClr>
                <a:srgbClr val="CC0000"/>
              </a:buClr>
              <a:buSzPct val="90000"/>
              <a:buFont typeface="Arial" charset="0"/>
              <a:buChar char="►"/>
            </a:pPr>
            <a:r>
              <a:rPr lang="en-US" altLang="en-US" sz="2300" dirty="0">
                <a:solidFill>
                  <a:schemeClr val="tx1"/>
                </a:solidFill>
                <a:latin typeface="Liberation Sans" panose="020B0604020202020204" pitchFamily="34" charset="0"/>
              </a:rPr>
              <a:t>Expenses</a:t>
            </a:r>
            <a:r>
              <a:rPr lang="en-US" altLang="en-US" sz="2300" b="0" dirty="0">
                <a:solidFill>
                  <a:schemeClr val="tx1"/>
                </a:solidFill>
                <a:latin typeface="Liberation Sans" panose="020B0604020202020204" pitchFamily="34" charset="0"/>
              </a:rPr>
              <a:t> are recognized when incurred, even if cash was not paid.</a:t>
            </a:r>
          </a:p>
        </p:txBody>
      </p:sp>
      <p:sp>
        <p:nvSpPr>
          <p:cNvPr id="9"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dirty="0">
                <a:solidFill>
                  <a:schemeClr val="tx2">
                    <a:lumMod val="50000"/>
                  </a:schemeClr>
                </a:solidFill>
                <a:latin typeface="Liberation Sans" panose="020B0604020202020204" pitchFamily="34" charset="0"/>
              </a:rPr>
              <a:t>ACCRUAL VERSUS CASH BASIS</a:t>
            </a:r>
            <a:endParaRPr lang="en-US" altLang="en-US" sz="3200" b="1" dirty="0">
              <a:solidFill>
                <a:schemeClr val="tx2">
                  <a:lumMod val="50000"/>
                </a:schemeClr>
              </a:solidFill>
              <a:latin typeface="Liberation Sans" panose="020B0604020202020204" pitchFamily="34" charset="0"/>
            </a:endParaRPr>
          </a:p>
        </p:txBody>
      </p:sp>
      <p:sp>
        <p:nvSpPr>
          <p:cNvPr id="10"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5"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1 </a:t>
            </a:r>
          </a:p>
        </p:txBody>
      </p:sp>
    </p:spTree>
  </p:cSld>
  <p:clrMapOvr>
    <a:masterClrMapping/>
  </p:clrMapOvr>
  <p:transition>
    <p:wipe dir="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609497"/>
            <a:ext cx="3971434" cy="3595687"/>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67587" name="Text Box 2"/>
          <p:cNvSpPr txBox="1">
            <a:spLocks noChangeArrowheads="1"/>
          </p:cNvSpPr>
          <p:nvPr/>
        </p:nvSpPr>
        <p:spPr bwMode="auto">
          <a:xfrm>
            <a:off x="685800" y="1211240"/>
            <a:ext cx="7848600"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lgn="ctr">
                <a:solidFill>
                  <a:srgbClr val="000000"/>
                </a:solidFill>
                <a:miter lim="800000"/>
                <a:headEnd type="none" w="sm" len="sm"/>
                <a:tailEnd type="none" w="sm" len="sm"/>
              </a14:hiddenLine>
            </a:ext>
          </a:extLst>
        </p:spPr>
        <p:txBody>
          <a:bodyPr>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nSpc>
                <a:spcPct val="115000"/>
              </a:lnSpc>
              <a:spcBef>
                <a:spcPct val="0"/>
              </a:spcBef>
              <a:buClrTx/>
              <a:buSzTx/>
              <a:buFontTx/>
              <a:buNone/>
            </a:pPr>
            <a:r>
              <a:rPr lang="en-US" altLang="en-US" sz="2100" b="0" dirty="0">
                <a:solidFill>
                  <a:schemeClr val="tx1"/>
                </a:solidFill>
                <a:latin typeface="Liberation Sans" panose="020B0604020202020204" pitchFamily="34" charset="0"/>
              </a:rPr>
              <a:t>Sierra Corporation’s income statement shows net income of </a:t>
            </a:r>
            <a:r>
              <a:rPr lang="en-US" altLang="en-US" sz="2100" dirty="0">
                <a:solidFill>
                  <a:srgbClr val="CC0000"/>
                </a:solidFill>
                <a:latin typeface="Liberation Sans" panose="020B0604020202020204" pitchFamily="34" charset="0"/>
              </a:rPr>
              <a:t>$2,860</a:t>
            </a:r>
            <a:r>
              <a:rPr lang="en-US" altLang="en-US" sz="2100" b="0" dirty="0">
                <a:solidFill>
                  <a:schemeClr val="tx1"/>
                </a:solidFill>
                <a:latin typeface="Liberation Sans" panose="020B0604020202020204" pitchFamily="34" charset="0"/>
              </a:rPr>
              <a:t>.  Net income and net cash provided by operating activities often differ. </a:t>
            </a:r>
          </a:p>
        </p:txBody>
      </p:sp>
      <p:sp>
        <p:nvSpPr>
          <p:cNvPr id="67590" name="Rectangle 8"/>
          <p:cNvSpPr>
            <a:spLocks noChangeArrowheads="1"/>
          </p:cNvSpPr>
          <p:nvPr/>
        </p:nvSpPr>
        <p:spPr bwMode="auto">
          <a:xfrm>
            <a:off x="4724400" y="2628878"/>
            <a:ext cx="4114800"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90488" tIns="44450" rIns="90488" bIns="44450">
            <a:spAutoFit/>
          </a:bodyPr>
          <a:lstStyle>
            <a:lvl1pPr marL="342900" indent="-342900">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nSpc>
                <a:spcPct val="125000"/>
              </a:lnSpc>
              <a:spcBef>
                <a:spcPct val="50000"/>
              </a:spcBef>
              <a:buClr>
                <a:srgbClr val="CC0000"/>
              </a:buClr>
              <a:buSzTx/>
              <a:buFont typeface="Wingdings" pitchFamily="2" charset="2"/>
              <a:buChar char="ü"/>
            </a:pPr>
            <a:r>
              <a:rPr lang="en-US" altLang="en-US" sz="2000" b="0" dirty="0">
                <a:solidFill>
                  <a:schemeClr val="tx1"/>
                </a:solidFill>
                <a:latin typeface="Liberation Sans" panose="020B0604020202020204" pitchFamily="34" charset="0"/>
              </a:rPr>
              <a:t>Net income on a cash basis is referred to as “Net cash provided by operating activities.” </a:t>
            </a:r>
          </a:p>
          <a:p>
            <a:pPr>
              <a:lnSpc>
                <a:spcPct val="125000"/>
              </a:lnSpc>
              <a:spcBef>
                <a:spcPct val="50000"/>
              </a:spcBef>
              <a:buClr>
                <a:srgbClr val="CC0000"/>
              </a:buClr>
              <a:buSzTx/>
              <a:buFont typeface="Wingdings" pitchFamily="2" charset="2"/>
              <a:buChar char="ü"/>
            </a:pPr>
            <a:r>
              <a:rPr lang="en-US" altLang="en-US" sz="2000" b="0" dirty="0">
                <a:solidFill>
                  <a:schemeClr val="tx1"/>
                </a:solidFill>
                <a:latin typeface="Liberation Sans" panose="020B0604020202020204" pitchFamily="34" charset="0"/>
              </a:rPr>
              <a:t>The statement of cash flows, reports net cash provided by operating activities. </a:t>
            </a:r>
          </a:p>
        </p:txBody>
      </p:sp>
      <p:sp>
        <p:nvSpPr>
          <p:cNvPr id="67591" name="Line 10"/>
          <p:cNvSpPr>
            <a:spLocks noChangeShapeType="1"/>
          </p:cNvSpPr>
          <p:nvPr/>
        </p:nvSpPr>
        <p:spPr bwMode="auto">
          <a:xfrm>
            <a:off x="2743200" y="5957248"/>
            <a:ext cx="762000" cy="0"/>
          </a:xfrm>
          <a:prstGeom prst="line">
            <a:avLst/>
          </a:prstGeom>
          <a:noFill/>
          <a:ln w="57150">
            <a:solidFill>
              <a:srgbClr val="CC0000"/>
            </a:solidFill>
            <a:round/>
            <a:headEnd/>
            <a:tailEnd type="triangle" w="med" len="med"/>
          </a:ln>
          <a:extLst>
            <a:ext uri="{909E8E84-426E-40DD-AFC4-6F175D3DCCD1}">
              <a14:hiddenFill xmlns:a14="http://schemas.microsoft.com/office/drawing/2010/main">
                <a:noFill/>
              </a14:hiddenFill>
            </a:ext>
          </a:extLst>
        </p:spPr>
        <p:txBody>
          <a:bodyPr lIns="90488" tIns="44450" rIns="90488" bIns="44450"/>
          <a:lstStyle/>
          <a:p>
            <a:endParaRPr lang="en-US" dirty="0">
              <a:latin typeface="Liberation Sans" panose="020B0604020202020204" pitchFamily="34" charset="0"/>
            </a:endParaRPr>
          </a:p>
        </p:txBody>
      </p:sp>
      <p:sp>
        <p:nvSpPr>
          <p:cNvPr id="67592" name="Rectangle 12"/>
          <p:cNvSpPr>
            <a:spLocks noChangeArrowheads="1"/>
          </p:cNvSpPr>
          <p:nvPr/>
        </p:nvSpPr>
        <p:spPr bwMode="auto">
          <a:xfrm>
            <a:off x="4517408" y="5930750"/>
            <a:ext cx="1371600"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44450" rIns="0" bIns="44450">
            <a:spAutoFit/>
          </a:bodyPr>
          <a:lstStyle>
            <a:lvl1pPr marL="109538">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r>
              <a:rPr lang="en-US" altLang="en-US" sz="1200" dirty="0">
                <a:solidFill>
                  <a:schemeClr val="tx1"/>
                </a:solidFill>
                <a:latin typeface="Liberation Sans" panose="020B0604020202020204" pitchFamily="34" charset="0"/>
              </a:rPr>
              <a:t>Illustration 4-27</a:t>
            </a:r>
          </a:p>
        </p:txBody>
      </p:sp>
      <p:sp>
        <p:nvSpPr>
          <p:cNvPr id="10" name="Rectangle 9"/>
          <p:cNvSpPr>
            <a:spLocks noChangeArrowheads="1"/>
          </p:cNvSpPr>
          <p:nvPr/>
        </p:nvSpPr>
        <p:spPr bwMode="auto">
          <a:xfrm>
            <a:off x="457200" y="381000"/>
            <a:ext cx="8153400" cy="560388"/>
          </a:xfrm>
          <a:prstGeom prst="rect">
            <a:avLst/>
          </a:prstGeom>
          <a:solidFill>
            <a:srgbClr val="FF0000"/>
          </a:solidFill>
          <a:ln>
            <a:noFill/>
          </a:ln>
          <a:effectLst/>
        </p:spPr>
        <p:txBody>
          <a:bodyPr lIns="90488" tIns="44450" rIns="90488" bIns="44450" anchor="ctr" anchorCtr="0"/>
          <a:lstStyle/>
          <a:p>
            <a:pPr marL="53975"/>
            <a:r>
              <a:rPr lang="en-US" altLang="en-US" sz="2800" dirty="0">
                <a:solidFill>
                  <a:schemeClr val="accent3"/>
                </a:solidFill>
                <a:effectLst>
                  <a:outerShdw blurRad="38100" dist="38100" dir="2700000" algn="tl">
                    <a:srgbClr val="000000">
                      <a:alpha val="43137"/>
                    </a:srgbClr>
                  </a:outerShdw>
                </a:effectLst>
                <a:latin typeface="Liberation Sans" panose="020B0604020202020204" pitchFamily="34" charset="0"/>
              </a:rPr>
              <a:t>KEEPING AN EYE ON CASH</a:t>
            </a:r>
          </a:p>
        </p:txBody>
      </p:sp>
      <p:sp>
        <p:nvSpPr>
          <p:cNvPr id="8"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4 </a:t>
            </a:r>
          </a:p>
        </p:txBody>
      </p:sp>
    </p:spTree>
  </p:cSld>
  <p:clrMapOvr>
    <a:masterClrMapping/>
  </p:clrMapOvr>
  <p:transition>
    <p:wipe dir="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2"/>
          <p:cNvSpPr txBox="1">
            <a:spLocks noChangeArrowheads="1"/>
          </p:cNvSpPr>
          <p:nvPr/>
        </p:nvSpPr>
        <p:spPr bwMode="auto">
          <a:xfrm>
            <a:off x="685800" y="1220765"/>
            <a:ext cx="784860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lgn="ctr">
                <a:solidFill>
                  <a:srgbClr val="000000"/>
                </a:solidFill>
                <a:miter lim="800000"/>
                <a:headEnd type="none" w="sm" len="sm"/>
                <a:tailEnd type="none" w="sm" len="sm"/>
              </a14:hiddenLine>
            </a:ext>
          </a:extLst>
        </p:spPr>
        <p:txBody>
          <a:bodyPr>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nSpc>
                <a:spcPct val="115000"/>
              </a:lnSpc>
              <a:spcBef>
                <a:spcPct val="0"/>
              </a:spcBef>
              <a:buClrTx/>
              <a:buSzTx/>
              <a:buFontTx/>
              <a:buNone/>
            </a:pPr>
            <a:r>
              <a:rPr lang="en-US" altLang="en-US" sz="2100" b="0" dirty="0">
                <a:solidFill>
                  <a:schemeClr val="tx1"/>
                </a:solidFill>
                <a:latin typeface="Liberation Sans" panose="020B0604020202020204" pitchFamily="34" charset="0"/>
              </a:rPr>
              <a:t>The difference for Sierra is </a:t>
            </a:r>
            <a:r>
              <a:rPr lang="en-US" altLang="en-US" sz="2100" dirty="0">
                <a:solidFill>
                  <a:srgbClr val="CC0000"/>
                </a:solidFill>
                <a:latin typeface="Liberation Sans" panose="020B0604020202020204" pitchFamily="34" charset="0"/>
              </a:rPr>
              <a:t>$2,840</a:t>
            </a:r>
            <a:r>
              <a:rPr lang="en-US" altLang="en-US" sz="2100" b="0" dirty="0">
                <a:solidFill>
                  <a:srgbClr val="CC0000"/>
                </a:solidFill>
                <a:latin typeface="Liberation Sans" panose="020B0604020202020204" pitchFamily="34" charset="0"/>
              </a:rPr>
              <a:t> </a:t>
            </a:r>
            <a:r>
              <a:rPr lang="en-US" altLang="en-US" sz="2100" b="0" dirty="0">
                <a:solidFill>
                  <a:schemeClr val="tx1"/>
                </a:solidFill>
                <a:latin typeface="Liberation Sans" panose="020B0604020202020204" pitchFamily="34" charset="0"/>
              </a:rPr>
              <a:t>($5,700 - $2,860). The following summary shows the causes of this difference.</a:t>
            </a:r>
          </a:p>
        </p:txBody>
      </p:sp>
      <p:sp>
        <p:nvSpPr>
          <p:cNvPr id="68612" name="Line 5"/>
          <p:cNvSpPr>
            <a:spLocks noChangeShapeType="1"/>
          </p:cNvSpPr>
          <p:nvPr/>
        </p:nvSpPr>
        <p:spPr bwMode="auto">
          <a:xfrm>
            <a:off x="3962400" y="6248400"/>
            <a:ext cx="1524000" cy="0"/>
          </a:xfrm>
          <a:prstGeom prst="line">
            <a:avLst/>
          </a:prstGeom>
          <a:noFill/>
          <a:ln w="57150">
            <a:solidFill>
              <a:srgbClr val="800000"/>
            </a:solidFill>
            <a:round/>
            <a:headEnd/>
            <a:tailEnd type="triangle" w="med" len="med"/>
          </a:ln>
          <a:extLst>
            <a:ext uri="{909E8E84-426E-40DD-AFC4-6F175D3DCCD1}">
              <a14:hiddenFill xmlns:a14="http://schemas.microsoft.com/office/drawing/2010/main">
                <a:noFill/>
              </a14:hiddenFill>
            </a:ext>
          </a:extLst>
        </p:spPr>
        <p:txBody>
          <a:bodyPr lIns="90488" tIns="44450" rIns="90488" bIns="44450"/>
          <a:lstStyle/>
          <a:p>
            <a:endParaRPr lang="en-US" dirty="0">
              <a:latin typeface="Liberation Sans" panose="020B0604020202020204" pitchFamily="34" charset="0"/>
            </a:endParaRPr>
          </a:p>
        </p:txBody>
      </p:sp>
      <p:pic>
        <p:nvPicPr>
          <p:cNvPr id="1146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626" y="2176464"/>
            <a:ext cx="8381726" cy="4224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4 </a:t>
            </a:r>
          </a:p>
        </p:txBody>
      </p:sp>
      <p:sp>
        <p:nvSpPr>
          <p:cNvPr id="7" name="Rectangle 6"/>
          <p:cNvSpPr>
            <a:spLocks noChangeArrowheads="1"/>
          </p:cNvSpPr>
          <p:nvPr/>
        </p:nvSpPr>
        <p:spPr bwMode="auto">
          <a:xfrm>
            <a:off x="457200" y="381000"/>
            <a:ext cx="8153400" cy="560388"/>
          </a:xfrm>
          <a:prstGeom prst="rect">
            <a:avLst/>
          </a:prstGeom>
          <a:solidFill>
            <a:srgbClr val="FF0000"/>
          </a:solidFill>
          <a:ln>
            <a:noFill/>
          </a:ln>
          <a:effectLst/>
        </p:spPr>
        <p:txBody>
          <a:bodyPr lIns="90488" tIns="44450" rIns="90488" bIns="44450" anchor="ctr" anchorCtr="0"/>
          <a:lstStyle/>
          <a:p>
            <a:pPr marL="53975"/>
            <a:r>
              <a:rPr lang="en-US" altLang="en-US" sz="2800" dirty="0">
                <a:solidFill>
                  <a:schemeClr val="accent3"/>
                </a:solidFill>
                <a:effectLst>
                  <a:outerShdw blurRad="38100" dist="38100" dir="2700000" algn="tl">
                    <a:srgbClr val="000000">
                      <a:alpha val="43137"/>
                    </a:srgbClr>
                  </a:outerShdw>
                </a:effectLst>
                <a:latin typeface="Liberation Sans" panose="020B0604020202020204" pitchFamily="34" charset="0"/>
              </a:rPr>
              <a:t>KEEPING AN EYE ON CASH</a:t>
            </a:r>
          </a:p>
        </p:txBody>
      </p:sp>
    </p:spTree>
  </p:cSld>
  <p:clrMapOvr>
    <a:masterClrMapping/>
  </p:clrMapOvr>
  <p:transition>
    <p:wipe dir="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22"/>
          <p:cNvSpPr/>
          <p:nvPr/>
        </p:nvSpPr>
        <p:spPr bwMode="auto">
          <a:xfrm>
            <a:off x="3200400" y="363721"/>
            <a:ext cx="5791200" cy="778467"/>
          </a:xfrm>
          <a:prstGeom prst="roundRect">
            <a:avLst/>
          </a:prstGeom>
          <a:solidFill>
            <a:srgbClr val="0066CC"/>
          </a:solidFill>
          <a:ln w="12700" cap="sq" cmpd="sng" algn="ctr">
            <a:noFill/>
            <a:prstDash val="solid"/>
            <a:round/>
            <a:headEnd type="none" w="sm" len="sm"/>
            <a:tailEnd type="none" w="sm" len="sm"/>
          </a:ln>
          <a:effectLst>
            <a:innerShdw blurRad="114300">
              <a:prstClr val="black"/>
            </a:innerShdw>
          </a:effectLst>
        </p:spPr>
        <p:txBody>
          <a:bodyPr vert="horz" wrap="square" lIns="91440" tIns="45720" rIns="91440" bIns="91440" numCol="1" rtlCol="0" anchor="ctr" anchorCtr="0" compatLnSpc="1">
            <a:prstTxWarp prst="textNoShape">
              <a:avLst/>
            </a:prstTxWarp>
            <a:noAutofit/>
          </a:bodyPr>
          <a:lstStyle/>
          <a:p>
            <a:pPr marL="53975" algn="l"/>
            <a:r>
              <a:rPr lang="en-US" sz="2900" dirty="0">
                <a:solidFill>
                  <a:schemeClr val="accent3"/>
                </a:solidFill>
                <a:latin typeface="Liberation Sans" panose="020B0604020202020204" pitchFamily="34" charset="0"/>
              </a:rPr>
              <a:t>Closing Entries</a:t>
            </a:r>
            <a:endParaRPr lang="en-US" sz="2900" b="1" i="0" dirty="0">
              <a:solidFill>
                <a:schemeClr val="accent3"/>
              </a:solidFill>
              <a:latin typeface="Liberation Sans" panose="020B0604020202020204" pitchFamily="34" charset="0"/>
            </a:endParaRPr>
          </a:p>
        </p:txBody>
      </p:sp>
      <p:sp>
        <p:nvSpPr>
          <p:cNvPr id="337930" name="Rectangle 10"/>
          <p:cNvSpPr>
            <a:spLocks noChangeArrowheads="1"/>
          </p:cNvSpPr>
          <p:nvPr/>
        </p:nvSpPr>
        <p:spPr bwMode="auto">
          <a:xfrm>
            <a:off x="429904" y="1360600"/>
            <a:ext cx="8333096" cy="3050066"/>
          </a:xfrm>
          <a:prstGeom prst="rect">
            <a:avLst/>
          </a:prstGeom>
          <a:noFill/>
          <a:ln>
            <a:noFill/>
          </a:ln>
          <a:effectLst/>
          <a:extLst>
            <a:ext uri="{909E8E84-426E-40DD-AFC4-6F175D3DCCD1}">
              <a14:hiddenFill xmlns:a14="http://schemas.microsoft.com/office/drawing/2010/main">
                <a:solidFill>
                  <a:srgbClr val="EBF7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gn="ctr">
              <a:tabLst>
                <a:tab pos="1943100" algn="l"/>
              </a:tabLst>
              <a:defRPr sz="2400">
                <a:solidFill>
                  <a:schemeClr val="tx1"/>
                </a:solidFill>
                <a:latin typeface="Times New Roman" pitchFamily="18" charset="0"/>
              </a:defRPr>
            </a:lvl1pPr>
            <a:lvl2pPr marL="971550" indent="-457200" algn="ctr">
              <a:tabLst>
                <a:tab pos="1943100" algn="l"/>
              </a:tabLst>
              <a:defRPr sz="2400">
                <a:solidFill>
                  <a:schemeClr val="tx1"/>
                </a:solidFill>
                <a:latin typeface="Times New Roman" pitchFamily="18" charset="0"/>
              </a:defRPr>
            </a:lvl2pPr>
            <a:lvl3pPr marL="1543050" indent="-457200" algn="ctr">
              <a:tabLst>
                <a:tab pos="1943100" algn="l"/>
              </a:tabLst>
              <a:defRPr sz="2400">
                <a:solidFill>
                  <a:schemeClr val="tx1"/>
                </a:solidFill>
                <a:latin typeface="Times New Roman" pitchFamily="18" charset="0"/>
              </a:defRPr>
            </a:lvl3pPr>
            <a:lvl4pPr marL="2114550" indent="-457200" algn="ctr">
              <a:tabLst>
                <a:tab pos="1943100" algn="l"/>
              </a:tabLst>
              <a:defRPr sz="2400">
                <a:solidFill>
                  <a:schemeClr val="tx1"/>
                </a:solidFill>
                <a:latin typeface="Times New Roman" pitchFamily="18" charset="0"/>
              </a:defRPr>
            </a:lvl4pPr>
            <a:lvl5pPr marL="2686050" indent="-457200" algn="ctr">
              <a:tabLst>
                <a:tab pos="1943100" algn="l"/>
              </a:tabLst>
              <a:defRPr sz="2400">
                <a:solidFill>
                  <a:schemeClr val="tx1"/>
                </a:solidFill>
                <a:latin typeface="Times New Roman" pitchFamily="18" charset="0"/>
              </a:defRPr>
            </a:lvl5pPr>
            <a:lvl6pPr marL="3143250" indent="-457200" algn="ctr" eaLnBrk="0" fontAlgn="base" hangingPunct="0">
              <a:spcBef>
                <a:spcPct val="0"/>
              </a:spcBef>
              <a:spcAft>
                <a:spcPct val="0"/>
              </a:spcAft>
              <a:tabLst>
                <a:tab pos="1943100" algn="l"/>
              </a:tabLst>
              <a:defRPr sz="2400">
                <a:solidFill>
                  <a:schemeClr val="tx1"/>
                </a:solidFill>
                <a:latin typeface="Times New Roman" pitchFamily="18" charset="0"/>
              </a:defRPr>
            </a:lvl6pPr>
            <a:lvl7pPr marL="3600450" indent="-457200" algn="ctr" eaLnBrk="0" fontAlgn="base" hangingPunct="0">
              <a:spcBef>
                <a:spcPct val="0"/>
              </a:spcBef>
              <a:spcAft>
                <a:spcPct val="0"/>
              </a:spcAft>
              <a:tabLst>
                <a:tab pos="1943100" algn="l"/>
              </a:tabLst>
              <a:defRPr sz="2400">
                <a:solidFill>
                  <a:schemeClr val="tx1"/>
                </a:solidFill>
                <a:latin typeface="Times New Roman" pitchFamily="18" charset="0"/>
              </a:defRPr>
            </a:lvl7pPr>
            <a:lvl8pPr marL="4057650" indent="-457200" algn="ctr" eaLnBrk="0" fontAlgn="base" hangingPunct="0">
              <a:spcBef>
                <a:spcPct val="0"/>
              </a:spcBef>
              <a:spcAft>
                <a:spcPct val="0"/>
              </a:spcAft>
              <a:tabLst>
                <a:tab pos="1943100" algn="l"/>
              </a:tabLst>
              <a:defRPr sz="2400">
                <a:solidFill>
                  <a:schemeClr val="tx1"/>
                </a:solidFill>
                <a:latin typeface="Times New Roman" pitchFamily="18" charset="0"/>
              </a:defRPr>
            </a:lvl8pPr>
            <a:lvl9pPr marL="4514850" indent="-457200" algn="ctr" eaLnBrk="0" fontAlgn="base" hangingPunct="0">
              <a:spcBef>
                <a:spcPct val="0"/>
              </a:spcBef>
              <a:spcAft>
                <a:spcPct val="0"/>
              </a:spcAft>
              <a:tabLst>
                <a:tab pos="1943100" algn="l"/>
              </a:tabLst>
              <a:defRPr sz="2400">
                <a:solidFill>
                  <a:schemeClr val="tx1"/>
                </a:solidFill>
                <a:latin typeface="Times New Roman" pitchFamily="18" charset="0"/>
              </a:defRPr>
            </a:lvl9pPr>
          </a:lstStyle>
          <a:p>
            <a:pPr algn="l">
              <a:lnSpc>
                <a:spcPct val="110000"/>
              </a:lnSpc>
              <a:spcBef>
                <a:spcPts val="600"/>
              </a:spcBef>
            </a:pPr>
            <a:r>
              <a:rPr lang="en-US" sz="1900" b="0" dirty="0">
                <a:solidFill>
                  <a:schemeClr val="bg2"/>
                </a:solidFill>
                <a:latin typeface="Liberation Sans" panose="020B0604020202020204" pitchFamily="34" charset="0"/>
              </a:rPr>
              <a:t>Hancock Company has the following balances in selected accounts of its adjusted trial balance.</a:t>
            </a:r>
          </a:p>
          <a:p>
            <a:pPr algn="l">
              <a:lnSpc>
                <a:spcPct val="110000"/>
              </a:lnSpc>
              <a:spcBef>
                <a:spcPts val="600"/>
              </a:spcBef>
              <a:tabLst>
                <a:tab pos="4284663" algn="r"/>
                <a:tab pos="4572000" algn="l"/>
                <a:tab pos="7834313" algn="r"/>
              </a:tabLst>
            </a:pPr>
            <a:r>
              <a:rPr lang="en-US" sz="1900" b="0" dirty="0">
                <a:solidFill>
                  <a:schemeClr val="bg2"/>
                </a:solidFill>
                <a:latin typeface="Liberation Sans" panose="020B0604020202020204" pitchFamily="34" charset="0"/>
              </a:rPr>
              <a:t>Accounts Payable 	$27,000 	Dividends 	$15,000</a:t>
            </a:r>
          </a:p>
          <a:p>
            <a:pPr algn="l">
              <a:lnSpc>
                <a:spcPct val="110000"/>
              </a:lnSpc>
              <a:spcBef>
                <a:spcPts val="200"/>
              </a:spcBef>
              <a:tabLst>
                <a:tab pos="4284663" algn="r"/>
                <a:tab pos="4572000" algn="l"/>
                <a:tab pos="7834313" algn="r"/>
              </a:tabLst>
            </a:pPr>
            <a:r>
              <a:rPr lang="en-US" sz="1900" b="0" dirty="0">
                <a:solidFill>
                  <a:schemeClr val="bg2"/>
                </a:solidFill>
                <a:latin typeface="Liberation Sans" panose="020B0604020202020204" pitchFamily="34" charset="0"/>
              </a:rPr>
              <a:t>Service Revenue 	98,000 	Retained Earnings 	42,000</a:t>
            </a:r>
          </a:p>
          <a:p>
            <a:pPr algn="l">
              <a:lnSpc>
                <a:spcPct val="110000"/>
              </a:lnSpc>
              <a:spcBef>
                <a:spcPts val="200"/>
              </a:spcBef>
              <a:tabLst>
                <a:tab pos="4284663" algn="r"/>
                <a:tab pos="4572000" algn="l"/>
                <a:tab pos="7834313" algn="r"/>
              </a:tabLst>
            </a:pPr>
            <a:r>
              <a:rPr lang="en-US" sz="1900" b="0" dirty="0">
                <a:solidFill>
                  <a:schemeClr val="bg2"/>
                </a:solidFill>
                <a:latin typeface="Liberation Sans" panose="020B0604020202020204" pitchFamily="34" charset="0"/>
              </a:rPr>
              <a:t>Rent Expense 	22,000 	Accounts Receivable 	38,000</a:t>
            </a:r>
          </a:p>
          <a:p>
            <a:pPr algn="l">
              <a:lnSpc>
                <a:spcPct val="110000"/>
              </a:lnSpc>
              <a:spcBef>
                <a:spcPts val="200"/>
              </a:spcBef>
              <a:tabLst>
                <a:tab pos="4284663" algn="r"/>
                <a:tab pos="4572000" algn="l"/>
                <a:tab pos="7834313" algn="r"/>
              </a:tabLst>
            </a:pPr>
            <a:r>
              <a:rPr lang="en-US" sz="1900" b="0" dirty="0">
                <a:solidFill>
                  <a:schemeClr val="bg2"/>
                </a:solidFill>
                <a:latin typeface="Liberation Sans" panose="020B0604020202020204" pitchFamily="34" charset="0"/>
              </a:rPr>
              <a:t>Salaries and Wages Expense	51,000 	Supplies Expense 	7,000</a:t>
            </a:r>
          </a:p>
          <a:p>
            <a:pPr algn="l">
              <a:lnSpc>
                <a:spcPct val="110000"/>
              </a:lnSpc>
              <a:spcBef>
                <a:spcPts val="600"/>
              </a:spcBef>
            </a:pPr>
            <a:r>
              <a:rPr lang="en-US" sz="1900" dirty="0">
                <a:solidFill>
                  <a:schemeClr val="bg2"/>
                </a:solidFill>
                <a:latin typeface="Liberation Sans" panose="020B0604020202020204" pitchFamily="34" charset="0"/>
              </a:rPr>
              <a:t>Prepare the entries to close the revenue and expense accounts.</a:t>
            </a:r>
          </a:p>
          <a:p>
            <a:pPr algn="l">
              <a:lnSpc>
                <a:spcPct val="110000"/>
              </a:lnSpc>
              <a:spcBef>
                <a:spcPts val="1200"/>
              </a:spcBef>
            </a:pPr>
            <a:r>
              <a:rPr lang="en-US" altLang="en-US" sz="1900" dirty="0">
                <a:solidFill>
                  <a:schemeClr val="tx2">
                    <a:lumMod val="50000"/>
                  </a:schemeClr>
                </a:solidFill>
                <a:latin typeface="Liberation Sans" panose="020B0604020202020204" pitchFamily="34" charset="0"/>
              </a:rPr>
              <a:t>SOLUTION</a:t>
            </a:r>
          </a:p>
        </p:txBody>
      </p:sp>
      <p:sp>
        <p:nvSpPr>
          <p:cNvPr id="11" name="Isosceles Triangle 10"/>
          <p:cNvSpPr/>
          <p:nvPr/>
        </p:nvSpPr>
        <p:spPr bwMode="auto">
          <a:xfrm rot="5400000">
            <a:off x="1917401" y="543503"/>
            <a:ext cx="338931" cy="329406"/>
          </a:xfrm>
          <a:prstGeom prst="triangle">
            <a:avLst/>
          </a:prstGeom>
          <a:solidFill>
            <a:srgbClr val="003399"/>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iberation Sans" panose="020B0604020202020204" pitchFamily="34" charset="0"/>
            </a:endParaRPr>
          </a:p>
        </p:txBody>
      </p:sp>
      <p:sp>
        <p:nvSpPr>
          <p:cNvPr id="12" name="TextBox 11"/>
          <p:cNvSpPr txBox="1"/>
          <p:nvPr/>
        </p:nvSpPr>
        <p:spPr>
          <a:xfrm>
            <a:off x="171260" y="411948"/>
            <a:ext cx="173374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lgn="ctr">
              <a:spcBef>
                <a:spcPct val="50000"/>
              </a:spcBef>
              <a:defRPr i="0">
                <a:solidFill>
                  <a:srgbClr val="E20000"/>
                </a:solidFill>
                <a:effectLst/>
                <a:latin typeface="Arial"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buClr>
                <a:srgbClr val="E20000"/>
              </a:buClr>
            </a:pPr>
            <a:r>
              <a:rPr lang="en-US" sz="3200" b="1" dirty="0">
                <a:latin typeface="Liberation Sans" panose="020B0604020202020204" pitchFamily="34" charset="0"/>
              </a:rPr>
              <a:t>DO IT!</a:t>
            </a:r>
          </a:p>
        </p:txBody>
      </p:sp>
      <p:sp>
        <p:nvSpPr>
          <p:cNvPr id="14" name="TextBox 13"/>
          <p:cNvSpPr txBox="1"/>
          <p:nvPr/>
        </p:nvSpPr>
        <p:spPr>
          <a:xfrm>
            <a:off x="2183330" y="344873"/>
            <a:ext cx="864670" cy="707886"/>
          </a:xfrm>
          <a:prstGeom prst="rect">
            <a:avLst/>
          </a:prstGeom>
          <a:noFill/>
        </p:spPr>
        <p:txBody>
          <a:bodyPr wrap="square" rtlCol="0">
            <a:spAutoFit/>
          </a:bodyPr>
          <a:lstStyle/>
          <a:p>
            <a:pPr algn="ctr">
              <a:buClr>
                <a:srgbClr val="E20000"/>
              </a:buClr>
            </a:pPr>
            <a:r>
              <a:rPr lang="en-US" sz="4000" dirty="0">
                <a:solidFill>
                  <a:srgbClr val="E20000"/>
                </a:solidFill>
                <a:latin typeface="Liberation Sans" panose="020B0604020202020204" pitchFamily="34" charset="0"/>
              </a:rPr>
              <a:t>4b</a:t>
            </a:r>
            <a:endParaRPr lang="en-US" sz="4000" b="1" i="0" dirty="0">
              <a:solidFill>
                <a:srgbClr val="E20000"/>
              </a:solidFill>
              <a:effectLst/>
              <a:latin typeface="Liberation Sans" panose="020B0604020202020204" pitchFamily="34" charset="0"/>
            </a:endParaRPr>
          </a:p>
        </p:txBody>
      </p:sp>
      <p:cxnSp>
        <p:nvCxnSpPr>
          <p:cNvPr id="15" name="Straight Connector 14"/>
          <p:cNvCxnSpPr/>
          <p:nvPr/>
        </p:nvCxnSpPr>
        <p:spPr bwMode="auto">
          <a:xfrm>
            <a:off x="1905000" y="265455"/>
            <a:ext cx="0" cy="912801"/>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16" name="Rectangle 15"/>
          <p:cNvSpPr/>
          <p:nvPr/>
        </p:nvSpPr>
        <p:spPr bwMode="auto">
          <a:xfrm>
            <a:off x="8866496" y="15920"/>
            <a:ext cx="228600" cy="1244586"/>
          </a:xfrm>
          <a:prstGeom prst="rect">
            <a:avLst/>
          </a:prstGeom>
          <a:solidFill>
            <a:schemeClr val="accent3"/>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iberation Sans" panose="020B0604020202020204" pitchFamily="34" charset="0"/>
            </a:endParaRPr>
          </a:p>
        </p:txBody>
      </p:sp>
      <p:sp>
        <p:nvSpPr>
          <p:cNvPr id="13" name="Rectangle 10"/>
          <p:cNvSpPr>
            <a:spLocks noChangeArrowheads="1"/>
          </p:cNvSpPr>
          <p:nvPr/>
        </p:nvSpPr>
        <p:spPr bwMode="auto">
          <a:xfrm>
            <a:off x="429904" y="4359649"/>
            <a:ext cx="8333096" cy="2240100"/>
          </a:xfrm>
          <a:prstGeom prst="rect">
            <a:avLst/>
          </a:prstGeom>
          <a:noFill/>
          <a:ln>
            <a:noFill/>
          </a:ln>
          <a:effectLst/>
          <a:extLst>
            <a:ext uri="{909E8E84-426E-40DD-AFC4-6F175D3DCCD1}">
              <a14:hiddenFill xmlns:a14="http://schemas.microsoft.com/office/drawing/2010/main">
                <a:solidFill>
                  <a:srgbClr val="EBF7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gn="ctr">
              <a:tabLst>
                <a:tab pos="1943100" algn="l"/>
              </a:tabLst>
              <a:defRPr sz="2400">
                <a:solidFill>
                  <a:schemeClr val="tx1"/>
                </a:solidFill>
                <a:latin typeface="Times New Roman" pitchFamily="18" charset="0"/>
              </a:defRPr>
            </a:lvl1pPr>
            <a:lvl2pPr marL="971550" indent="-457200" algn="ctr">
              <a:tabLst>
                <a:tab pos="1943100" algn="l"/>
              </a:tabLst>
              <a:defRPr sz="2400">
                <a:solidFill>
                  <a:schemeClr val="tx1"/>
                </a:solidFill>
                <a:latin typeface="Times New Roman" pitchFamily="18" charset="0"/>
              </a:defRPr>
            </a:lvl2pPr>
            <a:lvl3pPr marL="1543050" indent="-457200" algn="ctr">
              <a:tabLst>
                <a:tab pos="1943100" algn="l"/>
              </a:tabLst>
              <a:defRPr sz="2400">
                <a:solidFill>
                  <a:schemeClr val="tx1"/>
                </a:solidFill>
                <a:latin typeface="Times New Roman" pitchFamily="18" charset="0"/>
              </a:defRPr>
            </a:lvl3pPr>
            <a:lvl4pPr marL="2114550" indent="-457200" algn="ctr">
              <a:tabLst>
                <a:tab pos="1943100" algn="l"/>
              </a:tabLst>
              <a:defRPr sz="2400">
                <a:solidFill>
                  <a:schemeClr val="tx1"/>
                </a:solidFill>
                <a:latin typeface="Times New Roman" pitchFamily="18" charset="0"/>
              </a:defRPr>
            </a:lvl4pPr>
            <a:lvl5pPr marL="2686050" indent="-457200" algn="ctr">
              <a:tabLst>
                <a:tab pos="1943100" algn="l"/>
              </a:tabLst>
              <a:defRPr sz="2400">
                <a:solidFill>
                  <a:schemeClr val="tx1"/>
                </a:solidFill>
                <a:latin typeface="Times New Roman" pitchFamily="18" charset="0"/>
              </a:defRPr>
            </a:lvl5pPr>
            <a:lvl6pPr marL="3143250" indent="-457200" algn="ctr" eaLnBrk="0" fontAlgn="base" hangingPunct="0">
              <a:spcBef>
                <a:spcPct val="0"/>
              </a:spcBef>
              <a:spcAft>
                <a:spcPct val="0"/>
              </a:spcAft>
              <a:tabLst>
                <a:tab pos="1943100" algn="l"/>
              </a:tabLst>
              <a:defRPr sz="2400">
                <a:solidFill>
                  <a:schemeClr val="tx1"/>
                </a:solidFill>
                <a:latin typeface="Times New Roman" pitchFamily="18" charset="0"/>
              </a:defRPr>
            </a:lvl6pPr>
            <a:lvl7pPr marL="3600450" indent="-457200" algn="ctr" eaLnBrk="0" fontAlgn="base" hangingPunct="0">
              <a:spcBef>
                <a:spcPct val="0"/>
              </a:spcBef>
              <a:spcAft>
                <a:spcPct val="0"/>
              </a:spcAft>
              <a:tabLst>
                <a:tab pos="1943100" algn="l"/>
              </a:tabLst>
              <a:defRPr sz="2400">
                <a:solidFill>
                  <a:schemeClr val="tx1"/>
                </a:solidFill>
                <a:latin typeface="Times New Roman" pitchFamily="18" charset="0"/>
              </a:defRPr>
            </a:lvl7pPr>
            <a:lvl8pPr marL="4057650" indent="-457200" algn="ctr" eaLnBrk="0" fontAlgn="base" hangingPunct="0">
              <a:spcBef>
                <a:spcPct val="0"/>
              </a:spcBef>
              <a:spcAft>
                <a:spcPct val="0"/>
              </a:spcAft>
              <a:tabLst>
                <a:tab pos="1943100" algn="l"/>
              </a:tabLst>
              <a:defRPr sz="2400">
                <a:solidFill>
                  <a:schemeClr val="tx1"/>
                </a:solidFill>
                <a:latin typeface="Times New Roman" pitchFamily="18" charset="0"/>
              </a:defRPr>
            </a:lvl8pPr>
            <a:lvl9pPr marL="4514850" indent="-457200" algn="ctr" eaLnBrk="0" fontAlgn="base" hangingPunct="0">
              <a:spcBef>
                <a:spcPct val="0"/>
              </a:spcBef>
              <a:spcAft>
                <a:spcPct val="0"/>
              </a:spcAft>
              <a:tabLst>
                <a:tab pos="1943100" algn="l"/>
              </a:tabLst>
              <a:defRPr sz="2400">
                <a:solidFill>
                  <a:schemeClr val="tx1"/>
                </a:solidFill>
                <a:latin typeface="Times New Roman" pitchFamily="18" charset="0"/>
              </a:defRPr>
            </a:lvl9pPr>
          </a:lstStyle>
          <a:p>
            <a:pPr marL="914400" indent="-450850" algn="l">
              <a:lnSpc>
                <a:spcPct val="110000"/>
              </a:lnSpc>
              <a:spcBef>
                <a:spcPts val="600"/>
              </a:spcBef>
              <a:tabLst>
                <a:tab pos="5949950" algn="r"/>
                <a:tab pos="7546975" algn="r"/>
              </a:tabLst>
            </a:pPr>
            <a:r>
              <a:rPr lang="en-US" sz="1900" b="0" dirty="0">
                <a:solidFill>
                  <a:schemeClr val="bg2"/>
                </a:solidFill>
                <a:latin typeface="Liberation Sans" panose="020B0604020202020204" pitchFamily="34" charset="0"/>
              </a:rPr>
              <a:t>Service Revenue 	98,000</a:t>
            </a:r>
          </a:p>
          <a:p>
            <a:pPr marL="914400" indent="-450850" algn="l">
              <a:lnSpc>
                <a:spcPct val="110000"/>
              </a:lnSpc>
              <a:spcBef>
                <a:spcPts val="100"/>
              </a:spcBef>
              <a:tabLst>
                <a:tab pos="5949950" algn="r"/>
                <a:tab pos="7546975" algn="r"/>
              </a:tabLst>
            </a:pPr>
            <a:r>
              <a:rPr lang="en-US" sz="1900" b="0" dirty="0">
                <a:solidFill>
                  <a:schemeClr val="bg2"/>
                </a:solidFill>
                <a:latin typeface="Liberation Sans" panose="020B0604020202020204" pitchFamily="34" charset="0"/>
              </a:rPr>
              <a:t>	Income Summary 		98,000</a:t>
            </a:r>
          </a:p>
          <a:p>
            <a:pPr marL="914400" indent="-450850" algn="l">
              <a:lnSpc>
                <a:spcPct val="110000"/>
              </a:lnSpc>
              <a:spcBef>
                <a:spcPts val="1200"/>
              </a:spcBef>
              <a:tabLst>
                <a:tab pos="5949950" algn="r"/>
                <a:tab pos="7546975" algn="r"/>
              </a:tabLst>
            </a:pPr>
            <a:r>
              <a:rPr lang="en-US" sz="1900" b="0" dirty="0">
                <a:solidFill>
                  <a:schemeClr val="bg2"/>
                </a:solidFill>
                <a:latin typeface="Liberation Sans" panose="020B0604020202020204" pitchFamily="34" charset="0"/>
              </a:rPr>
              <a:t>Income Summary 	80,000</a:t>
            </a:r>
          </a:p>
          <a:p>
            <a:pPr marL="914400" indent="-450850" algn="l">
              <a:lnSpc>
                <a:spcPct val="110000"/>
              </a:lnSpc>
              <a:spcBef>
                <a:spcPts val="100"/>
              </a:spcBef>
              <a:tabLst>
                <a:tab pos="5949950" algn="r"/>
                <a:tab pos="7546975" algn="r"/>
              </a:tabLst>
            </a:pPr>
            <a:r>
              <a:rPr lang="en-US" sz="1900" b="0" dirty="0">
                <a:solidFill>
                  <a:schemeClr val="bg2"/>
                </a:solidFill>
                <a:latin typeface="Liberation Sans" panose="020B0604020202020204" pitchFamily="34" charset="0"/>
              </a:rPr>
              <a:t>	Salaries and Wages Expense 		51,000</a:t>
            </a:r>
          </a:p>
          <a:p>
            <a:pPr marL="914400" indent="-450850" algn="l">
              <a:lnSpc>
                <a:spcPct val="110000"/>
              </a:lnSpc>
              <a:spcBef>
                <a:spcPts val="100"/>
              </a:spcBef>
              <a:tabLst>
                <a:tab pos="5949950" algn="r"/>
                <a:tab pos="7546975" algn="r"/>
              </a:tabLst>
            </a:pPr>
            <a:r>
              <a:rPr lang="en-US" sz="1900" b="0" dirty="0">
                <a:solidFill>
                  <a:schemeClr val="bg2"/>
                </a:solidFill>
                <a:latin typeface="Liberation Sans" panose="020B0604020202020204" pitchFamily="34" charset="0"/>
              </a:rPr>
              <a:t>	Rent Expense 		22,000</a:t>
            </a:r>
          </a:p>
          <a:p>
            <a:pPr marL="914400" indent="-450850" algn="l">
              <a:lnSpc>
                <a:spcPct val="110000"/>
              </a:lnSpc>
              <a:spcBef>
                <a:spcPts val="100"/>
              </a:spcBef>
              <a:tabLst>
                <a:tab pos="5949950" algn="r"/>
                <a:tab pos="7546975" algn="r"/>
              </a:tabLst>
            </a:pPr>
            <a:r>
              <a:rPr lang="en-US" sz="1900" b="0" dirty="0">
                <a:solidFill>
                  <a:schemeClr val="bg2"/>
                </a:solidFill>
                <a:latin typeface="Liberation Sans" panose="020B0604020202020204" pitchFamily="34" charset="0"/>
              </a:rPr>
              <a:t>	Supplies Expense 		7,000</a:t>
            </a:r>
            <a:endParaRPr lang="en-US" altLang="en-US" sz="1900" b="0" dirty="0">
              <a:solidFill>
                <a:schemeClr val="bg2"/>
              </a:solidFill>
              <a:latin typeface="Liberation Sans" panose="020B0604020202020204" pitchFamily="34" charset="0"/>
            </a:endParaRPr>
          </a:p>
        </p:txBody>
      </p:sp>
      <p:sp>
        <p:nvSpPr>
          <p:cNvPr id="17"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4 </a:t>
            </a:r>
          </a:p>
        </p:txBody>
      </p:sp>
    </p:spTree>
    <p:extLst>
      <p:ext uri="{BB962C8B-B14F-4D97-AF65-F5344CB8AC3E}">
        <p14:creationId xmlns:p14="http://schemas.microsoft.com/office/powerpoint/2010/main" val="111166585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wipe(left)">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wipe(left)">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wipe(left)">
                                      <p:cBhvr>
                                        <p:cTn id="22" dur="500"/>
                                        <p:tgtEl>
                                          <p:spTgt spid="1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xEl>
                                              <p:pRg st="4" end="4"/>
                                            </p:txEl>
                                          </p:spTgt>
                                        </p:tgtEl>
                                        <p:attrNameLst>
                                          <p:attrName>style.visibility</p:attrName>
                                        </p:attrNameLst>
                                      </p:cBhvr>
                                      <p:to>
                                        <p:strVal val="visible"/>
                                      </p:to>
                                    </p:set>
                                    <p:animEffect transition="in" filter="wipe(left)">
                                      <p:cBhvr>
                                        <p:cTn id="27" dur="500"/>
                                        <p:tgtEl>
                                          <p:spTgt spid="1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3">
                                            <p:txEl>
                                              <p:pRg st="5" end="5"/>
                                            </p:txEl>
                                          </p:spTgt>
                                        </p:tgtEl>
                                        <p:attrNameLst>
                                          <p:attrName>style.visibility</p:attrName>
                                        </p:attrNameLst>
                                      </p:cBhvr>
                                      <p:to>
                                        <p:strVal val="visible"/>
                                      </p:to>
                                    </p:set>
                                    <p:animEffect transition="in" filter="wipe(left)">
                                      <p:cBhvr>
                                        <p:cTn id="32" dur="500"/>
                                        <p:tgtEl>
                                          <p:spTgt spid="1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bldLvl="3"/>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22"/>
          <p:cNvSpPr/>
          <p:nvPr/>
        </p:nvSpPr>
        <p:spPr bwMode="auto">
          <a:xfrm>
            <a:off x="3200400" y="363721"/>
            <a:ext cx="5791200" cy="778467"/>
          </a:xfrm>
          <a:prstGeom prst="roundRect">
            <a:avLst/>
          </a:prstGeom>
          <a:solidFill>
            <a:srgbClr val="0066CC"/>
          </a:solidFill>
          <a:ln w="12700" cap="sq" cmpd="sng" algn="ctr">
            <a:noFill/>
            <a:prstDash val="solid"/>
            <a:round/>
            <a:headEnd type="none" w="sm" len="sm"/>
            <a:tailEnd type="none" w="sm" len="sm"/>
          </a:ln>
          <a:effectLst>
            <a:innerShdw blurRad="114300">
              <a:prstClr val="black"/>
            </a:innerShdw>
          </a:effectLst>
        </p:spPr>
        <p:txBody>
          <a:bodyPr vert="horz" wrap="square" lIns="91440" tIns="45720" rIns="91440" bIns="91440" numCol="1" rtlCol="0" anchor="ctr" anchorCtr="0" compatLnSpc="1">
            <a:prstTxWarp prst="textNoShape">
              <a:avLst/>
            </a:prstTxWarp>
            <a:noAutofit/>
          </a:bodyPr>
          <a:lstStyle/>
          <a:p>
            <a:pPr marL="53975" algn="l"/>
            <a:r>
              <a:rPr lang="en-US" sz="2900" dirty="0">
                <a:solidFill>
                  <a:schemeClr val="accent3"/>
                </a:solidFill>
                <a:latin typeface="Liberation Sans" panose="020B0604020202020204" pitchFamily="34" charset="0"/>
              </a:rPr>
              <a:t>Closing Entries</a:t>
            </a:r>
            <a:endParaRPr lang="en-US" sz="2900" b="1" i="0" dirty="0">
              <a:solidFill>
                <a:schemeClr val="accent3"/>
              </a:solidFill>
              <a:latin typeface="Liberation Sans" panose="020B0604020202020204" pitchFamily="34" charset="0"/>
            </a:endParaRPr>
          </a:p>
        </p:txBody>
      </p:sp>
      <p:sp>
        <p:nvSpPr>
          <p:cNvPr id="337930" name="Rectangle 10"/>
          <p:cNvSpPr>
            <a:spLocks noChangeArrowheads="1"/>
          </p:cNvSpPr>
          <p:nvPr/>
        </p:nvSpPr>
        <p:spPr bwMode="auto">
          <a:xfrm>
            <a:off x="429904" y="1360600"/>
            <a:ext cx="8333096" cy="3050066"/>
          </a:xfrm>
          <a:prstGeom prst="rect">
            <a:avLst/>
          </a:prstGeom>
          <a:noFill/>
          <a:ln>
            <a:noFill/>
          </a:ln>
          <a:effectLst/>
          <a:extLst>
            <a:ext uri="{909E8E84-426E-40DD-AFC4-6F175D3DCCD1}">
              <a14:hiddenFill xmlns:a14="http://schemas.microsoft.com/office/drawing/2010/main">
                <a:solidFill>
                  <a:srgbClr val="EBF7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gn="ctr">
              <a:tabLst>
                <a:tab pos="1943100" algn="l"/>
              </a:tabLst>
              <a:defRPr sz="2400">
                <a:solidFill>
                  <a:schemeClr val="tx1"/>
                </a:solidFill>
                <a:latin typeface="Times New Roman" pitchFamily="18" charset="0"/>
              </a:defRPr>
            </a:lvl1pPr>
            <a:lvl2pPr marL="971550" indent="-457200" algn="ctr">
              <a:tabLst>
                <a:tab pos="1943100" algn="l"/>
              </a:tabLst>
              <a:defRPr sz="2400">
                <a:solidFill>
                  <a:schemeClr val="tx1"/>
                </a:solidFill>
                <a:latin typeface="Times New Roman" pitchFamily="18" charset="0"/>
              </a:defRPr>
            </a:lvl2pPr>
            <a:lvl3pPr marL="1543050" indent="-457200" algn="ctr">
              <a:tabLst>
                <a:tab pos="1943100" algn="l"/>
              </a:tabLst>
              <a:defRPr sz="2400">
                <a:solidFill>
                  <a:schemeClr val="tx1"/>
                </a:solidFill>
                <a:latin typeface="Times New Roman" pitchFamily="18" charset="0"/>
              </a:defRPr>
            </a:lvl3pPr>
            <a:lvl4pPr marL="2114550" indent="-457200" algn="ctr">
              <a:tabLst>
                <a:tab pos="1943100" algn="l"/>
              </a:tabLst>
              <a:defRPr sz="2400">
                <a:solidFill>
                  <a:schemeClr val="tx1"/>
                </a:solidFill>
                <a:latin typeface="Times New Roman" pitchFamily="18" charset="0"/>
              </a:defRPr>
            </a:lvl4pPr>
            <a:lvl5pPr marL="2686050" indent="-457200" algn="ctr">
              <a:tabLst>
                <a:tab pos="1943100" algn="l"/>
              </a:tabLst>
              <a:defRPr sz="2400">
                <a:solidFill>
                  <a:schemeClr val="tx1"/>
                </a:solidFill>
                <a:latin typeface="Times New Roman" pitchFamily="18" charset="0"/>
              </a:defRPr>
            </a:lvl5pPr>
            <a:lvl6pPr marL="3143250" indent="-457200" algn="ctr" eaLnBrk="0" fontAlgn="base" hangingPunct="0">
              <a:spcBef>
                <a:spcPct val="0"/>
              </a:spcBef>
              <a:spcAft>
                <a:spcPct val="0"/>
              </a:spcAft>
              <a:tabLst>
                <a:tab pos="1943100" algn="l"/>
              </a:tabLst>
              <a:defRPr sz="2400">
                <a:solidFill>
                  <a:schemeClr val="tx1"/>
                </a:solidFill>
                <a:latin typeface="Times New Roman" pitchFamily="18" charset="0"/>
              </a:defRPr>
            </a:lvl6pPr>
            <a:lvl7pPr marL="3600450" indent="-457200" algn="ctr" eaLnBrk="0" fontAlgn="base" hangingPunct="0">
              <a:spcBef>
                <a:spcPct val="0"/>
              </a:spcBef>
              <a:spcAft>
                <a:spcPct val="0"/>
              </a:spcAft>
              <a:tabLst>
                <a:tab pos="1943100" algn="l"/>
              </a:tabLst>
              <a:defRPr sz="2400">
                <a:solidFill>
                  <a:schemeClr val="tx1"/>
                </a:solidFill>
                <a:latin typeface="Times New Roman" pitchFamily="18" charset="0"/>
              </a:defRPr>
            </a:lvl7pPr>
            <a:lvl8pPr marL="4057650" indent="-457200" algn="ctr" eaLnBrk="0" fontAlgn="base" hangingPunct="0">
              <a:spcBef>
                <a:spcPct val="0"/>
              </a:spcBef>
              <a:spcAft>
                <a:spcPct val="0"/>
              </a:spcAft>
              <a:tabLst>
                <a:tab pos="1943100" algn="l"/>
              </a:tabLst>
              <a:defRPr sz="2400">
                <a:solidFill>
                  <a:schemeClr val="tx1"/>
                </a:solidFill>
                <a:latin typeface="Times New Roman" pitchFamily="18" charset="0"/>
              </a:defRPr>
            </a:lvl8pPr>
            <a:lvl9pPr marL="4514850" indent="-457200" algn="ctr" eaLnBrk="0" fontAlgn="base" hangingPunct="0">
              <a:spcBef>
                <a:spcPct val="0"/>
              </a:spcBef>
              <a:spcAft>
                <a:spcPct val="0"/>
              </a:spcAft>
              <a:tabLst>
                <a:tab pos="1943100" algn="l"/>
              </a:tabLst>
              <a:defRPr sz="2400">
                <a:solidFill>
                  <a:schemeClr val="tx1"/>
                </a:solidFill>
                <a:latin typeface="Times New Roman" pitchFamily="18" charset="0"/>
              </a:defRPr>
            </a:lvl9pPr>
          </a:lstStyle>
          <a:p>
            <a:pPr algn="l">
              <a:lnSpc>
                <a:spcPct val="110000"/>
              </a:lnSpc>
              <a:spcBef>
                <a:spcPts val="600"/>
              </a:spcBef>
            </a:pPr>
            <a:r>
              <a:rPr lang="en-US" sz="1900" b="0" dirty="0">
                <a:solidFill>
                  <a:schemeClr val="bg2"/>
                </a:solidFill>
                <a:latin typeface="Liberation Sans" panose="020B0604020202020204" pitchFamily="34" charset="0"/>
              </a:rPr>
              <a:t>Hancock Company has the following balances in selected accounts of its adjusted trial balance.</a:t>
            </a:r>
          </a:p>
          <a:p>
            <a:pPr algn="l">
              <a:lnSpc>
                <a:spcPct val="110000"/>
              </a:lnSpc>
              <a:spcBef>
                <a:spcPts val="600"/>
              </a:spcBef>
              <a:tabLst>
                <a:tab pos="4284663" algn="r"/>
                <a:tab pos="4572000" algn="l"/>
                <a:tab pos="7834313" algn="r"/>
              </a:tabLst>
            </a:pPr>
            <a:r>
              <a:rPr lang="en-US" sz="1900" b="0" dirty="0">
                <a:solidFill>
                  <a:schemeClr val="bg2"/>
                </a:solidFill>
                <a:latin typeface="Liberation Sans" panose="020B0604020202020204" pitchFamily="34" charset="0"/>
              </a:rPr>
              <a:t>Accounts Payable 	$27,000 	Dividends 	$15,000</a:t>
            </a:r>
          </a:p>
          <a:p>
            <a:pPr algn="l">
              <a:lnSpc>
                <a:spcPct val="110000"/>
              </a:lnSpc>
              <a:spcBef>
                <a:spcPts val="200"/>
              </a:spcBef>
              <a:tabLst>
                <a:tab pos="4284663" algn="r"/>
                <a:tab pos="4572000" algn="l"/>
                <a:tab pos="7834313" algn="r"/>
              </a:tabLst>
            </a:pPr>
            <a:r>
              <a:rPr lang="en-US" sz="1900" b="0" dirty="0">
                <a:solidFill>
                  <a:schemeClr val="bg2"/>
                </a:solidFill>
                <a:latin typeface="Liberation Sans" panose="020B0604020202020204" pitchFamily="34" charset="0"/>
              </a:rPr>
              <a:t>Service Revenue 	98,000 	Retained Earnings 	42,000</a:t>
            </a:r>
          </a:p>
          <a:p>
            <a:pPr algn="l">
              <a:lnSpc>
                <a:spcPct val="110000"/>
              </a:lnSpc>
              <a:spcBef>
                <a:spcPts val="200"/>
              </a:spcBef>
              <a:tabLst>
                <a:tab pos="4284663" algn="r"/>
                <a:tab pos="4572000" algn="l"/>
                <a:tab pos="7834313" algn="r"/>
              </a:tabLst>
            </a:pPr>
            <a:r>
              <a:rPr lang="en-US" sz="1900" b="0" dirty="0">
                <a:solidFill>
                  <a:schemeClr val="bg2"/>
                </a:solidFill>
                <a:latin typeface="Liberation Sans" panose="020B0604020202020204" pitchFamily="34" charset="0"/>
              </a:rPr>
              <a:t>Rent Expense 	22,000 	Accounts Receivable 	38,000</a:t>
            </a:r>
          </a:p>
          <a:p>
            <a:pPr algn="l">
              <a:lnSpc>
                <a:spcPct val="110000"/>
              </a:lnSpc>
              <a:spcBef>
                <a:spcPts val="200"/>
              </a:spcBef>
              <a:tabLst>
                <a:tab pos="4284663" algn="r"/>
                <a:tab pos="4572000" algn="l"/>
                <a:tab pos="7834313" algn="r"/>
              </a:tabLst>
            </a:pPr>
            <a:r>
              <a:rPr lang="en-US" sz="1900" b="0" dirty="0">
                <a:solidFill>
                  <a:schemeClr val="bg2"/>
                </a:solidFill>
                <a:latin typeface="Liberation Sans" panose="020B0604020202020204" pitchFamily="34" charset="0"/>
              </a:rPr>
              <a:t>Salaries and Wages Expense	51,000 	Supplies Expense 	7,000</a:t>
            </a:r>
          </a:p>
          <a:p>
            <a:pPr algn="l">
              <a:lnSpc>
                <a:spcPct val="110000"/>
              </a:lnSpc>
              <a:spcBef>
                <a:spcPts val="600"/>
              </a:spcBef>
            </a:pPr>
            <a:r>
              <a:rPr lang="en-US" sz="1900" dirty="0">
                <a:solidFill>
                  <a:schemeClr val="bg2"/>
                </a:solidFill>
                <a:latin typeface="Liberation Sans" panose="020B0604020202020204" pitchFamily="34" charset="0"/>
              </a:rPr>
              <a:t>Prepare the entries to close income summary and dividends.</a:t>
            </a:r>
          </a:p>
          <a:p>
            <a:pPr algn="l">
              <a:lnSpc>
                <a:spcPct val="110000"/>
              </a:lnSpc>
              <a:spcBef>
                <a:spcPts val="1200"/>
              </a:spcBef>
            </a:pPr>
            <a:r>
              <a:rPr lang="en-US" altLang="en-US" sz="1900" dirty="0">
                <a:solidFill>
                  <a:schemeClr val="tx2">
                    <a:lumMod val="50000"/>
                  </a:schemeClr>
                </a:solidFill>
                <a:latin typeface="Liberation Sans" panose="020B0604020202020204" pitchFamily="34" charset="0"/>
              </a:rPr>
              <a:t>SOLUTION</a:t>
            </a:r>
          </a:p>
        </p:txBody>
      </p:sp>
      <p:sp>
        <p:nvSpPr>
          <p:cNvPr id="11" name="Isosceles Triangle 10"/>
          <p:cNvSpPr/>
          <p:nvPr/>
        </p:nvSpPr>
        <p:spPr bwMode="auto">
          <a:xfrm rot="5400000">
            <a:off x="1917401" y="543503"/>
            <a:ext cx="338931" cy="329406"/>
          </a:xfrm>
          <a:prstGeom prst="triangle">
            <a:avLst/>
          </a:prstGeom>
          <a:solidFill>
            <a:srgbClr val="003399"/>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iberation Sans" panose="020B0604020202020204" pitchFamily="34" charset="0"/>
            </a:endParaRPr>
          </a:p>
        </p:txBody>
      </p:sp>
      <p:sp>
        <p:nvSpPr>
          <p:cNvPr id="12" name="TextBox 11"/>
          <p:cNvSpPr txBox="1"/>
          <p:nvPr/>
        </p:nvSpPr>
        <p:spPr>
          <a:xfrm>
            <a:off x="171260" y="411948"/>
            <a:ext cx="173374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lgn="ctr">
              <a:spcBef>
                <a:spcPct val="50000"/>
              </a:spcBef>
              <a:defRPr i="0">
                <a:solidFill>
                  <a:srgbClr val="E20000"/>
                </a:solidFill>
                <a:effectLst/>
                <a:latin typeface="Arial"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buClr>
                <a:srgbClr val="E20000"/>
              </a:buClr>
            </a:pPr>
            <a:r>
              <a:rPr lang="en-US" sz="3200" b="1" dirty="0">
                <a:latin typeface="Liberation Sans" panose="020B0604020202020204" pitchFamily="34" charset="0"/>
              </a:rPr>
              <a:t>DO IT!</a:t>
            </a:r>
          </a:p>
        </p:txBody>
      </p:sp>
      <p:sp>
        <p:nvSpPr>
          <p:cNvPr id="14" name="TextBox 13"/>
          <p:cNvSpPr txBox="1"/>
          <p:nvPr/>
        </p:nvSpPr>
        <p:spPr>
          <a:xfrm>
            <a:off x="2183330" y="344873"/>
            <a:ext cx="864670" cy="707886"/>
          </a:xfrm>
          <a:prstGeom prst="rect">
            <a:avLst/>
          </a:prstGeom>
          <a:noFill/>
        </p:spPr>
        <p:txBody>
          <a:bodyPr wrap="square" rtlCol="0">
            <a:spAutoFit/>
          </a:bodyPr>
          <a:lstStyle/>
          <a:p>
            <a:pPr algn="ctr">
              <a:buClr>
                <a:srgbClr val="E20000"/>
              </a:buClr>
            </a:pPr>
            <a:r>
              <a:rPr lang="en-US" sz="4000" dirty="0">
                <a:solidFill>
                  <a:srgbClr val="E20000"/>
                </a:solidFill>
                <a:latin typeface="Liberation Sans" panose="020B0604020202020204" pitchFamily="34" charset="0"/>
              </a:rPr>
              <a:t>4b</a:t>
            </a:r>
            <a:endParaRPr lang="en-US" sz="4000" b="1" i="0" dirty="0">
              <a:solidFill>
                <a:srgbClr val="E20000"/>
              </a:solidFill>
              <a:effectLst/>
              <a:latin typeface="Liberation Sans" panose="020B0604020202020204" pitchFamily="34" charset="0"/>
            </a:endParaRPr>
          </a:p>
        </p:txBody>
      </p:sp>
      <p:cxnSp>
        <p:nvCxnSpPr>
          <p:cNvPr id="15" name="Straight Connector 14"/>
          <p:cNvCxnSpPr/>
          <p:nvPr/>
        </p:nvCxnSpPr>
        <p:spPr bwMode="auto">
          <a:xfrm>
            <a:off x="1905000" y="265455"/>
            <a:ext cx="0" cy="912801"/>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16" name="Rectangle 15"/>
          <p:cNvSpPr/>
          <p:nvPr/>
        </p:nvSpPr>
        <p:spPr bwMode="auto">
          <a:xfrm>
            <a:off x="8866496" y="15920"/>
            <a:ext cx="228600" cy="1244586"/>
          </a:xfrm>
          <a:prstGeom prst="rect">
            <a:avLst/>
          </a:prstGeom>
          <a:solidFill>
            <a:schemeClr val="accent3"/>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iberation Sans" panose="020B0604020202020204" pitchFamily="34" charset="0"/>
            </a:endParaRPr>
          </a:p>
        </p:txBody>
      </p:sp>
      <p:sp>
        <p:nvSpPr>
          <p:cNvPr id="13" name="Rectangle 10"/>
          <p:cNvSpPr>
            <a:spLocks noChangeArrowheads="1"/>
          </p:cNvSpPr>
          <p:nvPr/>
        </p:nvSpPr>
        <p:spPr bwMode="auto">
          <a:xfrm>
            <a:off x="429904" y="4359649"/>
            <a:ext cx="8333096" cy="1558375"/>
          </a:xfrm>
          <a:prstGeom prst="rect">
            <a:avLst/>
          </a:prstGeom>
          <a:noFill/>
          <a:ln>
            <a:noFill/>
          </a:ln>
          <a:effectLst/>
          <a:extLst>
            <a:ext uri="{909E8E84-426E-40DD-AFC4-6F175D3DCCD1}">
              <a14:hiddenFill xmlns:a14="http://schemas.microsoft.com/office/drawing/2010/main">
                <a:solidFill>
                  <a:srgbClr val="EBF7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gn="ctr">
              <a:tabLst>
                <a:tab pos="1943100" algn="l"/>
              </a:tabLst>
              <a:defRPr sz="2400">
                <a:solidFill>
                  <a:schemeClr val="tx1"/>
                </a:solidFill>
                <a:latin typeface="Times New Roman" pitchFamily="18" charset="0"/>
              </a:defRPr>
            </a:lvl1pPr>
            <a:lvl2pPr marL="971550" indent="-457200" algn="ctr">
              <a:tabLst>
                <a:tab pos="1943100" algn="l"/>
              </a:tabLst>
              <a:defRPr sz="2400">
                <a:solidFill>
                  <a:schemeClr val="tx1"/>
                </a:solidFill>
                <a:latin typeface="Times New Roman" pitchFamily="18" charset="0"/>
              </a:defRPr>
            </a:lvl2pPr>
            <a:lvl3pPr marL="1543050" indent="-457200" algn="ctr">
              <a:tabLst>
                <a:tab pos="1943100" algn="l"/>
              </a:tabLst>
              <a:defRPr sz="2400">
                <a:solidFill>
                  <a:schemeClr val="tx1"/>
                </a:solidFill>
                <a:latin typeface="Times New Roman" pitchFamily="18" charset="0"/>
              </a:defRPr>
            </a:lvl3pPr>
            <a:lvl4pPr marL="2114550" indent="-457200" algn="ctr">
              <a:tabLst>
                <a:tab pos="1943100" algn="l"/>
              </a:tabLst>
              <a:defRPr sz="2400">
                <a:solidFill>
                  <a:schemeClr val="tx1"/>
                </a:solidFill>
                <a:latin typeface="Times New Roman" pitchFamily="18" charset="0"/>
              </a:defRPr>
            </a:lvl4pPr>
            <a:lvl5pPr marL="2686050" indent="-457200" algn="ctr">
              <a:tabLst>
                <a:tab pos="1943100" algn="l"/>
              </a:tabLst>
              <a:defRPr sz="2400">
                <a:solidFill>
                  <a:schemeClr val="tx1"/>
                </a:solidFill>
                <a:latin typeface="Times New Roman" pitchFamily="18" charset="0"/>
              </a:defRPr>
            </a:lvl5pPr>
            <a:lvl6pPr marL="3143250" indent="-457200" algn="ctr" eaLnBrk="0" fontAlgn="base" hangingPunct="0">
              <a:spcBef>
                <a:spcPct val="0"/>
              </a:spcBef>
              <a:spcAft>
                <a:spcPct val="0"/>
              </a:spcAft>
              <a:tabLst>
                <a:tab pos="1943100" algn="l"/>
              </a:tabLst>
              <a:defRPr sz="2400">
                <a:solidFill>
                  <a:schemeClr val="tx1"/>
                </a:solidFill>
                <a:latin typeface="Times New Roman" pitchFamily="18" charset="0"/>
              </a:defRPr>
            </a:lvl6pPr>
            <a:lvl7pPr marL="3600450" indent="-457200" algn="ctr" eaLnBrk="0" fontAlgn="base" hangingPunct="0">
              <a:spcBef>
                <a:spcPct val="0"/>
              </a:spcBef>
              <a:spcAft>
                <a:spcPct val="0"/>
              </a:spcAft>
              <a:tabLst>
                <a:tab pos="1943100" algn="l"/>
              </a:tabLst>
              <a:defRPr sz="2400">
                <a:solidFill>
                  <a:schemeClr val="tx1"/>
                </a:solidFill>
                <a:latin typeface="Times New Roman" pitchFamily="18" charset="0"/>
              </a:defRPr>
            </a:lvl7pPr>
            <a:lvl8pPr marL="4057650" indent="-457200" algn="ctr" eaLnBrk="0" fontAlgn="base" hangingPunct="0">
              <a:spcBef>
                <a:spcPct val="0"/>
              </a:spcBef>
              <a:spcAft>
                <a:spcPct val="0"/>
              </a:spcAft>
              <a:tabLst>
                <a:tab pos="1943100" algn="l"/>
              </a:tabLst>
              <a:defRPr sz="2400">
                <a:solidFill>
                  <a:schemeClr val="tx1"/>
                </a:solidFill>
                <a:latin typeface="Times New Roman" pitchFamily="18" charset="0"/>
              </a:defRPr>
            </a:lvl8pPr>
            <a:lvl9pPr marL="4514850" indent="-457200" algn="ctr" eaLnBrk="0" fontAlgn="base" hangingPunct="0">
              <a:spcBef>
                <a:spcPct val="0"/>
              </a:spcBef>
              <a:spcAft>
                <a:spcPct val="0"/>
              </a:spcAft>
              <a:tabLst>
                <a:tab pos="1943100" algn="l"/>
              </a:tabLst>
              <a:defRPr sz="2400">
                <a:solidFill>
                  <a:schemeClr val="tx1"/>
                </a:solidFill>
                <a:latin typeface="Times New Roman" pitchFamily="18" charset="0"/>
              </a:defRPr>
            </a:lvl9pPr>
          </a:lstStyle>
          <a:p>
            <a:pPr marL="914400" indent="-450850" algn="l">
              <a:lnSpc>
                <a:spcPct val="110000"/>
              </a:lnSpc>
              <a:spcBef>
                <a:spcPts val="100"/>
              </a:spcBef>
              <a:tabLst>
                <a:tab pos="5949950" algn="r"/>
                <a:tab pos="7546975" algn="r"/>
              </a:tabLst>
            </a:pPr>
            <a:r>
              <a:rPr lang="en-US" sz="1900" b="0" dirty="0">
                <a:solidFill>
                  <a:schemeClr val="bg2"/>
                </a:solidFill>
                <a:latin typeface="Liberation Sans" panose="020B0604020202020204" pitchFamily="34" charset="0"/>
              </a:rPr>
              <a:t>Income Summary 	18,000</a:t>
            </a:r>
          </a:p>
          <a:p>
            <a:pPr marL="914400" indent="-450850" algn="l">
              <a:lnSpc>
                <a:spcPct val="110000"/>
              </a:lnSpc>
              <a:spcBef>
                <a:spcPts val="100"/>
              </a:spcBef>
              <a:tabLst>
                <a:tab pos="5949950" algn="r"/>
                <a:tab pos="7546975" algn="r"/>
              </a:tabLst>
            </a:pPr>
            <a:r>
              <a:rPr lang="en-US" sz="1900" b="0" dirty="0">
                <a:solidFill>
                  <a:schemeClr val="bg2"/>
                </a:solidFill>
                <a:latin typeface="Liberation Sans" panose="020B0604020202020204" pitchFamily="34" charset="0"/>
              </a:rPr>
              <a:t>	Retained Earnings 		18,000</a:t>
            </a:r>
          </a:p>
          <a:p>
            <a:pPr marL="914400" indent="-450850" algn="l">
              <a:lnSpc>
                <a:spcPct val="110000"/>
              </a:lnSpc>
              <a:spcBef>
                <a:spcPts val="1200"/>
              </a:spcBef>
              <a:tabLst>
                <a:tab pos="5949950" algn="r"/>
                <a:tab pos="7546975" algn="r"/>
              </a:tabLst>
            </a:pPr>
            <a:r>
              <a:rPr lang="en-US" sz="1900" b="0" dirty="0">
                <a:solidFill>
                  <a:schemeClr val="bg2"/>
                </a:solidFill>
                <a:latin typeface="Liberation Sans" panose="020B0604020202020204" pitchFamily="34" charset="0"/>
              </a:rPr>
              <a:t>Retained Earnings 	15,000</a:t>
            </a:r>
          </a:p>
          <a:p>
            <a:pPr marL="914400" indent="-450850" algn="l">
              <a:lnSpc>
                <a:spcPct val="110000"/>
              </a:lnSpc>
              <a:spcBef>
                <a:spcPts val="100"/>
              </a:spcBef>
              <a:tabLst>
                <a:tab pos="5949950" algn="r"/>
                <a:tab pos="7546975" algn="r"/>
              </a:tabLst>
            </a:pPr>
            <a:r>
              <a:rPr lang="en-US" sz="1900" b="0" dirty="0">
                <a:solidFill>
                  <a:schemeClr val="bg2"/>
                </a:solidFill>
                <a:latin typeface="Liberation Sans" panose="020B0604020202020204" pitchFamily="34" charset="0"/>
              </a:rPr>
              <a:t>	Dividends 		15,000</a:t>
            </a:r>
            <a:endParaRPr lang="en-US" altLang="en-US" sz="1900" b="0" dirty="0">
              <a:solidFill>
                <a:schemeClr val="bg2"/>
              </a:solidFill>
              <a:latin typeface="Liberation Sans" panose="020B0604020202020204" pitchFamily="34" charset="0"/>
            </a:endParaRPr>
          </a:p>
        </p:txBody>
      </p:sp>
      <p:sp>
        <p:nvSpPr>
          <p:cNvPr id="10"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4 </a:t>
            </a:r>
          </a:p>
        </p:txBody>
      </p:sp>
    </p:spTree>
    <p:extLst>
      <p:ext uri="{BB962C8B-B14F-4D97-AF65-F5344CB8AC3E}">
        <p14:creationId xmlns:p14="http://schemas.microsoft.com/office/powerpoint/2010/main" val="1521089935"/>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wipe(left)">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wipe(left)">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wipe(left)">
                                      <p:cBhvr>
                                        <p:cTn id="22"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bldLvl="3"/>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5 </a:t>
            </a:r>
          </a:p>
        </p:txBody>
      </p:sp>
      <p:sp>
        <p:nvSpPr>
          <p:cNvPr id="18" name="Isosceles Triangle 17"/>
          <p:cNvSpPr/>
          <p:nvPr/>
        </p:nvSpPr>
        <p:spPr bwMode="auto">
          <a:xfrm rot="5400000">
            <a:off x="1917401" y="616060"/>
            <a:ext cx="338931" cy="329406"/>
          </a:xfrm>
          <a:prstGeom prst="triangle">
            <a:avLst/>
          </a:prstGeom>
          <a:solidFill>
            <a:srgbClr val="003399"/>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iberation Sans" panose="020B0604020202020204" pitchFamily="34" charset="0"/>
            </a:endParaRPr>
          </a:p>
        </p:txBody>
      </p:sp>
      <p:sp>
        <p:nvSpPr>
          <p:cNvPr id="19" name="TextBox 18"/>
          <p:cNvSpPr txBox="1"/>
          <p:nvPr/>
        </p:nvSpPr>
        <p:spPr>
          <a:xfrm>
            <a:off x="228600" y="465160"/>
            <a:ext cx="173374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lgn="ctr">
              <a:spcBef>
                <a:spcPct val="50000"/>
              </a:spcBef>
              <a:defRPr i="0">
                <a:solidFill>
                  <a:srgbClr val="E20000"/>
                </a:solidFill>
                <a:effectLst/>
                <a:latin typeface="Arial"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sz="1800" b="1" dirty="0">
                <a:solidFill>
                  <a:srgbClr val="CC0000"/>
                </a:solidFill>
                <a:latin typeface="Liberation Sans" panose="020B0604020202020204" pitchFamily="34" charset="0"/>
              </a:rPr>
              <a:t>LEARNING OBJECTIVE</a:t>
            </a:r>
          </a:p>
        </p:txBody>
      </p:sp>
      <p:sp>
        <p:nvSpPr>
          <p:cNvPr id="21" name="Rounded Rectangle 20"/>
          <p:cNvSpPr/>
          <p:nvPr/>
        </p:nvSpPr>
        <p:spPr bwMode="auto">
          <a:xfrm>
            <a:off x="2977488" y="330348"/>
            <a:ext cx="5812168" cy="941945"/>
          </a:xfrm>
          <a:prstGeom prst="roundRect">
            <a:avLst/>
          </a:prstGeom>
          <a:solidFill>
            <a:srgbClr val="0066CC"/>
          </a:solidFill>
          <a:ln w="12700" cap="sq" cmpd="sng" algn="ctr">
            <a:noFill/>
            <a:prstDash val="solid"/>
            <a:round/>
            <a:headEnd type="none" w="sm" len="sm"/>
            <a:tailEnd type="none" w="sm" len="sm"/>
          </a:ln>
          <a:effectLst>
            <a:innerShdw blurRad="114300">
              <a:prstClr val="black"/>
            </a:innerShdw>
          </a:effectLst>
        </p:spPr>
        <p:txBody>
          <a:bodyPr vert="horz" wrap="square" lIns="91440" tIns="45720" rIns="91440" bIns="91440" numCol="1" rtlCol="0" anchor="ctr" anchorCtr="0" compatLnSpc="1">
            <a:prstTxWarp prst="textNoShape">
              <a:avLst/>
            </a:prstTxWarp>
            <a:noAutofit/>
          </a:bodyPr>
          <a:lstStyle/>
          <a:p>
            <a:pPr marL="53975" algn="l"/>
            <a:r>
              <a:rPr lang="en-US" sz="2400" dirty="0">
                <a:solidFill>
                  <a:schemeClr val="accent3"/>
                </a:solidFill>
                <a:effectLst>
                  <a:outerShdw blurRad="38100" dist="38100" dir="2700000" algn="tl">
                    <a:srgbClr val="000000">
                      <a:alpha val="43137"/>
                    </a:srgbClr>
                  </a:outerShdw>
                </a:effectLst>
                <a:latin typeface="Liberation Sans" panose="020B0604020202020204" pitchFamily="34" charset="0"/>
              </a:rPr>
              <a:t>APPENDIX 4A: Describe the purpose and the basic form of a worksheet.</a:t>
            </a:r>
          </a:p>
        </p:txBody>
      </p:sp>
      <p:sp>
        <p:nvSpPr>
          <p:cNvPr id="22" name="TextBox 21"/>
          <p:cNvSpPr txBox="1"/>
          <p:nvPr/>
        </p:nvSpPr>
        <p:spPr>
          <a:xfrm>
            <a:off x="2210626" y="426570"/>
            <a:ext cx="725918" cy="707886"/>
          </a:xfrm>
          <a:prstGeom prst="rect">
            <a:avLst/>
          </a:prstGeom>
          <a:noFill/>
        </p:spPr>
        <p:txBody>
          <a:bodyPr wrap="square" rtlCol="0">
            <a:spAutoFit/>
          </a:bodyPr>
          <a:lstStyle/>
          <a:p>
            <a:pPr algn="ctr"/>
            <a:r>
              <a:rPr lang="en-US" sz="4000" dirty="0">
                <a:solidFill>
                  <a:srgbClr val="CC0000"/>
                </a:solidFill>
                <a:latin typeface="Liberation Sans" panose="020B0604020202020204" pitchFamily="34" charset="0"/>
              </a:rPr>
              <a:t>*5</a:t>
            </a:r>
            <a:endParaRPr lang="en-US" sz="4000" b="1" i="0" dirty="0">
              <a:solidFill>
                <a:srgbClr val="CC0000"/>
              </a:solidFill>
              <a:effectLst/>
              <a:latin typeface="Liberation Sans" panose="020B0604020202020204" pitchFamily="34" charset="0"/>
            </a:endParaRPr>
          </a:p>
        </p:txBody>
      </p:sp>
      <p:cxnSp>
        <p:nvCxnSpPr>
          <p:cNvPr id="23" name="Straight Connector 22"/>
          <p:cNvCxnSpPr/>
          <p:nvPr/>
        </p:nvCxnSpPr>
        <p:spPr bwMode="auto">
          <a:xfrm>
            <a:off x="1905000" y="338012"/>
            <a:ext cx="0" cy="912801"/>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24" name="Text Box 2"/>
          <p:cNvSpPr txBox="1">
            <a:spLocks noChangeArrowheads="1"/>
          </p:cNvSpPr>
          <p:nvPr/>
        </p:nvSpPr>
        <p:spPr bwMode="auto">
          <a:xfrm>
            <a:off x="609600" y="1595654"/>
            <a:ext cx="8001000" cy="37087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lgn="ctr">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nSpc>
                <a:spcPct val="125000"/>
              </a:lnSpc>
              <a:spcBef>
                <a:spcPts val="1200"/>
              </a:spcBef>
              <a:buNone/>
            </a:pPr>
            <a:r>
              <a:rPr lang="en-US" sz="2400" dirty="0">
                <a:solidFill>
                  <a:schemeClr val="tx2">
                    <a:lumMod val="50000"/>
                  </a:schemeClr>
                </a:solidFill>
                <a:latin typeface="Liberation Sans" panose="020B0604020202020204" pitchFamily="34" charset="0"/>
              </a:rPr>
              <a:t>Worksheet </a:t>
            </a:r>
          </a:p>
          <a:p>
            <a:pPr marL="682625" lvl="1" indent="-450850">
              <a:lnSpc>
                <a:spcPct val="125000"/>
              </a:lnSpc>
              <a:spcBef>
                <a:spcPts val="1200"/>
              </a:spcBef>
              <a:buClr>
                <a:srgbClr val="CC0000"/>
              </a:buClr>
              <a:buSzPct val="80000"/>
              <a:buFont typeface="Wingdings" panose="05000000000000000000" pitchFamily="2" charset="2"/>
              <a:buChar char="u"/>
            </a:pPr>
            <a:r>
              <a:rPr lang="en-US" sz="2200" b="0" dirty="0">
                <a:solidFill>
                  <a:schemeClr val="tx1"/>
                </a:solidFill>
                <a:latin typeface="Liberation Sans" panose="020B0604020202020204" pitchFamily="34" charset="0"/>
              </a:rPr>
              <a:t>A multiple-column form that may be used in the adjustment process and in preparing financial statements.</a:t>
            </a:r>
          </a:p>
          <a:p>
            <a:pPr marL="682625" lvl="1" indent="-450850">
              <a:lnSpc>
                <a:spcPct val="125000"/>
              </a:lnSpc>
              <a:spcBef>
                <a:spcPts val="1200"/>
              </a:spcBef>
              <a:buClr>
                <a:srgbClr val="CC0000"/>
              </a:buClr>
              <a:buSzPct val="80000"/>
              <a:buFont typeface="Wingdings" panose="05000000000000000000" pitchFamily="2" charset="2"/>
              <a:buChar char="u"/>
            </a:pPr>
            <a:r>
              <a:rPr lang="en-US" sz="2200" b="0" dirty="0">
                <a:solidFill>
                  <a:schemeClr val="tx1"/>
                </a:solidFill>
                <a:latin typeface="Liberation Sans" panose="020B0604020202020204" pitchFamily="34" charset="0"/>
              </a:rPr>
              <a:t>Manual or computer spreadsheet.</a:t>
            </a:r>
          </a:p>
          <a:p>
            <a:pPr marL="682625" lvl="1" indent="-450850">
              <a:lnSpc>
                <a:spcPct val="125000"/>
              </a:lnSpc>
              <a:spcBef>
                <a:spcPts val="1200"/>
              </a:spcBef>
              <a:buClr>
                <a:srgbClr val="CC0000"/>
              </a:buClr>
              <a:buSzPct val="80000"/>
              <a:buFont typeface="Wingdings" panose="05000000000000000000" pitchFamily="2" charset="2"/>
              <a:buChar char="u"/>
            </a:pPr>
            <a:r>
              <a:rPr lang="en-US" sz="2200" b="0" dirty="0">
                <a:solidFill>
                  <a:schemeClr val="tx1"/>
                </a:solidFill>
                <a:latin typeface="Liberation Sans" panose="020B0604020202020204" pitchFamily="34" charset="0"/>
              </a:rPr>
              <a:t>A working tool, not a permanent accounting record.</a:t>
            </a:r>
          </a:p>
          <a:p>
            <a:pPr marL="682625" lvl="1" indent="-450850">
              <a:lnSpc>
                <a:spcPct val="125000"/>
              </a:lnSpc>
              <a:spcBef>
                <a:spcPts val="1200"/>
              </a:spcBef>
              <a:buClr>
                <a:srgbClr val="CC0000"/>
              </a:buClr>
              <a:buSzPct val="80000"/>
              <a:buFont typeface="Wingdings" panose="05000000000000000000" pitchFamily="2" charset="2"/>
              <a:buChar char="u"/>
            </a:pPr>
            <a:r>
              <a:rPr lang="en-US" sz="2200" b="0" dirty="0">
                <a:solidFill>
                  <a:schemeClr val="tx1"/>
                </a:solidFill>
                <a:latin typeface="Liberation Sans" panose="020B0604020202020204" pitchFamily="34" charset="0"/>
              </a:rPr>
              <a:t>Neither a journal nor a part of the general ledger.</a:t>
            </a:r>
            <a:endParaRPr lang="en-US" altLang="en-US" sz="2200" b="0" dirty="0">
              <a:solidFill>
                <a:schemeClr val="tx1"/>
              </a:solidFill>
              <a:latin typeface="Liberation Sans" panose="020B0604020202020204" pitchFamily="34" charset="0"/>
            </a:endParaRPr>
          </a:p>
        </p:txBody>
      </p:sp>
    </p:spTree>
    <p:extLst>
      <p:ext uri="{BB962C8B-B14F-4D97-AF65-F5344CB8AC3E}">
        <p14:creationId xmlns:p14="http://schemas.microsoft.com/office/powerpoint/2010/main" val="4242190724"/>
      </p:ext>
    </p:extLst>
  </p:cSld>
  <p:clrMapOvr>
    <a:masterClrMapping/>
  </p:clrMapOvr>
  <p:transition>
    <p:wipe dir="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659" name="Object 2"/>
          <p:cNvGraphicFramePr>
            <a:graphicFrameLocks noChangeAspect="1"/>
          </p:cNvGraphicFramePr>
          <p:nvPr>
            <p:extLst>
              <p:ext uri="{D42A27DB-BD31-4B8C-83A1-F6EECF244321}">
                <p14:modId xmlns:p14="http://schemas.microsoft.com/office/powerpoint/2010/main" val="3814285735"/>
              </p:ext>
            </p:extLst>
          </p:nvPr>
        </p:nvGraphicFramePr>
        <p:xfrm>
          <a:off x="152400" y="1223323"/>
          <a:ext cx="8810625" cy="4657725"/>
        </p:xfrm>
        <a:graphic>
          <a:graphicData uri="http://schemas.openxmlformats.org/presentationml/2006/ole">
            <mc:AlternateContent xmlns:mc="http://schemas.openxmlformats.org/markup-compatibility/2006">
              <mc:Choice xmlns:v="urn:schemas-microsoft-com:vml" Requires="v">
                <p:oleObj spid="_x0000_s70940" name="Worksheet" r:id="rId4" imgW="8572500" imgH="4400550" progId="Excel.Sheet.8">
                  <p:embed/>
                </p:oleObj>
              </mc:Choice>
              <mc:Fallback>
                <p:oleObj name="Worksheet" r:id="rId4" imgW="8572500" imgH="4400550" progId="Excel.Shee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223323"/>
                        <a:ext cx="8810625" cy="465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0662" name="Oval 5"/>
          <p:cNvSpPr>
            <a:spLocks noChangeArrowheads="1"/>
          </p:cNvSpPr>
          <p:nvPr/>
        </p:nvSpPr>
        <p:spPr bwMode="auto">
          <a:xfrm>
            <a:off x="8229600" y="5804848"/>
            <a:ext cx="76200" cy="762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12900" dirty="0">
              <a:solidFill>
                <a:srgbClr val="005ADE"/>
              </a:solidFill>
              <a:latin typeface="Liberation Sans" panose="020B0604020202020204" pitchFamily="34" charset="0"/>
            </a:endParaRPr>
          </a:p>
        </p:txBody>
      </p:sp>
      <p:sp>
        <p:nvSpPr>
          <p:cNvPr id="70663" name="Oval 6"/>
          <p:cNvSpPr>
            <a:spLocks noChangeArrowheads="1"/>
          </p:cNvSpPr>
          <p:nvPr/>
        </p:nvSpPr>
        <p:spPr bwMode="auto">
          <a:xfrm>
            <a:off x="5410200" y="5804848"/>
            <a:ext cx="76200" cy="762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12900" dirty="0">
              <a:solidFill>
                <a:srgbClr val="005ADE"/>
              </a:solidFill>
              <a:latin typeface="Liberation Sans" panose="020B0604020202020204" pitchFamily="34" charset="0"/>
            </a:endParaRPr>
          </a:p>
        </p:txBody>
      </p:sp>
      <p:sp>
        <p:nvSpPr>
          <p:cNvPr id="70664" name="Oval 10"/>
          <p:cNvSpPr>
            <a:spLocks noChangeArrowheads="1"/>
          </p:cNvSpPr>
          <p:nvPr/>
        </p:nvSpPr>
        <p:spPr bwMode="auto">
          <a:xfrm>
            <a:off x="2667000" y="4357048"/>
            <a:ext cx="76200" cy="762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12900" dirty="0">
              <a:solidFill>
                <a:srgbClr val="005ADE"/>
              </a:solidFill>
              <a:latin typeface="Liberation Sans" panose="020B0604020202020204" pitchFamily="34" charset="0"/>
            </a:endParaRPr>
          </a:p>
        </p:txBody>
      </p:sp>
      <p:sp>
        <p:nvSpPr>
          <p:cNvPr id="70666" name="AutoShape 5"/>
          <p:cNvSpPr>
            <a:spLocks noChangeArrowheads="1"/>
          </p:cNvSpPr>
          <p:nvPr/>
        </p:nvSpPr>
        <p:spPr bwMode="auto">
          <a:xfrm>
            <a:off x="2467044" y="4288786"/>
            <a:ext cx="368163" cy="609600"/>
          </a:xfrm>
          <a:prstGeom prst="upArrow">
            <a:avLst>
              <a:gd name="adj1" fmla="val 50000"/>
              <a:gd name="adj2" fmla="val 66667"/>
            </a:avLst>
          </a:prstGeom>
          <a:solidFill>
            <a:srgbClr val="CC0000"/>
          </a:solidFill>
          <a:ln w="12700" cap="sq">
            <a:solidFill>
              <a:schemeClr val="tx1"/>
            </a:solidFill>
            <a:miter lim="800000"/>
            <a:headEnd type="none" w="sm" len="sm"/>
            <a:tailEnd type="none" w="sm" len="sm"/>
          </a:ln>
        </p:spPr>
        <p:txBody>
          <a:bodyPr wrap="none" anchor="ct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gn="ctr">
              <a:spcBef>
                <a:spcPct val="0"/>
              </a:spcBef>
              <a:buClrTx/>
              <a:buSzTx/>
              <a:buFontTx/>
              <a:buNone/>
            </a:pPr>
            <a:endParaRPr lang="en-US" altLang="en-US" sz="2400" b="0" dirty="0">
              <a:solidFill>
                <a:schemeClr val="tx1"/>
              </a:solidFill>
              <a:latin typeface="Liberation Sans" panose="020B0604020202020204" pitchFamily="34" charset="0"/>
            </a:endParaRPr>
          </a:p>
        </p:txBody>
      </p:sp>
      <p:sp>
        <p:nvSpPr>
          <p:cNvPr id="70667" name="AutoShape 6"/>
          <p:cNvSpPr>
            <a:spLocks noChangeArrowheads="1"/>
          </p:cNvSpPr>
          <p:nvPr/>
        </p:nvSpPr>
        <p:spPr bwMode="auto">
          <a:xfrm>
            <a:off x="3881507" y="4288786"/>
            <a:ext cx="368163" cy="609600"/>
          </a:xfrm>
          <a:prstGeom prst="upArrow">
            <a:avLst>
              <a:gd name="adj1" fmla="val 50000"/>
              <a:gd name="adj2" fmla="val 66667"/>
            </a:avLst>
          </a:prstGeom>
          <a:solidFill>
            <a:srgbClr val="CC0000"/>
          </a:solidFill>
          <a:ln w="12700" cap="sq">
            <a:solidFill>
              <a:schemeClr val="tx1"/>
            </a:solidFill>
            <a:miter lim="800000"/>
            <a:headEnd type="none" w="sm" len="sm"/>
            <a:tailEnd type="none" w="sm" len="sm"/>
          </a:ln>
        </p:spPr>
        <p:txBody>
          <a:bodyPr wrap="none" anchor="ctr"/>
          <a:lstStyle/>
          <a:p>
            <a:pPr algn="ctr"/>
            <a:endParaRPr lang="en-US" altLang="en-US" sz="2400" b="0" dirty="0">
              <a:solidFill>
                <a:schemeClr val="tx1"/>
              </a:solidFill>
              <a:latin typeface="Liberation Sans" panose="020B0604020202020204" pitchFamily="34" charset="0"/>
            </a:endParaRPr>
          </a:p>
        </p:txBody>
      </p:sp>
      <p:sp>
        <p:nvSpPr>
          <p:cNvPr id="70668" name="AutoShape 11"/>
          <p:cNvSpPr>
            <a:spLocks noChangeArrowheads="1"/>
          </p:cNvSpPr>
          <p:nvPr/>
        </p:nvSpPr>
        <p:spPr bwMode="auto">
          <a:xfrm>
            <a:off x="5264219" y="4288786"/>
            <a:ext cx="368163" cy="609600"/>
          </a:xfrm>
          <a:prstGeom prst="upArrow">
            <a:avLst>
              <a:gd name="adj1" fmla="val 50000"/>
              <a:gd name="adj2" fmla="val 66667"/>
            </a:avLst>
          </a:prstGeom>
          <a:solidFill>
            <a:srgbClr val="CC0000"/>
          </a:solidFill>
          <a:ln w="12700" cap="sq">
            <a:solidFill>
              <a:schemeClr val="tx1"/>
            </a:solidFill>
            <a:miter lim="800000"/>
            <a:headEnd type="none" w="sm" len="sm"/>
            <a:tailEnd type="none" w="sm" len="sm"/>
          </a:ln>
        </p:spPr>
        <p:txBody>
          <a:bodyPr wrap="none" anchor="ct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gn="ctr">
              <a:spcBef>
                <a:spcPct val="0"/>
              </a:spcBef>
              <a:buClrTx/>
              <a:buSzTx/>
              <a:buFontTx/>
              <a:buNone/>
            </a:pPr>
            <a:endParaRPr lang="en-US" altLang="en-US" sz="2400" b="0" dirty="0">
              <a:solidFill>
                <a:schemeClr val="tx1"/>
              </a:solidFill>
              <a:latin typeface="Liberation Sans" panose="020B0604020202020204" pitchFamily="34" charset="0"/>
            </a:endParaRPr>
          </a:p>
        </p:txBody>
      </p:sp>
      <p:sp>
        <p:nvSpPr>
          <p:cNvPr id="70669" name="AutoShape 14"/>
          <p:cNvSpPr>
            <a:spLocks noChangeArrowheads="1"/>
          </p:cNvSpPr>
          <p:nvPr/>
        </p:nvSpPr>
        <p:spPr bwMode="auto">
          <a:xfrm>
            <a:off x="6635819" y="3782373"/>
            <a:ext cx="368163" cy="609600"/>
          </a:xfrm>
          <a:prstGeom prst="upArrow">
            <a:avLst>
              <a:gd name="adj1" fmla="val 50000"/>
              <a:gd name="adj2" fmla="val 66667"/>
            </a:avLst>
          </a:prstGeom>
          <a:solidFill>
            <a:srgbClr val="CC0000"/>
          </a:solidFill>
          <a:ln w="12700" cap="sq">
            <a:solidFill>
              <a:schemeClr val="tx1"/>
            </a:solidFill>
            <a:miter lim="800000"/>
            <a:headEnd type="none" w="sm" len="sm"/>
            <a:tailEnd type="none" w="sm" len="sm"/>
          </a:ln>
        </p:spPr>
        <p:txBody>
          <a:bodyPr wrap="none" anchor="ct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gn="ctr">
              <a:spcBef>
                <a:spcPct val="0"/>
              </a:spcBef>
              <a:buClrTx/>
              <a:buSzTx/>
              <a:buFontTx/>
              <a:buNone/>
            </a:pPr>
            <a:endParaRPr lang="en-US" altLang="en-US" sz="2400" b="0" dirty="0">
              <a:solidFill>
                <a:schemeClr val="tx1"/>
              </a:solidFill>
              <a:latin typeface="Liberation Sans" panose="020B0604020202020204" pitchFamily="34" charset="0"/>
            </a:endParaRPr>
          </a:p>
        </p:txBody>
      </p:sp>
      <p:pic>
        <p:nvPicPr>
          <p:cNvPr id="70670" name="Picture 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00800" y="4468173"/>
            <a:ext cx="2057400" cy="170338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pic>
      <p:sp>
        <p:nvSpPr>
          <p:cNvPr id="70671" name="AutoShape 19"/>
          <p:cNvSpPr>
            <a:spLocks noChangeArrowheads="1"/>
          </p:cNvSpPr>
          <p:nvPr/>
        </p:nvSpPr>
        <p:spPr bwMode="auto">
          <a:xfrm>
            <a:off x="8007419" y="3782373"/>
            <a:ext cx="368163" cy="609600"/>
          </a:xfrm>
          <a:prstGeom prst="upArrow">
            <a:avLst>
              <a:gd name="adj1" fmla="val 50000"/>
              <a:gd name="adj2" fmla="val 66667"/>
            </a:avLst>
          </a:prstGeom>
          <a:solidFill>
            <a:srgbClr val="CC0000"/>
          </a:solidFill>
          <a:ln w="12700" cap="sq">
            <a:solidFill>
              <a:schemeClr val="tx1"/>
            </a:solidFill>
            <a:miter lim="800000"/>
            <a:headEnd type="none" w="sm" len="sm"/>
            <a:tailEnd type="none" w="sm" len="sm"/>
          </a:ln>
        </p:spPr>
        <p:txBody>
          <a:bodyPr wrap="none" anchor="ct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gn="ctr">
              <a:spcBef>
                <a:spcPct val="0"/>
              </a:spcBef>
              <a:buClrTx/>
              <a:buSzTx/>
              <a:buFontTx/>
              <a:buNone/>
            </a:pPr>
            <a:endParaRPr lang="en-US" altLang="en-US" sz="2400" b="0" dirty="0">
              <a:solidFill>
                <a:schemeClr val="tx1"/>
              </a:solidFill>
              <a:latin typeface="Liberation Sans" panose="020B0604020202020204" pitchFamily="34" charset="0"/>
            </a:endParaRPr>
          </a:p>
        </p:txBody>
      </p:sp>
      <p:pic>
        <p:nvPicPr>
          <p:cNvPr id="70672" name="Picture 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99038" y="4974586"/>
            <a:ext cx="944562" cy="1203325"/>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pic>
      <p:pic>
        <p:nvPicPr>
          <p:cNvPr id="70673" name="Picture 2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05200" y="4974586"/>
            <a:ext cx="1196975" cy="1211262"/>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pic>
      <p:pic>
        <p:nvPicPr>
          <p:cNvPr id="70674" name="Picture 2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81200" y="4974586"/>
            <a:ext cx="1257300" cy="1203325"/>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pic>
      <p:sp>
        <p:nvSpPr>
          <p:cNvPr id="70665" name="Text Box 9"/>
          <p:cNvSpPr txBox="1">
            <a:spLocks noChangeArrowheads="1"/>
          </p:cNvSpPr>
          <p:nvPr/>
        </p:nvSpPr>
        <p:spPr bwMode="auto">
          <a:xfrm>
            <a:off x="7309512" y="434117"/>
            <a:ext cx="1752600" cy="646331"/>
          </a:xfrm>
          <a:prstGeom prst="rect">
            <a:avLst/>
          </a:prstGeom>
          <a:solidFill>
            <a:schemeClr val="accent3"/>
          </a:solidFill>
          <a:ln>
            <a:noFill/>
          </a:ln>
          <a:extLst/>
        </p:spPr>
        <p:txBody>
          <a:bodyPr wrap="square">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ts val="0"/>
              </a:spcBef>
              <a:buNone/>
            </a:pPr>
            <a:r>
              <a:rPr lang="en-US" sz="1200" dirty="0">
                <a:latin typeface="Liberation Sans" panose="020B0604020202020204" pitchFamily="34" charset="0"/>
              </a:rPr>
              <a:t>ILLUSTRATION 4A-1</a:t>
            </a:r>
          </a:p>
          <a:p>
            <a:pPr>
              <a:spcBef>
                <a:spcPts val="0"/>
              </a:spcBef>
              <a:buNone/>
            </a:pPr>
            <a:r>
              <a:rPr lang="en-US" sz="1200" b="0" dirty="0">
                <a:latin typeface="Liberation Sans" panose="020B0604020202020204" pitchFamily="34" charset="0"/>
              </a:rPr>
              <a:t>Form and procedure for a worksheet</a:t>
            </a:r>
            <a:endParaRPr lang="en-US" altLang="en-US" sz="1200" dirty="0">
              <a:solidFill>
                <a:schemeClr val="tx1"/>
              </a:solidFill>
              <a:latin typeface="Liberation Sans" panose="020B0604020202020204" pitchFamily="34" charset="0"/>
            </a:endParaRPr>
          </a:p>
        </p:txBody>
      </p:sp>
      <p:sp>
        <p:nvSpPr>
          <p:cNvPr id="2" name="Rectangle 1"/>
          <p:cNvSpPr/>
          <p:nvPr/>
        </p:nvSpPr>
        <p:spPr>
          <a:xfrm>
            <a:off x="2889588" y="404336"/>
            <a:ext cx="3435012" cy="803297"/>
          </a:xfrm>
          <a:prstGeom prst="rect">
            <a:avLst/>
          </a:prstGeom>
          <a:solidFill>
            <a:schemeClr val="accent3"/>
          </a:solidFill>
        </p:spPr>
        <p:txBody>
          <a:bodyPr>
            <a:spAutoFit/>
          </a:bodyPr>
          <a:lstStyle/>
          <a:p>
            <a:pPr algn="ctr">
              <a:lnSpc>
                <a:spcPct val="110000"/>
              </a:lnSpc>
            </a:pPr>
            <a:r>
              <a:rPr lang="en-US" sz="1400" dirty="0">
                <a:solidFill>
                  <a:schemeClr val="tx1"/>
                </a:solidFill>
                <a:latin typeface="Liberation Sans" panose="020B0604020202020204" pitchFamily="34" charset="0"/>
              </a:rPr>
              <a:t>SIERRA CORPORATION</a:t>
            </a:r>
          </a:p>
          <a:p>
            <a:pPr algn="ctr">
              <a:lnSpc>
                <a:spcPct val="110000"/>
              </a:lnSpc>
            </a:pPr>
            <a:r>
              <a:rPr lang="en-US" sz="1400" dirty="0">
                <a:solidFill>
                  <a:schemeClr val="tx1"/>
                </a:solidFill>
                <a:latin typeface="Liberation Sans" panose="020B0604020202020204" pitchFamily="34" charset="0"/>
              </a:rPr>
              <a:t>Worksheet</a:t>
            </a:r>
          </a:p>
          <a:p>
            <a:pPr algn="ctr">
              <a:lnSpc>
                <a:spcPct val="110000"/>
              </a:lnSpc>
            </a:pPr>
            <a:r>
              <a:rPr lang="en-US" sz="1400" dirty="0">
                <a:solidFill>
                  <a:schemeClr val="tx1"/>
                </a:solidFill>
                <a:latin typeface="Liberation Sans" panose="020B0604020202020204" pitchFamily="34" charset="0"/>
              </a:rPr>
              <a:t>For the Month Ended October 31, 2017</a:t>
            </a:r>
          </a:p>
        </p:txBody>
      </p:sp>
      <p:sp>
        <p:nvSpPr>
          <p:cNvPr id="23"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5 </a:t>
            </a:r>
          </a:p>
        </p:txBody>
      </p:sp>
    </p:spTree>
  </p:cSld>
  <p:clrMapOvr>
    <a:masterClrMapping/>
  </p:clrMapOvr>
  <p:transition>
    <p:wipe dir="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6802" name="Object 2"/>
          <p:cNvGraphicFramePr>
            <a:graphicFrameLocks noChangeAspect="1"/>
          </p:cNvGraphicFramePr>
          <p:nvPr>
            <p:extLst>
              <p:ext uri="{D42A27DB-BD31-4B8C-83A1-F6EECF244321}">
                <p14:modId xmlns:p14="http://schemas.microsoft.com/office/powerpoint/2010/main" val="3959971050"/>
              </p:ext>
            </p:extLst>
          </p:nvPr>
        </p:nvGraphicFramePr>
        <p:xfrm>
          <a:off x="152400" y="1220371"/>
          <a:ext cx="8810625" cy="4949825"/>
        </p:xfrm>
        <a:graphic>
          <a:graphicData uri="http://schemas.openxmlformats.org/presentationml/2006/ole">
            <mc:AlternateContent xmlns:mc="http://schemas.openxmlformats.org/markup-compatibility/2006">
              <mc:Choice xmlns:v="urn:schemas-microsoft-com:vml" Requires="v">
                <p:oleObj spid="_x0000_s77091" name="Worksheet" r:id="rId4" imgW="8572500" imgH="4676775" progId="Excel.Sheet.8">
                  <p:embed/>
                </p:oleObj>
              </mc:Choice>
              <mc:Fallback>
                <p:oleObj name="Worksheet" r:id="rId4" imgW="8572500" imgH="4676775" progId="Excel.Shee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220371"/>
                        <a:ext cx="8810625" cy="494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6803" name="Oval 4"/>
          <p:cNvSpPr>
            <a:spLocks noChangeArrowheads="1"/>
          </p:cNvSpPr>
          <p:nvPr/>
        </p:nvSpPr>
        <p:spPr bwMode="auto">
          <a:xfrm>
            <a:off x="8229600" y="5649496"/>
            <a:ext cx="76200" cy="762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12900" dirty="0">
              <a:solidFill>
                <a:srgbClr val="005ADE"/>
              </a:solidFill>
              <a:latin typeface="Liberation Sans" panose="020B0604020202020204" pitchFamily="34" charset="0"/>
            </a:endParaRPr>
          </a:p>
        </p:txBody>
      </p:sp>
      <p:sp>
        <p:nvSpPr>
          <p:cNvPr id="76804" name="Text Box 11"/>
          <p:cNvSpPr txBox="1">
            <a:spLocks noChangeArrowheads="1"/>
          </p:cNvSpPr>
          <p:nvPr/>
        </p:nvSpPr>
        <p:spPr bwMode="auto">
          <a:xfrm>
            <a:off x="3886200" y="1839496"/>
            <a:ext cx="381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gn="ctr">
              <a:spcBef>
                <a:spcPct val="50000"/>
              </a:spcBef>
              <a:buClrTx/>
              <a:buSzTx/>
              <a:buFontTx/>
              <a:buNone/>
            </a:pPr>
            <a:r>
              <a:rPr lang="en-US" altLang="en-US" sz="1000" dirty="0">
                <a:solidFill>
                  <a:schemeClr val="tx1"/>
                </a:solidFill>
                <a:latin typeface="Liberation Sans" panose="020B0604020202020204" pitchFamily="34" charset="0"/>
              </a:rPr>
              <a:t>(a)</a:t>
            </a:r>
          </a:p>
        </p:txBody>
      </p:sp>
      <p:sp>
        <p:nvSpPr>
          <p:cNvPr id="76805" name="Text Box 13"/>
          <p:cNvSpPr txBox="1">
            <a:spLocks noChangeArrowheads="1"/>
          </p:cNvSpPr>
          <p:nvPr/>
        </p:nvSpPr>
        <p:spPr bwMode="auto">
          <a:xfrm>
            <a:off x="3886200" y="1991896"/>
            <a:ext cx="381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gn="ctr">
              <a:lnSpc>
                <a:spcPct val="110000"/>
              </a:lnSpc>
              <a:spcBef>
                <a:spcPct val="50000"/>
              </a:spcBef>
              <a:buClrTx/>
              <a:buSzTx/>
              <a:buFontTx/>
              <a:buNone/>
            </a:pPr>
            <a:r>
              <a:rPr lang="en-US" altLang="en-US" sz="1000" dirty="0">
                <a:solidFill>
                  <a:schemeClr val="tx1"/>
                </a:solidFill>
                <a:latin typeface="Liberation Sans" panose="020B0604020202020204" pitchFamily="34" charset="0"/>
              </a:rPr>
              <a:t>(b)</a:t>
            </a:r>
          </a:p>
        </p:txBody>
      </p:sp>
      <p:sp>
        <p:nvSpPr>
          <p:cNvPr id="76806" name="Text Box 14"/>
          <p:cNvSpPr txBox="1">
            <a:spLocks noChangeArrowheads="1"/>
          </p:cNvSpPr>
          <p:nvPr/>
        </p:nvSpPr>
        <p:spPr bwMode="auto">
          <a:xfrm>
            <a:off x="3352800" y="4071521"/>
            <a:ext cx="381000"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gn="ctr">
              <a:lnSpc>
                <a:spcPct val="125000"/>
              </a:lnSpc>
              <a:spcBef>
                <a:spcPct val="50000"/>
              </a:spcBef>
              <a:buClrTx/>
              <a:buSzTx/>
              <a:buFontTx/>
              <a:buNone/>
            </a:pPr>
            <a:r>
              <a:rPr lang="en-US" altLang="en-US" sz="1000" dirty="0">
                <a:solidFill>
                  <a:schemeClr val="tx1"/>
                </a:solidFill>
                <a:latin typeface="Liberation Sans" panose="020B0604020202020204" pitchFamily="34" charset="0"/>
              </a:rPr>
              <a:t>(a)</a:t>
            </a:r>
          </a:p>
        </p:txBody>
      </p:sp>
      <p:sp>
        <p:nvSpPr>
          <p:cNvPr id="76807" name="Text Box 15"/>
          <p:cNvSpPr txBox="1">
            <a:spLocks noChangeArrowheads="1"/>
          </p:cNvSpPr>
          <p:nvPr/>
        </p:nvSpPr>
        <p:spPr bwMode="auto">
          <a:xfrm>
            <a:off x="3352800" y="3538121"/>
            <a:ext cx="381000"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gn="ctr">
              <a:lnSpc>
                <a:spcPct val="125000"/>
              </a:lnSpc>
              <a:spcBef>
                <a:spcPct val="50000"/>
              </a:spcBef>
              <a:buClrTx/>
              <a:buSzTx/>
              <a:buFontTx/>
              <a:buNone/>
            </a:pPr>
            <a:r>
              <a:rPr lang="en-US" altLang="en-US" sz="1000" dirty="0">
                <a:solidFill>
                  <a:schemeClr val="tx1"/>
                </a:solidFill>
                <a:latin typeface="Liberation Sans" panose="020B0604020202020204" pitchFamily="34" charset="0"/>
              </a:rPr>
              <a:t>(g)</a:t>
            </a:r>
          </a:p>
        </p:txBody>
      </p:sp>
      <p:sp>
        <p:nvSpPr>
          <p:cNvPr id="76808" name="Text Box 16"/>
          <p:cNvSpPr txBox="1">
            <a:spLocks noChangeArrowheads="1"/>
          </p:cNvSpPr>
          <p:nvPr/>
        </p:nvSpPr>
        <p:spPr bwMode="auto">
          <a:xfrm>
            <a:off x="3886200" y="4441717"/>
            <a:ext cx="381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gn="ctr">
              <a:spcBef>
                <a:spcPct val="50000"/>
              </a:spcBef>
              <a:buClrTx/>
              <a:buSzTx/>
              <a:buFontTx/>
              <a:buNone/>
            </a:pPr>
            <a:r>
              <a:rPr lang="en-US" altLang="en-US" sz="1000" dirty="0">
                <a:solidFill>
                  <a:schemeClr val="tx1"/>
                </a:solidFill>
                <a:latin typeface="Liberation Sans" panose="020B0604020202020204" pitchFamily="34" charset="0"/>
              </a:rPr>
              <a:t>(c)</a:t>
            </a:r>
          </a:p>
        </p:txBody>
      </p:sp>
      <p:sp>
        <p:nvSpPr>
          <p:cNvPr id="76809" name="Text Box 17"/>
          <p:cNvSpPr txBox="1">
            <a:spLocks noChangeArrowheads="1"/>
          </p:cNvSpPr>
          <p:nvPr/>
        </p:nvSpPr>
        <p:spPr bwMode="auto">
          <a:xfrm>
            <a:off x="3886200" y="3211096"/>
            <a:ext cx="381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gn="ctr">
              <a:spcBef>
                <a:spcPct val="50000"/>
              </a:spcBef>
              <a:buClrTx/>
              <a:buSzTx/>
              <a:buFontTx/>
              <a:buNone/>
            </a:pPr>
            <a:r>
              <a:rPr lang="en-US" altLang="en-US" sz="1000" dirty="0">
                <a:solidFill>
                  <a:schemeClr val="tx1"/>
                </a:solidFill>
                <a:latin typeface="Liberation Sans" panose="020B0604020202020204" pitchFamily="34" charset="0"/>
              </a:rPr>
              <a:t>(d)</a:t>
            </a:r>
          </a:p>
        </p:txBody>
      </p:sp>
      <p:sp>
        <p:nvSpPr>
          <p:cNvPr id="76810" name="Text Box 18"/>
          <p:cNvSpPr txBox="1">
            <a:spLocks noChangeArrowheads="1"/>
          </p:cNvSpPr>
          <p:nvPr/>
        </p:nvSpPr>
        <p:spPr bwMode="auto">
          <a:xfrm>
            <a:off x="3352800" y="2686273"/>
            <a:ext cx="381000"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gn="ctr">
              <a:lnSpc>
                <a:spcPct val="125000"/>
              </a:lnSpc>
              <a:spcBef>
                <a:spcPct val="50000"/>
              </a:spcBef>
              <a:buClrTx/>
              <a:buSzTx/>
              <a:buFontTx/>
              <a:buNone/>
            </a:pPr>
            <a:r>
              <a:rPr lang="en-US" altLang="en-US" sz="1000" dirty="0">
                <a:solidFill>
                  <a:schemeClr val="tx1"/>
                </a:solidFill>
                <a:latin typeface="Liberation Sans" panose="020B0604020202020204" pitchFamily="34" charset="0"/>
              </a:rPr>
              <a:t>(d)</a:t>
            </a:r>
          </a:p>
        </p:txBody>
      </p:sp>
      <p:sp>
        <p:nvSpPr>
          <p:cNvPr id="76811" name="Text Box 17"/>
          <p:cNvSpPr txBox="1">
            <a:spLocks noChangeArrowheads="1"/>
          </p:cNvSpPr>
          <p:nvPr/>
        </p:nvSpPr>
        <p:spPr bwMode="auto">
          <a:xfrm>
            <a:off x="3886200" y="3423821"/>
            <a:ext cx="381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gn="ctr">
              <a:spcBef>
                <a:spcPct val="50000"/>
              </a:spcBef>
              <a:buClrTx/>
              <a:buSzTx/>
              <a:buFontTx/>
              <a:buNone/>
            </a:pPr>
            <a:r>
              <a:rPr lang="en-US" altLang="en-US" sz="1000" dirty="0">
                <a:solidFill>
                  <a:schemeClr val="tx1"/>
                </a:solidFill>
                <a:latin typeface="Liberation Sans" panose="020B0604020202020204" pitchFamily="34" charset="0"/>
              </a:rPr>
              <a:t>(e)</a:t>
            </a:r>
          </a:p>
        </p:txBody>
      </p:sp>
      <p:sp>
        <p:nvSpPr>
          <p:cNvPr id="76812" name="Text Box 14"/>
          <p:cNvSpPr txBox="1">
            <a:spLocks noChangeArrowheads="1"/>
          </p:cNvSpPr>
          <p:nvPr/>
        </p:nvSpPr>
        <p:spPr bwMode="auto">
          <a:xfrm>
            <a:off x="3352800" y="4264865"/>
            <a:ext cx="381000"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gn="ctr">
              <a:lnSpc>
                <a:spcPct val="125000"/>
              </a:lnSpc>
              <a:spcBef>
                <a:spcPct val="50000"/>
              </a:spcBef>
              <a:buClrTx/>
              <a:buSzTx/>
              <a:buFontTx/>
              <a:buNone/>
            </a:pPr>
            <a:r>
              <a:rPr lang="en-US" altLang="en-US" sz="1000" dirty="0">
                <a:solidFill>
                  <a:schemeClr val="tx1"/>
                </a:solidFill>
                <a:latin typeface="Liberation Sans" panose="020B0604020202020204" pitchFamily="34" charset="0"/>
              </a:rPr>
              <a:t>(b)</a:t>
            </a:r>
          </a:p>
        </p:txBody>
      </p:sp>
      <p:sp>
        <p:nvSpPr>
          <p:cNvPr id="76813" name="Text Box 12"/>
          <p:cNvSpPr txBox="1">
            <a:spLocks noChangeArrowheads="1"/>
          </p:cNvSpPr>
          <p:nvPr/>
        </p:nvSpPr>
        <p:spPr bwMode="auto">
          <a:xfrm>
            <a:off x="3352800" y="4762392"/>
            <a:ext cx="381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gn="ctr">
              <a:lnSpc>
                <a:spcPct val="110000"/>
              </a:lnSpc>
              <a:spcBef>
                <a:spcPct val="50000"/>
              </a:spcBef>
              <a:buClrTx/>
              <a:buSzTx/>
              <a:buFontTx/>
              <a:buNone/>
            </a:pPr>
            <a:r>
              <a:rPr lang="en-US" altLang="en-US" sz="1000" dirty="0">
                <a:solidFill>
                  <a:schemeClr val="tx1"/>
                </a:solidFill>
                <a:latin typeface="Liberation Sans" panose="020B0604020202020204" pitchFamily="34" charset="0"/>
              </a:rPr>
              <a:t>(e)</a:t>
            </a:r>
          </a:p>
        </p:txBody>
      </p:sp>
      <p:sp>
        <p:nvSpPr>
          <p:cNvPr id="76814" name="Text Box 12"/>
          <p:cNvSpPr txBox="1">
            <a:spLocks noChangeArrowheads="1"/>
          </p:cNvSpPr>
          <p:nvPr/>
        </p:nvSpPr>
        <p:spPr bwMode="auto">
          <a:xfrm>
            <a:off x="3352800" y="4942088"/>
            <a:ext cx="381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gn="ctr">
              <a:lnSpc>
                <a:spcPct val="110000"/>
              </a:lnSpc>
              <a:spcBef>
                <a:spcPct val="50000"/>
              </a:spcBef>
              <a:buClrTx/>
              <a:buSzTx/>
              <a:buFontTx/>
              <a:buNone/>
            </a:pPr>
            <a:r>
              <a:rPr lang="en-US" altLang="en-US" sz="1000" dirty="0">
                <a:solidFill>
                  <a:schemeClr val="tx1"/>
                </a:solidFill>
                <a:latin typeface="Liberation Sans" panose="020B0604020202020204" pitchFamily="34" charset="0"/>
              </a:rPr>
              <a:t>(f)</a:t>
            </a:r>
          </a:p>
        </p:txBody>
      </p:sp>
      <p:sp>
        <p:nvSpPr>
          <p:cNvPr id="76815" name="Text Box 16"/>
          <p:cNvSpPr txBox="1">
            <a:spLocks noChangeArrowheads="1"/>
          </p:cNvSpPr>
          <p:nvPr/>
        </p:nvSpPr>
        <p:spPr bwMode="auto">
          <a:xfrm>
            <a:off x="3886200" y="5100221"/>
            <a:ext cx="381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gn="ctr">
              <a:spcBef>
                <a:spcPct val="50000"/>
              </a:spcBef>
              <a:buClrTx/>
              <a:buSzTx/>
              <a:buFontTx/>
              <a:buNone/>
            </a:pPr>
            <a:r>
              <a:rPr lang="en-US" altLang="en-US" sz="1000" dirty="0">
                <a:solidFill>
                  <a:schemeClr val="tx1"/>
                </a:solidFill>
                <a:latin typeface="Liberation Sans" panose="020B0604020202020204" pitchFamily="34" charset="0"/>
              </a:rPr>
              <a:t>(f)</a:t>
            </a:r>
          </a:p>
        </p:txBody>
      </p:sp>
      <p:sp>
        <p:nvSpPr>
          <p:cNvPr id="76816" name="Text Box 16"/>
          <p:cNvSpPr txBox="1">
            <a:spLocks noChangeArrowheads="1"/>
          </p:cNvSpPr>
          <p:nvPr/>
        </p:nvSpPr>
        <p:spPr bwMode="auto">
          <a:xfrm>
            <a:off x="3886200" y="5252621"/>
            <a:ext cx="381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gn="ctr">
              <a:spcBef>
                <a:spcPct val="50000"/>
              </a:spcBef>
              <a:buClrTx/>
              <a:buSzTx/>
              <a:buFontTx/>
              <a:buNone/>
            </a:pPr>
            <a:r>
              <a:rPr lang="en-US" altLang="en-US" sz="1000" dirty="0">
                <a:solidFill>
                  <a:schemeClr val="tx1"/>
                </a:solidFill>
                <a:latin typeface="Liberation Sans" panose="020B0604020202020204" pitchFamily="34" charset="0"/>
              </a:rPr>
              <a:t>(g)</a:t>
            </a:r>
          </a:p>
        </p:txBody>
      </p:sp>
      <p:sp>
        <p:nvSpPr>
          <p:cNvPr id="76817" name="Text Box 12"/>
          <p:cNvSpPr txBox="1">
            <a:spLocks noChangeArrowheads="1"/>
          </p:cNvSpPr>
          <p:nvPr/>
        </p:nvSpPr>
        <p:spPr bwMode="auto">
          <a:xfrm>
            <a:off x="3352800" y="4582696"/>
            <a:ext cx="381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gn="ctr">
              <a:lnSpc>
                <a:spcPct val="110000"/>
              </a:lnSpc>
              <a:spcBef>
                <a:spcPct val="50000"/>
              </a:spcBef>
              <a:buClrTx/>
              <a:buSzTx/>
              <a:buFontTx/>
              <a:buNone/>
            </a:pPr>
            <a:r>
              <a:rPr lang="en-US" altLang="en-US" sz="1000" dirty="0">
                <a:solidFill>
                  <a:schemeClr val="tx1"/>
                </a:solidFill>
                <a:latin typeface="Liberation Sans" panose="020B0604020202020204" pitchFamily="34" charset="0"/>
              </a:rPr>
              <a:t>(c)</a:t>
            </a:r>
          </a:p>
        </p:txBody>
      </p:sp>
      <p:sp>
        <p:nvSpPr>
          <p:cNvPr id="29" name="Text Box 9"/>
          <p:cNvSpPr txBox="1">
            <a:spLocks noChangeArrowheads="1"/>
          </p:cNvSpPr>
          <p:nvPr/>
        </p:nvSpPr>
        <p:spPr bwMode="auto">
          <a:xfrm>
            <a:off x="7309512" y="434117"/>
            <a:ext cx="1752600" cy="646331"/>
          </a:xfrm>
          <a:prstGeom prst="rect">
            <a:avLst/>
          </a:prstGeom>
          <a:solidFill>
            <a:schemeClr val="accent3"/>
          </a:solidFill>
          <a:ln>
            <a:noFill/>
          </a:ln>
          <a:extLst/>
        </p:spPr>
        <p:txBody>
          <a:bodyPr wrap="square">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ts val="0"/>
              </a:spcBef>
              <a:buNone/>
            </a:pPr>
            <a:r>
              <a:rPr lang="en-US" sz="1200" dirty="0">
                <a:latin typeface="Liberation Sans" panose="020B0604020202020204" pitchFamily="34" charset="0"/>
              </a:rPr>
              <a:t>ILLUSTRATION 4A-1</a:t>
            </a:r>
          </a:p>
          <a:p>
            <a:pPr>
              <a:spcBef>
                <a:spcPts val="0"/>
              </a:spcBef>
              <a:buNone/>
            </a:pPr>
            <a:r>
              <a:rPr lang="en-US" sz="1200" b="0" dirty="0">
                <a:latin typeface="Liberation Sans" panose="020B0604020202020204" pitchFamily="34" charset="0"/>
              </a:rPr>
              <a:t>Form and procedure for a worksheet</a:t>
            </a:r>
            <a:endParaRPr lang="en-US" altLang="en-US" sz="1200" dirty="0">
              <a:solidFill>
                <a:schemeClr val="tx1"/>
              </a:solidFill>
              <a:latin typeface="Liberation Sans" panose="020B0604020202020204" pitchFamily="34" charset="0"/>
            </a:endParaRPr>
          </a:p>
        </p:txBody>
      </p:sp>
      <p:sp>
        <p:nvSpPr>
          <p:cNvPr id="30" name="Rectangle 29"/>
          <p:cNvSpPr/>
          <p:nvPr/>
        </p:nvSpPr>
        <p:spPr>
          <a:xfrm>
            <a:off x="2889588" y="404336"/>
            <a:ext cx="3435012" cy="803297"/>
          </a:xfrm>
          <a:prstGeom prst="rect">
            <a:avLst/>
          </a:prstGeom>
          <a:solidFill>
            <a:schemeClr val="accent3"/>
          </a:solidFill>
        </p:spPr>
        <p:txBody>
          <a:bodyPr>
            <a:spAutoFit/>
          </a:bodyPr>
          <a:lstStyle/>
          <a:p>
            <a:pPr algn="ctr">
              <a:lnSpc>
                <a:spcPct val="110000"/>
              </a:lnSpc>
            </a:pPr>
            <a:r>
              <a:rPr lang="en-US" sz="1400" dirty="0">
                <a:solidFill>
                  <a:schemeClr val="tx1"/>
                </a:solidFill>
                <a:latin typeface="Liberation Sans" panose="020B0604020202020204" pitchFamily="34" charset="0"/>
              </a:rPr>
              <a:t>SIERRA CORPORATION</a:t>
            </a:r>
          </a:p>
          <a:p>
            <a:pPr algn="ctr">
              <a:lnSpc>
                <a:spcPct val="110000"/>
              </a:lnSpc>
            </a:pPr>
            <a:r>
              <a:rPr lang="en-US" sz="1400" dirty="0">
                <a:solidFill>
                  <a:schemeClr val="tx1"/>
                </a:solidFill>
                <a:latin typeface="Liberation Sans" panose="020B0604020202020204" pitchFamily="34" charset="0"/>
              </a:rPr>
              <a:t>Worksheet</a:t>
            </a:r>
          </a:p>
          <a:p>
            <a:pPr algn="ctr">
              <a:lnSpc>
                <a:spcPct val="110000"/>
              </a:lnSpc>
            </a:pPr>
            <a:r>
              <a:rPr lang="en-US" sz="1400" dirty="0">
                <a:solidFill>
                  <a:schemeClr val="tx1"/>
                </a:solidFill>
                <a:latin typeface="Liberation Sans" panose="020B0604020202020204" pitchFamily="34" charset="0"/>
              </a:rPr>
              <a:t>For the Month Ended October 31, 2017</a:t>
            </a:r>
          </a:p>
        </p:txBody>
      </p:sp>
      <p:sp>
        <p:nvSpPr>
          <p:cNvPr id="31"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5 </a:t>
            </a:r>
          </a:p>
        </p:txBody>
      </p:sp>
    </p:spTree>
  </p:cSld>
  <p:clrMapOvr>
    <a:masterClrMapping/>
  </p:clrMapOvr>
  <p:transition>
    <p:wipe dir="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ight Arrow 44"/>
          <p:cNvSpPr/>
          <p:nvPr/>
        </p:nvSpPr>
        <p:spPr bwMode="auto">
          <a:xfrm>
            <a:off x="533400" y="17717"/>
            <a:ext cx="8610600" cy="1997710"/>
          </a:xfrm>
          <a:prstGeom prst="rightArrow">
            <a:avLst/>
          </a:prstGeom>
          <a:gradFill flip="none" rotWithShape="1">
            <a:gsLst>
              <a:gs pos="0">
                <a:srgbClr val="5E9EFF"/>
              </a:gs>
              <a:gs pos="19000">
                <a:srgbClr val="85C2FF"/>
              </a:gs>
              <a:gs pos="19000">
                <a:srgbClr val="C4D6EB"/>
              </a:gs>
              <a:gs pos="100000">
                <a:schemeClr val="accent3"/>
              </a:gs>
              <a:gs pos="43000">
                <a:srgbClr val="E4ECF6"/>
              </a:gs>
              <a:gs pos="57000">
                <a:schemeClr val="accent3"/>
              </a:gs>
            </a:gsLst>
            <a:lin ang="5400000" scaled="0"/>
            <a:tileRect/>
          </a:gra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iberation Sans" panose="020B0604020202020204" pitchFamily="34" charset="0"/>
            </a:endParaRPr>
          </a:p>
        </p:txBody>
      </p:sp>
      <p:sp>
        <p:nvSpPr>
          <p:cNvPr id="58374" name="Rectangle 6"/>
          <p:cNvSpPr>
            <a:spLocks noChangeArrowheads="1"/>
          </p:cNvSpPr>
          <p:nvPr/>
        </p:nvSpPr>
        <p:spPr bwMode="auto">
          <a:xfrm rot="5400000">
            <a:off x="-2735262" y="2979737"/>
            <a:ext cx="6400800"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latin typeface="Liberation Sans" panose="020B0604020202020204" pitchFamily="34" charset="0"/>
            </a:endParaRPr>
          </a:p>
        </p:txBody>
      </p:sp>
      <p:sp>
        <p:nvSpPr>
          <p:cNvPr id="58375" name="Rectangle 7"/>
          <p:cNvSpPr>
            <a:spLocks noChangeArrowheads="1"/>
          </p:cNvSpPr>
          <p:nvPr/>
        </p:nvSpPr>
        <p:spPr bwMode="auto">
          <a:xfrm rot="5400000">
            <a:off x="388938" y="6561137"/>
            <a:ext cx="152400"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latin typeface="Liberation Sans" panose="020B0604020202020204" pitchFamily="34" charset="0"/>
            </a:endParaRPr>
          </a:p>
        </p:txBody>
      </p:sp>
      <p:sp>
        <p:nvSpPr>
          <p:cNvPr id="46" name="Rectangle 2"/>
          <p:cNvSpPr>
            <a:spLocks noChangeArrowheads="1"/>
          </p:cNvSpPr>
          <p:nvPr/>
        </p:nvSpPr>
        <p:spPr bwMode="auto">
          <a:xfrm>
            <a:off x="846160" y="3136060"/>
            <a:ext cx="2590800" cy="442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lvl1pPr algn="ctr">
              <a:defRPr sz="2400">
                <a:solidFill>
                  <a:schemeClr val="tx1"/>
                </a:solidFill>
                <a:latin typeface="Times New Roman" pitchFamily="18"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altLang="en-US" sz="2300" b="1" i="0" dirty="0">
                <a:solidFill>
                  <a:srgbClr val="CC0000"/>
                </a:solidFill>
                <a:effectLst/>
                <a:latin typeface="Liberation Sans" panose="020B0604020202020204" pitchFamily="34" charset="0"/>
              </a:rPr>
              <a:t>KEY POINTS</a:t>
            </a:r>
          </a:p>
        </p:txBody>
      </p:sp>
      <p:pic>
        <p:nvPicPr>
          <p:cNvPr id="4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8073" y="668373"/>
            <a:ext cx="928687" cy="932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8" name="TextBox 47"/>
          <p:cNvSpPr txBox="1"/>
          <p:nvPr/>
        </p:nvSpPr>
        <p:spPr>
          <a:xfrm>
            <a:off x="2053984" y="633480"/>
            <a:ext cx="5486400" cy="646331"/>
          </a:xfrm>
          <a:prstGeom prst="rect">
            <a:avLst/>
          </a:prstGeom>
          <a:noFill/>
        </p:spPr>
        <p:txBody>
          <a:bodyPr wrap="square" rtlCol="0">
            <a:spAutoFit/>
          </a:bodyPr>
          <a:lstStyle>
            <a:defPPr>
              <a:defRPr lang="en-US"/>
            </a:defPPr>
            <a:lvl1pPr algn="l">
              <a:defRPr sz="3600" b="1" i="0">
                <a:solidFill>
                  <a:srgbClr val="0000A2"/>
                </a:solidFill>
                <a:effectLst/>
                <a:latin typeface="Liberation Sans" panose="020B0604020202020204" pitchFamily="34" charset="0"/>
              </a:defRPr>
            </a:lvl1pPr>
            <a:lvl2pPr algn="l">
              <a:defRPr sz="2800" b="1" i="1">
                <a:solidFill>
                  <a:srgbClr val="BC0000"/>
                </a:solidFill>
                <a:effectLst>
                  <a:outerShdw blurRad="38100" dist="38100" dir="2700000" algn="tl">
                    <a:srgbClr val="000000">
                      <a:alpha val="43137"/>
                    </a:srgbClr>
                  </a:outerShdw>
                </a:effectLst>
              </a:defRPr>
            </a:lvl2pPr>
            <a:lvl3pPr algn="l">
              <a:defRPr sz="2800" b="1" i="1">
                <a:solidFill>
                  <a:srgbClr val="BC0000"/>
                </a:solidFill>
                <a:effectLst>
                  <a:outerShdw blurRad="38100" dist="38100" dir="2700000" algn="tl">
                    <a:srgbClr val="000000">
                      <a:alpha val="43137"/>
                    </a:srgbClr>
                  </a:outerShdw>
                </a:effectLst>
              </a:defRPr>
            </a:lvl3pPr>
            <a:lvl4pPr algn="l">
              <a:defRPr sz="2800" b="1" i="1">
                <a:solidFill>
                  <a:srgbClr val="BC0000"/>
                </a:solidFill>
                <a:effectLst>
                  <a:outerShdw blurRad="38100" dist="38100" dir="2700000" algn="tl">
                    <a:srgbClr val="000000">
                      <a:alpha val="43137"/>
                    </a:srgbClr>
                  </a:outerShdw>
                </a:effectLst>
              </a:defRPr>
            </a:lvl4pPr>
            <a:lvl5pPr algn="l">
              <a:defRPr sz="2800" b="1" i="1">
                <a:solidFill>
                  <a:srgbClr val="BC0000"/>
                </a:solidFill>
                <a:effectLst>
                  <a:outerShdw blurRad="38100" dist="38100" dir="2700000" algn="tl">
                    <a:srgbClr val="000000">
                      <a:alpha val="43137"/>
                    </a:srgbClr>
                  </a:outerShdw>
                </a:effectLst>
              </a:defRPr>
            </a:lvl5pPr>
            <a:lvl6pPr>
              <a:defRPr sz="2800" b="1" i="1">
                <a:solidFill>
                  <a:srgbClr val="BC0000"/>
                </a:solidFill>
                <a:effectLst>
                  <a:outerShdw blurRad="38100" dist="38100" dir="2700000" algn="tl">
                    <a:srgbClr val="000000">
                      <a:alpha val="43137"/>
                    </a:srgbClr>
                  </a:outerShdw>
                </a:effectLst>
              </a:defRPr>
            </a:lvl6pPr>
            <a:lvl7pPr>
              <a:defRPr sz="2800" b="1" i="1">
                <a:solidFill>
                  <a:srgbClr val="BC0000"/>
                </a:solidFill>
                <a:effectLst>
                  <a:outerShdw blurRad="38100" dist="38100" dir="2700000" algn="tl">
                    <a:srgbClr val="000000">
                      <a:alpha val="43137"/>
                    </a:srgbClr>
                  </a:outerShdw>
                </a:effectLst>
              </a:defRPr>
            </a:lvl7pPr>
            <a:lvl8pPr>
              <a:defRPr sz="2800" b="1" i="1">
                <a:solidFill>
                  <a:srgbClr val="BC0000"/>
                </a:solidFill>
                <a:effectLst>
                  <a:outerShdw blurRad="38100" dist="38100" dir="2700000" algn="tl">
                    <a:srgbClr val="000000">
                      <a:alpha val="43137"/>
                    </a:srgbClr>
                  </a:outerShdw>
                </a:effectLst>
              </a:defRPr>
            </a:lvl8pPr>
            <a:lvl9pPr>
              <a:defRPr sz="2800" b="1" i="1">
                <a:solidFill>
                  <a:srgbClr val="BC0000"/>
                </a:solidFill>
                <a:effectLst>
                  <a:outerShdw blurRad="38100" dist="38100" dir="2700000" algn="tl">
                    <a:srgbClr val="000000">
                      <a:alpha val="43137"/>
                    </a:srgbClr>
                  </a:outerShdw>
                </a:effectLst>
              </a:defRPr>
            </a:lvl9pPr>
          </a:lstStyle>
          <a:p>
            <a:r>
              <a:rPr lang="en-US" dirty="0">
                <a:solidFill>
                  <a:schemeClr val="tx2">
                    <a:lumMod val="50000"/>
                  </a:schemeClr>
                </a:solidFill>
              </a:rPr>
              <a:t>A Look at IFRS</a:t>
            </a:r>
          </a:p>
        </p:txBody>
      </p:sp>
      <p:sp>
        <p:nvSpPr>
          <p:cNvPr id="49" name="Isosceles Triangle 48"/>
          <p:cNvSpPr/>
          <p:nvPr/>
        </p:nvSpPr>
        <p:spPr bwMode="auto">
          <a:xfrm rot="5400000">
            <a:off x="2534961" y="2112240"/>
            <a:ext cx="338931" cy="329406"/>
          </a:xfrm>
          <a:prstGeom prst="triangle">
            <a:avLst/>
          </a:prstGeom>
          <a:solidFill>
            <a:srgbClr val="003399"/>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iberation Sans" panose="020B0604020202020204" pitchFamily="34" charset="0"/>
            </a:endParaRPr>
          </a:p>
        </p:txBody>
      </p:sp>
      <p:sp>
        <p:nvSpPr>
          <p:cNvPr id="50" name="TextBox 49"/>
          <p:cNvSpPr txBox="1"/>
          <p:nvPr/>
        </p:nvSpPr>
        <p:spPr>
          <a:xfrm>
            <a:off x="846160" y="1961340"/>
            <a:ext cx="173374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lgn="l">
              <a:spcBef>
                <a:spcPct val="50000"/>
              </a:spcBef>
              <a:defRPr sz="1800" b="1" i="0">
                <a:solidFill>
                  <a:srgbClr val="E20000"/>
                </a:solidFill>
                <a:effectLst/>
                <a:latin typeface="Liberation Sans" panose="020B0604020202020204" pitchFamily="34" charset="0"/>
              </a:defRPr>
            </a:lvl1pPr>
            <a:lvl2pPr marL="742950" indent="-285750">
              <a:defRPr b="1" i="1">
                <a:effectLst>
                  <a:outerShdw blurRad="38100" dist="38100" dir="2700000" algn="tl">
                    <a:srgbClr val="000000">
                      <a:alpha val="43137"/>
                    </a:srgbClr>
                  </a:outerShdw>
                </a:effectLst>
                <a:latin typeface="Times New Roman" pitchFamily="18" charset="0"/>
              </a:defRPr>
            </a:lvl2pPr>
            <a:lvl3pPr marL="1143000" indent="-228600">
              <a:defRPr b="1" i="1">
                <a:effectLst>
                  <a:outerShdw blurRad="38100" dist="38100" dir="2700000" algn="tl">
                    <a:srgbClr val="000000">
                      <a:alpha val="43137"/>
                    </a:srgbClr>
                  </a:outerShdw>
                </a:effectLst>
                <a:latin typeface="Times New Roman" pitchFamily="18" charset="0"/>
              </a:defRPr>
            </a:lvl3pPr>
            <a:lvl4pPr marL="1600200" indent="-228600">
              <a:defRPr b="1" i="1">
                <a:effectLst>
                  <a:outerShdw blurRad="38100" dist="38100" dir="2700000" algn="tl">
                    <a:srgbClr val="000000">
                      <a:alpha val="43137"/>
                    </a:srgbClr>
                  </a:outerShdw>
                </a:effectLst>
                <a:latin typeface="Times New Roman" pitchFamily="18" charset="0"/>
              </a:defRPr>
            </a:lvl4pPr>
            <a:lvl5pPr marL="2057400" indent="-228600">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defRPr b="1" i="1">
                <a:effectLst>
                  <a:outerShdw blurRad="38100" dist="38100" dir="2700000" algn="tl">
                    <a:srgbClr val="000000">
                      <a:alpha val="43137"/>
                    </a:srgbClr>
                  </a:outerShdw>
                </a:effectLst>
                <a:latin typeface="Times New Roman" pitchFamily="18" charset="0"/>
              </a:defRPr>
            </a:lvl9pPr>
          </a:lstStyle>
          <a:p>
            <a:r>
              <a:rPr lang="en-US" dirty="0">
                <a:solidFill>
                  <a:srgbClr val="CC0000"/>
                </a:solidFill>
              </a:rPr>
              <a:t>LEARNING OBJECTIVE</a:t>
            </a:r>
          </a:p>
        </p:txBody>
      </p:sp>
      <p:sp>
        <p:nvSpPr>
          <p:cNvPr id="51" name="Rounded Rectangle 50"/>
          <p:cNvSpPr/>
          <p:nvPr/>
        </p:nvSpPr>
        <p:spPr bwMode="auto">
          <a:xfrm>
            <a:off x="3407389" y="1779430"/>
            <a:ext cx="5211171" cy="1036140"/>
          </a:xfrm>
          <a:prstGeom prst="roundRect">
            <a:avLst/>
          </a:prstGeom>
          <a:solidFill>
            <a:srgbClr val="0066CC"/>
          </a:solidFill>
          <a:ln w="12700" cap="sq" cmpd="sng" algn="ctr">
            <a:noFill/>
            <a:prstDash val="solid"/>
            <a:round/>
            <a:headEnd type="none" w="sm" len="sm"/>
            <a:tailEnd type="none" w="sm" len="sm"/>
          </a:ln>
          <a:effectLst>
            <a:innerShdw blurRad="114300">
              <a:prstClr val="black"/>
            </a:innerShdw>
          </a:effectLst>
        </p:spPr>
        <p:txBody>
          <a:bodyPr vert="horz" wrap="square" lIns="91440" tIns="45720" rIns="91440" bIns="91440" numCol="1" rtlCol="0" anchor="ctr" anchorCtr="0" compatLnSpc="1">
            <a:prstTxWarp prst="textNoShape">
              <a:avLst/>
            </a:prstTxWarp>
            <a:noAutofit/>
          </a:bodyPr>
          <a:lstStyle/>
          <a:p>
            <a:pPr marL="53975" algn="l"/>
            <a:r>
              <a:rPr lang="en-US" sz="2100" b="1" dirty="0">
                <a:solidFill>
                  <a:schemeClr val="accent3"/>
                </a:solidFill>
                <a:effectLst>
                  <a:outerShdw blurRad="38100" dist="38100" dir="2700000" algn="tl">
                    <a:srgbClr val="000000">
                      <a:alpha val="43137"/>
                    </a:srgbClr>
                  </a:outerShdw>
                </a:effectLst>
                <a:latin typeface="Liberation Sans" panose="020B0604020202020204" pitchFamily="34" charset="0"/>
              </a:rPr>
              <a:t>Compare the procedures for adjusting entries under GAAP and IFRS.</a:t>
            </a:r>
          </a:p>
        </p:txBody>
      </p:sp>
      <p:sp>
        <p:nvSpPr>
          <p:cNvPr id="52" name="TextBox 51"/>
          <p:cNvSpPr txBox="1"/>
          <p:nvPr/>
        </p:nvSpPr>
        <p:spPr>
          <a:xfrm>
            <a:off x="2787242" y="1936398"/>
            <a:ext cx="554182" cy="707886"/>
          </a:xfrm>
          <a:prstGeom prst="rect">
            <a:avLst/>
          </a:prstGeom>
          <a:noFill/>
        </p:spPr>
        <p:txBody>
          <a:bodyPr wrap="square" rtlCol="0">
            <a:spAutoFit/>
          </a:bodyPr>
          <a:lstStyle/>
          <a:p>
            <a:pPr algn="ctr"/>
            <a:r>
              <a:rPr lang="en-US" sz="4000" b="1" dirty="0">
                <a:solidFill>
                  <a:srgbClr val="CC0000"/>
                </a:solidFill>
                <a:latin typeface="Liberation Sans" panose="020B0604020202020204" pitchFamily="34" charset="0"/>
              </a:rPr>
              <a:t>6</a:t>
            </a:r>
            <a:endParaRPr lang="en-US" sz="4000" b="1" i="0" dirty="0">
              <a:solidFill>
                <a:srgbClr val="CC0000"/>
              </a:solidFill>
              <a:effectLst/>
              <a:latin typeface="Liberation Sans" panose="020B0604020202020204" pitchFamily="34" charset="0"/>
            </a:endParaRPr>
          </a:p>
        </p:txBody>
      </p:sp>
      <p:cxnSp>
        <p:nvCxnSpPr>
          <p:cNvPr id="53" name="Straight Connector 52"/>
          <p:cNvCxnSpPr/>
          <p:nvPr/>
        </p:nvCxnSpPr>
        <p:spPr bwMode="auto">
          <a:xfrm>
            <a:off x="2522560" y="1622376"/>
            <a:ext cx="0" cy="1336432"/>
          </a:xfrm>
          <a:prstGeom prst="line">
            <a:avLst/>
          </a:prstGeom>
          <a:solidFill>
            <a:schemeClr val="accent1"/>
          </a:solidFill>
          <a:ln w="19050" cap="sq" cmpd="sng" algn="ctr">
            <a:solidFill>
              <a:schemeClr val="tx1"/>
            </a:solidFill>
            <a:prstDash val="solid"/>
            <a:round/>
            <a:headEnd type="none" w="sm" len="sm"/>
            <a:tailEnd type="none" w="sm" len="sm"/>
          </a:ln>
          <a:effectLst/>
        </p:spPr>
      </p:cxnSp>
      <p:cxnSp>
        <p:nvCxnSpPr>
          <p:cNvPr id="54" name="Straight Connector 53"/>
          <p:cNvCxnSpPr/>
          <p:nvPr/>
        </p:nvCxnSpPr>
        <p:spPr bwMode="auto">
          <a:xfrm>
            <a:off x="908073" y="1616120"/>
            <a:ext cx="7702527" cy="0"/>
          </a:xfrm>
          <a:prstGeom prst="line">
            <a:avLst/>
          </a:prstGeom>
          <a:solidFill>
            <a:schemeClr val="accent1"/>
          </a:solidFill>
          <a:ln w="19050" cap="sq" cmpd="sng" algn="ctr">
            <a:solidFill>
              <a:schemeClr val="tx1"/>
            </a:solidFill>
            <a:prstDash val="solid"/>
            <a:round/>
            <a:headEnd type="none" w="sm" len="sm"/>
            <a:tailEnd type="none" w="sm" len="sm"/>
          </a:ln>
          <a:effectLst/>
        </p:spPr>
      </p:cxnSp>
      <p:sp>
        <p:nvSpPr>
          <p:cNvPr id="56" name="Rectangle 4"/>
          <p:cNvSpPr>
            <a:spLocks noChangeArrowheads="1"/>
          </p:cNvSpPr>
          <p:nvPr/>
        </p:nvSpPr>
        <p:spPr bwMode="auto">
          <a:xfrm>
            <a:off x="846160" y="3669460"/>
            <a:ext cx="7764440" cy="2402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defRPr sz="2400">
                <a:solidFill>
                  <a:schemeClr val="tx1"/>
                </a:solidFill>
                <a:latin typeface="Times New Roman" pitchFamily="18" charset="0"/>
              </a:defRPr>
            </a:lvl1pPr>
            <a:lvl2pPr marL="685800" indent="-457200" algn="ctr">
              <a:defRPr sz="2400">
                <a:solidFill>
                  <a:schemeClr val="tx1"/>
                </a:solidFill>
                <a:latin typeface="Times New Roman" pitchFamily="18" charset="0"/>
              </a:defRPr>
            </a:lvl2pPr>
            <a:lvl3pPr algn="ctr">
              <a:defRPr sz="2400">
                <a:solidFill>
                  <a:schemeClr val="tx1"/>
                </a:solidFill>
                <a:latin typeface="Times New Roman" pitchFamily="18" charset="0"/>
              </a:defRPr>
            </a:lvl3pPr>
            <a:lvl4pPr marL="2114550" indent="-457200" algn="ctr">
              <a:defRPr sz="2400">
                <a:solidFill>
                  <a:schemeClr val="tx1"/>
                </a:solidFill>
                <a:latin typeface="Times New Roman" pitchFamily="18" charset="0"/>
              </a:defRPr>
            </a:lvl4pPr>
            <a:lvl5pPr marL="2686050" indent="-457200" algn="ctr">
              <a:defRPr sz="2400">
                <a:solidFill>
                  <a:schemeClr val="tx1"/>
                </a:solidFill>
                <a:latin typeface="Times New Roman" pitchFamily="18" charset="0"/>
              </a:defRPr>
            </a:lvl5pPr>
            <a:lvl6pPr marL="3143250" indent="-457200" algn="ctr" eaLnBrk="0" fontAlgn="base" hangingPunct="0">
              <a:spcBef>
                <a:spcPct val="0"/>
              </a:spcBef>
              <a:spcAft>
                <a:spcPct val="0"/>
              </a:spcAft>
              <a:defRPr sz="2400">
                <a:solidFill>
                  <a:schemeClr val="tx1"/>
                </a:solidFill>
                <a:latin typeface="Times New Roman" pitchFamily="18" charset="0"/>
              </a:defRPr>
            </a:lvl6pPr>
            <a:lvl7pPr marL="3600450" indent="-457200" algn="ctr" eaLnBrk="0" fontAlgn="base" hangingPunct="0">
              <a:spcBef>
                <a:spcPct val="0"/>
              </a:spcBef>
              <a:spcAft>
                <a:spcPct val="0"/>
              </a:spcAft>
              <a:defRPr sz="2400">
                <a:solidFill>
                  <a:schemeClr val="tx1"/>
                </a:solidFill>
                <a:latin typeface="Times New Roman" pitchFamily="18" charset="0"/>
              </a:defRPr>
            </a:lvl7pPr>
            <a:lvl8pPr marL="4057650" indent="-457200" algn="ctr" eaLnBrk="0" fontAlgn="base" hangingPunct="0">
              <a:spcBef>
                <a:spcPct val="0"/>
              </a:spcBef>
              <a:spcAft>
                <a:spcPct val="0"/>
              </a:spcAft>
              <a:defRPr sz="2400">
                <a:solidFill>
                  <a:schemeClr val="tx1"/>
                </a:solidFill>
                <a:latin typeface="Times New Roman" pitchFamily="18" charset="0"/>
              </a:defRPr>
            </a:lvl8pPr>
            <a:lvl9pPr marL="4514850" indent="-457200" algn="ctr" eaLnBrk="0" fontAlgn="base" hangingPunct="0">
              <a:spcBef>
                <a:spcPct val="0"/>
              </a:spcBef>
              <a:spcAft>
                <a:spcPct val="0"/>
              </a:spcAft>
              <a:defRPr sz="2400">
                <a:solidFill>
                  <a:schemeClr val="tx1"/>
                </a:solidFill>
                <a:latin typeface="Times New Roman" pitchFamily="18" charset="0"/>
              </a:defRPr>
            </a:lvl9pPr>
          </a:lstStyle>
          <a:p>
            <a:pPr marL="0" lvl="1" indent="0" algn="l">
              <a:lnSpc>
                <a:spcPct val="115000"/>
              </a:lnSpc>
              <a:spcBef>
                <a:spcPct val="50000"/>
              </a:spcBef>
              <a:buClr>
                <a:srgbClr val="800000"/>
              </a:buClr>
              <a:buSzPct val="80000"/>
            </a:pPr>
            <a:r>
              <a:rPr lang="en-US" altLang="en-US" sz="1900" b="1" i="0" dirty="0">
                <a:effectLst/>
                <a:latin typeface="Liberation Sans" panose="020B0604020202020204" pitchFamily="34" charset="0"/>
              </a:rPr>
              <a:t>Similarities</a:t>
            </a:r>
          </a:p>
          <a:p>
            <a:pPr lvl="1" algn="l">
              <a:lnSpc>
                <a:spcPct val="115000"/>
              </a:lnSpc>
              <a:spcBef>
                <a:spcPct val="50000"/>
              </a:spcBef>
              <a:buClr>
                <a:srgbClr val="CC0000"/>
              </a:buClr>
              <a:buSzPct val="80000"/>
              <a:buFont typeface="Wingdings" pitchFamily="2" charset="2"/>
              <a:buChar char="u"/>
            </a:pPr>
            <a:r>
              <a:rPr lang="en-US" sz="1900" b="0" dirty="0">
                <a:latin typeface="Liberation Sans" panose="020B0604020202020204" pitchFamily="34" charset="0"/>
              </a:rPr>
              <a:t>Companies applying </a:t>
            </a:r>
            <a:r>
              <a:rPr lang="en-US" sz="1900" dirty="0">
                <a:latin typeface="Liberation Sans" panose="020B0604020202020204" pitchFamily="34" charset="0"/>
              </a:rPr>
              <a:t>IFRS</a:t>
            </a:r>
            <a:r>
              <a:rPr lang="en-US" sz="1900" b="0" dirty="0">
                <a:latin typeface="Liberation Sans" panose="020B0604020202020204" pitchFamily="34" charset="0"/>
              </a:rPr>
              <a:t> also use accrual-basis accounting to ensure that they record transactions that change a company’s financial statements in the period in which events occur. </a:t>
            </a:r>
          </a:p>
          <a:p>
            <a:pPr lvl="1" algn="l">
              <a:lnSpc>
                <a:spcPct val="115000"/>
              </a:lnSpc>
              <a:spcBef>
                <a:spcPct val="50000"/>
              </a:spcBef>
              <a:buClr>
                <a:srgbClr val="CC0000"/>
              </a:buClr>
              <a:buSzPct val="80000"/>
              <a:buFont typeface="Wingdings" pitchFamily="2" charset="2"/>
              <a:buChar char="u"/>
            </a:pPr>
            <a:r>
              <a:rPr lang="en-US" sz="1900" b="0" dirty="0">
                <a:latin typeface="Liberation Sans" panose="020B0604020202020204" pitchFamily="34" charset="0"/>
              </a:rPr>
              <a:t>Similar to </a:t>
            </a:r>
            <a:r>
              <a:rPr lang="en-US" sz="1900" dirty="0">
                <a:latin typeface="Liberation Sans" panose="020B0604020202020204" pitchFamily="34" charset="0"/>
              </a:rPr>
              <a:t>GAAP</a:t>
            </a:r>
            <a:r>
              <a:rPr lang="en-US" sz="1900" b="0" dirty="0">
                <a:latin typeface="Liberation Sans" panose="020B0604020202020204" pitchFamily="34" charset="0"/>
              </a:rPr>
              <a:t>, cash-basis accounting is not in accordance with </a:t>
            </a:r>
            <a:r>
              <a:rPr lang="en-US" sz="1900" dirty="0">
                <a:latin typeface="Liberation Sans" panose="020B0604020202020204" pitchFamily="34" charset="0"/>
              </a:rPr>
              <a:t>IFRS</a:t>
            </a:r>
            <a:r>
              <a:rPr lang="en-US" sz="1900" b="0" dirty="0">
                <a:latin typeface="Liberation Sans" panose="020B0604020202020204" pitchFamily="34" charset="0"/>
              </a:rPr>
              <a:t>.</a:t>
            </a:r>
            <a:endParaRPr lang="en-US" altLang="en-US" sz="1900" b="0" dirty="0">
              <a:latin typeface="Liberation Sans" panose="020B0604020202020204" pitchFamily="34" charset="0"/>
            </a:endParaRPr>
          </a:p>
        </p:txBody>
      </p:sp>
      <p:sp>
        <p:nvSpPr>
          <p:cNvPr id="57"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6 </a:t>
            </a:r>
          </a:p>
        </p:txBody>
      </p:sp>
    </p:spTree>
    <p:extLst>
      <p:ext uri="{BB962C8B-B14F-4D97-AF65-F5344CB8AC3E}">
        <p14:creationId xmlns:p14="http://schemas.microsoft.com/office/powerpoint/2010/main" val="161025244"/>
      </p:ext>
    </p:extLst>
  </p:cSld>
  <p:clrMapOvr>
    <a:masterClrMapping/>
  </p:clrMapOvr>
  <p:transition>
    <p:wipe dir="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ight Arrow 11"/>
          <p:cNvSpPr/>
          <p:nvPr/>
        </p:nvSpPr>
        <p:spPr bwMode="auto">
          <a:xfrm>
            <a:off x="533400" y="17717"/>
            <a:ext cx="8610600" cy="1997710"/>
          </a:xfrm>
          <a:prstGeom prst="rightArrow">
            <a:avLst/>
          </a:prstGeom>
          <a:gradFill flip="none" rotWithShape="1">
            <a:gsLst>
              <a:gs pos="0">
                <a:srgbClr val="5E9EFF"/>
              </a:gs>
              <a:gs pos="19000">
                <a:srgbClr val="85C2FF"/>
              </a:gs>
              <a:gs pos="19000">
                <a:srgbClr val="C4D6EB"/>
              </a:gs>
              <a:gs pos="100000">
                <a:schemeClr val="accent3"/>
              </a:gs>
              <a:gs pos="43000">
                <a:srgbClr val="E4ECF6"/>
              </a:gs>
              <a:gs pos="57000">
                <a:schemeClr val="accent3"/>
              </a:gs>
            </a:gsLst>
            <a:lin ang="5400000" scaled="0"/>
            <a:tileRect/>
          </a:gra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iberation Sans" panose="020B0604020202020204" pitchFamily="34" charset="0"/>
            </a:endParaRPr>
          </a:p>
        </p:txBody>
      </p:sp>
      <p:sp>
        <p:nvSpPr>
          <p:cNvPr id="59397" name="Rectangle 8"/>
          <p:cNvSpPr>
            <a:spLocks noChangeArrowheads="1"/>
          </p:cNvSpPr>
          <p:nvPr/>
        </p:nvSpPr>
        <p:spPr bwMode="auto">
          <a:xfrm rot="5400000">
            <a:off x="-2735262" y="2979737"/>
            <a:ext cx="6400800"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marL="514350"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sp>
        <p:nvSpPr>
          <p:cNvPr id="59398" name="Rectangle 9"/>
          <p:cNvSpPr>
            <a:spLocks noChangeArrowheads="1"/>
          </p:cNvSpPr>
          <p:nvPr/>
        </p:nvSpPr>
        <p:spPr bwMode="auto">
          <a:xfrm rot="5400000">
            <a:off x="388938" y="6561137"/>
            <a:ext cx="152400"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8073" y="668373"/>
            <a:ext cx="928687" cy="932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2053984" y="633480"/>
            <a:ext cx="5486400" cy="646331"/>
          </a:xfrm>
          <a:prstGeom prst="rect">
            <a:avLst/>
          </a:prstGeom>
          <a:noFill/>
        </p:spPr>
        <p:txBody>
          <a:bodyPr wrap="square" rtlCol="0">
            <a:spAutoFit/>
          </a:bodyPr>
          <a:lstStyle>
            <a:defPPr>
              <a:defRPr lang="en-US"/>
            </a:defPPr>
            <a:lvl1pPr algn="l">
              <a:defRPr sz="3600" b="1" i="0">
                <a:solidFill>
                  <a:srgbClr val="0000A2"/>
                </a:solidFill>
                <a:effectLst/>
                <a:latin typeface="Liberation Sans" panose="020B0604020202020204" pitchFamily="34" charset="0"/>
              </a:defRPr>
            </a:lvl1pPr>
            <a:lvl2pPr algn="l">
              <a:defRPr sz="2800" b="1" i="1">
                <a:solidFill>
                  <a:srgbClr val="BC0000"/>
                </a:solidFill>
                <a:effectLst>
                  <a:outerShdw blurRad="38100" dist="38100" dir="2700000" algn="tl">
                    <a:srgbClr val="000000">
                      <a:alpha val="43137"/>
                    </a:srgbClr>
                  </a:outerShdw>
                </a:effectLst>
              </a:defRPr>
            </a:lvl2pPr>
            <a:lvl3pPr algn="l">
              <a:defRPr sz="2800" b="1" i="1">
                <a:solidFill>
                  <a:srgbClr val="BC0000"/>
                </a:solidFill>
                <a:effectLst>
                  <a:outerShdw blurRad="38100" dist="38100" dir="2700000" algn="tl">
                    <a:srgbClr val="000000">
                      <a:alpha val="43137"/>
                    </a:srgbClr>
                  </a:outerShdw>
                </a:effectLst>
              </a:defRPr>
            </a:lvl3pPr>
            <a:lvl4pPr algn="l">
              <a:defRPr sz="2800" b="1" i="1">
                <a:solidFill>
                  <a:srgbClr val="BC0000"/>
                </a:solidFill>
                <a:effectLst>
                  <a:outerShdw blurRad="38100" dist="38100" dir="2700000" algn="tl">
                    <a:srgbClr val="000000">
                      <a:alpha val="43137"/>
                    </a:srgbClr>
                  </a:outerShdw>
                </a:effectLst>
              </a:defRPr>
            </a:lvl4pPr>
            <a:lvl5pPr algn="l">
              <a:defRPr sz="2800" b="1" i="1">
                <a:solidFill>
                  <a:srgbClr val="BC0000"/>
                </a:solidFill>
                <a:effectLst>
                  <a:outerShdw blurRad="38100" dist="38100" dir="2700000" algn="tl">
                    <a:srgbClr val="000000">
                      <a:alpha val="43137"/>
                    </a:srgbClr>
                  </a:outerShdw>
                </a:effectLst>
              </a:defRPr>
            </a:lvl5pPr>
            <a:lvl6pPr>
              <a:defRPr sz="2800" b="1" i="1">
                <a:solidFill>
                  <a:srgbClr val="BC0000"/>
                </a:solidFill>
                <a:effectLst>
                  <a:outerShdw blurRad="38100" dist="38100" dir="2700000" algn="tl">
                    <a:srgbClr val="000000">
                      <a:alpha val="43137"/>
                    </a:srgbClr>
                  </a:outerShdw>
                </a:effectLst>
              </a:defRPr>
            </a:lvl6pPr>
            <a:lvl7pPr>
              <a:defRPr sz="2800" b="1" i="1">
                <a:solidFill>
                  <a:srgbClr val="BC0000"/>
                </a:solidFill>
                <a:effectLst>
                  <a:outerShdw blurRad="38100" dist="38100" dir="2700000" algn="tl">
                    <a:srgbClr val="000000">
                      <a:alpha val="43137"/>
                    </a:srgbClr>
                  </a:outerShdw>
                </a:effectLst>
              </a:defRPr>
            </a:lvl7pPr>
            <a:lvl8pPr>
              <a:defRPr sz="2800" b="1" i="1">
                <a:solidFill>
                  <a:srgbClr val="BC0000"/>
                </a:solidFill>
                <a:effectLst>
                  <a:outerShdw blurRad="38100" dist="38100" dir="2700000" algn="tl">
                    <a:srgbClr val="000000">
                      <a:alpha val="43137"/>
                    </a:srgbClr>
                  </a:outerShdw>
                </a:effectLst>
              </a:defRPr>
            </a:lvl8pPr>
            <a:lvl9pPr>
              <a:defRPr sz="2800" b="1" i="1">
                <a:solidFill>
                  <a:srgbClr val="BC0000"/>
                </a:solidFill>
                <a:effectLst>
                  <a:outerShdw blurRad="38100" dist="38100" dir="2700000" algn="tl">
                    <a:srgbClr val="000000">
                      <a:alpha val="43137"/>
                    </a:srgbClr>
                  </a:outerShdw>
                </a:effectLst>
              </a:defRPr>
            </a:lvl9pPr>
          </a:lstStyle>
          <a:p>
            <a:r>
              <a:rPr lang="en-US" dirty="0">
                <a:solidFill>
                  <a:schemeClr val="tx2">
                    <a:lumMod val="50000"/>
                  </a:schemeClr>
                </a:solidFill>
              </a:rPr>
              <a:t>A Look at IFRS</a:t>
            </a:r>
          </a:p>
        </p:txBody>
      </p:sp>
      <p:sp>
        <p:nvSpPr>
          <p:cNvPr id="10" name="Rectangle 2"/>
          <p:cNvSpPr>
            <a:spLocks noChangeArrowheads="1"/>
          </p:cNvSpPr>
          <p:nvPr/>
        </p:nvSpPr>
        <p:spPr bwMode="auto">
          <a:xfrm>
            <a:off x="846160" y="1788804"/>
            <a:ext cx="2590800" cy="442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lvl1pPr algn="ctr">
              <a:defRPr sz="2400">
                <a:solidFill>
                  <a:schemeClr val="tx1"/>
                </a:solidFill>
                <a:latin typeface="Times New Roman" pitchFamily="18"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altLang="en-US" sz="2300" b="1" i="0" dirty="0">
                <a:solidFill>
                  <a:srgbClr val="CC0000"/>
                </a:solidFill>
                <a:effectLst/>
                <a:latin typeface="Liberation Sans" panose="020B0604020202020204" pitchFamily="34" charset="0"/>
              </a:rPr>
              <a:t>KEY POINTS</a:t>
            </a:r>
          </a:p>
        </p:txBody>
      </p:sp>
      <p:sp>
        <p:nvSpPr>
          <p:cNvPr id="11" name="Rectangle 4"/>
          <p:cNvSpPr>
            <a:spLocks noChangeArrowheads="1"/>
          </p:cNvSpPr>
          <p:nvPr/>
        </p:nvSpPr>
        <p:spPr bwMode="auto">
          <a:xfrm>
            <a:off x="846160" y="2322204"/>
            <a:ext cx="7764440" cy="4229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defRPr sz="2400">
                <a:solidFill>
                  <a:schemeClr val="tx1"/>
                </a:solidFill>
                <a:latin typeface="Times New Roman" pitchFamily="18" charset="0"/>
              </a:defRPr>
            </a:lvl1pPr>
            <a:lvl2pPr marL="685800" indent="-457200" algn="ctr">
              <a:defRPr sz="2400">
                <a:solidFill>
                  <a:schemeClr val="tx1"/>
                </a:solidFill>
                <a:latin typeface="Times New Roman" pitchFamily="18" charset="0"/>
              </a:defRPr>
            </a:lvl2pPr>
            <a:lvl3pPr algn="ctr">
              <a:defRPr sz="2400">
                <a:solidFill>
                  <a:schemeClr val="tx1"/>
                </a:solidFill>
                <a:latin typeface="Times New Roman" pitchFamily="18" charset="0"/>
              </a:defRPr>
            </a:lvl3pPr>
            <a:lvl4pPr marL="2114550" indent="-457200" algn="ctr">
              <a:defRPr sz="2400">
                <a:solidFill>
                  <a:schemeClr val="tx1"/>
                </a:solidFill>
                <a:latin typeface="Times New Roman" pitchFamily="18" charset="0"/>
              </a:defRPr>
            </a:lvl4pPr>
            <a:lvl5pPr marL="2686050" indent="-457200" algn="ctr">
              <a:defRPr sz="2400">
                <a:solidFill>
                  <a:schemeClr val="tx1"/>
                </a:solidFill>
                <a:latin typeface="Times New Roman" pitchFamily="18" charset="0"/>
              </a:defRPr>
            </a:lvl5pPr>
            <a:lvl6pPr marL="3143250" indent="-457200" algn="ctr" eaLnBrk="0" fontAlgn="base" hangingPunct="0">
              <a:spcBef>
                <a:spcPct val="0"/>
              </a:spcBef>
              <a:spcAft>
                <a:spcPct val="0"/>
              </a:spcAft>
              <a:defRPr sz="2400">
                <a:solidFill>
                  <a:schemeClr val="tx1"/>
                </a:solidFill>
                <a:latin typeface="Times New Roman" pitchFamily="18" charset="0"/>
              </a:defRPr>
            </a:lvl6pPr>
            <a:lvl7pPr marL="3600450" indent="-457200" algn="ctr" eaLnBrk="0" fontAlgn="base" hangingPunct="0">
              <a:spcBef>
                <a:spcPct val="0"/>
              </a:spcBef>
              <a:spcAft>
                <a:spcPct val="0"/>
              </a:spcAft>
              <a:defRPr sz="2400">
                <a:solidFill>
                  <a:schemeClr val="tx1"/>
                </a:solidFill>
                <a:latin typeface="Times New Roman" pitchFamily="18" charset="0"/>
              </a:defRPr>
            </a:lvl7pPr>
            <a:lvl8pPr marL="4057650" indent="-457200" algn="ctr" eaLnBrk="0" fontAlgn="base" hangingPunct="0">
              <a:spcBef>
                <a:spcPct val="0"/>
              </a:spcBef>
              <a:spcAft>
                <a:spcPct val="0"/>
              </a:spcAft>
              <a:defRPr sz="2400">
                <a:solidFill>
                  <a:schemeClr val="tx1"/>
                </a:solidFill>
                <a:latin typeface="Times New Roman" pitchFamily="18" charset="0"/>
              </a:defRPr>
            </a:lvl8pPr>
            <a:lvl9pPr marL="4514850" indent="-457200" algn="ctr" eaLnBrk="0" fontAlgn="base" hangingPunct="0">
              <a:spcBef>
                <a:spcPct val="0"/>
              </a:spcBef>
              <a:spcAft>
                <a:spcPct val="0"/>
              </a:spcAft>
              <a:defRPr sz="2400">
                <a:solidFill>
                  <a:schemeClr val="tx1"/>
                </a:solidFill>
                <a:latin typeface="Times New Roman" pitchFamily="18" charset="0"/>
              </a:defRPr>
            </a:lvl9pPr>
          </a:lstStyle>
          <a:p>
            <a:pPr marL="0" lvl="1" indent="0" algn="l">
              <a:lnSpc>
                <a:spcPct val="115000"/>
              </a:lnSpc>
              <a:spcBef>
                <a:spcPct val="50000"/>
              </a:spcBef>
              <a:buClr>
                <a:srgbClr val="800000"/>
              </a:buClr>
              <a:buSzPct val="80000"/>
            </a:pPr>
            <a:r>
              <a:rPr lang="en-US" altLang="en-US" sz="1900" b="1" i="0" dirty="0">
                <a:effectLst/>
                <a:latin typeface="Liberation Sans" panose="020B0604020202020204" pitchFamily="34" charset="0"/>
              </a:rPr>
              <a:t>Similarities</a:t>
            </a:r>
          </a:p>
          <a:p>
            <a:pPr lvl="1" algn="l">
              <a:lnSpc>
                <a:spcPct val="115000"/>
              </a:lnSpc>
              <a:spcBef>
                <a:spcPct val="50000"/>
              </a:spcBef>
              <a:buClr>
                <a:srgbClr val="CC0000"/>
              </a:buClr>
              <a:buSzPct val="80000"/>
              <a:buFont typeface="Wingdings" pitchFamily="2" charset="2"/>
              <a:buChar char="u"/>
            </a:pPr>
            <a:r>
              <a:rPr lang="en-US" sz="1900" dirty="0">
                <a:latin typeface="Liberation Sans" panose="020B0604020202020204" pitchFamily="34" charset="0"/>
              </a:rPr>
              <a:t>IFRS</a:t>
            </a:r>
            <a:r>
              <a:rPr lang="en-US" sz="1900" b="0" dirty="0">
                <a:latin typeface="Liberation Sans" panose="020B0604020202020204" pitchFamily="34" charset="0"/>
              </a:rPr>
              <a:t> also divides the economic life of companies into artificial time periods. Under both </a:t>
            </a:r>
            <a:r>
              <a:rPr lang="en-US" sz="1900" dirty="0">
                <a:latin typeface="Liberation Sans" panose="020B0604020202020204" pitchFamily="34" charset="0"/>
              </a:rPr>
              <a:t>GAAP</a:t>
            </a:r>
            <a:r>
              <a:rPr lang="en-US" sz="1900" b="0" dirty="0">
                <a:latin typeface="Liberation Sans" panose="020B0604020202020204" pitchFamily="34" charset="0"/>
              </a:rPr>
              <a:t> and </a:t>
            </a:r>
            <a:r>
              <a:rPr lang="en-US" sz="1900" dirty="0">
                <a:latin typeface="Liberation Sans" panose="020B0604020202020204" pitchFamily="34" charset="0"/>
              </a:rPr>
              <a:t>IFRS</a:t>
            </a:r>
            <a:r>
              <a:rPr lang="en-US" sz="1900" b="0" dirty="0">
                <a:latin typeface="Liberation Sans" panose="020B0604020202020204" pitchFamily="34" charset="0"/>
              </a:rPr>
              <a:t>, this is referred to as the </a:t>
            </a:r>
            <a:r>
              <a:rPr lang="en-US" sz="1900" dirty="0">
                <a:latin typeface="Liberation Sans" panose="020B0604020202020204" pitchFamily="34" charset="0"/>
              </a:rPr>
              <a:t>periodicity assumption</a:t>
            </a:r>
            <a:r>
              <a:rPr lang="en-US" sz="1900" b="0" dirty="0">
                <a:latin typeface="Liberation Sans" panose="020B0604020202020204" pitchFamily="34" charset="0"/>
              </a:rPr>
              <a:t>. </a:t>
            </a:r>
          </a:p>
          <a:p>
            <a:pPr lvl="1" algn="l">
              <a:lnSpc>
                <a:spcPct val="115000"/>
              </a:lnSpc>
              <a:spcBef>
                <a:spcPct val="50000"/>
              </a:spcBef>
              <a:buClr>
                <a:srgbClr val="CC0000"/>
              </a:buClr>
              <a:buSzPct val="80000"/>
              <a:buFont typeface="Wingdings" pitchFamily="2" charset="2"/>
              <a:buChar char="u"/>
            </a:pPr>
            <a:r>
              <a:rPr lang="en-US" sz="1900" b="0" dirty="0">
                <a:latin typeface="Liberation Sans" panose="020B0604020202020204" pitchFamily="34" charset="0"/>
              </a:rPr>
              <a:t>The general revenue recognition principle required by </a:t>
            </a:r>
            <a:r>
              <a:rPr lang="en-US" sz="1900" dirty="0">
                <a:latin typeface="Liberation Sans" panose="020B0604020202020204" pitchFamily="34" charset="0"/>
              </a:rPr>
              <a:t>GAAP</a:t>
            </a:r>
            <a:r>
              <a:rPr lang="en-US" sz="1900" b="0" dirty="0">
                <a:latin typeface="Liberation Sans" panose="020B0604020202020204" pitchFamily="34" charset="0"/>
              </a:rPr>
              <a:t> that is used in this textbook is similar to that used under </a:t>
            </a:r>
            <a:r>
              <a:rPr lang="en-US" sz="1900" dirty="0">
                <a:latin typeface="Liberation Sans" panose="020B0604020202020204" pitchFamily="34" charset="0"/>
              </a:rPr>
              <a:t>IFRS</a:t>
            </a:r>
            <a:r>
              <a:rPr lang="en-US" sz="1900" b="0" dirty="0">
                <a:latin typeface="Liberation Sans" panose="020B0604020202020204" pitchFamily="34" charset="0"/>
              </a:rPr>
              <a:t>. </a:t>
            </a:r>
          </a:p>
          <a:p>
            <a:pPr lvl="1" algn="l">
              <a:lnSpc>
                <a:spcPct val="115000"/>
              </a:lnSpc>
              <a:spcBef>
                <a:spcPct val="50000"/>
              </a:spcBef>
              <a:buClr>
                <a:srgbClr val="CC0000"/>
              </a:buClr>
              <a:buSzPct val="80000"/>
              <a:buFont typeface="Wingdings" pitchFamily="2" charset="2"/>
              <a:buChar char="u"/>
            </a:pPr>
            <a:r>
              <a:rPr lang="en-US" sz="1900" b="0" dirty="0">
                <a:latin typeface="Liberation Sans" panose="020B0604020202020204" pitchFamily="34" charset="0"/>
              </a:rPr>
              <a:t>Revenue recognition fraud is a major issue in U.S. financial reporting. The same situation occurs in other countries, as evidenced by revenue recognition breakdowns at Dutch software company </a:t>
            </a:r>
            <a:r>
              <a:rPr lang="en-US" sz="1900" dirty="0">
                <a:solidFill>
                  <a:srgbClr val="CC0000"/>
                </a:solidFill>
                <a:latin typeface="Liberation Sans" panose="020B0604020202020204" pitchFamily="34" charset="0"/>
              </a:rPr>
              <a:t>Baan NV</a:t>
            </a:r>
            <a:r>
              <a:rPr lang="en-US" sz="1900" b="0" dirty="0">
                <a:latin typeface="Liberation Sans" panose="020B0604020202020204" pitchFamily="34" charset="0"/>
              </a:rPr>
              <a:t>, Japanese electronics giant </a:t>
            </a:r>
            <a:r>
              <a:rPr lang="en-US" sz="1900" dirty="0">
                <a:solidFill>
                  <a:srgbClr val="CC0000"/>
                </a:solidFill>
                <a:latin typeface="Liberation Sans" panose="020B0604020202020204" pitchFamily="34" charset="0"/>
              </a:rPr>
              <a:t>NEC</a:t>
            </a:r>
            <a:r>
              <a:rPr lang="en-US" sz="1900" b="0" dirty="0">
                <a:latin typeface="Liberation Sans" panose="020B0604020202020204" pitchFamily="34" charset="0"/>
              </a:rPr>
              <a:t>, and Dutch grocer </a:t>
            </a:r>
            <a:r>
              <a:rPr lang="en-US" sz="1900" dirty="0">
                <a:solidFill>
                  <a:srgbClr val="CC0000"/>
                </a:solidFill>
                <a:latin typeface="Liberation Sans" panose="020B0604020202020204" pitchFamily="34" charset="0"/>
              </a:rPr>
              <a:t>Ahold</a:t>
            </a:r>
            <a:r>
              <a:rPr lang="en-US" sz="1900" b="0" dirty="0">
                <a:solidFill>
                  <a:srgbClr val="CC0000"/>
                </a:solidFill>
                <a:latin typeface="Liberation Sans" panose="020B0604020202020204" pitchFamily="34" charset="0"/>
              </a:rPr>
              <a:t> </a:t>
            </a:r>
            <a:r>
              <a:rPr lang="en-US" sz="1900" dirty="0">
                <a:solidFill>
                  <a:srgbClr val="CC0000"/>
                </a:solidFill>
                <a:latin typeface="Liberation Sans" panose="020B0604020202020204" pitchFamily="34" charset="0"/>
              </a:rPr>
              <a:t>NV</a:t>
            </a:r>
            <a:r>
              <a:rPr lang="en-US" sz="1900" b="0" dirty="0">
                <a:latin typeface="Liberation Sans" panose="020B0604020202020204" pitchFamily="34" charset="0"/>
              </a:rPr>
              <a:t>.</a:t>
            </a:r>
          </a:p>
        </p:txBody>
      </p:sp>
      <p:sp>
        <p:nvSpPr>
          <p:cNvPr id="14"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6 </a:t>
            </a:r>
          </a:p>
        </p:txBody>
      </p:sp>
      <p:cxnSp>
        <p:nvCxnSpPr>
          <p:cNvPr id="15" name="Straight Connector 14"/>
          <p:cNvCxnSpPr/>
          <p:nvPr/>
        </p:nvCxnSpPr>
        <p:spPr bwMode="auto">
          <a:xfrm>
            <a:off x="908073" y="1616120"/>
            <a:ext cx="7702527" cy="0"/>
          </a:xfrm>
          <a:prstGeom prst="line">
            <a:avLst/>
          </a:prstGeom>
          <a:solidFill>
            <a:schemeClr val="accent1"/>
          </a:solidFill>
          <a:ln w="19050" cap="sq" cmpd="sng" algn="ctr">
            <a:solidFill>
              <a:schemeClr val="tx1"/>
            </a:solidFill>
            <a:prstDash val="solid"/>
            <a:round/>
            <a:headEnd type="none" w="sm" len="sm"/>
            <a:tailEnd type="none" w="sm" len="sm"/>
          </a:ln>
          <a:effectLst/>
        </p:spPr>
      </p:cxnSp>
    </p:spTree>
    <p:extLst>
      <p:ext uri="{BB962C8B-B14F-4D97-AF65-F5344CB8AC3E}">
        <p14:creationId xmlns:p14="http://schemas.microsoft.com/office/powerpoint/2010/main" val="3486523154"/>
      </p:ext>
    </p:extLst>
  </p:cSld>
  <p:clrMapOvr>
    <a:masterClrMapping/>
  </p:clrMapOvr>
  <p:transition>
    <p:wipe dir="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ight Arrow 11"/>
          <p:cNvSpPr/>
          <p:nvPr/>
        </p:nvSpPr>
        <p:spPr bwMode="auto">
          <a:xfrm>
            <a:off x="533400" y="17717"/>
            <a:ext cx="8610600" cy="1997710"/>
          </a:xfrm>
          <a:prstGeom prst="rightArrow">
            <a:avLst/>
          </a:prstGeom>
          <a:gradFill flip="none" rotWithShape="1">
            <a:gsLst>
              <a:gs pos="0">
                <a:srgbClr val="5E9EFF"/>
              </a:gs>
              <a:gs pos="19000">
                <a:srgbClr val="85C2FF"/>
              </a:gs>
              <a:gs pos="19000">
                <a:srgbClr val="C4D6EB"/>
              </a:gs>
              <a:gs pos="100000">
                <a:schemeClr val="accent3"/>
              </a:gs>
              <a:gs pos="43000">
                <a:srgbClr val="E4ECF6"/>
              </a:gs>
              <a:gs pos="57000">
                <a:schemeClr val="accent3"/>
              </a:gs>
            </a:gsLst>
            <a:lin ang="5400000" scaled="0"/>
            <a:tileRect/>
          </a:gra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iberation Sans" panose="020B0604020202020204" pitchFamily="34" charset="0"/>
            </a:endParaRPr>
          </a:p>
        </p:txBody>
      </p:sp>
      <p:sp>
        <p:nvSpPr>
          <p:cNvPr id="59397" name="Rectangle 8"/>
          <p:cNvSpPr>
            <a:spLocks noChangeArrowheads="1"/>
          </p:cNvSpPr>
          <p:nvPr/>
        </p:nvSpPr>
        <p:spPr bwMode="auto">
          <a:xfrm rot="5400000">
            <a:off x="-2735262" y="2979737"/>
            <a:ext cx="6400800"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marL="514350"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sp>
        <p:nvSpPr>
          <p:cNvPr id="59398" name="Rectangle 9"/>
          <p:cNvSpPr>
            <a:spLocks noChangeArrowheads="1"/>
          </p:cNvSpPr>
          <p:nvPr/>
        </p:nvSpPr>
        <p:spPr bwMode="auto">
          <a:xfrm rot="5400000">
            <a:off x="388938" y="6561137"/>
            <a:ext cx="152400"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8073" y="668373"/>
            <a:ext cx="928687" cy="932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2053984" y="633480"/>
            <a:ext cx="5486400" cy="646331"/>
          </a:xfrm>
          <a:prstGeom prst="rect">
            <a:avLst/>
          </a:prstGeom>
          <a:noFill/>
        </p:spPr>
        <p:txBody>
          <a:bodyPr wrap="square" rtlCol="0">
            <a:spAutoFit/>
          </a:bodyPr>
          <a:lstStyle>
            <a:defPPr>
              <a:defRPr lang="en-US"/>
            </a:defPPr>
            <a:lvl1pPr algn="l">
              <a:defRPr sz="3600" b="1" i="0">
                <a:solidFill>
                  <a:srgbClr val="0000A2"/>
                </a:solidFill>
                <a:effectLst/>
                <a:latin typeface="Liberation Sans" panose="020B0604020202020204" pitchFamily="34" charset="0"/>
              </a:defRPr>
            </a:lvl1pPr>
            <a:lvl2pPr algn="l">
              <a:defRPr sz="2800" b="1" i="1">
                <a:solidFill>
                  <a:srgbClr val="BC0000"/>
                </a:solidFill>
                <a:effectLst>
                  <a:outerShdw blurRad="38100" dist="38100" dir="2700000" algn="tl">
                    <a:srgbClr val="000000">
                      <a:alpha val="43137"/>
                    </a:srgbClr>
                  </a:outerShdw>
                </a:effectLst>
              </a:defRPr>
            </a:lvl2pPr>
            <a:lvl3pPr algn="l">
              <a:defRPr sz="2800" b="1" i="1">
                <a:solidFill>
                  <a:srgbClr val="BC0000"/>
                </a:solidFill>
                <a:effectLst>
                  <a:outerShdw blurRad="38100" dist="38100" dir="2700000" algn="tl">
                    <a:srgbClr val="000000">
                      <a:alpha val="43137"/>
                    </a:srgbClr>
                  </a:outerShdw>
                </a:effectLst>
              </a:defRPr>
            </a:lvl3pPr>
            <a:lvl4pPr algn="l">
              <a:defRPr sz="2800" b="1" i="1">
                <a:solidFill>
                  <a:srgbClr val="BC0000"/>
                </a:solidFill>
                <a:effectLst>
                  <a:outerShdw blurRad="38100" dist="38100" dir="2700000" algn="tl">
                    <a:srgbClr val="000000">
                      <a:alpha val="43137"/>
                    </a:srgbClr>
                  </a:outerShdw>
                </a:effectLst>
              </a:defRPr>
            </a:lvl4pPr>
            <a:lvl5pPr algn="l">
              <a:defRPr sz="2800" b="1" i="1">
                <a:solidFill>
                  <a:srgbClr val="BC0000"/>
                </a:solidFill>
                <a:effectLst>
                  <a:outerShdw blurRad="38100" dist="38100" dir="2700000" algn="tl">
                    <a:srgbClr val="000000">
                      <a:alpha val="43137"/>
                    </a:srgbClr>
                  </a:outerShdw>
                </a:effectLst>
              </a:defRPr>
            </a:lvl5pPr>
            <a:lvl6pPr>
              <a:defRPr sz="2800" b="1" i="1">
                <a:solidFill>
                  <a:srgbClr val="BC0000"/>
                </a:solidFill>
                <a:effectLst>
                  <a:outerShdw blurRad="38100" dist="38100" dir="2700000" algn="tl">
                    <a:srgbClr val="000000">
                      <a:alpha val="43137"/>
                    </a:srgbClr>
                  </a:outerShdw>
                </a:effectLst>
              </a:defRPr>
            </a:lvl6pPr>
            <a:lvl7pPr>
              <a:defRPr sz="2800" b="1" i="1">
                <a:solidFill>
                  <a:srgbClr val="BC0000"/>
                </a:solidFill>
                <a:effectLst>
                  <a:outerShdw blurRad="38100" dist="38100" dir="2700000" algn="tl">
                    <a:srgbClr val="000000">
                      <a:alpha val="43137"/>
                    </a:srgbClr>
                  </a:outerShdw>
                </a:effectLst>
              </a:defRPr>
            </a:lvl7pPr>
            <a:lvl8pPr>
              <a:defRPr sz="2800" b="1" i="1">
                <a:solidFill>
                  <a:srgbClr val="BC0000"/>
                </a:solidFill>
                <a:effectLst>
                  <a:outerShdw blurRad="38100" dist="38100" dir="2700000" algn="tl">
                    <a:srgbClr val="000000">
                      <a:alpha val="43137"/>
                    </a:srgbClr>
                  </a:outerShdw>
                </a:effectLst>
              </a:defRPr>
            </a:lvl8pPr>
            <a:lvl9pPr>
              <a:defRPr sz="2800" b="1" i="1">
                <a:solidFill>
                  <a:srgbClr val="BC0000"/>
                </a:solidFill>
                <a:effectLst>
                  <a:outerShdw blurRad="38100" dist="38100" dir="2700000" algn="tl">
                    <a:srgbClr val="000000">
                      <a:alpha val="43137"/>
                    </a:srgbClr>
                  </a:outerShdw>
                </a:effectLst>
              </a:defRPr>
            </a:lvl9pPr>
          </a:lstStyle>
          <a:p>
            <a:r>
              <a:rPr lang="en-US" dirty="0">
                <a:solidFill>
                  <a:schemeClr val="tx2">
                    <a:lumMod val="50000"/>
                  </a:schemeClr>
                </a:solidFill>
              </a:rPr>
              <a:t>A Look at IFRS</a:t>
            </a:r>
          </a:p>
        </p:txBody>
      </p:sp>
      <p:sp>
        <p:nvSpPr>
          <p:cNvPr id="10" name="Rectangle 2"/>
          <p:cNvSpPr>
            <a:spLocks noChangeArrowheads="1"/>
          </p:cNvSpPr>
          <p:nvPr/>
        </p:nvSpPr>
        <p:spPr bwMode="auto">
          <a:xfrm>
            <a:off x="846160" y="1788804"/>
            <a:ext cx="2590800" cy="442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lvl1pPr algn="ctr">
              <a:defRPr sz="2400">
                <a:solidFill>
                  <a:schemeClr val="tx1"/>
                </a:solidFill>
                <a:latin typeface="Times New Roman" pitchFamily="18"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altLang="en-US" sz="2300" b="1" i="0" dirty="0">
                <a:solidFill>
                  <a:srgbClr val="CC0000"/>
                </a:solidFill>
                <a:effectLst/>
                <a:latin typeface="Liberation Sans" panose="020B0604020202020204" pitchFamily="34" charset="0"/>
              </a:rPr>
              <a:t>KEY POINTS</a:t>
            </a:r>
          </a:p>
        </p:txBody>
      </p:sp>
      <p:sp>
        <p:nvSpPr>
          <p:cNvPr id="11" name="Rectangle 4"/>
          <p:cNvSpPr>
            <a:spLocks noChangeArrowheads="1"/>
          </p:cNvSpPr>
          <p:nvPr/>
        </p:nvSpPr>
        <p:spPr bwMode="auto">
          <a:xfrm>
            <a:off x="846160" y="2322204"/>
            <a:ext cx="7764440" cy="3747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defRPr sz="2400">
                <a:solidFill>
                  <a:schemeClr val="tx1"/>
                </a:solidFill>
                <a:latin typeface="Times New Roman" pitchFamily="18" charset="0"/>
              </a:defRPr>
            </a:lvl1pPr>
            <a:lvl2pPr marL="685800" indent="-457200" algn="ctr">
              <a:defRPr sz="2400">
                <a:solidFill>
                  <a:schemeClr val="tx1"/>
                </a:solidFill>
                <a:latin typeface="Times New Roman" pitchFamily="18" charset="0"/>
              </a:defRPr>
            </a:lvl2pPr>
            <a:lvl3pPr algn="ctr">
              <a:defRPr sz="2400">
                <a:solidFill>
                  <a:schemeClr val="tx1"/>
                </a:solidFill>
                <a:latin typeface="Times New Roman" pitchFamily="18" charset="0"/>
              </a:defRPr>
            </a:lvl3pPr>
            <a:lvl4pPr marL="2114550" indent="-457200" algn="ctr">
              <a:defRPr sz="2400">
                <a:solidFill>
                  <a:schemeClr val="tx1"/>
                </a:solidFill>
                <a:latin typeface="Times New Roman" pitchFamily="18" charset="0"/>
              </a:defRPr>
            </a:lvl4pPr>
            <a:lvl5pPr marL="2686050" indent="-457200" algn="ctr">
              <a:defRPr sz="2400">
                <a:solidFill>
                  <a:schemeClr val="tx1"/>
                </a:solidFill>
                <a:latin typeface="Times New Roman" pitchFamily="18" charset="0"/>
              </a:defRPr>
            </a:lvl5pPr>
            <a:lvl6pPr marL="3143250" indent="-457200" algn="ctr" eaLnBrk="0" fontAlgn="base" hangingPunct="0">
              <a:spcBef>
                <a:spcPct val="0"/>
              </a:spcBef>
              <a:spcAft>
                <a:spcPct val="0"/>
              </a:spcAft>
              <a:defRPr sz="2400">
                <a:solidFill>
                  <a:schemeClr val="tx1"/>
                </a:solidFill>
                <a:latin typeface="Times New Roman" pitchFamily="18" charset="0"/>
              </a:defRPr>
            </a:lvl6pPr>
            <a:lvl7pPr marL="3600450" indent="-457200" algn="ctr" eaLnBrk="0" fontAlgn="base" hangingPunct="0">
              <a:spcBef>
                <a:spcPct val="0"/>
              </a:spcBef>
              <a:spcAft>
                <a:spcPct val="0"/>
              </a:spcAft>
              <a:defRPr sz="2400">
                <a:solidFill>
                  <a:schemeClr val="tx1"/>
                </a:solidFill>
                <a:latin typeface="Times New Roman" pitchFamily="18" charset="0"/>
              </a:defRPr>
            </a:lvl7pPr>
            <a:lvl8pPr marL="4057650" indent="-457200" algn="ctr" eaLnBrk="0" fontAlgn="base" hangingPunct="0">
              <a:spcBef>
                <a:spcPct val="0"/>
              </a:spcBef>
              <a:spcAft>
                <a:spcPct val="0"/>
              </a:spcAft>
              <a:defRPr sz="2400">
                <a:solidFill>
                  <a:schemeClr val="tx1"/>
                </a:solidFill>
                <a:latin typeface="Times New Roman" pitchFamily="18" charset="0"/>
              </a:defRPr>
            </a:lvl8pPr>
            <a:lvl9pPr marL="4514850" indent="-457200" algn="ctr" eaLnBrk="0" fontAlgn="base" hangingPunct="0">
              <a:spcBef>
                <a:spcPct val="0"/>
              </a:spcBef>
              <a:spcAft>
                <a:spcPct val="0"/>
              </a:spcAft>
              <a:defRPr sz="2400">
                <a:solidFill>
                  <a:schemeClr val="tx1"/>
                </a:solidFill>
                <a:latin typeface="Times New Roman" pitchFamily="18" charset="0"/>
              </a:defRPr>
            </a:lvl9pPr>
          </a:lstStyle>
          <a:p>
            <a:pPr marL="0" lvl="1" indent="0" algn="l">
              <a:lnSpc>
                <a:spcPct val="115000"/>
              </a:lnSpc>
              <a:spcBef>
                <a:spcPct val="50000"/>
              </a:spcBef>
              <a:buClr>
                <a:srgbClr val="800000"/>
              </a:buClr>
              <a:buSzPct val="80000"/>
            </a:pPr>
            <a:r>
              <a:rPr lang="en-US" altLang="en-US" sz="1900" b="1" i="0" dirty="0">
                <a:effectLst/>
                <a:latin typeface="Liberation Sans" panose="020B0604020202020204" pitchFamily="34" charset="0"/>
              </a:rPr>
              <a:t>Differences</a:t>
            </a:r>
          </a:p>
          <a:p>
            <a:pPr lvl="1" algn="l">
              <a:lnSpc>
                <a:spcPct val="115000"/>
              </a:lnSpc>
              <a:spcBef>
                <a:spcPct val="50000"/>
              </a:spcBef>
              <a:buClr>
                <a:srgbClr val="CC0000"/>
              </a:buClr>
              <a:buSzPct val="80000"/>
              <a:buFont typeface="Wingdings" pitchFamily="2" charset="2"/>
              <a:buChar char="u"/>
            </a:pPr>
            <a:r>
              <a:rPr lang="en-US" sz="1900" b="0" dirty="0">
                <a:latin typeface="Liberation Sans" panose="020B0604020202020204" pitchFamily="34" charset="0"/>
              </a:rPr>
              <a:t>Under </a:t>
            </a:r>
            <a:r>
              <a:rPr lang="en-US" sz="1900" dirty="0">
                <a:latin typeface="Liberation Sans" panose="020B0604020202020204" pitchFamily="34" charset="0"/>
              </a:rPr>
              <a:t>IFRS</a:t>
            </a:r>
            <a:r>
              <a:rPr lang="en-US" sz="1900" b="0" dirty="0">
                <a:latin typeface="Liberation Sans" panose="020B0604020202020204" pitchFamily="34" charset="0"/>
              </a:rPr>
              <a:t>, revaluation (using fair value) of items such as land and buildings is permitted. </a:t>
            </a:r>
            <a:r>
              <a:rPr lang="en-US" sz="1900" dirty="0">
                <a:latin typeface="Liberation Sans" panose="020B0604020202020204" pitchFamily="34" charset="0"/>
              </a:rPr>
              <a:t>IFRS</a:t>
            </a:r>
            <a:r>
              <a:rPr lang="en-US" sz="1900" b="0" dirty="0">
                <a:latin typeface="Liberation Sans" panose="020B0604020202020204" pitchFamily="34" charset="0"/>
              </a:rPr>
              <a:t> allows depreciation based on revaluation of assets, which is not permitted under </a:t>
            </a:r>
            <a:r>
              <a:rPr lang="en-US" sz="1900" dirty="0">
                <a:latin typeface="Liberation Sans" panose="020B0604020202020204" pitchFamily="34" charset="0"/>
              </a:rPr>
              <a:t>GAAP</a:t>
            </a:r>
            <a:r>
              <a:rPr lang="en-US" sz="1900" b="0" dirty="0">
                <a:latin typeface="Liberation Sans" panose="020B0604020202020204" pitchFamily="34" charset="0"/>
              </a:rPr>
              <a:t>. </a:t>
            </a:r>
          </a:p>
          <a:p>
            <a:pPr lvl="1" algn="l">
              <a:lnSpc>
                <a:spcPct val="115000"/>
              </a:lnSpc>
              <a:spcBef>
                <a:spcPct val="50000"/>
              </a:spcBef>
              <a:buClr>
                <a:srgbClr val="CC0000"/>
              </a:buClr>
              <a:buSzPct val="80000"/>
              <a:buFont typeface="Wingdings" pitchFamily="2" charset="2"/>
              <a:buChar char="u"/>
            </a:pPr>
            <a:r>
              <a:rPr lang="en-US" sz="1900" b="0" dirty="0">
                <a:latin typeface="Liberation Sans" panose="020B0604020202020204" pitchFamily="34" charset="0"/>
              </a:rPr>
              <a:t>The terminology used for revenues and gains, and expenses and losses, differs somewhat between </a:t>
            </a:r>
            <a:r>
              <a:rPr lang="en-US" sz="1900" dirty="0">
                <a:latin typeface="Liberation Sans" panose="020B0604020202020204" pitchFamily="34" charset="0"/>
              </a:rPr>
              <a:t>IFRS</a:t>
            </a:r>
            <a:r>
              <a:rPr lang="en-US" sz="1900" b="0" dirty="0">
                <a:latin typeface="Liberation Sans" panose="020B0604020202020204" pitchFamily="34" charset="0"/>
              </a:rPr>
              <a:t> and </a:t>
            </a:r>
            <a:r>
              <a:rPr lang="en-US" sz="1900" dirty="0">
                <a:latin typeface="Liberation Sans" panose="020B0604020202020204" pitchFamily="34" charset="0"/>
              </a:rPr>
              <a:t>GAAP</a:t>
            </a:r>
            <a:r>
              <a:rPr lang="en-US" sz="1900" b="0" dirty="0">
                <a:latin typeface="Liberation Sans" panose="020B0604020202020204" pitchFamily="34" charset="0"/>
              </a:rPr>
              <a:t>. For example, income under </a:t>
            </a:r>
            <a:r>
              <a:rPr lang="en-US" sz="1900" dirty="0">
                <a:latin typeface="Liberation Sans" panose="020B0604020202020204" pitchFamily="34" charset="0"/>
              </a:rPr>
              <a:t>IFRS</a:t>
            </a:r>
            <a:r>
              <a:rPr lang="en-US" sz="1900" b="0" dirty="0">
                <a:latin typeface="Liberation Sans" panose="020B0604020202020204" pitchFamily="34" charset="0"/>
              </a:rPr>
              <a:t> includes both revenues, which arise during the normal course of operating activities, and gains, which arise from activities outside of the normal sales of goods and services.</a:t>
            </a:r>
          </a:p>
        </p:txBody>
      </p:sp>
      <p:sp>
        <p:nvSpPr>
          <p:cNvPr id="14"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6 </a:t>
            </a:r>
          </a:p>
        </p:txBody>
      </p:sp>
      <p:cxnSp>
        <p:nvCxnSpPr>
          <p:cNvPr id="15" name="Straight Connector 14"/>
          <p:cNvCxnSpPr/>
          <p:nvPr/>
        </p:nvCxnSpPr>
        <p:spPr bwMode="auto">
          <a:xfrm>
            <a:off x="908073" y="1616120"/>
            <a:ext cx="7702527" cy="0"/>
          </a:xfrm>
          <a:prstGeom prst="line">
            <a:avLst/>
          </a:prstGeom>
          <a:solidFill>
            <a:schemeClr val="accent1"/>
          </a:solidFill>
          <a:ln w="19050" cap="sq" cmpd="sng" algn="ctr">
            <a:solidFill>
              <a:schemeClr val="tx1"/>
            </a:solidFill>
            <a:prstDash val="solid"/>
            <a:round/>
            <a:headEnd type="none" w="sm" len="sm"/>
            <a:tailEnd type="none" w="sm" len="sm"/>
          </a:ln>
          <a:effectLst/>
        </p:spPr>
      </p:cxnSp>
    </p:spTree>
    <p:extLst>
      <p:ext uri="{BB962C8B-B14F-4D97-AF65-F5344CB8AC3E}">
        <p14:creationId xmlns:p14="http://schemas.microsoft.com/office/powerpoint/2010/main" val="2052667965"/>
      </p:ext>
    </p:extLst>
  </p:cSld>
  <p:clrMapOvr>
    <a:masterClrMapping/>
  </p:clrMapOvr>
  <p:transition>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1" name="Text Box 2"/>
          <p:cNvSpPr txBox="1">
            <a:spLocks noChangeArrowheads="1"/>
          </p:cNvSpPr>
          <p:nvPr/>
        </p:nvSpPr>
        <p:spPr bwMode="auto">
          <a:xfrm>
            <a:off x="609600" y="1295400"/>
            <a:ext cx="7620000" cy="5197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rgbClr val="000000"/>
                </a:solidFill>
                <a:miter lim="800000"/>
                <a:headEnd type="none" w="sm" len="sm"/>
                <a:tailEnd type="none" w="sm" len="sm"/>
              </a14:hiddenLine>
            </a:ext>
          </a:extLst>
        </p:spPr>
        <p:txBody>
          <a:bodyPr>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685800" indent="-45720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nSpc>
                <a:spcPct val="125000"/>
              </a:lnSpc>
              <a:spcBef>
                <a:spcPts val="1200"/>
              </a:spcBef>
              <a:buClrTx/>
              <a:buSzPct val="80000"/>
              <a:buFontTx/>
              <a:buNone/>
            </a:pPr>
            <a:r>
              <a:rPr lang="en-US" altLang="en-US" sz="2500" dirty="0">
                <a:solidFill>
                  <a:schemeClr val="tx2">
                    <a:lumMod val="50000"/>
                  </a:schemeClr>
                </a:solidFill>
                <a:latin typeface="Liberation Sans" panose="020B0604020202020204" pitchFamily="34" charset="0"/>
              </a:rPr>
              <a:t>Cash-Basis Accounting</a:t>
            </a:r>
          </a:p>
          <a:p>
            <a:pPr lvl="1">
              <a:lnSpc>
                <a:spcPct val="125000"/>
              </a:lnSpc>
              <a:spcBef>
                <a:spcPts val="1200"/>
              </a:spcBef>
              <a:buClr>
                <a:srgbClr val="CC0000"/>
              </a:buClr>
              <a:buSzPct val="90000"/>
              <a:buFont typeface="Arial" charset="0"/>
              <a:buChar char="►"/>
            </a:pPr>
            <a:r>
              <a:rPr lang="en-US" altLang="en-US" sz="2300" dirty="0">
                <a:solidFill>
                  <a:schemeClr val="tx1"/>
                </a:solidFill>
                <a:latin typeface="Liberation Sans" panose="020B0604020202020204" pitchFamily="34" charset="0"/>
              </a:rPr>
              <a:t>Revenues</a:t>
            </a:r>
            <a:r>
              <a:rPr lang="en-US" altLang="en-US" sz="2300" b="0" dirty="0">
                <a:solidFill>
                  <a:schemeClr val="tx1"/>
                </a:solidFill>
                <a:latin typeface="Liberation Sans" panose="020B0604020202020204" pitchFamily="34" charset="0"/>
              </a:rPr>
              <a:t> are recognized only when cash is received.</a:t>
            </a:r>
          </a:p>
          <a:p>
            <a:pPr lvl="1">
              <a:lnSpc>
                <a:spcPct val="125000"/>
              </a:lnSpc>
              <a:spcBef>
                <a:spcPts val="1200"/>
              </a:spcBef>
              <a:buClr>
                <a:srgbClr val="CC0000"/>
              </a:buClr>
              <a:buSzPct val="90000"/>
              <a:buFont typeface="Arial" charset="0"/>
              <a:buChar char="►"/>
            </a:pPr>
            <a:r>
              <a:rPr lang="en-US" altLang="en-US" sz="2300" dirty="0">
                <a:solidFill>
                  <a:schemeClr val="tx1"/>
                </a:solidFill>
                <a:latin typeface="Liberation Sans" panose="020B0604020202020204" pitchFamily="34" charset="0"/>
              </a:rPr>
              <a:t>Expenses</a:t>
            </a:r>
            <a:r>
              <a:rPr lang="en-US" altLang="en-US" sz="2300" b="0" dirty="0">
                <a:solidFill>
                  <a:schemeClr val="tx1"/>
                </a:solidFill>
                <a:latin typeface="Liberation Sans" panose="020B0604020202020204" pitchFamily="34" charset="0"/>
              </a:rPr>
              <a:t> are recognized only when cash is paid. </a:t>
            </a:r>
          </a:p>
          <a:p>
            <a:pPr lvl="1">
              <a:lnSpc>
                <a:spcPct val="125000"/>
              </a:lnSpc>
              <a:spcBef>
                <a:spcPts val="1200"/>
              </a:spcBef>
              <a:buClr>
                <a:srgbClr val="CC0000"/>
              </a:buClr>
              <a:buSzPct val="90000"/>
              <a:buFont typeface="Arial" charset="0"/>
              <a:buChar char="►"/>
            </a:pPr>
            <a:r>
              <a:rPr lang="en-US" altLang="en-US" sz="2300" dirty="0">
                <a:solidFill>
                  <a:schemeClr val="tx1"/>
                </a:solidFill>
                <a:latin typeface="Liberation Sans" panose="020B0604020202020204" pitchFamily="34" charset="0"/>
              </a:rPr>
              <a:t>Not in accordance  with generally accepted accounting principles (GAAP)</a:t>
            </a:r>
            <a:r>
              <a:rPr lang="en-US" altLang="en-US" sz="2300" b="0" dirty="0">
                <a:solidFill>
                  <a:schemeClr val="tx1"/>
                </a:solidFill>
                <a:latin typeface="Liberation Sans" panose="020B0604020202020204" pitchFamily="34" charset="0"/>
              </a:rPr>
              <a:t>.</a:t>
            </a:r>
          </a:p>
          <a:p>
            <a:pPr>
              <a:buNone/>
            </a:pPr>
            <a:r>
              <a:rPr lang="en-US" altLang="en-US" sz="2000" dirty="0">
                <a:solidFill>
                  <a:srgbClr val="CC0000"/>
                </a:solidFill>
                <a:latin typeface="Batang" panose="02030600000101010101" pitchFamily="18" charset="-127"/>
              </a:rPr>
              <a:t>The real world does not always works like this. Why?</a:t>
            </a:r>
          </a:p>
          <a:p>
            <a:pPr>
              <a:buNone/>
            </a:pPr>
            <a:r>
              <a:rPr lang="en-US" altLang="en-US" sz="2000" dirty="0">
                <a:latin typeface="Batang" panose="02030600000101010101" pitchFamily="18" charset="-127"/>
              </a:rPr>
              <a:t>Not everyone has enough cash to pay for everything and we tend to use credit to pay for things AND as business owners we like to extend credit to people.</a:t>
            </a:r>
          </a:p>
          <a:p>
            <a:pPr lvl="1">
              <a:lnSpc>
                <a:spcPct val="125000"/>
              </a:lnSpc>
              <a:spcBef>
                <a:spcPts val="1200"/>
              </a:spcBef>
              <a:buClr>
                <a:srgbClr val="CC0000"/>
              </a:buClr>
              <a:buSzPct val="90000"/>
              <a:buFont typeface="Arial" charset="0"/>
              <a:buChar char="►"/>
            </a:pPr>
            <a:endParaRPr lang="en-US" altLang="en-US" sz="2300" b="0" dirty="0">
              <a:solidFill>
                <a:schemeClr val="tx1"/>
              </a:solidFill>
              <a:latin typeface="Liberation Sans" panose="020B0604020202020204" pitchFamily="34" charset="0"/>
            </a:endParaRPr>
          </a:p>
        </p:txBody>
      </p:sp>
      <p:sp>
        <p:nvSpPr>
          <p:cNvPr id="9"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dirty="0">
                <a:solidFill>
                  <a:schemeClr val="tx2">
                    <a:lumMod val="50000"/>
                  </a:schemeClr>
                </a:solidFill>
                <a:latin typeface="Liberation Sans" panose="020B0604020202020204" pitchFamily="34" charset="0"/>
              </a:rPr>
              <a:t>ACCRUAL VERSUS CASH BASIS</a:t>
            </a:r>
            <a:endParaRPr lang="en-US" altLang="en-US" sz="3200" b="1" dirty="0">
              <a:solidFill>
                <a:schemeClr val="tx2">
                  <a:lumMod val="50000"/>
                </a:schemeClr>
              </a:solidFill>
              <a:latin typeface="Liberation Sans" panose="020B0604020202020204" pitchFamily="34" charset="0"/>
            </a:endParaRPr>
          </a:p>
        </p:txBody>
      </p:sp>
      <p:sp>
        <p:nvSpPr>
          <p:cNvPr id="10"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5"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1 </a:t>
            </a:r>
          </a:p>
        </p:txBody>
      </p:sp>
    </p:spTree>
  </p:cSld>
  <p:clrMapOvr>
    <a:masterClrMapping/>
  </p:clrMapOvr>
  <p:transition>
    <p:wipe dir="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ight Arrow 11"/>
          <p:cNvSpPr/>
          <p:nvPr/>
        </p:nvSpPr>
        <p:spPr bwMode="auto">
          <a:xfrm>
            <a:off x="533400" y="17717"/>
            <a:ext cx="8610600" cy="1997710"/>
          </a:xfrm>
          <a:prstGeom prst="rightArrow">
            <a:avLst/>
          </a:prstGeom>
          <a:gradFill flip="none" rotWithShape="1">
            <a:gsLst>
              <a:gs pos="0">
                <a:srgbClr val="5E9EFF"/>
              </a:gs>
              <a:gs pos="19000">
                <a:srgbClr val="85C2FF"/>
              </a:gs>
              <a:gs pos="19000">
                <a:srgbClr val="C4D6EB"/>
              </a:gs>
              <a:gs pos="100000">
                <a:schemeClr val="accent3"/>
              </a:gs>
              <a:gs pos="43000">
                <a:srgbClr val="E4ECF6"/>
              </a:gs>
              <a:gs pos="57000">
                <a:schemeClr val="accent3"/>
              </a:gs>
            </a:gsLst>
            <a:lin ang="5400000" scaled="0"/>
            <a:tileRect/>
          </a:gra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iberation Sans" panose="020B0604020202020204" pitchFamily="34" charset="0"/>
            </a:endParaRPr>
          </a:p>
        </p:txBody>
      </p:sp>
      <p:sp>
        <p:nvSpPr>
          <p:cNvPr id="59397" name="Rectangle 8"/>
          <p:cNvSpPr>
            <a:spLocks noChangeArrowheads="1"/>
          </p:cNvSpPr>
          <p:nvPr/>
        </p:nvSpPr>
        <p:spPr bwMode="auto">
          <a:xfrm rot="5400000">
            <a:off x="-2735262" y="2979737"/>
            <a:ext cx="6400800"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marL="514350"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sp>
        <p:nvSpPr>
          <p:cNvPr id="59398" name="Rectangle 9"/>
          <p:cNvSpPr>
            <a:spLocks noChangeArrowheads="1"/>
          </p:cNvSpPr>
          <p:nvPr/>
        </p:nvSpPr>
        <p:spPr bwMode="auto">
          <a:xfrm rot="5400000">
            <a:off x="388938" y="6561137"/>
            <a:ext cx="152400"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8073" y="668373"/>
            <a:ext cx="928687" cy="932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2053984" y="633480"/>
            <a:ext cx="5486400" cy="646331"/>
          </a:xfrm>
          <a:prstGeom prst="rect">
            <a:avLst/>
          </a:prstGeom>
          <a:noFill/>
        </p:spPr>
        <p:txBody>
          <a:bodyPr wrap="square" rtlCol="0">
            <a:spAutoFit/>
          </a:bodyPr>
          <a:lstStyle>
            <a:defPPr>
              <a:defRPr lang="en-US"/>
            </a:defPPr>
            <a:lvl1pPr algn="l">
              <a:defRPr sz="3600" b="1" i="0">
                <a:solidFill>
                  <a:srgbClr val="0000A2"/>
                </a:solidFill>
                <a:effectLst/>
                <a:latin typeface="Liberation Sans" panose="020B0604020202020204" pitchFamily="34" charset="0"/>
              </a:defRPr>
            </a:lvl1pPr>
            <a:lvl2pPr algn="l">
              <a:defRPr sz="2800" b="1" i="1">
                <a:solidFill>
                  <a:srgbClr val="BC0000"/>
                </a:solidFill>
                <a:effectLst>
                  <a:outerShdw blurRad="38100" dist="38100" dir="2700000" algn="tl">
                    <a:srgbClr val="000000">
                      <a:alpha val="43137"/>
                    </a:srgbClr>
                  </a:outerShdw>
                </a:effectLst>
              </a:defRPr>
            </a:lvl2pPr>
            <a:lvl3pPr algn="l">
              <a:defRPr sz="2800" b="1" i="1">
                <a:solidFill>
                  <a:srgbClr val="BC0000"/>
                </a:solidFill>
                <a:effectLst>
                  <a:outerShdw blurRad="38100" dist="38100" dir="2700000" algn="tl">
                    <a:srgbClr val="000000">
                      <a:alpha val="43137"/>
                    </a:srgbClr>
                  </a:outerShdw>
                </a:effectLst>
              </a:defRPr>
            </a:lvl3pPr>
            <a:lvl4pPr algn="l">
              <a:defRPr sz="2800" b="1" i="1">
                <a:solidFill>
                  <a:srgbClr val="BC0000"/>
                </a:solidFill>
                <a:effectLst>
                  <a:outerShdw blurRad="38100" dist="38100" dir="2700000" algn="tl">
                    <a:srgbClr val="000000">
                      <a:alpha val="43137"/>
                    </a:srgbClr>
                  </a:outerShdw>
                </a:effectLst>
              </a:defRPr>
            </a:lvl4pPr>
            <a:lvl5pPr algn="l">
              <a:defRPr sz="2800" b="1" i="1">
                <a:solidFill>
                  <a:srgbClr val="BC0000"/>
                </a:solidFill>
                <a:effectLst>
                  <a:outerShdw blurRad="38100" dist="38100" dir="2700000" algn="tl">
                    <a:srgbClr val="000000">
                      <a:alpha val="43137"/>
                    </a:srgbClr>
                  </a:outerShdw>
                </a:effectLst>
              </a:defRPr>
            </a:lvl5pPr>
            <a:lvl6pPr>
              <a:defRPr sz="2800" b="1" i="1">
                <a:solidFill>
                  <a:srgbClr val="BC0000"/>
                </a:solidFill>
                <a:effectLst>
                  <a:outerShdw blurRad="38100" dist="38100" dir="2700000" algn="tl">
                    <a:srgbClr val="000000">
                      <a:alpha val="43137"/>
                    </a:srgbClr>
                  </a:outerShdw>
                </a:effectLst>
              </a:defRPr>
            </a:lvl6pPr>
            <a:lvl7pPr>
              <a:defRPr sz="2800" b="1" i="1">
                <a:solidFill>
                  <a:srgbClr val="BC0000"/>
                </a:solidFill>
                <a:effectLst>
                  <a:outerShdw blurRad="38100" dist="38100" dir="2700000" algn="tl">
                    <a:srgbClr val="000000">
                      <a:alpha val="43137"/>
                    </a:srgbClr>
                  </a:outerShdw>
                </a:effectLst>
              </a:defRPr>
            </a:lvl7pPr>
            <a:lvl8pPr>
              <a:defRPr sz="2800" b="1" i="1">
                <a:solidFill>
                  <a:srgbClr val="BC0000"/>
                </a:solidFill>
                <a:effectLst>
                  <a:outerShdw blurRad="38100" dist="38100" dir="2700000" algn="tl">
                    <a:srgbClr val="000000">
                      <a:alpha val="43137"/>
                    </a:srgbClr>
                  </a:outerShdw>
                </a:effectLst>
              </a:defRPr>
            </a:lvl8pPr>
            <a:lvl9pPr>
              <a:defRPr sz="2800" b="1" i="1">
                <a:solidFill>
                  <a:srgbClr val="BC0000"/>
                </a:solidFill>
                <a:effectLst>
                  <a:outerShdw blurRad="38100" dist="38100" dir="2700000" algn="tl">
                    <a:srgbClr val="000000">
                      <a:alpha val="43137"/>
                    </a:srgbClr>
                  </a:outerShdw>
                </a:effectLst>
              </a:defRPr>
            </a:lvl9pPr>
          </a:lstStyle>
          <a:p>
            <a:r>
              <a:rPr lang="en-US" dirty="0">
                <a:solidFill>
                  <a:schemeClr val="tx2">
                    <a:lumMod val="50000"/>
                  </a:schemeClr>
                </a:solidFill>
              </a:rPr>
              <a:t>A Look at IFRS</a:t>
            </a:r>
          </a:p>
        </p:txBody>
      </p:sp>
      <p:sp>
        <p:nvSpPr>
          <p:cNvPr id="10" name="Rectangle 2"/>
          <p:cNvSpPr>
            <a:spLocks noChangeArrowheads="1"/>
          </p:cNvSpPr>
          <p:nvPr/>
        </p:nvSpPr>
        <p:spPr bwMode="auto">
          <a:xfrm>
            <a:off x="846160" y="1788804"/>
            <a:ext cx="2590800" cy="442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lvl1pPr algn="ctr">
              <a:defRPr sz="2400">
                <a:solidFill>
                  <a:schemeClr val="tx1"/>
                </a:solidFill>
                <a:latin typeface="Times New Roman" pitchFamily="18"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altLang="en-US" sz="2300" b="1" i="0" dirty="0">
                <a:solidFill>
                  <a:srgbClr val="CC0000"/>
                </a:solidFill>
                <a:effectLst/>
                <a:latin typeface="Liberation Sans" panose="020B0604020202020204" pitchFamily="34" charset="0"/>
              </a:rPr>
              <a:t>KEY POINTS</a:t>
            </a:r>
          </a:p>
        </p:txBody>
      </p:sp>
      <p:sp>
        <p:nvSpPr>
          <p:cNvPr id="11" name="Rectangle 4"/>
          <p:cNvSpPr>
            <a:spLocks noChangeArrowheads="1"/>
          </p:cNvSpPr>
          <p:nvPr/>
        </p:nvSpPr>
        <p:spPr bwMode="auto">
          <a:xfrm>
            <a:off x="846160" y="2322204"/>
            <a:ext cx="7764440" cy="1919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defRPr sz="2400">
                <a:solidFill>
                  <a:schemeClr val="tx1"/>
                </a:solidFill>
                <a:latin typeface="Times New Roman" pitchFamily="18" charset="0"/>
              </a:defRPr>
            </a:lvl1pPr>
            <a:lvl2pPr marL="685800" indent="-457200" algn="ctr">
              <a:defRPr sz="2400">
                <a:solidFill>
                  <a:schemeClr val="tx1"/>
                </a:solidFill>
                <a:latin typeface="Times New Roman" pitchFamily="18" charset="0"/>
              </a:defRPr>
            </a:lvl2pPr>
            <a:lvl3pPr algn="ctr">
              <a:defRPr sz="2400">
                <a:solidFill>
                  <a:schemeClr val="tx1"/>
                </a:solidFill>
                <a:latin typeface="Times New Roman" pitchFamily="18" charset="0"/>
              </a:defRPr>
            </a:lvl3pPr>
            <a:lvl4pPr marL="2114550" indent="-457200" algn="ctr">
              <a:defRPr sz="2400">
                <a:solidFill>
                  <a:schemeClr val="tx1"/>
                </a:solidFill>
                <a:latin typeface="Times New Roman" pitchFamily="18" charset="0"/>
              </a:defRPr>
            </a:lvl4pPr>
            <a:lvl5pPr marL="2686050" indent="-457200" algn="ctr">
              <a:defRPr sz="2400">
                <a:solidFill>
                  <a:schemeClr val="tx1"/>
                </a:solidFill>
                <a:latin typeface="Times New Roman" pitchFamily="18" charset="0"/>
              </a:defRPr>
            </a:lvl5pPr>
            <a:lvl6pPr marL="3143250" indent="-457200" algn="ctr" eaLnBrk="0" fontAlgn="base" hangingPunct="0">
              <a:spcBef>
                <a:spcPct val="0"/>
              </a:spcBef>
              <a:spcAft>
                <a:spcPct val="0"/>
              </a:spcAft>
              <a:defRPr sz="2400">
                <a:solidFill>
                  <a:schemeClr val="tx1"/>
                </a:solidFill>
                <a:latin typeface="Times New Roman" pitchFamily="18" charset="0"/>
              </a:defRPr>
            </a:lvl6pPr>
            <a:lvl7pPr marL="3600450" indent="-457200" algn="ctr" eaLnBrk="0" fontAlgn="base" hangingPunct="0">
              <a:spcBef>
                <a:spcPct val="0"/>
              </a:spcBef>
              <a:spcAft>
                <a:spcPct val="0"/>
              </a:spcAft>
              <a:defRPr sz="2400">
                <a:solidFill>
                  <a:schemeClr val="tx1"/>
                </a:solidFill>
                <a:latin typeface="Times New Roman" pitchFamily="18" charset="0"/>
              </a:defRPr>
            </a:lvl7pPr>
            <a:lvl8pPr marL="4057650" indent="-457200" algn="ctr" eaLnBrk="0" fontAlgn="base" hangingPunct="0">
              <a:spcBef>
                <a:spcPct val="0"/>
              </a:spcBef>
              <a:spcAft>
                <a:spcPct val="0"/>
              </a:spcAft>
              <a:defRPr sz="2400">
                <a:solidFill>
                  <a:schemeClr val="tx1"/>
                </a:solidFill>
                <a:latin typeface="Times New Roman" pitchFamily="18" charset="0"/>
              </a:defRPr>
            </a:lvl8pPr>
            <a:lvl9pPr marL="4514850" indent="-457200" algn="ctr" eaLnBrk="0" fontAlgn="base" hangingPunct="0">
              <a:spcBef>
                <a:spcPct val="0"/>
              </a:spcBef>
              <a:spcAft>
                <a:spcPct val="0"/>
              </a:spcAft>
              <a:defRPr sz="2400">
                <a:solidFill>
                  <a:schemeClr val="tx1"/>
                </a:solidFill>
                <a:latin typeface="Times New Roman" pitchFamily="18" charset="0"/>
              </a:defRPr>
            </a:lvl9pPr>
          </a:lstStyle>
          <a:p>
            <a:pPr marL="0" lvl="1" indent="0" algn="l">
              <a:lnSpc>
                <a:spcPct val="115000"/>
              </a:lnSpc>
              <a:spcBef>
                <a:spcPct val="50000"/>
              </a:spcBef>
              <a:buClr>
                <a:srgbClr val="800000"/>
              </a:buClr>
              <a:buSzPct val="80000"/>
            </a:pPr>
            <a:r>
              <a:rPr lang="en-US" altLang="en-US" sz="1900" b="1" i="0" dirty="0">
                <a:effectLst/>
                <a:latin typeface="Liberation Sans" panose="020B0604020202020204" pitchFamily="34" charset="0"/>
              </a:rPr>
              <a:t>Differences</a:t>
            </a:r>
          </a:p>
          <a:p>
            <a:pPr lvl="1" algn="l">
              <a:lnSpc>
                <a:spcPct val="115000"/>
              </a:lnSpc>
              <a:spcBef>
                <a:spcPct val="50000"/>
              </a:spcBef>
              <a:buClr>
                <a:srgbClr val="CC0000"/>
              </a:buClr>
              <a:buSzPct val="80000"/>
              <a:buFont typeface="Wingdings" pitchFamily="2" charset="2"/>
              <a:buChar char="u"/>
            </a:pPr>
            <a:r>
              <a:rPr lang="en-US" sz="1900" b="0" dirty="0">
                <a:latin typeface="Liberation Sans" panose="020B0604020202020204" pitchFamily="34" charset="0"/>
              </a:rPr>
              <a:t>Under </a:t>
            </a:r>
            <a:r>
              <a:rPr lang="en-US" sz="1900" dirty="0">
                <a:latin typeface="Liberation Sans" panose="020B0604020202020204" pitchFamily="34" charset="0"/>
              </a:rPr>
              <a:t>IFRS</a:t>
            </a:r>
            <a:r>
              <a:rPr lang="en-US" sz="1900" b="0" dirty="0">
                <a:latin typeface="Liberation Sans" panose="020B0604020202020204" pitchFamily="34" charset="0"/>
              </a:rPr>
              <a:t>, expenses include both those costs incurred in the normal course of operations as well as losses that are not part of normal operations. This is in contrast to </a:t>
            </a:r>
            <a:r>
              <a:rPr lang="en-US" sz="1900" dirty="0">
                <a:latin typeface="Liberation Sans" panose="020B0604020202020204" pitchFamily="34" charset="0"/>
              </a:rPr>
              <a:t>GAAP</a:t>
            </a:r>
            <a:r>
              <a:rPr lang="en-US" sz="1900" b="0" dirty="0">
                <a:latin typeface="Liberation Sans" panose="020B0604020202020204" pitchFamily="34" charset="0"/>
              </a:rPr>
              <a:t>, which defines each separately.</a:t>
            </a:r>
          </a:p>
        </p:txBody>
      </p:sp>
      <p:sp>
        <p:nvSpPr>
          <p:cNvPr id="14"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6 </a:t>
            </a:r>
          </a:p>
        </p:txBody>
      </p:sp>
      <p:cxnSp>
        <p:nvCxnSpPr>
          <p:cNvPr id="15" name="Straight Connector 14"/>
          <p:cNvCxnSpPr/>
          <p:nvPr/>
        </p:nvCxnSpPr>
        <p:spPr bwMode="auto">
          <a:xfrm>
            <a:off x="908073" y="1616120"/>
            <a:ext cx="7702527" cy="0"/>
          </a:xfrm>
          <a:prstGeom prst="line">
            <a:avLst/>
          </a:prstGeom>
          <a:solidFill>
            <a:schemeClr val="accent1"/>
          </a:solidFill>
          <a:ln w="19050" cap="sq" cmpd="sng" algn="ctr">
            <a:solidFill>
              <a:schemeClr val="tx1"/>
            </a:solidFill>
            <a:prstDash val="solid"/>
            <a:round/>
            <a:headEnd type="none" w="sm" len="sm"/>
            <a:tailEnd type="none" w="sm" len="sm"/>
          </a:ln>
          <a:effectLst/>
        </p:spPr>
      </p:cxnSp>
    </p:spTree>
    <p:extLst>
      <p:ext uri="{BB962C8B-B14F-4D97-AF65-F5344CB8AC3E}">
        <p14:creationId xmlns:p14="http://schemas.microsoft.com/office/powerpoint/2010/main" val="1340297717"/>
      </p:ext>
    </p:extLst>
  </p:cSld>
  <p:clrMapOvr>
    <a:masterClrMapping/>
  </p:clrMapOvr>
  <p:transition>
    <p:wipe dir="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ight Arrow 11"/>
          <p:cNvSpPr/>
          <p:nvPr/>
        </p:nvSpPr>
        <p:spPr bwMode="auto">
          <a:xfrm>
            <a:off x="533400" y="17717"/>
            <a:ext cx="8610600" cy="1997710"/>
          </a:xfrm>
          <a:prstGeom prst="rightArrow">
            <a:avLst/>
          </a:prstGeom>
          <a:gradFill flip="none" rotWithShape="1">
            <a:gsLst>
              <a:gs pos="0">
                <a:srgbClr val="5E9EFF"/>
              </a:gs>
              <a:gs pos="19000">
                <a:srgbClr val="85C2FF"/>
              </a:gs>
              <a:gs pos="19000">
                <a:srgbClr val="C4D6EB"/>
              </a:gs>
              <a:gs pos="100000">
                <a:schemeClr val="accent3"/>
              </a:gs>
              <a:gs pos="43000">
                <a:srgbClr val="E4ECF6"/>
              </a:gs>
              <a:gs pos="57000">
                <a:schemeClr val="accent3"/>
              </a:gs>
            </a:gsLst>
            <a:lin ang="5400000" scaled="0"/>
            <a:tileRect/>
          </a:gra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iberation Sans" panose="020B0604020202020204" pitchFamily="34" charset="0"/>
            </a:endParaRPr>
          </a:p>
        </p:txBody>
      </p:sp>
      <p:sp>
        <p:nvSpPr>
          <p:cNvPr id="59397" name="Rectangle 8"/>
          <p:cNvSpPr>
            <a:spLocks noChangeArrowheads="1"/>
          </p:cNvSpPr>
          <p:nvPr/>
        </p:nvSpPr>
        <p:spPr bwMode="auto">
          <a:xfrm rot="5400000">
            <a:off x="-2735262" y="2979737"/>
            <a:ext cx="6400800"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marL="514350"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sp>
        <p:nvSpPr>
          <p:cNvPr id="59398" name="Rectangle 9"/>
          <p:cNvSpPr>
            <a:spLocks noChangeArrowheads="1"/>
          </p:cNvSpPr>
          <p:nvPr/>
        </p:nvSpPr>
        <p:spPr bwMode="auto">
          <a:xfrm rot="5400000">
            <a:off x="388938" y="6561137"/>
            <a:ext cx="152400"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8073" y="668373"/>
            <a:ext cx="928687" cy="932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2053984" y="633480"/>
            <a:ext cx="5486400" cy="646331"/>
          </a:xfrm>
          <a:prstGeom prst="rect">
            <a:avLst/>
          </a:prstGeom>
          <a:noFill/>
        </p:spPr>
        <p:txBody>
          <a:bodyPr wrap="square" rtlCol="0">
            <a:spAutoFit/>
          </a:bodyPr>
          <a:lstStyle>
            <a:defPPr>
              <a:defRPr lang="en-US"/>
            </a:defPPr>
            <a:lvl1pPr algn="l">
              <a:defRPr sz="3600" b="1" i="0">
                <a:solidFill>
                  <a:srgbClr val="0000A2"/>
                </a:solidFill>
                <a:effectLst/>
                <a:latin typeface="Liberation Sans" panose="020B0604020202020204" pitchFamily="34" charset="0"/>
              </a:defRPr>
            </a:lvl1pPr>
            <a:lvl2pPr algn="l">
              <a:defRPr sz="2800" b="1" i="1">
                <a:solidFill>
                  <a:srgbClr val="BC0000"/>
                </a:solidFill>
                <a:effectLst>
                  <a:outerShdw blurRad="38100" dist="38100" dir="2700000" algn="tl">
                    <a:srgbClr val="000000">
                      <a:alpha val="43137"/>
                    </a:srgbClr>
                  </a:outerShdw>
                </a:effectLst>
              </a:defRPr>
            </a:lvl2pPr>
            <a:lvl3pPr algn="l">
              <a:defRPr sz="2800" b="1" i="1">
                <a:solidFill>
                  <a:srgbClr val="BC0000"/>
                </a:solidFill>
                <a:effectLst>
                  <a:outerShdw blurRad="38100" dist="38100" dir="2700000" algn="tl">
                    <a:srgbClr val="000000">
                      <a:alpha val="43137"/>
                    </a:srgbClr>
                  </a:outerShdw>
                </a:effectLst>
              </a:defRPr>
            </a:lvl3pPr>
            <a:lvl4pPr algn="l">
              <a:defRPr sz="2800" b="1" i="1">
                <a:solidFill>
                  <a:srgbClr val="BC0000"/>
                </a:solidFill>
                <a:effectLst>
                  <a:outerShdw blurRad="38100" dist="38100" dir="2700000" algn="tl">
                    <a:srgbClr val="000000">
                      <a:alpha val="43137"/>
                    </a:srgbClr>
                  </a:outerShdw>
                </a:effectLst>
              </a:defRPr>
            </a:lvl4pPr>
            <a:lvl5pPr algn="l">
              <a:defRPr sz="2800" b="1" i="1">
                <a:solidFill>
                  <a:srgbClr val="BC0000"/>
                </a:solidFill>
                <a:effectLst>
                  <a:outerShdw blurRad="38100" dist="38100" dir="2700000" algn="tl">
                    <a:srgbClr val="000000">
                      <a:alpha val="43137"/>
                    </a:srgbClr>
                  </a:outerShdw>
                </a:effectLst>
              </a:defRPr>
            </a:lvl5pPr>
            <a:lvl6pPr>
              <a:defRPr sz="2800" b="1" i="1">
                <a:solidFill>
                  <a:srgbClr val="BC0000"/>
                </a:solidFill>
                <a:effectLst>
                  <a:outerShdw blurRad="38100" dist="38100" dir="2700000" algn="tl">
                    <a:srgbClr val="000000">
                      <a:alpha val="43137"/>
                    </a:srgbClr>
                  </a:outerShdw>
                </a:effectLst>
              </a:defRPr>
            </a:lvl6pPr>
            <a:lvl7pPr>
              <a:defRPr sz="2800" b="1" i="1">
                <a:solidFill>
                  <a:srgbClr val="BC0000"/>
                </a:solidFill>
                <a:effectLst>
                  <a:outerShdw blurRad="38100" dist="38100" dir="2700000" algn="tl">
                    <a:srgbClr val="000000">
                      <a:alpha val="43137"/>
                    </a:srgbClr>
                  </a:outerShdw>
                </a:effectLst>
              </a:defRPr>
            </a:lvl7pPr>
            <a:lvl8pPr>
              <a:defRPr sz="2800" b="1" i="1">
                <a:solidFill>
                  <a:srgbClr val="BC0000"/>
                </a:solidFill>
                <a:effectLst>
                  <a:outerShdw blurRad="38100" dist="38100" dir="2700000" algn="tl">
                    <a:srgbClr val="000000">
                      <a:alpha val="43137"/>
                    </a:srgbClr>
                  </a:outerShdw>
                </a:effectLst>
              </a:defRPr>
            </a:lvl8pPr>
            <a:lvl9pPr>
              <a:defRPr sz="2800" b="1" i="1">
                <a:solidFill>
                  <a:srgbClr val="BC0000"/>
                </a:solidFill>
                <a:effectLst>
                  <a:outerShdw blurRad="38100" dist="38100" dir="2700000" algn="tl">
                    <a:srgbClr val="000000">
                      <a:alpha val="43137"/>
                    </a:srgbClr>
                  </a:outerShdw>
                </a:effectLst>
              </a:defRPr>
            </a:lvl9pPr>
          </a:lstStyle>
          <a:p>
            <a:r>
              <a:rPr lang="en-US" dirty="0">
                <a:solidFill>
                  <a:schemeClr val="tx2">
                    <a:lumMod val="50000"/>
                  </a:schemeClr>
                </a:solidFill>
              </a:rPr>
              <a:t>A Look at IFRS</a:t>
            </a:r>
          </a:p>
        </p:txBody>
      </p:sp>
      <p:sp>
        <p:nvSpPr>
          <p:cNvPr id="10" name="Rectangle 2"/>
          <p:cNvSpPr>
            <a:spLocks noChangeArrowheads="1"/>
          </p:cNvSpPr>
          <p:nvPr/>
        </p:nvSpPr>
        <p:spPr bwMode="auto">
          <a:xfrm>
            <a:off x="846160" y="1788804"/>
            <a:ext cx="3992540" cy="442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2075" tIns="46038" rIns="92075" bIns="46038">
            <a:spAutoFit/>
          </a:bodyPr>
          <a:lstStyle>
            <a:lvl1pPr algn="ctr">
              <a:defRPr sz="2400">
                <a:solidFill>
                  <a:schemeClr val="tx1"/>
                </a:solidFill>
                <a:latin typeface="Times New Roman" pitchFamily="18"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altLang="en-US" sz="2300" b="1" i="0" dirty="0">
                <a:solidFill>
                  <a:srgbClr val="CC0000"/>
                </a:solidFill>
                <a:effectLst/>
                <a:latin typeface="Liberation Sans" panose="020B0604020202020204" pitchFamily="34" charset="0"/>
              </a:rPr>
              <a:t>LOOKING TO THE FUTURE</a:t>
            </a:r>
          </a:p>
        </p:txBody>
      </p:sp>
      <p:sp>
        <p:nvSpPr>
          <p:cNvPr id="11" name="Rectangle 4"/>
          <p:cNvSpPr>
            <a:spLocks noChangeArrowheads="1"/>
          </p:cNvSpPr>
          <p:nvPr/>
        </p:nvSpPr>
        <p:spPr bwMode="auto">
          <a:xfrm>
            <a:off x="846160" y="2322204"/>
            <a:ext cx="7764440" cy="1773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defRPr sz="2400">
                <a:solidFill>
                  <a:schemeClr val="tx1"/>
                </a:solidFill>
                <a:latin typeface="Times New Roman" pitchFamily="18" charset="0"/>
              </a:defRPr>
            </a:lvl1pPr>
            <a:lvl2pPr marL="685800" indent="-457200" algn="ctr">
              <a:defRPr sz="2400">
                <a:solidFill>
                  <a:schemeClr val="tx1"/>
                </a:solidFill>
                <a:latin typeface="Times New Roman" pitchFamily="18" charset="0"/>
              </a:defRPr>
            </a:lvl2pPr>
            <a:lvl3pPr algn="ctr">
              <a:defRPr sz="2400">
                <a:solidFill>
                  <a:schemeClr val="tx1"/>
                </a:solidFill>
                <a:latin typeface="Times New Roman" pitchFamily="18" charset="0"/>
              </a:defRPr>
            </a:lvl3pPr>
            <a:lvl4pPr marL="2114550" indent="-457200" algn="ctr">
              <a:defRPr sz="2400">
                <a:solidFill>
                  <a:schemeClr val="tx1"/>
                </a:solidFill>
                <a:latin typeface="Times New Roman" pitchFamily="18" charset="0"/>
              </a:defRPr>
            </a:lvl4pPr>
            <a:lvl5pPr marL="2686050" indent="-457200" algn="ctr">
              <a:defRPr sz="2400">
                <a:solidFill>
                  <a:schemeClr val="tx1"/>
                </a:solidFill>
                <a:latin typeface="Times New Roman" pitchFamily="18" charset="0"/>
              </a:defRPr>
            </a:lvl5pPr>
            <a:lvl6pPr marL="3143250" indent="-457200" algn="ctr" eaLnBrk="0" fontAlgn="base" hangingPunct="0">
              <a:spcBef>
                <a:spcPct val="0"/>
              </a:spcBef>
              <a:spcAft>
                <a:spcPct val="0"/>
              </a:spcAft>
              <a:defRPr sz="2400">
                <a:solidFill>
                  <a:schemeClr val="tx1"/>
                </a:solidFill>
                <a:latin typeface="Times New Roman" pitchFamily="18" charset="0"/>
              </a:defRPr>
            </a:lvl6pPr>
            <a:lvl7pPr marL="3600450" indent="-457200" algn="ctr" eaLnBrk="0" fontAlgn="base" hangingPunct="0">
              <a:spcBef>
                <a:spcPct val="0"/>
              </a:spcBef>
              <a:spcAft>
                <a:spcPct val="0"/>
              </a:spcAft>
              <a:defRPr sz="2400">
                <a:solidFill>
                  <a:schemeClr val="tx1"/>
                </a:solidFill>
                <a:latin typeface="Times New Roman" pitchFamily="18" charset="0"/>
              </a:defRPr>
            </a:lvl7pPr>
            <a:lvl8pPr marL="4057650" indent="-457200" algn="ctr" eaLnBrk="0" fontAlgn="base" hangingPunct="0">
              <a:spcBef>
                <a:spcPct val="0"/>
              </a:spcBef>
              <a:spcAft>
                <a:spcPct val="0"/>
              </a:spcAft>
              <a:defRPr sz="2400">
                <a:solidFill>
                  <a:schemeClr val="tx1"/>
                </a:solidFill>
                <a:latin typeface="Times New Roman" pitchFamily="18" charset="0"/>
              </a:defRPr>
            </a:lvl8pPr>
            <a:lvl9pPr marL="4514850" indent="-457200" algn="ctr" eaLnBrk="0" fontAlgn="base" hangingPunct="0">
              <a:spcBef>
                <a:spcPct val="0"/>
              </a:spcBef>
              <a:spcAft>
                <a:spcPct val="0"/>
              </a:spcAft>
              <a:defRPr sz="2400">
                <a:solidFill>
                  <a:schemeClr val="tx1"/>
                </a:solidFill>
                <a:latin typeface="Times New Roman" pitchFamily="18" charset="0"/>
              </a:defRPr>
            </a:lvl9pPr>
          </a:lstStyle>
          <a:p>
            <a:pPr marL="0" lvl="1" indent="0" algn="just">
              <a:lnSpc>
                <a:spcPct val="115000"/>
              </a:lnSpc>
              <a:spcBef>
                <a:spcPct val="50000"/>
              </a:spcBef>
              <a:buClr>
                <a:srgbClr val="E20000"/>
              </a:buClr>
              <a:buSzPct val="80000"/>
            </a:pPr>
            <a:r>
              <a:rPr lang="en-US" sz="1900" b="0" dirty="0">
                <a:latin typeface="Liberation Sans" panose="020B0604020202020204" pitchFamily="34" charset="0"/>
              </a:rPr>
              <a:t>The </a:t>
            </a:r>
            <a:r>
              <a:rPr lang="en-US" sz="1900" dirty="0">
                <a:latin typeface="Liberation Sans" panose="020B0604020202020204" pitchFamily="34" charset="0"/>
              </a:rPr>
              <a:t>IASB</a:t>
            </a:r>
            <a:r>
              <a:rPr lang="en-US" sz="1900" b="0" dirty="0">
                <a:latin typeface="Liberation Sans" panose="020B0604020202020204" pitchFamily="34" charset="0"/>
              </a:rPr>
              <a:t> and </a:t>
            </a:r>
            <a:r>
              <a:rPr lang="en-US" sz="1900" dirty="0">
                <a:latin typeface="Liberation Sans" panose="020B0604020202020204" pitchFamily="34" charset="0"/>
              </a:rPr>
              <a:t>FASB</a:t>
            </a:r>
            <a:r>
              <a:rPr lang="en-US" sz="1900" b="0" dirty="0">
                <a:latin typeface="Liberation Sans" panose="020B0604020202020204" pitchFamily="34" charset="0"/>
              </a:rPr>
              <a:t> are completing a joint project on revenue recognition. The purpose of this project is to develop comprehensive guidance on when to recognize revenue. It is hoped that this approach will lead to more consistent accounting in this area. For more on this topic, see w</a:t>
            </a:r>
            <a:r>
              <a:rPr lang="en-US" sz="1900" dirty="0">
                <a:latin typeface="Liberation Sans" panose="020B0604020202020204" pitchFamily="34" charset="0"/>
              </a:rPr>
              <a:t>ww.fasb.org/project/revenue_recognition.shtml</a:t>
            </a:r>
            <a:r>
              <a:rPr lang="en-US" sz="1900" b="0" dirty="0">
                <a:latin typeface="Liberation Sans" panose="020B0604020202020204" pitchFamily="34" charset="0"/>
              </a:rPr>
              <a:t>.</a:t>
            </a:r>
          </a:p>
        </p:txBody>
      </p:sp>
      <p:sp>
        <p:nvSpPr>
          <p:cNvPr id="14"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6 </a:t>
            </a:r>
          </a:p>
        </p:txBody>
      </p:sp>
      <p:cxnSp>
        <p:nvCxnSpPr>
          <p:cNvPr id="15" name="Straight Connector 14"/>
          <p:cNvCxnSpPr/>
          <p:nvPr/>
        </p:nvCxnSpPr>
        <p:spPr bwMode="auto">
          <a:xfrm>
            <a:off x="908073" y="1616120"/>
            <a:ext cx="7702527" cy="0"/>
          </a:xfrm>
          <a:prstGeom prst="line">
            <a:avLst/>
          </a:prstGeom>
          <a:solidFill>
            <a:schemeClr val="accent1"/>
          </a:solidFill>
          <a:ln w="19050" cap="sq" cmpd="sng" algn="ctr">
            <a:solidFill>
              <a:schemeClr val="tx1"/>
            </a:solidFill>
            <a:prstDash val="solid"/>
            <a:round/>
            <a:headEnd type="none" w="sm" len="sm"/>
            <a:tailEnd type="none" w="sm" len="sm"/>
          </a:ln>
          <a:effectLst/>
        </p:spPr>
      </p:cxnSp>
    </p:spTree>
    <p:extLst>
      <p:ext uri="{BB962C8B-B14F-4D97-AF65-F5344CB8AC3E}">
        <p14:creationId xmlns:p14="http://schemas.microsoft.com/office/powerpoint/2010/main" val="96603435"/>
      </p:ext>
    </p:extLst>
  </p:cSld>
  <p:clrMapOvr>
    <a:masterClrMapping/>
  </p:clrMapOvr>
  <p:transition>
    <p:wipe dir="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ight Arrow 14"/>
          <p:cNvSpPr/>
          <p:nvPr/>
        </p:nvSpPr>
        <p:spPr bwMode="auto">
          <a:xfrm>
            <a:off x="533400" y="17717"/>
            <a:ext cx="8610600" cy="1997710"/>
          </a:xfrm>
          <a:prstGeom prst="rightArrow">
            <a:avLst/>
          </a:prstGeom>
          <a:gradFill flip="none" rotWithShape="1">
            <a:gsLst>
              <a:gs pos="0">
                <a:srgbClr val="5E9EFF"/>
              </a:gs>
              <a:gs pos="19000">
                <a:srgbClr val="85C2FF"/>
              </a:gs>
              <a:gs pos="19000">
                <a:srgbClr val="C4D6EB"/>
              </a:gs>
              <a:gs pos="100000">
                <a:schemeClr val="accent3"/>
              </a:gs>
              <a:gs pos="43000">
                <a:srgbClr val="E4ECF6"/>
              </a:gs>
              <a:gs pos="57000">
                <a:schemeClr val="accent3"/>
              </a:gs>
            </a:gsLst>
            <a:lin ang="5400000" scaled="0"/>
            <a:tileRect/>
          </a:gra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iberation Sans" panose="020B0604020202020204" pitchFamily="34" charset="0"/>
            </a:endParaRPr>
          </a:p>
        </p:txBody>
      </p:sp>
      <p:cxnSp>
        <p:nvCxnSpPr>
          <p:cNvPr id="10" name="Straight Connector 9"/>
          <p:cNvCxnSpPr/>
          <p:nvPr/>
        </p:nvCxnSpPr>
        <p:spPr bwMode="auto">
          <a:xfrm>
            <a:off x="908073" y="1616120"/>
            <a:ext cx="7702527" cy="0"/>
          </a:xfrm>
          <a:prstGeom prst="line">
            <a:avLst/>
          </a:prstGeom>
          <a:solidFill>
            <a:schemeClr val="accent1"/>
          </a:solidFill>
          <a:ln w="19050" cap="sq" cmpd="sng" algn="ctr">
            <a:solidFill>
              <a:schemeClr val="tx1"/>
            </a:solidFill>
            <a:prstDash val="solid"/>
            <a:round/>
            <a:headEnd type="none" w="sm" len="sm"/>
            <a:tailEnd type="none" w="sm" len="sm"/>
          </a:ln>
          <a:effectLst/>
        </p:spPr>
      </p:cxnSp>
      <p:sp>
        <p:nvSpPr>
          <p:cNvPr id="11" name="Rectangle 2"/>
          <p:cNvSpPr>
            <a:spLocks noChangeArrowheads="1"/>
          </p:cNvSpPr>
          <p:nvPr/>
        </p:nvSpPr>
        <p:spPr bwMode="auto">
          <a:xfrm>
            <a:off x="851848" y="1771936"/>
            <a:ext cx="4343400" cy="4469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2075" tIns="46038" rIns="92075" bIns="46038">
            <a:spAutoFit/>
          </a:bodyPr>
          <a:lstStyle/>
          <a:p>
            <a:pPr algn="l"/>
            <a:r>
              <a:rPr lang="en-US" altLang="en-US" sz="2300" b="1" dirty="0">
                <a:solidFill>
                  <a:srgbClr val="CC0000"/>
                </a:solidFill>
                <a:latin typeface="Liberation Sans" panose="020B0604020202020204" pitchFamily="34" charset="0"/>
              </a:rPr>
              <a:t>IFRS Practice</a:t>
            </a:r>
          </a:p>
        </p:txBody>
      </p:sp>
      <p:sp>
        <p:nvSpPr>
          <p:cNvPr id="12" name="Rectangle 8"/>
          <p:cNvSpPr>
            <a:spLocks noChangeArrowheads="1"/>
          </p:cNvSpPr>
          <p:nvPr/>
        </p:nvSpPr>
        <p:spPr bwMode="auto">
          <a:xfrm>
            <a:off x="851848" y="2292636"/>
            <a:ext cx="7772400" cy="339836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spAutoFit/>
          </a:bodyPr>
          <a:lstStyle>
            <a:lvl1pPr algn="ctr">
              <a:defRPr sz="2400">
                <a:solidFill>
                  <a:schemeClr val="tx1"/>
                </a:solidFill>
                <a:latin typeface="Times New Roman" pitchFamily="18" charset="0"/>
              </a:defRPr>
            </a:lvl1pPr>
            <a:lvl2pPr marL="685800" indent="-457200" algn="ctr">
              <a:defRPr sz="2400">
                <a:solidFill>
                  <a:schemeClr val="tx1"/>
                </a:solidFill>
                <a:latin typeface="Times New Roman" pitchFamily="18" charset="0"/>
              </a:defRPr>
            </a:lvl2pPr>
            <a:lvl3pPr marL="1543050" indent="-457200" algn="ctr">
              <a:defRPr sz="2400">
                <a:solidFill>
                  <a:schemeClr val="tx1"/>
                </a:solidFill>
                <a:latin typeface="Times New Roman" pitchFamily="18" charset="0"/>
              </a:defRPr>
            </a:lvl3pPr>
            <a:lvl4pPr marL="2114550" indent="-457200" algn="ctr">
              <a:defRPr sz="2400">
                <a:solidFill>
                  <a:schemeClr val="tx1"/>
                </a:solidFill>
                <a:latin typeface="Times New Roman" pitchFamily="18" charset="0"/>
              </a:defRPr>
            </a:lvl4pPr>
            <a:lvl5pPr marL="2686050" indent="-457200" algn="ctr">
              <a:defRPr sz="2400">
                <a:solidFill>
                  <a:schemeClr val="tx1"/>
                </a:solidFill>
                <a:latin typeface="Times New Roman" pitchFamily="18" charset="0"/>
              </a:defRPr>
            </a:lvl5pPr>
            <a:lvl6pPr marL="3143250" indent="-457200" algn="ctr" eaLnBrk="0" fontAlgn="base" hangingPunct="0">
              <a:spcBef>
                <a:spcPct val="0"/>
              </a:spcBef>
              <a:spcAft>
                <a:spcPct val="0"/>
              </a:spcAft>
              <a:defRPr sz="2400">
                <a:solidFill>
                  <a:schemeClr val="tx1"/>
                </a:solidFill>
                <a:latin typeface="Times New Roman" pitchFamily="18" charset="0"/>
              </a:defRPr>
            </a:lvl6pPr>
            <a:lvl7pPr marL="3600450" indent="-457200" algn="ctr" eaLnBrk="0" fontAlgn="base" hangingPunct="0">
              <a:spcBef>
                <a:spcPct val="0"/>
              </a:spcBef>
              <a:spcAft>
                <a:spcPct val="0"/>
              </a:spcAft>
              <a:defRPr sz="2400">
                <a:solidFill>
                  <a:schemeClr val="tx1"/>
                </a:solidFill>
                <a:latin typeface="Times New Roman" pitchFamily="18" charset="0"/>
              </a:defRPr>
            </a:lvl7pPr>
            <a:lvl8pPr marL="4057650" indent="-457200" algn="ctr" eaLnBrk="0" fontAlgn="base" hangingPunct="0">
              <a:spcBef>
                <a:spcPct val="0"/>
              </a:spcBef>
              <a:spcAft>
                <a:spcPct val="0"/>
              </a:spcAft>
              <a:defRPr sz="2400">
                <a:solidFill>
                  <a:schemeClr val="tx1"/>
                </a:solidFill>
                <a:latin typeface="Times New Roman" pitchFamily="18" charset="0"/>
              </a:defRPr>
            </a:lvl8pPr>
            <a:lvl9pPr marL="4514850" indent="-457200" algn="ctr" eaLnBrk="0" fontAlgn="base" hangingPunct="0">
              <a:spcBef>
                <a:spcPct val="0"/>
              </a:spcBef>
              <a:spcAft>
                <a:spcPct val="0"/>
              </a:spcAft>
              <a:defRPr sz="2400">
                <a:solidFill>
                  <a:schemeClr val="tx1"/>
                </a:solidFill>
                <a:latin typeface="Times New Roman" pitchFamily="18" charset="0"/>
              </a:defRPr>
            </a:lvl9pPr>
          </a:lstStyle>
          <a:p>
            <a:pPr marL="0" lvl="1" indent="0" algn="l">
              <a:lnSpc>
                <a:spcPct val="125000"/>
              </a:lnSpc>
              <a:spcBef>
                <a:spcPct val="50000"/>
              </a:spcBef>
            </a:pPr>
            <a:r>
              <a:rPr lang="en-US" sz="2000" dirty="0">
                <a:latin typeface="Liberation Sans" panose="020B0604020202020204" pitchFamily="34" charset="0"/>
              </a:rPr>
              <a:t>IFRS</a:t>
            </a:r>
            <a:r>
              <a:rPr lang="en-US" sz="2000" b="0" dirty="0">
                <a:latin typeface="Liberation Sans" panose="020B0604020202020204" pitchFamily="34" charset="0"/>
              </a:rPr>
              <a:t>:</a:t>
            </a:r>
          </a:p>
          <a:p>
            <a:pPr marL="808038" lvl="1" indent="-466725" algn="l">
              <a:lnSpc>
                <a:spcPct val="125000"/>
              </a:lnSpc>
              <a:spcBef>
                <a:spcPct val="50000"/>
              </a:spcBef>
              <a:buFontTx/>
              <a:buAutoNum type="alphaLcParenR"/>
            </a:pPr>
            <a:r>
              <a:rPr lang="en-US" sz="2000" b="0" dirty="0">
                <a:latin typeface="Liberation Sans" panose="020B0604020202020204" pitchFamily="34" charset="0"/>
              </a:rPr>
              <a:t>uses accrual accounting.</a:t>
            </a:r>
          </a:p>
          <a:p>
            <a:pPr marL="808038" lvl="1" indent="-466725" algn="l">
              <a:lnSpc>
                <a:spcPct val="125000"/>
              </a:lnSpc>
              <a:spcBef>
                <a:spcPct val="50000"/>
              </a:spcBef>
              <a:buFontTx/>
              <a:buAutoNum type="alphaLcParenR"/>
            </a:pPr>
            <a:r>
              <a:rPr lang="en-US" sz="2000" b="0" dirty="0">
                <a:latin typeface="Liberation Sans" panose="020B0604020202020204" pitchFamily="34" charset="0"/>
              </a:rPr>
              <a:t>uses cash-basis accounting.</a:t>
            </a:r>
          </a:p>
          <a:p>
            <a:pPr marL="808038" lvl="1" indent="-466725" algn="l">
              <a:lnSpc>
                <a:spcPct val="125000"/>
              </a:lnSpc>
              <a:spcBef>
                <a:spcPct val="50000"/>
              </a:spcBef>
              <a:buFontTx/>
              <a:buAutoNum type="alphaLcParenR"/>
            </a:pPr>
            <a:r>
              <a:rPr lang="en-US" sz="2000" b="0" dirty="0">
                <a:latin typeface="Liberation Sans" panose="020B0604020202020204" pitchFamily="34" charset="0"/>
              </a:rPr>
              <a:t>allows revenue to be recognized when a customer makes an order.</a:t>
            </a:r>
          </a:p>
          <a:p>
            <a:pPr marL="808038" lvl="1" indent="-466725" algn="l">
              <a:lnSpc>
                <a:spcPct val="125000"/>
              </a:lnSpc>
              <a:spcBef>
                <a:spcPct val="50000"/>
              </a:spcBef>
              <a:buFontTx/>
              <a:buAutoNum type="alphaLcParenR"/>
            </a:pPr>
            <a:r>
              <a:rPr lang="en-US" sz="2000" b="0" dirty="0">
                <a:latin typeface="Liberation Sans" panose="020B0604020202020204" pitchFamily="34" charset="0"/>
              </a:rPr>
              <a:t>requires that revenue not be recognized until cash is received.</a:t>
            </a:r>
            <a:endParaRPr lang="en-US" altLang="en-US" sz="2000" b="0" dirty="0">
              <a:latin typeface="Liberation Sans" panose="020B0604020202020204" pitchFamily="34" charset="0"/>
            </a:endParaRPr>
          </a:p>
        </p:txBody>
      </p:sp>
      <p:sp>
        <p:nvSpPr>
          <p:cNvPr id="14" name="Notched Right Arrow 13"/>
          <p:cNvSpPr/>
          <p:nvPr/>
        </p:nvSpPr>
        <p:spPr bwMode="auto">
          <a:xfrm>
            <a:off x="743463" y="2859882"/>
            <a:ext cx="440826" cy="416718"/>
          </a:xfrm>
          <a:prstGeom prst="notchedRightArrow">
            <a:avLst/>
          </a:prstGeom>
          <a:solidFill>
            <a:srgbClr val="CC0000"/>
          </a:solidFill>
          <a:ln w="381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iberation Sans" panose="020B0604020202020204" pitchFamily="34" charset="0"/>
            </a:endParaRPr>
          </a:p>
        </p:txBody>
      </p:sp>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8073" y="668373"/>
            <a:ext cx="928687" cy="932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2053984" y="633480"/>
            <a:ext cx="5486400" cy="646331"/>
          </a:xfrm>
          <a:prstGeom prst="rect">
            <a:avLst/>
          </a:prstGeom>
          <a:noFill/>
        </p:spPr>
        <p:txBody>
          <a:bodyPr wrap="square" rtlCol="0">
            <a:spAutoFit/>
          </a:bodyPr>
          <a:lstStyle>
            <a:defPPr>
              <a:defRPr lang="en-US"/>
            </a:defPPr>
            <a:lvl1pPr algn="l">
              <a:defRPr sz="3600" b="1" i="0">
                <a:solidFill>
                  <a:srgbClr val="0000A2"/>
                </a:solidFill>
                <a:effectLst/>
                <a:latin typeface="Liberation Sans" panose="020B0604020202020204" pitchFamily="34" charset="0"/>
              </a:defRPr>
            </a:lvl1pPr>
            <a:lvl2pPr algn="l">
              <a:defRPr sz="2800" b="1" i="1">
                <a:solidFill>
                  <a:srgbClr val="BC0000"/>
                </a:solidFill>
                <a:effectLst>
                  <a:outerShdw blurRad="38100" dist="38100" dir="2700000" algn="tl">
                    <a:srgbClr val="000000">
                      <a:alpha val="43137"/>
                    </a:srgbClr>
                  </a:outerShdw>
                </a:effectLst>
              </a:defRPr>
            </a:lvl2pPr>
            <a:lvl3pPr algn="l">
              <a:defRPr sz="2800" b="1" i="1">
                <a:solidFill>
                  <a:srgbClr val="BC0000"/>
                </a:solidFill>
                <a:effectLst>
                  <a:outerShdw blurRad="38100" dist="38100" dir="2700000" algn="tl">
                    <a:srgbClr val="000000">
                      <a:alpha val="43137"/>
                    </a:srgbClr>
                  </a:outerShdw>
                </a:effectLst>
              </a:defRPr>
            </a:lvl3pPr>
            <a:lvl4pPr algn="l">
              <a:defRPr sz="2800" b="1" i="1">
                <a:solidFill>
                  <a:srgbClr val="BC0000"/>
                </a:solidFill>
                <a:effectLst>
                  <a:outerShdw blurRad="38100" dist="38100" dir="2700000" algn="tl">
                    <a:srgbClr val="000000">
                      <a:alpha val="43137"/>
                    </a:srgbClr>
                  </a:outerShdw>
                </a:effectLst>
              </a:defRPr>
            </a:lvl4pPr>
            <a:lvl5pPr algn="l">
              <a:defRPr sz="2800" b="1" i="1">
                <a:solidFill>
                  <a:srgbClr val="BC0000"/>
                </a:solidFill>
                <a:effectLst>
                  <a:outerShdw blurRad="38100" dist="38100" dir="2700000" algn="tl">
                    <a:srgbClr val="000000">
                      <a:alpha val="43137"/>
                    </a:srgbClr>
                  </a:outerShdw>
                </a:effectLst>
              </a:defRPr>
            </a:lvl5pPr>
            <a:lvl6pPr>
              <a:defRPr sz="2800" b="1" i="1">
                <a:solidFill>
                  <a:srgbClr val="BC0000"/>
                </a:solidFill>
                <a:effectLst>
                  <a:outerShdw blurRad="38100" dist="38100" dir="2700000" algn="tl">
                    <a:srgbClr val="000000">
                      <a:alpha val="43137"/>
                    </a:srgbClr>
                  </a:outerShdw>
                </a:effectLst>
              </a:defRPr>
            </a:lvl6pPr>
            <a:lvl7pPr>
              <a:defRPr sz="2800" b="1" i="1">
                <a:solidFill>
                  <a:srgbClr val="BC0000"/>
                </a:solidFill>
                <a:effectLst>
                  <a:outerShdw blurRad="38100" dist="38100" dir="2700000" algn="tl">
                    <a:srgbClr val="000000">
                      <a:alpha val="43137"/>
                    </a:srgbClr>
                  </a:outerShdw>
                </a:effectLst>
              </a:defRPr>
            </a:lvl7pPr>
            <a:lvl8pPr>
              <a:defRPr sz="2800" b="1" i="1">
                <a:solidFill>
                  <a:srgbClr val="BC0000"/>
                </a:solidFill>
                <a:effectLst>
                  <a:outerShdw blurRad="38100" dist="38100" dir="2700000" algn="tl">
                    <a:srgbClr val="000000">
                      <a:alpha val="43137"/>
                    </a:srgbClr>
                  </a:outerShdw>
                </a:effectLst>
              </a:defRPr>
            </a:lvl8pPr>
            <a:lvl9pPr>
              <a:defRPr sz="2800" b="1" i="1">
                <a:solidFill>
                  <a:srgbClr val="BC0000"/>
                </a:solidFill>
                <a:effectLst>
                  <a:outerShdw blurRad="38100" dist="38100" dir="2700000" algn="tl">
                    <a:srgbClr val="000000">
                      <a:alpha val="43137"/>
                    </a:srgbClr>
                  </a:outerShdw>
                </a:effectLst>
              </a:defRPr>
            </a:lvl9pPr>
          </a:lstStyle>
          <a:p>
            <a:r>
              <a:rPr lang="en-US" dirty="0">
                <a:solidFill>
                  <a:schemeClr val="tx2">
                    <a:lumMod val="50000"/>
                  </a:schemeClr>
                </a:solidFill>
              </a:rPr>
              <a:t>A Look at IFRS</a:t>
            </a:r>
          </a:p>
        </p:txBody>
      </p:sp>
      <p:sp>
        <p:nvSpPr>
          <p:cNvPr id="18" name="Rectangle 8"/>
          <p:cNvSpPr>
            <a:spLocks noChangeArrowheads="1"/>
          </p:cNvSpPr>
          <p:nvPr/>
        </p:nvSpPr>
        <p:spPr bwMode="auto">
          <a:xfrm rot="5400000">
            <a:off x="-2735262" y="2979737"/>
            <a:ext cx="6400800"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marL="514350"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sp>
        <p:nvSpPr>
          <p:cNvPr id="19" name="Rectangle 9"/>
          <p:cNvSpPr>
            <a:spLocks noChangeArrowheads="1"/>
          </p:cNvSpPr>
          <p:nvPr/>
        </p:nvSpPr>
        <p:spPr bwMode="auto">
          <a:xfrm rot="5400000">
            <a:off x="388938" y="6561137"/>
            <a:ext cx="152400"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sp>
        <p:nvSpPr>
          <p:cNvPr id="13"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6 </a:t>
            </a:r>
          </a:p>
        </p:txBody>
      </p:sp>
    </p:spTree>
    <p:extLst>
      <p:ext uri="{BB962C8B-B14F-4D97-AF65-F5344CB8AC3E}">
        <p14:creationId xmlns:p14="http://schemas.microsoft.com/office/powerpoint/2010/main" val="396534253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ight Arrow 14"/>
          <p:cNvSpPr/>
          <p:nvPr/>
        </p:nvSpPr>
        <p:spPr bwMode="auto">
          <a:xfrm>
            <a:off x="533400" y="17717"/>
            <a:ext cx="8610600" cy="1997710"/>
          </a:xfrm>
          <a:prstGeom prst="rightArrow">
            <a:avLst/>
          </a:prstGeom>
          <a:gradFill flip="none" rotWithShape="1">
            <a:gsLst>
              <a:gs pos="0">
                <a:srgbClr val="5E9EFF"/>
              </a:gs>
              <a:gs pos="19000">
                <a:srgbClr val="85C2FF"/>
              </a:gs>
              <a:gs pos="19000">
                <a:srgbClr val="C4D6EB"/>
              </a:gs>
              <a:gs pos="100000">
                <a:schemeClr val="accent3"/>
              </a:gs>
              <a:gs pos="43000">
                <a:srgbClr val="E4ECF6"/>
              </a:gs>
              <a:gs pos="57000">
                <a:schemeClr val="accent3"/>
              </a:gs>
            </a:gsLst>
            <a:lin ang="5400000" scaled="0"/>
            <a:tileRect/>
          </a:gra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iberation Sans" panose="020B0604020202020204" pitchFamily="34" charset="0"/>
            </a:endParaRPr>
          </a:p>
        </p:txBody>
      </p:sp>
      <p:cxnSp>
        <p:nvCxnSpPr>
          <p:cNvPr id="10" name="Straight Connector 9"/>
          <p:cNvCxnSpPr/>
          <p:nvPr/>
        </p:nvCxnSpPr>
        <p:spPr bwMode="auto">
          <a:xfrm>
            <a:off x="908073" y="1616120"/>
            <a:ext cx="7702527" cy="0"/>
          </a:xfrm>
          <a:prstGeom prst="line">
            <a:avLst/>
          </a:prstGeom>
          <a:solidFill>
            <a:schemeClr val="accent1"/>
          </a:solidFill>
          <a:ln w="19050" cap="sq" cmpd="sng" algn="ctr">
            <a:solidFill>
              <a:schemeClr val="tx1"/>
            </a:solidFill>
            <a:prstDash val="solid"/>
            <a:round/>
            <a:headEnd type="none" w="sm" len="sm"/>
            <a:tailEnd type="none" w="sm" len="sm"/>
          </a:ln>
          <a:effectLst/>
        </p:spPr>
      </p:cxnSp>
      <p:sp>
        <p:nvSpPr>
          <p:cNvPr id="11" name="Rectangle 2"/>
          <p:cNvSpPr>
            <a:spLocks noChangeArrowheads="1"/>
          </p:cNvSpPr>
          <p:nvPr/>
        </p:nvSpPr>
        <p:spPr bwMode="auto">
          <a:xfrm>
            <a:off x="851848" y="1771936"/>
            <a:ext cx="4343400" cy="4469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2075" tIns="46038" rIns="92075" bIns="46038">
            <a:spAutoFit/>
          </a:bodyPr>
          <a:lstStyle/>
          <a:p>
            <a:pPr algn="l"/>
            <a:r>
              <a:rPr lang="en-US" altLang="en-US" sz="2300" b="1" dirty="0">
                <a:solidFill>
                  <a:srgbClr val="CC0000"/>
                </a:solidFill>
                <a:latin typeface="Liberation Sans" panose="020B0604020202020204" pitchFamily="34" charset="0"/>
              </a:rPr>
              <a:t>IFRS Practice</a:t>
            </a:r>
          </a:p>
        </p:txBody>
      </p:sp>
      <p:sp>
        <p:nvSpPr>
          <p:cNvPr id="12" name="Rectangle 8"/>
          <p:cNvSpPr>
            <a:spLocks noChangeArrowheads="1"/>
          </p:cNvSpPr>
          <p:nvPr/>
        </p:nvSpPr>
        <p:spPr bwMode="auto">
          <a:xfrm>
            <a:off x="851848" y="2292636"/>
            <a:ext cx="7772400" cy="30136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spAutoFit/>
          </a:bodyPr>
          <a:lstStyle>
            <a:lvl1pPr algn="ctr">
              <a:defRPr sz="2400">
                <a:solidFill>
                  <a:schemeClr val="tx1"/>
                </a:solidFill>
                <a:latin typeface="Times New Roman" pitchFamily="18" charset="0"/>
              </a:defRPr>
            </a:lvl1pPr>
            <a:lvl2pPr marL="685800" indent="-457200" algn="ctr">
              <a:defRPr sz="2400">
                <a:solidFill>
                  <a:schemeClr val="tx1"/>
                </a:solidFill>
                <a:latin typeface="Times New Roman" pitchFamily="18" charset="0"/>
              </a:defRPr>
            </a:lvl2pPr>
            <a:lvl3pPr marL="1543050" indent="-457200" algn="ctr">
              <a:defRPr sz="2400">
                <a:solidFill>
                  <a:schemeClr val="tx1"/>
                </a:solidFill>
                <a:latin typeface="Times New Roman" pitchFamily="18" charset="0"/>
              </a:defRPr>
            </a:lvl3pPr>
            <a:lvl4pPr marL="2114550" indent="-457200" algn="ctr">
              <a:defRPr sz="2400">
                <a:solidFill>
                  <a:schemeClr val="tx1"/>
                </a:solidFill>
                <a:latin typeface="Times New Roman" pitchFamily="18" charset="0"/>
              </a:defRPr>
            </a:lvl4pPr>
            <a:lvl5pPr marL="2686050" indent="-457200" algn="ctr">
              <a:defRPr sz="2400">
                <a:solidFill>
                  <a:schemeClr val="tx1"/>
                </a:solidFill>
                <a:latin typeface="Times New Roman" pitchFamily="18" charset="0"/>
              </a:defRPr>
            </a:lvl5pPr>
            <a:lvl6pPr marL="3143250" indent="-457200" algn="ctr" eaLnBrk="0" fontAlgn="base" hangingPunct="0">
              <a:spcBef>
                <a:spcPct val="0"/>
              </a:spcBef>
              <a:spcAft>
                <a:spcPct val="0"/>
              </a:spcAft>
              <a:defRPr sz="2400">
                <a:solidFill>
                  <a:schemeClr val="tx1"/>
                </a:solidFill>
                <a:latin typeface="Times New Roman" pitchFamily="18" charset="0"/>
              </a:defRPr>
            </a:lvl6pPr>
            <a:lvl7pPr marL="3600450" indent="-457200" algn="ctr" eaLnBrk="0" fontAlgn="base" hangingPunct="0">
              <a:spcBef>
                <a:spcPct val="0"/>
              </a:spcBef>
              <a:spcAft>
                <a:spcPct val="0"/>
              </a:spcAft>
              <a:defRPr sz="2400">
                <a:solidFill>
                  <a:schemeClr val="tx1"/>
                </a:solidFill>
                <a:latin typeface="Times New Roman" pitchFamily="18" charset="0"/>
              </a:defRPr>
            </a:lvl7pPr>
            <a:lvl8pPr marL="4057650" indent="-457200" algn="ctr" eaLnBrk="0" fontAlgn="base" hangingPunct="0">
              <a:spcBef>
                <a:spcPct val="0"/>
              </a:spcBef>
              <a:spcAft>
                <a:spcPct val="0"/>
              </a:spcAft>
              <a:defRPr sz="2400">
                <a:solidFill>
                  <a:schemeClr val="tx1"/>
                </a:solidFill>
                <a:latin typeface="Times New Roman" pitchFamily="18" charset="0"/>
              </a:defRPr>
            </a:lvl8pPr>
            <a:lvl9pPr marL="4514850" indent="-457200" algn="ctr" eaLnBrk="0" fontAlgn="base" hangingPunct="0">
              <a:spcBef>
                <a:spcPct val="0"/>
              </a:spcBef>
              <a:spcAft>
                <a:spcPct val="0"/>
              </a:spcAft>
              <a:defRPr sz="2400">
                <a:solidFill>
                  <a:schemeClr val="tx1"/>
                </a:solidFill>
                <a:latin typeface="Times New Roman" pitchFamily="18" charset="0"/>
              </a:defRPr>
            </a:lvl9pPr>
          </a:lstStyle>
          <a:p>
            <a:pPr marL="0" lvl="1" indent="0" algn="l">
              <a:lnSpc>
                <a:spcPct val="125000"/>
              </a:lnSpc>
              <a:spcBef>
                <a:spcPct val="50000"/>
              </a:spcBef>
            </a:pPr>
            <a:r>
              <a:rPr lang="en-US" sz="2000" b="0" dirty="0">
                <a:latin typeface="Liberation Sans" panose="020B0604020202020204" pitchFamily="34" charset="0"/>
              </a:rPr>
              <a:t>Which of the following statements is </a:t>
            </a:r>
            <a:r>
              <a:rPr lang="en-US" sz="2000" dirty="0">
                <a:latin typeface="Liberation Sans" panose="020B0604020202020204" pitchFamily="34" charset="0"/>
              </a:rPr>
              <a:t>false</a:t>
            </a:r>
            <a:r>
              <a:rPr lang="en-US" sz="2000" b="0" dirty="0">
                <a:latin typeface="Liberation Sans" panose="020B0604020202020204" pitchFamily="34" charset="0"/>
              </a:rPr>
              <a:t>?</a:t>
            </a:r>
          </a:p>
          <a:p>
            <a:pPr marL="808038" lvl="1" indent="-466725" algn="l">
              <a:lnSpc>
                <a:spcPct val="125000"/>
              </a:lnSpc>
              <a:spcBef>
                <a:spcPct val="50000"/>
              </a:spcBef>
              <a:buFontTx/>
              <a:buAutoNum type="alphaLcParenR"/>
            </a:pPr>
            <a:r>
              <a:rPr lang="en-US" sz="2000" b="0" dirty="0">
                <a:latin typeface="Liberation Sans" panose="020B0604020202020204" pitchFamily="34" charset="0"/>
              </a:rPr>
              <a:t>IFRS employs the periodicity assumption.</a:t>
            </a:r>
          </a:p>
          <a:p>
            <a:pPr marL="808038" lvl="1" indent="-466725" algn="l">
              <a:lnSpc>
                <a:spcPct val="125000"/>
              </a:lnSpc>
              <a:spcBef>
                <a:spcPct val="50000"/>
              </a:spcBef>
              <a:buFontTx/>
              <a:buAutoNum type="alphaLcParenR"/>
            </a:pPr>
            <a:r>
              <a:rPr lang="en-US" sz="2000" b="0" dirty="0">
                <a:latin typeface="Liberation Sans" panose="020B0604020202020204" pitchFamily="34" charset="0"/>
              </a:rPr>
              <a:t>IFRS employs accrual accounting.</a:t>
            </a:r>
          </a:p>
          <a:p>
            <a:pPr marL="808038" lvl="1" indent="-466725" algn="l">
              <a:lnSpc>
                <a:spcPct val="125000"/>
              </a:lnSpc>
              <a:spcBef>
                <a:spcPct val="50000"/>
              </a:spcBef>
              <a:buFontTx/>
              <a:buAutoNum type="alphaLcParenR"/>
            </a:pPr>
            <a:r>
              <a:rPr lang="en-US" sz="2000" b="0" dirty="0">
                <a:latin typeface="Liberation Sans" panose="020B0604020202020204" pitchFamily="34" charset="0"/>
              </a:rPr>
              <a:t>IFRS requires that revenues and costs must be capable of being measured reliably.</a:t>
            </a:r>
          </a:p>
          <a:p>
            <a:pPr marL="808038" lvl="1" indent="-466725" algn="l">
              <a:lnSpc>
                <a:spcPct val="125000"/>
              </a:lnSpc>
              <a:spcBef>
                <a:spcPct val="50000"/>
              </a:spcBef>
              <a:buFontTx/>
              <a:buAutoNum type="alphaLcParenR"/>
            </a:pPr>
            <a:r>
              <a:rPr lang="en-US" sz="2000" b="0" dirty="0">
                <a:latin typeface="Liberation Sans" panose="020B0604020202020204" pitchFamily="34" charset="0"/>
              </a:rPr>
              <a:t>IFRS uses the cash basis of accounting.</a:t>
            </a:r>
            <a:endParaRPr lang="en-US" altLang="en-US" sz="2000" b="0" dirty="0">
              <a:latin typeface="Liberation Sans" panose="020B0604020202020204" pitchFamily="34" charset="0"/>
            </a:endParaRPr>
          </a:p>
        </p:txBody>
      </p:sp>
      <p:sp>
        <p:nvSpPr>
          <p:cNvPr id="14" name="Notched Right Arrow 13"/>
          <p:cNvSpPr/>
          <p:nvPr/>
        </p:nvSpPr>
        <p:spPr bwMode="auto">
          <a:xfrm>
            <a:off x="743463" y="4841082"/>
            <a:ext cx="440826" cy="416718"/>
          </a:xfrm>
          <a:prstGeom prst="notchedRightArrow">
            <a:avLst/>
          </a:prstGeom>
          <a:solidFill>
            <a:srgbClr val="CC0000"/>
          </a:solidFill>
          <a:ln w="381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iberation Sans" panose="020B0604020202020204" pitchFamily="34" charset="0"/>
            </a:endParaRPr>
          </a:p>
        </p:txBody>
      </p:sp>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8073" y="668373"/>
            <a:ext cx="928687" cy="932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2053984" y="633480"/>
            <a:ext cx="5486400" cy="646331"/>
          </a:xfrm>
          <a:prstGeom prst="rect">
            <a:avLst/>
          </a:prstGeom>
          <a:noFill/>
        </p:spPr>
        <p:txBody>
          <a:bodyPr wrap="square" rtlCol="0">
            <a:spAutoFit/>
          </a:bodyPr>
          <a:lstStyle>
            <a:defPPr>
              <a:defRPr lang="en-US"/>
            </a:defPPr>
            <a:lvl1pPr algn="l">
              <a:defRPr sz="3600" b="1" i="0">
                <a:solidFill>
                  <a:srgbClr val="0000A2"/>
                </a:solidFill>
                <a:effectLst/>
                <a:latin typeface="Liberation Sans" panose="020B0604020202020204" pitchFamily="34" charset="0"/>
              </a:defRPr>
            </a:lvl1pPr>
            <a:lvl2pPr algn="l">
              <a:defRPr sz="2800" b="1" i="1">
                <a:solidFill>
                  <a:srgbClr val="BC0000"/>
                </a:solidFill>
                <a:effectLst>
                  <a:outerShdw blurRad="38100" dist="38100" dir="2700000" algn="tl">
                    <a:srgbClr val="000000">
                      <a:alpha val="43137"/>
                    </a:srgbClr>
                  </a:outerShdw>
                </a:effectLst>
              </a:defRPr>
            </a:lvl2pPr>
            <a:lvl3pPr algn="l">
              <a:defRPr sz="2800" b="1" i="1">
                <a:solidFill>
                  <a:srgbClr val="BC0000"/>
                </a:solidFill>
                <a:effectLst>
                  <a:outerShdw blurRad="38100" dist="38100" dir="2700000" algn="tl">
                    <a:srgbClr val="000000">
                      <a:alpha val="43137"/>
                    </a:srgbClr>
                  </a:outerShdw>
                </a:effectLst>
              </a:defRPr>
            </a:lvl3pPr>
            <a:lvl4pPr algn="l">
              <a:defRPr sz="2800" b="1" i="1">
                <a:solidFill>
                  <a:srgbClr val="BC0000"/>
                </a:solidFill>
                <a:effectLst>
                  <a:outerShdw blurRad="38100" dist="38100" dir="2700000" algn="tl">
                    <a:srgbClr val="000000">
                      <a:alpha val="43137"/>
                    </a:srgbClr>
                  </a:outerShdw>
                </a:effectLst>
              </a:defRPr>
            </a:lvl4pPr>
            <a:lvl5pPr algn="l">
              <a:defRPr sz="2800" b="1" i="1">
                <a:solidFill>
                  <a:srgbClr val="BC0000"/>
                </a:solidFill>
                <a:effectLst>
                  <a:outerShdw blurRad="38100" dist="38100" dir="2700000" algn="tl">
                    <a:srgbClr val="000000">
                      <a:alpha val="43137"/>
                    </a:srgbClr>
                  </a:outerShdw>
                </a:effectLst>
              </a:defRPr>
            </a:lvl5pPr>
            <a:lvl6pPr>
              <a:defRPr sz="2800" b="1" i="1">
                <a:solidFill>
                  <a:srgbClr val="BC0000"/>
                </a:solidFill>
                <a:effectLst>
                  <a:outerShdw blurRad="38100" dist="38100" dir="2700000" algn="tl">
                    <a:srgbClr val="000000">
                      <a:alpha val="43137"/>
                    </a:srgbClr>
                  </a:outerShdw>
                </a:effectLst>
              </a:defRPr>
            </a:lvl6pPr>
            <a:lvl7pPr>
              <a:defRPr sz="2800" b="1" i="1">
                <a:solidFill>
                  <a:srgbClr val="BC0000"/>
                </a:solidFill>
                <a:effectLst>
                  <a:outerShdw blurRad="38100" dist="38100" dir="2700000" algn="tl">
                    <a:srgbClr val="000000">
                      <a:alpha val="43137"/>
                    </a:srgbClr>
                  </a:outerShdw>
                </a:effectLst>
              </a:defRPr>
            </a:lvl7pPr>
            <a:lvl8pPr>
              <a:defRPr sz="2800" b="1" i="1">
                <a:solidFill>
                  <a:srgbClr val="BC0000"/>
                </a:solidFill>
                <a:effectLst>
                  <a:outerShdw blurRad="38100" dist="38100" dir="2700000" algn="tl">
                    <a:srgbClr val="000000">
                      <a:alpha val="43137"/>
                    </a:srgbClr>
                  </a:outerShdw>
                </a:effectLst>
              </a:defRPr>
            </a:lvl8pPr>
            <a:lvl9pPr>
              <a:defRPr sz="2800" b="1" i="1">
                <a:solidFill>
                  <a:srgbClr val="BC0000"/>
                </a:solidFill>
                <a:effectLst>
                  <a:outerShdw blurRad="38100" dist="38100" dir="2700000" algn="tl">
                    <a:srgbClr val="000000">
                      <a:alpha val="43137"/>
                    </a:srgbClr>
                  </a:outerShdw>
                </a:effectLst>
              </a:defRPr>
            </a:lvl9pPr>
          </a:lstStyle>
          <a:p>
            <a:r>
              <a:rPr lang="en-US" dirty="0">
                <a:solidFill>
                  <a:schemeClr val="tx2">
                    <a:lumMod val="50000"/>
                  </a:schemeClr>
                </a:solidFill>
              </a:rPr>
              <a:t>A Look at IFRS</a:t>
            </a:r>
          </a:p>
        </p:txBody>
      </p:sp>
      <p:sp>
        <p:nvSpPr>
          <p:cNvPr id="18" name="Rectangle 8"/>
          <p:cNvSpPr>
            <a:spLocks noChangeArrowheads="1"/>
          </p:cNvSpPr>
          <p:nvPr/>
        </p:nvSpPr>
        <p:spPr bwMode="auto">
          <a:xfrm rot="5400000">
            <a:off x="-2735262" y="2979737"/>
            <a:ext cx="6400800"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marL="514350"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sp>
        <p:nvSpPr>
          <p:cNvPr id="19" name="Rectangle 9"/>
          <p:cNvSpPr>
            <a:spLocks noChangeArrowheads="1"/>
          </p:cNvSpPr>
          <p:nvPr/>
        </p:nvSpPr>
        <p:spPr bwMode="auto">
          <a:xfrm rot="5400000">
            <a:off x="388938" y="6561137"/>
            <a:ext cx="152400"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sp>
        <p:nvSpPr>
          <p:cNvPr id="13"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6 </a:t>
            </a:r>
          </a:p>
        </p:txBody>
      </p:sp>
    </p:spTree>
    <p:extLst>
      <p:ext uri="{BB962C8B-B14F-4D97-AF65-F5344CB8AC3E}">
        <p14:creationId xmlns:p14="http://schemas.microsoft.com/office/powerpoint/2010/main" val="298799732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ight Arrow 14"/>
          <p:cNvSpPr/>
          <p:nvPr/>
        </p:nvSpPr>
        <p:spPr bwMode="auto">
          <a:xfrm>
            <a:off x="533400" y="17717"/>
            <a:ext cx="8610600" cy="1997710"/>
          </a:xfrm>
          <a:prstGeom prst="rightArrow">
            <a:avLst/>
          </a:prstGeom>
          <a:gradFill flip="none" rotWithShape="1">
            <a:gsLst>
              <a:gs pos="0">
                <a:srgbClr val="5E9EFF"/>
              </a:gs>
              <a:gs pos="19000">
                <a:srgbClr val="85C2FF"/>
              </a:gs>
              <a:gs pos="19000">
                <a:srgbClr val="C4D6EB"/>
              </a:gs>
              <a:gs pos="100000">
                <a:schemeClr val="accent3"/>
              </a:gs>
              <a:gs pos="43000">
                <a:srgbClr val="E4ECF6"/>
              </a:gs>
              <a:gs pos="57000">
                <a:schemeClr val="accent3"/>
              </a:gs>
            </a:gsLst>
            <a:lin ang="5400000" scaled="0"/>
            <a:tileRect/>
          </a:gra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iberation Sans" panose="020B0604020202020204" pitchFamily="34" charset="0"/>
            </a:endParaRPr>
          </a:p>
        </p:txBody>
      </p:sp>
      <p:cxnSp>
        <p:nvCxnSpPr>
          <p:cNvPr id="10" name="Straight Connector 9"/>
          <p:cNvCxnSpPr/>
          <p:nvPr/>
        </p:nvCxnSpPr>
        <p:spPr bwMode="auto">
          <a:xfrm>
            <a:off x="908073" y="1616120"/>
            <a:ext cx="7702527" cy="0"/>
          </a:xfrm>
          <a:prstGeom prst="line">
            <a:avLst/>
          </a:prstGeom>
          <a:solidFill>
            <a:schemeClr val="accent1"/>
          </a:solidFill>
          <a:ln w="19050" cap="sq" cmpd="sng" algn="ctr">
            <a:solidFill>
              <a:schemeClr val="tx1"/>
            </a:solidFill>
            <a:prstDash val="solid"/>
            <a:round/>
            <a:headEnd type="none" w="sm" len="sm"/>
            <a:tailEnd type="none" w="sm" len="sm"/>
          </a:ln>
          <a:effectLst/>
        </p:spPr>
      </p:cxnSp>
      <p:sp>
        <p:nvSpPr>
          <p:cNvPr id="11" name="Rectangle 2"/>
          <p:cNvSpPr>
            <a:spLocks noChangeArrowheads="1"/>
          </p:cNvSpPr>
          <p:nvPr/>
        </p:nvSpPr>
        <p:spPr bwMode="auto">
          <a:xfrm>
            <a:off x="851848" y="1771936"/>
            <a:ext cx="4343400" cy="4469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2075" tIns="46038" rIns="92075" bIns="46038">
            <a:spAutoFit/>
          </a:bodyPr>
          <a:lstStyle/>
          <a:p>
            <a:pPr algn="l"/>
            <a:r>
              <a:rPr lang="en-US" altLang="en-US" sz="2300" b="1" dirty="0">
                <a:solidFill>
                  <a:srgbClr val="CC0000"/>
                </a:solidFill>
                <a:latin typeface="Liberation Sans" panose="020B0604020202020204" pitchFamily="34" charset="0"/>
              </a:rPr>
              <a:t>IFRS Practice</a:t>
            </a:r>
          </a:p>
        </p:txBody>
      </p:sp>
      <p:sp>
        <p:nvSpPr>
          <p:cNvPr id="12" name="Rectangle 8"/>
          <p:cNvSpPr>
            <a:spLocks noChangeArrowheads="1"/>
          </p:cNvSpPr>
          <p:nvPr/>
        </p:nvSpPr>
        <p:spPr bwMode="auto">
          <a:xfrm>
            <a:off x="851848" y="2292636"/>
            <a:ext cx="7772400" cy="37830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spAutoFit/>
          </a:bodyPr>
          <a:lstStyle>
            <a:lvl1pPr algn="ctr">
              <a:defRPr sz="2400">
                <a:solidFill>
                  <a:schemeClr val="tx1"/>
                </a:solidFill>
                <a:latin typeface="Times New Roman" pitchFamily="18" charset="0"/>
              </a:defRPr>
            </a:lvl1pPr>
            <a:lvl2pPr marL="685800" indent="-457200" algn="ctr">
              <a:defRPr sz="2400">
                <a:solidFill>
                  <a:schemeClr val="tx1"/>
                </a:solidFill>
                <a:latin typeface="Times New Roman" pitchFamily="18" charset="0"/>
              </a:defRPr>
            </a:lvl2pPr>
            <a:lvl3pPr marL="1543050" indent="-457200" algn="ctr">
              <a:defRPr sz="2400">
                <a:solidFill>
                  <a:schemeClr val="tx1"/>
                </a:solidFill>
                <a:latin typeface="Times New Roman" pitchFamily="18" charset="0"/>
              </a:defRPr>
            </a:lvl3pPr>
            <a:lvl4pPr marL="2114550" indent="-457200" algn="ctr">
              <a:defRPr sz="2400">
                <a:solidFill>
                  <a:schemeClr val="tx1"/>
                </a:solidFill>
                <a:latin typeface="Times New Roman" pitchFamily="18" charset="0"/>
              </a:defRPr>
            </a:lvl4pPr>
            <a:lvl5pPr marL="2686050" indent="-457200" algn="ctr">
              <a:defRPr sz="2400">
                <a:solidFill>
                  <a:schemeClr val="tx1"/>
                </a:solidFill>
                <a:latin typeface="Times New Roman" pitchFamily="18" charset="0"/>
              </a:defRPr>
            </a:lvl5pPr>
            <a:lvl6pPr marL="3143250" indent="-457200" algn="ctr" eaLnBrk="0" fontAlgn="base" hangingPunct="0">
              <a:spcBef>
                <a:spcPct val="0"/>
              </a:spcBef>
              <a:spcAft>
                <a:spcPct val="0"/>
              </a:spcAft>
              <a:defRPr sz="2400">
                <a:solidFill>
                  <a:schemeClr val="tx1"/>
                </a:solidFill>
                <a:latin typeface="Times New Roman" pitchFamily="18" charset="0"/>
              </a:defRPr>
            </a:lvl6pPr>
            <a:lvl7pPr marL="3600450" indent="-457200" algn="ctr" eaLnBrk="0" fontAlgn="base" hangingPunct="0">
              <a:spcBef>
                <a:spcPct val="0"/>
              </a:spcBef>
              <a:spcAft>
                <a:spcPct val="0"/>
              </a:spcAft>
              <a:defRPr sz="2400">
                <a:solidFill>
                  <a:schemeClr val="tx1"/>
                </a:solidFill>
                <a:latin typeface="Times New Roman" pitchFamily="18" charset="0"/>
              </a:defRPr>
            </a:lvl7pPr>
            <a:lvl8pPr marL="4057650" indent="-457200" algn="ctr" eaLnBrk="0" fontAlgn="base" hangingPunct="0">
              <a:spcBef>
                <a:spcPct val="0"/>
              </a:spcBef>
              <a:spcAft>
                <a:spcPct val="0"/>
              </a:spcAft>
              <a:defRPr sz="2400">
                <a:solidFill>
                  <a:schemeClr val="tx1"/>
                </a:solidFill>
                <a:latin typeface="Times New Roman" pitchFamily="18" charset="0"/>
              </a:defRPr>
            </a:lvl8pPr>
            <a:lvl9pPr marL="4514850" indent="-457200" algn="ctr" eaLnBrk="0" fontAlgn="base" hangingPunct="0">
              <a:spcBef>
                <a:spcPct val="0"/>
              </a:spcBef>
              <a:spcAft>
                <a:spcPct val="0"/>
              </a:spcAft>
              <a:defRPr sz="2400">
                <a:solidFill>
                  <a:schemeClr val="tx1"/>
                </a:solidFill>
                <a:latin typeface="Times New Roman" pitchFamily="18" charset="0"/>
              </a:defRPr>
            </a:lvl9pPr>
          </a:lstStyle>
          <a:p>
            <a:pPr marL="0" lvl="1" indent="0" algn="l">
              <a:lnSpc>
                <a:spcPct val="125000"/>
              </a:lnSpc>
              <a:spcBef>
                <a:spcPct val="50000"/>
              </a:spcBef>
            </a:pPr>
            <a:r>
              <a:rPr lang="en-US" sz="2000" b="0" dirty="0">
                <a:latin typeface="Liberation Sans" panose="020B0604020202020204" pitchFamily="34" charset="0"/>
              </a:rPr>
              <a:t>Accrual-basis accounting:</a:t>
            </a:r>
          </a:p>
          <a:p>
            <a:pPr marL="808038" lvl="1" indent="-466725" algn="l">
              <a:lnSpc>
                <a:spcPct val="125000"/>
              </a:lnSpc>
              <a:spcBef>
                <a:spcPct val="50000"/>
              </a:spcBef>
              <a:buFontTx/>
              <a:buAutoNum type="alphaLcParenR"/>
            </a:pPr>
            <a:r>
              <a:rPr lang="en-US" sz="2000" b="0" dirty="0">
                <a:latin typeface="Liberation Sans" panose="020B0604020202020204" pitchFamily="34" charset="0"/>
              </a:rPr>
              <a:t>is optional under IFRS.</a:t>
            </a:r>
          </a:p>
          <a:p>
            <a:pPr marL="808038" lvl="1" indent="-466725" algn="l">
              <a:lnSpc>
                <a:spcPct val="125000"/>
              </a:lnSpc>
              <a:spcBef>
                <a:spcPct val="50000"/>
              </a:spcBef>
              <a:buFontTx/>
              <a:buAutoNum type="alphaLcParenR"/>
            </a:pPr>
            <a:r>
              <a:rPr lang="en-US" sz="2000" b="0" dirty="0">
                <a:latin typeface="Liberation Sans" panose="020B0604020202020204" pitchFamily="34" charset="0"/>
              </a:rPr>
              <a:t>results in companies recording transactions that change a company’s financial statements in the period in which events occur.</a:t>
            </a:r>
          </a:p>
          <a:p>
            <a:pPr marL="808038" lvl="1" indent="-466725" algn="l">
              <a:lnSpc>
                <a:spcPct val="125000"/>
              </a:lnSpc>
              <a:spcBef>
                <a:spcPct val="50000"/>
              </a:spcBef>
              <a:buFontTx/>
              <a:buAutoNum type="alphaLcParenR"/>
            </a:pPr>
            <a:r>
              <a:rPr lang="en-US" sz="2000" b="0" dirty="0">
                <a:latin typeface="Liberation Sans" panose="020B0604020202020204" pitchFamily="34" charset="0"/>
              </a:rPr>
              <a:t>has been eliminated as a result of the IASB/FASB joint project on revenue recognition.</a:t>
            </a:r>
          </a:p>
          <a:p>
            <a:pPr marL="808038" lvl="1" indent="-466725" algn="l">
              <a:lnSpc>
                <a:spcPct val="125000"/>
              </a:lnSpc>
              <a:spcBef>
                <a:spcPct val="50000"/>
              </a:spcBef>
              <a:buFontTx/>
              <a:buAutoNum type="alphaLcParenR"/>
            </a:pPr>
            <a:r>
              <a:rPr lang="en-US" sz="2000" b="0" dirty="0">
                <a:latin typeface="Liberation Sans" panose="020B0604020202020204" pitchFamily="34" charset="0"/>
              </a:rPr>
              <a:t>is not consistent with the IASB conceptual framework.</a:t>
            </a:r>
            <a:endParaRPr lang="en-US" altLang="en-US" sz="2000" b="0" dirty="0">
              <a:latin typeface="Liberation Sans" panose="020B0604020202020204" pitchFamily="34" charset="0"/>
            </a:endParaRPr>
          </a:p>
        </p:txBody>
      </p:sp>
      <p:sp>
        <p:nvSpPr>
          <p:cNvPr id="14" name="Notched Right Arrow 13"/>
          <p:cNvSpPr/>
          <p:nvPr/>
        </p:nvSpPr>
        <p:spPr bwMode="auto">
          <a:xfrm>
            <a:off x="743463" y="3393744"/>
            <a:ext cx="440826" cy="416718"/>
          </a:xfrm>
          <a:prstGeom prst="notchedRightArrow">
            <a:avLst/>
          </a:prstGeom>
          <a:solidFill>
            <a:srgbClr val="CC0000"/>
          </a:solidFill>
          <a:ln w="381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iberation Sans" panose="020B0604020202020204" pitchFamily="34" charset="0"/>
            </a:endParaRPr>
          </a:p>
        </p:txBody>
      </p:sp>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8073" y="668373"/>
            <a:ext cx="928687" cy="932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2053984" y="633480"/>
            <a:ext cx="5486400" cy="646331"/>
          </a:xfrm>
          <a:prstGeom prst="rect">
            <a:avLst/>
          </a:prstGeom>
          <a:noFill/>
        </p:spPr>
        <p:txBody>
          <a:bodyPr wrap="square" rtlCol="0">
            <a:spAutoFit/>
          </a:bodyPr>
          <a:lstStyle>
            <a:defPPr>
              <a:defRPr lang="en-US"/>
            </a:defPPr>
            <a:lvl1pPr algn="l">
              <a:defRPr sz="3600" b="1" i="0">
                <a:solidFill>
                  <a:srgbClr val="0000A2"/>
                </a:solidFill>
                <a:effectLst/>
                <a:latin typeface="Liberation Sans" panose="020B0604020202020204" pitchFamily="34" charset="0"/>
              </a:defRPr>
            </a:lvl1pPr>
            <a:lvl2pPr algn="l">
              <a:defRPr sz="2800" b="1" i="1">
                <a:solidFill>
                  <a:srgbClr val="BC0000"/>
                </a:solidFill>
                <a:effectLst>
                  <a:outerShdw blurRad="38100" dist="38100" dir="2700000" algn="tl">
                    <a:srgbClr val="000000">
                      <a:alpha val="43137"/>
                    </a:srgbClr>
                  </a:outerShdw>
                </a:effectLst>
              </a:defRPr>
            </a:lvl2pPr>
            <a:lvl3pPr algn="l">
              <a:defRPr sz="2800" b="1" i="1">
                <a:solidFill>
                  <a:srgbClr val="BC0000"/>
                </a:solidFill>
                <a:effectLst>
                  <a:outerShdw blurRad="38100" dist="38100" dir="2700000" algn="tl">
                    <a:srgbClr val="000000">
                      <a:alpha val="43137"/>
                    </a:srgbClr>
                  </a:outerShdw>
                </a:effectLst>
              </a:defRPr>
            </a:lvl3pPr>
            <a:lvl4pPr algn="l">
              <a:defRPr sz="2800" b="1" i="1">
                <a:solidFill>
                  <a:srgbClr val="BC0000"/>
                </a:solidFill>
                <a:effectLst>
                  <a:outerShdw blurRad="38100" dist="38100" dir="2700000" algn="tl">
                    <a:srgbClr val="000000">
                      <a:alpha val="43137"/>
                    </a:srgbClr>
                  </a:outerShdw>
                </a:effectLst>
              </a:defRPr>
            </a:lvl4pPr>
            <a:lvl5pPr algn="l">
              <a:defRPr sz="2800" b="1" i="1">
                <a:solidFill>
                  <a:srgbClr val="BC0000"/>
                </a:solidFill>
                <a:effectLst>
                  <a:outerShdw blurRad="38100" dist="38100" dir="2700000" algn="tl">
                    <a:srgbClr val="000000">
                      <a:alpha val="43137"/>
                    </a:srgbClr>
                  </a:outerShdw>
                </a:effectLst>
              </a:defRPr>
            </a:lvl5pPr>
            <a:lvl6pPr>
              <a:defRPr sz="2800" b="1" i="1">
                <a:solidFill>
                  <a:srgbClr val="BC0000"/>
                </a:solidFill>
                <a:effectLst>
                  <a:outerShdw blurRad="38100" dist="38100" dir="2700000" algn="tl">
                    <a:srgbClr val="000000">
                      <a:alpha val="43137"/>
                    </a:srgbClr>
                  </a:outerShdw>
                </a:effectLst>
              </a:defRPr>
            </a:lvl6pPr>
            <a:lvl7pPr>
              <a:defRPr sz="2800" b="1" i="1">
                <a:solidFill>
                  <a:srgbClr val="BC0000"/>
                </a:solidFill>
                <a:effectLst>
                  <a:outerShdw blurRad="38100" dist="38100" dir="2700000" algn="tl">
                    <a:srgbClr val="000000">
                      <a:alpha val="43137"/>
                    </a:srgbClr>
                  </a:outerShdw>
                </a:effectLst>
              </a:defRPr>
            </a:lvl7pPr>
            <a:lvl8pPr>
              <a:defRPr sz="2800" b="1" i="1">
                <a:solidFill>
                  <a:srgbClr val="BC0000"/>
                </a:solidFill>
                <a:effectLst>
                  <a:outerShdw blurRad="38100" dist="38100" dir="2700000" algn="tl">
                    <a:srgbClr val="000000">
                      <a:alpha val="43137"/>
                    </a:srgbClr>
                  </a:outerShdw>
                </a:effectLst>
              </a:defRPr>
            </a:lvl8pPr>
            <a:lvl9pPr>
              <a:defRPr sz="2800" b="1" i="1">
                <a:solidFill>
                  <a:srgbClr val="BC0000"/>
                </a:solidFill>
                <a:effectLst>
                  <a:outerShdw blurRad="38100" dist="38100" dir="2700000" algn="tl">
                    <a:srgbClr val="000000">
                      <a:alpha val="43137"/>
                    </a:srgbClr>
                  </a:outerShdw>
                </a:effectLst>
              </a:defRPr>
            </a:lvl9pPr>
          </a:lstStyle>
          <a:p>
            <a:r>
              <a:rPr lang="en-US" dirty="0">
                <a:solidFill>
                  <a:schemeClr val="tx2">
                    <a:lumMod val="50000"/>
                  </a:schemeClr>
                </a:solidFill>
              </a:rPr>
              <a:t>A Look at IFRS</a:t>
            </a:r>
          </a:p>
        </p:txBody>
      </p:sp>
      <p:sp>
        <p:nvSpPr>
          <p:cNvPr id="18" name="Rectangle 8"/>
          <p:cNvSpPr>
            <a:spLocks noChangeArrowheads="1"/>
          </p:cNvSpPr>
          <p:nvPr/>
        </p:nvSpPr>
        <p:spPr bwMode="auto">
          <a:xfrm rot="5400000">
            <a:off x="-2735262" y="2979737"/>
            <a:ext cx="6400800"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marL="514350"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sp>
        <p:nvSpPr>
          <p:cNvPr id="19" name="Rectangle 9"/>
          <p:cNvSpPr>
            <a:spLocks noChangeArrowheads="1"/>
          </p:cNvSpPr>
          <p:nvPr/>
        </p:nvSpPr>
        <p:spPr bwMode="auto">
          <a:xfrm rot="5400000">
            <a:off x="388938" y="6561137"/>
            <a:ext cx="152400"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sp>
        <p:nvSpPr>
          <p:cNvPr id="13"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6 </a:t>
            </a:r>
          </a:p>
        </p:txBody>
      </p:sp>
    </p:spTree>
    <p:extLst>
      <p:ext uri="{BB962C8B-B14F-4D97-AF65-F5344CB8AC3E}">
        <p14:creationId xmlns:p14="http://schemas.microsoft.com/office/powerpoint/2010/main" val="41641709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ChangeArrowheads="1"/>
          </p:cNvSpPr>
          <p:nvPr/>
        </p:nvSpPr>
        <p:spPr bwMode="auto">
          <a:xfrm>
            <a:off x="609600" y="1371600"/>
            <a:ext cx="8001000" cy="406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algn="ctr">
              <a:defRPr sz="2400">
                <a:solidFill>
                  <a:schemeClr val="tx1"/>
                </a:solidFill>
                <a:latin typeface="Times New Roman" pitchFamily="18"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just">
              <a:lnSpc>
                <a:spcPct val="130000"/>
              </a:lnSpc>
            </a:pPr>
            <a:r>
              <a:rPr lang="en-US" altLang="en-US" sz="2000" b="0" i="0" dirty="0">
                <a:effectLst/>
                <a:latin typeface="Liberation Sans" panose="020B0604020202020204" pitchFamily="34" charset="0"/>
              </a:rPr>
              <a:t>“Copyright © 2016 John Wiley &amp; Sons, Inc. All rights reserved. Reproduction or translation of this work beyond that permitted in Section 117 of the 1976 United States Copyright Act without the express written permission of the copyright owner is unlawful. Request for further information should be addressed to the Permissions Department, John Wiley &amp; Sons, Inc. The purchaser may make back-up copies for his/her own use only and not for distribution or resale. The Publisher assumes no responsibility for errors, omissions, or damages, caused by the use of these programs or from the use of the information contained herein.”</a:t>
            </a:r>
          </a:p>
        </p:txBody>
      </p:sp>
      <p:sp>
        <p:nvSpPr>
          <p:cNvPr id="4"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b="1" i="0" dirty="0">
                <a:solidFill>
                  <a:schemeClr val="tx2">
                    <a:lumMod val="50000"/>
                  </a:schemeClr>
                </a:solidFill>
                <a:effectLst/>
                <a:latin typeface="Liberation Sans" panose="020B0604020202020204" pitchFamily="34" charset="0"/>
              </a:rPr>
              <a:t>COPYRIGHT</a:t>
            </a:r>
          </a:p>
        </p:txBody>
      </p:sp>
      <p:sp>
        <p:nvSpPr>
          <p:cNvPr id="5"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Tree>
    <p:extLst>
      <p:ext uri="{BB962C8B-B14F-4D97-AF65-F5344CB8AC3E}">
        <p14:creationId xmlns:p14="http://schemas.microsoft.com/office/powerpoint/2010/main" val="1774764212"/>
      </p:ext>
    </p:extLst>
  </p:cSld>
  <p:clrMapOvr>
    <a:masterClrMapping/>
  </p:clrMapOvr>
  <p:transition>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implestudies.com/repository/lectures/ch2_cash_accrual_acct.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799" y="533400"/>
            <a:ext cx="7681061"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6833594"/>
      </p:ext>
    </p:extLst>
  </p:cSld>
  <p:clrMapOvr>
    <a:masterClrMapping/>
  </p:clrMapOvr>
  <p:transition>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73" name="Text Box 16"/>
          <p:cNvSpPr txBox="1">
            <a:spLocks noChangeArrowheads="1"/>
          </p:cNvSpPr>
          <p:nvPr/>
        </p:nvSpPr>
        <p:spPr bwMode="auto">
          <a:xfrm>
            <a:off x="3048000" y="3083256"/>
            <a:ext cx="990600" cy="409575"/>
          </a:xfrm>
          <a:prstGeom prst="rect">
            <a:avLst/>
          </a:prstGeom>
          <a:solidFill>
            <a:schemeClr val="bg1"/>
          </a:solidFill>
          <a:ln>
            <a:noFill/>
          </a:ln>
          <a:effectLst/>
          <a:extLs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spAutoFit/>
          </a:bodyPr>
          <a:lstStyle>
            <a:lvl1pPr marL="109538">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50000"/>
              </a:spcBef>
              <a:buClrTx/>
              <a:buSzTx/>
              <a:buFontTx/>
              <a:buNone/>
            </a:pPr>
            <a:r>
              <a:rPr lang="en-US" altLang="en-US" sz="2100" dirty="0">
                <a:solidFill>
                  <a:schemeClr val="tx1"/>
                </a:solidFill>
                <a:latin typeface="Liberation Sans" panose="020B0604020202020204" pitchFamily="34" charset="0"/>
              </a:rPr>
              <a:t>2016</a:t>
            </a:r>
          </a:p>
        </p:txBody>
      </p:sp>
      <p:sp>
        <p:nvSpPr>
          <p:cNvPr id="15374" name="Text Box 17"/>
          <p:cNvSpPr txBox="1">
            <a:spLocks noChangeArrowheads="1"/>
          </p:cNvSpPr>
          <p:nvPr/>
        </p:nvSpPr>
        <p:spPr bwMode="auto">
          <a:xfrm>
            <a:off x="6477000" y="3083256"/>
            <a:ext cx="990600" cy="409575"/>
          </a:xfrm>
          <a:prstGeom prst="rect">
            <a:avLst/>
          </a:prstGeom>
          <a:solidFill>
            <a:schemeClr val="bg1"/>
          </a:solidFill>
          <a:ln>
            <a:noFill/>
          </a:ln>
          <a:effectLst/>
          <a:extLs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spAutoFit/>
          </a:bodyPr>
          <a:lstStyle>
            <a:lvl1pPr marL="109538">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50000"/>
              </a:spcBef>
              <a:buClrTx/>
              <a:buSzTx/>
              <a:buFontTx/>
              <a:buNone/>
            </a:pPr>
            <a:r>
              <a:rPr lang="en-US" altLang="en-US" sz="2100" dirty="0">
                <a:solidFill>
                  <a:schemeClr val="tx1"/>
                </a:solidFill>
                <a:latin typeface="Liberation Sans" panose="020B0604020202020204" pitchFamily="34" charset="0"/>
              </a:rPr>
              <a:t>2017</a:t>
            </a:r>
          </a:p>
        </p:txBody>
      </p:sp>
      <p:sp>
        <p:nvSpPr>
          <p:cNvPr id="15363" name="Text Box 4"/>
          <p:cNvSpPr txBox="1">
            <a:spLocks noChangeArrowheads="1"/>
          </p:cNvSpPr>
          <p:nvPr/>
        </p:nvSpPr>
        <p:spPr bwMode="auto">
          <a:xfrm>
            <a:off x="685800" y="1295400"/>
            <a:ext cx="7869238" cy="163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lgn="ctr">
                <a:solidFill>
                  <a:srgbClr val="000000"/>
                </a:solidFill>
                <a:miter lim="800000"/>
                <a:headEnd type="none" w="sm" len="sm"/>
                <a:tailEnd type="none" w="sm" len="sm"/>
              </a14:hiddenLine>
            </a:ext>
          </a:extLst>
        </p:spPr>
        <p:txBody>
          <a:bodyPr wrap="square">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nSpc>
                <a:spcPct val="115000"/>
              </a:lnSpc>
              <a:spcBef>
                <a:spcPct val="0"/>
              </a:spcBef>
              <a:buClrTx/>
              <a:buSzTx/>
              <a:buFontTx/>
              <a:buNone/>
            </a:pPr>
            <a:r>
              <a:rPr lang="en-US" altLang="en-US" sz="2200" dirty="0">
                <a:solidFill>
                  <a:schemeClr val="tx1"/>
                </a:solidFill>
                <a:latin typeface="Liberation Sans" panose="020B0604020202020204" pitchFamily="34" charset="0"/>
              </a:rPr>
              <a:t>Illustration:</a:t>
            </a:r>
            <a:r>
              <a:rPr lang="en-US" altLang="en-US" sz="2200" b="0" dirty="0">
                <a:solidFill>
                  <a:schemeClr val="tx1"/>
                </a:solidFill>
                <a:latin typeface="Liberation Sans" panose="020B0604020202020204" pitchFamily="34" charset="0"/>
              </a:rPr>
              <a:t>  Suppose that Fresh Colors paints a large building in 2016.  In 2016, it incurs and pays total expenses (salaries and paint costs) of $50,000.  It bills the customer $80,000, but does not receive payment until 2017.</a:t>
            </a:r>
          </a:p>
        </p:txBody>
      </p:sp>
      <p:pic>
        <p:nvPicPr>
          <p:cNvPr id="1536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0838" y="3579813"/>
            <a:ext cx="3124200"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pic>
        <p:nvPicPr>
          <p:cNvPr id="15365"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3590925"/>
            <a:ext cx="1339850" cy="223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pic>
        <p:nvPicPr>
          <p:cNvPr id="15366"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3538538"/>
            <a:ext cx="3068638" cy="243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15367" name="Line 15"/>
          <p:cNvSpPr>
            <a:spLocks noChangeShapeType="1"/>
          </p:cNvSpPr>
          <p:nvPr/>
        </p:nvSpPr>
        <p:spPr bwMode="auto">
          <a:xfrm>
            <a:off x="2286000" y="3500791"/>
            <a:ext cx="2743200" cy="0"/>
          </a:xfrm>
          <a:prstGeom prst="line">
            <a:avLst/>
          </a:prstGeom>
          <a:noFill/>
          <a:ln w="28575"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latin typeface="Liberation Sans" panose="020B0604020202020204" pitchFamily="34" charset="0"/>
            </a:endParaRPr>
          </a:p>
        </p:txBody>
      </p:sp>
      <p:sp>
        <p:nvSpPr>
          <p:cNvPr id="15368" name="Line 16"/>
          <p:cNvSpPr>
            <a:spLocks noChangeShapeType="1"/>
          </p:cNvSpPr>
          <p:nvPr/>
        </p:nvSpPr>
        <p:spPr bwMode="auto">
          <a:xfrm>
            <a:off x="5562600" y="3500791"/>
            <a:ext cx="2743200" cy="0"/>
          </a:xfrm>
          <a:prstGeom prst="line">
            <a:avLst/>
          </a:prstGeom>
          <a:noFill/>
          <a:ln w="28575"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latin typeface="Liberation Sans" panose="020B0604020202020204" pitchFamily="34" charset="0"/>
            </a:endParaRPr>
          </a:p>
        </p:txBody>
      </p:sp>
      <p:sp>
        <p:nvSpPr>
          <p:cNvPr id="16"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dirty="0">
                <a:solidFill>
                  <a:srgbClr val="000066"/>
                </a:solidFill>
                <a:latin typeface="Liberation Sans" panose="020B0604020202020204" pitchFamily="34" charset="0"/>
              </a:rPr>
              <a:t>ACCRUAL VERSUS CASH BASIS</a:t>
            </a:r>
            <a:endParaRPr lang="en-US" altLang="en-US" sz="3200" b="1" dirty="0">
              <a:solidFill>
                <a:srgbClr val="000066"/>
              </a:solidFill>
              <a:latin typeface="Liberation Sans" panose="020B0604020202020204" pitchFamily="34" charset="0"/>
            </a:endParaRPr>
          </a:p>
        </p:txBody>
      </p:sp>
      <p:sp>
        <p:nvSpPr>
          <p:cNvPr id="17"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2" name="Rectangle 1"/>
          <p:cNvSpPr/>
          <p:nvPr/>
        </p:nvSpPr>
        <p:spPr>
          <a:xfrm>
            <a:off x="990600" y="5983069"/>
            <a:ext cx="4572000" cy="461665"/>
          </a:xfrm>
          <a:prstGeom prst="rect">
            <a:avLst/>
          </a:prstGeom>
        </p:spPr>
        <p:txBody>
          <a:bodyPr>
            <a:spAutoFit/>
          </a:bodyPr>
          <a:lstStyle/>
          <a:p>
            <a:r>
              <a:rPr lang="en-US" sz="1200" dirty="0">
                <a:solidFill>
                  <a:schemeClr val="tx1"/>
                </a:solidFill>
              </a:rPr>
              <a:t>ILLUSTRATION 4-2</a:t>
            </a:r>
          </a:p>
          <a:p>
            <a:r>
              <a:rPr lang="en-US" sz="1200" b="0" dirty="0">
                <a:solidFill>
                  <a:schemeClr val="tx1"/>
                </a:solidFill>
              </a:rPr>
              <a:t>Accrual-versus cash-basis accounting</a:t>
            </a:r>
            <a:endParaRPr lang="en-US" sz="1200" dirty="0">
              <a:solidFill>
                <a:schemeClr val="tx1"/>
              </a:solidFill>
            </a:endParaRPr>
          </a:p>
        </p:txBody>
      </p:sp>
      <p:sp>
        <p:nvSpPr>
          <p:cNvPr id="13"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1 </a:t>
            </a:r>
          </a:p>
        </p:txBody>
      </p:sp>
    </p:spTree>
  </p:cSld>
  <p:clrMapOvr>
    <a:masterClrMapping/>
  </p:clrMapOvr>
  <p:transition>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dirty="0">
                <a:solidFill>
                  <a:schemeClr val="tx2">
                    <a:lumMod val="50000"/>
                  </a:schemeClr>
                </a:solidFill>
                <a:latin typeface="Liberation Sans" panose="020B0604020202020204" pitchFamily="34" charset="0"/>
              </a:rPr>
              <a:t>Periodicity Assumption</a:t>
            </a:r>
            <a:endParaRPr lang="en-US" altLang="en-US" sz="3200" b="1" dirty="0">
              <a:solidFill>
                <a:schemeClr val="tx2">
                  <a:lumMod val="50000"/>
                </a:schemeClr>
              </a:solidFill>
              <a:latin typeface="Liberation Sans" panose="020B0604020202020204" pitchFamily="34" charset="0"/>
            </a:endParaRPr>
          </a:p>
        </p:txBody>
      </p:sp>
      <p:sp>
        <p:nvSpPr>
          <p:cNvPr id="10"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11" name="Rectangle 11"/>
          <p:cNvSpPr>
            <a:spLocks noChangeArrowheads="1"/>
          </p:cNvSpPr>
          <p:nvPr/>
        </p:nvSpPr>
        <p:spPr bwMode="auto">
          <a:xfrm>
            <a:off x="609600" y="1295400"/>
            <a:ext cx="5334000" cy="55464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1440" tIns="46038" rIns="182562" bIns="46038">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969963" indent="-512763">
              <a:spcBef>
                <a:spcPct val="20000"/>
              </a:spcBef>
              <a:buClr>
                <a:schemeClr val="accent2"/>
              </a:buClr>
              <a:buSzPct val="75000"/>
              <a:buFont typeface="Wingdings" pitchFamily="2" charset="2"/>
              <a:buChar char="l"/>
              <a:defRPr sz="2400" b="1">
                <a:solidFill>
                  <a:schemeClr val="bg2"/>
                </a:solidFill>
                <a:latin typeface="Arial" charset="0"/>
              </a:defRPr>
            </a:lvl2pPr>
            <a:lvl3pPr marL="1470025" indent="-342900">
              <a:spcBef>
                <a:spcPct val="20000"/>
              </a:spcBef>
              <a:buClr>
                <a:schemeClr val="accent2"/>
              </a:buClr>
              <a:buSzPct val="75000"/>
              <a:buFont typeface="Wingdings" pitchFamily="2" charset="2"/>
              <a:buChar char="l"/>
              <a:defRPr sz="2000" b="1">
                <a:solidFill>
                  <a:schemeClr val="bg2"/>
                </a:solidFill>
                <a:latin typeface="Arial" charset="0"/>
              </a:defRPr>
            </a:lvl3pPr>
            <a:lvl4pPr marL="1927225" indent="-342900">
              <a:spcBef>
                <a:spcPct val="20000"/>
              </a:spcBef>
              <a:buClr>
                <a:schemeClr val="accent2"/>
              </a:buClr>
              <a:buSzPct val="75000"/>
              <a:buFont typeface="Wingdings" pitchFamily="2" charset="2"/>
              <a:buChar char="l"/>
              <a:defRPr sz="2000" b="1">
                <a:solidFill>
                  <a:schemeClr val="bg2"/>
                </a:solidFill>
                <a:latin typeface="Arial" charset="0"/>
              </a:defRPr>
            </a:lvl4pPr>
            <a:lvl5pPr marL="2384425" indent="-342900">
              <a:spcBef>
                <a:spcPct val="20000"/>
              </a:spcBef>
              <a:buClr>
                <a:schemeClr val="accent2"/>
              </a:buClr>
              <a:buSzPct val="75000"/>
              <a:buFont typeface="Wingdings" pitchFamily="2" charset="2"/>
              <a:buChar char="l"/>
              <a:defRPr sz="2000" b="1">
                <a:solidFill>
                  <a:schemeClr val="bg2"/>
                </a:solidFill>
                <a:latin typeface="Arial" charset="0"/>
              </a:defRPr>
            </a:lvl5pPr>
            <a:lvl6pPr marL="2841625" indent="-3429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3298825" indent="-3429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756025" indent="-3429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4213225" indent="-3429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gn="l">
              <a:spcBef>
                <a:spcPts val="0"/>
              </a:spcBef>
              <a:buClr>
                <a:schemeClr val="tx1"/>
              </a:buClr>
              <a:buSzTx/>
              <a:buFont typeface="Wingdings" pitchFamily="2" charset="2"/>
              <a:buNone/>
            </a:pPr>
            <a:r>
              <a:rPr lang="en-US" altLang="en-US" sz="3000" i="0" dirty="0">
                <a:solidFill>
                  <a:srgbClr val="CC0000"/>
                </a:solidFill>
                <a:effectLst/>
                <a:latin typeface="Liberation Sans" panose="020B0604020202020204" pitchFamily="34" charset="0"/>
              </a:rPr>
              <a:t>Review Question</a:t>
            </a:r>
          </a:p>
        </p:txBody>
      </p:sp>
      <p:sp>
        <p:nvSpPr>
          <p:cNvPr id="12" name="Rectangle 2"/>
          <p:cNvSpPr>
            <a:spLocks noChangeArrowheads="1"/>
          </p:cNvSpPr>
          <p:nvPr/>
        </p:nvSpPr>
        <p:spPr bwMode="auto">
          <a:xfrm>
            <a:off x="609600" y="1933289"/>
            <a:ext cx="8001000" cy="4495655"/>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1440" tIns="46038" rIns="182562" bIns="46038">
            <a:spAutoFit/>
          </a:bodyPr>
          <a:lstStyle/>
          <a:p>
            <a:pPr marL="0" lvl="1" algn="l">
              <a:lnSpc>
                <a:spcPct val="122000"/>
              </a:lnSpc>
              <a:spcBef>
                <a:spcPts val="600"/>
              </a:spcBef>
              <a:buClr>
                <a:schemeClr val="tx1"/>
              </a:buClr>
            </a:pPr>
            <a:r>
              <a:rPr lang="en-US" altLang="en-US" sz="2000" b="0" dirty="0">
                <a:solidFill>
                  <a:schemeClr val="tx1"/>
                </a:solidFill>
                <a:latin typeface="Liberation Sans" panose="020B0604020202020204" pitchFamily="34" charset="0"/>
              </a:rPr>
              <a:t>Which one of these statements about the accrual basis of accounting is </a:t>
            </a:r>
            <a:r>
              <a:rPr lang="en-US" altLang="en-US" sz="2000" dirty="0">
                <a:solidFill>
                  <a:schemeClr val="tx1"/>
                </a:solidFill>
                <a:latin typeface="Liberation Sans" panose="020B0604020202020204" pitchFamily="34" charset="0"/>
              </a:rPr>
              <a:t>false</a:t>
            </a:r>
            <a:r>
              <a:rPr lang="en-US" altLang="en-US" sz="2000" b="0" dirty="0">
                <a:solidFill>
                  <a:schemeClr val="tx1"/>
                </a:solidFill>
                <a:latin typeface="Liberation Sans" panose="020B0604020202020204" pitchFamily="34" charset="0"/>
              </a:rPr>
              <a:t>?</a:t>
            </a:r>
          </a:p>
          <a:p>
            <a:pPr marL="804863" lvl="1" indent="-463550" algn="l">
              <a:lnSpc>
                <a:spcPct val="122000"/>
              </a:lnSpc>
              <a:spcBef>
                <a:spcPts val="600"/>
              </a:spcBef>
              <a:buClr>
                <a:schemeClr val="tx1"/>
              </a:buClr>
              <a:buFont typeface="Wingdings" pitchFamily="2" charset="2"/>
              <a:buAutoNum type="alphaLcPeriod"/>
            </a:pPr>
            <a:r>
              <a:rPr lang="en-US" altLang="en-US" sz="2000" b="0" dirty="0">
                <a:solidFill>
                  <a:schemeClr val="tx1"/>
                </a:solidFill>
                <a:latin typeface="Liberation Sans" panose="020B0604020202020204" pitchFamily="34" charset="0"/>
              </a:rPr>
              <a:t>Companies record events that change their financial statements in the period in which events occur, even if cash was not exchanged.</a:t>
            </a:r>
          </a:p>
          <a:p>
            <a:pPr marL="804863" lvl="1" indent="-463550" algn="l">
              <a:lnSpc>
                <a:spcPct val="122000"/>
              </a:lnSpc>
              <a:spcBef>
                <a:spcPts val="600"/>
              </a:spcBef>
              <a:buClr>
                <a:schemeClr val="tx1"/>
              </a:buClr>
              <a:buFont typeface="Wingdings" pitchFamily="2" charset="2"/>
              <a:buAutoNum type="alphaLcPeriod"/>
            </a:pPr>
            <a:r>
              <a:rPr lang="en-US" altLang="en-US" sz="2000" b="0" dirty="0">
                <a:solidFill>
                  <a:schemeClr val="tx1"/>
                </a:solidFill>
                <a:latin typeface="Liberation Sans" panose="020B0604020202020204" pitchFamily="34" charset="0"/>
              </a:rPr>
              <a:t>Companies recognize revenue in the period in which the performance obligation is satisfied.</a:t>
            </a:r>
          </a:p>
          <a:p>
            <a:pPr marL="804863" lvl="1" indent="-463550" algn="l">
              <a:lnSpc>
                <a:spcPct val="122000"/>
              </a:lnSpc>
              <a:spcBef>
                <a:spcPts val="600"/>
              </a:spcBef>
              <a:buClr>
                <a:schemeClr val="tx1"/>
              </a:buClr>
              <a:buFont typeface="Wingdings" pitchFamily="2" charset="2"/>
              <a:buAutoNum type="alphaLcPeriod"/>
            </a:pPr>
            <a:r>
              <a:rPr lang="en-US" altLang="en-US" sz="2000" b="0" dirty="0">
                <a:solidFill>
                  <a:schemeClr val="tx1"/>
                </a:solidFill>
                <a:latin typeface="Liberation Sans" panose="020B0604020202020204" pitchFamily="34" charset="0"/>
              </a:rPr>
              <a:t>This basis is in accord with generally accepted accounting principles. </a:t>
            </a:r>
          </a:p>
          <a:p>
            <a:pPr marL="804863" lvl="1" indent="-463550" algn="l">
              <a:lnSpc>
                <a:spcPct val="122000"/>
              </a:lnSpc>
              <a:spcBef>
                <a:spcPts val="600"/>
              </a:spcBef>
              <a:buClr>
                <a:schemeClr val="tx1"/>
              </a:buClr>
              <a:buFont typeface="Wingdings" pitchFamily="2" charset="2"/>
              <a:buAutoNum type="alphaLcPeriod"/>
            </a:pPr>
            <a:r>
              <a:rPr lang="en-US" altLang="en-US" sz="2000" b="0" dirty="0">
                <a:solidFill>
                  <a:schemeClr val="tx1"/>
                </a:solidFill>
                <a:latin typeface="Liberation Sans" panose="020B0604020202020204" pitchFamily="34" charset="0"/>
              </a:rPr>
              <a:t>Companies record revenue only when they receive cash, and record expense only when they pay out cash.</a:t>
            </a:r>
          </a:p>
        </p:txBody>
      </p:sp>
      <p:sp>
        <p:nvSpPr>
          <p:cNvPr id="13" name="Notched Right Arrow 12"/>
          <p:cNvSpPr/>
          <p:nvPr/>
        </p:nvSpPr>
        <p:spPr bwMode="auto">
          <a:xfrm>
            <a:off x="326408" y="5630378"/>
            <a:ext cx="533400" cy="416718"/>
          </a:xfrm>
          <a:prstGeom prst="notchedRightArrow">
            <a:avLst/>
          </a:prstGeom>
          <a:solidFill>
            <a:srgbClr val="E20000"/>
          </a:solidFill>
          <a:ln w="381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7"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1 </a:t>
            </a:r>
          </a:p>
        </p:txBody>
      </p:sp>
    </p:spTree>
    <p:extLst>
      <p:ext uri="{BB962C8B-B14F-4D97-AF65-F5344CB8AC3E}">
        <p14:creationId xmlns:p14="http://schemas.microsoft.com/office/powerpoint/2010/main" val="71999023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685800" y="1295400"/>
            <a:ext cx="7620000" cy="3739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rgbClr val="000000"/>
                </a:solidFill>
                <a:miter lim="800000"/>
                <a:headEnd type="none" w="sm" len="sm"/>
                <a:tailEnd type="none" w="sm" len="sm"/>
              </a14:hiddenLine>
            </a:ext>
          </a:extLst>
        </p:spPr>
        <p:txBody>
          <a:bodyPr>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690563" indent="-45720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nSpc>
                <a:spcPct val="125000"/>
              </a:lnSpc>
              <a:spcBef>
                <a:spcPct val="50000"/>
              </a:spcBef>
              <a:buClr>
                <a:srgbClr val="800000"/>
              </a:buClr>
              <a:buSzPct val="80000"/>
              <a:buFont typeface="Wingdings" pitchFamily="2" charset="2"/>
              <a:buNone/>
            </a:pPr>
            <a:r>
              <a:rPr lang="en-US" altLang="en-US" sz="2500" dirty="0">
                <a:solidFill>
                  <a:srgbClr val="000066"/>
                </a:solidFill>
                <a:latin typeface="Liberation Sans" panose="020B0604020202020204" pitchFamily="34" charset="0"/>
              </a:rPr>
              <a:t>Adjusting entries</a:t>
            </a:r>
            <a:r>
              <a:rPr lang="en-US" altLang="en-US" sz="2500" b="0" dirty="0">
                <a:solidFill>
                  <a:srgbClr val="000000"/>
                </a:solidFill>
                <a:latin typeface="Liberation Sans" panose="020B0604020202020204" pitchFamily="34" charset="0"/>
              </a:rPr>
              <a:t> </a:t>
            </a:r>
          </a:p>
          <a:p>
            <a:pPr lvl="1">
              <a:lnSpc>
                <a:spcPct val="125000"/>
              </a:lnSpc>
              <a:spcBef>
                <a:spcPct val="50000"/>
              </a:spcBef>
              <a:buClr>
                <a:srgbClr val="CC0000"/>
              </a:buClr>
              <a:buSzPct val="80000"/>
              <a:buFont typeface="Wingdings" pitchFamily="2" charset="2"/>
              <a:buChar char="u"/>
            </a:pPr>
            <a:r>
              <a:rPr lang="en-US" altLang="en-US" sz="2300" b="0" dirty="0">
                <a:solidFill>
                  <a:srgbClr val="000000"/>
                </a:solidFill>
                <a:latin typeface="Liberation Sans" panose="020B0604020202020204" pitchFamily="34" charset="0"/>
              </a:rPr>
              <a:t>ensure that the revenue recognition and expense recognition principles are followed.</a:t>
            </a:r>
          </a:p>
          <a:p>
            <a:pPr lvl="1">
              <a:lnSpc>
                <a:spcPct val="125000"/>
              </a:lnSpc>
              <a:spcBef>
                <a:spcPct val="50000"/>
              </a:spcBef>
              <a:buClr>
                <a:srgbClr val="CC0000"/>
              </a:buClr>
              <a:buSzPct val="80000"/>
              <a:buFont typeface="Wingdings" pitchFamily="2" charset="2"/>
              <a:buChar char="u"/>
            </a:pPr>
            <a:r>
              <a:rPr lang="en-US" altLang="en-US" sz="2300" b="0" dirty="0">
                <a:solidFill>
                  <a:srgbClr val="000000"/>
                </a:solidFill>
                <a:latin typeface="Liberation Sans" panose="020B0604020202020204" pitchFamily="34" charset="0"/>
              </a:rPr>
              <a:t>are required every time a company prepares financial statements. </a:t>
            </a:r>
          </a:p>
          <a:p>
            <a:pPr lvl="1">
              <a:lnSpc>
                <a:spcPct val="125000"/>
              </a:lnSpc>
              <a:spcBef>
                <a:spcPct val="50000"/>
              </a:spcBef>
              <a:buClr>
                <a:srgbClr val="CC0000"/>
              </a:buClr>
              <a:buSzPct val="80000"/>
              <a:buFont typeface="Wingdings" pitchFamily="2" charset="2"/>
              <a:buChar char="u"/>
            </a:pPr>
            <a:r>
              <a:rPr lang="en-US" altLang="en-US" sz="2300" b="0" dirty="0">
                <a:solidFill>
                  <a:srgbClr val="000000"/>
                </a:solidFill>
                <a:latin typeface="Liberation Sans" panose="020B0604020202020204" pitchFamily="34" charset="0"/>
              </a:rPr>
              <a:t>includes one income statement account and one balance sheet account.</a:t>
            </a:r>
          </a:p>
        </p:txBody>
      </p:sp>
      <p:sp>
        <p:nvSpPr>
          <p:cNvPr id="6"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dirty="0">
                <a:solidFill>
                  <a:schemeClr val="tx2">
                    <a:lumMod val="50000"/>
                  </a:schemeClr>
                </a:solidFill>
                <a:latin typeface="Liberation Sans" panose="020B0604020202020204" pitchFamily="34" charset="0"/>
              </a:rPr>
              <a:t>THE NEED FOR ADJUSTING ENTRIES</a:t>
            </a:r>
            <a:endParaRPr lang="en-US" altLang="en-US" sz="3200" b="1" dirty="0">
              <a:solidFill>
                <a:schemeClr val="tx2">
                  <a:lumMod val="50000"/>
                </a:schemeClr>
              </a:solidFill>
              <a:latin typeface="Liberation Sans" panose="020B0604020202020204" pitchFamily="34" charset="0"/>
            </a:endParaRPr>
          </a:p>
        </p:txBody>
      </p:sp>
      <p:sp>
        <p:nvSpPr>
          <p:cNvPr id="7"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5"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1 </a:t>
            </a:r>
          </a:p>
        </p:txBody>
      </p:sp>
    </p:spTree>
  </p:cSld>
  <p:clrMapOvr>
    <a:masterClrMapping/>
  </p:clrMapOvr>
  <p:transition>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p:cNvSpPr>
            <a:spLocks noChangeArrowheads="1"/>
          </p:cNvSpPr>
          <p:nvPr/>
        </p:nvSpPr>
        <p:spPr bwMode="auto">
          <a:xfrm>
            <a:off x="609600" y="1981200"/>
            <a:ext cx="7696200" cy="4038600"/>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91440" tIns="46038" rIns="182562" bIns="46038"/>
          <a:lstStyle>
            <a:lvl1pPr marL="517525" indent="-517525">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50000"/>
              </a:spcBef>
              <a:buFont typeface="Wingdings" pitchFamily="2" charset="2"/>
              <a:buNone/>
            </a:pPr>
            <a:r>
              <a:rPr lang="en-US" altLang="en-US" sz="2200" b="0" dirty="0">
                <a:solidFill>
                  <a:schemeClr val="tx1"/>
                </a:solidFill>
                <a:latin typeface="Liberation Sans" panose="020B0604020202020204" pitchFamily="34" charset="0"/>
              </a:rPr>
              <a:t>Adjusting entries are made to ensure that:</a:t>
            </a:r>
          </a:p>
          <a:p>
            <a:pPr marL="804863" indent="-463550">
              <a:spcBef>
                <a:spcPct val="50000"/>
              </a:spcBef>
              <a:buFont typeface="Wingdings" pitchFamily="2" charset="2"/>
              <a:buNone/>
            </a:pPr>
            <a:r>
              <a:rPr lang="en-US" altLang="en-US" sz="2200" b="0" dirty="0">
                <a:solidFill>
                  <a:schemeClr val="tx1"/>
                </a:solidFill>
                <a:latin typeface="Liberation Sans" panose="020B0604020202020204" pitchFamily="34" charset="0"/>
              </a:rPr>
              <a:t>a. 	expenses are recognized in the period in which they are incurred.</a:t>
            </a:r>
          </a:p>
          <a:p>
            <a:pPr marL="804863" indent="-463550">
              <a:spcBef>
                <a:spcPct val="50000"/>
              </a:spcBef>
              <a:buFont typeface="Wingdings" pitchFamily="2" charset="2"/>
              <a:buNone/>
            </a:pPr>
            <a:r>
              <a:rPr lang="en-US" altLang="en-US" sz="2200" b="0" dirty="0">
                <a:solidFill>
                  <a:schemeClr val="tx1"/>
                </a:solidFill>
                <a:latin typeface="Liberation Sans" panose="020B0604020202020204" pitchFamily="34" charset="0"/>
              </a:rPr>
              <a:t>b. 	revenues are recognized in the period in which the performance obligation is satisfied. </a:t>
            </a:r>
          </a:p>
          <a:p>
            <a:pPr marL="804863" indent="-463550">
              <a:spcBef>
                <a:spcPct val="50000"/>
              </a:spcBef>
              <a:buFont typeface="Wingdings" pitchFamily="2" charset="2"/>
              <a:buNone/>
            </a:pPr>
            <a:r>
              <a:rPr lang="en-US" altLang="en-US" sz="2200" b="0" dirty="0">
                <a:solidFill>
                  <a:schemeClr val="tx1"/>
                </a:solidFill>
                <a:latin typeface="Liberation Sans" panose="020B0604020202020204" pitchFamily="34" charset="0"/>
              </a:rPr>
              <a:t>c. 	balance sheet and income statement accounts have correct balances at the end of an accounting period.</a:t>
            </a:r>
          </a:p>
          <a:p>
            <a:pPr marL="804863" indent="-463550">
              <a:spcBef>
                <a:spcPct val="50000"/>
              </a:spcBef>
              <a:buFont typeface="Wingdings" pitchFamily="2" charset="2"/>
              <a:buNone/>
            </a:pPr>
            <a:r>
              <a:rPr lang="en-US" altLang="en-US" sz="2200" b="0" dirty="0">
                <a:solidFill>
                  <a:schemeClr val="tx1"/>
                </a:solidFill>
                <a:latin typeface="Liberation Sans" panose="020B0604020202020204" pitchFamily="34" charset="0"/>
              </a:rPr>
              <a:t>d. 	All of the above.</a:t>
            </a:r>
          </a:p>
        </p:txBody>
      </p:sp>
      <p:sp>
        <p:nvSpPr>
          <p:cNvPr id="9"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10" name="Rectangle 11"/>
          <p:cNvSpPr>
            <a:spLocks noChangeArrowheads="1"/>
          </p:cNvSpPr>
          <p:nvPr/>
        </p:nvSpPr>
        <p:spPr bwMode="auto">
          <a:xfrm>
            <a:off x="609600" y="1295400"/>
            <a:ext cx="5334000" cy="55464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1440" tIns="46038" rIns="182562" bIns="46038">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969963" indent="-512763">
              <a:spcBef>
                <a:spcPct val="20000"/>
              </a:spcBef>
              <a:buClr>
                <a:schemeClr val="accent2"/>
              </a:buClr>
              <a:buSzPct val="75000"/>
              <a:buFont typeface="Wingdings" pitchFamily="2" charset="2"/>
              <a:buChar char="l"/>
              <a:defRPr sz="2400" b="1">
                <a:solidFill>
                  <a:schemeClr val="bg2"/>
                </a:solidFill>
                <a:latin typeface="Arial" charset="0"/>
              </a:defRPr>
            </a:lvl2pPr>
            <a:lvl3pPr marL="1470025" indent="-342900">
              <a:spcBef>
                <a:spcPct val="20000"/>
              </a:spcBef>
              <a:buClr>
                <a:schemeClr val="accent2"/>
              </a:buClr>
              <a:buSzPct val="75000"/>
              <a:buFont typeface="Wingdings" pitchFamily="2" charset="2"/>
              <a:buChar char="l"/>
              <a:defRPr sz="2000" b="1">
                <a:solidFill>
                  <a:schemeClr val="bg2"/>
                </a:solidFill>
                <a:latin typeface="Arial" charset="0"/>
              </a:defRPr>
            </a:lvl3pPr>
            <a:lvl4pPr marL="1927225" indent="-342900">
              <a:spcBef>
                <a:spcPct val="20000"/>
              </a:spcBef>
              <a:buClr>
                <a:schemeClr val="accent2"/>
              </a:buClr>
              <a:buSzPct val="75000"/>
              <a:buFont typeface="Wingdings" pitchFamily="2" charset="2"/>
              <a:buChar char="l"/>
              <a:defRPr sz="2000" b="1">
                <a:solidFill>
                  <a:schemeClr val="bg2"/>
                </a:solidFill>
                <a:latin typeface="Arial" charset="0"/>
              </a:defRPr>
            </a:lvl4pPr>
            <a:lvl5pPr marL="2384425" indent="-342900">
              <a:spcBef>
                <a:spcPct val="20000"/>
              </a:spcBef>
              <a:buClr>
                <a:schemeClr val="accent2"/>
              </a:buClr>
              <a:buSzPct val="75000"/>
              <a:buFont typeface="Wingdings" pitchFamily="2" charset="2"/>
              <a:buChar char="l"/>
              <a:defRPr sz="2000" b="1">
                <a:solidFill>
                  <a:schemeClr val="bg2"/>
                </a:solidFill>
                <a:latin typeface="Arial" charset="0"/>
              </a:defRPr>
            </a:lvl5pPr>
            <a:lvl6pPr marL="2841625" indent="-3429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3298825" indent="-3429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756025" indent="-3429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4213225" indent="-3429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gn="l">
              <a:spcBef>
                <a:spcPts val="0"/>
              </a:spcBef>
              <a:buClr>
                <a:schemeClr val="tx1"/>
              </a:buClr>
              <a:buSzTx/>
              <a:buFont typeface="Wingdings" pitchFamily="2" charset="2"/>
              <a:buNone/>
            </a:pPr>
            <a:r>
              <a:rPr lang="en-US" altLang="en-US" sz="3000" i="0" dirty="0">
                <a:solidFill>
                  <a:srgbClr val="CC0000"/>
                </a:solidFill>
                <a:effectLst/>
                <a:latin typeface="Liberation Sans" panose="020B0604020202020204" pitchFamily="34" charset="0"/>
              </a:rPr>
              <a:t>Review Question</a:t>
            </a:r>
          </a:p>
        </p:txBody>
      </p:sp>
      <p:sp>
        <p:nvSpPr>
          <p:cNvPr id="11" name="Notched Right Arrow 10"/>
          <p:cNvSpPr/>
          <p:nvPr/>
        </p:nvSpPr>
        <p:spPr bwMode="auto">
          <a:xfrm>
            <a:off x="326408" y="5015552"/>
            <a:ext cx="533400" cy="416718"/>
          </a:xfrm>
          <a:prstGeom prst="notchedRightArrow">
            <a:avLst/>
          </a:prstGeom>
          <a:solidFill>
            <a:srgbClr val="E20000"/>
          </a:solidFill>
          <a:ln w="381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12"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dirty="0">
                <a:solidFill>
                  <a:schemeClr val="tx2">
                    <a:lumMod val="50000"/>
                  </a:schemeClr>
                </a:solidFill>
                <a:latin typeface="Liberation Sans" panose="020B0604020202020204" pitchFamily="34" charset="0"/>
              </a:rPr>
              <a:t>THE NEED FOR ADJUSTING ENTRIES</a:t>
            </a:r>
            <a:endParaRPr lang="en-US" altLang="en-US" sz="3200" b="1" dirty="0">
              <a:solidFill>
                <a:schemeClr val="tx2">
                  <a:lumMod val="50000"/>
                </a:schemeClr>
              </a:solidFill>
              <a:latin typeface="Liberation Sans" panose="020B0604020202020204" pitchFamily="34" charset="0"/>
            </a:endParaRPr>
          </a:p>
        </p:txBody>
      </p:sp>
      <p:sp>
        <p:nvSpPr>
          <p:cNvPr id="7"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1 </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5" name="TextBox 13"/>
          <p:cNvSpPr txBox="1">
            <a:spLocks noChangeArrowheads="1"/>
          </p:cNvSpPr>
          <p:nvPr/>
        </p:nvSpPr>
        <p:spPr bwMode="auto">
          <a:xfrm>
            <a:off x="609600" y="1295400"/>
            <a:ext cx="8077200" cy="4618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75000"/>
              <a:buFont typeface="Wingdings" pitchFamily="2" charset="2"/>
              <a:buChar char="l"/>
              <a:tabLst>
                <a:tab pos="228600" algn="l"/>
                <a:tab pos="685800" algn="l"/>
              </a:tabLst>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tabLst>
                <a:tab pos="228600" algn="l"/>
                <a:tab pos="685800" algn="l"/>
              </a:tabLst>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tabLst>
                <a:tab pos="228600" algn="l"/>
                <a:tab pos="685800" algn="l"/>
              </a:tabLst>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tabLst>
                <a:tab pos="228600" algn="l"/>
                <a:tab pos="685800" algn="l"/>
              </a:tabLst>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tabLst>
                <a:tab pos="228600" algn="l"/>
                <a:tab pos="685800" algn="l"/>
              </a:tabLst>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tabLst>
                <a:tab pos="228600" algn="l"/>
                <a:tab pos="685800" algn="l"/>
              </a:tabLst>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tabLst>
                <a:tab pos="228600" algn="l"/>
                <a:tab pos="685800" algn="l"/>
              </a:tabLst>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tabLst>
                <a:tab pos="228600" algn="l"/>
                <a:tab pos="685800" algn="l"/>
              </a:tabLst>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tabLst>
                <a:tab pos="228600" algn="l"/>
                <a:tab pos="685800" algn="l"/>
              </a:tabLst>
              <a:defRPr sz="2000" b="1">
                <a:solidFill>
                  <a:schemeClr val="bg2"/>
                </a:solidFill>
                <a:latin typeface="Arial" charset="0"/>
              </a:defRPr>
            </a:lvl9pPr>
          </a:lstStyle>
          <a:p>
            <a:pPr>
              <a:lnSpc>
                <a:spcPct val="110000"/>
              </a:lnSpc>
              <a:spcBef>
                <a:spcPct val="45000"/>
              </a:spcBef>
              <a:buClrTx/>
              <a:buSzTx/>
              <a:buFontTx/>
              <a:buNone/>
            </a:pPr>
            <a:r>
              <a:rPr lang="en-US" altLang="en-US" sz="2300" dirty="0">
                <a:solidFill>
                  <a:schemeClr val="tx1"/>
                </a:solidFill>
                <a:latin typeface="Liberation Sans" panose="020B0604020202020204" pitchFamily="34" charset="0"/>
              </a:rPr>
              <a:t>Deferrals:</a:t>
            </a:r>
          </a:p>
          <a:p>
            <a:pPr marL="463550" indent="-463550">
              <a:lnSpc>
                <a:spcPct val="110000"/>
              </a:lnSpc>
              <a:spcBef>
                <a:spcPct val="45000"/>
              </a:spcBef>
              <a:buClrTx/>
              <a:buSzTx/>
              <a:buFontTx/>
              <a:buNone/>
              <a:tabLst/>
            </a:pPr>
            <a:r>
              <a:rPr lang="en-US" altLang="en-US" sz="2100" dirty="0">
                <a:solidFill>
                  <a:schemeClr val="tx1"/>
                </a:solidFill>
                <a:latin typeface="Liberation Sans" panose="020B0604020202020204" pitchFamily="34" charset="0"/>
              </a:rPr>
              <a:t>	1.	</a:t>
            </a:r>
            <a:r>
              <a:rPr lang="en-US" altLang="en-US" sz="2200" dirty="0">
                <a:solidFill>
                  <a:srgbClr val="CC0000"/>
                </a:solidFill>
                <a:latin typeface="Liberation Sans" panose="020B0604020202020204" pitchFamily="34" charset="0"/>
              </a:rPr>
              <a:t>Prepaid expenses: </a:t>
            </a:r>
            <a:r>
              <a:rPr lang="en-US" altLang="en-US" sz="2200" b="0" dirty="0">
                <a:solidFill>
                  <a:schemeClr val="tx1"/>
                </a:solidFill>
                <a:latin typeface="Liberation Sans" panose="020B0604020202020204" pitchFamily="34" charset="0"/>
              </a:rPr>
              <a:t>Expenses paid in cash and 	recorded as assets before they are used or consumed.</a:t>
            </a:r>
          </a:p>
          <a:p>
            <a:pPr marL="463550" indent="-463550">
              <a:lnSpc>
                <a:spcPct val="110000"/>
              </a:lnSpc>
              <a:spcBef>
                <a:spcPct val="45000"/>
              </a:spcBef>
              <a:buClrTx/>
              <a:buSzTx/>
              <a:buFontTx/>
              <a:buNone/>
              <a:tabLst/>
            </a:pPr>
            <a:r>
              <a:rPr lang="en-US" altLang="en-US" sz="2200" dirty="0">
                <a:solidFill>
                  <a:schemeClr val="tx1"/>
                </a:solidFill>
                <a:latin typeface="Liberation Sans" panose="020B0604020202020204" pitchFamily="34" charset="0"/>
              </a:rPr>
              <a:t>	2.	</a:t>
            </a:r>
            <a:r>
              <a:rPr lang="en-US" altLang="en-US" sz="2200" dirty="0">
                <a:solidFill>
                  <a:srgbClr val="CC0000"/>
                </a:solidFill>
                <a:latin typeface="Liberation Sans" panose="020B0604020202020204" pitchFamily="34" charset="0"/>
              </a:rPr>
              <a:t>Unearned</a:t>
            </a:r>
            <a:r>
              <a:rPr lang="en-US" altLang="en-US" sz="2200" dirty="0">
                <a:solidFill>
                  <a:srgbClr val="C00000"/>
                </a:solidFill>
                <a:latin typeface="Liberation Sans" panose="020B0604020202020204" pitchFamily="34" charset="0"/>
              </a:rPr>
              <a:t> </a:t>
            </a:r>
            <a:r>
              <a:rPr lang="en-US" altLang="en-US" sz="2200" dirty="0">
                <a:solidFill>
                  <a:srgbClr val="CC0000"/>
                </a:solidFill>
                <a:latin typeface="Liberation Sans" panose="020B0604020202020204" pitchFamily="34" charset="0"/>
              </a:rPr>
              <a:t>revenues: </a:t>
            </a:r>
            <a:r>
              <a:rPr lang="en-US" altLang="en-US" sz="2200" b="0" dirty="0">
                <a:solidFill>
                  <a:schemeClr val="tx1"/>
                </a:solidFill>
                <a:latin typeface="Liberation Sans" panose="020B0604020202020204" pitchFamily="34" charset="0"/>
              </a:rPr>
              <a:t>Cash received before service are 	performed.</a:t>
            </a:r>
          </a:p>
          <a:p>
            <a:pPr>
              <a:lnSpc>
                <a:spcPct val="110000"/>
              </a:lnSpc>
              <a:spcBef>
                <a:spcPct val="45000"/>
              </a:spcBef>
              <a:buClrTx/>
              <a:buSzTx/>
              <a:buNone/>
            </a:pPr>
            <a:r>
              <a:rPr lang="en-US" altLang="en-US" sz="2300" dirty="0">
                <a:solidFill>
                  <a:schemeClr val="tx1"/>
                </a:solidFill>
                <a:latin typeface="Liberation Sans" panose="020B0604020202020204" pitchFamily="34" charset="0"/>
              </a:rPr>
              <a:t>Accruals:</a:t>
            </a:r>
          </a:p>
          <a:p>
            <a:pPr marL="463550" indent="-463550">
              <a:lnSpc>
                <a:spcPct val="110000"/>
              </a:lnSpc>
              <a:spcBef>
                <a:spcPct val="45000"/>
              </a:spcBef>
              <a:buClrTx/>
              <a:buSzTx/>
              <a:buFontTx/>
              <a:buNone/>
              <a:tabLst/>
            </a:pPr>
            <a:r>
              <a:rPr lang="en-US" altLang="en-US" sz="2100" dirty="0">
                <a:solidFill>
                  <a:schemeClr val="tx1"/>
                </a:solidFill>
                <a:latin typeface="Liberation Sans" panose="020B0604020202020204" pitchFamily="34" charset="0"/>
              </a:rPr>
              <a:t>	1.	</a:t>
            </a:r>
            <a:r>
              <a:rPr lang="en-US" altLang="en-US" sz="2200" dirty="0">
                <a:solidFill>
                  <a:srgbClr val="CC0000"/>
                </a:solidFill>
                <a:latin typeface="Liberation Sans" panose="020B0604020202020204" pitchFamily="34" charset="0"/>
              </a:rPr>
              <a:t>Accrued</a:t>
            </a:r>
            <a:r>
              <a:rPr lang="en-US" altLang="en-US" sz="2200" dirty="0">
                <a:solidFill>
                  <a:srgbClr val="C00000"/>
                </a:solidFill>
                <a:latin typeface="Liberation Sans" panose="020B0604020202020204" pitchFamily="34" charset="0"/>
              </a:rPr>
              <a:t> </a:t>
            </a:r>
            <a:r>
              <a:rPr lang="en-US" altLang="en-US" sz="2200" dirty="0">
                <a:solidFill>
                  <a:srgbClr val="CC0000"/>
                </a:solidFill>
                <a:latin typeface="Liberation Sans" panose="020B0604020202020204" pitchFamily="34" charset="0"/>
              </a:rPr>
              <a:t>revenues:</a:t>
            </a:r>
            <a:r>
              <a:rPr lang="en-US" altLang="en-US" sz="2200" dirty="0">
                <a:solidFill>
                  <a:schemeClr val="tx1"/>
                </a:solidFill>
                <a:latin typeface="Liberation Sans" panose="020B0604020202020204" pitchFamily="34" charset="0"/>
              </a:rPr>
              <a:t> </a:t>
            </a:r>
            <a:r>
              <a:rPr lang="en-US" altLang="en-US" sz="2200" b="0" dirty="0">
                <a:solidFill>
                  <a:schemeClr val="tx1"/>
                </a:solidFill>
                <a:latin typeface="Liberation Sans" panose="020B0604020202020204" pitchFamily="34" charset="0"/>
              </a:rPr>
              <a:t>Revenues for services performed 	but not yet received in cash or recorded.</a:t>
            </a:r>
          </a:p>
          <a:p>
            <a:pPr marL="463550" indent="-463550">
              <a:lnSpc>
                <a:spcPct val="110000"/>
              </a:lnSpc>
              <a:spcBef>
                <a:spcPct val="45000"/>
              </a:spcBef>
              <a:buClrTx/>
              <a:buSzTx/>
              <a:buFontTx/>
              <a:buNone/>
              <a:tabLst/>
            </a:pPr>
            <a:r>
              <a:rPr lang="en-US" altLang="en-US" sz="2200" dirty="0">
                <a:solidFill>
                  <a:schemeClr val="tx1"/>
                </a:solidFill>
                <a:latin typeface="Liberation Sans" panose="020B0604020202020204" pitchFamily="34" charset="0"/>
              </a:rPr>
              <a:t>	2.	</a:t>
            </a:r>
            <a:r>
              <a:rPr lang="en-US" altLang="en-US" sz="2200" dirty="0">
                <a:solidFill>
                  <a:srgbClr val="CC0000"/>
                </a:solidFill>
                <a:latin typeface="Liberation Sans" panose="020B0604020202020204" pitchFamily="34" charset="0"/>
              </a:rPr>
              <a:t>Accrued</a:t>
            </a:r>
            <a:r>
              <a:rPr lang="en-US" altLang="en-US" sz="2200" dirty="0">
                <a:solidFill>
                  <a:srgbClr val="C00000"/>
                </a:solidFill>
                <a:latin typeface="Liberation Sans" panose="020B0604020202020204" pitchFamily="34" charset="0"/>
              </a:rPr>
              <a:t> </a:t>
            </a:r>
            <a:r>
              <a:rPr lang="en-US" altLang="en-US" sz="2200" dirty="0">
                <a:solidFill>
                  <a:srgbClr val="CC0000"/>
                </a:solidFill>
                <a:latin typeface="Liberation Sans" panose="020B0604020202020204" pitchFamily="34" charset="0"/>
              </a:rPr>
              <a:t>expenses:</a:t>
            </a:r>
            <a:r>
              <a:rPr lang="en-US" altLang="en-US" sz="2200" dirty="0">
                <a:solidFill>
                  <a:schemeClr val="tx1"/>
                </a:solidFill>
                <a:latin typeface="Liberation Sans" panose="020B0604020202020204" pitchFamily="34" charset="0"/>
              </a:rPr>
              <a:t> </a:t>
            </a:r>
            <a:r>
              <a:rPr lang="en-US" altLang="en-US" sz="2200" b="0" dirty="0">
                <a:solidFill>
                  <a:schemeClr val="tx1"/>
                </a:solidFill>
                <a:latin typeface="Liberation Sans" panose="020B0604020202020204" pitchFamily="34" charset="0"/>
              </a:rPr>
              <a:t>Expenses incurred but not yet paid 	in cash or recorded.</a:t>
            </a:r>
          </a:p>
        </p:txBody>
      </p:sp>
      <p:sp>
        <p:nvSpPr>
          <p:cNvPr id="8"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9"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dirty="0">
                <a:solidFill>
                  <a:schemeClr val="tx2">
                    <a:lumMod val="50000"/>
                  </a:schemeClr>
                </a:solidFill>
                <a:latin typeface="Liberation Sans" panose="020B0604020202020204" pitchFamily="34" charset="0"/>
              </a:rPr>
              <a:t>TYPES OF ADJUSTING ENTRIES</a:t>
            </a:r>
            <a:endParaRPr lang="en-US" altLang="en-US" sz="3200" b="1" dirty="0">
              <a:solidFill>
                <a:schemeClr val="tx2">
                  <a:lumMod val="50000"/>
                </a:schemeClr>
              </a:solidFill>
              <a:latin typeface="Liberation Sans" panose="020B0604020202020204" pitchFamily="34" charset="0"/>
            </a:endParaRPr>
          </a:p>
        </p:txBody>
      </p:sp>
      <p:sp>
        <p:nvSpPr>
          <p:cNvPr id="20483" name="Rectangle 12"/>
          <p:cNvSpPr>
            <a:spLocks noChangeArrowheads="1"/>
          </p:cNvSpPr>
          <p:nvPr/>
        </p:nvSpPr>
        <p:spPr bwMode="auto">
          <a:xfrm>
            <a:off x="609600" y="5943600"/>
            <a:ext cx="2514600" cy="457200"/>
          </a:xfrm>
          <a:prstGeom prst="rect">
            <a:avLst/>
          </a:prstGeom>
          <a:solidFill>
            <a:schemeClr val="bg1"/>
          </a:solidFill>
          <a:ln>
            <a:noFill/>
          </a:ln>
          <a:extLst>
            <a:ext uri="{91240B29-F687-4F45-9708-019B960494DF}">
              <a14:hiddenLine xmlns:a14="http://schemas.microsoft.com/office/drawing/2010/main" w="19050" cap="sq">
                <a:solidFill>
                  <a:srgbClr val="000000"/>
                </a:solidFill>
                <a:miter lim="800000"/>
                <a:headEnd type="none" w="sm" len="sm"/>
                <a:tailEnd type="none" w="sm" len="sm"/>
              </a14:hiddenLine>
            </a:ext>
          </a:extLst>
        </p:spPr>
        <p:txBody>
          <a:bodyPr>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r>
              <a:rPr lang="en-US" altLang="en-US" sz="1200" dirty="0">
                <a:solidFill>
                  <a:schemeClr val="tx1"/>
                </a:solidFill>
                <a:latin typeface="Liberation Sans" panose="020B0604020202020204" pitchFamily="34" charset="0"/>
              </a:rPr>
              <a:t>ILLUSTRATION 4-3</a:t>
            </a:r>
          </a:p>
          <a:p>
            <a:pPr>
              <a:spcBef>
                <a:spcPct val="0"/>
              </a:spcBef>
              <a:buClrTx/>
              <a:buSzTx/>
              <a:buFontTx/>
              <a:buNone/>
            </a:pPr>
            <a:r>
              <a:rPr lang="en-US" altLang="en-US" sz="1200" b="0" dirty="0">
                <a:solidFill>
                  <a:schemeClr val="tx1"/>
                </a:solidFill>
                <a:latin typeface="Liberation Sans" panose="020B0604020202020204" pitchFamily="34" charset="0"/>
              </a:rPr>
              <a:t>Categories of adjusting entries</a:t>
            </a:r>
          </a:p>
        </p:txBody>
      </p:sp>
      <p:sp>
        <p:nvSpPr>
          <p:cNvPr id="6"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1 </a:t>
            </a:r>
          </a:p>
        </p:txBody>
      </p:sp>
    </p:spTree>
  </p:cSld>
  <p:clrMapOvr>
    <a:masterClrMapping/>
  </p:clrMapOvr>
  <p:transition>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7" name="Rectangle 2051"/>
          <p:cNvSpPr>
            <a:spLocks noGrp="1" noChangeArrowheads="1"/>
          </p:cNvSpPr>
          <p:nvPr>
            <p:ph type="body" idx="4294967295"/>
          </p:nvPr>
        </p:nvSpPr>
        <p:spPr>
          <a:xfrm>
            <a:off x="457200" y="2438400"/>
            <a:ext cx="8055592" cy="708528"/>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p>
            <a:pPr marL="0" indent="0">
              <a:spcBef>
                <a:spcPct val="5000"/>
              </a:spcBef>
              <a:buFont typeface="Wingdings" pitchFamily="2" charset="2"/>
              <a:buNone/>
            </a:pPr>
            <a:r>
              <a:rPr lang="en-US" altLang="en-US" sz="4000" dirty="0">
                <a:solidFill>
                  <a:schemeClr val="tx1"/>
                </a:solidFill>
                <a:effectLst/>
                <a:latin typeface="Liberation Sans" panose="020B0604020202020204" pitchFamily="34" charset="0"/>
              </a:rPr>
              <a:t>Accrual Accounting Concepts</a:t>
            </a:r>
          </a:p>
        </p:txBody>
      </p:sp>
      <p:sp>
        <p:nvSpPr>
          <p:cNvPr id="321540" name="Text Box 2052"/>
          <p:cNvSpPr txBox="1">
            <a:spLocks noChangeArrowheads="1"/>
          </p:cNvSpPr>
          <p:nvPr/>
        </p:nvSpPr>
        <p:spPr bwMode="auto">
          <a:xfrm>
            <a:off x="2071048" y="5791200"/>
            <a:ext cx="4953000" cy="684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lgn="ctr">
              <a:defRPr sz="2400">
                <a:solidFill>
                  <a:schemeClr val="tx1"/>
                </a:solidFill>
                <a:latin typeface="Times New Roman" pitchFamily="18"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spcBef>
                <a:spcPts val="300"/>
              </a:spcBef>
            </a:pPr>
            <a:r>
              <a:rPr lang="en-US" altLang="en-US" sz="1800" i="0" dirty="0">
                <a:effectLst/>
                <a:latin typeface="Liberation Sans" panose="020B0604020202020204" pitchFamily="34" charset="0"/>
              </a:rPr>
              <a:t>Kimmel </a:t>
            </a:r>
            <a:r>
              <a:rPr lang="en-US" altLang="en-US" sz="1800" i="0" dirty="0">
                <a:effectLst/>
                <a:latin typeface="Arial"/>
                <a:cs typeface="Arial"/>
              </a:rPr>
              <a:t>● Weygandt ● Kieso</a:t>
            </a:r>
            <a:endParaRPr lang="en-US" altLang="en-US" sz="1800" i="0" dirty="0">
              <a:effectLst/>
              <a:latin typeface="Liberation Sans" panose="020B0604020202020204" pitchFamily="34" charset="0"/>
            </a:endParaRPr>
          </a:p>
          <a:p>
            <a:pPr>
              <a:spcBef>
                <a:spcPts val="300"/>
              </a:spcBef>
            </a:pPr>
            <a:r>
              <a:rPr lang="en-US" altLang="en-US" sz="1800" i="0" dirty="0">
                <a:effectLst/>
                <a:latin typeface="Liberation Sans" panose="020B0604020202020204" pitchFamily="34" charset="0"/>
              </a:rPr>
              <a:t>Financial Accounting,  Eighth Edition</a:t>
            </a:r>
          </a:p>
        </p:txBody>
      </p:sp>
      <p:cxnSp>
        <p:nvCxnSpPr>
          <p:cNvPr id="4" name="Straight Connector 3"/>
          <p:cNvCxnSpPr/>
          <p:nvPr/>
        </p:nvCxnSpPr>
        <p:spPr bwMode="auto">
          <a:xfrm>
            <a:off x="587992" y="2354240"/>
            <a:ext cx="7924800" cy="0"/>
          </a:xfrm>
          <a:prstGeom prst="line">
            <a:avLst/>
          </a:prstGeom>
          <a:solidFill>
            <a:schemeClr val="accent1"/>
          </a:solidFill>
          <a:ln w="38100" cap="sq" cmpd="sng" algn="ctr">
            <a:solidFill>
              <a:schemeClr val="tx1"/>
            </a:solidFill>
            <a:prstDash val="solid"/>
            <a:round/>
            <a:headEnd type="none" w="sm" len="sm"/>
            <a:tailEnd type="none" w="sm" len="sm"/>
          </a:ln>
          <a:effectLst/>
        </p:spPr>
      </p:cxnSp>
      <p:pic>
        <p:nvPicPr>
          <p:cNvPr id="1026" name="Picture 2" descr="Wile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9578" y="572595"/>
            <a:ext cx="2028444" cy="42643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609600" y="-209474"/>
            <a:ext cx="1316182" cy="3031599"/>
          </a:xfrm>
          <a:prstGeom prst="rect">
            <a:avLst/>
          </a:prstGeom>
          <a:noFill/>
          <a:ln>
            <a:noFill/>
          </a:ln>
        </p:spPr>
        <p:txBody>
          <a:bodyPr wrap="square" lIns="45720" rIns="45720" rtlCol="0" anchor="ctr" anchorCtr="0">
            <a:spAutoFit/>
          </a:bodyPr>
          <a:lstStyle/>
          <a:p>
            <a:pPr algn="ctr"/>
            <a:r>
              <a:rPr lang="en-US" sz="19100" i="0" dirty="0">
                <a:solidFill>
                  <a:srgbClr val="0066CC"/>
                </a:solidFill>
                <a:effectLst/>
                <a:latin typeface="+mn-lt"/>
              </a:rPr>
              <a:t>4</a:t>
            </a:r>
          </a:p>
        </p:txBody>
      </p:sp>
    </p:spTree>
    <p:extLst>
      <p:ext uri="{BB962C8B-B14F-4D97-AF65-F5344CB8AC3E}">
        <p14:creationId xmlns:p14="http://schemas.microsoft.com/office/powerpoint/2010/main" val="2817743506"/>
      </p:ext>
    </p:extLst>
  </p:cSld>
  <p:clrMapOvr>
    <a:masterClrMapping/>
  </p:clrMapOvr>
  <p:transition>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3"/>
          <p:cNvSpPr txBox="1">
            <a:spLocks noChangeArrowheads="1"/>
          </p:cNvSpPr>
          <p:nvPr/>
        </p:nvSpPr>
        <p:spPr bwMode="auto">
          <a:xfrm>
            <a:off x="8229600" y="6464586"/>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1 </a:t>
            </a:r>
          </a:p>
        </p:txBody>
      </p:sp>
      <p:sp>
        <p:nvSpPr>
          <p:cNvPr id="21507"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gn="ctr">
              <a:spcBef>
                <a:spcPct val="0"/>
              </a:spcBef>
              <a:buClrTx/>
              <a:buSzTx/>
              <a:buFontTx/>
              <a:buNone/>
            </a:pPr>
            <a:endParaRPr lang="en-US" altLang="en-US" sz="2400" b="0" dirty="0">
              <a:solidFill>
                <a:schemeClr val="tx1"/>
              </a:solidFill>
              <a:latin typeface="Liberation Sans" panose="020B0604020202020204" pitchFamily="34" charset="0"/>
            </a:endParaRPr>
          </a:p>
        </p:txBody>
      </p:sp>
      <p:sp>
        <p:nvSpPr>
          <p:cNvPr id="21508" name="Text Box 7"/>
          <p:cNvSpPr txBox="1">
            <a:spLocks noChangeArrowheads="1"/>
          </p:cNvSpPr>
          <p:nvPr/>
        </p:nvSpPr>
        <p:spPr bwMode="auto">
          <a:xfrm>
            <a:off x="340056" y="1524000"/>
            <a:ext cx="2362200" cy="315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nSpc>
                <a:spcPct val="125000"/>
              </a:lnSpc>
              <a:spcBef>
                <a:spcPct val="50000"/>
              </a:spcBef>
              <a:buClrTx/>
              <a:buSzTx/>
              <a:buFontTx/>
              <a:buNone/>
            </a:pPr>
            <a:r>
              <a:rPr lang="en-US" altLang="en-US" sz="2300" dirty="0">
                <a:solidFill>
                  <a:srgbClr val="000066"/>
                </a:solidFill>
                <a:latin typeface="Liberation Sans" panose="020B0604020202020204" pitchFamily="34" charset="0"/>
                <a:cs typeface="Arial" charset="0"/>
              </a:rPr>
              <a:t>Trial Balance</a:t>
            </a:r>
            <a:r>
              <a:rPr lang="en-US" altLang="en-US" sz="2300" b="0" dirty="0">
                <a:solidFill>
                  <a:schemeClr val="tx1"/>
                </a:solidFill>
                <a:latin typeface="Liberation Sans" panose="020B0604020202020204" pitchFamily="34" charset="0"/>
                <a:cs typeface="Arial" charset="0"/>
              </a:rPr>
              <a:t> – </a:t>
            </a:r>
            <a:r>
              <a:rPr lang="en-US" altLang="en-US" sz="2300" b="0" dirty="0">
                <a:solidFill>
                  <a:srgbClr val="000000"/>
                </a:solidFill>
                <a:latin typeface="Liberation Sans" panose="020B0604020202020204" pitchFamily="34" charset="0"/>
              </a:rPr>
              <a:t>Each account is analyzed to determine whether it is complete and up-to-date.</a:t>
            </a:r>
            <a:endParaRPr lang="en-US" altLang="en-US" sz="2300" b="0" dirty="0">
              <a:solidFill>
                <a:schemeClr val="tx1"/>
              </a:solidFill>
              <a:latin typeface="Liberation Sans" panose="020B0604020202020204" pitchFamily="34" charset="0"/>
              <a:cs typeface="Arial" charset="0"/>
            </a:endParaRPr>
          </a:p>
        </p:txBody>
      </p:sp>
      <p:sp>
        <p:nvSpPr>
          <p:cNvPr id="9"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10"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dirty="0">
                <a:solidFill>
                  <a:schemeClr val="tx2">
                    <a:lumMod val="50000"/>
                  </a:schemeClr>
                </a:solidFill>
                <a:latin typeface="Liberation Sans" panose="020B0604020202020204" pitchFamily="34" charset="0"/>
              </a:rPr>
              <a:t>TYPES OF ADJUSTING ENTRIES</a:t>
            </a:r>
            <a:endParaRPr lang="en-US" altLang="en-US" sz="3200" b="1" dirty="0">
              <a:solidFill>
                <a:schemeClr val="tx2">
                  <a:lumMod val="50000"/>
                </a:schemeClr>
              </a:solidFill>
              <a:latin typeface="Liberation Sans" panose="020B0604020202020204" pitchFamily="34" charset="0"/>
            </a:endParaRPr>
          </a:p>
        </p:txBody>
      </p:sp>
      <p:pic>
        <p:nvPicPr>
          <p:cNvPr id="2151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1295399"/>
            <a:ext cx="6019801" cy="5166697"/>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cap="flat" cmpd="sng" algn="ctr">
                <a:solidFill>
                  <a:schemeClr val="tx1"/>
                </a:solidFill>
                <a:prstDash val="solid"/>
                <a:miter lim="800000"/>
                <a:headEnd/>
                <a:tailEnd/>
              </a14:hiddenLine>
            </a:ext>
          </a:extLst>
        </p:spPr>
      </p:pic>
      <p:sp>
        <p:nvSpPr>
          <p:cNvPr id="2" name="Rectangle 1"/>
          <p:cNvSpPr/>
          <p:nvPr/>
        </p:nvSpPr>
        <p:spPr>
          <a:xfrm>
            <a:off x="1102056" y="5867400"/>
            <a:ext cx="1717344" cy="461665"/>
          </a:xfrm>
          <a:prstGeom prst="rect">
            <a:avLst/>
          </a:prstGeom>
        </p:spPr>
        <p:txBody>
          <a:bodyPr wrap="square">
            <a:spAutoFit/>
          </a:bodyPr>
          <a:lstStyle/>
          <a:p>
            <a:r>
              <a:rPr lang="en-US" sz="1200" dirty="0">
                <a:solidFill>
                  <a:schemeClr val="tx1"/>
                </a:solidFill>
              </a:rPr>
              <a:t>ILLUSTRATION 4-4</a:t>
            </a:r>
          </a:p>
          <a:p>
            <a:r>
              <a:rPr lang="en-US" sz="1200" b="0" dirty="0">
                <a:solidFill>
                  <a:schemeClr val="tx1"/>
                </a:solidFill>
              </a:rPr>
              <a:t>Trial balance</a:t>
            </a:r>
            <a:endParaRPr lang="en-US" sz="1200" dirty="0">
              <a:solidFill>
                <a:schemeClr val="tx1"/>
              </a:solidFill>
            </a:endParaRPr>
          </a:p>
        </p:txBody>
      </p:sp>
    </p:spTree>
  </p:cSld>
  <p:clrMapOvr>
    <a:overrideClrMapping bg1="lt1" tx1="dk1" bg2="lt2" tx2="dk2" accent1="accent1" accent2="accent2" accent3="accent3" accent4="accent4" accent5="accent5" accent6="accent6" hlink="hlink" folHlink="folHlink"/>
  </p:clrMapOvr>
  <p:transition>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bwMode="auto">
          <a:xfrm>
            <a:off x="3048000" y="299798"/>
            <a:ext cx="5943600" cy="778467"/>
          </a:xfrm>
          <a:prstGeom prst="roundRect">
            <a:avLst/>
          </a:prstGeom>
          <a:solidFill>
            <a:srgbClr val="0066CC"/>
          </a:solidFill>
          <a:ln w="12700" cap="sq" cmpd="sng" algn="ctr">
            <a:noFill/>
            <a:prstDash val="solid"/>
            <a:round/>
            <a:headEnd type="none" w="sm" len="sm"/>
            <a:tailEnd type="none" w="sm" len="sm"/>
          </a:ln>
          <a:effectLst>
            <a:innerShdw blurRad="114300">
              <a:prstClr val="black"/>
            </a:innerShdw>
          </a:effectLst>
        </p:spPr>
        <p:txBody>
          <a:bodyPr vert="horz" wrap="square" lIns="91440" tIns="45720" rIns="91440" bIns="91440" numCol="1" rtlCol="0" anchor="ctr" anchorCtr="0" compatLnSpc="1">
            <a:prstTxWarp prst="textNoShape">
              <a:avLst/>
            </a:prstTxWarp>
            <a:noAutofit/>
          </a:bodyPr>
          <a:lstStyle/>
          <a:p>
            <a:pPr marL="53975" algn="l"/>
            <a:r>
              <a:rPr lang="en-US" sz="3200" dirty="0">
                <a:solidFill>
                  <a:schemeClr val="accent3"/>
                </a:solidFill>
                <a:latin typeface="Liberation Sans" panose="020B0604020202020204" pitchFamily="34" charset="0"/>
              </a:rPr>
              <a:t>Timing Concepts</a:t>
            </a:r>
            <a:endParaRPr lang="en-US" sz="3200" b="1" i="0" dirty="0">
              <a:solidFill>
                <a:schemeClr val="accent3"/>
              </a:solidFill>
              <a:latin typeface="Liberation Sans" panose="020B0604020202020204" pitchFamily="34" charset="0"/>
            </a:endParaRPr>
          </a:p>
        </p:txBody>
      </p:sp>
      <p:sp>
        <p:nvSpPr>
          <p:cNvPr id="337930" name="Rectangle 10"/>
          <p:cNvSpPr>
            <a:spLocks noChangeArrowheads="1"/>
          </p:cNvSpPr>
          <p:nvPr/>
        </p:nvSpPr>
        <p:spPr bwMode="auto">
          <a:xfrm>
            <a:off x="429904" y="1360600"/>
            <a:ext cx="8333096" cy="1057212"/>
          </a:xfrm>
          <a:prstGeom prst="rect">
            <a:avLst/>
          </a:prstGeom>
          <a:noFill/>
          <a:ln>
            <a:noFill/>
          </a:ln>
          <a:effectLst/>
          <a:extLst>
            <a:ext uri="{909E8E84-426E-40DD-AFC4-6F175D3DCCD1}">
              <a14:hiddenFill xmlns:a14="http://schemas.microsoft.com/office/drawing/2010/main">
                <a:solidFill>
                  <a:srgbClr val="EBF7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gn="ctr">
              <a:tabLst>
                <a:tab pos="1943100" algn="l"/>
              </a:tabLst>
              <a:defRPr sz="2400">
                <a:solidFill>
                  <a:schemeClr val="tx1"/>
                </a:solidFill>
                <a:latin typeface="Times New Roman" pitchFamily="18" charset="0"/>
              </a:defRPr>
            </a:lvl1pPr>
            <a:lvl2pPr marL="971550" indent="-457200" algn="ctr">
              <a:tabLst>
                <a:tab pos="1943100" algn="l"/>
              </a:tabLst>
              <a:defRPr sz="2400">
                <a:solidFill>
                  <a:schemeClr val="tx1"/>
                </a:solidFill>
                <a:latin typeface="Times New Roman" pitchFamily="18" charset="0"/>
              </a:defRPr>
            </a:lvl2pPr>
            <a:lvl3pPr marL="1543050" indent="-457200" algn="ctr">
              <a:tabLst>
                <a:tab pos="1943100" algn="l"/>
              </a:tabLst>
              <a:defRPr sz="2400">
                <a:solidFill>
                  <a:schemeClr val="tx1"/>
                </a:solidFill>
                <a:latin typeface="Times New Roman" pitchFamily="18" charset="0"/>
              </a:defRPr>
            </a:lvl3pPr>
            <a:lvl4pPr marL="2114550" indent="-457200" algn="ctr">
              <a:tabLst>
                <a:tab pos="1943100" algn="l"/>
              </a:tabLst>
              <a:defRPr sz="2400">
                <a:solidFill>
                  <a:schemeClr val="tx1"/>
                </a:solidFill>
                <a:latin typeface="Times New Roman" pitchFamily="18" charset="0"/>
              </a:defRPr>
            </a:lvl4pPr>
            <a:lvl5pPr marL="2686050" indent="-457200" algn="ctr">
              <a:tabLst>
                <a:tab pos="1943100" algn="l"/>
              </a:tabLst>
              <a:defRPr sz="2400">
                <a:solidFill>
                  <a:schemeClr val="tx1"/>
                </a:solidFill>
                <a:latin typeface="Times New Roman" pitchFamily="18" charset="0"/>
              </a:defRPr>
            </a:lvl5pPr>
            <a:lvl6pPr marL="3143250" indent="-457200" algn="ctr" eaLnBrk="0" fontAlgn="base" hangingPunct="0">
              <a:spcBef>
                <a:spcPct val="0"/>
              </a:spcBef>
              <a:spcAft>
                <a:spcPct val="0"/>
              </a:spcAft>
              <a:tabLst>
                <a:tab pos="1943100" algn="l"/>
              </a:tabLst>
              <a:defRPr sz="2400">
                <a:solidFill>
                  <a:schemeClr val="tx1"/>
                </a:solidFill>
                <a:latin typeface="Times New Roman" pitchFamily="18" charset="0"/>
              </a:defRPr>
            </a:lvl6pPr>
            <a:lvl7pPr marL="3600450" indent="-457200" algn="ctr" eaLnBrk="0" fontAlgn="base" hangingPunct="0">
              <a:spcBef>
                <a:spcPct val="0"/>
              </a:spcBef>
              <a:spcAft>
                <a:spcPct val="0"/>
              </a:spcAft>
              <a:tabLst>
                <a:tab pos="1943100" algn="l"/>
              </a:tabLst>
              <a:defRPr sz="2400">
                <a:solidFill>
                  <a:schemeClr val="tx1"/>
                </a:solidFill>
                <a:latin typeface="Times New Roman" pitchFamily="18" charset="0"/>
              </a:defRPr>
            </a:lvl7pPr>
            <a:lvl8pPr marL="4057650" indent="-457200" algn="ctr" eaLnBrk="0" fontAlgn="base" hangingPunct="0">
              <a:spcBef>
                <a:spcPct val="0"/>
              </a:spcBef>
              <a:spcAft>
                <a:spcPct val="0"/>
              </a:spcAft>
              <a:tabLst>
                <a:tab pos="1943100" algn="l"/>
              </a:tabLst>
              <a:defRPr sz="2400">
                <a:solidFill>
                  <a:schemeClr val="tx1"/>
                </a:solidFill>
                <a:latin typeface="Times New Roman" pitchFamily="18" charset="0"/>
              </a:defRPr>
            </a:lvl8pPr>
            <a:lvl9pPr marL="4514850" indent="-457200" algn="ctr" eaLnBrk="0" fontAlgn="base" hangingPunct="0">
              <a:spcBef>
                <a:spcPct val="0"/>
              </a:spcBef>
              <a:spcAft>
                <a:spcPct val="0"/>
              </a:spcAft>
              <a:tabLst>
                <a:tab pos="1943100" algn="l"/>
              </a:tabLst>
              <a:defRPr sz="2400">
                <a:solidFill>
                  <a:schemeClr val="tx1"/>
                </a:solidFill>
                <a:latin typeface="Times New Roman" pitchFamily="18" charset="0"/>
              </a:defRPr>
            </a:lvl9pPr>
          </a:lstStyle>
          <a:p>
            <a:pPr algn="just">
              <a:lnSpc>
                <a:spcPct val="110000"/>
              </a:lnSpc>
            </a:pPr>
            <a:r>
              <a:rPr lang="en-US" sz="1900" b="0" dirty="0">
                <a:solidFill>
                  <a:schemeClr val="bg2"/>
                </a:solidFill>
                <a:latin typeface="Liberation Sans" panose="020B0604020202020204" pitchFamily="34" charset="0"/>
              </a:rPr>
              <a:t>Below is a list of concepts in the left column, with descriptions of the concepts in the right column. There are more descriptions provided than concepts. Match the description of the concept to the concept.</a:t>
            </a:r>
            <a:endParaRPr lang="en-US" altLang="en-US" sz="1900" b="0" dirty="0">
              <a:solidFill>
                <a:schemeClr val="bg2"/>
              </a:solidFill>
              <a:latin typeface="Liberation Sans" panose="020B0604020202020204" pitchFamily="34" charset="0"/>
            </a:endParaRPr>
          </a:p>
        </p:txBody>
      </p:sp>
      <p:sp>
        <p:nvSpPr>
          <p:cNvPr id="11" name="Isosceles Triangle 10"/>
          <p:cNvSpPr/>
          <p:nvPr/>
        </p:nvSpPr>
        <p:spPr bwMode="auto">
          <a:xfrm rot="5400000">
            <a:off x="1917401" y="479580"/>
            <a:ext cx="338931" cy="329406"/>
          </a:xfrm>
          <a:prstGeom prst="triangle">
            <a:avLst/>
          </a:prstGeom>
          <a:solidFill>
            <a:srgbClr val="003399"/>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iberation Sans" panose="020B0604020202020204" pitchFamily="34" charset="0"/>
            </a:endParaRPr>
          </a:p>
        </p:txBody>
      </p:sp>
      <p:sp>
        <p:nvSpPr>
          <p:cNvPr id="12" name="TextBox 11"/>
          <p:cNvSpPr txBox="1"/>
          <p:nvPr/>
        </p:nvSpPr>
        <p:spPr>
          <a:xfrm>
            <a:off x="171260" y="348025"/>
            <a:ext cx="173374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lgn="ctr">
              <a:spcBef>
                <a:spcPct val="50000"/>
              </a:spcBef>
              <a:defRPr i="0">
                <a:solidFill>
                  <a:srgbClr val="E20000"/>
                </a:solidFill>
                <a:effectLst/>
                <a:latin typeface="Arial"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buClr>
                <a:srgbClr val="E20000"/>
              </a:buClr>
            </a:pPr>
            <a:r>
              <a:rPr lang="en-US" sz="3200" b="1" dirty="0">
                <a:latin typeface="Liberation Sans" panose="020B0604020202020204" pitchFamily="34" charset="0"/>
              </a:rPr>
              <a:t>DO IT!</a:t>
            </a:r>
          </a:p>
        </p:txBody>
      </p:sp>
      <p:sp>
        <p:nvSpPr>
          <p:cNvPr id="14" name="TextBox 13"/>
          <p:cNvSpPr txBox="1"/>
          <p:nvPr/>
        </p:nvSpPr>
        <p:spPr>
          <a:xfrm>
            <a:off x="2183330" y="280950"/>
            <a:ext cx="750370" cy="707886"/>
          </a:xfrm>
          <a:prstGeom prst="rect">
            <a:avLst/>
          </a:prstGeom>
          <a:noFill/>
        </p:spPr>
        <p:txBody>
          <a:bodyPr wrap="square" rtlCol="0">
            <a:spAutoFit/>
          </a:bodyPr>
          <a:lstStyle/>
          <a:p>
            <a:pPr algn="ctr">
              <a:buClr>
                <a:srgbClr val="E20000"/>
              </a:buClr>
            </a:pPr>
            <a:r>
              <a:rPr lang="en-US" sz="4000" b="1" i="0" dirty="0">
                <a:solidFill>
                  <a:srgbClr val="E20000"/>
                </a:solidFill>
                <a:effectLst/>
                <a:latin typeface="Liberation Sans" panose="020B0604020202020204" pitchFamily="34" charset="0"/>
              </a:rPr>
              <a:t>1</a:t>
            </a:r>
          </a:p>
        </p:txBody>
      </p:sp>
      <p:cxnSp>
        <p:nvCxnSpPr>
          <p:cNvPr id="15" name="Straight Connector 14"/>
          <p:cNvCxnSpPr/>
          <p:nvPr/>
        </p:nvCxnSpPr>
        <p:spPr bwMode="auto">
          <a:xfrm>
            <a:off x="1905000" y="201532"/>
            <a:ext cx="0" cy="912801"/>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16" name="Rectangle 15"/>
          <p:cNvSpPr/>
          <p:nvPr/>
        </p:nvSpPr>
        <p:spPr bwMode="auto">
          <a:xfrm>
            <a:off x="8866496" y="15920"/>
            <a:ext cx="228600" cy="1244586"/>
          </a:xfrm>
          <a:prstGeom prst="rect">
            <a:avLst/>
          </a:prstGeom>
          <a:solidFill>
            <a:schemeClr val="accent3"/>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iberation Sans" panose="020B0604020202020204" pitchFamily="34" charset="0"/>
            </a:endParaRPr>
          </a:p>
        </p:txBody>
      </p:sp>
      <p:sp>
        <p:nvSpPr>
          <p:cNvPr id="10"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1 </a:t>
            </a:r>
          </a:p>
        </p:txBody>
      </p:sp>
      <p:sp>
        <p:nvSpPr>
          <p:cNvPr id="3" name="Rectangle 2"/>
          <p:cNvSpPr/>
          <p:nvPr/>
        </p:nvSpPr>
        <p:spPr>
          <a:xfrm>
            <a:off x="429904" y="2514600"/>
            <a:ext cx="4751696" cy="1455783"/>
          </a:xfrm>
          <a:prstGeom prst="rect">
            <a:avLst/>
          </a:prstGeom>
          <a:noFill/>
          <a:ln>
            <a:noFill/>
          </a:ln>
          <a:effectLst/>
          <a:extLst>
            <a:ext uri="{909E8E84-426E-40DD-AFC4-6F175D3DCCD1}">
              <a14:hiddenFill xmlns:a14="http://schemas.microsoft.com/office/drawing/2010/main">
                <a:solidFill>
                  <a:srgbClr val="EBF7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nSpc>
                <a:spcPct val="110000"/>
              </a:lnSpc>
              <a:spcBef>
                <a:spcPts val="200"/>
              </a:spcBef>
              <a:tabLst>
                <a:tab pos="1943100" algn="l"/>
              </a:tabLst>
            </a:pPr>
            <a:r>
              <a:rPr lang="en-US" sz="1900" b="0" dirty="0">
                <a:solidFill>
                  <a:schemeClr val="bg2"/>
                </a:solidFill>
                <a:latin typeface="Liberation Sans" panose="020B0604020202020204" pitchFamily="34" charset="0"/>
              </a:rPr>
              <a:t>1. ____ Accrual-basis accounting.</a:t>
            </a:r>
          </a:p>
          <a:p>
            <a:pPr>
              <a:lnSpc>
                <a:spcPct val="110000"/>
              </a:lnSpc>
              <a:spcBef>
                <a:spcPts val="200"/>
              </a:spcBef>
              <a:tabLst>
                <a:tab pos="1943100" algn="l"/>
              </a:tabLst>
            </a:pPr>
            <a:r>
              <a:rPr lang="en-US" sz="1900" b="0" dirty="0">
                <a:solidFill>
                  <a:schemeClr val="bg2"/>
                </a:solidFill>
                <a:latin typeface="Liberation Sans" panose="020B0604020202020204" pitchFamily="34" charset="0"/>
              </a:rPr>
              <a:t>2. ____ Calendar year.</a:t>
            </a:r>
          </a:p>
          <a:p>
            <a:pPr>
              <a:lnSpc>
                <a:spcPct val="110000"/>
              </a:lnSpc>
              <a:spcBef>
                <a:spcPts val="200"/>
              </a:spcBef>
              <a:tabLst>
                <a:tab pos="1943100" algn="l"/>
              </a:tabLst>
            </a:pPr>
            <a:r>
              <a:rPr lang="en-US" sz="1900" b="0" dirty="0">
                <a:solidFill>
                  <a:schemeClr val="bg2"/>
                </a:solidFill>
                <a:latin typeface="Liberation Sans" panose="020B0604020202020204" pitchFamily="34" charset="0"/>
              </a:rPr>
              <a:t>3. ____ Periodicity assumption.</a:t>
            </a:r>
          </a:p>
          <a:p>
            <a:pPr>
              <a:lnSpc>
                <a:spcPct val="110000"/>
              </a:lnSpc>
              <a:spcBef>
                <a:spcPts val="200"/>
              </a:spcBef>
            </a:pPr>
            <a:r>
              <a:rPr lang="en-US" sz="1900" b="0" dirty="0">
                <a:solidFill>
                  <a:schemeClr val="bg2"/>
                </a:solidFill>
                <a:latin typeface="Liberation Sans" panose="020B0604020202020204" pitchFamily="34" charset="0"/>
              </a:rPr>
              <a:t>4. ____ Expense recognition principle.</a:t>
            </a:r>
          </a:p>
        </p:txBody>
      </p:sp>
      <p:sp>
        <p:nvSpPr>
          <p:cNvPr id="17" name="Rectangle 16"/>
          <p:cNvSpPr/>
          <p:nvPr/>
        </p:nvSpPr>
        <p:spPr>
          <a:xfrm>
            <a:off x="5306704" y="2514600"/>
            <a:ext cx="3559792" cy="1726114"/>
          </a:xfrm>
          <a:prstGeom prst="rect">
            <a:avLst/>
          </a:prstGeom>
          <a:noFill/>
          <a:ln>
            <a:noFill/>
          </a:ln>
          <a:effectLst/>
          <a:extLst>
            <a:ext uri="{909E8E84-426E-40DD-AFC4-6F175D3DCCD1}">
              <a14:hiddenFill xmlns:a14="http://schemas.microsoft.com/office/drawing/2010/main">
                <a:solidFill>
                  <a:srgbClr val="EBF7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marL="463550" indent="-463550">
              <a:lnSpc>
                <a:spcPct val="110000"/>
              </a:lnSpc>
              <a:spcBef>
                <a:spcPts val="200"/>
              </a:spcBef>
            </a:pPr>
            <a:r>
              <a:rPr lang="en-US" sz="1900" b="0" dirty="0">
                <a:solidFill>
                  <a:schemeClr val="bg2"/>
                </a:solidFill>
                <a:latin typeface="Liberation Sans" panose="020B0604020202020204" pitchFamily="34" charset="0"/>
              </a:rPr>
              <a:t>(a) 	Monthly and quarterly time periods.</a:t>
            </a:r>
          </a:p>
          <a:p>
            <a:pPr marL="463550" indent="-463550">
              <a:lnSpc>
                <a:spcPct val="110000"/>
              </a:lnSpc>
              <a:spcBef>
                <a:spcPts val="200"/>
              </a:spcBef>
            </a:pPr>
            <a:r>
              <a:rPr lang="en-US" sz="1900" b="0" dirty="0">
                <a:solidFill>
                  <a:schemeClr val="bg2"/>
                </a:solidFill>
                <a:latin typeface="Liberation Sans" panose="020B0604020202020204" pitchFamily="34" charset="0"/>
              </a:rPr>
              <a:t>(b) 	Efforts (expenses) should be matched with results (revenues).</a:t>
            </a:r>
          </a:p>
        </p:txBody>
      </p:sp>
      <p:sp>
        <p:nvSpPr>
          <p:cNvPr id="18" name="Rectangle 17"/>
          <p:cNvSpPr/>
          <p:nvPr/>
        </p:nvSpPr>
        <p:spPr>
          <a:xfrm>
            <a:off x="381000" y="4191000"/>
            <a:ext cx="8599796" cy="2099036"/>
          </a:xfrm>
          <a:prstGeom prst="rect">
            <a:avLst/>
          </a:prstGeom>
          <a:noFill/>
          <a:ln>
            <a:noFill/>
          </a:ln>
          <a:effectLst/>
          <a:extLst>
            <a:ext uri="{909E8E84-426E-40DD-AFC4-6F175D3DCCD1}">
              <a14:hiddenFill xmlns:a14="http://schemas.microsoft.com/office/drawing/2010/main">
                <a:solidFill>
                  <a:srgbClr val="EBF7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marL="463550" indent="-463550">
              <a:lnSpc>
                <a:spcPct val="110000"/>
              </a:lnSpc>
              <a:spcBef>
                <a:spcPts val="200"/>
              </a:spcBef>
            </a:pPr>
            <a:r>
              <a:rPr lang="en-US" sz="1900" b="0" dirty="0">
                <a:solidFill>
                  <a:schemeClr val="bg2"/>
                </a:solidFill>
                <a:latin typeface="Liberation Sans" panose="020B0604020202020204" pitchFamily="34" charset="0"/>
              </a:rPr>
              <a:t>(c) 	Accountants divide the economic life of a business into time periods.</a:t>
            </a:r>
          </a:p>
          <a:p>
            <a:pPr marL="463550" indent="-463550">
              <a:lnSpc>
                <a:spcPct val="110000"/>
              </a:lnSpc>
              <a:spcBef>
                <a:spcPts val="200"/>
              </a:spcBef>
            </a:pPr>
            <a:r>
              <a:rPr lang="en-US" sz="1900" b="0" dirty="0">
                <a:solidFill>
                  <a:schemeClr val="bg2"/>
                </a:solidFill>
                <a:latin typeface="Liberation Sans" panose="020B0604020202020204" pitchFamily="34" charset="0"/>
              </a:rPr>
              <a:t>(d) 	Companies record revenues when they receive cash and record expenses when they pay out cash. </a:t>
            </a:r>
          </a:p>
          <a:p>
            <a:pPr marL="463550" indent="-463550">
              <a:lnSpc>
                <a:spcPct val="110000"/>
              </a:lnSpc>
              <a:spcBef>
                <a:spcPts val="200"/>
              </a:spcBef>
            </a:pPr>
            <a:r>
              <a:rPr lang="en-US" sz="1900" b="0" dirty="0">
                <a:solidFill>
                  <a:schemeClr val="bg2"/>
                </a:solidFill>
                <a:latin typeface="Liberation Sans" panose="020B0604020202020204" pitchFamily="34" charset="0"/>
              </a:rPr>
              <a:t>(e) 	An accounting time period that starts on January 1 and ends on December 31.</a:t>
            </a:r>
          </a:p>
          <a:p>
            <a:pPr marL="463550" indent="-463550">
              <a:lnSpc>
                <a:spcPct val="110000"/>
              </a:lnSpc>
              <a:spcBef>
                <a:spcPts val="200"/>
              </a:spcBef>
            </a:pPr>
            <a:r>
              <a:rPr lang="en-US" sz="1900" b="0" dirty="0">
                <a:solidFill>
                  <a:schemeClr val="bg2"/>
                </a:solidFill>
                <a:latin typeface="Liberation Sans" panose="020B0604020202020204" pitchFamily="34" charset="0"/>
              </a:rPr>
              <a:t>(f) 	Companies record transactions in the period in which the events occur.</a:t>
            </a:r>
          </a:p>
        </p:txBody>
      </p:sp>
      <p:sp>
        <p:nvSpPr>
          <p:cNvPr id="4" name="TextBox 3"/>
          <p:cNvSpPr txBox="1"/>
          <p:nvPr/>
        </p:nvSpPr>
        <p:spPr>
          <a:xfrm>
            <a:off x="900752" y="2473656"/>
            <a:ext cx="304800" cy="430887"/>
          </a:xfrm>
          <a:prstGeom prst="rect">
            <a:avLst/>
          </a:prstGeom>
          <a:noFill/>
        </p:spPr>
        <p:txBody>
          <a:bodyPr wrap="square" rtlCol="0">
            <a:spAutoFit/>
          </a:bodyPr>
          <a:lstStyle/>
          <a:p>
            <a:pPr algn="ctr"/>
            <a:r>
              <a:rPr lang="en-US" sz="2200" dirty="0">
                <a:solidFill>
                  <a:srgbClr val="CC0000"/>
                </a:solidFill>
                <a:latin typeface="Liberation Sans" panose="020B0604020202020204" pitchFamily="34" charset="0"/>
              </a:rPr>
              <a:t>f</a:t>
            </a:r>
          </a:p>
        </p:txBody>
      </p:sp>
      <p:sp>
        <p:nvSpPr>
          <p:cNvPr id="19" name="TextBox 18"/>
          <p:cNvSpPr txBox="1"/>
          <p:nvPr/>
        </p:nvSpPr>
        <p:spPr>
          <a:xfrm>
            <a:off x="914400" y="2813938"/>
            <a:ext cx="304800" cy="430887"/>
          </a:xfrm>
          <a:prstGeom prst="rect">
            <a:avLst/>
          </a:prstGeom>
          <a:noFill/>
        </p:spPr>
        <p:txBody>
          <a:bodyPr wrap="square" rtlCol="0">
            <a:spAutoFit/>
          </a:bodyPr>
          <a:lstStyle/>
          <a:p>
            <a:pPr algn="ctr"/>
            <a:r>
              <a:rPr lang="en-US" sz="2200" dirty="0">
                <a:solidFill>
                  <a:srgbClr val="CC0000"/>
                </a:solidFill>
                <a:latin typeface="Liberation Sans" panose="020B0604020202020204" pitchFamily="34" charset="0"/>
              </a:rPr>
              <a:t>e</a:t>
            </a:r>
          </a:p>
        </p:txBody>
      </p:sp>
      <p:sp>
        <p:nvSpPr>
          <p:cNvPr id="20" name="TextBox 19"/>
          <p:cNvSpPr txBox="1"/>
          <p:nvPr/>
        </p:nvSpPr>
        <p:spPr>
          <a:xfrm>
            <a:off x="914400" y="3167642"/>
            <a:ext cx="304800" cy="430887"/>
          </a:xfrm>
          <a:prstGeom prst="rect">
            <a:avLst/>
          </a:prstGeom>
          <a:noFill/>
        </p:spPr>
        <p:txBody>
          <a:bodyPr wrap="square" rtlCol="0">
            <a:spAutoFit/>
          </a:bodyPr>
          <a:lstStyle/>
          <a:p>
            <a:pPr algn="ctr"/>
            <a:r>
              <a:rPr lang="en-US" sz="2200" dirty="0">
                <a:solidFill>
                  <a:srgbClr val="CC0000"/>
                </a:solidFill>
                <a:latin typeface="Liberation Sans" panose="020B0604020202020204" pitchFamily="34" charset="0"/>
              </a:rPr>
              <a:t>c</a:t>
            </a:r>
          </a:p>
        </p:txBody>
      </p:sp>
      <p:sp>
        <p:nvSpPr>
          <p:cNvPr id="21" name="TextBox 20"/>
          <p:cNvSpPr txBox="1"/>
          <p:nvPr/>
        </p:nvSpPr>
        <p:spPr>
          <a:xfrm>
            <a:off x="914400" y="3499738"/>
            <a:ext cx="304800" cy="430887"/>
          </a:xfrm>
          <a:prstGeom prst="rect">
            <a:avLst/>
          </a:prstGeom>
          <a:noFill/>
        </p:spPr>
        <p:txBody>
          <a:bodyPr wrap="square" rtlCol="0">
            <a:spAutoFit/>
          </a:bodyPr>
          <a:lstStyle/>
          <a:p>
            <a:pPr algn="ctr"/>
            <a:r>
              <a:rPr lang="en-US" sz="2200" dirty="0">
                <a:solidFill>
                  <a:srgbClr val="CC0000"/>
                </a:solidFill>
                <a:latin typeface="Liberation Sans" panose="020B0604020202020204" pitchFamily="34" charset="0"/>
              </a:rPr>
              <a:t>b</a:t>
            </a:r>
          </a:p>
        </p:txBody>
      </p:sp>
    </p:spTree>
    <p:extLst>
      <p:ext uri="{BB962C8B-B14F-4D97-AF65-F5344CB8AC3E}">
        <p14:creationId xmlns:p14="http://schemas.microsoft.com/office/powerpoint/2010/main" val="4038947305"/>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9" grpId="0"/>
      <p:bldP spid="20" grpId="0"/>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evron 2"/>
          <p:cNvSpPr/>
          <p:nvPr/>
        </p:nvSpPr>
        <p:spPr bwMode="auto">
          <a:xfrm>
            <a:off x="381000" y="2659755"/>
            <a:ext cx="2179320" cy="900545"/>
          </a:xfrm>
          <a:prstGeom prst="chevron">
            <a:avLst>
              <a:gd name="adj" fmla="val 36223"/>
            </a:avLst>
          </a:prstGeom>
          <a:solidFill>
            <a:srgbClr val="00B0F0"/>
          </a:solidFill>
          <a:ln w="12700" cap="sq" cmpd="sng" algn="ctr">
            <a:solidFill>
              <a:schemeClr val="tx2">
                <a:lumMod val="20000"/>
                <a:lumOff val="80000"/>
              </a:schemeClr>
            </a:solidFill>
            <a:prstDash val="solid"/>
            <a:round/>
            <a:headEnd type="none" w="sm" len="sm"/>
            <a:tailEnd type="none" w="sm" len="sm"/>
          </a:ln>
          <a:effectLst/>
        </p:spPr>
        <p:txBody>
          <a:bodyPr vert="horz" wrap="square" lIns="0" tIns="45720" rIns="0" bIns="45720" numCol="1" rtlCol="0" anchor="ctr" anchorCtr="0" compatLnSpc="1">
            <a:prstTxWarp prst="textNoShape">
              <a:avLst/>
            </a:prstTxWarp>
          </a:bodyPr>
          <a:lstStyle/>
          <a:p>
            <a:pPr marL="53975" algn="ctr"/>
            <a:r>
              <a:rPr lang="en-US" sz="1700" dirty="0">
                <a:solidFill>
                  <a:schemeClr val="accent3"/>
                </a:solidFill>
                <a:latin typeface="Liberation Sans" panose="020B0604020202020204" pitchFamily="34" charset="0"/>
              </a:rPr>
              <a:t>Analyze business transactions</a:t>
            </a:r>
          </a:p>
        </p:txBody>
      </p:sp>
      <p:sp>
        <p:nvSpPr>
          <p:cNvPr id="10" name="Chevron 9"/>
          <p:cNvSpPr/>
          <p:nvPr/>
        </p:nvSpPr>
        <p:spPr bwMode="auto">
          <a:xfrm>
            <a:off x="2313296" y="2659755"/>
            <a:ext cx="2179320" cy="900545"/>
          </a:xfrm>
          <a:prstGeom prst="chevron">
            <a:avLst>
              <a:gd name="adj" fmla="val 48333"/>
            </a:avLst>
          </a:prstGeom>
          <a:solidFill>
            <a:srgbClr val="00B0F0"/>
          </a:solidFill>
          <a:ln w="12700" cap="sq" cmpd="sng" algn="ctr">
            <a:solidFill>
              <a:schemeClr val="tx1"/>
            </a:solidFill>
            <a:prstDash val="solid"/>
            <a:round/>
            <a:headEnd type="none" w="sm" len="sm"/>
            <a:tailEnd type="none" w="sm" len="sm"/>
          </a:ln>
          <a:effectLst/>
        </p:spPr>
        <p:txBody>
          <a:bodyPr vert="horz" wrap="square" lIns="0" tIns="45720" rIns="0" bIns="45720" numCol="1" rtlCol="0" anchor="ctr" anchorCtr="0" compatLnSpc="1">
            <a:prstTxWarp prst="textNoShape">
              <a:avLst/>
            </a:prstTxWarp>
          </a:bodyPr>
          <a:lstStyle/>
          <a:p>
            <a:pPr marL="53975" marR="0" algn="r" defTabSz="914400" rtl="0" eaLnBrk="0" fontAlgn="base" latinLnBrk="0" hangingPunct="0">
              <a:lnSpc>
                <a:spcPct val="100000"/>
              </a:lnSpc>
              <a:spcBef>
                <a:spcPct val="0"/>
              </a:spcBef>
              <a:spcAft>
                <a:spcPct val="0"/>
              </a:spcAft>
              <a:buClrTx/>
              <a:buSzTx/>
              <a:buFontTx/>
              <a:buNone/>
              <a:tabLst/>
            </a:pPr>
            <a:r>
              <a:rPr kumimoji="0" lang="en-US" sz="1700" b="1" i="0" u="none" strike="noStrike" cap="none" normalizeH="0" baseline="0" dirty="0">
                <a:ln>
                  <a:noFill/>
                </a:ln>
                <a:solidFill>
                  <a:schemeClr val="accent3"/>
                </a:solidFill>
                <a:effectLst/>
                <a:latin typeface="Liberation Sans" panose="020B0604020202020204" pitchFamily="34" charset="0"/>
              </a:rPr>
              <a:t>Journalize</a:t>
            </a:r>
          </a:p>
        </p:txBody>
      </p:sp>
      <p:sp>
        <p:nvSpPr>
          <p:cNvPr id="11" name="Chevron 10"/>
          <p:cNvSpPr/>
          <p:nvPr/>
        </p:nvSpPr>
        <p:spPr bwMode="auto">
          <a:xfrm>
            <a:off x="4143348" y="2663641"/>
            <a:ext cx="1371600" cy="900545"/>
          </a:xfrm>
          <a:prstGeom prst="chevron">
            <a:avLst>
              <a:gd name="adj" fmla="val 48333"/>
            </a:avLst>
          </a:prstGeom>
          <a:solidFill>
            <a:srgbClr val="00B0F0"/>
          </a:solidFill>
          <a:ln w="12700" cap="sq" cmpd="sng" algn="ctr">
            <a:solidFill>
              <a:schemeClr val="tx1"/>
            </a:solidFill>
            <a:prstDash val="solid"/>
            <a:round/>
            <a:headEnd type="none" w="sm" len="sm"/>
            <a:tailEnd type="none" w="sm" len="sm"/>
          </a:ln>
          <a:effectLst/>
        </p:spPr>
        <p:txBody>
          <a:bodyPr vert="horz" wrap="square" lIns="0" tIns="45720" rIns="0" bIns="45720" numCol="1" rtlCol="0" anchor="ctr"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US" sz="1700" b="1" i="0" u="none" strike="noStrike" cap="none" normalizeH="0" baseline="0" dirty="0">
                <a:ln>
                  <a:noFill/>
                </a:ln>
                <a:solidFill>
                  <a:schemeClr val="accent3"/>
                </a:solidFill>
                <a:effectLst/>
                <a:latin typeface="Liberation Sans" panose="020B0604020202020204" pitchFamily="34" charset="0"/>
              </a:rPr>
              <a:t>Post</a:t>
            </a:r>
          </a:p>
        </p:txBody>
      </p:sp>
      <p:sp>
        <p:nvSpPr>
          <p:cNvPr id="12" name="Chevron 11"/>
          <p:cNvSpPr/>
          <p:nvPr/>
        </p:nvSpPr>
        <p:spPr bwMode="auto">
          <a:xfrm>
            <a:off x="5167612" y="2663641"/>
            <a:ext cx="1844040" cy="900545"/>
          </a:xfrm>
          <a:prstGeom prst="chevron">
            <a:avLst>
              <a:gd name="adj" fmla="val 48333"/>
            </a:avLst>
          </a:prstGeom>
          <a:solidFill>
            <a:srgbClr val="00B0F0"/>
          </a:solidFill>
          <a:ln w="12700" cap="sq" cmpd="sng" algn="ctr">
            <a:solidFill>
              <a:schemeClr val="tx1"/>
            </a:solidFill>
            <a:prstDash val="solid"/>
            <a:round/>
            <a:headEnd type="none" w="sm" len="sm"/>
            <a:tailEnd type="none" w="sm" len="sm"/>
          </a:ln>
          <a:effectLst/>
        </p:spPr>
        <p:txBody>
          <a:bodyPr vert="horz" wrap="square" lIns="0" tIns="45720" rIns="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700" b="1" i="0" u="none" strike="noStrike" cap="none" normalizeH="0" baseline="0" dirty="0">
                <a:ln>
                  <a:noFill/>
                </a:ln>
                <a:solidFill>
                  <a:schemeClr val="accent3"/>
                </a:solidFill>
                <a:effectLst/>
                <a:latin typeface="Liberation Sans" panose="020B0604020202020204" pitchFamily="34" charset="0"/>
              </a:rPr>
              <a:t>Trial Balance</a:t>
            </a:r>
          </a:p>
        </p:txBody>
      </p:sp>
      <p:sp>
        <p:nvSpPr>
          <p:cNvPr id="13" name="Chevron 12"/>
          <p:cNvSpPr/>
          <p:nvPr/>
        </p:nvSpPr>
        <p:spPr bwMode="auto">
          <a:xfrm>
            <a:off x="6534406" y="2514600"/>
            <a:ext cx="2434133" cy="1198626"/>
          </a:xfrm>
          <a:prstGeom prst="chevron">
            <a:avLst>
              <a:gd name="adj" fmla="val 48333"/>
            </a:avLst>
          </a:prstGeom>
          <a:solidFill>
            <a:srgbClr val="00007F"/>
          </a:solidFill>
          <a:ln w="12700" cap="sq" cmpd="sng" algn="ctr">
            <a:solidFill>
              <a:schemeClr val="tx1"/>
            </a:solidFill>
            <a:prstDash val="solid"/>
            <a:round/>
            <a:headEnd type="none" w="sm" len="sm"/>
            <a:tailEnd type="none" w="sm" len="sm"/>
          </a:ln>
          <a:effectLst/>
        </p:spPr>
        <p:txBody>
          <a:bodyPr vert="horz" wrap="square" lIns="0" tIns="45720" rIns="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700" b="1" i="0" u="none" strike="noStrike" cap="none" normalizeH="0" baseline="0" dirty="0">
                <a:ln>
                  <a:noFill/>
                </a:ln>
                <a:solidFill>
                  <a:schemeClr val="accent3"/>
                </a:solidFill>
                <a:effectLst/>
                <a:latin typeface="Liberation Sans" panose="020B0604020202020204" pitchFamily="34" charset="0"/>
              </a:rPr>
              <a:t>Journalize and Post Adjusting Entries</a:t>
            </a:r>
          </a:p>
        </p:txBody>
      </p:sp>
      <p:sp>
        <p:nvSpPr>
          <p:cNvPr id="14" name="Chevron 13"/>
          <p:cNvSpPr/>
          <p:nvPr/>
        </p:nvSpPr>
        <p:spPr bwMode="auto">
          <a:xfrm>
            <a:off x="1170296" y="4072496"/>
            <a:ext cx="2179320" cy="900545"/>
          </a:xfrm>
          <a:prstGeom prst="chevron">
            <a:avLst>
              <a:gd name="adj" fmla="val 48333"/>
            </a:avLst>
          </a:prstGeom>
          <a:solidFill>
            <a:srgbClr val="00B0F0"/>
          </a:solidFill>
          <a:ln w="12700" cap="sq" cmpd="sng" algn="ctr">
            <a:solidFill>
              <a:schemeClr val="tx1"/>
            </a:solidFill>
            <a:prstDash val="solid"/>
            <a:round/>
            <a:headEnd type="none" w="sm" len="sm"/>
            <a:tailEnd type="none" w="sm" len="sm"/>
          </a:ln>
          <a:effectLst/>
        </p:spPr>
        <p:txBody>
          <a:bodyPr vert="horz" wrap="square" lIns="0" tIns="45720" rIns="0" bIns="45720" numCol="1" rtlCol="0" anchor="ctr" anchorCtr="0" compatLnSpc="1">
            <a:prstTxWarp prst="textNoShape">
              <a:avLst/>
            </a:prstTxWarp>
          </a:bodyPr>
          <a:lstStyle/>
          <a:p>
            <a:pPr marL="53975" algn="ctr"/>
            <a:r>
              <a:rPr lang="en-US" sz="1700" b="1" dirty="0">
                <a:solidFill>
                  <a:schemeClr val="accent3"/>
                </a:solidFill>
                <a:latin typeface="Liberation Sans" panose="020B0604020202020204" pitchFamily="34" charset="0"/>
              </a:rPr>
              <a:t>Adjusted Trial Balance</a:t>
            </a:r>
          </a:p>
        </p:txBody>
      </p:sp>
      <p:sp>
        <p:nvSpPr>
          <p:cNvPr id="15" name="Chevron 14"/>
          <p:cNvSpPr/>
          <p:nvPr/>
        </p:nvSpPr>
        <p:spPr bwMode="auto">
          <a:xfrm>
            <a:off x="2999920" y="4076382"/>
            <a:ext cx="2208976" cy="900545"/>
          </a:xfrm>
          <a:prstGeom prst="chevron">
            <a:avLst>
              <a:gd name="adj" fmla="val 48333"/>
            </a:avLst>
          </a:prstGeom>
          <a:solidFill>
            <a:srgbClr val="00B0F0"/>
          </a:solidFill>
          <a:ln w="12700" cap="sq" cmpd="sng" algn="ctr">
            <a:solidFill>
              <a:schemeClr val="tx1"/>
            </a:solidFill>
            <a:prstDash val="solid"/>
            <a:round/>
            <a:headEnd type="none" w="sm" len="sm"/>
            <a:tailEnd type="none" w="sm" len="sm"/>
          </a:ln>
          <a:effectLst/>
        </p:spPr>
        <p:txBody>
          <a:bodyPr vert="horz" wrap="square" lIns="0" tIns="45720" rIns="0" bIns="45720" numCol="1" rtlCol="0" anchor="ctr" anchorCtr="0" compatLnSpc="1">
            <a:prstTxWarp prst="textNoShape">
              <a:avLst/>
            </a:prstTxWarp>
          </a:bodyPr>
          <a:lstStyle/>
          <a:p>
            <a:pPr marL="53975" algn="ctr"/>
            <a:r>
              <a:rPr lang="en-US" sz="1700" b="1" dirty="0">
                <a:solidFill>
                  <a:schemeClr val="accent3"/>
                </a:solidFill>
                <a:latin typeface="Liberation Sans" panose="020B0604020202020204" pitchFamily="34" charset="0"/>
              </a:rPr>
              <a:t>Financial Statements</a:t>
            </a:r>
          </a:p>
        </p:txBody>
      </p:sp>
      <p:sp>
        <p:nvSpPr>
          <p:cNvPr id="16" name="Chevron 15"/>
          <p:cNvSpPr/>
          <p:nvPr/>
        </p:nvSpPr>
        <p:spPr bwMode="auto">
          <a:xfrm>
            <a:off x="4875208" y="4076382"/>
            <a:ext cx="1844040" cy="900545"/>
          </a:xfrm>
          <a:prstGeom prst="chevron">
            <a:avLst>
              <a:gd name="adj" fmla="val 48333"/>
            </a:avLst>
          </a:prstGeom>
          <a:solidFill>
            <a:srgbClr val="00B0F0"/>
          </a:solidFill>
          <a:ln w="12700" cap="sq" cmpd="sng" algn="ctr">
            <a:solidFill>
              <a:schemeClr val="tx1"/>
            </a:solidFill>
            <a:prstDash val="solid"/>
            <a:round/>
            <a:headEnd type="none" w="sm" len="sm"/>
            <a:tailEnd type="none" w="sm" len="sm"/>
          </a:ln>
          <a:effectLst/>
        </p:spPr>
        <p:txBody>
          <a:bodyPr vert="horz" wrap="square" lIns="0" tIns="45720" rIns="0" bIns="45720" numCol="1" rtlCol="0" anchor="ctr" anchorCtr="0" compatLnSpc="1">
            <a:prstTxWarp prst="textNoShape">
              <a:avLst/>
            </a:prstTxWarp>
          </a:bodyPr>
          <a:lstStyle/>
          <a:p>
            <a:pPr marL="53975" algn="ctr"/>
            <a:r>
              <a:rPr lang="en-US" sz="1700" b="1" dirty="0">
                <a:solidFill>
                  <a:schemeClr val="accent3"/>
                </a:solidFill>
                <a:latin typeface="Liberation Sans" panose="020B0604020202020204" pitchFamily="34" charset="0"/>
              </a:rPr>
              <a:t>Closing Entries</a:t>
            </a:r>
          </a:p>
        </p:txBody>
      </p:sp>
      <p:sp>
        <p:nvSpPr>
          <p:cNvPr id="17" name="Chevron 16"/>
          <p:cNvSpPr/>
          <p:nvPr/>
        </p:nvSpPr>
        <p:spPr bwMode="auto">
          <a:xfrm>
            <a:off x="6377771" y="4076382"/>
            <a:ext cx="2434133" cy="900545"/>
          </a:xfrm>
          <a:prstGeom prst="chevron">
            <a:avLst>
              <a:gd name="adj" fmla="val 48333"/>
            </a:avLst>
          </a:prstGeom>
          <a:solidFill>
            <a:srgbClr val="00B0F0"/>
          </a:solidFill>
          <a:ln w="12700" cap="sq" cmpd="sng" algn="ctr">
            <a:solidFill>
              <a:schemeClr val="tx1"/>
            </a:solidFill>
            <a:prstDash val="solid"/>
            <a:round/>
            <a:headEnd type="none" w="sm" len="sm"/>
            <a:tailEnd type="none" w="sm" len="sm"/>
          </a:ln>
          <a:effectLst/>
        </p:spPr>
        <p:txBody>
          <a:bodyPr vert="horz" wrap="square" lIns="0" tIns="45720" rIns="0" bIns="45720" numCol="1" rtlCol="0" anchor="ctr" anchorCtr="0" compatLnSpc="1">
            <a:prstTxWarp prst="textNoShape">
              <a:avLst/>
            </a:prstTxWarp>
          </a:bodyPr>
          <a:lstStyle/>
          <a:p>
            <a:pPr marL="53975" algn="ctr"/>
            <a:r>
              <a:rPr lang="en-US" sz="1700" b="1" dirty="0">
                <a:solidFill>
                  <a:schemeClr val="accent3"/>
                </a:solidFill>
                <a:latin typeface="Liberation Sans" panose="020B0604020202020204" pitchFamily="34" charset="0"/>
              </a:rPr>
              <a:t>Post-Closing Trial Balance</a:t>
            </a:r>
          </a:p>
        </p:txBody>
      </p:sp>
      <p:sp>
        <p:nvSpPr>
          <p:cNvPr id="4" name="Rectangle 3"/>
          <p:cNvSpPr/>
          <p:nvPr/>
        </p:nvSpPr>
        <p:spPr>
          <a:xfrm>
            <a:off x="609600" y="1642312"/>
            <a:ext cx="7772400" cy="5086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rgbClr val="CC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25000"/>
              </a:lnSpc>
              <a:spcBef>
                <a:spcPts val="1200"/>
              </a:spcBef>
            </a:pPr>
            <a:r>
              <a:rPr lang="en-US" sz="2400" dirty="0">
                <a:solidFill>
                  <a:schemeClr val="tx1"/>
                </a:solidFill>
                <a:latin typeface="Liberation Sans" panose="020B0604020202020204" pitchFamily="34" charset="0"/>
              </a:rPr>
              <a:t>To defer means to postpone or delay. </a:t>
            </a:r>
            <a:endParaRPr lang="en-US" altLang="en-US" sz="2400" dirty="0">
              <a:solidFill>
                <a:schemeClr val="tx1"/>
              </a:solidFill>
              <a:latin typeface="Liberation Sans" panose="020B0604020202020204" pitchFamily="34" charset="0"/>
            </a:endParaRPr>
          </a:p>
        </p:txBody>
      </p:sp>
      <p:sp>
        <p:nvSpPr>
          <p:cNvPr id="20"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2 </a:t>
            </a:r>
          </a:p>
        </p:txBody>
      </p:sp>
      <p:sp>
        <p:nvSpPr>
          <p:cNvPr id="18" name="Isosceles Triangle 17"/>
          <p:cNvSpPr/>
          <p:nvPr/>
        </p:nvSpPr>
        <p:spPr bwMode="auto">
          <a:xfrm rot="5400000">
            <a:off x="1917401" y="616060"/>
            <a:ext cx="338931" cy="329406"/>
          </a:xfrm>
          <a:prstGeom prst="triangle">
            <a:avLst/>
          </a:prstGeom>
          <a:solidFill>
            <a:srgbClr val="003399"/>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iberation Sans" panose="020B0604020202020204" pitchFamily="34" charset="0"/>
            </a:endParaRPr>
          </a:p>
        </p:txBody>
      </p:sp>
      <p:sp>
        <p:nvSpPr>
          <p:cNvPr id="19" name="TextBox 18"/>
          <p:cNvSpPr txBox="1"/>
          <p:nvPr/>
        </p:nvSpPr>
        <p:spPr>
          <a:xfrm>
            <a:off x="228600" y="465160"/>
            <a:ext cx="173374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lgn="ctr">
              <a:spcBef>
                <a:spcPct val="50000"/>
              </a:spcBef>
              <a:defRPr i="0">
                <a:solidFill>
                  <a:srgbClr val="E20000"/>
                </a:solidFill>
                <a:effectLst/>
                <a:latin typeface="Arial"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sz="1800" b="1" dirty="0">
                <a:solidFill>
                  <a:srgbClr val="CC0000"/>
                </a:solidFill>
                <a:latin typeface="Liberation Sans" panose="020B0604020202020204" pitchFamily="34" charset="0"/>
              </a:rPr>
              <a:t>LEARNING OBJECTIVE</a:t>
            </a:r>
          </a:p>
        </p:txBody>
      </p:sp>
      <p:sp>
        <p:nvSpPr>
          <p:cNvPr id="21" name="Rounded Rectangle 20"/>
          <p:cNvSpPr/>
          <p:nvPr/>
        </p:nvSpPr>
        <p:spPr bwMode="auto">
          <a:xfrm>
            <a:off x="2789829" y="330348"/>
            <a:ext cx="5958883" cy="941945"/>
          </a:xfrm>
          <a:prstGeom prst="roundRect">
            <a:avLst/>
          </a:prstGeom>
          <a:solidFill>
            <a:srgbClr val="0066CC"/>
          </a:solidFill>
          <a:ln w="12700" cap="sq" cmpd="sng" algn="ctr">
            <a:noFill/>
            <a:prstDash val="solid"/>
            <a:round/>
            <a:headEnd type="none" w="sm" len="sm"/>
            <a:tailEnd type="none" w="sm" len="sm"/>
          </a:ln>
          <a:effectLst>
            <a:innerShdw blurRad="114300">
              <a:prstClr val="black"/>
            </a:innerShdw>
          </a:effectLst>
        </p:spPr>
        <p:txBody>
          <a:bodyPr vert="horz" wrap="square" lIns="91440" tIns="45720" rIns="91440" bIns="91440" numCol="1" rtlCol="0" anchor="ctr" anchorCtr="0" compatLnSpc="1">
            <a:prstTxWarp prst="textNoShape">
              <a:avLst/>
            </a:prstTxWarp>
            <a:noAutofit/>
          </a:bodyPr>
          <a:lstStyle/>
          <a:p>
            <a:pPr marL="53975" algn="l"/>
            <a:r>
              <a:rPr lang="en-US" sz="2600" dirty="0">
                <a:solidFill>
                  <a:schemeClr val="accent3"/>
                </a:solidFill>
                <a:effectLst>
                  <a:outerShdw blurRad="38100" dist="38100" dir="2700000" algn="tl">
                    <a:srgbClr val="000000">
                      <a:alpha val="43137"/>
                    </a:srgbClr>
                  </a:outerShdw>
                </a:effectLst>
                <a:latin typeface="Liberation Sans" panose="020B0604020202020204" pitchFamily="34" charset="0"/>
              </a:rPr>
              <a:t>Prepare adjusting entries for deferrals.</a:t>
            </a:r>
          </a:p>
        </p:txBody>
      </p:sp>
      <p:sp>
        <p:nvSpPr>
          <p:cNvPr id="22" name="TextBox 21"/>
          <p:cNvSpPr txBox="1"/>
          <p:nvPr/>
        </p:nvSpPr>
        <p:spPr>
          <a:xfrm>
            <a:off x="2169682" y="426570"/>
            <a:ext cx="554182" cy="707886"/>
          </a:xfrm>
          <a:prstGeom prst="rect">
            <a:avLst/>
          </a:prstGeom>
          <a:noFill/>
        </p:spPr>
        <p:txBody>
          <a:bodyPr wrap="square" rtlCol="0">
            <a:spAutoFit/>
          </a:bodyPr>
          <a:lstStyle/>
          <a:p>
            <a:pPr algn="ctr"/>
            <a:r>
              <a:rPr lang="en-US" sz="4000" b="1" i="0" dirty="0">
                <a:solidFill>
                  <a:srgbClr val="CC0000"/>
                </a:solidFill>
                <a:effectLst/>
                <a:latin typeface="Liberation Sans" panose="020B0604020202020204" pitchFamily="34" charset="0"/>
              </a:rPr>
              <a:t>2</a:t>
            </a:r>
          </a:p>
        </p:txBody>
      </p:sp>
      <p:cxnSp>
        <p:nvCxnSpPr>
          <p:cNvPr id="23" name="Straight Connector 22"/>
          <p:cNvCxnSpPr/>
          <p:nvPr/>
        </p:nvCxnSpPr>
        <p:spPr bwMode="auto">
          <a:xfrm>
            <a:off x="1905000" y="338012"/>
            <a:ext cx="0" cy="912801"/>
          </a:xfrm>
          <a:prstGeom prst="line">
            <a:avLst/>
          </a:prstGeom>
          <a:solidFill>
            <a:schemeClr val="accent1"/>
          </a:solidFill>
          <a:ln w="38100" cap="sq" cmpd="sng" algn="ctr">
            <a:solidFill>
              <a:schemeClr val="tx1"/>
            </a:solidFill>
            <a:prstDash val="solid"/>
            <a:round/>
            <a:headEnd type="none" w="sm" len="sm"/>
            <a:tailEnd type="none" w="sm" len="sm"/>
          </a:ln>
          <a:effectLst/>
        </p:spPr>
      </p:cxnSp>
    </p:spTree>
    <p:extLst>
      <p:ext uri="{BB962C8B-B14F-4D97-AF65-F5344CB8AC3E}">
        <p14:creationId xmlns:p14="http://schemas.microsoft.com/office/powerpoint/2010/main" val="1985228865"/>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left)">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81000"/>
            <a:ext cx="7607300" cy="560387"/>
          </a:xfrm>
        </p:spPr>
        <p:txBody>
          <a:bodyPr/>
          <a:lstStyle/>
          <a:p>
            <a:r>
              <a:rPr lang="en-US" dirty="0">
                <a:solidFill>
                  <a:srgbClr val="00B050"/>
                </a:solidFill>
              </a:rPr>
              <a:t>CHEAT SHEET</a:t>
            </a:r>
          </a:p>
        </p:txBody>
      </p:sp>
      <p:sp>
        <p:nvSpPr>
          <p:cNvPr id="4" name="TextBox 3"/>
          <p:cNvSpPr txBox="1"/>
          <p:nvPr/>
        </p:nvSpPr>
        <p:spPr>
          <a:xfrm>
            <a:off x="152400" y="1143000"/>
            <a:ext cx="6704079" cy="3970318"/>
          </a:xfrm>
          <a:prstGeom prst="rect">
            <a:avLst/>
          </a:prstGeom>
          <a:noFill/>
        </p:spPr>
        <p:txBody>
          <a:bodyPr wrap="none" rtlCol="0">
            <a:spAutoFit/>
          </a:bodyPr>
          <a:lstStyle/>
          <a:p>
            <a:pPr>
              <a:defRPr/>
            </a:pPr>
            <a:r>
              <a:rPr lang="en-US" altLang="en-US" sz="2800" dirty="0">
                <a:effectLst>
                  <a:outerShdw blurRad="38100" dist="38100" dir="2700000" algn="tl">
                    <a:srgbClr val="C0C0C0"/>
                  </a:outerShdw>
                </a:effectLst>
                <a:latin typeface="Comic Sans MS" pitchFamily="66" charset="0"/>
              </a:rPr>
              <a:t>Each adjusting entry usually affects:</a:t>
            </a:r>
          </a:p>
          <a:p>
            <a:pPr>
              <a:defRPr/>
            </a:pPr>
            <a:endParaRPr lang="en-US" altLang="en-US" sz="2800" dirty="0">
              <a:effectLst>
                <a:outerShdw blurRad="38100" dist="38100" dir="2700000" algn="tl">
                  <a:srgbClr val="C0C0C0"/>
                </a:outerShdw>
              </a:effectLst>
              <a:latin typeface="Comic Sans MS" pitchFamily="66" charset="0"/>
            </a:endParaRPr>
          </a:p>
          <a:p>
            <a:pPr>
              <a:buFontTx/>
              <a:buChar char="•"/>
              <a:defRPr/>
            </a:pPr>
            <a:r>
              <a:rPr lang="en-US" altLang="en-US" sz="2800" dirty="0">
                <a:solidFill>
                  <a:srgbClr val="FF0000"/>
                </a:solidFill>
                <a:effectLst>
                  <a:outerShdw blurRad="38100" dist="38100" dir="2700000" algn="tl">
                    <a:srgbClr val="C0C0C0"/>
                  </a:outerShdw>
                </a:effectLst>
                <a:latin typeface="Comic Sans MS" pitchFamily="66" charset="0"/>
              </a:rPr>
              <a:t>an income statement account </a:t>
            </a:r>
          </a:p>
          <a:p>
            <a:pPr lvl="1">
              <a:buFontTx/>
              <a:buChar char="•"/>
              <a:defRPr/>
            </a:pPr>
            <a:r>
              <a:rPr lang="en-US" altLang="en-US" sz="2800" dirty="0">
                <a:solidFill>
                  <a:schemeClr val="tx2"/>
                </a:solidFill>
                <a:effectLst>
                  <a:outerShdw blurRad="38100" dist="38100" dir="2700000" algn="tl">
                    <a:srgbClr val="C0C0C0"/>
                  </a:outerShdw>
                </a:effectLst>
                <a:latin typeface="Comic Sans MS" pitchFamily="66" charset="0"/>
              </a:rPr>
              <a:t>(a revenue or expense account) </a:t>
            </a:r>
          </a:p>
          <a:p>
            <a:pPr lvl="1">
              <a:defRPr/>
            </a:pPr>
            <a:endParaRPr lang="en-US" altLang="en-US" sz="2800" dirty="0">
              <a:solidFill>
                <a:schemeClr val="tx2"/>
              </a:solidFill>
              <a:effectLst>
                <a:outerShdw blurRad="38100" dist="38100" dir="2700000" algn="tl">
                  <a:srgbClr val="C0C0C0"/>
                </a:outerShdw>
              </a:effectLst>
              <a:latin typeface="Comic Sans MS" pitchFamily="66" charset="0"/>
            </a:endParaRPr>
          </a:p>
          <a:p>
            <a:pPr lvl="1">
              <a:defRPr/>
            </a:pPr>
            <a:r>
              <a:rPr lang="en-US" altLang="en-US" sz="2800" dirty="0">
                <a:solidFill>
                  <a:schemeClr val="tx2"/>
                </a:solidFill>
                <a:effectLst>
                  <a:outerShdw blurRad="38100" dist="38100" dir="2700000" algn="tl">
                    <a:srgbClr val="C0C0C0"/>
                  </a:outerShdw>
                </a:effectLst>
                <a:latin typeface="Comic Sans MS" pitchFamily="66" charset="0"/>
              </a:rPr>
              <a:t>and</a:t>
            </a:r>
          </a:p>
          <a:p>
            <a:pPr lvl="1">
              <a:buFontTx/>
              <a:buChar char="•"/>
              <a:defRPr/>
            </a:pPr>
            <a:endParaRPr lang="en-US" altLang="en-US" sz="2800" dirty="0">
              <a:solidFill>
                <a:schemeClr val="tx2"/>
              </a:solidFill>
              <a:effectLst>
                <a:outerShdw blurRad="38100" dist="38100" dir="2700000" algn="tl">
                  <a:srgbClr val="C0C0C0"/>
                </a:outerShdw>
              </a:effectLst>
              <a:latin typeface="Comic Sans MS" pitchFamily="66" charset="0"/>
            </a:endParaRPr>
          </a:p>
          <a:p>
            <a:pPr>
              <a:buFontTx/>
              <a:buChar char="•"/>
              <a:defRPr/>
            </a:pPr>
            <a:r>
              <a:rPr lang="en-US" altLang="en-US" sz="2800" dirty="0">
                <a:solidFill>
                  <a:srgbClr val="FF0000"/>
                </a:solidFill>
                <a:effectLst>
                  <a:outerShdw blurRad="38100" dist="38100" dir="2700000" algn="tl">
                    <a:srgbClr val="C0C0C0"/>
                  </a:outerShdw>
                </a:effectLst>
                <a:latin typeface="Comic Sans MS" pitchFamily="66" charset="0"/>
              </a:rPr>
              <a:t>one balance sheet account </a:t>
            </a:r>
          </a:p>
          <a:p>
            <a:pPr lvl="1">
              <a:buFontTx/>
              <a:buChar char="•"/>
              <a:defRPr/>
            </a:pPr>
            <a:r>
              <a:rPr lang="en-US" altLang="en-US" sz="2800" dirty="0">
                <a:solidFill>
                  <a:schemeClr val="tx2"/>
                </a:solidFill>
                <a:effectLst>
                  <a:outerShdw blurRad="38100" dist="38100" dir="2700000" algn="tl">
                    <a:srgbClr val="C0C0C0"/>
                  </a:outerShdw>
                </a:effectLst>
                <a:latin typeface="Comic Sans MS" pitchFamily="66" charset="0"/>
              </a:rPr>
              <a:t>(an asset or liability account).</a:t>
            </a:r>
            <a:r>
              <a:rPr lang="en-US" altLang="en-US" sz="2800" dirty="0">
                <a:solidFill>
                  <a:schemeClr val="tx2"/>
                </a:solidFill>
                <a:latin typeface="Comic Sans MS" pitchFamily="66" charset="0"/>
              </a:rPr>
              <a:t> </a:t>
            </a:r>
          </a:p>
        </p:txBody>
      </p:sp>
    </p:spTree>
    <p:extLst>
      <p:ext uri="{BB962C8B-B14F-4D97-AF65-F5344CB8AC3E}">
        <p14:creationId xmlns:p14="http://schemas.microsoft.com/office/powerpoint/2010/main" val="1743459130"/>
      </p:ext>
    </p:extLst>
  </p:cSld>
  <p:clrMapOvr>
    <a:masterClrMapping/>
  </p:clrMapOvr>
  <p:transition>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609600" y="1446213"/>
            <a:ext cx="8001000"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rgbClr val="000000"/>
                </a:solidFill>
                <a:miter lim="800000"/>
                <a:headEnd type="none" w="sm" len="sm"/>
                <a:tailEnd type="none" w="sm" len="sm"/>
              </a14:hiddenLine>
            </a:ext>
          </a:extLst>
        </p:spPr>
        <p:txBody>
          <a:bodyPr>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685800" indent="-45720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nSpc>
                <a:spcPct val="115000"/>
              </a:lnSpc>
              <a:spcBef>
                <a:spcPct val="40000"/>
              </a:spcBef>
              <a:buClrTx/>
              <a:buSzPct val="80000"/>
              <a:buFontTx/>
              <a:buNone/>
            </a:pPr>
            <a:r>
              <a:rPr lang="en-US" altLang="en-US" dirty="0">
                <a:solidFill>
                  <a:schemeClr val="tx1"/>
                </a:solidFill>
                <a:latin typeface="Liberation Sans" panose="020B0604020202020204" pitchFamily="34" charset="0"/>
              </a:rPr>
              <a:t>Deferrals </a:t>
            </a:r>
            <a:r>
              <a:rPr lang="en-US" altLang="en-US" b="0" dirty="0">
                <a:solidFill>
                  <a:schemeClr val="tx1"/>
                </a:solidFill>
                <a:latin typeface="Liberation Sans" panose="020B0604020202020204" pitchFamily="34" charset="0"/>
              </a:rPr>
              <a:t>are either: </a:t>
            </a:r>
          </a:p>
          <a:p>
            <a:pPr lvl="1">
              <a:lnSpc>
                <a:spcPct val="115000"/>
              </a:lnSpc>
              <a:spcBef>
                <a:spcPct val="70000"/>
              </a:spcBef>
              <a:buClr>
                <a:srgbClr val="CC0000"/>
              </a:buClr>
              <a:buSzPct val="80000"/>
              <a:buFont typeface="Wingdings" pitchFamily="2" charset="2"/>
              <a:buChar char="u"/>
            </a:pPr>
            <a:r>
              <a:rPr lang="en-US" altLang="en-US" sz="2600" b="0" dirty="0">
                <a:solidFill>
                  <a:schemeClr val="tx1"/>
                </a:solidFill>
                <a:latin typeface="Liberation Sans" panose="020B0604020202020204" pitchFamily="34" charset="0"/>
              </a:rPr>
              <a:t>Prepaid expenses </a:t>
            </a:r>
          </a:p>
          <a:p>
            <a:pPr>
              <a:lnSpc>
                <a:spcPct val="115000"/>
              </a:lnSpc>
              <a:spcBef>
                <a:spcPct val="60000"/>
              </a:spcBef>
              <a:buClrTx/>
              <a:buSzPct val="80000"/>
              <a:buFontTx/>
              <a:buNone/>
            </a:pPr>
            <a:r>
              <a:rPr lang="en-US" altLang="en-US" sz="2600" b="0" dirty="0">
                <a:solidFill>
                  <a:schemeClr val="tx1"/>
                </a:solidFill>
                <a:latin typeface="Liberation Sans" panose="020B0604020202020204" pitchFamily="34" charset="0"/>
              </a:rPr>
              <a:t>	       </a:t>
            </a:r>
            <a:r>
              <a:rPr lang="en-US" altLang="en-US" sz="2600" i="1" dirty="0">
                <a:solidFill>
                  <a:schemeClr val="tx1"/>
                </a:solidFill>
                <a:latin typeface="Liberation Sans" panose="020B0604020202020204" pitchFamily="34" charset="0"/>
              </a:rPr>
              <a:t>OR </a:t>
            </a:r>
          </a:p>
          <a:p>
            <a:pPr lvl="1">
              <a:lnSpc>
                <a:spcPct val="115000"/>
              </a:lnSpc>
              <a:spcBef>
                <a:spcPct val="60000"/>
              </a:spcBef>
              <a:buClr>
                <a:srgbClr val="CC0000"/>
              </a:buClr>
              <a:buSzPct val="80000"/>
              <a:buFont typeface="Wingdings" pitchFamily="2" charset="2"/>
              <a:buChar char="u"/>
            </a:pPr>
            <a:r>
              <a:rPr lang="en-US" altLang="en-US" sz="2600" b="0" dirty="0">
                <a:solidFill>
                  <a:schemeClr val="tx1"/>
                </a:solidFill>
                <a:latin typeface="Liberation Sans" panose="020B0604020202020204" pitchFamily="34" charset="0"/>
              </a:rPr>
              <a:t>Unearned revenues.</a:t>
            </a:r>
          </a:p>
        </p:txBody>
      </p:sp>
      <p:sp>
        <p:nvSpPr>
          <p:cNvPr id="6"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7"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dirty="0">
                <a:solidFill>
                  <a:schemeClr val="tx2">
                    <a:lumMod val="50000"/>
                  </a:schemeClr>
                </a:solidFill>
                <a:latin typeface="Liberation Sans" panose="020B0604020202020204" pitchFamily="34" charset="0"/>
              </a:rPr>
              <a:t>Deferrals</a:t>
            </a:r>
            <a:endParaRPr lang="en-US" altLang="en-US" sz="3200" b="1" dirty="0">
              <a:solidFill>
                <a:schemeClr val="tx2">
                  <a:lumMod val="50000"/>
                </a:schemeClr>
              </a:solidFill>
              <a:latin typeface="Liberation Sans" panose="020B0604020202020204" pitchFamily="34" charset="0"/>
            </a:endParaRPr>
          </a:p>
        </p:txBody>
      </p:sp>
      <p:sp>
        <p:nvSpPr>
          <p:cNvPr id="5"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2 </a:t>
            </a:r>
          </a:p>
        </p:txBody>
      </p:sp>
    </p:spTree>
  </p:cSld>
  <p:clrMapOvr>
    <a:masterClrMapping/>
  </p:clrMapOvr>
  <p:transition>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5"/>
          <p:cNvSpPr>
            <a:spLocks noChangeArrowheads="1"/>
          </p:cNvSpPr>
          <p:nvPr/>
        </p:nvSpPr>
        <p:spPr bwMode="auto">
          <a:xfrm>
            <a:off x="457200" y="1600200"/>
            <a:ext cx="8305800" cy="3810000"/>
          </a:xfrm>
          <a:prstGeom prst="rect">
            <a:avLst/>
          </a:prstGeom>
          <a:solidFill>
            <a:srgbClr val="F9EFA9"/>
          </a:solidFill>
          <a:ln w="12700" cap="sq">
            <a:solidFill>
              <a:schemeClr val="tx1"/>
            </a:solidFill>
            <a:miter lim="800000"/>
            <a:headEnd type="none" w="sm" len="sm"/>
            <a:tailEnd type="none" w="sm" len="sm"/>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311300" name="Rectangle 4"/>
          <p:cNvSpPr>
            <a:spLocks noGrp="1" noChangeArrowheads="1"/>
          </p:cNvSpPr>
          <p:nvPr>
            <p:ph type="title"/>
          </p:nvPr>
        </p:nvSpPr>
        <p:spPr>
          <a:xfrm>
            <a:off x="457200" y="457200"/>
            <a:ext cx="8229600" cy="560388"/>
          </a:xfrm>
          <a:ln w="12700" cap="flat">
            <a:solidFill>
              <a:schemeClr val="tx1"/>
            </a:solidFill>
          </a:ln>
          <a:effectLst>
            <a:outerShdw dist="107763" dir="2700000" algn="ctr" rotWithShape="0">
              <a:schemeClr val="bg2"/>
            </a:outerShdw>
          </a:effectLst>
        </p:spPr>
        <p:txBody>
          <a:bodyPr lIns="90488" tIns="44450" rIns="90488" bIns="44450" anchor="t"/>
          <a:lstStyle/>
          <a:p>
            <a:pPr marL="109538" algn="l">
              <a:defRPr/>
            </a:pPr>
            <a:r>
              <a:rPr lang="en-US" dirty="0">
                <a:solidFill>
                  <a:srgbClr val="00B050"/>
                </a:solidFill>
                <a:effectLst>
                  <a:outerShdw blurRad="38100" dist="38100" dir="2700000" algn="tl">
                    <a:srgbClr val="000000"/>
                  </a:outerShdw>
                </a:effectLst>
              </a:rPr>
              <a:t>Types of Adjusting Entries</a:t>
            </a:r>
          </a:p>
        </p:txBody>
      </p:sp>
      <p:sp>
        <p:nvSpPr>
          <p:cNvPr id="311301" name="Rectangle 5"/>
          <p:cNvSpPr>
            <a:spLocks noChangeArrowheads="1"/>
          </p:cNvSpPr>
          <p:nvPr/>
        </p:nvSpPr>
        <p:spPr bwMode="auto">
          <a:xfrm>
            <a:off x="609600" y="2133600"/>
            <a:ext cx="3810000" cy="1600200"/>
          </a:xfrm>
          <a:prstGeom prst="rect">
            <a:avLst/>
          </a:prstGeom>
          <a:noFill/>
          <a:ln w="28575" cap="sq">
            <a:noFill/>
            <a:miter lim="800000"/>
            <a:headEnd type="none" w="sm" len="sm"/>
            <a:tailEnd type="none" w="sm" len="sm"/>
          </a:ln>
          <a:effectLst/>
        </p:spPr>
        <p:txBody>
          <a:bodyPr tIns="137160"/>
          <a:lstStyle/>
          <a:p>
            <a:pPr marL="346075" indent="-346075" algn="l">
              <a:lnSpc>
                <a:spcPct val="105000"/>
              </a:lnSpc>
              <a:defRPr/>
            </a:pPr>
            <a:r>
              <a:rPr lang="en-US" sz="2000" dirty="0">
                <a:latin typeface="Comic Sans MS" pitchFamily="66" charset="0"/>
              </a:rPr>
              <a:t>1.</a:t>
            </a:r>
            <a:r>
              <a:rPr lang="en-US" sz="2000" b="1" dirty="0">
                <a:solidFill>
                  <a:schemeClr val="accent2"/>
                </a:solidFill>
                <a:effectLst>
                  <a:outerShdw blurRad="38100" dist="38100" dir="2700000" algn="tl">
                    <a:srgbClr val="C0C0C0"/>
                  </a:outerShdw>
                </a:effectLst>
                <a:latin typeface="Comic Sans MS" pitchFamily="66" charset="0"/>
              </a:rPr>
              <a:t>	</a:t>
            </a:r>
            <a:r>
              <a:rPr lang="en-US" sz="2000" b="1" dirty="0">
                <a:solidFill>
                  <a:srgbClr val="990000"/>
                </a:solidFill>
                <a:latin typeface="Comic Sans MS" pitchFamily="66" charset="0"/>
              </a:rPr>
              <a:t>Prepaid Expenses.</a:t>
            </a:r>
            <a:r>
              <a:rPr lang="en-US" sz="2000" b="1" dirty="0">
                <a:solidFill>
                  <a:schemeClr val="accent2"/>
                </a:solidFill>
                <a:effectLst>
                  <a:outerShdw blurRad="38100" dist="38100" dir="2700000" algn="tl">
                    <a:srgbClr val="C0C0C0"/>
                  </a:outerShdw>
                </a:effectLst>
                <a:latin typeface="Comic Sans MS" pitchFamily="66" charset="0"/>
              </a:rPr>
              <a:t> </a:t>
            </a:r>
            <a:r>
              <a:rPr lang="en-US" sz="2000" dirty="0">
                <a:solidFill>
                  <a:schemeClr val="tx1"/>
                </a:solidFill>
                <a:latin typeface="Comic Sans MS" pitchFamily="66" charset="0"/>
              </a:rPr>
              <a:t>Expenses paid in cash and recorded as assets before they are used or consumed.</a:t>
            </a:r>
          </a:p>
        </p:txBody>
      </p:sp>
      <p:sp>
        <p:nvSpPr>
          <p:cNvPr id="17413" name="Rectangle 7"/>
          <p:cNvSpPr>
            <a:spLocks noChangeArrowheads="1"/>
          </p:cNvSpPr>
          <p:nvPr/>
        </p:nvSpPr>
        <p:spPr bwMode="auto">
          <a:xfrm>
            <a:off x="609600" y="1676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r>
              <a:rPr lang="en-US" altLang="en-US">
                <a:latin typeface="Comic Sans MS" panose="030F0702030302020204" pitchFamily="66" charset="0"/>
              </a:rPr>
              <a:t>Deferrals – 2 types</a:t>
            </a:r>
          </a:p>
        </p:txBody>
      </p:sp>
      <p:sp>
        <p:nvSpPr>
          <p:cNvPr id="17414" name="Rectangle 8"/>
          <p:cNvSpPr>
            <a:spLocks noChangeArrowheads="1"/>
          </p:cNvSpPr>
          <p:nvPr/>
        </p:nvSpPr>
        <p:spPr bwMode="auto">
          <a:xfrm>
            <a:off x="4800600" y="2133600"/>
            <a:ext cx="3810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rgbClr val="000000"/>
                </a:solidFill>
                <a:miter lim="800000"/>
                <a:headEnd type="none" w="sm" len="sm"/>
                <a:tailEnd type="none" w="sm" len="sm"/>
              </a14:hiddenLine>
            </a:ext>
          </a:extLst>
        </p:spPr>
        <p:txBody>
          <a:bodyPr tIns="137160"/>
          <a:lstStyle>
            <a:lvl1pPr marL="346075" indent="-346075">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lnSpc>
                <a:spcPct val="105000"/>
              </a:lnSpc>
            </a:pPr>
            <a:r>
              <a:rPr lang="en-US" altLang="en-US" sz="2000">
                <a:latin typeface="Comic Sans MS" panose="030F0702030302020204" pitchFamily="66" charset="0"/>
              </a:rPr>
              <a:t>3. 	</a:t>
            </a:r>
            <a:r>
              <a:rPr lang="en-US" altLang="en-US" sz="2000" b="1">
                <a:solidFill>
                  <a:srgbClr val="990000"/>
                </a:solidFill>
                <a:latin typeface="Comic Sans MS" panose="030F0702030302020204" pitchFamily="66" charset="0"/>
              </a:rPr>
              <a:t>Accrued Revenues.</a:t>
            </a:r>
            <a:r>
              <a:rPr lang="en-US" altLang="en-US" sz="2000">
                <a:latin typeface="Comic Sans MS" panose="030F0702030302020204" pitchFamily="66" charset="0"/>
              </a:rPr>
              <a:t> Revenues earned but not yet received in cash or recorded. </a:t>
            </a:r>
          </a:p>
        </p:txBody>
      </p:sp>
      <p:sp>
        <p:nvSpPr>
          <p:cNvPr id="17415" name="Rectangle 10"/>
          <p:cNvSpPr>
            <a:spLocks noChangeArrowheads="1"/>
          </p:cNvSpPr>
          <p:nvPr/>
        </p:nvSpPr>
        <p:spPr bwMode="auto">
          <a:xfrm>
            <a:off x="4800600" y="3810000"/>
            <a:ext cx="3810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rgbClr val="000000"/>
                </a:solidFill>
                <a:miter lim="800000"/>
                <a:headEnd type="none" w="sm" len="sm"/>
                <a:tailEnd type="none" w="sm" len="sm"/>
              </a14:hiddenLine>
            </a:ext>
          </a:extLst>
        </p:spPr>
        <p:txBody>
          <a:bodyPr tIns="137160"/>
          <a:lstStyle>
            <a:lvl1pPr marL="346075" indent="-346075">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lnSpc>
                <a:spcPct val="105000"/>
              </a:lnSpc>
            </a:pPr>
            <a:r>
              <a:rPr lang="en-US" altLang="en-US" sz="2000">
                <a:latin typeface="Comic Sans MS" panose="030F0702030302020204" pitchFamily="66" charset="0"/>
              </a:rPr>
              <a:t>4. 	</a:t>
            </a:r>
            <a:r>
              <a:rPr lang="en-US" altLang="en-US" sz="2000" b="1">
                <a:solidFill>
                  <a:srgbClr val="990000"/>
                </a:solidFill>
                <a:latin typeface="Comic Sans MS" panose="030F0702030302020204" pitchFamily="66" charset="0"/>
              </a:rPr>
              <a:t>Accrued Expenses.</a:t>
            </a:r>
            <a:r>
              <a:rPr lang="en-US" altLang="en-US" sz="2000">
                <a:latin typeface="Comic Sans MS" panose="030F0702030302020204" pitchFamily="66" charset="0"/>
              </a:rPr>
              <a:t>  Expenses incurred but not yet paid in cash or recorded.</a:t>
            </a:r>
          </a:p>
        </p:txBody>
      </p:sp>
      <p:sp>
        <p:nvSpPr>
          <p:cNvPr id="17416" name="Rectangle 11"/>
          <p:cNvSpPr>
            <a:spLocks noChangeArrowheads="1"/>
          </p:cNvSpPr>
          <p:nvPr/>
        </p:nvSpPr>
        <p:spPr bwMode="auto">
          <a:xfrm>
            <a:off x="609600" y="3810000"/>
            <a:ext cx="3810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rgbClr val="000000"/>
                </a:solidFill>
                <a:miter lim="800000"/>
                <a:headEnd type="none" w="sm" len="sm"/>
                <a:tailEnd type="none" w="sm" len="sm"/>
              </a14:hiddenLine>
            </a:ext>
          </a:extLst>
        </p:spPr>
        <p:txBody>
          <a:bodyPr tIns="137160"/>
          <a:lstStyle>
            <a:lvl1pPr marL="346075" indent="-346075">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lnSpc>
                <a:spcPct val="105000"/>
              </a:lnSpc>
            </a:pPr>
            <a:r>
              <a:rPr lang="en-US" altLang="en-US" sz="2000" dirty="0">
                <a:latin typeface="Comic Sans MS" panose="030F0702030302020204" pitchFamily="66" charset="0"/>
              </a:rPr>
              <a:t>2. </a:t>
            </a:r>
            <a:r>
              <a:rPr lang="en-US" altLang="en-US" sz="2000" b="1" dirty="0">
                <a:solidFill>
                  <a:srgbClr val="990000"/>
                </a:solidFill>
                <a:latin typeface="Comic Sans MS" panose="030F0702030302020204" pitchFamily="66" charset="0"/>
              </a:rPr>
              <a:t>Unearned Revenues.</a:t>
            </a:r>
            <a:r>
              <a:rPr lang="en-US" altLang="en-US" sz="2000" dirty="0">
                <a:latin typeface="Comic Sans MS" panose="030F0702030302020204" pitchFamily="66" charset="0"/>
              </a:rPr>
              <a:t>  Revenues received in cash and recorded as liabilities before they are earned.</a:t>
            </a:r>
          </a:p>
        </p:txBody>
      </p:sp>
      <p:sp>
        <p:nvSpPr>
          <p:cNvPr id="17417" name="Rectangle 12"/>
          <p:cNvSpPr>
            <a:spLocks noChangeArrowheads="1"/>
          </p:cNvSpPr>
          <p:nvPr/>
        </p:nvSpPr>
        <p:spPr bwMode="auto">
          <a:xfrm>
            <a:off x="4800600" y="1676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r>
              <a:rPr lang="en-US" altLang="en-US">
                <a:latin typeface="Comic Sans MS" panose="030F0702030302020204" pitchFamily="66" charset="0"/>
              </a:rPr>
              <a:t>Accruals – 2 types</a:t>
            </a:r>
          </a:p>
        </p:txBody>
      </p:sp>
      <p:sp>
        <p:nvSpPr>
          <p:cNvPr id="311309" name="Text Box 13"/>
          <p:cNvSpPr txBox="1">
            <a:spLocks noChangeArrowheads="1"/>
          </p:cNvSpPr>
          <p:nvPr/>
        </p:nvSpPr>
        <p:spPr bwMode="auto">
          <a:xfrm>
            <a:off x="2438400" y="6369050"/>
            <a:ext cx="6553200" cy="336550"/>
          </a:xfrm>
          <a:prstGeom prst="rect">
            <a:avLst/>
          </a:prstGeom>
          <a:solidFill>
            <a:schemeClr val="bg1"/>
          </a:solidFill>
          <a:ln w="19050">
            <a:noFill/>
            <a:miter lim="800000"/>
            <a:headEnd/>
            <a:tailEnd/>
          </a:ln>
          <a:effectLst/>
        </p:spPr>
        <p:txBody>
          <a:bodyPr>
            <a:spAutoFit/>
          </a:bodyPr>
          <a:lstStyle/>
          <a:p>
            <a:pPr algn="r">
              <a:spcBef>
                <a:spcPct val="50000"/>
              </a:spcBef>
              <a:defRPr/>
            </a:pPr>
            <a:r>
              <a:rPr lang="en-US" sz="1600" b="1" i="1">
                <a:solidFill>
                  <a:schemeClr val="bg2"/>
                </a:solidFill>
                <a:effectLst>
                  <a:outerShdw blurRad="38100" dist="38100" dir="2700000" algn="tl">
                    <a:srgbClr val="C0C0C0"/>
                  </a:outerShdw>
                </a:effectLst>
                <a:latin typeface="Comic Sans MS" pitchFamily="66" charset="0"/>
              </a:rPr>
              <a:t>LO 4  Identify the major types of adjusting entries.</a:t>
            </a:r>
          </a:p>
        </p:txBody>
      </p:sp>
      <p:sp>
        <p:nvSpPr>
          <p:cNvPr id="17419" name="Line 14"/>
          <p:cNvSpPr>
            <a:spLocks noChangeShapeType="1"/>
          </p:cNvSpPr>
          <p:nvPr/>
        </p:nvSpPr>
        <p:spPr bwMode="auto">
          <a:xfrm>
            <a:off x="685800" y="2209800"/>
            <a:ext cx="7848600" cy="0"/>
          </a:xfrm>
          <a:prstGeom prst="line">
            <a:avLst/>
          </a:prstGeom>
          <a:noFill/>
          <a:ln w="381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652715162"/>
      </p:ext>
    </p:extLst>
  </p:cSld>
  <p:clrMapOvr>
    <a:masterClrMapping/>
  </p:clrMapOvr>
  <p:transition>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
          <p:cNvSpPr>
            <a:spLocks noGrp="1" noChangeArrowheads="1"/>
          </p:cNvSpPr>
          <p:nvPr>
            <p:ph type="body" idx="1"/>
          </p:nvPr>
        </p:nvSpPr>
        <p:spPr>
          <a:xfrm>
            <a:off x="609600" y="1295400"/>
            <a:ext cx="8077200" cy="446918"/>
          </a:xfrm>
        </p:spPr>
        <p:txBody>
          <a:bodyPr lIns="91440">
            <a:spAutoFit/>
          </a:bodyPr>
          <a:lstStyle/>
          <a:p>
            <a:pPr marL="0" indent="0">
              <a:buNone/>
            </a:pPr>
            <a:r>
              <a:rPr lang="en-US" sz="2300" dirty="0">
                <a:effectLst/>
                <a:latin typeface="Liberation Sans" panose="020B0604020202020204" pitchFamily="34" charset="0"/>
              </a:rPr>
              <a:t>Expenses paid </a:t>
            </a:r>
            <a:r>
              <a:rPr lang="en-US" sz="2300" b="0" dirty="0">
                <a:effectLst/>
                <a:latin typeface="Liberation Sans" panose="020B0604020202020204" pitchFamily="34" charset="0"/>
              </a:rPr>
              <a:t>in cash </a:t>
            </a:r>
            <a:r>
              <a:rPr lang="en-US" sz="2300" dirty="0">
                <a:effectLst/>
                <a:latin typeface="Liberation Sans" panose="020B0604020202020204" pitchFamily="34" charset="0"/>
              </a:rPr>
              <a:t>before</a:t>
            </a:r>
            <a:r>
              <a:rPr lang="en-US" sz="2300" b="0" dirty="0">
                <a:effectLst/>
                <a:latin typeface="Liberation Sans" panose="020B0604020202020204" pitchFamily="34" charset="0"/>
              </a:rPr>
              <a:t> they are used or consumed.</a:t>
            </a:r>
            <a:endParaRPr lang="en-US" altLang="en-US" sz="2300" b="0" dirty="0">
              <a:effectLst/>
              <a:latin typeface="Liberation Sans" panose="020B0604020202020204" pitchFamily="34" charset="0"/>
            </a:endParaRPr>
          </a:p>
        </p:txBody>
      </p:sp>
      <p:sp>
        <p:nvSpPr>
          <p:cNvPr id="23556" name="Rectangle 6"/>
          <p:cNvSpPr>
            <a:spLocks noChangeArrowheads="1"/>
          </p:cNvSpPr>
          <p:nvPr/>
        </p:nvSpPr>
        <p:spPr bwMode="auto">
          <a:xfrm>
            <a:off x="609600" y="3768906"/>
            <a:ext cx="3048000" cy="1412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rgbClr val="000000"/>
                </a:solidFill>
                <a:miter lim="800000"/>
                <a:headEnd/>
                <a:tailEnd/>
              </a14:hiddenLine>
            </a:ext>
          </a:extLst>
        </p:spPr>
        <p:txBody>
          <a:bodyPr>
            <a:spAutoFit/>
          </a:bodyPr>
          <a:lstStyle>
            <a:lvl1pPr marL="342900" indent="-342900">
              <a:spcBef>
                <a:spcPct val="20000"/>
              </a:spcBef>
              <a:buClr>
                <a:schemeClr val="accent2"/>
              </a:buClr>
              <a:buSzPct val="75000"/>
              <a:buFont typeface="Wingdings" pitchFamily="2" charset="2"/>
              <a:buChar char="l"/>
              <a:defRPr sz="2800" b="1">
                <a:solidFill>
                  <a:schemeClr val="bg2"/>
                </a:solidFill>
                <a:latin typeface="Arial" charset="0"/>
              </a:defRPr>
            </a:lvl1pPr>
            <a:lvl2pPr marL="1033463" indent="-461963">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lvl="1">
              <a:spcBef>
                <a:spcPct val="25000"/>
              </a:spcBef>
              <a:spcAft>
                <a:spcPct val="20000"/>
              </a:spcAft>
              <a:buClr>
                <a:srgbClr val="CC0000"/>
              </a:buClr>
              <a:buSzPct val="80000"/>
              <a:buFont typeface="Wingdings" pitchFamily="2" charset="2"/>
              <a:buChar char="u"/>
            </a:pPr>
            <a:r>
              <a:rPr lang="en-US" altLang="en-US" sz="2200" b="0" dirty="0">
                <a:latin typeface="Liberation Sans" panose="020B0604020202020204" pitchFamily="34" charset="0"/>
              </a:rPr>
              <a:t>insurance</a:t>
            </a:r>
          </a:p>
          <a:p>
            <a:pPr lvl="1">
              <a:spcBef>
                <a:spcPct val="25000"/>
              </a:spcBef>
              <a:spcAft>
                <a:spcPct val="20000"/>
              </a:spcAft>
              <a:buClr>
                <a:srgbClr val="CC0000"/>
              </a:buClr>
              <a:buSzPct val="80000"/>
              <a:buFont typeface="Wingdings" pitchFamily="2" charset="2"/>
              <a:buChar char="u"/>
            </a:pPr>
            <a:r>
              <a:rPr lang="en-US" altLang="en-US" sz="2200" b="0" dirty="0">
                <a:latin typeface="Liberation Sans" panose="020B0604020202020204" pitchFamily="34" charset="0"/>
              </a:rPr>
              <a:t>supplies</a:t>
            </a:r>
          </a:p>
          <a:p>
            <a:pPr lvl="1">
              <a:spcBef>
                <a:spcPct val="25000"/>
              </a:spcBef>
              <a:spcAft>
                <a:spcPct val="20000"/>
              </a:spcAft>
              <a:buClr>
                <a:srgbClr val="CC0000"/>
              </a:buClr>
              <a:buSzPct val="80000"/>
              <a:buFont typeface="Wingdings" pitchFamily="2" charset="2"/>
              <a:buChar char="u"/>
            </a:pPr>
            <a:r>
              <a:rPr lang="en-US" altLang="en-US" sz="2200" b="0" dirty="0">
                <a:latin typeface="Liberation Sans" panose="020B0604020202020204" pitchFamily="34" charset="0"/>
              </a:rPr>
              <a:t>advertising</a:t>
            </a:r>
          </a:p>
        </p:txBody>
      </p:sp>
      <p:sp>
        <p:nvSpPr>
          <p:cNvPr id="23557" name="Text Box 8"/>
          <p:cNvSpPr txBox="1">
            <a:spLocks noChangeArrowheads="1"/>
          </p:cNvSpPr>
          <p:nvPr/>
        </p:nvSpPr>
        <p:spPr bwMode="auto">
          <a:xfrm>
            <a:off x="1143000" y="2218308"/>
            <a:ext cx="2438400" cy="477362"/>
          </a:xfrm>
          <a:prstGeom prst="rect">
            <a:avLst/>
          </a:prstGeom>
          <a:solidFill>
            <a:srgbClr val="FFFFC5"/>
          </a:solidFill>
          <a:ln w="28575">
            <a:solidFill>
              <a:schemeClr val="tx1"/>
            </a:solidFill>
            <a:miter lim="800000"/>
            <a:headEnd/>
            <a:tailEnd/>
          </a:ln>
          <a:effectLst>
            <a:outerShdw dist="35921" dir="2700000" algn="ctr" rotWithShape="0">
              <a:schemeClr val="bg2"/>
            </a:outerShdw>
          </a:effectLst>
        </p:spPr>
        <p:txBody>
          <a:bodyPr tIns="18288">
            <a:spAutoFit/>
          </a:bodyPr>
          <a:lstStyle>
            <a:defPPr>
              <a:defRPr lang="en-US"/>
            </a:defPPr>
            <a:lvl1pPr marL="0" indent="0" algn="ctr">
              <a:spcBef>
                <a:spcPct val="50000"/>
              </a:spcBef>
              <a:buClrTx/>
              <a:buSzTx/>
              <a:buFontTx/>
              <a:buNone/>
              <a:defRPr sz="2400" b="0">
                <a:solidFill>
                  <a:schemeClr val="tx1"/>
                </a:solidFill>
                <a:latin typeface="Liberation Sans" panose="020B0604020202020204" pitchFamily="34" charset="0"/>
                <a:cs typeface="Arial" charset="0"/>
              </a:defRPr>
            </a:lvl1pPr>
            <a:lvl2pPr marL="742950" indent="-285750">
              <a:spcBef>
                <a:spcPct val="20000"/>
              </a:spcBef>
              <a:buClr>
                <a:schemeClr val="accent2"/>
              </a:buClr>
              <a:buSzPct val="75000"/>
              <a:buFont typeface="Wingdings" pitchFamily="2" charset="2"/>
              <a:buChar char="l"/>
              <a:defRPr sz="2400">
                <a:solidFill>
                  <a:schemeClr val="bg2"/>
                </a:solidFill>
              </a:defRPr>
            </a:lvl2pPr>
            <a:lvl3pPr marL="1143000" indent="-228600">
              <a:spcBef>
                <a:spcPct val="20000"/>
              </a:spcBef>
              <a:buClr>
                <a:schemeClr val="accent2"/>
              </a:buClr>
              <a:buSzPct val="75000"/>
              <a:buFont typeface="Wingdings" pitchFamily="2" charset="2"/>
              <a:buChar char="l"/>
              <a:defRPr sz="2000">
                <a:solidFill>
                  <a:schemeClr val="bg2"/>
                </a:solidFill>
              </a:defRPr>
            </a:lvl3pPr>
            <a:lvl4pPr marL="1600200" indent="-228600">
              <a:spcBef>
                <a:spcPct val="20000"/>
              </a:spcBef>
              <a:buClr>
                <a:schemeClr val="accent2"/>
              </a:buClr>
              <a:buSzPct val="75000"/>
              <a:buFont typeface="Wingdings" pitchFamily="2" charset="2"/>
              <a:buChar char="l"/>
              <a:defRPr sz="2000">
                <a:solidFill>
                  <a:schemeClr val="bg2"/>
                </a:solidFill>
              </a:defRPr>
            </a:lvl4pPr>
            <a:lvl5pPr marL="2057400" indent="-228600">
              <a:spcBef>
                <a:spcPct val="20000"/>
              </a:spcBef>
              <a:buClr>
                <a:schemeClr val="accent2"/>
              </a:buClr>
              <a:buSzPct val="75000"/>
              <a:buFont typeface="Wingdings" pitchFamily="2" charset="2"/>
              <a:buChar char="l"/>
              <a:defRPr sz="2000">
                <a:solidFill>
                  <a:schemeClr val="bg2"/>
                </a:solidFill>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a:solidFill>
                  <a:schemeClr val="bg2"/>
                </a:solidFill>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a:solidFill>
                  <a:schemeClr val="bg2"/>
                </a:solidFill>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a:solidFill>
                  <a:schemeClr val="bg2"/>
                </a:solidFill>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a:solidFill>
                  <a:schemeClr val="bg2"/>
                </a:solidFill>
              </a:defRPr>
            </a:lvl9pPr>
          </a:lstStyle>
          <a:p>
            <a:r>
              <a:rPr lang="en-US" altLang="en-US" b="1" dirty="0"/>
              <a:t>Cash Payment</a:t>
            </a:r>
          </a:p>
        </p:txBody>
      </p:sp>
      <p:sp>
        <p:nvSpPr>
          <p:cNvPr id="23558" name="Text Box 9"/>
          <p:cNvSpPr txBox="1">
            <a:spLocks noChangeArrowheads="1"/>
          </p:cNvSpPr>
          <p:nvPr/>
        </p:nvSpPr>
        <p:spPr bwMode="auto">
          <a:xfrm>
            <a:off x="5257800" y="2218308"/>
            <a:ext cx="3135312" cy="477362"/>
          </a:xfrm>
          <a:prstGeom prst="rect">
            <a:avLst/>
          </a:prstGeom>
          <a:solidFill>
            <a:srgbClr val="FFFFC5"/>
          </a:solidFill>
          <a:ln w="28575">
            <a:solidFill>
              <a:schemeClr val="tx1"/>
            </a:solidFill>
            <a:miter lim="800000"/>
            <a:headEnd/>
            <a:tailEnd/>
          </a:ln>
          <a:effectLst>
            <a:outerShdw dist="35921" dir="2700000" algn="ctr" rotWithShape="0">
              <a:schemeClr val="bg2"/>
            </a:outerShdw>
          </a:effectLst>
        </p:spPr>
        <p:txBody>
          <a:bodyPr tIns="18288">
            <a:spAutoFit/>
          </a:bodyPr>
          <a:lstStyle>
            <a:defPPr>
              <a:defRPr lang="en-US"/>
            </a:defPPr>
            <a:lvl1pPr marL="0" indent="0" algn="ctr">
              <a:spcBef>
                <a:spcPct val="50000"/>
              </a:spcBef>
              <a:buClrTx/>
              <a:buSzTx/>
              <a:buFontTx/>
              <a:buNone/>
              <a:defRPr sz="2400" b="0">
                <a:solidFill>
                  <a:schemeClr val="tx1"/>
                </a:solidFill>
                <a:latin typeface="Liberation Sans" panose="020B0604020202020204" pitchFamily="34" charset="0"/>
                <a:cs typeface="Arial" charset="0"/>
              </a:defRPr>
            </a:lvl1pPr>
            <a:lvl2pPr marL="742950" indent="-285750">
              <a:spcBef>
                <a:spcPct val="20000"/>
              </a:spcBef>
              <a:buClr>
                <a:schemeClr val="accent2"/>
              </a:buClr>
              <a:buSzPct val="75000"/>
              <a:buFont typeface="Wingdings" pitchFamily="2" charset="2"/>
              <a:buChar char="l"/>
              <a:defRPr sz="2400">
                <a:solidFill>
                  <a:schemeClr val="bg2"/>
                </a:solidFill>
              </a:defRPr>
            </a:lvl2pPr>
            <a:lvl3pPr marL="1143000" indent="-228600">
              <a:spcBef>
                <a:spcPct val="20000"/>
              </a:spcBef>
              <a:buClr>
                <a:schemeClr val="accent2"/>
              </a:buClr>
              <a:buSzPct val="75000"/>
              <a:buFont typeface="Wingdings" pitchFamily="2" charset="2"/>
              <a:buChar char="l"/>
              <a:defRPr sz="2000">
                <a:solidFill>
                  <a:schemeClr val="bg2"/>
                </a:solidFill>
              </a:defRPr>
            </a:lvl3pPr>
            <a:lvl4pPr marL="1600200" indent="-228600">
              <a:spcBef>
                <a:spcPct val="20000"/>
              </a:spcBef>
              <a:buClr>
                <a:schemeClr val="accent2"/>
              </a:buClr>
              <a:buSzPct val="75000"/>
              <a:buFont typeface="Wingdings" pitchFamily="2" charset="2"/>
              <a:buChar char="l"/>
              <a:defRPr sz="2000">
                <a:solidFill>
                  <a:schemeClr val="bg2"/>
                </a:solidFill>
              </a:defRPr>
            </a:lvl4pPr>
            <a:lvl5pPr marL="2057400" indent="-228600">
              <a:spcBef>
                <a:spcPct val="20000"/>
              </a:spcBef>
              <a:buClr>
                <a:schemeClr val="accent2"/>
              </a:buClr>
              <a:buSzPct val="75000"/>
              <a:buFont typeface="Wingdings" pitchFamily="2" charset="2"/>
              <a:buChar char="l"/>
              <a:defRPr sz="2000">
                <a:solidFill>
                  <a:schemeClr val="bg2"/>
                </a:solidFill>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a:solidFill>
                  <a:schemeClr val="bg2"/>
                </a:solidFill>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a:solidFill>
                  <a:schemeClr val="bg2"/>
                </a:solidFill>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a:solidFill>
                  <a:schemeClr val="bg2"/>
                </a:solidFill>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a:solidFill>
                  <a:schemeClr val="bg2"/>
                </a:solidFill>
              </a:defRPr>
            </a:lvl9pPr>
          </a:lstStyle>
          <a:p>
            <a:r>
              <a:rPr lang="en-US" altLang="en-US" b="1" dirty="0"/>
              <a:t>Expense Recorded</a:t>
            </a:r>
          </a:p>
        </p:txBody>
      </p:sp>
      <p:sp>
        <p:nvSpPr>
          <p:cNvPr id="23559" name="Text Box 10"/>
          <p:cNvSpPr txBox="1">
            <a:spLocks noChangeArrowheads="1"/>
          </p:cNvSpPr>
          <p:nvPr/>
        </p:nvSpPr>
        <p:spPr bwMode="auto">
          <a:xfrm>
            <a:off x="3690962" y="2253791"/>
            <a:ext cx="145727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marL="457200" indent="-457200">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gn="ctr">
              <a:spcBef>
                <a:spcPct val="50000"/>
              </a:spcBef>
              <a:buClrTx/>
              <a:buSzTx/>
              <a:buFontTx/>
              <a:buNone/>
            </a:pPr>
            <a:r>
              <a:rPr lang="en-US" altLang="en-US" sz="2000" dirty="0">
                <a:solidFill>
                  <a:srgbClr val="CC0000"/>
                </a:solidFill>
                <a:latin typeface="Liberation Sans" panose="020B0604020202020204" pitchFamily="34" charset="0"/>
                <a:cs typeface="Arial" charset="0"/>
              </a:rPr>
              <a:t>BEFORE</a:t>
            </a:r>
          </a:p>
        </p:txBody>
      </p:sp>
      <p:sp>
        <p:nvSpPr>
          <p:cNvPr id="23560" name="Rectangle 12"/>
          <p:cNvSpPr>
            <a:spLocks noChangeArrowheads="1"/>
          </p:cNvSpPr>
          <p:nvPr/>
        </p:nvSpPr>
        <p:spPr bwMode="auto">
          <a:xfrm>
            <a:off x="4038600" y="3748268"/>
            <a:ext cx="4800600" cy="1412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rgbClr val="000000"/>
                </a:solidFill>
                <a:miter lim="800000"/>
                <a:headEnd/>
                <a:tailEnd/>
              </a14:hiddenLine>
            </a:ext>
          </a:extLst>
        </p:spPr>
        <p:txBody>
          <a:bodyPr>
            <a:spAutoFit/>
          </a:bodyPr>
          <a:lstStyle>
            <a:lvl1pPr marL="342900" indent="-342900">
              <a:spcBef>
                <a:spcPct val="20000"/>
              </a:spcBef>
              <a:buClr>
                <a:schemeClr val="accent2"/>
              </a:buClr>
              <a:buSzPct val="75000"/>
              <a:buFont typeface="Wingdings" pitchFamily="2" charset="2"/>
              <a:buChar char="l"/>
              <a:defRPr sz="2800" b="1">
                <a:solidFill>
                  <a:schemeClr val="bg2"/>
                </a:solidFill>
                <a:latin typeface="Arial" charset="0"/>
              </a:defRPr>
            </a:lvl1pPr>
            <a:lvl2pPr marL="1033463" indent="-461963">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lvl="1">
              <a:spcBef>
                <a:spcPct val="25000"/>
              </a:spcBef>
              <a:spcAft>
                <a:spcPct val="20000"/>
              </a:spcAft>
              <a:buClr>
                <a:srgbClr val="CC0000"/>
              </a:buClr>
              <a:buSzPct val="80000"/>
              <a:buFont typeface="Wingdings" pitchFamily="2" charset="2"/>
              <a:buChar char="u"/>
            </a:pPr>
            <a:r>
              <a:rPr lang="en-US" altLang="en-US" sz="2200" b="0" dirty="0">
                <a:latin typeface="Liberation Sans" panose="020B0604020202020204" pitchFamily="34" charset="0"/>
              </a:rPr>
              <a:t>rent</a:t>
            </a:r>
          </a:p>
          <a:p>
            <a:pPr lvl="1">
              <a:spcBef>
                <a:spcPct val="25000"/>
              </a:spcBef>
              <a:spcAft>
                <a:spcPct val="20000"/>
              </a:spcAft>
              <a:buClr>
                <a:srgbClr val="CC0000"/>
              </a:buClr>
              <a:buSzPct val="80000"/>
              <a:buFont typeface="Wingdings" pitchFamily="2" charset="2"/>
              <a:buChar char="u"/>
            </a:pPr>
            <a:r>
              <a:rPr lang="en-US" altLang="en-US" sz="2200" b="0" dirty="0">
                <a:latin typeface="Liberation Sans" panose="020B0604020202020204" pitchFamily="34" charset="0"/>
              </a:rPr>
              <a:t>equipment</a:t>
            </a:r>
          </a:p>
          <a:p>
            <a:pPr lvl="1">
              <a:spcBef>
                <a:spcPct val="25000"/>
              </a:spcBef>
              <a:spcAft>
                <a:spcPct val="20000"/>
              </a:spcAft>
              <a:buClr>
                <a:srgbClr val="CC0000"/>
              </a:buClr>
              <a:buSzPct val="80000"/>
              <a:buFont typeface="Wingdings" pitchFamily="2" charset="2"/>
              <a:buChar char="u"/>
            </a:pPr>
            <a:r>
              <a:rPr lang="en-US" altLang="en-US" sz="2200" b="0" dirty="0">
                <a:latin typeface="Liberation Sans" panose="020B0604020202020204" pitchFamily="34" charset="0"/>
              </a:rPr>
              <a:t>buildings</a:t>
            </a:r>
          </a:p>
        </p:txBody>
      </p:sp>
      <p:sp>
        <p:nvSpPr>
          <p:cNvPr id="23561" name="Rectangle 13"/>
          <p:cNvSpPr>
            <a:spLocks noChangeArrowheads="1"/>
          </p:cNvSpPr>
          <p:nvPr/>
        </p:nvSpPr>
        <p:spPr bwMode="auto">
          <a:xfrm>
            <a:off x="685800" y="3170418"/>
            <a:ext cx="6324600"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rgbClr val="000000"/>
                </a:solidFill>
                <a:miter lim="800000"/>
                <a:headEnd/>
                <a:tailEnd/>
              </a14:hiddenLine>
            </a:ext>
          </a:extLst>
        </p:spPr>
        <p:txBody>
          <a:bodyPr>
            <a:spAutoFit/>
          </a:bodyPr>
          <a:lstStyle>
            <a:lvl1pPr marL="457200" indent="-457200">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nSpc>
                <a:spcPct val="110000"/>
              </a:lnSpc>
              <a:spcBef>
                <a:spcPct val="0"/>
              </a:spcBef>
              <a:spcAft>
                <a:spcPct val="20000"/>
              </a:spcAft>
              <a:buClrTx/>
              <a:buSzPct val="80000"/>
              <a:buFontTx/>
              <a:buNone/>
            </a:pPr>
            <a:r>
              <a:rPr lang="en-US" altLang="en-US" sz="2300" b="0" dirty="0">
                <a:latin typeface="Liberation Sans" panose="020B0604020202020204" pitchFamily="34" charset="0"/>
              </a:rPr>
              <a:t>Prepayments often occur in regard to:</a:t>
            </a:r>
          </a:p>
        </p:txBody>
      </p:sp>
      <p:sp>
        <p:nvSpPr>
          <p:cNvPr id="12"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13"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dirty="0">
                <a:solidFill>
                  <a:schemeClr val="tx2">
                    <a:lumMod val="50000"/>
                  </a:schemeClr>
                </a:solidFill>
                <a:latin typeface="Liberation Sans" panose="020B0604020202020204" pitchFamily="34" charset="0"/>
              </a:rPr>
              <a:t>PREPAID EXPENSES</a:t>
            </a:r>
            <a:endParaRPr lang="en-US" altLang="en-US" sz="3200" b="1" dirty="0">
              <a:solidFill>
                <a:schemeClr val="tx2">
                  <a:lumMod val="50000"/>
                </a:schemeClr>
              </a:solidFill>
              <a:latin typeface="Liberation Sans" panose="020B0604020202020204" pitchFamily="34" charset="0"/>
            </a:endParaRPr>
          </a:p>
        </p:txBody>
      </p:sp>
      <p:sp>
        <p:nvSpPr>
          <p:cNvPr id="11"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2 </a:t>
            </a:r>
          </a:p>
        </p:txBody>
      </p:sp>
    </p:spTree>
  </p:cSld>
  <p:clrMapOvr>
    <a:masterClrMapping/>
  </p:clrMapOvr>
  <p:transition>
    <p:wipe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050"/>
          <p:cNvSpPr txBox="1">
            <a:spLocks noChangeArrowheads="1"/>
          </p:cNvSpPr>
          <p:nvPr/>
        </p:nvSpPr>
        <p:spPr bwMode="auto">
          <a:xfrm>
            <a:off x="609600" y="1295400"/>
            <a:ext cx="8001000" cy="308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rgbClr val="000000"/>
                </a:solidFill>
                <a:miter lim="800000"/>
                <a:headEnd type="none" w="sm" len="sm"/>
                <a:tailEnd type="none" w="sm" len="sm"/>
              </a14:hiddenLine>
            </a:ext>
          </a:extLst>
        </p:spPr>
        <p:txBody>
          <a:bodyPr>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685800" indent="-45720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nSpc>
                <a:spcPct val="125000"/>
              </a:lnSpc>
              <a:spcBef>
                <a:spcPct val="60000"/>
              </a:spcBef>
              <a:buClrTx/>
              <a:buSzPct val="80000"/>
              <a:buFontTx/>
              <a:buNone/>
            </a:pPr>
            <a:r>
              <a:rPr lang="en-US" altLang="en-US" sz="2600" dirty="0">
                <a:solidFill>
                  <a:schemeClr val="tx1"/>
                </a:solidFill>
                <a:latin typeface="Liberation Sans" panose="020B0604020202020204" pitchFamily="34" charset="0"/>
              </a:rPr>
              <a:t>Prepaid Expenses</a:t>
            </a:r>
          </a:p>
          <a:p>
            <a:pPr lvl="1">
              <a:lnSpc>
                <a:spcPct val="125000"/>
              </a:lnSpc>
              <a:spcBef>
                <a:spcPct val="60000"/>
              </a:spcBef>
              <a:buClr>
                <a:srgbClr val="CC0000"/>
              </a:buClr>
              <a:buSzPct val="80000"/>
              <a:buFont typeface="Wingdings" pitchFamily="2" charset="2"/>
              <a:buChar char="u"/>
            </a:pPr>
            <a:r>
              <a:rPr lang="en-US" altLang="en-US" sz="2200" b="0" dirty="0">
                <a:solidFill>
                  <a:schemeClr val="tx1"/>
                </a:solidFill>
                <a:latin typeface="Liberation Sans" panose="020B0604020202020204" pitchFamily="34" charset="0"/>
              </a:rPr>
              <a:t>Costs that expire either with the passage of time or through use.</a:t>
            </a:r>
          </a:p>
          <a:p>
            <a:pPr lvl="1">
              <a:lnSpc>
                <a:spcPct val="125000"/>
              </a:lnSpc>
              <a:spcBef>
                <a:spcPct val="60000"/>
              </a:spcBef>
              <a:buClr>
                <a:srgbClr val="CC0000"/>
              </a:buClr>
              <a:buSzPct val="80000"/>
              <a:buFont typeface="Wingdings" pitchFamily="2" charset="2"/>
              <a:buChar char="u"/>
            </a:pPr>
            <a:r>
              <a:rPr lang="en-US" altLang="en-US" sz="2200" b="0" dirty="0">
                <a:solidFill>
                  <a:schemeClr val="tx1"/>
                </a:solidFill>
                <a:latin typeface="Liberation Sans" panose="020B0604020202020204" pitchFamily="34" charset="0"/>
              </a:rPr>
              <a:t>Adjusting entry results in an increase (a debit) to an expense account and a decrease (a credit) to an asset account.</a:t>
            </a:r>
          </a:p>
        </p:txBody>
      </p:sp>
      <p:sp>
        <p:nvSpPr>
          <p:cNvPr id="6"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7"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dirty="0">
                <a:solidFill>
                  <a:schemeClr val="tx2">
                    <a:lumMod val="50000"/>
                  </a:schemeClr>
                </a:solidFill>
                <a:latin typeface="Liberation Sans" panose="020B0604020202020204" pitchFamily="34" charset="0"/>
              </a:rPr>
              <a:t>PREPAID EXPENSES</a:t>
            </a:r>
            <a:endParaRPr lang="en-US" altLang="en-US" sz="3200" b="1" dirty="0">
              <a:solidFill>
                <a:schemeClr val="tx2">
                  <a:lumMod val="50000"/>
                </a:schemeClr>
              </a:solidFill>
              <a:latin typeface="Liberation Sans" panose="020B0604020202020204" pitchFamily="34" charset="0"/>
            </a:endParaRPr>
          </a:p>
        </p:txBody>
      </p:sp>
      <p:sp>
        <p:nvSpPr>
          <p:cNvPr id="5"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2 </a:t>
            </a:r>
          </a:p>
        </p:txBody>
      </p:sp>
    </p:spTree>
  </p:cSld>
  <p:clrMapOvr>
    <a:masterClrMapping/>
  </p:clrMapOvr>
  <p:transition>
    <p:wipe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7738" y="2057400"/>
            <a:ext cx="7246937"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25604" name="Rectangle 6"/>
          <p:cNvSpPr>
            <a:spLocks noChangeArrowheads="1"/>
          </p:cNvSpPr>
          <p:nvPr/>
        </p:nvSpPr>
        <p:spPr bwMode="auto">
          <a:xfrm>
            <a:off x="609600" y="1295400"/>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buClrTx/>
              <a:buSzTx/>
              <a:buFontTx/>
              <a:buNone/>
            </a:pPr>
            <a:r>
              <a:rPr lang="en-US" altLang="en-US" sz="2400" dirty="0">
                <a:solidFill>
                  <a:schemeClr val="tx1"/>
                </a:solidFill>
                <a:latin typeface="Liberation Sans" panose="020B0604020202020204" pitchFamily="34" charset="0"/>
              </a:rPr>
              <a:t>Adjusting entries </a:t>
            </a:r>
            <a:r>
              <a:rPr lang="en-US" altLang="en-US" sz="2400" b="0" dirty="0">
                <a:solidFill>
                  <a:schemeClr val="tx1"/>
                </a:solidFill>
                <a:latin typeface="Liberation Sans" panose="020B0604020202020204" pitchFamily="34" charset="0"/>
              </a:rPr>
              <a:t>for prepaid expenses</a:t>
            </a:r>
          </a:p>
        </p:txBody>
      </p:sp>
      <p:sp>
        <p:nvSpPr>
          <p:cNvPr id="25605" name="Text Box 7"/>
          <p:cNvSpPr txBox="1">
            <a:spLocks noChangeArrowheads="1"/>
          </p:cNvSpPr>
          <p:nvPr/>
        </p:nvSpPr>
        <p:spPr bwMode="auto">
          <a:xfrm>
            <a:off x="609600" y="4572000"/>
            <a:ext cx="6705600" cy="1087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rgbClr val="000000"/>
                </a:solidFill>
                <a:miter lim="800000"/>
                <a:headEnd type="none" w="sm" len="sm"/>
                <a:tailEnd type="none" w="sm" len="sm"/>
              </a14:hiddenLine>
            </a:ext>
          </a:extLst>
        </p:spPr>
        <p:txBody>
          <a:bodyPr>
            <a:spAutoFit/>
          </a:bodyPr>
          <a:lstStyle>
            <a:lvl1pPr marL="457200" indent="-457200">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marL="682625" indent="-450850">
              <a:lnSpc>
                <a:spcPct val="125000"/>
              </a:lnSpc>
              <a:spcBef>
                <a:spcPts val="1200"/>
              </a:spcBef>
              <a:buClr>
                <a:srgbClr val="CC0000"/>
              </a:buClr>
              <a:buSzPct val="80000"/>
              <a:buFont typeface="Wingdings" pitchFamily="2" charset="2"/>
              <a:buChar char="u"/>
            </a:pPr>
            <a:r>
              <a:rPr lang="en-US" altLang="en-US" sz="2300" b="0" dirty="0">
                <a:solidFill>
                  <a:schemeClr val="tx1"/>
                </a:solidFill>
                <a:latin typeface="Liberation Sans" panose="020B0604020202020204" pitchFamily="34" charset="0"/>
              </a:rPr>
              <a:t>Increases (debits) an expense account and </a:t>
            </a:r>
          </a:p>
          <a:p>
            <a:pPr marL="682625" indent="-450850">
              <a:lnSpc>
                <a:spcPct val="125000"/>
              </a:lnSpc>
              <a:spcBef>
                <a:spcPts val="1200"/>
              </a:spcBef>
              <a:buClr>
                <a:srgbClr val="CC0000"/>
              </a:buClr>
              <a:buSzPct val="80000"/>
              <a:buFont typeface="Wingdings" pitchFamily="2" charset="2"/>
              <a:buChar char="u"/>
            </a:pPr>
            <a:r>
              <a:rPr lang="en-US" altLang="en-US" sz="2300" b="0" dirty="0">
                <a:solidFill>
                  <a:schemeClr val="tx1"/>
                </a:solidFill>
                <a:latin typeface="Liberation Sans" panose="020B0604020202020204" pitchFamily="34" charset="0"/>
              </a:rPr>
              <a:t>Decreases (credits) an asset account.</a:t>
            </a:r>
          </a:p>
        </p:txBody>
      </p:sp>
      <p:sp>
        <p:nvSpPr>
          <p:cNvPr id="25607" name="Rectangle 10"/>
          <p:cNvSpPr>
            <a:spLocks noChangeArrowheads="1"/>
          </p:cNvSpPr>
          <p:nvPr/>
        </p:nvSpPr>
        <p:spPr bwMode="auto">
          <a:xfrm>
            <a:off x="7162800" y="1676400"/>
            <a:ext cx="1752600" cy="646331"/>
          </a:xfrm>
          <a:prstGeom prst="rect">
            <a:avLst/>
          </a:prstGeom>
          <a:solidFill>
            <a:schemeClr val="bg1"/>
          </a:solidFill>
          <a:ln>
            <a:noFill/>
          </a:ln>
          <a:extLst>
            <a:ext uri="{91240B29-F687-4F45-9708-019B960494DF}">
              <a14:hiddenLine xmlns:a14="http://schemas.microsoft.com/office/drawing/2010/main" w="19050" cap="sq">
                <a:solidFill>
                  <a:srgbClr val="000000"/>
                </a:solidFill>
                <a:miter lim="800000"/>
                <a:headEnd type="none" w="sm" len="sm"/>
                <a:tailEnd type="none" w="sm" len="sm"/>
              </a14:hiddenLine>
            </a:ext>
          </a:extLst>
        </p:spPr>
        <p:txBody>
          <a:bodyPr wrap="square">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ts val="0"/>
              </a:spcBef>
              <a:buNone/>
            </a:pPr>
            <a:r>
              <a:rPr lang="en-US" sz="1200" dirty="0"/>
              <a:t>ILLUSTRATION 4-5</a:t>
            </a:r>
          </a:p>
          <a:p>
            <a:pPr>
              <a:spcBef>
                <a:spcPts val="0"/>
              </a:spcBef>
              <a:buNone/>
            </a:pPr>
            <a:r>
              <a:rPr lang="en-US" sz="1200" b="0" dirty="0"/>
              <a:t>Adjusting entries for prepaid expenses</a:t>
            </a:r>
            <a:endParaRPr lang="en-US" altLang="en-US" sz="1200" dirty="0">
              <a:solidFill>
                <a:schemeClr val="tx1"/>
              </a:solidFill>
              <a:latin typeface="Liberation Sans" panose="020B0604020202020204" pitchFamily="34" charset="0"/>
            </a:endParaRPr>
          </a:p>
        </p:txBody>
      </p:sp>
      <p:sp>
        <p:nvSpPr>
          <p:cNvPr id="9"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10"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dirty="0">
                <a:solidFill>
                  <a:schemeClr val="tx2">
                    <a:lumMod val="50000"/>
                  </a:schemeClr>
                </a:solidFill>
                <a:latin typeface="Liberation Sans" panose="020B0604020202020204" pitchFamily="34" charset="0"/>
              </a:rPr>
              <a:t>PREPAID EXPENSES</a:t>
            </a:r>
            <a:endParaRPr lang="en-US" altLang="en-US" sz="3200" b="1" dirty="0">
              <a:solidFill>
                <a:schemeClr val="tx2">
                  <a:lumMod val="50000"/>
                </a:schemeClr>
              </a:solidFill>
              <a:latin typeface="Liberation Sans" panose="020B0604020202020204" pitchFamily="34" charset="0"/>
            </a:endParaRPr>
          </a:p>
        </p:txBody>
      </p:sp>
      <p:sp>
        <p:nvSpPr>
          <p:cNvPr id="8"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2 </a:t>
            </a:r>
          </a:p>
        </p:txBody>
      </p:sp>
    </p:spTree>
  </p:cSld>
  <p:clrMapOvr>
    <a:masterClrMapping/>
  </p:clrMapOvr>
  <p:transition>
    <p:wipe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20"/>
          <p:cNvSpPr txBox="1">
            <a:spLocks noChangeArrowheads="1"/>
          </p:cNvSpPr>
          <p:nvPr/>
        </p:nvSpPr>
        <p:spPr bwMode="auto">
          <a:xfrm>
            <a:off x="609600" y="1295400"/>
            <a:ext cx="8077200" cy="2015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nSpc>
                <a:spcPct val="125000"/>
              </a:lnSpc>
              <a:spcBef>
                <a:spcPct val="0"/>
              </a:spcBef>
              <a:buClrTx/>
              <a:buSzTx/>
              <a:buFontTx/>
              <a:buNone/>
            </a:pPr>
            <a:r>
              <a:rPr lang="en-US" altLang="en-US" sz="2000" dirty="0">
                <a:solidFill>
                  <a:schemeClr val="tx1"/>
                </a:solidFill>
                <a:latin typeface="Liberation Sans" panose="020B0604020202020204" pitchFamily="34" charset="0"/>
              </a:rPr>
              <a:t>Illustration:</a:t>
            </a:r>
            <a:r>
              <a:rPr lang="en-US" altLang="en-US" sz="2000" b="0" dirty="0">
                <a:solidFill>
                  <a:schemeClr val="tx1"/>
                </a:solidFill>
                <a:latin typeface="Liberation Sans" panose="020B0604020202020204" pitchFamily="34" charset="0"/>
              </a:rPr>
              <a:t>  Sierra Corporation purchased supplies costing $2,500 on October 5. Sierra recorded the purchase by increasing (debiting) the asset Supplies. This account shows a balance of $2,500 in the October 31 trial balance. An inventory count at the close of business on October 31 reveals that $1,000 of supplies are still on hand.</a:t>
            </a:r>
          </a:p>
        </p:txBody>
      </p:sp>
      <p:sp>
        <p:nvSpPr>
          <p:cNvPr id="14"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15"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dirty="0">
                <a:solidFill>
                  <a:srgbClr val="CC0000"/>
                </a:solidFill>
                <a:latin typeface="Liberation Sans" panose="020B0604020202020204" pitchFamily="34" charset="0"/>
              </a:rPr>
              <a:t>Supplies</a:t>
            </a:r>
            <a:endParaRPr lang="en-US" altLang="en-US" sz="3200" b="1" dirty="0">
              <a:solidFill>
                <a:srgbClr val="CC0000"/>
              </a:solidFill>
              <a:latin typeface="Liberation Sans" panose="020B0604020202020204" pitchFamily="34" charset="0"/>
            </a:endParaRPr>
          </a:p>
        </p:txBody>
      </p:sp>
      <p:sp>
        <p:nvSpPr>
          <p:cNvPr id="13"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2 </a:t>
            </a:r>
          </a:p>
        </p:txBody>
      </p:sp>
      <p:sp>
        <p:nvSpPr>
          <p:cNvPr id="2" name="TextBox 1"/>
          <p:cNvSpPr txBox="1"/>
          <p:nvPr/>
        </p:nvSpPr>
        <p:spPr>
          <a:xfrm>
            <a:off x="609600" y="3429000"/>
            <a:ext cx="6947864" cy="1631216"/>
          </a:xfrm>
          <a:prstGeom prst="rect">
            <a:avLst/>
          </a:prstGeom>
          <a:noFill/>
        </p:spPr>
        <p:txBody>
          <a:bodyPr wrap="none" rtlCol="0">
            <a:spAutoFit/>
          </a:bodyPr>
          <a:lstStyle/>
          <a:p>
            <a:r>
              <a:rPr lang="en-US" sz="2000" dirty="0"/>
              <a:t>What is the original entry on October 5?</a:t>
            </a:r>
          </a:p>
          <a:p>
            <a:endParaRPr lang="en-US" sz="2000" dirty="0"/>
          </a:p>
          <a:p>
            <a:r>
              <a:rPr lang="en-US" sz="2000" dirty="0"/>
              <a:t>Is that the “reality” of today, 10/31?</a:t>
            </a:r>
          </a:p>
          <a:p>
            <a:endParaRPr lang="en-US" sz="2000" dirty="0"/>
          </a:p>
          <a:p>
            <a:r>
              <a:rPr lang="en-US" sz="2000" dirty="0"/>
              <a:t>How do we adjust/update 10/5 to reflect 10/31’s reality? </a:t>
            </a:r>
          </a:p>
        </p:txBody>
      </p:sp>
    </p:spTree>
  </p:cSld>
  <p:clrMapOvr>
    <a:masterClrMapping/>
  </p:clrMapOvr>
  <p:transition>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bwMode="auto">
          <a:xfrm>
            <a:off x="685800" y="2744520"/>
            <a:ext cx="7772400" cy="877824"/>
          </a:xfrm>
          <a:prstGeom prst="roundRect">
            <a:avLst/>
          </a:prstGeom>
          <a:solidFill>
            <a:srgbClr val="FFFFC5"/>
          </a:solidFill>
          <a:ln w="12700" cap="sq" cmpd="sng" algn="ctr">
            <a:solidFill>
              <a:schemeClr val="tx1"/>
            </a:solidFill>
            <a:prstDash val="solid"/>
            <a:round/>
            <a:headEnd type="none" w="sm" len="sm"/>
            <a:tailEnd type="none" w="sm" len="sm"/>
          </a:ln>
          <a:effectLst>
            <a:innerShdw blurRad="114300">
              <a:prstClr val="black"/>
            </a:innerShdw>
          </a:effectLst>
        </p:spPr>
        <p:txBody>
          <a:bodyPr vert="horz" wrap="square" lIns="91440" tIns="91440" rIns="182880" bIns="91440" numCol="1" rtlCol="0" anchor="ctr" anchorCtr="0" compatLnSpc="1">
            <a:prstTxWarp prst="textNoShape">
              <a:avLst/>
            </a:prstTxWarp>
            <a:noAutofit/>
          </a:bodyPr>
          <a:lstStyle/>
          <a:p>
            <a:pPr marL="804863"/>
            <a:r>
              <a:rPr lang="en-US" sz="2000" dirty="0">
                <a:solidFill>
                  <a:schemeClr val="tx1"/>
                </a:solidFill>
                <a:latin typeface="Liberation Sans" panose="020B0604020202020204" pitchFamily="34" charset="0"/>
              </a:rPr>
              <a:t>Prepare adjusting entries for deferrals.</a:t>
            </a:r>
          </a:p>
        </p:txBody>
      </p:sp>
      <p:sp>
        <p:nvSpPr>
          <p:cNvPr id="130062" name="Rectangle 14"/>
          <p:cNvSpPr>
            <a:spLocks noGrp="1" noChangeArrowheads="1"/>
          </p:cNvSpPr>
          <p:nvPr>
            <p:ph type="title"/>
          </p:nvPr>
        </p:nvSpPr>
        <p:spPr bwMode="auto">
          <a:xfrm>
            <a:off x="457200" y="381000"/>
            <a:ext cx="8229600" cy="560388"/>
          </a:xfrm>
          <a:prstGeom prst="rect">
            <a:avLst/>
          </a:prstGeom>
          <a:solidFill>
            <a:srgbClr val="0066CC"/>
          </a:solidFill>
          <a:ln w="38100" cap="flat" algn="ctr">
            <a:solidFill>
              <a:srgbClr val="7F7F7F"/>
            </a:solidFill>
            <a:miter lim="800000"/>
            <a:headEnd/>
            <a:tailEnd/>
          </a:ln>
          <a:effectLst/>
        </p:spPr>
        <p:txBody>
          <a:bodyPr vert="horz" wrap="square" lIns="90488" tIns="44450" rIns="90488" bIns="44450" numCol="1" anchor="t" anchorCtr="0" compatLnSpc="1">
            <a:prstTxWarp prst="textNoShape">
              <a:avLst/>
            </a:prstTxWarp>
          </a:bodyPr>
          <a:lstStyle/>
          <a:p>
            <a:pPr marL="109538"/>
            <a:r>
              <a:rPr lang="en-US" altLang="en-US" i="0" dirty="0">
                <a:solidFill>
                  <a:schemeClr val="bg1"/>
                </a:solidFill>
                <a:effectLst>
                  <a:outerShdw blurRad="38100" dist="38100" dir="2700000" algn="tl">
                    <a:srgbClr val="000000"/>
                  </a:outerShdw>
                </a:effectLst>
                <a:latin typeface="Liberation Sans" panose="020B0604020202020204" pitchFamily="34" charset="0"/>
              </a:rPr>
              <a:t>CHAPTER OUTLINE</a:t>
            </a:r>
          </a:p>
        </p:txBody>
      </p:sp>
      <p:sp>
        <p:nvSpPr>
          <p:cNvPr id="3" name="Rounded Rectangle 2"/>
          <p:cNvSpPr/>
          <p:nvPr/>
        </p:nvSpPr>
        <p:spPr bwMode="auto">
          <a:xfrm>
            <a:off x="677840" y="1668104"/>
            <a:ext cx="7772400" cy="880846"/>
          </a:xfrm>
          <a:prstGeom prst="roundRect">
            <a:avLst/>
          </a:prstGeom>
          <a:solidFill>
            <a:srgbClr val="FFFFC5"/>
          </a:solidFill>
          <a:ln w="12700" cap="sq" cmpd="sng" algn="ctr">
            <a:solidFill>
              <a:schemeClr val="tx1"/>
            </a:solidFill>
            <a:prstDash val="solid"/>
            <a:round/>
            <a:headEnd type="none" w="sm" len="sm"/>
            <a:tailEnd type="none" w="sm" len="sm"/>
          </a:ln>
          <a:effectLst>
            <a:innerShdw blurRad="114300">
              <a:prstClr val="black"/>
            </a:innerShdw>
          </a:effectLst>
        </p:spPr>
        <p:txBody>
          <a:bodyPr vert="horz" wrap="square" lIns="91440" tIns="91440" rIns="182880" bIns="91440" numCol="1" rtlCol="0" anchor="ctr" anchorCtr="0" compatLnSpc="1">
            <a:prstTxWarp prst="textNoShape">
              <a:avLst/>
            </a:prstTxWarp>
            <a:noAutofit/>
          </a:bodyPr>
          <a:lstStyle/>
          <a:p>
            <a:pPr marL="804863"/>
            <a:r>
              <a:rPr lang="en-US" sz="2000" dirty="0">
                <a:solidFill>
                  <a:schemeClr val="tx1"/>
                </a:solidFill>
                <a:latin typeface="Liberation Sans" panose="020B0604020202020204" pitchFamily="34" charset="0"/>
              </a:rPr>
              <a:t>Explain the accrual basis of accounting and the reasons for adjusting entries.</a:t>
            </a:r>
          </a:p>
        </p:txBody>
      </p:sp>
      <p:cxnSp>
        <p:nvCxnSpPr>
          <p:cNvPr id="5" name="Straight Connector 4"/>
          <p:cNvCxnSpPr/>
          <p:nvPr/>
        </p:nvCxnSpPr>
        <p:spPr bwMode="auto">
          <a:xfrm>
            <a:off x="1439840" y="1814945"/>
            <a:ext cx="0" cy="623455"/>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6" name="TextBox 5"/>
          <p:cNvSpPr txBox="1"/>
          <p:nvPr/>
        </p:nvSpPr>
        <p:spPr>
          <a:xfrm>
            <a:off x="838613" y="1815152"/>
            <a:ext cx="554182" cy="584775"/>
          </a:xfrm>
          <a:prstGeom prst="rect">
            <a:avLst/>
          </a:prstGeom>
          <a:noFill/>
        </p:spPr>
        <p:txBody>
          <a:bodyPr wrap="square" rtlCol="0">
            <a:spAutoFit/>
          </a:bodyPr>
          <a:lstStyle/>
          <a:p>
            <a:pPr algn="ctr"/>
            <a:r>
              <a:rPr lang="en-US" sz="3200" b="1" i="0" dirty="0">
                <a:solidFill>
                  <a:srgbClr val="CC0000"/>
                </a:solidFill>
                <a:effectLst/>
                <a:latin typeface="+mn-lt"/>
              </a:rPr>
              <a:t>1</a:t>
            </a:r>
          </a:p>
        </p:txBody>
      </p:sp>
      <p:sp>
        <p:nvSpPr>
          <p:cNvPr id="7" name="Rectangle 6"/>
          <p:cNvSpPr/>
          <p:nvPr/>
        </p:nvSpPr>
        <p:spPr bwMode="auto">
          <a:xfrm>
            <a:off x="457200" y="381000"/>
            <a:ext cx="8229600" cy="5638800"/>
          </a:xfrm>
          <a:prstGeom prst="rect">
            <a:avLst/>
          </a:prstGeom>
          <a:noFill/>
          <a:ln w="38100" cap="sq" cmpd="sng" algn="ctr">
            <a:solidFill>
              <a:srgbClr val="7F7F7F"/>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14" name="TextBox 13"/>
          <p:cNvSpPr txBox="1"/>
          <p:nvPr/>
        </p:nvSpPr>
        <p:spPr>
          <a:xfrm>
            <a:off x="838613" y="2888899"/>
            <a:ext cx="554182" cy="584775"/>
          </a:xfrm>
          <a:prstGeom prst="rect">
            <a:avLst/>
          </a:prstGeom>
          <a:noFill/>
        </p:spPr>
        <p:txBody>
          <a:bodyPr wrap="square" rtlCol="0">
            <a:spAutoFit/>
          </a:bodyPr>
          <a:lstStyle/>
          <a:p>
            <a:pPr algn="ctr"/>
            <a:r>
              <a:rPr lang="en-US" sz="3200" b="1" i="0" dirty="0">
                <a:solidFill>
                  <a:srgbClr val="CC0000"/>
                </a:solidFill>
                <a:effectLst/>
                <a:latin typeface="+mn-lt"/>
              </a:rPr>
              <a:t>2</a:t>
            </a:r>
          </a:p>
        </p:txBody>
      </p:sp>
      <p:sp>
        <p:nvSpPr>
          <p:cNvPr id="8" name="TextBox 7"/>
          <p:cNvSpPr txBox="1"/>
          <p:nvPr/>
        </p:nvSpPr>
        <p:spPr>
          <a:xfrm>
            <a:off x="587992" y="1080448"/>
            <a:ext cx="5181600" cy="484909"/>
          </a:xfrm>
          <a:prstGeom prst="rect">
            <a:avLst/>
          </a:prstGeom>
          <a:noFill/>
          <a:ln w="38100" cap="flat" algn="ctr">
            <a:noFill/>
            <a:miter lim="800000"/>
            <a:headEnd/>
            <a:tailEnd/>
          </a:ln>
          <a:effectLst/>
        </p:spPr>
        <p:txBody>
          <a:bodyPr vert="horz" wrap="square" lIns="90488" tIns="44450" rIns="90488" bIns="44450" numCol="1" anchor="t" anchorCtr="0" compatLnSpc="1">
            <a:prstTxWarp prst="textNoShape">
              <a:avLst/>
            </a:prstTxWarp>
          </a:bodyPr>
          <a:lstStyle>
            <a:defPPr>
              <a:defRPr lang="en-US"/>
            </a:defPPr>
            <a:lvl1pPr marL="109538">
              <a:defRPr sz="2400" i="0">
                <a:solidFill>
                  <a:srgbClr val="E20000"/>
                </a:solidFill>
                <a:effectLst/>
                <a:latin typeface="Liberation Sans" panose="020B0604020202020204" pitchFamily="34" charset="0"/>
                <a:ea typeface="+mj-ea"/>
                <a:cs typeface="+mj-cs"/>
              </a:defRPr>
            </a:lvl1pPr>
            <a:lvl2pPr algn="ctr">
              <a:defRPr sz="3000" i="1">
                <a:solidFill>
                  <a:srgbClr val="BC0000"/>
                </a:solidFill>
                <a:effectLst>
                  <a:outerShdw blurRad="38100" dist="38100" dir="2700000" algn="tl">
                    <a:srgbClr val="C0C0C0"/>
                  </a:outerShdw>
                </a:effectLst>
                <a:latin typeface="Comic Sans MS" pitchFamily="66" charset="0"/>
              </a:defRPr>
            </a:lvl2pPr>
            <a:lvl3pPr algn="ctr">
              <a:defRPr sz="3000" i="1">
                <a:solidFill>
                  <a:srgbClr val="BC0000"/>
                </a:solidFill>
                <a:effectLst>
                  <a:outerShdw blurRad="38100" dist="38100" dir="2700000" algn="tl">
                    <a:srgbClr val="C0C0C0"/>
                  </a:outerShdw>
                </a:effectLst>
                <a:latin typeface="Comic Sans MS" pitchFamily="66" charset="0"/>
              </a:defRPr>
            </a:lvl3pPr>
            <a:lvl4pPr algn="ctr">
              <a:defRPr sz="3000" i="1">
                <a:solidFill>
                  <a:srgbClr val="BC0000"/>
                </a:solidFill>
                <a:effectLst>
                  <a:outerShdw blurRad="38100" dist="38100" dir="2700000" algn="tl">
                    <a:srgbClr val="C0C0C0"/>
                  </a:outerShdw>
                </a:effectLst>
                <a:latin typeface="Comic Sans MS" pitchFamily="66" charset="0"/>
              </a:defRPr>
            </a:lvl4pPr>
            <a:lvl5pPr algn="ctr">
              <a:defRPr sz="3000" i="1">
                <a:solidFill>
                  <a:srgbClr val="BC0000"/>
                </a:solidFill>
                <a:effectLst>
                  <a:outerShdw blurRad="38100" dist="38100" dir="2700000" algn="tl">
                    <a:srgbClr val="C0C0C0"/>
                  </a:outerShdw>
                </a:effectLst>
                <a:latin typeface="Comic Sans MS" pitchFamily="66" charset="0"/>
              </a:defRPr>
            </a:lvl5pPr>
            <a:lvl6pPr marL="457200" algn="ctr" eaLnBrk="0" fontAlgn="base" hangingPunct="0">
              <a:spcBef>
                <a:spcPct val="0"/>
              </a:spcBef>
              <a:spcAft>
                <a:spcPct val="0"/>
              </a:spcAft>
              <a:defRPr sz="3000" i="1">
                <a:solidFill>
                  <a:schemeClr val="tx1"/>
                </a:solidFill>
                <a:effectLst>
                  <a:outerShdw blurRad="38100" dist="38100" dir="2700000" algn="tl">
                    <a:srgbClr val="FFFFFF"/>
                  </a:outerShdw>
                </a:effectLst>
                <a:latin typeface="Comic Sans MS" pitchFamily="66" charset="0"/>
              </a:defRPr>
            </a:lvl6pPr>
            <a:lvl7pPr marL="914400" algn="ctr" eaLnBrk="0" fontAlgn="base" hangingPunct="0">
              <a:spcBef>
                <a:spcPct val="0"/>
              </a:spcBef>
              <a:spcAft>
                <a:spcPct val="0"/>
              </a:spcAft>
              <a:defRPr sz="3000" i="1">
                <a:solidFill>
                  <a:schemeClr val="tx1"/>
                </a:solidFill>
                <a:effectLst>
                  <a:outerShdw blurRad="38100" dist="38100" dir="2700000" algn="tl">
                    <a:srgbClr val="FFFFFF"/>
                  </a:outerShdw>
                </a:effectLst>
                <a:latin typeface="Comic Sans MS" pitchFamily="66" charset="0"/>
              </a:defRPr>
            </a:lvl7pPr>
            <a:lvl8pPr marL="1371600" algn="ctr" eaLnBrk="0" fontAlgn="base" hangingPunct="0">
              <a:spcBef>
                <a:spcPct val="0"/>
              </a:spcBef>
              <a:spcAft>
                <a:spcPct val="0"/>
              </a:spcAft>
              <a:defRPr sz="3000" i="1">
                <a:solidFill>
                  <a:schemeClr val="tx1"/>
                </a:solidFill>
                <a:effectLst>
                  <a:outerShdw blurRad="38100" dist="38100" dir="2700000" algn="tl">
                    <a:srgbClr val="FFFFFF"/>
                  </a:outerShdw>
                </a:effectLst>
                <a:latin typeface="Comic Sans MS" pitchFamily="66" charset="0"/>
              </a:defRPr>
            </a:lvl8pPr>
            <a:lvl9pPr marL="1828800" algn="ctr" eaLnBrk="0" fontAlgn="base" hangingPunct="0">
              <a:spcBef>
                <a:spcPct val="0"/>
              </a:spcBef>
              <a:spcAft>
                <a:spcPct val="0"/>
              </a:spcAft>
              <a:defRPr sz="3000" i="1">
                <a:solidFill>
                  <a:schemeClr val="tx1"/>
                </a:solidFill>
                <a:effectLst>
                  <a:outerShdw blurRad="38100" dist="38100" dir="2700000" algn="tl">
                    <a:srgbClr val="FFFFFF"/>
                  </a:outerShdw>
                </a:effectLst>
                <a:latin typeface="Comic Sans MS" pitchFamily="66" charset="0"/>
              </a:defRPr>
            </a:lvl9pPr>
          </a:lstStyle>
          <a:p>
            <a:r>
              <a:rPr lang="en-US" dirty="0">
                <a:solidFill>
                  <a:srgbClr val="CC0000"/>
                </a:solidFill>
              </a:rPr>
              <a:t>LEARNING</a:t>
            </a:r>
            <a:r>
              <a:rPr lang="en-US" dirty="0"/>
              <a:t> OBJECTIVES</a:t>
            </a:r>
          </a:p>
        </p:txBody>
      </p:sp>
      <p:sp>
        <p:nvSpPr>
          <p:cNvPr id="16" name="Rounded Rectangle 15"/>
          <p:cNvSpPr/>
          <p:nvPr/>
        </p:nvSpPr>
        <p:spPr bwMode="auto">
          <a:xfrm>
            <a:off x="677840" y="3811320"/>
            <a:ext cx="7772400" cy="877824"/>
          </a:xfrm>
          <a:prstGeom prst="roundRect">
            <a:avLst/>
          </a:prstGeom>
          <a:solidFill>
            <a:srgbClr val="FFFFC5"/>
          </a:solidFill>
          <a:ln w="12700" cap="sq" cmpd="sng" algn="ctr">
            <a:solidFill>
              <a:schemeClr val="tx1"/>
            </a:solidFill>
            <a:prstDash val="solid"/>
            <a:round/>
            <a:headEnd type="none" w="sm" len="sm"/>
            <a:tailEnd type="none" w="sm" len="sm"/>
          </a:ln>
          <a:effectLst>
            <a:innerShdw blurRad="114300">
              <a:prstClr val="black"/>
            </a:innerShdw>
          </a:effectLst>
        </p:spPr>
        <p:txBody>
          <a:bodyPr vert="horz" wrap="square" lIns="91440" tIns="91440" rIns="91440" bIns="91440" numCol="1" rtlCol="0" anchor="ctr" anchorCtr="0" compatLnSpc="1">
            <a:prstTxWarp prst="textNoShape">
              <a:avLst/>
            </a:prstTxWarp>
            <a:noAutofit/>
          </a:bodyPr>
          <a:lstStyle/>
          <a:p>
            <a:pPr marL="804863" algn="l"/>
            <a:r>
              <a:rPr lang="en-US" sz="2000" b="1" dirty="0">
                <a:solidFill>
                  <a:schemeClr val="tx1"/>
                </a:solidFill>
                <a:latin typeface="Liberation Sans" panose="020B0604020202020204" pitchFamily="34" charset="0"/>
              </a:rPr>
              <a:t>Prepare adjusting entries for accruals.</a:t>
            </a:r>
          </a:p>
        </p:txBody>
      </p:sp>
      <p:sp>
        <p:nvSpPr>
          <p:cNvPr id="18" name="TextBox 17"/>
          <p:cNvSpPr txBox="1"/>
          <p:nvPr/>
        </p:nvSpPr>
        <p:spPr>
          <a:xfrm>
            <a:off x="838613" y="3958508"/>
            <a:ext cx="554182" cy="584775"/>
          </a:xfrm>
          <a:prstGeom prst="rect">
            <a:avLst/>
          </a:prstGeom>
          <a:noFill/>
        </p:spPr>
        <p:txBody>
          <a:bodyPr wrap="square" rtlCol="0">
            <a:spAutoFit/>
          </a:bodyPr>
          <a:lstStyle>
            <a:defPPr>
              <a:defRPr lang="en-US"/>
            </a:defPPr>
            <a:lvl1pPr algn="ctr">
              <a:defRPr sz="3200" i="0">
                <a:solidFill>
                  <a:srgbClr val="CC0000"/>
                </a:solidFill>
                <a:effectLst/>
                <a:latin typeface="+mn-lt"/>
              </a:defRPr>
            </a:lvl1pPr>
          </a:lstStyle>
          <a:p>
            <a:r>
              <a:rPr lang="en-US" dirty="0"/>
              <a:t>3</a:t>
            </a:r>
          </a:p>
        </p:txBody>
      </p:sp>
      <p:sp>
        <p:nvSpPr>
          <p:cNvPr id="22" name="Rounded Rectangle 21"/>
          <p:cNvSpPr/>
          <p:nvPr/>
        </p:nvSpPr>
        <p:spPr bwMode="auto">
          <a:xfrm>
            <a:off x="685800" y="4878120"/>
            <a:ext cx="7772400" cy="877824"/>
          </a:xfrm>
          <a:prstGeom prst="roundRect">
            <a:avLst/>
          </a:prstGeom>
          <a:solidFill>
            <a:srgbClr val="FFFFC5"/>
          </a:solidFill>
          <a:ln w="12700" cap="sq" cmpd="sng" algn="ctr">
            <a:solidFill>
              <a:schemeClr val="tx1"/>
            </a:solidFill>
            <a:prstDash val="solid"/>
            <a:round/>
            <a:headEnd type="none" w="sm" len="sm"/>
            <a:tailEnd type="none" w="sm" len="sm"/>
          </a:ln>
          <a:effectLst>
            <a:innerShdw blurRad="114300">
              <a:prstClr val="black"/>
            </a:innerShdw>
          </a:effectLst>
        </p:spPr>
        <p:txBody>
          <a:bodyPr vert="horz" wrap="square" lIns="91440" tIns="91440" rIns="91440" bIns="91440" numCol="1" rtlCol="0" anchor="ctr" anchorCtr="0" compatLnSpc="1">
            <a:prstTxWarp prst="textNoShape">
              <a:avLst/>
            </a:prstTxWarp>
            <a:noAutofit/>
          </a:bodyPr>
          <a:lstStyle/>
          <a:p>
            <a:pPr marL="804863"/>
            <a:r>
              <a:rPr lang="en-US" sz="2000" dirty="0">
                <a:solidFill>
                  <a:schemeClr val="tx1"/>
                </a:solidFill>
                <a:latin typeface="Liberation Sans" panose="020B0604020202020204" pitchFamily="34" charset="0"/>
              </a:rPr>
              <a:t>Prepare an adjusted trial balance and closing entries.</a:t>
            </a:r>
          </a:p>
        </p:txBody>
      </p:sp>
      <p:cxnSp>
        <p:nvCxnSpPr>
          <p:cNvPr id="20" name="Straight Connector 19"/>
          <p:cNvCxnSpPr/>
          <p:nvPr/>
        </p:nvCxnSpPr>
        <p:spPr bwMode="auto">
          <a:xfrm>
            <a:off x="1447800" y="2875044"/>
            <a:ext cx="0" cy="623455"/>
          </a:xfrm>
          <a:prstGeom prst="line">
            <a:avLst/>
          </a:prstGeom>
          <a:solidFill>
            <a:schemeClr val="accent1"/>
          </a:solidFill>
          <a:ln w="38100" cap="sq" cmpd="sng" algn="ctr">
            <a:solidFill>
              <a:schemeClr val="tx1"/>
            </a:solidFill>
            <a:prstDash val="solid"/>
            <a:round/>
            <a:headEnd type="none" w="sm" len="sm"/>
            <a:tailEnd type="none" w="sm" len="sm"/>
          </a:ln>
          <a:effectLst/>
        </p:spPr>
      </p:cxnSp>
      <p:cxnSp>
        <p:nvCxnSpPr>
          <p:cNvPr id="21" name="Straight Connector 20"/>
          <p:cNvCxnSpPr/>
          <p:nvPr/>
        </p:nvCxnSpPr>
        <p:spPr bwMode="auto">
          <a:xfrm>
            <a:off x="1447800" y="3941844"/>
            <a:ext cx="0" cy="623455"/>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28" name="TextBox 27"/>
          <p:cNvSpPr txBox="1"/>
          <p:nvPr/>
        </p:nvSpPr>
        <p:spPr>
          <a:xfrm>
            <a:off x="838200" y="5025308"/>
            <a:ext cx="554182" cy="584775"/>
          </a:xfrm>
          <a:prstGeom prst="rect">
            <a:avLst/>
          </a:prstGeom>
          <a:noFill/>
        </p:spPr>
        <p:txBody>
          <a:bodyPr wrap="square" rtlCol="0">
            <a:spAutoFit/>
          </a:bodyPr>
          <a:lstStyle/>
          <a:p>
            <a:pPr algn="ctr"/>
            <a:r>
              <a:rPr lang="en-US" sz="3200" b="1" i="0" dirty="0">
                <a:solidFill>
                  <a:srgbClr val="CC0000"/>
                </a:solidFill>
                <a:effectLst/>
                <a:latin typeface="+mn-lt"/>
              </a:rPr>
              <a:t>4</a:t>
            </a:r>
          </a:p>
        </p:txBody>
      </p:sp>
      <p:cxnSp>
        <p:nvCxnSpPr>
          <p:cNvPr id="29" name="Straight Connector 28"/>
          <p:cNvCxnSpPr/>
          <p:nvPr/>
        </p:nvCxnSpPr>
        <p:spPr bwMode="auto">
          <a:xfrm>
            <a:off x="1447387" y="5008644"/>
            <a:ext cx="0" cy="623455"/>
          </a:xfrm>
          <a:prstGeom prst="line">
            <a:avLst/>
          </a:prstGeom>
          <a:solidFill>
            <a:schemeClr val="accent1"/>
          </a:solidFill>
          <a:ln w="38100" cap="sq" cmpd="sng" algn="ctr">
            <a:solidFill>
              <a:schemeClr val="tx1"/>
            </a:solidFill>
            <a:prstDash val="solid"/>
            <a:round/>
            <a:headEnd type="none" w="sm" len="sm"/>
            <a:tailEnd type="none" w="sm" len="sm"/>
          </a:ln>
          <a:effectLst/>
        </p:spPr>
      </p:cxnSp>
    </p:spTree>
    <p:extLst>
      <p:ext uri="{BB962C8B-B14F-4D97-AF65-F5344CB8AC3E}">
        <p14:creationId xmlns:p14="http://schemas.microsoft.com/office/powerpoint/2010/main" val="2954748694"/>
      </p:ext>
    </p:extLst>
  </p:cSld>
  <p:clrMapOvr>
    <a:masterClrMapping/>
  </p:clrMapOvr>
  <p:transition>
    <p:wipe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3" name="Rectangle 3"/>
          <p:cNvSpPr>
            <a:spLocks noGrp="1" noChangeArrowheads="1"/>
          </p:cNvSpPr>
          <p:nvPr>
            <p:ph type="title"/>
          </p:nvPr>
        </p:nvSpPr>
        <p:spPr>
          <a:xfrm>
            <a:off x="457200" y="457200"/>
            <a:ext cx="8229600" cy="560388"/>
          </a:xfrm>
          <a:ln w="12700" cap="flat">
            <a:solidFill>
              <a:schemeClr val="tx1"/>
            </a:solidFill>
          </a:ln>
          <a:effectLst>
            <a:outerShdw dist="107763" dir="2700000" algn="ctr" rotWithShape="0">
              <a:schemeClr val="bg2"/>
            </a:outerShdw>
          </a:effectLst>
        </p:spPr>
        <p:txBody>
          <a:bodyPr lIns="90488" tIns="44450" rIns="90488" bIns="44450" anchor="t"/>
          <a:lstStyle/>
          <a:p>
            <a:pPr marL="109538" algn="l">
              <a:defRPr/>
            </a:pPr>
            <a:r>
              <a:rPr lang="en-US" dirty="0">
                <a:solidFill>
                  <a:schemeClr val="accent2"/>
                </a:solidFill>
                <a:effectLst>
                  <a:outerShdw blurRad="38100" dist="38100" dir="2700000" algn="tl">
                    <a:srgbClr val="000000"/>
                  </a:outerShdw>
                </a:effectLst>
              </a:rPr>
              <a:t>Adjusting Entries for “Prepaid Expenses”</a:t>
            </a:r>
          </a:p>
        </p:txBody>
      </p:sp>
      <p:sp>
        <p:nvSpPr>
          <p:cNvPr id="399364" name="Text Box 4"/>
          <p:cNvSpPr txBox="1">
            <a:spLocks noChangeArrowheads="1"/>
          </p:cNvSpPr>
          <p:nvPr/>
        </p:nvSpPr>
        <p:spPr bwMode="auto">
          <a:xfrm>
            <a:off x="2438400" y="6369050"/>
            <a:ext cx="6553200" cy="336550"/>
          </a:xfrm>
          <a:prstGeom prst="rect">
            <a:avLst/>
          </a:prstGeom>
          <a:solidFill>
            <a:schemeClr val="bg1"/>
          </a:solidFill>
          <a:ln w="19050">
            <a:noFill/>
            <a:miter lim="800000"/>
            <a:headEnd/>
            <a:tailEnd/>
          </a:ln>
          <a:effectLst/>
        </p:spPr>
        <p:txBody>
          <a:bodyPr>
            <a:spAutoFit/>
          </a:bodyPr>
          <a:lstStyle/>
          <a:p>
            <a:pPr algn="r">
              <a:spcBef>
                <a:spcPct val="50000"/>
              </a:spcBef>
              <a:defRPr/>
            </a:pPr>
            <a:r>
              <a:rPr lang="en-US" sz="1600" b="1" i="1">
                <a:solidFill>
                  <a:schemeClr val="bg2"/>
                </a:solidFill>
                <a:effectLst>
                  <a:outerShdw blurRad="38100" dist="38100" dir="2700000" algn="tl">
                    <a:srgbClr val="C0C0C0"/>
                  </a:outerShdw>
                </a:effectLst>
                <a:latin typeface="Comic Sans MS" pitchFamily="66" charset="0"/>
              </a:rPr>
              <a:t>LO 5 	Prepare adjusting entries for deferrals.</a:t>
            </a:r>
          </a:p>
        </p:txBody>
      </p:sp>
      <p:sp>
        <p:nvSpPr>
          <p:cNvPr id="22532" name="Rectangle 10"/>
          <p:cNvSpPr>
            <a:spLocks noChangeArrowheads="1"/>
          </p:cNvSpPr>
          <p:nvPr/>
        </p:nvSpPr>
        <p:spPr bwMode="auto">
          <a:xfrm>
            <a:off x="228600" y="5486400"/>
            <a:ext cx="8616950"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115000"/>
              </a:lnSpc>
              <a:spcBef>
                <a:spcPct val="40000"/>
              </a:spcBef>
              <a:buSzPct val="80000"/>
            </a:pPr>
            <a:r>
              <a:rPr lang="en-US" altLang="en-US" b="1">
                <a:solidFill>
                  <a:srgbClr val="800000"/>
                </a:solidFill>
              </a:rPr>
              <a:t>Prepaid Expenses - c</a:t>
            </a:r>
            <a:r>
              <a:rPr lang="en-US" altLang="en-US"/>
              <a:t>osts that expire with the passage of time/usage.</a:t>
            </a:r>
          </a:p>
        </p:txBody>
      </p:sp>
      <p:sp>
        <p:nvSpPr>
          <p:cNvPr id="22533" name="AutoShape 2" descr="Image result for office paper pallet"/>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22534" name="AutoShape 4" descr="Image result for office paper pallet"/>
          <p:cNvSpPr>
            <a:spLocks noChangeAspect="1" noChangeArrowheads="1"/>
          </p:cNvSpPr>
          <p:nvPr/>
        </p:nvSpPr>
        <p:spPr bwMode="auto">
          <a:xfrm>
            <a:off x="4694238" y="-301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22535" name="AutoShape 6" descr="data:image/jpeg;base64,/9j/4AAQSkZJRgABAQAAAQABAAD/2wCEAAkGBxQTEhUUExQUFhUXGRwaGRgXGCEdHxwcHB0cGhweIBsfHCggHyAmHxwfIjEhJSktLy4uGiIzODMtNygtLisBCgoKDg0OGxAQGzQlICQsLCwsNzc0LDI0LCwsLCwsLCwsNCwsNCwsLCwsLCwsLCwsLCwsLCwsLCwsLCwsLCwsLP/AABEIAOEA4QMBEQACEQEDEQH/xAAbAAACAwEBAQAAAAAAAAAAAAAABQMEBgIBB//EAEgQAAICAAQDBQQHBAgFAgcAAAECAxEABBIhBTFBBhMiUWEjMnGBBxRCUpGhsWKCksEWJDNDcqLR8BVTY3Phg7Jkk7PCw9Lx/8QAGgEAAgMBAQAAAAAAAAAAAAAAAAMBAgQFBv/EADgRAAIBAgQCCAUEAgMAAwEAAAECAAMRBBIhMQVBEyIyUWFxgZGhscHR8BQjQuFS8RUzYiRDkgb/2gAMAwEAAhEDEQA/APuOCEMEIYIQwQhghDBCGCEMEIYIQwQhghDBCGCEMEJ5ghC8F4T3BCGCEMEIYIQwQhghDBCGCEMEIYIQwQhghDBCGCEMEJ4TghC8EJ4zgcyMEJE2bQc3X8RiLiEhficQ+2PkCf5Ym0iL27VZcGva3/2n/wD1xTOI7oHIuJ2e0SfcmrzZNI/FiMWvKFCNzOl43q9xNXwa/wBAcF5ABOtopzfaPMhqSLKgXtqml1V6oMvt+JxUsfCPWlTtck+w+8rxcazhJuTLj0WGR/z8J/IYqCxksKfJfj/Uvjik5A3N9SqrV9aBYmvTDRtvM5teVp+Izj7UteYi/wBDf4DFSWl1y85Vk4q/JjIR1qKf9QpGKl7by60w3ZnOXUNuhzIrmFd0H8LFfyGJADbGSzMujAH2+hl1M/MgrW5A+9ufxCn+eLbc4rtd0rzcUzWu1zKIp+zLCWH7pHdn5G9+vTFCdd41AoHWW/kbSzH2gnX7WXlHoTEfzZ8BY8pGRDuCPjL0PaF/twFfVW1/ouLBjzEoUXcNLicaQi9MnwKYm8XbWUf6a5IPoebu5OqSKyMPkyjFS4vaaP0tXLmtp6Rll+N5d/cniPprF/heLXichl5WvcG8TeVtPcEIE4IQwQnuCEMEIYIQwQmF+k3MyocqI5pItTSAlCd6UEWBz5eRxmxBIAsZ1uFU6bl863sJhlfM2SixzcrYxqG36UNEh+NeeMwqVBtrOs2HwjDr3Xw/Ly+navMCxLlEamCmldCGIsAg69635YaMS/MTMeEYY6pUtz7/AA8J3D2rhYnVAyn0UGufkQ3MeWJGJU7iKbhFYC6MCJYh7TxlvCYl231yzJXzMNfniwrJEtwyuBcg+gB+sfZbPRygBJoHNcldW+W7En418sPDIdpzalCohOZT7Tru9DAKFX4Uv/4sTmttaVygjWUMzwaGV+9lyyySbAv3nOuXJhZ6b78sVsCbkRy1nVcqvp5Sx9SVfcd4fQSEj+HvGH5YnKYvpLbi89+rPR9vOw/xHb4exYfrgyHvk9Iv+Mq5vh0ioe5kkeQchKE8XmA/dqAfIkV51zxDIQNDrL06qlrVBYSLK5XMgXJGw23CTZcE+gqD/wC4YhVfnLVGok9X4g/eSSiFtnikvqGDSG/PwSkH5DE3kBX3BB8v9SeLhkRFqJVH7ImT9TtiQoO0WarD/QkqIopQZSa2H1ltx18JlJ2/w9cHLaFy09YED7a3zuVRvy31An8sRe3KAW+x+E5EEjN4czKPRTAw/JNf44mx7/lJLKo6yg+/3liLKyKDrLSD1BB/BVo4sPExRyt2Vkb6LIZWX1KrX4sMQXHfLLSc7LIG4ykYr6wEG/N46+aqwOFlwOc0LhajbIfjK8/aHLm1kzEb+nds/wCGgG8V6dDu149eG4rkhlBeM8PQ2FOrzSBl/wDfyxTp6Qmj/iscw5W8xJl7dxg+A5tq/ajA/UnEHFoNgZccBxBHWZR8ZTz3beZjcDTxseVujqSeXgMV/JWHPC2xV+yJppcEC/8AaQQBrv8AeeN274lFGzuIiq2CZIGXxC9tpBvtg/U1BylhwjBObK5vYn80n12F7UHzAOOhPLMLG07wSIYIQwQmM+kvhCzxRs0yxLExJLIWB1UgHhNjcjocIr0w66m06XDMU1Cocq5rifOl7OTabjfKyA3VOoJolT4ZkQ8xXOsZOgPIzutxKltUVlP53T36lm8vqL5acAm+TUDRFgxkrdbb3tiMlReUlq+DrgAOAR+c4ri4l7Z3Gks12vh2Ja9wVIJ23tbJJPPCyxGpE2CirU8t5aGYjckyRi9txIyGh0oR93+Qr1wAqd5To6qD9tvhf+55DkoZWkQd59kx6tL7C+8ugAeYoDfnzxKhSdJFWtXpKrNY9/Lyns8LRTIkcsqgla3ZGF1zQEfLzGLdYHQyqGnVQs6D2vLk+WmNae7nYn3TBG7cru9Ovp54sXqc9faZgmGI1BXxuR9bSxk+1U2X8LQRgXy0yR7jbqSBy8sXXEuvKLfhFCtqrk+0vf03jO0mXZW60Vf8m0HF/wBUD2hMp4FUGqVARJB2ny5oLDM7b0I0Cn/6pOK/qKfIQ/4bEAXcgDxOk9m7UolnuJxvR1Squ59BbDkcScSo5GSnBWc26RfjOE7YSNsmU1eXjdzvy5R/zxAxR5LGf8LRXV61vhKuZ7TTK1HLQRtz8Ubat+RNsDyxRsU45R9LguHcXFQkShxLjk2ZTupRCykih3YFHkCGJJU+oOKHEPU6pE10+E4ah1xfTWQSdm5E13HGpQ0a5kg0dNDej5kel4ple3lJGJwrEC2+2nhed8OlkcMe/kQKa8JYbWfuAk7Dr+OJUsedpNSnSp7UwfP+51JlgxP9ZO3Ru8kJPpQIHwJB2JrBa/8AL5wzZLfsjXyH0kP1CASqrOzAg23clCGI8Ap7NFuZNAefURZc2XNGdNW6IsqW17wdOe3hI+JQRJHSFtYBs6kYHbfZG8IHQ0brEOqDbeFCrXZruOrYd/1l9c5EoHhXlvTPzrloQKp/eb/XFg6gaxJoVWY72/OZ+k5i4lQoLlh4tWp4maT39XiIBHyB5bYqKoHdLPhGv/L0Nh6SnxTiTSFdciEKPDSCMAmtWwqz4RuflXLFWfNNWGwq0rkLv43lSKYEjQbYEEafEQRuNhfXEKGvoDGO9NRaoRrpqY1zkOanRwmXntlN0s3iJ1E2GOncsTVddqw61RtLTmrUwlDU1Ad+780n3LKCkQHY6R+mOoNp4xtzJcTIhghDBCJe0/EkgWMyK7B30AIuokkE+715YqzBRrHUMO1YkLyF+6VslJFNErxhWjbcUtddwVoUQRuCOYxK5WAIlagekxR73lfinEIlYRvK0T0HDAN5so3Ao8ja3tsfLFXYbXtGUKdQ3ZRcRfm8q0w0xvBOQq6mmAcFdU1ryamBK896GKlSV01l0cU6t3BHlpKcvZCNkGrLQB68XcyPELs8qscq+xzvFDRB3AmleI1FJKu1vHWU+J/R9AqMyzzADoyLL1A5KFYgX/PFHwq+U0UON182UqD8Iin7GyCu6lgkFkb6oqpGe6ZSANI53XrhP6X/ABM3jjKg2dCL+sqS9ns2m5y7uBv4KlHoajYn54oaNQTSOI4R9C1vO4lPOZ6QIYpGlRSd0dnAPX3HPnR+IxQ5wNY2nTw5bMhB9vpL8vGxIGLjUzg67UU5IUbOrAoNtjRq/XFxUFrGI/RMrjLoBtqdB66SHhmaVYyraWsk6XVmBsAe6CAeXUj0wtHAFjNVeg7MCnuLSduLN4ChMZUkhljQBSQQajFje63ba+WJ6WUXA7hhceZ+c9m7QyaizZqazpBKhEsKWrm37R6dRg6UnmZC4FAOwPUmLe8MhLAvIT13cnahZF3sAMUs7ciZrFSlTAUkD1t85Yi4XmG93L5g/wDovX46axYUanIRbY7CjtOPe/yjA8BzrAg5fSKo6lhQkDxbkkNfUm754Z0VXY/SYhj8EhDBiTf/ANae+k7bsdOn9s+ViJttLzW1En7IU35bE4k4Y8zIXi9IjqIx17pbTsY1b5pKIDezglksMLB2q9sT+mA3aLPGbnSnr4kCOst9GK6QWzL7i/DEF/JixB9MM/RruTMh/wD6CpewQe5MhyfYvKtQP1xrB1amjXSaBohVsHevjeJXD0wecXU4vibGxX2ki9h/a0uXXuw9FpZ3JdLFkKjAA1exHPFv04vookNxRynWqG9tgALGO8r2KyysC0ULAcwY9V/x6j+BGGiio5D2mB+IV2HaPuYzPAYAumONIvWNFX+XLf8ATDCgtpM3TuTdzm85eysOhdIZjuTbGzuf0xIWw3lHa52tKs/DwWLsxu9Q367EDn+yv8PriuXXeXzm2W0bri8VPcEIYIQwQmO+kqeNYoe8Ep9r4e6VGOoI53V6DCrsWMJrkZdZ0OHLUaoQltucRdn+IZCOMJ9akRi5djLqh1Eiq3GlVAoAK3QbnFKfR2ABj8VSxbOWNPlbTXSNe08krZdPqrs5sjUhDgjT9o7r5c8aCFInK1B1Fogn4tLE2W7p0j7yObWBHFTMjbWpKjqb0kHnhNZilss6OBoJXDtUFyCOettfAzScB7RJPAkj+BixRqVtJdRZ07WV/Q7Hli9OqGW5iMTgmo1Cg1tr6GT8SzsihJImy7ReIP3jEW1gLpI8NbMDqI3rEksewYqmtIAipcHlaUY8yk2gSQpFExI1CRNDh4pkoMh2NAdftCjtiF13ElgAymm1z63l/K9nsvHZjRl1ad+8c+7dEMzE9TuD1wCkokvi6r9s7eEuwZYBSts4J5SMX+XjJ29MXCiIZyTfaIeKdnYmdryUDqaooDEwHhDAmMgk3qYEACqvzwp6d/4zdQxbqNKhEp57sREpTuMq0gYEkyZh6Q2KUgSqT8bbkfS1tQUHqiaqXFKzKekqEW2sBGfD+xcYQd7DlQ9m9KlxX2d3BN88XSl5TNWx7seqzFfE++0dcM4HFCPcjZr591GtfDQi4aqzE9Zn2JljM8OVzduu2khWIUiyd15dedX0O2AqCYLUKi0sQRBVCi6Aob3iw0lGN9ZWn4YjMzPfiu7qtwq+XktfM4pkBOsutV9MsrZvK5Nn1TdyX2Wncb0xKjTdfaPTriCEvG03rhbLe28cRZdFACqoAFAAAADyA6Yva0z5jzMo8blnVAYO5FHxmUtsvppU73XPFWzcoyj0V/3b+kz/AA/jMs8lDMxFVtnVIyQUC3s5A28SmwMVGcakxpNAjKqm521l6LtdlGKVIwV/ddo2VDy+2wA6j8cArJe15ZuHYhQbrtv3xqc9GG094mq6rULvyq+eL5lEyhWOwksUoYWpsedEfriwMggzjOKDG93Whro10PUbj44huzJQ2YecRZPgsKgF4rI6sztVUwJ1MeoBs4QicyJsq4htQp09PpNWuNEwz3BCGCEMEJhPpZmCRZdjVCY8wCN4pByLC/hYxnxPZnX4OCarAf4/UT5/9ejcrrjDqLtVPc+W4PetZHKutnGEsCdZ6DoKqDqm3x+gkGZy8MY1x/WY5th4lABFi6lWjsL6m6wFgBdSYIrVGtUVSvf/AEZ0OP5gWXlMi1WmdVlFc/tgt+eLCu/PWUbhmHJul1PgZpct21nhHdzZOPTHS+zBjVa5AAh02roRy6Yf+pK6Ms5b8IWr16VW5Pfv+ektcS7Z5XMwGNjJCWKn2iEigb95NYHxIrDxiEMw1OE4hDpr5Rd9TR8o2XgeHMEzRsqpJGSwWNwbVjsfDe6i+noVSHQgayuEzYesGqgqPIx12UyWZilmAh7rLkEhHXRclCiiA0B94ggHbqDitEOCdI7H1MO9Ndbtz8vGaRFeVCksYVXVlbTJvTDSRtuLBNEMcNBYizCc1sqHMhmSkz4imbLxzZmNl2DNUqWVUr4bU/3i8+o32xXoyNjNBxKt/wBig+Wk2B4/logElzEXeKo1ixfKySosrd3Xri3SKNCZRcLVqDMqGx2jPK5pJUDxsro24ZTYPzGLAg7GIdGVsrC0JMyi+86LvW7Ab+W/XBcSLE8pLiZEr8QjDRSA3RRgaJB3U8iNwfUYhuyZen2x5zPQcEy5/tIw55EM7HYiurb2D67HCAt+1Nr4ipfqG3oJmuIdnpjLmguXAWRxoZzEqaQxIJ1Avpqth0/DCXpG5sJ06GMpLTpXfa9wL/6miyk2Tghihm4hG7Rbn2qWTd6dO50jkBzA64eqqqgM05tQ1q1VmpU7A+G39wzva7hyRMkUqjVuO7idlvbc6F9PPE9PTHOVTh2Lqa5DMzkOP5TLkmIZhyVZCNAWwQB9uTb3V6dPXFGxNPvmqnwXFEhiALG+8Q5TiEMYT+rmVYqKiV0C3yBcJFZO2wLUSOuMoqUxsCZ2XwmIYG7BS29rkn3MfZj6Qc7q0rHBESa0tG5YEiwd3Xn6ri5xbbBZkTglG1zUJHh+GcT8c4m9KJ6e/cjWJT89YsfOueA1qp2tBMBgF1NyO/8A0IqzeazTV32cYBmCkfWrK2QCxSN6CqDfTbFGer/JprpYfB65KV7C+x37te+UePcJURO8jmRgDpZo3II8QHtG1bmtQF1R54q1wBdpehVRnyrSAFj3d0++we6vwGOoNp4ttzJMTIhghDBCK+0OX7yIoCoLWAzIHANHfSwo/DEMLi0vSbK2b+pjH7Exsp1rCXs00WqGwQOar4L1X9ltsI6AEa2nSXibq16ZIHv84tzn0eEJcU+4BYo6ltwLIDIAT/BeFthRa4M1U+NsDaogPiNJnpey+Zo6YxMOvctqr91gr/5cZ2w78hedNeLYc9q48/6lfOcScKYpVZWIAPeFrYgk6isgLXZsFSAD0xDFwLEWjKFGkXD02B56W+n1neVzyiJFYAkADeSZDy/6YI8sQGEKlGoWJG3pCaHLuLk75CWvXp1RMC+5FrqtV3rayMT1YZqoFuqwtsd5Ic/Ll9P1bPM6m/cZqWqNFH1ILvp5G8T0rrs14tcJRr36Sll/PCM8n29zae/3UtdWTQfxSl/y4auMYbiZqnAqTdhiJ4/H8tJIXlhmjlLWWXRIFIrnfduRsNt/dArDhi0vrMD8ErWzUyDPM5xKFpsxIsx0zCgBFLdFEQgjUi34OVnnzxndkLZs3znQo0K60UQ0ycviviZf4T2nyuXiCLlJ5Cx1s8+gFnqtQAZxsNhX64utemgia3DcXiXzkgcvKSP9IzDwxZXLp5eMn/KqL+uI/WDksn/gXtd6k4n7a8QJakjQKCW9ifCALJt36eVdRgOJqcllhwnBLYvUvfbaK4u0eem1Bs4wUc9okFEeirf44oK9Ruc0tw3CURfIT6mRZzviTqzhG1nvczIgPoq/a+AHzxUtUP8AKWpU8OP/AKb+l/e8oSZKK4+8ljdSw1lFZtC34mDOlEgdADipH+TTTTc5WNKkBba9h8pZzOSjjQ+/rvY2lc9hosNuBu3S+WIamgErRxNao4Fhl/OchyGaREFpbefkPkwv538MVDAbxtSk7m4awkn15KswwlrJJZC5N3sQzqvXoByGDOvdKnDPftnXuNv7keU44UZ9JT2hB0oEXdQyrQ0MAAGbwgb3z85WrYkjnJrYNWVVJ1F9ydtCefhJpMvmZ3DLBOxHL2bGqH3iovf/AExYrUfUCLSrhqChS453/BLSdls63vQlR0714wu/LwljR/dxP6eoZQ8Twa9kk+Q+svZLsLm5hYkyukGjpkLUfKkjrkfPFxhGPOZn43h02VjJk7CLISj5sliWQlIGNEWpBZm8wRfLbFxhhexaIfjTKpNOmAPv5Wn1mMUAPTG8TzR3nWCRDBCGCEz/AG04o2WiSRVVyZFWmJHvBuoBN/I4XUfILzVhMOK9TITyv7SpwPjSZlWrwyIxSSPVZU71WwJBAJBoHmCARiadQMJXE4V6BF9jtGRwyZtp4FHkN+e3PBtJLHvlXO5RpDzBU0NDi18uRFH3if3VwsoSbxtNlUZbe0x+Y7KBwjJlYtBSMjupO6fdF1EgvoJu68J6YS1G7dnSdLD8QZE1qkHxFx4StN2GkV6hlkSzQLgEHyOuNlIHxQ4V+m7rzVT4zcddQ3wirifZXOodTxCTpqjZWvy28LE/u3hb4eoPGbqHFcKwyi6+YiKZSh0uGRvuupU/wsAcIysNSJ0UqU6o6hBjfMcVSRXMgBd92qPSxbb3XtwOtWB188NzgjWYFwdSm4KnQeMqcNzIQNYBO1bE8ib5Op/PClIB2nQrUmqAZTbvln/iQLajFAf+5EJPmACoHzs8t9sT0g7ooYNrWzH0NpDmuIkxqlqEFbCNEuqokiyfmcQ1QnSXpYNUJY37tydOclbjLyG1GqQg26M5YlgoLAIQAfCNqrYYtnc7AxBw1BCAzgDkDbQd2usMjwrNuW7uDMHfc6WXop3LV53v54BRqHUCWfH4RdGYaevylyHsxm1F1HCDvbzovLrsxOLDDP3xLcWwvIFvIfeNMp2BzEyhjmIKPJgWk+NHYfnhowZO5mR+PU10Wn7kTvL9ioQ2h8xKza9BEcITe6vxk2Phd9LxIwqA2JMo/GsQdQoAtzMmTs3EqoseSlnfukbW8rhGLC9qpOfMWK8sX6BQdFmdeI13S71QoPcBcfWaeHsnGGBXL5RQCOcOtgOviL8+e+Gin/5EwPjqrCzOx9Y6zUCIhCMkBPJlCryIPXb0+eGmwEyqzMdiZRy0aSrLF9a7xnUatDi0BBXUBZ02QfTY7XeKrqN4xiUKtltb4yThnZqCHUQCzPp1M9blSSDQAAI1HcDAtJRIqYqpUsO7aXs7I0UTGKPvGA8KBgt7/eOw88WPVGkWlnfrGwiHL8WlkmChcsrWNY1an076qKk70KBPzxQZ73ItHOtJRoxM1S4bMs9wQhghDBCY/wCk52GVTQwUmZBZVWG4bmHBU/MYTXJC3E6HDEV69m7jMTlO0r5VVjly+UkRjq8A0EnlqJAZS3wA68hjOlbLuJ1avDxiDmSob+P59Jo+G9t8m2zGWA1VS2yfEMpYD4nT8MPXEUzOdiOFYpNcoPlNNkswkoDROki/eRgw/I4cCDtOYylTY6RLkoJbqLMOm5oSe1Uk3XvHUADXJvTlhK3Lbza70/5JfTlpPOAdoYHWOLUyuKi8SEKzoNJCtupvSSBd1i4qodCdYupg61NM42tfv0PfH+GkTLe04nhV1KsLB/2CCNwfUYg6i0FYqbiRJkowhQqGQknS4DDf0IrEBFEu1RmIO0zfF+yuVLEjL6Fqy0TMlUHZjpvR0UcuZxnqUl5rOhh8fXVdKnvrFOZ7L5aAortnJWdC4RRGKF0QaTWTZ5qp+VjCjh6Y5GdBeJ4qoDZlWxt5xtw3shEyq/1OiQ1ibMS2CGIXwUoIIAO9c8MWkP8AGZK3Ea1yDVPoBNJwvs7l41H9XywfzWID4cyx+d4eqKBtOdVxFSoSSxPmZ3ncnIC9TiONqoeFNFACgQtkE213e9csRY98lHFh1bn5xb/wVc00haaTSsp2UqVkDQwbm1I6bEV7xrEmnm3MinXNEmw1+Uc5DhEMKBESgLqySdySevmbxZVtpKPWZySTJeITvHGzRxmVhVIGC3uBzOwob/LENoNIU1DsA5sIgPG8wzhVTLI5HKR9Tc6HuMSRz6dMUBY8o/JhxoWJEgyvbdI0VBl5ysZETPaDdfCSq69TDYnlhZxKg2Immnwp2AOYXIuBr9rXmij49C4jMZMgkGpNHUb+ZG+x29MO6QTC2HdSVbS28Vdq8umhcyYSZQFQBmbZWdQQQjUau+vLywFQ28ErPTBVToZm55X+oOwXuZTLGpEStGxWg2+j2lFi35+pwqsuVOrN+AfpcR+9rod7d2m+kZdjMjmQ85Vnjy5sKH1klyANa94xYBfOzq+WKUQ9zrpGY+pRKIDYuNyLbd2m5+UftxLLZce2zceutJ1y1v8A4CxAOHghdzOd0dSqbInsJiMhxvKZaZpzMXJLsyxo7jxF3IB7tBzYiyTyxXp6Y5zQnC8U2yT6jA+pQw5EA/jhoN9ZgIsbSTEyIYIQwQmX+kThrz5TTGVDK6vbNpFLd+LkD8a+OFVkLrYTbw+utGuHfafK5kzWWsyrOikUWJtCPV6aNvgd/hjn5HXlPUCrhcRbKwv7GQwZiJ3bWkYVwoDKBHpIbUT4Aw1MLW9hyusVDKTrLtTqU0BpkkgnTff7SMwoMwO6ZlsbMreJdga7xL1efhvY0dwcW1DaGQSalL9xQfT8tHqcbzsBtXM6itRaNm0gE0GddL+ZtjhvTOp75hbA4Wroep+eP3irLZ2B/DJ30as+t2i0Ob8ROkkKybsdjrrf0qoZCbm4jjQxFNepZ7Cw5e45z6Xw7j+XmYCLNoSa9nKNL0NjpDaHva7OrzxuV1Oxnm6uFqU/+xCI4QNXiAU+hJH4lR+FYbrMhtyM7UbjAdIRLluNSCu8ga75wtr+ekgMB8cJFU7GbGwqnstfz0k7dscrGoBeQnRrKrDISqkarYBfDt51gasg3MlOH4h9hzte43jXLcWhkiEyyoYz9q6o+Rvk17Ud8XDqRcGZ3oOj5GWxEJymYSSIO41KVLJakXt4XqtWIuG0kANTIciYHiE8MU5jEOpo+bPIQSTGritGno9b+uK9EvOPOMqnXaV+PZjuczPCJ2iiSMaY0mMQBEMYB0qpYjpzrb44RWOU2BnTwFPPTFQrmYtqSL+fOavssM7JlB3rFWJHdF/7Tu65udBBJ6eEGue+GU+kKazHjv0y4j9rUc+6/hHrARqxkmO4/vGUAc+Wwob/AKYcBaYGBe1l9rz55kpstHmO+OZgvvC5RXVjRdnI9kXs+IjpyxU1VG5mhcFiKmgpmLUzOSptcs0iu/eNGmX7u7YvoLuQSLJFj5VtWItSubte89AlLG5VyplIFrk+l7R5N9JqotQZQAKK8cgWgBy0orCq9Rhn6tRsJlXgVUn9xx85Bmu02ezA/ssuqjceyaQg8veZxH15HfEfqHPKH/F4WmcpYk+33i853OldRzsUSE1SukZ97TZVE1Adfe23xQ1ah/kBNIw2DXRaTMR+fmkScWpiAcyc1dlidZUcqFuxDE2dwNqwiox/yvOlhaSWP7ITu7z8JThVVI8PhBFhdrAIsDlzFjCwddZsYWUhdDb4y9xeWDupQiJZsggsWA8RA1MgFAUCoO5F4azILATBh0xJfM5OgP5/c+7ZH+zT/Cv6DHWG08Q/aMnxMrDBCGCEVdpJ4UhPfsqxkhWLEgeLaiRyu+fTEMVt1toyitRntT3ijJ8JhRP6uzorWwKSswJIAJ3Yhh4Rzsc8UWmtrjaNqV3ZiagufK0qcY7MZaRSxy4LivFGe7Y7jUfANLGrNFdztteIekpF7RuHx1em1g9h7/OY3P8AZAe9HMVFP4cyoFENEtF47G5cfZ+NYyth1tcH3nXp8YfMFqLfyis8MzMIMgjZk5d5CxdfXxRNYHmGA+GFGm66/Kbxi8PV6pNj3EfeRx8U7yQtKQ6shjJYBioJDXaKCWsAWbNE88UD3OsY2Gy07UtDe+h399JBxJIiU0BaIXUoYst2d7fxA+hUcgeuJbLustR6WxFXX03+kb5ZszCP6rmJruhGtuPkkkejz5A4YruuxmF6OGqf9qAeO3yjLI/SHMjaZ4UcjnpuJx+4bH/tw0Yu2jCZqnAkbrUXv5/cRlwvtZlTVu0R/wCquncftAslfFx/LFlqoTvMdfh+IUdZbjw/qV+OJqmllE+VWOVAA0maK7lEBtYybrSfP50MRUUli2mvjNGErAUkTKSVN7ZQfjLfBuM8NykRj75p3chpXVHbWw5b1WkcgL+Nk3iValTW15XE0MfiqucJl7thYSaf6TIEAWPLzUNhrKIKGwqnY18sH6tBoIJwHEtqxAmdn7XsxZly8YLGyXdn+HuiPoAN72AxRsYRsJpp8AX+VS/pKX9JM0WJWRUZyL0RJvsqAW6swAAHXzwo4l2Ok2rwfDU1N76a/lpY4hHm/EJ821qSoXv2GsjmKBVQPUjAxq2uzRdIYLMAlK99Tpe3veJcjDE1tLvTbcr3J6lgenS/gcLvftGbWUppRXmeXlLfsCTtJ5LpdFX97Uocn1A8hvzxHUgTiAALj4k/acpmo0kDJCukKykF2kvUNOrxafEtkgDTv16gzAHQSxoVqlMhn1uCNLbctO/nI+LcSVo9A8KgGgwVa2+yATRO9kHfA1UN1ZWhhHpsXc/OWIhPMFEcMjgDYhHdfWgwMe/wv1xYCoRYCKdsLTuXqD8+MsZTgOadgFjhR2OxkaLUx5na3IO33Riy0Kh7op+JYRRqWYeF7fSNJOweZADyyR9AREpkNVt/ywOVddyPjhn6RtyZnHHKd8tNNPExtwz6OoyNUsuYuz4aRdhtfJj+eGJhE5zHW49XvZAB+eMuJ2Ky6saywdQauV3a1230ltPRunVcXFBVOgmWpxPEVB1qh8hYfKbiMUAByGNM5c6wQhghDBCZn6QtP1TxyLGO8jpmDVYcEAlBa3Xvch1wqtqu82YAsKwyi++0TdkstMsMjJLl5EeUuqo2tVBJ1+0BAtjvVCiDe5OK0w4G943HPRdwMpFhrfT4S52hkMcYnZpY2TwkQvanWwAtWCht68iLO5w1lLa7GZKdVUuCAQe8RfFxWIrG+ckikikWSNGeIgE+wciRTag2jG+QoC7xW+UdcxqIz1L4YEEC+/y946y/DYCoaIKoNsrxN94DdXU8jQ901tiwRSNIp69UHr6275xxHgGXmU95CkjhaDts5NbXIvi3PXA1NWGovLUcVWpN1Wt8vbaYvNdjVY1E0sLWvhnAZfESNmFOAK5sNxy61jOHVr7idpOL1KYu9m8t4hl7OzoNSRpOnPVl2Ey/MJ4/nW2Emg6jq6zpJxCi3Vbqnx0lfMcTd0aIu56EMQ2nrtqXWpv9rFCxGhjqeHpZs6fD+tJcdoJNTkJGxRjSuRoYKgB0HSH3DEhdRN/s4uMhGsRfEU2ABJFx63J58vWccGy6FSWVuZsqmryq7IQdd32PpiiAHcR+JqOLZe7y/s+ksz5qPwAKjhW1aHkBU+Fl30gRAC7Gk7npiSyjYRVKlVsbkjTcDX7yWPjLI5aMZSGwoqOMvWkvuNK1Z1873Crvg6U+AkHBhwA+Z+eptvb7RPns6Xdnlk1O1WzULoBRtsOQGwwoksd50qVNaSBEFh8vwzuDJySe5FLJ/gjZvzAIxYU6h5Rb4vDoLM4943j4HnmXSUMakUQ7RxigC1MB4jspbcE7E4b0NXYmc04/Aocygk38frOT2ZKAmbMQxeJrAV5DsxW9goAJBAJIxZsPYdZpCcXzkinTJ177ekc5HsTG6q2rMyBlDWqxxrv8S7DDFwyeJmOrxqvcr1V+M0+S7C5NVGqEs1Cw8jOL69QD+A+GHrh6YFwJzKnFMS51c+mk9g4MYUb2eVipHsRRBdR0cx9rnfXlXPF1BGnKJrVekFyST4mXG7NRNKZZGllYSd4od9kIbUukCjQNUCegwdEL3MBinFPIth6b+cbRQquygD4YZaZizHed4ICR5hiqMVAJCkgE0CQLFmthiDoIKLkKdIlhzOakrxZeNdrAVnJ5FgCSo5WLrr6VhSs7HebHSkg5k+gmmXDpinuCEMEIYITKfSXX1Ik1QlhJsX/eKOoPn5YTX7E38Mv+oFvGfMFEakPDKYG1by61HQ0D3LA0TQ8S/HGENbYz0TJm0qJm8Nfr9DG83Gc6IiuZjXMwg7yLX2SRetF0kD9uPpzw9a7jcXmB+G4aqbU2ysdgZx/xTLyJCkbmAxyNIBParuFGnvYyQOtEgctxyxY1UqCy6GJp4GthXOdLgi3V9Jqey/D8zDA5LROGfXGinUFU3q8YIUltjQoA2b3OGU0dVt4zJja1CrUFgRpY+MY8WjJi1s0kbRHX7GQ7iqN7DUNydJrdeeGlS3hMlOoKbEgAg98UZDjhddbzxNAjqXZ1Mbp7RVFrWnSfFZs9PXEC69o6SxFOoP2lIbu5RrluCZb+0iFal06o5WrTanw09Luo92sQKaHVZNTEVrZanLkZJmODRSgidRODy7xRa/4XAD/ix5Yt0anQiUGJZCCht5TJcZ7H5ZWIR5odgVsd8hvmavvBpOxs4yvQS+9p2cPxXE2u1m+BijO9lWg0ifMQLrsx6AzlwCN6IVRzH2jz64S2GymxM6FPi5qD9une29ztG/CuxKyqHvMVZFMqxcq391yQb8xywxMKh75kr8arI2XqjxGs0XDOweVXeWHUegMsjD5jUFP8Iw5cOg5Tm1eK4ljZan0jX+jsKkd0qwiqIjRRe9+8BqB6c+WGdGOQmT9S57Wp84zy0WhAgLEKALJJPzJxcaCJY3N5VzWTitmkIGr7zAfZC8/gD1+0cUZVOpjUd7WWI4eO5GIsZZYO8EkpBrUwVnLKRpBIBUg35HEF6YPKNpYTFOLKpsZojn49Kv3iaX91tQpvgb3wzMLXmbo2JsRqJS4qgnitJZFCtdxHTq2qiSptfFe3liCM0YjmkxLAGYzg2ZineRu63SN5FZ5CzWIwRYFJftDvR5Yp0YGvdGjEVH6lxY6aCS8P7aZuZ4NEcUhlJ9kgogbbmTvCVABJJKdKrCVruxFhOlW4ZQpI92Itsf6t9Zs85nu63lky8S2d3fcj56aP440kkeE46082gBJimTtzkoxRzHet5xRsb+YGn88KNemu5mtOGYmobrTIHj/cT5/6SIyGWLLykkEAuyrudtgus9fL5YU2LTkN5tp8CxFszMB9oj4h20zaxu8cKRKt7lXamo+GyVB/h54V+oYWss2DhNBjZ6tzblpPsMZ2Hwx0Z5c7zrBIhghDBCK+0eRWbLvG6BwQKUkgFgQV3BBHiA3GKutxaMo1GpuGU2M+YS9jpRbIHhZapXqVTYPJ0FgbUQVf3hfXGM4bu0noV4toA3XHsfz2iLPcOmhUloiqNsZIie7YDYhtPg89mCnnthLU2Am+jisPVI6wv3Hf0i5W6jCeU6G0b5OF4gJcrPJGSthQGUuwC6wBQV6YkCw3unfDlLKLqZy6nR1W6Oug8+7u8Y2yvbSdotM6Ryo9rqR1ik59AbVjty0ixh64lv5CYK/CKZP7bWPiJ0MxljFPFFII3lEa93mAYqYSBvfOpKNnrtttvh3SrUFlPvMK4Wth6q1HW4B3Gsbdlshmoszfc6IWRRKWKgMwFKyaNnbb3gORNm6xSktRW20jsdVw9Sjq3Wvp5eN5qcrmWcU0ckbEEXzANHrsfUWKPQnGgMTvpOUyAG4NxEi8TmjbuHeDNMuzKdMcjUOeg+Hfblq530rFOsN9Y/8A+O5ut1PwmuyR1IjFSrFbpqtdW5W/McjXlhg11mU6EiWMTrK6TwDBJ1hghIc4oMbg3RVhsaPI8iNwfUYqw0lkPWFpnchweAAEwqxWvf1OeVX4iSbB5+pwhVXcibqldzoG+UynFIAJ817fLQpI9JrzGk0oVbEKbmiuwOKVUJO4tN2ExC9GgszMt9APqftGuR7Q8NysSwoZZtJLFhG3ic7lyW0qbPlyxIeigtvKthMdiahqZbX+Uhzv0htKpSHKMQwrVJLpPy0Kd+vvXgOKH8RJXghUXq1APj9okbiucYlI4APeUFYWerBBXvJCy8rG1bbYUcRUOgE1pwvB0xd6nx+m8qacy5eN5yhTuwUEgUHUSPdiIU6QLOxIGFhqjbm01FcIgVlp5r33vy8++Ls1k0jlSt7ILFoyjbg3YIuiORBOFt4mbMO5ZNFy72tb8vLhzsWwEQKg2QxajV1ZWiefRV9bwF07pQYesbkvrK83EB4VQQodQYaYgrWp1L4izO1Gtv1wZ/8AES4w4GtVidLatp8hLeZgzmZR1jy851KbIWQAk6ifExWOizE1WGZajWFpjD4PDXJcE622/v5z7lB7q3zoY6Y2njjuZ3iZEMEIYIRT2n4iuXy7ysrMqlLC1e7qNrIHXqRirvlF42hSNVwgNrylw7iEcyloyfCaYEUymgaI+BBBGxB2wKysLiRVovRazfnlLYOLxd9bzM5vsXBKSX2NbPH4HvzYAaH2rdgTd8rxnOHVu0J0KXE6tH/rb6/OZjinYyaEssMyyqRZQnQxG55E92x8B3scsZqmHK6KZ18PxdKmtVLHvH5eJMvnZMv7N1kj3awaGrxGxToQwva1I+OFdZNGE3WpYk51cH3+mskWSKRW1wsT0kjamXz1RAkFRW2x2xAKtuIMtan2WHkdveepmzlqOSzjaTzQKVK9fFGwMZ8rAxbOydlosYdMTpVpW8Rzj/hv0hyLtmIVcfeiOlv4GJU/xLh6YwfymDEcB50m955mJoM1OZopl7wkVE/gY1tQD0rH1VjfljUlVW5zj18FXo9tTLPGDmXzGYU/Wu6QDQF7xVFom9qyKaYtepiNjtjNVL5jbadXCiglBGNs19dr79xBjHgXG44INGaz4Mlg93GwlaNa2QsFdmvmTex2BrndGCr121mbE0TXqFsPTOXy3+k5znbrJgUsWZnvfxGhY/7j2PkuIOJpjneMTg+KbtACUpvpGnckQZeMbE2S0h0jmSqhQAPOyMUOLv2RNC8DVRetUtFH9Ks9mNS/WFRa3CIigggdXBPX7wwvp6jaDSazwrC0BmYFvX7SnnYWdgJc3d2SZpJCp5VoTSQT8BXLfFGLndo2kKKC4o39ASPO8pvloowlGRrZSyiLuxoBBcAswJatgQAN+eFEKLEm82pVrPm0C6G2vPltLOZaBVYIqsTy8Tlh4yR4iukUukEA70dzeLsaYGkRRGKdwXNgPz1vKWU4gyKEVqJN7Egnl0BBPLly9MLVuSzS9BHOZowy3Dc3MoCZeeQb+8GVd/2XZYxt6YYqVG5TM+IwdI6sAfCxP3+MYxdiM2o1uYsuvIkyEEaiBVRgjc1tdYuMK+50mapxrDt1Qpb2+svZfsPEEkkeeaTuhqKwRaS21+Evq1beWGLhktqbzLU4xVuqogUHv197RlwbsnE5Y/UioGnS2Ykd9QOrUDESoBFL0rxemLpSHJfeZcRxGtoDVv5AC3wmt4dw+PLRksIErmyII1A6D/yTjSFCjWcqpUeqdCT8YtObywmAOYd3ZzoW2IBcttttW9egAvFBlvvH9HV6M9WwmoXDpinuCEMEIYITN/SFIVyEpAVt49mut5EHQgj4gijvhdU2WbMApbEKAbTCdm+NZeGSQzDMQSPpUuH72OlqhQTbkd2ViAT4tycZqVWmu+hM6uNwuIqKMtmA9D+eAm9yOaEihkeKVDftI22vyoEj/N05DGxT46Tg1FCGzXB8ZZxbWLixs7l5GMb+F7ZKkGgtWpfCTswIJqidicKJRjY7zWKVZBdRcb6cvOUszwUzxmpmS2lXQyiSM1NLuYyQL3q8DUr7GFDFCmNVv47H3irinYNGNxezs7FD4V/9Nj05+F1+GEvhlblab6HF6qDU3A5GZ3jPZTOReJl75BtrjOo89rU+PmemrnjM+Fca7zq4XiuHq6Hqk+355zOuOa8jyIOxB9RzGEagzqowYXUgiOJYIJVdgqoShOlGBVCAgGtAuoKW1EnTVEG9jh2VWFxOfnrU2VSbjx53J2PPTaU8jlkkFSHwoBpsago5UASAB8Co9cLDEnUzU6LSF6aC58JeP1ewKk0gHZGRTZqrZhVfAsd+fTE9S+olb4rKdrnz+A+8r5xojHoSJFJ2L947t0utgi3vyvY4qSoGgjaK1c+Z3JHdYAfeW832jJ3PhZrLUyquohV2GktVINi25vF+mJ2Eyrw0Ibk6ePde+vKV+H8NzMpYxQztZ3ZVIB2U++aX154gUqh1AjXxeFUddxptzjODspmAfHJBBqs+KYamrn4UvVXxxcYZv5G0zPxegB1FLelhH/Cfo3V11yZlyD0SLuz5f3lk+hoXhyYQHczn1eP1AbKgHx+Uu5fshAj6RlGkpq1TyMVZfOlGjffatq354YKCA6LMtTieIdbmp7ADXuMa5ngU2oplmhy0OkBTGgDXRvYKDzqiGGGlG5aTIMRTsDUBZvPTwjc8IjLan1ObunYsL25KxIHLpi2TWZjVOwkHF+KFGEYgkktdV17PnVFqO/pWIZraWvGUqIZSxYC3v6RVH2iMMbyyQIsQ0KqwsrsWNjcghaC6Tdg78qFmpqZBciOTDLXqCnTe51vfS1pPwftfHM0iMjJJGGbTqVtSrzIZSVBHKifxxCV1bTnJxHD6lFVe9wfTX1jMlcxGwkhHdEA1JRujYtd+RF7+WGDrcpl/6mujazLdm55TmGuu4tgvdhQtAvpJ0crXSbbY/PFgoHKVZ2bc3m8XliZSe4IQwQhghM/28yjy5GZIlLudBCirNOp2s1yGF1QSmk14GotOurMbCfHGzTau7nSyt2kmtWU9DQNr/CR6b45mo0YT1wVWXNQbu1E7yg0SastNJE+gtbMqliCAF1I2l7BJGoD3dxi6kg9QxVcBl/fQHXl3TSZLt1PCwTNxCTYHUhVXo8jQPdtdHlpxoGJI0cTl1eDpUGeg3oY84bxXLZksFZJNRJMTjxcz9gizsfeWx69cXQqx8JhrUqtHRgR4/wBiUcv2oOXknidEMEMzLa2HRGYm63DAXyOkkcrO2J6fI9uUYvDhVoo1MnM1/K4Jm0RgQGBBVgCCNwQdwQeoxoB0nJIIJB3E8ljDAhgCD0P4/je9+mAi4khrG4izMdncvIpWWPvB0LHxLsB4XFMOXn/O6GkpFiI9cXVQ3Q2MyPGewqK4EEpBNELKLA1NpA1qLHU2QdgcZKuHQHqmdnC8YqW/cW9vSKY+yuZ0hn7iND7ryTABrqitAsefKgcJ/SvzItOj/wAxQAsqsT5f3GWR7Hq6hjOz2SKghOxXmNUpUD0JA5jF1wy8yTMtbjFUGyoBbvN/lNPwrsHlNIaSOZj5Sy9PMiIhflvjTTw1Ma2nLr8XxRNg/tpGX/ATGWGWTLwqQKZY1DLsb8RVrs102APXDMhHZsBMpxAfrVCSfOE3BfrJYNNIqrIQwSqe44uYIK9D0+0eWJZMw1lKVfomJsCeXhG/DeFRQoERdhZ3JPM2efr8sSqADSUqVmclrzviZlETdx3feADT3l6ee96d+XlgI00kU8mb9zbw3mPk4lJJJ3LZtwx2IhSgG1aNnIBBBB5gj44oEY7n2mnpqC9hL+cqcW7W5pWmKlFSKYoFERbUA7LuxcEk6apB16YQ9Zl0E6WH4dQYKDe7Le97AaX/AC81+VnzMixEosOpLcHxFG32vUL6dOvyxoGZhOQ60kZgDex08ZS7Xxf1YIzi9S27FF91gxJtlG+mqB64vtFqpY9UTGSZ3KJlWy5zIa3Rw0Mfee6oWuXdj3R9o1eM9aqhWxM6mBwmKWpnWnfQ76byPh/bSPL942XgZ5JDby5h1DGuQqMMKHQX1wgYhU2FzOk/Ca9ewquFA2A5SHNduM9MQqypFqYKO7QdTW5fXtv0GIOJdtBYRqcFw9NSz3a0UceSRoZWmzRlK2unWzLtqH+EN4bA07je+mKOXsCTG4YYfNlp0rDXU77fKfdcr7i/4R+mOmNp45u0ZLiZWGCEMEJU4pXdtq90ijZrY7czy+OCSt76TJzdmgUMbt362Cq5gWyiiKWUEMvTcVVHY3hXR3G95sXGHNmHVPhp8JnuI9hGQCXLTBGUWUlf3T1qYAbf4l36nCHwvMGdOjxnN1Ky3HePqP7mU4nDPBIgzEbRlT4QV0qdt9JHgN1vp/DnjMyuu869CpQqC1Jt/f2nUjJOQG9mRvYjLi9qvx2B6qNudYgEGWKPTG2Yc7mTxzzJoDpDm0NlQ1TXXicB1Peit7Vtue22L5yLZhmmU0aDXKMaZ9h9vaa/g/bTJvQa8o1AbEGLYUBqA0AdPGi/HGpK6HTacbE8MxNK5PXHxmuy76l1akdTurJyI6b6iD8Qd/TljSJymAB2tJAMTK6RWvGYSdMoMRDFR3oABNlAVkBK73sbB8Vc8K6RToRNX6eoBdNeekvHg0Eixl1sRhgniIXS1WDRAYeEc7G2JKL3SiVqikhb67xjlcuiKFjVVQcggAHyA2xcC20UzMTcznNgsjokmiRkYKwolSRQbSedEg4g66SV0sSOfvMHxbMJHJ3UpnnZbLFpAq7IXFCid/iAPWsL6K+5mo4sg3RQsq8cmME8mWWZooY4l0xpL3W/dqAbVWkYbVV164z1mt1QZ08HTD0ulZbsW1Nr8/Owmm7Jw5uTKe2kZLIMZazIEr7beG76bAgczfJtMVCnWmPHthlxH7QuOfdfwl6fjOTy+oSZmPvGG4Mpdjz5JqYgbnYDDM6oNTMqUK1Y9RSfITCntBlEkMqCaSQtqtVKCyxY/wBqw2v9jCmxVMTfS4Lin3FvzwlGPtEZJi2WyeXWZ3Z7YtO2vdiRZQKRzutqxnNcZuqs63/GlKdsRVOUWFhp5a/1OOMcY4g8ZeSeRVq9MbBCLFqSIwDRBHMm7G2IepWtcyaGDwAbKgzHvOo/PSV1ycIqSS2YgbsLPp7WQ6f3QGYWMV3F2jSzBiiADy/r7iCZuMDaHLFtWrvJGLkjXq2jokDpVCxeKZ1HKMalVfd222GlvWVeJcSeZlDOraRSqiaQLrVSDc8h/wCMVYlthH0KFLDgk6X7zLGS7OZub3MtLR6uvdj/AD1Y+F4suHdthF1uKYWl/O/gNY2fsbmJLSfMKpPhoa5tOyjkSqig3TkAfLDhQJtdpzTxako/Zp9+u2/vPr0S0APIVjozyxNzed4IQwQhghEHbN0bKzxF41Z4yAHcKLPK75D1IrC6pGW15owrZKqudgbzNdl5p4u+SSGUQIFZCa8LUoZEBY2u+q1JUUdxYAXSLgEEaTZjVpPlamwzHf7x5nc54AUjEyElZFumCleiMPFdgadiQdsNZ9NBeYaVMXszWPLxismKWPu4HDMzn2c4sI3czAa0IOxKdBW3niq2K2G8c5ZHVqg08OcQZvsbYZjG2XYNt3Z7yIir1aNZkUXtSn92sZ2oA6kWPwnTpcVdSADnHjofKIM5wrNZYrMyllHKaM6lI3UgtWpdiVOtRV+mEGk6aidSnjMNiR0Z6p7jKnFM8sqKQDYO2yjYsp3YbP6bLW+xvFGYNyjsPRekTfbSX8mHi8eUmkRz9iPcEk9VIZG/eN+mGKzKOqZmq06dU5a6C3fz+EfcL+kJlOnNQ2RzaIaWH+KJz+hHw83rixs4nOr8EJGagwIjzhefhn1GN0kBssvUb3TRsA3luVrbnuCbrY63uJhqrUpMA6kERBx6CL64IglxiAMsSq8igszliqKwW76k9eRwurbNtOhgyf0+a9jm1Og/uPuyvDGy+UYZubuUkrTEzACNRv8AbJILVZWyB8bwykhVLMf6mTiGIp1a96K3tue/2/3LA7X8PgAEbiQ0BcUd6q83ChPzxbpqaCLXh+Lqm4Q28f7mUz3ayJ3aRMsWZjuZWRSBVD3FZtht7468sKOMX+Im6nwCqdXYD4yhL2qzJYspijZq8SRAtsAoGuTWaofHnhDYp2OgAnRpcHw9NesxNtd9IcTyszFxmc0GZTQVpWYEjna7BRvz0m/TAxqEXLSKJwwKinS08tr+e59Yp4YY1DalHPwjl53sFPp5HyIwkEfynQqiobrT01+0tvn1Nnu4zY0gshcqP2QZNI58ySf0BnF9osYV9Lsfe3vI24lLJIpRndksKqKAVvYgLEooEbHr64td2PVgaFCghV7Dvud7efdL79nM7MCTAEUAsNYSMbLRoD2h28wcM6Cq+4tMZ4hgsOpykk+Fz89JNluzOqXumkeRlcRt3EZYR0wU3JJQAAs+7Xh2vFhhxexJMW/FWCZ0UKDrqdT6CazhvYGFSpkQOBz1uzX5bKUT42pw9cOo3E5VbjFdxYN7W/38ZpU4NCqaI41iAP8AdeA9RzXnseRvD8gtpOd0zk3Y389ZYjiSFDQCILYn8SST+eLAWiyxdorHGom/sYpJS32o49tzz1tQoWT8jWKB1voJoOHqKt3IHrNGuGTLPcEIYIQwQnyj6SCRxFdLaScvENxz9pN1/luPTGLEnrTfhR1LxXwzjM2W/s2KL5Aaoj+5sAfVCpOKJWYeMY1BWmjm7UpPl5I5B3TMpUPq1Ri+pbYx1z8YAHLVjUmIDabTJUw7KdNZQzGYngyqsZPaJPGEkan1RtHIB4mI1qbIrV6A4mocousZg6a1KmQgkazT9nuNd/3iPpE0TaXVdgwulcKSSAarSSaPmCCZp1M+51kYvCmiQy9lh+CNJcykdF3VASFGo6bJBpQT1NHb0xdiAOtMyqzGyi9tZkuK9kkkFSRhX8I7+EBNRLIup4x4CWsnkD8t8INFX7QtOlT4hUo6o2gOx/LzIZrs24NwtHmgN6jBEgA6mA+OvVdWMjUCD1dZ3KXFEYWqjLf295Tl4kXRkYBjy9qutkNAWrmpEIobNq5DFC52M1U8MuYVEOngdD520MsfUI3VZEZovCACwsd4opvHr8FkEiyDvYFYsqi11Nplau6k06i5hr8/tLWSz+cmBjbNZgBKBHeaT9oHU+pWoVuWLc+WJFWo1xmlnwmEpWdadyfO3tI5MjCAHPtLK6nQF22IDATN4WbpQA2s7jfEEA7m8mnUdSQoCnkNB7gSfvIEIK5Qkf8AxclWfCTsTRI3FAdb3xW6DXLJy4h9Gq//AJH2ivPZkyNqYRrQCgRKFQAXVDy631wp2zG834eiKaWFzfXXeR5WFpdokeX0jQv/AO0HAKbHYSauJpU+2wHqI+j7PZ5lCv7JarTJIF8IBbdI7J2UnxDcg9caOhqnQm05R4lg0Ysi5j5fUztezEcbBZZpZHYsRHl496Dab1MSSNui2MMOHUbm8QOLVqlygCi+5mn4b2Ni0K31aMEqCfrBaYhjzGklV/L5dMOWgBsJzK3EqzEg1D6aA+01Rkhy0ahmjiXZRsE1GuijrsTQw/RRrOcqvVa6gk+/vM8mYyu6xLNM2l1DlCwjGgjxMRqA8NWep9cLUqG0mmolYIc1h4d/pNSZlDBNShjyWxZ86HM4bcA2mTKx1O09klVa1MBfKyBeJzCQAWhDKGFrdeoI/UfngEhhaVuKZ+KFCZZI47BA1uq2SKAGojcnbENtJW+YHumd/pDGgpe8c+ekqDYH2pNAI6eEty5Yzhgk1MC52jPs92jMzCJ0p9Ja193ar50evri9OsHNourRKazSYdESrm+IRRC5JEQftMBghM3xH6RclHsrtKfJFv8AM0MEJ867R9p1zWZ74KYwERAG3B0s7WSNxev4bYy16RY3E2YeqoGUmUZc7J1NA/dAo/Pf9cZbWmskyGKVlNgn/frzwbwDES/lOJldgdIuytAoxog6oz4GsE77HFldl0lSinXn3zScC4nlFV0eARd578sepxzFAhtUkYB3CgMg6nD6dSnta0XXOIYglrgbTXdykkJ8QmjYWpYq62OoYDz352OlcsaVUWmLpGVrjQzH8G4sGid1aSKOMd5JCT3i6VCN4GNMpBINUSaO+K5cuo2jmqdN1SBmNtfWafJw5TMXND3bXYLREqRfPUoIptubCxiQEY6SKjV6PUqXsO+c57s5DPffjvPutWmRfTvFpiPRtXqTiDTzaGTTxlSlrSNjz7vaY/iXYqSKQ/VJtbadWhj3cmkll2bZHuiKOnGV8NbsGduhxdao/fTTvHf5RJk+GZkFkXLy6hVhovdr9phoHPnfXGbo6imwE6bYvCMgZn9vtvL+V7OZiY62dBR0ltZlYGrr2QYDYj7QHrhgw7HcxD8Uo0xlpoflf3mi4P8AR4jW0zzbVyCIG8+rtXzB3w5MIvOcytx2ta1Ow+PzjyPsVloypiRRXMyDvWO4NhpCa2BFAV4vQY0dAo7InPfiFap/2MTNBksv3aBLJrqeuGAWmNiWN5XzccCsWlZQW+81fZ07Dmdr/E4owQ6mMTpCLLEMPbDLRiQL3spDs57qMsAshDodRpd1YEUcQ9ZFmilw6vUAOwPeRy+McRcfgeNJI2Lq7aRQohhVghiNJFjY4npVy3ES2FqU3KOLEfL6zriIDws0saro8Q7zS2noW6qDRI5/PFgL7xdynZMx/CJZwHkzLHQ0TgFmAVWMagUb0DdWGx6+uA6A6yEPWHxmfyHD10Rd8GbR4n7mtchpTQncRoLIvUJCeYBF3jEqAasZ3quOFm6Fb3FtRtNL/S4lmMUEUJ5ln8bnzsAoAeX2j88NauBsJyhQY2zNKeZ4tPJeuaVgeinuwPh3YQ/izYSa7mMXDKIsXK6ZO8XShPPzN8/FYPys4WWJ3jlQDaTD94/Db89r/E4rLCPexa1mxsBaP8ea4fhu3M+K7E+g43XM59pnO0fYrLZu2ddMn315/McjiYT5rx76P81l7ZB30Y6oPEPiv+mCEyZ50dj5HBcwnUUpX3TXmOh+I5Yo1NW3EulRk2MspmVPPwnzG6/hzHyxmegV2mtMSh7WkmI2voeo3B+eM503mjlflOo3IIo18f8Adj/e2AjvkgmM8pnHi8Y1R6veZCKbpTqRoflXiHwxKuy7SrU1bcRmOJq8cqsgDSRNGZIgSPEKtoida1t7pewKoY0iuGBDaTOtBqdQOutiDaXuzWUzP1mOSLunhCiOWVZdSMoJ2HNwyk7K4saSNQBOIpo6tptNuJr4epQIJOa9wLajzmwyudDGmV0N1RU0a8mocxuLAvpeNIcHfeclktqDcRRmc5Y0Z2ECiV7yLxx2wrcH3bB5NZ9MLb/2JqRRvQb0OkcPwyHNQxamZ413Uq+zCqFkc/yI/HF8oYW5RCVqlF2sACd/CMclkY4hUSKgJs0NyeVk8ya6nFggXYRdSszm7kmWMTaUuYYITiceFr8j6dPPEHaSNxMzkeHQRKGaNBprxSW1epZ7NnzvocIRe+b6tZyLBplOLxwvPmGMyaJnte7haVtICKdLmolutmvb15YXUVSbkzRhsZkpqFUkrfnYfKPYO0QhjWLLQJHGo8JZtR87IWlJPMnvNyTiemRBYCZHpVKrF3Opi3P8bzMqkd867coqQH0sDUP/AJljzxQ12MsuGQShEGHietfLWWtq9ZCNZ3/awkuTHhFG06577k+YFfmf9cVJlvCJs5x0RuypENSkgsx6g77AWfm2NKYa4veZXxGU2Ai6bj0xN61X0VQB+dt+eHDDpEnE1I14L3szApDLd2SEaRT0sGww+F1hT0DyjkxK/wAtJrMr2VzUnvDQP230/wCWMWfgWxAwxO8GxSjQax9wbscIXWQynUOkaBAem/Nj+PTGinSCm8z1KzOLTU1hlome4mEMEIi492Sy2aB7yMB/vps3/n54IT5tx/6OMxDbQnvk8hs4+XX5YITGSIVJVgVYcwRRwXheexyFd1Nfz+I5HFWRW3EujsmxlmLNC9xpPmN1+Y5j5YyvhyOzNdPEg9qMY87pUaVXr4rscyeg9etYzFbTTe+2sgM7XYoH0FD/AFH44mReXMpxMo2sM0b8u8Q03z+y49HFYsrMuqyGRWGs1/C+2Tcpl7xf+ZEKYDzaInf4od+i40piRs0y1MJbVZW43O8sv1rKSWiKASpPk960PLdwNLgHbljR1SJlIYGx0jTN9pJIpFy0McSgRq+thYGrW1BAUUDwHcsBvdYz1KpVsonTw+DWrS6aoSdbW+/+pf7J8ZzOYgaSVIlAICSm1V/vHRZ2HK9VGumLUndhrKY/D0aNQIhJ7x3essT8cho3mC//AGF2FdNYsD4lhy6YsXA3MyBSdhKeY7Yf8uKvWRr/ACS1PzcYWcSo2lxhmO8QzdpM3IxVnpP+kmlSKvdiWa+lBvnhbV2McuGUbypISTqPMdXNkfvElvlqwguTHCko2EiljD+9bddrHp73P88Rcy8701vQFdSb/wB/jiNITlpRRNsQASdI2oCzv/5xIBO0gkDecZOYS0YhqvlpVnb5hRt8zi4pt3ShqqNbxzlezebk/uyg85WCf5U1N8iRhowxO8UcUBtLeW+i+IsXnlZixLFU8K7m+Ztsa1FhaYWNzeaThvZHJwe5Al+beI/ni0iOlQAUAAPTBCe1iIT3EwhghDBCGCEMEIYIRTxvs5l80KmjUnow2YfPnghPnHH/AKMpo7bLN3q/dOzD+RwQmFzEDRsVkVkYcwwo4ITyNyptSQfT+fn88VZA28ursnZMsR5oH3hp9VG3zXp8jjM+HI1WakxAPa0k/S9iPMbj/wAfPGcgjQzQNdRPUYjka/3+XyxFpIMuZfiFMGbUrAf2kZ0uB18YqxytW2PW8Spy9mBVXGoj6WRXZXIR3VQocxIW0j3bAUoKv7OnFzVJNyBBM6LkViB3AyPOQ98KkUOOhkOrSehW9RFdKYVivSEyopKNZVObhisNMpPkKJHyUEjAEZuUDURdzKsnaGK9kdh95q2+RJJ/LDP0z2vFfqkvaWsrnjIdiGW/7sb8rpgTqU/72wpkI3j1cNtLKyW1KoLeV63/AIEDH/MMARjsJBdRuYwTs/nZdPdqU33aVQgK0eQsyA3WH08Od2iKmKA7AjvJ9hn2Msyg/wDTS2/jcn9MMGGX+WsUcS3IWjvK9k8su7IZT5ysX/AHwj5DDVpquwiWqO25jmKIKKUADyArF4uSYJMMEIYIQwQhghDBCGCEMEIYIQwQhghDBCGCEX8W4LBmV0zRq/r1HwPPBCfOuP8A0XuttlH1D/luaPybkfnghMDnslJC2iVGRvJhX/8AcEgyGNyDakg+n+98VKKd5dXZdpZTND7Qr1X+a/6YzNhyOzNS4lT2pYQ9QRVHxDcdOfUfP8cZ2BGhmpSG1mnSS6ok7DZBfTzF/qMUlpFPKKZaGrS1KTqbcEClXUfzwxEYkGLdlAIivhfYbOygVDoHm5C/lzx0py5qeHfRSec8/wAox/M/6YITUcO7AZGLfutbechv8uWIIB3kgkbTRZbKpGKRFQeSgD9MTaRJ8EIYIQwQhghDBCGCEMEIYIQwQhghDBCGCEMEIYIQwQhghDBCGCEMEJU4lwyKddE0auv7Q/Q9MEJ894/9Fw3bKPX/AE35fJv9cEJksv2IzzOV7gijRLEBfkeuCE0vC/oslvVLmAnpGCT+JIxBUEayysV2mvyvYrLgDvDJNXR3IX+BaX8Rii0lG0lqzHcx5kuHRQioo44x5IoH6DDJSWsEIYIQwQhghDBCGCEMEIYIQwQhghDBCGCEMEIYIQwQhghDBCGCEMEIYIQwQhghDBCGCEMEIYIQwQhghDBCGCEMEIYIQwQhghDBCGCEMEIYIQwQhghDBCGCEMEIYIQwQhghDBCGCEMEIYIQwQhghDBCGCEMEIYIQwQhghDBCGCEMEIYIQwQhghDBCGCEMEIYIQwQhghDBCGCEMEJ//Z"/>
          <p:cNvSpPr>
            <a:spLocks noChangeAspect="1" noChangeArrowheads="1"/>
          </p:cNvSpPr>
          <p:nvPr/>
        </p:nvSpPr>
        <p:spPr bwMode="auto">
          <a:xfrm rot="-1228399">
            <a:off x="3071813" y="1785938"/>
            <a:ext cx="3619500"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b="1">
                <a:solidFill>
                  <a:srgbClr val="FF0000"/>
                </a:solidFill>
                <a:latin typeface="Tempus Sans ITC" panose="04020404030D07020202" pitchFamily="82" charset="0"/>
              </a:rPr>
              <a:t>How much has changed?</a:t>
            </a:r>
          </a:p>
        </p:txBody>
      </p:sp>
      <p:sp>
        <p:nvSpPr>
          <p:cNvPr id="22536" name="AutoShape 8" descr="data:image/jpeg;base64,/9j/4AAQSkZJRgABAQAAAQABAAD/2wCEAAkGBxQTEhUUExQUFhUXGRwaGRgXGCEdHxwcHB0cGhweIBsfHCggHyAmHxwfIjEhJSktLy4uGiIzODMtNygtLisBCgoKDg0OGxAQGzQlICQsLCwsNzc0LDI0LCwsLCwsLCwsNCwsNCwsLCwsLCwsLCwsLCwsLCwsLCwsLCwsLCwsLP/AABEIAOEA4QMBEQACEQEDEQH/xAAbAAACAwEBAQAAAAAAAAAAAAAABQMEBgIBB//EAEgQAAICAAQDBQQHBAgFAgcAAAECAxEABBIhBTFBBhMiUWEjMnGBBxRCUpGhsWKCksEWJDNDcqLR8BVTY3Phg7Jkk7PCw9Lx/8QAGgEAAgMBAQAAAAAAAAAAAAAAAAMBAgQFBv/EADgRAAIBAgQCCAUEAgMAAwEAAAECAAMRBBIhMQVBEyIyUWFxgZGhscHR8BQjQuFS8RUzYiRDkgb/2gAMAwEAAhEDEQA/APuOCEMEIYIQwQhghDBCGCEMEIYIQwQhghDBCGCEMEJ5ghC8F4T3BCGCEMEIYIQwQhghDBCGCEMEIYIQwQhghDBCGCEMEJ4TghC8EJ4zgcyMEJE2bQc3X8RiLiEhficQ+2PkCf5Ym0iL27VZcGva3/2n/wD1xTOI7oHIuJ2e0SfcmrzZNI/FiMWvKFCNzOl43q9xNXwa/wBAcF5ABOtopzfaPMhqSLKgXtqml1V6oMvt+JxUsfCPWlTtck+w+8rxcazhJuTLj0WGR/z8J/IYqCxksKfJfj/Uvjik5A3N9SqrV9aBYmvTDRtvM5teVp+Izj7UteYi/wBDf4DFSWl1y85Vk4q/JjIR1qKf9QpGKl7by60w3ZnOXUNuhzIrmFd0H8LFfyGJADbGSzMujAH2+hl1M/MgrW5A+9ufxCn+eLbc4rtd0rzcUzWu1zKIp+zLCWH7pHdn5G9+vTFCdd41AoHWW/kbSzH2gnX7WXlHoTEfzZ8BY8pGRDuCPjL0PaF/twFfVW1/ouLBjzEoUXcNLicaQi9MnwKYm8XbWUf6a5IPoebu5OqSKyMPkyjFS4vaaP0tXLmtp6Rll+N5d/cniPprF/heLXichl5WvcG8TeVtPcEIE4IQwQnuCEMEIYIQwQmF+k3MyocqI5pItTSAlCd6UEWBz5eRxmxBIAsZ1uFU6bl863sJhlfM2SixzcrYxqG36UNEh+NeeMwqVBtrOs2HwjDr3Xw/Ly+navMCxLlEamCmldCGIsAg69635YaMS/MTMeEYY6pUtz7/AA8J3D2rhYnVAyn0UGufkQ3MeWJGJU7iKbhFYC6MCJYh7TxlvCYl231yzJXzMNfniwrJEtwyuBcg+gB+sfZbPRygBJoHNcldW+W7En418sPDIdpzalCohOZT7Tru9DAKFX4Uv/4sTmttaVygjWUMzwaGV+9lyyySbAv3nOuXJhZ6b78sVsCbkRy1nVcqvp5Sx9SVfcd4fQSEj+HvGH5YnKYvpLbi89+rPR9vOw/xHb4exYfrgyHvk9Iv+Mq5vh0ioe5kkeQchKE8XmA/dqAfIkV51zxDIQNDrL06qlrVBYSLK5XMgXJGw23CTZcE+gqD/wC4YhVfnLVGok9X4g/eSSiFtnikvqGDSG/PwSkH5DE3kBX3BB8v9SeLhkRFqJVH7ImT9TtiQoO0WarD/QkqIopQZSa2H1ltx18JlJ2/w9cHLaFy09YED7a3zuVRvy31An8sRe3KAW+x+E5EEjN4czKPRTAw/JNf44mx7/lJLKo6yg+/3liLKyKDrLSD1BB/BVo4sPExRyt2Vkb6LIZWX1KrX4sMQXHfLLSc7LIG4ykYr6wEG/N46+aqwOFlwOc0LhajbIfjK8/aHLm1kzEb+nds/wCGgG8V6dDu149eG4rkhlBeM8PQ2FOrzSBl/wDfyxTp6Qmj/iscw5W8xJl7dxg+A5tq/ajA/UnEHFoNgZccBxBHWZR8ZTz3beZjcDTxseVujqSeXgMV/JWHPC2xV+yJppcEC/8AaQQBrv8AeeN274lFGzuIiq2CZIGXxC9tpBvtg/U1BylhwjBObK5vYn80n12F7UHzAOOhPLMLG07wSIYIQwQmM+kvhCzxRs0yxLExJLIWB1UgHhNjcjocIr0w66m06XDMU1Cocq5rifOl7OTabjfKyA3VOoJolT4ZkQ8xXOsZOgPIzutxKltUVlP53T36lm8vqL5acAm+TUDRFgxkrdbb3tiMlReUlq+DrgAOAR+c4ri4l7Z3Gks12vh2Ja9wVIJ23tbJJPPCyxGpE2CirU8t5aGYjckyRi9txIyGh0oR93+Qr1wAqd5To6qD9tvhf+55DkoZWkQd59kx6tL7C+8ugAeYoDfnzxKhSdJFWtXpKrNY9/Lyns8LRTIkcsqgla3ZGF1zQEfLzGLdYHQyqGnVQs6D2vLk+WmNae7nYn3TBG7cru9Ovp54sXqc9faZgmGI1BXxuR9bSxk+1U2X8LQRgXy0yR7jbqSBy8sXXEuvKLfhFCtqrk+0vf03jO0mXZW60Vf8m0HF/wBUD2hMp4FUGqVARJB2ny5oLDM7b0I0Cn/6pOK/qKfIQ/4bEAXcgDxOk9m7UolnuJxvR1Squ59BbDkcScSo5GSnBWc26RfjOE7YSNsmU1eXjdzvy5R/zxAxR5LGf8LRXV61vhKuZ7TTK1HLQRtz8Ubat+RNsDyxRsU45R9LguHcXFQkShxLjk2ZTupRCykih3YFHkCGJJU+oOKHEPU6pE10+E4ah1xfTWQSdm5E13HGpQ0a5kg0dNDej5kel4ple3lJGJwrEC2+2nhed8OlkcMe/kQKa8JYbWfuAk7Dr+OJUsedpNSnSp7UwfP+51JlgxP9ZO3Ru8kJPpQIHwJB2JrBa/8AL5wzZLfsjXyH0kP1CASqrOzAg23clCGI8Ap7NFuZNAefURZc2XNGdNW6IsqW17wdOe3hI+JQRJHSFtYBs6kYHbfZG8IHQ0brEOqDbeFCrXZruOrYd/1l9c5EoHhXlvTPzrloQKp/eb/XFg6gaxJoVWY72/OZ+k5i4lQoLlh4tWp4maT39XiIBHyB5bYqKoHdLPhGv/L0Nh6SnxTiTSFdciEKPDSCMAmtWwqz4RuflXLFWfNNWGwq0rkLv43lSKYEjQbYEEafEQRuNhfXEKGvoDGO9NRaoRrpqY1zkOanRwmXntlN0s3iJ1E2GOncsTVddqw61RtLTmrUwlDU1Ad+780n3LKCkQHY6R+mOoNp4xtzJcTIhghDBCJe0/EkgWMyK7B30AIuokkE+715YqzBRrHUMO1YkLyF+6VslJFNErxhWjbcUtddwVoUQRuCOYxK5WAIlagekxR73lfinEIlYRvK0T0HDAN5so3Ao8ja3tsfLFXYbXtGUKdQ3ZRcRfm8q0w0xvBOQq6mmAcFdU1ryamBK896GKlSV01l0cU6t3BHlpKcvZCNkGrLQB68XcyPELs8qscq+xzvFDRB3AmleI1FJKu1vHWU+J/R9AqMyzzADoyLL1A5KFYgX/PFHwq+U0UON182UqD8Iin7GyCu6lgkFkb6oqpGe6ZSANI53XrhP6X/ABM3jjKg2dCL+sqS9ns2m5y7uBv4KlHoajYn54oaNQTSOI4R9C1vO4lPOZ6QIYpGlRSd0dnAPX3HPnR+IxQ5wNY2nTw5bMhB9vpL8vGxIGLjUzg67UU5IUbOrAoNtjRq/XFxUFrGI/RMrjLoBtqdB66SHhmaVYyraWsk6XVmBsAe6CAeXUj0wtHAFjNVeg7MCnuLSduLN4ChMZUkhljQBSQQajFje63ba+WJ6WUXA7hhceZ+c9m7QyaizZqazpBKhEsKWrm37R6dRg6UnmZC4FAOwPUmLe8MhLAvIT13cnahZF3sAMUs7ciZrFSlTAUkD1t85Yi4XmG93L5g/wDovX46axYUanIRbY7CjtOPe/yjA8BzrAg5fSKo6lhQkDxbkkNfUm754Z0VXY/SYhj8EhDBiTf/ANae+k7bsdOn9s+ViJttLzW1En7IU35bE4k4Y8zIXi9IjqIx17pbTsY1b5pKIDezglksMLB2q9sT+mA3aLPGbnSnr4kCOst9GK6QWzL7i/DEF/JixB9MM/RruTMh/wD6CpewQe5MhyfYvKtQP1xrB1amjXSaBohVsHevjeJXD0wecXU4vibGxX2ki9h/a0uXXuw9FpZ3JdLFkKjAA1exHPFv04vookNxRynWqG9tgALGO8r2KyysC0ULAcwY9V/x6j+BGGiio5D2mB+IV2HaPuYzPAYAumONIvWNFX+XLf8ATDCgtpM3TuTdzm85eysOhdIZjuTbGzuf0xIWw3lHa52tKs/DwWLsxu9Q367EDn+yv8PriuXXeXzm2W0bri8VPcEIYIQwQmO+kqeNYoe8Ep9r4e6VGOoI53V6DCrsWMJrkZdZ0OHLUaoQltucRdn+IZCOMJ9akRi5djLqh1Eiq3GlVAoAK3QbnFKfR2ABj8VSxbOWNPlbTXSNe08krZdPqrs5sjUhDgjT9o7r5c8aCFInK1B1Fogn4tLE2W7p0j7yObWBHFTMjbWpKjqb0kHnhNZilss6OBoJXDtUFyCOettfAzScB7RJPAkj+BixRqVtJdRZ07WV/Q7Hli9OqGW5iMTgmo1Cg1tr6GT8SzsihJImy7ReIP3jEW1gLpI8NbMDqI3rEksewYqmtIAipcHlaUY8yk2gSQpFExI1CRNDh4pkoMh2NAdftCjtiF13ElgAymm1z63l/K9nsvHZjRl1ad+8c+7dEMzE9TuD1wCkokvi6r9s7eEuwZYBSts4J5SMX+XjJ29MXCiIZyTfaIeKdnYmdryUDqaooDEwHhDAmMgk3qYEACqvzwp6d/4zdQxbqNKhEp57sREpTuMq0gYEkyZh6Q2KUgSqT8bbkfS1tQUHqiaqXFKzKekqEW2sBGfD+xcYQd7DlQ9m9KlxX2d3BN88XSl5TNWx7seqzFfE++0dcM4HFCPcjZr591GtfDQi4aqzE9Zn2JljM8OVzduu2khWIUiyd15dedX0O2AqCYLUKi0sQRBVCi6Aob3iw0lGN9ZWn4YjMzPfiu7qtwq+XktfM4pkBOsutV9MsrZvK5Nn1TdyX2Wncb0xKjTdfaPTriCEvG03rhbLe28cRZdFACqoAFAAAADyA6Yva0z5jzMo8blnVAYO5FHxmUtsvppU73XPFWzcoyj0V/3b+kz/AA/jMs8lDMxFVtnVIyQUC3s5A28SmwMVGcakxpNAjKqm521l6LtdlGKVIwV/ddo2VDy+2wA6j8cArJe15ZuHYhQbrtv3xqc9GG094mq6rULvyq+eL5lEyhWOwksUoYWpsedEfriwMggzjOKDG93Whro10PUbj44huzJQ2YecRZPgsKgF4rI6sztVUwJ1MeoBs4QicyJsq4htQp09PpNWuNEwz3BCGCEMEJhPpZmCRZdjVCY8wCN4pByLC/hYxnxPZnX4OCarAf4/UT5/9ejcrrjDqLtVPc+W4PetZHKutnGEsCdZ6DoKqDqm3x+gkGZy8MY1x/WY5th4lABFi6lWjsL6m6wFgBdSYIrVGtUVSvf/AEZ0OP5gWXlMi1WmdVlFc/tgt+eLCu/PWUbhmHJul1PgZpct21nhHdzZOPTHS+zBjVa5AAh02roRy6Yf+pK6Ms5b8IWr16VW5Pfv+ektcS7Z5XMwGNjJCWKn2iEigb95NYHxIrDxiEMw1OE4hDpr5Rd9TR8o2XgeHMEzRsqpJGSwWNwbVjsfDe6i+noVSHQgayuEzYesGqgqPIx12UyWZilmAh7rLkEhHXRclCiiA0B94ggHbqDitEOCdI7H1MO9Ndbtz8vGaRFeVCksYVXVlbTJvTDSRtuLBNEMcNBYizCc1sqHMhmSkz4imbLxzZmNl2DNUqWVUr4bU/3i8+o32xXoyNjNBxKt/wBig+Wk2B4/logElzEXeKo1ixfKySosrd3Xri3SKNCZRcLVqDMqGx2jPK5pJUDxsro24ZTYPzGLAg7GIdGVsrC0JMyi+86LvW7Ab+W/XBcSLE8pLiZEr8QjDRSA3RRgaJB3U8iNwfUYhuyZen2x5zPQcEy5/tIw55EM7HYiurb2D67HCAt+1Nr4ipfqG3oJmuIdnpjLmguXAWRxoZzEqaQxIJ1Avpqth0/DCXpG5sJ06GMpLTpXfa9wL/6miyk2Tghihm4hG7Rbn2qWTd6dO50jkBzA64eqqqgM05tQ1q1VmpU7A+G39wzva7hyRMkUqjVuO7idlvbc6F9PPE9PTHOVTh2Lqa5DMzkOP5TLkmIZhyVZCNAWwQB9uTb3V6dPXFGxNPvmqnwXFEhiALG+8Q5TiEMYT+rmVYqKiV0C3yBcJFZO2wLUSOuMoqUxsCZ2XwmIYG7BS29rkn3MfZj6Qc7q0rHBESa0tG5YEiwd3Xn6ri5xbbBZkTglG1zUJHh+GcT8c4m9KJ6e/cjWJT89YsfOueA1qp2tBMBgF1NyO/8A0IqzeazTV32cYBmCkfWrK2QCxSN6CqDfTbFGer/JprpYfB65KV7C+x37te+UePcJURO8jmRgDpZo3II8QHtG1bmtQF1R54q1wBdpehVRnyrSAFj3d0++we6vwGOoNp4ttzJMTIhghDBCK+0OX7yIoCoLWAzIHANHfSwo/DEMLi0vSbK2b+pjH7Exsp1rCXs00WqGwQOar4L1X9ltsI6AEa2nSXibq16ZIHv84tzn0eEJcU+4BYo6ltwLIDIAT/BeFthRa4M1U+NsDaogPiNJnpey+Zo6YxMOvctqr91gr/5cZ2w78hedNeLYc9q48/6lfOcScKYpVZWIAPeFrYgk6isgLXZsFSAD0xDFwLEWjKFGkXD02B56W+n1neVzyiJFYAkADeSZDy/6YI8sQGEKlGoWJG3pCaHLuLk75CWvXp1RMC+5FrqtV3rayMT1YZqoFuqwtsd5Ic/Ll9P1bPM6m/cZqWqNFH1ILvp5G8T0rrs14tcJRr36Sll/PCM8n29zae/3UtdWTQfxSl/y4auMYbiZqnAqTdhiJ4/H8tJIXlhmjlLWWXRIFIrnfduRsNt/dArDhi0vrMD8ErWzUyDPM5xKFpsxIsx0zCgBFLdFEQgjUi34OVnnzxndkLZs3znQo0K60UQ0ycviviZf4T2nyuXiCLlJ5Cx1s8+gFnqtQAZxsNhX64utemgia3DcXiXzkgcvKSP9IzDwxZXLp5eMn/KqL+uI/WDksn/gXtd6k4n7a8QJakjQKCW9ifCALJt36eVdRgOJqcllhwnBLYvUvfbaK4u0eem1Bs4wUc9okFEeirf44oK9Ruc0tw3CURfIT6mRZzviTqzhG1nvczIgPoq/a+AHzxUtUP8AKWpU8OP/AKb+l/e8oSZKK4+8ljdSw1lFZtC34mDOlEgdADipH+TTTTc5WNKkBba9h8pZzOSjjQ+/rvY2lc9hosNuBu3S+WIamgErRxNao4Fhl/OchyGaREFpbefkPkwv538MVDAbxtSk7m4awkn15KswwlrJJZC5N3sQzqvXoByGDOvdKnDPftnXuNv7keU44UZ9JT2hB0oEXdQyrQ0MAAGbwgb3z85WrYkjnJrYNWVVJ1F9ydtCefhJpMvmZ3DLBOxHL2bGqH3iovf/AExYrUfUCLSrhqChS453/BLSdls63vQlR0714wu/LwljR/dxP6eoZQ8Twa9kk+Q+svZLsLm5hYkyukGjpkLUfKkjrkfPFxhGPOZn43h02VjJk7CLISj5sliWQlIGNEWpBZm8wRfLbFxhhexaIfjTKpNOmAPv5Wn1mMUAPTG8TzR3nWCRDBCGCEz/AG04o2WiSRVVyZFWmJHvBuoBN/I4XUfILzVhMOK9TITyv7SpwPjSZlWrwyIxSSPVZU71WwJBAJBoHmCARiadQMJXE4V6BF9jtGRwyZtp4FHkN+e3PBtJLHvlXO5RpDzBU0NDi18uRFH3if3VwsoSbxtNlUZbe0x+Y7KBwjJlYtBSMjupO6fdF1EgvoJu68J6YS1G7dnSdLD8QZE1qkHxFx4StN2GkV6hlkSzQLgEHyOuNlIHxQ4V+m7rzVT4zcddQ3wirifZXOodTxCTpqjZWvy28LE/u3hb4eoPGbqHFcKwyi6+YiKZSh0uGRvuupU/wsAcIysNSJ0UqU6o6hBjfMcVSRXMgBd92qPSxbb3XtwOtWB188NzgjWYFwdSm4KnQeMqcNzIQNYBO1bE8ib5Op/PClIB2nQrUmqAZTbvln/iQLajFAf+5EJPmACoHzs8t9sT0g7ooYNrWzH0NpDmuIkxqlqEFbCNEuqokiyfmcQ1QnSXpYNUJY37tydOclbjLyG1GqQg26M5YlgoLAIQAfCNqrYYtnc7AxBw1BCAzgDkDbQd2usMjwrNuW7uDMHfc6WXop3LV53v54BRqHUCWfH4RdGYaevylyHsxm1F1HCDvbzovLrsxOLDDP3xLcWwvIFvIfeNMp2BzEyhjmIKPJgWk+NHYfnhowZO5mR+PU10Wn7kTvL9ioQ2h8xKza9BEcITe6vxk2Phd9LxIwqA2JMo/GsQdQoAtzMmTs3EqoseSlnfukbW8rhGLC9qpOfMWK8sX6BQdFmdeI13S71QoPcBcfWaeHsnGGBXL5RQCOcOtgOviL8+e+Gin/5EwPjqrCzOx9Y6zUCIhCMkBPJlCryIPXb0+eGmwEyqzMdiZRy0aSrLF9a7xnUatDi0BBXUBZ02QfTY7XeKrqN4xiUKtltb4yThnZqCHUQCzPp1M9blSSDQAAI1HcDAtJRIqYqpUsO7aXs7I0UTGKPvGA8KBgt7/eOw88WPVGkWlnfrGwiHL8WlkmChcsrWNY1an076qKk70KBPzxQZ73ItHOtJRoxM1S4bMs9wQhghDBCY/wCk52GVTQwUmZBZVWG4bmHBU/MYTXJC3E6HDEV69m7jMTlO0r5VVjly+UkRjq8A0EnlqJAZS3wA68hjOlbLuJ1avDxiDmSob+P59Jo+G9t8m2zGWA1VS2yfEMpYD4nT8MPXEUzOdiOFYpNcoPlNNkswkoDROki/eRgw/I4cCDtOYylTY6RLkoJbqLMOm5oSe1Uk3XvHUADXJvTlhK3Lbza70/5JfTlpPOAdoYHWOLUyuKi8SEKzoNJCtupvSSBd1i4qodCdYupg61NM42tfv0PfH+GkTLe04nhV1KsLB/2CCNwfUYg6i0FYqbiRJkowhQqGQknS4DDf0IrEBFEu1RmIO0zfF+yuVLEjL6Fqy0TMlUHZjpvR0UcuZxnqUl5rOhh8fXVdKnvrFOZ7L5aAortnJWdC4RRGKF0QaTWTZ5qp+VjCjh6Y5GdBeJ4qoDZlWxt5xtw3shEyq/1OiQ1ibMS2CGIXwUoIIAO9c8MWkP8AGZK3Ea1yDVPoBNJwvs7l41H9XywfzWID4cyx+d4eqKBtOdVxFSoSSxPmZ3ncnIC9TiONqoeFNFACgQtkE213e9csRY98lHFh1bn5xb/wVc00haaTSsp2UqVkDQwbm1I6bEV7xrEmnm3MinXNEmw1+Uc5DhEMKBESgLqySdySevmbxZVtpKPWZySTJeITvHGzRxmVhVIGC3uBzOwob/LENoNIU1DsA5sIgPG8wzhVTLI5HKR9Tc6HuMSRz6dMUBY8o/JhxoWJEgyvbdI0VBl5ysZETPaDdfCSq69TDYnlhZxKg2Immnwp2AOYXIuBr9rXmij49C4jMZMgkGpNHUb+ZG+x29MO6QTC2HdSVbS28Vdq8umhcyYSZQFQBmbZWdQQQjUau+vLywFQ28ErPTBVToZm55X+oOwXuZTLGpEStGxWg2+j2lFi35+pwqsuVOrN+AfpcR+9rod7d2m+kZdjMjmQ85Vnjy5sKH1klyANa94xYBfOzq+WKUQ9zrpGY+pRKIDYuNyLbd2m5+UftxLLZce2zceutJ1y1v8A4CxAOHghdzOd0dSqbInsJiMhxvKZaZpzMXJLsyxo7jxF3IB7tBzYiyTyxXp6Y5zQnC8U2yT6jA+pQw5EA/jhoN9ZgIsbSTEyIYIQwQmX+kThrz5TTGVDK6vbNpFLd+LkD8a+OFVkLrYTbw+utGuHfafK5kzWWsyrOikUWJtCPV6aNvgd/hjn5HXlPUCrhcRbKwv7GQwZiJ3bWkYVwoDKBHpIbUT4Aw1MLW9hyusVDKTrLtTqU0BpkkgnTff7SMwoMwO6ZlsbMreJdga7xL1efhvY0dwcW1DaGQSalL9xQfT8tHqcbzsBtXM6itRaNm0gE0GddL+ZtjhvTOp75hbA4Wroep+eP3irLZ2B/DJ30as+t2i0Ob8ROkkKybsdjrrf0qoZCbm4jjQxFNepZ7Cw5e45z6Xw7j+XmYCLNoSa9nKNL0NjpDaHva7OrzxuV1Oxnm6uFqU/+xCI4QNXiAU+hJH4lR+FYbrMhtyM7UbjAdIRLluNSCu8ga75wtr+ekgMB8cJFU7GbGwqnstfz0k7dscrGoBeQnRrKrDISqkarYBfDt51gasg3MlOH4h9hzte43jXLcWhkiEyyoYz9q6o+Rvk17Ud8XDqRcGZ3oOj5GWxEJymYSSIO41KVLJakXt4XqtWIuG0kANTIciYHiE8MU5jEOpo+bPIQSTGritGno9b+uK9EvOPOMqnXaV+PZjuczPCJ2iiSMaY0mMQBEMYB0qpYjpzrb44RWOU2BnTwFPPTFQrmYtqSL+fOavssM7JlB3rFWJHdF/7Tu65udBBJ6eEGue+GU+kKazHjv0y4j9rUc+6/hHrARqxkmO4/vGUAc+Wwob/AKYcBaYGBe1l9rz55kpstHmO+OZgvvC5RXVjRdnI9kXs+IjpyxU1VG5mhcFiKmgpmLUzOSptcs0iu/eNGmX7u7YvoLuQSLJFj5VtWItSubte89AlLG5VyplIFrk+l7R5N9JqotQZQAKK8cgWgBy0orCq9Rhn6tRsJlXgVUn9xx85Bmu02ezA/ssuqjceyaQg8veZxH15HfEfqHPKH/F4WmcpYk+33i853OldRzsUSE1SukZ97TZVE1Adfe23xQ1ah/kBNIw2DXRaTMR+fmkScWpiAcyc1dlidZUcqFuxDE2dwNqwiox/yvOlhaSWP7ITu7z8JThVVI8PhBFhdrAIsDlzFjCwddZsYWUhdDb4y9xeWDupQiJZsggsWA8RA1MgFAUCoO5F4azILATBh0xJfM5OgP5/c+7ZH+zT/Cv6DHWG08Q/aMnxMrDBCGCEVdpJ4UhPfsqxkhWLEgeLaiRyu+fTEMVt1toyitRntT3ijJ8JhRP6uzorWwKSswJIAJ3Yhh4Rzsc8UWmtrjaNqV3ZiagufK0qcY7MZaRSxy4LivFGe7Y7jUfANLGrNFdztteIekpF7RuHx1em1g9h7/OY3P8AZAe9HMVFP4cyoFENEtF47G5cfZ+NYyth1tcH3nXp8YfMFqLfyis8MzMIMgjZk5d5CxdfXxRNYHmGA+GFGm66/Kbxi8PV6pNj3EfeRx8U7yQtKQ6shjJYBioJDXaKCWsAWbNE88UD3OsY2Gy07UtDe+h399JBxJIiU0BaIXUoYst2d7fxA+hUcgeuJbLustR6WxFXX03+kb5ZszCP6rmJruhGtuPkkkejz5A4YruuxmF6OGqf9qAeO3yjLI/SHMjaZ4UcjnpuJx+4bH/tw0Yu2jCZqnAkbrUXv5/cRlwvtZlTVu0R/wCquncftAslfFx/LFlqoTvMdfh+IUdZbjw/qV+OJqmllE+VWOVAA0maK7lEBtYybrSfP50MRUUli2mvjNGErAUkTKSVN7ZQfjLfBuM8NykRj75p3chpXVHbWw5b1WkcgL+Nk3iValTW15XE0MfiqucJl7thYSaf6TIEAWPLzUNhrKIKGwqnY18sH6tBoIJwHEtqxAmdn7XsxZly8YLGyXdn+HuiPoAN72AxRsYRsJpp8AX+VS/pKX9JM0WJWRUZyL0RJvsqAW6swAAHXzwo4l2Ok2rwfDU1N76a/lpY4hHm/EJ821qSoXv2GsjmKBVQPUjAxq2uzRdIYLMAlK99Tpe3veJcjDE1tLvTbcr3J6lgenS/gcLvftGbWUppRXmeXlLfsCTtJ5LpdFX97Uocn1A8hvzxHUgTiAALj4k/acpmo0kDJCukKykF2kvUNOrxafEtkgDTv16gzAHQSxoVqlMhn1uCNLbctO/nI+LcSVo9A8KgGgwVa2+yATRO9kHfA1UN1ZWhhHpsXc/OWIhPMFEcMjgDYhHdfWgwMe/wv1xYCoRYCKdsLTuXqD8+MsZTgOadgFjhR2OxkaLUx5na3IO33Riy0Kh7op+JYRRqWYeF7fSNJOweZADyyR9AREpkNVt/ywOVddyPjhn6RtyZnHHKd8tNNPExtwz6OoyNUsuYuz4aRdhtfJj+eGJhE5zHW49XvZAB+eMuJ2Ky6saywdQauV3a1230ltPRunVcXFBVOgmWpxPEVB1qh8hYfKbiMUAByGNM5c6wQhghDBCZn6QtP1TxyLGO8jpmDVYcEAlBa3Xvch1wqtqu82YAsKwyi++0TdkstMsMjJLl5EeUuqo2tVBJ1+0BAtjvVCiDe5OK0w4G943HPRdwMpFhrfT4S52hkMcYnZpY2TwkQvanWwAtWCht68iLO5w1lLa7GZKdVUuCAQe8RfFxWIrG+ckikikWSNGeIgE+wciRTag2jG+QoC7xW+UdcxqIz1L4YEEC+/y946y/DYCoaIKoNsrxN94DdXU8jQ901tiwRSNIp69UHr6275xxHgGXmU95CkjhaDts5NbXIvi3PXA1NWGovLUcVWpN1Wt8vbaYvNdjVY1E0sLWvhnAZfESNmFOAK5sNxy61jOHVr7idpOL1KYu9m8t4hl7OzoNSRpOnPVl2Ey/MJ4/nW2Emg6jq6zpJxCi3Vbqnx0lfMcTd0aIu56EMQ2nrtqXWpv9rFCxGhjqeHpZs6fD+tJcdoJNTkJGxRjSuRoYKgB0HSH3DEhdRN/s4uMhGsRfEU2ABJFx63J58vWccGy6FSWVuZsqmryq7IQdd32PpiiAHcR+JqOLZe7y/s+ksz5qPwAKjhW1aHkBU+Fl30gRAC7Gk7npiSyjYRVKlVsbkjTcDX7yWPjLI5aMZSGwoqOMvWkvuNK1Z1873Crvg6U+AkHBhwA+Z+eptvb7RPns6Xdnlk1O1WzULoBRtsOQGwwoksd50qVNaSBEFh8vwzuDJySe5FLJ/gjZvzAIxYU6h5Rb4vDoLM4943j4HnmXSUMakUQ7RxigC1MB4jspbcE7E4b0NXYmc04/Aocygk38frOT2ZKAmbMQxeJrAV5DsxW9goAJBAJIxZsPYdZpCcXzkinTJ177ekc5HsTG6q2rMyBlDWqxxrv8S7DDFwyeJmOrxqvcr1V+M0+S7C5NVGqEs1Cw8jOL69QD+A+GHrh6YFwJzKnFMS51c+mk9g4MYUb2eVipHsRRBdR0cx9rnfXlXPF1BGnKJrVekFyST4mXG7NRNKZZGllYSd4od9kIbUukCjQNUCegwdEL3MBinFPIth6b+cbRQquygD4YZaZizHed4ICR5hiqMVAJCkgE0CQLFmthiDoIKLkKdIlhzOakrxZeNdrAVnJ5FgCSo5WLrr6VhSs7HebHSkg5k+gmmXDpinuCEMEIYITKfSXX1Ik1QlhJsX/eKOoPn5YTX7E38Mv+oFvGfMFEakPDKYG1by61HQ0D3LA0TQ8S/HGENbYz0TJm0qJm8Nfr9DG83Gc6IiuZjXMwg7yLX2SRetF0kD9uPpzw9a7jcXmB+G4aqbU2ysdgZx/xTLyJCkbmAxyNIBParuFGnvYyQOtEgctxyxY1UqCy6GJp4GthXOdLgi3V9Jqey/D8zDA5LROGfXGinUFU3q8YIUltjQoA2b3OGU0dVt4zJja1CrUFgRpY+MY8WjJi1s0kbRHX7GQ7iqN7DUNydJrdeeGlS3hMlOoKbEgAg98UZDjhddbzxNAjqXZ1Mbp7RVFrWnSfFZs9PXEC69o6SxFOoP2lIbu5RrluCZb+0iFal06o5WrTanw09Luo92sQKaHVZNTEVrZanLkZJmODRSgidRODy7xRa/4XAD/ix5Yt0anQiUGJZCCht5TJcZ7H5ZWIR5odgVsd8hvmavvBpOxs4yvQS+9p2cPxXE2u1m+BijO9lWg0ifMQLrsx6AzlwCN6IVRzH2jz64S2GymxM6FPi5qD9une29ztG/CuxKyqHvMVZFMqxcq391yQb8xywxMKh75kr8arI2XqjxGs0XDOweVXeWHUegMsjD5jUFP8Iw5cOg5Tm1eK4ljZan0jX+jsKkd0qwiqIjRRe9+8BqB6c+WGdGOQmT9S57Wp84zy0WhAgLEKALJJPzJxcaCJY3N5VzWTitmkIGr7zAfZC8/gD1+0cUZVOpjUd7WWI4eO5GIsZZYO8EkpBrUwVnLKRpBIBUg35HEF6YPKNpYTFOLKpsZojn49Kv3iaX91tQpvgb3wzMLXmbo2JsRqJS4qgnitJZFCtdxHTq2qiSptfFe3liCM0YjmkxLAGYzg2ZineRu63SN5FZ5CzWIwRYFJftDvR5Yp0YGvdGjEVH6lxY6aCS8P7aZuZ4NEcUhlJ9kgogbbmTvCVABJJKdKrCVruxFhOlW4ZQpI92Itsf6t9Zs85nu63lky8S2d3fcj56aP440kkeE46082gBJimTtzkoxRzHet5xRsb+YGn88KNemu5mtOGYmobrTIHj/cT5/6SIyGWLLykkEAuyrudtgus9fL5YU2LTkN5tp8CxFszMB9oj4h20zaxu8cKRKt7lXamo+GyVB/h54V+oYWss2DhNBjZ6tzblpPsMZ2Hwx0Z5c7zrBIhghDBCK+0eRWbLvG6BwQKUkgFgQV3BBHiA3GKutxaMo1GpuGU2M+YS9jpRbIHhZapXqVTYPJ0FgbUQVf3hfXGM4bu0noV4toA3XHsfz2iLPcOmhUloiqNsZIie7YDYhtPg89mCnnthLU2Am+jisPVI6wv3Hf0i5W6jCeU6G0b5OF4gJcrPJGSthQGUuwC6wBQV6YkCw3unfDlLKLqZy6nR1W6Oug8+7u8Y2yvbSdotM6Ryo9rqR1ik59AbVjty0ixh64lv5CYK/CKZP7bWPiJ0MxljFPFFII3lEa93mAYqYSBvfOpKNnrtttvh3SrUFlPvMK4Wth6q1HW4B3Gsbdlshmoszfc6IWRRKWKgMwFKyaNnbb3gORNm6xSktRW20jsdVw9Sjq3Wvp5eN5qcrmWcU0ckbEEXzANHrsfUWKPQnGgMTvpOUyAG4NxEi8TmjbuHeDNMuzKdMcjUOeg+Hfblq530rFOsN9Y/8A+O5ut1PwmuyR1IjFSrFbpqtdW5W/McjXlhg11mU6EiWMTrK6TwDBJ1hghIc4oMbg3RVhsaPI8iNwfUYqw0lkPWFpnchweAAEwqxWvf1OeVX4iSbB5+pwhVXcibqldzoG+UynFIAJ817fLQpI9JrzGk0oVbEKbmiuwOKVUJO4tN2ExC9GgszMt9APqftGuR7Q8NysSwoZZtJLFhG3ic7lyW0qbPlyxIeigtvKthMdiahqZbX+Uhzv0htKpSHKMQwrVJLpPy0Kd+vvXgOKH8RJXghUXq1APj9okbiucYlI4APeUFYWerBBXvJCy8rG1bbYUcRUOgE1pwvB0xd6nx+m8qacy5eN5yhTuwUEgUHUSPdiIU6QLOxIGFhqjbm01FcIgVlp5r33vy8++Ls1k0jlSt7ILFoyjbg3YIuiORBOFt4mbMO5ZNFy72tb8vLhzsWwEQKg2QxajV1ZWiefRV9bwF07pQYesbkvrK83EB4VQQodQYaYgrWp1L4izO1Gtv1wZ/8AES4w4GtVidLatp8hLeZgzmZR1jy851KbIWQAk6ifExWOizE1WGZajWFpjD4PDXJcE622/v5z7lB7q3zoY6Y2njjuZ3iZEMEIYIRT2n4iuXy7ysrMqlLC1e7qNrIHXqRirvlF42hSNVwgNrylw7iEcyloyfCaYEUymgaI+BBBGxB2wKysLiRVovRazfnlLYOLxd9bzM5vsXBKSX2NbPH4HvzYAaH2rdgTd8rxnOHVu0J0KXE6tH/rb6/OZjinYyaEssMyyqRZQnQxG55E92x8B3scsZqmHK6KZ18PxdKmtVLHvH5eJMvnZMv7N1kj3awaGrxGxToQwva1I+OFdZNGE3WpYk51cH3+mskWSKRW1wsT0kjamXz1RAkFRW2x2xAKtuIMtan2WHkdveepmzlqOSzjaTzQKVK9fFGwMZ8rAxbOydlosYdMTpVpW8Rzj/hv0hyLtmIVcfeiOlv4GJU/xLh6YwfymDEcB50m955mJoM1OZopl7wkVE/gY1tQD0rH1VjfljUlVW5zj18FXo9tTLPGDmXzGYU/Wu6QDQF7xVFom9qyKaYtepiNjtjNVL5jbadXCiglBGNs19dr79xBjHgXG44INGaz4Mlg93GwlaNa2QsFdmvmTex2BrndGCr121mbE0TXqFsPTOXy3+k5znbrJgUsWZnvfxGhY/7j2PkuIOJpjneMTg+KbtACUpvpGnckQZeMbE2S0h0jmSqhQAPOyMUOLv2RNC8DVRetUtFH9Ks9mNS/WFRa3CIigggdXBPX7wwvp6jaDSazwrC0BmYFvX7SnnYWdgJc3d2SZpJCp5VoTSQT8BXLfFGLndo2kKKC4o39ASPO8pvloowlGRrZSyiLuxoBBcAswJatgQAN+eFEKLEm82pVrPm0C6G2vPltLOZaBVYIqsTy8Tlh4yR4iukUukEA70dzeLsaYGkRRGKdwXNgPz1vKWU4gyKEVqJN7Egnl0BBPLly9MLVuSzS9BHOZowy3Dc3MoCZeeQb+8GVd/2XZYxt6YYqVG5TM+IwdI6sAfCxP3+MYxdiM2o1uYsuvIkyEEaiBVRgjc1tdYuMK+50mapxrDt1Qpb2+svZfsPEEkkeeaTuhqKwRaS21+Evq1beWGLhktqbzLU4xVuqogUHv197RlwbsnE5Y/UioGnS2Ykd9QOrUDESoBFL0rxemLpSHJfeZcRxGtoDVv5AC3wmt4dw+PLRksIErmyII1A6D/yTjSFCjWcqpUeqdCT8YtObywmAOYd3ZzoW2IBcttttW9egAvFBlvvH9HV6M9WwmoXDpinuCEMEIYITN/SFIVyEpAVt49mut5EHQgj4gijvhdU2WbMApbEKAbTCdm+NZeGSQzDMQSPpUuH72OlqhQTbkd2ViAT4tycZqVWmu+hM6uNwuIqKMtmA9D+eAm9yOaEihkeKVDftI22vyoEj/N05DGxT46Tg1FCGzXB8ZZxbWLixs7l5GMb+F7ZKkGgtWpfCTswIJqidicKJRjY7zWKVZBdRcb6cvOUszwUzxmpmS2lXQyiSM1NLuYyQL3q8DUr7GFDFCmNVv47H3irinYNGNxezs7FD4V/9Nj05+F1+GEvhlblab6HF6qDU3A5GZ3jPZTOReJl75BtrjOo89rU+PmemrnjM+Fca7zq4XiuHq6Hqk+355zOuOa8jyIOxB9RzGEagzqowYXUgiOJYIJVdgqoShOlGBVCAgGtAuoKW1EnTVEG9jh2VWFxOfnrU2VSbjx53J2PPTaU8jlkkFSHwoBpsago5UASAB8Co9cLDEnUzU6LSF6aC58JeP1ewKk0gHZGRTZqrZhVfAsd+fTE9S+olb4rKdrnz+A+8r5xojHoSJFJ2L947t0utgi3vyvY4qSoGgjaK1c+Z3JHdYAfeW832jJ3PhZrLUyquohV2GktVINi25vF+mJ2Eyrw0Ibk6ePde+vKV+H8NzMpYxQztZ3ZVIB2U++aX154gUqh1AjXxeFUddxptzjODspmAfHJBBqs+KYamrn4UvVXxxcYZv5G0zPxegB1FLelhH/Cfo3V11yZlyD0SLuz5f3lk+hoXhyYQHczn1eP1AbKgHx+Uu5fshAj6RlGkpq1TyMVZfOlGjffatq354YKCA6LMtTieIdbmp7ADXuMa5ngU2oplmhy0OkBTGgDXRvYKDzqiGGGlG5aTIMRTsDUBZvPTwjc8IjLan1ObunYsL25KxIHLpi2TWZjVOwkHF+KFGEYgkktdV17PnVFqO/pWIZraWvGUqIZSxYC3v6RVH2iMMbyyQIsQ0KqwsrsWNjcghaC6Tdg78qFmpqZBciOTDLXqCnTe51vfS1pPwftfHM0iMjJJGGbTqVtSrzIZSVBHKifxxCV1bTnJxHD6lFVe9wfTX1jMlcxGwkhHdEA1JRujYtd+RF7+WGDrcpl/6mujazLdm55TmGuu4tgvdhQtAvpJ0crXSbbY/PFgoHKVZ2bc3m8XliZSe4IQwQhghM/28yjy5GZIlLudBCirNOp2s1yGF1QSmk14GotOurMbCfHGzTau7nSyt2kmtWU9DQNr/CR6b45mo0YT1wVWXNQbu1E7yg0SastNJE+gtbMqliCAF1I2l7BJGoD3dxi6kg9QxVcBl/fQHXl3TSZLt1PCwTNxCTYHUhVXo8jQPdtdHlpxoGJI0cTl1eDpUGeg3oY84bxXLZksFZJNRJMTjxcz9gizsfeWx69cXQqx8JhrUqtHRgR4/wBiUcv2oOXknidEMEMzLa2HRGYm63DAXyOkkcrO2J6fI9uUYvDhVoo1MnM1/K4Jm0RgQGBBVgCCNwQdwQeoxoB0nJIIJB3E8ljDAhgCD0P4/je9+mAi4khrG4izMdncvIpWWPvB0LHxLsB4XFMOXn/O6GkpFiI9cXVQ3Q2MyPGewqK4EEpBNELKLA1NpA1qLHU2QdgcZKuHQHqmdnC8YqW/cW9vSKY+yuZ0hn7iND7ryTABrqitAsefKgcJ/SvzItOj/wAxQAsqsT5f3GWR7Hq6hjOz2SKghOxXmNUpUD0JA5jF1wy8yTMtbjFUGyoBbvN/lNPwrsHlNIaSOZj5Sy9PMiIhflvjTTw1Ma2nLr8XxRNg/tpGX/ATGWGWTLwqQKZY1DLsb8RVrs102APXDMhHZsBMpxAfrVCSfOE3BfrJYNNIqrIQwSqe44uYIK9D0+0eWJZMw1lKVfomJsCeXhG/DeFRQoERdhZ3JPM2efr8sSqADSUqVmclrzviZlETdx3feADT3l6ee96d+XlgI00kU8mb9zbw3mPk4lJJJ3LZtwx2IhSgG1aNnIBBBB5gj44oEY7n2mnpqC9hL+cqcW7W5pWmKlFSKYoFERbUA7LuxcEk6apB16YQ9Zl0E6WH4dQYKDe7Le97AaX/AC81+VnzMixEosOpLcHxFG32vUL6dOvyxoGZhOQ60kZgDex08ZS7Xxf1YIzi9S27FF91gxJtlG+mqB64vtFqpY9UTGSZ3KJlWy5zIa3Rw0Mfee6oWuXdj3R9o1eM9aqhWxM6mBwmKWpnWnfQ76byPh/bSPL942XgZ5JDby5h1DGuQqMMKHQX1wgYhU2FzOk/Ca9ewquFA2A5SHNduM9MQqypFqYKO7QdTW5fXtv0GIOJdtBYRqcFw9NSz3a0UceSRoZWmzRlK2unWzLtqH+EN4bA07je+mKOXsCTG4YYfNlp0rDXU77fKfdcr7i/4R+mOmNp45u0ZLiZWGCEMEJU4pXdtq90ijZrY7czy+OCSt76TJzdmgUMbt362Cq5gWyiiKWUEMvTcVVHY3hXR3G95sXGHNmHVPhp8JnuI9hGQCXLTBGUWUlf3T1qYAbf4l36nCHwvMGdOjxnN1Ky3HePqP7mU4nDPBIgzEbRlT4QV0qdt9JHgN1vp/DnjMyuu869CpQqC1Jt/f2nUjJOQG9mRvYjLi9qvx2B6qNudYgEGWKPTG2Yc7mTxzzJoDpDm0NlQ1TXXicB1Peit7Vtue22L5yLZhmmU0aDXKMaZ9h9vaa/g/bTJvQa8o1AbEGLYUBqA0AdPGi/HGpK6HTacbE8MxNK5PXHxmuy76l1akdTurJyI6b6iD8Qd/TljSJymAB2tJAMTK6RWvGYSdMoMRDFR3oABNlAVkBK73sbB8Vc8K6RToRNX6eoBdNeekvHg0Eixl1sRhgniIXS1WDRAYeEc7G2JKL3SiVqikhb67xjlcuiKFjVVQcggAHyA2xcC20UzMTcznNgsjokmiRkYKwolSRQbSedEg4g66SV0sSOfvMHxbMJHJ3UpnnZbLFpAq7IXFCid/iAPWsL6K+5mo4sg3RQsq8cmME8mWWZooY4l0xpL3W/dqAbVWkYbVV164z1mt1QZ08HTD0ulZbsW1Nr8/Owmm7Jw5uTKe2kZLIMZazIEr7beG76bAgczfJtMVCnWmPHthlxH7QuOfdfwl6fjOTy+oSZmPvGG4Mpdjz5JqYgbnYDDM6oNTMqUK1Y9RSfITCntBlEkMqCaSQtqtVKCyxY/wBqw2v9jCmxVMTfS4Lin3FvzwlGPtEZJi2WyeXWZ3Z7YtO2vdiRZQKRzutqxnNcZuqs63/GlKdsRVOUWFhp5a/1OOMcY4g8ZeSeRVq9MbBCLFqSIwDRBHMm7G2IepWtcyaGDwAbKgzHvOo/PSV1ycIqSS2YgbsLPp7WQ6f3QGYWMV3F2jSzBiiADy/r7iCZuMDaHLFtWrvJGLkjXq2jokDpVCxeKZ1HKMalVfd222GlvWVeJcSeZlDOraRSqiaQLrVSDc8h/wCMVYlthH0KFLDgk6X7zLGS7OZub3MtLR6uvdj/AD1Y+F4suHdthF1uKYWl/O/gNY2fsbmJLSfMKpPhoa5tOyjkSqig3TkAfLDhQJtdpzTxako/Zp9+u2/vPr0S0APIVjozyxNzed4IQwQhghEHbN0bKzxF41Z4yAHcKLPK75D1IrC6pGW15owrZKqudgbzNdl5p4u+SSGUQIFZCa8LUoZEBY2u+q1JUUdxYAXSLgEEaTZjVpPlamwzHf7x5nc54AUjEyElZFumCleiMPFdgadiQdsNZ9NBeYaVMXszWPLxismKWPu4HDMzn2c4sI3czAa0IOxKdBW3niq2K2G8c5ZHVqg08OcQZvsbYZjG2XYNt3Z7yIir1aNZkUXtSn92sZ2oA6kWPwnTpcVdSADnHjofKIM5wrNZYrMyllHKaM6lI3UgtWpdiVOtRV+mEGk6aidSnjMNiR0Z6p7jKnFM8sqKQDYO2yjYsp3YbP6bLW+xvFGYNyjsPRekTfbSX8mHi8eUmkRz9iPcEk9VIZG/eN+mGKzKOqZmq06dU5a6C3fz+EfcL+kJlOnNQ2RzaIaWH+KJz+hHw83rixs4nOr8EJGagwIjzhefhn1GN0kBssvUb3TRsA3luVrbnuCbrY63uJhqrUpMA6kERBx6CL64IglxiAMsSq8igszliqKwW76k9eRwurbNtOhgyf0+a9jm1Og/uPuyvDGy+UYZubuUkrTEzACNRv8AbJILVZWyB8bwykhVLMf6mTiGIp1a96K3tue/2/3LA7X8PgAEbiQ0BcUd6q83ChPzxbpqaCLXh+Lqm4Q28f7mUz3ayJ3aRMsWZjuZWRSBVD3FZtht7468sKOMX+Im6nwCqdXYD4yhL2qzJYspijZq8SRAtsAoGuTWaofHnhDYp2OgAnRpcHw9NesxNtd9IcTyszFxmc0GZTQVpWYEjna7BRvz0m/TAxqEXLSKJwwKinS08tr+e59Yp4YY1DalHPwjl53sFPp5HyIwkEfynQqiobrT01+0tvn1Nnu4zY0gshcqP2QZNI58ySf0BnF9osYV9Lsfe3vI24lLJIpRndksKqKAVvYgLEooEbHr64td2PVgaFCghV7Dvud7efdL79nM7MCTAEUAsNYSMbLRoD2h28wcM6Cq+4tMZ4hgsOpykk+Fz89JNluzOqXumkeRlcRt3EZYR0wU3JJQAAs+7Xh2vFhhxexJMW/FWCZ0UKDrqdT6CazhvYGFSpkQOBz1uzX5bKUT42pw9cOo3E5VbjFdxYN7W/38ZpU4NCqaI41iAP8AdeA9RzXnseRvD8gtpOd0zk3Y389ZYjiSFDQCILYn8SST+eLAWiyxdorHGom/sYpJS32o49tzz1tQoWT8jWKB1voJoOHqKt3IHrNGuGTLPcEIYIQwQnyj6SCRxFdLaScvENxz9pN1/luPTGLEnrTfhR1LxXwzjM2W/s2KL5Aaoj+5sAfVCpOKJWYeMY1BWmjm7UpPl5I5B3TMpUPq1Ri+pbYx1z8YAHLVjUmIDabTJUw7KdNZQzGYngyqsZPaJPGEkan1RtHIB4mI1qbIrV6A4mocousZg6a1KmQgkazT9nuNd/3iPpE0TaXVdgwulcKSSAarSSaPmCCZp1M+51kYvCmiQy9lh+CNJcykdF3VASFGo6bJBpQT1NHb0xdiAOtMyqzGyi9tZkuK9kkkFSRhX8I7+EBNRLIup4x4CWsnkD8t8INFX7QtOlT4hUo6o2gOx/LzIZrs24NwtHmgN6jBEgA6mA+OvVdWMjUCD1dZ3KXFEYWqjLf295Tl4kXRkYBjy9qutkNAWrmpEIobNq5DFC52M1U8MuYVEOngdD520MsfUI3VZEZovCACwsd4opvHr8FkEiyDvYFYsqi11Nplau6k06i5hr8/tLWSz+cmBjbNZgBKBHeaT9oHU+pWoVuWLc+WJFWo1xmlnwmEpWdadyfO3tI5MjCAHPtLK6nQF22IDATN4WbpQA2s7jfEEA7m8mnUdSQoCnkNB7gSfvIEIK5Qkf8AxclWfCTsTRI3FAdb3xW6DXLJy4h9Gq//AJH2ivPZkyNqYRrQCgRKFQAXVDy631wp2zG834eiKaWFzfXXeR5WFpdokeX0jQv/AO0HAKbHYSauJpU+2wHqI+j7PZ5lCv7JarTJIF8IBbdI7J2UnxDcg9caOhqnQm05R4lg0Ysi5j5fUztezEcbBZZpZHYsRHl496Dab1MSSNui2MMOHUbm8QOLVqlygCi+5mn4b2Ni0K31aMEqCfrBaYhjzGklV/L5dMOWgBsJzK3EqzEg1D6aA+01Rkhy0ahmjiXZRsE1GuijrsTQw/RRrOcqvVa6gk+/vM8mYyu6xLNM2l1DlCwjGgjxMRqA8NWep9cLUqG0mmolYIc1h4d/pNSZlDBNShjyWxZ86HM4bcA2mTKx1O09klVa1MBfKyBeJzCQAWhDKGFrdeoI/UfngEhhaVuKZ+KFCZZI47BA1uq2SKAGojcnbENtJW+YHumd/pDGgpe8c+ekqDYH2pNAI6eEty5Yzhgk1MC52jPs92jMzCJ0p9Ja193ar50evri9OsHNourRKazSYdESrm+IRRC5JEQftMBghM3xH6RclHsrtKfJFv8AM0MEJ867R9p1zWZ74KYwERAG3B0s7WSNxev4bYy16RY3E2YeqoGUmUZc7J1NA/dAo/Pf9cZbWmskyGKVlNgn/frzwbwDES/lOJldgdIuytAoxog6oz4GsE77HFldl0lSinXn3zScC4nlFV0eARd578sepxzFAhtUkYB3CgMg6nD6dSnta0XXOIYglrgbTXdykkJ8QmjYWpYq62OoYDz352OlcsaVUWmLpGVrjQzH8G4sGid1aSKOMd5JCT3i6VCN4GNMpBINUSaO+K5cuo2jmqdN1SBmNtfWafJw5TMXND3bXYLREqRfPUoIptubCxiQEY6SKjV6PUqXsO+c57s5DPffjvPutWmRfTvFpiPRtXqTiDTzaGTTxlSlrSNjz7vaY/iXYqSKQ/VJtbadWhj3cmkll2bZHuiKOnGV8NbsGduhxdao/fTTvHf5RJk+GZkFkXLy6hVhovdr9phoHPnfXGbo6imwE6bYvCMgZn9vtvL+V7OZiY62dBR0ltZlYGrr2QYDYj7QHrhgw7HcxD8Uo0xlpoflf3mi4P8AR4jW0zzbVyCIG8+rtXzB3w5MIvOcytx2ta1Ow+PzjyPsVloypiRRXMyDvWO4NhpCa2BFAV4vQY0dAo7InPfiFap/2MTNBksv3aBLJrqeuGAWmNiWN5XzccCsWlZQW+81fZ07Dmdr/E4owQ6mMTpCLLEMPbDLRiQL3spDs57qMsAshDodRpd1YEUcQ9ZFmilw6vUAOwPeRy+McRcfgeNJI2Lq7aRQohhVghiNJFjY4npVy3ES2FqU3KOLEfL6zriIDws0saro8Q7zS2noW6qDRI5/PFgL7xdynZMx/CJZwHkzLHQ0TgFmAVWMagUb0DdWGx6+uA6A6yEPWHxmfyHD10Rd8GbR4n7mtchpTQncRoLIvUJCeYBF3jEqAasZ3quOFm6Fb3FtRtNL/S4lmMUEUJ5ln8bnzsAoAeX2j88NauBsJyhQY2zNKeZ4tPJeuaVgeinuwPh3YQ/izYSa7mMXDKIsXK6ZO8XShPPzN8/FYPys4WWJ3jlQDaTD94/Db89r/E4rLCPexa1mxsBaP8ea4fhu3M+K7E+g43XM59pnO0fYrLZu2ddMn315/McjiYT5rx76P81l7ZB30Y6oPEPiv+mCEyZ50dj5HBcwnUUpX3TXmOh+I5Yo1NW3EulRk2MspmVPPwnzG6/hzHyxmegV2mtMSh7WkmI2voeo3B+eM503mjlflOo3IIo18f8Adj/e2AjvkgmM8pnHi8Y1R6veZCKbpTqRoflXiHwxKuy7SrU1bcRmOJq8cqsgDSRNGZIgSPEKtoida1t7pewKoY0iuGBDaTOtBqdQOutiDaXuzWUzP1mOSLunhCiOWVZdSMoJ2HNwyk7K4saSNQBOIpo6tptNuJr4epQIJOa9wLajzmwyudDGmV0N1RU0a8mocxuLAvpeNIcHfeclktqDcRRmc5Y0Z2ECiV7yLxx2wrcH3bB5NZ9MLb/2JqRRvQb0OkcPwyHNQxamZ413Uq+zCqFkc/yI/HF8oYW5RCVqlF2sACd/CMclkY4hUSKgJs0NyeVk8ya6nFggXYRdSszm7kmWMTaUuYYITiceFr8j6dPPEHaSNxMzkeHQRKGaNBprxSW1epZ7NnzvocIRe+b6tZyLBplOLxwvPmGMyaJnte7haVtICKdLmolutmvb15YXUVSbkzRhsZkpqFUkrfnYfKPYO0QhjWLLQJHGo8JZtR87IWlJPMnvNyTiemRBYCZHpVKrF3Opi3P8bzMqkd867coqQH0sDUP/AJljzxQ12MsuGQShEGHietfLWWtq9ZCNZ3/awkuTHhFG06577k+YFfmf9cVJlvCJs5x0RuypENSkgsx6g77AWfm2NKYa4veZXxGU2Ai6bj0xN61X0VQB+dt+eHDDpEnE1I14L3szApDLd2SEaRT0sGww+F1hT0DyjkxK/wAtJrMr2VzUnvDQP230/wCWMWfgWxAwxO8GxSjQax9wbscIXWQynUOkaBAem/Nj+PTGinSCm8z1KzOLTU1hlome4mEMEIi492Sy2aB7yMB/vps3/n54IT5tx/6OMxDbQnvk8hs4+XX5YITGSIVJVgVYcwRRwXheexyFd1Nfz+I5HFWRW3EujsmxlmLNC9xpPmN1+Y5j5YyvhyOzNdPEg9qMY87pUaVXr4rscyeg9etYzFbTTe+2sgM7XYoH0FD/AFH44mReXMpxMo2sM0b8u8Q03z+y49HFYsrMuqyGRWGs1/C+2Tcpl7xf+ZEKYDzaInf4od+i40piRs0y1MJbVZW43O8sv1rKSWiKASpPk960PLdwNLgHbljR1SJlIYGx0jTN9pJIpFy0McSgRq+thYGrW1BAUUDwHcsBvdYz1KpVsonTw+DWrS6aoSdbW+/+pf7J8ZzOYgaSVIlAICSm1V/vHRZ2HK9VGumLUndhrKY/D0aNQIhJ7x3essT8cho3mC//AGF2FdNYsD4lhy6YsXA3MyBSdhKeY7Yf8uKvWRr/ACS1PzcYWcSo2lxhmO8QzdpM3IxVnpP+kmlSKvdiWa+lBvnhbV2McuGUbypISTqPMdXNkfvElvlqwguTHCko2EiljD+9bddrHp73P88Rcy8701vQFdSb/wB/jiNITlpRRNsQASdI2oCzv/5xIBO0gkDecZOYS0YhqvlpVnb5hRt8zi4pt3ShqqNbxzlezebk/uyg85WCf5U1N8iRhowxO8UcUBtLeW+i+IsXnlZixLFU8K7m+Ztsa1FhaYWNzeaThvZHJwe5Al+beI/ni0iOlQAUAAPTBCe1iIT3EwhghDBCGCEMEIYIRTxvs5l80KmjUnow2YfPnghPnHH/AKMpo7bLN3q/dOzD+RwQmFzEDRsVkVkYcwwo4ITyNyptSQfT+fn88VZA28ursnZMsR5oH3hp9VG3zXp8jjM+HI1WakxAPa0k/S9iPMbj/wAfPGcgjQzQNdRPUYjka/3+XyxFpIMuZfiFMGbUrAf2kZ0uB18YqxytW2PW8Spy9mBVXGoj6WRXZXIR3VQocxIW0j3bAUoKv7OnFzVJNyBBM6LkViB3AyPOQ98KkUOOhkOrSehW9RFdKYVivSEyopKNZVObhisNMpPkKJHyUEjAEZuUDURdzKsnaGK9kdh95q2+RJJ/LDP0z2vFfqkvaWsrnjIdiGW/7sb8rpgTqU/72wpkI3j1cNtLKyW1KoLeV63/AIEDH/MMARjsJBdRuYwTs/nZdPdqU33aVQgK0eQsyA3WH08Od2iKmKA7AjvJ9hn2Msyg/wDTS2/jcn9MMGGX+WsUcS3IWjvK9k8su7IZT5ysX/AHwj5DDVpquwiWqO25jmKIKKUADyArF4uSYJMMEIYIQwQhghDBCGCEMEIYIQwQhghDBCGCEX8W4LBmV0zRq/r1HwPPBCfOuP8A0XuttlH1D/luaPybkfnghMDnslJC2iVGRvJhX/8AcEgyGNyDakg+n+98VKKd5dXZdpZTND7Qr1X+a/6YzNhyOzNS4lT2pYQ9QRVHxDcdOfUfP8cZ2BGhmpSG1mnSS6ok7DZBfTzF/qMUlpFPKKZaGrS1KTqbcEClXUfzwxEYkGLdlAIivhfYbOygVDoHm5C/lzx0py5qeHfRSec8/wAox/M/6YITUcO7AZGLfutbechv8uWIIB3kgkbTRZbKpGKRFQeSgD9MTaRJ8EIYIQwQhghDBCGCEMEIYIQwQhghDBCGCEMEIYIQwQhghDBCGCEMEJU4lwyKddE0auv7Q/Q9MEJ894/9Fw3bKPX/AE35fJv9cEJksv2IzzOV7gijRLEBfkeuCE0vC/oslvVLmAnpGCT+JIxBUEayysV2mvyvYrLgDvDJNXR3IX+BaX8Rii0lG0lqzHcx5kuHRQioo44x5IoH6DDJSWsEIYIQwQhghDBCGCEMEIYIQwQhghDBCGCEMEIYIQwQhghDBCGCEMEIYIQwQhghDBCGCEMEIYIQwQhghDBCGCEMEIYIQwQhghDBCGCEMEIYIQwQhghDBCGCEMEIYIQwQhghDBCGCEMEIYIQwQhghDBCGCEMEIYIQwQhghDBCGCEMEIYIQwQhghDBCGCEMEIYIQwQhghDBCGCEMEJ//Z"/>
          <p:cNvSpPr>
            <a:spLocks noChangeAspect="1" noChangeArrowheads="1"/>
          </p:cNvSpPr>
          <p:nvPr/>
        </p:nvSpPr>
        <p:spPr bwMode="auto">
          <a:xfrm>
            <a:off x="4362450" y="-1584325"/>
            <a:ext cx="3619500" cy="361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pic>
        <p:nvPicPr>
          <p:cNvPr id="22537" name="Picture 10" descr="http://scene7.samsclub.com/is/image/samsclub/0040616028089_A?$img_size_233x2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389313"/>
            <a:ext cx="1457325"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8" name="Picture 10" descr="http://scene7.samsclub.com/is/image/samsclub/0040616028089_A?$img_size_233x2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1488" y="4233863"/>
            <a:ext cx="1457325" cy="145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9" name="Picture 10" descr="http://scene7.samsclub.com/is/image/samsclub/0040616028089_A?$img_size_233x2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1488" y="2479675"/>
            <a:ext cx="1457325"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0" name="Picture 10" descr="http://scene7.samsclub.com/is/image/samsclub/0040616028089_A?$img_size_233x2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306513"/>
            <a:ext cx="1457325"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1" name="Picture 10" descr="http://scene7.samsclub.com/is/image/samsclub/0040616028089_A?$img_size_233x2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4363" y="4067175"/>
            <a:ext cx="1457325"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2" name="Picture 10" descr="http://scene7.samsclub.com/is/image/samsclub/0040616028089_A?$img_size_233x2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1625" y="2265363"/>
            <a:ext cx="1457325"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3" name="Right Arrow 5"/>
          <p:cNvSpPr>
            <a:spLocks noChangeArrowheads="1"/>
          </p:cNvSpPr>
          <p:nvPr/>
        </p:nvSpPr>
        <p:spPr bwMode="auto">
          <a:xfrm>
            <a:off x="3932238" y="2265363"/>
            <a:ext cx="1828800" cy="2530475"/>
          </a:xfrm>
          <a:prstGeom prst="rightArrow">
            <a:avLst>
              <a:gd name="adj1" fmla="val 50000"/>
              <a:gd name="adj2" fmla="val 50000"/>
            </a:avLst>
          </a:prstGeom>
          <a:solidFill>
            <a:schemeClr val="accent1"/>
          </a:solidFill>
          <a:ln w="12700" cap="sq" algn="ctr">
            <a:solidFill>
              <a:schemeClr val="tx1"/>
            </a:solidFill>
            <a:round/>
            <a:headEnd type="none" w="sm" len="sm"/>
            <a:tailEnd type="none" w="sm" len="sm"/>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000"/>
              <a:t>Adjusting</a:t>
            </a:r>
          </a:p>
          <a:p>
            <a:r>
              <a:rPr lang="en-US" altLang="en-US" sz="2000"/>
              <a:t>(Updating) Entry</a:t>
            </a:r>
          </a:p>
          <a:p>
            <a:r>
              <a:rPr lang="en-US" altLang="en-US" sz="2000"/>
              <a:t>Needed</a:t>
            </a:r>
          </a:p>
        </p:txBody>
      </p:sp>
      <p:sp>
        <p:nvSpPr>
          <p:cNvPr id="22544" name="TextBox 6"/>
          <p:cNvSpPr txBox="1">
            <a:spLocks noChangeArrowheads="1"/>
          </p:cNvSpPr>
          <p:nvPr/>
        </p:nvSpPr>
        <p:spPr bwMode="auto">
          <a:xfrm>
            <a:off x="1493838" y="1306513"/>
            <a:ext cx="19526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000" dirty="0"/>
              <a:t>October 5th</a:t>
            </a:r>
          </a:p>
          <a:p>
            <a:r>
              <a:rPr lang="en-US" altLang="en-US" sz="2000" dirty="0"/>
              <a:t>Supplies = $2,500</a:t>
            </a:r>
          </a:p>
        </p:txBody>
      </p:sp>
      <p:sp>
        <p:nvSpPr>
          <p:cNvPr id="22545" name="TextBox 25"/>
          <p:cNvSpPr txBox="1">
            <a:spLocks noChangeArrowheads="1"/>
          </p:cNvSpPr>
          <p:nvPr/>
        </p:nvSpPr>
        <p:spPr bwMode="auto">
          <a:xfrm>
            <a:off x="6469063" y="1304925"/>
            <a:ext cx="195262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000" dirty="0"/>
              <a:t>October 31st</a:t>
            </a:r>
          </a:p>
          <a:p>
            <a:r>
              <a:rPr lang="en-US" altLang="en-US" sz="2000" dirty="0"/>
              <a:t>Supplies = $1000</a:t>
            </a:r>
          </a:p>
        </p:txBody>
      </p:sp>
      <p:sp>
        <p:nvSpPr>
          <p:cNvPr id="22546" name="Rectangle 7"/>
          <p:cNvSpPr>
            <a:spLocks noChangeArrowheads="1"/>
          </p:cNvSpPr>
          <p:nvPr/>
        </p:nvSpPr>
        <p:spPr bwMode="auto">
          <a:xfrm>
            <a:off x="6469063" y="1304925"/>
            <a:ext cx="2376487" cy="4181475"/>
          </a:xfrm>
          <a:prstGeom prst="rect">
            <a:avLst/>
          </a:prstGeom>
          <a:noFill/>
          <a:ln w="12700" cap="sq" algn="ctr">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22547" name="Rectangle 27"/>
          <p:cNvSpPr>
            <a:spLocks noChangeArrowheads="1"/>
          </p:cNvSpPr>
          <p:nvPr/>
        </p:nvSpPr>
        <p:spPr bwMode="auto">
          <a:xfrm>
            <a:off x="241300" y="1298575"/>
            <a:ext cx="3205163" cy="4225925"/>
          </a:xfrm>
          <a:prstGeom prst="rect">
            <a:avLst/>
          </a:prstGeom>
          <a:noFill/>
          <a:ln w="12700" cap="sq" algn="ctr">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4" name="Down Arrow 3"/>
          <p:cNvSpPr/>
          <p:nvPr/>
        </p:nvSpPr>
        <p:spPr bwMode="auto">
          <a:xfrm rot="19280229">
            <a:off x="4025900" y="866775"/>
            <a:ext cx="342900" cy="1162050"/>
          </a:xfrm>
          <a:prstGeom prst="downArrow">
            <a:avLst/>
          </a:prstGeom>
          <a:solidFill>
            <a:schemeClr val="accent2"/>
          </a:solidFill>
          <a:ln w="12700" cap="sq" cmpd="sng" algn="ctr">
            <a:solidFill>
              <a:schemeClr val="tx1"/>
            </a:solidFill>
            <a:prstDash val="solid"/>
            <a:round/>
            <a:headEnd type="none" w="sm" len="sm"/>
            <a:tailEnd type="none" w="sm" len="sm"/>
          </a:ln>
          <a:effectLst/>
        </p:spPr>
        <p:txBody>
          <a:bodyPr/>
          <a:lstStyle/>
          <a:p>
            <a:pPr>
              <a:defRPr/>
            </a:pPr>
            <a:endParaRPr lang="en-US"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Tree>
    <p:extLst>
      <p:ext uri="{BB962C8B-B14F-4D97-AF65-F5344CB8AC3E}">
        <p14:creationId xmlns:p14="http://schemas.microsoft.com/office/powerpoint/2010/main" val="4232960630"/>
      </p:ext>
    </p:extLst>
  </p:cSld>
  <p:clrMapOvr>
    <a:masterClrMapping/>
  </p:clrMapOvr>
  <p:transition>
    <p:wipe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20"/>
          <p:cNvSpPr txBox="1">
            <a:spLocks noChangeArrowheads="1"/>
          </p:cNvSpPr>
          <p:nvPr/>
        </p:nvSpPr>
        <p:spPr bwMode="auto">
          <a:xfrm>
            <a:off x="609600" y="1295400"/>
            <a:ext cx="8077200" cy="2015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nSpc>
                <a:spcPct val="125000"/>
              </a:lnSpc>
              <a:spcBef>
                <a:spcPct val="0"/>
              </a:spcBef>
              <a:buClrTx/>
              <a:buSzTx/>
              <a:buFontTx/>
              <a:buNone/>
            </a:pPr>
            <a:r>
              <a:rPr lang="en-US" altLang="en-US" sz="2000" dirty="0">
                <a:solidFill>
                  <a:schemeClr val="tx1"/>
                </a:solidFill>
                <a:latin typeface="Liberation Sans" panose="020B0604020202020204" pitchFamily="34" charset="0"/>
              </a:rPr>
              <a:t>Illustration:</a:t>
            </a:r>
            <a:r>
              <a:rPr lang="en-US" altLang="en-US" sz="2000" b="0" dirty="0">
                <a:solidFill>
                  <a:schemeClr val="tx1"/>
                </a:solidFill>
                <a:latin typeface="Liberation Sans" panose="020B0604020202020204" pitchFamily="34" charset="0"/>
              </a:rPr>
              <a:t>  Sierra Corporation purchased supplies costing $2,500 on October 5. Sierra recorded the purchase by increasing (debiting) the asset Supplies. This account shows a balance of $2,500 in the October 31 trial balance. An inventory count at the close of business on October 31 reveals that $1,000 of supplies are still on hand.</a:t>
            </a:r>
          </a:p>
        </p:txBody>
      </p:sp>
      <p:sp>
        <p:nvSpPr>
          <p:cNvPr id="315429" name="Text Box 37"/>
          <p:cNvSpPr txBox="1">
            <a:spLocks noChangeArrowheads="1"/>
          </p:cNvSpPr>
          <p:nvPr/>
        </p:nvSpPr>
        <p:spPr bwMode="auto">
          <a:xfrm>
            <a:off x="2209800" y="4056063"/>
            <a:ext cx="3505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marL="457200">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50000"/>
              </a:spcBef>
              <a:buClrTx/>
              <a:buSzTx/>
              <a:buFontTx/>
              <a:buNone/>
            </a:pPr>
            <a:r>
              <a:rPr lang="en-US" altLang="en-US" sz="2000" b="0" dirty="0">
                <a:solidFill>
                  <a:schemeClr val="tx1"/>
                </a:solidFill>
                <a:latin typeface="Liberation Sans" panose="020B0604020202020204" pitchFamily="34" charset="0"/>
                <a:cs typeface="Arial" charset="0"/>
              </a:rPr>
              <a:t>Supplies</a:t>
            </a:r>
          </a:p>
        </p:txBody>
      </p:sp>
      <p:sp>
        <p:nvSpPr>
          <p:cNvPr id="315432" name="Text Box 40"/>
          <p:cNvSpPr txBox="1">
            <a:spLocks noChangeArrowheads="1"/>
          </p:cNvSpPr>
          <p:nvPr/>
        </p:nvSpPr>
        <p:spPr bwMode="auto">
          <a:xfrm>
            <a:off x="7162800" y="4056063"/>
            <a:ext cx="1219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274320" rIns="0">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gn="r">
              <a:spcBef>
                <a:spcPct val="50000"/>
              </a:spcBef>
              <a:buClrTx/>
              <a:buSzTx/>
              <a:buFontTx/>
              <a:buNone/>
            </a:pPr>
            <a:r>
              <a:rPr lang="en-US" altLang="en-US" sz="2000" b="0" dirty="0">
                <a:solidFill>
                  <a:schemeClr val="tx1"/>
                </a:solidFill>
                <a:latin typeface="Liberation Sans" panose="020B0604020202020204" pitchFamily="34" charset="0"/>
                <a:cs typeface="Arial" charset="0"/>
              </a:rPr>
              <a:t>1,500</a:t>
            </a:r>
          </a:p>
        </p:txBody>
      </p:sp>
      <p:sp>
        <p:nvSpPr>
          <p:cNvPr id="315433" name="Text Box 41"/>
          <p:cNvSpPr txBox="1">
            <a:spLocks noChangeArrowheads="1"/>
          </p:cNvSpPr>
          <p:nvPr/>
        </p:nvSpPr>
        <p:spPr bwMode="auto">
          <a:xfrm>
            <a:off x="2209800" y="3597275"/>
            <a:ext cx="3810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50000"/>
              </a:spcBef>
              <a:buClrTx/>
              <a:buSzTx/>
              <a:buFontTx/>
              <a:buNone/>
            </a:pPr>
            <a:r>
              <a:rPr lang="en-US" altLang="en-US" sz="2000" b="0" dirty="0">
                <a:solidFill>
                  <a:schemeClr val="tx1"/>
                </a:solidFill>
                <a:latin typeface="Liberation Sans" panose="020B0604020202020204" pitchFamily="34" charset="0"/>
                <a:cs typeface="Arial" charset="0"/>
              </a:rPr>
              <a:t>Supplies Expense</a:t>
            </a:r>
          </a:p>
        </p:txBody>
      </p:sp>
      <p:sp>
        <p:nvSpPr>
          <p:cNvPr id="315434" name="Text Box 42"/>
          <p:cNvSpPr txBox="1">
            <a:spLocks noChangeArrowheads="1"/>
          </p:cNvSpPr>
          <p:nvPr/>
        </p:nvSpPr>
        <p:spPr bwMode="auto">
          <a:xfrm>
            <a:off x="6172200" y="3597275"/>
            <a:ext cx="1219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274320" rIns="0">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gn="r">
              <a:spcBef>
                <a:spcPct val="50000"/>
              </a:spcBef>
              <a:buClrTx/>
              <a:buSzTx/>
              <a:buFontTx/>
              <a:buNone/>
            </a:pPr>
            <a:r>
              <a:rPr lang="en-US" altLang="en-US" sz="2000" b="0" dirty="0">
                <a:solidFill>
                  <a:schemeClr val="tx1"/>
                </a:solidFill>
                <a:latin typeface="Liberation Sans" panose="020B0604020202020204" pitchFamily="34" charset="0"/>
                <a:cs typeface="Arial" charset="0"/>
              </a:rPr>
              <a:t>1,500</a:t>
            </a:r>
          </a:p>
        </p:txBody>
      </p:sp>
      <p:sp>
        <p:nvSpPr>
          <p:cNvPr id="26631" name="Text Box 48"/>
          <p:cNvSpPr txBox="1">
            <a:spLocks noChangeArrowheads="1"/>
          </p:cNvSpPr>
          <p:nvPr/>
        </p:nvSpPr>
        <p:spPr bwMode="auto">
          <a:xfrm>
            <a:off x="838200" y="3597275"/>
            <a:ext cx="1219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rIns="0">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50000"/>
              </a:spcBef>
              <a:buClrTx/>
              <a:buSzTx/>
              <a:buFontTx/>
              <a:buNone/>
            </a:pPr>
            <a:r>
              <a:rPr lang="en-US" altLang="en-US" sz="2000" b="0" dirty="0">
                <a:solidFill>
                  <a:schemeClr val="tx1"/>
                </a:solidFill>
                <a:latin typeface="Liberation Sans" panose="020B0604020202020204" pitchFamily="34" charset="0"/>
                <a:cs typeface="Arial" charset="0"/>
              </a:rPr>
              <a:t>Oct. 31</a:t>
            </a:r>
          </a:p>
        </p:txBody>
      </p:sp>
      <p:sp>
        <p:nvSpPr>
          <p:cNvPr id="376841" name="Text Box 9"/>
          <p:cNvSpPr txBox="1">
            <a:spLocks noChangeArrowheads="1"/>
          </p:cNvSpPr>
          <p:nvPr/>
        </p:nvSpPr>
        <p:spPr bwMode="auto">
          <a:xfrm>
            <a:off x="6158552" y="4797094"/>
            <a:ext cx="2729552" cy="276999"/>
          </a:xfrm>
          <a:prstGeom prst="rect">
            <a:avLst/>
          </a:prstGeom>
          <a:solidFill>
            <a:schemeClr val="bg1"/>
          </a:solidFill>
          <a:ln>
            <a:noFill/>
          </a:ln>
          <a:effectLst/>
          <a:extLst>
            <a:ext uri="{91240B29-F687-4F45-9708-019B960494DF}">
              <a14:hiddenLine xmlns:a14="http://schemas.microsoft.com/office/drawing/2010/main" w="19050" cap="sq" algn="ctr">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gn="r">
              <a:spcBef>
                <a:spcPct val="0"/>
              </a:spcBef>
              <a:buClrTx/>
              <a:buSzTx/>
              <a:buFontTx/>
              <a:buNone/>
            </a:pPr>
            <a:r>
              <a:rPr lang="en-US" altLang="en-US" sz="1200" dirty="0">
                <a:solidFill>
                  <a:schemeClr val="tx1"/>
                </a:solidFill>
                <a:latin typeface="Liberation Sans" panose="020B0604020202020204" pitchFamily="34" charset="0"/>
              </a:rPr>
              <a:t>ILLUSTRATION 4-6</a:t>
            </a:r>
          </a:p>
        </p:txBody>
      </p:sp>
      <p:sp>
        <p:nvSpPr>
          <p:cNvPr id="117789" name="Text Box 29"/>
          <p:cNvSpPr txBox="1">
            <a:spLocks noChangeArrowheads="1"/>
          </p:cNvSpPr>
          <p:nvPr/>
        </p:nvSpPr>
        <p:spPr bwMode="auto">
          <a:xfrm>
            <a:off x="762000" y="4556125"/>
            <a:ext cx="2743200" cy="318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nSpc>
                <a:spcPct val="115000"/>
              </a:lnSpc>
              <a:spcBef>
                <a:spcPct val="0"/>
              </a:spcBef>
              <a:buClrTx/>
              <a:buSzTx/>
              <a:buFontTx/>
              <a:buNone/>
            </a:pPr>
            <a:r>
              <a:rPr lang="en-US" altLang="en-US" sz="1400" dirty="0">
                <a:solidFill>
                  <a:schemeClr val="tx1"/>
                </a:solidFill>
                <a:latin typeface="Liberation Sans" panose="020B0604020202020204" pitchFamily="34" charset="0"/>
              </a:rPr>
              <a:t>($2,500 – 1,000 = $1,500)</a:t>
            </a:r>
          </a:p>
        </p:txBody>
      </p:sp>
      <p:sp>
        <p:nvSpPr>
          <p:cNvPr id="14"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15"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dirty="0">
                <a:solidFill>
                  <a:srgbClr val="CC0000"/>
                </a:solidFill>
                <a:latin typeface="Liberation Sans" panose="020B0604020202020204" pitchFamily="34" charset="0"/>
              </a:rPr>
              <a:t>Supplies</a:t>
            </a:r>
            <a:endParaRPr lang="en-US" altLang="en-US" sz="3200" b="1" dirty="0">
              <a:solidFill>
                <a:srgbClr val="CC0000"/>
              </a:solidFill>
              <a:latin typeface="Liberation Sans" panose="020B0604020202020204" pitchFamily="34" charset="0"/>
            </a:endParaRPr>
          </a:p>
        </p:txBody>
      </p:sp>
      <p:pic>
        <p:nvPicPr>
          <p:cNvPr id="819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1" y="5107975"/>
            <a:ext cx="8534400" cy="1064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2 </a:t>
            </a:r>
          </a:p>
        </p:txBody>
      </p:sp>
    </p:spTree>
    <p:extLst>
      <p:ext uri="{BB962C8B-B14F-4D97-AF65-F5344CB8AC3E}">
        <p14:creationId xmlns:p14="http://schemas.microsoft.com/office/powerpoint/2010/main" val="333515279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5433"/>
                                        </p:tgtEl>
                                        <p:attrNameLst>
                                          <p:attrName>style.visibility</p:attrName>
                                        </p:attrNameLst>
                                      </p:cBhvr>
                                      <p:to>
                                        <p:strVal val="visible"/>
                                      </p:to>
                                    </p:set>
                                    <p:animEffect transition="in" filter="wipe(left)">
                                      <p:cBhvr>
                                        <p:cTn id="7" dur="500"/>
                                        <p:tgtEl>
                                          <p:spTgt spid="315433"/>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15434"/>
                                        </p:tgtEl>
                                        <p:attrNameLst>
                                          <p:attrName>style.visibility</p:attrName>
                                        </p:attrNameLst>
                                      </p:cBhvr>
                                      <p:to>
                                        <p:strVal val="visible"/>
                                      </p:to>
                                    </p:set>
                                    <p:animEffect transition="in" filter="wipe(left)">
                                      <p:cBhvr>
                                        <p:cTn id="11" dur="500"/>
                                        <p:tgtEl>
                                          <p:spTgt spid="315434"/>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117789"/>
                                        </p:tgtEl>
                                        <p:attrNameLst>
                                          <p:attrName>style.visibility</p:attrName>
                                        </p:attrNameLst>
                                      </p:cBhvr>
                                      <p:to>
                                        <p:strVal val="visible"/>
                                      </p:to>
                                    </p:set>
                                    <p:animEffect transition="in" filter="wipe(left)">
                                      <p:cBhvr>
                                        <p:cTn id="14" dur="500"/>
                                        <p:tgtEl>
                                          <p:spTgt spid="117789"/>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15429"/>
                                        </p:tgtEl>
                                        <p:attrNameLst>
                                          <p:attrName>style.visibility</p:attrName>
                                        </p:attrNameLst>
                                      </p:cBhvr>
                                      <p:to>
                                        <p:strVal val="visible"/>
                                      </p:to>
                                    </p:set>
                                    <p:animEffect transition="in" filter="wipe(left)">
                                      <p:cBhvr>
                                        <p:cTn id="19" dur="500"/>
                                        <p:tgtEl>
                                          <p:spTgt spid="315429"/>
                                        </p:tgtEl>
                                      </p:cBhvr>
                                    </p:animEffect>
                                  </p:childTnLst>
                                </p:cTn>
                              </p:par>
                            </p:childTnLst>
                          </p:cTn>
                        </p:par>
                        <p:par>
                          <p:cTn id="20" fill="hold" nodeType="afterGroup">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315432"/>
                                        </p:tgtEl>
                                        <p:attrNameLst>
                                          <p:attrName>style.visibility</p:attrName>
                                        </p:attrNameLst>
                                      </p:cBhvr>
                                      <p:to>
                                        <p:strVal val="visible"/>
                                      </p:to>
                                    </p:set>
                                    <p:animEffect transition="in" filter="wipe(left)">
                                      <p:cBhvr>
                                        <p:cTn id="23" dur="500"/>
                                        <p:tgtEl>
                                          <p:spTgt spid="315432"/>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376841"/>
                                        </p:tgtEl>
                                        <p:attrNameLst>
                                          <p:attrName>style.visibility</p:attrName>
                                        </p:attrNameLst>
                                      </p:cBhvr>
                                      <p:to>
                                        <p:strVal val="visible"/>
                                      </p:to>
                                    </p:set>
                                    <p:animEffect transition="in" filter="fade">
                                      <p:cBhvr>
                                        <p:cTn id="27" dur="500"/>
                                        <p:tgtEl>
                                          <p:spTgt spid="376841"/>
                                        </p:tgtEl>
                                      </p:cBhvr>
                                    </p:animEffect>
                                  </p:childTnLst>
                                </p:cTn>
                              </p:par>
                              <p:par>
                                <p:cTn id="28" presetID="10" presetClass="entr" presetSubtype="0" fill="hold" nodeType="withEffect">
                                  <p:stCondLst>
                                    <p:cond delay="0"/>
                                  </p:stCondLst>
                                  <p:childTnLst>
                                    <p:set>
                                      <p:cBhvr>
                                        <p:cTn id="29" dur="1" fill="hold">
                                          <p:stCondLst>
                                            <p:cond delay="0"/>
                                          </p:stCondLst>
                                        </p:cTn>
                                        <p:tgtEl>
                                          <p:spTgt spid="81922"/>
                                        </p:tgtEl>
                                        <p:attrNameLst>
                                          <p:attrName>style.visibility</p:attrName>
                                        </p:attrNameLst>
                                      </p:cBhvr>
                                      <p:to>
                                        <p:strVal val="visible"/>
                                      </p:to>
                                    </p:set>
                                    <p:animEffect transition="in" filter="fade">
                                      <p:cBhvr>
                                        <p:cTn id="30" dur="500"/>
                                        <p:tgtEl>
                                          <p:spTgt spid="819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5429" grpId="0" autoUpdateAnimBg="0"/>
      <p:bldP spid="315432" grpId="0" autoUpdateAnimBg="0"/>
      <p:bldP spid="315433" grpId="0" autoUpdateAnimBg="0"/>
      <p:bldP spid="315434" grpId="0" autoUpdateAnimBg="0"/>
      <p:bldP spid="376841" grpId="0" animBg="1"/>
      <p:bldP spid="11778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0"/>
          <p:cNvSpPr txBox="1">
            <a:spLocks noChangeArrowheads="1"/>
          </p:cNvSpPr>
          <p:nvPr/>
        </p:nvSpPr>
        <p:spPr bwMode="auto">
          <a:xfrm>
            <a:off x="609600" y="1295400"/>
            <a:ext cx="8077200" cy="19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nSpc>
                <a:spcPct val="125000"/>
              </a:lnSpc>
              <a:spcBef>
                <a:spcPct val="0"/>
              </a:spcBef>
              <a:buClrTx/>
              <a:buSzTx/>
              <a:buFontTx/>
              <a:buNone/>
            </a:pPr>
            <a:r>
              <a:rPr lang="en-US" altLang="en-US" sz="2000" dirty="0">
                <a:solidFill>
                  <a:schemeClr val="tx1"/>
                </a:solidFill>
                <a:latin typeface="Liberation Sans" panose="020B0604020202020204" pitchFamily="34" charset="0"/>
              </a:rPr>
              <a:t>Illustration:</a:t>
            </a:r>
            <a:r>
              <a:rPr lang="en-US" altLang="en-US" sz="2000" b="0" dirty="0">
                <a:solidFill>
                  <a:schemeClr val="tx1"/>
                </a:solidFill>
                <a:latin typeface="Liberation Sans" panose="020B0604020202020204" pitchFamily="34" charset="0"/>
              </a:rPr>
              <a:t>  On October 4, Sierra Corporation paid $600 for a one-year fire insurance policy. Coverage began on October 1. Sierra recorded the payment by increasing (debiting) Prepaid Insurance. This account shows a balance of $600 in the October 31 trial balance.  Insurance of $50 ($600 ÷ 12) expires each month.</a:t>
            </a:r>
          </a:p>
        </p:txBody>
      </p:sp>
      <p:sp>
        <p:nvSpPr>
          <p:cNvPr id="315429" name="Text Box 37"/>
          <p:cNvSpPr txBox="1">
            <a:spLocks noChangeArrowheads="1"/>
          </p:cNvSpPr>
          <p:nvPr/>
        </p:nvSpPr>
        <p:spPr bwMode="auto">
          <a:xfrm>
            <a:off x="2209800" y="4040188"/>
            <a:ext cx="3505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marL="457200">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50000"/>
              </a:spcBef>
              <a:buClrTx/>
              <a:buSzTx/>
              <a:buFontTx/>
              <a:buNone/>
            </a:pPr>
            <a:r>
              <a:rPr lang="en-US" altLang="en-US" sz="2000" b="0" dirty="0">
                <a:solidFill>
                  <a:schemeClr val="tx1"/>
                </a:solidFill>
                <a:latin typeface="Liberation Sans" panose="020B0604020202020204" pitchFamily="34" charset="0"/>
                <a:cs typeface="Arial" charset="0"/>
              </a:rPr>
              <a:t>Prepaid Insurance</a:t>
            </a:r>
          </a:p>
        </p:txBody>
      </p:sp>
      <p:sp>
        <p:nvSpPr>
          <p:cNvPr id="315432" name="Text Box 40"/>
          <p:cNvSpPr txBox="1">
            <a:spLocks noChangeArrowheads="1"/>
          </p:cNvSpPr>
          <p:nvPr/>
        </p:nvSpPr>
        <p:spPr bwMode="auto">
          <a:xfrm>
            <a:off x="6096000" y="4040188"/>
            <a:ext cx="1219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274320" rIns="0">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gn="r">
              <a:spcBef>
                <a:spcPct val="50000"/>
              </a:spcBef>
              <a:buClrTx/>
              <a:buSzTx/>
              <a:buFontTx/>
              <a:buNone/>
            </a:pPr>
            <a:r>
              <a:rPr lang="en-US" altLang="en-US" sz="2000" b="0" dirty="0">
                <a:solidFill>
                  <a:schemeClr val="tx1"/>
                </a:solidFill>
                <a:latin typeface="Liberation Sans" panose="020B0604020202020204" pitchFamily="34" charset="0"/>
                <a:cs typeface="Arial" charset="0"/>
              </a:rPr>
              <a:t>50</a:t>
            </a:r>
          </a:p>
        </p:txBody>
      </p:sp>
      <p:sp>
        <p:nvSpPr>
          <p:cNvPr id="315433" name="Text Box 41"/>
          <p:cNvSpPr txBox="1">
            <a:spLocks noChangeArrowheads="1"/>
          </p:cNvSpPr>
          <p:nvPr/>
        </p:nvSpPr>
        <p:spPr bwMode="auto">
          <a:xfrm>
            <a:off x="2209800" y="3581400"/>
            <a:ext cx="3810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50000"/>
              </a:spcBef>
              <a:buClrTx/>
              <a:buSzTx/>
              <a:buFontTx/>
              <a:buNone/>
            </a:pPr>
            <a:r>
              <a:rPr lang="en-US" altLang="en-US" sz="2000" b="0" dirty="0">
                <a:solidFill>
                  <a:schemeClr val="tx1"/>
                </a:solidFill>
                <a:latin typeface="Liberation Sans" panose="020B0604020202020204" pitchFamily="34" charset="0"/>
                <a:cs typeface="Arial" charset="0"/>
              </a:rPr>
              <a:t>Insurance Expense</a:t>
            </a:r>
          </a:p>
        </p:txBody>
      </p:sp>
      <p:sp>
        <p:nvSpPr>
          <p:cNvPr id="315434" name="Text Box 42"/>
          <p:cNvSpPr txBox="1">
            <a:spLocks noChangeArrowheads="1"/>
          </p:cNvSpPr>
          <p:nvPr/>
        </p:nvSpPr>
        <p:spPr bwMode="auto">
          <a:xfrm>
            <a:off x="5105400" y="3581400"/>
            <a:ext cx="1219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274320" rIns="0">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gn="r">
              <a:spcBef>
                <a:spcPct val="50000"/>
              </a:spcBef>
              <a:buClrTx/>
              <a:buSzTx/>
              <a:buFontTx/>
              <a:buNone/>
            </a:pPr>
            <a:r>
              <a:rPr lang="en-US" altLang="en-US" sz="2000" b="0" dirty="0">
                <a:solidFill>
                  <a:schemeClr val="tx1"/>
                </a:solidFill>
                <a:latin typeface="Liberation Sans" panose="020B0604020202020204" pitchFamily="34" charset="0"/>
                <a:cs typeface="Arial" charset="0"/>
              </a:rPr>
              <a:t>50</a:t>
            </a:r>
          </a:p>
        </p:txBody>
      </p:sp>
      <p:sp>
        <p:nvSpPr>
          <p:cNvPr id="27655" name="Text Box 48"/>
          <p:cNvSpPr txBox="1">
            <a:spLocks noChangeArrowheads="1"/>
          </p:cNvSpPr>
          <p:nvPr/>
        </p:nvSpPr>
        <p:spPr bwMode="auto">
          <a:xfrm>
            <a:off x="838200" y="3581400"/>
            <a:ext cx="1219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rIns="0">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50000"/>
              </a:spcBef>
              <a:buClrTx/>
              <a:buSzTx/>
              <a:buFontTx/>
              <a:buNone/>
            </a:pPr>
            <a:r>
              <a:rPr lang="en-US" altLang="en-US" sz="2000" b="0" dirty="0">
                <a:solidFill>
                  <a:schemeClr val="tx1"/>
                </a:solidFill>
                <a:latin typeface="Liberation Sans" panose="020B0604020202020204" pitchFamily="34" charset="0"/>
                <a:cs typeface="Arial" charset="0"/>
              </a:rPr>
              <a:t>Oct. 31</a:t>
            </a:r>
          </a:p>
        </p:txBody>
      </p:sp>
      <p:sp>
        <p:nvSpPr>
          <p:cNvPr id="376841" name="Text Box 9"/>
          <p:cNvSpPr txBox="1">
            <a:spLocks noChangeArrowheads="1"/>
          </p:cNvSpPr>
          <p:nvPr/>
        </p:nvSpPr>
        <p:spPr bwMode="auto">
          <a:xfrm>
            <a:off x="6539552" y="4724400"/>
            <a:ext cx="2362200" cy="276999"/>
          </a:xfrm>
          <a:prstGeom prst="rect">
            <a:avLst/>
          </a:prstGeom>
          <a:solidFill>
            <a:schemeClr val="bg1"/>
          </a:solidFill>
          <a:ln>
            <a:noFill/>
          </a:ln>
          <a:effectLst/>
          <a:extLst>
            <a:ext uri="{91240B29-F687-4F45-9708-019B960494DF}">
              <a14:hiddenLine xmlns:a14="http://schemas.microsoft.com/office/drawing/2010/main" w="19050" cap="sq" algn="ctr">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gn="r">
              <a:spcBef>
                <a:spcPct val="0"/>
              </a:spcBef>
              <a:buClrTx/>
              <a:buSzTx/>
              <a:buFontTx/>
              <a:buNone/>
            </a:pPr>
            <a:r>
              <a:rPr lang="en-US" altLang="en-US" sz="1200" dirty="0">
                <a:solidFill>
                  <a:schemeClr val="tx1"/>
                </a:solidFill>
                <a:latin typeface="Liberation Sans" panose="020B0604020202020204" pitchFamily="34" charset="0"/>
              </a:rPr>
              <a:t>ILLUSTRATION 4-7</a:t>
            </a:r>
          </a:p>
        </p:txBody>
      </p:sp>
      <p:sp>
        <p:nvSpPr>
          <p:cNvPr id="13"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14"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dirty="0">
                <a:solidFill>
                  <a:srgbClr val="CC0000"/>
                </a:solidFill>
                <a:latin typeface="Liberation Sans" panose="020B0604020202020204" pitchFamily="34" charset="0"/>
              </a:rPr>
              <a:t>Insurance</a:t>
            </a:r>
            <a:endParaRPr lang="en-US" altLang="en-US" sz="3200" b="1" dirty="0">
              <a:solidFill>
                <a:srgbClr val="CC0000"/>
              </a:solidFill>
              <a:latin typeface="Liberation Sans" panose="020B0604020202020204" pitchFamily="34" charset="0"/>
            </a:endParaRPr>
          </a:p>
        </p:txBody>
      </p:sp>
      <p:pic>
        <p:nvPicPr>
          <p:cNvPr id="808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5029200"/>
            <a:ext cx="8534400" cy="1095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2 </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5433"/>
                                        </p:tgtEl>
                                        <p:attrNameLst>
                                          <p:attrName>style.visibility</p:attrName>
                                        </p:attrNameLst>
                                      </p:cBhvr>
                                      <p:to>
                                        <p:strVal val="visible"/>
                                      </p:to>
                                    </p:set>
                                    <p:animEffect transition="in" filter="wipe(left)">
                                      <p:cBhvr>
                                        <p:cTn id="7" dur="500"/>
                                        <p:tgtEl>
                                          <p:spTgt spid="315433"/>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15434"/>
                                        </p:tgtEl>
                                        <p:attrNameLst>
                                          <p:attrName>style.visibility</p:attrName>
                                        </p:attrNameLst>
                                      </p:cBhvr>
                                      <p:to>
                                        <p:strVal val="visible"/>
                                      </p:to>
                                    </p:set>
                                    <p:animEffect transition="in" filter="wipe(left)">
                                      <p:cBhvr>
                                        <p:cTn id="11" dur="500"/>
                                        <p:tgtEl>
                                          <p:spTgt spid="31543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15429"/>
                                        </p:tgtEl>
                                        <p:attrNameLst>
                                          <p:attrName>style.visibility</p:attrName>
                                        </p:attrNameLst>
                                      </p:cBhvr>
                                      <p:to>
                                        <p:strVal val="visible"/>
                                      </p:to>
                                    </p:set>
                                    <p:animEffect transition="in" filter="wipe(left)">
                                      <p:cBhvr>
                                        <p:cTn id="16" dur="500"/>
                                        <p:tgtEl>
                                          <p:spTgt spid="315429"/>
                                        </p:tgtEl>
                                      </p:cBhvr>
                                    </p:animEffect>
                                  </p:childTnLst>
                                </p:cTn>
                              </p:par>
                            </p:childTnLst>
                          </p:cTn>
                        </p:par>
                        <p:par>
                          <p:cTn id="17" fill="hold" nodeType="afterGroup">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15432"/>
                                        </p:tgtEl>
                                        <p:attrNameLst>
                                          <p:attrName>style.visibility</p:attrName>
                                        </p:attrNameLst>
                                      </p:cBhvr>
                                      <p:to>
                                        <p:strVal val="visible"/>
                                      </p:to>
                                    </p:set>
                                    <p:animEffect transition="in" filter="wipe(left)">
                                      <p:cBhvr>
                                        <p:cTn id="20" dur="500"/>
                                        <p:tgtEl>
                                          <p:spTgt spid="315432"/>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376841"/>
                                        </p:tgtEl>
                                        <p:attrNameLst>
                                          <p:attrName>style.visibility</p:attrName>
                                        </p:attrNameLst>
                                      </p:cBhvr>
                                      <p:to>
                                        <p:strVal val="visible"/>
                                      </p:to>
                                    </p:set>
                                    <p:animEffect transition="in" filter="fade">
                                      <p:cBhvr>
                                        <p:cTn id="24" dur="500"/>
                                        <p:tgtEl>
                                          <p:spTgt spid="376841"/>
                                        </p:tgtEl>
                                      </p:cBhvr>
                                    </p:animEffect>
                                  </p:childTnLst>
                                </p:cTn>
                              </p:par>
                              <p:par>
                                <p:cTn id="25" presetID="10" presetClass="entr" presetSubtype="0" fill="hold" nodeType="withEffect">
                                  <p:stCondLst>
                                    <p:cond delay="0"/>
                                  </p:stCondLst>
                                  <p:childTnLst>
                                    <p:set>
                                      <p:cBhvr>
                                        <p:cTn id="26" dur="1" fill="hold">
                                          <p:stCondLst>
                                            <p:cond delay="0"/>
                                          </p:stCondLst>
                                        </p:cTn>
                                        <p:tgtEl>
                                          <p:spTgt spid="80898"/>
                                        </p:tgtEl>
                                        <p:attrNameLst>
                                          <p:attrName>style.visibility</p:attrName>
                                        </p:attrNameLst>
                                      </p:cBhvr>
                                      <p:to>
                                        <p:strVal val="visible"/>
                                      </p:to>
                                    </p:set>
                                    <p:animEffect transition="in" filter="fade">
                                      <p:cBhvr>
                                        <p:cTn id="27" dur="500"/>
                                        <p:tgtEl>
                                          <p:spTgt spid="808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5429" grpId="0" autoUpdateAnimBg="0"/>
      <p:bldP spid="315432" grpId="0" autoUpdateAnimBg="0"/>
      <p:bldP spid="315433" grpId="0" autoUpdateAnimBg="0"/>
      <p:bldP spid="315434" grpId="0" autoUpdateAnimBg="0"/>
      <p:bldP spid="37684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3" name="Rectangle 3"/>
          <p:cNvSpPr>
            <a:spLocks noGrp="1" noChangeArrowheads="1"/>
          </p:cNvSpPr>
          <p:nvPr>
            <p:ph type="title"/>
          </p:nvPr>
        </p:nvSpPr>
        <p:spPr>
          <a:xfrm>
            <a:off x="457200" y="457200"/>
            <a:ext cx="8229600" cy="560388"/>
          </a:xfrm>
          <a:ln w="12700" cap="flat">
            <a:solidFill>
              <a:schemeClr val="tx1"/>
            </a:solidFill>
          </a:ln>
          <a:effectLst>
            <a:outerShdw dist="107763" dir="2700000" algn="ctr" rotWithShape="0">
              <a:schemeClr val="bg2"/>
            </a:outerShdw>
          </a:effectLst>
        </p:spPr>
        <p:txBody>
          <a:bodyPr lIns="90488" tIns="44450" rIns="90488" bIns="44450" anchor="t"/>
          <a:lstStyle/>
          <a:p>
            <a:pPr marL="109538" algn="l">
              <a:defRPr/>
            </a:pPr>
            <a:r>
              <a:rPr lang="en-US" dirty="0">
                <a:solidFill>
                  <a:schemeClr val="accent2"/>
                </a:solidFill>
                <a:effectLst>
                  <a:outerShdw blurRad="38100" dist="38100" dir="2700000" algn="tl">
                    <a:srgbClr val="000000"/>
                  </a:outerShdw>
                </a:effectLst>
              </a:rPr>
              <a:t>Adjusting Entries for “Prepaid Expenses”</a:t>
            </a:r>
          </a:p>
        </p:txBody>
      </p:sp>
      <p:sp>
        <p:nvSpPr>
          <p:cNvPr id="399364" name="Text Box 4"/>
          <p:cNvSpPr txBox="1">
            <a:spLocks noChangeArrowheads="1"/>
          </p:cNvSpPr>
          <p:nvPr/>
        </p:nvSpPr>
        <p:spPr bwMode="auto">
          <a:xfrm>
            <a:off x="2438400" y="6369050"/>
            <a:ext cx="6553200" cy="336550"/>
          </a:xfrm>
          <a:prstGeom prst="rect">
            <a:avLst/>
          </a:prstGeom>
          <a:solidFill>
            <a:schemeClr val="bg1"/>
          </a:solidFill>
          <a:ln w="19050">
            <a:noFill/>
            <a:miter lim="800000"/>
            <a:headEnd/>
            <a:tailEnd/>
          </a:ln>
          <a:effectLst/>
        </p:spPr>
        <p:txBody>
          <a:bodyPr>
            <a:spAutoFit/>
          </a:bodyPr>
          <a:lstStyle/>
          <a:p>
            <a:pPr algn="r">
              <a:spcBef>
                <a:spcPct val="50000"/>
              </a:spcBef>
              <a:defRPr/>
            </a:pPr>
            <a:r>
              <a:rPr lang="en-US" sz="1600" b="1" i="1">
                <a:solidFill>
                  <a:schemeClr val="bg2"/>
                </a:solidFill>
                <a:effectLst>
                  <a:outerShdw blurRad="38100" dist="38100" dir="2700000" algn="tl">
                    <a:srgbClr val="C0C0C0"/>
                  </a:outerShdw>
                </a:effectLst>
                <a:latin typeface="Comic Sans MS" pitchFamily="66" charset="0"/>
              </a:rPr>
              <a:t>LO 5 	Prepare adjusting entries for deferrals.</a:t>
            </a:r>
          </a:p>
        </p:txBody>
      </p:sp>
      <p:sp>
        <p:nvSpPr>
          <p:cNvPr id="22532" name="Rectangle 10"/>
          <p:cNvSpPr>
            <a:spLocks noChangeArrowheads="1"/>
          </p:cNvSpPr>
          <p:nvPr/>
        </p:nvSpPr>
        <p:spPr bwMode="auto">
          <a:xfrm>
            <a:off x="228600" y="5486400"/>
            <a:ext cx="8616950"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115000"/>
              </a:lnSpc>
              <a:spcBef>
                <a:spcPct val="40000"/>
              </a:spcBef>
              <a:buSzPct val="80000"/>
            </a:pPr>
            <a:r>
              <a:rPr lang="en-US" altLang="en-US" b="1" dirty="0">
                <a:solidFill>
                  <a:srgbClr val="800000"/>
                </a:solidFill>
              </a:rPr>
              <a:t>Prepaid Expenses - c</a:t>
            </a:r>
            <a:r>
              <a:rPr lang="en-US" altLang="en-US" dirty="0"/>
              <a:t>osts that expire with the passage of time/usage.</a:t>
            </a:r>
          </a:p>
        </p:txBody>
      </p:sp>
      <p:sp>
        <p:nvSpPr>
          <p:cNvPr id="22533" name="AutoShape 2" descr="Image result for office paper pallet"/>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22534" name="AutoShape 4" descr="Image result for office paper pallet"/>
          <p:cNvSpPr>
            <a:spLocks noChangeAspect="1" noChangeArrowheads="1"/>
          </p:cNvSpPr>
          <p:nvPr/>
        </p:nvSpPr>
        <p:spPr bwMode="auto">
          <a:xfrm>
            <a:off x="4694238" y="-301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22535" name="AutoShape 6" descr="data:image/jpeg;base64,/9j/4AAQSkZJRgABAQAAAQABAAD/2wCEAAkGBxQTEhUUExQUFhUXGRwaGRgXGCEdHxwcHB0cGhweIBsfHCggHyAmHxwfIjEhJSktLy4uGiIzODMtNygtLisBCgoKDg0OGxAQGzQlICQsLCwsNzc0LDI0LCwsLCwsLCwsNCwsNCwsLCwsLCwsLCwsLCwsLCwsLCwsLCwsLCwsLP/AABEIAOEA4QMBEQACEQEDEQH/xAAbAAACAwEBAQAAAAAAAAAAAAAABQMEBgIBB//EAEgQAAICAAQDBQQHBAgFAgcAAAECAxEABBIhBTFBBhMiUWEjMnGBBxRCUpGhsWKCksEWJDNDcqLR8BVTY3Phg7Jkk7PCw9Lx/8QAGgEAAgMBAQAAAAAAAAAAAAAAAAMBAgQFBv/EADgRAAIBAgQCCAUEAgMAAwEAAAECAAMRBBIhMQVBEyIyUWFxgZGhscHR8BQjQuFS8RUzYiRDkgb/2gAMAwEAAhEDEQA/APuOCEMEIYIQwQhghDBCGCEMEIYIQwQhghDBCGCEMEJ5ghC8F4T3BCGCEMEIYIQwQhghDBCGCEMEIYIQwQhghDBCGCEMEJ4TghC8EJ4zgcyMEJE2bQc3X8RiLiEhficQ+2PkCf5Ym0iL27VZcGva3/2n/wD1xTOI7oHIuJ2e0SfcmrzZNI/FiMWvKFCNzOl43q9xNXwa/wBAcF5ABOtopzfaPMhqSLKgXtqml1V6oMvt+JxUsfCPWlTtck+w+8rxcazhJuTLj0WGR/z8J/IYqCxksKfJfj/Uvjik5A3N9SqrV9aBYmvTDRtvM5teVp+Izj7UteYi/wBDf4DFSWl1y85Vk4q/JjIR1qKf9QpGKl7by60w3ZnOXUNuhzIrmFd0H8LFfyGJADbGSzMujAH2+hl1M/MgrW5A+9ufxCn+eLbc4rtd0rzcUzWu1zKIp+zLCWH7pHdn5G9+vTFCdd41AoHWW/kbSzH2gnX7WXlHoTEfzZ8BY8pGRDuCPjL0PaF/twFfVW1/ouLBjzEoUXcNLicaQi9MnwKYm8XbWUf6a5IPoebu5OqSKyMPkyjFS4vaaP0tXLmtp6Rll+N5d/cniPprF/heLXichl5WvcG8TeVtPcEIE4IQwQnuCEMEIYIQwQmF+k3MyocqI5pItTSAlCd6UEWBz5eRxmxBIAsZ1uFU6bl863sJhlfM2SixzcrYxqG36UNEh+NeeMwqVBtrOs2HwjDr3Xw/Ly+navMCxLlEamCmldCGIsAg69635YaMS/MTMeEYY6pUtz7/AA8J3D2rhYnVAyn0UGufkQ3MeWJGJU7iKbhFYC6MCJYh7TxlvCYl231yzJXzMNfniwrJEtwyuBcg+gB+sfZbPRygBJoHNcldW+W7En418sPDIdpzalCohOZT7Tru9DAKFX4Uv/4sTmttaVygjWUMzwaGV+9lyyySbAv3nOuXJhZ6b78sVsCbkRy1nVcqvp5Sx9SVfcd4fQSEj+HvGH5YnKYvpLbi89+rPR9vOw/xHb4exYfrgyHvk9Iv+Mq5vh0ioe5kkeQchKE8XmA/dqAfIkV51zxDIQNDrL06qlrVBYSLK5XMgXJGw23CTZcE+gqD/wC4YhVfnLVGok9X4g/eSSiFtnikvqGDSG/PwSkH5DE3kBX3BB8v9SeLhkRFqJVH7ImT9TtiQoO0WarD/QkqIopQZSa2H1ltx18JlJ2/w9cHLaFy09YED7a3zuVRvy31An8sRe3KAW+x+E5EEjN4czKPRTAw/JNf44mx7/lJLKo6yg+/3liLKyKDrLSD1BB/BVo4sPExRyt2Vkb6LIZWX1KrX4sMQXHfLLSc7LIG4ykYr6wEG/N46+aqwOFlwOc0LhajbIfjK8/aHLm1kzEb+nds/wCGgG8V6dDu149eG4rkhlBeM8PQ2FOrzSBl/wDfyxTp6Qmj/iscw5W8xJl7dxg+A5tq/ajA/UnEHFoNgZccBxBHWZR8ZTz3beZjcDTxseVujqSeXgMV/JWHPC2xV+yJppcEC/8AaQQBrv8AeeN274lFGzuIiq2CZIGXxC9tpBvtg/U1BylhwjBObK5vYn80n12F7UHzAOOhPLMLG07wSIYIQwQmM+kvhCzxRs0yxLExJLIWB1UgHhNjcjocIr0w66m06XDMU1Cocq5rifOl7OTabjfKyA3VOoJolT4ZkQ8xXOsZOgPIzutxKltUVlP53T36lm8vqL5acAm+TUDRFgxkrdbb3tiMlReUlq+DrgAOAR+c4ri4l7Z3Gks12vh2Ja9wVIJ23tbJJPPCyxGpE2CirU8t5aGYjckyRi9txIyGh0oR93+Qr1wAqd5To6qD9tvhf+55DkoZWkQd59kx6tL7C+8ugAeYoDfnzxKhSdJFWtXpKrNY9/Lyns8LRTIkcsqgla3ZGF1zQEfLzGLdYHQyqGnVQs6D2vLk+WmNae7nYn3TBG7cru9Ovp54sXqc9faZgmGI1BXxuR9bSxk+1U2X8LQRgXy0yR7jbqSBy8sXXEuvKLfhFCtqrk+0vf03jO0mXZW60Vf8m0HF/wBUD2hMp4FUGqVARJB2ny5oLDM7b0I0Cn/6pOK/qKfIQ/4bEAXcgDxOk9m7UolnuJxvR1Squ59BbDkcScSo5GSnBWc26RfjOE7YSNsmU1eXjdzvy5R/zxAxR5LGf8LRXV61vhKuZ7TTK1HLQRtz8Ubat+RNsDyxRsU45R9LguHcXFQkShxLjk2ZTupRCykih3YFHkCGJJU+oOKHEPU6pE10+E4ah1xfTWQSdm5E13HGpQ0a5kg0dNDej5kel4ple3lJGJwrEC2+2nhed8OlkcMe/kQKa8JYbWfuAk7Dr+OJUsedpNSnSp7UwfP+51JlgxP9ZO3Ru8kJPpQIHwJB2JrBa/8AL5wzZLfsjXyH0kP1CASqrOzAg23clCGI8Ap7NFuZNAefURZc2XNGdNW6IsqW17wdOe3hI+JQRJHSFtYBs6kYHbfZG8IHQ0brEOqDbeFCrXZruOrYd/1l9c5EoHhXlvTPzrloQKp/eb/XFg6gaxJoVWY72/OZ+k5i4lQoLlh4tWp4maT39XiIBHyB5bYqKoHdLPhGv/L0Nh6SnxTiTSFdciEKPDSCMAmtWwqz4RuflXLFWfNNWGwq0rkLv43lSKYEjQbYEEafEQRuNhfXEKGvoDGO9NRaoRrpqY1zkOanRwmXntlN0s3iJ1E2GOncsTVddqw61RtLTmrUwlDU1Ad+780n3LKCkQHY6R+mOoNp4xtzJcTIhghDBCJe0/EkgWMyK7B30AIuokkE+715YqzBRrHUMO1YkLyF+6VslJFNErxhWjbcUtddwVoUQRuCOYxK5WAIlagekxR73lfinEIlYRvK0T0HDAN5so3Ao8ja3tsfLFXYbXtGUKdQ3ZRcRfm8q0w0xvBOQq6mmAcFdU1ryamBK896GKlSV01l0cU6t3BHlpKcvZCNkGrLQB68XcyPELs8qscq+xzvFDRB3AmleI1FJKu1vHWU+J/R9AqMyzzADoyLL1A5KFYgX/PFHwq+U0UON182UqD8Iin7GyCu6lgkFkb6oqpGe6ZSANI53XrhP6X/ABM3jjKg2dCL+sqS9ns2m5y7uBv4KlHoajYn54oaNQTSOI4R9C1vO4lPOZ6QIYpGlRSd0dnAPX3HPnR+IxQ5wNY2nTw5bMhB9vpL8vGxIGLjUzg67UU5IUbOrAoNtjRq/XFxUFrGI/RMrjLoBtqdB66SHhmaVYyraWsk6XVmBsAe6CAeXUj0wtHAFjNVeg7MCnuLSduLN4ChMZUkhljQBSQQajFje63ba+WJ6WUXA7hhceZ+c9m7QyaizZqazpBKhEsKWrm37R6dRg6UnmZC4FAOwPUmLe8MhLAvIT13cnahZF3sAMUs7ciZrFSlTAUkD1t85Yi4XmG93L5g/wDovX46axYUanIRbY7CjtOPe/yjA8BzrAg5fSKo6lhQkDxbkkNfUm754Z0VXY/SYhj8EhDBiTf/ANae+k7bsdOn9s+ViJttLzW1En7IU35bE4k4Y8zIXi9IjqIx17pbTsY1b5pKIDezglksMLB2q9sT+mA3aLPGbnSnr4kCOst9GK6QWzL7i/DEF/JixB9MM/RruTMh/wD6CpewQe5MhyfYvKtQP1xrB1amjXSaBohVsHevjeJXD0wecXU4vibGxX2ki9h/a0uXXuw9FpZ3JdLFkKjAA1exHPFv04vookNxRynWqG9tgALGO8r2KyysC0ULAcwY9V/x6j+BGGiio5D2mB+IV2HaPuYzPAYAumONIvWNFX+XLf8ATDCgtpM3TuTdzm85eysOhdIZjuTbGzuf0xIWw3lHa52tKs/DwWLsxu9Q367EDn+yv8PriuXXeXzm2W0bri8VPcEIYIQwQmO+kqeNYoe8Ep9r4e6VGOoI53V6DCrsWMJrkZdZ0OHLUaoQltucRdn+IZCOMJ9akRi5djLqh1Eiq3GlVAoAK3QbnFKfR2ABj8VSxbOWNPlbTXSNe08krZdPqrs5sjUhDgjT9o7r5c8aCFInK1B1Fogn4tLE2W7p0j7yObWBHFTMjbWpKjqb0kHnhNZilss6OBoJXDtUFyCOettfAzScB7RJPAkj+BixRqVtJdRZ07WV/Q7Hli9OqGW5iMTgmo1Cg1tr6GT8SzsihJImy7ReIP3jEW1gLpI8NbMDqI3rEksewYqmtIAipcHlaUY8yk2gSQpFExI1CRNDh4pkoMh2NAdftCjtiF13ElgAymm1z63l/K9nsvHZjRl1ad+8c+7dEMzE9TuD1wCkokvi6r9s7eEuwZYBSts4J5SMX+XjJ29MXCiIZyTfaIeKdnYmdryUDqaooDEwHhDAmMgk3qYEACqvzwp6d/4zdQxbqNKhEp57sREpTuMq0gYEkyZh6Q2KUgSqT8bbkfS1tQUHqiaqXFKzKekqEW2sBGfD+xcYQd7DlQ9m9KlxX2d3BN88XSl5TNWx7seqzFfE++0dcM4HFCPcjZr591GtfDQi4aqzE9Zn2JljM8OVzduu2khWIUiyd15dedX0O2AqCYLUKi0sQRBVCi6Aob3iw0lGN9ZWn4YjMzPfiu7qtwq+XktfM4pkBOsutV9MsrZvK5Nn1TdyX2Wncb0xKjTdfaPTriCEvG03rhbLe28cRZdFACqoAFAAAADyA6Yva0z5jzMo8blnVAYO5FHxmUtsvppU73XPFWzcoyj0V/3b+kz/AA/jMs8lDMxFVtnVIyQUC3s5A28SmwMVGcakxpNAjKqm521l6LtdlGKVIwV/ddo2VDy+2wA6j8cArJe15ZuHYhQbrtv3xqc9GG094mq6rULvyq+eL5lEyhWOwksUoYWpsedEfriwMggzjOKDG93Whro10PUbj44huzJQ2YecRZPgsKgF4rI6sztVUwJ1MeoBs4QicyJsq4htQp09PpNWuNEwz3BCGCEMEJhPpZmCRZdjVCY8wCN4pByLC/hYxnxPZnX4OCarAf4/UT5/9ejcrrjDqLtVPc+W4PetZHKutnGEsCdZ6DoKqDqm3x+gkGZy8MY1x/WY5th4lABFi6lWjsL6m6wFgBdSYIrVGtUVSvf/AEZ0OP5gWXlMi1WmdVlFc/tgt+eLCu/PWUbhmHJul1PgZpct21nhHdzZOPTHS+zBjVa5AAh02roRy6Yf+pK6Ms5b8IWr16VW5Pfv+ektcS7Z5XMwGNjJCWKn2iEigb95NYHxIrDxiEMw1OE4hDpr5Rd9TR8o2XgeHMEzRsqpJGSwWNwbVjsfDe6i+noVSHQgayuEzYesGqgqPIx12UyWZilmAh7rLkEhHXRclCiiA0B94ggHbqDitEOCdI7H1MO9Ndbtz8vGaRFeVCksYVXVlbTJvTDSRtuLBNEMcNBYizCc1sqHMhmSkz4imbLxzZmNl2DNUqWVUr4bU/3i8+o32xXoyNjNBxKt/wBig+Wk2B4/logElzEXeKo1ixfKySosrd3Xri3SKNCZRcLVqDMqGx2jPK5pJUDxsro24ZTYPzGLAg7GIdGVsrC0JMyi+86LvW7Ab+W/XBcSLE8pLiZEr8QjDRSA3RRgaJB3U8iNwfUYhuyZen2x5zPQcEy5/tIw55EM7HYiurb2D67HCAt+1Nr4ipfqG3oJmuIdnpjLmguXAWRxoZzEqaQxIJ1Avpqth0/DCXpG5sJ06GMpLTpXfa9wL/6miyk2Tghihm4hG7Rbn2qWTd6dO50jkBzA64eqqqgM05tQ1q1VmpU7A+G39wzva7hyRMkUqjVuO7idlvbc6F9PPE9PTHOVTh2Lqa5DMzkOP5TLkmIZhyVZCNAWwQB9uTb3V6dPXFGxNPvmqnwXFEhiALG+8Q5TiEMYT+rmVYqKiV0C3yBcJFZO2wLUSOuMoqUxsCZ2XwmIYG7BS29rkn3MfZj6Qc7q0rHBESa0tG5YEiwd3Xn6ri5xbbBZkTglG1zUJHh+GcT8c4m9KJ6e/cjWJT89YsfOueA1qp2tBMBgF1NyO/8A0IqzeazTV32cYBmCkfWrK2QCxSN6CqDfTbFGer/JprpYfB65KV7C+x37te+UePcJURO8jmRgDpZo3II8QHtG1bmtQF1R54q1wBdpehVRnyrSAFj3d0++we6vwGOoNp4ttzJMTIhghDBCK+0OX7yIoCoLWAzIHANHfSwo/DEMLi0vSbK2b+pjH7Exsp1rCXs00WqGwQOar4L1X9ltsI6AEa2nSXibq16ZIHv84tzn0eEJcU+4BYo6ltwLIDIAT/BeFthRa4M1U+NsDaogPiNJnpey+Zo6YxMOvctqr91gr/5cZ2w78hedNeLYc9q48/6lfOcScKYpVZWIAPeFrYgk6isgLXZsFSAD0xDFwLEWjKFGkXD02B56W+n1neVzyiJFYAkADeSZDy/6YI8sQGEKlGoWJG3pCaHLuLk75CWvXp1RMC+5FrqtV3rayMT1YZqoFuqwtsd5Ic/Ll9P1bPM6m/cZqWqNFH1ILvp5G8T0rrs14tcJRr36Sll/PCM8n29zae/3UtdWTQfxSl/y4auMYbiZqnAqTdhiJ4/H8tJIXlhmjlLWWXRIFIrnfduRsNt/dArDhi0vrMD8ErWzUyDPM5xKFpsxIsx0zCgBFLdFEQgjUi34OVnnzxndkLZs3znQo0K60UQ0ycviviZf4T2nyuXiCLlJ5Cx1s8+gFnqtQAZxsNhX64utemgia3DcXiXzkgcvKSP9IzDwxZXLp5eMn/KqL+uI/WDksn/gXtd6k4n7a8QJakjQKCW9ifCALJt36eVdRgOJqcllhwnBLYvUvfbaK4u0eem1Bs4wUc9okFEeirf44oK9Ruc0tw3CURfIT6mRZzviTqzhG1nvczIgPoq/a+AHzxUtUP8AKWpU8OP/AKb+l/e8oSZKK4+8ljdSw1lFZtC34mDOlEgdADipH+TTTTc5WNKkBba9h8pZzOSjjQ+/rvY2lc9hosNuBu3S+WIamgErRxNao4Fhl/OchyGaREFpbefkPkwv538MVDAbxtSk7m4awkn15KswwlrJJZC5N3sQzqvXoByGDOvdKnDPftnXuNv7keU44UZ9JT2hB0oEXdQyrQ0MAAGbwgb3z85WrYkjnJrYNWVVJ1F9ydtCefhJpMvmZ3DLBOxHL2bGqH3iovf/AExYrUfUCLSrhqChS453/BLSdls63vQlR0714wu/LwljR/dxP6eoZQ8Twa9kk+Q+svZLsLm5hYkyukGjpkLUfKkjrkfPFxhGPOZn43h02VjJk7CLISj5sliWQlIGNEWpBZm8wRfLbFxhhexaIfjTKpNOmAPv5Wn1mMUAPTG8TzR3nWCRDBCGCEz/AG04o2WiSRVVyZFWmJHvBuoBN/I4XUfILzVhMOK9TITyv7SpwPjSZlWrwyIxSSPVZU71WwJBAJBoHmCARiadQMJXE4V6BF9jtGRwyZtp4FHkN+e3PBtJLHvlXO5RpDzBU0NDi18uRFH3if3VwsoSbxtNlUZbe0x+Y7KBwjJlYtBSMjupO6fdF1EgvoJu68J6YS1G7dnSdLD8QZE1qkHxFx4StN2GkV6hlkSzQLgEHyOuNlIHxQ4V+m7rzVT4zcddQ3wirifZXOodTxCTpqjZWvy28LE/u3hb4eoPGbqHFcKwyi6+YiKZSh0uGRvuupU/wsAcIysNSJ0UqU6o6hBjfMcVSRXMgBd92qPSxbb3XtwOtWB188NzgjWYFwdSm4KnQeMqcNzIQNYBO1bE8ib5Op/PClIB2nQrUmqAZTbvln/iQLajFAf+5EJPmACoHzs8t9sT0g7ooYNrWzH0NpDmuIkxqlqEFbCNEuqokiyfmcQ1QnSXpYNUJY37tydOclbjLyG1GqQg26M5YlgoLAIQAfCNqrYYtnc7AxBw1BCAzgDkDbQd2usMjwrNuW7uDMHfc6WXop3LV53v54BRqHUCWfH4RdGYaevylyHsxm1F1HCDvbzovLrsxOLDDP3xLcWwvIFvIfeNMp2BzEyhjmIKPJgWk+NHYfnhowZO5mR+PU10Wn7kTvL9ioQ2h8xKza9BEcITe6vxk2Phd9LxIwqA2JMo/GsQdQoAtzMmTs3EqoseSlnfukbW8rhGLC9qpOfMWK8sX6BQdFmdeI13S71QoPcBcfWaeHsnGGBXL5RQCOcOtgOviL8+e+Gin/5EwPjqrCzOx9Y6zUCIhCMkBPJlCryIPXb0+eGmwEyqzMdiZRy0aSrLF9a7xnUatDi0BBXUBZ02QfTY7XeKrqN4xiUKtltb4yThnZqCHUQCzPp1M9blSSDQAAI1HcDAtJRIqYqpUsO7aXs7I0UTGKPvGA8KBgt7/eOw88WPVGkWlnfrGwiHL8WlkmChcsrWNY1an076qKk70KBPzxQZ73ItHOtJRoxM1S4bMs9wQhghDBCY/wCk52GVTQwUmZBZVWG4bmHBU/MYTXJC3E6HDEV69m7jMTlO0r5VVjly+UkRjq8A0EnlqJAZS3wA68hjOlbLuJ1avDxiDmSob+P59Jo+G9t8m2zGWA1VS2yfEMpYD4nT8MPXEUzOdiOFYpNcoPlNNkswkoDROki/eRgw/I4cCDtOYylTY6RLkoJbqLMOm5oSe1Uk3XvHUADXJvTlhK3Lbza70/5JfTlpPOAdoYHWOLUyuKi8SEKzoNJCtupvSSBd1i4qodCdYupg61NM42tfv0PfH+GkTLe04nhV1KsLB/2CCNwfUYg6i0FYqbiRJkowhQqGQknS4DDf0IrEBFEu1RmIO0zfF+yuVLEjL6Fqy0TMlUHZjpvR0UcuZxnqUl5rOhh8fXVdKnvrFOZ7L5aAortnJWdC4RRGKF0QaTWTZ5qp+VjCjh6Y5GdBeJ4qoDZlWxt5xtw3shEyq/1OiQ1ibMS2CGIXwUoIIAO9c8MWkP8AGZK3Ea1yDVPoBNJwvs7l41H9XywfzWID4cyx+d4eqKBtOdVxFSoSSxPmZ3ncnIC9TiONqoeFNFACgQtkE213e9csRY98lHFh1bn5xb/wVc00haaTSsp2UqVkDQwbm1I6bEV7xrEmnm3MinXNEmw1+Uc5DhEMKBESgLqySdySevmbxZVtpKPWZySTJeITvHGzRxmVhVIGC3uBzOwob/LENoNIU1DsA5sIgPG8wzhVTLI5HKR9Tc6HuMSRz6dMUBY8o/JhxoWJEgyvbdI0VBl5ysZETPaDdfCSq69TDYnlhZxKg2Immnwp2AOYXIuBr9rXmij49C4jMZMgkGpNHUb+ZG+x29MO6QTC2HdSVbS28Vdq8umhcyYSZQFQBmbZWdQQQjUau+vLywFQ28ErPTBVToZm55X+oOwXuZTLGpEStGxWg2+j2lFi35+pwqsuVOrN+AfpcR+9rod7d2m+kZdjMjmQ85Vnjy5sKH1klyANa94xYBfOzq+WKUQ9zrpGY+pRKIDYuNyLbd2m5+UftxLLZce2zceutJ1y1v8A4CxAOHghdzOd0dSqbInsJiMhxvKZaZpzMXJLsyxo7jxF3IB7tBzYiyTyxXp6Y5zQnC8U2yT6jA+pQw5EA/jhoN9ZgIsbSTEyIYIQwQmX+kThrz5TTGVDK6vbNpFLd+LkD8a+OFVkLrYTbw+utGuHfafK5kzWWsyrOikUWJtCPV6aNvgd/hjn5HXlPUCrhcRbKwv7GQwZiJ3bWkYVwoDKBHpIbUT4Aw1MLW9hyusVDKTrLtTqU0BpkkgnTff7SMwoMwO6ZlsbMreJdga7xL1efhvY0dwcW1DaGQSalL9xQfT8tHqcbzsBtXM6itRaNm0gE0GddL+ZtjhvTOp75hbA4Wroep+eP3irLZ2B/DJ30as+t2i0Ob8ROkkKybsdjrrf0qoZCbm4jjQxFNepZ7Cw5e45z6Xw7j+XmYCLNoSa9nKNL0NjpDaHva7OrzxuV1Oxnm6uFqU/+xCI4QNXiAU+hJH4lR+FYbrMhtyM7UbjAdIRLluNSCu8ga75wtr+ekgMB8cJFU7GbGwqnstfz0k7dscrGoBeQnRrKrDISqkarYBfDt51gasg3MlOH4h9hzte43jXLcWhkiEyyoYz9q6o+Rvk17Ud8XDqRcGZ3oOj5GWxEJymYSSIO41KVLJakXt4XqtWIuG0kANTIciYHiE8MU5jEOpo+bPIQSTGritGno9b+uK9EvOPOMqnXaV+PZjuczPCJ2iiSMaY0mMQBEMYB0qpYjpzrb44RWOU2BnTwFPPTFQrmYtqSL+fOavssM7JlB3rFWJHdF/7Tu65udBBJ6eEGue+GU+kKazHjv0y4j9rUc+6/hHrARqxkmO4/vGUAc+Wwob/AKYcBaYGBe1l9rz55kpstHmO+OZgvvC5RXVjRdnI9kXs+IjpyxU1VG5mhcFiKmgpmLUzOSptcs0iu/eNGmX7u7YvoLuQSLJFj5VtWItSubte89AlLG5VyplIFrk+l7R5N9JqotQZQAKK8cgWgBy0orCq9Rhn6tRsJlXgVUn9xx85Bmu02ezA/ssuqjceyaQg8veZxH15HfEfqHPKH/F4WmcpYk+33i853OldRzsUSE1SukZ97TZVE1Adfe23xQ1ah/kBNIw2DXRaTMR+fmkScWpiAcyc1dlidZUcqFuxDE2dwNqwiox/yvOlhaSWP7ITu7z8JThVVI8PhBFhdrAIsDlzFjCwddZsYWUhdDb4y9xeWDupQiJZsggsWA8RA1MgFAUCoO5F4azILATBh0xJfM5OgP5/c+7ZH+zT/Cv6DHWG08Q/aMnxMrDBCGCEVdpJ4UhPfsqxkhWLEgeLaiRyu+fTEMVt1toyitRntT3ijJ8JhRP6uzorWwKSswJIAJ3Yhh4Rzsc8UWmtrjaNqV3ZiagufK0qcY7MZaRSxy4LivFGe7Y7jUfANLGrNFdztteIekpF7RuHx1em1g9h7/OY3P8AZAe9HMVFP4cyoFENEtF47G5cfZ+NYyth1tcH3nXp8YfMFqLfyis8MzMIMgjZk5d5CxdfXxRNYHmGA+GFGm66/Kbxi8PV6pNj3EfeRx8U7yQtKQ6shjJYBioJDXaKCWsAWbNE88UD3OsY2Gy07UtDe+h399JBxJIiU0BaIXUoYst2d7fxA+hUcgeuJbLustR6WxFXX03+kb5ZszCP6rmJruhGtuPkkkejz5A4YruuxmF6OGqf9qAeO3yjLI/SHMjaZ4UcjnpuJx+4bH/tw0Yu2jCZqnAkbrUXv5/cRlwvtZlTVu0R/wCquncftAslfFx/LFlqoTvMdfh+IUdZbjw/qV+OJqmllE+VWOVAA0maK7lEBtYybrSfP50MRUUli2mvjNGErAUkTKSVN7ZQfjLfBuM8NykRj75p3chpXVHbWw5b1WkcgL+Nk3iValTW15XE0MfiqucJl7thYSaf6TIEAWPLzUNhrKIKGwqnY18sH6tBoIJwHEtqxAmdn7XsxZly8YLGyXdn+HuiPoAN72AxRsYRsJpp8AX+VS/pKX9JM0WJWRUZyL0RJvsqAW6swAAHXzwo4l2Ok2rwfDU1N76a/lpY4hHm/EJ821qSoXv2GsjmKBVQPUjAxq2uzRdIYLMAlK99Tpe3veJcjDE1tLvTbcr3J6lgenS/gcLvftGbWUppRXmeXlLfsCTtJ5LpdFX97Uocn1A8hvzxHUgTiAALj4k/acpmo0kDJCukKykF2kvUNOrxafEtkgDTv16gzAHQSxoVqlMhn1uCNLbctO/nI+LcSVo9A8KgGgwVa2+yATRO9kHfA1UN1ZWhhHpsXc/OWIhPMFEcMjgDYhHdfWgwMe/wv1xYCoRYCKdsLTuXqD8+MsZTgOadgFjhR2OxkaLUx5na3IO33Riy0Kh7op+JYRRqWYeF7fSNJOweZADyyR9AREpkNVt/ywOVddyPjhn6RtyZnHHKd8tNNPExtwz6OoyNUsuYuz4aRdhtfJj+eGJhE5zHW49XvZAB+eMuJ2Ky6saywdQauV3a1230ltPRunVcXFBVOgmWpxPEVB1qh8hYfKbiMUAByGNM5c6wQhghDBCZn6QtP1TxyLGO8jpmDVYcEAlBa3Xvch1wqtqu82YAsKwyi++0TdkstMsMjJLl5EeUuqo2tVBJ1+0BAtjvVCiDe5OK0w4G943HPRdwMpFhrfT4S52hkMcYnZpY2TwkQvanWwAtWCht68iLO5w1lLa7GZKdVUuCAQe8RfFxWIrG+ckikikWSNGeIgE+wciRTag2jG+QoC7xW+UdcxqIz1L4YEEC+/y946y/DYCoaIKoNsrxN94DdXU8jQ901tiwRSNIp69UHr6275xxHgGXmU95CkjhaDts5NbXIvi3PXA1NWGovLUcVWpN1Wt8vbaYvNdjVY1E0sLWvhnAZfESNmFOAK5sNxy61jOHVr7idpOL1KYu9m8t4hl7OzoNSRpOnPVl2Ey/MJ4/nW2Emg6jq6zpJxCi3Vbqnx0lfMcTd0aIu56EMQ2nrtqXWpv9rFCxGhjqeHpZs6fD+tJcdoJNTkJGxRjSuRoYKgB0HSH3DEhdRN/s4uMhGsRfEU2ABJFx63J58vWccGy6FSWVuZsqmryq7IQdd32PpiiAHcR+JqOLZe7y/s+ksz5qPwAKjhW1aHkBU+Fl30gRAC7Gk7npiSyjYRVKlVsbkjTcDX7yWPjLI5aMZSGwoqOMvWkvuNK1Z1873Crvg6U+AkHBhwA+Z+eptvb7RPns6Xdnlk1O1WzULoBRtsOQGwwoksd50qVNaSBEFh8vwzuDJySe5FLJ/gjZvzAIxYU6h5Rb4vDoLM4943j4HnmXSUMakUQ7RxigC1MB4jspbcE7E4b0NXYmc04/Aocygk38frOT2ZKAmbMQxeJrAV5DsxW9goAJBAJIxZsPYdZpCcXzkinTJ177ekc5HsTG6q2rMyBlDWqxxrv8S7DDFwyeJmOrxqvcr1V+M0+S7C5NVGqEs1Cw8jOL69QD+A+GHrh6YFwJzKnFMS51c+mk9g4MYUb2eVipHsRRBdR0cx9rnfXlXPF1BGnKJrVekFyST4mXG7NRNKZZGllYSd4od9kIbUukCjQNUCegwdEL3MBinFPIth6b+cbRQquygD4YZaZizHed4ICR5hiqMVAJCkgE0CQLFmthiDoIKLkKdIlhzOakrxZeNdrAVnJ5FgCSo5WLrr6VhSs7HebHSkg5k+gmmXDpinuCEMEIYITKfSXX1Ik1QlhJsX/eKOoPn5YTX7E38Mv+oFvGfMFEakPDKYG1by61HQ0D3LA0TQ8S/HGENbYz0TJm0qJm8Nfr9DG83Gc6IiuZjXMwg7yLX2SRetF0kD9uPpzw9a7jcXmB+G4aqbU2ysdgZx/xTLyJCkbmAxyNIBParuFGnvYyQOtEgctxyxY1UqCy6GJp4GthXOdLgi3V9Jqey/D8zDA5LROGfXGinUFU3q8YIUltjQoA2b3OGU0dVt4zJja1CrUFgRpY+MY8WjJi1s0kbRHX7GQ7iqN7DUNydJrdeeGlS3hMlOoKbEgAg98UZDjhddbzxNAjqXZ1Mbp7RVFrWnSfFZs9PXEC69o6SxFOoP2lIbu5RrluCZb+0iFal06o5WrTanw09Luo92sQKaHVZNTEVrZanLkZJmODRSgidRODy7xRa/4XAD/ix5Yt0anQiUGJZCCht5TJcZ7H5ZWIR5odgVsd8hvmavvBpOxs4yvQS+9p2cPxXE2u1m+BijO9lWg0ifMQLrsx6AzlwCN6IVRzH2jz64S2GymxM6FPi5qD9une29ztG/CuxKyqHvMVZFMqxcq391yQb8xywxMKh75kr8arI2XqjxGs0XDOweVXeWHUegMsjD5jUFP8Iw5cOg5Tm1eK4ljZan0jX+jsKkd0qwiqIjRRe9+8BqB6c+WGdGOQmT9S57Wp84zy0WhAgLEKALJJPzJxcaCJY3N5VzWTitmkIGr7zAfZC8/gD1+0cUZVOpjUd7WWI4eO5GIsZZYO8EkpBrUwVnLKRpBIBUg35HEF6YPKNpYTFOLKpsZojn49Kv3iaX91tQpvgb3wzMLXmbo2JsRqJS4qgnitJZFCtdxHTq2qiSptfFe3liCM0YjmkxLAGYzg2ZineRu63SN5FZ5CzWIwRYFJftDvR5Yp0YGvdGjEVH6lxY6aCS8P7aZuZ4NEcUhlJ9kgogbbmTvCVABJJKdKrCVruxFhOlW4ZQpI92Itsf6t9Zs85nu63lky8S2d3fcj56aP440kkeE46082gBJimTtzkoxRzHet5xRsb+YGn88KNemu5mtOGYmobrTIHj/cT5/6SIyGWLLykkEAuyrudtgus9fL5YU2LTkN5tp8CxFszMB9oj4h20zaxu8cKRKt7lXamo+GyVB/h54V+oYWss2DhNBjZ6tzblpPsMZ2Hwx0Z5c7zrBIhghDBCK+0eRWbLvG6BwQKUkgFgQV3BBHiA3GKutxaMo1GpuGU2M+YS9jpRbIHhZapXqVTYPJ0FgbUQVf3hfXGM4bu0noV4toA3XHsfz2iLPcOmhUloiqNsZIie7YDYhtPg89mCnnthLU2Am+jisPVI6wv3Hf0i5W6jCeU6G0b5OF4gJcrPJGSthQGUuwC6wBQV6YkCw3unfDlLKLqZy6nR1W6Oug8+7u8Y2yvbSdotM6Ryo9rqR1ik59AbVjty0ixh64lv5CYK/CKZP7bWPiJ0MxljFPFFII3lEa93mAYqYSBvfOpKNnrtttvh3SrUFlPvMK4Wth6q1HW4B3Gsbdlshmoszfc6IWRRKWKgMwFKyaNnbb3gORNm6xSktRW20jsdVw9Sjq3Wvp5eN5qcrmWcU0ckbEEXzANHrsfUWKPQnGgMTvpOUyAG4NxEi8TmjbuHeDNMuzKdMcjUOeg+Hfblq530rFOsN9Y/8A+O5ut1PwmuyR1IjFSrFbpqtdW5W/McjXlhg11mU6EiWMTrK6TwDBJ1hghIc4oMbg3RVhsaPI8iNwfUYqw0lkPWFpnchweAAEwqxWvf1OeVX4iSbB5+pwhVXcibqldzoG+UynFIAJ817fLQpI9JrzGk0oVbEKbmiuwOKVUJO4tN2ExC9GgszMt9APqftGuR7Q8NysSwoZZtJLFhG3ic7lyW0qbPlyxIeigtvKthMdiahqZbX+Uhzv0htKpSHKMQwrVJLpPy0Kd+vvXgOKH8RJXghUXq1APj9okbiucYlI4APeUFYWerBBXvJCy8rG1bbYUcRUOgE1pwvB0xd6nx+m8qacy5eN5yhTuwUEgUHUSPdiIU6QLOxIGFhqjbm01FcIgVlp5r33vy8++Ls1k0jlSt7ILFoyjbg3YIuiORBOFt4mbMO5ZNFy72tb8vLhzsWwEQKg2QxajV1ZWiefRV9bwF07pQYesbkvrK83EB4VQQodQYaYgrWp1L4izO1Gtv1wZ/8AES4w4GtVidLatp8hLeZgzmZR1jy851KbIWQAk6ifExWOizE1WGZajWFpjD4PDXJcE622/v5z7lB7q3zoY6Y2njjuZ3iZEMEIYIRT2n4iuXy7ysrMqlLC1e7qNrIHXqRirvlF42hSNVwgNrylw7iEcyloyfCaYEUymgaI+BBBGxB2wKysLiRVovRazfnlLYOLxd9bzM5vsXBKSX2NbPH4HvzYAaH2rdgTd8rxnOHVu0J0KXE6tH/rb6/OZjinYyaEssMyyqRZQnQxG55E92x8B3scsZqmHK6KZ18PxdKmtVLHvH5eJMvnZMv7N1kj3awaGrxGxToQwva1I+OFdZNGE3WpYk51cH3+mskWSKRW1wsT0kjamXz1RAkFRW2x2xAKtuIMtan2WHkdveepmzlqOSzjaTzQKVK9fFGwMZ8rAxbOydlosYdMTpVpW8Rzj/hv0hyLtmIVcfeiOlv4GJU/xLh6YwfymDEcB50m955mJoM1OZopl7wkVE/gY1tQD0rH1VjfljUlVW5zj18FXo9tTLPGDmXzGYU/Wu6QDQF7xVFom9qyKaYtepiNjtjNVL5jbadXCiglBGNs19dr79xBjHgXG44INGaz4Mlg93GwlaNa2QsFdmvmTex2BrndGCr121mbE0TXqFsPTOXy3+k5znbrJgUsWZnvfxGhY/7j2PkuIOJpjneMTg+KbtACUpvpGnckQZeMbE2S0h0jmSqhQAPOyMUOLv2RNC8DVRetUtFH9Ks9mNS/WFRa3CIigggdXBPX7wwvp6jaDSazwrC0BmYFvX7SnnYWdgJc3d2SZpJCp5VoTSQT8BXLfFGLndo2kKKC4o39ASPO8pvloowlGRrZSyiLuxoBBcAswJatgQAN+eFEKLEm82pVrPm0C6G2vPltLOZaBVYIqsTy8Tlh4yR4iukUukEA70dzeLsaYGkRRGKdwXNgPz1vKWU4gyKEVqJN7Egnl0BBPLly9MLVuSzS9BHOZowy3Dc3MoCZeeQb+8GVd/2XZYxt6YYqVG5TM+IwdI6sAfCxP3+MYxdiM2o1uYsuvIkyEEaiBVRgjc1tdYuMK+50mapxrDt1Qpb2+svZfsPEEkkeeaTuhqKwRaS21+Evq1beWGLhktqbzLU4xVuqogUHv197RlwbsnE5Y/UioGnS2Ykd9QOrUDESoBFL0rxemLpSHJfeZcRxGtoDVv5AC3wmt4dw+PLRksIErmyII1A6D/yTjSFCjWcqpUeqdCT8YtObywmAOYd3ZzoW2IBcttttW9egAvFBlvvH9HV6M9WwmoXDpinuCEMEIYITN/SFIVyEpAVt49mut5EHQgj4gijvhdU2WbMApbEKAbTCdm+NZeGSQzDMQSPpUuH72OlqhQTbkd2ViAT4tycZqVWmu+hM6uNwuIqKMtmA9D+eAm9yOaEihkeKVDftI22vyoEj/N05DGxT46Tg1FCGzXB8ZZxbWLixs7l5GMb+F7ZKkGgtWpfCTswIJqidicKJRjY7zWKVZBdRcb6cvOUszwUzxmpmS2lXQyiSM1NLuYyQL3q8DUr7GFDFCmNVv47H3irinYNGNxezs7FD4V/9Nj05+F1+GEvhlblab6HF6qDU3A5GZ3jPZTOReJl75BtrjOo89rU+PmemrnjM+Fca7zq4XiuHq6Hqk+355zOuOa8jyIOxB9RzGEagzqowYXUgiOJYIJVdgqoShOlGBVCAgGtAuoKW1EnTVEG9jh2VWFxOfnrU2VSbjx53J2PPTaU8jlkkFSHwoBpsago5UASAB8Co9cLDEnUzU6LSF6aC58JeP1ewKk0gHZGRTZqrZhVfAsd+fTE9S+olb4rKdrnz+A+8r5xojHoSJFJ2L947t0utgi3vyvY4qSoGgjaK1c+Z3JHdYAfeW832jJ3PhZrLUyquohV2GktVINi25vF+mJ2Eyrw0Ibk6ePde+vKV+H8NzMpYxQztZ3ZVIB2U++aX154gUqh1AjXxeFUddxptzjODspmAfHJBBqs+KYamrn4UvVXxxcYZv5G0zPxegB1FLelhH/Cfo3V11yZlyD0SLuz5f3lk+hoXhyYQHczn1eP1AbKgHx+Uu5fshAj6RlGkpq1TyMVZfOlGjffatq354YKCA6LMtTieIdbmp7ADXuMa5ngU2oplmhy0OkBTGgDXRvYKDzqiGGGlG5aTIMRTsDUBZvPTwjc8IjLan1ObunYsL25KxIHLpi2TWZjVOwkHF+KFGEYgkktdV17PnVFqO/pWIZraWvGUqIZSxYC3v6RVH2iMMbyyQIsQ0KqwsrsWNjcghaC6Tdg78qFmpqZBciOTDLXqCnTe51vfS1pPwftfHM0iMjJJGGbTqVtSrzIZSVBHKifxxCV1bTnJxHD6lFVe9wfTX1jMlcxGwkhHdEA1JRujYtd+RF7+WGDrcpl/6mujazLdm55TmGuu4tgvdhQtAvpJ0crXSbbY/PFgoHKVZ2bc3m8XliZSe4IQwQhghM/28yjy5GZIlLudBCirNOp2s1yGF1QSmk14GotOurMbCfHGzTau7nSyt2kmtWU9DQNr/CR6b45mo0YT1wVWXNQbu1E7yg0SastNJE+gtbMqliCAF1I2l7BJGoD3dxi6kg9QxVcBl/fQHXl3TSZLt1PCwTNxCTYHUhVXo8jQPdtdHlpxoGJI0cTl1eDpUGeg3oY84bxXLZksFZJNRJMTjxcz9gizsfeWx69cXQqx8JhrUqtHRgR4/wBiUcv2oOXknidEMEMzLa2HRGYm63DAXyOkkcrO2J6fI9uUYvDhVoo1MnM1/K4Jm0RgQGBBVgCCNwQdwQeoxoB0nJIIJB3E8ljDAhgCD0P4/je9+mAi4khrG4izMdncvIpWWPvB0LHxLsB4XFMOXn/O6GkpFiI9cXVQ3Q2MyPGewqK4EEpBNELKLA1NpA1qLHU2QdgcZKuHQHqmdnC8YqW/cW9vSKY+yuZ0hn7iND7ryTABrqitAsefKgcJ/SvzItOj/wAxQAsqsT5f3GWR7Hq6hjOz2SKghOxXmNUpUD0JA5jF1wy8yTMtbjFUGyoBbvN/lNPwrsHlNIaSOZj5Sy9PMiIhflvjTTw1Ma2nLr8XxRNg/tpGX/ATGWGWTLwqQKZY1DLsb8RVrs102APXDMhHZsBMpxAfrVCSfOE3BfrJYNNIqrIQwSqe44uYIK9D0+0eWJZMw1lKVfomJsCeXhG/DeFRQoERdhZ3JPM2efr8sSqADSUqVmclrzviZlETdx3feADT3l6ee96d+XlgI00kU8mb9zbw3mPk4lJJJ3LZtwx2IhSgG1aNnIBBBB5gj44oEY7n2mnpqC9hL+cqcW7W5pWmKlFSKYoFERbUA7LuxcEk6apB16YQ9Zl0E6WH4dQYKDe7Le97AaX/AC81+VnzMixEosOpLcHxFG32vUL6dOvyxoGZhOQ60kZgDex08ZS7Xxf1YIzi9S27FF91gxJtlG+mqB64vtFqpY9UTGSZ3KJlWy5zIa3Rw0Mfee6oWuXdj3R9o1eM9aqhWxM6mBwmKWpnWnfQ76byPh/bSPL942XgZ5JDby5h1DGuQqMMKHQX1wgYhU2FzOk/Ca9ewquFA2A5SHNduM9MQqypFqYKO7QdTW5fXtv0GIOJdtBYRqcFw9NSz3a0UceSRoZWmzRlK2unWzLtqH+EN4bA07je+mKOXsCTG4YYfNlp0rDXU77fKfdcr7i/4R+mOmNp45u0ZLiZWGCEMEJU4pXdtq90ijZrY7czy+OCSt76TJzdmgUMbt362Cq5gWyiiKWUEMvTcVVHY3hXR3G95sXGHNmHVPhp8JnuI9hGQCXLTBGUWUlf3T1qYAbf4l36nCHwvMGdOjxnN1Ky3HePqP7mU4nDPBIgzEbRlT4QV0qdt9JHgN1vp/DnjMyuu869CpQqC1Jt/f2nUjJOQG9mRvYjLi9qvx2B6qNudYgEGWKPTG2Yc7mTxzzJoDpDm0NlQ1TXXicB1Peit7Vtue22L5yLZhmmU0aDXKMaZ9h9vaa/g/bTJvQa8o1AbEGLYUBqA0AdPGi/HGpK6HTacbE8MxNK5PXHxmuy76l1akdTurJyI6b6iD8Qd/TljSJymAB2tJAMTK6RWvGYSdMoMRDFR3oABNlAVkBK73sbB8Vc8K6RToRNX6eoBdNeekvHg0Eixl1sRhgniIXS1WDRAYeEc7G2JKL3SiVqikhb67xjlcuiKFjVVQcggAHyA2xcC20UzMTcznNgsjokmiRkYKwolSRQbSedEg4g66SV0sSOfvMHxbMJHJ3UpnnZbLFpAq7IXFCid/iAPWsL6K+5mo4sg3RQsq8cmME8mWWZooY4l0xpL3W/dqAbVWkYbVV164z1mt1QZ08HTD0ulZbsW1Nr8/Owmm7Jw5uTKe2kZLIMZazIEr7beG76bAgczfJtMVCnWmPHthlxH7QuOfdfwl6fjOTy+oSZmPvGG4Mpdjz5JqYgbnYDDM6oNTMqUK1Y9RSfITCntBlEkMqCaSQtqtVKCyxY/wBqw2v9jCmxVMTfS4Lin3FvzwlGPtEZJi2WyeXWZ3Z7YtO2vdiRZQKRzutqxnNcZuqs63/GlKdsRVOUWFhp5a/1OOMcY4g8ZeSeRVq9MbBCLFqSIwDRBHMm7G2IepWtcyaGDwAbKgzHvOo/PSV1ycIqSS2YgbsLPp7WQ6f3QGYWMV3F2jSzBiiADy/r7iCZuMDaHLFtWrvJGLkjXq2jokDpVCxeKZ1HKMalVfd222GlvWVeJcSeZlDOraRSqiaQLrVSDc8h/wCMVYlthH0KFLDgk6X7zLGS7OZub3MtLR6uvdj/AD1Y+F4suHdthF1uKYWl/O/gNY2fsbmJLSfMKpPhoa5tOyjkSqig3TkAfLDhQJtdpzTxako/Zp9+u2/vPr0S0APIVjozyxNzed4IQwQhghEHbN0bKzxF41Z4yAHcKLPK75D1IrC6pGW15owrZKqudgbzNdl5p4u+SSGUQIFZCa8LUoZEBY2u+q1JUUdxYAXSLgEEaTZjVpPlamwzHf7x5nc54AUjEyElZFumCleiMPFdgadiQdsNZ9NBeYaVMXszWPLxismKWPu4HDMzn2c4sI3czAa0IOxKdBW3niq2K2G8c5ZHVqg08OcQZvsbYZjG2XYNt3Z7yIir1aNZkUXtSn92sZ2oA6kWPwnTpcVdSADnHjofKIM5wrNZYrMyllHKaM6lI3UgtWpdiVOtRV+mEGk6aidSnjMNiR0Z6p7jKnFM8sqKQDYO2yjYsp3YbP6bLW+xvFGYNyjsPRekTfbSX8mHi8eUmkRz9iPcEk9VIZG/eN+mGKzKOqZmq06dU5a6C3fz+EfcL+kJlOnNQ2RzaIaWH+KJz+hHw83rixs4nOr8EJGagwIjzhefhn1GN0kBssvUb3TRsA3luVrbnuCbrY63uJhqrUpMA6kERBx6CL64IglxiAMsSq8igszliqKwW76k9eRwurbNtOhgyf0+a9jm1Og/uPuyvDGy+UYZubuUkrTEzACNRv8AbJILVZWyB8bwykhVLMf6mTiGIp1a96K3tue/2/3LA7X8PgAEbiQ0BcUd6q83ChPzxbpqaCLXh+Lqm4Q28f7mUz3ayJ3aRMsWZjuZWRSBVD3FZtht7468sKOMX+Im6nwCqdXYD4yhL2qzJYspijZq8SRAtsAoGuTWaofHnhDYp2OgAnRpcHw9NesxNtd9IcTyszFxmc0GZTQVpWYEjna7BRvz0m/TAxqEXLSKJwwKinS08tr+e59Yp4YY1DalHPwjl53sFPp5HyIwkEfynQqiobrT01+0tvn1Nnu4zY0gshcqP2QZNI58ySf0BnF9osYV9Lsfe3vI24lLJIpRndksKqKAVvYgLEooEbHr64td2PVgaFCghV7Dvud7efdL79nM7MCTAEUAsNYSMbLRoD2h28wcM6Cq+4tMZ4hgsOpykk+Fz89JNluzOqXumkeRlcRt3EZYR0wU3JJQAAs+7Xh2vFhhxexJMW/FWCZ0UKDrqdT6CazhvYGFSpkQOBz1uzX5bKUT42pw9cOo3E5VbjFdxYN7W/38ZpU4NCqaI41iAP8AdeA9RzXnseRvD8gtpOd0zk3Y389ZYjiSFDQCILYn8SST+eLAWiyxdorHGom/sYpJS32o49tzz1tQoWT8jWKB1voJoOHqKt3IHrNGuGTLPcEIYIQwQnyj6SCRxFdLaScvENxz9pN1/luPTGLEnrTfhR1LxXwzjM2W/s2KL5Aaoj+5sAfVCpOKJWYeMY1BWmjm7UpPl5I5B3TMpUPq1Ri+pbYx1z8YAHLVjUmIDabTJUw7KdNZQzGYngyqsZPaJPGEkan1RtHIB4mI1qbIrV6A4mocousZg6a1KmQgkazT9nuNd/3iPpE0TaXVdgwulcKSSAarSSaPmCCZp1M+51kYvCmiQy9lh+CNJcykdF3VASFGo6bJBpQT1NHb0xdiAOtMyqzGyi9tZkuK9kkkFSRhX8I7+EBNRLIup4x4CWsnkD8t8INFX7QtOlT4hUo6o2gOx/LzIZrs24NwtHmgN6jBEgA6mA+OvVdWMjUCD1dZ3KXFEYWqjLf295Tl4kXRkYBjy9qutkNAWrmpEIobNq5DFC52M1U8MuYVEOngdD520MsfUI3VZEZovCACwsd4opvHr8FkEiyDvYFYsqi11Nplau6k06i5hr8/tLWSz+cmBjbNZgBKBHeaT9oHU+pWoVuWLc+WJFWo1xmlnwmEpWdadyfO3tI5MjCAHPtLK6nQF22IDATN4WbpQA2s7jfEEA7m8mnUdSQoCnkNB7gSfvIEIK5Qkf8AxclWfCTsTRI3FAdb3xW6DXLJy4h9Gq//AJH2ivPZkyNqYRrQCgRKFQAXVDy631wp2zG834eiKaWFzfXXeR5WFpdokeX0jQv/AO0HAKbHYSauJpU+2wHqI+j7PZ5lCv7JarTJIF8IBbdI7J2UnxDcg9caOhqnQm05R4lg0Ysi5j5fUztezEcbBZZpZHYsRHl496Dab1MSSNui2MMOHUbm8QOLVqlygCi+5mn4b2Ni0K31aMEqCfrBaYhjzGklV/L5dMOWgBsJzK3EqzEg1D6aA+01Rkhy0ahmjiXZRsE1GuijrsTQw/RRrOcqvVa6gk+/vM8mYyu6xLNM2l1DlCwjGgjxMRqA8NWep9cLUqG0mmolYIc1h4d/pNSZlDBNShjyWxZ86HM4bcA2mTKx1O09klVa1MBfKyBeJzCQAWhDKGFrdeoI/UfngEhhaVuKZ+KFCZZI47BA1uq2SKAGojcnbENtJW+YHumd/pDGgpe8c+ekqDYH2pNAI6eEty5Yzhgk1MC52jPs92jMzCJ0p9Ja193ar50evri9OsHNourRKazSYdESrm+IRRC5JEQftMBghM3xH6RclHsrtKfJFv8AM0MEJ867R9p1zWZ74KYwERAG3B0s7WSNxev4bYy16RY3E2YeqoGUmUZc7J1NA/dAo/Pf9cZbWmskyGKVlNgn/frzwbwDES/lOJldgdIuytAoxog6oz4GsE77HFldl0lSinXn3zScC4nlFV0eARd578sepxzFAhtUkYB3CgMg6nD6dSnta0XXOIYglrgbTXdykkJ8QmjYWpYq62OoYDz352OlcsaVUWmLpGVrjQzH8G4sGid1aSKOMd5JCT3i6VCN4GNMpBINUSaO+K5cuo2jmqdN1SBmNtfWafJw5TMXND3bXYLREqRfPUoIptubCxiQEY6SKjV6PUqXsO+c57s5DPffjvPutWmRfTvFpiPRtXqTiDTzaGTTxlSlrSNjz7vaY/iXYqSKQ/VJtbadWhj3cmkll2bZHuiKOnGV8NbsGduhxdao/fTTvHf5RJk+GZkFkXLy6hVhovdr9phoHPnfXGbo6imwE6bYvCMgZn9vtvL+V7OZiY62dBR0ltZlYGrr2QYDYj7QHrhgw7HcxD8Uo0xlpoflf3mi4P8AR4jW0zzbVyCIG8+rtXzB3w5MIvOcytx2ta1Ow+PzjyPsVloypiRRXMyDvWO4NhpCa2BFAV4vQY0dAo7InPfiFap/2MTNBksv3aBLJrqeuGAWmNiWN5XzccCsWlZQW+81fZ07Dmdr/E4owQ6mMTpCLLEMPbDLRiQL3spDs57qMsAshDodRpd1YEUcQ9ZFmilw6vUAOwPeRy+McRcfgeNJI2Lq7aRQohhVghiNJFjY4npVy3ES2FqU3KOLEfL6zriIDws0saro8Q7zS2noW6qDRI5/PFgL7xdynZMx/CJZwHkzLHQ0TgFmAVWMagUb0DdWGx6+uA6A6yEPWHxmfyHD10Rd8GbR4n7mtchpTQncRoLIvUJCeYBF3jEqAasZ3quOFm6Fb3FtRtNL/S4lmMUEUJ5ln8bnzsAoAeX2j88NauBsJyhQY2zNKeZ4tPJeuaVgeinuwPh3YQ/izYSa7mMXDKIsXK6ZO8XShPPzN8/FYPys4WWJ3jlQDaTD94/Db89r/E4rLCPexa1mxsBaP8ea4fhu3M+K7E+g43XM59pnO0fYrLZu2ddMn315/McjiYT5rx76P81l7ZB30Y6oPEPiv+mCEyZ50dj5HBcwnUUpX3TXmOh+I5Yo1NW3EulRk2MspmVPPwnzG6/hzHyxmegV2mtMSh7WkmI2voeo3B+eM503mjlflOo3IIo18f8Adj/e2AjvkgmM8pnHi8Y1R6veZCKbpTqRoflXiHwxKuy7SrU1bcRmOJq8cqsgDSRNGZIgSPEKtoida1t7pewKoY0iuGBDaTOtBqdQOutiDaXuzWUzP1mOSLunhCiOWVZdSMoJ2HNwyk7K4saSNQBOIpo6tptNuJr4epQIJOa9wLajzmwyudDGmV0N1RU0a8mocxuLAvpeNIcHfeclktqDcRRmc5Y0Z2ECiV7yLxx2wrcH3bB5NZ9MLb/2JqRRvQb0OkcPwyHNQxamZ413Uq+zCqFkc/yI/HF8oYW5RCVqlF2sACd/CMclkY4hUSKgJs0NyeVk8ya6nFggXYRdSszm7kmWMTaUuYYITiceFr8j6dPPEHaSNxMzkeHQRKGaNBprxSW1epZ7NnzvocIRe+b6tZyLBplOLxwvPmGMyaJnte7haVtICKdLmolutmvb15YXUVSbkzRhsZkpqFUkrfnYfKPYO0QhjWLLQJHGo8JZtR87IWlJPMnvNyTiemRBYCZHpVKrF3Opi3P8bzMqkd867coqQH0sDUP/AJljzxQ12MsuGQShEGHietfLWWtq9ZCNZ3/awkuTHhFG06577k+YFfmf9cVJlvCJs5x0RuypENSkgsx6g77AWfm2NKYa4veZXxGU2Ai6bj0xN61X0VQB+dt+eHDDpEnE1I14L3szApDLd2SEaRT0sGww+F1hT0DyjkxK/wAtJrMr2VzUnvDQP230/wCWMWfgWxAwxO8GxSjQax9wbscIXWQynUOkaBAem/Nj+PTGinSCm8z1KzOLTU1hlome4mEMEIi492Sy2aB7yMB/vps3/n54IT5tx/6OMxDbQnvk8hs4+XX5YITGSIVJVgVYcwRRwXheexyFd1Nfz+I5HFWRW3EujsmxlmLNC9xpPmN1+Y5j5YyvhyOzNdPEg9qMY87pUaVXr4rscyeg9etYzFbTTe+2sgM7XYoH0FD/AFH44mReXMpxMo2sM0b8u8Q03z+y49HFYsrMuqyGRWGs1/C+2Tcpl7xf+ZEKYDzaInf4od+i40piRs0y1MJbVZW43O8sv1rKSWiKASpPk960PLdwNLgHbljR1SJlIYGx0jTN9pJIpFy0McSgRq+thYGrW1BAUUDwHcsBvdYz1KpVsonTw+DWrS6aoSdbW+/+pf7J8ZzOYgaSVIlAICSm1V/vHRZ2HK9VGumLUndhrKY/D0aNQIhJ7x3essT8cho3mC//AGF2FdNYsD4lhy6YsXA3MyBSdhKeY7Yf8uKvWRr/ACS1PzcYWcSo2lxhmO8QzdpM3IxVnpP+kmlSKvdiWa+lBvnhbV2McuGUbypISTqPMdXNkfvElvlqwguTHCko2EiljD+9bddrHp73P88Rcy8701vQFdSb/wB/jiNITlpRRNsQASdI2oCzv/5xIBO0gkDecZOYS0YhqvlpVnb5hRt8zi4pt3ShqqNbxzlezebk/uyg85WCf5U1N8iRhowxO8UcUBtLeW+i+IsXnlZixLFU8K7m+Ztsa1FhaYWNzeaThvZHJwe5Al+beI/ni0iOlQAUAAPTBCe1iIT3EwhghDBCGCEMEIYIRTxvs5l80KmjUnow2YfPnghPnHH/AKMpo7bLN3q/dOzD+RwQmFzEDRsVkVkYcwwo4ITyNyptSQfT+fn88VZA28ursnZMsR5oH3hp9VG3zXp8jjM+HI1WakxAPa0k/S9iPMbj/wAfPGcgjQzQNdRPUYjka/3+XyxFpIMuZfiFMGbUrAf2kZ0uB18YqxytW2PW8Spy9mBVXGoj6WRXZXIR3VQocxIW0j3bAUoKv7OnFzVJNyBBM6LkViB3AyPOQ98KkUOOhkOrSehW9RFdKYVivSEyopKNZVObhisNMpPkKJHyUEjAEZuUDURdzKsnaGK9kdh95q2+RJJ/LDP0z2vFfqkvaWsrnjIdiGW/7sb8rpgTqU/72wpkI3j1cNtLKyW1KoLeV63/AIEDH/MMARjsJBdRuYwTs/nZdPdqU33aVQgK0eQsyA3WH08Od2iKmKA7AjvJ9hn2Msyg/wDTS2/jcn9MMGGX+WsUcS3IWjvK9k8su7IZT5ysX/AHwj5DDVpquwiWqO25jmKIKKUADyArF4uSYJMMEIYIQwQhghDBCGCEMEIYIQwQhghDBCGCEX8W4LBmV0zRq/r1HwPPBCfOuP8A0XuttlH1D/luaPybkfnghMDnslJC2iVGRvJhX/8AcEgyGNyDakg+n+98VKKd5dXZdpZTND7Qr1X+a/6YzNhyOzNS4lT2pYQ9QRVHxDcdOfUfP8cZ2BGhmpSG1mnSS6ok7DZBfTzF/qMUlpFPKKZaGrS1KTqbcEClXUfzwxEYkGLdlAIivhfYbOygVDoHm5C/lzx0py5qeHfRSec8/wAox/M/6YITUcO7AZGLfutbechv8uWIIB3kgkbTRZbKpGKRFQeSgD9MTaRJ8EIYIQwQhghDBCGCEMEIYIQwQhghDBCGCEMEIYIQwQhghDBCGCEMEJU4lwyKddE0auv7Q/Q9MEJ894/9Fw3bKPX/AE35fJv9cEJksv2IzzOV7gijRLEBfkeuCE0vC/oslvVLmAnpGCT+JIxBUEayysV2mvyvYrLgDvDJNXR3IX+BaX8Rii0lG0lqzHcx5kuHRQioo44x5IoH6DDJSWsEIYIQwQhghDBCGCEMEIYIQwQhghDBCGCEMEIYIQwQhghDBCGCEMEIYIQwQhghDBCGCEMEIYIQwQhghDBCGCEMEIYIQwQhghDBCGCEMEIYIQwQhghDBCGCEMEIYIQwQhghDBCGCEMEIYIQwQhghDBCGCEMEIYIQwQhghDBCGCEMEIYIQwQhghDBCGCEMEIYIQwQhghDBCGCEMEJ//Z"/>
          <p:cNvSpPr>
            <a:spLocks noChangeAspect="1" noChangeArrowheads="1"/>
          </p:cNvSpPr>
          <p:nvPr/>
        </p:nvSpPr>
        <p:spPr bwMode="auto">
          <a:xfrm rot="-1228399">
            <a:off x="3071813" y="1785938"/>
            <a:ext cx="3619500"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b="1">
                <a:solidFill>
                  <a:srgbClr val="FF0000"/>
                </a:solidFill>
                <a:latin typeface="Tempus Sans ITC" panose="04020404030D07020202" pitchFamily="82" charset="0"/>
              </a:rPr>
              <a:t>How much has changed?</a:t>
            </a:r>
          </a:p>
        </p:txBody>
      </p:sp>
      <p:sp>
        <p:nvSpPr>
          <p:cNvPr id="22536" name="AutoShape 8" descr="data:image/jpeg;base64,/9j/4AAQSkZJRgABAQAAAQABAAD/2wCEAAkGBxQTEhUUExQUFhUXGRwaGRgXGCEdHxwcHB0cGhweIBsfHCggHyAmHxwfIjEhJSktLy4uGiIzODMtNygtLisBCgoKDg0OGxAQGzQlICQsLCwsNzc0LDI0LCwsLCwsLCwsNCwsNCwsLCwsLCwsLCwsLCwsLCwsLCwsLCwsLCwsLP/AABEIAOEA4QMBEQACEQEDEQH/xAAbAAACAwEBAQAAAAAAAAAAAAAABQMEBgIBB//EAEgQAAICAAQDBQQHBAgFAgcAAAECAxEABBIhBTFBBhMiUWEjMnGBBxRCUpGhsWKCksEWJDNDcqLR8BVTY3Phg7Jkk7PCw9Lx/8QAGgEAAgMBAQAAAAAAAAAAAAAAAAMBAgQFBv/EADgRAAIBAgQCCAUEAgMAAwEAAAECAAMRBBIhMQVBEyIyUWFxgZGhscHR8BQjQuFS8RUzYiRDkgb/2gAMAwEAAhEDEQA/APuOCEMEIYIQwQhghDBCGCEMEIYIQwQhghDBCGCEMEJ5ghC8F4T3BCGCEMEIYIQwQhghDBCGCEMEIYIQwQhghDBCGCEMEJ4TghC8EJ4zgcyMEJE2bQc3X8RiLiEhficQ+2PkCf5Ym0iL27VZcGva3/2n/wD1xTOI7oHIuJ2e0SfcmrzZNI/FiMWvKFCNzOl43q9xNXwa/wBAcF5ABOtopzfaPMhqSLKgXtqml1V6oMvt+JxUsfCPWlTtck+w+8rxcazhJuTLj0WGR/z8J/IYqCxksKfJfj/Uvjik5A3N9SqrV9aBYmvTDRtvM5teVp+Izj7UteYi/wBDf4DFSWl1y85Vk4q/JjIR1qKf9QpGKl7by60w3ZnOXUNuhzIrmFd0H8LFfyGJADbGSzMujAH2+hl1M/MgrW5A+9ufxCn+eLbc4rtd0rzcUzWu1zKIp+zLCWH7pHdn5G9+vTFCdd41AoHWW/kbSzH2gnX7WXlHoTEfzZ8BY8pGRDuCPjL0PaF/twFfVW1/ouLBjzEoUXcNLicaQi9MnwKYm8XbWUf6a5IPoebu5OqSKyMPkyjFS4vaaP0tXLmtp6Rll+N5d/cniPprF/heLXichl5WvcG8TeVtPcEIE4IQwQnuCEMEIYIQwQmF+k3MyocqI5pItTSAlCd6UEWBz5eRxmxBIAsZ1uFU6bl863sJhlfM2SixzcrYxqG36UNEh+NeeMwqVBtrOs2HwjDr3Xw/Ly+navMCxLlEamCmldCGIsAg69635YaMS/MTMeEYY6pUtz7/AA8J3D2rhYnVAyn0UGufkQ3MeWJGJU7iKbhFYC6MCJYh7TxlvCYl231yzJXzMNfniwrJEtwyuBcg+gB+sfZbPRygBJoHNcldW+W7En418sPDIdpzalCohOZT7Tru9DAKFX4Uv/4sTmttaVygjWUMzwaGV+9lyyySbAv3nOuXJhZ6b78sVsCbkRy1nVcqvp5Sx9SVfcd4fQSEj+HvGH5YnKYvpLbi89+rPR9vOw/xHb4exYfrgyHvk9Iv+Mq5vh0ioe5kkeQchKE8XmA/dqAfIkV51zxDIQNDrL06qlrVBYSLK5XMgXJGw23CTZcE+gqD/wC4YhVfnLVGok9X4g/eSSiFtnikvqGDSG/PwSkH5DE3kBX3BB8v9SeLhkRFqJVH7ImT9TtiQoO0WarD/QkqIopQZSa2H1ltx18JlJ2/w9cHLaFy09YED7a3zuVRvy31An8sRe3KAW+x+E5EEjN4czKPRTAw/JNf44mx7/lJLKo6yg+/3liLKyKDrLSD1BB/BVo4sPExRyt2Vkb6LIZWX1KrX4sMQXHfLLSc7LIG4ykYr6wEG/N46+aqwOFlwOc0LhajbIfjK8/aHLm1kzEb+nds/wCGgG8V6dDu149eG4rkhlBeM8PQ2FOrzSBl/wDfyxTp6Qmj/iscw5W8xJl7dxg+A5tq/ajA/UnEHFoNgZccBxBHWZR8ZTz3beZjcDTxseVujqSeXgMV/JWHPC2xV+yJppcEC/8AaQQBrv8AeeN274lFGzuIiq2CZIGXxC9tpBvtg/U1BylhwjBObK5vYn80n12F7UHzAOOhPLMLG07wSIYIQwQmM+kvhCzxRs0yxLExJLIWB1UgHhNjcjocIr0w66m06XDMU1Cocq5rifOl7OTabjfKyA3VOoJolT4ZkQ8xXOsZOgPIzutxKltUVlP53T36lm8vqL5acAm+TUDRFgxkrdbb3tiMlReUlq+DrgAOAR+c4ri4l7Z3Gks12vh2Ja9wVIJ23tbJJPPCyxGpE2CirU8t5aGYjckyRi9txIyGh0oR93+Qr1wAqd5To6qD9tvhf+55DkoZWkQd59kx6tL7C+8ugAeYoDfnzxKhSdJFWtXpKrNY9/Lyns8LRTIkcsqgla3ZGF1zQEfLzGLdYHQyqGnVQs6D2vLk+WmNae7nYn3TBG7cru9Ovp54sXqc9faZgmGI1BXxuR9bSxk+1U2X8LQRgXy0yR7jbqSBy8sXXEuvKLfhFCtqrk+0vf03jO0mXZW60Vf8m0HF/wBUD2hMp4FUGqVARJB2ny5oLDM7b0I0Cn/6pOK/qKfIQ/4bEAXcgDxOk9m7UolnuJxvR1Squ59BbDkcScSo5GSnBWc26RfjOE7YSNsmU1eXjdzvy5R/zxAxR5LGf8LRXV61vhKuZ7TTK1HLQRtz8Ubat+RNsDyxRsU45R9LguHcXFQkShxLjk2ZTupRCykih3YFHkCGJJU+oOKHEPU6pE10+E4ah1xfTWQSdm5E13HGpQ0a5kg0dNDej5kel4ple3lJGJwrEC2+2nhed8OlkcMe/kQKa8JYbWfuAk7Dr+OJUsedpNSnSp7UwfP+51JlgxP9ZO3Ru8kJPpQIHwJB2JrBa/8AL5wzZLfsjXyH0kP1CASqrOzAg23clCGI8Ap7NFuZNAefURZc2XNGdNW6IsqW17wdOe3hI+JQRJHSFtYBs6kYHbfZG8IHQ0brEOqDbeFCrXZruOrYd/1l9c5EoHhXlvTPzrloQKp/eb/XFg6gaxJoVWY72/OZ+k5i4lQoLlh4tWp4maT39XiIBHyB5bYqKoHdLPhGv/L0Nh6SnxTiTSFdciEKPDSCMAmtWwqz4RuflXLFWfNNWGwq0rkLv43lSKYEjQbYEEafEQRuNhfXEKGvoDGO9NRaoRrpqY1zkOanRwmXntlN0s3iJ1E2GOncsTVddqw61RtLTmrUwlDU1Ad+780n3LKCkQHY6R+mOoNp4xtzJcTIhghDBCJe0/EkgWMyK7B30AIuokkE+715YqzBRrHUMO1YkLyF+6VslJFNErxhWjbcUtddwVoUQRuCOYxK5WAIlagekxR73lfinEIlYRvK0T0HDAN5so3Ao8ja3tsfLFXYbXtGUKdQ3ZRcRfm8q0w0xvBOQq6mmAcFdU1ryamBK896GKlSV01l0cU6t3BHlpKcvZCNkGrLQB68XcyPELs8qscq+xzvFDRB3AmleI1FJKu1vHWU+J/R9AqMyzzADoyLL1A5KFYgX/PFHwq+U0UON182UqD8Iin7GyCu6lgkFkb6oqpGe6ZSANI53XrhP6X/ABM3jjKg2dCL+sqS9ns2m5y7uBv4KlHoajYn54oaNQTSOI4R9C1vO4lPOZ6QIYpGlRSd0dnAPX3HPnR+IxQ5wNY2nTw5bMhB9vpL8vGxIGLjUzg67UU5IUbOrAoNtjRq/XFxUFrGI/RMrjLoBtqdB66SHhmaVYyraWsk6XVmBsAe6CAeXUj0wtHAFjNVeg7MCnuLSduLN4ChMZUkhljQBSQQajFje63ba+WJ6WUXA7hhceZ+c9m7QyaizZqazpBKhEsKWrm37R6dRg6UnmZC4FAOwPUmLe8MhLAvIT13cnahZF3sAMUs7ciZrFSlTAUkD1t85Yi4XmG93L5g/wDovX46axYUanIRbY7CjtOPe/yjA8BzrAg5fSKo6lhQkDxbkkNfUm754Z0VXY/SYhj8EhDBiTf/ANae+k7bsdOn9s+ViJttLzW1En7IU35bE4k4Y8zIXi9IjqIx17pbTsY1b5pKIDezglksMLB2q9sT+mA3aLPGbnSnr4kCOst9GK6QWzL7i/DEF/JixB9MM/RruTMh/wD6CpewQe5MhyfYvKtQP1xrB1amjXSaBohVsHevjeJXD0wecXU4vibGxX2ki9h/a0uXXuw9FpZ3JdLFkKjAA1exHPFv04vookNxRynWqG9tgALGO8r2KyysC0ULAcwY9V/x6j+BGGiio5D2mB+IV2HaPuYzPAYAumONIvWNFX+XLf8ATDCgtpM3TuTdzm85eysOhdIZjuTbGzuf0xIWw3lHa52tKs/DwWLsxu9Q367EDn+yv8PriuXXeXzm2W0bri8VPcEIYIQwQmO+kqeNYoe8Ep9r4e6VGOoI53V6DCrsWMJrkZdZ0OHLUaoQltucRdn+IZCOMJ9akRi5djLqh1Eiq3GlVAoAK3QbnFKfR2ABj8VSxbOWNPlbTXSNe08krZdPqrs5sjUhDgjT9o7r5c8aCFInK1B1Fogn4tLE2W7p0j7yObWBHFTMjbWpKjqb0kHnhNZilss6OBoJXDtUFyCOettfAzScB7RJPAkj+BixRqVtJdRZ07WV/Q7Hli9OqGW5iMTgmo1Cg1tr6GT8SzsihJImy7ReIP3jEW1gLpI8NbMDqI3rEksewYqmtIAipcHlaUY8yk2gSQpFExI1CRNDh4pkoMh2NAdftCjtiF13ElgAymm1z63l/K9nsvHZjRl1ad+8c+7dEMzE9TuD1wCkokvi6r9s7eEuwZYBSts4J5SMX+XjJ29MXCiIZyTfaIeKdnYmdryUDqaooDEwHhDAmMgk3qYEACqvzwp6d/4zdQxbqNKhEp57sREpTuMq0gYEkyZh6Q2KUgSqT8bbkfS1tQUHqiaqXFKzKekqEW2sBGfD+xcYQd7DlQ9m9KlxX2d3BN88XSl5TNWx7seqzFfE++0dcM4HFCPcjZr591GtfDQi4aqzE9Zn2JljM8OVzduu2khWIUiyd15dedX0O2AqCYLUKi0sQRBVCi6Aob3iw0lGN9ZWn4YjMzPfiu7qtwq+XktfM4pkBOsutV9MsrZvK5Nn1TdyX2Wncb0xKjTdfaPTriCEvG03rhbLe28cRZdFACqoAFAAAADyA6Yva0z5jzMo8blnVAYO5FHxmUtsvppU73XPFWzcoyj0V/3b+kz/AA/jMs8lDMxFVtnVIyQUC3s5A28SmwMVGcakxpNAjKqm521l6LtdlGKVIwV/ddo2VDy+2wA6j8cArJe15ZuHYhQbrtv3xqc9GG094mq6rULvyq+eL5lEyhWOwksUoYWpsedEfriwMggzjOKDG93Whro10PUbj44huzJQ2YecRZPgsKgF4rI6sztVUwJ1MeoBs4QicyJsq4htQp09PpNWuNEwz3BCGCEMEJhPpZmCRZdjVCY8wCN4pByLC/hYxnxPZnX4OCarAf4/UT5/9ejcrrjDqLtVPc+W4PetZHKutnGEsCdZ6DoKqDqm3x+gkGZy8MY1x/WY5th4lABFi6lWjsL6m6wFgBdSYIrVGtUVSvf/AEZ0OP5gWXlMi1WmdVlFc/tgt+eLCu/PWUbhmHJul1PgZpct21nhHdzZOPTHS+zBjVa5AAh02roRy6Yf+pK6Ms5b8IWr16VW5Pfv+ektcS7Z5XMwGNjJCWKn2iEigb95NYHxIrDxiEMw1OE4hDpr5Rd9TR8o2XgeHMEzRsqpJGSwWNwbVjsfDe6i+noVSHQgayuEzYesGqgqPIx12UyWZilmAh7rLkEhHXRclCiiA0B94ggHbqDitEOCdI7H1MO9Ndbtz8vGaRFeVCksYVXVlbTJvTDSRtuLBNEMcNBYizCc1sqHMhmSkz4imbLxzZmNl2DNUqWVUr4bU/3i8+o32xXoyNjNBxKt/wBig+Wk2B4/logElzEXeKo1ixfKySosrd3Xri3SKNCZRcLVqDMqGx2jPK5pJUDxsro24ZTYPzGLAg7GIdGVsrC0JMyi+86LvW7Ab+W/XBcSLE8pLiZEr8QjDRSA3RRgaJB3U8iNwfUYhuyZen2x5zPQcEy5/tIw55EM7HYiurb2D67HCAt+1Nr4ipfqG3oJmuIdnpjLmguXAWRxoZzEqaQxIJ1Avpqth0/DCXpG5sJ06GMpLTpXfa9wL/6miyk2Tghihm4hG7Rbn2qWTd6dO50jkBzA64eqqqgM05tQ1q1VmpU7A+G39wzva7hyRMkUqjVuO7idlvbc6F9PPE9PTHOVTh2Lqa5DMzkOP5TLkmIZhyVZCNAWwQB9uTb3V6dPXFGxNPvmqnwXFEhiALG+8Q5TiEMYT+rmVYqKiV0C3yBcJFZO2wLUSOuMoqUxsCZ2XwmIYG7BS29rkn3MfZj6Qc7q0rHBESa0tG5YEiwd3Xn6ri5xbbBZkTglG1zUJHh+GcT8c4m9KJ6e/cjWJT89YsfOueA1qp2tBMBgF1NyO/8A0IqzeazTV32cYBmCkfWrK2QCxSN6CqDfTbFGer/JprpYfB65KV7C+x37te+UePcJURO8jmRgDpZo3II8QHtG1bmtQF1R54q1wBdpehVRnyrSAFj3d0++we6vwGOoNp4ttzJMTIhghDBCK+0OX7yIoCoLWAzIHANHfSwo/DEMLi0vSbK2b+pjH7Exsp1rCXs00WqGwQOar4L1X9ltsI6AEa2nSXibq16ZIHv84tzn0eEJcU+4BYo6ltwLIDIAT/BeFthRa4M1U+NsDaogPiNJnpey+Zo6YxMOvctqr91gr/5cZ2w78hedNeLYc9q48/6lfOcScKYpVZWIAPeFrYgk6isgLXZsFSAD0xDFwLEWjKFGkXD02B56W+n1neVzyiJFYAkADeSZDy/6YI8sQGEKlGoWJG3pCaHLuLk75CWvXp1RMC+5FrqtV3rayMT1YZqoFuqwtsd5Ic/Ll9P1bPM6m/cZqWqNFH1ILvp5G8T0rrs14tcJRr36Sll/PCM8n29zae/3UtdWTQfxSl/y4auMYbiZqnAqTdhiJ4/H8tJIXlhmjlLWWXRIFIrnfduRsNt/dArDhi0vrMD8ErWzUyDPM5xKFpsxIsx0zCgBFLdFEQgjUi34OVnnzxndkLZs3znQo0K60UQ0ycviviZf4T2nyuXiCLlJ5Cx1s8+gFnqtQAZxsNhX64utemgia3DcXiXzkgcvKSP9IzDwxZXLp5eMn/KqL+uI/WDksn/gXtd6k4n7a8QJakjQKCW9ifCALJt36eVdRgOJqcllhwnBLYvUvfbaK4u0eem1Bs4wUc9okFEeirf44oK9Ruc0tw3CURfIT6mRZzviTqzhG1nvczIgPoq/a+AHzxUtUP8AKWpU8OP/AKb+l/e8oSZKK4+8ljdSw1lFZtC34mDOlEgdADipH+TTTTc5WNKkBba9h8pZzOSjjQ+/rvY2lc9hosNuBu3S+WIamgErRxNao4Fhl/OchyGaREFpbefkPkwv538MVDAbxtSk7m4awkn15KswwlrJJZC5N3sQzqvXoByGDOvdKnDPftnXuNv7keU44UZ9JT2hB0oEXdQyrQ0MAAGbwgb3z85WrYkjnJrYNWVVJ1F9ydtCefhJpMvmZ3DLBOxHL2bGqH3iovf/AExYrUfUCLSrhqChS453/BLSdls63vQlR0714wu/LwljR/dxP6eoZQ8Twa9kk+Q+svZLsLm5hYkyukGjpkLUfKkjrkfPFxhGPOZn43h02VjJk7CLISj5sliWQlIGNEWpBZm8wRfLbFxhhexaIfjTKpNOmAPv5Wn1mMUAPTG8TzR3nWCRDBCGCEz/AG04o2WiSRVVyZFWmJHvBuoBN/I4XUfILzVhMOK9TITyv7SpwPjSZlWrwyIxSSPVZU71WwJBAJBoHmCARiadQMJXE4V6BF9jtGRwyZtp4FHkN+e3PBtJLHvlXO5RpDzBU0NDi18uRFH3if3VwsoSbxtNlUZbe0x+Y7KBwjJlYtBSMjupO6fdF1EgvoJu68J6YS1G7dnSdLD8QZE1qkHxFx4StN2GkV6hlkSzQLgEHyOuNlIHxQ4V+m7rzVT4zcddQ3wirifZXOodTxCTpqjZWvy28LE/u3hb4eoPGbqHFcKwyi6+YiKZSh0uGRvuupU/wsAcIysNSJ0UqU6o6hBjfMcVSRXMgBd92qPSxbb3XtwOtWB188NzgjWYFwdSm4KnQeMqcNzIQNYBO1bE8ib5Op/PClIB2nQrUmqAZTbvln/iQLajFAf+5EJPmACoHzs8t9sT0g7ooYNrWzH0NpDmuIkxqlqEFbCNEuqokiyfmcQ1QnSXpYNUJY37tydOclbjLyG1GqQg26M5YlgoLAIQAfCNqrYYtnc7AxBw1BCAzgDkDbQd2usMjwrNuW7uDMHfc6WXop3LV53v54BRqHUCWfH4RdGYaevylyHsxm1F1HCDvbzovLrsxOLDDP3xLcWwvIFvIfeNMp2BzEyhjmIKPJgWk+NHYfnhowZO5mR+PU10Wn7kTvL9ioQ2h8xKza9BEcITe6vxk2Phd9LxIwqA2JMo/GsQdQoAtzMmTs3EqoseSlnfukbW8rhGLC9qpOfMWK8sX6BQdFmdeI13S71QoPcBcfWaeHsnGGBXL5RQCOcOtgOviL8+e+Gin/5EwPjqrCzOx9Y6zUCIhCMkBPJlCryIPXb0+eGmwEyqzMdiZRy0aSrLF9a7xnUatDi0BBXUBZ02QfTY7XeKrqN4xiUKtltb4yThnZqCHUQCzPp1M9blSSDQAAI1HcDAtJRIqYqpUsO7aXs7I0UTGKPvGA8KBgt7/eOw88WPVGkWlnfrGwiHL8WlkmChcsrWNY1an076qKk70KBPzxQZ73ItHOtJRoxM1S4bMs9wQhghDBCY/wCk52GVTQwUmZBZVWG4bmHBU/MYTXJC3E6HDEV69m7jMTlO0r5VVjly+UkRjq8A0EnlqJAZS3wA68hjOlbLuJ1avDxiDmSob+P59Jo+G9t8m2zGWA1VS2yfEMpYD4nT8MPXEUzOdiOFYpNcoPlNNkswkoDROki/eRgw/I4cCDtOYylTY6RLkoJbqLMOm5oSe1Uk3XvHUADXJvTlhK3Lbza70/5JfTlpPOAdoYHWOLUyuKi8SEKzoNJCtupvSSBd1i4qodCdYupg61NM42tfv0PfH+GkTLe04nhV1KsLB/2CCNwfUYg6i0FYqbiRJkowhQqGQknS4DDf0IrEBFEu1RmIO0zfF+yuVLEjL6Fqy0TMlUHZjpvR0UcuZxnqUl5rOhh8fXVdKnvrFOZ7L5aAortnJWdC4RRGKF0QaTWTZ5qp+VjCjh6Y5GdBeJ4qoDZlWxt5xtw3shEyq/1OiQ1ibMS2CGIXwUoIIAO9c8MWkP8AGZK3Ea1yDVPoBNJwvs7l41H9XywfzWID4cyx+d4eqKBtOdVxFSoSSxPmZ3ncnIC9TiONqoeFNFACgQtkE213e9csRY98lHFh1bn5xb/wVc00haaTSsp2UqVkDQwbm1I6bEV7xrEmnm3MinXNEmw1+Uc5DhEMKBESgLqySdySevmbxZVtpKPWZySTJeITvHGzRxmVhVIGC3uBzOwob/LENoNIU1DsA5sIgPG8wzhVTLI5HKR9Tc6HuMSRz6dMUBY8o/JhxoWJEgyvbdI0VBl5ysZETPaDdfCSq69TDYnlhZxKg2Immnwp2AOYXIuBr9rXmij49C4jMZMgkGpNHUb+ZG+x29MO6QTC2HdSVbS28Vdq8umhcyYSZQFQBmbZWdQQQjUau+vLywFQ28ErPTBVToZm55X+oOwXuZTLGpEStGxWg2+j2lFi35+pwqsuVOrN+AfpcR+9rod7d2m+kZdjMjmQ85Vnjy5sKH1klyANa94xYBfOzq+WKUQ9zrpGY+pRKIDYuNyLbd2m5+UftxLLZce2zceutJ1y1v8A4CxAOHghdzOd0dSqbInsJiMhxvKZaZpzMXJLsyxo7jxF3IB7tBzYiyTyxXp6Y5zQnC8U2yT6jA+pQw5EA/jhoN9ZgIsbSTEyIYIQwQmX+kThrz5TTGVDK6vbNpFLd+LkD8a+OFVkLrYTbw+utGuHfafK5kzWWsyrOikUWJtCPV6aNvgd/hjn5HXlPUCrhcRbKwv7GQwZiJ3bWkYVwoDKBHpIbUT4Aw1MLW9hyusVDKTrLtTqU0BpkkgnTff7SMwoMwO6ZlsbMreJdga7xL1efhvY0dwcW1DaGQSalL9xQfT8tHqcbzsBtXM6itRaNm0gE0GddL+ZtjhvTOp75hbA4Wroep+eP3irLZ2B/DJ30as+t2i0Ob8ROkkKybsdjrrf0qoZCbm4jjQxFNepZ7Cw5e45z6Xw7j+XmYCLNoSa9nKNL0NjpDaHva7OrzxuV1Oxnm6uFqU/+xCI4QNXiAU+hJH4lR+FYbrMhtyM7UbjAdIRLluNSCu8ga75wtr+ekgMB8cJFU7GbGwqnstfz0k7dscrGoBeQnRrKrDISqkarYBfDt51gasg3MlOH4h9hzte43jXLcWhkiEyyoYz9q6o+Rvk17Ud8XDqRcGZ3oOj5GWxEJymYSSIO41KVLJakXt4XqtWIuG0kANTIciYHiE8MU5jEOpo+bPIQSTGritGno9b+uK9EvOPOMqnXaV+PZjuczPCJ2iiSMaY0mMQBEMYB0qpYjpzrb44RWOU2BnTwFPPTFQrmYtqSL+fOavssM7JlB3rFWJHdF/7Tu65udBBJ6eEGue+GU+kKazHjv0y4j9rUc+6/hHrARqxkmO4/vGUAc+Wwob/AKYcBaYGBe1l9rz55kpstHmO+OZgvvC5RXVjRdnI9kXs+IjpyxU1VG5mhcFiKmgpmLUzOSptcs0iu/eNGmX7u7YvoLuQSLJFj5VtWItSubte89AlLG5VyplIFrk+l7R5N9JqotQZQAKK8cgWgBy0orCq9Rhn6tRsJlXgVUn9xx85Bmu02ezA/ssuqjceyaQg8veZxH15HfEfqHPKH/F4WmcpYk+33i853OldRzsUSE1SukZ97TZVE1Adfe23xQ1ah/kBNIw2DXRaTMR+fmkScWpiAcyc1dlidZUcqFuxDE2dwNqwiox/yvOlhaSWP7ITu7z8JThVVI8PhBFhdrAIsDlzFjCwddZsYWUhdDb4y9xeWDupQiJZsggsWA8RA1MgFAUCoO5F4azILATBh0xJfM5OgP5/c+7ZH+zT/Cv6DHWG08Q/aMnxMrDBCGCEVdpJ4UhPfsqxkhWLEgeLaiRyu+fTEMVt1toyitRntT3ijJ8JhRP6uzorWwKSswJIAJ3Yhh4Rzsc8UWmtrjaNqV3ZiagufK0qcY7MZaRSxy4LivFGe7Y7jUfANLGrNFdztteIekpF7RuHx1em1g9h7/OY3P8AZAe9HMVFP4cyoFENEtF47G5cfZ+NYyth1tcH3nXp8YfMFqLfyis8MzMIMgjZk5d5CxdfXxRNYHmGA+GFGm66/Kbxi8PV6pNj3EfeRx8U7yQtKQ6shjJYBioJDXaKCWsAWbNE88UD3OsY2Gy07UtDe+h399JBxJIiU0BaIXUoYst2d7fxA+hUcgeuJbLustR6WxFXX03+kb5ZszCP6rmJruhGtuPkkkejz5A4YruuxmF6OGqf9qAeO3yjLI/SHMjaZ4UcjnpuJx+4bH/tw0Yu2jCZqnAkbrUXv5/cRlwvtZlTVu0R/wCquncftAslfFx/LFlqoTvMdfh+IUdZbjw/qV+OJqmllE+VWOVAA0maK7lEBtYybrSfP50MRUUli2mvjNGErAUkTKSVN7ZQfjLfBuM8NykRj75p3chpXVHbWw5b1WkcgL+Nk3iValTW15XE0MfiqucJl7thYSaf6TIEAWPLzUNhrKIKGwqnY18sH6tBoIJwHEtqxAmdn7XsxZly8YLGyXdn+HuiPoAN72AxRsYRsJpp8AX+VS/pKX9JM0WJWRUZyL0RJvsqAW6swAAHXzwo4l2Ok2rwfDU1N76a/lpY4hHm/EJ821qSoXv2GsjmKBVQPUjAxq2uzRdIYLMAlK99Tpe3veJcjDE1tLvTbcr3J6lgenS/gcLvftGbWUppRXmeXlLfsCTtJ5LpdFX97Uocn1A8hvzxHUgTiAALj4k/acpmo0kDJCukKykF2kvUNOrxafEtkgDTv16gzAHQSxoVqlMhn1uCNLbctO/nI+LcSVo9A8KgGgwVa2+yATRO9kHfA1UN1ZWhhHpsXc/OWIhPMFEcMjgDYhHdfWgwMe/wv1xYCoRYCKdsLTuXqD8+MsZTgOadgFjhR2OxkaLUx5na3IO33Riy0Kh7op+JYRRqWYeF7fSNJOweZADyyR9AREpkNVt/ywOVddyPjhn6RtyZnHHKd8tNNPExtwz6OoyNUsuYuz4aRdhtfJj+eGJhE5zHW49XvZAB+eMuJ2Ky6saywdQauV3a1230ltPRunVcXFBVOgmWpxPEVB1qh8hYfKbiMUAByGNM5c6wQhghDBCZn6QtP1TxyLGO8jpmDVYcEAlBa3Xvch1wqtqu82YAsKwyi++0TdkstMsMjJLl5EeUuqo2tVBJ1+0BAtjvVCiDe5OK0w4G943HPRdwMpFhrfT4S52hkMcYnZpY2TwkQvanWwAtWCht68iLO5w1lLa7GZKdVUuCAQe8RfFxWIrG+ckikikWSNGeIgE+wciRTag2jG+QoC7xW+UdcxqIz1L4YEEC+/y946y/DYCoaIKoNsrxN94DdXU8jQ901tiwRSNIp69UHr6275xxHgGXmU95CkjhaDts5NbXIvi3PXA1NWGovLUcVWpN1Wt8vbaYvNdjVY1E0sLWvhnAZfESNmFOAK5sNxy61jOHVr7idpOL1KYu9m8t4hl7OzoNSRpOnPVl2Ey/MJ4/nW2Emg6jq6zpJxCi3Vbqnx0lfMcTd0aIu56EMQ2nrtqXWpv9rFCxGhjqeHpZs6fD+tJcdoJNTkJGxRjSuRoYKgB0HSH3DEhdRN/s4uMhGsRfEU2ABJFx63J58vWccGy6FSWVuZsqmryq7IQdd32PpiiAHcR+JqOLZe7y/s+ksz5qPwAKjhW1aHkBU+Fl30gRAC7Gk7npiSyjYRVKlVsbkjTcDX7yWPjLI5aMZSGwoqOMvWkvuNK1Z1873Crvg6U+AkHBhwA+Z+eptvb7RPns6Xdnlk1O1WzULoBRtsOQGwwoksd50qVNaSBEFh8vwzuDJySe5FLJ/gjZvzAIxYU6h5Rb4vDoLM4943j4HnmXSUMakUQ7RxigC1MB4jspbcE7E4b0NXYmc04/Aocygk38frOT2ZKAmbMQxeJrAV5DsxW9goAJBAJIxZsPYdZpCcXzkinTJ177ekc5HsTG6q2rMyBlDWqxxrv8S7DDFwyeJmOrxqvcr1V+M0+S7C5NVGqEs1Cw8jOL69QD+A+GHrh6YFwJzKnFMS51c+mk9g4MYUb2eVipHsRRBdR0cx9rnfXlXPF1BGnKJrVekFyST4mXG7NRNKZZGllYSd4od9kIbUukCjQNUCegwdEL3MBinFPIth6b+cbRQquygD4YZaZizHed4ICR5hiqMVAJCkgE0CQLFmthiDoIKLkKdIlhzOakrxZeNdrAVnJ5FgCSo5WLrr6VhSs7HebHSkg5k+gmmXDpinuCEMEIYITKfSXX1Ik1QlhJsX/eKOoPn5YTX7E38Mv+oFvGfMFEakPDKYG1by61HQ0D3LA0TQ8S/HGENbYz0TJm0qJm8Nfr9DG83Gc6IiuZjXMwg7yLX2SRetF0kD9uPpzw9a7jcXmB+G4aqbU2ysdgZx/xTLyJCkbmAxyNIBParuFGnvYyQOtEgctxyxY1UqCy6GJp4GthXOdLgi3V9Jqey/D8zDA5LROGfXGinUFU3q8YIUltjQoA2b3OGU0dVt4zJja1CrUFgRpY+MY8WjJi1s0kbRHX7GQ7iqN7DUNydJrdeeGlS3hMlOoKbEgAg98UZDjhddbzxNAjqXZ1Mbp7RVFrWnSfFZs9PXEC69o6SxFOoP2lIbu5RrluCZb+0iFal06o5WrTanw09Luo92sQKaHVZNTEVrZanLkZJmODRSgidRODy7xRa/4XAD/ix5Yt0anQiUGJZCCht5TJcZ7H5ZWIR5odgVsd8hvmavvBpOxs4yvQS+9p2cPxXE2u1m+BijO9lWg0ifMQLrsx6AzlwCN6IVRzH2jz64S2GymxM6FPi5qD9une29ztG/CuxKyqHvMVZFMqxcq391yQb8xywxMKh75kr8arI2XqjxGs0XDOweVXeWHUegMsjD5jUFP8Iw5cOg5Tm1eK4ljZan0jX+jsKkd0qwiqIjRRe9+8BqB6c+WGdGOQmT9S57Wp84zy0WhAgLEKALJJPzJxcaCJY3N5VzWTitmkIGr7zAfZC8/gD1+0cUZVOpjUd7WWI4eO5GIsZZYO8EkpBrUwVnLKRpBIBUg35HEF6YPKNpYTFOLKpsZojn49Kv3iaX91tQpvgb3wzMLXmbo2JsRqJS4qgnitJZFCtdxHTq2qiSptfFe3liCM0YjmkxLAGYzg2ZineRu63SN5FZ5CzWIwRYFJftDvR5Yp0YGvdGjEVH6lxY6aCS8P7aZuZ4NEcUhlJ9kgogbbmTvCVABJJKdKrCVruxFhOlW4ZQpI92Itsf6t9Zs85nu63lky8S2d3fcj56aP440kkeE46082gBJimTtzkoxRzHet5xRsb+YGn88KNemu5mtOGYmobrTIHj/cT5/6SIyGWLLykkEAuyrudtgus9fL5YU2LTkN5tp8CxFszMB9oj4h20zaxu8cKRKt7lXamo+GyVB/h54V+oYWss2DhNBjZ6tzblpPsMZ2Hwx0Z5c7zrBIhghDBCK+0eRWbLvG6BwQKUkgFgQV3BBHiA3GKutxaMo1GpuGU2M+YS9jpRbIHhZapXqVTYPJ0FgbUQVf3hfXGM4bu0noV4toA3XHsfz2iLPcOmhUloiqNsZIie7YDYhtPg89mCnnthLU2Am+jisPVI6wv3Hf0i5W6jCeU6G0b5OF4gJcrPJGSthQGUuwC6wBQV6YkCw3unfDlLKLqZy6nR1W6Oug8+7u8Y2yvbSdotM6Ryo9rqR1ik59AbVjty0ixh64lv5CYK/CKZP7bWPiJ0MxljFPFFII3lEa93mAYqYSBvfOpKNnrtttvh3SrUFlPvMK4Wth6q1HW4B3Gsbdlshmoszfc6IWRRKWKgMwFKyaNnbb3gORNm6xSktRW20jsdVw9Sjq3Wvp5eN5qcrmWcU0ckbEEXzANHrsfUWKPQnGgMTvpOUyAG4NxEi8TmjbuHeDNMuzKdMcjUOeg+Hfblq530rFOsN9Y/8A+O5ut1PwmuyR1IjFSrFbpqtdW5W/McjXlhg11mU6EiWMTrK6TwDBJ1hghIc4oMbg3RVhsaPI8iNwfUYqw0lkPWFpnchweAAEwqxWvf1OeVX4iSbB5+pwhVXcibqldzoG+UynFIAJ817fLQpI9JrzGk0oVbEKbmiuwOKVUJO4tN2ExC9GgszMt9APqftGuR7Q8NysSwoZZtJLFhG3ic7lyW0qbPlyxIeigtvKthMdiahqZbX+Uhzv0htKpSHKMQwrVJLpPy0Kd+vvXgOKH8RJXghUXq1APj9okbiucYlI4APeUFYWerBBXvJCy8rG1bbYUcRUOgE1pwvB0xd6nx+m8qacy5eN5yhTuwUEgUHUSPdiIU6QLOxIGFhqjbm01FcIgVlp5r33vy8++Ls1k0jlSt7ILFoyjbg3YIuiORBOFt4mbMO5ZNFy72tb8vLhzsWwEQKg2QxajV1ZWiefRV9bwF07pQYesbkvrK83EB4VQQodQYaYgrWp1L4izO1Gtv1wZ/8AES4w4GtVidLatp8hLeZgzmZR1jy851KbIWQAk6ifExWOizE1WGZajWFpjD4PDXJcE622/v5z7lB7q3zoY6Y2njjuZ3iZEMEIYIRT2n4iuXy7ysrMqlLC1e7qNrIHXqRirvlF42hSNVwgNrylw7iEcyloyfCaYEUymgaI+BBBGxB2wKysLiRVovRazfnlLYOLxd9bzM5vsXBKSX2NbPH4HvzYAaH2rdgTd8rxnOHVu0J0KXE6tH/rb6/OZjinYyaEssMyyqRZQnQxG55E92x8B3scsZqmHK6KZ18PxdKmtVLHvH5eJMvnZMv7N1kj3awaGrxGxToQwva1I+OFdZNGE3WpYk51cH3+mskWSKRW1wsT0kjamXz1RAkFRW2x2xAKtuIMtan2WHkdveepmzlqOSzjaTzQKVK9fFGwMZ8rAxbOydlosYdMTpVpW8Rzj/hv0hyLtmIVcfeiOlv4GJU/xLh6YwfymDEcB50m955mJoM1OZopl7wkVE/gY1tQD0rH1VjfljUlVW5zj18FXo9tTLPGDmXzGYU/Wu6QDQF7xVFom9qyKaYtepiNjtjNVL5jbadXCiglBGNs19dr79xBjHgXG44INGaz4Mlg93GwlaNa2QsFdmvmTex2BrndGCr121mbE0TXqFsPTOXy3+k5znbrJgUsWZnvfxGhY/7j2PkuIOJpjneMTg+KbtACUpvpGnckQZeMbE2S0h0jmSqhQAPOyMUOLv2RNC8DVRetUtFH9Ks9mNS/WFRa3CIigggdXBPX7wwvp6jaDSazwrC0BmYFvX7SnnYWdgJc3d2SZpJCp5VoTSQT8BXLfFGLndo2kKKC4o39ASPO8pvloowlGRrZSyiLuxoBBcAswJatgQAN+eFEKLEm82pVrPm0C6G2vPltLOZaBVYIqsTy8Tlh4yR4iukUukEA70dzeLsaYGkRRGKdwXNgPz1vKWU4gyKEVqJN7Egnl0BBPLly9MLVuSzS9BHOZowy3Dc3MoCZeeQb+8GVd/2XZYxt6YYqVG5TM+IwdI6sAfCxP3+MYxdiM2o1uYsuvIkyEEaiBVRgjc1tdYuMK+50mapxrDt1Qpb2+svZfsPEEkkeeaTuhqKwRaS21+Evq1beWGLhktqbzLU4xVuqogUHv197RlwbsnE5Y/UioGnS2Ykd9QOrUDESoBFL0rxemLpSHJfeZcRxGtoDVv5AC3wmt4dw+PLRksIErmyII1A6D/yTjSFCjWcqpUeqdCT8YtObywmAOYd3ZzoW2IBcttttW9egAvFBlvvH9HV6M9WwmoXDpinuCEMEIYITN/SFIVyEpAVt49mut5EHQgj4gijvhdU2WbMApbEKAbTCdm+NZeGSQzDMQSPpUuH72OlqhQTbkd2ViAT4tycZqVWmu+hM6uNwuIqKMtmA9D+eAm9yOaEihkeKVDftI22vyoEj/N05DGxT46Tg1FCGzXB8ZZxbWLixs7l5GMb+F7ZKkGgtWpfCTswIJqidicKJRjY7zWKVZBdRcb6cvOUszwUzxmpmS2lXQyiSM1NLuYyQL3q8DUr7GFDFCmNVv47H3irinYNGNxezs7FD4V/9Nj05+F1+GEvhlblab6HF6qDU3A5GZ3jPZTOReJl75BtrjOo89rU+PmemrnjM+Fca7zq4XiuHq6Hqk+355zOuOa8jyIOxB9RzGEagzqowYXUgiOJYIJVdgqoShOlGBVCAgGtAuoKW1EnTVEG9jh2VWFxOfnrU2VSbjx53J2PPTaU8jlkkFSHwoBpsago5UASAB8Co9cLDEnUzU6LSF6aC58JeP1ewKk0gHZGRTZqrZhVfAsd+fTE9S+olb4rKdrnz+A+8r5xojHoSJFJ2L947t0utgi3vyvY4qSoGgjaK1c+Z3JHdYAfeW832jJ3PhZrLUyquohV2GktVINi25vF+mJ2Eyrw0Ibk6ePde+vKV+H8NzMpYxQztZ3ZVIB2U++aX154gUqh1AjXxeFUddxptzjODspmAfHJBBqs+KYamrn4UvVXxxcYZv5G0zPxegB1FLelhH/Cfo3V11yZlyD0SLuz5f3lk+hoXhyYQHczn1eP1AbKgHx+Uu5fshAj6RlGkpq1TyMVZfOlGjffatq354YKCA6LMtTieIdbmp7ADXuMa5ngU2oplmhy0OkBTGgDXRvYKDzqiGGGlG5aTIMRTsDUBZvPTwjc8IjLan1ObunYsL25KxIHLpi2TWZjVOwkHF+KFGEYgkktdV17PnVFqO/pWIZraWvGUqIZSxYC3v6RVH2iMMbyyQIsQ0KqwsrsWNjcghaC6Tdg78qFmpqZBciOTDLXqCnTe51vfS1pPwftfHM0iMjJJGGbTqVtSrzIZSVBHKifxxCV1bTnJxHD6lFVe9wfTX1jMlcxGwkhHdEA1JRujYtd+RF7+WGDrcpl/6mujazLdm55TmGuu4tgvdhQtAvpJ0crXSbbY/PFgoHKVZ2bc3m8XliZSe4IQwQhghM/28yjy5GZIlLudBCirNOp2s1yGF1QSmk14GotOurMbCfHGzTau7nSyt2kmtWU9DQNr/CR6b45mo0YT1wVWXNQbu1E7yg0SastNJE+gtbMqliCAF1I2l7BJGoD3dxi6kg9QxVcBl/fQHXl3TSZLt1PCwTNxCTYHUhVXo8jQPdtdHlpxoGJI0cTl1eDpUGeg3oY84bxXLZksFZJNRJMTjxcz9gizsfeWx69cXQqx8JhrUqtHRgR4/wBiUcv2oOXknidEMEMzLa2HRGYm63DAXyOkkcrO2J6fI9uUYvDhVoo1MnM1/K4Jm0RgQGBBVgCCNwQdwQeoxoB0nJIIJB3E8ljDAhgCD0P4/je9+mAi4khrG4izMdncvIpWWPvB0LHxLsB4XFMOXn/O6GkpFiI9cXVQ3Q2MyPGewqK4EEpBNELKLA1NpA1qLHU2QdgcZKuHQHqmdnC8YqW/cW9vSKY+yuZ0hn7iND7ryTABrqitAsefKgcJ/SvzItOj/wAxQAsqsT5f3GWR7Hq6hjOz2SKghOxXmNUpUD0JA5jF1wy8yTMtbjFUGyoBbvN/lNPwrsHlNIaSOZj5Sy9PMiIhflvjTTw1Ma2nLr8XxRNg/tpGX/ATGWGWTLwqQKZY1DLsb8RVrs102APXDMhHZsBMpxAfrVCSfOE3BfrJYNNIqrIQwSqe44uYIK9D0+0eWJZMw1lKVfomJsCeXhG/DeFRQoERdhZ3JPM2efr8sSqADSUqVmclrzviZlETdx3feADT3l6ee96d+XlgI00kU8mb9zbw3mPk4lJJJ3LZtwx2IhSgG1aNnIBBBB5gj44oEY7n2mnpqC9hL+cqcW7W5pWmKlFSKYoFERbUA7LuxcEk6apB16YQ9Zl0E6WH4dQYKDe7Le97AaX/AC81+VnzMixEosOpLcHxFG32vUL6dOvyxoGZhOQ60kZgDex08ZS7Xxf1YIzi9S27FF91gxJtlG+mqB64vtFqpY9UTGSZ3KJlWy5zIa3Rw0Mfee6oWuXdj3R9o1eM9aqhWxM6mBwmKWpnWnfQ76byPh/bSPL942XgZ5JDby5h1DGuQqMMKHQX1wgYhU2FzOk/Ca9ewquFA2A5SHNduM9MQqypFqYKO7QdTW5fXtv0GIOJdtBYRqcFw9NSz3a0UceSRoZWmzRlK2unWzLtqH+EN4bA07je+mKOXsCTG4YYfNlp0rDXU77fKfdcr7i/4R+mOmNp45u0ZLiZWGCEMEJU4pXdtq90ijZrY7czy+OCSt76TJzdmgUMbt362Cq5gWyiiKWUEMvTcVVHY3hXR3G95sXGHNmHVPhp8JnuI9hGQCXLTBGUWUlf3T1qYAbf4l36nCHwvMGdOjxnN1Ky3HePqP7mU4nDPBIgzEbRlT4QV0qdt9JHgN1vp/DnjMyuu869CpQqC1Jt/f2nUjJOQG9mRvYjLi9qvx2B6qNudYgEGWKPTG2Yc7mTxzzJoDpDm0NlQ1TXXicB1Peit7Vtue22L5yLZhmmU0aDXKMaZ9h9vaa/g/bTJvQa8o1AbEGLYUBqA0AdPGi/HGpK6HTacbE8MxNK5PXHxmuy76l1akdTurJyI6b6iD8Qd/TljSJymAB2tJAMTK6RWvGYSdMoMRDFR3oABNlAVkBK73sbB8Vc8K6RToRNX6eoBdNeekvHg0Eixl1sRhgniIXS1WDRAYeEc7G2JKL3SiVqikhb67xjlcuiKFjVVQcggAHyA2xcC20UzMTcznNgsjokmiRkYKwolSRQbSedEg4g66SV0sSOfvMHxbMJHJ3UpnnZbLFpAq7IXFCid/iAPWsL6K+5mo4sg3RQsq8cmME8mWWZooY4l0xpL3W/dqAbVWkYbVV164z1mt1QZ08HTD0ulZbsW1Nr8/Owmm7Jw5uTKe2kZLIMZazIEr7beG76bAgczfJtMVCnWmPHthlxH7QuOfdfwl6fjOTy+oSZmPvGG4Mpdjz5JqYgbnYDDM6oNTMqUK1Y9RSfITCntBlEkMqCaSQtqtVKCyxY/wBqw2v9jCmxVMTfS4Lin3FvzwlGPtEZJi2WyeXWZ3Z7YtO2vdiRZQKRzutqxnNcZuqs63/GlKdsRVOUWFhp5a/1OOMcY4g8ZeSeRVq9MbBCLFqSIwDRBHMm7G2IepWtcyaGDwAbKgzHvOo/PSV1ycIqSS2YgbsLPp7WQ6f3QGYWMV3F2jSzBiiADy/r7iCZuMDaHLFtWrvJGLkjXq2jokDpVCxeKZ1HKMalVfd222GlvWVeJcSeZlDOraRSqiaQLrVSDc8h/wCMVYlthH0KFLDgk6X7zLGS7OZub3MtLR6uvdj/AD1Y+F4suHdthF1uKYWl/O/gNY2fsbmJLSfMKpPhoa5tOyjkSqig3TkAfLDhQJtdpzTxako/Zp9+u2/vPr0S0APIVjozyxNzed4IQwQhghEHbN0bKzxF41Z4yAHcKLPK75D1IrC6pGW15owrZKqudgbzNdl5p4u+SSGUQIFZCa8LUoZEBY2u+q1JUUdxYAXSLgEEaTZjVpPlamwzHf7x5nc54AUjEyElZFumCleiMPFdgadiQdsNZ9NBeYaVMXszWPLxismKWPu4HDMzn2c4sI3czAa0IOxKdBW3niq2K2G8c5ZHVqg08OcQZvsbYZjG2XYNt3Z7yIir1aNZkUXtSn92sZ2oA6kWPwnTpcVdSADnHjofKIM5wrNZYrMyllHKaM6lI3UgtWpdiVOtRV+mEGk6aidSnjMNiR0Z6p7jKnFM8sqKQDYO2yjYsp3YbP6bLW+xvFGYNyjsPRekTfbSX8mHi8eUmkRz9iPcEk9VIZG/eN+mGKzKOqZmq06dU5a6C3fz+EfcL+kJlOnNQ2RzaIaWH+KJz+hHw83rixs4nOr8EJGagwIjzhefhn1GN0kBssvUb3TRsA3luVrbnuCbrY63uJhqrUpMA6kERBx6CL64IglxiAMsSq8igszliqKwW76k9eRwurbNtOhgyf0+a9jm1Og/uPuyvDGy+UYZubuUkrTEzACNRv8AbJILVZWyB8bwykhVLMf6mTiGIp1a96K3tue/2/3LA7X8PgAEbiQ0BcUd6q83ChPzxbpqaCLXh+Lqm4Q28f7mUz3ayJ3aRMsWZjuZWRSBVD3FZtht7468sKOMX+Im6nwCqdXYD4yhL2qzJYspijZq8SRAtsAoGuTWaofHnhDYp2OgAnRpcHw9NesxNtd9IcTyszFxmc0GZTQVpWYEjna7BRvz0m/TAxqEXLSKJwwKinS08tr+e59Yp4YY1DalHPwjl53sFPp5HyIwkEfynQqiobrT01+0tvn1Nnu4zY0gshcqP2QZNI58ySf0BnF9osYV9Lsfe3vI24lLJIpRndksKqKAVvYgLEooEbHr64td2PVgaFCghV7Dvud7efdL79nM7MCTAEUAsNYSMbLRoD2h28wcM6Cq+4tMZ4hgsOpykk+Fz89JNluzOqXumkeRlcRt3EZYR0wU3JJQAAs+7Xh2vFhhxexJMW/FWCZ0UKDrqdT6CazhvYGFSpkQOBz1uzX5bKUT42pw9cOo3E5VbjFdxYN7W/38ZpU4NCqaI41iAP8AdeA9RzXnseRvD8gtpOd0zk3Y389ZYjiSFDQCILYn8SST+eLAWiyxdorHGom/sYpJS32o49tzz1tQoWT8jWKB1voJoOHqKt3IHrNGuGTLPcEIYIQwQnyj6SCRxFdLaScvENxz9pN1/luPTGLEnrTfhR1LxXwzjM2W/s2KL5Aaoj+5sAfVCpOKJWYeMY1BWmjm7UpPl5I5B3TMpUPq1Ri+pbYx1z8YAHLVjUmIDabTJUw7KdNZQzGYngyqsZPaJPGEkan1RtHIB4mI1qbIrV6A4mocousZg6a1KmQgkazT9nuNd/3iPpE0TaXVdgwulcKSSAarSSaPmCCZp1M+51kYvCmiQy9lh+CNJcykdF3VASFGo6bJBpQT1NHb0xdiAOtMyqzGyi9tZkuK9kkkFSRhX8I7+EBNRLIup4x4CWsnkD8t8INFX7QtOlT4hUo6o2gOx/LzIZrs24NwtHmgN6jBEgA6mA+OvVdWMjUCD1dZ3KXFEYWqjLf295Tl4kXRkYBjy9qutkNAWrmpEIobNq5DFC52M1U8MuYVEOngdD520MsfUI3VZEZovCACwsd4opvHr8FkEiyDvYFYsqi11Nplau6k06i5hr8/tLWSz+cmBjbNZgBKBHeaT9oHU+pWoVuWLc+WJFWo1xmlnwmEpWdadyfO3tI5MjCAHPtLK6nQF22IDATN4WbpQA2s7jfEEA7m8mnUdSQoCnkNB7gSfvIEIK5Qkf8AxclWfCTsTRI3FAdb3xW6DXLJy4h9Gq//AJH2ivPZkyNqYRrQCgRKFQAXVDy631wp2zG834eiKaWFzfXXeR5WFpdokeX0jQv/AO0HAKbHYSauJpU+2wHqI+j7PZ5lCv7JarTJIF8IBbdI7J2UnxDcg9caOhqnQm05R4lg0Ysi5j5fUztezEcbBZZpZHYsRHl496Dab1MSSNui2MMOHUbm8QOLVqlygCi+5mn4b2Ni0K31aMEqCfrBaYhjzGklV/L5dMOWgBsJzK3EqzEg1D6aA+01Rkhy0ahmjiXZRsE1GuijrsTQw/RRrOcqvVa6gk+/vM8mYyu6xLNM2l1DlCwjGgjxMRqA8NWep9cLUqG0mmolYIc1h4d/pNSZlDBNShjyWxZ86HM4bcA2mTKx1O09klVa1MBfKyBeJzCQAWhDKGFrdeoI/UfngEhhaVuKZ+KFCZZI47BA1uq2SKAGojcnbENtJW+YHumd/pDGgpe8c+ekqDYH2pNAI6eEty5Yzhgk1MC52jPs92jMzCJ0p9Ja193ar50evri9OsHNourRKazSYdESrm+IRRC5JEQftMBghM3xH6RclHsrtKfJFv8AM0MEJ867R9p1zWZ74KYwERAG3B0s7WSNxev4bYy16RY3E2YeqoGUmUZc7J1NA/dAo/Pf9cZbWmskyGKVlNgn/frzwbwDES/lOJldgdIuytAoxog6oz4GsE77HFldl0lSinXn3zScC4nlFV0eARd578sepxzFAhtUkYB3CgMg6nD6dSnta0XXOIYglrgbTXdykkJ8QmjYWpYq62OoYDz352OlcsaVUWmLpGVrjQzH8G4sGid1aSKOMd5JCT3i6VCN4GNMpBINUSaO+K5cuo2jmqdN1SBmNtfWafJw5TMXND3bXYLREqRfPUoIptubCxiQEY6SKjV6PUqXsO+c57s5DPffjvPutWmRfTvFpiPRtXqTiDTzaGTTxlSlrSNjz7vaY/iXYqSKQ/VJtbadWhj3cmkll2bZHuiKOnGV8NbsGduhxdao/fTTvHf5RJk+GZkFkXLy6hVhovdr9phoHPnfXGbo6imwE6bYvCMgZn9vtvL+V7OZiY62dBR0ltZlYGrr2QYDYj7QHrhgw7HcxD8Uo0xlpoflf3mi4P8AR4jW0zzbVyCIG8+rtXzB3w5MIvOcytx2ta1Ow+PzjyPsVloypiRRXMyDvWO4NhpCa2BFAV4vQY0dAo7InPfiFap/2MTNBksv3aBLJrqeuGAWmNiWN5XzccCsWlZQW+81fZ07Dmdr/E4owQ6mMTpCLLEMPbDLRiQL3spDs57qMsAshDodRpd1YEUcQ9ZFmilw6vUAOwPeRy+McRcfgeNJI2Lq7aRQohhVghiNJFjY4npVy3ES2FqU3KOLEfL6zriIDws0saro8Q7zS2noW6qDRI5/PFgL7xdynZMx/CJZwHkzLHQ0TgFmAVWMagUb0DdWGx6+uA6A6yEPWHxmfyHD10Rd8GbR4n7mtchpTQncRoLIvUJCeYBF3jEqAasZ3quOFm6Fb3FtRtNL/S4lmMUEUJ5ln8bnzsAoAeX2j88NauBsJyhQY2zNKeZ4tPJeuaVgeinuwPh3YQ/izYSa7mMXDKIsXK6ZO8XShPPzN8/FYPys4WWJ3jlQDaTD94/Db89r/E4rLCPexa1mxsBaP8ea4fhu3M+K7E+g43XM59pnO0fYrLZu2ddMn315/McjiYT5rx76P81l7ZB30Y6oPEPiv+mCEyZ50dj5HBcwnUUpX3TXmOh+I5Yo1NW3EulRk2MspmVPPwnzG6/hzHyxmegV2mtMSh7WkmI2voeo3B+eM503mjlflOo3IIo18f8Adj/e2AjvkgmM8pnHi8Y1R6veZCKbpTqRoflXiHwxKuy7SrU1bcRmOJq8cqsgDSRNGZIgSPEKtoida1t7pewKoY0iuGBDaTOtBqdQOutiDaXuzWUzP1mOSLunhCiOWVZdSMoJ2HNwyk7K4saSNQBOIpo6tptNuJr4epQIJOa9wLajzmwyudDGmV0N1RU0a8mocxuLAvpeNIcHfeclktqDcRRmc5Y0Z2ECiV7yLxx2wrcH3bB5NZ9MLb/2JqRRvQb0OkcPwyHNQxamZ413Uq+zCqFkc/yI/HF8oYW5RCVqlF2sACd/CMclkY4hUSKgJs0NyeVk8ya6nFggXYRdSszm7kmWMTaUuYYITiceFr8j6dPPEHaSNxMzkeHQRKGaNBprxSW1epZ7NnzvocIRe+b6tZyLBplOLxwvPmGMyaJnte7haVtICKdLmolutmvb15YXUVSbkzRhsZkpqFUkrfnYfKPYO0QhjWLLQJHGo8JZtR87IWlJPMnvNyTiemRBYCZHpVKrF3Opi3P8bzMqkd867coqQH0sDUP/AJljzxQ12MsuGQShEGHietfLWWtq9ZCNZ3/awkuTHhFG06577k+YFfmf9cVJlvCJs5x0RuypENSkgsx6g77AWfm2NKYa4veZXxGU2Ai6bj0xN61X0VQB+dt+eHDDpEnE1I14L3szApDLd2SEaRT0sGww+F1hT0DyjkxK/wAtJrMr2VzUnvDQP230/wCWMWfgWxAwxO8GxSjQax9wbscIXWQynUOkaBAem/Nj+PTGinSCm8z1KzOLTU1hlome4mEMEIi492Sy2aB7yMB/vps3/n54IT5tx/6OMxDbQnvk8hs4+XX5YITGSIVJVgVYcwRRwXheexyFd1Nfz+I5HFWRW3EujsmxlmLNC9xpPmN1+Y5j5YyvhyOzNdPEg9qMY87pUaVXr4rscyeg9etYzFbTTe+2sgM7XYoH0FD/AFH44mReXMpxMo2sM0b8u8Q03z+y49HFYsrMuqyGRWGs1/C+2Tcpl7xf+ZEKYDzaInf4od+i40piRs0y1MJbVZW43O8sv1rKSWiKASpPk960PLdwNLgHbljR1SJlIYGx0jTN9pJIpFy0McSgRq+thYGrW1BAUUDwHcsBvdYz1KpVsonTw+DWrS6aoSdbW+/+pf7J8ZzOYgaSVIlAICSm1V/vHRZ2HK9VGumLUndhrKY/D0aNQIhJ7x3essT8cho3mC//AGF2FdNYsD4lhy6YsXA3MyBSdhKeY7Yf8uKvWRr/ACS1PzcYWcSo2lxhmO8QzdpM3IxVnpP+kmlSKvdiWa+lBvnhbV2McuGUbypISTqPMdXNkfvElvlqwguTHCko2EiljD+9bddrHp73P88Rcy8701vQFdSb/wB/jiNITlpRRNsQASdI2oCzv/5xIBO0gkDecZOYS0YhqvlpVnb5hRt8zi4pt3ShqqNbxzlezebk/uyg85WCf5U1N8iRhowxO8UcUBtLeW+i+IsXnlZixLFU8K7m+Ztsa1FhaYWNzeaThvZHJwe5Al+beI/ni0iOlQAUAAPTBCe1iIT3EwhghDBCGCEMEIYIRTxvs5l80KmjUnow2YfPnghPnHH/AKMpo7bLN3q/dOzD+RwQmFzEDRsVkVkYcwwo4ITyNyptSQfT+fn88VZA28ursnZMsR5oH3hp9VG3zXp8jjM+HI1WakxAPa0k/S9iPMbj/wAfPGcgjQzQNdRPUYjka/3+XyxFpIMuZfiFMGbUrAf2kZ0uB18YqxytW2PW8Spy9mBVXGoj6WRXZXIR3VQocxIW0j3bAUoKv7OnFzVJNyBBM6LkViB3AyPOQ98KkUOOhkOrSehW9RFdKYVivSEyopKNZVObhisNMpPkKJHyUEjAEZuUDURdzKsnaGK9kdh95q2+RJJ/LDP0z2vFfqkvaWsrnjIdiGW/7sb8rpgTqU/72wpkI3j1cNtLKyW1KoLeV63/AIEDH/MMARjsJBdRuYwTs/nZdPdqU33aVQgK0eQsyA3WH08Od2iKmKA7AjvJ9hn2Msyg/wDTS2/jcn9MMGGX+WsUcS3IWjvK9k8su7IZT5ysX/AHwj5DDVpquwiWqO25jmKIKKUADyArF4uSYJMMEIYIQwQhghDBCGCEMEIYIQwQhghDBCGCEX8W4LBmV0zRq/r1HwPPBCfOuP8A0XuttlH1D/luaPybkfnghMDnslJC2iVGRvJhX/8AcEgyGNyDakg+n+98VKKd5dXZdpZTND7Qr1X+a/6YzNhyOzNS4lT2pYQ9QRVHxDcdOfUfP8cZ2BGhmpSG1mnSS6ok7DZBfTzF/qMUlpFPKKZaGrS1KTqbcEClXUfzwxEYkGLdlAIivhfYbOygVDoHm5C/lzx0py5qeHfRSec8/wAox/M/6YITUcO7AZGLfutbechv8uWIIB3kgkbTRZbKpGKRFQeSgD9MTaRJ8EIYIQwQhghDBCGCEMEIYIQwQhghDBCGCEMEIYIQwQhghDBCGCEMEJU4lwyKddE0auv7Q/Q9MEJ894/9Fw3bKPX/AE35fJv9cEJksv2IzzOV7gijRLEBfkeuCE0vC/oslvVLmAnpGCT+JIxBUEayysV2mvyvYrLgDvDJNXR3IX+BaX8Rii0lG0lqzHcx5kuHRQioo44x5IoH6DDJSWsEIYIQwQhghDBCGCEMEIYIQwQhghDBCGCEMEIYIQwQhghDBCGCEMEIYIQwQhghDBCGCEMEIYIQwQhghDBCGCEMEIYIQwQhghDBCGCEMEIYIQwQhghDBCGCEMEIYIQwQhghDBCGCEMEIYIQwQhghDBCGCEMEIYIQwQhghDBCGCEMEIYIQwQhghDBCGCEMEIYIQwQhghDBCGCEMEJ//Z"/>
          <p:cNvSpPr>
            <a:spLocks noChangeAspect="1" noChangeArrowheads="1"/>
          </p:cNvSpPr>
          <p:nvPr/>
        </p:nvSpPr>
        <p:spPr bwMode="auto">
          <a:xfrm>
            <a:off x="4362450" y="-1584325"/>
            <a:ext cx="3619500" cy="361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22543" name="Right Arrow 5"/>
          <p:cNvSpPr>
            <a:spLocks noChangeArrowheads="1"/>
          </p:cNvSpPr>
          <p:nvPr/>
        </p:nvSpPr>
        <p:spPr bwMode="auto">
          <a:xfrm>
            <a:off x="3932238" y="2265363"/>
            <a:ext cx="1828800" cy="2530475"/>
          </a:xfrm>
          <a:prstGeom prst="rightArrow">
            <a:avLst>
              <a:gd name="adj1" fmla="val 50000"/>
              <a:gd name="adj2" fmla="val 50000"/>
            </a:avLst>
          </a:prstGeom>
          <a:solidFill>
            <a:schemeClr val="accent1"/>
          </a:solidFill>
          <a:ln w="12700" cap="sq" algn="ctr">
            <a:solidFill>
              <a:schemeClr val="tx1"/>
            </a:solidFill>
            <a:round/>
            <a:headEnd type="none" w="sm" len="sm"/>
            <a:tailEnd type="none" w="sm" len="sm"/>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000"/>
              <a:t>Adjusting</a:t>
            </a:r>
          </a:p>
          <a:p>
            <a:r>
              <a:rPr lang="en-US" altLang="en-US" sz="2000"/>
              <a:t>(Updating) Entry</a:t>
            </a:r>
          </a:p>
          <a:p>
            <a:r>
              <a:rPr lang="en-US" altLang="en-US" sz="2000"/>
              <a:t>Needed</a:t>
            </a:r>
          </a:p>
        </p:txBody>
      </p:sp>
      <p:sp>
        <p:nvSpPr>
          <p:cNvPr id="22544" name="TextBox 6"/>
          <p:cNvSpPr txBox="1">
            <a:spLocks noChangeArrowheads="1"/>
          </p:cNvSpPr>
          <p:nvPr/>
        </p:nvSpPr>
        <p:spPr bwMode="auto">
          <a:xfrm>
            <a:off x="1493838" y="1306513"/>
            <a:ext cx="195262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000" dirty="0"/>
              <a:t>October 4th</a:t>
            </a:r>
          </a:p>
          <a:p>
            <a:r>
              <a:rPr lang="en-US" altLang="en-US" sz="2000" dirty="0"/>
              <a:t>Insurance = $600</a:t>
            </a:r>
          </a:p>
        </p:txBody>
      </p:sp>
      <p:sp>
        <p:nvSpPr>
          <p:cNvPr id="22545" name="TextBox 25"/>
          <p:cNvSpPr txBox="1">
            <a:spLocks noChangeArrowheads="1"/>
          </p:cNvSpPr>
          <p:nvPr/>
        </p:nvSpPr>
        <p:spPr bwMode="auto">
          <a:xfrm>
            <a:off x="6469063" y="1304925"/>
            <a:ext cx="1952625"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000" dirty="0"/>
              <a:t>October 31st</a:t>
            </a:r>
          </a:p>
          <a:p>
            <a:r>
              <a:rPr lang="en-US" altLang="en-US" sz="2000" dirty="0"/>
              <a:t>Insurance = </a:t>
            </a:r>
            <a:r>
              <a:rPr lang="en-US" altLang="en-US" sz="3600" dirty="0"/>
              <a:t>$____?</a:t>
            </a:r>
          </a:p>
        </p:txBody>
      </p:sp>
      <p:sp>
        <p:nvSpPr>
          <p:cNvPr id="22546" name="Rectangle 7"/>
          <p:cNvSpPr>
            <a:spLocks noChangeArrowheads="1"/>
          </p:cNvSpPr>
          <p:nvPr/>
        </p:nvSpPr>
        <p:spPr bwMode="auto">
          <a:xfrm>
            <a:off x="6469063" y="1304925"/>
            <a:ext cx="2376487" cy="4181475"/>
          </a:xfrm>
          <a:prstGeom prst="rect">
            <a:avLst/>
          </a:prstGeom>
          <a:noFill/>
          <a:ln w="12700" cap="sq" algn="ctr">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22547" name="Rectangle 27"/>
          <p:cNvSpPr>
            <a:spLocks noChangeArrowheads="1"/>
          </p:cNvSpPr>
          <p:nvPr/>
        </p:nvSpPr>
        <p:spPr bwMode="auto">
          <a:xfrm>
            <a:off x="241300" y="1298575"/>
            <a:ext cx="3205163" cy="4225925"/>
          </a:xfrm>
          <a:prstGeom prst="rect">
            <a:avLst/>
          </a:prstGeom>
          <a:noFill/>
          <a:ln w="12700" cap="sq" algn="ctr">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4" name="Down Arrow 3"/>
          <p:cNvSpPr/>
          <p:nvPr/>
        </p:nvSpPr>
        <p:spPr bwMode="auto">
          <a:xfrm rot="19280229">
            <a:off x="4025900" y="866775"/>
            <a:ext cx="342900" cy="1162050"/>
          </a:xfrm>
          <a:prstGeom prst="downArrow">
            <a:avLst/>
          </a:prstGeom>
          <a:solidFill>
            <a:schemeClr val="accent2"/>
          </a:solidFill>
          <a:ln w="12700" cap="sq" cmpd="sng" algn="ctr">
            <a:solidFill>
              <a:schemeClr val="tx1"/>
            </a:solidFill>
            <a:prstDash val="solid"/>
            <a:round/>
            <a:headEnd type="none" w="sm" len="sm"/>
            <a:tailEnd type="none" w="sm" len="sm"/>
          </a:ln>
          <a:effectLst/>
        </p:spPr>
        <p:txBody>
          <a:bodyPr/>
          <a:lstStyle/>
          <a:p>
            <a:pPr>
              <a:defRPr/>
            </a:pPr>
            <a:endParaRPr lang="en-US"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pic>
        <p:nvPicPr>
          <p:cNvPr id="36" name="Picture 6" descr="Image result for insurance policy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80835" y="2585089"/>
            <a:ext cx="484909" cy="48490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Image result for insurance policy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94689" y="4426949"/>
            <a:ext cx="5334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6" descr="Image result for insurance policy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56589" y="3828689"/>
            <a:ext cx="5334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descr="Image result for insurance policy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56589" y="3202987"/>
            <a:ext cx="5334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6" descr="Image result for insurance policy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81815" y="2574204"/>
            <a:ext cx="484909" cy="484909"/>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6" descr="Image result for insurance policy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95669" y="4416064"/>
            <a:ext cx="5334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Image result for insurance policy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57569" y="3817804"/>
            <a:ext cx="5334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Image result for insurance policy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57569" y="3192102"/>
            <a:ext cx="5334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6" descr="Image result for insurance policy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0894" y="4438379"/>
            <a:ext cx="5334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6" descr="Image result for insurance policy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82794" y="3840119"/>
            <a:ext cx="5334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6" descr="Image result for insurance policy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82794" y="3214417"/>
            <a:ext cx="5334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6" descr="Image result for insurance policy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0978" y="2574204"/>
            <a:ext cx="484909" cy="484909"/>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6" descr="Image result for insurance policy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4832" y="4416064"/>
            <a:ext cx="5334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Image result for insurance policy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6732" y="3817804"/>
            <a:ext cx="5334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descr="Image result for insurance policy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6732" y="3192102"/>
            <a:ext cx="5334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Image result for insurance policy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21958" y="2563319"/>
            <a:ext cx="484909" cy="484909"/>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6" descr="Image result for insurance policy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35812" y="4405179"/>
            <a:ext cx="5334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6" descr="Image result for insurance policy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97712" y="3806919"/>
            <a:ext cx="5334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6" descr="Image result for insurance policy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97712" y="3181217"/>
            <a:ext cx="5334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6" descr="Image result for insurance policy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61037" y="4427494"/>
            <a:ext cx="5334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6" descr="Image result for insurance policy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22937" y="3829234"/>
            <a:ext cx="5334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6" descr="Image result for insurance policy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22937" y="3203532"/>
            <a:ext cx="5334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6" descr="Image result for insurance policy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54347" y="2529639"/>
            <a:ext cx="533400" cy="53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7417627"/>
      </p:ext>
    </p:extLst>
  </p:cSld>
  <p:clrMapOvr>
    <a:masterClrMapping/>
  </p:clrMapOvr>
  <p:transition>
    <p:wipe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0"/>
          <p:cNvSpPr txBox="1">
            <a:spLocks noChangeArrowheads="1"/>
          </p:cNvSpPr>
          <p:nvPr/>
        </p:nvSpPr>
        <p:spPr bwMode="auto">
          <a:xfrm>
            <a:off x="609600" y="1295400"/>
            <a:ext cx="8077200" cy="19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nSpc>
                <a:spcPct val="125000"/>
              </a:lnSpc>
              <a:spcBef>
                <a:spcPct val="0"/>
              </a:spcBef>
              <a:buClrTx/>
              <a:buSzTx/>
              <a:buFontTx/>
              <a:buNone/>
            </a:pPr>
            <a:r>
              <a:rPr lang="en-US" altLang="en-US" sz="2000" dirty="0">
                <a:solidFill>
                  <a:schemeClr val="tx1"/>
                </a:solidFill>
                <a:latin typeface="Liberation Sans" panose="020B0604020202020204" pitchFamily="34" charset="0"/>
              </a:rPr>
              <a:t>Illustration:</a:t>
            </a:r>
            <a:r>
              <a:rPr lang="en-US" altLang="en-US" sz="2000" b="0" dirty="0">
                <a:solidFill>
                  <a:schemeClr val="tx1"/>
                </a:solidFill>
                <a:latin typeface="Liberation Sans" panose="020B0604020202020204" pitchFamily="34" charset="0"/>
              </a:rPr>
              <a:t>  On October 4, Sierra Corporation paid $600 for a one-year fire insurance policy. Coverage began on October 1. Sierra recorded the payment by increasing (debiting) Prepaid Insurance. This account shows a balance of $600 in the October 31 trial balance.  Insurance of $50 ($600 ÷ 12) expires each month.</a:t>
            </a:r>
          </a:p>
        </p:txBody>
      </p:sp>
      <p:sp>
        <p:nvSpPr>
          <p:cNvPr id="315429" name="Text Box 37"/>
          <p:cNvSpPr txBox="1">
            <a:spLocks noChangeArrowheads="1"/>
          </p:cNvSpPr>
          <p:nvPr/>
        </p:nvSpPr>
        <p:spPr bwMode="auto">
          <a:xfrm>
            <a:off x="2209800" y="4040188"/>
            <a:ext cx="3505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marL="457200">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50000"/>
              </a:spcBef>
              <a:buClrTx/>
              <a:buSzTx/>
              <a:buFontTx/>
              <a:buNone/>
            </a:pPr>
            <a:r>
              <a:rPr lang="en-US" altLang="en-US" sz="2000" b="0" dirty="0">
                <a:solidFill>
                  <a:schemeClr val="tx1"/>
                </a:solidFill>
                <a:latin typeface="Liberation Sans" panose="020B0604020202020204" pitchFamily="34" charset="0"/>
                <a:cs typeface="Arial" charset="0"/>
              </a:rPr>
              <a:t>Prepaid Insurance</a:t>
            </a:r>
          </a:p>
        </p:txBody>
      </p:sp>
      <p:sp>
        <p:nvSpPr>
          <p:cNvPr id="315432" name="Text Box 40"/>
          <p:cNvSpPr txBox="1">
            <a:spLocks noChangeArrowheads="1"/>
          </p:cNvSpPr>
          <p:nvPr/>
        </p:nvSpPr>
        <p:spPr bwMode="auto">
          <a:xfrm>
            <a:off x="6096000" y="4040188"/>
            <a:ext cx="1219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274320" rIns="0">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gn="r">
              <a:spcBef>
                <a:spcPct val="50000"/>
              </a:spcBef>
              <a:buClrTx/>
              <a:buSzTx/>
              <a:buFontTx/>
              <a:buNone/>
            </a:pPr>
            <a:r>
              <a:rPr lang="en-US" altLang="en-US" sz="2000" b="0" dirty="0">
                <a:solidFill>
                  <a:schemeClr val="tx1"/>
                </a:solidFill>
                <a:latin typeface="Liberation Sans" panose="020B0604020202020204" pitchFamily="34" charset="0"/>
                <a:cs typeface="Arial" charset="0"/>
              </a:rPr>
              <a:t>50</a:t>
            </a:r>
          </a:p>
        </p:txBody>
      </p:sp>
      <p:sp>
        <p:nvSpPr>
          <p:cNvPr id="315433" name="Text Box 41"/>
          <p:cNvSpPr txBox="1">
            <a:spLocks noChangeArrowheads="1"/>
          </p:cNvSpPr>
          <p:nvPr/>
        </p:nvSpPr>
        <p:spPr bwMode="auto">
          <a:xfrm>
            <a:off x="2209800" y="3581400"/>
            <a:ext cx="3810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50000"/>
              </a:spcBef>
              <a:buClrTx/>
              <a:buSzTx/>
              <a:buFontTx/>
              <a:buNone/>
            </a:pPr>
            <a:r>
              <a:rPr lang="en-US" altLang="en-US" sz="2000" b="0" dirty="0">
                <a:solidFill>
                  <a:schemeClr val="tx1"/>
                </a:solidFill>
                <a:latin typeface="Liberation Sans" panose="020B0604020202020204" pitchFamily="34" charset="0"/>
                <a:cs typeface="Arial" charset="0"/>
              </a:rPr>
              <a:t>Insurance Expense</a:t>
            </a:r>
          </a:p>
        </p:txBody>
      </p:sp>
      <p:sp>
        <p:nvSpPr>
          <p:cNvPr id="315434" name="Text Box 42"/>
          <p:cNvSpPr txBox="1">
            <a:spLocks noChangeArrowheads="1"/>
          </p:cNvSpPr>
          <p:nvPr/>
        </p:nvSpPr>
        <p:spPr bwMode="auto">
          <a:xfrm>
            <a:off x="5105400" y="3581400"/>
            <a:ext cx="1219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274320" rIns="0">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gn="r">
              <a:spcBef>
                <a:spcPct val="50000"/>
              </a:spcBef>
              <a:buClrTx/>
              <a:buSzTx/>
              <a:buFontTx/>
              <a:buNone/>
            </a:pPr>
            <a:r>
              <a:rPr lang="en-US" altLang="en-US" sz="2000" b="0" dirty="0">
                <a:solidFill>
                  <a:schemeClr val="tx1"/>
                </a:solidFill>
                <a:latin typeface="Liberation Sans" panose="020B0604020202020204" pitchFamily="34" charset="0"/>
                <a:cs typeface="Arial" charset="0"/>
              </a:rPr>
              <a:t>50</a:t>
            </a:r>
          </a:p>
        </p:txBody>
      </p:sp>
      <p:sp>
        <p:nvSpPr>
          <p:cNvPr id="27655" name="Text Box 48"/>
          <p:cNvSpPr txBox="1">
            <a:spLocks noChangeArrowheads="1"/>
          </p:cNvSpPr>
          <p:nvPr/>
        </p:nvSpPr>
        <p:spPr bwMode="auto">
          <a:xfrm>
            <a:off x="838200" y="3581400"/>
            <a:ext cx="1219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rIns="0">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50000"/>
              </a:spcBef>
              <a:buClrTx/>
              <a:buSzTx/>
              <a:buFontTx/>
              <a:buNone/>
            </a:pPr>
            <a:r>
              <a:rPr lang="en-US" altLang="en-US" sz="2000" b="0" dirty="0">
                <a:solidFill>
                  <a:schemeClr val="tx1"/>
                </a:solidFill>
                <a:latin typeface="Liberation Sans" panose="020B0604020202020204" pitchFamily="34" charset="0"/>
                <a:cs typeface="Arial" charset="0"/>
              </a:rPr>
              <a:t>Oct. 31</a:t>
            </a:r>
          </a:p>
        </p:txBody>
      </p:sp>
      <p:sp>
        <p:nvSpPr>
          <p:cNvPr id="376841" name="Text Box 9"/>
          <p:cNvSpPr txBox="1">
            <a:spLocks noChangeArrowheads="1"/>
          </p:cNvSpPr>
          <p:nvPr/>
        </p:nvSpPr>
        <p:spPr bwMode="auto">
          <a:xfrm>
            <a:off x="6539552" y="4724400"/>
            <a:ext cx="2362200" cy="276999"/>
          </a:xfrm>
          <a:prstGeom prst="rect">
            <a:avLst/>
          </a:prstGeom>
          <a:solidFill>
            <a:schemeClr val="bg1"/>
          </a:solidFill>
          <a:ln>
            <a:noFill/>
          </a:ln>
          <a:effectLst/>
          <a:extLst>
            <a:ext uri="{91240B29-F687-4F45-9708-019B960494DF}">
              <a14:hiddenLine xmlns:a14="http://schemas.microsoft.com/office/drawing/2010/main" w="19050" cap="sq" algn="ctr">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gn="r">
              <a:spcBef>
                <a:spcPct val="0"/>
              </a:spcBef>
              <a:buClrTx/>
              <a:buSzTx/>
              <a:buFontTx/>
              <a:buNone/>
            </a:pPr>
            <a:r>
              <a:rPr lang="en-US" altLang="en-US" sz="1200" dirty="0">
                <a:solidFill>
                  <a:schemeClr val="tx1"/>
                </a:solidFill>
                <a:latin typeface="Liberation Sans" panose="020B0604020202020204" pitchFamily="34" charset="0"/>
              </a:rPr>
              <a:t>ILLUSTRATION 4-7</a:t>
            </a:r>
          </a:p>
        </p:txBody>
      </p:sp>
      <p:sp>
        <p:nvSpPr>
          <p:cNvPr id="13"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14"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dirty="0">
                <a:solidFill>
                  <a:srgbClr val="CC0000"/>
                </a:solidFill>
                <a:latin typeface="Liberation Sans" panose="020B0604020202020204" pitchFamily="34" charset="0"/>
              </a:rPr>
              <a:t>Insurance</a:t>
            </a:r>
            <a:endParaRPr lang="en-US" altLang="en-US" sz="3200" b="1" dirty="0">
              <a:solidFill>
                <a:srgbClr val="CC0000"/>
              </a:solidFill>
              <a:latin typeface="Liberation Sans" panose="020B0604020202020204" pitchFamily="34" charset="0"/>
            </a:endParaRPr>
          </a:p>
        </p:txBody>
      </p:sp>
      <p:pic>
        <p:nvPicPr>
          <p:cNvPr id="808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5029200"/>
            <a:ext cx="8534400" cy="1095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2 </a:t>
            </a:r>
          </a:p>
        </p:txBody>
      </p:sp>
    </p:spTree>
    <p:extLst>
      <p:ext uri="{BB962C8B-B14F-4D97-AF65-F5344CB8AC3E}">
        <p14:creationId xmlns:p14="http://schemas.microsoft.com/office/powerpoint/2010/main" val="240062192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5433"/>
                                        </p:tgtEl>
                                        <p:attrNameLst>
                                          <p:attrName>style.visibility</p:attrName>
                                        </p:attrNameLst>
                                      </p:cBhvr>
                                      <p:to>
                                        <p:strVal val="visible"/>
                                      </p:to>
                                    </p:set>
                                    <p:animEffect transition="in" filter="wipe(left)">
                                      <p:cBhvr>
                                        <p:cTn id="7" dur="500"/>
                                        <p:tgtEl>
                                          <p:spTgt spid="315433"/>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15434"/>
                                        </p:tgtEl>
                                        <p:attrNameLst>
                                          <p:attrName>style.visibility</p:attrName>
                                        </p:attrNameLst>
                                      </p:cBhvr>
                                      <p:to>
                                        <p:strVal val="visible"/>
                                      </p:to>
                                    </p:set>
                                    <p:animEffect transition="in" filter="wipe(left)">
                                      <p:cBhvr>
                                        <p:cTn id="11" dur="500"/>
                                        <p:tgtEl>
                                          <p:spTgt spid="31543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15429"/>
                                        </p:tgtEl>
                                        <p:attrNameLst>
                                          <p:attrName>style.visibility</p:attrName>
                                        </p:attrNameLst>
                                      </p:cBhvr>
                                      <p:to>
                                        <p:strVal val="visible"/>
                                      </p:to>
                                    </p:set>
                                    <p:animEffect transition="in" filter="wipe(left)">
                                      <p:cBhvr>
                                        <p:cTn id="16" dur="500"/>
                                        <p:tgtEl>
                                          <p:spTgt spid="315429"/>
                                        </p:tgtEl>
                                      </p:cBhvr>
                                    </p:animEffect>
                                  </p:childTnLst>
                                </p:cTn>
                              </p:par>
                            </p:childTnLst>
                          </p:cTn>
                        </p:par>
                        <p:par>
                          <p:cTn id="17" fill="hold" nodeType="afterGroup">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15432"/>
                                        </p:tgtEl>
                                        <p:attrNameLst>
                                          <p:attrName>style.visibility</p:attrName>
                                        </p:attrNameLst>
                                      </p:cBhvr>
                                      <p:to>
                                        <p:strVal val="visible"/>
                                      </p:to>
                                    </p:set>
                                    <p:animEffect transition="in" filter="wipe(left)">
                                      <p:cBhvr>
                                        <p:cTn id="20" dur="500"/>
                                        <p:tgtEl>
                                          <p:spTgt spid="315432"/>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376841"/>
                                        </p:tgtEl>
                                        <p:attrNameLst>
                                          <p:attrName>style.visibility</p:attrName>
                                        </p:attrNameLst>
                                      </p:cBhvr>
                                      <p:to>
                                        <p:strVal val="visible"/>
                                      </p:to>
                                    </p:set>
                                    <p:animEffect transition="in" filter="fade">
                                      <p:cBhvr>
                                        <p:cTn id="24" dur="500"/>
                                        <p:tgtEl>
                                          <p:spTgt spid="376841"/>
                                        </p:tgtEl>
                                      </p:cBhvr>
                                    </p:animEffect>
                                  </p:childTnLst>
                                </p:cTn>
                              </p:par>
                              <p:par>
                                <p:cTn id="25" presetID="10" presetClass="entr" presetSubtype="0" fill="hold" nodeType="withEffect">
                                  <p:stCondLst>
                                    <p:cond delay="0"/>
                                  </p:stCondLst>
                                  <p:childTnLst>
                                    <p:set>
                                      <p:cBhvr>
                                        <p:cTn id="26" dur="1" fill="hold">
                                          <p:stCondLst>
                                            <p:cond delay="0"/>
                                          </p:stCondLst>
                                        </p:cTn>
                                        <p:tgtEl>
                                          <p:spTgt spid="80898"/>
                                        </p:tgtEl>
                                        <p:attrNameLst>
                                          <p:attrName>style.visibility</p:attrName>
                                        </p:attrNameLst>
                                      </p:cBhvr>
                                      <p:to>
                                        <p:strVal val="visible"/>
                                      </p:to>
                                    </p:set>
                                    <p:animEffect transition="in" filter="fade">
                                      <p:cBhvr>
                                        <p:cTn id="27" dur="500"/>
                                        <p:tgtEl>
                                          <p:spTgt spid="808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5429" grpId="0" autoUpdateAnimBg="0"/>
      <p:bldP spid="315432" grpId="0" autoUpdateAnimBg="0"/>
      <p:bldP spid="315433" grpId="0" autoUpdateAnimBg="0"/>
      <p:bldP spid="315434" grpId="0" autoUpdateAnimBg="0"/>
      <p:bldP spid="37684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altLang="en-US" dirty="0">
                <a:solidFill>
                  <a:schemeClr val="bg1"/>
                </a:solidFill>
                <a:effectLst/>
              </a:rPr>
              <a:t>“Real world” application</a:t>
            </a:r>
          </a:p>
        </p:txBody>
      </p:sp>
      <p:sp>
        <p:nvSpPr>
          <p:cNvPr id="27651" name="Rectangle 3"/>
          <p:cNvSpPr>
            <a:spLocks noGrp="1" noChangeArrowheads="1"/>
          </p:cNvSpPr>
          <p:nvPr>
            <p:ph type="body" sz="half" idx="1"/>
          </p:nvPr>
        </p:nvSpPr>
        <p:spPr>
          <a:xfrm>
            <a:off x="381000" y="1143000"/>
            <a:ext cx="4876800" cy="4800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a:buFont typeface="Wingdings" panose="05000000000000000000" pitchFamily="2" charset="2"/>
              <a:buNone/>
            </a:pPr>
            <a:r>
              <a:rPr lang="en-US" altLang="en-US" sz="2000" b="0" dirty="0">
                <a:effectLst/>
                <a:latin typeface="Liberation Sans"/>
              </a:rPr>
              <a:t>COST PRINCIPLE:</a:t>
            </a:r>
          </a:p>
          <a:p>
            <a:pPr>
              <a:buFont typeface="Wingdings" panose="05000000000000000000" pitchFamily="2" charset="2"/>
              <a:buNone/>
            </a:pPr>
            <a:r>
              <a:rPr lang="en-US" altLang="en-US" sz="2000" b="0" dirty="0">
                <a:effectLst/>
                <a:latin typeface="Liberation Sans"/>
              </a:rPr>
              <a:t>If we bought a new $8,500 computer 5 years ago and never recorded any depreciation expense, the balance sheet would still show an asset worth $8,500. </a:t>
            </a:r>
          </a:p>
          <a:p>
            <a:pPr>
              <a:buFont typeface="Wingdings" panose="05000000000000000000" pitchFamily="2" charset="2"/>
              <a:buNone/>
            </a:pPr>
            <a:r>
              <a:rPr lang="en-US" altLang="en-US" sz="2000" b="0" dirty="0">
                <a:solidFill>
                  <a:srgbClr val="993300"/>
                </a:solidFill>
                <a:effectLst/>
                <a:latin typeface="Liberation Sans"/>
              </a:rPr>
              <a:t>Computers that old are not worth anywhere near that amount!</a:t>
            </a:r>
          </a:p>
          <a:p>
            <a:pPr>
              <a:buFont typeface="Wingdings" panose="05000000000000000000" pitchFamily="2" charset="2"/>
              <a:buNone/>
            </a:pPr>
            <a:r>
              <a:rPr lang="en-US" altLang="en-US" sz="2000" b="0" dirty="0">
                <a:effectLst/>
                <a:latin typeface="Liberation Sans"/>
              </a:rPr>
              <a:t>At most, you'd be lucky to get a few hundred dollars for scrap. </a:t>
            </a:r>
          </a:p>
          <a:p>
            <a:pPr>
              <a:buFont typeface="Wingdings" panose="05000000000000000000" pitchFamily="2" charset="2"/>
              <a:buNone/>
            </a:pPr>
            <a:r>
              <a:rPr lang="en-US" altLang="en-US" sz="2000" b="0" dirty="0">
                <a:solidFill>
                  <a:srgbClr val="993300"/>
                </a:solidFill>
                <a:effectLst/>
                <a:latin typeface="Liberation Sans"/>
              </a:rPr>
              <a:t>Recording depreciation allows us to reflect the current value of the asset/computers.</a:t>
            </a:r>
          </a:p>
        </p:txBody>
      </p:sp>
      <p:pic>
        <p:nvPicPr>
          <p:cNvPr id="27652" name="Picture 5" descr="Old Computer"/>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5791200" y="1143000"/>
            <a:ext cx="3181350" cy="4114800"/>
          </a:xfrm>
          <a:extLst>
            <a:ext uri="{91240B29-F687-4F45-9708-019B960494DF}">
              <a14:hiddenLine xmlns:a14="http://schemas.microsoft.com/office/drawing/2010/main" w="9525">
                <a:solidFill>
                  <a:srgbClr val="000000"/>
                </a:solidFill>
                <a:miter lim="800000"/>
                <a:headEnd/>
                <a:tailEnd/>
              </a14:hiddenLine>
            </a:ext>
          </a:extLst>
        </p:spPr>
      </p:pic>
      <p:pic>
        <p:nvPicPr>
          <p:cNvPr id="27653" name="Picture 8" descr="f63d698eb0a2c20f"/>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3810000" y="5105400"/>
            <a:ext cx="1454150" cy="1485900"/>
          </a:xfrm>
          <a:extLst>
            <a:ext uri="{91240B29-F687-4F45-9708-019B960494DF}">
              <a14:hiddenLine xmlns:a14="http://schemas.microsoft.com/office/drawing/2010/main" w="9525">
                <a:solidFill>
                  <a:srgbClr val="000000"/>
                </a:solidFill>
                <a:miter lim="800000"/>
                <a:headEnd/>
                <a:tailEnd/>
              </a14:hiddenLine>
            </a:ext>
          </a:extLst>
        </p:spPr>
      </p:pic>
      <p:sp>
        <p:nvSpPr>
          <p:cNvPr id="6"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7"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dirty="0">
                <a:solidFill>
                  <a:srgbClr val="CC0000"/>
                </a:solidFill>
                <a:latin typeface="Liberation Sans" panose="020B0604020202020204" pitchFamily="34" charset="0"/>
              </a:rPr>
              <a:t>Depreciation</a:t>
            </a:r>
            <a:endParaRPr lang="en-US" altLang="en-US" sz="3200" b="1" dirty="0">
              <a:solidFill>
                <a:srgbClr val="CC0000"/>
              </a:solidFill>
              <a:latin typeface="Liberation Sans" panose="020B0604020202020204" pitchFamily="34" charset="0"/>
            </a:endParaRPr>
          </a:p>
        </p:txBody>
      </p:sp>
    </p:spTree>
    <p:extLst>
      <p:ext uri="{BB962C8B-B14F-4D97-AF65-F5344CB8AC3E}">
        <p14:creationId xmlns:p14="http://schemas.microsoft.com/office/powerpoint/2010/main" val="1475523150"/>
      </p:ext>
    </p:extLst>
  </p:cSld>
  <p:clrMapOvr>
    <a:masterClrMapping/>
  </p:clrMapOvr>
  <p:transition>
    <p:wipe dir="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533400" y="1371600"/>
            <a:ext cx="8458200" cy="2231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rgbClr val="000000"/>
                </a:solidFill>
                <a:miter lim="800000"/>
                <a:headEnd type="none" w="sm" len="sm"/>
                <a:tailEnd type="none" w="sm" len="sm"/>
              </a14:hiddenLine>
            </a:ext>
          </a:extLst>
        </p:spPr>
        <p:txBody>
          <a:bodyPr>
            <a:spAutoFit/>
          </a:bodyPr>
          <a:lstStyle>
            <a:lvl1pPr marL="111125">
              <a:defRPr sz="2400">
                <a:solidFill>
                  <a:schemeClr val="tx1"/>
                </a:solidFill>
                <a:latin typeface="Times New Roman" panose="02020603050405020304" pitchFamily="18" charset="0"/>
              </a:defRPr>
            </a:lvl1pPr>
            <a:lvl2pPr marL="914400" indent="-45720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lnSpc>
                <a:spcPct val="110000"/>
              </a:lnSpc>
              <a:spcBef>
                <a:spcPct val="30000"/>
              </a:spcBef>
              <a:spcAft>
                <a:spcPct val="20000"/>
              </a:spcAft>
              <a:buSzPct val="80000"/>
            </a:pPr>
            <a:r>
              <a:rPr lang="en-US" altLang="en-US" sz="2600" b="0" dirty="0">
                <a:solidFill>
                  <a:srgbClr val="800000"/>
                </a:solidFill>
                <a:latin typeface="Liberation Sans"/>
              </a:rPr>
              <a:t>Cost Principle (Historical)</a:t>
            </a:r>
            <a:r>
              <a:rPr lang="en-US" altLang="en-US" b="0" dirty="0">
                <a:latin typeface="Liberation Sans"/>
              </a:rPr>
              <a:t> – dictates that companies record assets at their cost.</a:t>
            </a:r>
          </a:p>
          <a:p>
            <a:pPr algn="l">
              <a:lnSpc>
                <a:spcPct val="110000"/>
              </a:lnSpc>
              <a:spcBef>
                <a:spcPct val="30000"/>
              </a:spcBef>
              <a:spcAft>
                <a:spcPct val="20000"/>
              </a:spcAft>
              <a:buSzPct val="80000"/>
            </a:pPr>
            <a:r>
              <a:rPr lang="en-US" altLang="en-US" b="0" dirty="0">
                <a:latin typeface="Liberation Sans"/>
              </a:rPr>
              <a:t>$50,000						 $   </a:t>
            </a:r>
            <a:r>
              <a:rPr lang="en-US" altLang="en-US" sz="3200" b="0" dirty="0">
                <a:solidFill>
                  <a:srgbClr val="FF0000"/>
                </a:solidFill>
                <a:latin typeface="Liberation Sans"/>
              </a:rPr>
              <a:t>?</a:t>
            </a:r>
            <a:endParaRPr lang="en-US" altLang="en-US" sz="2000" b="0" dirty="0">
              <a:solidFill>
                <a:srgbClr val="FF0000"/>
              </a:solidFill>
              <a:latin typeface="Liberation Sans"/>
            </a:endParaRPr>
          </a:p>
          <a:p>
            <a:pPr algn="l">
              <a:lnSpc>
                <a:spcPct val="110000"/>
              </a:lnSpc>
              <a:spcBef>
                <a:spcPct val="30000"/>
              </a:spcBef>
              <a:spcAft>
                <a:spcPct val="20000"/>
              </a:spcAft>
              <a:buSzPct val="80000"/>
            </a:pPr>
            <a:r>
              <a:rPr lang="en-US" altLang="en-US" sz="2000" b="0" dirty="0">
                <a:solidFill>
                  <a:srgbClr val="FF0000"/>
                </a:solidFill>
                <a:latin typeface="Liberation Sans"/>
              </a:rPr>
              <a:t>New							6 years old</a:t>
            </a:r>
            <a:endParaRPr lang="en-US" altLang="en-US" sz="3200" b="0" dirty="0">
              <a:solidFill>
                <a:srgbClr val="FF0000"/>
              </a:solidFill>
              <a:latin typeface="Liberation Sans"/>
            </a:endParaRPr>
          </a:p>
        </p:txBody>
      </p:sp>
      <p:sp>
        <p:nvSpPr>
          <p:cNvPr id="521219" name="Rectangle 3"/>
          <p:cNvSpPr>
            <a:spLocks noGrp="1" noChangeArrowheads="1"/>
          </p:cNvSpPr>
          <p:nvPr>
            <p:ph type="title"/>
          </p:nvPr>
        </p:nvSpPr>
        <p:spPr>
          <a:xfrm>
            <a:off x="457200" y="457200"/>
            <a:ext cx="8229600" cy="560388"/>
          </a:xfrm>
          <a:ln w="12700" cap="flat">
            <a:solidFill>
              <a:schemeClr val="tx1"/>
            </a:solidFill>
          </a:ln>
          <a:effectLst>
            <a:outerShdw dist="107763" dir="2700000" algn="ctr" rotWithShape="0">
              <a:schemeClr val="bg2"/>
            </a:outerShdw>
          </a:effectLst>
        </p:spPr>
        <p:txBody>
          <a:bodyPr lIns="90488" tIns="44450" rIns="90488" bIns="44450" anchor="t"/>
          <a:lstStyle/>
          <a:p>
            <a:pPr marL="109538" algn="l">
              <a:defRPr/>
            </a:pPr>
            <a:r>
              <a:rPr lang="en-US" b="0" i="0" dirty="0">
                <a:solidFill>
                  <a:schemeClr val="tx1"/>
                </a:solidFill>
                <a:effectLst/>
                <a:latin typeface="Liberation Sans"/>
              </a:rPr>
              <a:t>Chapter 1: The Building Blocks of Accounting</a:t>
            </a:r>
          </a:p>
        </p:txBody>
      </p:sp>
      <p:sp>
        <p:nvSpPr>
          <p:cNvPr id="521220" name="Text Box 4"/>
          <p:cNvSpPr txBox="1">
            <a:spLocks noChangeArrowheads="1"/>
          </p:cNvSpPr>
          <p:nvPr/>
        </p:nvSpPr>
        <p:spPr bwMode="auto">
          <a:xfrm>
            <a:off x="1066800" y="6369050"/>
            <a:ext cx="7924800" cy="336550"/>
          </a:xfrm>
          <a:prstGeom prst="rect">
            <a:avLst/>
          </a:prstGeom>
          <a:solidFill>
            <a:schemeClr val="bg1"/>
          </a:solidFill>
          <a:ln w="19050">
            <a:noFill/>
            <a:miter lim="800000"/>
            <a:headEnd/>
            <a:tailEnd/>
          </a:ln>
          <a:effectLst/>
        </p:spPr>
        <p:txBody>
          <a:bodyPr>
            <a:spAutoFit/>
          </a:bodyPr>
          <a:lstStyle/>
          <a:p>
            <a:pPr marL="457200" indent="-457200" algn="r">
              <a:spcBef>
                <a:spcPct val="50000"/>
              </a:spcBef>
              <a:defRPr/>
            </a:pPr>
            <a:r>
              <a:rPr lang="en-US" sz="1600" b="1" i="1">
                <a:solidFill>
                  <a:schemeClr val="bg2"/>
                </a:solidFill>
                <a:effectLst>
                  <a:outerShdw blurRad="38100" dist="38100" dir="2700000" algn="tl">
                    <a:srgbClr val="C0C0C0"/>
                  </a:outerShdw>
                </a:effectLst>
                <a:latin typeface="Comic Sans MS" pitchFamily="66" charset="0"/>
              </a:rPr>
              <a:t>LO 4  Explain generally accepted accounting principles and the cost principle.</a:t>
            </a:r>
          </a:p>
        </p:txBody>
      </p:sp>
      <p:pic>
        <p:nvPicPr>
          <p:cNvPr id="33797" name="Picture 6" descr="truck_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3600" y="2379663"/>
            <a:ext cx="1447800" cy="117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8" descr="start-box-truck-business-200X2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236220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9" name="Line 9"/>
          <p:cNvSpPr>
            <a:spLocks noChangeShapeType="1"/>
          </p:cNvSpPr>
          <p:nvPr/>
        </p:nvSpPr>
        <p:spPr bwMode="auto">
          <a:xfrm>
            <a:off x="3429000" y="2971800"/>
            <a:ext cx="1524000" cy="0"/>
          </a:xfrm>
          <a:prstGeom prst="line">
            <a:avLst/>
          </a:prstGeom>
          <a:noFill/>
          <a:ln w="3810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cxnSp>
        <p:nvCxnSpPr>
          <p:cNvPr id="3" name="Straight Connector 2"/>
          <p:cNvCxnSpPr/>
          <p:nvPr/>
        </p:nvCxnSpPr>
        <p:spPr bwMode="auto">
          <a:xfrm>
            <a:off x="533400" y="1143000"/>
            <a:ext cx="7848600" cy="0"/>
          </a:xfrm>
          <a:prstGeom prst="line">
            <a:avLst/>
          </a:prstGeom>
          <a:solidFill>
            <a:schemeClr val="accent1"/>
          </a:solidFill>
          <a:ln w="12700" cap="sq" cmpd="sng" algn="ctr">
            <a:solidFill>
              <a:schemeClr val="tx1"/>
            </a:solidFill>
            <a:prstDash val="solid"/>
            <a:round/>
            <a:headEnd type="none" w="sm" len="sm"/>
            <a:tailEnd type="none" w="sm" len="sm"/>
          </a:ln>
          <a:effectLst/>
        </p:spPr>
      </p:cxnSp>
    </p:spTree>
    <p:extLst>
      <p:ext uri="{BB962C8B-B14F-4D97-AF65-F5344CB8AC3E}">
        <p14:creationId xmlns:p14="http://schemas.microsoft.com/office/powerpoint/2010/main" val="1463776190"/>
      </p:ext>
    </p:extLst>
  </p:cSld>
  <p:clrMapOvr>
    <a:masterClrMapping/>
  </p:clrMapOvr>
  <p:transition>
    <p:wipe dir="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533400" y="1371600"/>
            <a:ext cx="8458200" cy="4582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rgbClr val="000000"/>
                </a:solidFill>
                <a:miter lim="800000"/>
                <a:headEnd type="none" w="sm" len="sm"/>
                <a:tailEnd type="none" w="sm" len="sm"/>
              </a14:hiddenLine>
            </a:ext>
          </a:extLst>
        </p:spPr>
        <p:txBody>
          <a:bodyPr>
            <a:spAutoFit/>
          </a:bodyPr>
          <a:lstStyle>
            <a:lvl1pPr marL="111125">
              <a:defRPr sz="2400">
                <a:solidFill>
                  <a:schemeClr val="tx1"/>
                </a:solidFill>
                <a:latin typeface="Times New Roman" panose="02020603050405020304" pitchFamily="18" charset="0"/>
              </a:defRPr>
            </a:lvl1pPr>
            <a:lvl2pPr marL="914400" indent="-45720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lnSpc>
                <a:spcPct val="110000"/>
              </a:lnSpc>
              <a:spcBef>
                <a:spcPct val="30000"/>
              </a:spcBef>
              <a:spcAft>
                <a:spcPct val="20000"/>
              </a:spcAft>
              <a:buSzPct val="80000"/>
            </a:pPr>
            <a:r>
              <a:rPr lang="en-US" altLang="en-US" sz="2600" b="0" dirty="0">
                <a:solidFill>
                  <a:srgbClr val="800000"/>
                </a:solidFill>
                <a:latin typeface="Liberation Sans"/>
              </a:rPr>
              <a:t>Cost Principle (Historical)</a:t>
            </a:r>
            <a:r>
              <a:rPr lang="en-US" altLang="en-US" b="0" dirty="0">
                <a:latin typeface="Liberation Sans"/>
              </a:rPr>
              <a:t> – dictates that companies record assets at their cost.</a:t>
            </a:r>
          </a:p>
          <a:p>
            <a:pPr algn="l">
              <a:lnSpc>
                <a:spcPct val="110000"/>
              </a:lnSpc>
              <a:spcBef>
                <a:spcPct val="30000"/>
              </a:spcBef>
              <a:spcAft>
                <a:spcPct val="20000"/>
              </a:spcAft>
              <a:buSzPct val="80000"/>
            </a:pPr>
            <a:r>
              <a:rPr lang="en-US" altLang="en-US" b="0" dirty="0">
                <a:latin typeface="Liberation Sans"/>
              </a:rPr>
              <a:t>$50,000						 $   </a:t>
            </a:r>
            <a:r>
              <a:rPr lang="en-US" altLang="en-US" sz="3200" b="0" dirty="0">
                <a:solidFill>
                  <a:srgbClr val="FF0000"/>
                </a:solidFill>
                <a:latin typeface="Liberation Sans"/>
              </a:rPr>
              <a:t>?</a:t>
            </a:r>
            <a:endParaRPr lang="en-US" altLang="en-US" sz="2000" b="0" dirty="0">
              <a:solidFill>
                <a:srgbClr val="FF0000"/>
              </a:solidFill>
              <a:latin typeface="Liberation Sans"/>
            </a:endParaRPr>
          </a:p>
          <a:p>
            <a:pPr algn="l">
              <a:lnSpc>
                <a:spcPct val="110000"/>
              </a:lnSpc>
              <a:spcBef>
                <a:spcPct val="30000"/>
              </a:spcBef>
              <a:spcAft>
                <a:spcPct val="20000"/>
              </a:spcAft>
              <a:buSzPct val="80000"/>
            </a:pPr>
            <a:r>
              <a:rPr lang="en-US" altLang="en-US" sz="2000" b="0" dirty="0">
                <a:solidFill>
                  <a:srgbClr val="FF0000"/>
                </a:solidFill>
                <a:latin typeface="Liberation Sans"/>
              </a:rPr>
              <a:t>New							6 years old</a:t>
            </a:r>
            <a:endParaRPr lang="en-US" altLang="en-US" sz="3200" b="0" dirty="0">
              <a:solidFill>
                <a:srgbClr val="FF0000"/>
              </a:solidFill>
              <a:latin typeface="Liberation Sans"/>
            </a:endParaRPr>
          </a:p>
          <a:p>
            <a:pPr algn="l">
              <a:lnSpc>
                <a:spcPct val="110000"/>
              </a:lnSpc>
              <a:spcBef>
                <a:spcPct val="30000"/>
              </a:spcBef>
              <a:spcAft>
                <a:spcPct val="20000"/>
              </a:spcAft>
              <a:buSzPct val="80000"/>
            </a:pPr>
            <a:endParaRPr lang="en-US" altLang="en-US" b="0" dirty="0">
              <a:latin typeface="Liberation Sans"/>
            </a:endParaRPr>
          </a:p>
          <a:p>
            <a:pPr algn="l">
              <a:lnSpc>
                <a:spcPct val="110000"/>
              </a:lnSpc>
              <a:spcBef>
                <a:spcPct val="30000"/>
              </a:spcBef>
              <a:spcAft>
                <a:spcPct val="20000"/>
              </a:spcAft>
              <a:buSzPct val="80000"/>
            </a:pPr>
            <a:endParaRPr lang="en-US" altLang="en-US" b="0" dirty="0">
              <a:latin typeface="Liberation Sans"/>
            </a:endParaRPr>
          </a:p>
          <a:p>
            <a:pPr algn="l">
              <a:lnSpc>
                <a:spcPct val="110000"/>
              </a:lnSpc>
              <a:spcBef>
                <a:spcPct val="30000"/>
              </a:spcBef>
              <a:spcAft>
                <a:spcPct val="20000"/>
              </a:spcAft>
              <a:buSzPct val="80000"/>
            </a:pPr>
            <a:r>
              <a:rPr lang="en-US" altLang="en-US" b="0" dirty="0">
                <a:latin typeface="Liberation Sans"/>
              </a:rPr>
              <a:t>New Issues:</a:t>
            </a:r>
          </a:p>
          <a:p>
            <a:pPr lvl="1" algn="l">
              <a:lnSpc>
                <a:spcPct val="110000"/>
              </a:lnSpc>
              <a:spcBef>
                <a:spcPct val="30000"/>
              </a:spcBef>
              <a:spcAft>
                <a:spcPct val="20000"/>
              </a:spcAft>
              <a:buSzPct val="80000"/>
              <a:buFontTx/>
              <a:buBlip>
                <a:blip r:embed="rId3"/>
              </a:buBlip>
            </a:pPr>
            <a:r>
              <a:rPr lang="en-US" altLang="en-US" b="0" dirty="0">
                <a:latin typeface="Liberation Sans"/>
              </a:rPr>
              <a:t>SO… WHAT IS IT WORTH TODAY?</a:t>
            </a:r>
          </a:p>
        </p:txBody>
      </p:sp>
      <p:sp>
        <p:nvSpPr>
          <p:cNvPr id="521219" name="Rectangle 3"/>
          <p:cNvSpPr>
            <a:spLocks noGrp="1" noChangeArrowheads="1"/>
          </p:cNvSpPr>
          <p:nvPr>
            <p:ph type="title"/>
          </p:nvPr>
        </p:nvSpPr>
        <p:spPr>
          <a:xfrm>
            <a:off x="457200" y="457200"/>
            <a:ext cx="8229600" cy="560388"/>
          </a:xfrm>
          <a:ln w="12700" cap="flat">
            <a:solidFill>
              <a:schemeClr val="tx1"/>
            </a:solidFill>
          </a:ln>
          <a:effectLst>
            <a:outerShdw dist="107763" dir="2700000" algn="ctr" rotWithShape="0">
              <a:schemeClr val="bg2"/>
            </a:outerShdw>
          </a:effectLst>
        </p:spPr>
        <p:txBody>
          <a:bodyPr lIns="90488" tIns="44450" rIns="90488" bIns="44450" anchor="t"/>
          <a:lstStyle/>
          <a:p>
            <a:pPr marL="109538" algn="l">
              <a:defRPr/>
            </a:pPr>
            <a:r>
              <a:rPr lang="en-US" b="0" i="0" dirty="0">
                <a:solidFill>
                  <a:schemeClr val="tx1"/>
                </a:solidFill>
                <a:effectLst/>
                <a:latin typeface="Liberation Sans"/>
              </a:rPr>
              <a:t>Chapter 1 (plus):  Depreciation </a:t>
            </a:r>
          </a:p>
        </p:txBody>
      </p:sp>
      <p:sp>
        <p:nvSpPr>
          <p:cNvPr id="521220" name="Text Box 4"/>
          <p:cNvSpPr txBox="1">
            <a:spLocks noChangeArrowheads="1"/>
          </p:cNvSpPr>
          <p:nvPr/>
        </p:nvSpPr>
        <p:spPr bwMode="auto">
          <a:xfrm>
            <a:off x="1066800" y="6369050"/>
            <a:ext cx="7924800" cy="336550"/>
          </a:xfrm>
          <a:prstGeom prst="rect">
            <a:avLst/>
          </a:prstGeom>
          <a:solidFill>
            <a:schemeClr val="bg1"/>
          </a:solidFill>
          <a:ln w="19050">
            <a:noFill/>
            <a:miter lim="800000"/>
            <a:headEnd/>
            <a:tailEnd/>
          </a:ln>
          <a:effectLst/>
        </p:spPr>
        <p:txBody>
          <a:bodyPr>
            <a:spAutoFit/>
          </a:bodyPr>
          <a:lstStyle/>
          <a:p>
            <a:pPr marL="457200" indent="-457200" algn="r">
              <a:spcBef>
                <a:spcPct val="50000"/>
              </a:spcBef>
              <a:defRPr/>
            </a:pPr>
            <a:r>
              <a:rPr lang="en-US" sz="1600" b="1" i="1">
                <a:solidFill>
                  <a:schemeClr val="bg2"/>
                </a:solidFill>
                <a:effectLst>
                  <a:outerShdw blurRad="38100" dist="38100" dir="2700000" algn="tl">
                    <a:srgbClr val="C0C0C0"/>
                  </a:outerShdw>
                </a:effectLst>
                <a:latin typeface="Comic Sans MS" pitchFamily="66" charset="0"/>
              </a:rPr>
              <a:t>LO 4  Explain generally accepted accounting principles and the cost principle.</a:t>
            </a:r>
          </a:p>
        </p:txBody>
      </p:sp>
      <p:pic>
        <p:nvPicPr>
          <p:cNvPr id="33797" name="Picture 6" descr="truck_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33600" y="2379663"/>
            <a:ext cx="1447800" cy="117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8" descr="start-box-truck-business-200X2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236220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9" name="Line 9"/>
          <p:cNvSpPr>
            <a:spLocks noChangeShapeType="1"/>
          </p:cNvSpPr>
          <p:nvPr/>
        </p:nvSpPr>
        <p:spPr bwMode="auto">
          <a:xfrm>
            <a:off x="3429000" y="2971800"/>
            <a:ext cx="1524000" cy="0"/>
          </a:xfrm>
          <a:prstGeom prst="line">
            <a:avLst/>
          </a:prstGeom>
          <a:noFill/>
          <a:ln w="3810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cxnSp>
        <p:nvCxnSpPr>
          <p:cNvPr id="33800" name="Straight Arrow Connector 2"/>
          <p:cNvCxnSpPr>
            <a:cxnSpLocks noChangeShapeType="1"/>
          </p:cNvCxnSpPr>
          <p:nvPr/>
        </p:nvCxnSpPr>
        <p:spPr bwMode="auto">
          <a:xfrm flipV="1">
            <a:off x="4419600" y="2971800"/>
            <a:ext cx="3505200" cy="2362200"/>
          </a:xfrm>
          <a:prstGeom prst="straightConnector1">
            <a:avLst/>
          </a:prstGeom>
          <a:noFill/>
          <a:ln w="12700" cap="sq" algn="ctr">
            <a:solidFill>
              <a:schemeClr val="tx1"/>
            </a:solidFill>
            <a:round/>
            <a:headEnd type="none" w="sm" len="sm"/>
            <a:tailEnd type="arrow" w="med" len="med"/>
          </a:ln>
          <a:extLst>
            <a:ext uri="{909E8E84-426E-40DD-AFC4-6F175D3DCCD1}">
              <a14:hiddenFill xmlns:a14="http://schemas.microsoft.com/office/drawing/2010/main">
                <a:noFill/>
              </a14:hiddenFill>
            </a:ext>
          </a:extLst>
        </p:spPr>
      </p:cxnSp>
      <p:cxnSp>
        <p:nvCxnSpPr>
          <p:cNvPr id="3" name="Straight Connector 2"/>
          <p:cNvCxnSpPr/>
          <p:nvPr/>
        </p:nvCxnSpPr>
        <p:spPr bwMode="auto">
          <a:xfrm>
            <a:off x="533400" y="1143000"/>
            <a:ext cx="7848600" cy="0"/>
          </a:xfrm>
          <a:prstGeom prst="line">
            <a:avLst/>
          </a:prstGeom>
          <a:solidFill>
            <a:schemeClr val="accent1"/>
          </a:solidFill>
          <a:ln w="12700" cap="sq" cmpd="sng" algn="ctr">
            <a:solidFill>
              <a:schemeClr val="tx1"/>
            </a:solidFill>
            <a:prstDash val="solid"/>
            <a:round/>
            <a:headEnd type="none" w="sm" len="sm"/>
            <a:tailEnd type="none" w="sm" len="sm"/>
          </a:ln>
          <a:effectLst/>
        </p:spPr>
      </p:cxnSp>
    </p:spTree>
    <p:extLst>
      <p:ext uri="{BB962C8B-B14F-4D97-AF65-F5344CB8AC3E}">
        <p14:creationId xmlns:p14="http://schemas.microsoft.com/office/powerpoint/2010/main" val="1066011759"/>
      </p:ext>
    </p:extLst>
  </p:cSld>
  <p:clrMapOvr>
    <a:masterClrMapping/>
  </p:clrMapOvr>
  <p:transition>
    <p:wipe dir="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609600" y="1295400"/>
            <a:ext cx="7620000" cy="493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rgbClr val="000000"/>
                </a:solidFill>
                <a:miter lim="800000"/>
                <a:headEnd type="none" w="sm" len="sm"/>
                <a:tailEnd type="none" w="sm" len="sm"/>
              </a14:hiddenLine>
            </a:ext>
          </a:extLst>
        </p:spPr>
        <p:txBody>
          <a:bodyPr>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685800" indent="-45720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lvl="1">
              <a:lnSpc>
                <a:spcPct val="125000"/>
              </a:lnSpc>
              <a:spcBef>
                <a:spcPct val="60000"/>
              </a:spcBef>
              <a:buClr>
                <a:srgbClr val="CC0000"/>
              </a:buClr>
              <a:buSzPct val="80000"/>
              <a:buFont typeface="Wingdings" pitchFamily="2" charset="2"/>
              <a:buChar char="u"/>
            </a:pPr>
            <a:r>
              <a:rPr lang="en-US" altLang="en-US" sz="2200" b="0" dirty="0">
                <a:solidFill>
                  <a:schemeClr val="tx1"/>
                </a:solidFill>
                <a:latin typeface="Liberation Sans" panose="020B0604020202020204" pitchFamily="34" charset="0"/>
              </a:rPr>
              <a:t>Buildings, equipment, and motor vehicles (long-lived assets) are recorded as assets, rather than an expense, in the year acquired.</a:t>
            </a:r>
          </a:p>
          <a:p>
            <a:pPr lvl="1">
              <a:lnSpc>
                <a:spcPct val="125000"/>
              </a:lnSpc>
              <a:spcBef>
                <a:spcPct val="60000"/>
              </a:spcBef>
              <a:buClr>
                <a:srgbClr val="CC0000"/>
              </a:buClr>
              <a:buSzPct val="80000"/>
              <a:buFont typeface="Wingdings" pitchFamily="2" charset="2"/>
              <a:buChar char="u"/>
            </a:pPr>
            <a:r>
              <a:rPr lang="en-US" altLang="en-US" sz="2200" b="0" dirty="0">
                <a:solidFill>
                  <a:schemeClr val="tx1"/>
                </a:solidFill>
                <a:latin typeface="Liberation Sans" panose="020B0604020202020204" pitchFamily="34" charset="0"/>
              </a:rPr>
              <a:t>Think of it as: “Prepaying for the use of an asset”</a:t>
            </a:r>
          </a:p>
          <a:p>
            <a:pPr lvl="1">
              <a:lnSpc>
                <a:spcPct val="125000"/>
              </a:lnSpc>
              <a:spcBef>
                <a:spcPct val="60000"/>
              </a:spcBef>
              <a:buClr>
                <a:srgbClr val="CC0000"/>
              </a:buClr>
              <a:buSzPct val="80000"/>
              <a:buFont typeface="Wingdings" pitchFamily="2" charset="2"/>
              <a:buChar char="u"/>
            </a:pPr>
            <a:r>
              <a:rPr lang="en-US" sz="2200" dirty="0">
                <a:solidFill>
                  <a:schemeClr val="tx2">
                    <a:lumMod val="50000"/>
                  </a:schemeClr>
                </a:solidFill>
                <a:latin typeface="Liberation Sans" panose="020B0604020202020204" pitchFamily="34" charset="0"/>
              </a:rPr>
              <a:t>Depreciation</a:t>
            </a:r>
            <a:r>
              <a:rPr lang="en-US" sz="2200" b="0" dirty="0">
                <a:solidFill>
                  <a:schemeClr val="tx1"/>
                </a:solidFill>
                <a:latin typeface="Liberation Sans" panose="020B0604020202020204" pitchFamily="34" charset="0"/>
              </a:rPr>
              <a:t> is the process of allocating the cost of an asset to expense </a:t>
            </a:r>
            <a:r>
              <a:rPr lang="en-US" altLang="en-US" sz="2200" b="0" dirty="0">
                <a:solidFill>
                  <a:schemeClr val="tx1"/>
                </a:solidFill>
                <a:latin typeface="Liberation Sans" panose="020B0604020202020204" pitchFamily="34" charset="0"/>
              </a:rPr>
              <a:t>(depreciation)</a:t>
            </a:r>
            <a:r>
              <a:rPr lang="en-US" sz="2200" b="0" dirty="0">
                <a:solidFill>
                  <a:schemeClr val="tx1"/>
                </a:solidFill>
                <a:latin typeface="Liberation Sans" panose="020B0604020202020204" pitchFamily="34" charset="0"/>
              </a:rPr>
              <a:t> over its </a:t>
            </a:r>
            <a:r>
              <a:rPr lang="en-US" sz="2200" dirty="0">
                <a:solidFill>
                  <a:schemeClr val="tx2">
                    <a:lumMod val="50000"/>
                  </a:schemeClr>
                </a:solidFill>
                <a:latin typeface="Liberation Sans" panose="020B0604020202020204" pitchFamily="34" charset="0"/>
              </a:rPr>
              <a:t>useful</a:t>
            </a:r>
            <a:r>
              <a:rPr lang="en-US" sz="2200" b="0" dirty="0">
                <a:solidFill>
                  <a:schemeClr val="tx1"/>
                </a:solidFill>
                <a:latin typeface="Liberation Sans" panose="020B0604020202020204" pitchFamily="34" charset="0"/>
              </a:rPr>
              <a:t> </a:t>
            </a:r>
            <a:r>
              <a:rPr lang="en-US" sz="2200" dirty="0">
                <a:solidFill>
                  <a:schemeClr val="tx2">
                    <a:lumMod val="50000"/>
                  </a:schemeClr>
                </a:solidFill>
                <a:latin typeface="Liberation Sans" panose="020B0604020202020204" pitchFamily="34" charset="0"/>
              </a:rPr>
              <a:t>life</a:t>
            </a:r>
            <a:r>
              <a:rPr lang="en-US" sz="2200" b="0" dirty="0">
                <a:solidFill>
                  <a:schemeClr val="tx1"/>
                </a:solidFill>
                <a:latin typeface="Liberation Sans" panose="020B0604020202020204" pitchFamily="34" charset="0"/>
              </a:rPr>
              <a:t>…  like other prepaid expenses</a:t>
            </a:r>
          </a:p>
          <a:p>
            <a:pPr lvl="1">
              <a:lnSpc>
                <a:spcPct val="125000"/>
              </a:lnSpc>
              <a:spcBef>
                <a:spcPct val="60000"/>
              </a:spcBef>
              <a:buClr>
                <a:srgbClr val="CC0000"/>
              </a:buClr>
              <a:buSzPct val="80000"/>
              <a:buFont typeface="Wingdings" pitchFamily="2" charset="2"/>
              <a:buChar char="u"/>
            </a:pPr>
            <a:r>
              <a:rPr lang="en-US" altLang="en-US" sz="2200" b="0" dirty="0">
                <a:solidFill>
                  <a:schemeClr val="tx1"/>
                </a:solidFill>
                <a:latin typeface="Liberation Sans" panose="020B0604020202020204" pitchFamily="34" charset="0"/>
              </a:rPr>
              <a:t>IT IS A MATHEMATICAL ESTIMATE… Depreciation does </a:t>
            </a:r>
            <a:r>
              <a:rPr lang="en-US" altLang="en-US" sz="2200" b="0" dirty="0">
                <a:solidFill>
                  <a:schemeClr val="accent6"/>
                </a:solidFill>
                <a:latin typeface="Liberation Sans" panose="020B0604020202020204" pitchFamily="34" charset="0"/>
              </a:rPr>
              <a:t>not</a:t>
            </a:r>
            <a:r>
              <a:rPr lang="en-US" altLang="en-US" sz="2200" b="0" dirty="0">
                <a:solidFill>
                  <a:schemeClr val="tx1"/>
                </a:solidFill>
                <a:latin typeface="Liberation Sans" panose="020B0604020202020204" pitchFamily="34" charset="0"/>
              </a:rPr>
              <a:t> attempt to report the </a:t>
            </a:r>
            <a:r>
              <a:rPr lang="en-US" altLang="en-US" sz="2200" b="0" dirty="0">
                <a:solidFill>
                  <a:schemeClr val="accent6"/>
                </a:solidFill>
                <a:latin typeface="Liberation Sans" panose="020B0604020202020204" pitchFamily="34" charset="0"/>
              </a:rPr>
              <a:t>actual change </a:t>
            </a:r>
            <a:r>
              <a:rPr lang="en-US" altLang="en-US" sz="2200" b="0" dirty="0">
                <a:solidFill>
                  <a:schemeClr val="tx1"/>
                </a:solidFill>
                <a:latin typeface="Liberation Sans" panose="020B0604020202020204" pitchFamily="34" charset="0"/>
              </a:rPr>
              <a:t>in the value of the asset.</a:t>
            </a:r>
          </a:p>
        </p:txBody>
      </p:sp>
      <p:sp>
        <p:nvSpPr>
          <p:cNvPr id="8"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9"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dirty="0">
                <a:solidFill>
                  <a:srgbClr val="CC0000"/>
                </a:solidFill>
                <a:latin typeface="Liberation Sans" panose="020B0604020202020204" pitchFamily="34" charset="0"/>
              </a:rPr>
              <a:t>Depreciation</a:t>
            </a:r>
            <a:endParaRPr lang="en-US" altLang="en-US" sz="3200" b="1" dirty="0">
              <a:solidFill>
                <a:srgbClr val="CC0000"/>
              </a:solidFill>
              <a:latin typeface="Liberation Sans" panose="020B0604020202020204" pitchFamily="34" charset="0"/>
            </a:endParaRPr>
          </a:p>
        </p:txBody>
      </p:sp>
      <p:sp>
        <p:nvSpPr>
          <p:cNvPr id="5"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2 </a:t>
            </a:r>
          </a:p>
        </p:txBody>
      </p:sp>
    </p:spTree>
  </p:cSld>
  <p:clrMapOvr>
    <a:masterClrMapping/>
  </p:clrMapOvr>
  <p:transition>
    <p:wipe dir="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E3B882-AA30-4349-A338-7743D796C66A}"/>
              </a:ext>
            </a:extLst>
          </p:cNvPr>
          <p:cNvPicPr>
            <a:picLocks noChangeAspect="1"/>
          </p:cNvPicPr>
          <p:nvPr/>
        </p:nvPicPr>
        <p:blipFill>
          <a:blip r:embed="rId2"/>
          <a:stretch>
            <a:fillRect/>
          </a:stretch>
        </p:blipFill>
        <p:spPr>
          <a:xfrm>
            <a:off x="1562100" y="1143000"/>
            <a:ext cx="6019800" cy="4261207"/>
          </a:xfrm>
          <a:prstGeom prst="rect">
            <a:avLst/>
          </a:prstGeom>
        </p:spPr>
      </p:pic>
    </p:spTree>
    <p:extLst>
      <p:ext uri="{BB962C8B-B14F-4D97-AF65-F5344CB8AC3E}">
        <p14:creationId xmlns:p14="http://schemas.microsoft.com/office/powerpoint/2010/main" val="1033995695"/>
      </p:ext>
    </p:extLst>
  </p:cSld>
  <p:clrMapOvr>
    <a:masterClrMapping/>
  </p:clrMapOvr>
  <p:transition>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sosceles Triangle 6"/>
          <p:cNvSpPr/>
          <p:nvPr/>
        </p:nvSpPr>
        <p:spPr bwMode="auto">
          <a:xfrm rot="5400000">
            <a:off x="1917401" y="616060"/>
            <a:ext cx="338931" cy="329406"/>
          </a:xfrm>
          <a:prstGeom prst="triangle">
            <a:avLst/>
          </a:prstGeom>
          <a:solidFill>
            <a:srgbClr val="003399"/>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iberation Sans" panose="020B0604020202020204" pitchFamily="34" charset="0"/>
            </a:endParaRPr>
          </a:p>
        </p:txBody>
      </p:sp>
      <p:sp>
        <p:nvSpPr>
          <p:cNvPr id="8" name="TextBox 7"/>
          <p:cNvSpPr txBox="1"/>
          <p:nvPr/>
        </p:nvSpPr>
        <p:spPr>
          <a:xfrm>
            <a:off x="228600" y="465160"/>
            <a:ext cx="173374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lgn="ctr">
              <a:spcBef>
                <a:spcPct val="50000"/>
              </a:spcBef>
              <a:defRPr i="0">
                <a:solidFill>
                  <a:srgbClr val="E20000"/>
                </a:solidFill>
                <a:effectLst/>
                <a:latin typeface="Arial"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sz="1800" b="1" dirty="0">
                <a:solidFill>
                  <a:srgbClr val="CC0000"/>
                </a:solidFill>
                <a:latin typeface="Liberation Sans" panose="020B0604020202020204" pitchFamily="34" charset="0"/>
              </a:rPr>
              <a:t>LEARNING OBJECTIVE</a:t>
            </a:r>
          </a:p>
        </p:txBody>
      </p:sp>
      <p:sp>
        <p:nvSpPr>
          <p:cNvPr id="9" name="Rounded Rectangle 8"/>
          <p:cNvSpPr/>
          <p:nvPr/>
        </p:nvSpPr>
        <p:spPr bwMode="auto">
          <a:xfrm>
            <a:off x="2789829" y="330348"/>
            <a:ext cx="5958883" cy="941945"/>
          </a:xfrm>
          <a:prstGeom prst="roundRect">
            <a:avLst/>
          </a:prstGeom>
          <a:solidFill>
            <a:srgbClr val="0066CC"/>
          </a:solidFill>
          <a:ln w="12700" cap="sq" cmpd="sng" algn="ctr">
            <a:noFill/>
            <a:prstDash val="solid"/>
            <a:round/>
            <a:headEnd type="none" w="sm" len="sm"/>
            <a:tailEnd type="none" w="sm" len="sm"/>
          </a:ln>
          <a:effectLst>
            <a:innerShdw blurRad="114300">
              <a:prstClr val="black"/>
            </a:innerShdw>
          </a:effectLst>
        </p:spPr>
        <p:txBody>
          <a:bodyPr vert="horz" wrap="square" lIns="91440" tIns="45720" rIns="91440" bIns="91440" numCol="1" rtlCol="0" anchor="ctr" anchorCtr="0" compatLnSpc="1">
            <a:prstTxWarp prst="textNoShape">
              <a:avLst/>
            </a:prstTxWarp>
            <a:noAutofit/>
          </a:bodyPr>
          <a:lstStyle/>
          <a:p>
            <a:pPr marL="53975" algn="l"/>
            <a:r>
              <a:rPr lang="en-US" sz="2100" dirty="0">
                <a:solidFill>
                  <a:schemeClr val="accent3"/>
                </a:solidFill>
                <a:effectLst>
                  <a:outerShdw blurRad="38100" dist="38100" dir="2700000" algn="tl">
                    <a:srgbClr val="000000">
                      <a:alpha val="43137"/>
                    </a:srgbClr>
                  </a:outerShdw>
                </a:effectLst>
                <a:latin typeface="Liberation Sans" panose="020B0604020202020204" pitchFamily="34" charset="0"/>
              </a:rPr>
              <a:t>Explain the accrual basis of accounting and the reasons for adjusting entries.</a:t>
            </a:r>
          </a:p>
        </p:txBody>
      </p:sp>
      <p:sp>
        <p:nvSpPr>
          <p:cNvPr id="10" name="TextBox 9"/>
          <p:cNvSpPr txBox="1"/>
          <p:nvPr/>
        </p:nvSpPr>
        <p:spPr>
          <a:xfrm>
            <a:off x="2169682" y="426570"/>
            <a:ext cx="554182" cy="707886"/>
          </a:xfrm>
          <a:prstGeom prst="rect">
            <a:avLst/>
          </a:prstGeom>
          <a:noFill/>
        </p:spPr>
        <p:txBody>
          <a:bodyPr wrap="square" rtlCol="0">
            <a:spAutoFit/>
          </a:bodyPr>
          <a:lstStyle/>
          <a:p>
            <a:pPr algn="ctr"/>
            <a:r>
              <a:rPr lang="en-US" sz="4000" b="1" i="0" dirty="0">
                <a:solidFill>
                  <a:srgbClr val="CC0000"/>
                </a:solidFill>
                <a:effectLst/>
                <a:latin typeface="Liberation Sans" panose="020B0604020202020204" pitchFamily="34" charset="0"/>
              </a:rPr>
              <a:t>1</a:t>
            </a:r>
          </a:p>
        </p:txBody>
      </p:sp>
      <p:cxnSp>
        <p:nvCxnSpPr>
          <p:cNvPr id="11" name="Straight Connector 10"/>
          <p:cNvCxnSpPr/>
          <p:nvPr/>
        </p:nvCxnSpPr>
        <p:spPr bwMode="auto">
          <a:xfrm>
            <a:off x="1905000" y="338012"/>
            <a:ext cx="0" cy="912801"/>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12"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1 </a:t>
            </a:r>
          </a:p>
        </p:txBody>
      </p:sp>
      <p:sp>
        <p:nvSpPr>
          <p:cNvPr id="13" name="Text Box 5"/>
          <p:cNvSpPr txBox="1">
            <a:spLocks noChangeArrowheads="1"/>
          </p:cNvSpPr>
          <p:nvPr/>
        </p:nvSpPr>
        <p:spPr bwMode="auto">
          <a:xfrm>
            <a:off x="914400" y="4462463"/>
            <a:ext cx="5791200" cy="94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rgbClr val="000000"/>
                </a:solidFill>
                <a:miter lim="800000"/>
                <a:headEnd type="none" w="sm" len="sm"/>
                <a:tailEnd type="none" w="sm" len="sm"/>
              </a14:hiddenLine>
            </a:ext>
          </a:extLst>
        </p:spPr>
        <p:txBody>
          <a:bodyPr>
            <a:spAutoFit/>
          </a:bodyPr>
          <a:lstStyle>
            <a:lvl1pPr marL="457200" indent="-457200">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nSpc>
                <a:spcPct val="115000"/>
              </a:lnSpc>
              <a:spcBef>
                <a:spcPct val="25000"/>
              </a:spcBef>
              <a:buClr>
                <a:srgbClr val="CC0000"/>
              </a:buClr>
              <a:buSzPct val="80000"/>
              <a:buFont typeface="Wingdings" pitchFamily="2" charset="2"/>
              <a:buChar char="u"/>
            </a:pPr>
            <a:r>
              <a:rPr lang="en-US" altLang="en-US" sz="2200" b="0" dirty="0">
                <a:solidFill>
                  <a:schemeClr val="tx1"/>
                </a:solidFill>
                <a:latin typeface="Liberation Sans" panose="020B0604020202020204" pitchFamily="34" charset="0"/>
              </a:rPr>
              <a:t>Generally a </a:t>
            </a:r>
            <a:r>
              <a:rPr lang="en-US" altLang="en-US" sz="2200" dirty="0">
                <a:solidFill>
                  <a:schemeClr val="tx1"/>
                </a:solidFill>
                <a:latin typeface="Liberation Sans" panose="020B0604020202020204" pitchFamily="34" charset="0"/>
              </a:rPr>
              <a:t>month</a:t>
            </a:r>
            <a:r>
              <a:rPr lang="en-US" altLang="en-US" sz="2200" b="0" dirty="0">
                <a:solidFill>
                  <a:schemeClr val="tx1"/>
                </a:solidFill>
                <a:latin typeface="Liberation Sans" panose="020B0604020202020204" pitchFamily="34" charset="0"/>
              </a:rPr>
              <a:t>, a </a:t>
            </a:r>
            <a:r>
              <a:rPr lang="en-US" altLang="en-US" sz="2200" dirty="0">
                <a:solidFill>
                  <a:schemeClr val="tx1"/>
                </a:solidFill>
                <a:latin typeface="Liberation Sans" panose="020B0604020202020204" pitchFamily="34" charset="0"/>
              </a:rPr>
              <a:t>quarter</a:t>
            </a:r>
            <a:r>
              <a:rPr lang="en-US" altLang="en-US" sz="2200" b="0" dirty="0">
                <a:solidFill>
                  <a:schemeClr val="tx1"/>
                </a:solidFill>
                <a:latin typeface="Liberation Sans" panose="020B0604020202020204" pitchFamily="34" charset="0"/>
              </a:rPr>
              <a:t>, or a </a:t>
            </a:r>
            <a:r>
              <a:rPr lang="en-US" altLang="en-US" sz="2200" dirty="0">
                <a:solidFill>
                  <a:schemeClr val="tx1"/>
                </a:solidFill>
                <a:latin typeface="Liberation Sans" panose="020B0604020202020204" pitchFamily="34" charset="0"/>
              </a:rPr>
              <a:t>year</a:t>
            </a:r>
            <a:r>
              <a:rPr lang="en-US" altLang="en-US" sz="2200" b="0" dirty="0">
                <a:solidFill>
                  <a:schemeClr val="tx1"/>
                </a:solidFill>
                <a:latin typeface="Liberation Sans" panose="020B0604020202020204" pitchFamily="34" charset="0"/>
              </a:rPr>
              <a:t>.</a:t>
            </a:r>
          </a:p>
          <a:p>
            <a:pPr>
              <a:lnSpc>
                <a:spcPct val="115000"/>
              </a:lnSpc>
              <a:spcBef>
                <a:spcPct val="25000"/>
              </a:spcBef>
              <a:buClr>
                <a:srgbClr val="CC0000"/>
              </a:buClr>
              <a:buSzPct val="80000"/>
              <a:buFont typeface="Wingdings" pitchFamily="2" charset="2"/>
              <a:buChar char="u"/>
            </a:pPr>
            <a:r>
              <a:rPr lang="en-US" altLang="en-US" sz="2200" b="0" dirty="0">
                <a:solidFill>
                  <a:schemeClr val="tx1"/>
                </a:solidFill>
                <a:latin typeface="Liberation Sans" panose="020B0604020202020204" pitchFamily="34" charset="0"/>
              </a:rPr>
              <a:t>Fiscal year vs. calendar year.</a:t>
            </a:r>
          </a:p>
        </p:txBody>
      </p:sp>
      <p:sp>
        <p:nvSpPr>
          <p:cNvPr id="14" name="Text Box 8"/>
          <p:cNvSpPr txBox="1">
            <a:spLocks noChangeArrowheads="1"/>
          </p:cNvSpPr>
          <p:nvPr/>
        </p:nvSpPr>
        <p:spPr bwMode="auto">
          <a:xfrm>
            <a:off x="685800" y="1600200"/>
            <a:ext cx="777240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rgbClr val="000000"/>
                </a:solidFill>
                <a:miter lim="800000"/>
                <a:headEnd type="none" w="sm" len="sm"/>
                <a:tailEnd type="none" w="sm" len="sm"/>
              </a14:hiddenLine>
            </a:ext>
          </a:extLst>
        </p:spPr>
        <p:txBody>
          <a:bodyPr>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nSpc>
                <a:spcPct val="115000"/>
              </a:lnSpc>
              <a:spcBef>
                <a:spcPct val="30000"/>
              </a:spcBef>
              <a:buClrTx/>
              <a:buSzPct val="80000"/>
              <a:buFontTx/>
              <a:buNone/>
            </a:pPr>
            <a:r>
              <a:rPr lang="en-US" altLang="en-US" sz="2400" b="0" dirty="0">
                <a:solidFill>
                  <a:schemeClr val="tx1"/>
                </a:solidFill>
                <a:latin typeface="Liberation Sans" panose="020B0604020202020204" pitchFamily="34" charset="0"/>
              </a:rPr>
              <a:t>Accountants divide the economic life of a business into artificial time periods (</a:t>
            </a:r>
            <a:r>
              <a:rPr lang="en-US" altLang="en-US" sz="2400" dirty="0">
                <a:solidFill>
                  <a:schemeClr val="tx2">
                    <a:lumMod val="50000"/>
                  </a:schemeClr>
                </a:solidFill>
                <a:latin typeface="Liberation Sans" panose="020B0604020202020204" pitchFamily="34" charset="0"/>
              </a:rPr>
              <a:t>Periodicity Assumption</a:t>
            </a:r>
            <a:r>
              <a:rPr lang="en-US" altLang="en-US" sz="2400" b="0" dirty="0">
                <a:solidFill>
                  <a:schemeClr val="tx1"/>
                </a:solidFill>
                <a:latin typeface="Liberation Sans" panose="020B0604020202020204" pitchFamily="34" charset="0"/>
              </a:rPr>
              <a:t>).</a:t>
            </a:r>
          </a:p>
        </p:txBody>
      </p:sp>
      <p:sp>
        <p:nvSpPr>
          <p:cNvPr id="15" name="Freeform 11"/>
          <p:cNvSpPr>
            <a:spLocks/>
          </p:cNvSpPr>
          <p:nvPr/>
        </p:nvSpPr>
        <p:spPr bwMode="auto">
          <a:xfrm>
            <a:off x="792163" y="2963862"/>
            <a:ext cx="7285037" cy="4763"/>
          </a:xfrm>
          <a:custGeom>
            <a:avLst/>
            <a:gdLst>
              <a:gd name="T0" fmla="*/ 0 w 4589"/>
              <a:gd name="T1" fmla="*/ 0 h 3"/>
              <a:gd name="T2" fmla="*/ 2147483647 w 4589"/>
              <a:gd name="T3" fmla="*/ 2147483647 h 3"/>
              <a:gd name="T4" fmla="*/ 0 60000 65536"/>
              <a:gd name="T5" fmla="*/ 0 60000 65536"/>
              <a:gd name="T6" fmla="*/ 0 w 4589"/>
              <a:gd name="T7" fmla="*/ 0 h 3"/>
              <a:gd name="T8" fmla="*/ 4589 w 4589"/>
              <a:gd name="T9" fmla="*/ 3 h 3"/>
            </a:gdLst>
            <a:ahLst/>
            <a:cxnLst>
              <a:cxn ang="T4">
                <a:pos x="T0" y="T1"/>
              </a:cxn>
              <a:cxn ang="T5">
                <a:pos x="T2" y="T3"/>
              </a:cxn>
            </a:cxnLst>
            <a:rect l="T6" t="T7" r="T8" b="T9"/>
            <a:pathLst>
              <a:path w="4589" h="3">
                <a:moveTo>
                  <a:pt x="0" y="0"/>
                </a:moveTo>
                <a:lnTo>
                  <a:pt x="4589" y="3"/>
                </a:lnTo>
              </a:path>
            </a:pathLst>
          </a:custGeom>
          <a:noFill/>
          <a:ln w="508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latin typeface="Liberation Sans" panose="020B0604020202020204" pitchFamily="34" charset="0"/>
            </a:endParaRPr>
          </a:p>
        </p:txBody>
      </p:sp>
      <p:sp>
        <p:nvSpPr>
          <p:cNvPr id="16" name="Line 12"/>
          <p:cNvSpPr>
            <a:spLocks noChangeShapeType="1"/>
          </p:cNvSpPr>
          <p:nvPr/>
        </p:nvSpPr>
        <p:spPr bwMode="auto">
          <a:xfrm>
            <a:off x="766763" y="2836862"/>
            <a:ext cx="0" cy="254000"/>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latin typeface="Liberation Sans" panose="020B0604020202020204" pitchFamily="34" charset="0"/>
            </a:endParaRPr>
          </a:p>
        </p:txBody>
      </p:sp>
      <p:sp>
        <p:nvSpPr>
          <p:cNvPr id="17" name="Line 13"/>
          <p:cNvSpPr>
            <a:spLocks noChangeShapeType="1"/>
          </p:cNvSpPr>
          <p:nvPr/>
        </p:nvSpPr>
        <p:spPr bwMode="auto">
          <a:xfrm>
            <a:off x="1905000" y="2836862"/>
            <a:ext cx="0" cy="254000"/>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latin typeface="Liberation Sans" panose="020B0604020202020204" pitchFamily="34" charset="0"/>
            </a:endParaRPr>
          </a:p>
        </p:txBody>
      </p:sp>
      <p:sp>
        <p:nvSpPr>
          <p:cNvPr id="18" name="Rectangle 14"/>
          <p:cNvSpPr>
            <a:spLocks noChangeArrowheads="1"/>
          </p:cNvSpPr>
          <p:nvPr/>
        </p:nvSpPr>
        <p:spPr bwMode="auto">
          <a:xfrm>
            <a:off x="828675" y="2976562"/>
            <a:ext cx="92392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gn="ctr">
              <a:spcBef>
                <a:spcPct val="50000"/>
              </a:spcBef>
              <a:buClrTx/>
              <a:buSzTx/>
              <a:buFontTx/>
              <a:buNone/>
            </a:pPr>
            <a:r>
              <a:rPr lang="en-US" altLang="en-US" sz="2000" dirty="0">
                <a:solidFill>
                  <a:schemeClr val="tx1"/>
                </a:solidFill>
                <a:latin typeface="Liberation Sans" panose="020B0604020202020204" pitchFamily="34" charset="0"/>
              </a:rPr>
              <a:t>Jan.</a:t>
            </a:r>
          </a:p>
        </p:txBody>
      </p:sp>
      <p:sp>
        <p:nvSpPr>
          <p:cNvPr id="19" name="Rectangle 15"/>
          <p:cNvSpPr>
            <a:spLocks noChangeArrowheads="1"/>
          </p:cNvSpPr>
          <p:nvPr/>
        </p:nvSpPr>
        <p:spPr bwMode="auto">
          <a:xfrm>
            <a:off x="2047875" y="2976562"/>
            <a:ext cx="77152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gn="ctr">
              <a:spcBef>
                <a:spcPct val="50000"/>
              </a:spcBef>
              <a:buClrTx/>
              <a:buSzTx/>
              <a:buFontTx/>
              <a:buNone/>
            </a:pPr>
            <a:r>
              <a:rPr lang="en-US" altLang="en-US" sz="2000" dirty="0">
                <a:solidFill>
                  <a:schemeClr val="tx1"/>
                </a:solidFill>
                <a:latin typeface="Liberation Sans" panose="020B0604020202020204" pitchFamily="34" charset="0"/>
              </a:rPr>
              <a:t>Feb.</a:t>
            </a:r>
          </a:p>
        </p:txBody>
      </p:sp>
      <p:sp>
        <p:nvSpPr>
          <p:cNvPr id="20" name="Rectangle 16"/>
          <p:cNvSpPr>
            <a:spLocks noChangeArrowheads="1"/>
          </p:cNvSpPr>
          <p:nvPr/>
        </p:nvSpPr>
        <p:spPr bwMode="auto">
          <a:xfrm>
            <a:off x="3190875" y="2976562"/>
            <a:ext cx="77152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gn="ctr">
              <a:spcBef>
                <a:spcPct val="50000"/>
              </a:spcBef>
              <a:buClrTx/>
              <a:buSzTx/>
              <a:buFontTx/>
              <a:buNone/>
            </a:pPr>
            <a:r>
              <a:rPr lang="en-US" altLang="en-US" sz="2000" dirty="0">
                <a:solidFill>
                  <a:schemeClr val="tx1"/>
                </a:solidFill>
                <a:latin typeface="Liberation Sans" panose="020B0604020202020204" pitchFamily="34" charset="0"/>
              </a:rPr>
              <a:t>Mar.</a:t>
            </a:r>
          </a:p>
        </p:txBody>
      </p:sp>
      <p:sp>
        <p:nvSpPr>
          <p:cNvPr id="21" name="Rectangle 17"/>
          <p:cNvSpPr>
            <a:spLocks noChangeArrowheads="1"/>
          </p:cNvSpPr>
          <p:nvPr/>
        </p:nvSpPr>
        <p:spPr bwMode="auto">
          <a:xfrm>
            <a:off x="4333875" y="2976562"/>
            <a:ext cx="77152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gn="ctr">
              <a:spcBef>
                <a:spcPct val="50000"/>
              </a:spcBef>
              <a:buClrTx/>
              <a:buSzTx/>
              <a:buFontTx/>
              <a:buNone/>
            </a:pPr>
            <a:r>
              <a:rPr lang="en-US" altLang="en-US" sz="2000" dirty="0">
                <a:solidFill>
                  <a:schemeClr val="tx1"/>
                </a:solidFill>
                <a:latin typeface="Liberation Sans" panose="020B0604020202020204" pitchFamily="34" charset="0"/>
              </a:rPr>
              <a:t>Apr.</a:t>
            </a:r>
          </a:p>
        </p:txBody>
      </p:sp>
      <p:sp>
        <p:nvSpPr>
          <p:cNvPr id="22" name="Line 19"/>
          <p:cNvSpPr>
            <a:spLocks noChangeShapeType="1"/>
          </p:cNvSpPr>
          <p:nvPr/>
        </p:nvSpPr>
        <p:spPr bwMode="auto">
          <a:xfrm>
            <a:off x="5324475" y="2836862"/>
            <a:ext cx="0" cy="254000"/>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latin typeface="Liberation Sans" panose="020B0604020202020204" pitchFamily="34" charset="0"/>
            </a:endParaRPr>
          </a:p>
        </p:txBody>
      </p:sp>
      <p:sp>
        <p:nvSpPr>
          <p:cNvPr id="23" name="Rectangle 20"/>
          <p:cNvSpPr>
            <a:spLocks noChangeArrowheads="1"/>
          </p:cNvSpPr>
          <p:nvPr/>
        </p:nvSpPr>
        <p:spPr bwMode="auto">
          <a:xfrm>
            <a:off x="7153275" y="2976562"/>
            <a:ext cx="77152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gn="ctr">
              <a:spcBef>
                <a:spcPct val="50000"/>
              </a:spcBef>
              <a:buClrTx/>
              <a:buSzTx/>
              <a:buFontTx/>
              <a:buNone/>
            </a:pPr>
            <a:r>
              <a:rPr lang="en-US" altLang="en-US" sz="2000" dirty="0">
                <a:solidFill>
                  <a:schemeClr val="tx1"/>
                </a:solidFill>
                <a:latin typeface="Liberation Sans" panose="020B0604020202020204" pitchFamily="34" charset="0"/>
              </a:rPr>
              <a:t>Dec.</a:t>
            </a:r>
          </a:p>
        </p:txBody>
      </p:sp>
      <p:sp>
        <p:nvSpPr>
          <p:cNvPr id="24" name="Line 21"/>
          <p:cNvSpPr>
            <a:spLocks noChangeShapeType="1"/>
          </p:cNvSpPr>
          <p:nvPr/>
        </p:nvSpPr>
        <p:spPr bwMode="auto">
          <a:xfrm>
            <a:off x="8067675" y="2836862"/>
            <a:ext cx="0" cy="254000"/>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latin typeface="Liberation Sans" panose="020B0604020202020204" pitchFamily="34" charset="0"/>
            </a:endParaRPr>
          </a:p>
        </p:txBody>
      </p:sp>
      <p:sp>
        <p:nvSpPr>
          <p:cNvPr id="25" name="Rectangle 23"/>
          <p:cNvSpPr>
            <a:spLocks noChangeArrowheads="1"/>
          </p:cNvSpPr>
          <p:nvPr/>
        </p:nvSpPr>
        <p:spPr bwMode="auto">
          <a:xfrm>
            <a:off x="5562600" y="2836862"/>
            <a:ext cx="1143000" cy="304800"/>
          </a:xfrm>
          <a:prstGeom prst="rect">
            <a:avLst/>
          </a:prstGeom>
          <a:solidFill>
            <a:schemeClr val="bg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gn="ctr">
              <a:lnSpc>
                <a:spcPct val="15000"/>
              </a:lnSpc>
              <a:spcBef>
                <a:spcPct val="0"/>
              </a:spcBef>
              <a:buClrTx/>
              <a:buSzTx/>
              <a:buFontTx/>
              <a:buNone/>
            </a:pPr>
            <a:r>
              <a:rPr lang="en-US" altLang="en-US" dirty="0">
                <a:solidFill>
                  <a:schemeClr val="tx1"/>
                </a:solidFill>
                <a:latin typeface="Liberation Sans" panose="020B0604020202020204" pitchFamily="34" charset="0"/>
              </a:rPr>
              <a:t>. . . . .</a:t>
            </a:r>
          </a:p>
        </p:txBody>
      </p:sp>
      <p:sp>
        <p:nvSpPr>
          <p:cNvPr id="26" name="Line 24"/>
          <p:cNvSpPr>
            <a:spLocks noChangeShapeType="1"/>
          </p:cNvSpPr>
          <p:nvPr/>
        </p:nvSpPr>
        <p:spPr bwMode="auto">
          <a:xfrm>
            <a:off x="3048000" y="2836862"/>
            <a:ext cx="0" cy="254000"/>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latin typeface="Liberation Sans" panose="020B0604020202020204" pitchFamily="34" charset="0"/>
            </a:endParaRPr>
          </a:p>
        </p:txBody>
      </p:sp>
      <p:sp>
        <p:nvSpPr>
          <p:cNvPr id="27" name="Line 25"/>
          <p:cNvSpPr>
            <a:spLocks noChangeShapeType="1"/>
          </p:cNvSpPr>
          <p:nvPr/>
        </p:nvSpPr>
        <p:spPr bwMode="auto">
          <a:xfrm>
            <a:off x="4191000" y="2836862"/>
            <a:ext cx="0" cy="254000"/>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latin typeface="Liberation Sans" panose="020B0604020202020204" pitchFamily="34" charset="0"/>
            </a:endParaRPr>
          </a:p>
        </p:txBody>
      </p:sp>
      <p:sp>
        <p:nvSpPr>
          <p:cNvPr id="28" name="Line 26"/>
          <p:cNvSpPr>
            <a:spLocks noChangeShapeType="1"/>
          </p:cNvSpPr>
          <p:nvPr/>
        </p:nvSpPr>
        <p:spPr bwMode="auto">
          <a:xfrm>
            <a:off x="6934200" y="2836862"/>
            <a:ext cx="0" cy="254000"/>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latin typeface="Liberation Sans" panose="020B0604020202020204" pitchFamily="34" charset="0"/>
            </a:endParaRPr>
          </a:p>
        </p:txBody>
      </p:sp>
      <p:sp>
        <p:nvSpPr>
          <p:cNvPr id="29" name="AutoShape 27"/>
          <p:cNvSpPr>
            <a:spLocks/>
          </p:cNvSpPr>
          <p:nvPr/>
        </p:nvSpPr>
        <p:spPr bwMode="auto">
          <a:xfrm rot="16200000">
            <a:off x="1143000" y="2913062"/>
            <a:ext cx="381000" cy="1143000"/>
          </a:xfrm>
          <a:prstGeom prst="leftBrace">
            <a:avLst>
              <a:gd name="adj1" fmla="val 25000"/>
              <a:gd name="adj2" fmla="val 50000"/>
            </a:avLst>
          </a:prstGeom>
          <a:noFill/>
          <a:ln w="28575" cap="sq">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vert="eaVert" wrap="none" anchor="ct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gn="ctr">
              <a:spcBef>
                <a:spcPct val="0"/>
              </a:spcBef>
              <a:buClrTx/>
              <a:buSzTx/>
              <a:buFontTx/>
              <a:buNone/>
            </a:pPr>
            <a:endParaRPr lang="en-US" altLang="en-US" sz="2400" b="0" dirty="0">
              <a:solidFill>
                <a:schemeClr val="tx1"/>
              </a:solidFill>
              <a:latin typeface="Liberation Sans" panose="020B0604020202020204" pitchFamily="34" charset="0"/>
            </a:endParaRPr>
          </a:p>
        </p:txBody>
      </p:sp>
      <p:sp>
        <p:nvSpPr>
          <p:cNvPr id="30" name="AutoShape 28"/>
          <p:cNvSpPr>
            <a:spLocks/>
          </p:cNvSpPr>
          <p:nvPr/>
        </p:nvSpPr>
        <p:spPr bwMode="auto">
          <a:xfrm rot="16200000">
            <a:off x="2286000" y="2074862"/>
            <a:ext cx="381000" cy="3429000"/>
          </a:xfrm>
          <a:prstGeom prst="leftBrace">
            <a:avLst>
              <a:gd name="adj1" fmla="val 75000"/>
              <a:gd name="adj2" fmla="val 50000"/>
            </a:avLst>
          </a:prstGeom>
          <a:noFill/>
          <a:ln w="28575" cap="sq">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vert="eaVert" wrap="none" anchor="ct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gn="ctr">
              <a:spcBef>
                <a:spcPct val="0"/>
              </a:spcBef>
              <a:buClrTx/>
              <a:buSzTx/>
              <a:buFontTx/>
              <a:buNone/>
            </a:pPr>
            <a:endParaRPr lang="en-US" altLang="en-US" sz="2400" b="0" dirty="0">
              <a:solidFill>
                <a:schemeClr val="tx1"/>
              </a:solidFill>
              <a:latin typeface="Liberation Sans" panose="020B0604020202020204" pitchFamily="34" charset="0"/>
            </a:endParaRPr>
          </a:p>
        </p:txBody>
      </p:sp>
      <p:sp>
        <p:nvSpPr>
          <p:cNvPr id="31" name="AutoShape 29"/>
          <p:cNvSpPr>
            <a:spLocks/>
          </p:cNvSpPr>
          <p:nvPr/>
        </p:nvSpPr>
        <p:spPr bwMode="auto">
          <a:xfrm rot="16200000">
            <a:off x="4229100" y="436562"/>
            <a:ext cx="381000" cy="7315200"/>
          </a:xfrm>
          <a:prstGeom prst="leftBrace">
            <a:avLst>
              <a:gd name="adj1" fmla="val 160000"/>
              <a:gd name="adj2" fmla="val 50000"/>
            </a:avLst>
          </a:prstGeom>
          <a:noFill/>
          <a:ln w="28575" cap="sq">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vert="eaVert" wrap="none" anchor="ct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gn="ctr">
              <a:spcBef>
                <a:spcPct val="0"/>
              </a:spcBef>
              <a:buClrTx/>
              <a:buSzTx/>
              <a:buFontTx/>
              <a:buNone/>
            </a:pPr>
            <a:endParaRPr lang="en-US" altLang="en-US" sz="2400" b="0" dirty="0">
              <a:solidFill>
                <a:schemeClr val="tx1"/>
              </a:solidFill>
              <a:latin typeface="Liberation Sans" panose="020B0604020202020204" pitchFamily="34" charset="0"/>
            </a:endParaRPr>
          </a:p>
        </p:txBody>
      </p:sp>
      <p:sp>
        <p:nvSpPr>
          <p:cNvPr id="33" name="Text Box 8"/>
          <p:cNvSpPr txBox="1">
            <a:spLocks noChangeArrowheads="1"/>
          </p:cNvSpPr>
          <p:nvPr/>
        </p:nvSpPr>
        <p:spPr bwMode="auto">
          <a:xfrm>
            <a:off x="5715000" y="5181600"/>
            <a:ext cx="2590800" cy="1154162"/>
          </a:xfrm>
          <a:prstGeom prst="rect">
            <a:avLst/>
          </a:prstGeom>
          <a:solidFill>
            <a:schemeClr val="accent3"/>
          </a:solidFill>
          <a:ln w="19050" cap="sq">
            <a:solidFill>
              <a:srgbClr val="000000"/>
            </a:solidFill>
            <a:miter lim="800000"/>
            <a:headEnd type="none" w="sm" len="sm"/>
            <a:tailEnd type="none" w="sm" len="sm"/>
          </a:ln>
          <a:effectLst>
            <a:innerShdw blurRad="114300">
              <a:prstClr val="black"/>
            </a:innerShdw>
          </a:effectLst>
        </p:spPr>
        <p:txBody>
          <a:bodyPr wrap="square" lIns="182880" tIns="91440" rIns="137160" bIns="91440">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ts val="0"/>
              </a:spcBef>
              <a:buNone/>
            </a:pPr>
            <a:r>
              <a:rPr lang="en-US" sz="1800" b="0" dirty="0">
                <a:solidFill>
                  <a:srgbClr val="CC0000"/>
                </a:solidFill>
                <a:latin typeface="Liberation Sans" panose="020B0604020202020204" pitchFamily="34" charset="0"/>
              </a:rPr>
              <a:t>▼</a:t>
            </a:r>
            <a:r>
              <a:rPr lang="en-US" sz="1500" b="0" dirty="0">
                <a:solidFill>
                  <a:srgbClr val="CC0000"/>
                </a:solidFill>
                <a:latin typeface="Liberation Sans" panose="020B0604020202020204" pitchFamily="34" charset="0"/>
              </a:rPr>
              <a:t> </a:t>
            </a:r>
            <a:r>
              <a:rPr lang="en-US" sz="1500" dirty="0">
                <a:solidFill>
                  <a:srgbClr val="CC0000"/>
                </a:solidFill>
                <a:latin typeface="Liberation Sans" panose="020B0604020202020204" pitchFamily="34" charset="0"/>
              </a:rPr>
              <a:t>HELPFUL HINT</a:t>
            </a:r>
          </a:p>
          <a:p>
            <a:pPr>
              <a:spcBef>
                <a:spcPts val="0"/>
              </a:spcBef>
              <a:buNone/>
            </a:pPr>
            <a:r>
              <a:rPr lang="en-US" sz="1500" b="0" dirty="0">
                <a:latin typeface="Liberation Sans" panose="020B0604020202020204" pitchFamily="34" charset="0"/>
              </a:rPr>
              <a:t>An accounting time period that is one year long is called a </a:t>
            </a:r>
            <a:r>
              <a:rPr lang="en-US" sz="1500" dirty="0">
                <a:solidFill>
                  <a:schemeClr val="tx2">
                    <a:lumMod val="50000"/>
                  </a:schemeClr>
                </a:solidFill>
                <a:latin typeface="Liberation Sans" panose="020B0604020202020204" pitchFamily="34" charset="0"/>
              </a:rPr>
              <a:t>fiscal year</a:t>
            </a:r>
            <a:r>
              <a:rPr lang="en-US" sz="1500" b="0" dirty="0">
                <a:latin typeface="Liberation Sans" panose="020B0604020202020204" pitchFamily="34" charset="0"/>
              </a:rPr>
              <a:t>.</a:t>
            </a:r>
            <a:endParaRPr lang="en-US" altLang="en-US" sz="1500" b="0" dirty="0">
              <a:solidFill>
                <a:schemeClr val="tx1"/>
              </a:solidFill>
              <a:latin typeface="Liberation Sans" panose="020B0604020202020204" pitchFamily="34" charset="0"/>
            </a:endParaRPr>
          </a:p>
        </p:txBody>
      </p:sp>
    </p:spTree>
    <p:extLst>
      <p:ext uri="{BB962C8B-B14F-4D97-AF65-F5344CB8AC3E}">
        <p14:creationId xmlns:p14="http://schemas.microsoft.com/office/powerpoint/2010/main" val="2965512388"/>
      </p:ext>
    </p:extLst>
  </p:cSld>
  <p:clrMapOvr>
    <a:masterClrMapping/>
  </p:clrMapOvr>
  <p:transition>
    <p:wipe dir="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228600" y="1289050"/>
            <a:ext cx="8610600" cy="3893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rgbClr val="000000"/>
                </a:solidFill>
                <a:miter lim="800000"/>
                <a:headEnd type="none" w="sm" len="sm"/>
                <a:tailEnd type="none" w="sm" len="sm"/>
              </a14:hiddenLine>
            </a:ext>
          </a:extLst>
        </p:spPr>
        <p:txBody>
          <a:bodyPr>
            <a:spAutoFit/>
          </a:bodyPr>
          <a:lstStyle>
            <a:lvl1pPr marL="457200" indent="-4572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lnSpc>
                <a:spcPct val="115000"/>
              </a:lnSpc>
              <a:spcBef>
                <a:spcPct val="40000"/>
              </a:spcBef>
              <a:buSzPct val="80000"/>
            </a:pPr>
            <a:r>
              <a:rPr lang="en-US" altLang="en-US" sz="2000" b="0" dirty="0">
                <a:solidFill>
                  <a:srgbClr val="800000"/>
                </a:solidFill>
                <a:latin typeface="Liberation Sans"/>
              </a:rPr>
              <a:t>Depreciation</a:t>
            </a:r>
            <a:endParaRPr lang="en-US" altLang="en-US" sz="2000" b="0" dirty="0">
              <a:latin typeface="Liberation Sans"/>
            </a:endParaRPr>
          </a:p>
          <a:p>
            <a:pPr algn="l">
              <a:lnSpc>
                <a:spcPct val="115000"/>
              </a:lnSpc>
              <a:spcBef>
                <a:spcPct val="40000"/>
              </a:spcBef>
              <a:buSzPct val="80000"/>
              <a:buFontTx/>
              <a:buBlip>
                <a:blip r:embed="rId3"/>
              </a:buBlip>
            </a:pPr>
            <a:r>
              <a:rPr lang="en-US" altLang="en-US" sz="2000" b="0" dirty="0">
                <a:latin typeface="Liberation Sans"/>
              </a:rPr>
              <a:t>Applies to buildings, equipment, and vehicles (long-lived assets).</a:t>
            </a:r>
          </a:p>
          <a:p>
            <a:pPr algn="l">
              <a:lnSpc>
                <a:spcPct val="115000"/>
              </a:lnSpc>
              <a:spcBef>
                <a:spcPct val="40000"/>
              </a:spcBef>
              <a:buSzPct val="80000"/>
              <a:buFontTx/>
              <a:buBlip>
                <a:blip r:embed="rId3"/>
              </a:buBlip>
            </a:pPr>
            <a:r>
              <a:rPr lang="en-US" altLang="en-US" sz="2000" b="0" dirty="0">
                <a:latin typeface="Liberation Sans"/>
              </a:rPr>
              <a:t>Companies report a portion of the cost of a long-lived asset as an expense (depreciation) during each period of the asset’s useful life (</a:t>
            </a:r>
            <a:r>
              <a:rPr lang="en-US" altLang="en-US" sz="2000" b="0" dirty="0">
                <a:solidFill>
                  <a:srgbClr val="800000"/>
                </a:solidFill>
                <a:latin typeface="Liberation Sans"/>
              </a:rPr>
              <a:t>Matching Principle</a:t>
            </a:r>
            <a:r>
              <a:rPr lang="en-US" altLang="en-US" sz="2000" b="0" dirty="0">
                <a:latin typeface="Liberation Sans"/>
              </a:rPr>
              <a:t>).</a:t>
            </a:r>
          </a:p>
          <a:p>
            <a:pPr algn="l">
              <a:lnSpc>
                <a:spcPct val="115000"/>
              </a:lnSpc>
              <a:spcBef>
                <a:spcPct val="40000"/>
              </a:spcBef>
              <a:buSzPct val="80000"/>
              <a:buFontTx/>
              <a:buBlip>
                <a:blip r:embed="rId3"/>
              </a:buBlip>
            </a:pPr>
            <a:r>
              <a:rPr lang="en-US" altLang="en-US" sz="2000" b="0" dirty="0">
                <a:latin typeface="Liberation Sans"/>
              </a:rPr>
              <a:t>By being able to record depreciation businesses essentially:  </a:t>
            </a:r>
          </a:p>
          <a:p>
            <a:pPr lvl="1">
              <a:lnSpc>
                <a:spcPct val="115000"/>
              </a:lnSpc>
              <a:spcBef>
                <a:spcPct val="40000"/>
              </a:spcBef>
              <a:buSzPct val="80000"/>
              <a:buFontTx/>
              <a:buBlip>
                <a:blip r:embed="rId3"/>
              </a:buBlip>
            </a:pPr>
            <a:r>
              <a:rPr lang="en-US" altLang="en-US" sz="2000" b="0" dirty="0">
                <a:latin typeface="Liberation Sans"/>
              </a:rPr>
              <a:t>(1) adjust/update the value of the asset and </a:t>
            </a:r>
          </a:p>
          <a:p>
            <a:pPr lvl="1">
              <a:lnSpc>
                <a:spcPct val="115000"/>
              </a:lnSpc>
              <a:spcBef>
                <a:spcPct val="40000"/>
              </a:spcBef>
              <a:buSzPct val="80000"/>
              <a:buFontTx/>
              <a:buBlip>
                <a:blip r:embed="rId3"/>
              </a:buBlip>
            </a:pPr>
            <a:r>
              <a:rPr lang="en-US" altLang="en-US" sz="2000" b="0" dirty="0">
                <a:latin typeface="Liberation Sans"/>
              </a:rPr>
              <a:t>(2)  increase in their expenses which reduces their Net Income which reduces… TAXES.</a:t>
            </a:r>
          </a:p>
        </p:txBody>
      </p:sp>
      <p:sp>
        <p:nvSpPr>
          <p:cNvPr id="2" name="Title 1"/>
          <p:cNvSpPr>
            <a:spLocks noGrp="1"/>
          </p:cNvSpPr>
          <p:nvPr>
            <p:ph type="title"/>
          </p:nvPr>
        </p:nvSpPr>
        <p:spPr/>
        <p:txBody>
          <a:bodyPr/>
          <a:lstStyle/>
          <a:p>
            <a:endParaRPr lang="en-US" dirty="0"/>
          </a:p>
        </p:txBody>
      </p:sp>
      <p:sp>
        <p:nvSpPr>
          <p:cNvPr id="5"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6"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dirty="0">
                <a:solidFill>
                  <a:srgbClr val="CC0000"/>
                </a:solidFill>
                <a:latin typeface="Liberation Sans" panose="020B0604020202020204" pitchFamily="34" charset="0"/>
              </a:rPr>
              <a:t>Depreciation</a:t>
            </a:r>
            <a:endParaRPr lang="en-US" altLang="en-US" sz="3200" b="1" dirty="0">
              <a:solidFill>
                <a:srgbClr val="CC0000"/>
              </a:solidFill>
              <a:latin typeface="Liberation Sans" panose="020B0604020202020204" pitchFamily="34" charset="0"/>
            </a:endParaRPr>
          </a:p>
        </p:txBody>
      </p:sp>
    </p:spTree>
    <p:extLst>
      <p:ext uri="{BB962C8B-B14F-4D97-AF65-F5344CB8AC3E}">
        <p14:creationId xmlns:p14="http://schemas.microsoft.com/office/powerpoint/2010/main" val="3157615453"/>
      </p:ext>
    </p:extLst>
  </p:cSld>
  <p:clrMapOvr>
    <a:masterClrMapping/>
  </p:clrMapOvr>
  <p:transition>
    <p:wipe dir="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altLang="en-US">
                <a:solidFill>
                  <a:schemeClr val="bg1"/>
                </a:solidFill>
                <a:effectLst/>
              </a:rPr>
              <a:t>Depreciation</a:t>
            </a:r>
          </a:p>
        </p:txBody>
      </p:sp>
      <p:sp>
        <p:nvSpPr>
          <p:cNvPr id="30723" name="Rectangle 3"/>
          <p:cNvSpPr>
            <a:spLocks noGrp="1" noChangeArrowheads="1"/>
          </p:cNvSpPr>
          <p:nvPr>
            <p:ph type="body" sz="half" idx="1"/>
          </p:nvPr>
        </p:nvSpPr>
        <p:spPr>
          <a:xfrm>
            <a:off x="533400" y="1137810"/>
            <a:ext cx="5943600" cy="1828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sz="2000" b="0" dirty="0">
                <a:effectLst/>
                <a:latin typeface="Liberation Sans"/>
              </a:rPr>
              <a:t>Book Value</a:t>
            </a:r>
          </a:p>
          <a:p>
            <a:pPr lvl="1"/>
            <a:r>
              <a:rPr lang="en-US" altLang="en-US" sz="2000" b="0" dirty="0">
                <a:effectLst/>
                <a:latin typeface="Liberation Sans"/>
              </a:rPr>
              <a:t>difference between the cost of any depreciable asset and its related accumulated depreciation </a:t>
            </a:r>
          </a:p>
          <a:p>
            <a:pPr lvl="1"/>
            <a:r>
              <a:rPr lang="en-US" altLang="en-US" sz="2000" b="0" dirty="0">
                <a:effectLst/>
                <a:latin typeface="Liberation Sans"/>
              </a:rPr>
              <a:t>this is NOT the same as market value</a:t>
            </a:r>
          </a:p>
        </p:txBody>
      </p:sp>
      <p:sp>
        <p:nvSpPr>
          <p:cNvPr id="30724" name="Rectangle 4"/>
          <p:cNvSpPr>
            <a:spLocks noChangeArrowheads="1"/>
          </p:cNvSpPr>
          <p:nvPr/>
        </p:nvSpPr>
        <p:spPr bwMode="auto">
          <a:xfrm>
            <a:off x="609600" y="3124706"/>
            <a:ext cx="5931432"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b="0" dirty="0">
                <a:solidFill>
                  <a:schemeClr val="tx2"/>
                </a:solidFill>
                <a:latin typeface="Liberation Sans"/>
              </a:rPr>
              <a:t>A five (5) year old computer.</a:t>
            </a:r>
          </a:p>
          <a:p>
            <a:r>
              <a:rPr lang="en-US" altLang="en-US" b="0" dirty="0">
                <a:solidFill>
                  <a:schemeClr val="tx2"/>
                </a:solidFill>
                <a:latin typeface="Liberation Sans"/>
              </a:rPr>
              <a:t>Original Cost:			$  8,500</a:t>
            </a:r>
          </a:p>
          <a:p>
            <a:r>
              <a:rPr lang="en-US" altLang="en-US" b="0" dirty="0">
                <a:solidFill>
                  <a:schemeClr val="tx2"/>
                </a:solidFill>
                <a:latin typeface="Liberation Sans"/>
              </a:rPr>
              <a:t>Accumulated depreciation: 	- $7,500</a:t>
            </a:r>
          </a:p>
          <a:p>
            <a:r>
              <a:rPr lang="en-US" altLang="en-US" b="0" dirty="0">
                <a:solidFill>
                  <a:schemeClr val="tx2"/>
                </a:solidFill>
                <a:latin typeface="Liberation Sans"/>
              </a:rPr>
              <a:t>Book Value 				= $1000</a:t>
            </a:r>
          </a:p>
          <a:p>
            <a:endParaRPr lang="en-US" altLang="en-US" b="0" dirty="0">
              <a:solidFill>
                <a:schemeClr val="tx2"/>
              </a:solidFill>
              <a:latin typeface="Liberation Sans"/>
            </a:endParaRPr>
          </a:p>
          <a:p>
            <a:r>
              <a:rPr lang="en-US" altLang="en-US" b="0" dirty="0">
                <a:solidFill>
                  <a:srgbClr val="FF0000"/>
                </a:solidFill>
                <a:latin typeface="Liberation Sans"/>
              </a:rPr>
              <a:t>Is this the actual  </a:t>
            </a:r>
            <a:r>
              <a:rPr lang="en-US" altLang="en-US" b="0" i="1" dirty="0">
                <a:solidFill>
                  <a:srgbClr val="FF0000"/>
                </a:solidFill>
                <a:latin typeface="Liberation Sans"/>
              </a:rPr>
              <a:t>market</a:t>
            </a:r>
            <a:r>
              <a:rPr lang="en-US" altLang="en-US" b="0" dirty="0">
                <a:solidFill>
                  <a:srgbClr val="FF0000"/>
                </a:solidFill>
                <a:latin typeface="Liberation Sans"/>
              </a:rPr>
              <a:t> value?  </a:t>
            </a:r>
          </a:p>
          <a:p>
            <a:r>
              <a:rPr lang="en-US" altLang="en-US" b="0" dirty="0">
                <a:solidFill>
                  <a:srgbClr val="00B050"/>
                </a:solidFill>
                <a:latin typeface="Liberation Sans"/>
              </a:rPr>
              <a:t>Maybe or Maybe not!</a:t>
            </a:r>
          </a:p>
          <a:p>
            <a:r>
              <a:rPr lang="en-US" altLang="en-US" b="0" dirty="0">
                <a:solidFill>
                  <a:srgbClr val="00B050"/>
                </a:solidFill>
                <a:latin typeface="Liberation Sans"/>
              </a:rPr>
              <a:t>But it is our best estimate!</a:t>
            </a:r>
          </a:p>
        </p:txBody>
      </p:sp>
      <p:pic>
        <p:nvPicPr>
          <p:cNvPr id="30725" name="Picture 5" descr="Old Computer"/>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6964363" y="990600"/>
            <a:ext cx="2179637" cy="2819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7"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dirty="0">
                <a:solidFill>
                  <a:srgbClr val="CC0000"/>
                </a:solidFill>
                <a:latin typeface="Liberation Sans" panose="020B0604020202020204" pitchFamily="34" charset="0"/>
              </a:rPr>
              <a:t>Depreciation</a:t>
            </a:r>
            <a:endParaRPr lang="en-US" altLang="en-US" sz="3200" b="1" dirty="0">
              <a:solidFill>
                <a:srgbClr val="CC0000"/>
              </a:solidFill>
              <a:latin typeface="Liberation Sans" panose="020B0604020202020204" pitchFamily="34" charset="0"/>
            </a:endParaRPr>
          </a:p>
        </p:txBody>
      </p:sp>
    </p:spTree>
    <p:extLst>
      <p:ext uri="{BB962C8B-B14F-4D97-AF65-F5344CB8AC3E}">
        <p14:creationId xmlns:p14="http://schemas.microsoft.com/office/powerpoint/2010/main" val="3285087951"/>
      </p:ext>
    </p:extLst>
  </p:cSld>
  <p:clrMapOvr>
    <a:masterClrMapping/>
  </p:clrMapOvr>
  <p:transition>
    <p:wipe dir="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altLang="en-US">
                <a:solidFill>
                  <a:schemeClr val="bg1"/>
                </a:solidFill>
                <a:effectLst/>
              </a:rPr>
              <a:t>Recording Depreciation</a:t>
            </a:r>
          </a:p>
        </p:txBody>
      </p:sp>
      <p:sp>
        <p:nvSpPr>
          <p:cNvPr id="32771" name="Rectangle 3"/>
          <p:cNvSpPr>
            <a:spLocks noGrp="1" noChangeArrowheads="1"/>
          </p:cNvSpPr>
          <p:nvPr>
            <p:ph type="body" sz="half" idx="1"/>
          </p:nvPr>
        </p:nvSpPr>
        <p:spPr>
          <a:xfrm>
            <a:off x="381000" y="1143000"/>
            <a:ext cx="7010400" cy="4800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a:buFont typeface="Wingdings" panose="05000000000000000000" pitchFamily="2" charset="2"/>
              <a:buNone/>
            </a:pPr>
            <a:r>
              <a:rPr lang="en-US" altLang="en-US" sz="2400">
                <a:effectLst/>
              </a:rPr>
              <a:t>Recording depreciation</a:t>
            </a:r>
          </a:p>
          <a:p>
            <a:pPr lvl="1"/>
            <a:r>
              <a:rPr lang="en-US" altLang="en-US" sz="2000">
                <a:effectLst/>
              </a:rPr>
              <a:t>Debit  </a:t>
            </a:r>
            <a:r>
              <a:rPr lang="en-US" altLang="en-US" sz="2000" i="1">
                <a:effectLst/>
              </a:rPr>
              <a:t>Depreciation Expense </a:t>
            </a:r>
            <a:r>
              <a:rPr lang="en-US" altLang="en-US" sz="2000">
                <a:effectLst/>
              </a:rPr>
              <a:t> </a:t>
            </a:r>
          </a:p>
          <a:p>
            <a:pPr lvl="1"/>
            <a:r>
              <a:rPr lang="en-US" altLang="en-US" sz="2000">
                <a:effectLst/>
              </a:rPr>
              <a:t>Credit </a:t>
            </a:r>
            <a:r>
              <a:rPr lang="en-US" altLang="en-US" sz="2000" i="1">
                <a:effectLst/>
              </a:rPr>
              <a:t>Accumulated Depreciation (contra asset)</a:t>
            </a:r>
          </a:p>
        </p:txBody>
      </p:sp>
      <p:sp>
        <p:nvSpPr>
          <p:cNvPr id="32772"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pic>
        <p:nvPicPr>
          <p:cNvPr id="32773"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2667000"/>
            <a:ext cx="7620000"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4" name="Rectangle 6"/>
          <p:cNvSpPr>
            <a:spLocks noChangeArrowheads="1"/>
          </p:cNvSpPr>
          <p:nvPr/>
        </p:nvSpPr>
        <p:spPr bwMode="auto">
          <a:xfrm>
            <a:off x="4079875" y="647700"/>
            <a:ext cx="98425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500">
                <a:latin typeface="Verdana" panose="020B0604030504040204" pitchFamily="34" charset="0"/>
                <a:cs typeface="Times New Roman" panose="02020603050405020304" pitchFamily="18" charset="0"/>
              </a:rPr>
              <a:t>            </a:t>
            </a:r>
            <a:endParaRPr lang="en-US" altLang="en-US"/>
          </a:p>
        </p:txBody>
      </p:sp>
      <p:sp>
        <p:nvSpPr>
          <p:cNvPr id="32775" name="Text Box 7"/>
          <p:cNvSpPr txBox="1">
            <a:spLocks noChangeArrowheads="1"/>
          </p:cNvSpPr>
          <p:nvPr/>
        </p:nvSpPr>
        <p:spPr bwMode="auto">
          <a:xfrm rot="-599097">
            <a:off x="152400" y="4495800"/>
            <a:ext cx="7651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a:latin typeface="Trebuchet MS" panose="020B0603020202020204" pitchFamily="34" charset="0"/>
              </a:rPr>
              <a:t>“Helper” </a:t>
            </a:r>
            <a:r>
              <a:rPr lang="en-US" altLang="en-US">
                <a:latin typeface="Trebuchet MS" panose="020B0603020202020204" pitchFamily="34" charset="0"/>
                <a:sym typeface="Wingdings" panose="05000000000000000000" pitchFamily="2" charset="2"/>
              </a:rPr>
              <a:t>  </a:t>
            </a:r>
            <a:r>
              <a:rPr lang="en-US" altLang="en-US">
                <a:solidFill>
                  <a:schemeClr val="tx2"/>
                </a:solidFill>
                <a:latin typeface="Trebuchet MS" panose="020B0603020202020204" pitchFamily="34" charset="0"/>
              </a:rPr>
              <a:t>ACDC</a:t>
            </a:r>
            <a:r>
              <a:rPr lang="en-US" altLang="en-US">
                <a:latin typeface="Trebuchet MS" panose="020B0603020202020204" pitchFamily="34" charset="0"/>
              </a:rPr>
              <a:t> = </a:t>
            </a:r>
            <a:r>
              <a:rPr lang="en-US" altLang="en-US">
                <a:solidFill>
                  <a:schemeClr val="tx2"/>
                </a:solidFill>
                <a:latin typeface="Trebuchet MS" panose="020B0603020202020204" pitchFamily="34" charset="0"/>
              </a:rPr>
              <a:t>AC</a:t>
            </a:r>
            <a:r>
              <a:rPr lang="en-US" altLang="en-US">
                <a:latin typeface="Trebuchet MS" panose="020B0603020202020204" pitchFamily="34" charset="0"/>
              </a:rPr>
              <a:t>cumulated </a:t>
            </a:r>
            <a:r>
              <a:rPr lang="en-US" altLang="en-US">
                <a:solidFill>
                  <a:schemeClr val="tx2"/>
                </a:solidFill>
                <a:latin typeface="Trebuchet MS" panose="020B0603020202020204" pitchFamily="34" charset="0"/>
              </a:rPr>
              <a:t>D</a:t>
            </a:r>
            <a:r>
              <a:rPr lang="en-US" altLang="en-US">
                <a:latin typeface="Trebuchet MS" panose="020B0603020202020204" pitchFamily="34" charset="0"/>
              </a:rPr>
              <a:t>epreciation </a:t>
            </a:r>
            <a:r>
              <a:rPr lang="en-US" altLang="en-US">
                <a:solidFill>
                  <a:schemeClr val="tx2"/>
                </a:solidFill>
                <a:latin typeface="Trebuchet MS" panose="020B0603020202020204" pitchFamily="34" charset="0"/>
              </a:rPr>
              <a:t>C</a:t>
            </a:r>
            <a:r>
              <a:rPr lang="en-US" altLang="en-US">
                <a:latin typeface="Trebuchet MS" panose="020B0603020202020204" pitchFamily="34" charset="0"/>
              </a:rPr>
              <a:t>redit</a:t>
            </a:r>
          </a:p>
        </p:txBody>
      </p:sp>
      <p:grpSp>
        <p:nvGrpSpPr>
          <p:cNvPr id="32776" name="Group 12"/>
          <p:cNvGrpSpPr>
            <a:grpSpLocks/>
          </p:cNvGrpSpPr>
          <p:nvPr/>
        </p:nvGrpSpPr>
        <p:grpSpPr bwMode="auto">
          <a:xfrm>
            <a:off x="6858000" y="4267200"/>
            <a:ext cx="1768475" cy="2028825"/>
            <a:chOff x="4358" y="2736"/>
            <a:chExt cx="1258" cy="1412"/>
          </a:xfrm>
        </p:grpSpPr>
        <p:graphicFrame>
          <p:nvGraphicFramePr>
            <p:cNvPr id="32777" name="Object 9"/>
            <p:cNvGraphicFramePr>
              <a:graphicFrameLocks noChangeAspect="1"/>
            </p:cNvGraphicFramePr>
            <p:nvPr/>
          </p:nvGraphicFramePr>
          <p:xfrm>
            <a:off x="4560" y="2736"/>
            <a:ext cx="864" cy="1008"/>
          </p:xfrm>
          <a:graphic>
            <a:graphicData uri="http://schemas.openxmlformats.org/presentationml/2006/ole">
              <mc:AlternateContent xmlns:mc="http://schemas.openxmlformats.org/markup-compatibility/2006">
                <mc:Choice xmlns:v="urn:schemas-microsoft-com:vml" Requires="v">
                  <p:oleObj spid="_x0000_s83988" name="Photo Editor Photo" r:id="rId4" imgW="4571429" imgH="6095238" progId="MSPhotoEd.3">
                    <p:embed/>
                  </p:oleObj>
                </mc:Choice>
                <mc:Fallback>
                  <p:oleObj name="Photo Editor Photo" r:id="rId4" imgW="4571429" imgH="6095238"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l="3439" t="17461" r="58466" b="49207"/>
                        <a:stretch>
                          <a:fillRect/>
                        </a:stretch>
                      </p:blipFill>
                      <p:spPr bwMode="auto">
                        <a:xfrm>
                          <a:off x="4560" y="2736"/>
                          <a:ext cx="864" cy="1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2778" name="Text Box 11"/>
            <p:cNvSpPr txBox="1">
              <a:spLocks noChangeArrowheads="1"/>
            </p:cNvSpPr>
            <p:nvPr/>
          </p:nvSpPr>
          <p:spPr bwMode="auto">
            <a:xfrm>
              <a:off x="4358" y="3744"/>
              <a:ext cx="1258"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600"/>
                <a:t>Derek Komar ‘2011</a:t>
              </a:r>
            </a:p>
          </p:txBody>
        </p:sp>
      </p:grpSp>
      <p:sp>
        <p:nvSpPr>
          <p:cNvPr id="11"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12"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dirty="0">
                <a:solidFill>
                  <a:srgbClr val="CC0000"/>
                </a:solidFill>
                <a:latin typeface="Liberation Sans" panose="020B0604020202020204" pitchFamily="34" charset="0"/>
              </a:rPr>
              <a:t>Depreciation</a:t>
            </a:r>
            <a:endParaRPr lang="en-US" altLang="en-US" sz="3200" b="1" dirty="0">
              <a:solidFill>
                <a:srgbClr val="CC0000"/>
              </a:solidFill>
              <a:latin typeface="Liberation Sans" panose="020B0604020202020204" pitchFamily="34" charset="0"/>
            </a:endParaRPr>
          </a:p>
        </p:txBody>
      </p:sp>
    </p:spTree>
    <p:extLst>
      <p:ext uri="{BB962C8B-B14F-4D97-AF65-F5344CB8AC3E}">
        <p14:creationId xmlns:p14="http://schemas.microsoft.com/office/powerpoint/2010/main" val="2944767247"/>
      </p:ext>
    </p:extLst>
  </p:cSld>
  <p:clrMapOvr>
    <a:masterClrMapping/>
  </p:clrMapOvr>
  <p:transition>
    <p:wipe dir="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3"/>
          <p:cNvSpPr>
            <a:spLocks noGrp="1" noChangeArrowheads="1"/>
          </p:cNvSpPr>
          <p:nvPr>
            <p:ph type="body" sz="half"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a:lnSpc>
                <a:spcPct val="90000"/>
              </a:lnSpc>
            </a:pPr>
            <a:r>
              <a:rPr lang="en-US" altLang="en-US" sz="2400" dirty="0">
                <a:solidFill>
                  <a:schemeClr val="accent6"/>
                </a:solidFill>
                <a:effectLst/>
              </a:rPr>
              <a:t>The wrong way</a:t>
            </a:r>
            <a:r>
              <a:rPr lang="en-US" altLang="en-US" sz="2400" dirty="0">
                <a:effectLst/>
              </a:rPr>
              <a:t>!</a:t>
            </a:r>
          </a:p>
          <a:p>
            <a:pPr>
              <a:lnSpc>
                <a:spcPct val="90000"/>
              </a:lnSpc>
            </a:pPr>
            <a:endParaRPr lang="en-US" altLang="en-US" sz="2400" dirty="0">
              <a:effectLst/>
            </a:endParaRPr>
          </a:p>
          <a:p>
            <a:pPr>
              <a:lnSpc>
                <a:spcPct val="90000"/>
              </a:lnSpc>
            </a:pPr>
            <a:r>
              <a:rPr lang="en-US" altLang="en-US" sz="2400" dirty="0">
                <a:effectLst/>
              </a:rPr>
              <a:t>The </a:t>
            </a:r>
            <a:r>
              <a:rPr lang="en-US" altLang="en-US" sz="2400" dirty="0">
                <a:solidFill>
                  <a:srgbClr val="00B050"/>
                </a:solidFill>
                <a:effectLst/>
              </a:rPr>
              <a:t>correct way</a:t>
            </a:r>
          </a:p>
          <a:p>
            <a:pPr>
              <a:lnSpc>
                <a:spcPct val="90000"/>
              </a:lnSpc>
            </a:pPr>
            <a:endParaRPr lang="en-US" altLang="en-US" sz="2400" dirty="0">
              <a:effectLst/>
            </a:endParaRPr>
          </a:p>
        </p:txBody>
      </p:sp>
      <p:pic>
        <p:nvPicPr>
          <p:cNvPr id="34820" name="Picture 17"/>
          <p:cNvPicPr>
            <a:picLocks noGrp="1" noChangeAspect="1" noChangeArrowheads="1"/>
          </p:cNvPicPr>
          <p:nvPr>
            <p:ph sz="quarter" idx="3"/>
          </p:nvPr>
        </p:nvPicPr>
        <p:blipFill>
          <a:blip r:embed="rId2">
            <a:extLst>
              <a:ext uri="{28A0092B-C50C-407E-A947-70E740481C1C}">
                <a14:useLocalDpi xmlns:a14="http://schemas.microsoft.com/office/drawing/2010/main" val="0"/>
              </a:ext>
            </a:extLst>
          </a:blip>
          <a:srcRect/>
          <a:stretch>
            <a:fillRect/>
          </a:stretch>
        </p:blipFill>
        <p:spPr>
          <a:xfrm>
            <a:off x="5105400" y="1371600"/>
            <a:ext cx="3124200" cy="1600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1" name="Picture 21"/>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1600200" y="4876800"/>
            <a:ext cx="3124200" cy="1600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22" name="Text Box 23"/>
          <p:cNvSpPr txBox="1">
            <a:spLocks noChangeArrowheads="1"/>
          </p:cNvSpPr>
          <p:nvPr/>
        </p:nvSpPr>
        <p:spPr bwMode="auto">
          <a:xfrm>
            <a:off x="5867400" y="990600"/>
            <a:ext cx="15192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a:t>Equipment</a:t>
            </a:r>
          </a:p>
        </p:txBody>
      </p:sp>
      <p:sp>
        <p:nvSpPr>
          <p:cNvPr id="34823" name="Text Box 24"/>
          <p:cNvSpPr txBox="1">
            <a:spLocks noChangeArrowheads="1"/>
          </p:cNvSpPr>
          <p:nvPr/>
        </p:nvSpPr>
        <p:spPr bwMode="auto">
          <a:xfrm>
            <a:off x="5334000" y="1905000"/>
            <a:ext cx="1174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a:t>$50,000</a:t>
            </a:r>
          </a:p>
        </p:txBody>
      </p:sp>
      <p:sp>
        <p:nvSpPr>
          <p:cNvPr id="34824" name="Text Box 25"/>
          <p:cNvSpPr txBox="1">
            <a:spLocks noChangeArrowheads="1"/>
          </p:cNvSpPr>
          <p:nvPr/>
        </p:nvSpPr>
        <p:spPr bwMode="auto">
          <a:xfrm>
            <a:off x="6858000" y="1905000"/>
            <a:ext cx="1022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a:solidFill>
                  <a:schemeClr val="tx2"/>
                </a:solidFill>
              </a:rPr>
              <a:t>$2,500</a:t>
            </a:r>
          </a:p>
        </p:txBody>
      </p:sp>
      <p:sp>
        <p:nvSpPr>
          <p:cNvPr id="34825" name="Line 26"/>
          <p:cNvSpPr>
            <a:spLocks noChangeShapeType="1"/>
          </p:cNvSpPr>
          <p:nvPr/>
        </p:nvSpPr>
        <p:spPr bwMode="auto">
          <a:xfrm>
            <a:off x="3308350" y="1422400"/>
            <a:ext cx="3200400" cy="381000"/>
          </a:xfrm>
          <a:prstGeom prst="line">
            <a:avLst/>
          </a:prstGeom>
          <a:noFill/>
          <a:ln w="3810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34826" name="Picture 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0" y="4876800"/>
            <a:ext cx="31242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27" name="Line 26"/>
          <p:cNvSpPr>
            <a:spLocks noChangeShapeType="1"/>
          </p:cNvSpPr>
          <p:nvPr/>
        </p:nvSpPr>
        <p:spPr bwMode="auto">
          <a:xfrm>
            <a:off x="2349500" y="2362200"/>
            <a:ext cx="2559050" cy="2078038"/>
          </a:xfrm>
          <a:prstGeom prst="line">
            <a:avLst/>
          </a:prstGeom>
          <a:noFill/>
          <a:ln w="3810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28" name="TextBox 1"/>
          <p:cNvSpPr txBox="1">
            <a:spLocks noChangeArrowheads="1"/>
          </p:cNvSpPr>
          <p:nvPr/>
        </p:nvSpPr>
        <p:spPr bwMode="auto">
          <a:xfrm>
            <a:off x="1660525" y="4440238"/>
            <a:ext cx="18161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a:t>Dep Expense</a:t>
            </a:r>
          </a:p>
        </p:txBody>
      </p:sp>
      <p:sp>
        <p:nvSpPr>
          <p:cNvPr id="34829" name="TextBox 2"/>
          <p:cNvSpPr txBox="1">
            <a:spLocks noChangeArrowheads="1"/>
          </p:cNvSpPr>
          <p:nvPr/>
        </p:nvSpPr>
        <p:spPr bwMode="auto">
          <a:xfrm>
            <a:off x="5591175" y="4440238"/>
            <a:ext cx="27368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a:t>Accum Depreciation</a:t>
            </a:r>
          </a:p>
        </p:txBody>
      </p:sp>
      <p:sp>
        <p:nvSpPr>
          <p:cNvPr id="34830" name="TextBox 3"/>
          <p:cNvSpPr txBox="1">
            <a:spLocks noChangeArrowheads="1"/>
          </p:cNvSpPr>
          <p:nvPr/>
        </p:nvSpPr>
        <p:spPr bwMode="auto">
          <a:xfrm rot="2306106">
            <a:off x="3114675" y="2906713"/>
            <a:ext cx="13017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a:t>“ACDC”</a:t>
            </a:r>
          </a:p>
        </p:txBody>
      </p:sp>
      <p:sp>
        <p:nvSpPr>
          <p:cNvPr id="34831" name="Text Box 25"/>
          <p:cNvSpPr txBox="1">
            <a:spLocks noChangeArrowheads="1"/>
          </p:cNvSpPr>
          <p:nvPr/>
        </p:nvSpPr>
        <p:spPr bwMode="auto">
          <a:xfrm>
            <a:off x="1838325" y="5448300"/>
            <a:ext cx="1022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a:solidFill>
                  <a:schemeClr val="tx2"/>
                </a:solidFill>
              </a:rPr>
              <a:t>$2,500</a:t>
            </a:r>
          </a:p>
        </p:txBody>
      </p:sp>
      <p:sp>
        <p:nvSpPr>
          <p:cNvPr id="34832" name="Text Box 25"/>
          <p:cNvSpPr txBox="1">
            <a:spLocks noChangeArrowheads="1"/>
          </p:cNvSpPr>
          <p:nvPr/>
        </p:nvSpPr>
        <p:spPr bwMode="auto">
          <a:xfrm>
            <a:off x="7194550" y="5448300"/>
            <a:ext cx="1022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a:solidFill>
                  <a:schemeClr val="tx2"/>
                </a:solidFill>
              </a:rPr>
              <a:t>$2,500</a:t>
            </a:r>
          </a:p>
        </p:txBody>
      </p:sp>
      <p:sp>
        <p:nvSpPr>
          <p:cNvPr id="18"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19"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dirty="0">
                <a:solidFill>
                  <a:srgbClr val="CC0000"/>
                </a:solidFill>
                <a:latin typeface="Liberation Sans" panose="020B0604020202020204" pitchFamily="34" charset="0"/>
              </a:rPr>
              <a:t>Depreciation</a:t>
            </a:r>
            <a:endParaRPr lang="en-US" altLang="en-US" sz="3200" b="1" dirty="0">
              <a:solidFill>
                <a:srgbClr val="CC0000"/>
              </a:solidFill>
              <a:latin typeface="Liberation Sans" panose="020B0604020202020204" pitchFamily="34" charset="0"/>
            </a:endParaRPr>
          </a:p>
        </p:txBody>
      </p:sp>
    </p:spTree>
    <p:extLst>
      <p:ext uri="{BB962C8B-B14F-4D97-AF65-F5344CB8AC3E}">
        <p14:creationId xmlns:p14="http://schemas.microsoft.com/office/powerpoint/2010/main" val="2658714708"/>
      </p:ext>
    </p:extLst>
  </p:cSld>
  <p:clrMapOvr>
    <a:masterClrMapping/>
  </p:clrMapOvr>
  <p:transition>
    <p:wipe dir="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3"/>
          <p:cNvSpPr>
            <a:spLocks noGrp="1" noChangeArrowheads="1"/>
          </p:cNvSpPr>
          <p:nvPr>
            <p:ph type="body" sz="half"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a:lnSpc>
                <a:spcPct val="90000"/>
              </a:lnSpc>
            </a:pPr>
            <a:r>
              <a:rPr lang="en-US" altLang="en-US" sz="2400" b="0" dirty="0">
                <a:effectLst/>
                <a:latin typeface="Liberation Sans" panose="020B0604020202020204"/>
              </a:rPr>
              <a:t>So why do we not record depreciation by crediting the asset account?</a:t>
            </a:r>
          </a:p>
          <a:p>
            <a:pPr>
              <a:lnSpc>
                <a:spcPct val="90000"/>
              </a:lnSpc>
            </a:pPr>
            <a:endParaRPr lang="en-US" altLang="en-US" sz="2400" b="0" dirty="0">
              <a:effectLst/>
              <a:latin typeface="Liberation Sans" panose="020B0604020202020204"/>
            </a:endParaRPr>
          </a:p>
          <a:p>
            <a:pPr>
              <a:lnSpc>
                <a:spcPct val="90000"/>
              </a:lnSpc>
            </a:pPr>
            <a:endParaRPr lang="en-US" altLang="en-US" sz="2400" b="0" dirty="0">
              <a:effectLst/>
              <a:latin typeface="Liberation Sans" panose="020B0604020202020204"/>
            </a:endParaRPr>
          </a:p>
          <a:p>
            <a:pPr>
              <a:lnSpc>
                <a:spcPct val="90000"/>
              </a:lnSpc>
            </a:pPr>
            <a:r>
              <a:rPr lang="en-US" altLang="en-US" sz="2400" b="0" dirty="0">
                <a:effectLst/>
                <a:latin typeface="Liberation Sans" panose="020B0604020202020204"/>
              </a:rPr>
              <a:t>Because this has the appearance that we have SOLD equipment.</a:t>
            </a:r>
          </a:p>
          <a:p>
            <a:pPr>
              <a:lnSpc>
                <a:spcPct val="90000"/>
              </a:lnSpc>
            </a:pPr>
            <a:endParaRPr lang="en-US" altLang="en-US" sz="2400" b="0" dirty="0">
              <a:effectLst/>
              <a:latin typeface="Liberation Sans" panose="020B0604020202020204"/>
            </a:endParaRPr>
          </a:p>
          <a:p>
            <a:pPr>
              <a:lnSpc>
                <a:spcPct val="90000"/>
              </a:lnSpc>
            </a:pPr>
            <a:r>
              <a:rPr lang="en-US" altLang="en-US" sz="2400" b="0" dirty="0">
                <a:effectLst/>
                <a:latin typeface="Liberation Sans" panose="020B0604020202020204"/>
              </a:rPr>
              <a:t>Using the </a:t>
            </a:r>
            <a:r>
              <a:rPr lang="en-US" altLang="en-US" sz="2400" b="0" dirty="0" err="1">
                <a:effectLst/>
                <a:latin typeface="Liberation Sans" panose="020B0604020202020204"/>
              </a:rPr>
              <a:t>Acc</a:t>
            </a:r>
            <a:r>
              <a:rPr lang="en-US" altLang="en-US" sz="2400" b="0" dirty="0">
                <a:effectLst/>
                <a:latin typeface="Liberation Sans" panose="020B0604020202020204"/>
              </a:rPr>
              <a:t> </a:t>
            </a:r>
            <a:r>
              <a:rPr lang="en-US" altLang="en-US" sz="2400" b="0" dirty="0" err="1">
                <a:effectLst/>
                <a:latin typeface="Liberation Sans" panose="020B0604020202020204"/>
              </a:rPr>
              <a:t>Dep</a:t>
            </a:r>
            <a:r>
              <a:rPr lang="en-US" altLang="en-US" sz="2400" b="0" dirty="0">
                <a:effectLst/>
                <a:latin typeface="Liberation Sans" panose="020B0604020202020204"/>
              </a:rPr>
              <a:t> account allows us to show a reduction in the value of the asset.</a:t>
            </a:r>
          </a:p>
          <a:p>
            <a:pPr>
              <a:lnSpc>
                <a:spcPct val="90000"/>
              </a:lnSpc>
            </a:pPr>
            <a:endParaRPr lang="en-US" altLang="en-US" sz="2400" dirty="0">
              <a:effectLst/>
            </a:endParaRPr>
          </a:p>
        </p:txBody>
      </p:sp>
      <p:pic>
        <p:nvPicPr>
          <p:cNvPr id="35844" name="Picture 17"/>
          <p:cNvPicPr>
            <a:picLocks noGrp="1" noChangeAspect="1" noChangeArrowheads="1"/>
          </p:cNvPicPr>
          <p:nvPr>
            <p:ph sz="quarter" idx="3"/>
          </p:nvPr>
        </p:nvPicPr>
        <p:blipFill>
          <a:blip r:embed="rId2">
            <a:extLst>
              <a:ext uri="{28A0092B-C50C-407E-A947-70E740481C1C}">
                <a14:useLocalDpi xmlns:a14="http://schemas.microsoft.com/office/drawing/2010/main" val="0"/>
              </a:ext>
            </a:extLst>
          </a:blip>
          <a:srcRect/>
          <a:stretch>
            <a:fillRect/>
          </a:stretch>
        </p:blipFill>
        <p:spPr>
          <a:xfrm>
            <a:off x="5105400" y="1371600"/>
            <a:ext cx="3124200" cy="1600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5" name="Picture 21"/>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5105400" y="4038600"/>
            <a:ext cx="3124200" cy="1600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846" name="Text Box 23"/>
          <p:cNvSpPr txBox="1">
            <a:spLocks noChangeArrowheads="1"/>
          </p:cNvSpPr>
          <p:nvPr/>
        </p:nvSpPr>
        <p:spPr bwMode="auto">
          <a:xfrm>
            <a:off x="5867400" y="990600"/>
            <a:ext cx="15192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a:t>Equipment</a:t>
            </a:r>
          </a:p>
        </p:txBody>
      </p:sp>
      <p:sp>
        <p:nvSpPr>
          <p:cNvPr id="35847" name="Text Box 24"/>
          <p:cNvSpPr txBox="1">
            <a:spLocks noChangeArrowheads="1"/>
          </p:cNvSpPr>
          <p:nvPr/>
        </p:nvSpPr>
        <p:spPr bwMode="auto">
          <a:xfrm>
            <a:off x="5334000" y="1905000"/>
            <a:ext cx="1174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a:t>$50,000</a:t>
            </a:r>
          </a:p>
        </p:txBody>
      </p:sp>
      <p:sp>
        <p:nvSpPr>
          <p:cNvPr id="35848" name="Text Box 25"/>
          <p:cNvSpPr txBox="1">
            <a:spLocks noChangeArrowheads="1"/>
          </p:cNvSpPr>
          <p:nvPr/>
        </p:nvSpPr>
        <p:spPr bwMode="auto">
          <a:xfrm>
            <a:off x="6858000" y="1905000"/>
            <a:ext cx="1022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a:solidFill>
                  <a:schemeClr val="tx2"/>
                </a:solidFill>
              </a:rPr>
              <a:t>$2,500</a:t>
            </a:r>
          </a:p>
        </p:txBody>
      </p:sp>
      <p:sp>
        <p:nvSpPr>
          <p:cNvPr id="35849" name="Line 26"/>
          <p:cNvSpPr>
            <a:spLocks noChangeShapeType="1"/>
          </p:cNvSpPr>
          <p:nvPr/>
        </p:nvSpPr>
        <p:spPr bwMode="auto">
          <a:xfrm flipV="1">
            <a:off x="4038600" y="2438400"/>
            <a:ext cx="3200400" cy="1524000"/>
          </a:xfrm>
          <a:prstGeom prst="line">
            <a:avLst/>
          </a:prstGeom>
          <a:noFill/>
          <a:ln w="3810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850" name="Line 27"/>
          <p:cNvSpPr>
            <a:spLocks noChangeShapeType="1"/>
          </p:cNvSpPr>
          <p:nvPr/>
        </p:nvSpPr>
        <p:spPr bwMode="auto">
          <a:xfrm flipV="1">
            <a:off x="3886200" y="5181600"/>
            <a:ext cx="2971800" cy="381000"/>
          </a:xfrm>
          <a:prstGeom prst="line">
            <a:avLst/>
          </a:prstGeom>
          <a:noFill/>
          <a:ln w="28575" cap="sq">
            <a:solidFill>
              <a:schemeClr val="tx2"/>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12"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dirty="0">
                <a:solidFill>
                  <a:srgbClr val="CC0000"/>
                </a:solidFill>
                <a:latin typeface="Liberation Sans" panose="020B0604020202020204" pitchFamily="34" charset="0"/>
              </a:rPr>
              <a:t>Depreciation</a:t>
            </a:r>
            <a:endParaRPr lang="en-US" altLang="en-US" sz="3200" b="1" dirty="0">
              <a:solidFill>
                <a:srgbClr val="CC0000"/>
              </a:solidFill>
              <a:latin typeface="Liberation Sans" panose="020B0604020202020204" pitchFamily="34" charset="0"/>
            </a:endParaRPr>
          </a:p>
        </p:txBody>
      </p:sp>
    </p:spTree>
    <p:extLst>
      <p:ext uri="{BB962C8B-B14F-4D97-AF65-F5344CB8AC3E}">
        <p14:creationId xmlns:p14="http://schemas.microsoft.com/office/powerpoint/2010/main" val="602857192"/>
      </p:ext>
    </p:extLst>
  </p:cSld>
  <p:clrMapOvr>
    <a:masterClrMapping/>
  </p:clrMapOvr>
  <p:transition>
    <p:wipe dir="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810000"/>
            <a:ext cx="8534400" cy="2232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698" name="Text Box 20"/>
          <p:cNvSpPr txBox="1">
            <a:spLocks noChangeArrowheads="1"/>
          </p:cNvSpPr>
          <p:nvPr/>
        </p:nvSpPr>
        <p:spPr bwMode="auto">
          <a:xfrm>
            <a:off x="609600" y="1295400"/>
            <a:ext cx="8077200" cy="900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nSpc>
                <a:spcPct val="125000"/>
              </a:lnSpc>
              <a:spcBef>
                <a:spcPct val="0"/>
              </a:spcBef>
              <a:buClrTx/>
              <a:buSzTx/>
              <a:buFontTx/>
              <a:buNone/>
            </a:pPr>
            <a:r>
              <a:rPr lang="en-US" altLang="en-US" sz="2100" dirty="0">
                <a:solidFill>
                  <a:schemeClr val="tx1"/>
                </a:solidFill>
                <a:latin typeface="Liberation Sans" panose="020B0604020202020204" pitchFamily="34" charset="0"/>
              </a:rPr>
              <a:t>Illustration:</a:t>
            </a:r>
            <a:r>
              <a:rPr lang="en-US" altLang="en-US" sz="2100" b="0" dirty="0">
                <a:solidFill>
                  <a:schemeClr val="tx1"/>
                </a:solidFill>
                <a:latin typeface="Liberation Sans" panose="020B0604020202020204" pitchFamily="34" charset="0"/>
              </a:rPr>
              <a:t>  For Sierra Corporation, assume that depreciation on the office equipment is $480 a year, or $40 per month.</a:t>
            </a:r>
          </a:p>
        </p:txBody>
      </p:sp>
      <p:sp>
        <p:nvSpPr>
          <p:cNvPr id="315429" name="Text Box 37"/>
          <p:cNvSpPr txBox="1">
            <a:spLocks noChangeArrowheads="1"/>
          </p:cNvSpPr>
          <p:nvPr/>
        </p:nvSpPr>
        <p:spPr bwMode="auto">
          <a:xfrm>
            <a:off x="1828800" y="2955925"/>
            <a:ext cx="5410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marL="457200">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50000"/>
              </a:spcBef>
              <a:buClrTx/>
              <a:buSzTx/>
              <a:buFontTx/>
              <a:buNone/>
            </a:pPr>
            <a:r>
              <a:rPr lang="en-US" altLang="en-US" sz="2100" b="0" dirty="0">
                <a:solidFill>
                  <a:schemeClr val="tx1"/>
                </a:solidFill>
                <a:latin typeface="Liberation Sans" panose="020B0604020202020204" pitchFamily="34" charset="0"/>
                <a:cs typeface="Arial" charset="0"/>
              </a:rPr>
              <a:t>Accumulated Depreciation-Equipment</a:t>
            </a:r>
          </a:p>
        </p:txBody>
      </p:sp>
      <p:sp>
        <p:nvSpPr>
          <p:cNvPr id="315432" name="Text Box 40"/>
          <p:cNvSpPr txBox="1">
            <a:spLocks noChangeArrowheads="1"/>
          </p:cNvSpPr>
          <p:nvPr/>
        </p:nvSpPr>
        <p:spPr bwMode="auto">
          <a:xfrm>
            <a:off x="7391400" y="2955925"/>
            <a:ext cx="121920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274320" rIns="0">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gn="r">
              <a:spcBef>
                <a:spcPct val="50000"/>
              </a:spcBef>
              <a:buClrTx/>
              <a:buSzTx/>
              <a:buFontTx/>
              <a:buNone/>
            </a:pPr>
            <a:r>
              <a:rPr lang="en-US" altLang="en-US" sz="2100" b="0" dirty="0">
                <a:solidFill>
                  <a:schemeClr val="tx1"/>
                </a:solidFill>
                <a:latin typeface="Liberation Sans" panose="020B0604020202020204" pitchFamily="34" charset="0"/>
                <a:cs typeface="Arial" charset="0"/>
              </a:rPr>
              <a:t>40</a:t>
            </a:r>
          </a:p>
        </p:txBody>
      </p:sp>
      <p:sp>
        <p:nvSpPr>
          <p:cNvPr id="315433" name="Text Box 41"/>
          <p:cNvSpPr txBox="1">
            <a:spLocks noChangeArrowheads="1"/>
          </p:cNvSpPr>
          <p:nvPr/>
        </p:nvSpPr>
        <p:spPr bwMode="auto">
          <a:xfrm>
            <a:off x="1828800" y="2497138"/>
            <a:ext cx="381000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50000"/>
              </a:spcBef>
              <a:buClrTx/>
              <a:buSzTx/>
              <a:buFontTx/>
              <a:buNone/>
            </a:pPr>
            <a:r>
              <a:rPr lang="en-US" altLang="en-US" sz="2100" b="0" dirty="0">
                <a:solidFill>
                  <a:schemeClr val="tx1"/>
                </a:solidFill>
                <a:latin typeface="Liberation Sans" panose="020B0604020202020204" pitchFamily="34" charset="0"/>
                <a:cs typeface="Arial" charset="0"/>
              </a:rPr>
              <a:t>Depreciation Expense</a:t>
            </a:r>
          </a:p>
        </p:txBody>
      </p:sp>
      <p:sp>
        <p:nvSpPr>
          <p:cNvPr id="315434" name="Text Box 42"/>
          <p:cNvSpPr txBox="1">
            <a:spLocks noChangeArrowheads="1"/>
          </p:cNvSpPr>
          <p:nvPr/>
        </p:nvSpPr>
        <p:spPr bwMode="auto">
          <a:xfrm>
            <a:off x="6400800" y="2497138"/>
            <a:ext cx="121920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274320" rIns="0">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gn="r">
              <a:spcBef>
                <a:spcPct val="50000"/>
              </a:spcBef>
              <a:buClrTx/>
              <a:buSzTx/>
              <a:buFontTx/>
              <a:buNone/>
            </a:pPr>
            <a:r>
              <a:rPr lang="en-US" altLang="en-US" sz="2100" b="0" dirty="0">
                <a:solidFill>
                  <a:schemeClr val="tx1"/>
                </a:solidFill>
                <a:latin typeface="Liberation Sans" panose="020B0604020202020204" pitchFamily="34" charset="0"/>
                <a:cs typeface="Arial" charset="0"/>
              </a:rPr>
              <a:t>40</a:t>
            </a:r>
          </a:p>
        </p:txBody>
      </p:sp>
      <p:sp>
        <p:nvSpPr>
          <p:cNvPr id="29703" name="Text Box 48"/>
          <p:cNvSpPr txBox="1">
            <a:spLocks noChangeArrowheads="1"/>
          </p:cNvSpPr>
          <p:nvPr/>
        </p:nvSpPr>
        <p:spPr bwMode="auto">
          <a:xfrm>
            <a:off x="609600" y="2497138"/>
            <a:ext cx="121920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rIns="0">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50000"/>
              </a:spcBef>
              <a:buClrTx/>
              <a:buSzTx/>
              <a:buFontTx/>
              <a:buNone/>
            </a:pPr>
            <a:r>
              <a:rPr lang="en-US" altLang="en-US" sz="2100" b="0" dirty="0">
                <a:solidFill>
                  <a:schemeClr val="tx1"/>
                </a:solidFill>
                <a:latin typeface="Liberation Sans" panose="020B0604020202020204" pitchFamily="34" charset="0"/>
                <a:cs typeface="Arial" charset="0"/>
              </a:rPr>
              <a:t>Oct. 31</a:t>
            </a:r>
          </a:p>
        </p:txBody>
      </p:sp>
      <p:sp>
        <p:nvSpPr>
          <p:cNvPr id="376841" name="Text Box 9"/>
          <p:cNvSpPr txBox="1">
            <a:spLocks noChangeArrowheads="1"/>
          </p:cNvSpPr>
          <p:nvPr/>
        </p:nvSpPr>
        <p:spPr bwMode="auto">
          <a:xfrm>
            <a:off x="6172201" y="4641519"/>
            <a:ext cx="2667000" cy="276999"/>
          </a:xfrm>
          <a:prstGeom prst="rect">
            <a:avLst/>
          </a:prstGeom>
          <a:solidFill>
            <a:schemeClr val="bg1"/>
          </a:solidFill>
          <a:ln>
            <a:noFill/>
          </a:ln>
          <a:effectLst/>
          <a:extLst>
            <a:ext uri="{91240B29-F687-4F45-9708-019B960494DF}">
              <a14:hiddenLine xmlns:a14="http://schemas.microsoft.com/office/drawing/2010/main" w="19050" cap="sq" algn="ctr">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gn="r">
              <a:spcBef>
                <a:spcPct val="0"/>
              </a:spcBef>
              <a:buClrTx/>
              <a:buSzTx/>
              <a:buFontTx/>
              <a:buNone/>
            </a:pPr>
            <a:r>
              <a:rPr lang="en-US" altLang="en-US" sz="1200" dirty="0">
                <a:solidFill>
                  <a:schemeClr val="tx1"/>
                </a:solidFill>
                <a:latin typeface="Liberation Sans" panose="020B0604020202020204" pitchFamily="34" charset="0"/>
              </a:rPr>
              <a:t>ILLUSTRATION 4-8</a:t>
            </a:r>
          </a:p>
        </p:txBody>
      </p:sp>
      <p:sp>
        <p:nvSpPr>
          <p:cNvPr id="13"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14"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dirty="0">
                <a:solidFill>
                  <a:srgbClr val="CC0000"/>
                </a:solidFill>
                <a:latin typeface="Liberation Sans" panose="020B0604020202020204" pitchFamily="34" charset="0"/>
              </a:rPr>
              <a:t>Depreciation</a:t>
            </a:r>
            <a:endParaRPr lang="en-US" altLang="en-US" sz="3200" b="1" dirty="0">
              <a:solidFill>
                <a:srgbClr val="CC0000"/>
              </a:solidFill>
              <a:latin typeface="Liberation Sans" panose="020B0604020202020204" pitchFamily="34" charset="0"/>
            </a:endParaRPr>
          </a:p>
        </p:txBody>
      </p:sp>
      <p:sp>
        <p:nvSpPr>
          <p:cNvPr id="12"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2 </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5433"/>
                                        </p:tgtEl>
                                        <p:attrNameLst>
                                          <p:attrName>style.visibility</p:attrName>
                                        </p:attrNameLst>
                                      </p:cBhvr>
                                      <p:to>
                                        <p:strVal val="visible"/>
                                      </p:to>
                                    </p:set>
                                    <p:animEffect transition="in" filter="wipe(left)">
                                      <p:cBhvr>
                                        <p:cTn id="7" dur="500"/>
                                        <p:tgtEl>
                                          <p:spTgt spid="315433"/>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15434"/>
                                        </p:tgtEl>
                                        <p:attrNameLst>
                                          <p:attrName>style.visibility</p:attrName>
                                        </p:attrNameLst>
                                      </p:cBhvr>
                                      <p:to>
                                        <p:strVal val="visible"/>
                                      </p:to>
                                    </p:set>
                                    <p:animEffect transition="in" filter="wipe(left)">
                                      <p:cBhvr>
                                        <p:cTn id="11" dur="500"/>
                                        <p:tgtEl>
                                          <p:spTgt spid="31543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15429"/>
                                        </p:tgtEl>
                                        <p:attrNameLst>
                                          <p:attrName>style.visibility</p:attrName>
                                        </p:attrNameLst>
                                      </p:cBhvr>
                                      <p:to>
                                        <p:strVal val="visible"/>
                                      </p:to>
                                    </p:set>
                                    <p:animEffect transition="in" filter="wipe(left)">
                                      <p:cBhvr>
                                        <p:cTn id="16" dur="500"/>
                                        <p:tgtEl>
                                          <p:spTgt spid="315429"/>
                                        </p:tgtEl>
                                      </p:cBhvr>
                                    </p:animEffect>
                                  </p:childTnLst>
                                </p:cTn>
                              </p:par>
                            </p:childTnLst>
                          </p:cTn>
                        </p:par>
                        <p:par>
                          <p:cTn id="17" fill="hold" nodeType="afterGroup">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15432"/>
                                        </p:tgtEl>
                                        <p:attrNameLst>
                                          <p:attrName>style.visibility</p:attrName>
                                        </p:attrNameLst>
                                      </p:cBhvr>
                                      <p:to>
                                        <p:strVal val="visible"/>
                                      </p:to>
                                    </p:set>
                                    <p:animEffect transition="in" filter="wipe(left)">
                                      <p:cBhvr>
                                        <p:cTn id="20" dur="500"/>
                                        <p:tgtEl>
                                          <p:spTgt spid="315432"/>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376841"/>
                                        </p:tgtEl>
                                        <p:attrNameLst>
                                          <p:attrName>style.visibility</p:attrName>
                                        </p:attrNameLst>
                                      </p:cBhvr>
                                      <p:to>
                                        <p:strVal val="visible"/>
                                      </p:to>
                                    </p:set>
                                    <p:animEffect transition="in" filter="fade">
                                      <p:cBhvr>
                                        <p:cTn id="24" dur="500"/>
                                        <p:tgtEl>
                                          <p:spTgt spid="376841"/>
                                        </p:tgtEl>
                                      </p:cBhvr>
                                    </p:animEffect>
                                  </p:childTnLst>
                                </p:cTn>
                              </p:par>
                              <p:par>
                                <p:cTn id="25" presetID="10" presetClass="entr" presetSubtype="0" fill="hold" nodeType="withEffect">
                                  <p:stCondLst>
                                    <p:cond delay="0"/>
                                  </p:stCondLst>
                                  <p:childTnLst>
                                    <p:set>
                                      <p:cBhvr>
                                        <p:cTn id="26" dur="1" fill="hold">
                                          <p:stCondLst>
                                            <p:cond delay="0"/>
                                          </p:stCondLst>
                                        </p:cTn>
                                        <p:tgtEl>
                                          <p:spTgt spid="79874"/>
                                        </p:tgtEl>
                                        <p:attrNameLst>
                                          <p:attrName>style.visibility</p:attrName>
                                        </p:attrNameLst>
                                      </p:cBhvr>
                                      <p:to>
                                        <p:strVal val="visible"/>
                                      </p:to>
                                    </p:set>
                                    <p:animEffect transition="in" filter="fade">
                                      <p:cBhvr>
                                        <p:cTn id="27" dur="500"/>
                                        <p:tgtEl>
                                          <p:spTgt spid="798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5429" grpId="0" autoUpdateAnimBg="0"/>
      <p:bldP spid="315432" grpId="0" autoUpdateAnimBg="0"/>
      <p:bldP spid="315433" grpId="0" autoUpdateAnimBg="0"/>
      <p:bldP spid="315434" grpId="0" autoUpdateAnimBg="0"/>
      <p:bldP spid="37684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1026"/>
          <p:cNvSpPr txBox="1">
            <a:spLocks noChangeArrowheads="1"/>
          </p:cNvSpPr>
          <p:nvPr/>
        </p:nvSpPr>
        <p:spPr bwMode="auto">
          <a:xfrm>
            <a:off x="609600" y="1295400"/>
            <a:ext cx="5105400" cy="326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rgbClr val="000000"/>
                </a:solidFill>
                <a:miter lim="800000"/>
                <a:headEnd type="none" w="sm" len="sm"/>
                <a:tailEnd type="none" w="sm" len="sm"/>
              </a14:hiddenLine>
            </a:ext>
          </a:extLst>
        </p:spPr>
        <p:txBody>
          <a:bodyPr>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685800" indent="-45720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nSpc>
                <a:spcPct val="115000"/>
              </a:lnSpc>
              <a:spcBef>
                <a:spcPct val="60000"/>
              </a:spcBef>
              <a:buClrTx/>
              <a:buSzPct val="80000"/>
              <a:buFontTx/>
              <a:buNone/>
            </a:pPr>
            <a:r>
              <a:rPr lang="en-US" altLang="en-US" sz="2600" dirty="0">
                <a:solidFill>
                  <a:schemeClr val="tx1"/>
                </a:solidFill>
                <a:latin typeface="Liberation Sans" panose="020B0604020202020204" pitchFamily="34" charset="0"/>
              </a:rPr>
              <a:t>Statement Presentation</a:t>
            </a:r>
            <a:endParaRPr lang="en-US" altLang="en-US" sz="2600" b="0" dirty="0">
              <a:solidFill>
                <a:schemeClr val="tx1"/>
              </a:solidFill>
              <a:latin typeface="Liberation Sans" panose="020B0604020202020204" pitchFamily="34" charset="0"/>
            </a:endParaRPr>
          </a:p>
          <a:p>
            <a:pPr lvl="1">
              <a:lnSpc>
                <a:spcPct val="115000"/>
              </a:lnSpc>
              <a:spcBef>
                <a:spcPct val="60000"/>
              </a:spcBef>
              <a:buClr>
                <a:srgbClr val="CC0000"/>
              </a:buClr>
              <a:buSzPct val="80000"/>
              <a:buFont typeface="Wingdings" pitchFamily="2" charset="2"/>
              <a:buChar char="u"/>
            </a:pPr>
            <a:r>
              <a:rPr lang="en-US" altLang="en-US" sz="2200" b="0" dirty="0">
                <a:solidFill>
                  <a:schemeClr val="tx1"/>
                </a:solidFill>
                <a:latin typeface="Liberation Sans" panose="020B0604020202020204" pitchFamily="34" charset="0"/>
              </a:rPr>
              <a:t>Accumulated Depreciation-Equipment is a </a:t>
            </a:r>
            <a:r>
              <a:rPr lang="en-US" altLang="en-US" sz="2200" dirty="0">
                <a:solidFill>
                  <a:schemeClr val="tx2">
                    <a:lumMod val="50000"/>
                  </a:schemeClr>
                </a:solidFill>
                <a:latin typeface="Liberation Sans" panose="020B0604020202020204" pitchFamily="34" charset="0"/>
              </a:rPr>
              <a:t>contra asset account</a:t>
            </a:r>
            <a:r>
              <a:rPr lang="en-US" altLang="en-US" sz="2200" b="0" dirty="0">
                <a:solidFill>
                  <a:schemeClr val="tx1"/>
                </a:solidFill>
                <a:latin typeface="Liberation Sans" panose="020B0604020202020204" pitchFamily="34" charset="0"/>
              </a:rPr>
              <a:t>.</a:t>
            </a:r>
          </a:p>
          <a:p>
            <a:pPr lvl="1">
              <a:lnSpc>
                <a:spcPct val="115000"/>
              </a:lnSpc>
              <a:spcBef>
                <a:spcPct val="60000"/>
              </a:spcBef>
              <a:buClr>
                <a:srgbClr val="CC0000"/>
              </a:buClr>
              <a:buSzPct val="80000"/>
              <a:buFont typeface="Wingdings" pitchFamily="2" charset="2"/>
              <a:buChar char="u"/>
            </a:pPr>
            <a:r>
              <a:rPr lang="en-US" altLang="en-US" sz="2200" b="0" dirty="0">
                <a:solidFill>
                  <a:schemeClr val="tx1"/>
                </a:solidFill>
                <a:latin typeface="Liberation Sans" panose="020B0604020202020204" pitchFamily="34" charset="0"/>
              </a:rPr>
              <a:t>Appears just after the account it offsets (Equipment) on the balance sheet. </a:t>
            </a:r>
          </a:p>
        </p:txBody>
      </p:sp>
      <p:sp>
        <p:nvSpPr>
          <p:cNvPr id="30725" name="Text Box 9"/>
          <p:cNvSpPr txBox="1">
            <a:spLocks noChangeArrowheads="1"/>
          </p:cNvSpPr>
          <p:nvPr/>
        </p:nvSpPr>
        <p:spPr bwMode="auto">
          <a:xfrm>
            <a:off x="6629400" y="4230469"/>
            <a:ext cx="2209800" cy="646331"/>
          </a:xfrm>
          <a:prstGeom prst="rect">
            <a:avLst/>
          </a:prstGeom>
          <a:solidFill>
            <a:schemeClr val="bg1"/>
          </a:solidFill>
          <a:ln>
            <a:noFill/>
          </a:ln>
          <a:effectLst/>
          <a:extLst>
            <a:ext uri="{91240B29-F687-4F45-9708-019B960494DF}">
              <a14:hiddenLine xmlns:a14="http://schemas.microsoft.com/office/drawing/2010/main" w="19050" cap="sq" algn="ctr">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ts val="0"/>
              </a:spcBef>
              <a:buNone/>
            </a:pPr>
            <a:r>
              <a:rPr lang="en-US" sz="1200" dirty="0"/>
              <a:t>ILLUSTRATION 4-9</a:t>
            </a:r>
          </a:p>
          <a:p>
            <a:pPr>
              <a:spcBef>
                <a:spcPts val="0"/>
              </a:spcBef>
              <a:buNone/>
            </a:pPr>
            <a:r>
              <a:rPr lang="en-US" sz="1200" b="0" dirty="0"/>
              <a:t>Balance sheet presentation of</a:t>
            </a:r>
          </a:p>
          <a:p>
            <a:pPr>
              <a:spcBef>
                <a:spcPts val="0"/>
              </a:spcBef>
              <a:buNone/>
            </a:pPr>
            <a:r>
              <a:rPr lang="en-US" sz="1200" b="0" dirty="0"/>
              <a:t>accumulated depreciation</a:t>
            </a:r>
            <a:endParaRPr lang="en-US" altLang="en-US" sz="1200" dirty="0">
              <a:solidFill>
                <a:schemeClr val="tx1"/>
              </a:solidFill>
              <a:latin typeface="Liberation Sans" panose="020B0604020202020204" pitchFamily="34" charset="0"/>
            </a:endParaRPr>
          </a:p>
        </p:txBody>
      </p:sp>
      <p:sp>
        <p:nvSpPr>
          <p:cNvPr id="9"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10"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dirty="0">
                <a:solidFill>
                  <a:srgbClr val="CC0000"/>
                </a:solidFill>
                <a:latin typeface="Liberation Sans" panose="020B0604020202020204" pitchFamily="34" charset="0"/>
              </a:rPr>
              <a:t>Depreciation</a:t>
            </a:r>
            <a:endParaRPr lang="en-US" altLang="en-US" sz="3200" b="1" dirty="0">
              <a:solidFill>
                <a:srgbClr val="CC0000"/>
              </a:solidFill>
              <a:latin typeface="Liberation Sans" panose="020B0604020202020204" pitchFamily="34" charset="0"/>
            </a:endParaRPr>
          </a:p>
        </p:txBody>
      </p:sp>
      <p:sp>
        <p:nvSpPr>
          <p:cNvPr id="4" name="TextBox 3"/>
          <p:cNvSpPr txBox="1"/>
          <p:nvPr/>
        </p:nvSpPr>
        <p:spPr>
          <a:xfrm>
            <a:off x="6096000" y="2057400"/>
            <a:ext cx="2438400" cy="1615827"/>
          </a:xfrm>
          <a:prstGeom prst="rect">
            <a:avLst/>
          </a:prstGeom>
          <a:solidFill>
            <a:schemeClr val="accent3"/>
          </a:solidFill>
          <a:ln w="19050" cap="sq">
            <a:solidFill>
              <a:srgbClr val="000000"/>
            </a:solidFill>
            <a:miter lim="800000"/>
            <a:headEnd type="none" w="sm" len="sm"/>
            <a:tailEnd type="none" w="sm" len="sm"/>
          </a:ln>
          <a:effectLst>
            <a:innerShdw blurRad="114300">
              <a:prstClr val="black"/>
            </a:innerShdw>
          </a:effectLst>
        </p:spPr>
        <p:txBody>
          <a:bodyPr wrap="square" lIns="182880" tIns="91440" rIns="137160" bIns="91440">
            <a:spAutoFit/>
          </a:bodyPr>
          <a:lstStyle>
            <a:defPPr>
              <a:defRPr lang="en-US"/>
            </a:defPPr>
            <a:lvl1pPr>
              <a:spcBef>
                <a:spcPts val="0"/>
              </a:spcBef>
              <a:buClr>
                <a:schemeClr val="accent2"/>
              </a:buClr>
              <a:buSzPct val="75000"/>
              <a:buFont typeface="Wingdings" pitchFamily="2" charset="2"/>
              <a:buNone/>
              <a:defRPr sz="1500" b="0">
                <a:solidFill>
                  <a:srgbClr val="CC0000"/>
                </a:solidFill>
                <a:latin typeface="Liberation Sans" panose="020B0604020202020204" pitchFamily="34" charset="0"/>
              </a:defRPr>
            </a:lvl1pPr>
            <a:lvl2pPr marL="742950" indent="-285750">
              <a:spcBef>
                <a:spcPct val="20000"/>
              </a:spcBef>
              <a:buClr>
                <a:schemeClr val="accent2"/>
              </a:buClr>
              <a:buSzPct val="75000"/>
              <a:buFont typeface="Wingdings" pitchFamily="2" charset="2"/>
              <a:buChar char="l"/>
              <a:defRPr sz="2400">
                <a:solidFill>
                  <a:schemeClr val="bg2"/>
                </a:solidFill>
              </a:defRPr>
            </a:lvl2pPr>
            <a:lvl3pPr marL="1143000" indent="-228600">
              <a:spcBef>
                <a:spcPct val="20000"/>
              </a:spcBef>
              <a:buClr>
                <a:schemeClr val="accent2"/>
              </a:buClr>
              <a:buSzPct val="75000"/>
              <a:buFont typeface="Wingdings" pitchFamily="2" charset="2"/>
              <a:buChar char="l"/>
              <a:defRPr sz="2000">
                <a:solidFill>
                  <a:schemeClr val="bg2"/>
                </a:solidFill>
              </a:defRPr>
            </a:lvl3pPr>
            <a:lvl4pPr marL="1600200" indent="-228600">
              <a:spcBef>
                <a:spcPct val="20000"/>
              </a:spcBef>
              <a:buClr>
                <a:schemeClr val="accent2"/>
              </a:buClr>
              <a:buSzPct val="75000"/>
              <a:buFont typeface="Wingdings" pitchFamily="2" charset="2"/>
              <a:buChar char="l"/>
              <a:defRPr sz="2000">
                <a:solidFill>
                  <a:schemeClr val="bg2"/>
                </a:solidFill>
              </a:defRPr>
            </a:lvl4pPr>
            <a:lvl5pPr marL="2057400" indent="-228600">
              <a:spcBef>
                <a:spcPct val="20000"/>
              </a:spcBef>
              <a:buClr>
                <a:schemeClr val="accent2"/>
              </a:buClr>
              <a:buSzPct val="75000"/>
              <a:buFont typeface="Wingdings" pitchFamily="2" charset="2"/>
              <a:buChar char="l"/>
              <a:defRPr sz="2000">
                <a:solidFill>
                  <a:schemeClr val="bg2"/>
                </a:solidFill>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a:solidFill>
                  <a:schemeClr val="bg2"/>
                </a:solidFill>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a:solidFill>
                  <a:schemeClr val="bg2"/>
                </a:solidFill>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a:solidFill>
                  <a:schemeClr val="bg2"/>
                </a:solidFill>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a:solidFill>
                  <a:schemeClr val="bg2"/>
                </a:solidFill>
              </a:defRPr>
            </a:lvl9pPr>
          </a:lstStyle>
          <a:p>
            <a:r>
              <a:rPr lang="en-US" sz="1800" b="1" dirty="0"/>
              <a:t>▼</a:t>
            </a:r>
            <a:r>
              <a:rPr lang="en-US" b="1" dirty="0"/>
              <a:t> HELPFUL HINT</a:t>
            </a:r>
          </a:p>
          <a:p>
            <a:r>
              <a:rPr lang="en-US" dirty="0">
                <a:solidFill>
                  <a:schemeClr val="tx1"/>
                </a:solidFill>
              </a:rPr>
              <a:t>All contra accounts have increases, decreases, and normal balances opposite to the account to which they relate.</a:t>
            </a:r>
          </a:p>
        </p:txBody>
      </p:sp>
      <p:pic>
        <p:nvPicPr>
          <p:cNvPr id="778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1" y="4943585"/>
            <a:ext cx="8534400" cy="1304815"/>
          </a:xfrm>
          <a:prstGeom prst="rect">
            <a:avLst/>
          </a:prstGeom>
          <a:noFill/>
          <a:ln w="19050" algn="ctr">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2 </a:t>
            </a:r>
          </a:p>
        </p:txBody>
      </p:sp>
    </p:spTree>
  </p:cSld>
  <p:clrMapOvr>
    <a:masterClrMapping/>
  </p:clrMapOvr>
  <p:transition>
    <p:wipe dir="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9" name="Text Box 9"/>
          <p:cNvSpPr txBox="1">
            <a:spLocks noChangeArrowheads="1"/>
          </p:cNvSpPr>
          <p:nvPr/>
        </p:nvSpPr>
        <p:spPr bwMode="auto">
          <a:xfrm>
            <a:off x="304800" y="3810000"/>
            <a:ext cx="3048000" cy="461665"/>
          </a:xfrm>
          <a:prstGeom prst="rect">
            <a:avLst/>
          </a:prstGeom>
          <a:solidFill>
            <a:schemeClr val="bg1"/>
          </a:solidFill>
          <a:ln>
            <a:noFill/>
          </a:ln>
          <a:effectLst/>
          <a:extLst>
            <a:ext uri="{91240B29-F687-4F45-9708-019B960494DF}">
              <a14:hiddenLine xmlns:a14="http://schemas.microsoft.com/office/drawing/2010/main" w="19050" cap="sq" algn="ctr">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ts val="0"/>
              </a:spcBef>
              <a:buNone/>
            </a:pPr>
            <a:r>
              <a:rPr lang="en-US" sz="1200" dirty="0"/>
              <a:t>ILLUSTRATION 4-10</a:t>
            </a:r>
          </a:p>
          <a:p>
            <a:pPr>
              <a:spcBef>
                <a:spcPts val="0"/>
              </a:spcBef>
              <a:buNone/>
            </a:pPr>
            <a:r>
              <a:rPr lang="en-US" sz="1200" b="0" dirty="0"/>
              <a:t>Accounting for prepaid expenses</a:t>
            </a:r>
            <a:endParaRPr lang="en-US" altLang="en-US" sz="1200" dirty="0">
              <a:solidFill>
                <a:schemeClr val="tx1"/>
              </a:solidFill>
              <a:latin typeface="Liberation Sans" panose="020B0604020202020204" pitchFamily="34" charset="0"/>
            </a:endParaRPr>
          </a:p>
        </p:txBody>
      </p:sp>
      <p:pic>
        <p:nvPicPr>
          <p:cNvPr id="3175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524000"/>
            <a:ext cx="8382000" cy="2217737"/>
          </a:xfrm>
          <a:prstGeom prst="rect">
            <a:avLst/>
          </a:prstGeom>
          <a:noFill/>
          <a:ln w="28575" algn="ctr">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pic>
      <p:sp>
        <p:nvSpPr>
          <p:cNvPr id="8"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10"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dirty="0">
                <a:solidFill>
                  <a:schemeClr val="tx2">
                    <a:lumMod val="50000"/>
                  </a:schemeClr>
                </a:solidFill>
                <a:latin typeface="Liberation Sans" panose="020B0604020202020204" pitchFamily="34" charset="0"/>
              </a:rPr>
              <a:t>PREPAID EXPENSES</a:t>
            </a:r>
            <a:endParaRPr lang="en-US" altLang="en-US" sz="3200" b="1" dirty="0">
              <a:solidFill>
                <a:schemeClr val="tx2">
                  <a:lumMod val="50000"/>
                </a:schemeClr>
              </a:solidFill>
              <a:latin typeface="Liberation Sans" panose="020B0604020202020204" pitchFamily="34" charset="0"/>
            </a:endParaRPr>
          </a:p>
        </p:txBody>
      </p:sp>
      <p:sp>
        <p:nvSpPr>
          <p:cNvPr id="7"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2 </a:t>
            </a:r>
          </a:p>
        </p:txBody>
      </p:sp>
    </p:spTree>
  </p:cSld>
  <p:clrMapOvr>
    <a:masterClrMapping/>
  </p:clrMapOvr>
  <p:transition>
    <p:wipe dir="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body" idx="1"/>
          </p:nvPr>
        </p:nvSpPr>
        <p:spPr>
          <a:xfrm>
            <a:off x="609600" y="1295400"/>
            <a:ext cx="8077200" cy="914400"/>
          </a:xfrm>
        </p:spPr>
        <p:txBody>
          <a:bodyPr lIns="91440"/>
          <a:lstStyle/>
          <a:p>
            <a:pPr marL="0" indent="0">
              <a:lnSpc>
                <a:spcPct val="110000"/>
              </a:lnSpc>
              <a:buClr>
                <a:srgbClr val="006666"/>
              </a:buClr>
              <a:buSzTx/>
              <a:buFont typeface="Monotype Sorts" pitchFamily="2" charset="2"/>
              <a:buNone/>
            </a:pPr>
            <a:r>
              <a:rPr lang="en-US" altLang="en-US" sz="2300" dirty="0">
                <a:effectLst/>
                <a:latin typeface="Liberation Sans" panose="020B0604020202020204" pitchFamily="34" charset="0"/>
              </a:rPr>
              <a:t>Receipt of cash </a:t>
            </a:r>
            <a:r>
              <a:rPr lang="en-US" altLang="en-US" sz="2300" b="0" dirty="0">
                <a:effectLst/>
                <a:latin typeface="Liberation Sans" panose="020B0604020202020204" pitchFamily="34" charset="0"/>
              </a:rPr>
              <a:t>recorded as a liability before services are performed.</a:t>
            </a:r>
          </a:p>
        </p:txBody>
      </p:sp>
      <p:sp>
        <p:nvSpPr>
          <p:cNvPr id="32771" name="Rectangle 4"/>
          <p:cNvSpPr>
            <a:spLocks noChangeArrowheads="1"/>
          </p:cNvSpPr>
          <p:nvPr/>
        </p:nvSpPr>
        <p:spPr bwMode="auto">
          <a:xfrm>
            <a:off x="609600" y="4114800"/>
            <a:ext cx="3048000" cy="9217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342900" indent="-342900">
              <a:spcBef>
                <a:spcPct val="20000"/>
              </a:spcBef>
              <a:buClr>
                <a:schemeClr val="accent2"/>
              </a:buClr>
              <a:buSzPct val="75000"/>
              <a:buFont typeface="Wingdings" pitchFamily="2" charset="2"/>
              <a:buChar char="l"/>
              <a:defRPr sz="2800" b="1">
                <a:solidFill>
                  <a:schemeClr val="bg2"/>
                </a:solidFill>
                <a:latin typeface="Arial" charset="0"/>
              </a:defRPr>
            </a:lvl1pPr>
            <a:lvl2pPr marL="1033463" indent="-461963">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lvl="1">
              <a:spcBef>
                <a:spcPct val="25000"/>
              </a:spcBef>
              <a:spcAft>
                <a:spcPct val="20000"/>
              </a:spcAft>
              <a:buClr>
                <a:srgbClr val="CC0000"/>
              </a:buClr>
              <a:buSzPct val="80000"/>
              <a:buFont typeface="Wingdings" pitchFamily="2" charset="2"/>
              <a:buChar char="u"/>
            </a:pPr>
            <a:r>
              <a:rPr lang="en-US" altLang="en-US" sz="2200" b="0" dirty="0">
                <a:latin typeface="Liberation Sans" panose="020B0604020202020204" pitchFamily="34" charset="0"/>
              </a:rPr>
              <a:t>rent</a:t>
            </a:r>
          </a:p>
          <a:p>
            <a:pPr lvl="1">
              <a:spcBef>
                <a:spcPct val="25000"/>
              </a:spcBef>
              <a:spcAft>
                <a:spcPct val="20000"/>
              </a:spcAft>
              <a:buClr>
                <a:srgbClr val="CC0000"/>
              </a:buClr>
              <a:buSzPct val="80000"/>
              <a:buFont typeface="Wingdings" pitchFamily="2" charset="2"/>
              <a:buChar char="u"/>
            </a:pPr>
            <a:r>
              <a:rPr lang="en-US" altLang="en-US" sz="2200" b="0" dirty="0">
                <a:latin typeface="Liberation Sans" panose="020B0604020202020204" pitchFamily="34" charset="0"/>
              </a:rPr>
              <a:t>airline tickets</a:t>
            </a:r>
          </a:p>
        </p:txBody>
      </p:sp>
      <p:sp>
        <p:nvSpPr>
          <p:cNvPr id="32772" name="Text Box 5"/>
          <p:cNvSpPr txBox="1">
            <a:spLocks noChangeArrowheads="1"/>
          </p:cNvSpPr>
          <p:nvPr/>
        </p:nvSpPr>
        <p:spPr bwMode="auto">
          <a:xfrm>
            <a:off x="1143000" y="2521162"/>
            <a:ext cx="2438400" cy="487518"/>
          </a:xfrm>
          <a:prstGeom prst="rect">
            <a:avLst/>
          </a:prstGeom>
          <a:solidFill>
            <a:srgbClr val="FFFFC5"/>
          </a:solidFill>
          <a:ln w="28575">
            <a:solidFill>
              <a:schemeClr val="tx1"/>
            </a:solidFill>
            <a:miter lim="800000"/>
            <a:headEnd/>
            <a:tailEnd/>
          </a:ln>
          <a:effectLst>
            <a:outerShdw dist="35921" dir="2700000" algn="ctr" rotWithShape="0">
              <a:schemeClr val="bg2"/>
            </a:outerShdw>
          </a:effectLst>
        </p:spPr>
        <p:txBody>
          <a:bodyPr tIns="27432">
            <a:spAutoFit/>
          </a:bodyPr>
          <a:lstStyle>
            <a:lvl1pPr marL="457200" indent="-457200">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marL="0" indent="0" algn="ctr">
              <a:spcBef>
                <a:spcPct val="50000"/>
              </a:spcBef>
              <a:buClrTx/>
              <a:buSzTx/>
              <a:buFontTx/>
              <a:buNone/>
            </a:pPr>
            <a:r>
              <a:rPr lang="en-US" altLang="en-US" sz="2400" dirty="0">
                <a:solidFill>
                  <a:schemeClr val="tx1"/>
                </a:solidFill>
                <a:latin typeface="Liberation Sans" panose="020B0604020202020204" pitchFamily="34" charset="0"/>
                <a:cs typeface="Arial" charset="0"/>
              </a:rPr>
              <a:t>Cash Receipt</a:t>
            </a:r>
          </a:p>
        </p:txBody>
      </p:sp>
      <p:sp>
        <p:nvSpPr>
          <p:cNvPr id="32773" name="Text Box 6"/>
          <p:cNvSpPr txBox="1">
            <a:spLocks noChangeArrowheads="1"/>
          </p:cNvSpPr>
          <p:nvPr/>
        </p:nvSpPr>
        <p:spPr bwMode="auto">
          <a:xfrm>
            <a:off x="5246688" y="2521162"/>
            <a:ext cx="3135312" cy="487518"/>
          </a:xfrm>
          <a:prstGeom prst="rect">
            <a:avLst/>
          </a:prstGeom>
          <a:solidFill>
            <a:srgbClr val="FFFFC5"/>
          </a:solidFill>
          <a:ln w="28575">
            <a:solidFill>
              <a:schemeClr val="tx1"/>
            </a:solidFill>
            <a:miter lim="800000"/>
            <a:headEnd/>
            <a:tailEnd/>
          </a:ln>
          <a:effectLst>
            <a:outerShdw dist="35921" dir="2700000" algn="ctr" rotWithShape="0">
              <a:schemeClr val="bg2"/>
            </a:outerShdw>
          </a:effectLst>
        </p:spPr>
        <p:txBody>
          <a:bodyPr tIns="27432">
            <a:spAutoFit/>
          </a:bodyPr>
          <a:lstStyle>
            <a:defPPr>
              <a:defRPr lang="en-US"/>
            </a:defPPr>
            <a:lvl1pPr marL="0" indent="0" algn="ctr">
              <a:spcBef>
                <a:spcPct val="50000"/>
              </a:spcBef>
              <a:buClrTx/>
              <a:buSzTx/>
              <a:buFontTx/>
              <a:buNone/>
              <a:defRPr sz="2400" b="0">
                <a:solidFill>
                  <a:schemeClr val="tx1"/>
                </a:solidFill>
                <a:latin typeface="Liberation Sans" panose="020B0604020202020204" pitchFamily="34" charset="0"/>
                <a:cs typeface="Arial" charset="0"/>
              </a:defRPr>
            </a:lvl1pPr>
            <a:lvl2pPr marL="742950" indent="-285750">
              <a:spcBef>
                <a:spcPct val="20000"/>
              </a:spcBef>
              <a:buClr>
                <a:schemeClr val="accent2"/>
              </a:buClr>
              <a:buSzPct val="75000"/>
              <a:buFont typeface="Wingdings" pitchFamily="2" charset="2"/>
              <a:buChar char="l"/>
              <a:defRPr sz="2400">
                <a:solidFill>
                  <a:schemeClr val="bg2"/>
                </a:solidFill>
              </a:defRPr>
            </a:lvl2pPr>
            <a:lvl3pPr marL="1143000" indent="-228600">
              <a:spcBef>
                <a:spcPct val="20000"/>
              </a:spcBef>
              <a:buClr>
                <a:schemeClr val="accent2"/>
              </a:buClr>
              <a:buSzPct val="75000"/>
              <a:buFont typeface="Wingdings" pitchFamily="2" charset="2"/>
              <a:buChar char="l"/>
              <a:defRPr sz="2000">
                <a:solidFill>
                  <a:schemeClr val="bg2"/>
                </a:solidFill>
              </a:defRPr>
            </a:lvl3pPr>
            <a:lvl4pPr marL="1600200" indent="-228600">
              <a:spcBef>
                <a:spcPct val="20000"/>
              </a:spcBef>
              <a:buClr>
                <a:schemeClr val="accent2"/>
              </a:buClr>
              <a:buSzPct val="75000"/>
              <a:buFont typeface="Wingdings" pitchFamily="2" charset="2"/>
              <a:buChar char="l"/>
              <a:defRPr sz="2000">
                <a:solidFill>
                  <a:schemeClr val="bg2"/>
                </a:solidFill>
              </a:defRPr>
            </a:lvl4pPr>
            <a:lvl5pPr marL="2057400" indent="-228600">
              <a:spcBef>
                <a:spcPct val="20000"/>
              </a:spcBef>
              <a:buClr>
                <a:schemeClr val="accent2"/>
              </a:buClr>
              <a:buSzPct val="75000"/>
              <a:buFont typeface="Wingdings" pitchFamily="2" charset="2"/>
              <a:buChar char="l"/>
              <a:defRPr sz="2000">
                <a:solidFill>
                  <a:schemeClr val="bg2"/>
                </a:solidFill>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a:solidFill>
                  <a:schemeClr val="bg2"/>
                </a:solidFill>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a:solidFill>
                  <a:schemeClr val="bg2"/>
                </a:solidFill>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a:solidFill>
                  <a:schemeClr val="bg2"/>
                </a:solidFill>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a:solidFill>
                  <a:schemeClr val="bg2"/>
                </a:solidFill>
              </a:defRPr>
            </a:lvl9pPr>
          </a:lstStyle>
          <a:p>
            <a:r>
              <a:rPr lang="en-US" altLang="en-US" b="1" dirty="0"/>
              <a:t>Revenue Recorded</a:t>
            </a:r>
          </a:p>
        </p:txBody>
      </p:sp>
      <p:sp>
        <p:nvSpPr>
          <p:cNvPr id="32774" name="Text Box 7"/>
          <p:cNvSpPr txBox="1">
            <a:spLocks noChangeArrowheads="1"/>
          </p:cNvSpPr>
          <p:nvPr/>
        </p:nvSpPr>
        <p:spPr bwMode="auto">
          <a:xfrm>
            <a:off x="3757202" y="2573669"/>
            <a:ext cx="132479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marL="457200" indent="-457200">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gn="ctr">
              <a:spcBef>
                <a:spcPct val="50000"/>
              </a:spcBef>
              <a:buClrTx/>
              <a:buSzTx/>
              <a:buFontTx/>
              <a:buNone/>
            </a:pPr>
            <a:r>
              <a:rPr lang="en-US" altLang="en-US" sz="2000" dirty="0">
                <a:solidFill>
                  <a:srgbClr val="CC0000"/>
                </a:solidFill>
                <a:latin typeface="Liberation Sans" panose="020B0604020202020204" pitchFamily="34" charset="0"/>
                <a:cs typeface="Arial" charset="0"/>
              </a:rPr>
              <a:t>BEFORE</a:t>
            </a:r>
          </a:p>
        </p:txBody>
      </p:sp>
      <p:sp>
        <p:nvSpPr>
          <p:cNvPr id="32775" name="Rectangle 9"/>
          <p:cNvSpPr>
            <a:spLocks noChangeArrowheads="1"/>
          </p:cNvSpPr>
          <p:nvPr/>
        </p:nvSpPr>
        <p:spPr bwMode="auto">
          <a:xfrm>
            <a:off x="3733800" y="4114800"/>
            <a:ext cx="4572000" cy="9217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342900" indent="-342900">
              <a:spcBef>
                <a:spcPct val="20000"/>
              </a:spcBef>
              <a:buClr>
                <a:schemeClr val="accent2"/>
              </a:buClr>
              <a:buSzPct val="75000"/>
              <a:buFont typeface="Wingdings" pitchFamily="2" charset="2"/>
              <a:buChar char="l"/>
              <a:defRPr sz="2800" b="1">
                <a:solidFill>
                  <a:schemeClr val="bg2"/>
                </a:solidFill>
                <a:latin typeface="Arial" charset="0"/>
              </a:defRPr>
            </a:lvl1pPr>
            <a:lvl2pPr marL="1033463" indent="-461963">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lvl="1">
              <a:spcBef>
                <a:spcPct val="25000"/>
              </a:spcBef>
              <a:spcAft>
                <a:spcPct val="20000"/>
              </a:spcAft>
              <a:buClr>
                <a:srgbClr val="CC0000"/>
              </a:buClr>
              <a:buSzPct val="80000"/>
              <a:buFont typeface="Wingdings" pitchFamily="2" charset="2"/>
              <a:buChar char="u"/>
            </a:pPr>
            <a:r>
              <a:rPr lang="en-US" altLang="en-US" sz="2200" b="0" dirty="0">
                <a:latin typeface="Liberation Sans" panose="020B0604020202020204" pitchFamily="34" charset="0"/>
              </a:rPr>
              <a:t>magazine subscriptions</a:t>
            </a:r>
          </a:p>
          <a:p>
            <a:pPr lvl="1">
              <a:spcBef>
                <a:spcPct val="25000"/>
              </a:spcBef>
              <a:spcAft>
                <a:spcPct val="20000"/>
              </a:spcAft>
              <a:buClr>
                <a:srgbClr val="CC0000"/>
              </a:buClr>
              <a:buSzPct val="80000"/>
              <a:buFont typeface="Wingdings" pitchFamily="2" charset="2"/>
              <a:buChar char="u"/>
            </a:pPr>
            <a:r>
              <a:rPr lang="en-US" altLang="en-US" sz="2200" b="0" dirty="0">
                <a:latin typeface="Liberation Sans" panose="020B0604020202020204" pitchFamily="34" charset="0"/>
              </a:rPr>
              <a:t>customer deposits</a:t>
            </a:r>
          </a:p>
        </p:txBody>
      </p:sp>
      <p:sp>
        <p:nvSpPr>
          <p:cNvPr id="32776" name="Rectangle 10"/>
          <p:cNvSpPr>
            <a:spLocks noChangeArrowheads="1"/>
          </p:cNvSpPr>
          <p:nvPr/>
        </p:nvSpPr>
        <p:spPr bwMode="auto">
          <a:xfrm>
            <a:off x="685800" y="3544888"/>
            <a:ext cx="7315200"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rgbClr val="000000"/>
                </a:solidFill>
                <a:miter lim="800000"/>
                <a:headEnd/>
                <a:tailEnd/>
              </a14:hiddenLine>
            </a:ext>
          </a:extLst>
        </p:spPr>
        <p:txBody>
          <a:bodyPr>
            <a:spAutoFit/>
          </a:bodyPr>
          <a:lstStyle>
            <a:lvl1pPr marL="457200" indent="-457200">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nSpc>
                <a:spcPct val="110000"/>
              </a:lnSpc>
              <a:spcBef>
                <a:spcPct val="0"/>
              </a:spcBef>
              <a:spcAft>
                <a:spcPct val="20000"/>
              </a:spcAft>
              <a:buClrTx/>
              <a:buSzPct val="80000"/>
              <a:buFontTx/>
              <a:buNone/>
            </a:pPr>
            <a:r>
              <a:rPr lang="en-US" altLang="en-US" sz="2300" b="0" dirty="0">
                <a:latin typeface="Liberation Sans" panose="020B0604020202020204" pitchFamily="34" charset="0"/>
              </a:rPr>
              <a:t>Unearned revenues often occur in regard to:</a:t>
            </a:r>
          </a:p>
        </p:txBody>
      </p:sp>
      <p:sp>
        <p:nvSpPr>
          <p:cNvPr id="12"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13"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dirty="0">
                <a:solidFill>
                  <a:schemeClr val="tx2">
                    <a:lumMod val="50000"/>
                  </a:schemeClr>
                </a:solidFill>
                <a:latin typeface="Liberation Sans" panose="020B0604020202020204" pitchFamily="34" charset="0"/>
              </a:rPr>
              <a:t>UNEARNED REVENUES</a:t>
            </a:r>
            <a:endParaRPr lang="en-US" altLang="en-US" sz="3200" b="1" dirty="0">
              <a:solidFill>
                <a:schemeClr val="tx2">
                  <a:lumMod val="50000"/>
                </a:schemeClr>
              </a:solidFill>
              <a:latin typeface="Liberation Sans" panose="020B0604020202020204" pitchFamily="34" charset="0"/>
            </a:endParaRPr>
          </a:p>
        </p:txBody>
      </p:sp>
      <p:sp>
        <p:nvSpPr>
          <p:cNvPr id="11"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2 </a:t>
            </a:r>
          </a:p>
        </p:txBody>
      </p:sp>
    </p:spTree>
  </p:cSld>
  <p:clrMapOvr>
    <a:masterClrMapping/>
  </p:clrMapOvr>
  <p:transition>
    <p:wipe dir="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685800" y="1295400"/>
            <a:ext cx="7924800" cy="2915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rgbClr val="000000"/>
                </a:solidFill>
                <a:miter lim="800000"/>
                <a:headEnd type="none" w="sm" len="sm"/>
                <a:tailEnd type="none" w="sm" len="sm"/>
              </a14:hiddenLine>
            </a:ext>
          </a:extLst>
        </p:spPr>
        <p:txBody>
          <a:bodyPr>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685800" indent="-45720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lvl="1">
              <a:lnSpc>
                <a:spcPct val="125000"/>
              </a:lnSpc>
              <a:spcBef>
                <a:spcPct val="60000"/>
              </a:spcBef>
              <a:buClr>
                <a:srgbClr val="CC0000"/>
              </a:buClr>
              <a:buSzPct val="80000"/>
              <a:buFont typeface="Wingdings" pitchFamily="2" charset="2"/>
              <a:buChar char="u"/>
            </a:pPr>
            <a:r>
              <a:rPr lang="en-US" altLang="en-US" sz="2300" b="0" dirty="0">
                <a:solidFill>
                  <a:schemeClr val="tx1"/>
                </a:solidFill>
                <a:latin typeface="Liberation Sans" panose="020B0604020202020204" pitchFamily="34" charset="0"/>
              </a:rPr>
              <a:t>Adjusting entry is made to record the revenue for services performed during the period and to show the liability that remains.</a:t>
            </a:r>
          </a:p>
          <a:p>
            <a:pPr lvl="1">
              <a:lnSpc>
                <a:spcPct val="125000"/>
              </a:lnSpc>
              <a:spcBef>
                <a:spcPct val="60000"/>
              </a:spcBef>
              <a:buClr>
                <a:srgbClr val="CC0000"/>
              </a:buClr>
              <a:buSzPct val="80000"/>
              <a:buFont typeface="Wingdings" pitchFamily="2" charset="2"/>
              <a:buChar char="u"/>
            </a:pPr>
            <a:r>
              <a:rPr lang="en-US" altLang="en-US" sz="2300" b="0" dirty="0">
                <a:solidFill>
                  <a:schemeClr val="tx1"/>
                </a:solidFill>
                <a:latin typeface="Liberation Sans" panose="020B0604020202020204" pitchFamily="34" charset="0"/>
              </a:rPr>
              <a:t>Adjusting entry results in a decrease (a debit) to a liability account and an increase (a credit) to a revenue account.</a:t>
            </a:r>
          </a:p>
        </p:txBody>
      </p:sp>
      <p:sp>
        <p:nvSpPr>
          <p:cNvPr id="6"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7"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dirty="0">
                <a:solidFill>
                  <a:schemeClr val="tx2">
                    <a:lumMod val="50000"/>
                  </a:schemeClr>
                </a:solidFill>
                <a:latin typeface="Liberation Sans" panose="020B0604020202020204" pitchFamily="34" charset="0"/>
              </a:rPr>
              <a:t>UNEARNED REVENUES</a:t>
            </a:r>
            <a:endParaRPr lang="en-US" altLang="en-US" sz="3200" b="1" dirty="0">
              <a:solidFill>
                <a:schemeClr val="tx2">
                  <a:lumMod val="50000"/>
                </a:schemeClr>
              </a:solidFill>
              <a:latin typeface="Liberation Sans" panose="020B0604020202020204" pitchFamily="34" charset="0"/>
            </a:endParaRPr>
          </a:p>
        </p:txBody>
      </p:sp>
      <p:sp>
        <p:nvSpPr>
          <p:cNvPr id="5"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2 </a:t>
            </a:r>
          </a:p>
        </p:txBody>
      </p:sp>
    </p:spTree>
  </p:cSld>
  <p:clrMapOvr>
    <a:masterClrMapping/>
  </p:clrMapOvr>
  <p:transition>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dirty="0">
                <a:solidFill>
                  <a:schemeClr val="tx2">
                    <a:lumMod val="50000"/>
                  </a:schemeClr>
                </a:solidFill>
                <a:latin typeface="Liberation Sans" panose="020B0604020202020204" pitchFamily="34" charset="0"/>
              </a:rPr>
              <a:t>Periodicity Assumption</a:t>
            </a:r>
            <a:endParaRPr lang="en-US" altLang="en-US" sz="3200" b="1" dirty="0">
              <a:solidFill>
                <a:schemeClr val="tx2">
                  <a:lumMod val="50000"/>
                </a:schemeClr>
              </a:solidFill>
              <a:latin typeface="Liberation Sans" panose="020B0604020202020204" pitchFamily="34" charset="0"/>
            </a:endParaRPr>
          </a:p>
        </p:txBody>
      </p:sp>
      <p:sp>
        <p:nvSpPr>
          <p:cNvPr id="10"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11" name="Rectangle 11"/>
          <p:cNvSpPr>
            <a:spLocks noChangeArrowheads="1"/>
          </p:cNvSpPr>
          <p:nvPr/>
        </p:nvSpPr>
        <p:spPr bwMode="auto">
          <a:xfrm>
            <a:off x="609600" y="1295400"/>
            <a:ext cx="5334000" cy="55464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1440" tIns="46038" rIns="182562" bIns="46038">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969963" indent="-512763">
              <a:spcBef>
                <a:spcPct val="20000"/>
              </a:spcBef>
              <a:buClr>
                <a:schemeClr val="accent2"/>
              </a:buClr>
              <a:buSzPct val="75000"/>
              <a:buFont typeface="Wingdings" pitchFamily="2" charset="2"/>
              <a:buChar char="l"/>
              <a:defRPr sz="2400" b="1">
                <a:solidFill>
                  <a:schemeClr val="bg2"/>
                </a:solidFill>
                <a:latin typeface="Arial" charset="0"/>
              </a:defRPr>
            </a:lvl2pPr>
            <a:lvl3pPr marL="1470025" indent="-342900">
              <a:spcBef>
                <a:spcPct val="20000"/>
              </a:spcBef>
              <a:buClr>
                <a:schemeClr val="accent2"/>
              </a:buClr>
              <a:buSzPct val="75000"/>
              <a:buFont typeface="Wingdings" pitchFamily="2" charset="2"/>
              <a:buChar char="l"/>
              <a:defRPr sz="2000" b="1">
                <a:solidFill>
                  <a:schemeClr val="bg2"/>
                </a:solidFill>
                <a:latin typeface="Arial" charset="0"/>
              </a:defRPr>
            </a:lvl3pPr>
            <a:lvl4pPr marL="1927225" indent="-342900">
              <a:spcBef>
                <a:spcPct val="20000"/>
              </a:spcBef>
              <a:buClr>
                <a:schemeClr val="accent2"/>
              </a:buClr>
              <a:buSzPct val="75000"/>
              <a:buFont typeface="Wingdings" pitchFamily="2" charset="2"/>
              <a:buChar char="l"/>
              <a:defRPr sz="2000" b="1">
                <a:solidFill>
                  <a:schemeClr val="bg2"/>
                </a:solidFill>
                <a:latin typeface="Arial" charset="0"/>
              </a:defRPr>
            </a:lvl4pPr>
            <a:lvl5pPr marL="2384425" indent="-342900">
              <a:spcBef>
                <a:spcPct val="20000"/>
              </a:spcBef>
              <a:buClr>
                <a:schemeClr val="accent2"/>
              </a:buClr>
              <a:buSzPct val="75000"/>
              <a:buFont typeface="Wingdings" pitchFamily="2" charset="2"/>
              <a:buChar char="l"/>
              <a:defRPr sz="2000" b="1">
                <a:solidFill>
                  <a:schemeClr val="bg2"/>
                </a:solidFill>
                <a:latin typeface="Arial" charset="0"/>
              </a:defRPr>
            </a:lvl5pPr>
            <a:lvl6pPr marL="2841625" indent="-3429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3298825" indent="-3429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756025" indent="-3429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4213225" indent="-3429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gn="l">
              <a:spcBef>
                <a:spcPts val="0"/>
              </a:spcBef>
              <a:buClr>
                <a:schemeClr val="tx1"/>
              </a:buClr>
              <a:buSzTx/>
              <a:buFont typeface="Wingdings" pitchFamily="2" charset="2"/>
              <a:buNone/>
            </a:pPr>
            <a:r>
              <a:rPr lang="en-US" altLang="en-US" sz="3000" i="0" dirty="0">
                <a:solidFill>
                  <a:srgbClr val="CC0000"/>
                </a:solidFill>
                <a:effectLst/>
                <a:latin typeface="Liberation Sans" panose="020B0604020202020204" pitchFamily="34" charset="0"/>
              </a:rPr>
              <a:t>Review Question</a:t>
            </a:r>
          </a:p>
        </p:txBody>
      </p:sp>
      <p:sp>
        <p:nvSpPr>
          <p:cNvPr id="12" name="Rectangle 2"/>
          <p:cNvSpPr>
            <a:spLocks noChangeArrowheads="1"/>
          </p:cNvSpPr>
          <p:nvPr/>
        </p:nvSpPr>
        <p:spPr bwMode="auto">
          <a:xfrm>
            <a:off x="609600" y="1933289"/>
            <a:ext cx="8001000" cy="4247959"/>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1440" tIns="46038" rIns="182562" bIns="46038">
            <a:spAutoFit/>
          </a:bodyPr>
          <a:lstStyle/>
          <a:p>
            <a:pPr marL="0" lvl="1">
              <a:lnSpc>
                <a:spcPct val="125000"/>
              </a:lnSpc>
              <a:spcBef>
                <a:spcPts val="1200"/>
              </a:spcBef>
              <a:buClr>
                <a:schemeClr val="tx1"/>
              </a:buClr>
            </a:pPr>
            <a:r>
              <a:rPr lang="en-US" altLang="en-US" sz="2300" b="0" dirty="0">
                <a:solidFill>
                  <a:schemeClr val="tx1"/>
                </a:solidFill>
                <a:latin typeface="Liberation Sans" panose="020B0604020202020204" pitchFamily="34" charset="0"/>
              </a:rPr>
              <a:t>What is the periodicity assumption?</a:t>
            </a:r>
          </a:p>
          <a:p>
            <a:pPr marL="804863" lvl="1" indent="-463550" algn="l">
              <a:lnSpc>
                <a:spcPct val="125000"/>
              </a:lnSpc>
              <a:spcBef>
                <a:spcPts val="1200"/>
              </a:spcBef>
              <a:buClr>
                <a:schemeClr val="tx1"/>
              </a:buClr>
              <a:buFont typeface="Wingdings" pitchFamily="2" charset="2"/>
              <a:buAutoNum type="alphaLcPeriod"/>
            </a:pPr>
            <a:r>
              <a:rPr lang="en-US" altLang="en-US" sz="2300" b="0" dirty="0">
                <a:solidFill>
                  <a:schemeClr val="tx1"/>
                </a:solidFill>
                <a:latin typeface="Liberation Sans" panose="020B0604020202020204" pitchFamily="34" charset="0"/>
              </a:rPr>
              <a:t>Companies should recognize revenue in the accounting period in which it is earned.</a:t>
            </a:r>
          </a:p>
          <a:p>
            <a:pPr marL="804863" lvl="1" indent="-463550" algn="l">
              <a:lnSpc>
                <a:spcPct val="125000"/>
              </a:lnSpc>
              <a:spcBef>
                <a:spcPts val="1200"/>
              </a:spcBef>
              <a:buClr>
                <a:schemeClr val="tx1"/>
              </a:buClr>
              <a:buFont typeface="Wingdings" pitchFamily="2" charset="2"/>
              <a:buAutoNum type="alphaLcPeriod"/>
            </a:pPr>
            <a:r>
              <a:rPr lang="en-US" altLang="en-US" sz="2300" b="0" dirty="0">
                <a:solidFill>
                  <a:schemeClr val="tx1"/>
                </a:solidFill>
                <a:latin typeface="Liberation Sans" panose="020B0604020202020204" pitchFamily="34" charset="0"/>
              </a:rPr>
              <a:t>Companies should match expenses with revenues.</a:t>
            </a:r>
          </a:p>
          <a:p>
            <a:pPr marL="804863" lvl="1" indent="-463550" algn="l">
              <a:lnSpc>
                <a:spcPct val="125000"/>
              </a:lnSpc>
              <a:spcBef>
                <a:spcPts val="1200"/>
              </a:spcBef>
              <a:buClr>
                <a:schemeClr val="tx1"/>
              </a:buClr>
              <a:buFont typeface="Wingdings" pitchFamily="2" charset="2"/>
              <a:buAutoNum type="alphaLcPeriod"/>
            </a:pPr>
            <a:r>
              <a:rPr lang="en-US" altLang="en-US" sz="2300" b="0" dirty="0">
                <a:solidFill>
                  <a:schemeClr val="tx1"/>
                </a:solidFill>
                <a:latin typeface="Liberation Sans" panose="020B0604020202020204" pitchFamily="34" charset="0"/>
              </a:rPr>
              <a:t>The economic life of a business can be divided into artificial time periods.</a:t>
            </a:r>
          </a:p>
          <a:p>
            <a:pPr marL="804863" lvl="1" indent="-463550" algn="l">
              <a:lnSpc>
                <a:spcPct val="125000"/>
              </a:lnSpc>
              <a:spcBef>
                <a:spcPts val="1200"/>
              </a:spcBef>
              <a:buClr>
                <a:schemeClr val="tx1"/>
              </a:buClr>
              <a:buFont typeface="Wingdings" pitchFamily="2" charset="2"/>
              <a:buAutoNum type="alphaLcPeriod"/>
            </a:pPr>
            <a:r>
              <a:rPr lang="en-US" altLang="en-US" sz="2300" b="0" dirty="0">
                <a:solidFill>
                  <a:schemeClr val="tx1"/>
                </a:solidFill>
                <a:latin typeface="Liberation Sans" panose="020B0604020202020204" pitchFamily="34" charset="0"/>
              </a:rPr>
              <a:t>The fiscal year should correspond with the calendar year.</a:t>
            </a:r>
          </a:p>
        </p:txBody>
      </p:sp>
      <p:sp>
        <p:nvSpPr>
          <p:cNvPr id="13" name="Notched Right Arrow 12"/>
          <p:cNvSpPr/>
          <p:nvPr/>
        </p:nvSpPr>
        <p:spPr bwMode="auto">
          <a:xfrm>
            <a:off x="326408" y="4217834"/>
            <a:ext cx="533400" cy="416718"/>
          </a:xfrm>
          <a:prstGeom prst="notchedRightArrow">
            <a:avLst/>
          </a:prstGeom>
          <a:solidFill>
            <a:srgbClr val="E20000"/>
          </a:solidFill>
          <a:ln w="381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7"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1 </a:t>
            </a:r>
          </a:p>
        </p:txBody>
      </p:sp>
    </p:spTree>
    <p:extLst>
      <p:ext uri="{BB962C8B-B14F-4D97-AF65-F5344CB8AC3E}">
        <p14:creationId xmlns:p14="http://schemas.microsoft.com/office/powerpoint/2010/main" val="237719307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905000"/>
            <a:ext cx="7246938" cy="281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34820" name="Rectangle 5"/>
          <p:cNvSpPr>
            <a:spLocks noChangeArrowheads="1"/>
          </p:cNvSpPr>
          <p:nvPr/>
        </p:nvSpPr>
        <p:spPr bwMode="auto">
          <a:xfrm>
            <a:off x="609600" y="1295400"/>
            <a:ext cx="670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buClrTx/>
              <a:buSzTx/>
              <a:buFontTx/>
              <a:buNone/>
            </a:pPr>
            <a:r>
              <a:rPr lang="en-US" altLang="en-US" sz="2400" dirty="0">
                <a:solidFill>
                  <a:schemeClr val="tx1"/>
                </a:solidFill>
                <a:latin typeface="Liberation Sans" panose="020B0604020202020204" pitchFamily="34" charset="0"/>
              </a:rPr>
              <a:t>Adjusting entries for unearned revenues</a:t>
            </a:r>
          </a:p>
        </p:txBody>
      </p:sp>
      <p:sp>
        <p:nvSpPr>
          <p:cNvPr id="34821" name="Text Box 6"/>
          <p:cNvSpPr txBox="1">
            <a:spLocks noChangeArrowheads="1"/>
          </p:cNvSpPr>
          <p:nvPr/>
        </p:nvSpPr>
        <p:spPr bwMode="auto">
          <a:xfrm>
            <a:off x="1143000" y="4736321"/>
            <a:ext cx="6705600" cy="1131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rgbClr val="000000"/>
                </a:solidFill>
                <a:miter lim="800000"/>
                <a:headEnd type="none" w="sm" len="sm"/>
                <a:tailEnd type="none" w="sm" len="sm"/>
              </a14:hiddenLine>
            </a:ext>
          </a:extLst>
        </p:spPr>
        <p:txBody>
          <a:bodyPr>
            <a:spAutoFit/>
          </a:bodyPr>
          <a:lstStyle>
            <a:defPPr>
              <a:defRPr lang="en-US"/>
            </a:defPPr>
            <a:lvl1pPr marL="682625" indent="-450850">
              <a:lnSpc>
                <a:spcPct val="125000"/>
              </a:lnSpc>
              <a:spcBef>
                <a:spcPts val="1200"/>
              </a:spcBef>
              <a:buClr>
                <a:srgbClr val="CC0000"/>
              </a:buClr>
              <a:buSzPct val="80000"/>
              <a:buFont typeface="Wingdings" pitchFamily="2" charset="2"/>
              <a:buChar char="u"/>
              <a:defRPr sz="2300" b="0">
                <a:solidFill>
                  <a:schemeClr val="tx1"/>
                </a:solidFill>
                <a:latin typeface="Liberation Sans" panose="020B0604020202020204" pitchFamily="34" charset="0"/>
              </a:defRPr>
            </a:lvl1pPr>
            <a:lvl2pPr marL="742950" indent="-285750">
              <a:spcBef>
                <a:spcPct val="20000"/>
              </a:spcBef>
              <a:buClr>
                <a:schemeClr val="accent2"/>
              </a:buClr>
              <a:buSzPct val="75000"/>
              <a:buFont typeface="Wingdings" pitchFamily="2" charset="2"/>
              <a:buChar char="l"/>
              <a:defRPr sz="2400">
                <a:solidFill>
                  <a:schemeClr val="bg2"/>
                </a:solidFill>
              </a:defRPr>
            </a:lvl2pPr>
            <a:lvl3pPr marL="1143000" indent="-228600">
              <a:spcBef>
                <a:spcPct val="20000"/>
              </a:spcBef>
              <a:buClr>
                <a:schemeClr val="accent2"/>
              </a:buClr>
              <a:buSzPct val="75000"/>
              <a:buFont typeface="Wingdings" pitchFamily="2" charset="2"/>
              <a:buChar char="l"/>
              <a:defRPr sz="2000">
                <a:solidFill>
                  <a:schemeClr val="bg2"/>
                </a:solidFill>
              </a:defRPr>
            </a:lvl3pPr>
            <a:lvl4pPr marL="1600200" indent="-228600">
              <a:spcBef>
                <a:spcPct val="20000"/>
              </a:spcBef>
              <a:buClr>
                <a:schemeClr val="accent2"/>
              </a:buClr>
              <a:buSzPct val="75000"/>
              <a:buFont typeface="Wingdings" pitchFamily="2" charset="2"/>
              <a:buChar char="l"/>
              <a:defRPr sz="2000">
                <a:solidFill>
                  <a:schemeClr val="bg2"/>
                </a:solidFill>
              </a:defRPr>
            </a:lvl4pPr>
            <a:lvl5pPr marL="2057400" indent="-228600">
              <a:spcBef>
                <a:spcPct val="20000"/>
              </a:spcBef>
              <a:buClr>
                <a:schemeClr val="accent2"/>
              </a:buClr>
              <a:buSzPct val="75000"/>
              <a:buFont typeface="Wingdings" pitchFamily="2" charset="2"/>
              <a:buChar char="l"/>
              <a:defRPr sz="2000">
                <a:solidFill>
                  <a:schemeClr val="bg2"/>
                </a:solidFill>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a:solidFill>
                  <a:schemeClr val="bg2"/>
                </a:solidFill>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a:solidFill>
                  <a:schemeClr val="bg2"/>
                </a:solidFill>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a:solidFill>
                  <a:schemeClr val="bg2"/>
                </a:solidFill>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a:solidFill>
                  <a:schemeClr val="bg2"/>
                </a:solidFill>
              </a:defRPr>
            </a:lvl9pPr>
          </a:lstStyle>
          <a:p>
            <a:r>
              <a:rPr lang="en-US" altLang="en-US" dirty="0"/>
              <a:t>Decrease (a debit) to a liability account. </a:t>
            </a:r>
          </a:p>
          <a:p>
            <a:r>
              <a:rPr lang="en-US" altLang="en-US" dirty="0"/>
              <a:t>Increase (a credit) to a revenue account.</a:t>
            </a:r>
          </a:p>
        </p:txBody>
      </p:sp>
      <p:sp>
        <p:nvSpPr>
          <p:cNvPr id="34822" name="Text Box 9"/>
          <p:cNvSpPr txBox="1">
            <a:spLocks noChangeArrowheads="1"/>
          </p:cNvSpPr>
          <p:nvPr/>
        </p:nvSpPr>
        <p:spPr bwMode="auto">
          <a:xfrm>
            <a:off x="6934200" y="1973263"/>
            <a:ext cx="1905000" cy="276999"/>
          </a:xfrm>
          <a:prstGeom prst="rect">
            <a:avLst/>
          </a:prstGeom>
          <a:solidFill>
            <a:schemeClr val="bg1"/>
          </a:solidFill>
          <a:ln>
            <a:noFill/>
          </a:ln>
          <a:effectLst/>
          <a:extLst>
            <a:ext uri="{91240B29-F687-4F45-9708-019B960494DF}">
              <a14:hiddenLine xmlns:a14="http://schemas.microsoft.com/office/drawing/2010/main" w="19050" cap="sq" algn="ctr">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gn="r">
              <a:spcBef>
                <a:spcPct val="0"/>
              </a:spcBef>
              <a:buClrTx/>
              <a:buSzTx/>
              <a:buFontTx/>
              <a:buNone/>
            </a:pPr>
            <a:r>
              <a:rPr lang="en-US" altLang="en-US" sz="1200" dirty="0">
                <a:solidFill>
                  <a:schemeClr val="tx1"/>
                </a:solidFill>
                <a:latin typeface="Liberation Sans" panose="020B0604020202020204" pitchFamily="34" charset="0"/>
              </a:rPr>
              <a:t>ILLUSTRATION 4-11</a:t>
            </a:r>
          </a:p>
        </p:txBody>
      </p:sp>
      <p:sp>
        <p:nvSpPr>
          <p:cNvPr id="9"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10"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dirty="0">
                <a:solidFill>
                  <a:schemeClr val="tx2">
                    <a:lumMod val="50000"/>
                  </a:schemeClr>
                </a:solidFill>
                <a:latin typeface="Liberation Sans" panose="020B0604020202020204" pitchFamily="34" charset="0"/>
              </a:rPr>
              <a:t>UNEARNED REVENUES</a:t>
            </a:r>
            <a:endParaRPr lang="en-US" altLang="en-US" sz="3200" b="1" dirty="0">
              <a:solidFill>
                <a:schemeClr val="tx2">
                  <a:lumMod val="50000"/>
                </a:schemeClr>
              </a:solidFill>
              <a:latin typeface="Liberation Sans" panose="020B0604020202020204" pitchFamily="34" charset="0"/>
            </a:endParaRPr>
          </a:p>
        </p:txBody>
      </p:sp>
      <p:sp>
        <p:nvSpPr>
          <p:cNvPr id="8"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2 </a:t>
            </a:r>
          </a:p>
        </p:txBody>
      </p:sp>
    </p:spTree>
  </p:cSld>
  <p:clrMapOvr>
    <a:masterClrMapping/>
  </p:clrMapOvr>
  <p:transition>
    <p:wipe dir="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Text Box 20"/>
          <p:cNvSpPr txBox="1">
            <a:spLocks noChangeArrowheads="1"/>
          </p:cNvSpPr>
          <p:nvPr/>
        </p:nvSpPr>
        <p:spPr bwMode="auto">
          <a:xfrm>
            <a:off x="609600" y="1295400"/>
            <a:ext cx="8077200"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nSpc>
                <a:spcPct val="125000"/>
              </a:lnSpc>
              <a:spcBef>
                <a:spcPct val="0"/>
              </a:spcBef>
              <a:buClrTx/>
              <a:buSzTx/>
              <a:buFontTx/>
              <a:buNone/>
            </a:pPr>
            <a:r>
              <a:rPr lang="en-US" altLang="en-US" sz="2000" dirty="0">
                <a:solidFill>
                  <a:schemeClr val="tx1"/>
                </a:solidFill>
                <a:latin typeface="Liberation Sans" panose="020B0604020202020204" pitchFamily="34" charset="0"/>
              </a:rPr>
              <a:t>Illustration:</a:t>
            </a:r>
            <a:r>
              <a:rPr lang="en-US" altLang="en-US" sz="2000" b="0" dirty="0">
                <a:solidFill>
                  <a:schemeClr val="tx1"/>
                </a:solidFill>
                <a:latin typeface="Liberation Sans" panose="020B0604020202020204" pitchFamily="34" charset="0"/>
              </a:rPr>
              <a:t>  Sierra Corporation received $1,200 on October 2 from R. Knox for guide services for multi-day trips expected to be completed by December 31.  Unearned Service Revenue shows a balance of $1,200 in the October 31 trial balance.  From an evaluation of the service Sierra performed for Knox during October, the company determines that it has earned $400 in October.</a:t>
            </a:r>
          </a:p>
        </p:txBody>
      </p:sp>
      <p:sp>
        <p:nvSpPr>
          <p:cNvPr id="315429" name="Text Box 37"/>
          <p:cNvSpPr txBox="1">
            <a:spLocks noChangeArrowheads="1"/>
          </p:cNvSpPr>
          <p:nvPr/>
        </p:nvSpPr>
        <p:spPr bwMode="auto">
          <a:xfrm>
            <a:off x="2209800" y="4327525"/>
            <a:ext cx="3505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marL="457200">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50000"/>
              </a:spcBef>
              <a:buClrTx/>
              <a:buSzTx/>
              <a:buFontTx/>
              <a:buNone/>
            </a:pPr>
            <a:r>
              <a:rPr lang="en-US" altLang="en-US" sz="2000" b="0" dirty="0">
                <a:solidFill>
                  <a:schemeClr val="tx1"/>
                </a:solidFill>
                <a:latin typeface="Liberation Sans" panose="020B0604020202020204" pitchFamily="34" charset="0"/>
                <a:cs typeface="Arial" charset="0"/>
              </a:rPr>
              <a:t>Service Revenue</a:t>
            </a:r>
          </a:p>
        </p:txBody>
      </p:sp>
      <p:sp>
        <p:nvSpPr>
          <p:cNvPr id="315432" name="Text Box 40"/>
          <p:cNvSpPr txBox="1">
            <a:spLocks noChangeArrowheads="1"/>
          </p:cNvSpPr>
          <p:nvPr/>
        </p:nvSpPr>
        <p:spPr bwMode="auto">
          <a:xfrm>
            <a:off x="6934200" y="4327525"/>
            <a:ext cx="1219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274320" rIns="0">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gn="r">
              <a:spcBef>
                <a:spcPct val="50000"/>
              </a:spcBef>
              <a:buClrTx/>
              <a:buSzTx/>
              <a:buFontTx/>
              <a:buNone/>
            </a:pPr>
            <a:r>
              <a:rPr lang="en-US" altLang="en-US" sz="2000" b="0" dirty="0">
                <a:solidFill>
                  <a:schemeClr val="tx1"/>
                </a:solidFill>
                <a:latin typeface="Liberation Sans" panose="020B0604020202020204" pitchFamily="34" charset="0"/>
                <a:cs typeface="Arial" charset="0"/>
              </a:rPr>
              <a:t>400</a:t>
            </a:r>
          </a:p>
        </p:txBody>
      </p:sp>
      <p:sp>
        <p:nvSpPr>
          <p:cNvPr id="315433" name="Text Box 41"/>
          <p:cNvSpPr txBox="1">
            <a:spLocks noChangeArrowheads="1"/>
          </p:cNvSpPr>
          <p:nvPr/>
        </p:nvSpPr>
        <p:spPr bwMode="auto">
          <a:xfrm>
            <a:off x="2209800" y="3868738"/>
            <a:ext cx="3810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50000"/>
              </a:spcBef>
              <a:buClrTx/>
              <a:buSzTx/>
              <a:buFontTx/>
              <a:buNone/>
            </a:pPr>
            <a:r>
              <a:rPr lang="en-US" altLang="en-US" sz="2000" b="0" dirty="0">
                <a:solidFill>
                  <a:schemeClr val="tx1"/>
                </a:solidFill>
                <a:latin typeface="Liberation Sans" panose="020B0604020202020204" pitchFamily="34" charset="0"/>
                <a:cs typeface="Arial" charset="0"/>
              </a:rPr>
              <a:t>Unearned Service Revenue</a:t>
            </a:r>
          </a:p>
        </p:txBody>
      </p:sp>
      <p:sp>
        <p:nvSpPr>
          <p:cNvPr id="315434" name="Text Box 42"/>
          <p:cNvSpPr txBox="1">
            <a:spLocks noChangeArrowheads="1"/>
          </p:cNvSpPr>
          <p:nvPr/>
        </p:nvSpPr>
        <p:spPr bwMode="auto">
          <a:xfrm>
            <a:off x="5943600" y="3868738"/>
            <a:ext cx="1219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274320" rIns="0">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gn="r">
              <a:spcBef>
                <a:spcPct val="50000"/>
              </a:spcBef>
              <a:buClrTx/>
              <a:buSzTx/>
              <a:buFontTx/>
              <a:buNone/>
            </a:pPr>
            <a:r>
              <a:rPr lang="en-US" altLang="en-US" sz="2000" b="0" dirty="0">
                <a:solidFill>
                  <a:schemeClr val="tx1"/>
                </a:solidFill>
                <a:latin typeface="Liberation Sans" panose="020B0604020202020204" pitchFamily="34" charset="0"/>
                <a:cs typeface="Arial" charset="0"/>
              </a:rPr>
              <a:t>400</a:t>
            </a:r>
          </a:p>
        </p:txBody>
      </p:sp>
      <p:sp>
        <p:nvSpPr>
          <p:cNvPr id="35848" name="Text Box 48"/>
          <p:cNvSpPr txBox="1">
            <a:spLocks noChangeArrowheads="1"/>
          </p:cNvSpPr>
          <p:nvPr/>
        </p:nvSpPr>
        <p:spPr bwMode="auto">
          <a:xfrm>
            <a:off x="838200" y="3868738"/>
            <a:ext cx="1219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rIns="0">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50000"/>
              </a:spcBef>
              <a:buClrTx/>
              <a:buSzTx/>
              <a:buFontTx/>
              <a:buNone/>
            </a:pPr>
            <a:r>
              <a:rPr lang="en-US" altLang="en-US" sz="2000" b="0" dirty="0">
                <a:solidFill>
                  <a:schemeClr val="tx1"/>
                </a:solidFill>
                <a:latin typeface="Liberation Sans" panose="020B0604020202020204" pitchFamily="34" charset="0"/>
                <a:cs typeface="Arial" charset="0"/>
              </a:rPr>
              <a:t>Oct. 31</a:t>
            </a:r>
          </a:p>
        </p:txBody>
      </p:sp>
      <p:sp>
        <p:nvSpPr>
          <p:cNvPr id="376841" name="Text Box 9"/>
          <p:cNvSpPr txBox="1">
            <a:spLocks noChangeArrowheads="1"/>
          </p:cNvSpPr>
          <p:nvPr/>
        </p:nvSpPr>
        <p:spPr bwMode="auto">
          <a:xfrm>
            <a:off x="6172200" y="4754563"/>
            <a:ext cx="2514600" cy="276999"/>
          </a:xfrm>
          <a:prstGeom prst="rect">
            <a:avLst/>
          </a:prstGeom>
          <a:solidFill>
            <a:schemeClr val="bg1"/>
          </a:solidFill>
          <a:ln>
            <a:noFill/>
          </a:ln>
          <a:effectLst/>
          <a:extLst>
            <a:ext uri="{91240B29-F687-4F45-9708-019B960494DF}">
              <a14:hiddenLine xmlns:a14="http://schemas.microsoft.com/office/drawing/2010/main" w="19050" cap="sq" algn="ctr">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gn="r">
              <a:spcBef>
                <a:spcPct val="0"/>
              </a:spcBef>
              <a:buClrTx/>
              <a:buSzTx/>
              <a:buFontTx/>
              <a:buNone/>
            </a:pPr>
            <a:r>
              <a:rPr lang="en-US" altLang="en-US" sz="1200" dirty="0">
                <a:solidFill>
                  <a:schemeClr val="tx1"/>
                </a:solidFill>
                <a:latin typeface="Liberation Sans" panose="020B0604020202020204" pitchFamily="34" charset="0"/>
              </a:rPr>
              <a:t>ILLUSTRATION 4-12</a:t>
            </a:r>
          </a:p>
        </p:txBody>
      </p:sp>
      <p:sp>
        <p:nvSpPr>
          <p:cNvPr id="13"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14"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dirty="0">
                <a:solidFill>
                  <a:schemeClr val="tx2">
                    <a:lumMod val="50000"/>
                  </a:schemeClr>
                </a:solidFill>
                <a:latin typeface="Liberation Sans" panose="020B0604020202020204" pitchFamily="34" charset="0"/>
              </a:rPr>
              <a:t>UNEARNED REVENUES</a:t>
            </a:r>
            <a:endParaRPr lang="en-US" altLang="en-US" sz="3200" b="1" dirty="0">
              <a:solidFill>
                <a:schemeClr val="tx2">
                  <a:lumMod val="50000"/>
                </a:schemeClr>
              </a:solidFill>
              <a:latin typeface="Liberation Sans" panose="020B0604020202020204" pitchFamily="34" charset="0"/>
            </a:endParaRPr>
          </a:p>
        </p:txBody>
      </p:sp>
      <p:pic>
        <p:nvPicPr>
          <p:cNvPr id="788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599" y="5056496"/>
            <a:ext cx="8001001" cy="12237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2 </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5433"/>
                                        </p:tgtEl>
                                        <p:attrNameLst>
                                          <p:attrName>style.visibility</p:attrName>
                                        </p:attrNameLst>
                                      </p:cBhvr>
                                      <p:to>
                                        <p:strVal val="visible"/>
                                      </p:to>
                                    </p:set>
                                    <p:animEffect transition="in" filter="wipe(left)">
                                      <p:cBhvr>
                                        <p:cTn id="7" dur="500"/>
                                        <p:tgtEl>
                                          <p:spTgt spid="315433"/>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15434"/>
                                        </p:tgtEl>
                                        <p:attrNameLst>
                                          <p:attrName>style.visibility</p:attrName>
                                        </p:attrNameLst>
                                      </p:cBhvr>
                                      <p:to>
                                        <p:strVal val="visible"/>
                                      </p:to>
                                    </p:set>
                                    <p:animEffect transition="in" filter="wipe(left)">
                                      <p:cBhvr>
                                        <p:cTn id="11" dur="500"/>
                                        <p:tgtEl>
                                          <p:spTgt spid="31543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15429"/>
                                        </p:tgtEl>
                                        <p:attrNameLst>
                                          <p:attrName>style.visibility</p:attrName>
                                        </p:attrNameLst>
                                      </p:cBhvr>
                                      <p:to>
                                        <p:strVal val="visible"/>
                                      </p:to>
                                    </p:set>
                                    <p:animEffect transition="in" filter="wipe(left)">
                                      <p:cBhvr>
                                        <p:cTn id="16" dur="500"/>
                                        <p:tgtEl>
                                          <p:spTgt spid="315429"/>
                                        </p:tgtEl>
                                      </p:cBhvr>
                                    </p:animEffect>
                                  </p:childTnLst>
                                </p:cTn>
                              </p:par>
                            </p:childTnLst>
                          </p:cTn>
                        </p:par>
                        <p:par>
                          <p:cTn id="17" fill="hold" nodeType="afterGroup">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15432"/>
                                        </p:tgtEl>
                                        <p:attrNameLst>
                                          <p:attrName>style.visibility</p:attrName>
                                        </p:attrNameLst>
                                      </p:cBhvr>
                                      <p:to>
                                        <p:strVal val="visible"/>
                                      </p:to>
                                    </p:set>
                                    <p:animEffect transition="in" filter="wipe(left)">
                                      <p:cBhvr>
                                        <p:cTn id="20" dur="500"/>
                                        <p:tgtEl>
                                          <p:spTgt spid="315432"/>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376841"/>
                                        </p:tgtEl>
                                        <p:attrNameLst>
                                          <p:attrName>style.visibility</p:attrName>
                                        </p:attrNameLst>
                                      </p:cBhvr>
                                      <p:to>
                                        <p:strVal val="visible"/>
                                      </p:to>
                                    </p:set>
                                    <p:animEffect transition="in" filter="fade">
                                      <p:cBhvr>
                                        <p:cTn id="24" dur="500"/>
                                        <p:tgtEl>
                                          <p:spTgt spid="376841"/>
                                        </p:tgtEl>
                                      </p:cBhvr>
                                    </p:animEffect>
                                  </p:childTnLst>
                                </p:cTn>
                              </p:par>
                              <p:par>
                                <p:cTn id="25" presetID="10" presetClass="entr" presetSubtype="0" fill="hold" nodeType="withEffect">
                                  <p:stCondLst>
                                    <p:cond delay="0"/>
                                  </p:stCondLst>
                                  <p:childTnLst>
                                    <p:set>
                                      <p:cBhvr>
                                        <p:cTn id="26" dur="1" fill="hold">
                                          <p:stCondLst>
                                            <p:cond delay="0"/>
                                          </p:stCondLst>
                                        </p:cTn>
                                        <p:tgtEl>
                                          <p:spTgt spid="78850"/>
                                        </p:tgtEl>
                                        <p:attrNameLst>
                                          <p:attrName>style.visibility</p:attrName>
                                        </p:attrNameLst>
                                      </p:cBhvr>
                                      <p:to>
                                        <p:strVal val="visible"/>
                                      </p:to>
                                    </p:set>
                                    <p:animEffect transition="in" filter="fade">
                                      <p:cBhvr>
                                        <p:cTn id="27" dur="500"/>
                                        <p:tgtEl>
                                          <p:spTgt spid="788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5429" grpId="0" autoUpdateAnimBg="0"/>
      <p:bldP spid="315432" grpId="0" autoUpdateAnimBg="0"/>
      <p:bldP spid="315433" grpId="0" autoUpdateAnimBg="0"/>
      <p:bldP spid="315434" grpId="0" autoUpdateAnimBg="0"/>
      <p:bldP spid="37684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95400"/>
            <a:ext cx="8534400" cy="4226257"/>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pic>
      <p:sp>
        <p:nvSpPr>
          <p:cNvPr id="36867" name="Rectangle 19"/>
          <p:cNvSpPr>
            <a:spLocks noChangeArrowheads="1"/>
          </p:cNvSpPr>
          <p:nvPr/>
        </p:nvSpPr>
        <p:spPr bwMode="auto">
          <a:xfrm>
            <a:off x="533400" y="1932917"/>
            <a:ext cx="8077200" cy="831273"/>
          </a:xfrm>
          <a:prstGeom prst="rect">
            <a:avLst/>
          </a:prstGeom>
          <a:solidFill>
            <a:schemeClr val="bg1"/>
          </a:solidFill>
          <a:ln>
            <a:noFill/>
          </a:ln>
          <a:effectLst/>
          <a:extLs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lIns="90488" tIns="44450" rIns="90488" bIns="44450" anchor="ctr">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12900" dirty="0">
              <a:solidFill>
                <a:srgbClr val="005ADE"/>
              </a:solidFill>
            </a:endParaRPr>
          </a:p>
        </p:txBody>
      </p:sp>
      <p:sp>
        <p:nvSpPr>
          <p:cNvPr id="36869" name="Text Box 9"/>
          <p:cNvSpPr txBox="1">
            <a:spLocks noChangeArrowheads="1"/>
          </p:cNvSpPr>
          <p:nvPr/>
        </p:nvSpPr>
        <p:spPr bwMode="auto">
          <a:xfrm>
            <a:off x="228600" y="5593391"/>
            <a:ext cx="2590800" cy="461665"/>
          </a:xfrm>
          <a:prstGeom prst="rect">
            <a:avLst/>
          </a:prstGeom>
          <a:noFill/>
          <a:ln w="19050" algn="ctr">
            <a:noFill/>
            <a:miter lim="800000"/>
            <a:headEnd/>
            <a:tailEnd/>
          </a:ln>
          <a:effectLst/>
          <a:extLst/>
        </p:spPr>
        <p:txBody>
          <a:bodyPr wrap="square">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ts val="0"/>
              </a:spcBef>
              <a:buNone/>
            </a:pPr>
            <a:r>
              <a:rPr lang="en-US" sz="1200" dirty="0"/>
              <a:t>ILLUSTRATION 4-13</a:t>
            </a:r>
          </a:p>
          <a:p>
            <a:pPr>
              <a:spcBef>
                <a:spcPts val="0"/>
              </a:spcBef>
              <a:buNone/>
            </a:pPr>
            <a:r>
              <a:rPr lang="en-US" sz="1200" b="0" dirty="0"/>
              <a:t>Accounting for unearned revenues</a:t>
            </a:r>
            <a:endParaRPr lang="en-US" altLang="en-US" sz="1200" dirty="0">
              <a:solidFill>
                <a:schemeClr val="tx1"/>
              </a:solidFill>
              <a:latin typeface="Liberation Sans" panose="020B0604020202020204" pitchFamily="34" charset="0"/>
            </a:endParaRPr>
          </a:p>
        </p:txBody>
      </p:sp>
      <p:sp>
        <p:nvSpPr>
          <p:cNvPr id="36871" name="Rectangle 15"/>
          <p:cNvSpPr>
            <a:spLocks noChangeArrowheads="1"/>
          </p:cNvSpPr>
          <p:nvPr/>
        </p:nvSpPr>
        <p:spPr bwMode="auto">
          <a:xfrm>
            <a:off x="2525570" y="2854657"/>
            <a:ext cx="1981200" cy="258275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r>
              <a:rPr lang="en-US" altLang="en-US" sz="1800" b="0" dirty="0">
                <a:solidFill>
                  <a:schemeClr val="tx1"/>
                </a:solidFill>
                <a:latin typeface="Liberation Sans" panose="020B0604020202020204" pitchFamily="34" charset="0"/>
              </a:rPr>
              <a:t>Unearned Revenues recorded in liability accounts are now recognized as revenue for services performed.</a:t>
            </a:r>
          </a:p>
        </p:txBody>
      </p:sp>
      <p:sp>
        <p:nvSpPr>
          <p:cNvPr id="36872" name="Rectangle 16"/>
          <p:cNvSpPr>
            <a:spLocks noChangeArrowheads="1"/>
          </p:cNvSpPr>
          <p:nvPr/>
        </p:nvSpPr>
        <p:spPr bwMode="auto">
          <a:xfrm>
            <a:off x="685800" y="1406857"/>
            <a:ext cx="7696200" cy="3937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nchor="ctr">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gn="ctr">
              <a:spcBef>
                <a:spcPct val="0"/>
              </a:spcBef>
              <a:buClrTx/>
              <a:buSzTx/>
              <a:buFontTx/>
              <a:buNone/>
            </a:pPr>
            <a:r>
              <a:rPr lang="en-US" altLang="en-US" sz="2000" dirty="0">
                <a:solidFill>
                  <a:schemeClr val="tx1"/>
                </a:solidFill>
                <a:latin typeface="Liberation Sans" panose="020B0604020202020204" pitchFamily="34" charset="0"/>
              </a:rPr>
              <a:t>ACCOUNTING FOR UNEARNED REVENUES</a:t>
            </a:r>
          </a:p>
        </p:txBody>
      </p:sp>
      <p:sp>
        <p:nvSpPr>
          <p:cNvPr id="36873" name="Rectangle 18"/>
          <p:cNvSpPr>
            <a:spLocks noChangeArrowheads="1"/>
          </p:cNvSpPr>
          <p:nvPr/>
        </p:nvSpPr>
        <p:spPr bwMode="auto">
          <a:xfrm>
            <a:off x="567486" y="2312406"/>
            <a:ext cx="1322479" cy="38215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lIns="90488" tIns="44450" rIns="90488" bIns="44450" anchor="ctr">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gn="ctr">
              <a:spcBef>
                <a:spcPct val="0"/>
              </a:spcBef>
              <a:buClrTx/>
              <a:buSzTx/>
              <a:buFontTx/>
              <a:buNone/>
            </a:pPr>
            <a:r>
              <a:rPr lang="en-US" altLang="en-US" sz="1900" dirty="0">
                <a:solidFill>
                  <a:schemeClr val="tx1"/>
                </a:solidFill>
                <a:latin typeface="Liberation Sans" panose="020B0604020202020204" pitchFamily="34" charset="0"/>
              </a:rPr>
              <a:t>Examples</a:t>
            </a:r>
          </a:p>
        </p:txBody>
      </p:sp>
      <p:sp>
        <p:nvSpPr>
          <p:cNvPr id="36874" name="Rectangle 20"/>
          <p:cNvSpPr>
            <a:spLocks noChangeArrowheads="1"/>
          </p:cNvSpPr>
          <p:nvPr/>
        </p:nvSpPr>
        <p:spPr bwMode="auto">
          <a:xfrm>
            <a:off x="2525973" y="2015735"/>
            <a:ext cx="1526060" cy="6745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lIns="90488" tIns="44450" rIns="90488" bIns="44450" anchor="ctr">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r>
              <a:rPr lang="en-US" altLang="en-US" sz="1900" dirty="0">
                <a:solidFill>
                  <a:schemeClr val="tx1"/>
                </a:solidFill>
                <a:latin typeface="Liberation Sans" panose="020B0604020202020204" pitchFamily="34" charset="0"/>
              </a:rPr>
              <a:t>Reason for </a:t>
            </a:r>
          </a:p>
          <a:p>
            <a:pPr>
              <a:spcBef>
                <a:spcPct val="0"/>
              </a:spcBef>
              <a:buClrTx/>
              <a:buSzTx/>
              <a:buFontTx/>
              <a:buNone/>
            </a:pPr>
            <a:r>
              <a:rPr lang="en-US" altLang="en-US" sz="1900" dirty="0">
                <a:solidFill>
                  <a:schemeClr val="tx1"/>
                </a:solidFill>
                <a:latin typeface="Liberation Sans" panose="020B0604020202020204" pitchFamily="34" charset="0"/>
              </a:rPr>
              <a:t>Adjustment</a:t>
            </a:r>
          </a:p>
        </p:txBody>
      </p:sp>
      <p:sp>
        <p:nvSpPr>
          <p:cNvPr id="36875" name="Rectangle 21"/>
          <p:cNvSpPr>
            <a:spLocks noChangeArrowheads="1"/>
          </p:cNvSpPr>
          <p:nvPr/>
        </p:nvSpPr>
        <p:spPr bwMode="auto">
          <a:xfrm>
            <a:off x="4626637" y="2015735"/>
            <a:ext cx="2138407" cy="6745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lIns="90488" tIns="44450" rIns="90488" bIns="44450" anchor="ctr">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r>
              <a:rPr lang="en-US" altLang="en-US" sz="1900" dirty="0">
                <a:solidFill>
                  <a:schemeClr val="tx1"/>
                </a:solidFill>
                <a:latin typeface="Liberation Sans" panose="020B0604020202020204" pitchFamily="34" charset="0"/>
              </a:rPr>
              <a:t>Accounts Before</a:t>
            </a:r>
          </a:p>
          <a:p>
            <a:pPr>
              <a:spcBef>
                <a:spcPct val="0"/>
              </a:spcBef>
              <a:buClrTx/>
              <a:buSzTx/>
              <a:buFontTx/>
              <a:buNone/>
            </a:pPr>
            <a:r>
              <a:rPr lang="en-US" altLang="en-US" sz="1900" dirty="0">
                <a:solidFill>
                  <a:schemeClr val="tx1"/>
                </a:solidFill>
                <a:latin typeface="Liberation Sans" panose="020B0604020202020204" pitchFamily="34" charset="0"/>
              </a:rPr>
              <a:t>Adjustment</a:t>
            </a:r>
          </a:p>
        </p:txBody>
      </p:sp>
      <p:sp>
        <p:nvSpPr>
          <p:cNvPr id="36876" name="Rectangle 22"/>
          <p:cNvSpPr>
            <a:spLocks noChangeArrowheads="1"/>
          </p:cNvSpPr>
          <p:nvPr/>
        </p:nvSpPr>
        <p:spPr bwMode="auto">
          <a:xfrm>
            <a:off x="6930431" y="2015735"/>
            <a:ext cx="1308051" cy="6745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lIns="90488" tIns="44450" rIns="90488" bIns="44450" anchor="ctr">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r>
              <a:rPr lang="en-US" altLang="en-US" sz="1900" dirty="0">
                <a:solidFill>
                  <a:schemeClr val="tx1"/>
                </a:solidFill>
                <a:latin typeface="Liberation Sans" panose="020B0604020202020204" pitchFamily="34" charset="0"/>
              </a:rPr>
              <a:t>Adjusting</a:t>
            </a:r>
          </a:p>
          <a:p>
            <a:pPr>
              <a:spcBef>
                <a:spcPct val="0"/>
              </a:spcBef>
              <a:buClrTx/>
              <a:buSzTx/>
              <a:buFontTx/>
              <a:buNone/>
            </a:pPr>
            <a:r>
              <a:rPr lang="en-US" altLang="en-US" sz="1900" dirty="0">
                <a:solidFill>
                  <a:schemeClr val="tx1"/>
                </a:solidFill>
                <a:latin typeface="Liberation Sans" panose="020B0604020202020204" pitchFamily="34" charset="0"/>
              </a:rPr>
              <a:t>Entry</a:t>
            </a:r>
          </a:p>
        </p:txBody>
      </p:sp>
      <p:sp>
        <p:nvSpPr>
          <p:cNvPr id="36877" name="Rectangle 23"/>
          <p:cNvSpPr>
            <a:spLocks noChangeArrowheads="1"/>
          </p:cNvSpPr>
          <p:nvPr/>
        </p:nvSpPr>
        <p:spPr bwMode="auto">
          <a:xfrm>
            <a:off x="533400" y="2854657"/>
            <a:ext cx="1981200" cy="14747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r>
              <a:rPr lang="en-US" altLang="en-US" sz="1800" b="0" dirty="0">
                <a:solidFill>
                  <a:schemeClr val="tx1"/>
                </a:solidFill>
                <a:latin typeface="Liberation Sans" panose="020B0604020202020204" pitchFamily="34" charset="0"/>
              </a:rPr>
              <a:t>Rent, magazine subscriptions, customer deposits for future service.</a:t>
            </a:r>
          </a:p>
        </p:txBody>
      </p:sp>
      <p:sp>
        <p:nvSpPr>
          <p:cNvPr id="36878" name="Rectangle 24"/>
          <p:cNvSpPr>
            <a:spLocks noChangeArrowheads="1"/>
          </p:cNvSpPr>
          <p:nvPr/>
        </p:nvSpPr>
        <p:spPr bwMode="auto">
          <a:xfrm>
            <a:off x="4626234" y="2854657"/>
            <a:ext cx="2286000" cy="127470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r>
              <a:rPr lang="en-US" altLang="en-US" sz="1800" b="0" dirty="0">
                <a:solidFill>
                  <a:schemeClr val="tx1"/>
                </a:solidFill>
                <a:latin typeface="Liberation Sans" panose="020B0604020202020204" pitchFamily="34" charset="0"/>
              </a:rPr>
              <a:t>Liabilities overstated.</a:t>
            </a:r>
          </a:p>
          <a:p>
            <a:pPr>
              <a:spcBef>
                <a:spcPts val="600"/>
              </a:spcBef>
              <a:buClrTx/>
              <a:buSzTx/>
              <a:buFontTx/>
              <a:buNone/>
            </a:pPr>
            <a:r>
              <a:rPr lang="en-US" altLang="en-US" sz="1800" b="0" dirty="0">
                <a:solidFill>
                  <a:schemeClr val="tx1"/>
                </a:solidFill>
                <a:latin typeface="Liberation Sans" panose="020B0604020202020204" pitchFamily="34" charset="0"/>
              </a:rPr>
              <a:t>Revenues understated.</a:t>
            </a:r>
          </a:p>
        </p:txBody>
      </p:sp>
      <p:sp>
        <p:nvSpPr>
          <p:cNvPr id="36879" name="Rectangle 25"/>
          <p:cNvSpPr>
            <a:spLocks noChangeArrowheads="1"/>
          </p:cNvSpPr>
          <p:nvPr/>
        </p:nvSpPr>
        <p:spPr bwMode="auto">
          <a:xfrm>
            <a:off x="6936472" y="2854657"/>
            <a:ext cx="1981200" cy="64376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r>
              <a:rPr lang="en-US" altLang="en-US" sz="1800" b="0" dirty="0">
                <a:solidFill>
                  <a:schemeClr val="tx1"/>
                </a:solidFill>
                <a:latin typeface="Liberation Sans" panose="020B0604020202020204" pitchFamily="34" charset="0"/>
              </a:rPr>
              <a:t>Dr. Liabilities</a:t>
            </a:r>
          </a:p>
          <a:p>
            <a:pPr>
              <a:spcBef>
                <a:spcPct val="0"/>
              </a:spcBef>
              <a:buClrTx/>
              <a:buSzTx/>
              <a:buFontTx/>
              <a:buNone/>
            </a:pPr>
            <a:r>
              <a:rPr lang="en-US" altLang="en-US" sz="1800" b="0" dirty="0">
                <a:solidFill>
                  <a:schemeClr val="tx1"/>
                </a:solidFill>
                <a:latin typeface="Liberation Sans" panose="020B0604020202020204" pitchFamily="34" charset="0"/>
              </a:rPr>
              <a:t>   Cr. Revenues</a:t>
            </a:r>
          </a:p>
        </p:txBody>
      </p:sp>
      <p:sp>
        <p:nvSpPr>
          <p:cNvPr id="18"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19"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dirty="0">
                <a:solidFill>
                  <a:schemeClr val="tx2">
                    <a:lumMod val="50000"/>
                  </a:schemeClr>
                </a:solidFill>
                <a:latin typeface="Liberation Sans" panose="020B0604020202020204" pitchFamily="34" charset="0"/>
              </a:rPr>
              <a:t>UNEARNED REVENUES</a:t>
            </a:r>
            <a:endParaRPr lang="en-US" altLang="en-US" sz="3200" b="1" dirty="0">
              <a:solidFill>
                <a:schemeClr val="tx2">
                  <a:lumMod val="50000"/>
                </a:schemeClr>
              </a:solidFill>
              <a:latin typeface="Liberation Sans" panose="020B0604020202020204" pitchFamily="34" charset="0"/>
            </a:endParaRPr>
          </a:p>
        </p:txBody>
      </p:sp>
      <p:sp>
        <p:nvSpPr>
          <p:cNvPr id="16"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2 </a:t>
            </a:r>
          </a:p>
        </p:txBody>
      </p:sp>
    </p:spTree>
  </p:cSld>
  <p:clrMapOvr>
    <a:masterClrMapping/>
  </p:clrMapOvr>
  <p:transition>
    <p:wipe dir="r"/>
  </p:transition>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457200" y="381000"/>
            <a:ext cx="8001000" cy="560388"/>
          </a:xfrm>
          <a:prstGeom prst="rect">
            <a:avLst/>
          </a:prstGeom>
          <a:solidFill>
            <a:srgbClr val="0099CC"/>
          </a:solidFill>
          <a:ln>
            <a:noFill/>
          </a:ln>
          <a:effectLst/>
        </p:spPr>
        <p:txBody>
          <a:bodyPr lIns="90488" tIns="44450" rIns="90488" bIns="44450" anchor="ctr" anchorCtr="0"/>
          <a:lstStyle/>
          <a:p>
            <a:pPr marL="53975"/>
            <a:r>
              <a:rPr lang="en-US" altLang="en-US" sz="2800" dirty="0">
                <a:solidFill>
                  <a:schemeClr val="accent3"/>
                </a:solidFill>
                <a:effectLst>
                  <a:outerShdw blurRad="38100" dist="38100" dir="2700000" algn="tl">
                    <a:srgbClr val="000000">
                      <a:alpha val="43137"/>
                    </a:srgbClr>
                  </a:outerShdw>
                </a:effectLst>
                <a:latin typeface="Liberation Sans" panose="020B0604020202020204" pitchFamily="34" charset="0"/>
              </a:rPr>
              <a:t>ACCOUNTING ACROSS THE ORGANIZATION</a:t>
            </a:r>
          </a:p>
        </p:txBody>
      </p:sp>
      <p:sp>
        <p:nvSpPr>
          <p:cNvPr id="2" name="Rectangle 1"/>
          <p:cNvSpPr/>
          <p:nvPr/>
        </p:nvSpPr>
        <p:spPr>
          <a:xfrm>
            <a:off x="457200" y="1160072"/>
            <a:ext cx="8001000" cy="5035866"/>
          </a:xfrm>
          <a:prstGeom prst="rect">
            <a:avLst/>
          </a:prstGeom>
        </p:spPr>
        <p:txBody>
          <a:bodyPr wrap="square">
            <a:spAutoFit/>
          </a:bodyPr>
          <a:lstStyle/>
          <a:p>
            <a:pPr algn="just">
              <a:lnSpc>
                <a:spcPct val="114000"/>
              </a:lnSpc>
            </a:pPr>
            <a:r>
              <a:rPr lang="en-US" sz="2100" dirty="0">
                <a:solidFill>
                  <a:schemeClr val="tx1"/>
                </a:solidFill>
                <a:latin typeface="Liberation Sans" panose="020B0604020202020204" pitchFamily="34" charset="0"/>
              </a:rPr>
              <a:t>Turning Gift Cards into Revenue</a:t>
            </a:r>
            <a:endParaRPr lang="en-US" sz="2100" i="0" dirty="0">
              <a:solidFill>
                <a:schemeClr val="tx1"/>
              </a:solidFill>
              <a:effectLst/>
              <a:latin typeface="Liberation Sans" panose="020B0604020202020204" pitchFamily="34" charset="0"/>
            </a:endParaRPr>
          </a:p>
          <a:p>
            <a:pPr algn="just">
              <a:lnSpc>
                <a:spcPct val="114000"/>
              </a:lnSpc>
              <a:spcBef>
                <a:spcPts val="600"/>
              </a:spcBef>
            </a:pPr>
            <a:r>
              <a:rPr lang="en-US" sz="2100" b="0" dirty="0">
                <a:solidFill>
                  <a:schemeClr val="tx1"/>
                </a:solidFill>
                <a:latin typeface="Liberation Sans" panose="020B0604020202020204" pitchFamily="34" charset="0"/>
              </a:rPr>
              <a:t>Those of you who are marketing majors (and even most of you who are not) know that gift cards are among the hottest marketing tools in merchandising today. Customers purchase gift cards and give them to someone for later use. In a recent year, gift-card sales were expected to exceed $124 billion. Although these programs are popular with marketing executives, they create accounting questions. Should revenue be recorded at the time the gift card is sold, or when it is exercised? How should expired gift cards be accounted for? In a recent balance sheet, </a:t>
            </a:r>
            <a:r>
              <a:rPr lang="en-US" sz="2100" dirty="0">
                <a:solidFill>
                  <a:srgbClr val="CC0000"/>
                </a:solidFill>
                <a:latin typeface="Liberation Sans" panose="020B0604020202020204" pitchFamily="34" charset="0"/>
              </a:rPr>
              <a:t>Best Buy </a:t>
            </a:r>
            <a:r>
              <a:rPr lang="en-US" sz="2100" b="0" dirty="0">
                <a:solidFill>
                  <a:schemeClr val="tx1"/>
                </a:solidFill>
                <a:latin typeface="Liberation Sans" panose="020B0604020202020204" pitchFamily="34" charset="0"/>
              </a:rPr>
              <a:t>reported unearned revenue related to gift cards of $406 million. </a:t>
            </a:r>
          </a:p>
          <a:p>
            <a:pPr algn="just">
              <a:lnSpc>
                <a:spcPct val="114000"/>
              </a:lnSpc>
              <a:spcBef>
                <a:spcPts val="600"/>
              </a:spcBef>
            </a:pPr>
            <a:r>
              <a:rPr lang="en-US" sz="1900" b="0" i="1" dirty="0">
                <a:solidFill>
                  <a:schemeClr val="tx1"/>
                </a:solidFill>
                <a:latin typeface="Liberation Sans" panose="020B0604020202020204" pitchFamily="34" charset="0"/>
              </a:rPr>
              <a:t>Source</a:t>
            </a:r>
            <a:r>
              <a:rPr lang="en-US" sz="1900" b="0" dirty="0">
                <a:solidFill>
                  <a:schemeClr val="tx1"/>
                </a:solidFill>
                <a:latin typeface="Liberation Sans" panose="020B0604020202020204" pitchFamily="34" charset="0"/>
              </a:rPr>
              <a:t>: “2014 Gift Card Sales to Top $124 Billion, But Growth Slowing,” </a:t>
            </a:r>
            <a:r>
              <a:rPr lang="en-US" sz="1900" b="0" i="1" dirty="0">
                <a:solidFill>
                  <a:schemeClr val="tx1"/>
                </a:solidFill>
                <a:latin typeface="Liberation Sans" panose="020B0604020202020204" pitchFamily="34" charset="0"/>
              </a:rPr>
              <a:t>PRNewswire</a:t>
            </a:r>
            <a:r>
              <a:rPr lang="en-US" sz="1900" b="0" dirty="0">
                <a:solidFill>
                  <a:schemeClr val="tx1"/>
                </a:solidFill>
                <a:latin typeface="Liberation Sans" panose="020B0604020202020204" pitchFamily="34" charset="0"/>
              </a:rPr>
              <a:t> (December 10, 2014).</a:t>
            </a:r>
          </a:p>
        </p:txBody>
      </p:sp>
      <p:sp>
        <p:nvSpPr>
          <p:cNvPr id="4"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2 </a:t>
            </a:r>
          </a:p>
        </p:txBody>
      </p:sp>
    </p:spTree>
    <p:extLst>
      <p:ext uri="{BB962C8B-B14F-4D97-AF65-F5344CB8AC3E}">
        <p14:creationId xmlns:p14="http://schemas.microsoft.com/office/powerpoint/2010/main" val="1011265238"/>
      </p:ext>
    </p:extLst>
  </p:cSld>
  <p:clrMapOvr>
    <a:masterClrMapping/>
  </p:clrMapOvr>
  <p:transition>
    <p:wipe dir="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22"/>
          <p:cNvSpPr/>
          <p:nvPr/>
        </p:nvSpPr>
        <p:spPr bwMode="auto">
          <a:xfrm>
            <a:off x="3048000" y="363721"/>
            <a:ext cx="5943600" cy="778467"/>
          </a:xfrm>
          <a:prstGeom prst="roundRect">
            <a:avLst/>
          </a:prstGeom>
          <a:solidFill>
            <a:srgbClr val="0066CC"/>
          </a:solidFill>
          <a:ln w="12700" cap="sq" cmpd="sng" algn="ctr">
            <a:noFill/>
            <a:prstDash val="solid"/>
            <a:round/>
            <a:headEnd type="none" w="sm" len="sm"/>
            <a:tailEnd type="none" w="sm" len="sm"/>
          </a:ln>
          <a:effectLst>
            <a:innerShdw blurRad="114300">
              <a:prstClr val="black"/>
            </a:innerShdw>
          </a:effectLst>
        </p:spPr>
        <p:txBody>
          <a:bodyPr vert="horz" wrap="square" lIns="91440" tIns="45720" rIns="91440" bIns="91440" numCol="1" rtlCol="0" anchor="ctr" anchorCtr="0" compatLnSpc="1">
            <a:prstTxWarp prst="textNoShape">
              <a:avLst/>
            </a:prstTxWarp>
            <a:noAutofit/>
          </a:bodyPr>
          <a:lstStyle/>
          <a:p>
            <a:pPr marL="53975" algn="l"/>
            <a:r>
              <a:rPr lang="en-US" sz="2900" dirty="0">
                <a:solidFill>
                  <a:schemeClr val="accent3"/>
                </a:solidFill>
                <a:latin typeface="Liberation Sans" panose="020B0604020202020204" pitchFamily="34" charset="0"/>
              </a:rPr>
              <a:t>Adjusting Entries for Deferrals</a:t>
            </a:r>
            <a:endParaRPr lang="en-US" sz="2900" b="1" i="0" dirty="0">
              <a:solidFill>
                <a:schemeClr val="accent3"/>
              </a:solidFill>
              <a:latin typeface="Liberation Sans" panose="020B0604020202020204" pitchFamily="34" charset="0"/>
            </a:endParaRPr>
          </a:p>
        </p:txBody>
      </p:sp>
      <p:sp>
        <p:nvSpPr>
          <p:cNvPr id="337930" name="Rectangle 10"/>
          <p:cNvSpPr>
            <a:spLocks noChangeArrowheads="1"/>
          </p:cNvSpPr>
          <p:nvPr/>
        </p:nvSpPr>
        <p:spPr bwMode="auto">
          <a:xfrm>
            <a:off x="429904" y="1360600"/>
            <a:ext cx="8333096" cy="4744376"/>
          </a:xfrm>
          <a:prstGeom prst="rect">
            <a:avLst/>
          </a:prstGeom>
          <a:noFill/>
          <a:ln>
            <a:noFill/>
          </a:ln>
          <a:effectLst/>
          <a:extLst>
            <a:ext uri="{909E8E84-426E-40DD-AFC4-6F175D3DCCD1}">
              <a14:hiddenFill xmlns:a14="http://schemas.microsoft.com/office/drawing/2010/main">
                <a:solidFill>
                  <a:srgbClr val="EBF7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gn="ctr">
              <a:tabLst>
                <a:tab pos="1943100" algn="l"/>
              </a:tabLst>
              <a:defRPr sz="2400">
                <a:solidFill>
                  <a:schemeClr val="tx1"/>
                </a:solidFill>
                <a:latin typeface="Times New Roman" pitchFamily="18" charset="0"/>
              </a:defRPr>
            </a:lvl1pPr>
            <a:lvl2pPr marL="971550" indent="-457200" algn="ctr">
              <a:tabLst>
                <a:tab pos="1943100" algn="l"/>
              </a:tabLst>
              <a:defRPr sz="2400">
                <a:solidFill>
                  <a:schemeClr val="tx1"/>
                </a:solidFill>
                <a:latin typeface="Times New Roman" pitchFamily="18" charset="0"/>
              </a:defRPr>
            </a:lvl2pPr>
            <a:lvl3pPr marL="1543050" indent="-457200" algn="ctr">
              <a:tabLst>
                <a:tab pos="1943100" algn="l"/>
              </a:tabLst>
              <a:defRPr sz="2400">
                <a:solidFill>
                  <a:schemeClr val="tx1"/>
                </a:solidFill>
                <a:latin typeface="Times New Roman" pitchFamily="18" charset="0"/>
              </a:defRPr>
            </a:lvl3pPr>
            <a:lvl4pPr marL="2114550" indent="-457200" algn="ctr">
              <a:tabLst>
                <a:tab pos="1943100" algn="l"/>
              </a:tabLst>
              <a:defRPr sz="2400">
                <a:solidFill>
                  <a:schemeClr val="tx1"/>
                </a:solidFill>
                <a:latin typeface="Times New Roman" pitchFamily="18" charset="0"/>
              </a:defRPr>
            </a:lvl4pPr>
            <a:lvl5pPr marL="2686050" indent="-457200" algn="ctr">
              <a:tabLst>
                <a:tab pos="1943100" algn="l"/>
              </a:tabLst>
              <a:defRPr sz="2400">
                <a:solidFill>
                  <a:schemeClr val="tx1"/>
                </a:solidFill>
                <a:latin typeface="Times New Roman" pitchFamily="18" charset="0"/>
              </a:defRPr>
            </a:lvl5pPr>
            <a:lvl6pPr marL="3143250" indent="-457200" algn="ctr" eaLnBrk="0" fontAlgn="base" hangingPunct="0">
              <a:spcBef>
                <a:spcPct val="0"/>
              </a:spcBef>
              <a:spcAft>
                <a:spcPct val="0"/>
              </a:spcAft>
              <a:tabLst>
                <a:tab pos="1943100" algn="l"/>
              </a:tabLst>
              <a:defRPr sz="2400">
                <a:solidFill>
                  <a:schemeClr val="tx1"/>
                </a:solidFill>
                <a:latin typeface="Times New Roman" pitchFamily="18" charset="0"/>
              </a:defRPr>
            </a:lvl6pPr>
            <a:lvl7pPr marL="3600450" indent="-457200" algn="ctr" eaLnBrk="0" fontAlgn="base" hangingPunct="0">
              <a:spcBef>
                <a:spcPct val="0"/>
              </a:spcBef>
              <a:spcAft>
                <a:spcPct val="0"/>
              </a:spcAft>
              <a:tabLst>
                <a:tab pos="1943100" algn="l"/>
              </a:tabLst>
              <a:defRPr sz="2400">
                <a:solidFill>
                  <a:schemeClr val="tx1"/>
                </a:solidFill>
                <a:latin typeface="Times New Roman" pitchFamily="18" charset="0"/>
              </a:defRPr>
            </a:lvl7pPr>
            <a:lvl8pPr marL="4057650" indent="-457200" algn="ctr" eaLnBrk="0" fontAlgn="base" hangingPunct="0">
              <a:spcBef>
                <a:spcPct val="0"/>
              </a:spcBef>
              <a:spcAft>
                <a:spcPct val="0"/>
              </a:spcAft>
              <a:tabLst>
                <a:tab pos="1943100" algn="l"/>
              </a:tabLst>
              <a:defRPr sz="2400">
                <a:solidFill>
                  <a:schemeClr val="tx1"/>
                </a:solidFill>
                <a:latin typeface="Times New Roman" pitchFamily="18" charset="0"/>
              </a:defRPr>
            </a:lvl8pPr>
            <a:lvl9pPr marL="4514850" indent="-457200" algn="ctr" eaLnBrk="0" fontAlgn="base" hangingPunct="0">
              <a:spcBef>
                <a:spcPct val="0"/>
              </a:spcBef>
              <a:spcAft>
                <a:spcPct val="0"/>
              </a:spcAft>
              <a:tabLst>
                <a:tab pos="1943100" algn="l"/>
              </a:tabLst>
              <a:defRPr sz="2400">
                <a:solidFill>
                  <a:schemeClr val="tx1"/>
                </a:solidFill>
                <a:latin typeface="Times New Roman" pitchFamily="18" charset="0"/>
              </a:defRPr>
            </a:lvl9pPr>
          </a:lstStyle>
          <a:p>
            <a:pPr algn="l">
              <a:lnSpc>
                <a:spcPct val="110000"/>
              </a:lnSpc>
              <a:spcBef>
                <a:spcPts val="600"/>
              </a:spcBef>
            </a:pPr>
            <a:r>
              <a:rPr lang="en-US" sz="1900" b="0" dirty="0">
                <a:solidFill>
                  <a:schemeClr val="bg2"/>
                </a:solidFill>
                <a:latin typeface="Liberation Sans" panose="020B0604020202020204" pitchFamily="34" charset="0"/>
              </a:rPr>
              <a:t>The ledger of Hammond, Inc. on March 31, 2017, includes these selected accounts before adjusting entries are prepared.</a:t>
            </a:r>
          </a:p>
          <a:p>
            <a:pPr algn="l">
              <a:spcBef>
                <a:spcPts val="300"/>
              </a:spcBef>
              <a:tabLst>
                <a:tab pos="1943100" algn="l"/>
                <a:tab pos="5827713" algn="ctr"/>
                <a:tab pos="7315200" algn="ctr"/>
              </a:tabLst>
            </a:pPr>
            <a:r>
              <a:rPr lang="en-US" sz="1900" b="0" dirty="0">
                <a:solidFill>
                  <a:schemeClr val="bg2"/>
                </a:solidFill>
                <a:latin typeface="Liberation Sans" panose="020B0604020202020204" pitchFamily="34" charset="0"/>
              </a:rPr>
              <a:t>		Debit 	Credit</a:t>
            </a:r>
          </a:p>
          <a:p>
            <a:pPr marL="463550" algn="l">
              <a:spcBef>
                <a:spcPts val="600"/>
              </a:spcBef>
              <a:tabLst>
                <a:tab pos="1943100" algn="l"/>
                <a:tab pos="6223000" algn="r"/>
                <a:tab pos="7710488" algn="r"/>
              </a:tabLst>
            </a:pPr>
            <a:r>
              <a:rPr lang="en-US" sz="1900" b="0" dirty="0">
                <a:solidFill>
                  <a:schemeClr val="bg2"/>
                </a:solidFill>
                <a:latin typeface="Liberation Sans" panose="020B0604020202020204" pitchFamily="34" charset="0"/>
              </a:rPr>
              <a:t>Prepaid Insurance 	$ 2,400</a:t>
            </a:r>
          </a:p>
          <a:p>
            <a:pPr marL="463550" algn="l">
              <a:spcBef>
                <a:spcPts val="200"/>
              </a:spcBef>
              <a:tabLst>
                <a:tab pos="1943100" algn="l"/>
                <a:tab pos="6223000" algn="r"/>
                <a:tab pos="7710488" algn="r"/>
              </a:tabLst>
            </a:pPr>
            <a:r>
              <a:rPr lang="en-US" sz="1900" b="0" dirty="0">
                <a:solidFill>
                  <a:schemeClr val="bg2"/>
                </a:solidFill>
                <a:latin typeface="Liberation Sans" panose="020B0604020202020204" pitchFamily="34" charset="0"/>
              </a:rPr>
              <a:t>Supplies 		2,500</a:t>
            </a:r>
          </a:p>
          <a:p>
            <a:pPr marL="463550" algn="l">
              <a:spcBef>
                <a:spcPts val="200"/>
              </a:spcBef>
              <a:tabLst>
                <a:tab pos="1943100" algn="l"/>
                <a:tab pos="6223000" algn="r"/>
                <a:tab pos="7710488" algn="r"/>
              </a:tabLst>
            </a:pPr>
            <a:r>
              <a:rPr lang="en-US" sz="1900" b="0" dirty="0">
                <a:solidFill>
                  <a:schemeClr val="bg2"/>
                </a:solidFill>
                <a:latin typeface="Liberation Sans" panose="020B0604020202020204" pitchFamily="34" charset="0"/>
              </a:rPr>
              <a:t>Equipment 		30,000</a:t>
            </a:r>
          </a:p>
          <a:p>
            <a:pPr marL="463550" algn="l">
              <a:spcBef>
                <a:spcPts val="200"/>
              </a:spcBef>
              <a:tabLst>
                <a:tab pos="1943100" algn="l"/>
                <a:tab pos="6223000" algn="r"/>
                <a:tab pos="7710488" algn="r"/>
              </a:tabLst>
            </a:pPr>
            <a:r>
              <a:rPr lang="en-US" sz="1900" b="0" dirty="0">
                <a:solidFill>
                  <a:schemeClr val="bg2"/>
                </a:solidFill>
                <a:latin typeface="Liberation Sans" panose="020B0604020202020204" pitchFamily="34" charset="0"/>
              </a:rPr>
              <a:t>Unearned Service Revenue 		10,000</a:t>
            </a:r>
          </a:p>
          <a:p>
            <a:pPr algn="l">
              <a:spcBef>
                <a:spcPts val="600"/>
              </a:spcBef>
            </a:pPr>
            <a:r>
              <a:rPr lang="en-US" sz="1900" b="0" dirty="0">
                <a:solidFill>
                  <a:schemeClr val="bg2"/>
                </a:solidFill>
                <a:latin typeface="Liberation Sans" panose="020B0604020202020204" pitchFamily="34" charset="0"/>
              </a:rPr>
              <a:t>An analysis of the accounts shows the following.</a:t>
            </a:r>
          </a:p>
          <a:p>
            <a:pPr marL="341313" indent="-341313" algn="l">
              <a:spcBef>
                <a:spcPts val="600"/>
              </a:spcBef>
            </a:pPr>
            <a:r>
              <a:rPr lang="en-US" sz="1900" b="0" dirty="0">
                <a:solidFill>
                  <a:schemeClr val="bg2"/>
                </a:solidFill>
                <a:latin typeface="Liberation Sans" panose="020B0604020202020204" pitchFamily="34" charset="0"/>
              </a:rPr>
              <a:t>1. 	Insurance expires at the rate of $300 per month.</a:t>
            </a:r>
          </a:p>
          <a:p>
            <a:pPr marL="341313" indent="-341313" algn="l">
              <a:spcBef>
                <a:spcPts val="200"/>
              </a:spcBef>
            </a:pPr>
            <a:r>
              <a:rPr lang="en-US" sz="1900" b="0" dirty="0">
                <a:solidFill>
                  <a:schemeClr val="bg2"/>
                </a:solidFill>
                <a:latin typeface="Liberation Sans" panose="020B0604020202020204" pitchFamily="34" charset="0"/>
              </a:rPr>
              <a:t>2. 	Supplies on hand total $900.</a:t>
            </a:r>
          </a:p>
          <a:p>
            <a:pPr marL="341313" indent="-341313" algn="l">
              <a:spcBef>
                <a:spcPts val="200"/>
              </a:spcBef>
            </a:pPr>
            <a:r>
              <a:rPr lang="en-US" sz="1900" b="0" dirty="0">
                <a:solidFill>
                  <a:schemeClr val="bg2"/>
                </a:solidFill>
                <a:latin typeface="Liberation Sans" panose="020B0604020202020204" pitchFamily="34" charset="0"/>
              </a:rPr>
              <a:t>3. 	The equipment depreciates $200 a month.</a:t>
            </a:r>
          </a:p>
          <a:p>
            <a:pPr marL="341313" indent="-341313" algn="l">
              <a:spcBef>
                <a:spcPts val="200"/>
              </a:spcBef>
            </a:pPr>
            <a:r>
              <a:rPr lang="en-US" sz="1900" b="0" dirty="0">
                <a:solidFill>
                  <a:schemeClr val="bg2"/>
                </a:solidFill>
                <a:latin typeface="Liberation Sans" panose="020B0604020202020204" pitchFamily="34" charset="0"/>
              </a:rPr>
              <a:t>4.	During March, services were performed for two-fifths of the unearned service revenue reported.</a:t>
            </a:r>
          </a:p>
          <a:p>
            <a:pPr algn="l">
              <a:spcBef>
                <a:spcPts val="600"/>
              </a:spcBef>
            </a:pPr>
            <a:r>
              <a:rPr lang="en-US" sz="1900" dirty="0">
                <a:solidFill>
                  <a:schemeClr val="bg2"/>
                </a:solidFill>
                <a:latin typeface="Liberation Sans" panose="020B0604020202020204" pitchFamily="34" charset="0"/>
              </a:rPr>
              <a:t>Prepare the adjusting entries for the month of March.</a:t>
            </a:r>
            <a:endParaRPr lang="en-US" altLang="en-US" sz="1900" dirty="0">
              <a:solidFill>
                <a:schemeClr val="bg2"/>
              </a:solidFill>
              <a:latin typeface="Liberation Sans" panose="020B0604020202020204" pitchFamily="34" charset="0"/>
            </a:endParaRPr>
          </a:p>
        </p:txBody>
      </p:sp>
      <p:sp>
        <p:nvSpPr>
          <p:cNvPr id="12" name="TextBox 11"/>
          <p:cNvSpPr txBox="1"/>
          <p:nvPr/>
        </p:nvSpPr>
        <p:spPr>
          <a:xfrm>
            <a:off x="304800" y="214345"/>
            <a:ext cx="173374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lgn="ctr">
              <a:spcBef>
                <a:spcPct val="50000"/>
              </a:spcBef>
              <a:defRPr i="0">
                <a:solidFill>
                  <a:srgbClr val="E20000"/>
                </a:solidFill>
                <a:effectLst/>
                <a:latin typeface="Arial"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buClr>
                <a:srgbClr val="E20000"/>
              </a:buClr>
            </a:pPr>
            <a:r>
              <a:rPr lang="en-US" sz="3200" b="1" dirty="0">
                <a:latin typeface="Liberation Sans" panose="020B0604020202020204" pitchFamily="34" charset="0"/>
              </a:rPr>
              <a:t>DO IT #1!</a:t>
            </a:r>
          </a:p>
        </p:txBody>
      </p:sp>
      <p:sp>
        <p:nvSpPr>
          <p:cNvPr id="16" name="Rectangle 15"/>
          <p:cNvSpPr/>
          <p:nvPr/>
        </p:nvSpPr>
        <p:spPr bwMode="auto">
          <a:xfrm>
            <a:off x="8866496" y="15920"/>
            <a:ext cx="228600" cy="1244586"/>
          </a:xfrm>
          <a:prstGeom prst="rect">
            <a:avLst/>
          </a:prstGeom>
          <a:solidFill>
            <a:schemeClr val="accent3"/>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iberation Sans" panose="020B0604020202020204" pitchFamily="34" charset="0"/>
            </a:endParaRPr>
          </a:p>
        </p:txBody>
      </p:sp>
      <p:cxnSp>
        <p:nvCxnSpPr>
          <p:cNvPr id="5" name="Straight Connector 4"/>
          <p:cNvCxnSpPr/>
          <p:nvPr/>
        </p:nvCxnSpPr>
        <p:spPr bwMode="auto">
          <a:xfrm>
            <a:off x="5916304" y="2424752"/>
            <a:ext cx="838200" cy="0"/>
          </a:xfrm>
          <a:prstGeom prst="line">
            <a:avLst/>
          </a:prstGeom>
          <a:solidFill>
            <a:schemeClr val="accent1"/>
          </a:solidFill>
          <a:ln w="19050" cap="sq" cmpd="sng" algn="ctr">
            <a:solidFill>
              <a:schemeClr val="tx1"/>
            </a:solidFill>
            <a:prstDash val="solid"/>
            <a:round/>
            <a:headEnd type="none" w="sm" len="sm"/>
            <a:tailEnd type="none" w="sm" len="sm"/>
          </a:ln>
          <a:effectLst/>
        </p:spPr>
      </p:cxnSp>
      <p:cxnSp>
        <p:nvCxnSpPr>
          <p:cNvPr id="22" name="Straight Connector 21"/>
          <p:cNvCxnSpPr/>
          <p:nvPr/>
        </p:nvCxnSpPr>
        <p:spPr bwMode="auto">
          <a:xfrm>
            <a:off x="7391400" y="2424752"/>
            <a:ext cx="838200" cy="0"/>
          </a:xfrm>
          <a:prstGeom prst="line">
            <a:avLst/>
          </a:prstGeom>
          <a:solidFill>
            <a:schemeClr val="accent1"/>
          </a:solidFill>
          <a:ln w="19050" cap="sq" cmpd="sng" algn="ctr">
            <a:solidFill>
              <a:schemeClr val="tx1"/>
            </a:solidFill>
            <a:prstDash val="solid"/>
            <a:round/>
            <a:headEnd type="none" w="sm" len="sm"/>
            <a:tailEnd type="none" w="sm" len="sm"/>
          </a:ln>
          <a:effectLst/>
        </p:spPr>
      </p:cxnSp>
      <p:sp>
        <p:nvSpPr>
          <p:cNvPr id="13"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2 </a:t>
            </a:r>
          </a:p>
        </p:txBody>
      </p:sp>
    </p:spTree>
    <p:extLst>
      <p:ext uri="{BB962C8B-B14F-4D97-AF65-F5344CB8AC3E}">
        <p14:creationId xmlns:p14="http://schemas.microsoft.com/office/powerpoint/2010/main" val="1811551535"/>
      </p:ext>
    </p:extLst>
  </p:cSld>
  <p:clrMapOvr>
    <a:masterClrMapping/>
  </p:clrMapOvr>
  <p:transition>
    <p:wipe dir="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22"/>
          <p:cNvSpPr/>
          <p:nvPr/>
        </p:nvSpPr>
        <p:spPr bwMode="auto">
          <a:xfrm>
            <a:off x="3048000" y="363721"/>
            <a:ext cx="5943600" cy="778467"/>
          </a:xfrm>
          <a:prstGeom prst="roundRect">
            <a:avLst/>
          </a:prstGeom>
          <a:solidFill>
            <a:srgbClr val="0066CC"/>
          </a:solidFill>
          <a:ln w="12700" cap="sq" cmpd="sng" algn="ctr">
            <a:noFill/>
            <a:prstDash val="solid"/>
            <a:round/>
            <a:headEnd type="none" w="sm" len="sm"/>
            <a:tailEnd type="none" w="sm" len="sm"/>
          </a:ln>
          <a:effectLst>
            <a:innerShdw blurRad="114300">
              <a:prstClr val="black"/>
            </a:innerShdw>
          </a:effectLst>
        </p:spPr>
        <p:txBody>
          <a:bodyPr vert="horz" wrap="square" lIns="91440" tIns="45720" rIns="91440" bIns="91440" numCol="1" rtlCol="0" anchor="ctr" anchorCtr="0" compatLnSpc="1">
            <a:prstTxWarp prst="textNoShape">
              <a:avLst/>
            </a:prstTxWarp>
            <a:noAutofit/>
          </a:bodyPr>
          <a:lstStyle/>
          <a:p>
            <a:pPr marL="53975" algn="l"/>
            <a:r>
              <a:rPr lang="en-US" sz="2900" dirty="0">
                <a:solidFill>
                  <a:schemeClr val="accent3"/>
                </a:solidFill>
                <a:latin typeface="Liberation Sans" panose="020B0604020202020204" pitchFamily="34" charset="0"/>
              </a:rPr>
              <a:t>Adjusting Entries for Deferrals</a:t>
            </a:r>
            <a:endParaRPr lang="en-US" sz="2900" b="1" i="0" dirty="0">
              <a:solidFill>
                <a:schemeClr val="accent3"/>
              </a:solidFill>
              <a:latin typeface="Liberation Sans" panose="020B0604020202020204" pitchFamily="34" charset="0"/>
            </a:endParaRPr>
          </a:p>
        </p:txBody>
      </p:sp>
      <p:sp>
        <p:nvSpPr>
          <p:cNvPr id="337930" name="Rectangle 10"/>
          <p:cNvSpPr>
            <a:spLocks noChangeArrowheads="1"/>
          </p:cNvSpPr>
          <p:nvPr/>
        </p:nvSpPr>
        <p:spPr bwMode="auto">
          <a:xfrm>
            <a:off x="429904" y="1360600"/>
            <a:ext cx="8333096" cy="2454518"/>
          </a:xfrm>
          <a:prstGeom prst="rect">
            <a:avLst/>
          </a:prstGeom>
          <a:noFill/>
          <a:ln>
            <a:noFill/>
          </a:ln>
          <a:effectLst/>
          <a:extLst>
            <a:ext uri="{909E8E84-426E-40DD-AFC4-6F175D3DCCD1}">
              <a14:hiddenFill xmlns:a14="http://schemas.microsoft.com/office/drawing/2010/main">
                <a:solidFill>
                  <a:srgbClr val="EBF7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gn="ctr">
              <a:tabLst>
                <a:tab pos="1943100" algn="l"/>
              </a:tabLst>
              <a:defRPr sz="2400">
                <a:solidFill>
                  <a:schemeClr val="tx1"/>
                </a:solidFill>
                <a:latin typeface="Times New Roman" pitchFamily="18" charset="0"/>
              </a:defRPr>
            </a:lvl1pPr>
            <a:lvl2pPr marL="971550" indent="-457200" algn="ctr">
              <a:tabLst>
                <a:tab pos="1943100" algn="l"/>
              </a:tabLst>
              <a:defRPr sz="2400">
                <a:solidFill>
                  <a:schemeClr val="tx1"/>
                </a:solidFill>
                <a:latin typeface="Times New Roman" pitchFamily="18" charset="0"/>
              </a:defRPr>
            </a:lvl2pPr>
            <a:lvl3pPr marL="1543050" indent="-457200" algn="ctr">
              <a:tabLst>
                <a:tab pos="1943100" algn="l"/>
              </a:tabLst>
              <a:defRPr sz="2400">
                <a:solidFill>
                  <a:schemeClr val="tx1"/>
                </a:solidFill>
                <a:latin typeface="Times New Roman" pitchFamily="18" charset="0"/>
              </a:defRPr>
            </a:lvl3pPr>
            <a:lvl4pPr marL="2114550" indent="-457200" algn="ctr">
              <a:tabLst>
                <a:tab pos="1943100" algn="l"/>
              </a:tabLst>
              <a:defRPr sz="2400">
                <a:solidFill>
                  <a:schemeClr val="tx1"/>
                </a:solidFill>
                <a:latin typeface="Times New Roman" pitchFamily="18" charset="0"/>
              </a:defRPr>
            </a:lvl4pPr>
            <a:lvl5pPr marL="2686050" indent="-457200" algn="ctr">
              <a:tabLst>
                <a:tab pos="1943100" algn="l"/>
              </a:tabLst>
              <a:defRPr sz="2400">
                <a:solidFill>
                  <a:schemeClr val="tx1"/>
                </a:solidFill>
                <a:latin typeface="Times New Roman" pitchFamily="18" charset="0"/>
              </a:defRPr>
            </a:lvl5pPr>
            <a:lvl6pPr marL="3143250" indent="-457200" algn="ctr" eaLnBrk="0" fontAlgn="base" hangingPunct="0">
              <a:spcBef>
                <a:spcPct val="0"/>
              </a:spcBef>
              <a:spcAft>
                <a:spcPct val="0"/>
              </a:spcAft>
              <a:tabLst>
                <a:tab pos="1943100" algn="l"/>
              </a:tabLst>
              <a:defRPr sz="2400">
                <a:solidFill>
                  <a:schemeClr val="tx1"/>
                </a:solidFill>
                <a:latin typeface="Times New Roman" pitchFamily="18" charset="0"/>
              </a:defRPr>
            </a:lvl6pPr>
            <a:lvl7pPr marL="3600450" indent="-457200" algn="ctr" eaLnBrk="0" fontAlgn="base" hangingPunct="0">
              <a:spcBef>
                <a:spcPct val="0"/>
              </a:spcBef>
              <a:spcAft>
                <a:spcPct val="0"/>
              </a:spcAft>
              <a:tabLst>
                <a:tab pos="1943100" algn="l"/>
              </a:tabLst>
              <a:defRPr sz="2400">
                <a:solidFill>
                  <a:schemeClr val="tx1"/>
                </a:solidFill>
                <a:latin typeface="Times New Roman" pitchFamily="18" charset="0"/>
              </a:defRPr>
            </a:lvl7pPr>
            <a:lvl8pPr marL="4057650" indent="-457200" algn="ctr" eaLnBrk="0" fontAlgn="base" hangingPunct="0">
              <a:spcBef>
                <a:spcPct val="0"/>
              </a:spcBef>
              <a:spcAft>
                <a:spcPct val="0"/>
              </a:spcAft>
              <a:tabLst>
                <a:tab pos="1943100" algn="l"/>
              </a:tabLst>
              <a:defRPr sz="2400">
                <a:solidFill>
                  <a:schemeClr val="tx1"/>
                </a:solidFill>
                <a:latin typeface="Times New Roman" pitchFamily="18" charset="0"/>
              </a:defRPr>
            </a:lvl8pPr>
            <a:lvl9pPr marL="4514850" indent="-457200" algn="ctr" eaLnBrk="0" fontAlgn="base" hangingPunct="0">
              <a:spcBef>
                <a:spcPct val="0"/>
              </a:spcBef>
              <a:spcAft>
                <a:spcPct val="0"/>
              </a:spcAft>
              <a:tabLst>
                <a:tab pos="1943100" algn="l"/>
              </a:tabLst>
              <a:defRPr sz="2400">
                <a:solidFill>
                  <a:schemeClr val="tx1"/>
                </a:solidFill>
                <a:latin typeface="Times New Roman" pitchFamily="18" charset="0"/>
              </a:defRPr>
            </a:lvl9pPr>
          </a:lstStyle>
          <a:p>
            <a:pPr algn="l">
              <a:lnSpc>
                <a:spcPct val="110000"/>
              </a:lnSpc>
              <a:spcBef>
                <a:spcPts val="600"/>
              </a:spcBef>
            </a:pPr>
            <a:r>
              <a:rPr lang="en-US" sz="1000" b="0" dirty="0">
                <a:solidFill>
                  <a:schemeClr val="bg2"/>
                </a:solidFill>
                <a:latin typeface="Liberation Sans" panose="020B0604020202020204" pitchFamily="34" charset="0"/>
              </a:rPr>
              <a:t>The ledger of Hammond, Inc. on March 31, 2017, includes these selected accounts before adjusting entries are prepared.</a:t>
            </a:r>
          </a:p>
          <a:p>
            <a:pPr algn="l">
              <a:spcBef>
                <a:spcPts val="300"/>
              </a:spcBef>
              <a:tabLst>
                <a:tab pos="1943100" algn="l"/>
                <a:tab pos="5827713" algn="ctr"/>
                <a:tab pos="7315200" algn="ctr"/>
              </a:tabLst>
            </a:pPr>
            <a:r>
              <a:rPr lang="en-US" sz="1000" b="0" dirty="0">
                <a:solidFill>
                  <a:schemeClr val="bg2"/>
                </a:solidFill>
                <a:latin typeface="Liberation Sans" panose="020B0604020202020204" pitchFamily="34" charset="0"/>
              </a:rPr>
              <a:t>		Debit 	Credit</a:t>
            </a:r>
          </a:p>
          <a:p>
            <a:pPr marL="463550" algn="l">
              <a:spcBef>
                <a:spcPts val="600"/>
              </a:spcBef>
              <a:tabLst>
                <a:tab pos="1943100" algn="l"/>
                <a:tab pos="6223000" algn="r"/>
                <a:tab pos="7710488" algn="r"/>
              </a:tabLst>
            </a:pPr>
            <a:r>
              <a:rPr lang="en-US" sz="1000" b="0" dirty="0">
                <a:solidFill>
                  <a:schemeClr val="bg2"/>
                </a:solidFill>
                <a:latin typeface="Liberation Sans" panose="020B0604020202020204" pitchFamily="34" charset="0"/>
              </a:rPr>
              <a:t>Prepaid Insurance 		$ 2,400</a:t>
            </a:r>
          </a:p>
          <a:p>
            <a:pPr marL="463550" algn="l">
              <a:spcBef>
                <a:spcPts val="200"/>
              </a:spcBef>
              <a:tabLst>
                <a:tab pos="1943100" algn="l"/>
                <a:tab pos="6223000" algn="r"/>
                <a:tab pos="7710488" algn="r"/>
              </a:tabLst>
            </a:pPr>
            <a:r>
              <a:rPr lang="en-US" sz="1000" b="0" dirty="0">
                <a:solidFill>
                  <a:schemeClr val="bg2"/>
                </a:solidFill>
                <a:latin typeface="Liberation Sans" panose="020B0604020202020204" pitchFamily="34" charset="0"/>
              </a:rPr>
              <a:t>Supplies 		2,500</a:t>
            </a:r>
          </a:p>
          <a:p>
            <a:pPr marL="463550" algn="l">
              <a:spcBef>
                <a:spcPts val="200"/>
              </a:spcBef>
              <a:tabLst>
                <a:tab pos="1943100" algn="l"/>
                <a:tab pos="6223000" algn="r"/>
                <a:tab pos="7710488" algn="r"/>
              </a:tabLst>
            </a:pPr>
            <a:r>
              <a:rPr lang="en-US" sz="1000" b="0" dirty="0">
                <a:solidFill>
                  <a:schemeClr val="bg2"/>
                </a:solidFill>
                <a:latin typeface="Liberation Sans" panose="020B0604020202020204" pitchFamily="34" charset="0"/>
              </a:rPr>
              <a:t>Equipment 		30,000</a:t>
            </a:r>
          </a:p>
          <a:p>
            <a:pPr marL="463550" algn="l">
              <a:spcBef>
                <a:spcPts val="200"/>
              </a:spcBef>
              <a:tabLst>
                <a:tab pos="1943100" algn="l"/>
                <a:tab pos="6223000" algn="r"/>
                <a:tab pos="7710488" algn="r"/>
              </a:tabLst>
            </a:pPr>
            <a:r>
              <a:rPr lang="en-US" sz="1000" b="0" dirty="0">
                <a:solidFill>
                  <a:schemeClr val="bg2"/>
                </a:solidFill>
                <a:latin typeface="Liberation Sans" panose="020B0604020202020204" pitchFamily="34" charset="0"/>
              </a:rPr>
              <a:t>Unearned Service Revenue 		10,000</a:t>
            </a:r>
          </a:p>
          <a:p>
            <a:pPr algn="l">
              <a:spcBef>
                <a:spcPts val="600"/>
              </a:spcBef>
            </a:pPr>
            <a:r>
              <a:rPr lang="en-US" sz="1000" b="0" dirty="0">
                <a:solidFill>
                  <a:schemeClr val="bg2"/>
                </a:solidFill>
                <a:latin typeface="Liberation Sans" panose="020B0604020202020204" pitchFamily="34" charset="0"/>
              </a:rPr>
              <a:t>An analysis of the accounts shows the following.</a:t>
            </a:r>
          </a:p>
          <a:p>
            <a:pPr marL="341313" indent="-341313" algn="l">
              <a:spcBef>
                <a:spcPts val="600"/>
              </a:spcBef>
            </a:pPr>
            <a:r>
              <a:rPr lang="en-US" sz="1000" b="0" dirty="0">
                <a:solidFill>
                  <a:schemeClr val="bg2"/>
                </a:solidFill>
                <a:latin typeface="Liberation Sans" panose="020B0604020202020204" pitchFamily="34" charset="0"/>
              </a:rPr>
              <a:t>1. 	Insurance expires at the rate of $300 per month.</a:t>
            </a:r>
          </a:p>
          <a:p>
            <a:pPr marL="341313" indent="-341313" algn="l">
              <a:spcBef>
                <a:spcPts val="200"/>
              </a:spcBef>
            </a:pPr>
            <a:r>
              <a:rPr lang="en-US" sz="1000" b="0" dirty="0">
                <a:solidFill>
                  <a:schemeClr val="bg2"/>
                </a:solidFill>
                <a:latin typeface="Liberation Sans" panose="020B0604020202020204" pitchFamily="34" charset="0"/>
              </a:rPr>
              <a:t>2. 	Supplies on hand total $900.</a:t>
            </a:r>
          </a:p>
          <a:p>
            <a:pPr marL="341313" indent="-341313" algn="l">
              <a:spcBef>
                <a:spcPts val="200"/>
              </a:spcBef>
            </a:pPr>
            <a:r>
              <a:rPr lang="en-US" sz="1000" b="0" dirty="0">
                <a:solidFill>
                  <a:schemeClr val="bg2"/>
                </a:solidFill>
                <a:latin typeface="Liberation Sans" panose="020B0604020202020204" pitchFamily="34" charset="0"/>
              </a:rPr>
              <a:t>3. 	The equipment depreciates $200 a month.</a:t>
            </a:r>
          </a:p>
          <a:p>
            <a:pPr marL="341313" indent="-341313" algn="l">
              <a:spcBef>
                <a:spcPts val="200"/>
              </a:spcBef>
            </a:pPr>
            <a:r>
              <a:rPr lang="en-US" sz="1000" b="0" dirty="0">
                <a:solidFill>
                  <a:schemeClr val="bg2"/>
                </a:solidFill>
                <a:latin typeface="Liberation Sans" panose="020B0604020202020204" pitchFamily="34" charset="0"/>
              </a:rPr>
              <a:t>4.	During March, services were performed for two-fifths of the unearned service revenue reported.</a:t>
            </a:r>
          </a:p>
          <a:p>
            <a:pPr algn="l">
              <a:spcBef>
                <a:spcPts val="600"/>
              </a:spcBef>
            </a:pPr>
            <a:r>
              <a:rPr lang="en-US" sz="1000" dirty="0">
                <a:solidFill>
                  <a:schemeClr val="bg2"/>
                </a:solidFill>
                <a:latin typeface="Liberation Sans" panose="020B0604020202020204" pitchFamily="34" charset="0"/>
              </a:rPr>
              <a:t>Prepare the adjusting entries for the month of March.</a:t>
            </a:r>
            <a:endParaRPr lang="en-US" altLang="en-US" sz="1000" dirty="0">
              <a:solidFill>
                <a:schemeClr val="bg2"/>
              </a:solidFill>
              <a:latin typeface="Liberation Sans" panose="020B0604020202020204" pitchFamily="34" charset="0"/>
            </a:endParaRPr>
          </a:p>
        </p:txBody>
      </p:sp>
      <p:sp>
        <p:nvSpPr>
          <p:cNvPr id="12" name="TextBox 11"/>
          <p:cNvSpPr txBox="1"/>
          <p:nvPr/>
        </p:nvSpPr>
        <p:spPr>
          <a:xfrm>
            <a:off x="304800" y="214345"/>
            <a:ext cx="173374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lgn="ctr">
              <a:spcBef>
                <a:spcPct val="50000"/>
              </a:spcBef>
              <a:defRPr i="0">
                <a:solidFill>
                  <a:srgbClr val="E20000"/>
                </a:solidFill>
                <a:effectLst/>
                <a:latin typeface="Arial"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buClr>
                <a:srgbClr val="E20000"/>
              </a:buClr>
            </a:pPr>
            <a:r>
              <a:rPr lang="en-US" sz="3200" b="1" dirty="0">
                <a:latin typeface="Liberation Sans" panose="020B0604020202020204" pitchFamily="34" charset="0"/>
              </a:rPr>
              <a:t>DO IT #1!</a:t>
            </a:r>
          </a:p>
        </p:txBody>
      </p:sp>
      <p:sp>
        <p:nvSpPr>
          <p:cNvPr id="16" name="Rectangle 15"/>
          <p:cNvSpPr/>
          <p:nvPr/>
        </p:nvSpPr>
        <p:spPr bwMode="auto">
          <a:xfrm>
            <a:off x="8866496" y="15920"/>
            <a:ext cx="228600" cy="1244586"/>
          </a:xfrm>
          <a:prstGeom prst="rect">
            <a:avLst/>
          </a:prstGeom>
          <a:solidFill>
            <a:schemeClr val="accent3"/>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iberation Sans" panose="020B0604020202020204" pitchFamily="34" charset="0"/>
            </a:endParaRPr>
          </a:p>
        </p:txBody>
      </p:sp>
      <p:sp>
        <p:nvSpPr>
          <p:cNvPr id="13"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2 </a:t>
            </a:r>
          </a:p>
        </p:txBody>
      </p:sp>
    </p:spTree>
    <p:extLst>
      <p:ext uri="{BB962C8B-B14F-4D97-AF65-F5344CB8AC3E}">
        <p14:creationId xmlns:p14="http://schemas.microsoft.com/office/powerpoint/2010/main" val="4182241985"/>
      </p:ext>
    </p:extLst>
  </p:cSld>
  <p:clrMapOvr>
    <a:masterClrMapping/>
  </p:clrMapOvr>
  <p:transition>
    <p:wipe dir="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22"/>
          <p:cNvSpPr/>
          <p:nvPr/>
        </p:nvSpPr>
        <p:spPr bwMode="auto">
          <a:xfrm>
            <a:off x="3048000" y="363721"/>
            <a:ext cx="5943600" cy="778467"/>
          </a:xfrm>
          <a:prstGeom prst="roundRect">
            <a:avLst/>
          </a:prstGeom>
          <a:solidFill>
            <a:srgbClr val="0066CC"/>
          </a:solidFill>
          <a:ln w="12700" cap="sq" cmpd="sng" algn="ctr">
            <a:noFill/>
            <a:prstDash val="solid"/>
            <a:round/>
            <a:headEnd type="none" w="sm" len="sm"/>
            <a:tailEnd type="none" w="sm" len="sm"/>
          </a:ln>
          <a:effectLst>
            <a:innerShdw blurRad="114300">
              <a:prstClr val="black"/>
            </a:innerShdw>
          </a:effectLst>
        </p:spPr>
        <p:txBody>
          <a:bodyPr vert="horz" wrap="square" lIns="91440" tIns="45720" rIns="91440" bIns="91440" numCol="1" rtlCol="0" anchor="ctr" anchorCtr="0" compatLnSpc="1">
            <a:prstTxWarp prst="textNoShape">
              <a:avLst/>
            </a:prstTxWarp>
            <a:noAutofit/>
          </a:bodyPr>
          <a:lstStyle/>
          <a:p>
            <a:pPr marL="53975" algn="l"/>
            <a:r>
              <a:rPr lang="en-US" sz="2900" dirty="0">
                <a:solidFill>
                  <a:schemeClr val="accent3"/>
                </a:solidFill>
                <a:latin typeface="Liberation Sans" panose="020B0604020202020204" pitchFamily="34" charset="0"/>
              </a:rPr>
              <a:t>Adjusting Entries for Deferrals</a:t>
            </a:r>
            <a:endParaRPr lang="en-US" sz="2900" b="1" i="0" dirty="0">
              <a:solidFill>
                <a:schemeClr val="accent3"/>
              </a:solidFill>
              <a:latin typeface="Liberation Sans" panose="020B0604020202020204" pitchFamily="34" charset="0"/>
            </a:endParaRPr>
          </a:p>
        </p:txBody>
      </p:sp>
      <p:sp>
        <p:nvSpPr>
          <p:cNvPr id="337930" name="Rectangle 10"/>
          <p:cNvSpPr>
            <a:spLocks noChangeArrowheads="1"/>
          </p:cNvSpPr>
          <p:nvPr/>
        </p:nvSpPr>
        <p:spPr bwMode="auto">
          <a:xfrm>
            <a:off x="429904" y="1360600"/>
            <a:ext cx="8333096" cy="5100884"/>
          </a:xfrm>
          <a:prstGeom prst="rect">
            <a:avLst/>
          </a:prstGeom>
          <a:noFill/>
          <a:ln>
            <a:noFill/>
          </a:ln>
          <a:effectLst/>
          <a:extLst>
            <a:ext uri="{909E8E84-426E-40DD-AFC4-6F175D3DCCD1}">
              <a14:hiddenFill xmlns:a14="http://schemas.microsoft.com/office/drawing/2010/main">
                <a:solidFill>
                  <a:srgbClr val="EBF7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gn="ctr">
              <a:tabLst>
                <a:tab pos="1943100" algn="l"/>
              </a:tabLst>
              <a:defRPr sz="2400">
                <a:solidFill>
                  <a:schemeClr val="tx1"/>
                </a:solidFill>
                <a:latin typeface="Times New Roman" pitchFamily="18" charset="0"/>
              </a:defRPr>
            </a:lvl1pPr>
            <a:lvl2pPr marL="971550" indent="-457200" algn="ctr">
              <a:tabLst>
                <a:tab pos="1943100" algn="l"/>
              </a:tabLst>
              <a:defRPr sz="2400">
                <a:solidFill>
                  <a:schemeClr val="tx1"/>
                </a:solidFill>
                <a:latin typeface="Times New Roman" pitchFamily="18" charset="0"/>
              </a:defRPr>
            </a:lvl2pPr>
            <a:lvl3pPr marL="1543050" indent="-457200" algn="ctr">
              <a:tabLst>
                <a:tab pos="1943100" algn="l"/>
              </a:tabLst>
              <a:defRPr sz="2400">
                <a:solidFill>
                  <a:schemeClr val="tx1"/>
                </a:solidFill>
                <a:latin typeface="Times New Roman" pitchFamily="18" charset="0"/>
              </a:defRPr>
            </a:lvl3pPr>
            <a:lvl4pPr marL="2114550" indent="-457200" algn="ctr">
              <a:tabLst>
                <a:tab pos="1943100" algn="l"/>
              </a:tabLst>
              <a:defRPr sz="2400">
                <a:solidFill>
                  <a:schemeClr val="tx1"/>
                </a:solidFill>
                <a:latin typeface="Times New Roman" pitchFamily="18" charset="0"/>
              </a:defRPr>
            </a:lvl4pPr>
            <a:lvl5pPr marL="2686050" indent="-457200" algn="ctr">
              <a:tabLst>
                <a:tab pos="1943100" algn="l"/>
              </a:tabLst>
              <a:defRPr sz="2400">
                <a:solidFill>
                  <a:schemeClr val="tx1"/>
                </a:solidFill>
                <a:latin typeface="Times New Roman" pitchFamily="18" charset="0"/>
              </a:defRPr>
            </a:lvl5pPr>
            <a:lvl6pPr marL="3143250" indent="-457200" algn="ctr" eaLnBrk="0" fontAlgn="base" hangingPunct="0">
              <a:spcBef>
                <a:spcPct val="0"/>
              </a:spcBef>
              <a:spcAft>
                <a:spcPct val="0"/>
              </a:spcAft>
              <a:tabLst>
                <a:tab pos="1943100" algn="l"/>
              </a:tabLst>
              <a:defRPr sz="2400">
                <a:solidFill>
                  <a:schemeClr val="tx1"/>
                </a:solidFill>
                <a:latin typeface="Times New Roman" pitchFamily="18" charset="0"/>
              </a:defRPr>
            </a:lvl6pPr>
            <a:lvl7pPr marL="3600450" indent="-457200" algn="ctr" eaLnBrk="0" fontAlgn="base" hangingPunct="0">
              <a:spcBef>
                <a:spcPct val="0"/>
              </a:spcBef>
              <a:spcAft>
                <a:spcPct val="0"/>
              </a:spcAft>
              <a:tabLst>
                <a:tab pos="1943100" algn="l"/>
              </a:tabLst>
              <a:defRPr sz="2400">
                <a:solidFill>
                  <a:schemeClr val="tx1"/>
                </a:solidFill>
                <a:latin typeface="Times New Roman" pitchFamily="18" charset="0"/>
              </a:defRPr>
            </a:lvl7pPr>
            <a:lvl8pPr marL="4057650" indent="-457200" algn="ctr" eaLnBrk="0" fontAlgn="base" hangingPunct="0">
              <a:spcBef>
                <a:spcPct val="0"/>
              </a:spcBef>
              <a:spcAft>
                <a:spcPct val="0"/>
              </a:spcAft>
              <a:tabLst>
                <a:tab pos="1943100" algn="l"/>
              </a:tabLst>
              <a:defRPr sz="2400">
                <a:solidFill>
                  <a:schemeClr val="tx1"/>
                </a:solidFill>
                <a:latin typeface="Times New Roman" pitchFamily="18" charset="0"/>
              </a:defRPr>
            </a:lvl8pPr>
            <a:lvl9pPr marL="4514850" indent="-457200" algn="ctr" eaLnBrk="0" fontAlgn="base" hangingPunct="0">
              <a:spcBef>
                <a:spcPct val="0"/>
              </a:spcBef>
              <a:spcAft>
                <a:spcPct val="0"/>
              </a:spcAft>
              <a:tabLst>
                <a:tab pos="1943100" algn="l"/>
              </a:tabLst>
              <a:defRPr sz="2400">
                <a:solidFill>
                  <a:schemeClr val="tx1"/>
                </a:solidFill>
                <a:latin typeface="Times New Roman" pitchFamily="18" charset="0"/>
              </a:defRPr>
            </a:lvl9pPr>
          </a:lstStyle>
          <a:p>
            <a:pPr algn="l">
              <a:lnSpc>
                <a:spcPct val="110000"/>
              </a:lnSpc>
              <a:spcBef>
                <a:spcPts val="600"/>
              </a:spcBef>
            </a:pPr>
            <a:r>
              <a:rPr lang="en-US" sz="1900" b="0" dirty="0">
                <a:solidFill>
                  <a:schemeClr val="bg2"/>
                </a:solidFill>
                <a:latin typeface="Liberation Sans" panose="020B0604020202020204" pitchFamily="34" charset="0"/>
              </a:rPr>
              <a:t>The ledger of Hammond, Inc. on March 31, 2017, includes these selected accounts before adjusting entries are prepared.</a:t>
            </a:r>
          </a:p>
          <a:p>
            <a:pPr algn="l">
              <a:spcBef>
                <a:spcPts val="300"/>
              </a:spcBef>
              <a:tabLst>
                <a:tab pos="1943100" algn="l"/>
                <a:tab pos="5827713" algn="ctr"/>
                <a:tab pos="7315200" algn="ctr"/>
              </a:tabLst>
            </a:pPr>
            <a:r>
              <a:rPr lang="en-US" sz="1900" b="0" dirty="0">
                <a:solidFill>
                  <a:schemeClr val="bg2"/>
                </a:solidFill>
                <a:latin typeface="Liberation Sans" panose="020B0604020202020204" pitchFamily="34" charset="0"/>
              </a:rPr>
              <a:t>		Debit 	Credit</a:t>
            </a:r>
          </a:p>
          <a:p>
            <a:pPr marL="463550" algn="l">
              <a:spcBef>
                <a:spcPts val="600"/>
              </a:spcBef>
              <a:tabLst>
                <a:tab pos="1943100" algn="l"/>
                <a:tab pos="6223000" algn="r"/>
                <a:tab pos="7710488" algn="r"/>
              </a:tabLst>
            </a:pPr>
            <a:r>
              <a:rPr lang="en-US" sz="1900" b="0" dirty="0">
                <a:solidFill>
                  <a:schemeClr val="bg2"/>
                </a:solidFill>
                <a:latin typeface="Liberation Sans" panose="020B0604020202020204" pitchFamily="34" charset="0"/>
              </a:rPr>
              <a:t>Prepaid Insurance 	$ 3,600</a:t>
            </a:r>
          </a:p>
          <a:p>
            <a:pPr marL="463550" algn="l">
              <a:spcBef>
                <a:spcPts val="200"/>
              </a:spcBef>
              <a:tabLst>
                <a:tab pos="1943100" algn="l"/>
                <a:tab pos="6223000" algn="r"/>
                <a:tab pos="7710488" algn="r"/>
              </a:tabLst>
            </a:pPr>
            <a:r>
              <a:rPr lang="en-US" sz="1900" b="0" dirty="0">
                <a:solidFill>
                  <a:schemeClr val="bg2"/>
                </a:solidFill>
                <a:latin typeface="Liberation Sans" panose="020B0604020202020204" pitchFamily="34" charset="0"/>
              </a:rPr>
              <a:t>Supplies 		2,800</a:t>
            </a:r>
          </a:p>
          <a:p>
            <a:pPr marL="463550" algn="l">
              <a:spcBef>
                <a:spcPts val="200"/>
              </a:spcBef>
              <a:tabLst>
                <a:tab pos="1943100" algn="l"/>
                <a:tab pos="6223000" algn="r"/>
                <a:tab pos="7710488" algn="r"/>
              </a:tabLst>
            </a:pPr>
            <a:r>
              <a:rPr lang="en-US" sz="1900" b="0" dirty="0">
                <a:solidFill>
                  <a:schemeClr val="bg2"/>
                </a:solidFill>
                <a:latin typeface="Liberation Sans" panose="020B0604020202020204" pitchFamily="34" charset="0"/>
              </a:rPr>
              <a:t>Equipment 		25,000</a:t>
            </a:r>
          </a:p>
          <a:p>
            <a:pPr marL="463550" algn="l">
              <a:spcBef>
                <a:spcPts val="200"/>
              </a:spcBef>
              <a:tabLst>
                <a:tab pos="1943100" algn="l"/>
                <a:tab pos="6223000" algn="r"/>
                <a:tab pos="7710488" algn="r"/>
              </a:tabLst>
            </a:pPr>
            <a:r>
              <a:rPr lang="en-US" sz="1900" b="0" dirty="0">
                <a:solidFill>
                  <a:schemeClr val="bg2"/>
                </a:solidFill>
                <a:latin typeface="Liberation Sans" panose="020B0604020202020204" pitchFamily="34" charset="0"/>
              </a:rPr>
              <a:t>Accumulated Depreciation—Equipment 		$5,000</a:t>
            </a:r>
          </a:p>
          <a:p>
            <a:pPr marL="463550" algn="l">
              <a:spcBef>
                <a:spcPts val="200"/>
              </a:spcBef>
              <a:tabLst>
                <a:tab pos="1943100" algn="l"/>
                <a:tab pos="6223000" algn="r"/>
                <a:tab pos="7710488" algn="r"/>
              </a:tabLst>
            </a:pPr>
            <a:r>
              <a:rPr lang="en-US" sz="1900" b="0" dirty="0">
                <a:solidFill>
                  <a:schemeClr val="bg2"/>
                </a:solidFill>
                <a:latin typeface="Liberation Sans" panose="020B0604020202020204" pitchFamily="34" charset="0"/>
              </a:rPr>
              <a:t>Unearned Service Revenue 		9,200</a:t>
            </a:r>
          </a:p>
          <a:p>
            <a:pPr algn="l">
              <a:spcBef>
                <a:spcPts val="600"/>
              </a:spcBef>
            </a:pPr>
            <a:r>
              <a:rPr lang="en-US" sz="1900" b="0" dirty="0">
                <a:solidFill>
                  <a:schemeClr val="bg2"/>
                </a:solidFill>
                <a:latin typeface="Liberation Sans" panose="020B0604020202020204" pitchFamily="34" charset="0"/>
              </a:rPr>
              <a:t>An analysis of the accounts shows the following.</a:t>
            </a:r>
          </a:p>
          <a:p>
            <a:pPr marL="341313" indent="-341313" algn="l">
              <a:spcBef>
                <a:spcPts val="600"/>
              </a:spcBef>
            </a:pPr>
            <a:r>
              <a:rPr lang="en-US" sz="1900" b="0" dirty="0">
                <a:solidFill>
                  <a:schemeClr val="bg2"/>
                </a:solidFill>
                <a:latin typeface="Liberation Sans" panose="020B0604020202020204" pitchFamily="34" charset="0"/>
              </a:rPr>
              <a:t>1. 	Insurance expires at the rate of $100 per month.</a:t>
            </a:r>
          </a:p>
          <a:p>
            <a:pPr marL="341313" indent="-341313" algn="l">
              <a:spcBef>
                <a:spcPts val="200"/>
              </a:spcBef>
            </a:pPr>
            <a:r>
              <a:rPr lang="en-US" sz="1900" b="0" dirty="0">
                <a:solidFill>
                  <a:schemeClr val="bg2"/>
                </a:solidFill>
                <a:latin typeface="Liberation Sans" panose="020B0604020202020204" pitchFamily="34" charset="0"/>
              </a:rPr>
              <a:t>2. 	Supplies on hand total $800.</a:t>
            </a:r>
          </a:p>
          <a:p>
            <a:pPr marL="341313" indent="-341313" algn="l">
              <a:spcBef>
                <a:spcPts val="200"/>
              </a:spcBef>
            </a:pPr>
            <a:r>
              <a:rPr lang="en-US" sz="1900" b="0" dirty="0">
                <a:solidFill>
                  <a:schemeClr val="bg2"/>
                </a:solidFill>
                <a:latin typeface="Liberation Sans" panose="020B0604020202020204" pitchFamily="34" charset="0"/>
              </a:rPr>
              <a:t>3. 	The equipment depreciates $200 a month.</a:t>
            </a:r>
          </a:p>
          <a:p>
            <a:pPr marL="341313" indent="-341313" algn="l">
              <a:spcBef>
                <a:spcPts val="200"/>
              </a:spcBef>
            </a:pPr>
            <a:r>
              <a:rPr lang="en-US" sz="1900" b="0" dirty="0">
                <a:solidFill>
                  <a:schemeClr val="bg2"/>
                </a:solidFill>
                <a:latin typeface="Liberation Sans" panose="020B0604020202020204" pitchFamily="34" charset="0"/>
              </a:rPr>
              <a:t>4.	During March, services were performed for $4,000 of the unearned service revenue reported.</a:t>
            </a:r>
          </a:p>
          <a:p>
            <a:pPr algn="l">
              <a:spcBef>
                <a:spcPts val="600"/>
              </a:spcBef>
            </a:pPr>
            <a:r>
              <a:rPr lang="en-US" sz="1900" dirty="0">
                <a:solidFill>
                  <a:schemeClr val="bg2"/>
                </a:solidFill>
                <a:latin typeface="Liberation Sans" panose="020B0604020202020204" pitchFamily="34" charset="0"/>
              </a:rPr>
              <a:t>Prepare the adjusting entries for the month of March.</a:t>
            </a:r>
            <a:endParaRPr lang="en-US" altLang="en-US" sz="1900" dirty="0">
              <a:solidFill>
                <a:schemeClr val="bg2"/>
              </a:solidFill>
              <a:latin typeface="Liberation Sans" panose="020B0604020202020204" pitchFamily="34" charset="0"/>
            </a:endParaRPr>
          </a:p>
        </p:txBody>
      </p:sp>
      <p:sp>
        <p:nvSpPr>
          <p:cNvPr id="11" name="Isosceles Triangle 10"/>
          <p:cNvSpPr/>
          <p:nvPr/>
        </p:nvSpPr>
        <p:spPr bwMode="auto">
          <a:xfrm rot="5400000">
            <a:off x="1917401" y="543503"/>
            <a:ext cx="338931" cy="329406"/>
          </a:xfrm>
          <a:prstGeom prst="triangle">
            <a:avLst/>
          </a:prstGeom>
          <a:solidFill>
            <a:srgbClr val="003399"/>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iberation Sans" panose="020B0604020202020204" pitchFamily="34" charset="0"/>
            </a:endParaRPr>
          </a:p>
        </p:txBody>
      </p:sp>
      <p:sp>
        <p:nvSpPr>
          <p:cNvPr id="12" name="TextBox 11"/>
          <p:cNvSpPr txBox="1"/>
          <p:nvPr/>
        </p:nvSpPr>
        <p:spPr>
          <a:xfrm>
            <a:off x="171260" y="411948"/>
            <a:ext cx="173374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lgn="ctr">
              <a:spcBef>
                <a:spcPct val="50000"/>
              </a:spcBef>
              <a:defRPr i="0">
                <a:solidFill>
                  <a:srgbClr val="E20000"/>
                </a:solidFill>
                <a:effectLst/>
                <a:latin typeface="Arial"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buClr>
                <a:srgbClr val="E20000"/>
              </a:buClr>
            </a:pPr>
            <a:r>
              <a:rPr lang="en-US" sz="3200" b="1" dirty="0">
                <a:latin typeface="Liberation Sans" panose="020B0604020202020204" pitchFamily="34" charset="0"/>
              </a:rPr>
              <a:t>DO IT!</a:t>
            </a:r>
          </a:p>
        </p:txBody>
      </p:sp>
      <p:sp>
        <p:nvSpPr>
          <p:cNvPr id="14" name="TextBox 13"/>
          <p:cNvSpPr txBox="1"/>
          <p:nvPr/>
        </p:nvSpPr>
        <p:spPr>
          <a:xfrm>
            <a:off x="2183330" y="344873"/>
            <a:ext cx="750370" cy="707886"/>
          </a:xfrm>
          <a:prstGeom prst="rect">
            <a:avLst/>
          </a:prstGeom>
          <a:noFill/>
        </p:spPr>
        <p:txBody>
          <a:bodyPr wrap="square" rtlCol="0">
            <a:spAutoFit/>
          </a:bodyPr>
          <a:lstStyle/>
          <a:p>
            <a:pPr algn="ctr">
              <a:buClr>
                <a:srgbClr val="E20000"/>
              </a:buClr>
            </a:pPr>
            <a:r>
              <a:rPr lang="en-US" sz="4000" b="1" i="0" dirty="0">
                <a:solidFill>
                  <a:srgbClr val="E20000"/>
                </a:solidFill>
                <a:effectLst/>
                <a:latin typeface="Liberation Sans" panose="020B0604020202020204" pitchFamily="34" charset="0"/>
              </a:rPr>
              <a:t>2</a:t>
            </a:r>
          </a:p>
        </p:txBody>
      </p:sp>
      <p:cxnSp>
        <p:nvCxnSpPr>
          <p:cNvPr id="15" name="Straight Connector 14"/>
          <p:cNvCxnSpPr/>
          <p:nvPr/>
        </p:nvCxnSpPr>
        <p:spPr bwMode="auto">
          <a:xfrm>
            <a:off x="1905000" y="265455"/>
            <a:ext cx="0" cy="912801"/>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16" name="Rectangle 15"/>
          <p:cNvSpPr/>
          <p:nvPr/>
        </p:nvSpPr>
        <p:spPr bwMode="auto">
          <a:xfrm>
            <a:off x="8866496" y="15920"/>
            <a:ext cx="228600" cy="1244586"/>
          </a:xfrm>
          <a:prstGeom prst="rect">
            <a:avLst/>
          </a:prstGeom>
          <a:solidFill>
            <a:schemeClr val="accent3"/>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iberation Sans" panose="020B0604020202020204" pitchFamily="34" charset="0"/>
            </a:endParaRPr>
          </a:p>
        </p:txBody>
      </p:sp>
      <p:cxnSp>
        <p:nvCxnSpPr>
          <p:cNvPr id="5" name="Straight Connector 4"/>
          <p:cNvCxnSpPr/>
          <p:nvPr/>
        </p:nvCxnSpPr>
        <p:spPr bwMode="auto">
          <a:xfrm>
            <a:off x="5916304" y="2424752"/>
            <a:ext cx="838200" cy="0"/>
          </a:xfrm>
          <a:prstGeom prst="line">
            <a:avLst/>
          </a:prstGeom>
          <a:solidFill>
            <a:schemeClr val="accent1"/>
          </a:solidFill>
          <a:ln w="19050" cap="sq" cmpd="sng" algn="ctr">
            <a:solidFill>
              <a:schemeClr val="tx1"/>
            </a:solidFill>
            <a:prstDash val="solid"/>
            <a:round/>
            <a:headEnd type="none" w="sm" len="sm"/>
            <a:tailEnd type="none" w="sm" len="sm"/>
          </a:ln>
          <a:effectLst/>
        </p:spPr>
      </p:cxnSp>
      <p:cxnSp>
        <p:nvCxnSpPr>
          <p:cNvPr id="22" name="Straight Connector 21"/>
          <p:cNvCxnSpPr/>
          <p:nvPr/>
        </p:nvCxnSpPr>
        <p:spPr bwMode="auto">
          <a:xfrm>
            <a:off x="7391400" y="2424752"/>
            <a:ext cx="838200" cy="0"/>
          </a:xfrm>
          <a:prstGeom prst="line">
            <a:avLst/>
          </a:prstGeom>
          <a:solidFill>
            <a:schemeClr val="accent1"/>
          </a:solidFill>
          <a:ln w="19050" cap="sq" cmpd="sng" algn="ctr">
            <a:solidFill>
              <a:schemeClr val="tx1"/>
            </a:solidFill>
            <a:prstDash val="solid"/>
            <a:round/>
            <a:headEnd type="none" w="sm" len="sm"/>
            <a:tailEnd type="none" w="sm" len="sm"/>
          </a:ln>
          <a:effectLst/>
        </p:spPr>
      </p:cxnSp>
      <p:sp>
        <p:nvSpPr>
          <p:cNvPr id="13"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2 </a:t>
            </a:r>
          </a:p>
        </p:txBody>
      </p:sp>
    </p:spTree>
    <p:extLst>
      <p:ext uri="{BB962C8B-B14F-4D97-AF65-F5344CB8AC3E}">
        <p14:creationId xmlns:p14="http://schemas.microsoft.com/office/powerpoint/2010/main" val="3198220541"/>
      </p:ext>
    </p:extLst>
  </p:cSld>
  <p:clrMapOvr>
    <a:masterClrMapping/>
  </p:clrMapOvr>
  <p:transition>
    <p:wipe dir="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bwMode="auto">
          <a:xfrm>
            <a:off x="3048000" y="363721"/>
            <a:ext cx="5943600" cy="778467"/>
          </a:xfrm>
          <a:prstGeom prst="roundRect">
            <a:avLst/>
          </a:prstGeom>
          <a:solidFill>
            <a:srgbClr val="0066CC"/>
          </a:solidFill>
          <a:ln w="12700" cap="sq" cmpd="sng" algn="ctr">
            <a:noFill/>
            <a:prstDash val="solid"/>
            <a:round/>
            <a:headEnd type="none" w="sm" len="sm"/>
            <a:tailEnd type="none" w="sm" len="sm"/>
          </a:ln>
          <a:effectLst>
            <a:innerShdw blurRad="114300">
              <a:prstClr val="black"/>
            </a:innerShdw>
          </a:effectLst>
        </p:spPr>
        <p:txBody>
          <a:bodyPr vert="horz" wrap="square" lIns="91440" tIns="45720" rIns="91440" bIns="91440" numCol="1" rtlCol="0" anchor="ctr" anchorCtr="0" compatLnSpc="1">
            <a:prstTxWarp prst="textNoShape">
              <a:avLst/>
            </a:prstTxWarp>
            <a:noAutofit/>
          </a:bodyPr>
          <a:lstStyle/>
          <a:p>
            <a:pPr marL="53975" algn="l"/>
            <a:r>
              <a:rPr lang="en-US" sz="2900" dirty="0">
                <a:solidFill>
                  <a:schemeClr val="accent3"/>
                </a:solidFill>
                <a:latin typeface="Liberation Sans" panose="020B0604020202020204" pitchFamily="34" charset="0"/>
              </a:rPr>
              <a:t>Adjusting Entries for Deferrals</a:t>
            </a:r>
            <a:endParaRPr lang="en-US" sz="2900" b="1" i="0" dirty="0">
              <a:solidFill>
                <a:schemeClr val="accent3"/>
              </a:solidFill>
              <a:latin typeface="Liberation Sans" panose="020B0604020202020204" pitchFamily="34" charset="0"/>
            </a:endParaRPr>
          </a:p>
        </p:txBody>
      </p:sp>
      <p:sp>
        <p:nvSpPr>
          <p:cNvPr id="337930" name="Rectangle 10"/>
          <p:cNvSpPr>
            <a:spLocks noChangeArrowheads="1"/>
          </p:cNvSpPr>
          <p:nvPr/>
        </p:nvSpPr>
        <p:spPr bwMode="auto">
          <a:xfrm>
            <a:off x="429904" y="1360600"/>
            <a:ext cx="8333096" cy="4123693"/>
          </a:xfrm>
          <a:prstGeom prst="rect">
            <a:avLst/>
          </a:prstGeom>
          <a:noFill/>
          <a:ln>
            <a:noFill/>
          </a:ln>
          <a:effectLst/>
          <a:extLst>
            <a:ext uri="{909E8E84-426E-40DD-AFC4-6F175D3DCCD1}">
              <a14:hiddenFill xmlns:a14="http://schemas.microsoft.com/office/drawing/2010/main">
                <a:solidFill>
                  <a:srgbClr val="EBF7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gn="ctr">
              <a:tabLst>
                <a:tab pos="1943100" algn="l"/>
              </a:tabLst>
              <a:defRPr sz="2400">
                <a:solidFill>
                  <a:schemeClr val="tx1"/>
                </a:solidFill>
                <a:latin typeface="Times New Roman" pitchFamily="18" charset="0"/>
              </a:defRPr>
            </a:lvl1pPr>
            <a:lvl2pPr marL="971550" indent="-457200" algn="ctr">
              <a:tabLst>
                <a:tab pos="1943100" algn="l"/>
              </a:tabLst>
              <a:defRPr sz="2400">
                <a:solidFill>
                  <a:schemeClr val="tx1"/>
                </a:solidFill>
                <a:latin typeface="Times New Roman" pitchFamily="18" charset="0"/>
              </a:defRPr>
            </a:lvl2pPr>
            <a:lvl3pPr marL="1543050" indent="-457200" algn="ctr">
              <a:tabLst>
                <a:tab pos="1943100" algn="l"/>
              </a:tabLst>
              <a:defRPr sz="2400">
                <a:solidFill>
                  <a:schemeClr val="tx1"/>
                </a:solidFill>
                <a:latin typeface="Times New Roman" pitchFamily="18" charset="0"/>
              </a:defRPr>
            </a:lvl3pPr>
            <a:lvl4pPr marL="2114550" indent="-457200" algn="ctr">
              <a:tabLst>
                <a:tab pos="1943100" algn="l"/>
              </a:tabLst>
              <a:defRPr sz="2400">
                <a:solidFill>
                  <a:schemeClr val="tx1"/>
                </a:solidFill>
                <a:latin typeface="Times New Roman" pitchFamily="18" charset="0"/>
              </a:defRPr>
            </a:lvl4pPr>
            <a:lvl5pPr marL="2686050" indent="-457200" algn="ctr">
              <a:tabLst>
                <a:tab pos="1943100" algn="l"/>
              </a:tabLst>
              <a:defRPr sz="2400">
                <a:solidFill>
                  <a:schemeClr val="tx1"/>
                </a:solidFill>
                <a:latin typeface="Times New Roman" pitchFamily="18" charset="0"/>
              </a:defRPr>
            </a:lvl5pPr>
            <a:lvl6pPr marL="3143250" indent="-457200" algn="ctr" eaLnBrk="0" fontAlgn="base" hangingPunct="0">
              <a:spcBef>
                <a:spcPct val="0"/>
              </a:spcBef>
              <a:spcAft>
                <a:spcPct val="0"/>
              </a:spcAft>
              <a:tabLst>
                <a:tab pos="1943100" algn="l"/>
              </a:tabLst>
              <a:defRPr sz="2400">
                <a:solidFill>
                  <a:schemeClr val="tx1"/>
                </a:solidFill>
                <a:latin typeface="Times New Roman" pitchFamily="18" charset="0"/>
              </a:defRPr>
            </a:lvl6pPr>
            <a:lvl7pPr marL="3600450" indent="-457200" algn="ctr" eaLnBrk="0" fontAlgn="base" hangingPunct="0">
              <a:spcBef>
                <a:spcPct val="0"/>
              </a:spcBef>
              <a:spcAft>
                <a:spcPct val="0"/>
              </a:spcAft>
              <a:tabLst>
                <a:tab pos="1943100" algn="l"/>
              </a:tabLst>
              <a:defRPr sz="2400">
                <a:solidFill>
                  <a:schemeClr val="tx1"/>
                </a:solidFill>
                <a:latin typeface="Times New Roman" pitchFamily="18" charset="0"/>
              </a:defRPr>
            </a:lvl7pPr>
            <a:lvl8pPr marL="4057650" indent="-457200" algn="ctr" eaLnBrk="0" fontAlgn="base" hangingPunct="0">
              <a:spcBef>
                <a:spcPct val="0"/>
              </a:spcBef>
              <a:spcAft>
                <a:spcPct val="0"/>
              </a:spcAft>
              <a:tabLst>
                <a:tab pos="1943100" algn="l"/>
              </a:tabLst>
              <a:defRPr sz="2400">
                <a:solidFill>
                  <a:schemeClr val="tx1"/>
                </a:solidFill>
                <a:latin typeface="Times New Roman" pitchFamily="18" charset="0"/>
              </a:defRPr>
            </a:lvl8pPr>
            <a:lvl9pPr marL="4514850" indent="-457200" algn="ctr" eaLnBrk="0" fontAlgn="base" hangingPunct="0">
              <a:spcBef>
                <a:spcPct val="0"/>
              </a:spcBef>
              <a:spcAft>
                <a:spcPct val="0"/>
              </a:spcAft>
              <a:tabLst>
                <a:tab pos="1943100" algn="l"/>
              </a:tabLst>
              <a:defRPr sz="2400">
                <a:solidFill>
                  <a:schemeClr val="tx1"/>
                </a:solidFill>
                <a:latin typeface="Times New Roman" pitchFamily="18" charset="0"/>
              </a:defRPr>
            </a:lvl9pPr>
          </a:lstStyle>
          <a:p>
            <a:pPr algn="l">
              <a:lnSpc>
                <a:spcPct val="110000"/>
              </a:lnSpc>
              <a:spcBef>
                <a:spcPts val="600"/>
              </a:spcBef>
            </a:pPr>
            <a:r>
              <a:rPr lang="en-US" sz="1900" b="0" dirty="0">
                <a:solidFill>
                  <a:schemeClr val="bg2"/>
                </a:solidFill>
                <a:latin typeface="Liberation Sans" panose="020B0604020202020204" pitchFamily="34" charset="0"/>
              </a:rPr>
              <a:t>The ledger of Hammond, Inc. on March 31, 2017, includes these selected accounts before adjusting entries are prepared.</a:t>
            </a:r>
          </a:p>
          <a:p>
            <a:pPr algn="l">
              <a:spcBef>
                <a:spcPts val="300"/>
              </a:spcBef>
              <a:tabLst>
                <a:tab pos="1943100" algn="l"/>
                <a:tab pos="5827713" algn="ctr"/>
                <a:tab pos="7315200" algn="ctr"/>
              </a:tabLst>
            </a:pPr>
            <a:r>
              <a:rPr lang="en-US" sz="1900" b="0" dirty="0">
                <a:solidFill>
                  <a:schemeClr val="bg2"/>
                </a:solidFill>
                <a:latin typeface="Liberation Sans" panose="020B0604020202020204" pitchFamily="34" charset="0"/>
              </a:rPr>
              <a:t>		Debit 	Credit</a:t>
            </a:r>
          </a:p>
          <a:p>
            <a:pPr marL="463550" algn="l">
              <a:spcBef>
                <a:spcPts val="600"/>
              </a:spcBef>
              <a:tabLst>
                <a:tab pos="1943100" algn="l"/>
                <a:tab pos="6223000" algn="r"/>
                <a:tab pos="7710488" algn="r"/>
              </a:tabLst>
            </a:pPr>
            <a:r>
              <a:rPr lang="en-US" sz="1900" b="0" dirty="0">
                <a:solidFill>
                  <a:schemeClr val="bg2"/>
                </a:solidFill>
                <a:latin typeface="Liberation Sans" panose="020B0604020202020204" pitchFamily="34" charset="0"/>
              </a:rPr>
              <a:t>Prepaid Insurance 	$ 3,600</a:t>
            </a:r>
          </a:p>
          <a:p>
            <a:pPr marL="463550" algn="l">
              <a:spcBef>
                <a:spcPts val="200"/>
              </a:spcBef>
              <a:tabLst>
                <a:tab pos="1943100" algn="l"/>
                <a:tab pos="6223000" algn="r"/>
                <a:tab pos="7710488" algn="r"/>
              </a:tabLst>
            </a:pPr>
            <a:r>
              <a:rPr lang="en-US" sz="1900" b="0" dirty="0">
                <a:solidFill>
                  <a:schemeClr val="bg2"/>
                </a:solidFill>
                <a:latin typeface="Liberation Sans" panose="020B0604020202020204" pitchFamily="34" charset="0"/>
              </a:rPr>
              <a:t>Supplies 		2,800</a:t>
            </a:r>
          </a:p>
          <a:p>
            <a:pPr marL="463550" algn="l">
              <a:spcBef>
                <a:spcPts val="200"/>
              </a:spcBef>
              <a:tabLst>
                <a:tab pos="1943100" algn="l"/>
                <a:tab pos="6223000" algn="r"/>
                <a:tab pos="7710488" algn="r"/>
              </a:tabLst>
            </a:pPr>
            <a:r>
              <a:rPr lang="en-US" sz="1900" b="0" dirty="0">
                <a:solidFill>
                  <a:schemeClr val="bg2"/>
                </a:solidFill>
                <a:latin typeface="Liberation Sans" panose="020B0604020202020204" pitchFamily="34" charset="0"/>
              </a:rPr>
              <a:t>Equipment 		25,000</a:t>
            </a:r>
          </a:p>
          <a:p>
            <a:pPr marL="463550" algn="l">
              <a:spcBef>
                <a:spcPts val="200"/>
              </a:spcBef>
              <a:tabLst>
                <a:tab pos="1943100" algn="l"/>
                <a:tab pos="6223000" algn="r"/>
                <a:tab pos="7710488" algn="r"/>
              </a:tabLst>
            </a:pPr>
            <a:r>
              <a:rPr lang="en-US" sz="1900" b="0" dirty="0">
                <a:solidFill>
                  <a:schemeClr val="bg2"/>
                </a:solidFill>
                <a:latin typeface="Liberation Sans" panose="020B0604020202020204" pitchFamily="34" charset="0"/>
              </a:rPr>
              <a:t>Accumulated Depreciation—Equipment 		$5,000</a:t>
            </a:r>
          </a:p>
          <a:p>
            <a:pPr marL="463550" algn="l">
              <a:spcBef>
                <a:spcPts val="200"/>
              </a:spcBef>
              <a:tabLst>
                <a:tab pos="1943100" algn="l"/>
                <a:tab pos="6223000" algn="r"/>
                <a:tab pos="7710488" algn="r"/>
              </a:tabLst>
            </a:pPr>
            <a:r>
              <a:rPr lang="en-US" sz="1900" b="0" dirty="0">
                <a:solidFill>
                  <a:schemeClr val="bg2"/>
                </a:solidFill>
                <a:latin typeface="Liberation Sans" panose="020B0604020202020204" pitchFamily="34" charset="0"/>
              </a:rPr>
              <a:t>Unearned Service Revenue 		9,200</a:t>
            </a:r>
          </a:p>
          <a:p>
            <a:pPr algn="l">
              <a:spcBef>
                <a:spcPts val="1200"/>
              </a:spcBef>
            </a:pPr>
            <a:r>
              <a:rPr lang="en-US" sz="1900" b="0" dirty="0">
                <a:solidFill>
                  <a:schemeClr val="bg2"/>
                </a:solidFill>
                <a:latin typeface="Liberation Sans" panose="020B0604020202020204" pitchFamily="34" charset="0"/>
              </a:rPr>
              <a:t>Prepare the adjusting entries for the month of March.</a:t>
            </a:r>
            <a:endParaRPr lang="en-US" altLang="en-US" sz="1900" b="0" dirty="0">
              <a:solidFill>
                <a:schemeClr val="bg2"/>
              </a:solidFill>
              <a:latin typeface="Liberation Sans" panose="020B0604020202020204" pitchFamily="34" charset="0"/>
            </a:endParaRPr>
          </a:p>
          <a:p>
            <a:pPr marL="457200" indent="-457200" algn="l">
              <a:spcBef>
                <a:spcPts val="1200"/>
              </a:spcBef>
              <a:buAutoNum type="arabicPeriod"/>
            </a:pPr>
            <a:r>
              <a:rPr lang="en-US" sz="1900" dirty="0">
                <a:solidFill>
                  <a:schemeClr val="bg2"/>
                </a:solidFill>
                <a:latin typeface="Liberation Sans" panose="020B0604020202020204" pitchFamily="34" charset="0"/>
              </a:rPr>
              <a:t>Insurance expires at the rate of $100 per month.</a:t>
            </a:r>
          </a:p>
          <a:p>
            <a:pPr algn="l">
              <a:spcBef>
                <a:spcPts val="1800"/>
              </a:spcBef>
            </a:pPr>
            <a:r>
              <a:rPr lang="en-US" sz="1900" dirty="0">
                <a:solidFill>
                  <a:schemeClr val="tx2">
                    <a:lumMod val="50000"/>
                  </a:schemeClr>
                </a:solidFill>
                <a:latin typeface="Liberation Sans" panose="020B0604020202020204" pitchFamily="34" charset="0"/>
              </a:rPr>
              <a:t>SOLUTION</a:t>
            </a:r>
          </a:p>
        </p:txBody>
      </p:sp>
      <p:sp>
        <p:nvSpPr>
          <p:cNvPr id="11" name="Isosceles Triangle 10"/>
          <p:cNvSpPr/>
          <p:nvPr/>
        </p:nvSpPr>
        <p:spPr bwMode="auto">
          <a:xfrm rot="5400000">
            <a:off x="1917401" y="543503"/>
            <a:ext cx="338931" cy="329406"/>
          </a:xfrm>
          <a:prstGeom prst="triangle">
            <a:avLst/>
          </a:prstGeom>
          <a:solidFill>
            <a:srgbClr val="003399"/>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iberation Sans" panose="020B0604020202020204" pitchFamily="34" charset="0"/>
            </a:endParaRPr>
          </a:p>
        </p:txBody>
      </p:sp>
      <p:sp>
        <p:nvSpPr>
          <p:cNvPr id="12" name="TextBox 11"/>
          <p:cNvSpPr txBox="1"/>
          <p:nvPr/>
        </p:nvSpPr>
        <p:spPr>
          <a:xfrm>
            <a:off x="171260" y="411948"/>
            <a:ext cx="173374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lgn="ctr">
              <a:spcBef>
                <a:spcPct val="50000"/>
              </a:spcBef>
              <a:defRPr i="0">
                <a:solidFill>
                  <a:srgbClr val="E20000"/>
                </a:solidFill>
                <a:effectLst/>
                <a:latin typeface="Arial"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buClr>
                <a:srgbClr val="E20000"/>
              </a:buClr>
            </a:pPr>
            <a:r>
              <a:rPr lang="en-US" sz="3200" b="1" dirty="0">
                <a:latin typeface="Liberation Sans" panose="020B0604020202020204" pitchFamily="34" charset="0"/>
              </a:rPr>
              <a:t>DO IT!</a:t>
            </a:r>
          </a:p>
        </p:txBody>
      </p:sp>
      <p:sp>
        <p:nvSpPr>
          <p:cNvPr id="14" name="TextBox 13"/>
          <p:cNvSpPr txBox="1"/>
          <p:nvPr/>
        </p:nvSpPr>
        <p:spPr>
          <a:xfrm>
            <a:off x="2183330" y="344873"/>
            <a:ext cx="750370" cy="707886"/>
          </a:xfrm>
          <a:prstGeom prst="rect">
            <a:avLst/>
          </a:prstGeom>
          <a:noFill/>
        </p:spPr>
        <p:txBody>
          <a:bodyPr wrap="square" rtlCol="0">
            <a:spAutoFit/>
          </a:bodyPr>
          <a:lstStyle/>
          <a:p>
            <a:pPr algn="ctr">
              <a:buClr>
                <a:srgbClr val="E20000"/>
              </a:buClr>
            </a:pPr>
            <a:r>
              <a:rPr lang="en-US" sz="4000" b="1" i="0" dirty="0">
                <a:solidFill>
                  <a:srgbClr val="E20000"/>
                </a:solidFill>
                <a:effectLst/>
                <a:latin typeface="Liberation Sans" panose="020B0604020202020204" pitchFamily="34" charset="0"/>
              </a:rPr>
              <a:t>2</a:t>
            </a:r>
          </a:p>
        </p:txBody>
      </p:sp>
      <p:cxnSp>
        <p:nvCxnSpPr>
          <p:cNvPr id="15" name="Straight Connector 14"/>
          <p:cNvCxnSpPr/>
          <p:nvPr/>
        </p:nvCxnSpPr>
        <p:spPr bwMode="auto">
          <a:xfrm>
            <a:off x="1905000" y="265455"/>
            <a:ext cx="0" cy="912801"/>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16" name="Rectangle 15"/>
          <p:cNvSpPr/>
          <p:nvPr/>
        </p:nvSpPr>
        <p:spPr bwMode="auto">
          <a:xfrm>
            <a:off x="8866496" y="15920"/>
            <a:ext cx="228600" cy="1244586"/>
          </a:xfrm>
          <a:prstGeom prst="rect">
            <a:avLst/>
          </a:prstGeom>
          <a:solidFill>
            <a:schemeClr val="accent3"/>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iberation Sans" panose="020B0604020202020204" pitchFamily="34" charset="0"/>
            </a:endParaRPr>
          </a:p>
        </p:txBody>
      </p:sp>
      <p:cxnSp>
        <p:nvCxnSpPr>
          <p:cNvPr id="5" name="Straight Connector 4"/>
          <p:cNvCxnSpPr/>
          <p:nvPr/>
        </p:nvCxnSpPr>
        <p:spPr bwMode="auto">
          <a:xfrm>
            <a:off x="5916304" y="2424752"/>
            <a:ext cx="838200" cy="0"/>
          </a:xfrm>
          <a:prstGeom prst="line">
            <a:avLst/>
          </a:prstGeom>
          <a:solidFill>
            <a:schemeClr val="accent1"/>
          </a:solidFill>
          <a:ln w="19050" cap="sq" cmpd="sng" algn="ctr">
            <a:solidFill>
              <a:schemeClr val="tx1"/>
            </a:solidFill>
            <a:prstDash val="solid"/>
            <a:round/>
            <a:headEnd type="none" w="sm" len="sm"/>
            <a:tailEnd type="none" w="sm" len="sm"/>
          </a:ln>
          <a:effectLst/>
        </p:spPr>
      </p:cxnSp>
      <p:cxnSp>
        <p:nvCxnSpPr>
          <p:cNvPr id="22" name="Straight Connector 21"/>
          <p:cNvCxnSpPr/>
          <p:nvPr/>
        </p:nvCxnSpPr>
        <p:spPr bwMode="auto">
          <a:xfrm>
            <a:off x="7391400" y="2424752"/>
            <a:ext cx="838200" cy="0"/>
          </a:xfrm>
          <a:prstGeom prst="line">
            <a:avLst/>
          </a:prstGeom>
          <a:solidFill>
            <a:schemeClr val="accent1"/>
          </a:solidFill>
          <a:ln w="19050" cap="sq" cmpd="sng" algn="ctr">
            <a:solidFill>
              <a:schemeClr val="tx1"/>
            </a:solidFill>
            <a:prstDash val="solid"/>
            <a:round/>
            <a:headEnd type="none" w="sm" len="sm"/>
            <a:tailEnd type="none" w="sm" len="sm"/>
          </a:ln>
          <a:effectLst/>
        </p:spPr>
      </p:cxnSp>
      <p:sp>
        <p:nvSpPr>
          <p:cNvPr id="17" name="Rectangle 10"/>
          <p:cNvSpPr>
            <a:spLocks noChangeArrowheads="1"/>
          </p:cNvSpPr>
          <p:nvPr/>
        </p:nvSpPr>
        <p:spPr bwMode="auto">
          <a:xfrm>
            <a:off x="429904" y="5498733"/>
            <a:ext cx="8333096" cy="825867"/>
          </a:xfrm>
          <a:prstGeom prst="rect">
            <a:avLst/>
          </a:prstGeom>
          <a:noFill/>
          <a:ln>
            <a:noFill/>
          </a:ln>
          <a:effectLst/>
          <a:extLst>
            <a:ext uri="{909E8E84-426E-40DD-AFC4-6F175D3DCCD1}">
              <a14:hiddenFill xmlns:a14="http://schemas.microsoft.com/office/drawing/2010/main">
                <a:solidFill>
                  <a:srgbClr val="EBF7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gn="ctr">
              <a:tabLst>
                <a:tab pos="1943100" algn="l"/>
              </a:tabLst>
              <a:defRPr sz="2400">
                <a:solidFill>
                  <a:schemeClr val="tx1"/>
                </a:solidFill>
                <a:latin typeface="Times New Roman" pitchFamily="18" charset="0"/>
              </a:defRPr>
            </a:lvl1pPr>
            <a:lvl2pPr marL="971550" indent="-457200" algn="ctr">
              <a:tabLst>
                <a:tab pos="1943100" algn="l"/>
              </a:tabLst>
              <a:defRPr sz="2400">
                <a:solidFill>
                  <a:schemeClr val="tx1"/>
                </a:solidFill>
                <a:latin typeface="Times New Roman" pitchFamily="18" charset="0"/>
              </a:defRPr>
            </a:lvl2pPr>
            <a:lvl3pPr marL="1543050" indent="-457200" algn="ctr">
              <a:tabLst>
                <a:tab pos="1943100" algn="l"/>
              </a:tabLst>
              <a:defRPr sz="2400">
                <a:solidFill>
                  <a:schemeClr val="tx1"/>
                </a:solidFill>
                <a:latin typeface="Times New Roman" pitchFamily="18" charset="0"/>
              </a:defRPr>
            </a:lvl3pPr>
            <a:lvl4pPr marL="2114550" indent="-457200" algn="ctr">
              <a:tabLst>
                <a:tab pos="1943100" algn="l"/>
              </a:tabLst>
              <a:defRPr sz="2400">
                <a:solidFill>
                  <a:schemeClr val="tx1"/>
                </a:solidFill>
                <a:latin typeface="Times New Roman" pitchFamily="18" charset="0"/>
              </a:defRPr>
            </a:lvl4pPr>
            <a:lvl5pPr marL="2686050" indent="-457200" algn="ctr">
              <a:tabLst>
                <a:tab pos="1943100" algn="l"/>
              </a:tabLst>
              <a:defRPr sz="2400">
                <a:solidFill>
                  <a:schemeClr val="tx1"/>
                </a:solidFill>
                <a:latin typeface="Times New Roman" pitchFamily="18" charset="0"/>
              </a:defRPr>
            </a:lvl5pPr>
            <a:lvl6pPr marL="3143250" indent="-457200" algn="ctr" eaLnBrk="0" fontAlgn="base" hangingPunct="0">
              <a:spcBef>
                <a:spcPct val="0"/>
              </a:spcBef>
              <a:spcAft>
                <a:spcPct val="0"/>
              </a:spcAft>
              <a:tabLst>
                <a:tab pos="1943100" algn="l"/>
              </a:tabLst>
              <a:defRPr sz="2400">
                <a:solidFill>
                  <a:schemeClr val="tx1"/>
                </a:solidFill>
                <a:latin typeface="Times New Roman" pitchFamily="18" charset="0"/>
              </a:defRPr>
            </a:lvl6pPr>
            <a:lvl7pPr marL="3600450" indent="-457200" algn="ctr" eaLnBrk="0" fontAlgn="base" hangingPunct="0">
              <a:spcBef>
                <a:spcPct val="0"/>
              </a:spcBef>
              <a:spcAft>
                <a:spcPct val="0"/>
              </a:spcAft>
              <a:tabLst>
                <a:tab pos="1943100" algn="l"/>
              </a:tabLst>
              <a:defRPr sz="2400">
                <a:solidFill>
                  <a:schemeClr val="tx1"/>
                </a:solidFill>
                <a:latin typeface="Times New Roman" pitchFamily="18" charset="0"/>
              </a:defRPr>
            </a:lvl7pPr>
            <a:lvl8pPr marL="4057650" indent="-457200" algn="ctr" eaLnBrk="0" fontAlgn="base" hangingPunct="0">
              <a:spcBef>
                <a:spcPct val="0"/>
              </a:spcBef>
              <a:spcAft>
                <a:spcPct val="0"/>
              </a:spcAft>
              <a:tabLst>
                <a:tab pos="1943100" algn="l"/>
              </a:tabLst>
              <a:defRPr sz="2400">
                <a:solidFill>
                  <a:schemeClr val="tx1"/>
                </a:solidFill>
                <a:latin typeface="Times New Roman" pitchFamily="18" charset="0"/>
              </a:defRPr>
            </a:lvl8pPr>
            <a:lvl9pPr marL="4514850" indent="-457200" algn="ctr" eaLnBrk="0" fontAlgn="base" hangingPunct="0">
              <a:spcBef>
                <a:spcPct val="0"/>
              </a:spcBef>
              <a:spcAft>
                <a:spcPct val="0"/>
              </a:spcAft>
              <a:tabLst>
                <a:tab pos="1943100" algn="l"/>
              </a:tabLst>
              <a:defRPr sz="2400">
                <a:solidFill>
                  <a:schemeClr val="tx1"/>
                </a:solidFill>
                <a:latin typeface="Times New Roman" pitchFamily="18" charset="0"/>
              </a:defRPr>
            </a:lvl9pPr>
          </a:lstStyle>
          <a:p>
            <a:pPr marL="914400" indent="-450850" algn="l">
              <a:lnSpc>
                <a:spcPct val="125000"/>
              </a:lnSpc>
              <a:spcBef>
                <a:spcPts val="300"/>
              </a:spcBef>
              <a:tabLst>
                <a:tab pos="6346825" algn="r"/>
                <a:tab pos="7710488" algn="r"/>
              </a:tabLst>
            </a:pPr>
            <a:r>
              <a:rPr lang="en-US" sz="1900" dirty="0">
                <a:solidFill>
                  <a:schemeClr val="bg2"/>
                </a:solidFill>
                <a:latin typeface="Liberation Sans" panose="020B0604020202020204" pitchFamily="34" charset="0"/>
              </a:rPr>
              <a:t>Insurance Expense	100</a:t>
            </a:r>
          </a:p>
          <a:p>
            <a:pPr marL="914400" indent="-450850" algn="l">
              <a:lnSpc>
                <a:spcPct val="125000"/>
              </a:lnSpc>
              <a:spcBef>
                <a:spcPts val="300"/>
              </a:spcBef>
              <a:tabLst>
                <a:tab pos="6346825" algn="r"/>
                <a:tab pos="7710488" algn="r"/>
              </a:tabLst>
            </a:pPr>
            <a:r>
              <a:rPr lang="en-US" sz="1900" dirty="0">
                <a:solidFill>
                  <a:schemeClr val="bg2"/>
                </a:solidFill>
                <a:latin typeface="Liberation Sans" panose="020B0604020202020204" pitchFamily="34" charset="0"/>
              </a:rPr>
              <a:t>	Prepaid Insurance		100</a:t>
            </a:r>
          </a:p>
        </p:txBody>
      </p:sp>
      <p:sp>
        <p:nvSpPr>
          <p:cNvPr id="13"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2 </a:t>
            </a:r>
          </a:p>
        </p:txBody>
      </p:sp>
    </p:spTree>
    <p:extLst>
      <p:ext uri="{BB962C8B-B14F-4D97-AF65-F5344CB8AC3E}">
        <p14:creationId xmlns:p14="http://schemas.microsoft.com/office/powerpoint/2010/main" val="161826915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left)">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wipe(left)">
                                      <p:cBhvr>
                                        <p:cTn id="12"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bldLvl="3"/>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bwMode="auto">
          <a:xfrm>
            <a:off x="3048000" y="363721"/>
            <a:ext cx="5943600" cy="778467"/>
          </a:xfrm>
          <a:prstGeom prst="roundRect">
            <a:avLst/>
          </a:prstGeom>
          <a:solidFill>
            <a:srgbClr val="0066CC"/>
          </a:solidFill>
          <a:ln w="12700" cap="sq" cmpd="sng" algn="ctr">
            <a:noFill/>
            <a:prstDash val="solid"/>
            <a:round/>
            <a:headEnd type="none" w="sm" len="sm"/>
            <a:tailEnd type="none" w="sm" len="sm"/>
          </a:ln>
          <a:effectLst>
            <a:innerShdw blurRad="114300">
              <a:prstClr val="black"/>
            </a:innerShdw>
          </a:effectLst>
        </p:spPr>
        <p:txBody>
          <a:bodyPr vert="horz" wrap="square" lIns="91440" tIns="45720" rIns="91440" bIns="91440" numCol="1" rtlCol="0" anchor="ctr" anchorCtr="0" compatLnSpc="1">
            <a:prstTxWarp prst="textNoShape">
              <a:avLst/>
            </a:prstTxWarp>
            <a:noAutofit/>
          </a:bodyPr>
          <a:lstStyle/>
          <a:p>
            <a:pPr marL="53975" algn="l"/>
            <a:r>
              <a:rPr lang="en-US" sz="2900" dirty="0">
                <a:solidFill>
                  <a:schemeClr val="accent3"/>
                </a:solidFill>
                <a:latin typeface="Liberation Sans" panose="020B0604020202020204" pitchFamily="34" charset="0"/>
              </a:rPr>
              <a:t>Adjusting Entries for Deferrals</a:t>
            </a:r>
            <a:endParaRPr lang="en-US" sz="2900" b="1" i="0" dirty="0">
              <a:solidFill>
                <a:schemeClr val="accent3"/>
              </a:solidFill>
              <a:latin typeface="Liberation Sans" panose="020B0604020202020204" pitchFamily="34" charset="0"/>
            </a:endParaRPr>
          </a:p>
        </p:txBody>
      </p:sp>
      <p:sp>
        <p:nvSpPr>
          <p:cNvPr id="337930" name="Rectangle 10"/>
          <p:cNvSpPr>
            <a:spLocks noChangeArrowheads="1"/>
          </p:cNvSpPr>
          <p:nvPr/>
        </p:nvSpPr>
        <p:spPr bwMode="auto">
          <a:xfrm>
            <a:off x="429904" y="1360600"/>
            <a:ext cx="8333096" cy="4123693"/>
          </a:xfrm>
          <a:prstGeom prst="rect">
            <a:avLst/>
          </a:prstGeom>
          <a:noFill/>
          <a:ln>
            <a:noFill/>
          </a:ln>
          <a:effectLst/>
          <a:extLst>
            <a:ext uri="{909E8E84-426E-40DD-AFC4-6F175D3DCCD1}">
              <a14:hiddenFill xmlns:a14="http://schemas.microsoft.com/office/drawing/2010/main">
                <a:solidFill>
                  <a:srgbClr val="EBF7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gn="ctr">
              <a:tabLst>
                <a:tab pos="1943100" algn="l"/>
              </a:tabLst>
              <a:defRPr sz="2400">
                <a:solidFill>
                  <a:schemeClr val="tx1"/>
                </a:solidFill>
                <a:latin typeface="Times New Roman" pitchFamily="18" charset="0"/>
              </a:defRPr>
            </a:lvl1pPr>
            <a:lvl2pPr marL="971550" indent="-457200" algn="ctr">
              <a:tabLst>
                <a:tab pos="1943100" algn="l"/>
              </a:tabLst>
              <a:defRPr sz="2400">
                <a:solidFill>
                  <a:schemeClr val="tx1"/>
                </a:solidFill>
                <a:latin typeface="Times New Roman" pitchFamily="18" charset="0"/>
              </a:defRPr>
            </a:lvl2pPr>
            <a:lvl3pPr marL="1543050" indent="-457200" algn="ctr">
              <a:tabLst>
                <a:tab pos="1943100" algn="l"/>
              </a:tabLst>
              <a:defRPr sz="2400">
                <a:solidFill>
                  <a:schemeClr val="tx1"/>
                </a:solidFill>
                <a:latin typeface="Times New Roman" pitchFamily="18" charset="0"/>
              </a:defRPr>
            </a:lvl3pPr>
            <a:lvl4pPr marL="2114550" indent="-457200" algn="ctr">
              <a:tabLst>
                <a:tab pos="1943100" algn="l"/>
              </a:tabLst>
              <a:defRPr sz="2400">
                <a:solidFill>
                  <a:schemeClr val="tx1"/>
                </a:solidFill>
                <a:latin typeface="Times New Roman" pitchFamily="18" charset="0"/>
              </a:defRPr>
            </a:lvl4pPr>
            <a:lvl5pPr marL="2686050" indent="-457200" algn="ctr">
              <a:tabLst>
                <a:tab pos="1943100" algn="l"/>
              </a:tabLst>
              <a:defRPr sz="2400">
                <a:solidFill>
                  <a:schemeClr val="tx1"/>
                </a:solidFill>
                <a:latin typeface="Times New Roman" pitchFamily="18" charset="0"/>
              </a:defRPr>
            </a:lvl5pPr>
            <a:lvl6pPr marL="3143250" indent="-457200" algn="ctr" eaLnBrk="0" fontAlgn="base" hangingPunct="0">
              <a:spcBef>
                <a:spcPct val="0"/>
              </a:spcBef>
              <a:spcAft>
                <a:spcPct val="0"/>
              </a:spcAft>
              <a:tabLst>
                <a:tab pos="1943100" algn="l"/>
              </a:tabLst>
              <a:defRPr sz="2400">
                <a:solidFill>
                  <a:schemeClr val="tx1"/>
                </a:solidFill>
                <a:latin typeface="Times New Roman" pitchFamily="18" charset="0"/>
              </a:defRPr>
            </a:lvl6pPr>
            <a:lvl7pPr marL="3600450" indent="-457200" algn="ctr" eaLnBrk="0" fontAlgn="base" hangingPunct="0">
              <a:spcBef>
                <a:spcPct val="0"/>
              </a:spcBef>
              <a:spcAft>
                <a:spcPct val="0"/>
              </a:spcAft>
              <a:tabLst>
                <a:tab pos="1943100" algn="l"/>
              </a:tabLst>
              <a:defRPr sz="2400">
                <a:solidFill>
                  <a:schemeClr val="tx1"/>
                </a:solidFill>
                <a:latin typeface="Times New Roman" pitchFamily="18" charset="0"/>
              </a:defRPr>
            </a:lvl7pPr>
            <a:lvl8pPr marL="4057650" indent="-457200" algn="ctr" eaLnBrk="0" fontAlgn="base" hangingPunct="0">
              <a:spcBef>
                <a:spcPct val="0"/>
              </a:spcBef>
              <a:spcAft>
                <a:spcPct val="0"/>
              </a:spcAft>
              <a:tabLst>
                <a:tab pos="1943100" algn="l"/>
              </a:tabLst>
              <a:defRPr sz="2400">
                <a:solidFill>
                  <a:schemeClr val="tx1"/>
                </a:solidFill>
                <a:latin typeface="Times New Roman" pitchFamily="18" charset="0"/>
              </a:defRPr>
            </a:lvl8pPr>
            <a:lvl9pPr marL="4514850" indent="-457200" algn="ctr" eaLnBrk="0" fontAlgn="base" hangingPunct="0">
              <a:spcBef>
                <a:spcPct val="0"/>
              </a:spcBef>
              <a:spcAft>
                <a:spcPct val="0"/>
              </a:spcAft>
              <a:tabLst>
                <a:tab pos="1943100" algn="l"/>
              </a:tabLst>
              <a:defRPr sz="2400">
                <a:solidFill>
                  <a:schemeClr val="tx1"/>
                </a:solidFill>
                <a:latin typeface="Times New Roman" pitchFamily="18" charset="0"/>
              </a:defRPr>
            </a:lvl9pPr>
          </a:lstStyle>
          <a:p>
            <a:pPr algn="l">
              <a:lnSpc>
                <a:spcPct val="110000"/>
              </a:lnSpc>
              <a:spcBef>
                <a:spcPts val="600"/>
              </a:spcBef>
            </a:pPr>
            <a:r>
              <a:rPr lang="en-US" sz="1900" b="0" dirty="0">
                <a:solidFill>
                  <a:schemeClr val="bg2"/>
                </a:solidFill>
                <a:latin typeface="Liberation Sans" panose="020B0604020202020204" pitchFamily="34" charset="0"/>
              </a:rPr>
              <a:t>The ledger of Hammond, Inc. on March 31, 2017, includes these selected accounts before adjusting entries are prepared.</a:t>
            </a:r>
          </a:p>
          <a:p>
            <a:pPr algn="l">
              <a:spcBef>
                <a:spcPts val="300"/>
              </a:spcBef>
              <a:tabLst>
                <a:tab pos="1943100" algn="l"/>
                <a:tab pos="5827713" algn="ctr"/>
                <a:tab pos="7315200" algn="ctr"/>
              </a:tabLst>
            </a:pPr>
            <a:r>
              <a:rPr lang="en-US" sz="1900" b="0" dirty="0">
                <a:solidFill>
                  <a:schemeClr val="bg2"/>
                </a:solidFill>
                <a:latin typeface="Liberation Sans" panose="020B0604020202020204" pitchFamily="34" charset="0"/>
              </a:rPr>
              <a:t>		Debit 	Credit</a:t>
            </a:r>
          </a:p>
          <a:p>
            <a:pPr marL="463550" algn="l">
              <a:spcBef>
                <a:spcPts val="600"/>
              </a:spcBef>
              <a:tabLst>
                <a:tab pos="1943100" algn="l"/>
                <a:tab pos="6223000" algn="r"/>
                <a:tab pos="7710488" algn="r"/>
              </a:tabLst>
            </a:pPr>
            <a:r>
              <a:rPr lang="en-US" sz="1900" b="0" dirty="0">
                <a:solidFill>
                  <a:schemeClr val="bg2"/>
                </a:solidFill>
                <a:latin typeface="Liberation Sans" panose="020B0604020202020204" pitchFamily="34" charset="0"/>
              </a:rPr>
              <a:t>Prepaid Insurance 	$ 3,600</a:t>
            </a:r>
          </a:p>
          <a:p>
            <a:pPr marL="463550" algn="l">
              <a:spcBef>
                <a:spcPts val="200"/>
              </a:spcBef>
              <a:tabLst>
                <a:tab pos="1943100" algn="l"/>
                <a:tab pos="6223000" algn="r"/>
                <a:tab pos="7710488" algn="r"/>
              </a:tabLst>
            </a:pPr>
            <a:r>
              <a:rPr lang="en-US" sz="1900" b="0" dirty="0">
                <a:solidFill>
                  <a:schemeClr val="bg2"/>
                </a:solidFill>
                <a:latin typeface="Liberation Sans" panose="020B0604020202020204" pitchFamily="34" charset="0"/>
              </a:rPr>
              <a:t>Supplies 		2,800</a:t>
            </a:r>
          </a:p>
          <a:p>
            <a:pPr marL="463550" algn="l">
              <a:spcBef>
                <a:spcPts val="200"/>
              </a:spcBef>
              <a:tabLst>
                <a:tab pos="1943100" algn="l"/>
                <a:tab pos="6223000" algn="r"/>
                <a:tab pos="7710488" algn="r"/>
              </a:tabLst>
            </a:pPr>
            <a:r>
              <a:rPr lang="en-US" sz="1900" b="0" dirty="0">
                <a:solidFill>
                  <a:schemeClr val="bg2"/>
                </a:solidFill>
                <a:latin typeface="Liberation Sans" panose="020B0604020202020204" pitchFamily="34" charset="0"/>
              </a:rPr>
              <a:t>Equipment 		25,000</a:t>
            </a:r>
          </a:p>
          <a:p>
            <a:pPr marL="463550" algn="l">
              <a:spcBef>
                <a:spcPts val="200"/>
              </a:spcBef>
              <a:tabLst>
                <a:tab pos="1943100" algn="l"/>
                <a:tab pos="6223000" algn="r"/>
                <a:tab pos="7710488" algn="r"/>
              </a:tabLst>
            </a:pPr>
            <a:r>
              <a:rPr lang="en-US" sz="1900" b="0" dirty="0">
                <a:solidFill>
                  <a:schemeClr val="bg2"/>
                </a:solidFill>
                <a:latin typeface="Liberation Sans" panose="020B0604020202020204" pitchFamily="34" charset="0"/>
              </a:rPr>
              <a:t>Accumulated Depreciation—Equipment 		$5,000</a:t>
            </a:r>
          </a:p>
          <a:p>
            <a:pPr marL="463550" algn="l">
              <a:spcBef>
                <a:spcPts val="200"/>
              </a:spcBef>
              <a:tabLst>
                <a:tab pos="1943100" algn="l"/>
                <a:tab pos="6223000" algn="r"/>
                <a:tab pos="7710488" algn="r"/>
              </a:tabLst>
            </a:pPr>
            <a:r>
              <a:rPr lang="en-US" sz="1900" b="0" dirty="0">
                <a:solidFill>
                  <a:schemeClr val="bg2"/>
                </a:solidFill>
                <a:latin typeface="Liberation Sans" panose="020B0604020202020204" pitchFamily="34" charset="0"/>
              </a:rPr>
              <a:t>Unearned Service Revenue 		9,200</a:t>
            </a:r>
          </a:p>
          <a:p>
            <a:pPr algn="l">
              <a:spcBef>
                <a:spcPts val="1200"/>
              </a:spcBef>
            </a:pPr>
            <a:r>
              <a:rPr lang="en-US" sz="1900" b="0" dirty="0">
                <a:solidFill>
                  <a:schemeClr val="bg2"/>
                </a:solidFill>
                <a:latin typeface="Liberation Sans" panose="020B0604020202020204" pitchFamily="34" charset="0"/>
              </a:rPr>
              <a:t>Prepare the adjusting entries for the month of March.</a:t>
            </a:r>
            <a:endParaRPr lang="en-US" altLang="en-US" sz="1900" b="0" dirty="0">
              <a:solidFill>
                <a:schemeClr val="bg2"/>
              </a:solidFill>
              <a:latin typeface="Liberation Sans" panose="020B0604020202020204" pitchFamily="34" charset="0"/>
            </a:endParaRPr>
          </a:p>
          <a:p>
            <a:pPr marL="457200" indent="-457200" algn="l">
              <a:spcBef>
                <a:spcPts val="1200"/>
              </a:spcBef>
              <a:buFont typeface="+mj-lt"/>
              <a:buAutoNum type="arabicPeriod" startAt="2"/>
            </a:pPr>
            <a:r>
              <a:rPr lang="en-US" sz="1900" dirty="0">
                <a:solidFill>
                  <a:schemeClr val="bg2"/>
                </a:solidFill>
                <a:latin typeface="Liberation Sans" panose="020B0604020202020204" pitchFamily="34" charset="0"/>
              </a:rPr>
              <a:t>Supplies on hand total $800.</a:t>
            </a:r>
          </a:p>
          <a:p>
            <a:pPr algn="l">
              <a:spcBef>
                <a:spcPts val="1800"/>
              </a:spcBef>
            </a:pPr>
            <a:r>
              <a:rPr lang="en-US" sz="1900" dirty="0">
                <a:solidFill>
                  <a:schemeClr val="tx2">
                    <a:lumMod val="50000"/>
                  </a:schemeClr>
                </a:solidFill>
                <a:latin typeface="Liberation Sans" panose="020B0604020202020204" pitchFamily="34" charset="0"/>
              </a:rPr>
              <a:t>SOLUTION</a:t>
            </a:r>
          </a:p>
        </p:txBody>
      </p:sp>
      <p:sp>
        <p:nvSpPr>
          <p:cNvPr id="11" name="Isosceles Triangle 10"/>
          <p:cNvSpPr/>
          <p:nvPr/>
        </p:nvSpPr>
        <p:spPr bwMode="auto">
          <a:xfrm rot="5400000">
            <a:off x="1917401" y="543503"/>
            <a:ext cx="338931" cy="329406"/>
          </a:xfrm>
          <a:prstGeom prst="triangle">
            <a:avLst/>
          </a:prstGeom>
          <a:solidFill>
            <a:srgbClr val="003399"/>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iberation Sans" panose="020B0604020202020204" pitchFamily="34" charset="0"/>
            </a:endParaRPr>
          </a:p>
        </p:txBody>
      </p:sp>
      <p:sp>
        <p:nvSpPr>
          <p:cNvPr id="12" name="TextBox 11"/>
          <p:cNvSpPr txBox="1"/>
          <p:nvPr/>
        </p:nvSpPr>
        <p:spPr>
          <a:xfrm>
            <a:off x="171260" y="411948"/>
            <a:ext cx="173374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lgn="ctr">
              <a:spcBef>
                <a:spcPct val="50000"/>
              </a:spcBef>
              <a:defRPr i="0">
                <a:solidFill>
                  <a:srgbClr val="E20000"/>
                </a:solidFill>
                <a:effectLst/>
                <a:latin typeface="Arial"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buClr>
                <a:srgbClr val="E20000"/>
              </a:buClr>
            </a:pPr>
            <a:r>
              <a:rPr lang="en-US" sz="3200" b="1" dirty="0">
                <a:latin typeface="Liberation Sans" panose="020B0604020202020204" pitchFamily="34" charset="0"/>
              </a:rPr>
              <a:t>DO IT!</a:t>
            </a:r>
          </a:p>
        </p:txBody>
      </p:sp>
      <p:sp>
        <p:nvSpPr>
          <p:cNvPr id="14" name="TextBox 13"/>
          <p:cNvSpPr txBox="1"/>
          <p:nvPr/>
        </p:nvSpPr>
        <p:spPr>
          <a:xfrm>
            <a:off x="2183330" y="344873"/>
            <a:ext cx="750370" cy="707886"/>
          </a:xfrm>
          <a:prstGeom prst="rect">
            <a:avLst/>
          </a:prstGeom>
          <a:noFill/>
        </p:spPr>
        <p:txBody>
          <a:bodyPr wrap="square" rtlCol="0">
            <a:spAutoFit/>
          </a:bodyPr>
          <a:lstStyle/>
          <a:p>
            <a:pPr algn="ctr">
              <a:buClr>
                <a:srgbClr val="E20000"/>
              </a:buClr>
            </a:pPr>
            <a:r>
              <a:rPr lang="en-US" sz="4000" b="1" i="0" dirty="0">
                <a:solidFill>
                  <a:srgbClr val="E20000"/>
                </a:solidFill>
                <a:effectLst/>
                <a:latin typeface="Liberation Sans" panose="020B0604020202020204" pitchFamily="34" charset="0"/>
              </a:rPr>
              <a:t>2</a:t>
            </a:r>
          </a:p>
        </p:txBody>
      </p:sp>
      <p:cxnSp>
        <p:nvCxnSpPr>
          <p:cNvPr id="15" name="Straight Connector 14"/>
          <p:cNvCxnSpPr/>
          <p:nvPr/>
        </p:nvCxnSpPr>
        <p:spPr bwMode="auto">
          <a:xfrm>
            <a:off x="1905000" y="265455"/>
            <a:ext cx="0" cy="912801"/>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16" name="Rectangle 15"/>
          <p:cNvSpPr/>
          <p:nvPr/>
        </p:nvSpPr>
        <p:spPr bwMode="auto">
          <a:xfrm>
            <a:off x="8866496" y="15920"/>
            <a:ext cx="228600" cy="1244586"/>
          </a:xfrm>
          <a:prstGeom prst="rect">
            <a:avLst/>
          </a:prstGeom>
          <a:solidFill>
            <a:schemeClr val="accent3"/>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iberation Sans" panose="020B0604020202020204" pitchFamily="34" charset="0"/>
            </a:endParaRPr>
          </a:p>
        </p:txBody>
      </p:sp>
      <p:cxnSp>
        <p:nvCxnSpPr>
          <p:cNvPr id="5" name="Straight Connector 4"/>
          <p:cNvCxnSpPr/>
          <p:nvPr/>
        </p:nvCxnSpPr>
        <p:spPr bwMode="auto">
          <a:xfrm>
            <a:off x="5916304" y="2424752"/>
            <a:ext cx="838200" cy="0"/>
          </a:xfrm>
          <a:prstGeom prst="line">
            <a:avLst/>
          </a:prstGeom>
          <a:solidFill>
            <a:schemeClr val="accent1"/>
          </a:solidFill>
          <a:ln w="19050" cap="sq" cmpd="sng" algn="ctr">
            <a:solidFill>
              <a:schemeClr val="tx1"/>
            </a:solidFill>
            <a:prstDash val="solid"/>
            <a:round/>
            <a:headEnd type="none" w="sm" len="sm"/>
            <a:tailEnd type="none" w="sm" len="sm"/>
          </a:ln>
          <a:effectLst/>
        </p:spPr>
      </p:cxnSp>
      <p:cxnSp>
        <p:nvCxnSpPr>
          <p:cNvPr id="22" name="Straight Connector 21"/>
          <p:cNvCxnSpPr/>
          <p:nvPr/>
        </p:nvCxnSpPr>
        <p:spPr bwMode="auto">
          <a:xfrm>
            <a:off x="7391400" y="2424752"/>
            <a:ext cx="838200" cy="0"/>
          </a:xfrm>
          <a:prstGeom prst="line">
            <a:avLst/>
          </a:prstGeom>
          <a:solidFill>
            <a:schemeClr val="accent1"/>
          </a:solidFill>
          <a:ln w="19050" cap="sq" cmpd="sng" algn="ctr">
            <a:solidFill>
              <a:schemeClr val="tx1"/>
            </a:solidFill>
            <a:prstDash val="solid"/>
            <a:round/>
            <a:headEnd type="none" w="sm" len="sm"/>
            <a:tailEnd type="none" w="sm" len="sm"/>
          </a:ln>
          <a:effectLst/>
        </p:spPr>
      </p:cxnSp>
      <p:sp>
        <p:nvSpPr>
          <p:cNvPr id="17" name="Rectangle 10"/>
          <p:cNvSpPr>
            <a:spLocks noChangeArrowheads="1"/>
          </p:cNvSpPr>
          <p:nvPr/>
        </p:nvSpPr>
        <p:spPr bwMode="auto">
          <a:xfrm>
            <a:off x="429904" y="5462826"/>
            <a:ext cx="8333096" cy="861774"/>
          </a:xfrm>
          <a:prstGeom prst="rect">
            <a:avLst/>
          </a:prstGeom>
          <a:noFill/>
          <a:ln>
            <a:noFill/>
          </a:ln>
          <a:effectLst/>
          <a:extLst>
            <a:ext uri="{909E8E84-426E-40DD-AFC4-6F175D3DCCD1}">
              <a14:hiddenFill xmlns:a14="http://schemas.microsoft.com/office/drawing/2010/main">
                <a:solidFill>
                  <a:srgbClr val="EBF7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gn="ctr">
              <a:tabLst>
                <a:tab pos="1943100" algn="l"/>
              </a:tabLst>
              <a:defRPr sz="2400">
                <a:solidFill>
                  <a:schemeClr val="tx1"/>
                </a:solidFill>
                <a:latin typeface="Times New Roman" pitchFamily="18" charset="0"/>
              </a:defRPr>
            </a:lvl1pPr>
            <a:lvl2pPr marL="971550" indent="-457200" algn="ctr">
              <a:tabLst>
                <a:tab pos="1943100" algn="l"/>
              </a:tabLst>
              <a:defRPr sz="2400">
                <a:solidFill>
                  <a:schemeClr val="tx1"/>
                </a:solidFill>
                <a:latin typeface="Times New Roman" pitchFamily="18" charset="0"/>
              </a:defRPr>
            </a:lvl2pPr>
            <a:lvl3pPr marL="1543050" indent="-457200" algn="ctr">
              <a:tabLst>
                <a:tab pos="1943100" algn="l"/>
              </a:tabLst>
              <a:defRPr sz="2400">
                <a:solidFill>
                  <a:schemeClr val="tx1"/>
                </a:solidFill>
                <a:latin typeface="Times New Roman" pitchFamily="18" charset="0"/>
              </a:defRPr>
            </a:lvl3pPr>
            <a:lvl4pPr marL="2114550" indent="-457200" algn="ctr">
              <a:tabLst>
                <a:tab pos="1943100" algn="l"/>
              </a:tabLst>
              <a:defRPr sz="2400">
                <a:solidFill>
                  <a:schemeClr val="tx1"/>
                </a:solidFill>
                <a:latin typeface="Times New Roman" pitchFamily="18" charset="0"/>
              </a:defRPr>
            </a:lvl4pPr>
            <a:lvl5pPr marL="2686050" indent="-457200" algn="ctr">
              <a:tabLst>
                <a:tab pos="1943100" algn="l"/>
              </a:tabLst>
              <a:defRPr sz="2400">
                <a:solidFill>
                  <a:schemeClr val="tx1"/>
                </a:solidFill>
                <a:latin typeface="Times New Roman" pitchFamily="18" charset="0"/>
              </a:defRPr>
            </a:lvl5pPr>
            <a:lvl6pPr marL="3143250" indent="-457200" algn="ctr" eaLnBrk="0" fontAlgn="base" hangingPunct="0">
              <a:spcBef>
                <a:spcPct val="0"/>
              </a:spcBef>
              <a:spcAft>
                <a:spcPct val="0"/>
              </a:spcAft>
              <a:tabLst>
                <a:tab pos="1943100" algn="l"/>
              </a:tabLst>
              <a:defRPr sz="2400">
                <a:solidFill>
                  <a:schemeClr val="tx1"/>
                </a:solidFill>
                <a:latin typeface="Times New Roman" pitchFamily="18" charset="0"/>
              </a:defRPr>
            </a:lvl6pPr>
            <a:lvl7pPr marL="3600450" indent="-457200" algn="ctr" eaLnBrk="0" fontAlgn="base" hangingPunct="0">
              <a:spcBef>
                <a:spcPct val="0"/>
              </a:spcBef>
              <a:spcAft>
                <a:spcPct val="0"/>
              </a:spcAft>
              <a:tabLst>
                <a:tab pos="1943100" algn="l"/>
              </a:tabLst>
              <a:defRPr sz="2400">
                <a:solidFill>
                  <a:schemeClr val="tx1"/>
                </a:solidFill>
                <a:latin typeface="Times New Roman" pitchFamily="18" charset="0"/>
              </a:defRPr>
            </a:lvl7pPr>
            <a:lvl8pPr marL="4057650" indent="-457200" algn="ctr" eaLnBrk="0" fontAlgn="base" hangingPunct="0">
              <a:spcBef>
                <a:spcPct val="0"/>
              </a:spcBef>
              <a:spcAft>
                <a:spcPct val="0"/>
              </a:spcAft>
              <a:tabLst>
                <a:tab pos="1943100" algn="l"/>
              </a:tabLst>
              <a:defRPr sz="2400">
                <a:solidFill>
                  <a:schemeClr val="tx1"/>
                </a:solidFill>
                <a:latin typeface="Times New Roman" pitchFamily="18" charset="0"/>
              </a:defRPr>
            </a:lvl8pPr>
            <a:lvl9pPr marL="4514850" indent="-457200" algn="ctr" eaLnBrk="0" fontAlgn="base" hangingPunct="0">
              <a:spcBef>
                <a:spcPct val="0"/>
              </a:spcBef>
              <a:spcAft>
                <a:spcPct val="0"/>
              </a:spcAft>
              <a:tabLst>
                <a:tab pos="1943100" algn="l"/>
              </a:tabLst>
              <a:defRPr sz="2400">
                <a:solidFill>
                  <a:schemeClr val="tx1"/>
                </a:solidFill>
                <a:latin typeface="Times New Roman" pitchFamily="18" charset="0"/>
              </a:defRPr>
            </a:lvl9pPr>
          </a:lstStyle>
          <a:p>
            <a:pPr marL="914400" indent="-450850" algn="l">
              <a:lnSpc>
                <a:spcPct val="125000"/>
              </a:lnSpc>
              <a:spcBef>
                <a:spcPts val="300"/>
              </a:spcBef>
              <a:tabLst>
                <a:tab pos="6346825" algn="r"/>
                <a:tab pos="7710488" algn="r"/>
              </a:tabLst>
            </a:pPr>
            <a:r>
              <a:rPr lang="en-US" sz="1900" dirty="0">
                <a:solidFill>
                  <a:schemeClr val="bg2"/>
                </a:solidFill>
                <a:latin typeface="Liberation Sans" panose="020B0604020202020204" pitchFamily="34" charset="0"/>
              </a:rPr>
              <a:t>Supplies Expense	2,000</a:t>
            </a:r>
          </a:p>
          <a:p>
            <a:pPr marL="914400" indent="-450850" algn="l">
              <a:lnSpc>
                <a:spcPct val="125000"/>
              </a:lnSpc>
              <a:spcBef>
                <a:spcPts val="300"/>
              </a:spcBef>
              <a:tabLst>
                <a:tab pos="6346825" algn="r"/>
                <a:tab pos="7710488" algn="r"/>
              </a:tabLst>
            </a:pPr>
            <a:r>
              <a:rPr lang="en-US" sz="1900" dirty="0">
                <a:solidFill>
                  <a:schemeClr val="bg2"/>
                </a:solidFill>
                <a:latin typeface="Liberation Sans" panose="020B0604020202020204" pitchFamily="34" charset="0"/>
              </a:rPr>
              <a:t>	Supplies		2,000</a:t>
            </a:r>
          </a:p>
        </p:txBody>
      </p:sp>
      <p:sp>
        <p:nvSpPr>
          <p:cNvPr id="13"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2 </a:t>
            </a:r>
          </a:p>
        </p:txBody>
      </p:sp>
    </p:spTree>
    <p:extLst>
      <p:ext uri="{BB962C8B-B14F-4D97-AF65-F5344CB8AC3E}">
        <p14:creationId xmlns:p14="http://schemas.microsoft.com/office/powerpoint/2010/main" val="569952803"/>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left)">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wipe(left)">
                                      <p:cBhvr>
                                        <p:cTn id="12"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bldLvl="3"/>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bwMode="auto">
          <a:xfrm>
            <a:off x="3048000" y="363721"/>
            <a:ext cx="5943600" cy="778467"/>
          </a:xfrm>
          <a:prstGeom prst="roundRect">
            <a:avLst/>
          </a:prstGeom>
          <a:solidFill>
            <a:srgbClr val="0066CC"/>
          </a:solidFill>
          <a:ln w="12700" cap="sq" cmpd="sng" algn="ctr">
            <a:noFill/>
            <a:prstDash val="solid"/>
            <a:round/>
            <a:headEnd type="none" w="sm" len="sm"/>
            <a:tailEnd type="none" w="sm" len="sm"/>
          </a:ln>
          <a:effectLst>
            <a:innerShdw blurRad="114300">
              <a:prstClr val="black"/>
            </a:innerShdw>
          </a:effectLst>
        </p:spPr>
        <p:txBody>
          <a:bodyPr vert="horz" wrap="square" lIns="91440" tIns="45720" rIns="91440" bIns="91440" numCol="1" rtlCol="0" anchor="ctr" anchorCtr="0" compatLnSpc="1">
            <a:prstTxWarp prst="textNoShape">
              <a:avLst/>
            </a:prstTxWarp>
            <a:noAutofit/>
          </a:bodyPr>
          <a:lstStyle/>
          <a:p>
            <a:pPr marL="53975" algn="l"/>
            <a:r>
              <a:rPr lang="en-US" sz="2900" dirty="0">
                <a:solidFill>
                  <a:schemeClr val="accent3"/>
                </a:solidFill>
                <a:latin typeface="Liberation Sans" panose="020B0604020202020204" pitchFamily="34" charset="0"/>
              </a:rPr>
              <a:t>Adjusting Entries for Deferrals</a:t>
            </a:r>
            <a:endParaRPr lang="en-US" sz="2900" b="1" i="0" dirty="0">
              <a:solidFill>
                <a:schemeClr val="accent3"/>
              </a:solidFill>
              <a:latin typeface="Liberation Sans" panose="020B0604020202020204" pitchFamily="34" charset="0"/>
            </a:endParaRPr>
          </a:p>
        </p:txBody>
      </p:sp>
      <p:sp>
        <p:nvSpPr>
          <p:cNvPr id="337930" name="Rectangle 10"/>
          <p:cNvSpPr>
            <a:spLocks noChangeArrowheads="1"/>
          </p:cNvSpPr>
          <p:nvPr/>
        </p:nvSpPr>
        <p:spPr bwMode="auto">
          <a:xfrm>
            <a:off x="429904" y="1360600"/>
            <a:ext cx="8333096" cy="4123693"/>
          </a:xfrm>
          <a:prstGeom prst="rect">
            <a:avLst/>
          </a:prstGeom>
          <a:noFill/>
          <a:ln>
            <a:noFill/>
          </a:ln>
          <a:effectLst/>
          <a:extLst>
            <a:ext uri="{909E8E84-426E-40DD-AFC4-6F175D3DCCD1}">
              <a14:hiddenFill xmlns:a14="http://schemas.microsoft.com/office/drawing/2010/main">
                <a:solidFill>
                  <a:srgbClr val="EBF7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gn="ctr">
              <a:tabLst>
                <a:tab pos="1943100" algn="l"/>
              </a:tabLst>
              <a:defRPr sz="2400">
                <a:solidFill>
                  <a:schemeClr val="tx1"/>
                </a:solidFill>
                <a:latin typeface="Times New Roman" pitchFamily="18" charset="0"/>
              </a:defRPr>
            </a:lvl1pPr>
            <a:lvl2pPr marL="971550" indent="-457200" algn="ctr">
              <a:tabLst>
                <a:tab pos="1943100" algn="l"/>
              </a:tabLst>
              <a:defRPr sz="2400">
                <a:solidFill>
                  <a:schemeClr val="tx1"/>
                </a:solidFill>
                <a:latin typeface="Times New Roman" pitchFamily="18" charset="0"/>
              </a:defRPr>
            </a:lvl2pPr>
            <a:lvl3pPr marL="1543050" indent="-457200" algn="ctr">
              <a:tabLst>
                <a:tab pos="1943100" algn="l"/>
              </a:tabLst>
              <a:defRPr sz="2400">
                <a:solidFill>
                  <a:schemeClr val="tx1"/>
                </a:solidFill>
                <a:latin typeface="Times New Roman" pitchFamily="18" charset="0"/>
              </a:defRPr>
            </a:lvl3pPr>
            <a:lvl4pPr marL="2114550" indent="-457200" algn="ctr">
              <a:tabLst>
                <a:tab pos="1943100" algn="l"/>
              </a:tabLst>
              <a:defRPr sz="2400">
                <a:solidFill>
                  <a:schemeClr val="tx1"/>
                </a:solidFill>
                <a:latin typeface="Times New Roman" pitchFamily="18" charset="0"/>
              </a:defRPr>
            </a:lvl4pPr>
            <a:lvl5pPr marL="2686050" indent="-457200" algn="ctr">
              <a:tabLst>
                <a:tab pos="1943100" algn="l"/>
              </a:tabLst>
              <a:defRPr sz="2400">
                <a:solidFill>
                  <a:schemeClr val="tx1"/>
                </a:solidFill>
                <a:latin typeface="Times New Roman" pitchFamily="18" charset="0"/>
              </a:defRPr>
            </a:lvl5pPr>
            <a:lvl6pPr marL="3143250" indent="-457200" algn="ctr" eaLnBrk="0" fontAlgn="base" hangingPunct="0">
              <a:spcBef>
                <a:spcPct val="0"/>
              </a:spcBef>
              <a:spcAft>
                <a:spcPct val="0"/>
              </a:spcAft>
              <a:tabLst>
                <a:tab pos="1943100" algn="l"/>
              </a:tabLst>
              <a:defRPr sz="2400">
                <a:solidFill>
                  <a:schemeClr val="tx1"/>
                </a:solidFill>
                <a:latin typeface="Times New Roman" pitchFamily="18" charset="0"/>
              </a:defRPr>
            </a:lvl6pPr>
            <a:lvl7pPr marL="3600450" indent="-457200" algn="ctr" eaLnBrk="0" fontAlgn="base" hangingPunct="0">
              <a:spcBef>
                <a:spcPct val="0"/>
              </a:spcBef>
              <a:spcAft>
                <a:spcPct val="0"/>
              </a:spcAft>
              <a:tabLst>
                <a:tab pos="1943100" algn="l"/>
              </a:tabLst>
              <a:defRPr sz="2400">
                <a:solidFill>
                  <a:schemeClr val="tx1"/>
                </a:solidFill>
                <a:latin typeface="Times New Roman" pitchFamily="18" charset="0"/>
              </a:defRPr>
            </a:lvl7pPr>
            <a:lvl8pPr marL="4057650" indent="-457200" algn="ctr" eaLnBrk="0" fontAlgn="base" hangingPunct="0">
              <a:spcBef>
                <a:spcPct val="0"/>
              </a:spcBef>
              <a:spcAft>
                <a:spcPct val="0"/>
              </a:spcAft>
              <a:tabLst>
                <a:tab pos="1943100" algn="l"/>
              </a:tabLst>
              <a:defRPr sz="2400">
                <a:solidFill>
                  <a:schemeClr val="tx1"/>
                </a:solidFill>
                <a:latin typeface="Times New Roman" pitchFamily="18" charset="0"/>
              </a:defRPr>
            </a:lvl8pPr>
            <a:lvl9pPr marL="4514850" indent="-457200" algn="ctr" eaLnBrk="0" fontAlgn="base" hangingPunct="0">
              <a:spcBef>
                <a:spcPct val="0"/>
              </a:spcBef>
              <a:spcAft>
                <a:spcPct val="0"/>
              </a:spcAft>
              <a:tabLst>
                <a:tab pos="1943100" algn="l"/>
              </a:tabLst>
              <a:defRPr sz="2400">
                <a:solidFill>
                  <a:schemeClr val="tx1"/>
                </a:solidFill>
                <a:latin typeface="Times New Roman" pitchFamily="18" charset="0"/>
              </a:defRPr>
            </a:lvl9pPr>
          </a:lstStyle>
          <a:p>
            <a:pPr algn="l">
              <a:lnSpc>
                <a:spcPct val="110000"/>
              </a:lnSpc>
              <a:spcBef>
                <a:spcPts val="600"/>
              </a:spcBef>
            </a:pPr>
            <a:r>
              <a:rPr lang="en-US" sz="1900" b="0" dirty="0">
                <a:solidFill>
                  <a:schemeClr val="bg2"/>
                </a:solidFill>
                <a:latin typeface="Liberation Sans" panose="020B0604020202020204" pitchFamily="34" charset="0"/>
              </a:rPr>
              <a:t>The ledger of Hammond, Inc. on March 31, 2017, includes these selected accounts before adjusting entries are prepared.</a:t>
            </a:r>
          </a:p>
          <a:p>
            <a:pPr algn="l">
              <a:spcBef>
                <a:spcPts val="300"/>
              </a:spcBef>
              <a:tabLst>
                <a:tab pos="1943100" algn="l"/>
                <a:tab pos="5827713" algn="ctr"/>
                <a:tab pos="7315200" algn="ctr"/>
              </a:tabLst>
            </a:pPr>
            <a:r>
              <a:rPr lang="en-US" sz="1900" b="0" dirty="0">
                <a:solidFill>
                  <a:schemeClr val="bg2"/>
                </a:solidFill>
                <a:latin typeface="Liberation Sans" panose="020B0604020202020204" pitchFamily="34" charset="0"/>
              </a:rPr>
              <a:t>		Debit 	Credit</a:t>
            </a:r>
          </a:p>
          <a:p>
            <a:pPr marL="463550" algn="l">
              <a:spcBef>
                <a:spcPts val="600"/>
              </a:spcBef>
              <a:tabLst>
                <a:tab pos="1943100" algn="l"/>
                <a:tab pos="6223000" algn="r"/>
                <a:tab pos="7710488" algn="r"/>
              </a:tabLst>
            </a:pPr>
            <a:r>
              <a:rPr lang="en-US" sz="1900" b="0" dirty="0">
                <a:solidFill>
                  <a:schemeClr val="bg2"/>
                </a:solidFill>
                <a:latin typeface="Liberation Sans" panose="020B0604020202020204" pitchFamily="34" charset="0"/>
              </a:rPr>
              <a:t>Prepaid Insurance 	$ 3,600</a:t>
            </a:r>
          </a:p>
          <a:p>
            <a:pPr marL="463550" algn="l">
              <a:spcBef>
                <a:spcPts val="200"/>
              </a:spcBef>
              <a:tabLst>
                <a:tab pos="1943100" algn="l"/>
                <a:tab pos="6223000" algn="r"/>
                <a:tab pos="7710488" algn="r"/>
              </a:tabLst>
            </a:pPr>
            <a:r>
              <a:rPr lang="en-US" sz="1900" b="0" dirty="0">
                <a:solidFill>
                  <a:schemeClr val="bg2"/>
                </a:solidFill>
                <a:latin typeface="Liberation Sans" panose="020B0604020202020204" pitchFamily="34" charset="0"/>
              </a:rPr>
              <a:t>Supplies 		2,800</a:t>
            </a:r>
          </a:p>
          <a:p>
            <a:pPr marL="463550" algn="l">
              <a:spcBef>
                <a:spcPts val="200"/>
              </a:spcBef>
              <a:tabLst>
                <a:tab pos="1943100" algn="l"/>
                <a:tab pos="6223000" algn="r"/>
                <a:tab pos="7710488" algn="r"/>
              </a:tabLst>
            </a:pPr>
            <a:r>
              <a:rPr lang="en-US" sz="1900" b="0" dirty="0">
                <a:solidFill>
                  <a:schemeClr val="bg2"/>
                </a:solidFill>
                <a:latin typeface="Liberation Sans" panose="020B0604020202020204" pitchFamily="34" charset="0"/>
              </a:rPr>
              <a:t>Equipment 		25,000</a:t>
            </a:r>
          </a:p>
          <a:p>
            <a:pPr marL="463550" algn="l">
              <a:spcBef>
                <a:spcPts val="200"/>
              </a:spcBef>
              <a:tabLst>
                <a:tab pos="1943100" algn="l"/>
                <a:tab pos="6223000" algn="r"/>
                <a:tab pos="7710488" algn="r"/>
              </a:tabLst>
            </a:pPr>
            <a:r>
              <a:rPr lang="en-US" sz="1900" b="0" dirty="0">
                <a:solidFill>
                  <a:schemeClr val="bg2"/>
                </a:solidFill>
                <a:latin typeface="Liberation Sans" panose="020B0604020202020204" pitchFamily="34" charset="0"/>
              </a:rPr>
              <a:t>Accumulated Depreciation—Equipment 		$5,000</a:t>
            </a:r>
          </a:p>
          <a:p>
            <a:pPr marL="463550" algn="l">
              <a:spcBef>
                <a:spcPts val="200"/>
              </a:spcBef>
              <a:tabLst>
                <a:tab pos="1943100" algn="l"/>
                <a:tab pos="6223000" algn="r"/>
                <a:tab pos="7710488" algn="r"/>
              </a:tabLst>
            </a:pPr>
            <a:r>
              <a:rPr lang="en-US" sz="1900" b="0" dirty="0">
                <a:solidFill>
                  <a:schemeClr val="bg2"/>
                </a:solidFill>
                <a:latin typeface="Liberation Sans" panose="020B0604020202020204" pitchFamily="34" charset="0"/>
              </a:rPr>
              <a:t>Unearned Service Revenue 		9,200</a:t>
            </a:r>
          </a:p>
          <a:p>
            <a:pPr algn="l">
              <a:spcBef>
                <a:spcPts val="1200"/>
              </a:spcBef>
            </a:pPr>
            <a:r>
              <a:rPr lang="en-US" sz="1900" b="0" dirty="0">
                <a:solidFill>
                  <a:schemeClr val="bg2"/>
                </a:solidFill>
                <a:latin typeface="Liberation Sans" panose="020B0604020202020204" pitchFamily="34" charset="0"/>
              </a:rPr>
              <a:t>Prepare the adjusting entries for the month of March.</a:t>
            </a:r>
            <a:endParaRPr lang="en-US" altLang="en-US" sz="1900" b="0" dirty="0">
              <a:solidFill>
                <a:schemeClr val="bg2"/>
              </a:solidFill>
              <a:latin typeface="Liberation Sans" panose="020B0604020202020204" pitchFamily="34" charset="0"/>
            </a:endParaRPr>
          </a:p>
          <a:p>
            <a:pPr marL="457200" indent="-457200" algn="l">
              <a:spcBef>
                <a:spcPts val="1200"/>
              </a:spcBef>
              <a:buFont typeface="+mj-lt"/>
              <a:buAutoNum type="arabicPeriod" startAt="3"/>
            </a:pPr>
            <a:r>
              <a:rPr lang="en-US" sz="1900" dirty="0">
                <a:solidFill>
                  <a:schemeClr val="bg2"/>
                </a:solidFill>
                <a:latin typeface="Liberation Sans" panose="020B0604020202020204" pitchFamily="34" charset="0"/>
              </a:rPr>
              <a:t>The equipment depreciates $200 a month.</a:t>
            </a:r>
          </a:p>
          <a:p>
            <a:pPr algn="l">
              <a:spcBef>
                <a:spcPts val="1800"/>
              </a:spcBef>
            </a:pPr>
            <a:r>
              <a:rPr lang="en-US" sz="1900" dirty="0">
                <a:solidFill>
                  <a:schemeClr val="tx2">
                    <a:lumMod val="50000"/>
                  </a:schemeClr>
                </a:solidFill>
                <a:latin typeface="Liberation Sans" panose="020B0604020202020204" pitchFamily="34" charset="0"/>
              </a:rPr>
              <a:t>SOLUTION</a:t>
            </a:r>
          </a:p>
        </p:txBody>
      </p:sp>
      <p:sp>
        <p:nvSpPr>
          <p:cNvPr id="11" name="Isosceles Triangle 10"/>
          <p:cNvSpPr/>
          <p:nvPr/>
        </p:nvSpPr>
        <p:spPr bwMode="auto">
          <a:xfrm rot="5400000">
            <a:off x="1917401" y="543503"/>
            <a:ext cx="338931" cy="329406"/>
          </a:xfrm>
          <a:prstGeom prst="triangle">
            <a:avLst/>
          </a:prstGeom>
          <a:solidFill>
            <a:srgbClr val="003399"/>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iberation Sans" panose="020B0604020202020204" pitchFamily="34" charset="0"/>
            </a:endParaRPr>
          </a:p>
        </p:txBody>
      </p:sp>
      <p:sp>
        <p:nvSpPr>
          <p:cNvPr id="12" name="TextBox 11"/>
          <p:cNvSpPr txBox="1"/>
          <p:nvPr/>
        </p:nvSpPr>
        <p:spPr>
          <a:xfrm>
            <a:off x="171260" y="411948"/>
            <a:ext cx="173374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lgn="ctr">
              <a:spcBef>
                <a:spcPct val="50000"/>
              </a:spcBef>
              <a:defRPr i="0">
                <a:solidFill>
                  <a:srgbClr val="E20000"/>
                </a:solidFill>
                <a:effectLst/>
                <a:latin typeface="Arial"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buClr>
                <a:srgbClr val="E20000"/>
              </a:buClr>
            </a:pPr>
            <a:r>
              <a:rPr lang="en-US" sz="3200" b="1" dirty="0">
                <a:latin typeface="Liberation Sans" panose="020B0604020202020204" pitchFamily="34" charset="0"/>
              </a:rPr>
              <a:t>DO IT!</a:t>
            </a:r>
          </a:p>
        </p:txBody>
      </p:sp>
      <p:sp>
        <p:nvSpPr>
          <p:cNvPr id="14" name="TextBox 13"/>
          <p:cNvSpPr txBox="1"/>
          <p:nvPr/>
        </p:nvSpPr>
        <p:spPr>
          <a:xfrm>
            <a:off x="2183330" y="344873"/>
            <a:ext cx="750370" cy="707886"/>
          </a:xfrm>
          <a:prstGeom prst="rect">
            <a:avLst/>
          </a:prstGeom>
          <a:noFill/>
        </p:spPr>
        <p:txBody>
          <a:bodyPr wrap="square" rtlCol="0">
            <a:spAutoFit/>
          </a:bodyPr>
          <a:lstStyle/>
          <a:p>
            <a:pPr algn="ctr">
              <a:buClr>
                <a:srgbClr val="E20000"/>
              </a:buClr>
            </a:pPr>
            <a:r>
              <a:rPr lang="en-US" sz="4000" b="1" i="0" dirty="0">
                <a:solidFill>
                  <a:srgbClr val="E20000"/>
                </a:solidFill>
                <a:effectLst/>
                <a:latin typeface="Liberation Sans" panose="020B0604020202020204" pitchFamily="34" charset="0"/>
              </a:rPr>
              <a:t>2</a:t>
            </a:r>
          </a:p>
        </p:txBody>
      </p:sp>
      <p:cxnSp>
        <p:nvCxnSpPr>
          <p:cNvPr id="15" name="Straight Connector 14"/>
          <p:cNvCxnSpPr/>
          <p:nvPr/>
        </p:nvCxnSpPr>
        <p:spPr bwMode="auto">
          <a:xfrm>
            <a:off x="1905000" y="265455"/>
            <a:ext cx="0" cy="912801"/>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16" name="Rectangle 15"/>
          <p:cNvSpPr/>
          <p:nvPr/>
        </p:nvSpPr>
        <p:spPr bwMode="auto">
          <a:xfrm>
            <a:off x="8866496" y="15920"/>
            <a:ext cx="228600" cy="1244586"/>
          </a:xfrm>
          <a:prstGeom prst="rect">
            <a:avLst/>
          </a:prstGeom>
          <a:solidFill>
            <a:schemeClr val="accent3"/>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iberation Sans" panose="020B0604020202020204" pitchFamily="34" charset="0"/>
            </a:endParaRPr>
          </a:p>
        </p:txBody>
      </p:sp>
      <p:cxnSp>
        <p:nvCxnSpPr>
          <p:cNvPr id="5" name="Straight Connector 4"/>
          <p:cNvCxnSpPr/>
          <p:nvPr/>
        </p:nvCxnSpPr>
        <p:spPr bwMode="auto">
          <a:xfrm>
            <a:off x="5916304" y="2424752"/>
            <a:ext cx="838200" cy="0"/>
          </a:xfrm>
          <a:prstGeom prst="line">
            <a:avLst/>
          </a:prstGeom>
          <a:solidFill>
            <a:schemeClr val="accent1"/>
          </a:solidFill>
          <a:ln w="19050" cap="sq" cmpd="sng" algn="ctr">
            <a:solidFill>
              <a:schemeClr val="tx1"/>
            </a:solidFill>
            <a:prstDash val="solid"/>
            <a:round/>
            <a:headEnd type="none" w="sm" len="sm"/>
            <a:tailEnd type="none" w="sm" len="sm"/>
          </a:ln>
          <a:effectLst/>
        </p:spPr>
      </p:cxnSp>
      <p:cxnSp>
        <p:nvCxnSpPr>
          <p:cNvPr id="22" name="Straight Connector 21"/>
          <p:cNvCxnSpPr/>
          <p:nvPr/>
        </p:nvCxnSpPr>
        <p:spPr bwMode="auto">
          <a:xfrm>
            <a:off x="7391400" y="2424752"/>
            <a:ext cx="838200" cy="0"/>
          </a:xfrm>
          <a:prstGeom prst="line">
            <a:avLst/>
          </a:prstGeom>
          <a:solidFill>
            <a:schemeClr val="accent1"/>
          </a:solidFill>
          <a:ln w="19050" cap="sq" cmpd="sng" algn="ctr">
            <a:solidFill>
              <a:schemeClr val="tx1"/>
            </a:solidFill>
            <a:prstDash val="solid"/>
            <a:round/>
            <a:headEnd type="none" w="sm" len="sm"/>
            <a:tailEnd type="none" w="sm" len="sm"/>
          </a:ln>
          <a:effectLst/>
        </p:spPr>
      </p:cxnSp>
      <p:sp>
        <p:nvSpPr>
          <p:cNvPr id="17" name="Rectangle 10"/>
          <p:cNvSpPr>
            <a:spLocks noChangeArrowheads="1"/>
          </p:cNvSpPr>
          <p:nvPr/>
        </p:nvSpPr>
        <p:spPr bwMode="auto">
          <a:xfrm>
            <a:off x="429904" y="5462826"/>
            <a:ext cx="8333096" cy="861774"/>
          </a:xfrm>
          <a:prstGeom prst="rect">
            <a:avLst/>
          </a:prstGeom>
          <a:noFill/>
          <a:ln>
            <a:noFill/>
          </a:ln>
          <a:effectLst/>
          <a:extLst>
            <a:ext uri="{909E8E84-426E-40DD-AFC4-6F175D3DCCD1}">
              <a14:hiddenFill xmlns:a14="http://schemas.microsoft.com/office/drawing/2010/main">
                <a:solidFill>
                  <a:srgbClr val="EBF7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gn="ctr">
              <a:tabLst>
                <a:tab pos="1943100" algn="l"/>
              </a:tabLst>
              <a:defRPr sz="2400">
                <a:solidFill>
                  <a:schemeClr val="tx1"/>
                </a:solidFill>
                <a:latin typeface="Times New Roman" pitchFamily="18" charset="0"/>
              </a:defRPr>
            </a:lvl1pPr>
            <a:lvl2pPr marL="971550" indent="-457200" algn="ctr">
              <a:tabLst>
                <a:tab pos="1943100" algn="l"/>
              </a:tabLst>
              <a:defRPr sz="2400">
                <a:solidFill>
                  <a:schemeClr val="tx1"/>
                </a:solidFill>
                <a:latin typeface="Times New Roman" pitchFamily="18" charset="0"/>
              </a:defRPr>
            </a:lvl2pPr>
            <a:lvl3pPr marL="1543050" indent="-457200" algn="ctr">
              <a:tabLst>
                <a:tab pos="1943100" algn="l"/>
              </a:tabLst>
              <a:defRPr sz="2400">
                <a:solidFill>
                  <a:schemeClr val="tx1"/>
                </a:solidFill>
                <a:latin typeface="Times New Roman" pitchFamily="18" charset="0"/>
              </a:defRPr>
            </a:lvl3pPr>
            <a:lvl4pPr marL="2114550" indent="-457200" algn="ctr">
              <a:tabLst>
                <a:tab pos="1943100" algn="l"/>
              </a:tabLst>
              <a:defRPr sz="2400">
                <a:solidFill>
                  <a:schemeClr val="tx1"/>
                </a:solidFill>
                <a:latin typeface="Times New Roman" pitchFamily="18" charset="0"/>
              </a:defRPr>
            </a:lvl4pPr>
            <a:lvl5pPr marL="2686050" indent="-457200" algn="ctr">
              <a:tabLst>
                <a:tab pos="1943100" algn="l"/>
              </a:tabLst>
              <a:defRPr sz="2400">
                <a:solidFill>
                  <a:schemeClr val="tx1"/>
                </a:solidFill>
                <a:latin typeface="Times New Roman" pitchFamily="18" charset="0"/>
              </a:defRPr>
            </a:lvl5pPr>
            <a:lvl6pPr marL="3143250" indent="-457200" algn="ctr" eaLnBrk="0" fontAlgn="base" hangingPunct="0">
              <a:spcBef>
                <a:spcPct val="0"/>
              </a:spcBef>
              <a:spcAft>
                <a:spcPct val="0"/>
              </a:spcAft>
              <a:tabLst>
                <a:tab pos="1943100" algn="l"/>
              </a:tabLst>
              <a:defRPr sz="2400">
                <a:solidFill>
                  <a:schemeClr val="tx1"/>
                </a:solidFill>
                <a:latin typeface="Times New Roman" pitchFamily="18" charset="0"/>
              </a:defRPr>
            </a:lvl6pPr>
            <a:lvl7pPr marL="3600450" indent="-457200" algn="ctr" eaLnBrk="0" fontAlgn="base" hangingPunct="0">
              <a:spcBef>
                <a:spcPct val="0"/>
              </a:spcBef>
              <a:spcAft>
                <a:spcPct val="0"/>
              </a:spcAft>
              <a:tabLst>
                <a:tab pos="1943100" algn="l"/>
              </a:tabLst>
              <a:defRPr sz="2400">
                <a:solidFill>
                  <a:schemeClr val="tx1"/>
                </a:solidFill>
                <a:latin typeface="Times New Roman" pitchFamily="18" charset="0"/>
              </a:defRPr>
            </a:lvl7pPr>
            <a:lvl8pPr marL="4057650" indent="-457200" algn="ctr" eaLnBrk="0" fontAlgn="base" hangingPunct="0">
              <a:spcBef>
                <a:spcPct val="0"/>
              </a:spcBef>
              <a:spcAft>
                <a:spcPct val="0"/>
              </a:spcAft>
              <a:tabLst>
                <a:tab pos="1943100" algn="l"/>
              </a:tabLst>
              <a:defRPr sz="2400">
                <a:solidFill>
                  <a:schemeClr val="tx1"/>
                </a:solidFill>
                <a:latin typeface="Times New Roman" pitchFamily="18" charset="0"/>
              </a:defRPr>
            </a:lvl8pPr>
            <a:lvl9pPr marL="4514850" indent="-457200" algn="ctr" eaLnBrk="0" fontAlgn="base" hangingPunct="0">
              <a:spcBef>
                <a:spcPct val="0"/>
              </a:spcBef>
              <a:spcAft>
                <a:spcPct val="0"/>
              </a:spcAft>
              <a:tabLst>
                <a:tab pos="1943100" algn="l"/>
              </a:tabLst>
              <a:defRPr sz="2400">
                <a:solidFill>
                  <a:schemeClr val="tx1"/>
                </a:solidFill>
                <a:latin typeface="Times New Roman" pitchFamily="18" charset="0"/>
              </a:defRPr>
            </a:lvl9pPr>
          </a:lstStyle>
          <a:p>
            <a:pPr marL="914400" indent="-450850" algn="l">
              <a:lnSpc>
                <a:spcPct val="125000"/>
              </a:lnSpc>
              <a:spcBef>
                <a:spcPts val="300"/>
              </a:spcBef>
              <a:tabLst>
                <a:tab pos="6346825" algn="r"/>
                <a:tab pos="7710488" algn="r"/>
              </a:tabLst>
            </a:pPr>
            <a:r>
              <a:rPr lang="en-US" sz="1900" dirty="0">
                <a:solidFill>
                  <a:schemeClr val="bg2"/>
                </a:solidFill>
                <a:latin typeface="Liberation Sans" panose="020B0604020202020204" pitchFamily="34" charset="0"/>
              </a:rPr>
              <a:t>Depreciation Expense	200</a:t>
            </a:r>
          </a:p>
          <a:p>
            <a:pPr marL="914400" indent="-450850" algn="l">
              <a:lnSpc>
                <a:spcPct val="125000"/>
              </a:lnSpc>
              <a:spcBef>
                <a:spcPts val="300"/>
              </a:spcBef>
              <a:tabLst>
                <a:tab pos="6346825" algn="r"/>
                <a:tab pos="7710488" algn="r"/>
              </a:tabLst>
            </a:pPr>
            <a:r>
              <a:rPr lang="en-US" sz="1900" dirty="0">
                <a:solidFill>
                  <a:schemeClr val="bg2"/>
                </a:solidFill>
                <a:latin typeface="Liberation Sans" panose="020B0604020202020204" pitchFamily="34" charset="0"/>
              </a:rPr>
              <a:t>	Accumulated Depreciation		200</a:t>
            </a:r>
          </a:p>
        </p:txBody>
      </p:sp>
      <p:sp>
        <p:nvSpPr>
          <p:cNvPr id="13"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2 </a:t>
            </a:r>
          </a:p>
        </p:txBody>
      </p:sp>
    </p:spTree>
    <p:extLst>
      <p:ext uri="{BB962C8B-B14F-4D97-AF65-F5344CB8AC3E}">
        <p14:creationId xmlns:p14="http://schemas.microsoft.com/office/powerpoint/2010/main" val="295901244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left)">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wipe(left)">
                                      <p:cBhvr>
                                        <p:cTn id="12"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bldLvl="3"/>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Text Box 1031"/>
          <p:cNvSpPr txBox="1">
            <a:spLocks noChangeArrowheads="1"/>
          </p:cNvSpPr>
          <p:nvPr/>
        </p:nvSpPr>
        <p:spPr bwMode="auto">
          <a:xfrm>
            <a:off x="609600" y="1560705"/>
            <a:ext cx="3962400" cy="4302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rgbClr val="000000"/>
                </a:solidFill>
                <a:miter lim="800000"/>
                <a:headEnd type="none" w="sm" len="sm"/>
                <a:tailEnd type="none" w="sm" len="sm"/>
              </a14:hiddenLine>
            </a:ext>
          </a:extLst>
        </p:spPr>
        <p:txBody>
          <a:bodyPr>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r>
              <a:rPr lang="en-US" altLang="en-US" sz="2400" dirty="0">
                <a:solidFill>
                  <a:schemeClr val="tx2"/>
                </a:solidFill>
                <a:latin typeface="Tahoma" panose="020B0604030504040204" pitchFamily="34" charset="0"/>
              </a:rPr>
              <a:t>Revenue must be recognized in the accounting </a:t>
            </a:r>
            <a:r>
              <a:rPr lang="en-US" altLang="en-US" sz="2400" u="sng" dirty="0">
                <a:solidFill>
                  <a:schemeClr val="tx2"/>
                </a:solidFill>
                <a:latin typeface="Tahoma" panose="020B0604030504040204" pitchFamily="34" charset="0"/>
              </a:rPr>
              <a:t>period in which it is earned</a:t>
            </a:r>
            <a:r>
              <a:rPr lang="en-US" altLang="en-US" sz="2400" dirty="0">
                <a:solidFill>
                  <a:schemeClr val="tx2"/>
                </a:solidFill>
                <a:latin typeface="Tahoma" panose="020B0604030504040204" pitchFamily="34" charset="0"/>
              </a:rPr>
              <a:t>, not just </a:t>
            </a:r>
            <a:r>
              <a:rPr lang="en-US" altLang="en-US" sz="2400" u="sng" dirty="0">
                <a:solidFill>
                  <a:schemeClr val="tx2"/>
                </a:solidFill>
                <a:latin typeface="Tahoma" panose="020B0604030504040204" pitchFamily="34" charset="0"/>
              </a:rPr>
              <a:t>when money is exchanged</a:t>
            </a:r>
            <a:r>
              <a:rPr lang="en-US" altLang="en-US" sz="2400" dirty="0">
                <a:solidFill>
                  <a:schemeClr val="tx2"/>
                </a:solidFill>
                <a:latin typeface="Tahoma" panose="020B0604030504040204" pitchFamily="34" charset="0"/>
              </a:rPr>
              <a:t>.</a:t>
            </a:r>
          </a:p>
          <a:p>
            <a:endParaRPr lang="en-US" altLang="en-US" sz="2400" dirty="0">
              <a:solidFill>
                <a:schemeClr val="tx2"/>
              </a:solidFill>
              <a:latin typeface="Tahoma" panose="020B0604030504040204" pitchFamily="34" charset="0"/>
            </a:endParaRPr>
          </a:p>
          <a:p>
            <a:r>
              <a:rPr lang="en-US" altLang="en-US" sz="2400" dirty="0">
                <a:solidFill>
                  <a:schemeClr val="tx2"/>
                </a:solidFill>
                <a:latin typeface="Tahoma" panose="020B0604030504040204" pitchFamily="34" charset="0"/>
              </a:rPr>
              <a:t>In a service business, revenue is earned at the time the service is performed.</a:t>
            </a:r>
          </a:p>
        </p:txBody>
      </p:sp>
      <p:pic>
        <p:nvPicPr>
          <p:cNvPr id="8198"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790700"/>
            <a:ext cx="3238500" cy="3009900"/>
          </a:xfrm>
          <a:prstGeom prst="rect">
            <a:avLst/>
          </a:prstGeom>
          <a:noFill/>
          <a:ln w="2857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dirty="0">
                <a:solidFill>
                  <a:schemeClr val="tx2">
                    <a:lumMod val="50000"/>
                  </a:schemeClr>
                </a:solidFill>
                <a:latin typeface="Liberation Sans" panose="020B0604020202020204" pitchFamily="34" charset="0"/>
              </a:rPr>
              <a:t>REVENUE RECOGNITION PRINCIPLE</a:t>
            </a:r>
            <a:endParaRPr lang="en-US" altLang="en-US" sz="3200" b="1" dirty="0">
              <a:solidFill>
                <a:schemeClr val="tx2">
                  <a:lumMod val="50000"/>
                </a:schemeClr>
              </a:solidFill>
              <a:latin typeface="Liberation Sans" panose="020B0604020202020204" pitchFamily="34" charset="0"/>
            </a:endParaRPr>
          </a:p>
        </p:txBody>
      </p:sp>
      <p:sp>
        <p:nvSpPr>
          <p:cNvPr id="9"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6"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1 </a:t>
            </a:r>
          </a:p>
        </p:txBody>
      </p:sp>
    </p:spTree>
  </p:cSld>
  <p:clrMapOvr>
    <a:masterClrMapping/>
  </p:clrMapOvr>
  <p:transition>
    <p:wipe dir="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bwMode="auto">
          <a:xfrm>
            <a:off x="3048000" y="363721"/>
            <a:ext cx="5943600" cy="778467"/>
          </a:xfrm>
          <a:prstGeom prst="roundRect">
            <a:avLst/>
          </a:prstGeom>
          <a:solidFill>
            <a:srgbClr val="0066CC"/>
          </a:solidFill>
          <a:ln w="12700" cap="sq" cmpd="sng" algn="ctr">
            <a:noFill/>
            <a:prstDash val="solid"/>
            <a:round/>
            <a:headEnd type="none" w="sm" len="sm"/>
            <a:tailEnd type="none" w="sm" len="sm"/>
          </a:ln>
          <a:effectLst>
            <a:innerShdw blurRad="114300">
              <a:prstClr val="black"/>
            </a:innerShdw>
          </a:effectLst>
        </p:spPr>
        <p:txBody>
          <a:bodyPr vert="horz" wrap="square" lIns="91440" tIns="45720" rIns="91440" bIns="91440" numCol="1" rtlCol="0" anchor="ctr" anchorCtr="0" compatLnSpc="1">
            <a:prstTxWarp prst="textNoShape">
              <a:avLst/>
            </a:prstTxWarp>
            <a:noAutofit/>
          </a:bodyPr>
          <a:lstStyle/>
          <a:p>
            <a:pPr marL="53975" algn="l"/>
            <a:r>
              <a:rPr lang="en-US" sz="2900" dirty="0">
                <a:solidFill>
                  <a:schemeClr val="accent3"/>
                </a:solidFill>
                <a:latin typeface="Liberation Sans" panose="020B0604020202020204" pitchFamily="34" charset="0"/>
              </a:rPr>
              <a:t>Adjusting Entries for Deferrals</a:t>
            </a:r>
            <a:endParaRPr lang="en-US" sz="2900" b="1" i="0" dirty="0">
              <a:solidFill>
                <a:schemeClr val="accent3"/>
              </a:solidFill>
              <a:latin typeface="Liberation Sans" panose="020B0604020202020204" pitchFamily="34" charset="0"/>
            </a:endParaRPr>
          </a:p>
        </p:txBody>
      </p:sp>
      <p:sp>
        <p:nvSpPr>
          <p:cNvPr id="337930" name="Rectangle 10"/>
          <p:cNvSpPr>
            <a:spLocks noChangeArrowheads="1"/>
          </p:cNvSpPr>
          <p:nvPr/>
        </p:nvSpPr>
        <p:spPr bwMode="auto">
          <a:xfrm>
            <a:off x="429904" y="1360600"/>
            <a:ext cx="8333096" cy="4416081"/>
          </a:xfrm>
          <a:prstGeom prst="rect">
            <a:avLst/>
          </a:prstGeom>
          <a:noFill/>
          <a:ln>
            <a:noFill/>
          </a:ln>
          <a:effectLst/>
          <a:extLst>
            <a:ext uri="{909E8E84-426E-40DD-AFC4-6F175D3DCCD1}">
              <a14:hiddenFill xmlns:a14="http://schemas.microsoft.com/office/drawing/2010/main">
                <a:solidFill>
                  <a:srgbClr val="EBF7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gn="ctr">
              <a:tabLst>
                <a:tab pos="1943100" algn="l"/>
              </a:tabLst>
              <a:defRPr sz="2400">
                <a:solidFill>
                  <a:schemeClr val="tx1"/>
                </a:solidFill>
                <a:latin typeface="Times New Roman" pitchFamily="18" charset="0"/>
              </a:defRPr>
            </a:lvl1pPr>
            <a:lvl2pPr marL="971550" indent="-457200" algn="ctr">
              <a:tabLst>
                <a:tab pos="1943100" algn="l"/>
              </a:tabLst>
              <a:defRPr sz="2400">
                <a:solidFill>
                  <a:schemeClr val="tx1"/>
                </a:solidFill>
                <a:latin typeface="Times New Roman" pitchFamily="18" charset="0"/>
              </a:defRPr>
            </a:lvl2pPr>
            <a:lvl3pPr marL="1543050" indent="-457200" algn="ctr">
              <a:tabLst>
                <a:tab pos="1943100" algn="l"/>
              </a:tabLst>
              <a:defRPr sz="2400">
                <a:solidFill>
                  <a:schemeClr val="tx1"/>
                </a:solidFill>
                <a:latin typeface="Times New Roman" pitchFamily="18" charset="0"/>
              </a:defRPr>
            </a:lvl3pPr>
            <a:lvl4pPr marL="2114550" indent="-457200" algn="ctr">
              <a:tabLst>
                <a:tab pos="1943100" algn="l"/>
              </a:tabLst>
              <a:defRPr sz="2400">
                <a:solidFill>
                  <a:schemeClr val="tx1"/>
                </a:solidFill>
                <a:latin typeface="Times New Roman" pitchFamily="18" charset="0"/>
              </a:defRPr>
            </a:lvl4pPr>
            <a:lvl5pPr marL="2686050" indent="-457200" algn="ctr">
              <a:tabLst>
                <a:tab pos="1943100" algn="l"/>
              </a:tabLst>
              <a:defRPr sz="2400">
                <a:solidFill>
                  <a:schemeClr val="tx1"/>
                </a:solidFill>
                <a:latin typeface="Times New Roman" pitchFamily="18" charset="0"/>
              </a:defRPr>
            </a:lvl5pPr>
            <a:lvl6pPr marL="3143250" indent="-457200" algn="ctr" eaLnBrk="0" fontAlgn="base" hangingPunct="0">
              <a:spcBef>
                <a:spcPct val="0"/>
              </a:spcBef>
              <a:spcAft>
                <a:spcPct val="0"/>
              </a:spcAft>
              <a:tabLst>
                <a:tab pos="1943100" algn="l"/>
              </a:tabLst>
              <a:defRPr sz="2400">
                <a:solidFill>
                  <a:schemeClr val="tx1"/>
                </a:solidFill>
                <a:latin typeface="Times New Roman" pitchFamily="18" charset="0"/>
              </a:defRPr>
            </a:lvl6pPr>
            <a:lvl7pPr marL="3600450" indent="-457200" algn="ctr" eaLnBrk="0" fontAlgn="base" hangingPunct="0">
              <a:spcBef>
                <a:spcPct val="0"/>
              </a:spcBef>
              <a:spcAft>
                <a:spcPct val="0"/>
              </a:spcAft>
              <a:tabLst>
                <a:tab pos="1943100" algn="l"/>
              </a:tabLst>
              <a:defRPr sz="2400">
                <a:solidFill>
                  <a:schemeClr val="tx1"/>
                </a:solidFill>
                <a:latin typeface="Times New Roman" pitchFamily="18" charset="0"/>
              </a:defRPr>
            </a:lvl7pPr>
            <a:lvl8pPr marL="4057650" indent="-457200" algn="ctr" eaLnBrk="0" fontAlgn="base" hangingPunct="0">
              <a:spcBef>
                <a:spcPct val="0"/>
              </a:spcBef>
              <a:spcAft>
                <a:spcPct val="0"/>
              </a:spcAft>
              <a:tabLst>
                <a:tab pos="1943100" algn="l"/>
              </a:tabLst>
              <a:defRPr sz="2400">
                <a:solidFill>
                  <a:schemeClr val="tx1"/>
                </a:solidFill>
                <a:latin typeface="Times New Roman" pitchFamily="18" charset="0"/>
              </a:defRPr>
            </a:lvl8pPr>
            <a:lvl9pPr marL="4514850" indent="-457200" algn="ctr" eaLnBrk="0" fontAlgn="base" hangingPunct="0">
              <a:spcBef>
                <a:spcPct val="0"/>
              </a:spcBef>
              <a:spcAft>
                <a:spcPct val="0"/>
              </a:spcAft>
              <a:tabLst>
                <a:tab pos="1943100" algn="l"/>
              </a:tabLst>
              <a:defRPr sz="2400">
                <a:solidFill>
                  <a:schemeClr val="tx1"/>
                </a:solidFill>
                <a:latin typeface="Times New Roman" pitchFamily="18" charset="0"/>
              </a:defRPr>
            </a:lvl9pPr>
          </a:lstStyle>
          <a:p>
            <a:pPr algn="l">
              <a:lnSpc>
                <a:spcPct val="110000"/>
              </a:lnSpc>
              <a:spcBef>
                <a:spcPts val="600"/>
              </a:spcBef>
            </a:pPr>
            <a:r>
              <a:rPr lang="en-US" sz="1900" b="0" dirty="0">
                <a:solidFill>
                  <a:schemeClr val="bg2"/>
                </a:solidFill>
                <a:latin typeface="Liberation Sans" panose="020B0604020202020204" pitchFamily="34" charset="0"/>
              </a:rPr>
              <a:t>The ledger of Hammond, Inc. on March 31, 2017, includes these selected accounts before adjusting entries are prepared.</a:t>
            </a:r>
          </a:p>
          <a:p>
            <a:pPr algn="l">
              <a:spcBef>
                <a:spcPts val="300"/>
              </a:spcBef>
              <a:tabLst>
                <a:tab pos="1943100" algn="l"/>
                <a:tab pos="5827713" algn="ctr"/>
                <a:tab pos="7315200" algn="ctr"/>
              </a:tabLst>
            </a:pPr>
            <a:r>
              <a:rPr lang="en-US" sz="1900" b="0" dirty="0">
                <a:solidFill>
                  <a:schemeClr val="bg2"/>
                </a:solidFill>
                <a:latin typeface="Liberation Sans" panose="020B0604020202020204" pitchFamily="34" charset="0"/>
              </a:rPr>
              <a:t>		Debit 	Credit</a:t>
            </a:r>
          </a:p>
          <a:p>
            <a:pPr marL="463550" algn="l">
              <a:spcBef>
                <a:spcPts val="600"/>
              </a:spcBef>
              <a:tabLst>
                <a:tab pos="1943100" algn="l"/>
                <a:tab pos="6223000" algn="r"/>
                <a:tab pos="7710488" algn="r"/>
              </a:tabLst>
            </a:pPr>
            <a:r>
              <a:rPr lang="en-US" sz="1900" b="0" dirty="0">
                <a:solidFill>
                  <a:schemeClr val="bg2"/>
                </a:solidFill>
                <a:latin typeface="Liberation Sans" panose="020B0604020202020204" pitchFamily="34" charset="0"/>
              </a:rPr>
              <a:t>Prepaid Insurance 	$ 3,600</a:t>
            </a:r>
          </a:p>
          <a:p>
            <a:pPr marL="463550" algn="l">
              <a:spcBef>
                <a:spcPts val="200"/>
              </a:spcBef>
              <a:tabLst>
                <a:tab pos="1943100" algn="l"/>
                <a:tab pos="6223000" algn="r"/>
                <a:tab pos="7710488" algn="r"/>
              </a:tabLst>
            </a:pPr>
            <a:r>
              <a:rPr lang="en-US" sz="1900" b="0" dirty="0">
                <a:solidFill>
                  <a:schemeClr val="bg2"/>
                </a:solidFill>
                <a:latin typeface="Liberation Sans" panose="020B0604020202020204" pitchFamily="34" charset="0"/>
              </a:rPr>
              <a:t>Supplies 		2,800</a:t>
            </a:r>
          </a:p>
          <a:p>
            <a:pPr marL="463550" algn="l">
              <a:spcBef>
                <a:spcPts val="200"/>
              </a:spcBef>
              <a:tabLst>
                <a:tab pos="1943100" algn="l"/>
                <a:tab pos="6223000" algn="r"/>
                <a:tab pos="7710488" algn="r"/>
              </a:tabLst>
            </a:pPr>
            <a:r>
              <a:rPr lang="en-US" sz="1900" b="0" dirty="0">
                <a:solidFill>
                  <a:schemeClr val="bg2"/>
                </a:solidFill>
                <a:latin typeface="Liberation Sans" panose="020B0604020202020204" pitchFamily="34" charset="0"/>
              </a:rPr>
              <a:t>Equipment 		25,000</a:t>
            </a:r>
          </a:p>
          <a:p>
            <a:pPr marL="463550" algn="l">
              <a:spcBef>
                <a:spcPts val="200"/>
              </a:spcBef>
              <a:tabLst>
                <a:tab pos="1943100" algn="l"/>
                <a:tab pos="6223000" algn="r"/>
                <a:tab pos="7710488" algn="r"/>
              </a:tabLst>
            </a:pPr>
            <a:r>
              <a:rPr lang="en-US" sz="1900" b="0" dirty="0">
                <a:solidFill>
                  <a:schemeClr val="bg2"/>
                </a:solidFill>
                <a:latin typeface="Liberation Sans" panose="020B0604020202020204" pitchFamily="34" charset="0"/>
              </a:rPr>
              <a:t>Accumulated Depreciation—Equipment 		$5,000</a:t>
            </a:r>
          </a:p>
          <a:p>
            <a:pPr marL="463550" algn="l">
              <a:spcBef>
                <a:spcPts val="200"/>
              </a:spcBef>
              <a:tabLst>
                <a:tab pos="1943100" algn="l"/>
                <a:tab pos="6223000" algn="r"/>
                <a:tab pos="7710488" algn="r"/>
              </a:tabLst>
            </a:pPr>
            <a:r>
              <a:rPr lang="en-US" sz="1900" b="0" dirty="0">
                <a:solidFill>
                  <a:schemeClr val="bg2"/>
                </a:solidFill>
                <a:latin typeface="Liberation Sans" panose="020B0604020202020204" pitchFamily="34" charset="0"/>
              </a:rPr>
              <a:t>Unearned Service Revenue 		9,200</a:t>
            </a:r>
          </a:p>
          <a:p>
            <a:pPr algn="l">
              <a:spcBef>
                <a:spcPts val="1200"/>
              </a:spcBef>
            </a:pPr>
            <a:r>
              <a:rPr lang="en-US" sz="1900" b="0" dirty="0">
                <a:solidFill>
                  <a:schemeClr val="bg2"/>
                </a:solidFill>
                <a:latin typeface="Liberation Sans" panose="020B0604020202020204" pitchFamily="34" charset="0"/>
              </a:rPr>
              <a:t>Prepare the adjusting entries for the month of March.</a:t>
            </a:r>
            <a:endParaRPr lang="en-US" altLang="en-US" sz="1900" b="0" dirty="0">
              <a:solidFill>
                <a:schemeClr val="bg2"/>
              </a:solidFill>
              <a:latin typeface="Liberation Sans" panose="020B0604020202020204" pitchFamily="34" charset="0"/>
            </a:endParaRPr>
          </a:p>
          <a:p>
            <a:pPr marL="457200" indent="-457200" algn="l">
              <a:spcBef>
                <a:spcPts val="1200"/>
              </a:spcBef>
              <a:buFont typeface="+mj-lt"/>
              <a:buAutoNum type="arabicPeriod" startAt="4"/>
            </a:pPr>
            <a:r>
              <a:rPr lang="en-US" sz="1900" dirty="0">
                <a:solidFill>
                  <a:schemeClr val="bg2"/>
                </a:solidFill>
                <a:latin typeface="Liberation Sans" panose="020B0604020202020204" pitchFamily="34" charset="0"/>
              </a:rPr>
              <a:t>During March, services were performed for $4,000 of the unearned service revenue reported.</a:t>
            </a:r>
          </a:p>
          <a:p>
            <a:pPr algn="l">
              <a:spcBef>
                <a:spcPts val="1800"/>
              </a:spcBef>
            </a:pPr>
            <a:r>
              <a:rPr lang="en-US" sz="1900" dirty="0">
                <a:solidFill>
                  <a:schemeClr val="tx2">
                    <a:lumMod val="50000"/>
                  </a:schemeClr>
                </a:solidFill>
                <a:latin typeface="Liberation Sans" panose="020B0604020202020204" pitchFamily="34" charset="0"/>
              </a:rPr>
              <a:t>SOLUTION</a:t>
            </a:r>
          </a:p>
        </p:txBody>
      </p:sp>
      <p:sp>
        <p:nvSpPr>
          <p:cNvPr id="11" name="Isosceles Triangle 10"/>
          <p:cNvSpPr/>
          <p:nvPr/>
        </p:nvSpPr>
        <p:spPr bwMode="auto">
          <a:xfrm rot="5400000">
            <a:off x="1917401" y="543503"/>
            <a:ext cx="338931" cy="329406"/>
          </a:xfrm>
          <a:prstGeom prst="triangle">
            <a:avLst/>
          </a:prstGeom>
          <a:solidFill>
            <a:srgbClr val="003399"/>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iberation Sans" panose="020B0604020202020204" pitchFamily="34" charset="0"/>
            </a:endParaRPr>
          </a:p>
        </p:txBody>
      </p:sp>
      <p:sp>
        <p:nvSpPr>
          <p:cNvPr id="12" name="TextBox 11"/>
          <p:cNvSpPr txBox="1"/>
          <p:nvPr/>
        </p:nvSpPr>
        <p:spPr>
          <a:xfrm>
            <a:off x="171260" y="411948"/>
            <a:ext cx="173374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lgn="ctr">
              <a:spcBef>
                <a:spcPct val="50000"/>
              </a:spcBef>
              <a:defRPr i="0">
                <a:solidFill>
                  <a:srgbClr val="E20000"/>
                </a:solidFill>
                <a:effectLst/>
                <a:latin typeface="Arial"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buClr>
                <a:srgbClr val="E20000"/>
              </a:buClr>
            </a:pPr>
            <a:r>
              <a:rPr lang="en-US" sz="3200" b="1" dirty="0">
                <a:latin typeface="Liberation Sans" panose="020B0604020202020204" pitchFamily="34" charset="0"/>
              </a:rPr>
              <a:t>DO IT!</a:t>
            </a:r>
          </a:p>
        </p:txBody>
      </p:sp>
      <p:sp>
        <p:nvSpPr>
          <p:cNvPr id="14" name="TextBox 13"/>
          <p:cNvSpPr txBox="1"/>
          <p:nvPr/>
        </p:nvSpPr>
        <p:spPr>
          <a:xfrm>
            <a:off x="2183330" y="344873"/>
            <a:ext cx="750370" cy="707886"/>
          </a:xfrm>
          <a:prstGeom prst="rect">
            <a:avLst/>
          </a:prstGeom>
          <a:noFill/>
        </p:spPr>
        <p:txBody>
          <a:bodyPr wrap="square" rtlCol="0">
            <a:spAutoFit/>
          </a:bodyPr>
          <a:lstStyle/>
          <a:p>
            <a:pPr algn="ctr">
              <a:buClr>
                <a:srgbClr val="E20000"/>
              </a:buClr>
            </a:pPr>
            <a:r>
              <a:rPr lang="en-US" sz="4000" b="1" i="0" dirty="0">
                <a:solidFill>
                  <a:srgbClr val="E20000"/>
                </a:solidFill>
                <a:effectLst/>
                <a:latin typeface="Liberation Sans" panose="020B0604020202020204" pitchFamily="34" charset="0"/>
              </a:rPr>
              <a:t>2</a:t>
            </a:r>
          </a:p>
        </p:txBody>
      </p:sp>
      <p:cxnSp>
        <p:nvCxnSpPr>
          <p:cNvPr id="15" name="Straight Connector 14"/>
          <p:cNvCxnSpPr/>
          <p:nvPr/>
        </p:nvCxnSpPr>
        <p:spPr bwMode="auto">
          <a:xfrm>
            <a:off x="1905000" y="265455"/>
            <a:ext cx="0" cy="912801"/>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16" name="Rectangle 15"/>
          <p:cNvSpPr/>
          <p:nvPr/>
        </p:nvSpPr>
        <p:spPr bwMode="auto">
          <a:xfrm>
            <a:off x="8866496" y="15920"/>
            <a:ext cx="228600" cy="1244586"/>
          </a:xfrm>
          <a:prstGeom prst="rect">
            <a:avLst/>
          </a:prstGeom>
          <a:solidFill>
            <a:schemeClr val="accent3"/>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iberation Sans" panose="020B0604020202020204" pitchFamily="34" charset="0"/>
            </a:endParaRPr>
          </a:p>
        </p:txBody>
      </p:sp>
      <p:cxnSp>
        <p:nvCxnSpPr>
          <p:cNvPr id="5" name="Straight Connector 4"/>
          <p:cNvCxnSpPr/>
          <p:nvPr/>
        </p:nvCxnSpPr>
        <p:spPr bwMode="auto">
          <a:xfrm>
            <a:off x="5916304" y="2424752"/>
            <a:ext cx="838200" cy="0"/>
          </a:xfrm>
          <a:prstGeom prst="line">
            <a:avLst/>
          </a:prstGeom>
          <a:solidFill>
            <a:schemeClr val="accent1"/>
          </a:solidFill>
          <a:ln w="19050" cap="sq" cmpd="sng" algn="ctr">
            <a:solidFill>
              <a:schemeClr val="tx1"/>
            </a:solidFill>
            <a:prstDash val="solid"/>
            <a:round/>
            <a:headEnd type="none" w="sm" len="sm"/>
            <a:tailEnd type="none" w="sm" len="sm"/>
          </a:ln>
          <a:effectLst/>
        </p:spPr>
      </p:cxnSp>
      <p:cxnSp>
        <p:nvCxnSpPr>
          <p:cNvPr id="22" name="Straight Connector 21"/>
          <p:cNvCxnSpPr/>
          <p:nvPr/>
        </p:nvCxnSpPr>
        <p:spPr bwMode="auto">
          <a:xfrm>
            <a:off x="7391400" y="2424752"/>
            <a:ext cx="838200" cy="0"/>
          </a:xfrm>
          <a:prstGeom prst="line">
            <a:avLst/>
          </a:prstGeom>
          <a:solidFill>
            <a:schemeClr val="accent1"/>
          </a:solidFill>
          <a:ln w="19050" cap="sq" cmpd="sng" algn="ctr">
            <a:solidFill>
              <a:schemeClr val="tx1"/>
            </a:solidFill>
            <a:prstDash val="solid"/>
            <a:round/>
            <a:headEnd type="none" w="sm" len="sm"/>
            <a:tailEnd type="none" w="sm" len="sm"/>
          </a:ln>
          <a:effectLst/>
        </p:spPr>
      </p:cxnSp>
      <p:sp>
        <p:nvSpPr>
          <p:cNvPr id="17" name="Rectangle 10"/>
          <p:cNvSpPr>
            <a:spLocks noChangeArrowheads="1"/>
          </p:cNvSpPr>
          <p:nvPr/>
        </p:nvSpPr>
        <p:spPr bwMode="auto">
          <a:xfrm>
            <a:off x="429904" y="5691426"/>
            <a:ext cx="8333096" cy="861774"/>
          </a:xfrm>
          <a:prstGeom prst="rect">
            <a:avLst/>
          </a:prstGeom>
          <a:noFill/>
          <a:ln>
            <a:noFill/>
          </a:ln>
          <a:effectLst/>
          <a:extLst>
            <a:ext uri="{909E8E84-426E-40DD-AFC4-6F175D3DCCD1}">
              <a14:hiddenFill xmlns:a14="http://schemas.microsoft.com/office/drawing/2010/main">
                <a:solidFill>
                  <a:srgbClr val="EBF7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gn="ctr">
              <a:tabLst>
                <a:tab pos="1943100" algn="l"/>
              </a:tabLst>
              <a:defRPr sz="2400">
                <a:solidFill>
                  <a:schemeClr val="tx1"/>
                </a:solidFill>
                <a:latin typeface="Times New Roman" pitchFamily="18" charset="0"/>
              </a:defRPr>
            </a:lvl1pPr>
            <a:lvl2pPr marL="971550" indent="-457200" algn="ctr">
              <a:tabLst>
                <a:tab pos="1943100" algn="l"/>
              </a:tabLst>
              <a:defRPr sz="2400">
                <a:solidFill>
                  <a:schemeClr val="tx1"/>
                </a:solidFill>
                <a:latin typeface="Times New Roman" pitchFamily="18" charset="0"/>
              </a:defRPr>
            </a:lvl2pPr>
            <a:lvl3pPr marL="1543050" indent="-457200" algn="ctr">
              <a:tabLst>
                <a:tab pos="1943100" algn="l"/>
              </a:tabLst>
              <a:defRPr sz="2400">
                <a:solidFill>
                  <a:schemeClr val="tx1"/>
                </a:solidFill>
                <a:latin typeface="Times New Roman" pitchFamily="18" charset="0"/>
              </a:defRPr>
            </a:lvl3pPr>
            <a:lvl4pPr marL="2114550" indent="-457200" algn="ctr">
              <a:tabLst>
                <a:tab pos="1943100" algn="l"/>
              </a:tabLst>
              <a:defRPr sz="2400">
                <a:solidFill>
                  <a:schemeClr val="tx1"/>
                </a:solidFill>
                <a:latin typeface="Times New Roman" pitchFamily="18" charset="0"/>
              </a:defRPr>
            </a:lvl4pPr>
            <a:lvl5pPr marL="2686050" indent="-457200" algn="ctr">
              <a:tabLst>
                <a:tab pos="1943100" algn="l"/>
              </a:tabLst>
              <a:defRPr sz="2400">
                <a:solidFill>
                  <a:schemeClr val="tx1"/>
                </a:solidFill>
                <a:latin typeface="Times New Roman" pitchFamily="18" charset="0"/>
              </a:defRPr>
            </a:lvl5pPr>
            <a:lvl6pPr marL="3143250" indent="-457200" algn="ctr" eaLnBrk="0" fontAlgn="base" hangingPunct="0">
              <a:spcBef>
                <a:spcPct val="0"/>
              </a:spcBef>
              <a:spcAft>
                <a:spcPct val="0"/>
              </a:spcAft>
              <a:tabLst>
                <a:tab pos="1943100" algn="l"/>
              </a:tabLst>
              <a:defRPr sz="2400">
                <a:solidFill>
                  <a:schemeClr val="tx1"/>
                </a:solidFill>
                <a:latin typeface="Times New Roman" pitchFamily="18" charset="0"/>
              </a:defRPr>
            </a:lvl6pPr>
            <a:lvl7pPr marL="3600450" indent="-457200" algn="ctr" eaLnBrk="0" fontAlgn="base" hangingPunct="0">
              <a:spcBef>
                <a:spcPct val="0"/>
              </a:spcBef>
              <a:spcAft>
                <a:spcPct val="0"/>
              </a:spcAft>
              <a:tabLst>
                <a:tab pos="1943100" algn="l"/>
              </a:tabLst>
              <a:defRPr sz="2400">
                <a:solidFill>
                  <a:schemeClr val="tx1"/>
                </a:solidFill>
                <a:latin typeface="Times New Roman" pitchFamily="18" charset="0"/>
              </a:defRPr>
            </a:lvl7pPr>
            <a:lvl8pPr marL="4057650" indent="-457200" algn="ctr" eaLnBrk="0" fontAlgn="base" hangingPunct="0">
              <a:spcBef>
                <a:spcPct val="0"/>
              </a:spcBef>
              <a:spcAft>
                <a:spcPct val="0"/>
              </a:spcAft>
              <a:tabLst>
                <a:tab pos="1943100" algn="l"/>
              </a:tabLst>
              <a:defRPr sz="2400">
                <a:solidFill>
                  <a:schemeClr val="tx1"/>
                </a:solidFill>
                <a:latin typeface="Times New Roman" pitchFamily="18" charset="0"/>
              </a:defRPr>
            </a:lvl8pPr>
            <a:lvl9pPr marL="4514850" indent="-457200" algn="ctr" eaLnBrk="0" fontAlgn="base" hangingPunct="0">
              <a:spcBef>
                <a:spcPct val="0"/>
              </a:spcBef>
              <a:spcAft>
                <a:spcPct val="0"/>
              </a:spcAft>
              <a:tabLst>
                <a:tab pos="1943100" algn="l"/>
              </a:tabLst>
              <a:defRPr sz="2400">
                <a:solidFill>
                  <a:schemeClr val="tx1"/>
                </a:solidFill>
                <a:latin typeface="Times New Roman" pitchFamily="18" charset="0"/>
              </a:defRPr>
            </a:lvl9pPr>
          </a:lstStyle>
          <a:p>
            <a:pPr marL="914400" indent="-450850" algn="l">
              <a:lnSpc>
                <a:spcPct val="125000"/>
              </a:lnSpc>
              <a:spcBef>
                <a:spcPts val="300"/>
              </a:spcBef>
              <a:tabLst>
                <a:tab pos="6346825" algn="r"/>
                <a:tab pos="7710488" algn="r"/>
              </a:tabLst>
            </a:pPr>
            <a:r>
              <a:rPr lang="en-US" sz="1900" dirty="0">
                <a:solidFill>
                  <a:schemeClr val="bg2"/>
                </a:solidFill>
                <a:latin typeface="Liberation Sans" panose="020B0604020202020204" pitchFamily="34" charset="0"/>
              </a:rPr>
              <a:t>Unearned Service Revenue	4,000</a:t>
            </a:r>
          </a:p>
          <a:p>
            <a:pPr marL="914400" indent="-450850" algn="l">
              <a:lnSpc>
                <a:spcPct val="125000"/>
              </a:lnSpc>
              <a:spcBef>
                <a:spcPts val="300"/>
              </a:spcBef>
              <a:tabLst>
                <a:tab pos="6346825" algn="r"/>
                <a:tab pos="7710488" algn="r"/>
              </a:tabLst>
            </a:pPr>
            <a:r>
              <a:rPr lang="en-US" sz="1900" dirty="0">
                <a:solidFill>
                  <a:schemeClr val="bg2"/>
                </a:solidFill>
                <a:latin typeface="Liberation Sans" panose="020B0604020202020204" pitchFamily="34" charset="0"/>
              </a:rPr>
              <a:t>	Service Revenue		4,000</a:t>
            </a:r>
          </a:p>
        </p:txBody>
      </p:sp>
      <p:sp>
        <p:nvSpPr>
          <p:cNvPr id="18"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2 </a:t>
            </a:r>
          </a:p>
        </p:txBody>
      </p:sp>
    </p:spTree>
    <p:extLst>
      <p:ext uri="{BB962C8B-B14F-4D97-AF65-F5344CB8AC3E}">
        <p14:creationId xmlns:p14="http://schemas.microsoft.com/office/powerpoint/2010/main" val="198131075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left)">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wipe(left)">
                                      <p:cBhvr>
                                        <p:cTn id="12"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bldLvl="3"/>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evron 2"/>
          <p:cNvSpPr/>
          <p:nvPr/>
        </p:nvSpPr>
        <p:spPr bwMode="auto">
          <a:xfrm>
            <a:off x="381000" y="2864428"/>
            <a:ext cx="2179320" cy="900545"/>
          </a:xfrm>
          <a:prstGeom prst="chevron">
            <a:avLst>
              <a:gd name="adj" fmla="val 36223"/>
            </a:avLst>
          </a:prstGeom>
          <a:solidFill>
            <a:srgbClr val="00B0F0"/>
          </a:solidFill>
          <a:ln w="12700" cap="sq" cmpd="sng" algn="ctr">
            <a:solidFill>
              <a:schemeClr val="tx1"/>
            </a:solidFill>
            <a:prstDash val="solid"/>
            <a:round/>
            <a:headEnd type="none" w="sm" len="sm"/>
            <a:tailEnd type="none" w="sm" len="sm"/>
          </a:ln>
          <a:effectLst/>
        </p:spPr>
        <p:txBody>
          <a:bodyPr vert="horz" wrap="square" lIns="0" tIns="45720" rIns="0" bIns="45720" numCol="1" rtlCol="0" anchor="ctr" anchorCtr="0" compatLnSpc="1">
            <a:prstTxWarp prst="textNoShape">
              <a:avLst/>
            </a:prstTxWarp>
          </a:bodyPr>
          <a:lstStyle/>
          <a:p>
            <a:pPr marL="53975" algn="ctr"/>
            <a:r>
              <a:rPr lang="en-US" sz="1700" dirty="0">
                <a:solidFill>
                  <a:schemeClr val="accent3"/>
                </a:solidFill>
                <a:latin typeface="Liberation Sans" panose="020B0604020202020204" pitchFamily="34" charset="0"/>
              </a:rPr>
              <a:t>Analyze business transactions</a:t>
            </a:r>
          </a:p>
        </p:txBody>
      </p:sp>
      <p:sp>
        <p:nvSpPr>
          <p:cNvPr id="10" name="Chevron 9"/>
          <p:cNvSpPr/>
          <p:nvPr/>
        </p:nvSpPr>
        <p:spPr bwMode="auto">
          <a:xfrm>
            <a:off x="2313296" y="2864428"/>
            <a:ext cx="2179320" cy="900545"/>
          </a:xfrm>
          <a:prstGeom prst="chevron">
            <a:avLst>
              <a:gd name="adj" fmla="val 48333"/>
            </a:avLst>
          </a:prstGeom>
          <a:solidFill>
            <a:srgbClr val="00B0F0"/>
          </a:solidFill>
          <a:ln w="12700" cap="sq" cmpd="sng" algn="ctr">
            <a:solidFill>
              <a:schemeClr val="tx1"/>
            </a:solidFill>
            <a:prstDash val="solid"/>
            <a:round/>
            <a:headEnd type="none" w="sm" len="sm"/>
            <a:tailEnd type="none" w="sm" len="sm"/>
          </a:ln>
          <a:effectLst/>
        </p:spPr>
        <p:txBody>
          <a:bodyPr vert="horz" wrap="square" lIns="0" tIns="45720" rIns="0" bIns="45720" numCol="1" rtlCol="0" anchor="ctr" anchorCtr="0" compatLnSpc="1">
            <a:prstTxWarp prst="textNoShape">
              <a:avLst/>
            </a:prstTxWarp>
          </a:bodyPr>
          <a:lstStyle/>
          <a:p>
            <a:pPr marL="53975" marR="0" algn="r" defTabSz="914400" rtl="0" eaLnBrk="0" fontAlgn="base" latinLnBrk="0" hangingPunct="0">
              <a:lnSpc>
                <a:spcPct val="100000"/>
              </a:lnSpc>
              <a:spcBef>
                <a:spcPct val="0"/>
              </a:spcBef>
              <a:spcAft>
                <a:spcPct val="0"/>
              </a:spcAft>
              <a:buClrTx/>
              <a:buSzTx/>
              <a:buFontTx/>
              <a:buNone/>
              <a:tabLst/>
            </a:pPr>
            <a:r>
              <a:rPr kumimoji="0" lang="en-US" sz="1700" b="1" i="0" u="none" strike="noStrike" cap="none" normalizeH="0" baseline="0" dirty="0">
                <a:ln>
                  <a:noFill/>
                </a:ln>
                <a:solidFill>
                  <a:schemeClr val="accent3"/>
                </a:solidFill>
                <a:effectLst/>
                <a:latin typeface="Liberation Sans" panose="020B0604020202020204" pitchFamily="34" charset="0"/>
              </a:rPr>
              <a:t>Journalize</a:t>
            </a:r>
          </a:p>
        </p:txBody>
      </p:sp>
      <p:sp>
        <p:nvSpPr>
          <p:cNvPr id="11" name="Chevron 10"/>
          <p:cNvSpPr/>
          <p:nvPr/>
        </p:nvSpPr>
        <p:spPr bwMode="auto">
          <a:xfrm>
            <a:off x="4143348" y="2868314"/>
            <a:ext cx="1371600" cy="900545"/>
          </a:xfrm>
          <a:prstGeom prst="chevron">
            <a:avLst>
              <a:gd name="adj" fmla="val 48333"/>
            </a:avLst>
          </a:prstGeom>
          <a:solidFill>
            <a:srgbClr val="00B0F0"/>
          </a:solidFill>
          <a:ln w="12700" cap="sq" cmpd="sng" algn="ctr">
            <a:solidFill>
              <a:schemeClr val="tx1"/>
            </a:solidFill>
            <a:prstDash val="solid"/>
            <a:round/>
            <a:headEnd type="none" w="sm" len="sm"/>
            <a:tailEnd type="none" w="sm" len="sm"/>
          </a:ln>
          <a:effectLst/>
        </p:spPr>
        <p:txBody>
          <a:bodyPr vert="horz" wrap="square" lIns="0" tIns="45720" rIns="0" bIns="45720" numCol="1" rtlCol="0" anchor="ctr"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US" sz="1700" b="1" i="0" u="none" strike="noStrike" cap="none" normalizeH="0" baseline="0" dirty="0">
                <a:ln>
                  <a:noFill/>
                </a:ln>
                <a:solidFill>
                  <a:schemeClr val="accent3"/>
                </a:solidFill>
                <a:effectLst/>
                <a:latin typeface="Liberation Sans" panose="020B0604020202020204" pitchFamily="34" charset="0"/>
              </a:rPr>
              <a:t>Post</a:t>
            </a:r>
          </a:p>
        </p:txBody>
      </p:sp>
      <p:sp>
        <p:nvSpPr>
          <p:cNvPr id="12" name="Chevron 11"/>
          <p:cNvSpPr/>
          <p:nvPr/>
        </p:nvSpPr>
        <p:spPr bwMode="auto">
          <a:xfrm>
            <a:off x="5167612" y="2868314"/>
            <a:ext cx="1844040" cy="900545"/>
          </a:xfrm>
          <a:prstGeom prst="chevron">
            <a:avLst>
              <a:gd name="adj" fmla="val 48333"/>
            </a:avLst>
          </a:prstGeom>
          <a:solidFill>
            <a:srgbClr val="00B0F0"/>
          </a:solidFill>
          <a:ln w="12700" cap="sq" cmpd="sng" algn="ctr">
            <a:solidFill>
              <a:schemeClr val="tx1"/>
            </a:solidFill>
            <a:prstDash val="solid"/>
            <a:round/>
            <a:headEnd type="none" w="sm" len="sm"/>
            <a:tailEnd type="none" w="sm" len="sm"/>
          </a:ln>
          <a:effectLst/>
        </p:spPr>
        <p:txBody>
          <a:bodyPr vert="horz" wrap="square" lIns="0" tIns="45720" rIns="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700" b="1" i="0" u="none" strike="noStrike" cap="none" normalizeH="0" baseline="0" dirty="0">
                <a:ln>
                  <a:noFill/>
                </a:ln>
                <a:solidFill>
                  <a:schemeClr val="accent3"/>
                </a:solidFill>
                <a:effectLst/>
                <a:latin typeface="Liberation Sans" panose="020B0604020202020204" pitchFamily="34" charset="0"/>
              </a:rPr>
              <a:t>Trial Balance</a:t>
            </a:r>
          </a:p>
        </p:txBody>
      </p:sp>
      <p:sp>
        <p:nvSpPr>
          <p:cNvPr id="13" name="Chevron 12"/>
          <p:cNvSpPr/>
          <p:nvPr/>
        </p:nvSpPr>
        <p:spPr bwMode="auto">
          <a:xfrm>
            <a:off x="6534406" y="2719273"/>
            <a:ext cx="2434133" cy="1198626"/>
          </a:xfrm>
          <a:prstGeom prst="chevron">
            <a:avLst>
              <a:gd name="adj" fmla="val 48333"/>
            </a:avLst>
          </a:prstGeom>
          <a:solidFill>
            <a:srgbClr val="00007F"/>
          </a:solidFill>
          <a:ln w="12700" cap="sq" cmpd="sng" algn="ctr">
            <a:solidFill>
              <a:schemeClr val="tx1"/>
            </a:solidFill>
            <a:prstDash val="solid"/>
            <a:round/>
            <a:headEnd type="none" w="sm" len="sm"/>
            <a:tailEnd type="none" w="sm" len="sm"/>
          </a:ln>
          <a:effectLst/>
        </p:spPr>
        <p:txBody>
          <a:bodyPr vert="horz" wrap="square" lIns="0" tIns="45720" rIns="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700" b="1" i="0" u="none" strike="noStrike" cap="none" normalizeH="0" baseline="0" dirty="0">
                <a:ln>
                  <a:noFill/>
                </a:ln>
                <a:solidFill>
                  <a:schemeClr val="accent3"/>
                </a:solidFill>
                <a:effectLst/>
                <a:latin typeface="Liberation Sans" panose="020B0604020202020204" pitchFamily="34" charset="0"/>
              </a:rPr>
              <a:t>Journalize and Post Adjusting Entries</a:t>
            </a:r>
          </a:p>
        </p:txBody>
      </p:sp>
      <p:sp>
        <p:nvSpPr>
          <p:cNvPr id="14" name="Chevron 13"/>
          <p:cNvSpPr/>
          <p:nvPr/>
        </p:nvSpPr>
        <p:spPr bwMode="auto">
          <a:xfrm>
            <a:off x="1170296" y="4277169"/>
            <a:ext cx="2179320" cy="900545"/>
          </a:xfrm>
          <a:prstGeom prst="chevron">
            <a:avLst>
              <a:gd name="adj" fmla="val 48333"/>
            </a:avLst>
          </a:prstGeom>
          <a:solidFill>
            <a:srgbClr val="00B0F0"/>
          </a:solidFill>
          <a:ln w="12700" cap="sq" cmpd="sng" algn="ctr">
            <a:solidFill>
              <a:schemeClr val="tx1"/>
            </a:solidFill>
            <a:prstDash val="solid"/>
            <a:round/>
            <a:headEnd type="none" w="sm" len="sm"/>
            <a:tailEnd type="none" w="sm" len="sm"/>
          </a:ln>
          <a:effectLst/>
        </p:spPr>
        <p:txBody>
          <a:bodyPr vert="horz" wrap="square" lIns="0" tIns="45720" rIns="0" bIns="45720" numCol="1" rtlCol="0" anchor="ctr" anchorCtr="0" compatLnSpc="1">
            <a:prstTxWarp prst="textNoShape">
              <a:avLst/>
            </a:prstTxWarp>
          </a:bodyPr>
          <a:lstStyle/>
          <a:p>
            <a:pPr marL="53975" algn="ctr"/>
            <a:r>
              <a:rPr lang="en-US" sz="1700" b="1" dirty="0">
                <a:solidFill>
                  <a:schemeClr val="accent3"/>
                </a:solidFill>
                <a:latin typeface="Liberation Sans" panose="020B0604020202020204" pitchFamily="34" charset="0"/>
              </a:rPr>
              <a:t>Adjusted Trial Balance</a:t>
            </a:r>
          </a:p>
        </p:txBody>
      </p:sp>
      <p:sp>
        <p:nvSpPr>
          <p:cNvPr id="15" name="Chevron 14"/>
          <p:cNvSpPr/>
          <p:nvPr/>
        </p:nvSpPr>
        <p:spPr bwMode="auto">
          <a:xfrm>
            <a:off x="2999920" y="4281055"/>
            <a:ext cx="2208976" cy="900545"/>
          </a:xfrm>
          <a:prstGeom prst="chevron">
            <a:avLst>
              <a:gd name="adj" fmla="val 48333"/>
            </a:avLst>
          </a:prstGeom>
          <a:solidFill>
            <a:srgbClr val="00B0F0"/>
          </a:solidFill>
          <a:ln w="12700" cap="sq" cmpd="sng" algn="ctr">
            <a:solidFill>
              <a:schemeClr val="tx1"/>
            </a:solidFill>
            <a:prstDash val="solid"/>
            <a:round/>
            <a:headEnd type="none" w="sm" len="sm"/>
            <a:tailEnd type="none" w="sm" len="sm"/>
          </a:ln>
          <a:effectLst/>
        </p:spPr>
        <p:txBody>
          <a:bodyPr vert="horz" wrap="square" lIns="0" tIns="45720" rIns="0" bIns="45720" numCol="1" rtlCol="0" anchor="ctr" anchorCtr="0" compatLnSpc="1">
            <a:prstTxWarp prst="textNoShape">
              <a:avLst/>
            </a:prstTxWarp>
          </a:bodyPr>
          <a:lstStyle/>
          <a:p>
            <a:pPr marL="53975" algn="ctr"/>
            <a:r>
              <a:rPr lang="en-US" sz="1700" b="1" dirty="0">
                <a:solidFill>
                  <a:schemeClr val="accent3"/>
                </a:solidFill>
                <a:latin typeface="Liberation Sans" panose="020B0604020202020204" pitchFamily="34" charset="0"/>
              </a:rPr>
              <a:t>Financial Statements</a:t>
            </a:r>
          </a:p>
        </p:txBody>
      </p:sp>
      <p:sp>
        <p:nvSpPr>
          <p:cNvPr id="16" name="Chevron 15"/>
          <p:cNvSpPr/>
          <p:nvPr/>
        </p:nvSpPr>
        <p:spPr bwMode="auto">
          <a:xfrm>
            <a:off x="4875208" y="4281055"/>
            <a:ext cx="1844040" cy="900545"/>
          </a:xfrm>
          <a:prstGeom prst="chevron">
            <a:avLst>
              <a:gd name="adj" fmla="val 48333"/>
            </a:avLst>
          </a:prstGeom>
          <a:solidFill>
            <a:srgbClr val="00B0F0"/>
          </a:solidFill>
          <a:ln w="12700" cap="sq" cmpd="sng" algn="ctr">
            <a:solidFill>
              <a:schemeClr val="tx1"/>
            </a:solidFill>
            <a:prstDash val="solid"/>
            <a:round/>
            <a:headEnd type="none" w="sm" len="sm"/>
            <a:tailEnd type="none" w="sm" len="sm"/>
          </a:ln>
          <a:effectLst/>
        </p:spPr>
        <p:txBody>
          <a:bodyPr vert="horz" wrap="square" lIns="0" tIns="45720" rIns="0" bIns="45720" numCol="1" rtlCol="0" anchor="ctr" anchorCtr="0" compatLnSpc="1">
            <a:prstTxWarp prst="textNoShape">
              <a:avLst/>
            </a:prstTxWarp>
          </a:bodyPr>
          <a:lstStyle/>
          <a:p>
            <a:pPr marL="53975" algn="ctr"/>
            <a:r>
              <a:rPr lang="en-US" sz="1700" b="1" dirty="0">
                <a:solidFill>
                  <a:schemeClr val="accent3"/>
                </a:solidFill>
                <a:latin typeface="Liberation Sans" panose="020B0604020202020204" pitchFamily="34" charset="0"/>
              </a:rPr>
              <a:t>Closing Entries</a:t>
            </a:r>
          </a:p>
        </p:txBody>
      </p:sp>
      <p:sp>
        <p:nvSpPr>
          <p:cNvPr id="17" name="Chevron 16"/>
          <p:cNvSpPr/>
          <p:nvPr/>
        </p:nvSpPr>
        <p:spPr bwMode="auto">
          <a:xfrm>
            <a:off x="6377771" y="4281055"/>
            <a:ext cx="2434133" cy="900545"/>
          </a:xfrm>
          <a:prstGeom prst="chevron">
            <a:avLst>
              <a:gd name="adj" fmla="val 48333"/>
            </a:avLst>
          </a:prstGeom>
          <a:solidFill>
            <a:srgbClr val="00B0F0"/>
          </a:solidFill>
          <a:ln w="12700" cap="sq" cmpd="sng" algn="ctr">
            <a:solidFill>
              <a:schemeClr val="tx1"/>
            </a:solidFill>
            <a:prstDash val="solid"/>
            <a:round/>
            <a:headEnd type="none" w="sm" len="sm"/>
            <a:tailEnd type="none" w="sm" len="sm"/>
          </a:ln>
          <a:effectLst/>
        </p:spPr>
        <p:txBody>
          <a:bodyPr vert="horz" wrap="square" lIns="0" tIns="45720" rIns="0" bIns="45720" numCol="1" rtlCol="0" anchor="ctr" anchorCtr="0" compatLnSpc="1">
            <a:prstTxWarp prst="textNoShape">
              <a:avLst/>
            </a:prstTxWarp>
          </a:bodyPr>
          <a:lstStyle/>
          <a:p>
            <a:pPr marL="53975" algn="ctr"/>
            <a:r>
              <a:rPr lang="en-US" sz="1700" b="1" dirty="0">
                <a:solidFill>
                  <a:schemeClr val="accent3"/>
                </a:solidFill>
                <a:latin typeface="Liberation Sans" panose="020B0604020202020204" pitchFamily="34" charset="0"/>
              </a:rPr>
              <a:t>Post-Closing Trial Balance</a:t>
            </a:r>
          </a:p>
        </p:txBody>
      </p:sp>
      <p:sp>
        <p:nvSpPr>
          <p:cNvPr id="4" name="Rectangle 3"/>
          <p:cNvSpPr/>
          <p:nvPr/>
        </p:nvSpPr>
        <p:spPr>
          <a:xfrm>
            <a:off x="609600" y="1642312"/>
            <a:ext cx="8139112" cy="9771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rgbClr val="CC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25000"/>
              </a:lnSpc>
              <a:spcBef>
                <a:spcPts val="1200"/>
              </a:spcBef>
            </a:pPr>
            <a:r>
              <a:rPr lang="en-US" sz="2300" dirty="0">
                <a:solidFill>
                  <a:schemeClr val="tx1"/>
                </a:solidFill>
                <a:latin typeface="Liberation Sans" panose="020B0604020202020204" pitchFamily="34" charset="0"/>
              </a:rPr>
              <a:t>Increase both a balance sheet and an income statement account. </a:t>
            </a:r>
            <a:endParaRPr lang="en-US" altLang="en-US" sz="2300" dirty="0">
              <a:solidFill>
                <a:schemeClr val="tx1"/>
              </a:solidFill>
              <a:latin typeface="Liberation Sans" panose="020B0604020202020204" pitchFamily="34" charset="0"/>
            </a:endParaRPr>
          </a:p>
        </p:txBody>
      </p:sp>
      <p:sp>
        <p:nvSpPr>
          <p:cNvPr id="20"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3 </a:t>
            </a:r>
          </a:p>
        </p:txBody>
      </p:sp>
      <p:sp>
        <p:nvSpPr>
          <p:cNvPr id="18" name="Isosceles Triangle 17"/>
          <p:cNvSpPr/>
          <p:nvPr/>
        </p:nvSpPr>
        <p:spPr bwMode="auto">
          <a:xfrm rot="5400000">
            <a:off x="1917401" y="616060"/>
            <a:ext cx="338931" cy="329406"/>
          </a:xfrm>
          <a:prstGeom prst="triangle">
            <a:avLst/>
          </a:prstGeom>
          <a:solidFill>
            <a:srgbClr val="003399"/>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iberation Sans" panose="020B0604020202020204" pitchFamily="34" charset="0"/>
            </a:endParaRPr>
          </a:p>
        </p:txBody>
      </p:sp>
      <p:sp>
        <p:nvSpPr>
          <p:cNvPr id="19" name="TextBox 18"/>
          <p:cNvSpPr txBox="1"/>
          <p:nvPr/>
        </p:nvSpPr>
        <p:spPr>
          <a:xfrm>
            <a:off x="228600" y="465160"/>
            <a:ext cx="173374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lgn="ctr">
              <a:spcBef>
                <a:spcPct val="50000"/>
              </a:spcBef>
              <a:defRPr i="0">
                <a:solidFill>
                  <a:srgbClr val="E20000"/>
                </a:solidFill>
                <a:effectLst/>
                <a:latin typeface="Arial"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sz="1800" b="1" dirty="0">
                <a:solidFill>
                  <a:srgbClr val="CC0000"/>
                </a:solidFill>
                <a:latin typeface="Liberation Sans" panose="020B0604020202020204" pitchFamily="34" charset="0"/>
              </a:rPr>
              <a:t>LEARNING OBJECTIVE</a:t>
            </a:r>
          </a:p>
        </p:txBody>
      </p:sp>
      <p:sp>
        <p:nvSpPr>
          <p:cNvPr id="21" name="Rounded Rectangle 20"/>
          <p:cNvSpPr/>
          <p:nvPr/>
        </p:nvSpPr>
        <p:spPr bwMode="auto">
          <a:xfrm>
            <a:off x="2789829" y="330348"/>
            <a:ext cx="5958883" cy="941945"/>
          </a:xfrm>
          <a:prstGeom prst="roundRect">
            <a:avLst/>
          </a:prstGeom>
          <a:solidFill>
            <a:srgbClr val="0066CC"/>
          </a:solidFill>
          <a:ln w="12700" cap="sq" cmpd="sng" algn="ctr">
            <a:noFill/>
            <a:prstDash val="solid"/>
            <a:round/>
            <a:headEnd type="none" w="sm" len="sm"/>
            <a:tailEnd type="none" w="sm" len="sm"/>
          </a:ln>
          <a:effectLst>
            <a:innerShdw blurRad="114300">
              <a:prstClr val="black"/>
            </a:innerShdw>
          </a:effectLst>
        </p:spPr>
        <p:txBody>
          <a:bodyPr vert="horz" wrap="square" lIns="91440" tIns="45720" rIns="91440" bIns="91440" numCol="1" rtlCol="0" anchor="ctr" anchorCtr="0" compatLnSpc="1">
            <a:prstTxWarp prst="textNoShape">
              <a:avLst/>
            </a:prstTxWarp>
            <a:noAutofit/>
          </a:bodyPr>
          <a:lstStyle/>
          <a:p>
            <a:pPr marL="53975" algn="l"/>
            <a:r>
              <a:rPr lang="en-US" sz="2600" dirty="0">
                <a:solidFill>
                  <a:schemeClr val="accent3"/>
                </a:solidFill>
                <a:effectLst>
                  <a:outerShdw blurRad="38100" dist="38100" dir="2700000" algn="tl">
                    <a:srgbClr val="000000">
                      <a:alpha val="43137"/>
                    </a:srgbClr>
                  </a:outerShdw>
                </a:effectLst>
                <a:latin typeface="Liberation Sans" panose="020B0604020202020204" pitchFamily="34" charset="0"/>
              </a:rPr>
              <a:t>Prepare adjusting entries for accruals.</a:t>
            </a:r>
          </a:p>
        </p:txBody>
      </p:sp>
      <p:sp>
        <p:nvSpPr>
          <p:cNvPr id="22" name="TextBox 21"/>
          <p:cNvSpPr txBox="1"/>
          <p:nvPr/>
        </p:nvSpPr>
        <p:spPr>
          <a:xfrm>
            <a:off x="2169682" y="426570"/>
            <a:ext cx="554182" cy="707886"/>
          </a:xfrm>
          <a:prstGeom prst="rect">
            <a:avLst/>
          </a:prstGeom>
          <a:noFill/>
        </p:spPr>
        <p:txBody>
          <a:bodyPr wrap="square" rtlCol="0">
            <a:spAutoFit/>
          </a:bodyPr>
          <a:lstStyle/>
          <a:p>
            <a:pPr algn="ctr"/>
            <a:r>
              <a:rPr lang="en-US" sz="4000" b="1" i="0" dirty="0">
                <a:solidFill>
                  <a:srgbClr val="CC0000"/>
                </a:solidFill>
                <a:effectLst/>
                <a:latin typeface="Liberation Sans" panose="020B0604020202020204" pitchFamily="34" charset="0"/>
              </a:rPr>
              <a:t>3</a:t>
            </a:r>
          </a:p>
        </p:txBody>
      </p:sp>
      <p:cxnSp>
        <p:nvCxnSpPr>
          <p:cNvPr id="23" name="Straight Connector 22"/>
          <p:cNvCxnSpPr/>
          <p:nvPr/>
        </p:nvCxnSpPr>
        <p:spPr bwMode="auto">
          <a:xfrm>
            <a:off x="1905000" y="338012"/>
            <a:ext cx="0" cy="912801"/>
          </a:xfrm>
          <a:prstGeom prst="line">
            <a:avLst/>
          </a:prstGeom>
          <a:solidFill>
            <a:schemeClr val="accent1"/>
          </a:solidFill>
          <a:ln w="38100" cap="sq" cmpd="sng" algn="ctr">
            <a:solidFill>
              <a:schemeClr val="tx1"/>
            </a:solidFill>
            <a:prstDash val="solid"/>
            <a:round/>
            <a:headEnd type="none" w="sm" len="sm"/>
            <a:tailEnd type="none" w="sm" len="sm"/>
          </a:ln>
          <a:effectLst/>
        </p:spPr>
      </p:cxnSp>
    </p:spTree>
    <p:extLst>
      <p:ext uri="{BB962C8B-B14F-4D97-AF65-F5344CB8AC3E}">
        <p14:creationId xmlns:p14="http://schemas.microsoft.com/office/powerpoint/2010/main" val="111090860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left)">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685800" y="1295400"/>
            <a:ext cx="8001000" cy="355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rgbClr val="000000"/>
                </a:solidFill>
                <a:miter lim="800000"/>
                <a:headEnd type="none" w="sm" len="sm"/>
                <a:tailEnd type="none" w="sm" len="sm"/>
              </a14:hiddenLine>
            </a:ext>
          </a:extLst>
        </p:spPr>
        <p:txBody>
          <a:bodyPr>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7713" indent="-512763">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nSpc>
                <a:spcPct val="115000"/>
              </a:lnSpc>
              <a:spcBef>
                <a:spcPct val="70000"/>
              </a:spcBef>
              <a:buClrTx/>
              <a:buSzPct val="80000"/>
              <a:buFontTx/>
              <a:buNone/>
            </a:pPr>
            <a:r>
              <a:rPr lang="en-US" altLang="en-US" sz="2400" b="0" dirty="0">
                <a:solidFill>
                  <a:schemeClr val="tx1"/>
                </a:solidFill>
                <a:latin typeface="Liberation Sans" panose="020B0604020202020204" pitchFamily="34" charset="0"/>
              </a:rPr>
              <a:t>Made to record: </a:t>
            </a:r>
          </a:p>
          <a:p>
            <a:pPr lvl="1">
              <a:lnSpc>
                <a:spcPct val="115000"/>
              </a:lnSpc>
              <a:spcBef>
                <a:spcPct val="70000"/>
              </a:spcBef>
              <a:buClr>
                <a:srgbClr val="CC0000"/>
              </a:buClr>
              <a:buSzPct val="80000"/>
              <a:buFont typeface="Wingdings" pitchFamily="2" charset="2"/>
              <a:buChar char="u"/>
            </a:pPr>
            <a:r>
              <a:rPr lang="en-US" altLang="en-US" sz="2300" dirty="0">
                <a:solidFill>
                  <a:schemeClr val="tx1"/>
                </a:solidFill>
                <a:latin typeface="Liberation Sans" panose="020B0604020202020204" pitchFamily="34" charset="0"/>
              </a:rPr>
              <a:t>Revenues</a:t>
            </a:r>
            <a:r>
              <a:rPr lang="en-US" altLang="en-US" sz="2300" b="0" dirty="0">
                <a:solidFill>
                  <a:schemeClr val="tx1"/>
                </a:solidFill>
                <a:latin typeface="Liberation Sans" panose="020B0604020202020204" pitchFamily="34" charset="0"/>
              </a:rPr>
              <a:t> for services performed and </a:t>
            </a:r>
          </a:p>
          <a:p>
            <a:pPr lvl="1">
              <a:lnSpc>
                <a:spcPct val="115000"/>
              </a:lnSpc>
              <a:spcBef>
                <a:spcPct val="70000"/>
              </a:spcBef>
              <a:buClrTx/>
              <a:buSzPct val="80000"/>
              <a:buFontTx/>
              <a:buNone/>
            </a:pPr>
            <a:r>
              <a:rPr lang="en-US" altLang="en-US" sz="2300" b="0" dirty="0">
                <a:solidFill>
                  <a:schemeClr val="tx1"/>
                </a:solidFill>
                <a:latin typeface="Liberation Sans" panose="020B0604020202020204" pitchFamily="34" charset="0"/>
              </a:rPr>
              <a:t>			</a:t>
            </a:r>
            <a:r>
              <a:rPr lang="en-US" altLang="en-US" sz="2300" i="1" dirty="0">
                <a:solidFill>
                  <a:srgbClr val="CC0000"/>
                </a:solidFill>
                <a:latin typeface="Liberation Sans" panose="020B0604020202020204" pitchFamily="34" charset="0"/>
              </a:rPr>
              <a:t>OR</a:t>
            </a:r>
          </a:p>
          <a:p>
            <a:pPr lvl="1">
              <a:lnSpc>
                <a:spcPct val="115000"/>
              </a:lnSpc>
              <a:spcBef>
                <a:spcPct val="70000"/>
              </a:spcBef>
              <a:buClr>
                <a:srgbClr val="CC0000"/>
              </a:buClr>
              <a:buSzPct val="80000"/>
              <a:buFont typeface="Wingdings" pitchFamily="2" charset="2"/>
              <a:buChar char="u"/>
            </a:pPr>
            <a:r>
              <a:rPr lang="en-US" altLang="en-US" sz="2300" dirty="0">
                <a:solidFill>
                  <a:schemeClr val="tx1"/>
                </a:solidFill>
                <a:latin typeface="Liberation Sans" panose="020B0604020202020204" pitchFamily="34" charset="0"/>
              </a:rPr>
              <a:t>Expenses </a:t>
            </a:r>
            <a:r>
              <a:rPr lang="en-US" altLang="en-US" sz="2300" b="0" dirty="0">
                <a:solidFill>
                  <a:schemeClr val="tx1"/>
                </a:solidFill>
                <a:latin typeface="Liberation Sans" panose="020B0604020202020204" pitchFamily="34" charset="0"/>
              </a:rPr>
              <a:t>incurred </a:t>
            </a:r>
          </a:p>
          <a:p>
            <a:pPr>
              <a:lnSpc>
                <a:spcPct val="115000"/>
              </a:lnSpc>
              <a:spcBef>
                <a:spcPct val="70000"/>
              </a:spcBef>
              <a:buClrTx/>
              <a:buSzPct val="80000"/>
              <a:buFontTx/>
              <a:buNone/>
            </a:pPr>
            <a:r>
              <a:rPr lang="en-US" altLang="en-US" sz="2400" b="0" dirty="0">
                <a:solidFill>
                  <a:schemeClr val="tx1"/>
                </a:solidFill>
                <a:latin typeface="Liberation Sans" panose="020B0604020202020204" pitchFamily="34" charset="0"/>
              </a:rPr>
              <a:t>in the current accounting period that have not been recognized through daily entries.</a:t>
            </a:r>
          </a:p>
        </p:txBody>
      </p:sp>
      <p:sp>
        <p:nvSpPr>
          <p:cNvPr id="6"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7"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dirty="0">
                <a:solidFill>
                  <a:schemeClr val="tx2">
                    <a:lumMod val="50000"/>
                  </a:schemeClr>
                </a:solidFill>
                <a:latin typeface="Liberation Sans" panose="020B0604020202020204" pitchFamily="34" charset="0"/>
              </a:rPr>
              <a:t>Adjusting Entries for Accruals</a:t>
            </a:r>
            <a:endParaRPr lang="en-US" altLang="en-US" sz="3200" b="1" dirty="0">
              <a:solidFill>
                <a:schemeClr val="tx2">
                  <a:lumMod val="50000"/>
                </a:schemeClr>
              </a:solidFill>
              <a:latin typeface="Liberation Sans" panose="020B0604020202020204" pitchFamily="34" charset="0"/>
            </a:endParaRPr>
          </a:p>
        </p:txBody>
      </p:sp>
      <p:sp>
        <p:nvSpPr>
          <p:cNvPr id="5"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3 </a:t>
            </a:r>
          </a:p>
        </p:txBody>
      </p:sp>
    </p:spTree>
  </p:cSld>
  <p:clrMapOvr>
    <a:masterClrMapping/>
  </p:clrMapOvr>
  <p:transition>
    <p:wipe dir="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body" idx="1"/>
          </p:nvPr>
        </p:nvSpPr>
        <p:spPr>
          <a:xfrm>
            <a:off x="609600" y="1295400"/>
            <a:ext cx="8077200" cy="457200"/>
          </a:xfrm>
        </p:spPr>
        <p:txBody>
          <a:bodyPr/>
          <a:lstStyle/>
          <a:p>
            <a:pPr marL="0" indent="0">
              <a:lnSpc>
                <a:spcPct val="125000"/>
              </a:lnSpc>
              <a:spcBef>
                <a:spcPts val="0"/>
              </a:spcBef>
              <a:buClr>
                <a:srgbClr val="006666"/>
              </a:buClr>
              <a:buSzTx/>
              <a:buFont typeface="Monotype Sorts" pitchFamily="2" charset="2"/>
              <a:buNone/>
            </a:pPr>
            <a:r>
              <a:rPr lang="en-US" altLang="en-US" sz="2400" b="0" dirty="0">
                <a:effectLst/>
                <a:latin typeface="Liberation Sans" panose="020B0604020202020204" pitchFamily="34" charset="0"/>
              </a:rPr>
              <a:t>Revenues for services performed but not yet received in cash or recorded.</a:t>
            </a:r>
          </a:p>
        </p:txBody>
      </p:sp>
      <p:sp>
        <p:nvSpPr>
          <p:cNvPr id="39939" name="Rectangle 4"/>
          <p:cNvSpPr>
            <a:spLocks noChangeArrowheads="1"/>
          </p:cNvSpPr>
          <p:nvPr/>
        </p:nvSpPr>
        <p:spPr bwMode="auto">
          <a:xfrm>
            <a:off x="609600" y="4560888"/>
            <a:ext cx="3810000" cy="1412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rgbClr val="000000"/>
                </a:solidFill>
                <a:miter lim="800000"/>
                <a:headEnd/>
                <a:tailEnd/>
              </a14:hiddenLine>
            </a:ext>
          </a:extLst>
        </p:spPr>
        <p:txBody>
          <a:bodyPr>
            <a:spAutoFit/>
          </a:bodyPr>
          <a:lstStyle>
            <a:lvl1pPr marL="342900" indent="-342900">
              <a:spcBef>
                <a:spcPct val="20000"/>
              </a:spcBef>
              <a:buClr>
                <a:schemeClr val="accent2"/>
              </a:buClr>
              <a:buSzPct val="75000"/>
              <a:buFont typeface="Wingdings" pitchFamily="2" charset="2"/>
              <a:buChar char="l"/>
              <a:defRPr sz="2800" b="1">
                <a:solidFill>
                  <a:schemeClr val="bg2"/>
                </a:solidFill>
                <a:latin typeface="Arial" charset="0"/>
              </a:defRPr>
            </a:lvl1pPr>
            <a:lvl2pPr marL="1033463" indent="-461963">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lvl="1">
              <a:spcBef>
                <a:spcPct val="25000"/>
              </a:spcBef>
              <a:spcAft>
                <a:spcPct val="20000"/>
              </a:spcAft>
              <a:buClr>
                <a:srgbClr val="CC0000"/>
              </a:buClr>
              <a:buSzPct val="80000"/>
              <a:buFont typeface="Wingdings" pitchFamily="2" charset="2"/>
              <a:buChar char="u"/>
            </a:pPr>
            <a:r>
              <a:rPr lang="en-US" altLang="en-US" sz="2200" b="0" dirty="0">
                <a:latin typeface="Liberation Sans" panose="020B0604020202020204" pitchFamily="34" charset="0"/>
              </a:rPr>
              <a:t>rent</a:t>
            </a:r>
          </a:p>
          <a:p>
            <a:pPr lvl="1">
              <a:spcBef>
                <a:spcPct val="25000"/>
              </a:spcBef>
              <a:spcAft>
                <a:spcPct val="20000"/>
              </a:spcAft>
              <a:buClr>
                <a:srgbClr val="CC0000"/>
              </a:buClr>
              <a:buSzPct val="80000"/>
              <a:buFont typeface="Wingdings" pitchFamily="2" charset="2"/>
              <a:buChar char="u"/>
            </a:pPr>
            <a:r>
              <a:rPr lang="en-US" altLang="en-US" sz="2200" b="0" dirty="0">
                <a:latin typeface="Liberation Sans" panose="020B0604020202020204" pitchFamily="34" charset="0"/>
              </a:rPr>
              <a:t>interest</a:t>
            </a:r>
          </a:p>
          <a:p>
            <a:pPr lvl="1">
              <a:spcBef>
                <a:spcPct val="25000"/>
              </a:spcBef>
              <a:spcAft>
                <a:spcPct val="20000"/>
              </a:spcAft>
              <a:buClr>
                <a:srgbClr val="CC0000"/>
              </a:buClr>
              <a:buSzPct val="80000"/>
              <a:buFont typeface="Wingdings" pitchFamily="2" charset="2"/>
              <a:buChar char="u"/>
            </a:pPr>
            <a:r>
              <a:rPr lang="en-US" altLang="en-US" sz="2200" b="0" dirty="0">
                <a:latin typeface="Liberation Sans" panose="020B0604020202020204" pitchFamily="34" charset="0"/>
              </a:rPr>
              <a:t>services performed</a:t>
            </a:r>
          </a:p>
        </p:txBody>
      </p:sp>
      <p:sp>
        <p:nvSpPr>
          <p:cNvPr id="39940" name="Text Box 7"/>
          <p:cNvSpPr txBox="1">
            <a:spLocks noChangeArrowheads="1"/>
          </p:cNvSpPr>
          <p:nvPr/>
        </p:nvSpPr>
        <p:spPr bwMode="auto">
          <a:xfrm>
            <a:off x="4114800" y="3238703"/>
            <a:ext cx="1447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marL="457200" indent="-457200">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gn="ctr">
              <a:spcBef>
                <a:spcPct val="50000"/>
              </a:spcBef>
              <a:buClrTx/>
              <a:buSzTx/>
              <a:buFontTx/>
              <a:buNone/>
            </a:pPr>
            <a:r>
              <a:rPr lang="en-US" altLang="en-US" sz="2000" dirty="0">
                <a:solidFill>
                  <a:srgbClr val="CC0000"/>
                </a:solidFill>
                <a:latin typeface="Liberation Sans" panose="020B0604020202020204" pitchFamily="34" charset="0"/>
                <a:cs typeface="Arial" charset="0"/>
              </a:rPr>
              <a:t>BEFORE</a:t>
            </a:r>
          </a:p>
        </p:txBody>
      </p:sp>
      <p:sp>
        <p:nvSpPr>
          <p:cNvPr id="39941" name="Rectangle 10"/>
          <p:cNvSpPr>
            <a:spLocks noChangeArrowheads="1"/>
          </p:cNvSpPr>
          <p:nvPr/>
        </p:nvSpPr>
        <p:spPr bwMode="auto">
          <a:xfrm>
            <a:off x="685800" y="4038600"/>
            <a:ext cx="7315200" cy="44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rgbClr val="000000"/>
                </a:solidFill>
                <a:miter lim="800000"/>
                <a:headEnd/>
                <a:tailEnd/>
              </a14:hiddenLine>
            </a:ext>
          </a:extLst>
        </p:spPr>
        <p:txBody>
          <a:bodyPr>
            <a:spAutoFit/>
          </a:bodyPr>
          <a:lstStyle>
            <a:lvl1pPr marL="457200" indent="-457200">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spcAft>
                <a:spcPct val="20000"/>
              </a:spcAft>
              <a:buClrTx/>
              <a:buSzPct val="80000"/>
              <a:buFontTx/>
              <a:buNone/>
            </a:pPr>
            <a:r>
              <a:rPr lang="en-US" altLang="en-US" sz="2300" b="0" dirty="0">
                <a:latin typeface="Liberation Sans" panose="020B0604020202020204" pitchFamily="34" charset="0"/>
              </a:rPr>
              <a:t>Accrued revenues often occur in regard to:</a:t>
            </a:r>
          </a:p>
        </p:txBody>
      </p:sp>
      <p:sp>
        <p:nvSpPr>
          <p:cNvPr id="39942" name="Text Box 11"/>
          <p:cNvSpPr txBox="1">
            <a:spLocks noChangeArrowheads="1"/>
          </p:cNvSpPr>
          <p:nvPr/>
        </p:nvSpPr>
        <p:spPr bwMode="auto">
          <a:xfrm>
            <a:off x="5638800" y="3187371"/>
            <a:ext cx="2438400" cy="487518"/>
          </a:xfrm>
          <a:prstGeom prst="rect">
            <a:avLst/>
          </a:prstGeom>
          <a:solidFill>
            <a:srgbClr val="FFFFC5"/>
          </a:solidFill>
          <a:ln w="28575">
            <a:solidFill>
              <a:schemeClr val="tx1"/>
            </a:solidFill>
            <a:miter lim="800000"/>
            <a:headEnd/>
            <a:tailEnd/>
          </a:ln>
          <a:effectLst>
            <a:outerShdw dist="35921" dir="2700000" algn="ctr" rotWithShape="0">
              <a:schemeClr val="bg2"/>
            </a:outerShdw>
          </a:effectLst>
        </p:spPr>
        <p:txBody>
          <a:bodyPr tIns="27432">
            <a:spAutoFit/>
          </a:bodyPr>
          <a:lstStyle>
            <a:defPPr>
              <a:defRPr lang="en-US"/>
            </a:defPPr>
            <a:lvl1pPr marL="0" indent="0" algn="ctr">
              <a:spcBef>
                <a:spcPct val="50000"/>
              </a:spcBef>
              <a:buClrTx/>
              <a:buSzTx/>
              <a:buFontTx/>
              <a:buNone/>
              <a:defRPr sz="2400">
                <a:solidFill>
                  <a:schemeClr val="tx1"/>
                </a:solidFill>
                <a:latin typeface="Liberation Sans" panose="020B0604020202020204" pitchFamily="34" charset="0"/>
                <a:cs typeface="Arial" charset="0"/>
              </a:defRPr>
            </a:lvl1pPr>
            <a:lvl2pPr marL="742950" indent="-285750">
              <a:spcBef>
                <a:spcPct val="20000"/>
              </a:spcBef>
              <a:buClr>
                <a:schemeClr val="accent2"/>
              </a:buClr>
              <a:buSzPct val="75000"/>
              <a:buFont typeface="Wingdings" pitchFamily="2" charset="2"/>
              <a:buChar char="l"/>
              <a:defRPr sz="2400">
                <a:solidFill>
                  <a:schemeClr val="bg2"/>
                </a:solidFill>
              </a:defRPr>
            </a:lvl2pPr>
            <a:lvl3pPr marL="1143000" indent="-228600">
              <a:spcBef>
                <a:spcPct val="20000"/>
              </a:spcBef>
              <a:buClr>
                <a:schemeClr val="accent2"/>
              </a:buClr>
              <a:buSzPct val="75000"/>
              <a:buFont typeface="Wingdings" pitchFamily="2" charset="2"/>
              <a:buChar char="l"/>
              <a:defRPr sz="2000">
                <a:solidFill>
                  <a:schemeClr val="bg2"/>
                </a:solidFill>
              </a:defRPr>
            </a:lvl3pPr>
            <a:lvl4pPr marL="1600200" indent="-228600">
              <a:spcBef>
                <a:spcPct val="20000"/>
              </a:spcBef>
              <a:buClr>
                <a:schemeClr val="accent2"/>
              </a:buClr>
              <a:buSzPct val="75000"/>
              <a:buFont typeface="Wingdings" pitchFamily="2" charset="2"/>
              <a:buChar char="l"/>
              <a:defRPr sz="2000">
                <a:solidFill>
                  <a:schemeClr val="bg2"/>
                </a:solidFill>
              </a:defRPr>
            </a:lvl4pPr>
            <a:lvl5pPr marL="2057400" indent="-228600">
              <a:spcBef>
                <a:spcPct val="20000"/>
              </a:spcBef>
              <a:buClr>
                <a:schemeClr val="accent2"/>
              </a:buClr>
              <a:buSzPct val="75000"/>
              <a:buFont typeface="Wingdings" pitchFamily="2" charset="2"/>
              <a:buChar char="l"/>
              <a:defRPr sz="2000">
                <a:solidFill>
                  <a:schemeClr val="bg2"/>
                </a:solidFill>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a:solidFill>
                  <a:schemeClr val="bg2"/>
                </a:solidFill>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a:solidFill>
                  <a:schemeClr val="bg2"/>
                </a:solidFill>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a:solidFill>
                  <a:schemeClr val="bg2"/>
                </a:solidFill>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a:solidFill>
                  <a:schemeClr val="bg2"/>
                </a:solidFill>
              </a:defRPr>
            </a:lvl9pPr>
          </a:lstStyle>
          <a:p>
            <a:r>
              <a:rPr lang="en-US" altLang="en-US" dirty="0"/>
              <a:t>Cash Receipt</a:t>
            </a:r>
          </a:p>
        </p:txBody>
      </p:sp>
      <p:sp>
        <p:nvSpPr>
          <p:cNvPr id="39943" name="Text Box 12"/>
          <p:cNvSpPr txBox="1">
            <a:spLocks noChangeArrowheads="1"/>
          </p:cNvSpPr>
          <p:nvPr/>
        </p:nvSpPr>
        <p:spPr bwMode="auto">
          <a:xfrm>
            <a:off x="914400" y="3187371"/>
            <a:ext cx="3135313" cy="487518"/>
          </a:xfrm>
          <a:prstGeom prst="rect">
            <a:avLst/>
          </a:prstGeom>
          <a:solidFill>
            <a:srgbClr val="FFFFC5"/>
          </a:solidFill>
          <a:ln w="28575">
            <a:solidFill>
              <a:schemeClr val="tx1"/>
            </a:solidFill>
            <a:miter lim="800000"/>
            <a:headEnd/>
            <a:tailEnd/>
          </a:ln>
          <a:effectLst>
            <a:outerShdw dist="35921" dir="2700000" algn="ctr" rotWithShape="0">
              <a:schemeClr val="bg2"/>
            </a:outerShdw>
          </a:effectLst>
        </p:spPr>
        <p:txBody>
          <a:bodyPr tIns="27432">
            <a:spAutoFit/>
          </a:bodyPr>
          <a:lstStyle>
            <a:defPPr>
              <a:defRPr lang="en-US"/>
            </a:defPPr>
            <a:lvl1pPr marL="0" indent="0" algn="ctr">
              <a:spcBef>
                <a:spcPct val="50000"/>
              </a:spcBef>
              <a:buClrTx/>
              <a:buSzTx/>
              <a:buFontTx/>
              <a:buNone/>
              <a:defRPr sz="2400" b="0">
                <a:solidFill>
                  <a:schemeClr val="tx1"/>
                </a:solidFill>
                <a:latin typeface="Liberation Sans" panose="020B0604020202020204" pitchFamily="34" charset="0"/>
                <a:cs typeface="Arial" charset="0"/>
              </a:defRPr>
            </a:lvl1pPr>
            <a:lvl2pPr marL="742950" indent="-285750">
              <a:spcBef>
                <a:spcPct val="20000"/>
              </a:spcBef>
              <a:buClr>
                <a:schemeClr val="accent2"/>
              </a:buClr>
              <a:buSzPct val="75000"/>
              <a:buFont typeface="Wingdings" pitchFamily="2" charset="2"/>
              <a:buChar char="l"/>
              <a:defRPr sz="2400">
                <a:solidFill>
                  <a:schemeClr val="bg2"/>
                </a:solidFill>
              </a:defRPr>
            </a:lvl2pPr>
            <a:lvl3pPr marL="1143000" indent="-228600">
              <a:spcBef>
                <a:spcPct val="20000"/>
              </a:spcBef>
              <a:buClr>
                <a:schemeClr val="accent2"/>
              </a:buClr>
              <a:buSzPct val="75000"/>
              <a:buFont typeface="Wingdings" pitchFamily="2" charset="2"/>
              <a:buChar char="l"/>
              <a:defRPr sz="2000">
                <a:solidFill>
                  <a:schemeClr val="bg2"/>
                </a:solidFill>
              </a:defRPr>
            </a:lvl3pPr>
            <a:lvl4pPr marL="1600200" indent="-228600">
              <a:spcBef>
                <a:spcPct val="20000"/>
              </a:spcBef>
              <a:buClr>
                <a:schemeClr val="accent2"/>
              </a:buClr>
              <a:buSzPct val="75000"/>
              <a:buFont typeface="Wingdings" pitchFamily="2" charset="2"/>
              <a:buChar char="l"/>
              <a:defRPr sz="2000">
                <a:solidFill>
                  <a:schemeClr val="bg2"/>
                </a:solidFill>
              </a:defRPr>
            </a:lvl4pPr>
            <a:lvl5pPr marL="2057400" indent="-228600">
              <a:spcBef>
                <a:spcPct val="20000"/>
              </a:spcBef>
              <a:buClr>
                <a:schemeClr val="accent2"/>
              </a:buClr>
              <a:buSzPct val="75000"/>
              <a:buFont typeface="Wingdings" pitchFamily="2" charset="2"/>
              <a:buChar char="l"/>
              <a:defRPr sz="2000">
                <a:solidFill>
                  <a:schemeClr val="bg2"/>
                </a:solidFill>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a:solidFill>
                  <a:schemeClr val="bg2"/>
                </a:solidFill>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a:solidFill>
                  <a:schemeClr val="bg2"/>
                </a:solidFill>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a:solidFill>
                  <a:schemeClr val="bg2"/>
                </a:solidFill>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a:solidFill>
                  <a:schemeClr val="bg2"/>
                </a:solidFill>
              </a:defRPr>
            </a:lvl9pPr>
          </a:lstStyle>
          <a:p>
            <a:r>
              <a:rPr lang="en-US" altLang="en-US" b="1" dirty="0"/>
              <a:t>Revenue Recorded</a:t>
            </a:r>
          </a:p>
        </p:txBody>
      </p:sp>
      <p:sp>
        <p:nvSpPr>
          <p:cNvPr id="39944" name="Rectangle 13"/>
          <p:cNvSpPr>
            <a:spLocks noChangeArrowheads="1"/>
          </p:cNvSpPr>
          <p:nvPr/>
        </p:nvSpPr>
        <p:spPr bwMode="auto">
          <a:xfrm>
            <a:off x="609600" y="2408418"/>
            <a:ext cx="807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82562" tIns="46038" rIns="182562" bIns="46038"/>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nSpc>
                <a:spcPct val="90000"/>
              </a:lnSpc>
              <a:buClr>
                <a:srgbClr val="006666"/>
              </a:buClr>
              <a:buSzTx/>
              <a:buFont typeface="Monotype Sorts" pitchFamily="2" charset="2"/>
              <a:buNone/>
            </a:pPr>
            <a:r>
              <a:rPr lang="en-US" altLang="en-US" sz="2300" b="0" dirty="0">
                <a:latin typeface="Liberation Sans" panose="020B0604020202020204" pitchFamily="34" charset="0"/>
              </a:rPr>
              <a:t>Adjusting entry results in:</a:t>
            </a:r>
          </a:p>
        </p:txBody>
      </p:sp>
      <p:sp>
        <p:nvSpPr>
          <p:cNvPr id="12"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13"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dirty="0">
                <a:solidFill>
                  <a:schemeClr val="tx2">
                    <a:lumMod val="50000"/>
                  </a:schemeClr>
                </a:solidFill>
                <a:latin typeface="Liberation Sans" panose="020B0604020202020204" pitchFamily="34" charset="0"/>
              </a:rPr>
              <a:t>ACCRUED REVENUES</a:t>
            </a:r>
            <a:endParaRPr lang="en-US" altLang="en-US" sz="3200" b="1" dirty="0">
              <a:solidFill>
                <a:schemeClr val="tx2">
                  <a:lumMod val="50000"/>
                </a:schemeClr>
              </a:solidFill>
              <a:latin typeface="Liberation Sans" panose="020B0604020202020204" pitchFamily="34" charset="0"/>
            </a:endParaRPr>
          </a:p>
        </p:txBody>
      </p:sp>
      <p:sp>
        <p:nvSpPr>
          <p:cNvPr id="11"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3 </a:t>
            </a:r>
          </a:p>
        </p:txBody>
      </p:sp>
    </p:spTree>
  </p:cSld>
  <p:clrMapOvr>
    <a:masterClrMapping/>
  </p:clrMapOvr>
  <p:transition>
    <p:wipe dir="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685800" y="1295400"/>
            <a:ext cx="8001000" cy="2419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rgbClr val="000000"/>
                </a:solidFill>
                <a:miter lim="800000"/>
                <a:headEnd type="none" w="sm" len="sm"/>
                <a:tailEnd type="none" w="sm" len="sm"/>
              </a14:hiddenLine>
            </a:ext>
          </a:extLst>
        </p:spPr>
        <p:txBody>
          <a:bodyPr>
            <a:spAutoFit/>
          </a:bodyPr>
          <a:lstStyle>
            <a:lvl1pPr marL="457200" indent="-457200">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nSpc>
                <a:spcPct val="125000"/>
              </a:lnSpc>
              <a:spcBef>
                <a:spcPts val="1200"/>
              </a:spcBef>
              <a:buClrTx/>
              <a:buSzPct val="80000"/>
              <a:buFontTx/>
              <a:buNone/>
            </a:pPr>
            <a:r>
              <a:rPr lang="en-US" altLang="en-US" sz="2600" dirty="0">
                <a:solidFill>
                  <a:schemeClr val="tx2">
                    <a:lumMod val="50000"/>
                  </a:schemeClr>
                </a:solidFill>
                <a:latin typeface="Liberation Sans" panose="020B0604020202020204" pitchFamily="34" charset="0"/>
              </a:rPr>
              <a:t>Accrued Revenues</a:t>
            </a:r>
            <a:endParaRPr lang="en-US" altLang="en-US" sz="2600" b="0" dirty="0">
              <a:solidFill>
                <a:schemeClr val="tx2">
                  <a:lumMod val="50000"/>
                </a:schemeClr>
              </a:solidFill>
              <a:latin typeface="Liberation Sans" panose="020B0604020202020204" pitchFamily="34" charset="0"/>
            </a:endParaRPr>
          </a:p>
          <a:p>
            <a:pPr>
              <a:lnSpc>
                <a:spcPct val="125000"/>
              </a:lnSpc>
              <a:spcBef>
                <a:spcPts val="1200"/>
              </a:spcBef>
              <a:buClrTx/>
              <a:buSzPct val="80000"/>
              <a:buFontTx/>
              <a:buNone/>
            </a:pPr>
            <a:r>
              <a:rPr lang="en-US" altLang="en-US" sz="2400" b="0" dirty="0">
                <a:solidFill>
                  <a:schemeClr val="tx1"/>
                </a:solidFill>
                <a:latin typeface="Liberation Sans" panose="020B0604020202020204" pitchFamily="34" charset="0"/>
              </a:rPr>
              <a:t>An adjusting entry serves two purposes: </a:t>
            </a:r>
          </a:p>
          <a:p>
            <a:pPr marL="682625" indent="-450850">
              <a:lnSpc>
                <a:spcPct val="125000"/>
              </a:lnSpc>
              <a:spcBef>
                <a:spcPts val="1200"/>
              </a:spcBef>
              <a:buClrTx/>
              <a:buSzPct val="100000"/>
              <a:buFont typeface="+mj-lt"/>
              <a:buAutoNum type="arabicPeriod"/>
            </a:pPr>
            <a:r>
              <a:rPr lang="en-US" altLang="en-US" sz="2300" b="0" dirty="0">
                <a:solidFill>
                  <a:schemeClr val="tx1"/>
                </a:solidFill>
                <a:latin typeface="Liberation Sans" panose="020B0604020202020204" pitchFamily="34" charset="0"/>
              </a:rPr>
              <a:t>Shows the receivable that exists, and </a:t>
            </a:r>
          </a:p>
          <a:p>
            <a:pPr marL="682625" indent="-450850">
              <a:lnSpc>
                <a:spcPct val="125000"/>
              </a:lnSpc>
              <a:spcBef>
                <a:spcPts val="1200"/>
              </a:spcBef>
              <a:buClrTx/>
              <a:buSzPct val="100000"/>
              <a:buFont typeface="+mj-lt"/>
              <a:buAutoNum type="arabicPeriod"/>
            </a:pPr>
            <a:r>
              <a:rPr lang="en-US" altLang="en-US" sz="2300" b="0" dirty="0">
                <a:solidFill>
                  <a:schemeClr val="tx1"/>
                </a:solidFill>
                <a:latin typeface="Liberation Sans" panose="020B0604020202020204" pitchFamily="34" charset="0"/>
              </a:rPr>
              <a:t>Records the revenues for services performed.</a:t>
            </a:r>
          </a:p>
        </p:txBody>
      </p:sp>
      <p:sp>
        <p:nvSpPr>
          <p:cNvPr id="6"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7"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dirty="0">
                <a:solidFill>
                  <a:schemeClr val="tx2">
                    <a:lumMod val="50000"/>
                  </a:schemeClr>
                </a:solidFill>
                <a:latin typeface="Liberation Sans" panose="020B0604020202020204" pitchFamily="34" charset="0"/>
              </a:rPr>
              <a:t>ACCRUED REVENUES</a:t>
            </a:r>
            <a:endParaRPr lang="en-US" altLang="en-US" sz="3200" b="1" dirty="0">
              <a:solidFill>
                <a:schemeClr val="tx2">
                  <a:lumMod val="50000"/>
                </a:schemeClr>
              </a:solidFill>
              <a:latin typeface="Liberation Sans" panose="020B0604020202020204" pitchFamily="34" charset="0"/>
            </a:endParaRPr>
          </a:p>
        </p:txBody>
      </p:sp>
      <p:sp>
        <p:nvSpPr>
          <p:cNvPr id="5"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3 </a:t>
            </a:r>
          </a:p>
        </p:txBody>
      </p:sp>
    </p:spTree>
  </p:cSld>
  <p:clrMapOvr>
    <a:masterClrMapping/>
  </p:clrMapOvr>
  <p:transition>
    <p:wipe dir="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10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828800"/>
            <a:ext cx="71628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41987" name="Rectangle 1028"/>
          <p:cNvSpPr>
            <a:spLocks noChangeArrowheads="1"/>
          </p:cNvSpPr>
          <p:nvPr/>
        </p:nvSpPr>
        <p:spPr bwMode="auto">
          <a:xfrm>
            <a:off x="609600" y="1295400"/>
            <a:ext cx="685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buClrTx/>
              <a:buSzTx/>
              <a:buFontTx/>
              <a:buNone/>
            </a:pPr>
            <a:r>
              <a:rPr lang="en-US" altLang="en-US" sz="2400" dirty="0">
                <a:solidFill>
                  <a:schemeClr val="tx1"/>
                </a:solidFill>
                <a:latin typeface="Liberation Sans" panose="020B0604020202020204" pitchFamily="34" charset="0"/>
              </a:rPr>
              <a:t>Adjusting entries for accrued revenues</a:t>
            </a:r>
          </a:p>
        </p:txBody>
      </p:sp>
      <p:sp>
        <p:nvSpPr>
          <p:cNvPr id="41988" name="Text Box 1029"/>
          <p:cNvSpPr txBox="1">
            <a:spLocks noChangeArrowheads="1"/>
          </p:cNvSpPr>
          <p:nvPr/>
        </p:nvSpPr>
        <p:spPr bwMode="auto">
          <a:xfrm>
            <a:off x="1143000" y="4657725"/>
            <a:ext cx="6705600" cy="1131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rgbClr val="000000"/>
                </a:solidFill>
                <a:miter lim="800000"/>
                <a:headEnd type="none" w="sm" len="sm"/>
                <a:tailEnd type="none" w="sm" len="sm"/>
              </a14:hiddenLine>
            </a:ext>
          </a:extLst>
        </p:spPr>
        <p:txBody>
          <a:bodyPr>
            <a:spAutoFit/>
          </a:bodyPr>
          <a:lstStyle>
            <a:defPPr>
              <a:defRPr lang="en-US"/>
            </a:defPPr>
            <a:lvl1pPr marL="682625" indent="-450850">
              <a:lnSpc>
                <a:spcPct val="125000"/>
              </a:lnSpc>
              <a:spcBef>
                <a:spcPts val="1200"/>
              </a:spcBef>
              <a:buClr>
                <a:srgbClr val="CC0000"/>
              </a:buClr>
              <a:buSzPct val="80000"/>
              <a:buFont typeface="Wingdings" pitchFamily="2" charset="2"/>
              <a:buChar char="u"/>
              <a:defRPr sz="2300" b="0">
                <a:solidFill>
                  <a:schemeClr val="tx1"/>
                </a:solidFill>
                <a:latin typeface="Liberation Sans" panose="020B0604020202020204" pitchFamily="34" charset="0"/>
              </a:defRPr>
            </a:lvl1pPr>
            <a:lvl2pPr marL="742950" indent="-285750">
              <a:spcBef>
                <a:spcPct val="20000"/>
              </a:spcBef>
              <a:buClr>
                <a:schemeClr val="accent2"/>
              </a:buClr>
              <a:buSzPct val="75000"/>
              <a:buFont typeface="Wingdings" pitchFamily="2" charset="2"/>
              <a:buChar char="l"/>
              <a:defRPr sz="2400">
                <a:solidFill>
                  <a:schemeClr val="bg2"/>
                </a:solidFill>
              </a:defRPr>
            </a:lvl2pPr>
            <a:lvl3pPr marL="1143000" indent="-228600">
              <a:spcBef>
                <a:spcPct val="20000"/>
              </a:spcBef>
              <a:buClr>
                <a:schemeClr val="accent2"/>
              </a:buClr>
              <a:buSzPct val="75000"/>
              <a:buFont typeface="Wingdings" pitchFamily="2" charset="2"/>
              <a:buChar char="l"/>
              <a:defRPr sz="2000">
                <a:solidFill>
                  <a:schemeClr val="bg2"/>
                </a:solidFill>
              </a:defRPr>
            </a:lvl3pPr>
            <a:lvl4pPr marL="1600200" indent="-228600">
              <a:spcBef>
                <a:spcPct val="20000"/>
              </a:spcBef>
              <a:buClr>
                <a:schemeClr val="accent2"/>
              </a:buClr>
              <a:buSzPct val="75000"/>
              <a:buFont typeface="Wingdings" pitchFamily="2" charset="2"/>
              <a:buChar char="l"/>
              <a:defRPr sz="2000">
                <a:solidFill>
                  <a:schemeClr val="bg2"/>
                </a:solidFill>
              </a:defRPr>
            </a:lvl4pPr>
            <a:lvl5pPr marL="2057400" indent="-228600">
              <a:spcBef>
                <a:spcPct val="20000"/>
              </a:spcBef>
              <a:buClr>
                <a:schemeClr val="accent2"/>
              </a:buClr>
              <a:buSzPct val="75000"/>
              <a:buFont typeface="Wingdings" pitchFamily="2" charset="2"/>
              <a:buChar char="l"/>
              <a:defRPr sz="2000">
                <a:solidFill>
                  <a:schemeClr val="bg2"/>
                </a:solidFill>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a:solidFill>
                  <a:schemeClr val="bg2"/>
                </a:solidFill>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a:solidFill>
                  <a:schemeClr val="bg2"/>
                </a:solidFill>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a:solidFill>
                  <a:schemeClr val="bg2"/>
                </a:solidFill>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a:solidFill>
                  <a:schemeClr val="bg2"/>
                </a:solidFill>
              </a:defRPr>
            </a:lvl9pPr>
          </a:lstStyle>
          <a:p>
            <a:r>
              <a:rPr lang="en-US" altLang="en-US" dirty="0"/>
              <a:t>Increases (debits) an asset account. </a:t>
            </a:r>
          </a:p>
          <a:p>
            <a:r>
              <a:rPr lang="en-US" altLang="en-US" dirty="0"/>
              <a:t>Increases (credits) a revenue account.</a:t>
            </a:r>
          </a:p>
        </p:txBody>
      </p:sp>
      <p:sp>
        <p:nvSpPr>
          <p:cNvPr id="41990" name="Text Box 9"/>
          <p:cNvSpPr txBox="1">
            <a:spLocks noChangeArrowheads="1"/>
          </p:cNvSpPr>
          <p:nvPr/>
        </p:nvSpPr>
        <p:spPr bwMode="auto">
          <a:xfrm>
            <a:off x="6705600" y="1870075"/>
            <a:ext cx="1905000" cy="276999"/>
          </a:xfrm>
          <a:prstGeom prst="rect">
            <a:avLst/>
          </a:prstGeom>
          <a:solidFill>
            <a:schemeClr val="bg1"/>
          </a:solidFill>
          <a:ln>
            <a:noFill/>
          </a:ln>
          <a:effectLst/>
          <a:extLst>
            <a:ext uri="{91240B29-F687-4F45-9708-019B960494DF}">
              <a14:hiddenLine xmlns:a14="http://schemas.microsoft.com/office/drawing/2010/main" w="19050" cap="sq" algn="ctr">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gn="r">
              <a:spcBef>
                <a:spcPct val="0"/>
              </a:spcBef>
              <a:buClrTx/>
              <a:buSzTx/>
              <a:buFontTx/>
              <a:buNone/>
            </a:pPr>
            <a:r>
              <a:rPr lang="en-US" altLang="en-US" sz="1200" dirty="0">
                <a:solidFill>
                  <a:schemeClr val="tx1"/>
                </a:solidFill>
                <a:latin typeface="Liberation Sans" panose="020B0604020202020204" pitchFamily="34" charset="0"/>
              </a:rPr>
              <a:t>ILLUSTRATION 4-14</a:t>
            </a:r>
          </a:p>
        </p:txBody>
      </p:sp>
      <p:sp>
        <p:nvSpPr>
          <p:cNvPr id="9"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10"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dirty="0">
                <a:solidFill>
                  <a:schemeClr val="tx2">
                    <a:lumMod val="50000"/>
                  </a:schemeClr>
                </a:solidFill>
                <a:latin typeface="Liberation Sans" panose="020B0604020202020204" pitchFamily="34" charset="0"/>
              </a:rPr>
              <a:t>ACCRUED REVENUES</a:t>
            </a:r>
            <a:endParaRPr lang="en-US" altLang="en-US" sz="3200" b="1" dirty="0">
              <a:solidFill>
                <a:schemeClr val="tx2">
                  <a:lumMod val="50000"/>
                </a:schemeClr>
              </a:solidFill>
              <a:latin typeface="Liberation Sans" panose="020B0604020202020204" pitchFamily="34" charset="0"/>
            </a:endParaRPr>
          </a:p>
        </p:txBody>
      </p:sp>
      <p:sp>
        <p:nvSpPr>
          <p:cNvPr id="8"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3 </a:t>
            </a:r>
          </a:p>
        </p:txBody>
      </p:sp>
    </p:spTree>
  </p:cSld>
  <p:clrMapOvr>
    <a:masterClrMapping/>
  </p:clrMapOvr>
  <p:transition>
    <p:wipe dir="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3"/>
          <p:cNvSpPr txBox="1">
            <a:spLocks noChangeArrowheads="1"/>
          </p:cNvSpPr>
          <p:nvPr/>
        </p:nvSpPr>
        <p:spPr bwMode="auto">
          <a:xfrm>
            <a:off x="609600" y="1431925"/>
            <a:ext cx="8229600" cy="134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nSpc>
                <a:spcPct val="125000"/>
              </a:lnSpc>
              <a:spcBef>
                <a:spcPct val="0"/>
              </a:spcBef>
              <a:buClrTx/>
              <a:buSzTx/>
              <a:buFontTx/>
              <a:buNone/>
            </a:pPr>
            <a:r>
              <a:rPr lang="en-US" altLang="en-US" sz="2200" dirty="0">
                <a:solidFill>
                  <a:schemeClr val="tx1"/>
                </a:solidFill>
                <a:latin typeface="Liberation Sans" panose="020B0604020202020204" pitchFamily="34" charset="0"/>
              </a:rPr>
              <a:t>Illustration: </a:t>
            </a:r>
            <a:r>
              <a:rPr lang="en-US" altLang="en-US" sz="2200" b="0" dirty="0">
                <a:solidFill>
                  <a:schemeClr val="tx1"/>
                </a:solidFill>
                <a:latin typeface="Liberation Sans" panose="020B0604020202020204" pitchFamily="34" charset="0"/>
              </a:rPr>
              <a:t>In October, Sierra Corporation performed guide services for $200 that were not billed to clients before October 31.</a:t>
            </a:r>
          </a:p>
        </p:txBody>
      </p:sp>
      <p:sp>
        <p:nvSpPr>
          <p:cNvPr id="334852" name="Text Box 4"/>
          <p:cNvSpPr txBox="1">
            <a:spLocks noChangeArrowheads="1"/>
          </p:cNvSpPr>
          <p:nvPr/>
        </p:nvSpPr>
        <p:spPr bwMode="auto">
          <a:xfrm>
            <a:off x="2209800" y="3467123"/>
            <a:ext cx="388620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marL="457200">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50000"/>
              </a:spcBef>
              <a:buClrTx/>
              <a:buSzTx/>
              <a:buFontTx/>
              <a:buNone/>
            </a:pPr>
            <a:r>
              <a:rPr lang="en-US" altLang="en-US" sz="2200" b="0" dirty="0">
                <a:solidFill>
                  <a:schemeClr val="tx1"/>
                </a:solidFill>
                <a:latin typeface="Liberation Sans" panose="020B0604020202020204" pitchFamily="34" charset="0"/>
                <a:cs typeface="Arial" charset="0"/>
              </a:rPr>
              <a:t>Service Revenue</a:t>
            </a:r>
          </a:p>
        </p:txBody>
      </p:sp>
      <p:sp>
        <p:nvSpPr>
          <p:cNvPr id="334853" name="Text Box 5"/>
          <p:cNvSpPr txBox="1">
            <a:spLocks noChangeArrowheads="1"/>
          </p:cNvSpPr>
          <p:nvPr/>
        </p:nvSpPr>
        <p:spPr bwMode="auto">
          <a:xfrm>
            <a:off x="6781800" y="3467123"/>
            <a:ext cx="144780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274320" rIns="0">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gn="r">
              <a:spcBef>
                <a:spcPct val="50000"/>
              </a:spcBef>
              <a:buClrTx/>
              <a:buSzTx/>
              <a:buFontTx/>
              <a:buNone/>
            </a:pPr>
            <a:r>
              <a:rPr lang="en-US" altLang="en-US" sz="2200" b="0" dirty="0">
                <a:solidFill>
                  <a:schemeClr val="tx1"/>
                </a:solidFill>
                <a:latin typeface="Liberation Sans" panose="020B0604020202020204" pitchFamily="34" charset="0"/>
                <a:cs typeface="Arial" charset="0"/>
              </a:rPr>
              <a:t>200</a:t>
            </a:r>
          </a:p>
        </p:txBody>
      </p:sp>
      <p:sp>
        <p:nvSpPr>
          <p:cNvPr id="334854" name="Text Box 6"/>
          <p:cNvSpPr txBox="1">
            <a:spLocks noChangeArrowheads="1"/>
          </p:cNvSpPr>
          <p:nvPr/>
        </p:nvSpPr>
        <p:spPr bwMode="auto">
          <a:xfrm>
            <a:off x="2057400" y="3000375"/>
            <a:ext cx="35052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50000"/>
              </a:spcBef>
              <a:buClrTx/>
              <a:buSzTx/>
              <a:buFontTx/>
              <a:buNone/>
            </a:pPr>
            <a:r>
              <a:rPr lang="en-US" altLang="en-US" sz="2200" b="0" dirty="0">
                <a:solidFill>
                  <a:schemeClr val="tx1"/>
                </a:solidFill>
                <a:latin typeface="Liberation Sans" panose="020B0604020202020204" pitchFamily="34" charset="0"/>
                <a:cs typeface="Arial" charset="0"/>
              </a:rPr>
              <a:t>Accounts Receivable</a:t>
            </a:r>
          </a:p>
        </p:txBody>
      </p:sp>
      <p:sp>
        <p:nvSpPr>
          <p:cNvPr id="334855" name="Text Box 7"/>
          <p:cNvSpPr txBox="1">
            <a:spLocks noChangeArrowheads="1"/>
          </p:cNvSpPr>
          <p:nvPr/>
        </p:nvSpPr>
        <p:spPr bwMode="auto">
          <a:xfrm>
            <a:off x="5562600" y="3000375"/>
            <a:ext cx="13716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274320" rIns="0">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gn="r">
              <a:spcBef>
                <a:spcPct val="50000"/>
              </a:spcBef>
              <a:buClrTx/>
              <a:buSzTx/>
              <a:buFontTx/>
              <a:buNone/>
            </a:pPr>
            <a:r>
              <a:rPr lang="en-US" altLang="en-US" sz="2200" b="0" dirty="0">
                <a:solidFill>
                  <a:schemeClr val="tx1"/>
                </a:solidFill>
                <a:latin typeface="Liberation Sans" panose="020B0604020202020204" pitchFamily="34" charset="0"/>
                <a:cs typeface="Arial" charset="0"/>
              </a:rPr>
              <a:t>200</a:t>
            </a:r>
          </a:p>
        </p:txBody>
      </p:sp>
      <p:sp>
        <p:nvSpPr>
          <p:cNvPr id="43015" name="Text Box 8"/>
          <p:cNvSpPr txBox="1">
            <a:spLocks noChangeArrowheads="1"/>
          </p:cNvSpPr>
          <p:nvPr/>
        </p:nvSpPr>
        <p:spPr bwMode="auto">
          <a:xfrm>
            <a:off x="609600" y="3000375"/>
            <a:ext cx="12192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rIns="0">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50000"/>
              </a:spcBef>
              <a:buClrTx/>
              <a:buSzTx/>
              <a:buFontTx/>
              <a:buNone/>
            </a:pPr>
            <a:r>
              <a:rPr lang="en-US" altLang="en-US" sz="2200" b="0" dirty="0">
                <a:solidFill>
                  <a:schemeClr val="tx1"/>
                </a:solidFill>
                <a:latin typeface="Liberation Sans" panose="020B0604020202020204" pitchFamily="34" charset="0"/>
                <a:cs typeface="Arial" charset="0"/>
              </a:rPr>
              <a:t>Oct. 31</a:t>
            </a:r>
          </a:p>
        </p:txBody>
      </p:sp>
      <p:sp>
        <p:nvSpPr>
          <p:cNvPr id="376841" name="Text Box 9"/>
          <p:cNvSpPr txBox="1">
            <a:spLocks noChangeArrowheads="1"/>
          </p:cNvSpPr>
          <p:nvPr/>
        </p:nvSpPr>
        <p:spPr bwMode="auto">
          <a:xfrm>
            <a:off x="6629400" y="4217040"/>
            <a:ext cx="2209800" cy="276999"/>
          </a:xfrm>
          <a:prstGeom prst="rect">
            <a:avLst/>
          </a:prstGeom>
          <a:solidFill>
            <a:schemeClr val="bg1"/>
          </a:solidFill>
          <a:ln>
            <a:noFill/>
          </a:ln>
          <a:effectLst/>
          <a:extLst>
            <a:ext uri="{91240B29-F687-4F45-9708-019B960494DF}">
              <a14:hiddenLine xmlns:a14="http://schemas.microsoft.com/office/drawing/2010/main" w="19050" cap="sq" algn="ctr">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gn="r">
              <a:spcBef>
                <a:spcPct val="0"/>
              </a:spcBef>
              <a:buClrTx/>
              <a:buSzTx/>
              <a:buFontTx/>
              <a:buNone/>
            </a:pPr>
            <a:r>
              <a:rPr lang="en-US" altLang="en-US" sz="1200" dirty="0">
                <a:solidFill>
                  <a:schemeClr val="tx1"/>
                </a:solidFill>
                <a:latin typeface="Liberation Sans" panose="020B0604020202020204" pitchFamily="34" charset="0"/>
              </a:rPr>
              <a:t>ILLUSTRATION 4-15</a:t>
            </a:r>
          </a:p>
        </p:txBody>
      </p:sp>
      <p:sp>
        <p:nvSpPr>
          <p:cNvPr id="13"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14"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dirty="0">
                <a:solidFill>
                  <a:schemeClr val="tx2">
                    <a:lumMod val="50000"/>
                  </a:schemeClr>
                </a:solidFill>
                <a:latin typeface="Liberation Sans" panose="020B0604020202020204" pitchFamily="34" charset="0"/>
              </a:rPr>
              <a:t>ACCRUED REVENUES</a:t>
            </a:r>
            <a:endParaRPr lang="en-US" altLang="en-US" sz="3200" b="1" dirty="0">
              <a:solidFill>
                <a:schemeClr val="tx2">
                  <a:lumMod val="50000"/>
                </a:schemeClr>
              </a:solidFill>
              <a:latin typeface="Liberation Sans" panose="020B0604020202020204" pitchFamily="34" charset="0"/>
            </a:endParaRPr>
          </a:p>
        </p:txBody>
      </p:sp>
      <p:pic>
        <p:nvPicPr>
          <p:cNvPr id="829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1" y="4517408"/>
            <a:ext cx="8534400" cy="15445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3 </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34854"/>
                                        </p:tgtEl>
                                        <p:attrNameLst>
                                          <p:attrName>style.visibility</p:attrName>
                                        </p:attrNameLst>
                                      </p:cBhvr>
                                      <p:to>
                                        <p:strVal val="visible"/>
                                      </p:to>
                                    </p:set>
                                    <p:animEffect transition="in" filter="wipe(left)">
                                      <p:cBhvr>
                                        <p:cTn id="7" dur="500"/>
                                        <p:tgtEl>
                                          <p:spTgt spid="334854"/>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34855"/>
                                        </p:tgtEl>
                                        <p:attrNameLst>
                                          <p:attrName>style.visibility</p:attrName>
                                        </p:attrNameLst>
                                      </p:cBhvr>
                                      <p:to>
                                        <p:strVal val="visible"/>
                                      </p:to>
                                    </p:set>
                                    <p:animEffect transition="in" filter="wipe(left)">
                                      <p:cBhvr>
                                        <p:cTn id="11" dur="500"/>
                                        <p:tgtEl>
                                          <p:spTgt spid="33485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34852"/>
                                        </p:tgtEl>
                                        <p:attrNameLst>
                                          <p:attrName>style.visibility</p:attrName>
                                        </p:attrNameLst>
                                      </p:cBhvr>
                                      <p:to>
                                        <p:strVal val="visible"/>
                                      </p:to>
                                    </p:set>
                                    <p:animEffect transition="in" filter="wipe(left)">
                                      <p:cBhvr>
                                        <p:cTn id="16" dur="500"/>
                                        <p:tgtEl>
                                          <p:spTgt spid="334852"/>
                                        </p:tgtEl>
                                      </p:cBhvr>
                                    </p:animEffect>
                                  </p:childTnLst>
                                </p:cTn>
                              </p:par>
                            </p:childTnLst>
                          </p:cTn>
                        </p:par>
                        <p:par>
                          <p:cTn id="17" fill="hold" nodeType="afterGroup">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34853"/>
                                        </p:tgtEl>
                                        <p:attrNameLst>
                                          <p:attrName>style.visibility</p:attrName>
                                        </p:attrNameLst>
                                      </p:cBhvr>
                                      <p:to>
                                        <p:strVal val="visible"/>
                                      </p:to>
                                    </p:set>
                                    <p:animEffect transition="in" filter="wipe(left)">
                                      <p:cBhvr>
                                        <p:cTn id="20" dur="500"/>
                                        <p:tgtEl>
                                          <p:spTgt spid="334853"/>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376841"/>
                                        </p:tgtEl>
                                        <p:attrNameLst>
                                          <p:attrName>style.visibility</p:attrName>
                                        </p:attrNameLst>
                                      </p:cBhvr>
                                      <p:to>
                                        <p:strVal val="visible"/>
                                      </p:to>
                                    </p:set>
                                    <p:animEffect transition="in" filter="fade">
                                      <p:cBhvr>
                                        <p:cTn id="24" dur="500"/>
                                        <p:tgtEl>
                                          <p:spTgt spid="376841"/>
                                        </p:tgtEl>
                                      </p:cBhvr>
                                    </p:animEffect>
                                  </p:childTnLst>
                                </p:cTn>
                              </p:par>
                              <p:par>
                                <p:cTn id="25" presetID="10" presetClass="entr" presetSubtype="0" fill="hold" nodeType="withEffect">
                                  <p:stCondLst>
                                    <p:cond delay="0"/>
                                  </p:stCondLst>
                                  <p:childTnLst>
                                    <p:set>
                                      <p:cBhvr>
                                        <p:cTn id="26" dur="1" fill="hold">
                                          <p:stCondLst>
                                            <p:cond delay="0"/>
                                          </p:stCondLst>
                                        </p:cTn>
                                        <p:tgtEl>
                                          <p:spTgt spid="82946"/>
                                        </p:tgtEl>
                                        <p:attrNameLst>
                                          <p:attrName>style.visibility</p:attrName>
                                        </p:attrNameLst>
                                      </p:cBhvr>
                                      <p:to>
                                        <p:strVal val="visible"/>
                                      </p:to>
                                    </p:set>
                                    <p:animEffect transition="in" filter="fade">
                                      <p:cBhvr>
                                        <p:cTn id="27" dur="500"/>
                                        <p:tgtEl>
                                          <p:spTgt spid="829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4852" grpId="0" autoUpdateAnimBg="0"/>
      <p:bldP spid="334853" grpId="0" autoUpdateAnimBg="0"/>
      <p:bldP spid="334854" grpId="0" autoUpdateAnimBg="0"/>
      <p:bldP spid="334855" grpId="0" autoUpdateAnimBg="0"/>
      <p:bldP spid="376841"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6"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424717"/>
            <a:ext cx="8382000" cy="2819400"/>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pic>
      <p:sp>
        <p:nvSpPr>
          <p:cNvPr id="44037" name="Rectangle 12"/>
          <p:cNvSpPr>
            <a:spLocks noChangeArrowheads="1"/>
          </p:cNvSpPr>
          <p:nvPr/>
        </p:nvSpPr>
        <p:spPr bwMode="auto">
          <a:xfrm>
            <a:off x="519752" y="2118826"/>
            <a:ext cx="8126104" cy="799974"/>
          </a:xfrm>
          <a:prstGeom prst="rect">
            <a:avLst/>
          </a:prstGeom>
          <a:solidFill>
            <a:schemeClr val="bg1"/>
          </a:solidFill>
          <a:ln>
            <a:noFill/>
          </a:ln>
          <a:effectLst/>
          <a:extLs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square" lIns="90488" tIns="44450" rIns="90488" bIns="44450" anchor="ctr">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12900" dirty="0">
              <a:solidFill>
                <a:srgbClr val="005ADE"/>
              </a:solidFill>
              <a:latin typeface="Liberation Sans" panose="020B0604020202020204" pitchFamily="34" charset="0"/>
            </a:endParaRPr>
          </a:p>
        </p:txBody>
      </p:sp>
      <p:sp>
        <p:nvSpPr>
          <p:cNvPr id="44038" name="Text Box 9"/>
          <p:cNvSpPr txBox="1">
            <a:spLocks noChangeArrowheads="1"/>
          </p:cNvSpPr>
          <p:nvPr/>
        </p:nvSpPr>
        <p:spPr bwMode="auto">
          <a:xfrm>
            <a:off x="309348" y="4306669"/>
            <a:ext cx="2231147" cy="646331"/>
          </a:xfrm>
          <a:prstGeom prst="rect">
            <a:avLst/>
          </a:prstGeom>
          <a:solidFill>
            <a:schemeClr val="bg1"/>
          </a:solidFill>
          <a:ln>
            <a:noFill/>
          </a:ln>
          <a:effectLst/>
          <a:extLst>
            <a:ext uri="{91240B29-F687-4F45-9708-019B960494DF}">
              <a14:hiddenLine xmlns:a14="http://schemas.microsoft.com/office/drawing/2010/main" w="19050" cap="sq" algn="ctr">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ts val="0"/>
              </a:spcBef>
              <a:buNone/>
            </a:pPr>
            <a:r>
              <a:rPr lang="en-US" sz="1200" dirty="0"/>
              <a:t>ILLUSTRATION 4-16</a:t>
            </a:r>
          </a:p>
          <a:p>
            <a:pPr>
              <a:spcBef>
                <a:spcPts val="0"/>
              </a:spcBef>
              <a:buNone/>
            </a:pPr>
            <a:r>
              <a:rPr lang="en-US" sz="1200" b="0" dirty="0"/>
              <a:t>Accounting for accrued revenues</a:t>
            </a:r>
            <a:endParaRPr lang="en-US" altLang="en-US" sz="1200" dirty="0">
              <a:solidFill>
                <a:schemeClr val="tx1"/>
              </a:solidFill>
              <a:latin typeface="Liberation Sans" panose="020B0604020202020204" pitchFamily="34" charset="0"/>
            </a:endParaRPr>
          </a:p>
        </p:txBody>
      </p:sp>
      <p:sp>
        <p:nvSpPr>
          <p:cNvPr id="44040" name="Rectangle 15"/>
          <p:cNvSpPr>
            <a:spLocks noChangeArrowheads="1"/>
          </p:cNvSpPr>
          <p:nvPr/>
        </p:nvSpPr>
        <p:spPr bwMode="auto">
          <a:xfrm>
            <a:off x="2556601" y="3024917"/>
            <a:ext cx="2023314" cy="113620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square" lIns="90488" tIns="44450" rIns="90488" bIns="44450">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r>
              <a:rPr lang="en-US" altLang="en-US" sz="1700" b="0" dirty="0">
                <a:solidFill>
                  <a:schemeClr val="tx1"/>
                </a:solidFill>
                <a:latin typeface="Liberation Sans" panose="020B0604020202020204" pitchFamily="34" charset="0"/>
              </a:rPr>
              <a:t>Services performed but not yet received in cash or recorded.</a:t>
            </a:r>
          </a:p>
        </p:txBody>
      </p:sp>
      <p:sp>
        <p:nvSpPr>
          <p:cNvPr id="44041" name="Rectangle 16"/>
          <p:cNvSpPr>
            <a:spLocks noChangeArrowheads="1"/>
          </p:cNvSpPr>
          <p:nvPr/>
        </p:nvSpPr>
        <p:spPr bwMode="auto">
          <a:xfrm>
            <a:off x="685800" y="1577117"/>
            <a:ext cx="7696200" cy="3937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nchor="ctr">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gn="ctr">
              <a:spcBef>
                <a:spcPct val="0"/>
              </a:spcBef>
              <a:buClrTx/>
              <a:buSzTx/>
              <a:buFontTx/>
              <a:buNone/>
            </a:pPr>
            <a:r>
              <a:rPr lang="en-US" altLang="en-US" sz="2000" dirty="0">
                <a:solidFill>
                  <a:schemeClr val="tx1"/>
                </a:solidFill>
                <a:latin typeface="Liberation Sans" panose="020B0604020202020204" pitchFamily="34" charset="0"/>
              </a:rPr>
              <a:t>ACCOUNTING FOR ACCRUED REVENUES</a:t>
            </a:r>
          </a:p>
        </p:txBody>
      </p:sp>
      <p:sp>
        <p:nvSpPr>
          <p:cNvPr id="44042" name="Rectangle 17"/>
          <p:cNvSpPr>
            <a:spLocks noChangeArrowheads="1"/>
          </p:cNvSpPr>
          <p:nvPr/>
        </p:nvSpPr>
        <p:spPr bwMode="auto">
          <a:xfrm>
            <a:off x="567486" y="2468753"/>
            <a:ext cx="1322479" cy="38215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lIns="90488" tIns="44450" rIns="90488" bIns="44450" anchor="ctr">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gn="ctr">
              <a:spcBef>
                <a:spcPct val="0"/>
              </a:spcBef>
              <a:buClrTx/>
              <a:buSzTx/>
              <a:buFontTx/>
              <a:buNone/>
            </a:pPr>
            <a:r>
              <a:rPr lang="en-US" altLang="en-US" sz="1900" dirty="0">
                <a:solidFill>
                  <a:schemeClr val="tx1"/>
                </a:solidFill>
                <a:latin typeface="Liberation Sans" panose="020B0604020202020204" pitchFamily="34" charset="0"/>
              </a:rPr>
              <a:t>Examples</a:t>
            </a:r>
          </a:p>
        </p:txBody>
      </p:sp>
      <p:sp>
        <p:nvSpPr>
          <p:cNvPr id="44043" name="Rectangle 18"/>
          <p:cNvSpPr>
            <a:spLocks noChangeArrowheads="1"/>
          </p:cNvSpPr>
          <p:nvPr/>
        </p:nvSpPr>
        <p:spPr bwMode="auto">
          <a:xfrm>
            <a:off x="2582840" y="2185995"/>
            <a:ext cx="1526060" cy="6745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lIns="90488" tIns="44450" rIns="90488" bIns="44450" anchor="ctr">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r>
              <a:rPr lang="en-US" altLang="en-US" sz="1900" dirty="0">
                <a:solidFill>
                  <a:schemeClr val="tx1"/>
                </a:solidFill>
                <a:latin typeface="Liberation Sans" panose="020B0604020202020204" pitchFamily="34" charset="0"/>
              </a:rPr>
              <a:t>Reason for </a:t>
            </a:r>
          </a:p>
          <a:p>
            <a:pPr>
              <a:spcBef>
                <a:spcPct val="0"/>
              </a:spcBef>
              <a:buClrTx/>
              <a:buSzTx/>
              <a:buFontTx/>
              <a:buNone/>
            </a:pPr>
            <a:r>
              <a:rPr lang="en-US" altLang="en-US" sz="1900" dirty="0">
                <a:solidFill>
                  <a:schemeClr val="tx1"/>
                </a:solidFill>
                <a:latin typeface="Liberation Sans" panose="020B0604020202020204" pitchFamily="34" charset="0"/>
              </a:rPr>
              <a:t>Adjustment</a:t>
            </a:r>
          </a:p>
        </p:txBody>
      </p:sp>
      <p:sp>
        <p:nvSpPr>
          <p:cNvPr id="44044" name="Rectangle 19"/>
          <p:cNvSpPr>
            <a:spLocks noChangeArrowheads="1"/>
          </p:cNvSpPr>
          <p:nvPr/>
        </p:nvSpPr>
        <p:spPr bwMode="auto">
          <a:xfrm>
            <a:off x="4626637" y="2185995"/>
            <a:ext cx="2138407" cy="6745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lIns="90488" tIns="44450" rIns="90488" bIns="44450" anchor="ctr">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r>
              <a:rPr lang="en-US" altLang="en-US" sz="1900" dirty="0">
                <a:solidFill>
                  <a:schemeClr val="tx1"/>
                </a:solidFill>
                <a:latin typeface="Liberation Sans" panose="020B0604020202020204" pitchFamily="34" charset="0"/>
              </a:rPr>
              <a:t>Accounts Before</a:t>
            </a:r>
          </a:p>
          <a:p>
            <a:pPr>
              <a:spcBef>
                <a:spcPct val="0"/>
              </a:spcBef>
              <a:buClrTx/>
              <a:buSzTx/>
              <a:buFontTx/>
              <a:buNone/>
            </a:pPr>
            <a:r>
              <a:rPr lang="en-US" altLang="en-US" sz="1900" dirty="0">
                <a:solidFill>
                  <a:schemeClr val="tx1"/>
                </a:solidFill>
                <a:latin typeface="Liberation Sans" panose="020B0604020202020204" pitchFamily="34" charset="0"/>
              </a:rPr>
              <a:t>Adjustment</a:t>
            </a:r>
          </a:p>
        </p:txBody>
      </p:sp>
      <p:sp>
        <p:nvSpPr>
          <p:cNvPr id="44045" name="Rectangle 20"/>
          <p:cNvSpPr>
            <a:spLocks noChangeArrowheads="1"/>
          </p:cNvSpPr>
          <p:nvPr/>
        </p:nvSpPr>
        <p:spPr bwMode="auto">
          <a:xfrm>
            <a:off x="6930431" y="2185995"/>
            <a:ext cx="1308051" cy="6745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lIns="90488" tIns="44450" rIns="90488" bIns="44450" anchor="ctr">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r>
              <a:rPr lang="en-US" altLang="en-US" sz="1900" dirty="0">
                <a:solidFill>
                  <a:schemeClr val="tx1"/>
                </a:solidFill>
                <a:latin typeface="Liberation Sans" panose="020B0604020202020204" pitchFamily="34" charset="0"/>
              </a:rPr>
              <a:t>Adjusting</a:t>
            </a:r>
          </a:p>
          <a:p>
            <a:pPr>
              <a:spcBef>
                <a:spcPct val="0"/>
              </a:spcBef>
              <a:buClrTx/>
              <a:buSzTx/>
              <a:buFontTx/>
              <a:buNone/>
            </a:pPr>
            <a:r>
              <a:rPr lang="en-US" altLang="en-US" sz="1900" dirty="0">
                <a:solidFill>
                  <a:schemeClr val="tx1"/>
                </a:solidFill>
                <a:latin typeface="Liberation Sans" panose="020B0604020202020204" pitchFamily="34" charset="0"/>
              </a:rPr>
              <a:t>Entry</a:t>
            </a:r>
          </a:p>
        </p:txBody>
      </p:sp>
      <p:sp>
        <p:nvSpPr>
          <p:cNvPr id="44046" name="Rectangle 21"/>
          <p:cNvSpPr>
            <a:spLocks noChangeArrowheads="1"/>
          </p:cNvSpPr>
          <p:nvPr/>
        </p:nvSpPr>
        <p:spPr bwMode="auto">
          <a:xfrm>
            <a:off x="547048" y="3024917"/>
            <a:ext cx="2023314" cy="87459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square" lIns="90488" tIns="44450" rIns="90488" bIns="44450">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r>
              <a:rPr lang="en-US" altLang="en-US" sz="1700" b="0" dirty="0">
                <a:solidFill>
                  <a:schemeClr val="tx1"/>
                </a:solidFill>
                <a:latin typeface="Liberation Sans" panose="020B0604020202020204" pitchFamily="34" charset="0"/>
              </a:rPr>
              <a:t>Interest, rent, services performed but not collected.</a:t>
            </a:r>
          </a:p>
        </p:txBody>
      </p:sp>
      <p:sp>
        <p:nvSpPr>
          <p:cNvPr id="44047" name="Rectangle 22"/>
          <p:cNvSpPr>
            <a:spLocks noChangeArrowheads="1"/>
          </p:cNvSpPr>
          <p:nvPr/>
        </p:nvSpPr>
        <p:spPr bwMode="auto">
          <a:xfrm>
            <a:off x="4634863" y="3024917"/>
            <a:ext cx="2130181" cy="95154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square" lIns="90488" tIns="44450" rIns="90488" bIns="44450">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r>
              <a:rPr lang="en-US" altLang="en-US" sz="1700" b="0" dirty="0">
                <a:solidFill>
                  <a:schemeClr val="tx1"/>
                </a:solidFill>
                <a:latin typeface="Liberation Sans" panose="020B0604020202020204" pitchFamily="34" charset="0"/>
              </a:rPr>
              <a:t>Assets understated.</a:t>
            </a:r>
          </a:p>
          <a:p>
            <a:pPr>
              <a:spcBef>
                <a:spcPts val="600"/>
              </a:spcBef>
              <a:buClrTx/>
              <a:buSzTx/>
              <a:buFontTx/>
              <a:buNone/>
            </a:pPr>
            <a:r>
              <a:rPr lang="en-US" altLang="en-US" sz="1700" b="0" dirty="0">
                <a:solidFill>
                  <a:schemeClr val="tx1"/>
                </a:solidFill>
                <a:latin typeface="Liberation Sans" panose="020B0604020202020204" pitchFamily="34" charset="0"/>
              </a:rPr>
              <a:t>Revenues understated.</a:t>
            </a:r>
          </a:p>
        </p:txBody>
      </p:sp>
      <p:sp>
        <p:nvSpPr>
          <p:cNvPr id="44048" name="Rectangle 23"/>
          <p:cNvSpPr>
            <a:spLocks noChangeArrowheads="1"/>
          </p:cNvSpPr>
          <p:nvPr/>
        </p:nvSpPr>
        <p:spPr bwMode="auto">
          <a:xfrm>
            <a:off x="6929753" y="3024917"/>
            <a:ext cx="1716103" cy="6129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square" lIns="90488" tIns="44450" rIns="90488" bIns="44450">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r>
              <a:rPr lang="en-US" altLang="en-US" sz="1700" b="0" dirty="0">
                <a:solidFill>
                  <a:schemeClr val="tx1"/>
                </a:solidFill>
                <a:latin typeface="Liberation Sans" panose="020B0604020202020204" pitchFamily="34" charset="0"/>
              </a:rPr>
              <a:t>Dr. Assets</a:t>
            </a:r>
          </a:p>
          <a:p>
            <a:pPr>
              <a:spcBef>
                <a:spcPct val="0"/>
              </a:spcBef>
              <a:buClrTx/>
              <a:buSzTx/>
              <a:buFontTx/>
              <a:buNone/>
            </a:pPr>
            <a:r>
              <a:rPr lang="en-US" altLang="en-US" sz="1700" b="0" dirty="0">
                <a:solidFill>
                  <a:schemeClr val="tx1"/>
                </a:solidFill>
                <a:latin typeface="Liberation Sans" panose="020B0604020202020204" pitchFamily="34" charset="0"/>
              </a:rPr>
              <a:t>   Cr. Revenues</a:t>
            </a:r>
          </a:p>
        </p:txBody>
      </p:sp>
      <p:sp>
        <p:nvSpPr>
          <p:cNvPr id="19"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20"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dirty="0">
                <a:solidFill>
                  <a:schemeClr val="tx2">
                    <a:lumMod val="50000"/>
                  </a:schemeClr>
                </a:solidFill>
                <a:latin typeface="Liberation Sans" panose="020B0604020202020204" pitchFamily="34" charset="0"/>
              </a:rPr>
              <a:t>ACCRUED REVENUES</a:t>
            </a:r>
            <a:endParaRPr lang="en-US" altLang="en-US" sz="3200" b="1" dirty="0">
              <a:solidFill>
                <a:schemeClr val="tx2">
                  <a:lumMod val="50000"/>
                </a:schemeClr>
              </a:solidFill>
              <a:latin typeface="Liberation Sans" panose="020B0604020202020204" pitchFamily="34" charset="0"/>
            </a:endParaRPr>
          </a:p>
        </p:txBody>
      </p:sp>
      <p:sp>
        <p:nvSpPr>
          <p:cNvPr id="16"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3 </a:t>
            </a:r>
          </a:p>
        </p:txBody>
      </p:sp>
    </p:spTree>
  </p:cSld>
  <p:clrMapOvr>
    <a:masterClrMapping/>
  </p:clrMapOvr>
  <p:transition>
    <p:wipe dir="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body" idx="1"/>
          </p:nvPr>
        </p:nvSpPr>
        <p:spPr>
          <a:xfrm>
            <a:off x="609600" y="1295400"/>
            <a:ext cx="8077200" cy="533400"/>
          </a:xfrm>
        </p:spPr>
        <p:txBody>
          <a:bodyPr/>
          <a:lstStyle/>
          <a:p>
            <a:pPr marL="0" indent="0">
              <a:lnSpc>
                <a:spcPct val="125000"/>
              </a:lnSpc>
              <a:spcBef>
                <a:spcPts val="1200"/>
              </a:spcBef>
              <a:buClr>
                <a:srgbClr val="006666"/>
              </a:buClr>
              <a:buSzTx/>
              <a:buFont typeface="Monotype Sorts" pitchFamily="2" charset="2"/>
              <a:buNone/>
            </a:pPr>
            <a:r>
              <a:rPr lang="en-US" altLang="en-US" sz="2400" dirty="0">
                <a:effectLst/>
                <a:latin typeface="Liberation Sans" panose="020B0604020202020204" pitchFamily="34" charset="0"/>
              </a:rPr>
              <a:t>Expenses incurred but not yet paid in cash or recorded.</a:t>
            </a:r>
          </a:p>
        </p:txBody>
      </p:sp>
      <p:sp>
        <p:nvSpPr>
          <p:cNvPr id="45059" name="Text Box 5"/>
          <p:cNvSpPr txBox="1">
            <a:spLocks noChangeArrowheads="1"/>
          </p:cNvSpPr>
          <p:nvPr/>
        </p:nvSpPr>
        <p:spPr bwMode="auto">
          <a:xfrm>
            <a:off x="3965657" y="3344885"/>
            <a:ext cx="131618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marL="457200" indent="-457200">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gn="ctr">
              <a:spcBef>
                <a:spcPct val="50000"/>
              </a:spcBef>
              <a:buClrTx/>
              <a:buSzTx/>
              <a:buFontTx/>
              <a:buNone/>
            </a:pPr>
            <a:r>
              <a:rPr lang="en-US" altLang="en-US" sz="2000" dirty="0">
                <a:solidFill>
                  <a:srgbClr val="CC0000"/>
                </a:solidFill>
                <a:latin typeface="Liberation Sans" panose="020B0604020202020204" pitchFamily="34" charset="0"/>
                <a:cs typeface="Arial" charset="0"/>
              </a:rPr>
              <a:t>BEFORE</a:t>
            </a:r>
          </a:p>
        </p:txBody>
      </p:sp>
      <p:sp>
        <p:nvSpPr>
          <p:cNvPr id="45060" name="Rectangle 7"/>
          <p:cNvSpPr>
            <a:spLocks noChangeArrowheads="1"/>
          </p:cNvSpPr>
          <p:nvPr/>
        </p:nvSpPr>
        <p:spPr bwMode="auto">
          <a:xfrm>
            <a:off x="685800" y="4267200"/>
            <a:ext cx="7315200" cy="44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rgbClr val="000000"/>
                </a:solidFill>
                <a:miter lim="800000"/>
                <a:headEnd/>
                <a:tailEnd/>
              </a14:hiddenLine>
            </a:ext>
          </a:extLst>
        </p:spPr>
        <p:txBody>
          <a:bodyPr>
            <a:spAutoFit/>
          </a:bodyPr>
          <a:lstStyle>
            <a:lvl1pPr marL="457200" indent="-457200">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spcAft>
                <a:spcPct val="20000"/>
              </a:spcAft>
              <a:buClrTx/>
              <a:buSzPct val="80000"/>
              <a:buFontTx/>
              <a:buNone/>
            </a:pPr>
            <a:r>
              <a:rPr lang="en-US" altLang="en-US" sz="2300" b="0" dirty="0">
                <a:latin typeface="Liberation Sans" panose="020B0604020202020204" pitchFamily="34" charset="0"/>
              </a:rPr>
              <a:t>Accrued expenses often occur in regard to:</a:t>
            </a:r>
          </a:p>
        </p:txBody>
      </p:sp>
      <p:sp>
        <p:nvSpPr>
          <p:cNvPr id="45061" name="Text Box 8"/>
          <p:cNvSpPr txBox="1">
            <a:spLocks noChangeArrowheads="1"/>
          </p:cNvSpPr>
          <p:nvPr/>
        </p:nvSpPr>
        <p:spPr bwMode="auto">
          <a:xfrm>
            <a:off x="5410200" y="3279905"/>
            <a:ext cx="3276600" cy="487518"/>
          </a:xfrm>
          <a:prstGeom prst="rect">
            <a:avLst/>
          </a:prstGeom>
          <a:solidFill>
            <a:srgbClr val="FFFFC5"/>
          </a:solidFill>
          <a:ln w="28575">
            <a:solidFill>
              <a:schemeClr val="tx1"/>
            </a:solidFill>
            <a:miter lim="800000"/>
            <a:headEnd/>
            <a:tailEnd/>
          </a:ln>
          <a:effectLst>
            <a:outerShdw dist="35921" dir="2700000" algn="ctr" rotWithShape="0">
              <a:schemeClr val="bg2"/>
            </a:outerShdw>
          </a:effectLst>
        </p:spPr>
        <p:txBody>
          <a:bodyPr tIns="27432">
            <a:spAutoFit/>
          </a:bodyPr>
          <a:lstStyle>
            <a:defPPr>
              <a:defRPr lang="en-US"/>
            </a:defPPr>
            <a:lvl1pPr marL="0" indent="0" algn="ctr">
              <a:spcBef>
                <a:spcPct val="50000"/>
              </a:spcBef>
              <a:buClrTx/>
              <a:buSzTx/>
              <a:buFontTx/>
              <a:buNone/>
              <a:defRPr sz="2400" b="0">
                <a:solidFill>
                  <a:schemeClr val="tx1"/>
                </a:solidFill>
                <a:latin typeface="Liberation Sans" panose="020B0604020202020204" pitchFamily="34" charset="0"/>
                <a:cs typeface="Arial" charset="0"/>
              </a:defRPr>
            </a:lvl1pPr>
            <a:lvl2pPr marL="742950" indent="-285750">
              <a:spcBef>
                <a:spcPct val="20000"/>
              </a:spcBef>
              <a:buClr>
                <a:schemeClr val="accent2"/>
              </a:buClr>
              <a:buSzPct val="75000"/>
              <a:buFont typeface="Wingdings" pitchFamily="2" charset="2"/>
              <a:buChar char="l"/>
              <a:defRPr sz="2400">
                <a:solidFill>
                  <a:schemeClr val="bg2"/>
                </a:solidFill>
              </a:defRPr>
            </a:lvl2pPr>
            <a:lvl3pPr marL="1143000" indent="-228600">
              <a:spcBef>
                <a:spcPct val="20000"/>
              </a:spcBef>
              <a:buClr>
                <a:schemeClr val="accent2"/>
              </a:buClr>
              <a:buSzPct val="75000"/>
              <a:buFont typeface="Wingdings" pitchFamily="2" charset="2"/>
              <a:buChar char="l"/>
              <a:defRPr sz="2000">
                <a:solidFill>
                  <a:schemeClr val="bg2"/>
                </a:solidFill>
              </a:defRPr>
            </a:lvl3pPr>
            <a:lvl4pPr marL="1600200" indent="-228600">
              <a:spcBef>
                <a:spcPct val="20000"/>
              </a:spcBef>
              <a:buClr>
                <a:schemeClr val="accent2"/>
              </a:buClr>
              <a:buSzPct val="75000"/>
              <a:buFont typeface="Wingdings" pitchFamily="2" charset="2"/>
              <a:buChar char="l"/>
              <a:defRPr sz="2000">
                <a:solidFill>
                  <a:schemeClr val="bg2"/>
                </a:solidFill>
              </a:defRPr>
            </a:lvl4pPr>
            <a:lvl5pPr marL="2057400" indent="-228600">
              <a:spcBef>
                <a:spcPct val="20000"/>
              </a:spcBef>
              <a:buClr>
                <a:schemeClr val="accent2"/>
              </a:buClr>
              <a:buSzPct val="75000"/>
              <a:buFont typeface="Wingdings" pitchFamily="2" charset="2"/>
              <a:buChar char="l"/>
              <a:defRPr sz="2000">
                <a:solidFill>
                  <a:schemeClr val="bg2"/>
                </a:solidFill>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a:solidFill>
                  <a:schemeClr val="bg2"/>
                </a:solidFill>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a:solidFill>
                  <a:schemeClr val="bg2"/>
                </a:solidFill>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a:solidFill>
                  <a:schemeClr val="bg2"/>
                </a:solidFill>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a:solidFill>
                  <a:schemeClr val="bg2"/>
                </a:solidFill>
              </a:defRPr>
            </a:lvl9pPr>
          </a:lstStyle>
          <a:p>
            <a:r>
              <a:rPr lang="en-US" altLang="en-US" b="1" dirty="0"/>
              <a:t>Cash Payment</a:t>
            </a:r>
          </a:p>
        </p:txBody>
      </p:sp>
      <p:sp>
        <p:nvSpPr>
          <p:cNvPr id="45062" name="Text Box 9"/>
          <p:cNvSpPr txBox="1">
            <a:spLocks noChangeArrowheads="1"/>
          </p:cNvSpPr>
          <p:nvPr/>
        </p:nvSpPr>
        <p:spPr bwMode="auto">
          <a:xfrm>
            <a:off x="685800" y="3279905"/>
            <a:ext cx="3135313" cy="487518"/>
          </a:xfrm>
          <a:prstGeom prst="rect">
            <a:avLst/>
          </a:prstGeom>
          <a:solidFill>
            <a:srgbClr val="FFFFC5"/>
          </a:solidFill>
          <a:ln w="28575">
            <a:solidFill>
              <a:schemeClr val="tx1"/>
            </a:solidFill>
            <a:miter lim="800000"/>
            <a:headEnd/>
            <a:tailEnd/>
          </a:ln>
          <a:effectLst>
            <a:outerShdw dist="35921" dir="2700000" algn="ctr" rotWithShape="0">
              <a:schemeClr val="bg2"/>
            </a:outerShdw>
          </a:effectLst>
        </p:spPr>
        <p:txBody>
          <a:bodyPr tIns="27432">
            <a:spAutoFit/>
          </a:bodyPr>
          <a:lstStyle>
            <a:defPPr>
              <a:defRPr lang="en-US"/>
            </a:defPPr>
            <a:lvl1pPr marL="0" indent="0" algn="ctr">
              <a:spcBef>
                <a:spcPct val="50000"/>
              </a:spcBef>
              <a:buClrTx/>
              <a:buSzTx/>
              <a:buFontTx/>
              <a:buNone/>
              <a:defRPr sz="2400" b="0">
                <a:solidFill>
                  <a:schemeClr val="tx1"/>
                </a:solidFill>
                <a:latin typeface="Liberation Sans" panose="020B0604020202020204" pitchFamily="34" charset="0"/>
                <a:cs typeface="Arial" charset="0"/>
              </a:defRPr>
            </a:lvl1pPr>
            <a:lvl2pPr marL="742950" indent="-285750">
              <a:spcBef>
                <a:spcPct val="20000"/>
              </a:spcBef>
              <a:buClr>
                <a:schemeClr val="accent2"/>
              </a:buClr>
              <a:buSzPct val="75000"/>
              <a:buFont typeface="Wingdings" pitchFamily="2" charset="2"/>
              <a:buChar char="l"/>
              <a:defRPr sz="2400">
                <a:solidFill>
                  <a:schemeClr val="bg2"/>
                </a:solidFill>
              </a:defRPr>
            </a:lvl2pPr>
            <a:lvl3pPr marL="1143000" indent="-228600">
              <a:spcBef>
                <a:spcPct val="20000"/>
              </a:spcBef>
              <a:buClr>
                <a:schemeClr val="accent2"/>
              </a:buClr>
              <a:buSzPct val="75000"/>
              <a:buFont typeface="Wingdings" pitchFamily="2" charset="2"/>
              <a:buChar char="l"/>
              <a:defRPr sz="2000">
                <a:solidFill>
                  <a:schemeClr val="bg2"/>
                </a:solidFill>
              </a:defRPr>
            </a:lvl3pPr>
            <a:lvl4pPr marL="1600200" indent="-228600">
              <a:spcBef>
                <a:spcPct val="20000"/>
              </a:spcBef>
              <a:buClr>
                <a:schemeClr val="accent2"/>
              </a:buClr>
              <a:buSzPct val="75000"/>
              <a:buFont typeface="Wingdings" pitchFamily="2" charset="2"/>
              <a:buChar char="l"/>
              <a:defRPr sz="2000">
                <a:solidFill>
                  <a:schemeClr val="bg2"/>
                </a:solidFill>
              </a:defRPr>
            </a:lvl4pPr>
            <a:lvl5pPr marL="2057400" indent="-228600">
              <a:spcBef>
                <a:spcPct val="20000"/>
              </a:spcBef>
              <a:buClr>
                <a:schemeClr val="accent2"/>
              </a:buClr>
              <a:buSzPct val="75000"/>
              <a:buFont typeface="Wingdings" pitchFamily="2" charset="2"/>
              <a:buChar char="l"/>
              <a:defRPr sz="2000">
                <a:solidFill>
                  <a:schemeClr val="bg2"/>
                </a:solidFill>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a:solidFill>
                  <a:schemeClr val="bg2"/>
                </a:solidFill>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a:solidFill>
                  <a:schemeClr val="bg2"/>
                </a:solidFill>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a:solidFill>
                  <a:schemeClr val="bg2"/>
                </a:solidFill>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a:solidFill>
                  <a:schemeClr val="bg2"/>
                </a:solidFill>
              </a:defRPr>
            </a:lvl9pPr>
          </a:lstStyle>
          <a:p>
            <a:r>
              <a:rPr lang="en-US" altLang="en-US" b="1" dirty="0"/>
              <a:t>Expense Recorded</a:t>
            </a:r>
          </a:p>
        </p:txBody>
      </p:sp>
      <p:sp>
        <p:nvSpPr>
          <p:cNvPr id="45063" name="Rectangle 10"/>
          <p:cNvSpPr>
            <a:spLocks noChangeArrowheads="1"/>
          </p:cNvSpPr>
          <p:nvPr/>
        </p:nvSpPr>
        <p:spPr bwMode="auto">
          <a:xfrm>
            <a:off x="2895600" y="4816407"/>
            <a:ext cx="3124200" cy="974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rgbClr val="000000"/>
                </a:solidFill>
                <a:miter lim="800000"/>
                <a:headEnd/>
                <a:tailEnd/>
              </a14:hiddenLine>
            </a:ext>
          </a:extLst>
        </p:spPr>
        <p:txBody>
          <a:bodyPr>
            <a:spAutoFit/>
          </a:bodyPr>
          <a:lstStyle/>
          <a:p>
            <a:pPr marL="804863" lvl="1" indent="-463550">
              <a:lnSpc>
                <a:spcPct val="125000"/>
              </a:lnSpc>
              <a:spcBef>
                <a:spcPts val="600"/>
              </a:spcBef>
              <a:spcAft>
                <a:spcPts val="0"/>
              </a:spcAft>
              <a:buClr>
                <a:srgbClr val="CC0000"/>
              </a:buClr>
              <a:buSzPct val="80000"/>
              <a:buFont typeface="Wingdings" pitchFamily="2" charset="2"/>
              <a:buChar char="u"/>
            </a:pPr>
            <a:r>
              <a:rPr lang="en-US" altLang="en-US" sz="2200" b="0" dirty="0">
                <a:solidFill>
                  <a:schemeClr val="bg2"/>
                </a:solidFill>
                <a:latin typeface="Liberation Sans" panose="020B0604020202020204" pitchFamily="34" charset="0"/>
              </a:rPr>
              <a:t>utilities</a:t>
            </a:r>
          </a:p>
          <a:p>
            <a:pPr marL="804863" lvl="1" indent="-463550">
              <a:lnSpc>
                <a:spcPct val="125000"/>
              </a:lnSpc>
              <a:spcBef>
                <a:spcPts val="600"/>
              </a:spcBef>
              <a:spcAft>
                <a:spcPts val="0"/>
              </a:spcAft>
              <a:buClr>
                <a:srgbClr val="CC0000"/>
              </a:buClr>
              <a:buSzPct val="80000"/>
              <a:buFont typeface="Wingdings" pitchFamily="2" charset="2"/>
              <a:buChar char="u"/>
            </a:pPr>
            <a:r>
              <a:rPr lang="en-US" altLang="en-US" sz="2200" b="0" dirty="0">
                <a:solidFill>
                  <a:schemeClr val="bg2"/>
                </a:solidFill>
                <a:latin typeface="Liberation Sans" panose="020B0604020202020204" pitchFamily="34" charset="0"/>
              </a:rPr>
              <a:t>salaries</a:t>
            </a:r>
          </a:p>
        </p:txBody>
      </p:sp>
      <p:sp>
        <p:nvSpPr>
          <p:cNvPr id="45064" name="Rectangle 11"/>
          <p:cNvSpPr>
            <a:spLocks noChangeArrowheads="1"/>
          </p:cNvSpPr>
          <p:nvPr/>
        </p:nvSpPr>
        <p:spPr bwMode="auto">
          <a:xfrm>
            <a:off x="609600" y="2438400"/>
            <a:ext cx="807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82562" tIns="46038" rIns="182562" bIns="46038"/>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nSpc>
                <a:spcPct val="90000"/>
              </a:lnSpc>
              <a:buClr>
                <a:srgbClr val="006666"/>
              </a:buClr>
              <a:buSzTx/>
              <a:buFont typeface="Monotype Sorts" pitchFamily="2" charset="2"/>
              <a:buNone/>
            </a:pPr>
            <a:r>
              <a:rPr lang="en-US" altLang="en-US" sz="2300" b="0" dirty="0">
                <a:latin typeface="Liberation Sans" panose="020B0604020202020204" pitchFamily="34" charset="0"/>
              </a:rPr>
              <a:t>Adjusting entry results in:</a:t>
            </a:r>
          </a:p>
        </p:txBody>
      </p:sp>
      <p:sp>
        <p:nvSpPr>
          <p:cNvPr id="45066" name="Rectangle 10"/>
          <p:cNvSpPr>
            <a:spLocks noChangeArrowheads="1"/>
          </p:cNvSpPr>
          <p:nvPr/>
        </p:nvSpPr>
        <p:spPr bwMode="auto">
          <a:xfrm>
            <a:off x="609600" y="4816407"/>
            <a:ext cx="2286000" cy="1050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rgbClr val="000000"/>
                </a:solidFill>
                <a:miter lim="800000"/>
                <a:headEnd/>
                <a:tailEnd/>
              </a14:hiddenLine>
            </a:ext>
          </a:extLst>
        </p:spPr>
        <p:txBody>
          <a:bodyPr>
            <a:spAutoFit/>
          </a:bodyPr>
          <a:lstStyle>
            <a:lvl1pPr marL="342900" indent="-342900">
              <a:spcBef>
                <a:spcPct val="20000"/>
              </a:spcBef>
              <a:buClr>
                <a:schemeClr val="accent2"/>
              </a:buClr>
              <a:buSzPct val="75000"/>
              <a:buFont typeface="Wingdings" pitchFamily="2" charset="2"/>
              <a:buChar char="l"/>
              <a:defRPr sz="2800" b="1">
                <a:solidFill>
                  <a:schemeClr val="bg2"/>
                </a:solidFill>
                <a:latin typeface="Arial" charset="0"/>
              </a:defRPr>
            </a:lvl1pPr>
            <a:lvl2pPr marL="1033463" indent="-461963">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marL="804863" lvl="1" indent="-463550">
              <a:lnSpc>
                <a:spcPct val="125000"/>
              </a:lnSpc>
              <a:spcBef>
                <a:spcPts val="600"/>
              </a:spcBef>
              <a:spcAft>
                <a:spcPts val="0"/>
              </a:spcAft>
              <a:buClr>
                <a:srgbClr val="CC0000"/>
              </a:buClr>
              <a:buSzPct val="80000"/>
              <a:buFont typeface="Wingdings" pitchFamily="2" charset="2"/>
              <a:buChar char="u"/>
            </a:pPr>
            <a:r>
              <a:rPr lang="en-US" altLang="en-US" sz="2200" b="0" dirty="0">
                <a:latin typeface="Liberation Sans" panose="020B0604020202020204" pitchFamily="34" charset="0"/>
              </a:rPr>
              <a:t>Interest</a:t>
            </a:r>
          </a:p>
          <a:p>
            <a:pPr marL="804863" lvl="1" indent="-463550">
              <a:lnSpc>
                <a:spcPct val="125000"/>
              </a:lnSpc>
              <a:spcBef>
                <a:spcPts val="600"/>
              </a:spcBef>
              <a:spcAft>
                <a:spcPts val="0"/>
              </a:spcAft>
              <a:buClr>
                <a:srgbClr val="CC0000"/>
              </a:buClr>
              <a:buSzPct val="80000"/>
              <a:buFont typeface="Wingdings" pitchFamily="2" charset="2"/>
              <a:buChar char="u"/>
            </a:pPr>
            <a:r>
              <a:rPr lang="en-US" altLang="en-US" sz="2200" b="0" dirty="0">
                <a:latin typeface="Liberation Sans" panose="020B0604020202020204" pitchFamily="34" charset="0"/>
              </a:rPr>
              <a:t>taxes</a:t>
            </a:r>
          </a:p>
        </p:txBody>
      </p:sp>
      <p:sp>
        <p:nvSpPr>
          <p:cNvPr id="13"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14"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dirty="0">
                <a:solidFill>
                  <a:schemeClr val="tx2">
                    <a:lumMod val="50000"/>
                  </a:schemeClr>
                </a:solidFill>
                <a:latin typeface="Liberation Sans" panose="020B0604020202020204" pitchFamily="34" charset="0"/>
              </a:rPr>
              <a:t>ACCRUED EXPENSES</a:t>
            </a:r>
            <a:endParaRPr lang="en-US" altLang="en-US" sz="3200" b="1" dirty="0">
              <a:solidFill>
                <a:schemeClr val="tx2">
                  <a:lumMod val="50000"/>
                </a:schemeClr>
              </a:solidFill>
              <a:latin typeface="Liberation Sans" panose="020B0604020202020204" pitchFamily="34" charset="0"/>
            </a:endParaRPr>
          </a:p>
        </p:txBody>
      </p:sp>
      <p:sp>
        <p:nvSpPr>
          <p:cNvPr id="12"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3 </a:t>
            </a:r>
          </a:p>
        </p:txBody>
      </p:sp>
    </p:spTree>
  </p:cSld>
  <p:clrMapOvr>
    <a:masterClrMapping/>
  </p:clrMapOvr>
  <p:transition>
    <p:wipe dir="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609600" y="1295400"/>
            <a:ext cx="8001000" cy="1920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rgbClr val="000000"/>
                </a:solidFill>
                <a:miter lim="800000"/>
                <a:headEnd type="none" w="sm" len="sm"/>
                <a:tailEnd type="none" w="sm" len="sm"/>
              </a14:hiddenLine>
            </a:ext>
          </a:extLst>
        </p:spPr>
        <p:txBody>
          <a:bodyPr>
            <a:spAutoFit/>
          </a:bodyPr>
          <a:lstStyle>
            <a:lvl1pPr marL="457200" indent="-457200">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nSpc>
                <a:spcPct val="125000"/>
              </a:lnSpc>
              <a:spcBef>
                <a:spcPct val="60000"/>
              </a:spcBef>
              <a:buClrTx/>
              <a:buSzPct val="80000"/>
              <a:buFontTx/>
              <a:buNone/>
            </a:pPr>
            <a:r>
              <a:rPr lang="en-US" altLang="en-US" sz="2400" b="0" dirty="0">
                <a:solidFill>
                  <a:schemeClr val="tx1"/>
                </a:solidFill>
                <a:latin typeface="Liberation Sans" panose="020B0604020202020204" pitchFamily="34" charset="0"/>
              </a:rPr>
              <a:t>An adjusting entry serves two purposes: </a:t>
            </a:r>
          </a:p>
          <a:p>
            <a:pPr marL="688975">
              <a:lnSpc>
                <a:spcPct val="125000"/>
              </a:lnSpc>
              <a:spcBef>
                <a:spcPct val="60000"/>
              </a:spcBef>
              <a:buClrTx/>
              <a:buSzPct val="100000"/>
              <a:buFont typeface="+mj-lt"/>
              <a:buAutoNum type="arabicPeriod"/>
            </a:pPr>
            <a:r>
              <a:rPr lang="en-US" altLang="en-US" sz="2400" b="0" dirty="0">
                <a:solidFill>
                  <a:schemeClr val="tx1"/>
                </a:solidFill>
                <a:latin typeface="Liberation Sans" panose="020B0604020202020204" pitchFamily="34" charset="0"/>
              </a:rPr>
              <a:t>Records the obligations, and</a:t>
            </a:r>
          </a:p>
          <a:p>
            <a:pPr marL="688975">
              <a:lnSpc>
                <a:spcPct val="125000"/>
              </a:lnSpc>
              <a:spcBef>
                <a:spcPct val="60000"/>
              </a:spcBef>
              <a:buClrTx/>
              <a:buSzPct val="100000"/>
              <a:buFont typeface="+mj-lt"/>
              <a:buAutoNum type="arabicPeriod"/>
            </a:pPr>
            <a:r>
              <a:rPr lang="en-US" altLang="en-US" sz="2400" b="0" dirty="0">
                <a:solidFill>
                  <a:schemeClr val="tx1"/>
                </a:solidFill>
                <a:latin typeface="Liberation Sans" panose="020B0604020202020204" pitchFamily="34" charset="0"/>
              </a:rPr>
              <a:t>Recognizes the expenses. </a:t>
            </a:r>
          </a:p>
        </p:txBody>
      </p:sp>
      <p:sp>
        <p:nvSpPr>
          <p:cNvPr id="6"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7"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dirty="0">
                <a:solidFill>
                  <a:schemeClr val="tx2">
                    <a:lumMod val="50000"/>
                  </a:schemeClr>
                </a:solidFill>
                <a:latin typeface="Liberation Sans" panose="020B0604020202020204" pitchFamily="34" charset="0"/>
              </a:rPr>
              <a:t>ACCRUED EXPENSES</a:t>
            </a:r>
            <a:endParaRPr lang="en-US" altLang="en-US" sz="3200" b="1" dirty="0">
              <a:solidFill>
                <a:schemeClr val="tx2">
                  <a:lumMod val="50000"/>
                </a:schemeClr>
              </a:solidFill>
              <a:latin typeface="Liberation Sans" panose="020B0604020202020204" pitchFamily="34" charset="0"/>
            </a:endParaRPr>
          </a:p>
        </p:txBody>
      </p:sp>
      <p:sp>
        <p:nvSpPr>
          <p:cNvPr id="5"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3 </a:t>
            </a:r>
          </a:p>
        </p:txBody>
      </p:sp>
    </p:spTree>
  </p:cSld>
  <p:clrMapOvr>
    <a:masterClrMapping/>
  </p:clrMapOvr>
  <p:transition>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encrypted-tbn0.gstatic.com/images?q=tbn:ANd9GcR6wI_MjzQGNKeAEsGNQDKCG5j0V52-IU9T-eQmxrjfO8a5Jbz3q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300" y="1295400"/>
            <a:ext cx="748982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6488663"/>
      </p:ext>
    </p:extLst>
  </p:cSld>
  <p:clrMapOvr>
    <a:masterClrMapping/>
  </p:clrMapOvr>
  <p:transition>
    <p:wipe dir="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4575" y="2049463"/>
            <a:ext cx="7185025" cy="282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47107" name="Rectangle 3"/>
          <p:cNvSpPr>
            <a:spLocks noChangeArrowheads="1"/>
          </p:cNvSpPr>
          <p:nvPr/>
        </p:nvSpPr>
        <p:spPr bwMode="auto">
          <a:xfrm>
            <a:off x="609600" y="1295400"/>
            <a:ext cx="670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buClrTx/>
              <a:buSzTx/>
              <a:buFontTx/>
              <a:buNone/>
            </a:pPr>
            <a:r>
              <a:rPr lang="en-US" altLang="en-US" sz="2400" dirty="0">
                <a:solidFill>
                  <a:schemeClr val="tx1"/>
                </a:solidFill>
                <a:latin typeface="Liberation Sans" panose="020B0604020202020204" pitchFamily="34" charset="0"/>
              </a:rPr>
              <a:t>Adjusting entries for accrued expenses</a:t>
            </a:r>
          </a:p>
        </p:txBody>
      </p:sp>
      <p:sp>
        <p:nvSpPr>
          <p:cNvPr id="47108" name="Text Box 4"/>
          <p:cNvSpPr txBox="1">
            <a:spLocks noChangeArrowheads="1"/>
          </p:cNvSpPr>
          <p:nvPr/>
        </p:nvSpPr>
        <p:spPr bwMode="auto">
          <a:xfrm>
            <a:off x="1143000" y="4886325"/>
            <a:ext cx="6705600" cy="1131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rgbClr val="000000"/>
                </a:solidFill>
                <a:miter lim="800000"/>
                <a:headEnd type="none" w="sm" len="sm"/>
                <a:tailEnd type="none" w="sm" len="sm"/>
              </a14:hiddenLine>
            </a:ext>
          </a:extLst>
        </p:spPr>
        <p:txBody>
          <a:bodyPr>
            <a:spAutoFit/>
          </a:bodyPr>
          <a:lstStyle>
            <a:defPPr>
              <a:defRPr lang="en-US"/>
            </a:defPPr>
            <a:lvl1pPr marL="682625" indent="-450850">
              <a:lnSpc>
                <a:spcPct val="125000"/>
              </a:lnSpc>
              <a:spcBef>
                <a:spcPts val="1200"/>
              </a:spcBef>
              <a:buClr>
                <a:srgbClr val="CC0000"/>
              </a:buClr>
              <a:buSzPct val="80000"/>
              <a:buFont typeface="Wingdings" pitchFamily="2" charset="2"/>
              <a:buChar char="u"/>
              <a:defRPr sz="2300" b="0">
                <a:solidFill>
                  <a:schemeClr val="tx1"/>
                </a:solidFill>
                <a:latin typeface="Liberation Sans" panose="020B0604020202020204" pitchFamily="34" charset="0"/>
              </a:defRPr>
            </a:lvl1pPr>
            <a:lvl2pPr marL="742950" indent="-285750">
              <a:spcBef>
                <a:spcPct val="20000"/>
              </a:spcBef>
              <a:buClr>
                <a:schemeClr val="accent2"/>
              </a:buClr>
              <a:buSzPct val="75000"/>
              <a:buFont typeface="Wingdings" pitchFamily="2" charset="2"/>
              <a:buChar char="l"/>
              <a:defRPr sz="2400">
                <a:solidFill>
                  <a:schemeClr val="bg2"/>
                </a:solidFill>
              </a:defRPr>
            </a:lvl2pPr>
            <a:lvl3pPr marL="1143000" indent="-228600">
              <a:spcBef>
                <a:spcPct val="20000"/>
              </a:spcBef>
              <a:buClr>
                <a:schemeClr val="accent2"/>
              </a:buClr>
              <a:buSzPct val="75000"/>
              <a:buFont typeface="Wingdings" pitchFamily="2" charset="2"/>
              <a:buChar char="l"/>
              <a:defRPr sz="2000">
                <a:solidFill>
                  <a:schemeClr val="bg2"/>
                </a:solidFill>
              </a:defRPr>
            </a:lvl3pPr>
            <a:lvl4pPr marL="1600200" indent="-228600">
              <a:spcBef>
                <a:spcPct val="20000"/>
              </a:spcBef>
              <a:buClr>
                <a:schemeClr val="accent2"/>
              </a:buClr>
              <a:buSzPct val="75000"/>
              <a:buFont typeface="Wingdings" pitchFamily="2" charset="2"/>
              <a:buChar char="l"/>
              <a:defRPr sz="2000">
                <a:solidFill>
                  <a:schemeClr val="bg2"/>
                </a:solidFill>
              </a:defRPr>
            </a:lvl4pPr>
            <a:lvl5pPr marL="2057400" indent="-228600">
              <a:spcBef>
                <a:spcPct val="20000"/>
              </a:spcBef>
              <a:buClr>
                <a:schemeClr val="accent2"/>
              </a:buClr>
              <a:buSzPct val="75000"/>
              <a:buFont typeface="Wingdings" pitchFamily="2" charset="2"/>
              <a:buChar char="l"/>
              <a:defRPr sz="2000">
                <a:solidFill>
                  <a:schemeClr val="bg2"/>
                </a:solidFill>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a:solidFill>
                  <a:schemeClr val="bg2"/>
                </a:solidFill>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a:solidFill>
                  <a:schemeClr val="bg2"/>
                </a:solidFill>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a:solidFill>
                  <a:schemeClr val="bg2"/>
                </a:solidFill>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a:solidFill>
                  <a:schemeClr val="bg2"/>
                </a:solidFill>
              </a:defRPr>
            </a:lvl9pPr>
          </a:lstStyle>
          <a:p>
            <a:r>
              <a:rPr lang="en-US" altLang="en-US" dirty="0"/>
              <a:t>Increases (debits) an expense account. </a:t>
            </a:r>
          </a:p>
          <a:p>
            <a:r>
              <a:rPr lang="en-US" altLang="en-US" dirty="0"/>
              <a:t>Increases (credits) a liability account.</a:t>
            </a:r>
          </a:p>
        </p:txBody>
      </p:sp>
      <p:sp>
        <p:nvSpPr>
          <p:cNvPr id="47110" name="Text Box 9"/>
          <p:cNvSpPr txBox="1">
            <a:spLocks noChangeArrowheads="1"/>
          </p:cNvSpPr>
          <p:nvPr/>
        </p:nvSpPr>
        <p:spPr bwMode="auto">
          <a:xfrm>
            <a:off x="7010400" y="2098675"/>
            <a:ext cx="1828800" cy="276999"/>
          </a:xfrm>
          <a:prstGeom prst="rect">
            <a:avLst/>
          </a:prstGeom>
          <a:solidFill>
            <a:schemeClr val="bg1"/>
          </a:solidFill>
          <a:ln>
            <a:noFill/>
          </a:ln>
          <a:effectLst/>
          <a:extLst>
            <a:ext uri="{91240B29-F687-4F45-9708-019B960494DF}">
              <a14:hiddenLine xmlns:a14="http://schemas.microsoft.com/office/drawing/2010/main" w="19050" cap="sq" algn="ctr">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gn="r">
              <a:spcBef>
                <a:spcPct val="0"/>
              </a:spcBef>
              <a:buClrTx/>
              <a:buSzTx/>
              <a:buFontTx/>
              <a:buNone/>
            </a:pPr>
            <a:r>
              <a:rPr lang="en-US" altLang="en-US" sz="1200" dirty="0">
                <a:solidFill>
                  <a:schemeClr val="tx1"/>
                </a:solidFill>
                <a:latin typeface="Liberation Sans" panose="020B0604020202020204" pitchFamily="34" charset="0"/>
              </a:rPr>
              <a:t>ILLUSTRATION 4-17</a:t>
            </a:r>
          </a:p>
        </p:txBody>
      </p:sp>
      <p:sp>
        <p:nvSpPr>
          <p:cNvPr id="9"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10"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dirty="0">
                <a:solidFill>
                  <a:schemeClr val="tx2">
                    <a:lumMod val="50000"/>
                  </a:schemeClr>
                </a:solidFill>
                <a:latin typeface="Liberation Sans" panose="020B0604020202020204" pitchFamily="34" charset="0"/>
              </a:rPr>
              <a:t>ACCRUED EXPENSES</a:t>
            </a:r>
            <a:endParaRPr lang="en-US" altLang="en-US" sz="3200" b="1" dirty="0">
              <a:solidFill>
                <a:schemeClr val="tx2">
                  <a:lumMod val="50000"/>
                </a:schemeClr>
              </a:solidFill>
              <a:latin typeface="Liberation Sans" panose="020B0604020202020204" pitchFamily="34" charset="0"/>
            </a:endParaRPr>
          </a:p>
        </p:txBody>
      </p:sp>
      <p:sp>
        <p:nvSpPr>
          <p:cNvPr id="8"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3 </a:t>
            </a:r>
          </a:p>
        </p:txBody>
      </p:sp>
    </p:spTree>
  </p:cSld>
  <p:clrMapOvr>
    <a:masterClrMapping/>
  </p:clrMapOvr>
  <p:transition>
    <p:wipe dir="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Text Box 20"/>
          <p:cNvSpPr txBox="1">
            <a:spLocks noChangeArrowheads="1"/>
          </p:cNvSpPr>
          <p:nvPr/>
        </p:nvSpPr>
        <p:spPr bwMode="auto">
          <a:xfrm>
            <a:off x="609600" y="1295400"/>
            <a:ext cx="8077200" cy="1304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lnSpc>
                <a:spcPct val="125000"/>
              </a:lnSpc>
              <a:buClrTx/>
              <a:buSzTx/>
              <a:buFontTx/>
              <a:buNone/>
              <a:defRPr sz="2100">
                <a:solidFill>
                  <a:schemeClr val="tx1"/>
                </a:solidFill>
                <a:latin typeface="Liberation Sans" panose="020B0604020202020204" pitchFamily="34" charset="0"/>
              </a:defRPr>
            </a:lvl1pPr>
            <a:lvl2pPr marL="742950" indent="-285750">
              <a:spcBef>
                <a:spcPct val="20000"/>
              </a:spcBef>
              <a:buClr>
                <a:schemeClr val="accent2"/>
              </a:buClr>
              <a:buSzPct val="75000"/>
              <a:buFont typeface="Wingdings" pitchFamily="2" charset="2"/>
              <a:buChar char="l"/>
              <a:defRPr sz="2400">
                <a:solidFill>
                  <a:schemeClr val="bg2"/>
                </a:solidFill>
              </a:defRPr>
            </a:lvl2pPr>
            <a:lvl3pPr marL="1143000" indent="-228600">
              <a:spcBef>
                <a:spcPct val="20000"/>
              </a:spcBef>
              <a:buClr>
                <a:schemeClr val="accent2"/>
              </a:buClr>
              <a:buSzPct val="75000"/>
              <a:buFont typeface="Wingdings" pitchFamily="2" charset="2"/>
              <a:buChar char="l"/>
              <a:defRPr sz="2000">
                <a:solidFill>
                  <a:schemeClr val="bg2"/>
                </a:solidFill>
              </a:defRPr>
            </a:lvl3pPr>
            <a:lvl4pPr marL="1600200" indent="-228600">
              <a:spcBef>
                <a:spcPct val="20000"/>
              </a:spcBef>
              <a:buClr>
                <a:schemeClr val="accent2"/>
              </a:buClr>
              <a:buSzPct val="75000"/>
              <a:buFont typeface="Wingdings" pitchFamily="2" charset="2"/>
              <a:buChar char="l"/>
              <a:defRPr sz="2000">
                <a:solidFill>
                  <a:schemeClr val="bg2"/>
                </a:solidFill>
              </a:defRPr>
            </a:lvl4pPr>
            <a:lvl5pPr marL="2057400" indent="-228600">
              <a:spcBef>
                <a:spcPct val="20000"/>
              </a:spcBef>
              <a:buClr>
                <a:schemeClr val="accent2"/>
              </a:buClr>
              <a:buSzPct val="75000"/>
              <a:buFont typeface="Wingdings" pitchFamily="2" charset="2"/>
              <a:buChar char="l"/>
              <a:defRPr sz="2000">
                <a:solidFill>
                  <a:schemeClr val="bg2"/>
                </a:solidFill>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a:solidFill>
                  <a:schemeClr val="bg2"/>
                </a:solidFill>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a:solidFill>
                  <a:schemeClr val="bg2"/>
                </a:solidFill>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a:solidFill>
                  <a:schemeClr val="bg2"/>
                </a:solidFill>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a:solidFill>
                  <a:schemeClr val="bg2"/>
                </a:solidFill>
              </a:defRPr>
            </a:lvl9pPr>
          </a:lstStyle>
          <a:p>
            <a:r>
              <a:rPr lang="en-US" altLang="en-US" dirty="0"/>
              <a:t>Illustration:  </a:t>
            </a:r>
            <a:r>
              <a:rPr lang="en-US" altLang="en-US" b="0" dirty="0"/>
              <a:t>Sierra Corporation signed a three-month note payable in the amount of $5,000 on October 1. The note requires Sierra to pay interest at an annual rate of 12%.</a:t>
            </a:r>
          </a:p>
        </p:txBody>
      </p:sp>
      <p:sp>
        <p:nvSpPr>
          <p:cNvPr id="315429" name="Text Box 37"/>
          <p:cNvSpPr txBox="1">
            <a:spLocks noChangeArrowheads="1"/>
          </p:cNvSpPr>
          <p:nvPr/>
        </p:nvSpPr>
        <p:spPr bwMode="auto">
          <a:xfrm>
            <a:off x="2209800" y="4235804"/>
            <a:ext cx="350520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marL="457200">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50000"/>
              </a:spcBef>
              <a:buClrTx/>
              <a:buSzTx/>
              <a:buFontTx/>
              <a:buNone/>
            </a:pPr>
            <a:r>
              <a:rPr lang="en-US" altLang="en-US" sz="2100" b="0" dirty="0">
                <a:solidFill>
                  <a:schemeClr val="tx1"/>
                </a:solidFill>
                <a:latin typeface="Liberation Sans" panose="020B0604020202020204" pitchFamily="34" charset="0"/>
                <a:cs typeface="Arial" charset="0"/>
              </a:rPr>
              <a:t>Interest Payable</a:t>
            </a:r>
          </a:p>
        </p:txBody>
      </p:sp>
      <p:sp>
        <p:nvSpPr>
          <p:cNvPr id="315432" name="Text Box 40"/>
          <p:cNvSpPr txBox="1">
            <a:spLocks noChangeArrowheads="1"/>
          </p:cNvSpPr>
          <p:nvPr/>
        </p:nvSpPr>
        <p:spPr bwMode="auto">
          <a:xfrm>
            <a:off x="6324600" y="4235804"/>
            <a:ext cx="121920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274320" rIns="0">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gn="r">
              <a:spcBef>
                <a:spcPct val="50000"/>
              </a:spcBef>
              <a:buClrTx/>
              <a:buSzTx/>
              <a:buFontTx/>
              <a:buNone/>
            </a:pPr>
            <a:r>
              <a:rPr lang="en-US" altLang="en-US" sz="2100" b="0" dirty="0">
                <a:solidFill>
                  <a:schemeClr val="tx1"/>
                </a:solidFill>
                <a:latin typeface="Liberation Sans" panose="020B0604020202020204" pitchFamily="34" charset="0"/>
                <a:cs typeface="Arial" charset="0"/>
              </a:rPr>
              <a:t>50</a:t>
            </a:r>
          </a:p>
        </p:txBody>
      </p:sp>
      <p:sp>
        <p:nvSpPr>
          <p:cNvPr id="315433" name="Text Box 41"/>
          <p:cNvSpPr txBox="1">
            <a:spLocks noChangeArrowheads="1"/>
          </p:cNvSpPr>
          <p:nvPr/>
        </p:nvSpPr>
        <p:spPr bwMode="auto">
          <a:xfrm>
            <a:off x="2209800" y="3777016"/>
            <a:ext cx="381000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50000"/>
              </a:spcBef>
              <a:buClrTx/>
              <a:buSzTx/>
              <a:buFontTx/>
              <a:buNone/>
            </a:pPr>
            <a:r>
              <a:rPr lang="en-US" altLang="en-US" sz="2100" b="0" dirty="0">
                <a:solidFill>
                  <a:schemeClr val="tx1"/>
                </a:solidFill>
                <a:latin typeface="Liberation Sans" panose="020B0604020202020204" pitchFamily="34" charset="0"/>
                <a:cs typeface="Arial" charset="0"/>
              </a:rPr>
              <a:t>Interest Expense</a:t>
            </a:r>
          </a:p>
        </p:txBody>
      </p:sp>
      <p:sp>
        <p:nvSpPr>
          <p:cNvPr id="315434" name="Text Box 42"/>
          <p:cNvSpPr txBox="1">
            <a:spLocks noChangeArrowheads="1"/>
          </p:cNvSpPr>
          <p:nvPr/>
        </p:nvSpPr>
        <p:spPr bwMode="auto">
          <a:xfrm>
            <a:off x="5334000" y="3777016"/>
            <a:ext cx="121920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274320" rIns="0">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gn="r">
              <a:spcBef>
                <a:spcPct val="50000"/>
              </a:spcBef>
              <a:buClrTx/>
              <a:buSzTx/>
              <a:buFontTx/>
              <a:buNone/>
            </a:pPr>
            <a:r>
              <a:rPr lang="en-US" altLang="en-US" sz="2100" b="0" dirty="0">
                <a:solidFill>
                  <a:schemeClr val="tx1"/>
                </a:solidFill>
                <a:latin typeface="Liberation Sans" panose="020B0604020202020204" pitchFamily="34" charset="0"/>
                <a:cs typeface="Arial" charset="0"/>
              </a:rPr>
              <a:t>50</a:t>
            </a:r>
          </a:p>
        </p:txBody>
      </p:sp>
      <p:sp>
        <p:nvSpPr>
          <p:cNvPr id="48136" name="Text Box 48"/>
          <p:cNvSpPr txBox="1">
            <a:spLocks noChangeArrowheads="1"/>
          </p:cNvSpPr>
          <p:nvPr/>
        </p:nvSpPr>
        <p:spPr bwMode="auto">
          <a:xfrm>
            <a:off x="838200" y="3777016"/>
            <a:ext cx="121920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rIns="0">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50000"/>
              </a:spcBef>
              <a:buClrTx/>
              <a:buSzTx/>
              <a:buFontTx/>
              <a:buNone/>
            </a:pPr>
            <a:r>
              <a:rPr lang="en-US" altLang="en-US" sz="2100" b="0" dirty="0">
                <a:solidFill>
                  <a:schemeClr val="tx1"/>
                </a:solidFill>
                <a:latin typeface="Liberation Sans" panose="020B0604020202020204" pitchFamily="34" charset="0"/>
                <a:cs typeface="Arial" charset="0"/>
              </a:rPr>
              <a:t>Oct. 31</a:t>
            </a:r>
          </a:p>
        </p:txBody>
      </p:sp>
      <p:sp>
        <p:nvSpPr>
          <p:cNvPr id="376841" name="Text Box 9"/>
          <p:cNvSpPr txBox="1">
            <a:spLocks noChangeArrowheads="1"/>
          </p:cNvSpPr>
          <p:nvPr/>
        </p:nvSpPr>
        <p:spPr bwMode="auto">
          <a:xfrm>
            <a:off x="6830704" y="4786952"/>
            <a:ext cx="2057400" cy="276225"/>
          </a:xfrm>
          <a:prstGeom prst="rect">
            <a:avLst/>
          </a:prstGeom>
          <a:solidFill>
            <a:schemeClr val="bg1"/>
          </a:solidFill>
          <a:ln>
            <a:noFill/>
          </a:ln>
          <a:effectLst/>
          <a:extLst>
            <a:ext uri="{91240B29-F687-4F45-9708-019B960494DF}">
              <a14:hiddenLine xmlns:a14="http://schemas.microsoft.com/office/drawing/2010/main" w="19050" cap="sq" algn="ctr">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gn="r">
              <a:spcBef>
                <a:spcPct val="0"/>
              </a:spcBef>
              <a:buClrTx/>
              <a:buSzTx/>
              <a:buFontTx/>
              <a:buNone/>
            </a:pPr>
            <a:r>
              <a:rPr lang="en-US" altLang="en-US" sz="1200" dirty="0">
                <a:solidFill>
                  <a:schemeClr val="tx1"/>
                </a:solidFill>
                <a:latin typeface="Liberation Sans" panose="020B0604020202020204" pitchFamily="34" charset="0"/>
              </a:rPr>
              <a:t>ILLUSTRATION 4-19</a:t>
            </a:r>
          </a:p>
        </p:txBody>
      </p:sp>
      <p:sp>
        <p:nvSpPr>
          <p:cNvPr id="48138" name="Text Box 9"/>
          <p:cNvSpPr txBox="1">
            <a:spLocks noChangeArrowheads="1"/>
          </p:cNvSpPr>
          <p:nvPr/>
        </p:nvSpPr>
        <p:spPr bwMode="auto">
          <a:xfrm>
            <a:off x="5791200" y="2782669"/>
            <a:ext cx="2057400" cy="646331"/>
          </a:xfrm>
          <a:prstGeom prst="rect">
            <a:avLst/>
          </a:prstGeom>
          <a:solidFill>
            <a:schemeClr val="bg1"/>
          </a:solidFill>
          <a:ln>
            <a:noFill/>
          </a:ln>
          <a:effectLst/>
          <a:extLst>
            <a:ext uri="{91240B29-F687-4F45-9708-019B960494DF}">
              <a14:hiddenLine xmlns:a14="http://schemas.microsoft.com/office/drawing/2010/main" w="19050" cap="sq" algn="ctr">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ts val="0"/>
              </a:spcBef>
              <a:buNone/>
            </a:pPr>
            <a:r>
              <a:rPr lang="en-US" sz="1200" dirty="0"/>
              <a:t>ILLUSTRATION 4-18</a:t>
            </a:r>
          </a:p>
          <a:p>
            <a:pPr>
              <a:spcBef>
                <a:spcPts val="0"/>
              </a:spcBef>
              <a:buNone/>
            </a:pPr>
            <a:r>
              <a:rPr lang="en-US" sz="1200" b="0" dirty="0"/>
              <a:t>Formula for computing interest</a:t>
            </a:r>
            <a:endParaRPr lang="en-US" altLang="en-US" sz="1200" dirty="0">
              <a:solidFill>
                <a:schemeClr val="tx1"/>
              </a:solidFill>
              <a:latin typeface="Liberation Sans" panose="020B0604020202020204" pitchFamily="34" charset="0"/>
            </a:endParaRPr>
          </a:p>
        </p:txBody>
      </p:sp>
      <p:sp>
        <p:nvSpPr>
          <p:cNvPr id="15"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16"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dirty="0">
                <a:solidFill>
                  <a:srgbClr val="CC0000"/>
                </a:solidFill>
                <a:latin typeface="Liberation Sans" panose="020B0604020202020204" pitchFamily="34" charset="0"/>
              </a:rPr>
              <a:t>Accrued Interest</a:t>
            </a:r>
            <a:endParaRPr lang="en-US" altLang="en-US" sz="3200" b="1" dirty="0">
              <a:solidFill>
                <a:srgbClr val="CC0000"/>
              </a:solidFill>
              <a:latin typeface="Liberation Sans" panose="020B0604020202020204" pitchFamily="34" charset="0"/>
            </a:endParaRPr>
          </a:p>
        </p:txBody>
      </p:sp>
      <p:sp>
        <p:nvSpPr>
          <p:cNvPr id="17" name="Text Box 20"/>
          <p:cNvSpPr txBox="1">
            <a:spLocks noChangeArrowheads="1"/>
          </p:cNvSpPr>
          <p:nvPr/>
        </p:nvSpPr>
        <p:spPr bwMode="auto">
          <a:xfrm>
            <a:off x="914400" y="2865437"/>
            <a:ext cx="4419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buNone/>
            </a:pPr>
            <a:r>
              <a:rPr lang="en-US" sz="2400" b="0" dirty="0">
                <a:latin typeface="Liberation Sans" panose="020B0604020202020204" pitchFamily="34" charset="0"/>
              </a:rPr>
              <a:t>$5,000  x  12%  x  1/12  =  $50</a:t>
            </a:r>
            <a:endParaRPr lang="en-US" altLang="en-US" sz="2200" b="0" dirty="0">
              <a:solidFill>
                <a:schemeClr val="tx1"/>
              </a:solidFill>
              <a:latin typeface="Liberation Sans" panose="020B0604020202020204" pitchFamily="34" charset="0"/>
            </a:endParaRPr>
          </a:p>
        </p:txBody>
      </p:sp>
      <p:pic>
        <p:nvPicPr>
          <p:cNvPr id="839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1" y="5094242"/>
            <a:ext cx="8534400" cy="10779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3 </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5433"/>
                                        </p:tgtEl>
                                        <p:attrNameLst>
                                          <p:attrName>style.visibility</p:attrName>
                                        </p:attrNameLst>
                                      </p:cBhvr>
                                      <p:to>
                                        <p:strVal val="visible"/>
                                      </p:to>
                                    </p:set>
                                    <p:animEffect transition="in" filter="wipe(left)">
                                      <p:cBhvr>
                                        <p:cTn id="7" dur="500"/>
                                        <p:tgtEl>
                                          <p:spTgt spid="315433"/>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15434"/>
                                        </p:tgtEl>
                                        <p:attrNameLst>
                                          <p:attrName>style.visibility</p:attrName>
                                        </p:attrNameLst>
                                      </p:cBhvr>
                                      <p:to>
                                        <p:strVal val="visible"/>
                                      </p:to>
                                    </p:set>
                                    <p:animEffect transition="in" filter="wipe(left)">
                                      <p:cBhvr>
                                        <p:cTn id="11" dur="500"/>
                                        <p:tgtEl>
                                          <p:spTgt spid="31543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15429"/>
                                        </p:tgtEl>
                                        <p:attrNameLst>
                                          <p:attrName>style.visibility</p:attrName>
                                        </p:attrNameLst>
                                      </p:cBhvr>
                                      <p:to>
                                        <p:strVal val="visible"/>
                                      </p:to>
                                    </p:set>
                                    <p:animEffect transition="in" filter="wipe(left)">
                                      <p:cBhvr>
                                        <p:cTn id="16" dur="500"/>
                                        <p:tgtEl>
                                          <p:spTgt spid="315429"/>
                                        </p:tgtEl>
                                      </p:cBhvr>
                                    </p:animEffect>
                                  </p:childTnLst>
                                </p:cTn>
                              </p:par>
                            </p:childTnLst>
                          </p:cTn>
                        </p:par>
                        <p:par>
                          <p:cTn id="17" fill="hold" nodeType="afterGroup">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15432"/>
                                        </p:tgtEl>
                                        <p:attrNameLst>
                                          <p:attrName>style.visibility</p:attrName>
                                        </p:attrNameLst>
                                      </p:cBhvr>
                                      <p:to>
                                        <p:strVal val="visible"/>
                                      </p:to>
                                    </p:set>
                                    <p:animEffect transition="in" filter="wipe(left)">
                                      <p:cBhvr>
                                        <p:cTn id="20" dur="500"/>
                                        <p:tgtEl>
                                          <p:spTgt spid="315432"/>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376841"/>
                                        </p:tgtEl>
                                        <p:attrNameLst>
                                          <p:attrName>style.visibility</p:attrName>
                                        </p:attrNameLst>
                                      </p:cBhvr>
                                      <p:to>
                                        <p:strVal val="visible"/>
                                      </p:to>
                                    </p:set>
                                    <p:animEffect transition="in" filter="fade">
                                      <p:cBhvr>
                                        <p:cTn id="24" dur="500"/>
                                        <p:tgtEl>
                                          <p:spTgt spid="376841"/>
                                        </p:tgtEl>
                                      </p:cBhvr>
                                    </p:animEffect>
                                  </p:childTnLst>
                                </p:cTn>
                              </p:par>
                              <p:par>
                                <p:cTn id="25" presetID="10" presetClass="entr" presetSubtype="0" fill="hold" nodeType="withEffect">
                                  <p:stCondLst>
                                    <p:cond delay="0"/>
                                  </p:stCondLst>
                                  <p:childTnLst>
                                    <p:set>
                                      <p:cBhvr>
                                        <p:cTn id="26" dur="1" fill="hold">
                                          <p:stCondLst>
                                            <p:cond delay="0"/>
                                          </p:stCondLst>
                                        </p:cTn>
                                        <p:tgtEl>
                                          <p:spTgt spid="83970"/>
                                        </p:tgtEl>
                                        <p:attrNameLst>
                                          <p:attrName>style.visibility</p:attrName>
                                        </p:attrNameLst>
                                      </p:cBhvr>
                                      <p:to>
                                        <p:strVal val="visible"/>
                                      </p:to>
                                    </p:set>
                                    <p:animEffect transition="in" filter="fade">
                                      <p:cBhvr>
                                        <p:cTn id="27" dur="500"/>
                                        <p:tgtEl>
                                          <p:spTgt spid="839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5429" grpId="0" autoUpdateAnimBg="0"/>
      <p:bldP spid="315432" grpId="0" autoUpdateAnimBg="0"/>
      <p:bldP spid="315433" grpId="0" autoUpdateAnimBg="0"/>
      <p:bldP spid="315434" grpId="0" autoUpdateAnimBg="0"/>
      <p:bldP spid="376841"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41" name="Text Box 9"/>
          <p:cNvSpPr txBox="1">
            <a:spLocks noChangeArrowheads="1"/>
          </p:cNvSpPr>
          <p:nvPr/>
        </p:nvSpPr>
        <p:spPr bwMode="auto">
          <a:xfrm>
            <a:off x="6136944" y="3254992"/>
            <a:ext cx="1828800" cy="276999"/>
          </a:xfrm>
          <a:prstGeom prst="rect">
            <a:avLst/>
          </a:prstGeom>
          <a:solidFill>
            <a:schemeClr val="bg1"/>
          </a:solidFill>
          <a:ln>
            <a:noFill/>
          </a:ln>
          <a:effectLst/>
          <a:extLst>
            <a:ext uri="{91240B29-F687-4F45-9708-019B960494DF}">
              <a14:hiddenLine xmlns:a14="http://schemas.microsoft.com/office/drawing/2010/main" w="19050" cap="sq" algn="ctr">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gn="r">
              <a:spcBef>
                <a:spcPct val="0"/>
              </a:spcBef>
              <a:buClrTx/>
              <a:buSzTx/>
              <a:buFontTx/>
              <a:buNone/>
            </a:pPr>
            <a:r>
              <a:rPr lang="en-US" altLang="en-US" sz="1200" dirty="0">
                <a:solidFill>
                  <a:schemeClr val="tx1"/>
                </a:solidFill>
                <a:latin typeface="Liberation Sans" panose="020B0604020202020204" pitchFamily="34" charset="0"/>
              </a:rPr>
              <a:t>ILLUSTRATION 4-20</a:t>
            </a:r>
          </a:p>
        </p:txBody>
      </p:sp>
      <p:pic>
        <p:nvPicPr>
          <p:cNvPr id="50180"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3475" y="3570468"/>
            <a:ext cx="6791325" cy="2906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pic>
      <p:sp>
        <p:nvSpPr>
          <p:cNvPr id="50181" name="Text Box 20"/>
          <p:cNvSpPr txBox="1">
            <a:spLocks noChangeArrowheads="1"/>
          </p:cNvSpPr>
          <p:nvPr/>
        </p:nvSpPr>
        <p:spPr bwMode="auto">
          <a:xfrm>
            <a:off x="609600" y="1295400"/>
            <a:ext cx="8077200" cy="210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nSpc>
                <a:spcPct val="125000"/>
              </a:lnSpc>
              <a:spcBef>
                <a:spcPct val="0"/>
              </a:spcBef>
              <a:buClrTx/>
              <a:buSzTx/>
              <a:buFontTx/>
              <a:buNone/>
            </a:pPr>
            <a:r>
              <a:rPr lang="en-US" altLang="en-US" sz="2100" dirty="0">
                <a:solidFill>
                  <a:schemeClr val="tx1"/>
                </a:solidFill>
                <a:latin typeface="Liberation Sans" panose="020B0604020202020204" pitchFamily="34" charset="0"/>
              </a:rPr>
              <a:t>Illustration:</a:t>
            </a:r>
            <a:r>
              <a:rPr lang="en-US" altLang="en-US" sz="2100" b="0" dirty="0">
                <a:solidFill>
                  <a:schemeClr val="tx1"/>
                </a:solidFill>
                <a:latin typeface="Liberation Sans" panose="020B0604020202020204" pitchFamily="34" charset="0"/>
              </a:rPr>
              <a:t>  Sierra Corporation last paid salaries on October 26; the next payment of salaries will not occur until November 9. The employees receive total salaries of $2,000 for a five-day work week, or $400 per day. Thus, accrued salaries at October 31 are $1,200 ($400 × 3 days).</a:t>
            </a:r>
          </a:p>
        </p:txBody>
      </p:sp>
      <p:sp>
        <p:nvSpPr>
          <p:cNvPr id="8"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9"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dirty="0">
                <a:solidFill>
                  <a:srgbClr val="CC0000"/>
                </a:solidFill>
                <a:latin typeface="Liberation Sans" panose="020B0604020202020204" pitchFamily="34" charset="0"/>
              </a:rPr>
              <a:t>Accrued Salaries</a:t>
            </a:r>
            <a:endParaRPr lang="en-US" altLang="en-US" sz="3200" b="1" dirty="0">
              <a:solidFill>
                <a:srgbClr val="CC0000"/>
              </a:solidFill>
              <a:latin typeface="Liberation Sans" panose="020B0604020202020204" pitchFamily="34" charset="0"/>
            </a:endParaRPr>
          </a:p>
        </p:txBody>
      </p:sp>
      <p:sp>
        <p:nvSpPr>
          <p:cNvPr id="7"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3 </a:t>
            </a:r>
          </a:p>
        </p:txBody>
      </p:sp>
    </p:spTree>
  </p:cSld>
  <p:clrMapOvr>
    <a:masterClrMapping/>
  </p:clrMapOvr>
  <p:transition>
    <p:wipe dir="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429" name="Text Box 37"/>
          <p:cNvSpPr txBox="1">
            <a:spLocks noChangeArrowheads="1"/>
          </p:cNvSpPr>
          <p:nvPr/>
        </p:nvSpPr>
        <p:spPr bwMode="auto">
          <a:xfrm>
            <a:off x="2209800" y="4098925"/>
            <a:ext cx="434340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marL="457200">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50000"/>
              </a:spcBef>
              <a:buClrTx/>
              <a:buSzTx/>
              <a:buFontTx/>
              <a:buNone/>
            </a:pPr>
            <a:r>
              <a:rPr lang="en-US" altLang="en-US" sz="2100" b="0" dirty="0">
                <a:solidFill>
                  <a:schemeClr val="tx1"/>
                </a:solidFill>
                <a:latin typeface="Liberation Sans" panose="020B0604020202020204" pitchFamily="34" charset="0"/>
                <a:cs typeface="Arial" charset="0"/>
              </a:rPr>
              <a:t>Salaries and Wages Payable</a:t>
            </a:r>
          </a:p>
        </p:txBody>
      </p:sp>
      <p:sp>
        <p:nvSpPr>
          <p:cNvPr id="315432" name="Text Box 40"/>
          <p:cNvSpPr txBox="1">
            <a:spLocks noChangeArrowheads="1"/>
          </p:cNvSpPr>
          <p:nvPr/>
        </p:nvSpPr>
        <p:spPr bwMode="auto">
          <a:xfrm>
            <a:off x="6858000" y="4098925"/>
            <a:ext cx="121920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274320" rIns="0">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gn="r">
              <a:spcBef>
                <a:spcPct val="50000"/>
              </a:spcBef>
              <a:buClrTx/>
              <a:buSzTx/>
              <a:buFontTx/>
              <a:buNone/>
            </a:pPr>
            <a:r>
              <a:rPr lang="en-US" altLang="en-US" sz="2100" b="0" dirty="0">
                <a:solidFill>
                  <a:schemeClr val="tx1"/>
                </a:solidFill>
                <a:latin typeface="Liberation Sans" panose="020B0604020202020204" pitchFamily="34" charset="0"/>
                <a:cs typeface="Arial" charset="0"/>
              </a:rPr>
              <a:t>1,200</a:t>
            </a:r>
          </a:p>
        </p:txBody>
      </p:sp>
      <p:sp>
        <p:nvSpPr>
          <p:cNvPr id="315433" name="Text Box 41"/>
          <p:cNvSpPr txBox="1">
            <a:spLocks noChangeArrowheads="1"/>
          </p:cNvSpPr>
          <p:nvPr/>
        </p:nvSpPr>
        <p:spPr bwMode="auto">
          <a:xfrm>
            <a:off x="2209800" y="3640138"/>
            <a:ext cx="381000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50000"/>
              </a:spcBef>
              <a:buClrTx/>
              <a:buSzTx/>
              <a:buFontTx/>
              <a:buNone/>
            </a:pPr>
            <a:r>
              <a:rPr lang="en-US" altLang="en-US" sz="2100" b="0" dirty="0">
                <a:solidFill>
                  <a:schemeClr val="tx1"/>
                </a:solidFill>
                <a:latin typeface="Liberation Sans" panose="020B0604020202020204" pitchFamily="34" charset="0"/>
                <a:cs typeface="Arial" charset="0"/>
              </a:rPr>
              <a:t>Salaries and Wages Expense</a:t>
            </a:r>
          </a:p>
        </p:txBody>
      </p:sp>
      <p:sp>
        <p:nvSpPr>
          <p:cNvPr id="315434" name="Text Box 42"/>
          <p:cNvSpPr txBox="1">
            <a:spLocks noChangeArrowheads="1"/>
          </p:cNvSpPr>
          <p:nvPr/>
        </p:nvSpPr>
        <p:spPr bwMode="auto">
          <a:xfrm>
            <a:off x="5867400" y="3640138"/>
            <a:ext cx="121920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274320" rIns="0">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gn="r">
              <a:spcBef>
                <a:spcPct val="50000"/>
              </a:spcBef>
              <a:buClrTx/>
              <a:buSzTx/>
              <a:buFontTx/>
              <a:buNone/>
            </a:pPr>
            <a:r>
              <a:rPr lang="en-US" altLang="en-US" sz="2100" b="0" dirty="0">
                <a:solidFill>
                  <a:schemeClr val="tx1"/>
                </a:solidFill>
                <a:latin typeface="Liberation Sans" panose="020B0604020202020204" pitchFamily="34" charset="0"/>
                <a:cs typeface="Arial" charset="0"/>
              </a:rPr>
              <a:t>1,200</a:t>
            </a:r>
          </a:p>
        </p:txBody>
      </p:sp>
      <p:sp>
        <p:nvSpPr>
          <p:cNvPr id="51208" name="Text Box 48"/>
          <p:cNvSpPr txBox="1">
            <a:spLocks noChangeArrowheads="1"/>
          </p:cNvSpPr>
          <p:nvPr/>
        </p:nvSpPr>
        <p:spPr bwMode="auto">
          <a:xfrm>
            <a:off x="838200" y="3640138"/>
            <a:ext cx="121920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rIns="0">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50000"/>
              </a:spcBef>
              <a:buClrTx/>
              <a:buSzTx/>
              <a:buFontTx/>
              <a:buNone/>
            </a:pPr>
            <a:r>
              <a:rPr lang="en-US" altLang="en-US" sz="2100" b="0" dirty="0">
                <a:solidFill>
                  <a:schemeClr val="tx1"/>
                </a:solidFill>
                <a:latin typeface="Liberation Sans" panose="020B0604020202020204" pitchFamily="34" charset="0"/>
                <a:cs typeface="Arial" charset="0"/>
              </a:rPr>
              <a:t>Oct. 31</a:t>
            </a:r>
          </a:p>
        </p:txBody>
      </p:sp>
      <p:sp>
        <p:nvSpPr>
          <p:cNvPr id="376841" name="Text Box 9"/>
          <p:cNvSpPr txBox="1">
            <a:spLocks noChangeArrowheads="1"/>
          </p:cNvSpPr>
          <p:nvPr/>
        </p:nvSpPr>
        <p:spPr bwMode="auto">
          <a:xfrm>
            <a:off x="7045656" y="4648200"/>
            <a:ext cx="1828800" cy="276999"/>
          </a:xfrm>
          <a:prstGeom prst="rect">
            <a:avLst/>
          </a:prstGeom>
          <a:solidFill>
            <a:schemeClr val="bg1"/>
          </a:solidFill>
          <a:ln>
            <a:noFill/>
          </a:ln>
          <a:effectLst/>
          <a:extLst>
            <a:ext uri="{91240B29-F687-4F45-9708-019B960494DF}">
              <a14:hiddenLine xmlns:a14="http://schemas.microsoft.com/office/drawing/2010/main" w="19050" cap="sq" algn="ctr">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gn="r">
              <a:spcBef>
                <a:spcPct val="0"/>
              </a:spcBef>
              <a:buClrTx/>
              <a:buSzTx/>
              <a:buFontTx/>
              <a:buNone/>
            </a:pPr>
            <a:r>
              <a:rPr lang="en-US" altLang="en-US" sz="1200" dirty="0">
                <a:solidFill>
                  <a:schemeClr val="tx1"/>
                </a:solidFill>
                <a:latin typeface="Liberation Sans" panose="020B0604020202020204" pitchFamily="34" charset="0"/>
              </a:rPr>
              <a:t>ILLUSTRATION 4-21</a:t>
            </a:r>
          </a:p>
        </p:txBody>
      </p:sp>
      <p:sp>
        <p:nvSpPr>
          <p:cNvPr id="13" name="Text Box 20"/>
          <p:cNvSpPr txBox="1">
            <a:spLocks noChangeArrowheads="1"/>
          </p:cNvSpPr>
          <p:nvPr/>
        </p:nvSpPr>
        <p:spPr bwMode="auto">
          <a:xfrm>
            <a:off x="609600" y="1295400"/>
            <a:ext cx="8077200" cy="210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nSpc>
                <a:spcPct val="125000"/>
              </a:lnSpc>
              <a:spcBef>
                <a:spcPct val="0"/>
              </a:spcBef>
              <a:buClrTx/>
              <a:buSzTx/>
              <a:buFontTx/>
              <a:buNone/>
            </a:pPr>
            <a:r>
              <a:rPr lang="en-US" altLang="en-US" sz="2100" dirty="0">
                <a:solidFill>
                  <a:schemeClr val="tx1"/>
                </a:solidFill>
                <a:latin typeface="Liberation Sans" panose="020B0604020202020204" pitchFamily="34" charset="0"/>
              </a:rPr>
              <a:t>Illustration:</a:t>
            </a:r>
            <a:r>
              <a:rPr lang="en-US" altLang="en-US" sz="2100" b="0" dirty="0">
                <a:solidFill>
                  <a:schemeClr val="tx1"/>
                </a:solidFill>
                <a:latin typeface="Liberation Sans" panose="020B0604020202020204" pitchFamily="34" charset="0"/>
              </a:rPr>
              <a:t>  Sierra Corporation last paid salaries on October 26; the next payment of salaries will not occur until November 9. The employees receive total salaries of $2,000 for a five-day work week, or $400 per day. Thus, accrued salaries at October 31 are $1,200 ($400 × 3 days).</a:t>
            </a:r>
          </a:p>
        </p:txBody>
      </p:sp>
      <p:sp>
        <p:nvSpPr>
          <p:cNvPr id="14"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15"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dirty="0">
                <a:solidFill>
                  <a:srgbClr val="CC0000"/>
                </a:solidFill>
                <a:latin typeface="Liberation Sans" panose="020B0604020202020204" pitchFamily="34" charset="0"/>
              </a:rPr>
              <a:t>Accrued Salaries</a:t>
            </a:r>
            <a:endParaRPr lang="en-US" altLang="en-US" sz="3200" b="1" dirty="0">
              <a:solidFill>
                <a:srgbClr val="CC0000"/>
              </a:solidFill>
              <a:latin typeface="Liberation Sans" panose="020B0604020202020204" pitchFamily="34" charset="0"/>
            </a:endParaRPr>
          </a:p>
        </p:txBody>
      </p:sp>
      <p:pic>
        <p:nvPicPr>
          <p:cNvPr id="849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963430"/>
            <a:ext cx="8534400" cy="12849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3 </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5433"/>
                                        </p:tgtEl>
                                        <p:attrNameLst>
                                          <p:attrName>style.visibility</p:attrName>
                                        </p:attrNameLst>
                                      </p:cBhvr>
                                      <p:to>
                                        <p:strVal val="visible"/>
                                      </p:to>
                                    </p:set>
                                    <p:animEffect transition="in" filter="wipe(left)">
                                      <p:cBhvr>
                                        <p:cTn id="7" dur="500"/>
                                        <p:tgtEl>
                                          <p:spTgt spid="315433"/>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15434"/>
                                        </p:tgtEl>
                                        <p:attrNameLst>
                                          <p:attrName>style.visibility</p:attrName>
                                        </p:attrNameLst>
                                      </p:cBhvr>
                                      <p:to>
                                        <p:strVal val="visible"/>
                                      </p:to>
                                    </p:set>
                                    <p:animEffect transition="in" filter="wipe(left)">
                                      <p:cBhvr>
                                        <p:cTn id="11" dur="500"/>
                                        <p:tgtEl>
                                          <p:spTgt spid="31543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15429"/>
                                        </p:tgtEl>
                                        <p:attrNameLst>
                                          <p:attrName>style.visibility</p:attrName>
                                        </p:attrNameLst>
                                      </p:cBhvr>
                                      <p:to>
                                        <p:strVal val="visible"/>
                                      </p:to>
                                    </p:set>
                                    <p:animEffect transition="in" filter="wipe(left)">
                                      <p:cBhvr>
                                        <p:cTn id="16" dur="500"/>
                                        <p:tgtEl>
                                          <p:spTgt spid="315429"/>
                                        </p:tgtEl>
                                      </p:cBhvr>
                                    </p:animEffect>
                                  </p:childTnLst>
                                </p:cTn>
                              </p:par>
                            </p:childTnLst>
                          </p:cTn>
                        </p:par>
                        <p:par>
                          <p:cTn id="17" fill="hold" nodeType="afterGroup">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15432"/>
                                        </p:tgtEl>
                                        <p:attrNameLst>
                                          <p:attrName>style.visibility</p:attrName>
                                        </p:attrNameLst>
                                      </p:cBhvr>
                                      <p:to>
                                        <p:strVal val="visible"/>
                                      </p:to>
                                    </p:set>
                                    <p:animEffect transition="in" filter="wipe(left)">
                                      <p:cBhvr>
                                        <p:cTn id="20" dur="500"/>
                                        <p:tgtEl>
                                          <p:spTgt spid="315432"/>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376841"/>
                                        </p:tgtEl>
                                        <p:attrNameLst>
                                          <p:attrName>style.visibility</p:attrName>
                                        </p:attrNameLst>
                                      </p:cBhvr>
                                      <p:to>
                                        <p:strVal val="visible"/>
                                      </p:to>
                                    </p:set>
                                    <p:animEffect transition="in" filter="fade">
                                      <p:cBhvr>
                                        <p:cTn id="24" dur="500"/>
                                        <p:tgtEl>
                                          <p:spTgt spid="376841"/>
                                        </p:tgtEl>
                                      </p:cBhvr>
                                    </p:animEffect>
                                  </p:childTnLst>
                                </p:cTn>
                              </p:par>
                              <p:par>
                                <p:cTn id="25" presetID="10" presetClass="entr" presetSubtype="0" fill="hold" nodeType="withEffect">
                                  <p:stCondLst>
                                    <p:cond delay="0"/>
                                  </p:stCondLst>
                                  <p:childTnLst>
                                    <p:set>
                                      <p:cBhvr>
                                        <p:cTn id="26" dur="1" fill="hold">
                                          <p:stCondLst>
                                            <p:cond delay="0"/>
                                          </p:stCondLst>
                                        </p:cTn>
                                        <p:tgtEl>
                                          <p:spTgt spid="84994"/>
                                        </p:tgtEl>
                                        <p:attrNameLst>
                                          <p:attrName>style.visibility</p:attrName>
                                        </p:attrNameLst>
                                      </p:cBhvr>
                                      <p:to>
                                        <p:strVal val="visible"/>
                                      </p:to>
                                    </p:set>
                                    <p:animEffect transition="in" filter="fade">
                                      <p:cBhvr>
                                        <p:cTn id="27" dur="500"/>
                                        <p:tgtEl>
                                          <p:spTgt spid="849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5429" grpId="0" autoUpdateAnimBg="0"/>
      <p:bldP spid="315432" grpId="0" autoUpdateAnimBg="0"/>
      <p:bldP spid="315433" grpId="0" autoUpdateAnimBg="0"/>
      <p:bldP spid="315434" grpId="0" autoUpdateAnimBg="0"/>
      <p:bldP spid="376841"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9" name="Text Box 9"/>
          <p:cNvSpPr txBox="1">
            <a:spLocks noChangeArrowheads="1"/>
          </p:cNvSpPr>
          <p:nvPr/>
        </p:nvSpPr>
        <p:spPr bwMode="auto">
          <a:xfrm>
            <a:off x="318448" y="3620869"/>
            <a:ext cx="2362200" cy="646331"/>
          </a:xfrm>
          <a:prstGeom prst="rect">
            <a:avLst/>
          </a:prstGeom>
          <a:solidFill>
            <a:schemeClr val="bg1"/>
          </a:solidFill>
          <a:ln>
            <a:noFill/>
          </a:ln>
          <a:effectLst/>
          <a:extLst>
            <a:ext uri="{91240B29-F687-4F45-9708-019B960494DF}">
              <a14:hiddenLine xmlns:a14="http://schemas.microsoft.com/office/drawing/2010/main" w="19050" cap="sq" algn="ctr">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ts val="0"/>
              </a:spcBef>
              <a:buNone/>
            </a:pPr>
            <a:r>
              <a:rPr lang="en-US" sz="1200" dirty="0"/>
              <a:t>ILLUSTRATION 4-22</a:t>
            </a:r>
          </a:p>
          <a:p>
            <a:pPr>
              <a:spcBef>
                <a:spcPts val="0"/>
              </a:spcBef>
              <a:buNone/>
            </a:pPr>
            <a:r>
              <a:rPr lang="en-US" sz="1200" b="0" dirty="0"/>
              <a:t>Accounting for accrued expenses</a:t>
            </a:r>
            <a:endParaRPr lang="en-US" altLang="en-US" sz="1200" dirty="0">
              <a:solidFill>
                <a:schemeClr val="tx1"/>
              </a:solidFill>
            </a:endParaRPr>
          </a:p>
        </p:txBody>
      </p:sp>
      <p:pic>
        <p:nvPicPr>
          <p:cNvPr id="5223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563469"/>
            <a:ext cx="8382000" cy="1995488"/>
          </a:xfrm>
          <a:prstGeom prst="rect">
            <a:avLst/>
          </a:prstGeom>
          <a:noFill/>
          <a:ln w="28575" algn="ctr">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pic>
      <p:sp>
        <p:nvSpPr>
          <p:cNvPr id="8"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9"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dirty="0">
                <a:solidFill>
                  <a:schemeClr val="tx2">
                    <a:lumMod val="50000"/>
                  </a:schemeClr>
                </a:solidFill>
                <a:latin typeface="Liberation Sans" panose="020B0604020202020204" pitchFamily="34" charset="0"/>
              </a:rPr>
              <a:t>ACCRUED EXPENSES</a:t>
            </a:r>
            <a:endParaRPr lang="en-US" altLang="en-US" sz="3200" b="1" dirty="0">
              <a:solidFill>
                <a:schemeClr val="tx2">
                  <a:lumMod val="50000"/>
                </a:schemeClr>
              </a:solidFill>
              <a:latin typeface="Liberation Sans" panose="020B0604020202020204" pitchFamily="34" charset="0"/>
            </a:endParaRPr>
          </a:p>
        </p:txBody>
      </p:sp>
      <p:sp>
        <p:nvSpPr>
          <p:cNvPr id="6"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3 </a:t>
            </a:r>
          </a:p>
        </p:txBody>
      </p:sp>
    </p:spTree>
  </p:cSld>
  <p:clrMapOvr>
    <a:masterClrMapping/>
  </p:clrMapOvr>
  <p:transition>
    <p:wipe dir="r"/>
  </p:transition>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457200" y="381000"/>
            <a:ext cx="8001000" cy="560388"/>
          </a:xfrm>
          <a:prstGeom prst="rect">
            <a:avLst/>
          </a:prstGeom>
          <a:solidFill>
            <a:schemeClr val="tx2">
              <a:lumMod val="50000"/>
            </a:schemeClr>
          </a:solidFill>
          <a:ln>
            <a:noFill/>
          </a:ln>
          <a:effectLst/>
        </p:spPr>
        <p:txBody>
          <a:bodyPr lIns="90488" tIns="44450" rIns="90488" bIns="44450" anchor="ctr" anchorCtr="0"/>
          <a:lstStyle/>
          <a:p>
            <a:pPr marL="53975"/>
            <a:r>
              <a:rPr lang="en-US" altLang="en-US" sz="2900" i="0" dirty="0">
                <a:solidFill>
                  <a:schemeClr val="accent3"/>
                </a:solidFill>
                <a:latin typeface="Liberation Sans" panose="020B0604020202020204" pitchFamily="34" charset="0"/>
              </a:rPr>
              <a:t>PEOPLE, PLANET, AND PROFIT INSIGHT</a:t>
            </a:r>
          </a:p>
        </p:txBody>
      </p:sp>
      <p:sp>
        <p:nvSpPr>
          <p:cNvPr id="2" name="Rectangle 1"/>
          <p:cNvSpPr/>
          <p:nvPr/>
        </p:nvSpPr>
        <p:spPr>
          <a:xfrm>
            <a:off x="457200" y="1105480"/>
            <a:ext cx="8001000" cy="4787208"/>
          </a:xfrm>
          <a:prstGeom prst="rect">
            <a:avLst/>
          </a:prstGeom>
        </p:spPr>
        <p:txBody>
          <a:bodyPr wrap="square">
            <a:spAutoFit/>
          </a:bodyPr>
          <a:lstStyle/>
          <a:p>
            <a:pPr algn="just">
              <a:lnSpc>
                <a:spcPct val="120000"/>
              </a:lnSpc>
              <a:spcBef>
                <a:spcPts val="600"/>
              </a:spcBef>
            </a:pPr>
            <a:r>
              <a:rPr lang="en-US" sz="2100" i="0" dirty="0">
                <a:solidFill>
                  <a:schemeClr val="tx1"/>
                </a:solidFill>
                <a:effectLst/>
                <a:latin typeface="Liberation Sans" panose="020B0604020202020204" pitchFamily="34" charset="0"/>
              </a:rPr>
              <a:t>Got Junk?</a:t>
            </a:r>
          </a:p>
          <a:p>
            <a:pPr algn="just">
              <a:lnSpc>
                <a:spcPct val="120000"/>
              </a:lnSpc>
              <a:spcBef>
                <a:spcPts val="600"/>
              </a:spcBef>
            </a:pPr>
            <a:r>
              <a:rPr lang="en-US" sz="2100" b="0" dirty="0">
                <a:solidFill>
                  <a:schemeClr val="tx1"/>
                </a:solidFill>
                <a:latin typeface="Liberation Sans" panose="020B0604020202020204" pitchFamily="34" charset="0"/>
              </a:rPr>
              <a:t>Do you have an old computer or two in your garage? How about an old TV that needs replacing? Many people do. Approximately 163,000 computers and televisions become obsolete </a:t>
            </a:r>
            <a:r>
              <a:rPr lang="en-US" sz="2100" dirty="0">
                <a:solidFill>
                  <a:schemeClr val="tx1"/>
                </a:solidFill>
                <a:latin typeface="Liberation Sans" panose="020B0604020202020204" pitchFamily="34" charset="0"/>
              </a:rPr>
              <a:t>each day</a:t>
            </a:r>
            <a:r>
              <a:rPr lang="en-US" sz="2100" b="0" dirty="0">
                <a:solidFill>
                  <a:schemeClr val="tx1"/>
                </a:solidFill>
                <a:latin typeface="Liberation Sans" panose="020B0604020202020204" pitchFamily="34" charset="0"/>
              </a:rPr>
              <a:t>. Yet, in a recent year, only 11% of computers were recycled. It is estimated that 75% of all computers ever sold are sitting in storage somewhere, waiting to be disposed of. Each of these old TVs and computers is loaded with lead, cadmium, mercury, and other toxic chemicals. If you have one of these electronic gadgets, you have a responsibility, and a probable cost, for disposing of it. Companies have the same problem, but their discarded materials may include lead paint, asbestos, and other toxic chemicals.</a:t>
            </a:r>
          </a:p>
        </p:txBody>
      </p:sp>
      <p:sp>
        <p:nvSpPr>
          <p:cNvPr id="4"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3 </a:t>
            </a:r>
          </a:p>
        </p:txBody>
      </p:sp>
    </p:spTree>
    <p:extLst>
      <p:ext uri="{BB962C8B-B14F-4D97-AF65-F5344CB8AC3E}">
        <p14:creationId xmlns:p14="http://schemas.microsoft.com/office/powerpoint/2010/main" val="1560651786"/>
      </p:ext>
    </p:extLst>
  </p:cSld>
  <p:clrMapOvr>
    <a:masterClrMapping/>
  </p:clrMapOvr>
  <p:transition>
    <p:wipe dir="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gn="ctr">
              <a:spcBef>
                <a:spcPct val="0"/>
              </a:spcBef>
              <a:buClrTx/>
              <a:buSzTx/>
              <a:buFontTx/>
              <a:buNone/>
            </a:pPr>
            <a:endParaRPr lang="en-US" altLang="en-US" sz="2400" b="0" dirty="0">
              <a:solidFill>
                <a:schemeClr val="tx1"/>
              </a:solidFill>
            </a:endParaRPr>
          </a:p>
        </p:txBody>
      </p:sp>
      <p:sp>
        <p:nvSpPr>
          <p:cNvPr id="53251"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gn="ctr">
              <a:spcBef>
                <a:spcPct val="0"/>
              </a:spcBef>
              <a:buClrTx/>
              <a:buSzTx/>
              <a:buFontTx/>
              <a:buNone/>
            </a:pPr>
            <a:endParaRPr lang="en-US" altLang="en-US" sz="2400" b="0" dirty="0">
              <a:solidFill>
                <a:schemeClr val="tx1"/>
              </a:solidFill>
            </a:endParaRPr>
          </a:p>
        </p:txBody>
      </p:sp>
      <p:sp>
        <p:nvSpPr>
          <p:cNvPr id="53254" name="Text Box 9"/>
          <p:cNvSpPr txBox="1">
            <a:spLocks noChangeArrowheads="1"/>
          </p:cNvSpPr>
          <p:nvPr/>
        </p:nvSpPr>
        <p:spPr bwMode="auto">
          <a:xfrm>
            <a:off x="242248" y="4782487"/>
            <a:ext cx="2362200" cy="461665"/>
          </a:xfrm>
          <a:prstGeom prst="rect">
            <a:avLst/>
          </a:prstGeom>
          <a:solidFill>
            <a:schemeClr val="bg1"/>
          </a:solidFill>
          <a:ln>
            <a:noFill/>
          </a:ln>
          <a:effectLst/>
          <a:extLst>
            <a:ext uri="{91240B29-F687-4F45-9708-019B960494DF}">
              <a14:hiddenLine xmlns:a14="http://schemas.microsoft.com/office/drawing/2010/main" w="19050" cap="sq" algn="ctr">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r>
              <a:rPr lang="en-US" altLang="en-US" sz="1200" dirty="0">
                <a:solidFill>
                  <a:schemeClr val="tx1"/>
                </a:solidFill>
              </a:rPr>
              <a:t>ILLUSTRATION 4-23</a:t>
            </a:r>
          </a:p>
          <a:p>
            <a:pPr>
              <a:spcBef>
                <a:spcPct val="0"/>
              </a:spcBef>
              <a:buClrTx/>
              <a:buSzTx/>
              <a:buFontTx/>
              <a:buNone/>
            </a:pPr>
            <a:r>
              <a:rPr lang="en-US" altLang="en-US" sz="1200" b="0" dirty="0">
                <a:solidFill>
                  <a:schemeClr val="tx1"/>
                </a:solidFill>
              </a:rPr>
              <a:t>Summary of adjusting entries</a:t>
            </a:r>
          </a:p>
        </p:txBody>
      </p:sp>
      <p:sp>
        <p:nvSpPr>
          <p:cNvPr id="9"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10"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dirty="0">
                <a:solidFill>
                  <a:schemeClr val="tx2">
                    <a:lumMod val="50000"/>
                  </a:schemeClr>
                </a:solidFill>
                <a:latin typeface="Liberation Sans" panose="020B0604020202020204" pitchFamily="34" charset="0"/>
              </a:rPr>
              <a:t>SUMMARY OF BASIC RELATIONSHIPS</a:t>
            </a:r>
            <a:endParaRPr lang="en-US" altLang="en-US" sz="3200" b="1" dirty="0">
              <a:solidFill>
                <a:schemeClr val="tx2">
                  <a:lumMod val="50000"/>
                </a:schemeClr>
              </a:solidFill>
              <a:latin typeface="Liberation Sans" panose="020B0604020202020204" pitchFamily="34" charset="0"/>
            </a:endParaRPr>
          </a:p>
        </p:txBody>
      </p:sp>
      <p:pic>
        <p:nvPicPr>
          <p:cNvPr id="860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1" y="1488744"/>
            <a:ext cx="8534399" cy="3230731"/>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8"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3 </a:t>
            </a:r>
          </a:p>
        </p:txBody>
      </p:sp>
    </p:spTree>
  </p:cSld>
  <p:clrMapOvr>
    <a:overrideClrMapping bg1="lt1" tx1="dk1" bg2="lt2" tx2="dk2" accent1="accent1" accent2="accent2" accent3="accent3" accent4="accent4" accent5="accent5" accent6="accent6" hlink="hlink" folHlink="folHlink"/>
  </p:clrMapOvr>
  <p:transition>
    <p:wipe dir="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22"/>
          <p:cNvSpPr/>
          <p:nvPr/>
        </p:nvSpPr>
        <p:spPr bwMode="auto">
          <a:xfrm>
            <a:off x="3048000" y="363721"/>
            <a:ext cx="5943600" cy="778467"/>
          </a:xfrm>
          <a:prstGeom prst="roundRect">
            <a:avLst/>
          </a:prstGeom>
          <a:solidFill>
            <a:srgbClr val="0066CC"/>
          </a:solidFill>
          <a:ln w="12700" cap="sq" cmpd="sng" algn="ctr">
            <a:noFill/>
            <a:prstDash val="solid"/>
            <a:round/>
            <a:headEnd type="none" w="sm" len="sm"/>
            <a:tailEnd type="none" w="sm" len="sm"/>
          </a:ln>
          <a:effectLst>
            <a:innerShdw blurRad="114300">
              <a:prstClr val="black"/>
            </a:innerShdw>
          </a:effectLst>
        </p:spPr>
        <p:txBody>
          <a:bodyPr vert="horz" wrap="square" lIns="91440" tIns="45720" rIns="91440" bIns="91440" numCol="1" rtlCol="0" anchor="ctr" anchorCtr="0" compatLnSpc="1">
            <a:prstTxWarp prst="textNoShape">
              <a:avLst/>
            </a:prstTxWarp>
            <a:noAutofit/>
          </a:bodyPr>
          <a:lstStyle/>
          <a:p>
            <a:pPr marL="53975" algn="l"/>
            <a:r>
              <a:rPr lang="en-US" sz="2900" dirty="0">
                <a:solidFill>
                  <a:schemeClr val="accent3"/>
                </a:solidFill>
                <a:latin typeface="Liberation Sans" panose="020B0604020202020204" pitchFamily="34" charset="0"/>
              </a:rPr>
              <a:t>Adjusting Entries for Accruals</a:t>
            </a:r>
            <a:endParaRPr lang="en-US" sz="2900" b="1" i="0" dirty="0">
              <a:solidFill>
                <a:schemeClr val="accent3"/>
              </a:solidFill>
              <a:latin typeface="Liberation Sans" panose="020B0604020202020204" pitchFamily="34" charset="0"/>
            </a:endParaRPr>
          </a:p>
        </p:txBody>
      </p:sp>
      <p:sp>
        <p:nvSpPr>
          <p:cNvPr id="337930" name="Rectangle 10"/>
          <p:cNvSpPr>
            <a:spLocks noChangeArrowheads="1"/>
          </p:cNvSpPr>
          <p:nvPr/>
        </p:nvSpPr>
        <p:spPr bwMode="auto">
          <a:xfrm>
            <a:off x="429904" y="1418414"/>
            <a:ext cx="8333096" cy="4843634"/>
          </a:xfrm>
          <a:prstGeom prst="rect">
            <a:avLst/>
          </a:prstGeom>
          <a:noFill/>
          <a:ln>
            <a:noFill/>
          </a:ln>
          <a:effectLst/>
          <a:extLst>
            <a:ext uri="{909E8E84-426E-40DD-AFC4-6F175D3DCCD1}">
              <a14:hiddenFill xmlns:a14="http://schemas.microsoft.com/office/drawing/2010/main">
                <a:solidFill>
                  <a:srgbClr val="EBF7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gn="ctr">
              <a:tabLst>
                <a:tab pos="1943100" algn="l"/>
              </a:tabLst>
              <a:defRPr sz="2400">
                <a:solidFill>
                  <a:schemeClr val="tx1"/>
                </a:solidFill>
                <a:latin typeface="Times New Roman" pitchFamily="18" charset="0"/>
              </a:defRPr>
            </a:lvl1pPr>
            <a:lvl2pPr marL="971550" indent="-457200" algn="ctr">
              <a:tabLst>
                <a:tab pos="1943100" algn="l"/>
              </a:tabLst>
              <a:defRPr sz="2400">
                <a:solidFill>
                  <a:schemeClr val="tx1"/>
                </a:solidFill>
                <a:latin typeface="Times New Roman" pitchFamily="18" charset="0"/>
              </a:defRPr>
            </a:lvl2pPr>
            <a:lvl3pPr marL="1543050" indent="-457200" algn="ctr">
              <a:tabLst>
                <a:tab pos="1943100" algn="l"/>
              </a:tabLst>
              <a:defRPr sz="2400">
                <a:solidFill>
                  <a:schemeClr val="tx1"/>
                </a:solidFill>
                <a:latin typeface="Times New Roman" pitchFamily="18" charset="0"/>
              </a:defRPr>
            </a:lvl3pPr>
            <a:lvl4pPr marL="2114550" indent="-457200" algn="ctr">
              <a:tabLst>
                <a:tab pos="1943100" algn="l"/>
              </a:tabLst>
              <a:defRPr sz="2400">
                <a:solidFill>
                  <a:schemeClr val="tx1"/>
                </a:solidFill>
                <a:latin typeface="Times New Roman" pitchFamily="18" charset="0"/>
              </a:defRPr>
            </a:lvl4pPr>
            <a:lvl5pPr marL="2686050" indent="-457200" algn="ctr">
              <a:tabLst>
                <a:tab pos="1943100" algn="l"/>
              </a:tabLst>
              <a:defRPr sz="2400">
                <a:solidFill>
                  <a:schemeClr val="tx1"/>
                </a:solidFill>
                <a:latin typeface="Times New Roman" pitchFamily="18" charset="0"/>
              </a:defRPr>
            </a:lvl5pPr>
            <a:lvl6pPr marL="3143250" indent="-457200" algn="ctr" eaLnBrk="0" fontAlgn="base" hangingPunct="0">
              <a:spcBef>
                <a:spcPct val="0"/>
              </a:spcBef>
              <a:spcAft>
                <a:spcPct val="0"/>
              </a:spcAft>
              <a:tabLst>
                <a:tab pos="1943100" algn="l"/>
              </a:tabLst>
              <a:defRPr sz="2400">
                <a:solidFill>
                  <a:schemeClr val="tx1"/>
                </a:solidFill>
                <a:latin typeface="Times New Roman" pitchFamily="18" charset="0"/>
              </a:defRPr>
            </a:lvl6pPr>
            <a:lvl7pPr marL="3600450" indent="-457200" algn="ctr" eaLnBrk="0" fontAlgn="base" hangingPunct="0">
              <a:spcBef>
                <a:spcPct val="0"/>
              </a:spcBef>
              <a:spcAft>
                <a:spcPct val="0"/>
              </a:spcAft>
              <a:tabLst>
                <a:tab pos="1943100" algn="l"/>
              </a:tabLst>
              <a:defRPr sz="2400">
                <a:solidFill>
                  <a:schemeClr val="tx1"/>
                </a:solidFill>
                <a:latin typeface="Times New Roman" pitchFamily="18" charset="0"/>
              </a:defRPr>
            </a:lvl7pPr>
            <a:lvl8pPr marL="4057650" indent="-457200" algn="ctr" eaLnBrk="0" fontAlgn="base" hangingPunct="0">
              <a:spcBef>
                <a:spcPct val="0"/>
              </a:spcBef>
              <a:spcAft>
                <a:spcPct val="0"/>
              </a:spcAft>
              <a:tabLst>
                <a:tab pos="1943100" algn="l"/>
              </a:tabLst>
              <a:defRPr sz="2400">
                <a:solidFill>
                  <a:schemeClr val="tx1"/>
                </a:solidFill>
                <a:latin typeface="Times New Roman" pitchFamily="18" charset="0"/>
              </a:defRPr>
            </a:lvl8pPr>
            <a:lvl9pPr marL="4514850" indent="-457200" algn="ctr" eaLnBrk="0" fontAlgn="base" hangingPunct="0">
              <a:spcBef>
                <a:spcPct val="0"/>
              </a:spcBef>
              <a:spcAft>
                <a:spcPct val="0"/>
              </a:spcAft>
              <a:tabLst>
                <a:tab pos="1943100" algn="l"/>
              </a:tabLst>
              <a:defRPr sz="2400">
                <a:solidFill>
                  <a:schemeClr val="tx1"/>
                </a:solidFill>
                <a:latin typeface="Times New Roman" pitchFamily="18" charset="0"/>
              </a:defRPr>
            </a:lvl9pPr>
          </a:lstStyle>
          <a:p>
            <a:pPr algn="l">
              <a:lnSpc>
                <a:spcPct val="125000"/>
              </a:lnSpc>
              <a:spcBef>
                <a:spcPts val="600"/>
              </a:spcBef>
            </a:pPr>
            <a:r>
              <a:rPr lang="en-US" sz="2100" b="0" dirty="0">
                <a:solidFill>
                  <a:schemeClr val="bg2"/>
                </a:solidFill>
                <a:latin typeface="Liberation Sans" panose="020B0604020202020204" pitchFamily="34" charset="0"/>
              </a:rPr>
              <a:t>Micro Computer Services Inc. began operations on August 1, 2017. At the end of August 2017, management attempted to prepare monthly financial statements. The following information relates to August.</a:t>
            </a:r>
          </a:p>
          <a:p>
            <a:pPr marL="688975" indent="-457200" algn="l">
              <a:lnSpc>
                <a:spcPct val="125000"/>
              </a:lnSpc>
              <a:spcBef>
                <a:spcPts val="600"/>
              </a:spcBef>
              <a:buFont typeface="+mj-lt"/>
              <a:buAutoNum type="arabicPeriod"/>
            </a:pPr>
            <a:r>
              <a:rPr lang="en-US" sz="2100" b="0" dirty="0">
                <a:solidFill>
                  <a:schemeClr val="bg2"/>
                </a:solidFill>
                <a:latin typeface="Liberation Sans" panose="020B0604020202020204" pitchFamily="34" charset="0"/>
              </a:rPr>
              <a:t>At August 31, the company owed its employees $800 in salaries that will be paid on September 1.</a:t>
            </a:r>
          </a:p>
          <a:p>
            <a:pPr marL="688975" indent="-457200" algn="l">
              <a:lnSpc>
                <a:spcPct val="125000"/>
              </a:lnSpc>
              <a:spcBef>
                <a:spcPts val="600"/>
              </a:spcBef>
              <a:buFont typeface="+mj-lt"/>
              <a:buAutoNum type="arabicPeriod"/>
            </a:pPr>
            <a:r>
              <a:rPr lang="en-US" sz="2100" b="0" dirty="0">
                <a:solidFill>
                  <a:schemeClr val="bg2"/>
                </a:solidFill>
                <a:latin typeface="Liberation Sans" panose="020B0604020202020204" pitchFamily="34" charset="0"/>
              </a:rPr>
              <a:t>On August 1, the company borrowed $30,000 from a bank on a 15-year mortgage. The annual interest rate is 10%.</a:t>
            </a:r>
          </a:p>
          <a:p>
            <a:pPr marL="688975" indent="-457200" algn="l">
              <a:lnSpc>
                <a:spcPct val="125000"/>
              </a:lnSpc>
              <a:spcBef>
                <a:spcPts val="600"/>
              </a:spcBef>
              <a:buFont typeface="+mj-lt"/>
              <a:buAutoNum type="arabicPeriod"/>
            </a:pPr>
            <a:r>
              <a:rPr lang="en-US" sz="2100" b="0" dirty="0">
                <a:solidFill>
                  <a:schemeClr val="bg2"/>
                </a:solidFill>
                <a:latin typeface="Liberation Sans" panose="020B0604020202020204" pitchFamily="34" charset="0"/>
              </a:rPr>
              <a:t>Revenue for services performed but unrecorded for August totaled $1,100.</a:t>
            </a:r>
          </a:p>
          <a:p>
            <a:pPr algn="l">
              <a:lnSpc>
                <a:spcPct val="125000"/>
              </a:lnSpc>
              <a:spcBef>
                <a:spcPts val="600"/>
              </a:spcBef>
            </a:pPr>
            <a:r>
              <a:rPr lang="en-US" sz="2100" b="0" dirty="0">
                <a:solidFill>
                  <a:schemeClr val="bg2"/>
                </a:solidFill>
                <a:latin typeface="Liberation Sans" panose="020B0604020202020204" pitchFamily="34" charset="0"/>
              </a:rPr>
              <a:t>Prepare the adjusting entries needed at August 31, 2017.</a:t>
            </a:r>
            <a:endParaRPr lang="en-US" altLang="en-US" sz="2100" b="0" dirty="0">
              <a:solidFill>
                <a:schemeClr val="bg2"/>
              </a:solidFill>
              <a:latin typeface="Liberation Sans" panose="020B0604020202020204" pitchFamily="34" charset="0"/>
            </a:endParaRPr>
          </a:p>
        </p:txBody>
      </p:sp>
      <p:sp>
        <p:nvSpPr>
          <p:cNvPr id="11" name="Isosceles Triangle 10"/>
          <p:cNvSpPr/>
          <p:nvPr/>
        </p:nvSpPr>
        <p:spPr bwMode="auto">
          <a:xfrm rot="5400000">
            <a:off x="1917401" y="543503"/>
            <a:ext cx="338931" cy="329406"/>
          </a:xfrm>
          <a:prstGeom prst="triangle">
            <a:avLst/>
          </a:prstGeom>
          <a:solidFill>
            <a:srgbClr val="003399"/>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iberation Sans" panose="020B0604020202020204" pitchFamily="34" charset="0"/>
            </a:endParaRPr>
          </a:p>
        </p:txBody>
      </p:sp>
      <p:sp>
        <p:nvSpPr>
          <p:cNvPr id="12" name="TextBox 11"/>
          <p:cNvSpPr txBox="1"/>
          <p:nvPr/>
        </p:nvSpPr>
        <p:spPr>
          <a:xfrm>
            <a:off x="171260" y="411948"/>
            <a:ext cx="173374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lgn="ctr">
              <a:spcBef>
                <a:spcPct val="50000"/>
              </a:spcBef>
              <a:defRPr i="0">
                <a:solidFill>
                  <a:srgbClr val="E20000"/>
                </a:solidFill>
                <a:effectLst/>
                <a:latin typeface="Arial"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buClr>
                <a:srgbClr val="E20000"/>
              </a:buClr>
            </a:pPr>
            <a:r>
              <a:rPr lang="en-US" sz="3200" b="1" dirty="0">
                <a:latin typeface="Liberation Sans" panose="020B0604020202020204" pitchFamily="34" charset="0"/>
              </a:rPr>
              <a:t>DO IT!</a:t>
            </a:r>
          </a:p>
        </p:txBody>
      </p:sp>
      <p:sp>
        <p:nvSpPr>
          <p:cNvPr id="14" name="TextBox 13"/>
          <p:cNvSpPr txBox="1"/>
          <p:nvPr/>
        </p:nvSpPr>
        <p:spPr>
          <a:xfrm>
            <a:off x="2183330" y="344873"/>
            <a:ext cx="750370" cy="707886"/>
          </a:xfrm>
          <a:prstGeom prst="rect">
            <a:avLst/>
          </a:prstGeom>
          <a:noFill/>
        </p:spPr>
        <p:txBody>
          <a:bodyPr wrap="square" rtlCol="0">
            <a:spAutoFit/>
          </a:bodyPr>
          <a:lstStyle/>
          <a:p>
            <a:pPr algn="ctr">
              <a:buClr>
                <a:srgbClr val="E20000"/>
              </a:buClr>
            </a:pPr>
            <a:r>
              <a:rPr lang="en-US" sz="4000" b="1" i="0" dirty="0">
                <a:solidFill>
                  <a:srgbClr val="E20000"/>
                </a:solidFill>
                <a:effectLst/>
                <a:latin typeface="Liberation Sans" panose="020B0604020202020204" pitchFamily="34" charset="0"/>
              </a:rPr>
              <a:t>3</a:t>
            </a:r>
          </a:p>
        </p:txBody>
      </p:sp>
      <p:cxnSp>
        <p:nvCxnSpPr>
          <p:cNvPr id="15" name="Straight Connector 14"/>
          <p:cNvCxnSpPr/>
          <p:nvPr/>
        </p:nvCxnSpPr>
        <p:spPr bwMode="auto">
          <a:xfrm>
            <a:off x="1905000" y="265455"/>
            <a:ext cx="0" cy="912801"/>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16" name="Rectangle 15"/>
          <p:cNvSpPr/>
          <p:nvPr/>
        </p:nvSpPr>
        <p:spPr bwMode="auto">
          <a:xfrm>
            <a:off x="8866496" y="15920"/>
            <a:ext cx="228600" cy="1244586"/>
          </a:xfrm>
          <a:prstGeom prst="rect">
            <a:avLst/>
          </a:prstGeom>
          <a:solidFill>
            <a:schemeClr val="accent3"/>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iberation Sans" panose="020B0604020202020204" pitchFamily="34" charset="0"/>
            </a:endParaRPr>
          </a:p>
        </p:txBody>
      </p:sp>
      <p:sp>
        <p:nvSpPr>
          <p:cNvPr id="9"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3 </a:t>
            </a:r>
          </a:p>
        </p:txBody>
      </p:sp>
    </p:spTree>
    <p:extLst>
      <p:ext uri="{BB962C8B-B14F-4D97-AF65-F5344CB8AC3E}">
        <p14:creationId xmlns:p14="http://schemas.microsoft.com/office/powerpoint/2010/main" val="1150996234"/>
      </p:ext>
    </p:extLst>
  </p:cSld>
  <p:clrMapOvr>
    <a:masterClrMapping/>
  </p:clrMapOvr>
  <p:transition>
    <p:wipe dir="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22"/>
          <p:cNvSpPr/>
          <p:nvPr/>
        </p:nvSpPr>
        <p:spPr bwMode="auto">
          <a:xfrm>
            <a:off x="3048000" y="363721"/>
            <a:ext cx="5943600" cy="778467"/>
          </a:xfrm>
          <a:prstGeom prst="roundRect">
            <a:avLst/>
          </a:prstGeom>
          <a:solidFill>
            <a:srgbClr val="0066CC"/>
          </a:solidFill>
          <a:ln w="12700" cap="sq" cmpd="sng" algn="ctr">
            <a:noFill/>
            <a:prstDash val="solid"/>
            <a:round/>
            <a:headEnd type="none" w="sm" len="sm"/>
            <a:tailEnd type="none" w="sm" len="sm"/>
          </a:ln>
          <a:effectLst>
            <a:innerShdw blurRad="114300">
              <a:prstClr val="black"/>
            </a:innerShdw>
          </a:effectLst>
        </p:spPr>
        <p:txBody>
          <a:bodyPr vert="horz" wrap="square" lIns="91440" tIns="45720" rIns="91440" bIns="91440" numCol="1" rtlCol="0" anchor="ctr" anchorCtr="0" compatLnSpc="1">
            <a:prstTxWarp prst="textNoShape">
              <a:avLst/>
            </a:prstTxWarp>
            <a:noAutofit/>
          </a:bodyPr>
          <a:lstStyle/>
          <a:p>
            <a:pPr marL="53975" algn="l"/>
            <a:r>
              <a:rPr lang="en-US" sz="2900" dirty="0">
                <a:solidFill>
                  <a:schemeClr val="accent3"/>
                </a:solidFill>
                <a:latin typeface="Liberation Sans" panose="020B0604020202020204" pitchFamily="34" charset="0"/>
              </a:rPr>
              <a:t>Adjusting Entries for Accruals</a:t>
            </a:r>
            <a:endParaRPr lang="en-US" sz="2900" b="1" i="0" dirty="0">
              <a:solidFill>
                <a:schemeClr val="accent3"/>
              </a:solidFill>
              <a:latin typeface="Liberation Sans" panose="020B0604020202020204" pitchFamily="34" charset="0"/>
            </a:endParaRPr>
          </a:p>
        </p:txBody>
      </p:sp>
      <p:sp>
        <p:nvSpPr>
          <p:cNvPr id="337930" name="Rectangle 10"/>
          <p:cNvSpPr>
            <a:spLocks noChangeArrowheads="1"/>
          </p:cNvSpPr>
          <p:nvPr/>
        </p:nvSpPr>
        <p:spPr bwMode="auto">
          <a:xfrm>
            <a:off x="429904" y="1418414"/>
            <a:ext cx="8333096" cy="3227807"/>
          </a:xfrm>
          <a:prstGeom prst="rect">
            <a:avLst/>
          </a:prstGeom>
          <a:noFill/>
          <a:ln>
            <a:noFill/>
          </a:ln>
          <a:effectLst/>
          <a:extLst>
            <a:ext uri="{909E8E84-426E-40DD-AFC4-6F175D3DCCD1}">
              <a14:hiddenFill xmlns:a14="http://schemas.microsoft.com/office/drawing/2010/main">
                <a:solidFill>
                  <a:srgbClr val="EBF7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gn="ctr">
              <a:tabLst>
                <a:tab pos="1943100" algn="l"/>
              </a:tabLst>
              <a:defRPr sz="2400">
                <a:solidFill>
                  <a:schemeClr val="tx1"/>
                </a:solidFill>
                <a:latin typeface="Times New Roman" pitchFamily="18" charset="0"/>
              </a:defRPr>
            </a:lvl1pPr>
            <a:lvl2pPr marL="971550" indent="-457200" algn="ctr">
              <a:tabLst>
                <a:tab pos="1943100" algn="l"/>
              </a:tabLst>
              <a:defRPr sz="2400">
                <a:solidFill>
                  <a:schemeClr val="tx1"/>
                </a:solidFill>
                <a:latin typeface="Times New Roman" pitchFamily="18" charset="0"/>
              </a:defRPr>
            </a:lvl2pPr>
            <a:lvl3pPr marL="1543050" indent="-457200" algn="ctr">
              <a:tabLst>
                <a:tab pos="1943100" algn="l"/>
              </a:tabLst>
              <a:defRPr sz="2400">
                <a:solidFill>
                  <a:schemeClr val="tx1"/>
                </a:solidFill>
                <a:latin typeface="Times New Roman" pitchFamily="18" charset="0"/>
              </a:defRPr>
            </a:lvl3pPr>
            <a:lvl4pPr marL="2114550" indent="-457200" algn="ctr">
              <a:tabLst>
                <a:tab pos="1943100" algn="l"/>
              </a:tabLst>
              <a:defRPr sz="2400">
                <a:solidFill>
                  <a:schemeClr val="tx1"/>
                </a:solidFill>
                <a:latin typeface="Times New Roman" pitchFamily="18" charset="0"/>
              </a:defRPr>
            </a:lvl4pPr>
            <a:lvl5pPr marL="2686050" indent="-457200" algn="ctr">
              <a:tabLst>
                <a:tab pos="1943100" algn="l"/>
              </a:tabLst>
              <a:defRPr sz="2400">
                <a:solidFill>
                  <a:schemeClr val="tx1"/>
                </a:solidFill>
                <a:latin typeface="Times New Roman" pitchFamily="18" charset="0"/>
              </a:defRPr>
            </a:lvl5pPr>
            <a:lvl6pPr marL="3143250" indent="-457200" algn="ctr" eaLnBrk="0" fontAlgn="base" hangingPunct="0">
              <a:spcBef>
                <a:spcPct val="0"/>
              </a:spcBef>
              <a:spcAft>
                <a:spcPct val="0"/>
              </a:spcAft>
              <a:tabLst>
                <a:tab pos="1943100" algn="l"/>
              </a:tabLst>
              <a:defRPr sz="2400">
                <a:solidFill>
                  <a:schemeClr val="tx1"/>
                </a:solidFill>
                <a:latin typeface="Times New Roman" pitchFamily="18" charset="0"/>
              </a:defRPr>
            </a:lvl6pPr>
            <a:lvl7pPr marL="3600450" indent="-457200" algn="ctr" eaLnBrk="0" fontAlgn="base" hangingPunct="0">
              <a:spcBef>
                <a:spcPct val="0"/>
              </a:spcBef>
              <a:spcAft>
                <a:spcPct val="0"/>
              </a:spcAft>
              <a:tabLst>
                <a:tab pos="1943100" algn="l"/>
              </a:tabLst>
              <a:defRPr sz="2400">
                <a:solidFill>
                  <a:schemeClr val="tx1"/>
                </a:solidFill>
                <a:latin typeface="Times New Roman" pitchFamily="18" charset="0"/>
              </a:defRPr>
            </a:lvl7pPr>
            <a:lvl8pPr marL="4057650" indent="-457200" algn="ctr" eaLnBrk="0" fontAlgn="base" hangingPunct="0">
              <a:spcBef>
                <a:spcPct val="0"/>
              </a:spcBef>
              <a:spcAft>
                <a:spcPct val="0"/>
              </a:spcAft>
              <a:tabLst>
                <a:tab pos="1943100" algn="l"/>
              </a:tabLst>
              <a:defRPr sz="2400">
                <a:solidFill>
                  <a:schemeClr val="tx1"/>
                </a:solidFill>
                <a:latin typeface="Times New Roman" pitchFamily="18" charset="0"/>
              </a:defRPr>
            </a:lvl8pPr>
            <a:lvl9pPr marL="4514850" indent="-457200" algn="ctr" eaLnBrk="0" fontAlgn="base" hangingPunct="0">
              <a:spcBef>
                <a:spcPct val="0"/>
              </a:spcBef>
              <a:spcAft>
                <a:spcPct val="0"/>
              </a:spcAft>
              <a:tabLst>
                <a:tab pos="1943100" algn="l"/>
              </a:tabLst>
              <a:defRPr sz="2400">
                <a:solidFill>
                  <a:schemeClr val="tx1"/>
                </a:solidFill>
                <a:latin typeface="Times New Roman" pitchFamily="18" charset="0"/>
              </a:defRPr>
            </a:lvl9pPr>
          </a:lstStyle>
          <a:p>
            <a:pPr algn="l">
              <a:lnSpc>
                <a:spcPct val="125000"/>
              </a:lnSpc>
              <a:spcBef>
                <a:spcPts val="600"/>
              </a:spcBef>
            </a:pPr>
            <a:r>
              <a:rPr lang="en-US" sz="2100" b="0" dirty="0">
                <a:solidFill>
                  <a:schemeClr val="bg2"/>
                </a:solidFill>
                <a:latin typeface="Liberation Sans" panose="020B0604020202020204" pitchFamily="34" charset="0"/>
              </a:rPr>
              <a:t>Micro Computer Services Inc. began operations on August 1, 2017. At the end of August 2017, management attempted to prepare monthly financial statements. Prepare the adjusting entries needed at August 31, 2017.</a:t>
            </a:r>
            <a:endParaRPr lang="en-US" altLang="en-US" sz="2100" b="0" dirty="0">
              <a:solidFill>
                <a:schemeClr val="bg2"/>
              </a:solidFill>
              <a:latin typeface="Liberation Sans" panose="020B0604020202020204" pitchFamily="34" charset="0"/>
            </a:endParaRPr>
          </a:p>
          <a:p>
            <a:pPr marL="688975" indent="-457200" algn="l">
              <a:lnSpc>
                <a:spcPct val="125000"/>
              </a:lnSpc>
              <a:spcBef>
                <a:spcPts val="600"/>
              </a:spcBef>
              <a:buFont typeface="+mj-lt"/>
              <a:buAutoNum type="arabicPeriod"/>
            </a:pPr>
            <a:r>
              <a:rPr lang="en-US" sz="2100" dirty="0">
                <a:solidFill>
                  <a:schemeClr val="bg2"/>
                </a:solidFill>
                <a:latin typeface="Liberation Sans" panose="020B0604020202020204" pitchFamily="34" charset="0"/>
              </a:rPr>
              <a:t>At August 31, the company owed its employees $800 in salaries that will be paid on September 1.</a:t>
            </a:r>
          </a:p>
          <a:p>
            <a:pPr algn="l">
              <a:lnSpc>
                <a:spcPct val="125000"/>
              </a:lnSpc>
              <a:spcBef>
                <a:spcPts val="1800"/>
              </a:spcBef>
            </a:pPr>
            <a:r>
              <a:rPr lang="en-US" sz="2100" dirty="0">
                <a:solidFill>
                  <a:schemeClr val="tx2">
                    <a:lumMod val="50000"/>
                  </a:schemeClr>
                </a:solidFill>
                <a:latin typeface="Liberation Sans" panose="020B0604020202020204" pitchFamily="34" charset="0"/>
              </a:rPr>
              <a:t>SOLUTION</a:t>
            </a:r>
          </a:p>
        </p:txBody>
      </p:sp>
      <p:sp>
        <p:nvSpPr>
          <p:cNvPr id="11" name="Isosceles Triangle 10"/>
          <p:cNvSpPr/>
          <p:nvPr/>
        </p:nvSpPr>
        <p:spPr bwMode="auto">
          <a:xfrm rot="5400000">
            <a:off x="1917401" y="543503"/>
            <a:ext cx="338931" cy="329406"/>
          </a:xfrm>
          <a:prstGeom prst="triangle">
            <a:avLst/>
          </a:prstGeom>
          <a:solidFill>
            <a:srgbClr val="003399"/>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iberation Sans" panose="020B0604020202020204" pitchFamily="34" charset="0"/>
            </a:endParaRPr>
          </a:p>
        </p:txBody>
      </p:sp>
      <p:sp>
        <p:nvSpPr>
          <p:cNvPr id="12" name="TextBox 11"/>
          <p:cNvSpPr txBox="1"/>
          <p:nvPr/>
        </p:nvSpPr>
        <p:spPr>
          <a:xfrm>
            <a:off x="171260" y="411948"/>
            <a:ext cx="173374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lgn="ctr">
              <a:spcBef>
                <a:spcPct val="50000"/>
              </a:spcBef>
              <a:defRPr i="0">
                <a:solidFill>
                  <a:srgbClr val="E20000"/>
                </a:solidFill>
                <a:effectLst/>
                <a:latin typeface="Arial"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buClr>
                <a:srgbClr val="E20000"/>
              </a:buClr>
            </a:pPr>
            <a:r>
              <a:rPr lang="en-US" sz="3200" b="1" dirty="0">
                <a:latin typeface="Liberation Sans" panose="020B0604020202020204" pitchFamily="34" charset="0"/>
              </a:rPr>
              <a:t>DO IT!</a:t>
            </a:r>
          </a:p>
        </p:txBody>
      </p:sp>
      <p:sp>
        <p:nvSpPr>
          <p:cNvPr id="14" name="TextBox 13"/>
          <p:cNvSpPr txBox="1"/>
          <p:nvPr/>
        </p:nvSpPr>
        <p:spPr>
          <a:xfrm>
            <a:off x="2183330" y="344873"/>
            <a:ext cx="750370" cy="707886"/>
          </a:xfrm>
          <a:prstGeom prst="rect">
            <a:avLst/>
          </a:prstGeom>
          <a:noFill/>
        </p:spPr>
        <p:txBody>
          <a:bodyPr wrap="square" rtlCol="0">
            <a:spAutoFit/>
          </a:bodyPr>
          <a:lstStyle/>
          <a:p>
            <a:pPr algn="ctr">
              <a:buClr>
                <a:srgbClr val="E20000"/>
              </a:buClr>
            </a:pPr>
            <a:r>
              <a:rPr lang="en-US" sz="4000" b="1" i="0" dirty="0">
                <a:solidFill>
                  <a:srgbClr val="E20000"/>
                </a:solidFill>
                <a:effectLst/>
                <a:latin typeface="Liberation Sans" panose="020B0604020202020204" pitchFamily="34" charset="0"/>
              </a:rPr>
              <a:t>3</a:t>
            </a:r>
          </a:p>
        </p:txBody>
      </p:sp>
      <p:cxnSp>
        <p:nvCxnSpPr>
          <p:cNvPr id="15" name="Straight Connector 14"/>
          <p:cNvCxnSpPr/>
          <p:nvPr/>
        </p:nvCxnSpPr>
        <p:spPr bwMode="auto">
          <a:xfrm>
            <a:off x="1905000" y="265455"/>
            <a:ext cx="0" cy="912801"/>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16" name="Rectangle 15"/>
          <p:cNvSpPr/>
          <p:nvPr/>
        </p:nvSpPr>
        <p:spPr bwMode="auto">
          <a:xfrm>
            <a:off x="8866496" y="15920"/>
            <a:ext cx="228600" cy="1244586"/>
          </a:xfrm>
          <a:prstGeom prst="rect">
            <a:avLst/>
          </a:prstGeom>
          <a:solidFill>
            <a:schemeClr val="accent3"/>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iberation Sans" panose="020B0604020202020204" pitchFamily="34" charset="0"/>
            </a:endParaRPr>
          </a:p>
        </p:txBody>
      </p:sp>
      <p:sp>
        <p:nvSpPr>
          <p:cNvPr id="9" name="Rectangle 10"/>
          <p:cNvSpPr>
            <a:spLocks noChangeArrowheads="1"/>
          </p:cNvSpPr>
          <p:nvPr/>
        </p:nvSpPr>
        <p:spPr bwMode="auto">
          <a:xfrm>
            <a:off x="429904" y="4724400"/>
            <a:ext cx="8333096" cy="938719"/>
          </a:xfrm>
          <a:prstGeom prst="rect">
            <a:avLst/>
          </a:prstGeom>
          <a:noFill/>
          <a:ln>
            <a:noFill/>
          </a:ln>
          <a:effectLst/>
          <a:extLst>
            <a:ext uri="{909E8E84-426E-40DD-AFC4-6F175D3DCCD1}">
              <a14:hiddenFill xmlns:a14="http://schemas.microsoft.com/office/drawing/2010/main">
                <a:solidFill>
                  <a:srgbClr val="EBF7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gn="ctr">
              <a:tabLst>
                <a:tab pos="1943100" algn="l"/>
              </a:tabLst>
              <a:defRPr sz="2400">
                <a:solidFill>
                  <a:schemeClr val="tx1"/>
                </a:solidFill>
                <a:latin typeface="Times New Roman" pitchFamily="18" charset="0"/>
              </a:defRPr>
            </a:lvl1pPr>
            <a:lvl2pPr marL="971550" indent="-457200" algn="ctr">
              <a:tabLst>
                <a:tab pos="1943100" algn="l"/>
              </a:tabLst>
              <a:defRPr sz="2400">
                <a:solidFill>
                  <a:schemeClr val="tx1"/>
                </a:solidFill>
                <a:latin typeface="Times New Roman" pitchFamily="18" charset="0"/>
              </a:defRPr>
            </a:lvl2pPr>
            <a:lvl3pPr marL="1543050" indent="-457200" algn="ctr">
              <a:tabLst>
                <a:tab pos="1943100" algn="l"/>
              </a:tabLst>
              <a:defRPr sz="2400">
                <a:solidFill>
                  <a:schemeClr val="tx1"/>
                </a:solidFill>
                <a:latin typeface="Times New Roman" pitchFamily="18" charset="0"/>
              </a:defRPr>
            </a:lvl3pPr>
            <a:lvl4pPr marL="2114550" indent="-457200" algn="ctr">
              <a:tabLst>
                <a:tab pos="1943100" algn="l"/>
              </a:tabLst>
              <a:defRPr sz="2400">
                <a:solidFill>
                  <a:schemeClr val="tx1"/>
                </a:solidFill>
                <a:latin typeface="Times New Roman" pitchFamily="18" charset="0"/>
              </a:defRPr>
            </a:lvl4pPr>
            <a:lvl5pPr marL="2686050" indent="-457200" algn="ctr">
              <a:tabLst>
                <a:tab pos="1943100" algn="l"/>
              </a:tabLst>
              <a:defRPr sz="2400">
                <a:solidFill>
                  <a:schemeClr val="tx1"/>
                </a:solidFill>
                <a:latin typeface="Times New Roman" pitchFamily="18" charset="0"/>
              </a:defRPr>
            </a:lvl5pPr>
            <a:lvl6pPr marL="3143250" indent="-457200" algn="ctr" eaLnBrk="0" fontAlgn="base" hangingPunct="0">
              <a:spcBef>
                <a:spcPct val="0"/>
              </a:spcBef>
              <a:spcAft>
                <a:spcPct val="0"/>
              </a:spcAft>
              <a:tabLst>
                <a:tab pos="1943100" algn="l"/>
              </a:tabLst>
              <a:defRPr sz="2400">
                <a:solidFill>
                  <a:schemeClr val="tx1"/>
                </a:solidFill>
                <a:latin typeface="Times New Roman" pitchFamily="18" charset="0"/>
              </a:defRPr>
            </a:lvl6pPr>
            <a:lvl7pPr marL="3600450" indent="-457200" algn="ctr" eaLnBrk="0" fontAlgn="base" hangingPunct="0">
              <a:spcBef>
                <a:spcPct val="0"/>
              </a:spcBef>
              <a:spcAft>
                <a:spcPct val="0"/>
              </a:spcAft>
              <a:tabLst>
                <a:tab pos="1943100" algn="l"/>
              </a:tabLst>
              <a:defRPr sz="2400">
                <a:solidFill>
                  <a:schemeClr val="tx1"/>
                </a:solidFill>
                <a:latin typeface="Times New Roman" pitchFamily="18" charset="0"/>
              </a:defRPr>
            </a:lvl7pPr>
            <a:lvl8pPr marL="4057650" indent="-457200" algn="ctr" eaLnBrk="0" fontAlgn="base" hangingPunct="0">
              <a:spcBef>
                <a:spcPct val="0"/>
              </a:spcBef>
              <a:spcAft>
                <a:spcPct val="0"/>
              </a:spcAft>
              <a:tabLst>
                <a:tab pos="1943100" algn="l"/>
              </a:tabLst>
              <a:defRPr sz="2400">
                <a:solidFill>
                  <a:schemeClr val="tx1"/>
                </a:solidFill>
                <a:latin typeface="Times New Roman" pitchFamily="18" charset="0"/>
              </a:defRPr>
            </a:lvl8pPr>
            <a:lvl9pPr marL="4514850" indent="-457200" algn="ctr" eaLnBrk="0" fontAlgn="base" hangingPunct="0">
              <a:spcBef>
                <a:spcPct val="0"/>
              </a:spcBef>
              <a:spcAft>
                <a:spcPct val="0"/>
              </a:spcAft>
              <a:tabLst>
                <a:tab pos="1943100" algn="l"/>
              </a:tabLst>
              <a:defRPr sz="2400">
                <a:solidFill>
                  <a:schemeClr val="tx1"/>
                </a:solidFill>
                <a:latin typeface="Times New Roman" pitchFamily="18" charset="0"/>
              </a:defRPr>
            </a:lvl9pPr>
          </a:lstStyle>
          <a:p>
            <a:pPr marL="914400" indent="-450850" algn="l">
              <a:lnSpc>
                <a:spcPct val="125000"/>
              </a:lnSpc>
              <a:spcBef>
                <a:spcPts val="300"/>
              </a:spcBef>
              <a:tabLst>
                <a:tab pos="6346825" algn="r"/>
                <a:tab pos="7710488" algn="r"/>
              </a:tabLst>
            </a:pPr>
            <a:r>
              <a:rPr lang="en-US" sz="2100" dirty="0">
                <a:solidFill>
                  <a:schemeClr val="bg2"/>
                </a:solidFill>
                <a:latin typeface="Liberation Sans" panose="020B0604020202020204" pitchFamily="34" charset="0"/>
              </a:rPr>
              <a:t>Salaries and Wages Expense 	800</a:t>
            </a:r>
          </a:p>
          <a:p>
            <a:pPr marL="914400" indent="-450850" algn="l">
              <a:lnSpc>
                <a:spcPct val="125000"/>
              </a:lnSpc>
              <a:spcBef>
                <a:spcPts val="300"/>
              </a:spcBef>
              <a:tabLst>
                <a:tab pos="6346825" algn="r"/>
                <a:tab pos="7710488" algn="r"/>
              </a:tabLst>
            </a:pPr>
            <a:r>
              <a:rPr lang="en-US" sz="2100" dirty="0">
                <a:solidFill>
                  <a:schemeClr val="bg2"/>
                </a:solidFill>
                <a:latin typeface="Liberation Sans" panose="020B0604020202020204" pitchFamily="34" charset="0"/>
              </a:rPr>
              <a:t>	Salaries and Wages Payable 		800</a:t>
            </a:r>
          </a:p>
        </p:txBody>
      </p:sp>
      <p:sp>
        <p:nvSpPr>
          <p:cNvPr id="10"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3 </a:t>
            </a:r>
          </a:p>
        </p:txBody>
      </p:sp>
    </p:spTree>
    <p:extLst>
      <p:ext uri="{BB962C8B-B14F-4D97-AF65-F5344CB8AC3E}">
        <p14:creationId xmlns:p14="http://schemas.microsoft.com/office/powerpoint/2010/main" val="4201120665"/>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left)">
                                      <p:cBhvr>
                                        <p:cTn id="1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bldLvl="3"/>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22"/>
          <p:cNvSpPr/>
          <p:nvPr/>
        </p:nvSpPr>
        <p:spPr bwMode="auto">
          <a:xfrm>
            <a:off x="3048000" y="363721"/>
            <a:ext cx="5943600" cy="778467"/>
          </a:xfrm>
          <a:prstGeom prst="roundRect">
            <a:avLst/>
          </a:prstGeom>
          <a:solidFill>
            <a:srgbClr val="0066CC"/>
          </a:solidFill>
          <a:ln w="12700" cap="sq" cmpd="sng" algn="ctr">
            <a:noFill/>
            <a:prstDash val="solid"/>
            <a:round/>
            <a:headEnd type="none" w="sm" len="sm"/>
            <a:tailEnd type="none" w="sm" len="sm"/>
          </a:ln>
          <a:effectLst>
            <a:innerShdw blurRad="114300">
              <a:prstClr val="black"/>
            </a:innerShdw>
          </a:effectLst>
        </p:spPr>
        <p:txBody>
          <a:bodyPr vert="horz" wrap="square" lIns="91440" tIns="45720" rIns="91440" bIns="91440" numCol="1" rtlCol="0" anchor="ctr" anchorCtr="0" compatLnSpc="1">
            <a:prstTxWarp prst="textNoShape">
              <a:avLst/>
            </a:prstTxWarp>
            <a:noAutofit/>
          </a:bodyPr>
          <a:lstStyle/>
          <a:p>
            <a:pPr marL="53975" algn="l"/>
            <a:r>
              <a:rPr lang="en-US" sz="2900" dirty="0">
                <a:solidFill>
                  <a:schemeClr val="accent3"/>
                </a:solidFill>
                <a:latin typeface="Liberation Sans" panose="020B0604020202020204" pitchFamily="34" charset="0"/>
              </a:rPr>
              <a:t>Adjusting Entries for Accruals</a:t>
            </a:r>
            <a:endParaRPr lang="en-US" sz="2900" b="1" i="0" dirty="0">
              <a:solidFill>
                <a:schemeClr val="accent3"/>
              </a:solidFill>
              <a:latin typeface="Liberation Sans" panose="020B0604020202020204" pitchFamily="34" charset="0"/>
            </a:endParaRPr>
          </a:p>
        </p:txBody>
      </p:sp>
      <p:sp>
        <p:nvSpPr>
          <p:cNvPr id="337930" name="Rectangle 10"/>
          <p:cNvSpPr>
            <a:spLocks noChangeArrowheads="1"/>
          </p:cNvSpPr>
          <p:nvPr/>
        </p:nvSpPr>
        <p:spPr bwMode="auto">
          <a:xfrm>
            <a:off x="429904" y="1418414"/>
            <a:ext cx="8333096" cy="3227807"/>
          </a:xfrm>
          <a:prstGeom prst="rect">
            <a:avLst/>
          </a:prstGeom>
          <a:noFill/>
          <a:ln>
            <a:noFill/>
          </a:ln>
          <a:effectLst/>
          <a:extLst>
            <a:ext uri="{909E8E84-426E-40DD-AFC4-6F175D3DCCD1}">
              <a14:hiddenFill xmlns:a14="http://schemas.microsoft.com/office/drawing/2010/main">
                <a:solidFill>
                  <a:srgbClr val="EBF7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gn="ctr">
              <a:tabLst>
                <a:tab pos="1943100" algn="l"/>
              </a:tabLst>
              <a:defRPr sz="2400">
                <a:solidFill>
                  <a:schemeClr val="tx1"/>
                </a:solidFill>
                <a:latin typeface="Times New Roman" pitchFamily="18" charset="0"/>
              </a:defRPr>
            </a:lvl1pPr>
            <a:lvl2pPr marL="971550" indent="-457200" algn="ctr">
              <a:tabLst>
                <a:tab pos="1943100" algn="l"/>
              </a:tabLst>
              <a:defRPr sz="2400">
                <a:solidFill>
                  <a:schemeClr val="tx1"/>
                </a:solidFill>
                <a:latin typeface="Times New Roman" pitchFamily="18" charset="0"/>
              </a:defRPr>
            </a:lvl2pPr>
            <a:lvl3pPr marL="1543050" indent="-457200" algn="ctr">
              <a:tabLst>
                <a:tab pos="1943100" algn="l"/>
              </a:tabLst>
              <a:defRPr sz="2400">
                <a:solidFill>
                  <a:schemeClr val="tx1"/>
                </a:solidFill>
                <a:latin typeface="Times New Roman" pitchFamily="18" charset="0"/>
              </a:defRPr>
            </a:lvl3pPr>
            <a:lvl4pPr marL="2114550" indent="-457200" algn="ctr">
              <a:tabLst>
                <a:tab pos="1943100" algn="l"/>
              </a:tabLst>
              <a:defRPr sz="2400">
                <a:solidFill>
                  <a:schemeClr val="tx1"/>
                </a:solidFill>
                <a:latin typeface="Times New Roman" pitchFamily="18" charset="0"/>
              </a:defRPr>
            </a:lvl4pPr>
            <a:lvl5pPr marL="2686050" indent="-457200" algn="ctr">
              <a:tabLst>
                <a:tab pos="1943100" algn="l"/>
              </a:tabLst>
              <a:defRPr sz="2400">
                <a:solidFill>
                  <a:schemeClr val="tx1"/>
                </a:solidFill>
                <a:latin typeface="Times New Roman" pitchFamily="18" charset="0"/>
              </a:defRPr>
            </a:lvl5pPr>
            <a:lvl6pPr marL="3143250" indent="-457200" algn="ctr" eaLnBrk="0" fontAlgn="base" hangingPunct="0">
              <a:spcBef>
                <a:spcPct val="0"/>
              </a:spcBef>
              <a:spcAft>
                <a:spcPct val="0"/>
              </a:spcAft>
              <a:tabLst>
                <a:tab pos="1943100" algn="l"/>
              </a:tabLst>
              <a:defRPr sz="2400">
                <a:solidFill>
                  <a:schemeClr val="tx1"/>
                </a:solidFill>
                <a:latin typeface="Times New Roman" pitchFamily="18" charset="0"/>
              </a:defRPr>
            </a:lvl6pPr>
            <a:lvl7pPr marL="3600450" indent="-457200" algn="ctr" eaLnBrk="0" fontAlgn="base" hangingPunct="0">
              <a:spcBef>
                <a:spcPct val="0"/>
              </a:spcBef>
              <a:spcAft>
                <a:spcPct val="0"/>
              </a:spcAft>
              <a:tabLst>
                <a:tab pos="1943100" algn="l"/>
              </a:tabLst>
              <a:defRPr sz="2400">
                <a:solidFill>
                  <a:schemeClr val="tx1"/>
                </a:solidFill>
                <a:latin typeface="Times New Roman" pitchFamily="18" charset="0"/>
              </a:defRPr>
            </a:lvl7pPr>
            <a:lvl8pPr marL="4057650" indent="-457200" algn="ctr" eaLnBrk="0" fontAlgn="base" hangingPunct="0">
              <a:spcBef>
                <a:spcPct val="0"/>
              </a:spcBef>
              <a:spcAft>
                <a:spcPct val="0"/>
              </a:spcAft>
              <a:tabLst>
                <a:tab pos="1943100" algn="l"/>
              </a:tabLst>
              <a:defRPr sz="2400">
                <a:solidFill>
                  <a:schemeClr val="tx1"/>
                </a:solidFill>
                <a:latin typeface="Times New Roman" pitchFamily="18" charset="0"/>
              </a:defRPr>
            </a:lvl8pPr>
            <a:lvl9pPr marL="4514850" indent="-457200" algn="ctr" eaLnBrk="0" fontAlgn="base" hangingPunct="0">
              <a:spcBef>
                <a:spcPct val="0"/>
              </a:spcBef>
              <a:spcAft>
                <a:spcPct val="0"/>
              </a:spcAft>
              <a:tabLst>
                <a:tab pos="1943100" algn="l"/>
              </a:tabLst>
              <a:defRPr sz="2400">
                <a:solidFill>
                  <a:schemeClr val="tx1"/>
                </a:solidFill>
                <a:latin typeface="Times New Roman" pitchFamily="18" charset="0"/>
              </a:defRPr>
            </a:lvl9pPr>
          </a:lstStyle>
          <a:p>
            <a:pPr algn="l">
              <a:lnSpc>
                <a:spcPct val="125000"/>
              </a:lnSpc>
              <a:spcBef>
                <a:spcPts val="600"/>
              </a:spcBef>
            </a:pPr>
            <a:r>
              <a:rPr lang="en-US" sz="2100" b="0" dirty="0">
                <a:solidFill>
                  <a:schemeClr val="bg2"/>
                </a:solidFill>
                <a:latin typeface="Liberation Sans" panose="020B0604020202020204" pitchFamily="34" charset="0"/>
              </a:rPr>
              <a:t>Micro Computer Services Inc. began operations on August 1, 2017. At the end of August 2017, management attempted to prepare monthly financial statements. Prepare the adjusting entries needed at August 31, 2017.</a:t>
            </a:r>
            <a:endParaRPr lang="en-US" altLang="en-US" sz="2100" b="0" dirty="0">
              <a:solidFill>
                <a:schemeClr val="bg2"/>
              </a:solidFill>
              <a:latin typeface="Liberation Sans" panose="020B0604020202020204" pitchFamily="34" charset="0"/>
            </a:endParaRPr>
          </a:p>
          <a:p>
            <a:pPr marL="688975" indent="-457200" algn="l">
              <a:lnSpc>
                <a:spcPct val="125000"/>
              </a:lnSpc>
              <a:spcBef>
                <a:spcPts val="600"/>
              </a:spcBef>
              <a:buFont typeface="+mj-lt"/>
              <a:buAutoNum type="arabicPeriod" startAt="2"/>
            </a:pPr>
            <a:r>
              <a:rPr lang="en-US" sz="2100" dirty="0">
                <a:solidFill>
                  <a:schemeClr val="bg2"/>
                </a:solidFill>
                <a:latin typeface="Liberation Sans" panose="020B0604020202020204" pitchFamily="34" charset="0"/>
              </a:rPr>
              <a:t>On August 1, the company borrowed $30,000 from a bank on a 15-year mortgage. The annual interest rate is 10%.</a:t>
            </a:r>
          </a:p>
          <a:p>
            <a:pPr algn="l">
              <a:lnSpc>
                <a:spcPct val="125000"/>
              </a:lnSpc>
              <a:spcBef>
                <a:spcPts val="1800"/>
              </a:spcBef>
            </a:pPr>
            <a:r>
              <a:rPr lang="en-US" sz="2100" dirty="0">
                <a:solidFill>
                  <a:schemeClr val="tx2">
                    <a:lumMod val="50000"/>
                  </a:schemeClr>
                </a:solidFill>
                <a:latin typeface="Liberation Sans" panose="020B0604020202020204" pitchFamily="34" charset="0"/>
              </a:rPr>
              <a:t>SOLUTION</a:t>
            </a:r>
            <a:endParaRPr lang="en-US" sz="2100" b="0" dirty="0">
              <a:solidFill>
                <a:schemeClr val="bg2"/>
              </a:solidFill>
              <a:latin typeface="Liberation Sans" panose="020B0604020202020204" pitchFamily="34" charset="0"/>
            </a:endParaRPr>
          </a:p>
        </p:txBody>
      </p:sp>
      <p:sp>
        <p:nvSpPr>
          <p:cNvPr id="11" name="Isosceles Triangle 10"/>
          <p:cNvSpPr/>
          <p:nvPr/>
        </p:nvSpPr>
        <p:spPr bwMode="auto">
          <a:xfrm rot="5400000">
            <a:off x="1917401" y="543503"/>
            <a:ext cx="338931" cy="329406"/>
          </a:xfrm>
          <a:prstGeom prst="triangle">
            <a:avLst/>
          </a:prstGeom>
          <a:solidFill>
            <a:srgbClr val="003399"/>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iberation Sans" panose="020B0604020202020204" pitchFamily="34" charset="0"/>
            </a:endParaRPr>
          </a:p>
        </p:txBody>
      </p:sp>
      <p:sp>
        <p:nvSpPr>
          <p:cNvPr id="12" name="TextBox 11"/>
          <p:cNvSpPr txBox="1"/>
          <p:nvPr/>
        </p:nvSpPr>
        <p:spPr>
          <a:xfrm>
            <a:off x="171260" y="411948"/>
            <a:ext cx="173374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lgn="ctr">
              <a:spcBef>
                <a:spcPct val="50000"/>
              </a:spcBef>
              <a:defRPr i="0">
                <a:solidFill>
                  <a:srgbClr val="E20000"/>
                </a:solidFill>
                <a:effectLst/>
                <a:latin typeface="Arial"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buClr>
                <a:srgbClr val="E20000"/>
              </a:buClr>
            </a:pPr>
            <a:r>
              <a:rPr lang="en-US" sz="3200" b="1" dirty="0">
                <a:latin typeface="Liberation Sans" panose="020B0604020202020204" pitchFamily="34" charset="0"/>
              </a:rPr>
              <a:t>DO IT!</a:t>
            </a:r>
          </a:p>
        </p:txBody>
      </p:sp>
      <p:sp>
        <p:nvSpPr>
          <p:cNvPr id="14" name="TextBox 13"/>
          <p:cNvSpPr txBox="1"/>
          <p:nvPr/>
        </p:nvSpPr>
        <p:spPr>
          <a:xfrm>
            <a:off x="2183330" y="344873"/>
            <a:ext cx="750370" cy="707886"/>
          </a:xfrm>
          <a:prstGeom prst="rect">
            <a:avLst/>
          </a:prstGeom>
          <a:noFill/>
        </p:spPr>
        <p:txBody>
          <a:bodyPr wrap="square" rtlCol="0">
            <a:spAutoFit/>
          </a:bodyPr>
          <a:lstStyle/>
          <a:p>
            <a:pPr algn="ctr">
              <a:buClr>
                <a:srgbClr val="E20000"/>
              </a:buClr>
            </a:pPr>
            <a:r>
              <a:rPr lang="en-US" sz="4000" b="1" i="0" dirty="0">
                <a:solidFill>
                  <a:srgbClr val="E20000"/>
                </a:solidFill>
                <a:effectLst/>
                <a:latin typeface="Liberation Sans" panose="020B0604020202020204" pitchFamily="34" charset="0"/>
              </a:rPr>
              <a:t>3</a:t>
            </a:r>
          </a:p>
        </p:txBody>
      </p:sp>
      <p:cxnSp>
        <p:nvCxnSpPr>
          <p:cNvPr id="15" name="Straight Connector 14"/>
          <p:cNvCxnSpPr/>
          <p:nvPr/>
        </p:nvCxnSpPr>
        <p:spPr bwMode="auto">
          <a:xfrm>
            <a:off x="1905000" y="265455"/>
            <a:ext cx="0" cy="912801"/>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16" name="Rectangle 15"/>
          <p:cNvSpPr/>
          <p:nvPr/>
        </p:nvSpPr>
        <p:spPr bwMode="auto">
          <a:xfrm>
            <a:off x="8866496" y="15920"/>
            <a:ext cx="228600" cy="1244586"/>
          </a:xfrm>
          <a:prstGeom prst="rect">
            <a:avLst/>
          </a:prstGeom>
          <a:solidFill>
            <a:schemeClr val="accent3"/>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iberation Sans" panose="020B0604020202020204" pitchFamily="34" charset="0"/>
            </a:endParaRPr>
          </a:p>
        </p:txBody>
      </p:sp>
      <p:sp>
        <p:nvSpPr>
          <p:cNvPr id="9" name="Rectangle 10"/>
          <p:cNvSpPr>
            <a:spLocks noChangeArrowheads="1"/>
          </p:cNvSpPr>
          <p:nvPr/>
        </p:nvSpPr>
        <p:spPr bwMode="auto">
          <a:xfrm>
            <a:off x="429904" y="4724400"/>
            <a:ext cx="8333096" cy="938719"/>
          </a:xfrm>
          <a:prstGeom prst="rect">
            <a:avLst/>
          </a:prstGeom>
          <a:noFill/>
          <a:ln>
            <a:noFill/>
          </a:ln>
          <a:effectLst/>
          <a:extLst>
            <a:ext uri="{909E8E84-426E-40DD-AFC4-6F175D3DCCD1}">
              <a14:hiddenFill xmlns:a14="http://schemas.microsoft.com/office/drawing/2010/main">
                <a:solidFill>
                  <a:srgbClr val="EBF7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gn="ctr">
              <a:tabLst>
                <a:tab pos="1943100" algn="l"/>
              </a:tabLst>
              <a:defRPr sz="2400">
                <a:solidFill>
                  <a:schemeClr val="tx1"/>
                </a:solidFill>
                <a:latin typeface="Times New Roman" pitchFamily="18" charset="0"/>
              </a:defRPr>
            </a:lvl1pPr>
            <a:lvl2pPr marL="971550" indent="-457200" algn="ctr">
              <a:tabLst>
                <a:tab pos="1943100" algn="l"/>
              </a:tabLst>
              <a:defRPr sz="2400">
                <a:solidFill>
                  <a:schemeClr val="tx1"/>
                </a:solidFill>
                <a:latin typeface="Times New Roman" pitchFamily="18" charset="0"/>
              </a:defRPr>
            </a:lvl2pPr>
            <a:lvl3pPr marL="1543050" indent="-457200" algn="ctr">
              <a:tabLst>
                <a:tab pos="1943100" algn="l"/>
              </a:tabLst>
              <a:defRPr sz="2400">
                <a:solidFill>
                  <a:schemeClr val="tx1"/>
                </a:solidFill>
                <a:latin typeface="Times New Roman" pitchFamily="18" charset="0"/>
              </a:defRPr>
            </a:lvl3pPr>
            <a:lvl4pPr marL="2114550" indent="-457200" algn="ctr">
              <a:tabLst>
                <a:tab pos="1943100" algn="l"/>
              </a:tabLst>
              <a:defRPr sz="2400">
                <a:solidFill>
                  <a:schemeClr val="tx1"/>
                </a:solidFill>
                <a:latin typeface="Times New Roman" pitchFamily="18" charset="0"/>
              </a:defRPr>
            </a:lvl4pPr>
            <a:lvl5pPr marL="2686050" indent="-457200" algn="ctr">
              <a:tabLst>
                <a:tab pos="1943100" algn="l"/>
              </a:tabLst>
              <a:defRPr sz="2400">
                <a:solidFill>
                  <a:schemeClr val="tx1"/>
                </a:solidFill>
                <a:latin typeface="Times New Roman" pitchFamily="18" charset="0"/>
              </a:defRPr>
            </a:lvl5pPr>
            <a:lvl6pPr marL="3143250" indent="-457200" algn="ctr" eaLnBrk="0" fontAlgn="base" hangingPunct="0">
              <a:spcBef>
                <a:spcPct val="0"/>
              </a:spcBef>
              <a:spcAft>
                <a:spcPct val="0"/>
              </a:spcAft>
              <a:tabLst>
                <a:tab pos="1943100" algn="l"/>
              </a:tabLst>
              <a:defRPr sz="2400">
                <a:solidFill>
                  <a:schemeClr val="tx1"/>
                </a:solidFill>
                <a:latin typeface="Times New Roman" pitchFamily="18" charset="0"/>
              </a:defRPr>
            </a:lvl6pPr>
            <a:lvl7pPr marL="3600450" indent="-457200" algn="ctr" eaLnBrk="0" fontAlgn="base" hangingPunct="0">
              <a:spcBef>
                <a:spcPct val="0"/>
              </a:spcBef>
              <a:spcAft>
                <a:spcPct val="0"/>
              </a:spcAft>
              <a:tabLst>
                <a:tab pos="1943100" algn="l"/>
              </a:tabLst>
              <a:defRPr sz="2400">
                <a:solidFill>
                  <a:schemeClr val="tx1"/>
                </a:solidFill>
                <a:latin typeface="Times New Roman" pitchFamily="18" charset="0"/>
              </a:defRPr>
            </a:lvl7pPr>
            <a:lvl8pPr marL="4057650" indent="-457200" algn="ctr" eaLnBrk="0" fontAlgn="base" hangingPunct="0">
              <a:spcBef>
                <a:spcPct val="0"/>
              </a:spcBef>
              <a:spcAft>
                <a:spcPct val="0"/>
              </a:spcAft>
              <a:tabLst>
                <a:tab pos="1943100" algn="l"/>
              </a:tabLst>
              <a:defRPr sz="2400">
                <a:solidFill>
                  <a:schemeClr val="tx1"/>
                </a:solidFill>
                <a:latin typeface="Times New Roman" pitchFamily="18" charset="0"/>
              </a:defRPr>
            </a:lvl8pPr>
            <a:lvl9pPr marL="4514850" indent="-457200" algn="ctr" eaLnBrk="0" fontAlgn="base" hangingPunct="0">
              <a:spcBef>
                <a:spcPct val="0"/>
              </a:spcBef>
              <a:spcAft>
                <a:spcPct val="0"/>
              </a:spcAft>
              <a:tabLst>
                <a:tab pos="1943100" algn="l"/>
              </a:tabLst>
              <a:defRPr sz="2400">
                <a:solidFill>
                  <a:schemeClr val="tx1"/>
                </a:solidFill>
                <a:latin typeface="Times New Roman" pitchFamily="18" charset="0"/>
              </a:defRPr>
            </a:lvl9pPr>
          </a:lstStyle>
          <a:p>
            <a:pPr marL="914400" indent="-450850" algn="l">
              <a:lnSpc>
                <a:spcPct val="125000"/>
              </a:lnSpc>
              <a:spcBef>
                <a:spcPts val="300"/>
              </a:spcBef>
              <a:tabLst>
                <a:tab pos="6346825" algn="r"/>
                <a:tab pos="7710488" algn="r"/>
              </a:tabLst>
            </a:pPr>
            <a:r>
              <a:rPr lang="en-US" sz="2100" dirty="0">
                <a:solidFill>
                  <a:schemeClr val="bg2"/>
                </a:solidFill>
                <a:latin typeface="Liberation Sans" panose="020B0604020202020204" pitchFamily="34" charset="0"/>
              </a:rPr>
              <a:t>Interest Expense 	250</a:t>
            </a:r>
          </a:p>
          <a:p>
            <a:pPr marL="914400" indent="-450850" algn="l">
              <a:lnSpc>
                <a:spcPct val="125000"/>
              </a:lnSpc>
              <a:spcBef>
                <a:spcPts val="300"/>
              </a:spcBef>
              <a:tabLst>
                <a:tab pos="6346825" algn="r"/>
                <a:tab pos="7710488" algn="r"/>
              </a:tabLst>
            </a:pPr>
            <a:r>
              <a:rPr lang="en-US" sz="2100" dirty="0">
                <a:solidFill>
                  <a:schemeClr val="bg2"/>
                </a:solidFill>
                <a:latin typeface="Liberation Sans" panose="020B0604020202020204" pitchFamily="34" charset="0"/>
              </a:rPr>
              <a:t>	Interest Payable 		250</a:t>
            </a:r>
          </a:p>
        </p:txBody>
      </p:sp>
      <p:sp>
        <p:nvSpPr>
          <p:cNvPr id="10"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3 </a:t>
            </a:r>
          </a:p>
        </p:txBody>
      </p:sp>
    </p:spTree>
    <p:extLst>
      <p:ext uri="{BB962C8B-B14F-4D97-AF65-F5344CB8AC3E}">
        <p14:creationId xmlns:p14="http://schemas.microsoft.com/office/powerpoint/2010/main" val="12761101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left)">
                                      <p:cBhvr>
                                        <p:cTn id="1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bldLvl="3"/>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ext Box 1028"/>
          <p:cNvSpPr txBox="1">
            <a:spLocks noChangeArrowheads="1"/>
          </p:cNvSpPr>
          <p:nvPr/>
        </p:nvSpPr>
        <p:spPr bwMode="auto">
          <a:xfrm>
            <a:off x="609600" y="1295400"/>
            <a:ext cx="8077200"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lgn="ctr">
                <a:solidFill>
                  <a:srgbClr val="000000"/>
                </a:solidFill>
                <a:miter lim="800000"/>
                <a:headEnd type="none" w="sm" len="sm"/>
                <a:tailEnd type="none" w="sm" len="sm"/>
              </a14:hiddenLine>
            </a:ext>
          </a:extLst>
        </p:spPr>
        <p:txBody>
          <a:bodyPr>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nSpc>
                <a:spcPct val="125000"/>
              </a:lnSpc>
              <a:spcBef>
                <a:spcPct val="0"/>
              </a:spcBef>
              <a:buClrTx/>
              <a:buSzTx/>
              <a:buFontTx/>
              <a:buNone/>
            </a:pPr>
            <a:r>
              <a:rPr lang="en-US" altLang="en-US" sz="2300" dirty="0">
                <a:solidFill>
                  <a:schemeClr val="tx1"/>
                </a:solidFill>
                <a:latin typeface="Liberation Sans" panose="020B0604020202020204" pitchFamily="34" charset="0"/>
              </a:rPr>
              <a:t>Illustration:</a:t>
            </a:r>
            <a:r>
              <a:rPr lang="en-US" altLang="en-US" sz="2300" b="0" dirty="0">
                <a:solidFill>
                  <a:schemeClr val="tx1"/>
                </a:solidFill>
                <a:latin typeface="Liberation Sans" panose="020B0604020202020204" pitchFamily="34" charset="0"/>
              </a:rPr>
              <a:t>  Assume Conrad Dry Cleaners cleans clothing on June 30, but customers do not claim and pay for their clothes until the first week of July.  The journal entries for June and July would be:</a:t>
            </a:r>
          </a:p>
        </p:txBody>
      </p:sp>
      <p:pic>
        <p:nvPicPr>
          <p:cNvPr id="922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352800"/>
            <a:ext cx="7924800" cy="19224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pic>
      <p:sp>
        <p:nvSpPr>
          <p:cNvPr id="7"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dirty="0">
                <a:solidFill>
                  <a:schemeClr val="tx2">
                    <a:lumMod val="50000"/>
                  </a:schemeClr>
                </a:solidFill>
                <a:latin typeface="Liberation Sans" panose="020B0604020202020204" pitchFamily="34" charset="0"/>
              </a:rPr>
              <a:t>REVENUE RECOGNITION PRINCIPLE</a:t>
            </a:r>
            <a:endParaRPr lang="en-US" altLang="en-US" sz="3200" b="1" dirty="0">
              <a:solidFill>
                <a:schemeClr val="tx2">
                  <a:lumMod val="50000"/>
                </a:schemeClr>
              </a:solidFill>
              <a:latin typeface="Liberation Sans" panose="020B0604020202020204" pitchFamily="34" charset="0"/>
            </a:endParaRPr>
          </a:p>
        </p:txBody>
      </p:sp>
      <p:sp>
        <p:nvSpPr>
          <p:cNvPr id="8"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6"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1 </a:t>
            </a:r>
          </a:p>
        </p:txBody>
      </p:sp>
    </p:spTree>
  </p:cSld>
  <p:clrMapOvr>
    <a:masterClrMapping/>
  </p:clrMapOvr>
  <p:transition>
    <p:wipe dir="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22"/>
          <p:cNvSpPr/>
          <p:nvPr/>
        </p:nvSpPr>
        <p:spPr bwMode="auto">
          <a:xfrm>
            <a:off x="3048000" y="363721"/>
            <a:ext cx="5943600" cy="778467"/>
          </a:xfrm>
          <a:prstGeom prst="roundRect">
            <a:avLst/>
          </a:prstGeom>
          <a:solidFill>
            <a:srgbClr val="0066CC"/>
          </a:solidFill>
          <a:ln w="12700" cap="sq" cmpd="sng" algn="ctr">
            <a:noFill/>
            <a:prstDash val="solid"/>
            <a:round/>
            <a:headEnd type="none" w="sm" len="sm"/>
            <a:tailEnd type="none" w="sm" len="sm"/>
          </a:ln>
          <a:effectLst>
            <a:innerShdw blurRad="114300">
              <a:prstClr val="black"/>
            </a:innerShdw>
          </a:effectLst>
        </p:spPr>
        <p:txBody>
          <a:bodyPr vert="horz" wrap="square" lIns="91440" tIns="45720" rIns="91440" bIns="91440" numCol="1" rtlCol="0" anchor="ctr" anchorCtr="0" compatLnSpc="1">
            <a:prstTxWarp prst="textNoShape">
              <a:avLst/>
            </a:prstTxWarp>
            <a:noAutofit/>
          </a:bodyPr>
          <a:lstStyle/>
          <a:p>
            <a:pPr marL="53975" algn="l"/>
            <a:r>
              <a:rPr lang="en-US" sz="2900" dirty="0">
                <a:solidFill>
                  <a:schemeClr val="accent3"/>
                </a:solidFill>
                <a:latin typeface="Liberation Sans" panose="020B0604020202020204" pitchFamily="34" charset="0"/>
              </a:rPr>
              <a:t>Adjusting Entries for Accruals</a:t>
            </a:r>
            <a:endParaRPr lang="en-US" sz="2900" b="1" i="0" dirty="0">
              <a:solidFill>
                <a:schemeClr val="accent3"/>
              </a:solidFill>
              <a:latin typeface="Liberation Sans" panose="020B0604020202020204" pitchFamily="34" charset="0"/>
            </a:endParaRPr>
          </a:p>
        </p:txBody>
      </p:sp>
      <p:sp>
        <p:nvSpPr>
          <p:cNvPr id="337930" name="Rectangle 10"/>
          <p:cNvSpPr>
            <a:spLocks noChangeArrowheads="1"/>
          </p:cNvSpPr>
          <p:nvPr/>
        </p:nvSpPr>
        <p:spPr bwMode="auto">
          <a:xfrm>
            <a:off x="429904" y="1418414"/>
            <a:ext cx="8333096" cy="3227807"/>
          </a:xfrm>
          <a:prstGeom prst="rect">
            <a:avLst/>
          </a:prstGeom>
          <a:noFill/>
          <a:ln>
            <a:noFill/>
          </a:ln>
          <a:effectLst/>
          <a:extLst>
            <a:ext uri="{909E8E84-426E-40DD-AFC4-6F175D3DCCD1}">
              <a14:hiddenFill xmlns:a14="http://schemas.microsoft.com/office/drawing/2010/main">
                <a:solidFill>
                  <a:srgbClr val="EBF7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gn="ctr">
              <a:tabLst>
                <a:tab pos="1943100" algn="l"/>
              </a:tabLst>
              <a:defRPr sz="2400">
                <a:solidFill>
                  <a:schemeClr val="tx1"/>
                </a:solidFill>
                <a:latin typeface="Times New Roman" pitchFamily="18" charset="0"/>
              </a:defRPr>
            </a:lvl1pPr>
            <a:lvl2pPr marL="971550" indent="-457200" algn="ctr">
              <a:tabLst>
                <a:tab pos="1943100" algn="l"/>
              </a:tabLst>
              <a:defRPr sz="2400">
                <a:solidFill>
                  <a:schemeClr val="tx1"/>
                </a:solidFill>
                <a:latin typeface="Times New Roman" pitchFamily="18" charset="0"/>
              </a:defRPr>
            </a:lvl2pPr>
            <a:lvl3pPr marL="1543050" indent="-457200" algn="ctr">
              <a:tabLst>
                <a:tab pos="1943100" algn="l"/>
              </a:tabLst>
              <a:defRPr sz="2400">
                <a:solidFill>
                  <a:schemeClr val="tx1"/>
                </a:solidFill>
                <a:latin typeface="Times New Roman" pitchFamily="18" charset="0"/>
              </a:defRPr>
            </a:lvl3pPr>
            <a:lvl4pPr marL="2114550" indent="-457200" algn="ctr">
              <a:tabLst>
                <a:tab pos="1943100" algn="l"/>
              </a:tabLst>
              <a:defRPr sz="2400">
                <a:solidFill>
                  <a:schemeClr val="tx1"/>
                </a:solidFill>
                <a:latin typeface="Times New Roman" pitchFamily="18" charset="0"/>
              </a:defRPr>
            </a:lvl4pPr>
            <a:lvl5pPr marL="2686050" indent="-457200" algn="ctr">
              <a:tabLst>
                <a:tab pos="1943100" algn="l"/>
              </a:tabLst>
              <a:defRPr sz="2400">
                <a:solidFill>
                  <a:schemeClr val="tx1"/>
                </a:solidFill>
                <a:latin typeface="Times New Roman" pitchFamily="18" charset="0"/>
              </a:defRPr>
            </a:lvl5pPr>
            <a:lvl6pPr marL="3143250" indent="-457200" algn="ctr" eaLnBrk="0" fontAlgn="base" hangingPunct="0">
              <a:spcBef>
                <a:spcPct val="0"/>
              </a:spcBef>
              <a:spcAft>
                <a:spcPct val="0"/>
              </a:spcAft>
              <a:tabLst>
                <a:tab pos="1943100" algn="l"/>
              </a:tabLst>
              <a:defRPr sz="2400">
                <a:solidFill>
                  <a:schemeClr val="tx1"/>
                </a:solidFill>
                <a:latin typeface="Times New Roman" pitchFamily="18" charset="0"/>
              </a:defRPr>
            </a:lvl6pPr>
            <a:lvl7pPr marL="3600450" indent="-457200" algn="ctr" eaLnBrk="0" fontAlgn="base" hangingPunct="0">
              <a:spcBef>
                <a:spcPct val="0"/>
              </a:spcBef>
              <a:spcAft>
                <a:spcPct val="0"/>
              </a:spcAft>
              <a:tabLst>
                <a:tab pos="1943100" algn="l"/>
              </a:tabLst>
              <a:defRPr sz="2400">
                <a:solidFill>
                  <a:schemeClr val="tx1"/>
                </a:solidFill>
                <a:latin typeface="Times New Roman" pitchFamily="18" charset="0"/>
              </a:defRPr>
            </a:lvl7pPr>
            <a:lvl8pPr marL="4057650" indent="-457200" algn="ctr" eaLnBrk="0" fontAlgn="base" hangingPunct="0">
              <a:spcBef>
                <a:spcPct val="0"/>
              </a:spcBef>
              <a:spcAft>
                <a:spcPct val="0"/>
              </a:spcAft>
              <a:tabLst>
                <a:tab pos="1943100" algn="l"/>
              </a:tabLst>
              <a:defRPr sz="2400">
                <a:solidFill>
                  <a:schemeClr val="tx1"/>
                </a:solidFill>
                <a:latin typeface="Times New Roman" pitchFamily="18" charset="0"/>
              </a:defRPr>
            </a:lvl8pPr>
            <a:lvl9pPr marL="4514850" indent="-457200" algn="ctr" eaLnBrk="0" fontAlgn="base" hangingPunct="0">
              <a:spcBef>
                <a:spcPct val="0"/>
              </a:spcBef>
              <a:spcAft>
                <a:spcPct val="0"/>
              </a:spcAft>
              <a:tabLst>
                <a:tab pos="1943100" algn="l"/>
              </a:tabLst>
              <a:defRPr sz="2400">
                <a:solidFill>
                  <a:schemeClr val="tx1"/>
                </a:solidFill>
                <a:latin typeface="Times New Roman" pitchFamily="18" charset="0"/>
              </a:defRPr>
            </a:lvl9pPr>
          </a:lstStyle>
          <a:p>
            <a:pPr algn="l">
              <a:lnSpc>
                <a:spcPct val="125000"/>
              </a:lnSpc>
              <a:spcBef>
                <a:spcPts val="600"/>
              </a:spcBef>
            </a:pPr>
            <a:r>
              <a:rPr lang="en-US" sz="2100" b="0" dirty="0">
                <a:solidFill>
                  <a:schemeClr val="bg2"/>
                </a:solidFill>
                <a:latin typeface="Liberation Sans" panose="020B0604020202020204" pitchFamily="34" charset="0"/>
              </a:rPr>
              <a:t>Micro Computer Services Inc. began operations on August 1, 2017. At the end of August 2017, management attempted to prepare monthly financial statements. Prepare the adjusting entries needed at August 31, 2017.</a:t>
            </a:r>
            <a:endParaRPr lang="en-US" altLang="en-US" sz="2100" b="0" dirty="0">
              <a:solidFill>
                <a:schemeClr val="bg2"/>
              </a:solidFill>
              <a:latin typeface="Liberation Sans" panose="020B0604020202020204" pitchFamily="34" charset="0"/>
            </a:endParaRPr>
          </a:p>
          <a:p>
            <a:pPr marL="688975" indent="-457200" algn="l">
              <a:lnSpc>
                <a:spcPct val="125000"/>
              </a:lnSpc>
              <a:spcBef>
                <a:spcPts val="600"/>
              </a:spcBef>
              <a:buFont typeface="+mj-lt"/>
              <a:buAutoNum type="arabicPeriod" startAt="3"/>
            </a:pPr>
            <a:r>
              <a:rPr lang="en-US" sz="2100" dirty="0">
                <a:solidFill>
                  <a:schemeClr val="bg2"/>
                </a:solidFill>
                <a:latin typeface="Liberation Sans" panose="020B0604020202020204" pitchFamily="34" charset="0"/>
              </a:rPr>
              <a:t>Revenue for services performed but unrecorded for August totaled $1,100.</a:t>
            </a:r>
          </a:p>
          <a:p>
            <a:pPr algn="l">
              <a:lnSpc>
                <a:spcPct val="125000"/>
              </a:lnSpc>
              <a:spcBef>
                <a:spcPts val="1800"/>
              </a:spcBef>
            </a:pPr>
            <a:r>
              <a:rPr lang="en-US" sz="2100" dirty="0">
                <a:solidFill>
                  <a:schemeClr val="tx2">
                    <a:lumMod val="50000"/>
                  </a:schemeClr>
                </a:solidFill>
                <a:latin typeface="Liberation Sans" panose="020B0604020202020204" pitchFamily="34" charset="0"/>
              </a:rPr>
              <a:t>SOLUTION</a:t>
            </a:r>
            <a:endParaRPr lang="en-US" sz="2100" b="0" dirty="0">
              <a:solidFill>
                <a:schemeClr val="bg2"/>
              </a:solidFill>
              <a:latin typeface="Liberation Sans" panose="020B0604020202020204" pitchFamily="34" charset="0"/>
            </a:endParaRPr>
          </a:p>
        </p:txBody>
      </p:sp>
      <p:sp>
        <p:nvSpPr>
          <p:cNvPr id="11" name="Isosceles Triangle 10"/>
          <p:cNvSpPr/>
          <p:nvPr/>
        </p:nvSpPr>
        <p:spPr bwMode="auto">
          <a:xfrm rot="5400000">
            <a:off x="1917401" y="543503"/>
            <a:ext cx="338931" cy="329406"/>
          </a:xfrm>
          <a:prstGeom prst="triangle">
            <a:avLst/>
          </a:prstGeom>
          <a:solidFill>
            <a:srgbClr val="003399"/>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iberation Sans" panose="020B0604020202020204" pitchFamily="34" charset="0"/>
            </a:endParaRPr>
          </a:p>
        </p:txBody>
      </p:sp>
      <p:sp>
        <p:nvSpPr>
          <p:cNvPr id="12" name="TextBox 11"/>
          <p:cNvSpPr txBox="1"/>
          <p:nvPr/>
        </p:nvSpPr>
        <p:spPr>
          <a:xfrm>
            <a:off x="171260" y="411948"/>
            <a:ext cx="173374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lgn="ctr">
              <a:spcBef>
                <a:spcPct val="50000"/>
              </a:spcBef>
              <a:defRPr i="0">
                <a:solidFill>
                  <a:srgbClr val="E20000"/>
                </a:solidFill>
                <a:effectLst/>
                <a:latin typeface="Arial"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buClr>
                <a:srgbClr val="E20000"/>
              </a:buClr>
            </a:pPr>
            <a:r>
              <a:rPr lang="en-US" sz="3200" b="1" dirty="0">
                <a:latin typeface="Liberation Sans" panose="020B0604020202020204" pitchFamily="34" charset="0"/>
              </a:rPr>
              <a:t>DO IT!</a:t>
            </a:r>
          </a:p>
        </p:txBody>
      </p:sp>
      <p:sp>
        <p:nvSpPr>
          <p:cNvPr id="14" name="TextBox 13"/>
          <p:cNvSpPr txBox="1"/>
          <p:nvPr/>
        </p:nvSpPr>
        <p:spPr>
          <a:xfrm>
            <a:off x="2183330" y="344873"/>
            <a:ext cx="750370" cy="707886"/>
          </a:xfrm>
          <a:prstGeom prst="rect">
            <a:avLst/>
          </a:prstGeom>
          <a:noFill/>
        </p:spPr>
        <p:txBody>
          <a:bodyPr wrap="square" rtlCol="0">
            <a:spAutoFit/>
          </a:bodyPr>
          <a:lstStyle/>
          <a:p>
            <a:pPr algn="ctr">
              <a:buClr>
                <a:srgbClr val="E20000"/>
              </a:buClr>
            </a:pPr>
            <a:r>
              <a:rPr lang="en-US" sz="4000" b="1" i="0" dirty="0">
                <a:solidFill>
                  <a:srgbClr val="E20000"/>
                </a:solidFill>
                <a:effectLst/>
                <a:latin typeface="Liberation Sans" panose="020B0604020202020204" pitchFamily="34" charset="0"/>
              </a:rPr>
              <a:t>3</a:t>
            </a:r>
          </a:p>
        </p:txBody>
      </p:sp>
      <p:cxnSp>
        <p:nvCxnSpPr>
          <p:cNvPr id="15" name="Straight Connector 14"/>
          <p:cNvCxnSpPr/>
          <p:nvPr/>
        </p:nvCxnSpPr>
        <p:spPr bwMode="auto">
          <a:xfrm>
            <a:off x="1905000" y="265455"/>
            <a:ext cx="0" cy="912801"/>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16" name="Rectangle 15"/>
          <p:cNvSpPr/>
          <p:nvPr/>
        </p:nvSpPr>
        <p:spPr bwMode="auto">
          <a:xfrm>
            <a:off x="8866496" y="15920"/>
            <a:ext cx="228600" cy="1244586"/>
          </a:xfrm>
          <a:prstGeom prst="rect">
            <a:avLst/>
          </a:prstGeom>
          <a:solidFill>
            <a:schemeClr val="accent3"/>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iberation Sans" panose="020B0604020202020204" pitchFamily="34" charset="0"/>
            </a:endParaRPr>
          </a:p>
        </p:txBody>
      </p:sp>
      <p:sp>
        <p:nvSpPr>
          <p:cNvPr id="9" name="Rectangle 10"/>
          <p:cNvSpPr>
            <a:spLocks noChangeArrowheads="1"/>
          </p:cNvSpPr>
          <p:nvPr/>
        </p:nvSpPr>
        <p:spPr bwMode="auto">
          <a:xfrm>
            <a:off x="429904" y="4724400"/>
            <a:ext cx="8333096" cy="938719"/>
          </a:xfrm>
          <a:prstGeom prst="rect">
            <a:avLst/>
          </a:prstGeom>
          <a:noFill/>
          <a:ln>
            <a:noFill/>
          </a:ln>
          <a:effectLst/>
          <a:extLst>
            <a:ext uri="{909E8E84-426E-40DD-AFC4-6F175D3DCCD1}">
              <a14:hiddenFill xmlns:a14="http://schemas.microsoft.com/office/drawing/2010/main">
                <a:solidFill>
                  <a:srgbClr val="EBF7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marL="914400" indent="-450850">
              <a:lnSpc>
                <a:spcPct val="125000"/>
              </a:lnSpc>
              <a:spcBef>
                <a:spcPts val="300"/>
              </a:spcBef>
              <a:tabLst>
                <a:tab pos="6346825" algn="r"/>
                <a:tab pos="7710488" algn="r"/>
              </a:tabLst>
            </a:pPr>
            <a:r>
              <a:rPr lang="en-US" sz="2100" dirty="0">
                <a:solidFill>
                  <a:schemeClr val="bg2"/>
                </a:solidFill>
                <a:latin typeface="Liberation Sans" panose="020B0604020202020204" pitchFamily="34" charset="0"/>
              </a:rPr>
              <a:t>Accounts Receivable 	1,100</a:t>
            </a:r>
          </a:p>
          <a:p>
            <a:pPr marL="914400" indent="-450850">
              <a:lnSpc>
                <a:spcPct val="125000"/>
              </a:lnSpc>
              <a:spcBef>
                <a:spcPts val="300"/>
              </a:spcBef>
              <a:tabLst>
                <a:tab pos="6346825" algn="r"/>
                <a:tab pos="7710488" algn="r"/>
              </a:tabLst>
            </a:pPr>
            <a:r>
              <a:rPr lang="en-US" sz="2100" dirty="0">
                <a:solidFill>
                  <a:schemeClr val="bg2"/>
                </a:solidFill>
                <a:latin typeface="Liberation Sans" panose="020B0604020202020204" pitchFamily="34" charset="0"/>
              </a:rPr>
              <a:t>	Service Revenue 		1,100</a:t>
            </a:r>
          </a:p>
        </p:txBody>
      </p:sp>
      <p:sp>
        <p:nvSpPr>
          <p:cNvPr id="10"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3 </a:t>
            </a:r>
          </a:p>
        </p:txBody>
      </p:sp>
    </p:spTree>
    <p:extLst>
      <p:ext uri="{BB962C8B-B14F-4D97-AF65-F5344CB8AC3E}">
        <p14:creationId xmlns:p14="http://schemas.microsoft.com/office/powerpoint/2010/main" val="3248813383"/>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left)">
                                      <p:cBhvr>
                                        <p:cTn id="1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bldLvl="3"/>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evron 2"/>
          <p:cNvSpPr/>
          <p:nvPr/>
        </p:nvSpPr>
        <p:spPr bwMode="auto">
          <a:xfrm>
            <a:off x="381000" y="1973955"/>
            <a:ext cx="2179320" cy="900545"/>
          </a:xfrm>
          <a:prstGeom prst="chevron">
            <a:avLst>
              <a:gd name="adj" fmla="val 36223"/>
            </a:avLst>
          </a:prstGeom>
          <a:solidFill>
            <a:srgbClr val="00B0F0"/>
          </a:solidFill>
          <a:ln w="12700" cap="sq" cmpd="sng" algn="ctr">
            <a:solidFill>
              <a:schemeClr val="tx1"/>
            </a:solidFill>
            <a:prstDash val="solid"/>
            <a:round/>
            <a:headEnd type="none" w="sm" len="sm"/>
            <a:tailEnd type="none" w="sm" len="sm"/>
          </a:ln>
          <a:effectLst/>
        </p:spPr>
        <p:txBody>
          <a:bodyPr vert="horz" wrap="square" lIns="0" tIns="45720" rIns="0" bIns="45720" numCol="1" rtlCol="0" anchor="ctr" anchorCtr="0" compatLnSpc="1">
            <a:prstTxWarp prst="textNoShape">
              <a:avLst/>
            </a:prstTxWarp>
          </a:bodyPr>
          <a:lstStyle/>
          <a:p>
            <a:pPr marL="53975" algn="ctr"/>
            <a:r>
              <a:rPr lang="en-US" sz="1700" dirty="0">
                <a:solidFill>
                  <a:schemeClr val="accent3"/>
                </a:solidFill>
                <a:latin typeface="Liberation Sans" panose="020B0604020202020204" pitchFamily="34" charset="0"/>
              </a:rPr>
              <a:t>Analyze business transactions</a:t>
            </a:r>
          </a:p>
        </p:txBody>
      </p:sp>
      <p:sp>
        <p:nvSpPr>
          <p:cNvPr id="10" name="Chevron 9"/>
          <p:cNvSpPr/>
          <p:nvPr/>
        </p:nvSpPr>
        <p:spPr bwMode="auto">
          <a:xfrm>
            <a:off x="2313296" y="1973955"/>
            <a:ext cx="2179320" cy="900545"/>
          </a:xfrm>
          <a:prstGeom prst="chevron">
            <a:avLst>
              <a:gd name="adj" fmla="val 48333"/>
            </a:avLst>
          </a:prstGeom>
          <a:solidFill>
            <a:srgbClr val="00B0F0"/>
          </a:solidFill>
          <a:ln w="12700" cap="sq" cmpd="sng" algn="ctr">
            <a:solidFill>
              <a:schemeClr val="tx1"/>
            </a:solidFill>
            <a:prstDash val="solid"/>
            <a:round/>
            <a:headEnd type="none" w="sm" len="sm"/>
            <a:tailEnd type="none" w="sm" len="sm"/>
          </a:ln>
          <a:effectLst/>
        </p:spPr>
        <p:txBody>
          <a:bodyPr vert="horz" wrap="square" lIns="0" tIns="45720" rIns="0" bIns="45720" numCol="1" rtlCol="0" anchor="ctr" anchorCtr="0" compatLnSpc="1">
            <a:prstTxWarp prst="textNoShape">
              <a:avLst/>
            </a:prstTxWarp>
          </a:bodyPr>
          <a:lstStyle/>
          <a:p>
            <a:pPr marL="53975" marR="0" algn="r" defTabSz="914400" rtl="0" eaLnBrk="0" fontAlgn="base" latinLnBrk="0" hangingPunct="0">
              <a:lnSpc>
                <a:spcPct val="100000"/>
              </a:lnSpc>
              <a:spcBef>
                <a:spcPct val="0"/>
              </a:spcBef>
              <a:spcAft>
                <a:spcPct val="0"/>
              </a:spcAft>
              <a:buClrTx/>
              <a:buSzTx/>
              <a:buFontTx/>
              <a:buNone/>
              <a:tabLst/>
            </a:pPr>
            <a:r>
              <a:rPr kumimoji="0" lang="en-US" sz="1700" b="1" i="0" u="none" strike="noStrike" cap="none" normalizeH="0" baseline="0" dirty="0">
                <a:ln>
                  <a:noFill/>
                </a:ln>
                <a:solidFill>
                  <a:schemeClr val="accent3"/>
                </a:solidFill>
                <a:effectLst/>
                <a:latin typeface="Liberation Sans" panose="020B0604020202020204" pitchFamily="34" charset="0"/>
              </a:rPr>
              <a:t>Journalize</a:t>
            </a:r>
          </a:p>
        </p:txBody>
      </p:sp>
      <p:sp>
        <p:nvSpPr>
          <p:cNvPr id="11" name="Chevron 10"/>
          <p:cNvSpPr/>
          <p:nvPr/>
        </p:nvSpPr>
        <p:spPr bwMode="auto">
          <a:xfrm>
            <a:off x="4143348" y="1977841"/>
            <a:ext cx="1371600" cy="900545"/>
          </a:xfrm>
          <a:prstGeom prst="chevron">
            <a:avLst>
              <a:gd name="adj" fmla="val 48333"/>
            </a:avLst>
          </a:prstGeom>
          <a:solidFill>
            <a:srgbClr val="00B0F0"/>
          </a:solidFill>
          <a:ln w="12700" cap="sq" cmpd="sng" algn="ctr">
            <a:solidFill>
              <a:schemeClr val="tx1"/>
            </a:solidFill>
            <a:prstDash val="solid"/>
            <a:round/>
            <a:headEnd type="none" w="sm" len="sm"/>
            <a:tailEnd type="none" w="sm" len="sm"/>
          </a:ln>
          <a:effectLst/>
        </p:spPr>
        <p:txBody>
          <a:bodyPr vert="horz" wrap="square" lIns="0" tIns="45720" rIns="0" bIns="45720" numCol="1" rtlCol="0" anchor="ctr"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US" sz="1700" b="1" i="0" u="none" strike="noStrike" cap="none" normalizeH="0" baseline="0" dirty="0">
                <a:ln>
                  <a:noFill/>
                </a:ln>
                <a:solidFill>
                  <a:schemeClr val="accent3"/>
                </a:solidFill>
                <a:effectLst/>
                <a:latin typeface="Liberation Sans" panose="020B0604020202020204" pitchFamily="34" charset="0"/>
              </a:rPr>
              <a:t>Post</a:t>
            </a:r>
          </a:p>
        </p:txBody>
      </p:sp>
      <p:sp>
        <p:nvSpPr>
          <p:cNvPr id="12" name="Chevron 11"/>
          <p:cNvSpPr/>
          <p:nvPr/>
        </p:nvSpPr>
        <p:spPr bwMode="auto">
          <a:xfrm>
            <a:off x="5167612" y="1977841"/>
            <a:ext cx="1844040" cy="900545"/>
          </a:xfrm>
          <a:prstGeom prst="chevron">
            <a:avLst>
              <a:gd name="adj" fmla="val 48333"/>
            </a:avLst>
          </a:prstGeom>
          <a:solidFill>
            <a:srgbClr val="00B0F0"/>
          </a:solidFill>
          <a:ln w="12700" cap="sq" cmpd="sng" algn="ctr">
            <a:solidFill>
              <a:schemeClr val="tx1"/>
            </a:solidFill>
            <a:prstDash val="solid"/>
            <a:round/>
            <a:headEnd type="none" w="sm" len="sm"/>
            <a:tailEnd type="none" w="sm" len="sm"/>
          </a:ln>
          <a:effectLst/>
        </p:spPr>
        <p:txBody>
          <a:bodyPr vert="horz" wrap="square" lIns="0" tIns="45720" rIns="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700" b="1" i="0" u="none" strike="noStrike" cap="none" normalizeH="0" baseline="0" dirty="0">
                <a:ln>
                  <a:noFill/>
                </a:ln>
                <a:solidFill>
                  <a:schemeClr val="accent3"/>
                </a:solidFill>
                <a:effectLst/>
                <a:latin typeface="Liberation Sans" panose="020B0604020202020204" pitchFamily="34" charset="0"/>
              </a:rPr>
              <a:t>Trial Balance</a:t>
            </a:r>
          </a:p>
        </p:txBody>
      </p:sp>
      <p:sp>
        <p:nvSpPr>
          <p:cNvPr id="13" name="Chevron 12"/>
          <p:cNvSpPr/>
          <p:nvPr/>
        </p:nvSpPr>
        <p:spPr bwMode="auto">
          <a:xfrm>
            <a:off x="6675120" y="1977841"/>
            <a:ext cx="2011680" cy="900545"/>
          </a:xfrm>
          <a:prstGeom prst="chevron">
            <a:avLst>
              <a:gd name="adj" fmla="val 48333"/>
            </a:avLst>
          </a:prstGeom>
          <a:solidFill>
            <a:srgbClr val="00B0F0"/>
          </a:solidFill>
          <a:ln w="12700" cap="sq" cmpd="sng" algn="ctr">
            <a:solidFill>
              <a:schemeClr val="tx1"/>
            </a:solidFill>
            <a:prstDash val="solid"/>
            <a:round/>
            <a:headEnd type="none" w="sm" len="sm"/>
            <a:tailEnd type="none" w="sm" len="sm"/>
          </a:ln>
          <a:effectLst/>
        </p:spPr>
        <p:txBody>
          <a:bodyPr vert="horz" wrap="square" lIns="0" tIns="45720" rIns="0" bIns="45720" numCol="1" rtlCol="0" anchor="ctr" anchorCtr="0" compatLnSpc="1">
            <a:prstTxWarp prst="textNoShape">
              <a:avLst/>
            </a:prstTxWarp>
          </a:bodyPr>
          <a:lstStyle/>
          <a:p>
            <a:pPr algn="ctr"/>
            <a:r>
              <a:rPr lang="en-US" sz="1700" dirty="0">
                <a:solidFill>
                  <a:schemeClr val="accent3"/>
                </a:solidFill>
                <a:latin typeface="Liberation Sans" panose="020B0604020202020204" pitchFamily="34" charset="0"/>
              </a:rPr>
              <a:t>Adjusting Entries</a:t>
            </a:r>
          </a:p>
        </p:txBody>
      </p:sp>
      <p:sp>
        <p:nvSpPr>
          <p:cNvPr id="14" name="Chevron 13"/>
          <p:cNvSpPr/>
          <p:nvPr/>
        </p:nvSpPr>
        <p:spPr bwMode="auto">
          <a:xfrm>
            <a:off x="408296" y="3237655"/>
            <a:ext cx="2179320" cy="1198626"/>
          </a:xfrm>
          <a:prstGeom prst="chevron">
            <a:avLst>
              <a:gd name="adj" fmla="val 48333"/>
            </a:avLst>
          </a:prstGeom>
          <a:solidFill>
            <a:srgbClr val="00007F"/>
          </a:solidFill>
          <a:ln w="12700" cap="sq" cmpd="sng" algn="ctr">
            <a:solidFill>
              <a:schemeClr val="tx1"/>
            </a:solidFill>
            <a:prstDash val="solid"/>
            <a:round/>
            <a:headEnd type="none" w="sm" len="sm"/>
            <a:tailEnd type="none" w="sm" len="sm"/>
          </a:ln>
          <a:effectLst/>
        </p:spPr>
        <p:txBody>
          <a:bodyPr vert="horz" wrap="square" lIns="0" tIns="45720" rIns="0" bIns="45720" numCol="1" rtlCol="0" anchor="ctr" anchorCtr="0" compatLnSpc="1">
            <a:prstTxWarp prst="textNoShape">
              <a:avLst/>
            </a:prstTxWarp>
          </a:bodyPr>
          <a:lstStyle/>
          <a:p>
            <a:pPr algn="ctr"/>
            <a:r>
              <a:rPr lang="en-US" sz="1700" dirty="0">
                <a:solidFill>
                  <a:schemeClr val="accent3"/>
                </a:solidFill>
                <a:latin typeface="Liberation Sans" panose="020B0604020202020204" pitchFamily="34" charset="0"/>
              </a:rPr>
              <a:t>Adjusted trial balance</a:t>
            </a:r>
          </a:p>
        </p:txBody>
      </p:sp>
      <p:sp>
        <p:nvSpPr>
          <p:cNvPr id="15" name="Chevron 14"/>
          <p:cNvSpPr/>
          <p:nvPr/>
        </p:nvSpPr>
        <p:spPr bwMode="auto">
          <a:xfrm>
            <a:off x="2128478" y="3241541"/>
            <a:ext cx="2429874" cy="1198626"/>
          </a:xfrm>
          <a:prstGeom prst="chevron">
            <a:avLst>
              <a:gd name="adj" fmla="val 48333"/>
            </a:avLst>
          </a:prstGeom>
          <a:solidFill>
            <a:srgbClr val="00007F"/>
          </a:solidFill>
          <a:ln w="12700" cap="sq" cmpd="sng" algn="ctr">
            <a:solidFill>
              <a:schemeClr val="tx1"/>
            </a:solidFill>
            <a:prstDash val="solid"/>
            <a:round/>
            <a:headEnd type="none" w="sm" len="sm"/>
            <a:tailEnd type="none" w="sm" len="sm"/>
          </a:ln>
          <a:effectLst/>
        </p:spPr>
        <p:txBody>
          <a:bodyPr vert="horz" wrap="square" lIns="0" tIns="45720" rIns="0" bIns="45720" numCol="1" rtlCol="0" anchor="ctr" anchorCtr="0" compatLnSpc="1">
            <a:prstTxWarp prst="textNoShape">
              <a:avLst/>
            </a:prstTxWarp>
          </a:bodyPr>
          <a:lstStyle/>
          <a:p>
            <a:pPr algn="ctr"/>
            <a:r>
              <a:rPr lang="en-US" sz="1700" dirty="0">
                <a:solidFill>
                  <a:schemeClr val="accent3"/>
                </a:solidFill>
                <a:latin typeface="Liberation Sans" panose="020B0604020202020204" pitchFamily="34" charset="0"/>
              </a:rPr>
              <a:t>Prepare financial statements</a:t>
            </a:r>
          </a:p>
        </p:txBody>
      </p:sp>
      <p:sp>
        <p:nvSpPr>
          <p:cNvPr id="16" name="Chevron 15"/>
          <p:cNvSpPr/>
          <p:nvPr/>
        </p:nvSpPr>
        <p:spPr bwMode="auto">
          <a:xfrm>
            <a:off x="4101152" y="3241541"/>
            <a:ext cx="2454417" cy="1198626"/>
          </a:xfrm>
          <a:prstGeom prst="chevron">
            <a:avLst>
              <a:gd name="adj" fmla="val 48333"/>
            </a:avLst>
          </a:prstGeom>
          <a:solidFill>
            <a:srgbClr val="00007F"/>
          </a:solidFill>
          <a:ln w="12700" cap="sq" cmpd="sng" algn="ctr">
            <a:solidFill>
              <a:schemeClr val="tx1"/>
            </a:solidFill>
            <a:prstDash val="solid"/>
            <a:round/>
            <a:headEnd type="none" w="sm" len="sm"/>
            <a:tailEnd type="none" w="sm" len="sm"/>
          </a:ln>
          <a:effectLst/>
        </p:spPr>
        <p:txBody>
          <a:bodyPr vert="horz" wrap="square" lIns="0" tIns="45720" rIns="0" bIns="45720" numCol="1" rtlCol="0" anchor="ctr" anchorCtr="0" compatLnSpc="1">
            <a:prstTxWarp prst="textNoShape">
              <a:avLst/>
            </a:prstTxWarp>
          </a:bodyPr>
          <a:lstStyle/>
          <a:p>
            <a:pPr algn="ctr"/>
            <a:r>
              <a:rPr lang="en-US" sz="1700" dirty="0">
                <a:solidFill>
                  <a:schemeClr val="accent3"/>
                </a:solidFill>
                <a:latin typeface="Liberation Sans" panose="020B0604020202020204" pitchFamily="34" charset="0"/>
              </a:rPr>
              <a:t>Journalize and post closing entries</a:t>
            </a:r>
          </a:p>
        </p:txBody>
      </p:sp>
      <p:sp>
        <p:nvSpPr>
          <p:cNvPr id="17" name="Chevron 16"/>
          <p:cNvSpPr/>
          <p:nvPr/>
        </p:nvSpPr>
        <p:spPr bwMode="auto">
          <a:xfrm>
            <a:off x="6093414" y="3241541"/>
            <a:ext cx="2677546" cy="1198626"/>
          </a:xfrm>
          <a:prstGeom prst="chevron">
            <a:avLst>
              <a:gd name="adj" fmla="val 48333"/>
            </a:avLst>
          </a:prstGeom>
          <a:solidFill>
            <a:srgbClr val="00007F"/>
          </a:solidFill>
          <a:ln w="12700" cap="sq" cmpd="sng" algn="ctr">
            <a:solidFill>
              <a:schemeClr val="tx1"/>
            </a:solidFill>
            <a:prstDash val="solid"/>
            <a:round/>
            <a:headEnd type="none" w="sm" len="sm"/>
            <a:tailEnd type="none" w="sm" len="sm"/>
          </a:ln>
          <a:effectLst/>
        </p:spPr>
        <p:txBody>
          <a:bodyPr vert="horz" wrap="square" lIns="0" tIns="45720" rIns="0" bIns="45720" numCol="1" rtlCol="0" anchor="ctr" anchorCtr="0" compatLnSpc="1">
            <a:prstTxWarp prst="textNoShape">
              <a:avLst/>
            </a:prstTxWarp>
          </a:bodyPr>
          <a:lstStyle/>
          <a:p>
            <a:pPr algn="ctr"/>
            <a:r>
              <a:rPr lang="en-US" sz="1700" dirty="0">
                <a:solidFill>
                  <a:schemeClr val="accent3"/>
                </a:solidFill>
                <a:latin typeface="Liberation Sans" panose="020B0604020202020204" pitchFamily="34" charset="0"/>
              </a:rPr>
              <a:t>Prepare a post-closing trial balance</a:t>
            </a:r>
          </a:p>
        </p:txBody>
      </p:sp>
      <p:sp>
        <p:nvSpPr>
          <p:cNvPr id="20"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4 </a:t>
            </a:r>
          </a:p>
        </p:txBody>
      </p:sp>
      <p:sp>
        <p:nvSpPr>
          <p:cNvPr id="18" name="Isosceles Triangle 17"/>
          <p:cNvSpPr/>
          <p:nvPr/>
        </p:nvSpPr>
        <p:spPr bwMode="auto">
          <a:xfrm rot="5400000">
            <a:off x="1917401" y="616060"/>
            <a:ext cx="338931" cy="329406"/>
          </a:xfrm>
          <a:prstGeom prst="triangle">
            <a:avLst/>
          </a:prstGeom>
          <a:solidFill>
            <a:srgbClr val="003399"/>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iberation Sans" panose="020B0604020202020204" pitchFamily="34" charset="0"/>
            </a:endParaRPr>
          </a:p>
        </p:txBody>
      </p:sp>
      <p:sp>
        <p:nvSpPr>
          <p:cNvPr id="19" name="TextBox 18"/>
          <p:cNvSpPr txBox="1"/>
          <p:nvPr/>
        </p:nvSpPr>
        <p:spPr>
          <a:xfrm>
            <a:off x="228600" y="465160"/>
            <a:ext cx="173374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lgn="ctr">
              <a:spcBef>
                <a:spcPct val="50000"/>
              </a:spcBef>
              <a:defRPr i="0">
                <a:solidFill>
                  <a:srgbClr val="E20000"/>
                </a:solidFill>
                <a:effectLst/>
                <a:latin typeface="Arial"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sz="1800" b="1" dirty="0">
                <a:solidFill>
                  <a:srgbClr val="CC0000"/>
                </a:solidFill>
                <a:latin typeface="Liberation Sans" panose="020B0604020202020204" pitchFamily="34" charset="0"/>
              </a:rPr>
              <a:t>LEARNING OBJECTIVE</a:t>
            </a:r>
          </a:p>
        </p:txBody>
      </p:sp>
      <p:sp>
        <p:nvSpPr>
          <p:cNvPr id="21" name="Rounded Rectangle 20"/>
          <p:cNvSpPr/>
          <p:nvPr/>
        </p:nvSpPr>
        <p:spPr bwMode="auto">
          <a:xfrm>
            <a:off x="2789829" y="330348"/>
            <a:ext cx="5958883" cy="941945"/>
          </a:xfrm>
          <a:prstGeom prst="roundRect">
            <a:avLst/>
          </a:prstGeom>
          <a:solidFill>
            <a:srgbClr val="0066CC"/>
          </a:solidFill>
          <a:ln w="12700" cap="sq" cmpd="sng" algn="ctr">
            <a:noFill/>
            <a:prstDash val="solid"/>
            <a:round/>
            <a:headEnd type="none" w="sm" len="sm"/>
            <a:tailEnd type="none" w="sm" len="sm"/>
          </a:ln>
          <a:effectLst>
            <a:innerShdw blurRad="114300">
              <a:prstClr val="black"/>
            </a:innerShdw>
          </a:effectLst>
        </p:spPr>
        <p:txBody>
          <a:bodyPr vert="horz" wrap="square" lIns="91440" tIns="45720" rIns="91440" bIns="91440" numCol="1" rtlCol="0" anchor="ctr" anchorCtr="0" compatLnSpc="1">
            <a:prstTxWarp prst="textNoShape">
              <a:avLst/>
            </a:prstTxWarp>
            <a:noAutofit/>
          </a:bodyPr>
          <a:lstStyle/>
          <a:p>
            <a:pPr marL="53975" algn="l"/>
            <a:r>
              <a:rPr lang="en-US" sz="2600" dirty="0">
                <a:solidFill>
                  <a:schemeClr val="accent3"/>
                </a:solidFill>
                <a:effectLst>
                  <a:outerShdw blurRad="38100" dist="38100" dir="2700000" algn="tl">
                    <a:srgbClr val="000000">
                      <a:alpha val="43137"/>
                    </a:srgbClr>
                  </a:outerShdw>
                </a:effectLst>
                <a:latin typeface="Liberation Sans" panose="020B0604020202020204" pitchFamily="34" charset="0"/>
              </a:rPr>
              <a:t>Prepare an adjusted trial balance and closing entries.</a:t>
            </a:r>
          </a:p>
        </p:txBody>
      </p:sp>
      <p:sp>
        <p:nvSpPr>
          <p:cNvPr id="22" name="TextBox 21"/>
          <p:cNvSpPr txBox="1"/>
          <p:nvPr/>
        </p:nvSpPr>
        <p:spPr>
          <a:xfrm>
            <a:off x="2169682" y="426570"/>
            <a:ext cx="554182" cy="707886"/>
          </a:xfrm>
          <a:prstGeom prst="rect">
            <a:avLst/>
          </a:prstGeom>
          <a:noFill/>
        </p:spPr>
        <p:txBody>
          <a:bodyPr wrap="square" rtlCol="0">
            <a:spAutoFit/>
          </a:bodyPr>
          <a:lstStyle/>
          <a:p>
            <a:pPr algn="ctr"/>
            <a:r>
              <a:rPr lang="en-US" sz="4000" b="1" i="0" dirty="0">
                <a:solidFill>
                  <a:srgbClr val="CC0000"/>
                </a:solidFill>
                <a:effectLst/>
                <a:latin typeface="Liberation Sans" panose="020B0604020202020204" pitchFamily="34" charset="0"/>
              </a:rPr>
              <a:t>4</a:t>
            </a:r>
          </a:p>
        </p:txBody>
      </p:sp>
      <p:cxnSp>
        <p:nvCxnSpPr>
          <p:cNvPr id="23" name="Straight Connector 22"/>
          <p:cNvCxnSpPr/>
          <p:nvPr/>
        </p:nvCxnSpPr>
        <p:spPr bwMode="auto">
          <a:xfrm>
            <a:off x="1905000" y="338012"/>
            <a:ext cx="0" cy="912801"/>
          </a:xfrm>
          <a:prstGeom prst="line">
            <a:avLst/>
          </a:prstGeom>
          <a:solidFill>
            <a:schemeClr val="accent1"/>
          </a:solidFill>
          <a:ln w="38100" cap="sq" cmpd="sng" algn="ctr">
            <a:solidFill>
              <a:schemeClr val="tx1"/>
            </a:solidFill>
            <a:prstDash val="solid"/>
            <a:round/>
            <a:headEnd type="none" w="sm" len="sm"/>
            <a:tailEnd type="none" w="sm" len="sm"/>
          </a:ln>
          <a:effectLst/>
        </p:spPr>
      </p:cxnSp>
    </p:spTree>
    <p:extLst>
      <p:ext uri="{BB962C8B-B14F-4D97-AF65-F5344CB8AC3E}">
        <p14:creationId xmlns:p14="http://schemas.microsoft.com/office/powerpoint/2010/main" val="386127698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left)">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6" name="Text Box 7"/>
          <p:cNvSpPr txBox="1">
            <a:spLocks noChangeArrowheads="1"/>
          </p:cNvSpPr>
          <p:nvPr/>
        </p:nvSpPr>
        <p:spPr bwMode="auto">
          <a:xfrm>
            <a:off x="609600" y="1295400"/>
            <a:ext cx="8229600" cy="3684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nSpc>
                <a:spcPct val="125000"/>
              </a:lnSpc>
              <a:spcBef>
                <a:spcPct val="70000"/>
              </a:spcBef>
              <a:buClrTx/>
              <a:buSzTx/>
              <a:buFontTx/>
              <a:buNone/>
            </a:pPr>
            <a:r>
              <a:rPr lang="en-US" altLang="en-US" sz="2300" b="0" dirty="0">
                <a:solidFill>
                  <a:schemeClr val="tx1"/>
                </a:solidFill>
                <a:latin typeface="Liberation Sans" panose="020B0604020202020204" pitchFamily="34" charset="0"/>
                <a:cs typeface="Arial" charset="0"/>
              </a:rPr>
              <a:t>After all adjusting entries are journalized and posted the company prepares another trial balance from the ledger accounts (</a:t>
            </a:r>
            <a:r>
              <a:rPr lang="en-US" altLang="en-US" sz="2300" dirty="0">
                <a:solidFill>
                  <a:schemeClr val="tx2">
                    <a:lumMod val="50000"/>
                  </a:schemeClr>
                </a:solidFill>
                <a:latin typeface="Liberation Sans" panose="020B0604020202020204" pitchFamily="34" charset="0"/>
                <a:cs typeface="Arial" charset="0"/>
              </a:rPr>
              <a:t>Adjusted Trial Balance</a:t>
            </a:r>
            <a:r>
              <a:rPr lang="en-US" altLang="en-US" sz="2300" b="0" dirty="0">
                <a:solidFill>
                  <a:schemeClr val="tx1"/>
                </a:solidFill>
                <a:latin typeface="Liberation Sans" panose="020B0604020202020204" pitchFamily="34" charset="0"/>
                <a:cs typeface="Arial" charset="0"/>
              </a:rPr>
              <a:t>).</a:t>
            </a:r>
          </a:p>
          <a:p>
            <a:pPr>
              <a:lnSpc>
                <a:spcPct val="125000"/>
              </a:lnSpc>
              <a:spcBef>
                <a:spcPct val="70000"/>
              </a:spcBef>
              <a:buClrTx/>
              <a:buSzTx/>
              <a:buFontTx/>
              <a:buNone/>
            </a:pPr>
            <a:r>
              <a:rPr lang="en-US" altLang="en-US" sz="2300" b="0" dirty="0">
                <a:solidFill>
                  <a:schemeClr val="tx1"/>
                </a:solidFill>
                <a:latin typeface="Liberation Sans" panose="020B0604020202020204" pitchFamily="34" charset="0"/>
                <a:cs typeface="Arial" charset="0"/>
              </a:rPr>
              <a:t>The adjusted trial balance’s purpose is to </a:t>
            </a:r>
            <a:r>
              <a:rPr lang="en-US" altLang="en-US" sz="2300" dirty="0">
                <a:solidFill>
                  <a:schemeClr val="tx1"/>
                </a:solidFill>
                <a:latin typeface="Liberation Sans" panose="020B0604020202020204" pitchFamily="34" charset="0"/>
                <a:cs typeface="Arial" charset="0"/>
              </a:rPr>
              <a:t>prove the equality </a:t>
            </a:r>
            <a:r>
              <a:rPr lang="en-US" altLang="en-US" sz="2300" b="0" dirty="0">
                <a:solidFill>
                  <a:schemeClr val="tx1"/>
                </a:solidFill>
                <a:latin typeface="Liberation Sans" panose="020B0604020202020204" pitchFamily="34" charset="0"/>
                <a:cs typeface="Arial" charset="0"/>
              </a:rPr>
              <a:t>of debit balances and credit balances in the ledger. </a:t>
            </a:r>
          </a:p>
          <a:p>
            <a:pPr>
              <a:lnSpc>
                <a:spcPct val="125000"/>
              </a:lnSpc>
              <a:spcBef>
                <a:spcPct val="70000"/>
              </a:spcBef>
              <a:buClrTx/>
              <a:buSzTx/>
              <a:buFontTx/>
              <a:buNone/>
            </a:pPr>
            <a:r>
              <a:rPr lang="en-US" altLang="en-US" sz="2300" b="0" dirty="0">
                <a:solidFill>
                  <a:schemeClr val="tx1"/>
                </a:solidFill>
                <a:latin typeface="Liberation Sans" panose="020B0604020202020204" pitchFamily="34" charset="0"/>
                <a:cs typeface="Arial" charset="0"/>
              </a:rPr>
              <a:t>The adjusted trial balance is the </a:t>
            </a:r>
            <a:r>
              <a:rPr lang="en-US" altLang="en-US" sz="2300" dirty="0">
                <a:solidFill>
                  <a:schemeClr val="tx1"/>
                </a:solidFill>
                <a:latin typeface="Liberation Sans" panose="020B0604020202020204" pitchFamily="34" charset="0"/>
                <a:cs typeface="Arial" charset="0"/>
              </a:rPr>
              <a:t>primary basis for the preparation of the financial statements</a:t>
            </a:r>
            <a:r>
              <a:rPr lang="en-US" altLang="en-US" sz="2300" b="0" dirty="0">
                <a:solidFill>
                  <a:schemeClr val="tx1"/>
                </a:solidFill>
                <a:latin typeface="Liberation Sans" panose="020B0604020202020204" pitchFamily="34" charset="0"/>
                <a:cs typeface="Arial" charset="0"/>
              </a:rPr>
              <a:t>.</a:t>
            </a:r>
          </a:p>
        </p:txBody>
      </p:sp>
      <p:sp>
        <p:nvSpPr>
          <p:cNvPr id="8"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9"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dirty="0">
                <a:solidFill>
                  <a:schemeClr val="tx2">
                    <a:lumMod val="50000"/>
                  </a:schemeClr>
                </a:solidFill>
                <a:latin typeface="Liberation Sans" panose="020B0604020202020204" pitchFamily="34" charset="0"/>
              </a:rPr>
              <a:t>PREPARE ADJUSTED TRIAL BALANCE</a:t>
            </a:r>
            <a:endParaRPr lang="en-US" altLang="en-US" sz="3200" b="1" dirty="0">
              <a:solidFill>
                <a:schemeClr val="tx2">
                  <a:lumMod val="50000"/>
                </a:schemeClr>
              </a:solidFill>
              <a:latin typeface="Liberation Sans" panose="020B0604020202020204" pitchFamily="34" charset="0"/>
            </a:endParaRPr>
          </a:p>
        </p:txBody>
      </p:sp>
      <p:sp>
        <p:nvSpPr>
          <p:cNvPr id="5"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4 </a:t>
            </a:r>
          </a:p>
        </p:txBody>
      </p:sp>
    </p:spTree>
  </p:cSld>
  <p:clrMapOvr>
    <a:masterClrMapping/>
  </p:clrMapOvr>
  <p:transition>
    <p:wipe dir="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8284192"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4 </a:t>
            </a:r>
          </a:p>
        </p:txBody>
      </p:sp>
      <p:pic>
        <p:nvPicPr>
          <p:cNvPr id="870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674" y="152400"/>
            <a:ext cx="7717582" cy="65917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5303" name="Text Box 9"/>
          <p:cNvSpPr txBox="1">
            <a:spLocks noChangeArrowheads="1"/>
          </p:cNvSpPr>
          <p:nvPr/>
        </p:nvSpPr>
        <p:spPr bwMode="auto">
          <a:xfrm>
            <a:off x="7325544" y="388960"/>
            <a:ext cx="1662545" cy="457200"/>
          </a:xfrm>
          <a:prstGeom prst="rect">
            <a:avLst/>
          </a:prstGeom>
          <a:solidFill>
            <a:schemeClr val="bg1"/>
          </a:solidFill>
          <a:ln w="12700" cap="sq" algn="ctr">
            <a:solidFill>
              <a:schemeClr val="bg1">
                <a:lumMod val="65000"/>
              </a:schemeClr>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r>
              <a:rPr lang="en-US" altLang="en-US" sz="1200" dirty="0">
                <a:solidFill>
                  <a:schemeClr val="tx1"/>
                </a:solidFill>
                <a:latin typeface="Liberation Sans" panose="020B0604020202020204" pitchFamily="34" charset="0"/>
              </a:rPr>
              <a:t>ILLUSTRATION 4-26</a:t>
            </a:r>
          </a:p>
          <a:p>
            <a:pPr>
              <a:spcBef>
                <a:spcPct val="0"/>
              </a:spcBef>
              <a:buClrTx/>
              <a:buSzTx/>
              <a:buFontTx/>
              <a:buNone/>
            </a:pPr>
            <a:r>
              <a:rPr lang="en-US" altLang="en-US" sz="1200" b="0" dirty="0">
                <a:solidFill>
                  <a:schemeClr val="tx1"/>
                </a:solidFill>
                <a:latin typeface="Liberation Sans" panose="020B0604020202020204" pitchFamily="34" charset="0"/>
              </a:rPr>
              <a:t>Adjusted trial balance</a:t>
            </a:r>
          </a:p>
        </p:txBody>
      </p:sp>
    </p:spTree>
  </p:cSld>
  <p:clrMapOvr>
    <a:masterClrMapping/>
  </p:clrMapOvr>
  <p:transition>
    <p:wipe dir="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9"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dirty="0">
                <a:solidFill>
                  <a:schemeClr val="tx2">
                    <a:lumMod val="50000"/>
                  </a:schemeClr>
                </a:solidFill>
                <a:latin typeface="Liberation Sans" panose="020B0604020202020204" pitchFamily="34" charset="0"/>
              </a:rPr>
              <a:t>PREPARE ADJUSTED TRIAL BALANCE</a:t>
            </a:r>
            <a:endParaRPr lang="en-US" altLang="en-US" sz="3200" b="1" dirty="0">
              <a:solidFill>
                <a:schemeClr val="tx2">
                  <a:lumMod val="50000"/>
                </a:schemeClr>
              </a:solidFill>
              <a:latin typeface="Liberation Sans" panose="020B0604020202020204" pitchFamily="34" charset="0"/>
            </a:endParaRPr>
          </a:p>
        </p:txBody>
      </p:sp>
      <p:sp>
        <p:nvSpPr>
          <p:cNvPr id="10" name="Rectangle 3"/>
          <p:cNvSpPr>
            <a:spLocks noChangeArrowheads="1"/>
          </p:cNvSpPr>
          <p:nvPr/>
        </p:nvSpPr>
        <p:spPr bwMode="auto">
          <a:xfrm>
            <a:off x="609600" y="1940256"/>
            <a:ext cx="7696200" cy="4494180"/>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91440" tIns="46038" rIns="182562" bIns="46038">
            <a:spAutoFit/>
          </a:bodyPr>
          <a:lstStyle>
            <a:lvl1pPr marL="517525" indent="-517525">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marL="0" indent="0">
              <a:spcBef>
                <a:spcPct val="50000"/>
              </a:spcBef>
              <a:buClrTx/>
              <a:buSzPct val="100000"/>
              <a:buNone/>
            </a:pPr>
            <a:r>
              <a:rPr lang="en-US" altLang="en-US" sz="2200" b="0" dirty="0">
                <a:solidFill>
                  <a:schemeClr val="tx1"/>
                </a:solidFill>
                <a:latin typeface="Liberation Sans" panose="020B0604020202020204" pitchFamily="34" charset="0"/>
              </a:rPr>
              <a:t>Which of the following statements is incorrect concerning the adjusted trial balance?</a:t>
            </a:r>
          </a:p>
          <a:p>
            <a:pPr marL="804863" indent="-463550">
              <a:spcBef>
                <a:spcPct val="50000"/>
              </a:spcBef>
              <a:buClrTx/>
              <a:buSzPct val="100000"/>
              <a:buFont typeface="Wingdings" pitchFamily="2" charset="2"/>
              <a:buAutoNum type="alphaLcPeriod"/>
            </a:pPr>
            <a:r>
              <a:rPr lang="en-US" altLang="en-US" sz="2200" b="0" dirty="0">
                <a:solidFill>
                  <a:schemeClr val="tx1"/>
                </a:solidFill>
                <a:latin typeface="Liberation Sans" panose="020B0604020202020204" pitchFamily="34" charset="0"/>
              </a:rPr>
              <a:t>An adjusted trial balance proves the equality of the  total debit balances and the total credit balances in the ledger after all adjustments are made.</a:t>
            </a:r>
          </a:p>
          <a:p>
            <a:pPr marL="804863" indent="-463550">
              <a:spcBef>
                <a:spcPct val="50000"/>
              </a:spcBef>
              <a:buClrTx/>
              <a:buSzPct val="100000"/>
              <a:buFont typeface="Wingdings" pitchFamily="2" charset="2"/>
              <a:buAutoNum type="alphaLcPeriod"/>
            </a:pPr>
            <a:r>
              <a:rPr lang="en-US" altLang="en-US" sz="2200" b="0" dirty="0">
                <a:solidFill>
                  <a:schemeClr val="tx1"/>
                </a:solidFill>
                <a:latin typeface="Liberation Sans" panose="020B0604020202020204" pitchFamily="34" charset="0"/>
              </a:rPr>
              <a:t>The adjusted trial balance provides the primary basis for the preparation of financial statements. </a:t>
            </a:r>
          </a:p>
          <a:p>
            <a:pPr marL="804863" indent="-463550">
              <a:spcBef>
                <a:spcPct val="50000"/>
              </a:spcBef>
              <a:buClrTx/>
              <a:buSzPct val="100000"/>
              <a:buFont typeface="Wingdings" pitchFamily="2" charset="2"/>
              <a:buAutoNum type="alphaLcPeriod"/>
            </a:pPr>
            <a:r>
              <a:rPr lang="en-US" altLang="en-US" sz="2200" b="0" dirty="0">
                <a:solidFill>
                  <a:schemeClr val="tx1"/>
                </a:solidFill>
                <a:latin typeface="Liberation Sans" panose="020B0604020202020204" pitchFamily="34" charset="0"/>
              </a:rPr>
              <a:t>The adjusted trial balance lists the account balances segregated by assets and liabilities. </a:t>
            </a:r>
          </a:p>
          <a:p>
            <a:pPr marL="804863" indent="-463550">
              <a:spcBef>
                <a:spcPct val="50000"/>
              </a:spcBef>
              <a:buClrTx/>
              <a:buSzPct val="100000"/>
              <a:buFont typeface="Wingdings" pitchFamily="2" charset="2"/>
              <a:buAutoNum type="alphaLcPeriod"/>
            </a:pPr>
            <a:r>
              <a:rPr lang="en-US" altLang="en-US" sz="2200" b="0" dirty="0">
                <a:solidFill>
                  <a:schemeClr val="tx1"/>
                </a:solidFill>
                <a:latin typeface="Liberation Sans" panose="020B0604020202020204" pitchFamily="34" charset="0"/>
              </a:rPr>
              <a:t>The adjusted trial balance is prepared after the adjusting entries have been journalized and posted.</a:t>
            </a:r>
          </a:p>
        </p:txBody>
      </p:sp>
      <p:sp>
        <p:nvSpPr>
          <p:cNvPr id="11" name="Rectangle 11"/>
          <p:cNvSpPr>
            <a:spLocks noChangeArrowheads="1"/>
          </p:cNvSpPr>
          <p:nvPr/>
        </p:nvSpPr>
        <p:spPr bwMode="auto">
          <a:xfrm>
            <a:off x="609600" y="1295400"/>
            <a:ext cx="5334000" cy="55464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1440" tIns="46038" rIns="182562" bIns="46038">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969963" indent="-512763">
              <a:spcBef>
                <a:spcPct val="20000"/>
              </a:spcBef>
              <a:buClr>
                <a:schemeClr val="accent2"/>
              </a:buClr>
              <a:buSzPct val="75000"/>
              <a:buFont typeface="Wingdings" pitchFamily="2" charset="2"/>
              <a:buChar char="l"/>
              <a:defRPr sz="2400" b="1">
                <a:solidFill>
                  <a:schemeClr val="bg2"/>
                </a:solidFill>
                <a:latin typeface="Arial" charset="0"/>
              </a:defRPr>
            </a:lvl2pPr>
            <a:lvl3pPr marL="1470025" indent="-342900">
              <a:spcBef>
                <a:spcPct val="20000"/>
              </a:spcBef>
              <a:buClr>
                <a:schemeClr val="accent2"/>
              </a:buClr>
              <a:buSzPct val="75000"/>
              <a:buFont typeface="Wingdings" pitchFamily="2" charset="2"/>
              <a:buChar char="l"/>
              <a:defRPr sz="2000" b="1">
                <a:solidFill>
                  <a:schemeClr val="bg2"/>
                </a:solidFill>
                <a:latin typeface="Arial" charset="0"/>
              </a:defRPr>
            </a:lvl3pPr>
            <a:lvl4pPr marL="1927225" indent="-342900">
              <a:spcBef>
                <a:spcPct val="20000"/>
              </a:spcBef>
              <a:buClr>
                <a:schemeClr val="accent2"/>
              </a:buClr>
              <a:buSzPct val="75000"/>
              <a:buFont typeface="Wingdings" pitchFamily="2" charset="2"/>
              <a:buChar char="l"/>
              <a:defRPr sz="2000" b="1">
                <a:solidFill>
                  <a:schemeClr val="bg2"/>
                </a:solidFill>
                <a:latin typeface="Arial" charset="0"/>
              </a:defRPr>
            </a:lvl4pPr>
            <a:lvl5pPr marL="2384425" indent="-342900">
              <a:spcBef>
                <a:spcPct val="20000"/>
              </a:spcBef>
              <a:buClr>
                <a:schemeClr val="accent2"/>
              </a:buClr>
              <a:buSzPct val="75000"/>
              <a:buFont typeface="Wingdings" pitchFamily="2" charset="2"/>
              <a:buChar char="l"/>
              <a:defRPr sz="2000" b="1">
                <a:solidFill>
                  <a:schemeClr val="bg2"/>
                </a:solidFill>
                <a:latin typeface="Arial" charset="0"/>
              </a:defRPr>
            </a:lvl5pPr>
            <a:lvl6pPr marL="2841625" indent="-3429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3298825" indent="-3429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756025" indent="-3429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4213225" indent="-3429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gn="l">
              <a:spcBef>
                <a:spcPts val="0"/>
              </a:spcBef>
              <a:buClr>
                <a:schemeClr val="tx1"/>
              </a:buClr>
              <a:buSzTx/>
              <a:buFont typeface="Wingdings" pitchFamily="2" charset="2"/>
              <a:buNone/>
            </a:pPr>
            <a:r>
              <a:rPr lang="en-US" altLang="en-US" sz="3000" i="0" dirty="0">
                <a:solidFill>
                  <a:srgbClr val="CC0000"/>
                </a:solidFill>
                <a:effectLst/>
                <a:latin typeface="Liberation Sans" panose="020B0604020202020204" pitchFamily="34" charset="0"/>
              </a:rPr>
              <a:t>Review Question</a:t>
            </a:r>
          </a:p>
        </p:txBody>
      </p:sp>
      <p:sp>
        <p:nvSpPr>
          <p:cNvPr id="12" name="Notched Right Arrow 11"/>
          <p:cNvSpPr/>
          <p:nvPr/>
        </p:nvSpPr>
        <p:spPr bwMode="auto">
          <a:xfrm>
            <a:off x="326408" y="4835856"/>
            <a:ext cx="533400" cy="416718"/>
          </a:xfrm>
          <a:prstGeom prst="notchedRightArrow">
            <a:avLst/>
          </a:prstGeom>
          <a:solidFill>
            <a:srgbClr val="E20000"/>
          </a:solidFill>
          <a:ln w="381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7"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4 </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AutoShape 15"/>
          <p:cNvSpPr>
            <a:spLocks noChangeArrowheads="1"/>
          </p:cNvSpPr>
          <p:nvPr/>
        </p:nvSpPr>
        <p:spPr bwMode="auto">
          <a:xfrm>
            <a:off x="4253552" y="2487304"/>
            <a:ext cx="533400" cy="762000"/>
          </a:xfrm>
          <a:prstGeom prst="downArrow">
            <a:avLst>
              <a:gd name="adj1" fmla="val 50000"/>
              <a:gd name="adj2" fmla="val 83333"/>
            </a:avLst>
          </a:prstGeom>
          <a:solidFill>
            <a:schemeClr val="hlink"/>
          </a:solidFill>
          <a:ln w="12700" cap="sq">
            <a:solidFill>
              <a:schemeClr val="tx1"/>
            </a:solidFill>
            <a:miter lim="800000"/>
            <a:headEnd type="none" w="sm" len="sm"/>
            <a:tailEnd type="none" w="sm" len="sm"/>
          </a:ln>
        </p:spPr>
        <p:txBody>
          <a:bodyPr wrap="none" anchor="ct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gn="ctr">
              <a:spcBef>
                <a:spcPct val="0"/>
              </a:spcBef>
              <a:buClrTx/>
              <a:buSzTx/>
              <a:buFontTx/>
              <a:buNone/>
            </a:pPr>
            <a:endParaRPr lang="en-US" altLang="en-US" sz="2400" b="0" dirty="0">
              <a:solidFill>
                <a:schemeClr val="tx1"/>
              </a:solidFill>
              <a:latin typeface="Liberation Sans" panose="020B0604020202020204" pitchFamily="34" charset="0"/>
            </a:endParaRPr>
          </a:p>
        </p:txBody>
      </p:sp>
      <p:sp>
        <p:nvSpPr>
          <p:cNvPr id="16" name="AutoShape 15"/>
          <p:cNvSpPr>
            <a:spLocks noChangeArrowheads="1"/>
          </p:cNvSpPr>
          <p:nvPr/>
        </p:nvSpPr>
        <p:spPr bwMode="auto">
          <a:xfrm>
            <a:off x="6934200" y="2487304"/>
            <a:ext cx="533400" cy="762000"/>
          </a:xfrm>
          <a:prstGeom prst="downArrow">
            <a:avLst>
              <a:gd name="adj1" fmla="val 50000"/>
              <a:gd name="adj2" fmla="val 83333"/>
            </a:avLst>
          </a:prstGeom>
          <a:solidFill>
            <a:schemeClr val="hlink"/>
          </a:solidFill>
          <a:ln w="12700" cap="sq">
            <a:solidFill>
              <a:schemeClr val="tx1"/>
            </a:solidFill>
            <a:miter lim="800000"/>
            <a:headEnd type="none" w="sm" len="sm"/>
            <a:tailEnd type="none" w="sm" len="sm"/>
          </a:ln>
        </p:spPr>
        <p:txBody>
          <a:bodyPr wrap="none" anchor="ct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gn="ctr">
              <a:spcBef>
                <a:spcPct val="0"/>
              </a:spcBef>
              <a:buClrTx/>
              <a:buSzTx/>
              <a:buFontTx/>
              <a:buNone/>
            </a:pPr>
            <a:endParaRPr lang="en-US" altLang="en-US" sz="2400" b="0" dirty="0">
              <a:solidFill>
                <a:schemeClr val="tx1"/>
              </a:solidFill>
              <a:latin typeface="Liberation Sans" panose="020B0604020202020204" pitchFamily="34" charset="0"/>
            </a:endParaRPr>
          </a:p>
        </p:txBody>
      </p:sp>
      <p:sp>
        <p:nvSpPr>
          <p:cNvPr id="57351" name="AutoShape 15"/>
          <p:cNvSpPr>
            <a:spLocks noChangeArrowheads="1"/>
          </p:cNvSpPr>
          <p:nvPr/>
        </p:nvSpPr>
        <p:spPr bwMode="auto">
          <a:xfrm>
            <a:off x="1600200" y="2485077"/>
            <a:ext cx="533400" cy="762000"/>
          </a:xfrm>
          <a:prstGeom prst="downArrow">
            <a:avLst>
              <a:gd name="adj1" fmla="val 50000"/>
              <a:gd name="adj2" fmla="val 83333"/>
            </a:avLst>
          </a:prstGeom>
          <a:solidFill>
            <a:schemeClr val="hlink"/>
          </a:solidFill>
          <a:ln w="12700" cap="sq">
            <a:solidFill>
              <a:schemeClr val="tx1"/>
            </a:solidFill>
            <a:miter lim="800000"/>
            <a:headEnd type="none" w="sm" len="sm"/>
            <a:tailEnd type="none" w="sm" len="sm"/>
          </a:ln>
        </p:spPr>
        <p:txBody>
          <a:bodyPr wrap="none" anchor="ct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gn="ctr">
              <a:spcBef>
                <a:spcPct val="0"/>
              </a:spcBef>
              <a:buClrTx/>
              <a:buSzTx/>
              <a:buFontTx/>
              <a:buNone/>
            </a:pPr>
            <a:endParaRPr lang="en-US" altLang="en-US" sz="2400" b="0" dirty="0">
              <a:solidFill>
                <a:schemeClr val="tx1"/>
              </a:solidFill>
              <a:latin typeface="Liberation Sans" panose="020B0604020202020204" pitchFamily="34" charset="0"/>
            </a:endParaRPr>
          </a:p>
        </p:txBody>
      </p:sp>
      <p:sp>
        <p:nvSpPr>
          <p:cNvPr id="57346" name="Text Box 6"/>
          <p:cNvSpPr txBox="1">
            <a:spLocks noChangeArrowheads="1"/>
          </p:cNvSpPr>
          <p:nvPr/>
        </p:nvSpPr>
        <p:spPr bwMode="auto">
          <a:xfrm>
            <a:off x="685800" y="1492401"/>
            <a:ext cx="7772400" cy="914097"/>
          </a:xfrm>
          <a:prstGeom prst="rect">
            <a:avLst/>
          </a:prstGeom>
          <a:solidFill>
            <a:schemeClr val="bg1"/>
          </a:solidFill>
          <a:ln w="28575">
            <a:solidFill>
              <a:schemeClr val="tx1"/>
            </a:solidFill>
            <a:miter lim="800000"/>
            <a:headEnd/>
            <a:tailEnd/>
          </a:ln>
          <a:effectLst>
            <a:outerShdw dist="107763" dir="2700000" algn="ctr" rotWithShape="0">
              <a:schemeClr val="bg2"/>
            </a:outerShdw>
          </a:effectLst>
        </p:spPr>
        <p:txBody>
          <a:bodyPr tIns="64008" anchor="t" anchorCtr="0">
            <a:no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gn="ctr">
              <a:spcBef>
                <a:spcPct val="50000"/>
              </a:spcBef>
              <a:buClrTx/>
              <a:buSzTx/>
              <a:buFontTx/>
              <a:buNone/>
            </a:pPr>
            <a:r>
              <a:rPr lang="en-US" altLang="en-US" sz="2400" b="0" dirty="0">
                <a:solidFill>
                  <a:schemeClr val="tx1"/>
                </a:solidFill>
                <a:latin typeface="Liberation Sans" panose="020B0604020202020204" pitchFamily="34" charset="0"/>
                <a:cs typeface="Arial" charset="0"/>
              </a:rPr>
              <a:t>Financial statements are prepared directly from the </a:t>
            </a:r>
            <a:r>
              <a:rPr lang="en-US" altLang="en-US" sz="2400" dirty="0">
                <a:solidFill>
                  <a:srgbClr val="CC0000"/>
                </a:solidFill>
                <a:latin typeface="Liberation Sans" panose="020B0604020202020204" pitchFamily="34" charset="0"/>
                <a:cs typeface="Arial" charset="0"/>
              </a:rPr>
              <a:t>Adjusted Trial Balance</a:t>
            </a:r>
            <a:r>
              <a:rPr lang="en-US" altLang="en-US" sz="2400" b="0" dirty="0">
                <a:solidFill>
                  <a:schemeClr val="tx1"/>
                </a:solidFill>
                <a:latin typeface="Liberation Sans" panose="020B0604020202020204" pitchFamily="34" charset="0"/>
                <a:cs typeface="Arial" charset="0"/>
              </a:rPr>
              <a:t>.  </a:t>
            </a:r>
            <a:endParaRPr lang="en-US" altLang="en-US" sz="2400" dirty="0">
              <a:solidFill>
                <a:schemeClr val="tx1"/>
              </a:solidFill>
              <a:latin typeface="Liberation Sans" panose="020B0604020202020204" pitchFamily="34" charset="0"/>
              <a:cs typeface="Arial" charset="0"/>
            </a:endParaRPr>
          </a:p>
        </p:txBody>
      </p:sp>
      <p:sp>
        <p:nvSpPr>
          <p:cNvPr id="57347" name="AutoShape 8"/>
          <p:cNvSpPr>
            <a:spLocks noChangeArrowheads="1"/>
          </p:cNvSpPr>
          <p:nvPr/>
        </p:nvSpPr>
        <p:spPr bwMode="auto">
          <a:xfrm>
            <a:off x="6324600" y="3352800"/>
            <a:ext cx="1752600" cy="1905000"/>
          </a:xfrm>
          <a:prstGeom prst="foldedCorner">
            <a:avLst>
              <a:gd name="adj" fmla="val 12500"/>
            </a:avLst>
          </a:prstGeom>
          <a:solidFill>
            <a:srgbClr val="F9EFA5"/>
          </a:solidFill>
          <a:ln w="12700" cap="sq">
            <a:solidFill>
              <a:schemeClr val="tx1"/>
            </a:solidFill>
            <a:round/>
            <a:headEnd type="none" w="sm" len="sm"/>
            <a:tailEnd type="none" w="sm" len="sm"/>
          </a:ln>
        </p:spPr>
        <p:txBody>
          <a:bodyPr anchor="ct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gn="ctr">
              <a:spcBef>
                <a:spcPct val="0"/>
              </a:spcBef>
              <a:buClrTx/>
              <a:buSzTx/>
              <a:buFontTx/>
              <a:buNone/>
            </a:pPr>
            <a:r>
              <a:rPr lang="en-US" altLang="en-US" sz="2400" dirty="0">
                <a:solidFill>
                  <a:schemeClr val="tx1"/>
                </a:solidFill>
                <a:latin typeface="Liberation Sans" panose="020B0604020202020204" pitchFamily="34" charset="0"/>
              </a:rPr>
              <a:t>Balance Sheet</a:t>
            </a:r>
          </a:p>
        </p:txBody>
      </p:sp>
      <p:sp>
        <p:nvSpPr>
          <p:cNvPr id="57348" name="AutoShape 9"/>
          <p:cNvSpPr>
            <a:spLocks noChangeArrowheads="1"/>
          </p:cNvSpPr>
          <p:nvPr/>
        </p:nvSpPr>
        <p:spPr bwMode="auto">
          <a:xfrm>
            <a:off x="990600" y="3352800"/>
            <a:ext cx="1752600" cy="1905000"/>
          </a:xfrm>
          <a:prstGeom prst="foldedCorner">
            <a:avLst>
              <a:gd name="adj" fmla="val 12500"/>
            </a:avLst>
          </a:prstGeom>
          <a:solidFill>
            <a:srgbClr val="F9EFA5"/>
          </a:solidFill>
          <a:ln w="12700" cap="sq">
            <a:solidFill>
              <a:schemeClr val="tx1"/>
            </a:solidFill>
            <a:round/>
            <a:headEnd type="none" w="sm" len="sm"/>
            <a:tailEnd type="none" w="sm" len="sm"/>
          </a:ln>
        </p:spPr>
        <p:txBody>
          <a:bodyPr anchor="ct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gn="ctr">
              <a:spcBef>
                <a:spcPct val="0"/>
              </a:spcBef>
              <a:buClrTx/>
              <a:buSzTx/>
              <a:buFontTx/>
              <a:buNone/>
            </a:pPr>
            <a:r>
              <a:rPr lang="en-US" altLang="en-US" sz="2400" dirty="0">
                <a:solidFill>
                  <a:schemeClr val="tx1"/>
                </a:solidFill>
                <a:latin typeface="Liberation Sans" panose="020B0604020202020204" pitchFamily="34" charset="0"/>
              </a:rPr>
              <a:t>Income Statement</a:t>
            </a:r>
          </a:p>
        </p:txBody>
      </p:sp>
      <p:sp>
        <p:nvSpPr>
          <p:cNvPr id="57349" name="AutoShape 11"/>
          <p:cNvSpPr>
            <a:spLocks noChangeArrowheads="1"/>
          </p:cNvSpPr>
          <p:nvPr/>
        </p:nvSpPr>
        <p:spPr bwMode="auto">
          <a:xfrm>
            <a:off x="3657600" y="3352800"/>
            <a:ext cx="1752600" cy="1905000"/>
          </a:xfrm>
          <a:prstGeom prst="foldedCorner">
            <a:avLst>
              <a:gd name="adj" fmla="val 12500"/>
            </a:avLst>
          </a:prstGeom>
          <a:solidFill>
            <a:srgbClr val="F9EFA5"/>
          </a:solidFill>
          <a:ln w="12700" cap="sq">
            <a:solidFill>
              <a:schemeClr val="tx1"/>
            </a:solidFill>
            <a:round/>
            <a:headEnd type="none" w="sm" len="sm"/>
            <a:tailEnd type="none" w="sm" len="sm"/>
          </a:ln>
        </p:spPr>
        <p:txBody>
          <a:bodyPr anchor="ct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gn="ctr">
              <a:spcBef>
                <a:spcPct val="0"/>
              </a:spcBef>
              <a:buClrTx/>
              <a:buSzTx/>
              <a:buFontTx/>
              <a:buNone/>
            </a:pPr>
            <a:r>
              <a:rPr lang="en-US" altLang="en-US" sz="2400" dirty="0">
                <a:solidFill>
                  <a:schemeClr val="tx1"/>
                </a:solidFill>
                <a:latin typeface="Liberation Sans" panose="020B0604020202020204" pitchFamily="34" charset="0"/>
              </a:rPr>
              <a:t>Retained Earnings Statement </a:t>
            </a:r>
          </a:p>
        </p:txBody>
      </p:sp>
      <p:sp>
        <p:nvSpPr>
          <p:cNvPr id="13"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14"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dirty="0">
                <a:solidFill>
                  <a:schemeClr val="tx2">
                    <a:lumMod val="50000"/>
                  </a:schemeClr>
                </a:solidFill>
                <a:latin typeface="Liberation Sans" panose="020B0604020202020204" pitchFamily="34" charset="0"/>
              </a:rPr>
              <a:t>PREPARING FINANCIAL STATEMENTS</a:t>
            </a:r>
            <a:endParaRPr lang="en-US" altLang="en-US" sz="3200" b="1" dirty="0">
              <a:solidFill>
                <a:schemeClr val="tx2">
                  <a:lumMod val="50000"/>
                </a:schemeClr>
              </a:solidFill>
              <a:latin typeface="Liberation Sans" panose="020B0604020202020204" pitchFamily="34" charset="0"/>
            </a:endParaRPr>
          </a:p>
        </p:txBody>
      </p:sp>
      <p:sp>
        <p:nvSpPr>
          <p:cNvPr id="11"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4 </a:t>
            </a:r>
          </a:p>
        </p:txBody>
      </p:sp>
    </p:spTree>
  </p:cSld>
  <p:clrMapOvr>
    <a:masterClrMapping/>
  </p:clrMapOvr>
  <p:transition>
    <p:wipe dir="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371600"/>
            <a:ext cx="8458200" cy="339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8196" name="AutoShape 5"/>
          <p:cNvSpPr>
            <a:spLocks noChangeArrowheads="1"/>
          </p:cNvSpPr>
          <p:nvPr/>
        </p:nvSpPr>
        <p:spPr bwMode="auto">
          <a:xfrm>
            <a:off x="3146425" y="4191000"/>
            <a:ext cx="228600" cy="609600"/>
          </a:xfrm>
          <a:prstGeom prst="upArrow">
            <a:avLst>
              <a:gd name="adj1" fmla="val 50000"/>
              <a:gd name="adj2" fmla="val 66667"/>
            </a:avLst>
          </a:prstGeom>
          <a:solidFill>
            <a:srgbClr val="800000"/>
          </a:solidFill>
          <a:ln w="12700" cap="sq">
            <a:solidFill>
              <a:schemeClr val="tx1"/>
            </a:solidFill>
            <a:miter lim="800000"/>
            <a:headEnd type="none" w="sm" len="sm"/>
            <a:tailEnd type="none" w="sm" len="sm"/>
          </a:ln>
        </p:spPr>
        <p:txBody>
          <a:bodyPr wrap="none" anchor="ct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sz="2400">
                <a:solidFill>
                  <a:schemeClr val="tx1"/>
                </a:solidFill>
                <a:latin typeface="Comic Sans MS" panose="030F0702030302020204" pitchFamily="66" charset="0"/>
              </a:defRPr>
            </a:lvl9pPr>
          </a:lstStyle>
          <a:p>
            <a:endParaRPr lang="en-US" altLang="en-US"/>
          </a:p>
        </p:txBody>
      </p:sp>
      <p:sp>
        <p:nvSpPr>
          <p:cNvPr id="8197" name="AutoShape 6"/>
          <p:cNvSpPr>
            <a:spLocks noChangeArrowheads="1"/>
          </p:cNvSpPr>
          <p:nvPr/>
        </p:nvSpPr>
        <p:spPr bwMode="auto">
          <a:xfrm>
            <a:off x="4419600" y="4191000"/>
            <a:ext cx="228600" cy="609600"/>
          </a:xfrm>
          <a:prstGeom prst="upArrow">
            <a:avLst>
              <a:gd name="adj1" fmla="val 50000"/>
              <a:gd name="adj2" fmla="val 66667"/>
            </a:avLst>
          </a:prstGeom>
          <a:solidFill>
            <a:srgbClr val="800000"/>
          </a:solidFill>
          <a:ln w="12700" cap="sq">
            <a:solidFill>
              <a:schemeClr val="tx1"/>
            </a:solidFill>
            <a:miter lim="800000"/>
            <a:headEnd type="none" w="sm" len="sm"/>
            <a:tailEnd type="none" w="sm" len="sm"/>
          </a:ln>
        </p:spPr>
        <p:txBody>
          <a:bodyPr wrap="none" anchor="ct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sz="2400">
                <a:solidFill>
                  <a:schemeClr val="tx1"/>
                </a:solidFill>
                <a:latin typeface="Comic Sans MS" panose="030F0702030302020204" pitchFamily="66" charset="0"/>
              </a:defRPr>
            </a:lvl9pPr>
          </a:lstStyle>
          <a:p>
            <a:endParaRPr lang="en-US" altLang="en-US"/>
          </a:p>
        </p:txBody>
      </p:sp>
      <p:sp>
        <p:nvSpPr>
          <p:cNvPr id="8198" name="AutoShape 11"/>
          <p:cNvSpPr>
            <a:spLocks noChangeArrowheads="1"/>
          </p:cNvSpPr>
          <p:nvPr/>
        </p:nvSpPr>
        <p:spPr bwMode="auto">
          <a:xfrm>
            <a:off x="5638800" y="4191000"/>
            <a:ext cx="228600" cy="609600"/>
          </a:xfrm>
          <a:prstGeom prst="upArrow">
            <a:avLst>
              <a:gd name="adj1" fmla="val 50000"/>
              <a:gd name="adj2" fmla="val 66667"/>
            </a:avLst>
          </a:prstGeom>
          <a:solidFill>
            <a:srgbClr val="800000"/>
          </a:solidFill>
          <a:ln w="12700" cap="sq">
            <a:solidFill>
              <a:schemeClr val="tx1"/>
            </a:solidFill>
            <a:miter lim="800000"/>
            <a:headEnd type="none" w="sm" len="sm"/>
            <a:tailEnd type="none" w="sm" len="sm"/>
          </a:ln>
        </p:spPr>
        <p:txBody>
          <a:bodyPr wrap="none" anchor="ct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sz="2400">
                <a:solidFill>
                  <a:schemeClr val="tx1"/>
                </a:solidFill>
                <a:latin typeface="Comic Sans MS" panose="030F0702030302020204" pitchFamily="66" charset="0"/>
              </a:defRPr>
            </a:lvl9pPr>
          </a:lstStyle>
          <a:p>
            <a:endParaRPr lang="en-US" altLang="en-US"/>
          </a:p>
        </p:txBody>
      </p:sp>
      <p:sp>
        <p:nvSpPr>
          <p:cNvPr id="8199" name="AutoShape 14"/>
          <p:cNvSpPr>
            <a:spLocks noChangeArrowheads="1"/>
          </p:cNvSpPr>
          <p:nvPr/>
        </p:nvSpPr>
        <p:spPr bwMode="auto">
          <a:xfrm>
            <a:off x="6705600" y="4191000"/>
            <a:ext cx="228600" cy="609600"/>
          </a:xfrm>
          <a:prstGeom prst="upArrow">
            <a:avLst>
              <a:gd name="adj1" fmla="val 50000"/>
              <a:gd name="adj2" fmla="val 66667"/>
            </a:avLst>
          </a:prstGeom>
          <a:solidFill>
            <a:srgbClr val="800000"/>
          </a:solidFill>
          <a:ln w="12700" cap="sq">
            <a:solidFill>
              <a:schemeClr val="tx1"/>
            </a:solidFill>
            <a:miter lim="800000"/>
            <a:headEnd type="none" w="sm" len="sm"/>
            <a:tailEnd type="none" w="sm" len="sm"/>
          </a:ln>
        </p:spPr>
        <p:txBody>
          <a:bodyPr wrap="none" anchor="ct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sz="2400">
                <a:solidFill>
                  <a:schemeClr val="tx1"/>
                </a:solidFill>
                <a:latin typeface="Comic Sans MS" panose="030F0702030302020204" pitchFamily="66" charset="0"/>
              </a:defRPr>
            </a:lvl9pPr>
          </a:lstStyle>
          <a:p>
            <a:endParaRPr lang="en-US" altLang="en-US"/>
          </a:p>
        </p:txBody>
      </p:sp>
      <p:sp>
        <p:nvSpPr>
          <p:cNvPr id="594947" name="Text Box 3"/>
          <p:cNvSpPr txBox="1">
            <a:spLocks noChangeArrowheads="1"/>
          </p:cNvSpPr>
          <p:nvPr/>
        </p:nvSpPr>
        <p:spPr bwMode="auto">
          <a:xfrm>
            <a:off x="1600200" y="6369050"/>
            <a:ext cx="3505200" cy="336550"/>
          </a:xfrm>
          <a:prstGeom prst="rect">
            <a:avLst/>
          </a:prstGeom>
          <a:solidFill>
            <a:schemeClr val="bg1"/>
          </a:solidFill>
          <a:ln w="19050">
            <a:noFill/>
            <a:miter lim="800000"/>
            <a:headEnd/>
            <a:tailEnd/>
          </a:ln>
          <a:effectLst/>
        </p:spPr>
        <p:txBody>
          <a:bodyPr>
            <a:spAutoFit/>
          </a:bodyPr>
          <a:lstStyle/>
          <a:p>
            <a:pPr marL="457200" indent="-457200" algn="r">
              <a:spcBef>
                <a:spcPct val="50000"/>
              </a:spcBef>
              <a:defRPr/>
            </a:pPr>
            <a:r>
              <a:rPr lang="en-US" sz="1600" b="1" i="1">
                <a:solidFill>
                  <a:schemeClr val="bg2"/>
                </a:solidFill>
                <a:effectLst>
                  <a:outerShdw blurRad="38100" dist="38100" dir="2700000" algn="tl">
                    <a:srgbClr val="C0C0C0"/>
                  </a:outerShdw>
                </a:effectLst>
              </a:rPr>
              <a:t>LO 1  Prepare a worksheet.</a:t>
            </a:r>
          </a:p>
        </p:txBody>
      </p:sp>
      <p:pic>
        <p:nvPicPr>
          <p:cNvPr id="8201"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4876800"/>
            <a:ext cx="2057400" cy="170338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pic>
      <p:sp>
        <p:nvSpPr>
          <p:cNvPr id="8202" name="AutoShape 19"/>
          <p:cNvSpPr>
            <a:spLocks noChangeArrowheads="1"/>
          </p:cNvSpPr>
          <p:nvPr/>
        </p:nvSpPr>
        <p:spPr bwMode="auto">
          <a:xfrm>
            <a:off x="7772400" y="4191000"/>
            <a:ext cx="228600" cy="609600"/>
          </a:xfrm>
          <a:prstGeom prst="upArrow">
            <a:avLst>
              <a:gd name="adj1" fmla="val 50000"/>
              <a:gd name="adj2" fmla="val 66667"/>
            </a:avLst>
          </a:prstGeom>
          <a:solidFill>
            <a:srgbClr val="800000"/>
          </a:solidFill>
          <a:ln w="12700" cap="sq">
            <a:solidFill>
              <a:schemeClr val="tx1"/>
            </a:solidFill>
            <a:miter lim="800000"/>
            <a:headEnd type="none" w="sm" len="sm"/>
            <a:tailEnd type="none" w="sm" len="sm"/>
          </a:ln>
        </p:spPr>
        <p:txBody>
          <a:bodyPr wrap="none" anchor="ct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sz="2400">
                <a:solidFill>
                  <a:schemeClr val="tx1"/>
                </a:solidFill>
                <a:latin typeface="Comic Sans MS" panose="030F0702030302020204" pitchFamily="66" charset="0"/>
              </a:defRPr>
            </a:lvl9pPr>
          </a:lstStyle>
          <a:p>
            <a:endParaRPr lang="en-US" altLang="en-US"/>
          </a:p>
        </p:txBody>
      </p:sp>
      <p:pic>
        <p:nvPicPr>
          <p:cNvPr id="8203"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3838" y="4876800"/>
            <a:ext cx="944562" cy="1203325"/>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pic>
      <p:pic>
        <p:nvPicPr>
          <p:cNvPr id="8204" name="Picture 2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73513" y="4876800"/>
            <a:ext cx="1196975" cy="12112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pic>
      <p:pic>
        <p:nvPicPr>
          <p:cNvPr id="8205" name="Picture 2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90800" y="4876800"/>
            <a:ext cx="1257300" cy="1203325"/>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pic>
      <p:sp>
        <p:nvSpPr>
          <p:cNvPr id="8206" name="Text Box 23"/>
          <p:cNvSpPr txBox="1">
            <a:spLocks noChangeArrowheads="1"/>
          </p:cNvSpPr>
          <p:nvPr/>
        </p:nvSpPr>
        <p:spPr bwMode="auto">
          <a:xfrm>
            <a:off x="6477000" y="1295400"/>
            <a:ext cx="1371600" cy="303213"/>
          </a:xfrm>
          <a:prstGeom prst="rect">
            <a:avLst/>
          </a:prstGeom>
          <a:solidFill>
            <a:srgbClr val="FFFFCC"/>
          </a:solidFill>
          <a:ln w="28575" cap="sq">
            <a:solidFill>
              <a:srgbClr val="800000"/>
            </a:solidFill>
            <a:miter lim="800000"/>
            <a:headEnd/>
            <a:tailEnd/>
          </a:ln>
        </p:spPr>
        <p:txBody>
          <a:bodyPr>
            <a:spAutoFit/>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sz="2400">
                <a:solidFill>
                  <a:schemeClr val="tx1"/>
                </a:solidFill>
                <a:latin typeface="Comic Sans MS" panose="030F0702030302020204" pitchFamily="66" charset="0"/>
              </a:defRPr>
            </a:lvl9pPr>
          </a:lstStyle>
          <a:p>
            <a:pPr algn="l"/>
            <a:r>
              <a:rPr lang="en-US" altLang="en-US" sz="1200"/>
              <a:t>Illustration 4-2</a:t>
            </a:r>
          </a:p>
        </p:txBody>
      </p:sp>
      <p:sp>
        <p:nvSpPr>
          <p:cNvPr id="2" name="Title 1"/>
          <p:cNvSpPr>
            <a:spLocks noGrp="1"/>
          </p:cNvSpPr>
          <p:nvPr>
            <p:ph type="title"/>
          </p:nvPr>
        </p:nvSpPr>
        <p:spPr/>
        <p:txBody>
          <a:bodyPr/>
          <a:lstStyle/>
          <a:p>
            <a:endParaRPr lang="en-US" dirty="0"/>
          </a:p>
        </p:txBody>
      </p:sp>
      <p:sp>
        <p:nvSpPr>
          <p:cNvPr id="16" name="Line 12"/>
          <p:cNvSpPr>
            <a:spLocks noChangeShapeType="1"/>
          </p:cNvSpPr>
          <p:nvPr/>
        </p:nvSpPr>
        <p:spPr bwMode="auto">
          <a:xfrm>
            <a:off x="304800" y="996221"/>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17" name="Rectangle 2"/>
          <p:cNvSpPr>
            <a:spLocks noChangeArrowheads="1"/>
          </p:cNvSpPr>
          <p:nvPr/>
        </p:nvSpPr>
        <p:spPr bwMode="auto">
          <a:xfrm>
            <a:off x="609600" y="310421"/>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dirty="0">
                <a:solidFill>
                  <a:schemeClr val="tx2">
                    <a:lumMod val="50000"/>
                  </a:schemeClr>
                </a:solidFill>
                <a:latin typeface="Liberation Sans" panose="020B0604020202020204" pitchFamily="34" charset="0"/>
              </a:rPr>
              <a:t>PREPARING FINANCIAL STATEMENTS</a:t>
            </a:r>
            <a:endParaRPr lang="en-US" altLang="en-US" sz="3200" b="1" dirty="0">
              <a:solidFill>
                <a:schemeClr val="tx2">
                  <a:lumMod val="50000"/>
                </a:schemeClr>
              </a:solidFill>
              <a:latin typeface="Liberation Sans" panose="020B0604020202020204" pitchFamily="34" charset="0"/>
            </a:endParaRPr>
          </a:p>
        </p:txBody>
      </p:sp>
    </p:spTree>
    <p:extLst>
      <p:ext uri="{BB962C8B-B14F-4D97-AF65-F5344CB8AC3E}">
        <p14:creationId xmlns:p14="http://schemas.microsoft.com/office/powerpoint/2010/main" val="210147612"/>
      </p:ext>
    </p:extLst>
  </p:cSld>
  <p:clrMapOvr>
    <a:masterClrMapping/>
  </p:clrMapOvr>
  <p:transition>
    <p:wipe dir="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266" name="Object 2048"/>
          <p:cNvGraphicFramePr>
            <a:graphicFrameLocks noChangeAspect="1"/>
          </p:cNvGraphicFramePr>
          <p:nvPr/>
        </p:nvGraphicFramePr>
        <p:xfrm>
          <a:off x="152400" y="1676400"/>
          <a:ext cx="8915400" cy="4108450"/>
        </p:xfrm>
        <a:graphic>
          <a:graphicData uri="http://schemas.openxmlformats.org/presentationml/2006/ole">
            <mc:AlternateContent xmlns:mc="http://schemas.openxmlformats.org/markup-compatibility/2006">
              <mc:Choice xmlns:v="urn:schemas-microsoft-com:vml" Requires="v">
                <p:oleObj spid="_x0000_s85009" name="Worksheet" r:id="rId4" imgW="8976780" imgH="3924695" progId="Excel.Sheet.8">
                  <p:embed/>
                </p:oleObj>
              </mc:Choice>
              <mc:Fallback>
                <p:oleObj name="Worksheet" r:id="rId4" imgW="8976780" imgH="3924695" progId="Excel.Shee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676400"/>
                        <a:ext cx="8915400" cy="410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98019" name="Rectangle 3"/>
          <p:cNvSpPr>
            <a:spLocks noGrp="1" noChangeArrowheads="1"/>
          </p:cNvSpPr>
          <p:nvPr>
            <p:ph type="title"/>
          </p:nvPr>
        </p:nvSpPr>
        <p:spPr>
          <a:xfrm>
            <a:off x="457200" y="457200"/>
            <a:ext cx="8229600" cy="560388"/>
          </a:xfrm>
          <a:ln w="12700" cap="flat">
            <a:solidFill>
              <a:schemeClr val="tx1"/>
            </a:solidFill>
          </a:ln>
          <a:effectLst>
            <a:outerShdw dist="107763" dir="2700000" algn="ctr" rotWithShape="0">
              <a:schemeClr val="bg2"/>
            </a:outerShdw>
          </a:effectLst>
        </p:spPr>
        <p:txBody>
          <a:bodyPr lIns="90488" tIns="44450" rIns="90488" bIns="44450" anchor="t"/>
          <a:lstStyle/>
          <a:p>
            <a:pPr marL="109538" algn="l">
              <a:defRPr/>
            </a:pPr>
            <a:r>
              <a:rPr lang="en-US" dirty="0">
                <a:solidFill>
                  <a:schemeClr val="bg1"/>
                </a:solidFill>
                <a:effectLst>
                  <a:outerShdw blurRad="38100" dist="38100" dir="2700000" algn="tl">
                    <a:srgbClr val="000000"/>
                  </a:outerShdw>
                </a:effectLst>
              </a:rPr>
              <a:t>Steps in Preparing a Worksheet</a:t>
            </a:r>
          </a:p>
        </p:txBody>
      </p:sp>
      <p:sp>
        <p:nvSpPr>
          <p:cNvPr id="598021" name="Rectangle 5"/>
          <p:cNvSpPr>
            <a:spLocks noChangeArrowheads="1"/>
          </p:cNvSpPr>
          <p:nvPr/>
        </p:nvSpPr>
        <p:spPr bwMode="auto">
          <a:xfrm>
            <a:off x="228600" y="1295400"/>
            <a:ext cx="8915400" cy="457200"/>
          </a:xfrm>
          <a:prstGeom prst="rect">
            <a:avLst/>
          </a:prstGeom>
          <a:noFill/>
          <a:ln w="12700">
            <a:noFill/>
            <a:miter lim="800000"/>
            <a:headEnd/>
            <a:tailEnd/>
          </a:ln>
          <a:effectLst/>
        </p:spPr>
        <p:txBody>
          <a:bodyPr lIns="182562" tIns="46038" rIns="182562" bIns="46038"/>
          <a:lstStyle/>
          <a:p>
            <a:pPr algn="l">
              <a:lnSpc>
                <a:spcPct val="90000"/>
              </a:lnSpc>
              <a:spcBef>
                <a:spcPct val="20000"/>
              </a:spcBef>
              <a:buClr>
                <a:schemeClr val="tx1"/>
              </a:buClr>
              <a:buFont typeface="Wingdings" pitchFamily="2" charset="2"/>
              <a:buNone/>
              <a:defRPr/>
            </a:pPr>
            <a:r>
              <a:rPr lang="en-US" sz="2600" b="1">
                <a:solidFill>
                  <a:srgbClr val="800000"/>
                </a:solidFill>
                <a:effectLst>
                  <a:outerShdw blurRad="38100" dist="38100" dir="2700000" algn="tl">
                    <a:srgbClr val="C0C0C0"/>
                  </a:outerShdw>
                </a:effectLst>
              </a:rPr>
              <a:t>1. Prepare a Trial Balance on the Worksheet</a:t>
            </a:r>
          </a:p>
        </p:txBody>
      </p:sp>
      <p:sp>
        <p:nvSpPr>
          <p:cNvPr id="11269" name="Rectangle 6"/>
          <p:cNvSpPr>
            <a:spLocks noChangeArrowheads="1"/>
          </p:cNvSpPr>
          <p:nvPr/>
        </p:nvSpPr>
        <p:spPr bwMode="auto">
          <a:xfrm>
            <a:off x="3924300" y="4419600"/>
            <a:ext cx="2933700" cy="1035050"/>
          </a:xfrm>
          <a:prstGeom prst="rect">
            <a:avLst/>
          </a:prstGeom>
          <a:solidFill>
            <a:srgbClr val="FFFF99"/>
          </a:solidFill>
          <a:ln w="28575" cap="sq">
            <a:solidFill>
              <a:srgbClr val="800000"/>
            </a:solidFill>
            <a:miter lim="800000"/>
            <a:headEnd type="none" w="sm" len="sm"/>
            <a:tailEnd type="none" w="sm" len="sm"/>
          </a:ln>
        </p:spPr>
        <p:txBody>
          <a:bodyPr>
            <a:spAutoFit/>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sz="2400">
                <a:solidFill>
                  <a:schemeClr val="tx1"/>
                </a:solidFill>
                <a:latin typeface="Comic Sans MS" panose="030F0702030302020204" pitchFamily="66" charset="0"/>
              </a:defRPr>
            </a:lvl9pPr>
          </a:lstStyle>
          <a:p>
            <a:r>
              <a:rPr lang="en-US" altLang="en-US" sz="2000"/>
              <a:t>Trial balance amounts come directly from ledger accounts.</a:t>
            </a:r>
          </a:p>
        </p:txBody>
      </p:sp>
      <p:sp>
        <p:nvSpPr>
          <p:cNvPr id="11270" name="Freeform 10"/>
          <p:cNvSpPr>
            <a:spLocks/>
          </p:cNvSpPr>
          <p:nvPr/>
        </p:nvSpPr>
        <p:spPr bwMode="auto">
          <a:xfrm>
            <a:off x="2667000" y="5029200"/>
            <a:ext cx="1257300" cy="1588"/>
          </a:xfrm>
          <a:custGeom>
            <a:avLst/>
            <a:gdLst>
              <a:gd name="T0" fmla="*/ 2147483647 w 792"/>
              <a:gd name="T1" fmla="*/ 0 h 1"/>
              <a:gd name="T2" fmla="*/ 0 w 792"/>
              <a:gd name="T3" fmla="*/ 0 h 1"/>
              <a:gd name="T4" fmla="*/ 0 60000 65536"/>
              <a:gd name="T5" fmla="*/ 0 60000 65536"/>
              <a:gd name="T6" fmla="*/ 0 w 792"/>
              <a:gd name="T7" fmla="*/ 0 h 1"/>
              <a:gd name="T8" fmla="*/ 792 w 792"/>
              <a:gd name="T9" fmla="*/ 1 h 1"/>
            </a:gdLst>
            <a:ahLst/>
            <a:cxnLst>
              <a:cxn ang="T4">
                <a:pos x="T0" y="T1"/>
              </a:cxn>
              <a:cxn ang="T5">
                <a:pos x="T2" y="T3"/>
              </a:cxn>
            </a:cxnLst>
            <a:rect l="T6" t="T7" r="T8" b="T9"/>
            <a:pathLst>
              <a:path w="792" h="1">
                <a:moveTo>
                  <a:pt x="792" y="0"/>
                </a:moveTo>
                <a:lnTo>
                  <a:pt x="0" y="0"/>
                </a:lnTo>
              </a:path>
            </a:pathLst>
          </a:custGeom>
          <a:noFill/>
          <a:ln w="28575" cap="sq">
            <a:solidFill>
              <a:srgbClr val="8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271" name="Freeform 13"/>
          <p:cNvSpPr>
            <a:spLocks/>
          </p:cNvSpPr>
          <p:nvPr/>
        </p:nvSpPr>
        <p:spPr bwMode="auto">
          <a:xfrm>
            <a:off x="2667000" y="4724400"/>
            <a:ext cx="1588" cy="304800"/>
          </a:xfrm>
          <a:custGeom>
            <a:avLst/>
            <a:gdLst>
              <a:gd name="T0" fmla="*/ 0 w 1"/>
              <a:gd name="T1" fmla="*/ 2147483647 h 192"/>
              <a:gd name="T2" fmla="*/ 0 w 1"/>
              <a:gd name="T3" fmla="*/ 0 h 192"/>
              <a:gd name="T4" fmla="*/ 0 60000 65536"/>
              <a:gd name="T5" fmla="*/ 0 60000 65536"/>
              <a:gd name="T6" fmla="*/ 0 w 1"/>
              <a:gd name="T7" fmla="*/ 0 h 192"/>
              <a:gd name="T8" fmla="*/ 1 w 1"/>
              <a:gd name="T9" fmla="*/ 192 h 192"/>
            </a:gdLst>
            <a:ahLst/>
            <a:cxnLst>
              <a:cxn ang="T4">
                <a:pos x="T0" y="T1"/>
              </a:cxn>
              <a:cxn ang="T5">
                <a:pos x="T2" y="T3"/>
              </a:cxn>
            </a:cxnLst>
            <a:rect l="T6" t="T7" r="T8" b="T9"/>
            <a:pathLst>
              <a:path w="1" h="192">
                <a:moveTo>
                  <a:pt x="0" y="192"/>
                </a:moveTo>
                <a:lnTo>
                  <a:pt x="0" y="0"/>
                </a:lnTo>
              </a:path>
            </a:pathLst>
          </a:custGeom>
          <a:noFill/>
          <a:ln w="28575" cap="sq">
            <a:solidFill>
              <a:srgbClr val="800000"/>
            </a:solidFill>
            <a:round/>
            <a:headEnd type="none" w="sm" len="sm"/>
            <a:tailEnd type="triangl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272" name="Rectangle 15"/>
          <p:cNvSpPr>
            <a:spLocks noChangeArrowheads="1"/>
          </p:cNvSpPr>
          <p:nvPr/>
        </p:nvSpPr>
        <p:spPr bwMode="auto">
          <a:xfrm>
            <a:off x="304800" y="5060950"/>
            <a:ext cx="2057400" cy="1035050"/>
          </a:xfrm>
          <a:prstGeom prst="rect">
            <a:avLst/>
          </a:prstGeom>
          <a:solidFill>
            <a:srgbClr val="FFFF99"/>
          </a:solidFill>
          <a:ln w="28575" cap="sq">
            <a:solidFill>
              <a:srgbClr val="800000"/>
            </a:solidFill>
            <a:miter lim="800000"/>
            <a:headEnd type="none" w="sm" len="sm"/>
            <a:tailEnd type="none" w="sm" len="sm"/>
          </a:ln>
        </p:spPr>
        <p:txBody>
          <a:bodyPr>
            <a:spAutoFit/>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sz="2400">
                <a:solidFill>
                  <a:schemeClr val="tx1"/>
                </a:solidFill>
                <a:latin typeface="Comic Sans MS" panose="030F0702030302020204" pitchFamily="66" charset="0"/>
              </a:defRPr>
            </a:lvl9pPr>
          </a:lstStyle>
          <a:p>
            <a:r>
              <a:rPr lang="en-US" altLang="en-US" sz="2000"/>
              <a:t>Include all accounts with balances.</a:t>
            </a:r>
          </a:p>
        </p:txBody>
      </p:sp>
      <p:sp>
        <p:nvSpPr>
          <p:cNvPr id="11273" name="Freeform 16"/>
          <p:cNvSpPr>
            <a:spLocks/>
          </p:cNvSpPr>
          <p:nvPr/>
        </p:nvSpPr>
        <p:spPr bwMode="auto">
          <a:xfrm>
            <a:off x="677863" y="4724400"/>
            <a:ext cx="1587" cy="334963"/>
          </a:xfrm>
          <a:custGeom>
            <a:avLst/>
            <a:gdLst>
              <a:gd name="T0" fmla="*/ 0 w 1"/>
              <a:gd name="T1" fmla="*/ 2147483647 h 211"/>
              <a:gd name="T2" fmla="*/ 0 w 1"/>
              <a:gd name="T3" fmla="*/ 0 h 211"/>
              <a:gd name="T4" fmla="*/ 0 60000 65536"/>
              <a:gd name="T5" fmla="*/ 0 60000 65536"/>
              <a:gd name="T6" fmla="*/ 0 w 1"/>
              <a:gd name="T7" fmla="*/ 0 h 211"/>
              <a:gd name="T8" fmla="*/ 1 w 1"/>
              <a:gd name="T9" fmla="*/ 211 h 211"/>
            </a:gdLst>
            <a:ahLst/>
            <a:cxnLst>
              <a:cxn ang="T4">
                <a:pos x="T0" y="T1"/>
              </a:cxn>
              <a:cxn ang="T5">
                <a:pos x="T2" y="T3"/>
              </a:cxn>
            </a:cxnLst>
            <a:rect l="T6" t="T7" r="T8" b="T9"/>
            <a:pathLst>
              <a:path w="1" h="211">
                <a:moveTo>
                  <a:pt x="0" y="211"/>
                </a:moveTo>
                <a:lnTo>
                  <a:pt x="0" y="0"/>
                </a:lnTo>
              </a:path>
            </a:pathLst>
          </a:custGeom>
          <a:noFill/>
          <a:ln w="28575" cap="sq">
            <a:solidFill>
              <a:srgbClr val="800000"/>
            </a:solidFill>
            <a:round/>
            <a:headEnd type="none" w="sm" len="sm"/>
            <a:tailEnd type="triangl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98033" name="Text Box 17"/>
          <p:cNvSpPr txBox="1">
            <a:spLocks noChangeArrowheads="1"/>
          </p:cNvSpPr>
          <p:nvPr/>
        </p:nvSpPr>
        <p:spPr bwMode="auto">
          <a:xfrm>
            <a:off x="5715000" y="6369050"/>
            <a:ext cx="3276600" cy="336550"/>
          </a:xfrm>
          <a:prstGeom prst="rect">
            <a:avLst/>
          </a:prstGeom>
          <a:solidFill>
            <a:schemeClr val="bg1"/>
          </a:solidFill>
          <a:ln w="19050">
            <a:noFill/>
            <a:miter lim="800000"/>
            <a:headEnd/>
            <a:tailEnd/>
          </a:ln>
          <a:effectLst/>
        </p:spPr>
        <p:txBody>
          <a:bodyPr>
            <a:spAutoFit/>
          </a:bodyPr>
          <a:lstStyle/>
          <a:p>
            <a:pPr marL="457200" indent="-457200" algn="r">
              <a:spcBef>
                <a:spcPct val="50000"/>
              </a:spcBef>
              <a:defRPr/>
            </a:pPr>
            <a:r>
              <a:rPr lang="en-US" sz="1600" b="1" i="1" dirty="0">
                <a:solidFill>
                  <a:schemeClr val="bg2"/>
                </a:solidFill>
                <a:effectLst>
                  <a:outerShdw blurRad="38100" dist="38100" dir="2700000" algn="tl">
                    <a:srgbClr val="C0C0C0"/>
                  </a:outerShdw>
                </a:effectLst>
              </a:rPr>
              <a:t>LO 4  Prepare a worksheet.</a:t>
            </a:r>
          </a:p>
        </p:txBody>
      </p:sp>
      <p:sp>
        <p:nvSpPr>
          <p:cNvPr id="11" name="Line 12"/>
          <p:cNvSpPr>
            <a:spLocks noChangeShapeType="1"/>
          </p:cNvSpPr>
          <p:nvPr/>
        </p:nvSpPr>
        <p:spPr bwMode="auto">
          <a:xfrm>
            <a:off x="304800" y="996221"/>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12" name="Rectangle 2"/>
          <p:cNvSpPr>
            <a:spLocks noChangeArrowheads="1"/>
          </p:cNvSpPr>
          <p:nvPr/>
        </p:nvSpPr>
        <p:spPr bwMode="auto">
          <a:xfrm>
            <a:off x="609600" y="310421"/>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dirty="0">
                <a:solidFill>
                  <a:schemeClr val="tx2">
                    <a:lumMod val="50000"/>
                  </a:schemeClr>
                </a:solidFill>
                <a:latin typeface="Liberation Sans" panose="020B0604020202020204" pitchFamily="34" charset="0"/>
              </a:rPr>
              <a:t>PREPARING FINANCIAL STATEMENTS</a:t>
            </a:r>
            <a:endParaRPr lang="en-US" altLang="en-US" sz="3200" b="1" dirty="0">
              <a:solidFill>
                <a:schemeClr val="tx2">
                  <a:lumMod val="50000"/>
                </a:schemeClr>
              </a:solidFill>
              <a:latin typeface="Liberation Sans" panose="020B0604020202020204" pitchFamily="34" charset="0"/>
            </a:endParaRPr>
          </a:p>
        </p:txBody>
      </p:sp>
    </p:spTree>
    <p:extLst>
      <p:ext uri="{BB962C8B-B14F-4D97-AF65-F5344CB8AC3E}">
        <p14:creationId xmlns:p14="http://schemas.microsoft.com/office/powerpoint/2010/main" val="1609324038"/>
      </p:ext>
    </p:extLst>
  </p:cSld>
  <p:clrMapOvr>
    <a:masterClrMapping/>
  </p:clrMapOvr>
  <p:transition>
    <p:wipe dir="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290" name="Object 2"/>
          <p:cNvGraphicFramePr>
            <a:graphicFrameLocks noChangeAspect="1"/>
          </p:cNvGraphicFramePr>
          <p:nvPr/>
        </p:nvGraphicFramePr>
        <p:xfrm>
          <a:off x="152400" y="1676400"/>
          <a:ext cx="8915400" cy="4108450"/>
        </p:xfrm>
        <a:graphic>
          <a:graphicData uri="http://schemas.openxmlformats.org/presentationml/2006/ole">
            <mc:AlternateContent xmlns:mc="http://schemas.openxmlformats.org/markup-compatibility/2006">
              <mc:Choice xmlns:v="urn:schemas-microsoft-com:vml" Requires="v">
                <p:oleObj spid="_x0000_s86033" name="Worksheet" r:id="rId4" imgW="8976780" imgH="3939686" progId="Excel.Sheet.8">
                  <p:embed/>
                </p:oleObj>
              </mc:Choice>
              <mc:Fallback>
                <p:oleObj name="Worksheet" r:id="rId4" imgW="8976780" imgH="3939686" progId="Excel.Shee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676400"/>
                        <a:ext cx="8915400" cy="410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08260" name="Rectangle 4"/>
          <p:cNvSpPr>
            <a:spLocks noChangeArrowheads="1"/>
          </p:cNvSpPr>
          <p:nvPr/>
        </p:nvSpPr>
        <p:spPr bwMode="auto">
          <a:xfrm>
            <a:off x="228600" y="1295400"/>
            <a:ext cx="8915400" cy="457200"/>
          </a:xfrm>
          <a:prstGeom prst="rect">
            <a:avLst/>
          </a:prstGeom>
          <a:noFill/>
          <a:ln w="12700">
            <a:noFill/>
            <a:miter lim="800000"/>
            <a:headEnd/>
            <a:tailEnd/>
          </a:ln>
          <a:effectLst/>
        </p:spPr>
        <p:txBody>
          <a:bodyPr lIns="182562" tIns="46038" rIns="182562" bIns="46038"/>
          <a:lstStyle/>
          <a:p>
            <a:pPr algn="l">
              <a:lnSpc>
                <a:spcPct val="90000"/>
              </a:lnSpc>
              <a:spcBef>
                <a:spcPct val="20000"/>
              </a:spcBef>
              <a:buClr>
                <a:schemeClr val="tx1"/>
              </a:buClr>
              <a:buFont typeface="Wingdings" pitchFamily="2" charset="2"/>
              <a:buNone/>
              <a:defRPr/>
            </a:pPr>
            <a:r>
              <a:rPr lang="en-US" sz="2500" b="1">
                <a:solidFill>
                  <a:srgbClr val="800000"/>
                </a:solidFill>
                <a:effectLst>
                  <a:outerShdw blurRad="38100" dist="38100" dir="2700000" algn="tl">
                    <a:srgbClr val="C0C0C0"/>
                  </a:outerShdw>
                </a:effectLst>
              </a:rPr>
              <a:t>2. Enter the Adjustments in the Adjustments Columns</a:t>
            </a:r>
          </a:p>
        </p:txBody>
      </p:sp>
      <p:sp>
        <p:nvSpPr>
          <p:cNvPr id="12293" name="Rectangle 5"/>
          <p:cNvSpPr>
            <a:spLocks noChangeArrowheads="1"/>
          </p:cNvSpPr>
          <p:nvPr/>
        </p:nvSpPr>
        <p:spPr bwMode="auto">
          <a:xfrm>
            <a:off x="5524500" y="4953000"/>
            <a:ext cx="2933700" cy="1339850"/>
          </a:xfrm>
          <a:prstGeom prst="rect">
            <a:avLst/>
          </a:prstGeom>
          <a:solidFill>
            <a:srgbClr val="FFFF99"/>
          </a:solidFill>
          <a:ln w="28575" cap="sq">
            <a:solidFill>
              <a:srgbClr val="800000"/>
            </a:solidFill>
            <a:miter lim="800000"/>
            <a:headEnd type="none" w="sm" len="sm"/>
            <a:tailEnd type="none" w="sm" len="sm"/>
          </a:ln>
        </p:spPr>
        <p:txBody>
          <a:bodyPr>
            <a:spAutoFit/>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sz="2400">
                <a:solidFill>
                  <a:schemeClr val="tx1"/>
                </a:solidFill>
                <a:latin typeface="Comic Sans MS" panose="030F0702030302020204" pitchFamily="66" charset="0"/>
              </a:defRPr>
            </a:lvl9pPr>
          </a:lstStyle>
          <a:p>
            <a:r>
              <a:rPr lang="en-US" altLang="en-US" sz="2000"/>
              <a:t>Enter adjustment amounts, total adjustments columns,</a:t>
            </a:r>
          </a:p>
          <a:p>
            <a:pPr algn="l"/>
            <a:r>
              <a:rPr lang="en-US" altLang="en-US" sz="2000"/>
              <a:t>and check for equality.</a:t>
            </a:r>
          </a:p>
        </p:txBody>
      </p:sp>
      <p:sp>
        <p:nvSpPr>
          <p:cNvPr id="12294" name="Freeform 6"/>
          <p:cNvSpPr>
            <a:spLocks/>
          </p:cNvSpPr>
          <p:nvPr/>
        </p:nvSpPr>
        <p:spPr bwMode="auto">
          <a:xfrm>
            <a:off x="4038600" y="5715000"/>
            <a:ext cx="1485900" cy="1588"/>
          </a:xfrm>
          <a:custGeom>
            <a:avLst/>
            <a:gdLst>
              <a:gd name="T0" fmla="*/ 2147483647 w 936"/>
              <a:gd name="T1" fmla="*/ 0 h 1"/>
              <a:gd name="T2" fmla="*/ 0 w 936"/>
              <a:gd name="T3" fmla="*/ 0 h 1"/>
              <a:gd name="T4" fmla="*/ 0 60000 65536"/>
              <a:gd name="T5" fmla="*/ 0 60000 65536"/>
              <a:gd name="T6" fmla="*/ 0 w 936"/>
              <a:gd name="T7" fmla="*/ 0 h 1"/>
              <a:gd name="T8" fmla="*/ 936 w 936"/>
              <a:gd name="T9" fmla="*/ 1 h 1"/>
            </a:gdLst>
            <a:ahLst/>
            <a:cxnLst>
              <a:cxn ang="T4">
                <a:pos x="T0" y="T1"/>
              </a:cxn>
              <a:cxn ang="T5">
                <a:pos x="T2" y="T3"/>
              </a:cxn>
            </a:cxnLst>
            <a:rect l="T6" t="T7" r="T8" b="T9"/>
            <a:pathLst>
              <a:path w="936" h="1">
                <a:moveTo>
                  <a:pt x="936" y="0"/>
                </a:moveTo>
                <a:lnTo>
                  <a:pt x="0" y="0"/>
                </a:lnTo>
              </a:path>
            </a:pathLst>
          </a:custGeom>
          <a:noFill/>
          <a:ln w="28575" cap="sq">
            <a:solidFill>
              <a:srgbClr val="8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295" name="Freeform 7"/>
          <p:cNvSpPr>
            <a:spLocks/>
          </p:cNvSpPr>
          <p:nvPr/>
        </p:nvSpPr>
        <p:spPr bwMode="auto">
          <a:xfrm>
            <a:off x="4038600" y="5410200"/>
            <a:ext cx="1588" cy="304800"/>
          </a:xfrm>
          <a:custGeom>
            <a:avLst/>
            <a:gdLst>
              <a:gd name="T0" fmla="*/ 0 w 1"/>
              <a:gd name="T1" fmla="*/ 2147483647 h 192"/>
              <a:gd name="T2" fmla="*/ 0 w 1"/>
              <a:gd name="T3" fmla="*/ 0 h 192"/>
              <a:gd name="T4" fmla="*/ 0 60000 65536"/>
              <a:gd name="T5" fmla="*/ 0 60000 65536"/>
              <a:gd name="T6" fmla="*/ 0 w 1"/>
              <a:gd name="T7" fmla="*/ 0 h 192"/>
              <a:gd name="T8" fmla="*/ 1 w 1"/>
              <a:gd name="T9" fmla="*/ 192 h 192"/>
            </a:gdLst>
            <a:ahLst/>
            <a:cxnLst>
              <a:cxn ang="T4">
                <a:pos x="T0" y="T1"/>
              </a:cxn>
              <a:cxn ang="T5">
                <a:pos x="T2" y="T3"/>
              </a:cxn>
            </a:cxnLst>
            <a:rect l="T6" t="T7" r="T8" b="T9"/>
            <a:pathLst>
              <a:path w="1" h="192">
                <a:moveTo>
                  <a:pt x="0" y="192"/>
                </a:moveTo>
                <a:lnTo>
                  <a:pt x="0" y="0"/>
                </a:lnTo>
              </a:path>
            </a:pathLst>
          </a:custGeom>
          <a:noFill/>
          <a:ln w="28575" cap="sq">
            <a:solidFill>
              <a:srgbClr val="800000"/>
            </a:solidFill>
            <a:round/>
            <a:headEnd type="none" w="sm" len="sm"/>
            <a:tailEnd type="triangl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296" name="Text Box 10"/>
          <p:cNvSpPr txBox="1">
            <a:spLocks noChangeArrowheads="1"/>
          </p:cNvSpPr>
          <p:nvPr/>
        </p:nvSpPr>
        <p:spPr bwMode="auto">
          <a:xfrm>
            <a:off x="3886200" y="2651125"/>
            <a:ext cx="381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sz="2400">
                <a:solidFill>
                  <a:schemeClr val="tx1"/>
                </a:solidFill>
                <a:latin typeface="Comic Sans MS" panose="030F0702030302020204" pitchFamily="66" charset="0"/>
              </a:defRPr>
            </a:lvl9pPr>
          </a:lstStyle>
          <a:p>
            <a:pPr>
              <a:spcBef>
                <a:spcPct val="50000"/>
              </a:spcBef>
            </a:pPr>
            <a:r>
              <a:rPr lang="en-US" altLang="en-US" sz="1000" b="1"/>
              <a:t>(a)</a:t>
            </a:r>
          </a:p>
        </p:txBody>
      </p:sp>
      <p:sp>
        <p:nvSpPr>
          <p:cNvPr id="12297" name="Text Box 11"/>
          <p:cNvSpPr txBox="1">
            <a:spLocks noChangeArrowheads="1"/>
          </p:cNvSpPr>
          <p:nvPr/>
        </p:nvSpPr>
        <p:spPr bwMode="auto">
          <a:xfrm>
            <a:off x="3352800" y="4556125"/>
            <a:ext cx="381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sz="2400">
                <a:solidFill>
                  <a:schemeClr val="tx1"/>
                </a:solidFill>
                <a:latin typeface="Comic Sans MS" panose="030F0702030302020204" pitchFamily="66" charset="0"/>
              </a:defRPr>
            </a:lvl9pPr>
          </a:lstStyle>
          <a:p>
            <a:pPr>
              <a:lnSpc>
                <a:spcPct val="110000"/>
              </a:lnSpc>
              <a:spcBef>
                <a:spcPct val="50000"/>
              </a:spcBef>
            </a:pPr>
            <a:r>
              <a:rPr lang="en-US" altLang="en-US" sz="1000" b="1"/>
              <a:t>(a)</a:t>
            </a:r>
          </a:p>
        </p:txBody>
      </p:sp>
      <p:sp>
        <p:nvSpPr>
          <p:cNvPr id="12298" name="Text Box 12"/>
          <p:cNvSpPr txBox="1">
            <a:spLocks noChangeArrowheads="1"/>
          </p:cNvSpPr>
          <p:nvPr/>
        </p:nvSpPr>
        <p:spPr bwMode="auto">
          <a:xfrm>
            <a:off x="3886200" y="2971800"/>
            <a:ext cx="381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sz="2400">
                <a:solidFill>
                  <a:schemeClr val="tx1"/>
                </a:solidFill>
                <a:latin typeface="Comic Sans MS" panose="030F0702030302020204" pitchFamily="66" charset="0"/>
              </a:defRPr>
            </a:lvl9pPr>
          </a:lstStyle>
          <a:p>
            <a:pPr>
              <a:lnSpc>
                <a:spcPct val="110000"/>
              </a:lnSpc>
              <a:spcBef>
                <a:spcPct val="50000"/>
              </a:spcBef>
            </a:pPr>
            <a:r>
              <a:rPr lang="en-US" altLang="en-US" sz="1000" b="1"/>
              <a:t>(b)</a:t>
            </a:r>
          </a:p>
        </p:txBody>
      </p:sp>
      <p:sp>
        <p:nvSpPr>
          <p:cNvPr id="12299" name="Text Box 13"/>
          <p:cNvSpPr txBox="1">
            <a:spLocks noChangeArrowheads="1"/>
          </p:cNvSpPr>
          <p:nvPr/>
        </p:nvSpPr>
        <p:spPr bwMode="auto">
          <a:xfrm>
            <a:off x="3352800" y="4724400"/>
            <a:ext cx="381000"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sz="2400">
                <a:solidFill>
                  <a:schemeClr val="tx1"/>
                </a:solidFill>
                <a:latin typeface="Comic Sans MS" panose="030F0702030302020204" pitchFamily="66" charset="0"/>
              </a:defRPr>
            </a:lvl9pPr>
          </a:lstStyle>
          <a:p>
            <a:pPr>
              <a:lnSpc>
                <a:spcPct val="125000"/>
              </a:lnSpc>
              <a:spcBef>
                <a:spcPct val="50000"/>
              </a:spcBef>
            </a:pPr>
            <a:r>
              <a:rPr lang="en-US" altLang="en-US" sz="1000" b="1"/>
              <a:t>(b)</a:t>
            </a:r>
          </a:p>
        </p:txBody>
      </p:sp>
      <p:sp>
        <p:nvSpPr>
          <p:cNvPr id="12300" name="Text Box 14"/>
          <p:cNvSpPr txBox="1">
            <a:spLocks noChangeArrowheads="1"/>
          </p:cNvSpPr>
          <p:nvPr/>
        </p:nvSpPr>
        <p:spPr bwMode="auto">
          <a:xfrm>
            <a:off x="3352800" y="4006850"/>
            <a:ext cx="381000"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sz="2400">
                <a:solidFill>
                  <a:schemeClr val="tx1"/>
                </a:solidFill>
                <a:latin typeface="Comic Sans MS" panose="030F0702030302020204" pitchFamily="66" charset="0"/>
              </a:defRPr>
            </a:lvl9pPr>
          </a:lstStyle>
          <a:p>
            <a:pPr>
              <a:lnSpc>
                <a:spcPct val="125000"/>
              </a:lnSpc>
              <a:spcBef>
                <a:spcPct val="50000"/>
              </a:spcBef>
            </a:pPr>
            <a:r>
              <a:rPr lang="en-US" altLang="en-US" sz="1000" b="1"/>
              <a:t>(d)</a:t>
            </a:r>
          </a:p>
        </p:txBody>
      </p:sp>
      <p:sp>
        <p:nvSpPr>
          <p:cNvPr id="12301" name="Text Box 15"/>
          <p:cNvSpPr txBox="1">
            <a:spLocks noChangeArrowheads="1"/>
          </p:cNvSpPr>
          <p:nvPr/>
        </p:nvSpPr>
        <p:spPr bwMode="auto">
          <a:xfrm>
            <a:off x="3886200" y="4921250"/>
            <a:ext cx="381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sz="2400">
                <a:solidFill>
                  <a:schemeClr val="tx1"/>
                </a:solidFill>
                <a:latin typeface="Comic Sans MS" panose="030F0702030302020204" pitchFamily="66" charset="0"/>
              </a:defRPr>
            </a:lvl9pPr>
          </a:lstStyle>
          <a:p>
            <a:pPr>
              <a:spcBef>
                <a:spcPct val="50000"/>
              </a:spcBef>
            </a:pPr>
            <a:r>
              <a:rPr lang="en-US" altLang="en-US" sz="1000" b="1"/>
              <a:t>(d)</a:t>
            </a:r>
          </a:p>
        </p:txBody>
      </p:sp>
      <p:sp>
        <p:nvSpPr>
          <p:cNvPr id="12302" name="Text Box 16"/>
          <p:cNvSpPr txBox="1">
            <a:spLocks noChangeArrowheads="1"/>
          </p:cNvSpPr>
          <p:nvPr/>
        </p:nvSpPr>
        <p:spPr bwMode="auto">
          <a:xfrm>
            <a:off x="3886200" y="3854450"/>
            <a:ext cx="381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sz="2400">
                <a:solidFill>
                  <a:schemeClr val="tx1"/>
                </a:solidFill>
                <a:latin typeface="Comic Sans MS" panose="030F0702030302020204" pitchFamily="66" charset="0"/>
              </a:defRPr>
            </a:lvl9pPr>
          </a:lstStyle>
          <a:p>
            <a:pPr>
              <a:spcBef>
                <a:spcPct val="50000"/>
              </a:spcBef>
            </a:pPr>
            <a:r>
              <a:rPr lang="en-US" altLang="en-US" sz="1000" b="1"/>
              <a:t>(c)</a:t>
            </a:r>
          </a:p>
        </p:txBody>
      </p:sp>
      <p:sp>
        <p:nvSpPr>
          <p:cNvPr id="12303" name="Text Box 17"/>
          <p:cNvSpPr txBox="1">
            <a:spLocks noChangeArrowheads="1"/>
          </p:cNvSpPr>
          <p:nvPr/>
        </p:nvSpPr>
        <p:spPr bwMode="auto">
          <a:xfrm>
            <a:off x="3352800" y="3298825"/>
            <a:ext cx="381000"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sz="2400">
                <a:solidFill>
                  <a:schemeClr val="tx1"/>
                </a:solidFill>
                <a:latin typeface="Comic Sans MS" panose="030F0702030302020204" pitchFamily="66" charset="0"/>
              </a:defRPr>
            </a:lvl9pPr>
          </a:lstStyle>
          <a:p>
            <a:pPr>
              <a:lnSpc>
                <a:spcPct val="125000"/>
              </a:lnSpc>
              <a:spcBef>
                <a:spcPct val="50000"/>
              </a:spcBef>
            </a:pPr>
            <a:r>
              <a:rPr lang="en-US" altLang="en-US" sz="1000" b="1"/>
              <a:t>(c)</a:t>
            </a:r>
          </a:p>
        </p:txBody>
      </p:sp>
      <p:sp>
        <p:nvSpPr>
          <p:cNvPr id="608274" name="Text Box 18"/>
          <p:cNvSpPr txBox="1">
            <a:spLocks noChangeArrowheads="1"/>
          </p:cNvSpPr>
          <p:nvPr/>
        </p:nvSpPr>
        <p:spPr bwMode="auto">
          <a:xfrm>
            <a:off x="5715000" y="6369050"/>
            <a:ext cx="3276600" cy="336550"/>
          </a:xfrm>
          <a:prstGeom prst="rect">
            <a:avLst/>
          </a:prstGeom>
          <a:solidFill>
            <a:schemeClr val="bg1"/>
          </a:solidFill>
          <a:ln w="19050">
            <a:noFill/>
            <a:miter lim="800000"/>
            <a:headEnd/>
            <a:tailEnd/>
          </a:ln>
          <a:effectLst/>
        </p:spPr>
        <p:txBody>
          <a:bodyPr>
            <a:spAutoFit/>
          </a:bodyPr>
          <a:lstStyle/>
          <a:p>
            <a:pPr marL="457200" indent="-457200" algn="r">
              <a:spcBef>
                <a:spcPct val="50000"/>
              </a:spcBef>
              <a:defRPr/>
            </a:pPr>
            <a:r>
              <a:rPr lang="en-US" sz="1600" b="1" i="1" dirty="0">
                <a:solidFill>
                  <a:schemeClr val="bg2"/>
                </a:solidFill>
                <a:effectLst>
                  <a:outerShdw blurRad="38100" dist="38100" dir="2700000" algn="tl">
                    <a:srgbClr val="C0C0C0"/>
                  </a:outerShdw>
                </a:effectLst>
              </a:rPr>
              <a:t>LO 4  Prepare a worksheet.</a:t>
            </a:r>
          </a:p>
        </p:txBody>
      </p:sp>
      <p:sp>
        <p:nvSpPr>
          <p:cNvPr id="12305" name="Rectangle 19"/>
          <p:cNvSpPr>
            <a:spLocks noChangeArrowheads="1"/>
          </p:cNvSpPr>
          <p:nvPr/>
        </p:nvSpPr>
        <p:spPr bwMode="auto">
          <a:xfrm>
            <a:off x="1295400" y="5486400"/>
            <a:ext cx="2057400" cy="1035050"/>
          </a:xfrm>
          <a:prstGeom prst="rect">
            <a:avLst/>
          </a:prstGeom>
          <a:solidFill>
            <a:srgbClr val="FFFF99"/>
          </a:solidFill>
          <a:ln w="28575" cap="sq">
            <a:solidFill>
              <a:srgbClr val="800000"/>
            </a:solidFill>
            <a:miter lim="800000"/>
            <a:headEnd type="none" w="sm" len="sm"/>
            <a:tailEnd type="none" w="sm" len="sm"/>
          </a:ln>
        </p:spPr>
        <p:txBody>
          <a:bodyPr>
            <a:spAutoFit/>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sz="2400">
                <a:solidFill>
                  <a:schemeClr val="tx1"/>
                </a:solidFill>
                <a:latin typeface="Comic Sans MS" panose="030F0702030302020204" pitchFamily="66" charset="0"/>
              </a:defRPr>
            </a:lvl9pPr>
          </a:lstStyle>
          <a:p>
            <a:r>
              <a:rPr lang="en-US" altLang="en-US" sz="2000"/>
              <a:t>Add additional accounts as needed.</a:t>
            </a:r>
          </a:p>
        </p:txBody>
      </p:sp>
      <p:sp>
        <p:nvSpPr>
          <p:cNvPr id="12306" name="Text Box 22"/>
          <p:cNvSpPr txBox="1">
            <a:spLocks noChangeArrowheads="1"/>
          </p:cNvSpPr>
          <p:nvPr/>
        </p:nvSpPr>
        <p:spPr bwMode="auto">
          <a:xfrm>
            <a:off x="5410200" y="2743200"/>
            <a:ext cx="3048000" cy="1557338"/>
          </a:xfrm>
          <a:prstGeom prst="rect">
            <a:avLst/>
          </a:prstGeom>
          <a:noFill/>
          <a:ln w="28575"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spAutoFit/>
          </a:bodyPr>
          <a:lstStyle>
            <a:lvl1pPr marL="401638" indent="-401638">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sz="2400">
                <a:solidFill>
                  <a:schemeClr val="tx1"/>
                </a:solidFill>
                <a:latin typeface="Comic Sans MS" panose="030F0702030302020204" pitchFamily="66" charset="0"/>
              </a:defRPr>
            </a:lvl9pPr>
          </a:lstStyle>
          <a:p>
            <a:pPr algn="l">
              <a:lnSpc>
                <a:spcPct val="110000"/>
              </a:lnSpc>
              <a:spcBef>
                <a:spcPct val="10000"/>
              </a:spcBef>
              <a:buSzPct val="80000"/>
            </a:pPr>
            <a:r>
              <a:rPr lang="en-US" altLang="en-US" sz="1600" b="1">
                <a:solidFill>
                  <a:srgbClr val="800000"/>
                </a:solidFill>
              </a:rPr>
              <a:t>Adjustments Key:</a:t>
            </a:r>
          </a:p>
          <a:p>
            <a:pPr algn="l">
              <a:lnSpc>
                <a:spcPct val="110000"/>
              </a:lnSpc>
              <a:spcBef>
                <a:spcPct val="10000"/>
              </a:spcBef>
              <a:buSzPct val="80000"/>
            </a:pPr>
            <a:r>
              <a:rPr lang="en-US" altLang="en-US" sz="1600">
                <a:solidFill>
                  <a:srgbClr val="000000"/>
                </a:solidFill>
              </a:rPr>
              <a:t>(a)  Supplies used.</a:t>
            </a:r>
          </a:p>
          <a:p>
            <a:pPr algn="l">
              <a:lnSpc>
                <a:spcPct val="110000"/>
              </a:lnSpc>
              <a:spcBef>
                <a:spcPct val="10000"/>
              </a:spcBef>
              <a:buSzPct val="80000"/>
            </a:pPr>
            <a:r>
              <a:rPr lang="en-US" altLang="en-US" sz="1600">
                <a:solidFill>
                  <a:srgbClr val="000000"/>
                </a:solidFill>
              </a:rPr>
              <a:t>(b)  Depreciation expense.</a:t>
            </a:r>
          </a:p>
          <a:p>
            <a:pPr algn="l">
              <a:lnSpc>
                <a:spcPct val="110000"/>
              </a:lnSpc>
              <a:spcBef>
                <a:spcPct val="10000"/>
              </a:spcBef>
              <a:buSzPct val="80000"/>
            </a:pPr>
            <a:r>
              <a:rPr lang="en-US" altLang="en-US" sz="1600">
                <a:solidFill>
                  <a:srgbClr val="000000"/>
                </a:solidFill>
              </a:rPr>
              <a:t>(c)  Service revenue earned.</a:t>
            </a:r>
          </a:p>
          <a:p>
            <a:pPr algn="l">
              <a:lnSpc>
                <a:spcPct val="110000"/>
              </a:lnSpc>
              <a:spcBef>
                <a:spcPct val="10000"/>
              </a:spcBef>
              <a:buSzPct val="80000"/>
            </a:pPr>
            <a:r>
              <a:rPr lang="en-US" altLang="en-US" sz="1600">
                <a:solidFill>
                  <a:srgbClr val="000000"/>
                </a:solidFill>
              </a:rPr>
              <a:t>(d)  Salaries accrued.</a:t>
            </a:r>
          </a:p>
        </p:txBody>
      </p:sp>
      <p:sp>
        <p:nvSpPr>
          <p:cNvPr id="12307" name="AutoShape 23"/>
          <p:cNvSpPr>
            <a:spLocks/>
          </p:cNvSpPr>
          <p:nvPr/>
        </p:nvSpPr>
        <p:spPr bwMode="auto">
          <a:xfrm>
            <a:off x="1676400" y="4648200"/>
            <a:ext cx="152400" cy="533400"/>
          </a:xfrm>
          <a:prstGeom prst="rightBrace">
            <a:avLst>
              <a:gd name="adj1" fmla="val 29167"/>
              <a:gd name="adj2" fmla="val 50000"/>
            </a:avLst>
          </a:prstGeom>
          <a:noFill/>
          <a:ln w="28575" cap="sq">
            <a:solidFill>
              <a:srgbClr val="8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sz="2400">
                <a:solidFill>
                  <a:schemeClr val="tx1"/>
                </a:solidFill>
                <a:latin typeface="Comic Sans MS" panose="030F0702030302020204" pitchFamily="66" charset="0"/>
              </a:defRPr>
            </a:lvl9pPr>
          </a:lstStyle>
          <a:p>
            <a:endParaRPr lang="en-US" altLang="en-US"/>
          </a:p>
        </p:txBody>
      </p:sp>
      <p:sp>
        <p:nvSpPr>
          <p:cNvPr id="12308" name="Freeform 24"/>
          <p:cNvSpPr>
            <a:spLocks/>
          </p:cNvSpPr>
          <p:nvPr/>
        </p:nvSpPr>
        <p:spPr bwMode="auto">
          <a:xfrm>
            <a:off x="1927225" y="4922838"/>
            <a:ext cx="342900" cy="1587"/>
          </a:xfrm>
          <a:custGeom>
            <a:avLst/>
            <a:gdLst>
              <a:gd name="T0" fmla="*/ 2147483647 w 216"/>
              <a:gd name="T1" fmla="*/ 0 h 1"/>
              <a:gd name="T2" fmla="*/ 0 w 216"/>
              <a:gd name="T3" fmla="*/ 0 h 1"/>
              <a:gd name="T4" fmla="*/ 0 60000 65536"/>
              <a:gd name="T5" fmla="*/ 0 60000 65536"/>
              <a:gd name="T6" fmla="*/ 0 w 216"/>
              <a:gd name="T7" fmla="*/ 0 h 1"/>
              <a:gd name="T8" fmla="*/ 216 w 216"/>
              <a:gd name="T9" fmla="*/ 1 h 1"/>
            </a:gdLst>
            <a:ahLst/>
            <a:cxnLst>
              <a:cxn ang="T4">
                <a:pos x="T0" y="T1"/>
              </a:cxn>
              <a:cxn ang="T5">
                <a:pos x="T2" y="T3"/>
              </a:cxn>
            </a:cxnLst>
            <a:rect l="T6" t="T7" r="T8" b="T9"/>
            <a:pathLst>
              <a:path w="216" h="1">
                <a:moveTo>
                  <a:pt x="216" y="0"/>
                </a:moveTo>
                <a:lnTo>
                  <a:pt x="0" y="0"/>
                </a:lnTo>
              </a:path>
            </a:pathLst>
          </a:custGeom>
          <a:noFill/>
          <a:ln w="28575" cap="sq">
            <a:solidFill>
              <a:srgbClr val="800000"/>
            </a:solidFill>
            <a:round/>
            <a:headEnd type="none" w="sm" len="sm"/>
            <a:tailEnd type="triangl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309" name="Freeform 25"/>
          <p:cNvSpPr>
            <a:spLocks/>
          </p:cNvSpPr>
          <p:nvPr/>
        </p:nvSpPr>
        <p:spPr bwMode="auto">
          <a:xfrm>
            <a:off x="2278063" y="4922838"/>
            <a:ext cx="3175" cy="561975"/>
          </a:xfrm>
          <a:custGeom>
            <a:avLst/>
            <a:gdLst>
              <a:gd name="T0" fmla="*/ 2147483647 w 2"/>
              <a:gd name="T1" fmla="*/ 2147483647 h 354"/>
              <a:gd name="T2" fmla="*/ 0 w 2"/>
              <a:gd name="T3" fmla="*/ 0 h 354"/>
              <a:gd name="T4" fmla="*/ 0 60000 65536"/>
              <a:gd name="T5" fmla="*/ 0 60000 65536"/>
              <a:gd name="T6" fmla="*/ 0 w 2"/>
              <a:gd name="T7" fmla="*/ 0 h 354"/>
              <a:gd name="T8" fmla="*/ 2 w 2"/>
              <a:gd name="T9" fmla="*/ 354 h 354"/>
            </a:gdLst>
            <a:ahLst/>
            <a:cxnLst>
              <a:cxn ang="T4">
                <a:pos x="T0" y="T1"/>
              </a:cxn>
              <a:cxn ang="T5">
                <a:pos x="T2" y="T3"/>
              </a:cxn>
            </a:cxnLst>
            <a:rect l="T6" t="T7" r="T8" b="T9"/>
            <a:pathLst>
              <a:path w="2" h="354">
                <a:moveTo>
                  <a:pt x="2" y="354"/>
                </a:moveTo>
                <a:lnTo>
                  <a:pt x="0" y="0"/>
                </a:lnTo>
              </a:path>
            </a:pathLst>
          </a:custGeom>
          <a:noFill/>
          <a:ln w="28575" cap="sq">
            <a:solidFill>
              <a:srgbClr val="8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 name="Title 1"/>
          <p:cNvSpPr>
            <a:spLocks noGrp="1"/>
          </p:cNvSpPr>
          <p:nvPr>
            <p:ph type="title"/>
          </p:nvPr>
        </p:nvSpPr>
        <p:spPr/>
        <p:txBody>
          <a:bodyPr/>
          <a:lstStyle/>
          <a:p>
            <a:endParaRPr lang="en-US" dirty="0"/>
          </a:p>
        </p:txBody>
      </p:sp>
      <p:sp>
        <p:nvSpPr>
          <p:cNvPr id="23" name="Line 12"/>
          <p:cNvSpPr>
            <a:spLocks noChangeShapeType="1"/>
          </p:cNvSpPr>
          <p:nvPr/>
        </p:nvSpPr>
        <p:spPr bwMode="auto">
          <a:xfrm>
            <a:off x="304800" y="996221"/>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24" name="Rectangle 2"/>
          <p:cNvSpPr>
            <a:spLocks noChangeArrowheads="1"/>
          </p:cNvSpPr>
          <p:nvPr/>
        </p:nvSpPr>
        <p:spPr bwMode="auto">
          <a:xfrm>
            <a:off x="609600" y="310421"/>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dirty="0">
                <a:solidFill>
                  <a:schemeClr val="tx2">
                    <a:lumMod val="50000"/>
                  </a:schemeClr>
                </a:solidFill>
                <a:latin typeface="Liberation Sans" panose="020B0604020202020204" pitchFamily="34" charset="0"/>
              </a:rPr>
              <a:t>PREPARING FINANCIAL STATEMENTS</a:t>
            </a:r>
            <a:endParaRPr lang="en-US" altLang="en-US" sz="3200" b="1" dirty="0">
              <a:solidFill>
                <a:schemeClr val="tx2">
                  <a:lumMod val="50000"/>
                </a:schemeClr>
              </a:solidFill>
              <a:latin typeface="Liberation Sans" panose="020B0604020202020204" pitchFamily="34" charset="0"/>
            </a:endParaRPr>
          </a:p>
        </p:txBody>
      </p:sp>
    </p:spTree>
    <p:extLst>
      <p:ext uri="{BB962C8B-B14F-4D97-AF65-F5344CB8AC3E}">
        <p14:creationId xmlns:p14="http://schemas.microsoft.com/office/powerpoint/2010/main" val="923068015"/>
      </p:ext>
    </p:extLst>
  </p:cSld>
  <p:clrMapOvr>
    <a:masterClrMapping/>
  </p:clrMapOvr>
  <p:transition>
    <p:wipe dir="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314" name="Object 2048"/>
          <p:cNvGraphicFramePr>
            <a:graphicFrameLocks noChangeAspect="1"/>
          </p:cNvGraphicFramePr>
          <p:nvPr/>
        </p:nvGraphicFramePr>
        <p:xfrm>
          <a:off x="152400" y="1676400"/>
          <a:ext cx="8915400" cy="4108450"/>
        </p:xfrm>
        <a:graphic>
          <a:graphicData uri="http://schemas.openxmlformats.org/presentationml/2006/ole">
            <mc:AlternateContent xmlns:mc="http://schemas.openxmlformats.org/markup-compatibility/2006">
              <mc:Choice xmlns:v="urn:schemas-microsoft-com:vml" Requires="v">
                <p:oleObj spid="_x0000_s87057" name="Worksheet" r:id="rId4" imgW="8976780" imgH="3939686" progId="Excel.Sheet.8">
                  <p:embed/>
                </p:oleObj>
              </mc:Choice>
              <mc:Fallback>
                <p:oleObj name="Worksheet" r:id="rId4" imgW="8976780" imgH="3939686" progId="Excel.Shee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676400"/>
                        <a:ext cx="8915400" cy="410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06212" name="Text Box 4"/>
          <p:cNvSpPr txBox="1">
            <a:spLocks noChangeArrowheads="1"/>
          </p:cNvSpPr>
          <p:nvPr/>
        </p:nvSpPr>
        <p:spPr bwMode="auto">
          <a:xfrm>
            <a:off x="5486400" y="6369050"/>
            <a:ext cx="3505200" cy="336550"/>
          </a:xfrm>
          <a:prstGeom prst="rect">
            <a:avLst/>
          </a:prstGeom>
          <a:solidFill>
            <a:schemeClr val="bg1"/>
          </a:solidFill>
          <a:ln w="19050">
            <a:noFill/>
            <a:miter lim="800000"/>
            <a:headEnd/>
            <a:tailEnd/>
          </a:ln>
          <a:effectLst/>
        </p:spPr>
        <p:txBody>
          <a:bodyPr>
            <a:spAutoFit/>
          </a:bodyPr>
          <a:lstStyle/>
          <a:p>
            <a:pPr marL="457200" indent="-457200" algn="r">
              <a:spcBef>
                <a:spcPct val="50000"/>
              </a:spcBef>
              <a:defRPr/>
            </a:pPr>
            <a:r>
              <a:rPr lang="en-US" sz="1600" b="1" i="1" dirty="0">
                <a:solidFill>
                  <a:schemeClr val="bg2"/>
                </a:solidFill>
                <a:effectLst>
                  <a:outerShdw blurRad="38100" dist="38100" dir="2700000" algn="tl">
                    <a:srgbClr val="C0C0C0"/>
                  </a:outerShdw>
                </a:effectLst>
              </a:rPr>
              <a:t>LO 4  Prepare a worksheet.</a:t>
            </a:r>
          </a:p>
        </p:txBody>
      </p:sp>
      <p:sp>
        <p:nvSpPr>
          <p:cNvPr id="606213" name="Rectangle 5"/>
          <p:cNvSpPr>
            <a:spLocks noChangeArrowheads="1"/>
          </p:cNvSpPr>
          <p:nvPr/>
        </p:nvSpPr>
        <p:spPr bwMode="auto">
          <a:xfrm>
            <a:off x="228600" y="1295400"/>
            <a:ext cx="8763000" cy="457200"/>
          </a:xfrm>
          <a:prstGeom prst="rect">
            <a:avLst/>
          </a:prstGeom>
          <a:noFill/>
          <a:ln w="12700">
            <a:noFill/>
            <a:miter lim="800000"/>
            <a:headEnd/>
            <a:tailEnd/>
          </a:ln>
          <a:effectLst/>
        </p:spPr>
        <p:txBody>
          <a:bodyPr lIns="182562" tIns="46038" rIns="182562" bIns="46038"/>
          <a:lstStyle/>
          <a:p>
            <a:pPr algn="l">
              <a:lnSpc>
                <a:spcPct val="90000"/>
              </a:lnSpc>
              <a:spcBef>
                <a:spcPct val="20000"/>
              </a:spcBef>
              <a:buClr>
                <a:schemeClr val="tx1"/>
              </a:buClr>
              <a:buFont typeface="Wingdings" pitchFamily="2" charset="2"/>
              <a:buNone/>
              <a:defRPr/>
            </a:pPr>
            <a:r>
              <a:rPr lang="en-US" sz="2600" b="1">
                <a:solidFill>
                  <a:srgbClr val="800000"/>
                </a:solidFill>
                <a:effectLst>
                  <a:outerShdw blurRad="38100" dist="38100" dir="2700000" algn="tl">
                    <a:srgbClr val="C0C0C0"/>
                  </a:outerShdw>
                </a:effectLst>
              </a:rPr>
              <a:t>3. Complete the Adjusted Trial Balance Columns</a:t>
            </a:r>
          </a:p>
        </p:txBody>
      </p:sp>
      <p:sp>
        <p:nvSpPr>
          <p:cNvPr id="13318" name="Rectangle 6"/>
          <p:cNvSpPr>
            <a:spLocks noChangeArrowheads="1"/>
          </p:cNvSpPr>
          <p:nvPr/>
        </p:nvSpPr>
        <p:spPr bwMode="auto">
          <a:xfrm>
            <a:off x="1409700" y="5486400"/>
            <a:ext cx="2933700" cy="1035050"/>
          </a:xfrm>
          <a:prstGeom prst="rect">
            <a:avLst/>
          </a:prstGeom>
          <a:solidFill>
            <a:srgbClr val="FFFF99"/>
          </a:solidFill>
          <a:ln w="28575" cap="sq">
            <a:solidFill>
              <a:srgbClr val="800000"/>
            </a:solidFill>
            <a:miter lim="800000"/>
            <a:headEnd type="none" w="sm" len="sm"/>
            <a:tailEnd type="none" w="sm" len="sm"/>
          </a:ln>
        </p:spPr>
        <p:txBody>
          <a:bodyPr>
            <a:spAutoFit/>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sz="2400">
                <a:solidFill>
                  <a:schemeClr val="tx1"/>
                </a:solidFill>
                <a:latin typeface="Comic Sans MS" panose="030F0702030302020204" pitchFamily="66" charset="0"/>
              </a:defRPr>
            </a:lvl9pPr>
          </a:lstStyle>
          <a:p>
            <a:r>
              <a:rPr lang="en-US" altLang="en-US" sz="2000"/>
              <a:t>Total the adjusted trial balance columns and check for equality.</a:t>
            </a:r>
          </a:p>
        </p:txBody>
      </p:sp>
      <p:sp>
        <p:nvSpPr>
          <p:cNvPr id="13319" name="Freeform 7"/>
          <p:cNvSpPr>
            <a:spLocks/>
          </p:cNvSpPr>
          <p:nvPr/>
        </p:nvSpPr>
        <p:spPr bwMode="auto">
          <a:xfrm>
            <a:off x="4343400" y="6010275"/>
            <a:ext cx="990600" cy="1588"/>
          </a:xfrm>
          <a:custGeom>
            <a:avLst/>
            <a:gdLst>
              <a:gd name="T0" fmla="*/ 2147483647 w 624"/>
              <a:gd name="T1" fmla="*/ 2147483647 h 1"/>
              <a:gd name="T2" fmla="*/ 0 w 624"/>
              <a:gd name="T3" fmla="*/ 0 h 1"/>
              <a:gd name="T4" fmla="*/ 0 60000 65536"/>
              <a:gd name="T5" fmla="*/ 0 60000 65536"/>
              <a:gd name="T6" fmla="*/ 0 w 624"/>
              <a:gd name="T7" fmla="*/ 0 h 1"/>
              <a:gd name="T8" fmla="*/ 624 w 624"/>
              <a:gd name="T9" fmla="*/ 1 h 1"/>
            </a:gdLst>
            <a:ahLst/>
            <a:cxnLst>
              <a:cxn ang="T4">
                <a:pos x="T0" y="T1"/>
              </a:cxn>
              <a:cxn ang="T5">
                <a:pos x="T2" y="T3"/>
              </a:cxn>
            </a:cxnLst>
            <a:rect l="T6" t="T7" r="T8" b="T9"/>
            <a:pathLst>
              <a:path w="624" h="1">
                <a:moveTo>
                  <a:pt x="624" y="1"/>
                </a:moveTo>
                <a:lnTo>
                  <a:pt x="0" y="0"/>
                </a:lnTo>
              </a:path>
            </a:pathLst>
          </a:custGeom>
          <a:noFill/>
          <a:ln w="28575" cap="sq">
            <a:solidFill>
              <a:srgbClr val="8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320" name="Freeform 8"/>
          <p:cNvSpPr>
            <a:spLocks/>
          </p:cNvSpPr>
          <p:nvPr/>
        </p:nvSpPr>
        <p:spPr bwMode="auto">
          <a:xfrm>
            <a:off x="5334000" y="5470525"/>
            <a:ext cx="1588" cy="541338"/>
          </a:xfrm>
          <a:custGeom>
            <a:avLst/>
            <a:gdLst>
              <a:gd name="T0" fmla="*/ 0 w 1"/>
              <a:gd name="T1" fmla="*/ 2147483647 h 341"/>
              <a:gd name="T2" fmla="*/ 0 w 1"/>
              <a:gd name="T3" fmla="*/ 0 h 341"/>
              <a:gd name="T4" fmla="*/ 0 60000 65536"/>
              <a:gd name="T5" fmla="*/ 0 60000 65536"/>
              <a:gd name="T6" fmla="*/ 0 w 1"/>
              <a:gd name="T7" fmla="*/ 0 h 341"/>
              <a:gd name="T8" fmla="*/ 1 w 1"/>
              <a:gd name="T9" fmla="*/ 341 h 341"/>
            </a:gdLst>
            <a:ahLst/>
            <a:cxnLst>
              <a:cxn ang="T4">
                <a:pos x="T0" y="T1"/>
              </a:cxn>
              <a:cxn ang="T5">
                <a:pos x="T2" y="T3"/>
              </a:cxn>
            </a:cxnLst>
            <a:rect l="T6" t="T7" r="T8" b="T9"/>
            <a:pathLst>
              <a:path w="1" h="341">
                <a:moveTo>
                  <a:pt x="0" y="341"/>
                </a:moveTo>
                <a:lnTo>
                  <a:pt x="0" y="0"/>
                </a:lnTo>
              </a:path>
            </a:pathLst>
          </a:custGeom>
          <a:noFill/>
          <a:ln w="28575" cap="sq">
            <a:solidFill>
              <a:srgbClr val="800000"/>
            </a:solidFill>
            <a:round/>
            <a:headEnd type="none" w="sm" len="sm"/>
            <a:tailEnd type="triangl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321" name="Text Box 9"/>
          <p:cNvSpPr txBox="1">
            <a:spLocks noChangeArrowheads="1"/>
          </p:cNvSpPr>
          <p:nvPr/>
        </p:nvSpPr>
        <p:spPr bwMode="auto">
          <a:xfrm>
            <a:off x="3886200" y="2651125"/>
            <a:ext cx="381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sz="2400">
                <a:solidFill>
                  <a:schemeClr val="tx1"/>
                </a:solidFill>
                <a:latin typeface="Comic Sans MS" panose="030F0702030302020204" pitchFamily="66" charset="0"/>
              </a:defRPr>
            </a:lvl9pPr>
          </a:lstStyle>
          <a:p>
            <a:pPr>
              <a:spcBef>
                <a:spcPct val="50000"/>
              </a:spcBef>
            </a:pPr>
            <a:r>
              <a:rPr lang="en-US" altLang="en-US" sz="1000" b="1"/>
              <a:t>(a)</a:t>
            </a:r>
          </a:p>
        </p:txBody>
      </p:sp>
      <p:sp>
        <p:nvSpPr>
          <p:cNvPr id="13322" name="Text Box 10"/>
          <p:cNvSpPr txBox="1">
            <a:spLocks noChangeArrowheads="1"/>
          </p:cNvSpPr>
          <p:nvPr/>
        </p:nvSpPr>
        <p:spPr bwMode="auto">
          <a:xfrm>
            <a:off x="3352800" y="4556125"/>
            <a:ext cx="381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sz="2400">
                <a:solidFill>
                  <a:schemeClr val="tx1"/>
                </a:solidFill>
                <a:latin typeface="Comic Sans MS" panose="030F0702030302020204" pitchFamily="66" charset="0"/>
              </a:defRPr>
            </a:lvl9pPr>
          </a:lstStyle>
          <a:p>
            <a:pPr>
              <a:lnSpc>
                <a:spcPct val="110000"/>
              </a:lnSpc>
              <a:spcBef>
                <a:spcPct val="50000"/>
              </a:spcBef>
            </a:pPr>
            <a:r>
              <a:rPr lang="en-US" altLang="en-US" sz="1000" b="1"/>
              <a:t>(a)</a:t>
            </a:r>
          </a:p>
        </p:txBody>
      </p:sp>
      <p:sp>
        <p:nvSpPr>
          <p:cNvPr id="13323" name="Text Box 11"/>
          <p:cNvSpPr txBox="1">
            <a:spLocks noChangeArrowheads="1"/>
          </p:cNvSpPr>
          <p:nvPr/>
        </p:nvSpPr>
        <p:spPr bwMode="auto">
          <a:xfrm>
            <a:off x="3886200" y="2971800"/>
            <a:ext cx="381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sz="2400">
                <a:solidFill>
                  <a:schemeClr val="tx1"/>
                </a:solidFill>
                <a:latin typeface="Comic Sans MS" panose="030F0702030302020204" pitchFamily="66" charset="0"/>
              </a:defRPr>
            </a:lvl9pPr>
          </a:lstStyle>
          <a:p>
            <a:pPr>
              <a:lnSpc>
                <a:spcPct val="110000"/>
              </a:lnSpc>
              <a:spcBef>
                <a:spcPct val="50000"/>
              </a:spcBef>
            </a:pPr>
            <a:r>
              <a:rPr lang="en-US" altLang="en-US" sz="1000" b="1"/>
              <a:t>(b)</a:t>
            </a:r>
          </a:p>
        </p:txBody>
      </p:sp>
      <p:sp>
        <p:nvSpPr>
          <p:cNvPr id="13324" name="Text Box 12"/>
          <p:cNvSpPr txBox="1">
            <a:spLocks noChangeArrowheads="1"/>
          </p:cNvSpPr>
          <p:nvPr/>
        </p:nvSpPr>
        <p:spPr bwMode="auto">
          <a:xfrm>
            <a:off x="3352800" y="4724400"/>
            <a:ext cx="381000"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sz="2400">
                <a:solidFill>
                  <a:schemeClr val="tx1"/>
                </a:solidFill>
                <a:latin typeface="Comic Sans MS" panose="030F0702030302020204" pitchFamily="66" charset="0"/>
              </a:defRPr>
            </a:lvl9pPr>
          </a:lstStyle>
          <a:p>
            <a:pPr>
              <a:lnSpc>
                <a:spcPct val="125000"/>
              </a:lnSpc>
              <a:spcBef>
                <a:spcPct val="50000"/>
              </a:spcBef>
            </a:pPr>
            <a:r>
              <a:rPr lang="en-US" altLang="en-US" sz="1000" b="1"/>
              <a:t>(b)</a:t>
            </a:r>
          </a:p>
        </p:txBody>
      </p:sp>
      <p:sp>
        <p:nvSpPr>
          <p:cNvPr id="13325" name="Text Box 13"/>
          <p:cNvSpPr txBox="1">
            <a:spLocks noChangeArrowheads="1"/>
          </p:cNvSpPr>
          <p:nvPr/>
        </p:nvSpPr>
        <p:spPr bwMode="auto">
          <a:xfrm>
            <a:off x="3352800" y="4006850"/>
            <a:ext cx="381000"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sz="2400">
                <a:solidFill>
                  <a:schemeClr val="tx1"/>
                </a:solidFill>
                <a:latin typeface="Comic Sans MS" panose="030F0702030302020204" pitchFamily="66" charset="0"/>
              </a:defRPr>
            </a:lvl9pPr>
          </a:lstStyle>
          <a:p>
            <a:pPr>
              <a:lnSpc>
                <a:spcPct val="125000"/>
              </a:lnSpc>
              <a:spcBef>
                <a:spcPct val="50000"/>
              </a:spcBef>
            </a:pPr>
            <a:r>
              <a:rPr lang="en-US" altLang="en-US" sz="1000" b="1"/>
              <a:t>(d)</a:t>
            </a:r>
          </a:p>
        </p:txBody>
      </p:sp>
      <p:sp>
        <p:nvSpPr>
          <p:cNvPr id="13326" name="Text Box 14"/>
          <p:cNvSpPr txBox="1">
            <a:spLocks noChangeArrowheads="1"/>
          </p:cNvSpPr>
          <p:nvPr/>
        </p:nvSpPr>
        <p:spPr bwMode="auto">
          <a:xfrm>
            <a:off x="3886200" y="4921250"/>
            <a:ext cx="381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sz="2400">
                <a:solidFill>
                  <a:schemeClr val="tx1"/>
                </a:solidFill>
                <a:latin typeface="Comic Sans MS" panose="030F0702030302020204" pitchFamily="66" charset="0"/>
              </a:defRPr>
            </a:lvl9pPr>
          </a:lstStyle>
          <a:p>
            <a:pPr>
              <a:spcBef>
                <a:spcPct val="50000"/>
              </a:spcBef>
            </a:pPr>
            <a:r>
              <a:rPr lang="en-US" altLang="en-US" sz="1000" b="1"/>
              <a:t>(d)</a:t>
            </a:r>
          </a:p>
        </p:txBody>
      </p:sp>
      <p:sp>
        <p:nvSpPr>
          <p:cNvPr id="13327" name="Text Box 15"/>
          <p:cNvSpPr txBox="1">
            <a:spLocks noChangeArrowheads="1"/>
          </p:cNvSpPr>
          <p:nvPr/>
        </p:nvSpPr>
        <p:spPr bwMode="auto">
          <a:xfrm>
            <a:off x="3886200" y="3854450"/>
            <a:ext cx="381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sz="2400">
                <a:solidFill>
                  <a:schemeClr val="tx1"/>
                </a:solidFill>
                <a:latin typeface="Comic Sans MS" panose="030F0702030302020204" pitchFamily="66" charset="0"/>
              </a:defRPr>
            </a:lvl9pPr>
          </a:lstStyle>
          <a:p>
            <a:pPr>
              <a:spcBef>
                <a:spcPct val="50000"/>
              </a:spcBef>
            </a:pPr>
            <a:r>
              <a:rPr lang="en-US" altLang="en-US" sz="1000" b="1"/>
              <a:t>(c)</a:t>
            </a:r>
          </a:p>
        </p:txBody>
      </p:sp>
      <p:sp>
        <p:nvSpPr>
          <p:cNvPr id="13328" name="Text Box 16"/>
          <p:cNvSpPr txBox="1">
            <a:spLocks noChangeArrowheads="1"/>
          </p:cNvSpPr>
          <p:nvPr/>
        </p:nvSpPr>
        <p:spPr bwMode="auto">
          <a:xfrm>
            <a:off x="3352800" y="3298825"/>
            <a:ext cx="381000"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sz="2400">
                <a:solidFill>
                  <a:schemeClr val="tx1"/>
                </a:solidFill>
                <a:latin typeface="Comic Sans MS" panose="030F0702030302020204" pitchFamily="66" charset="0"/>
              </a:defRPr>
            </a:lvl9pPr>
          </a:lstStyle>
          <a:p>
            <a:pPr>
              <a:lnSpc>
                <a:spcPct val="125000"/>
              </a:lnSpc>
              <a:spcBef>
                <a:spcPct val="50000"/>
              </a:spcBef>
            </a:pPr>
            <a:r>
              <a:rPr lang="en-US" altLang="en-US" sz="1000" b="1"/>
              <a:t>(c)</a:t>
            </a:r>
          </a:p>
        </p:txBody>
      </p:sp>
      <p:sp>
        <p:nvSpPr>
          <p:cNvPr id="2" name="Title 1"/>
          <p:cNvSpPr>
            <a:spLocks noGrp="1"/>
          </p:cNvSpPr>
          <p:nvPr>
            <p:ph type="title"/>
          </p:nvPr>
        </p:nvSpPr>
        <p:spPr/>
        <p:txBody>
          <a:bodyPr/>
          <a:lstStyle/>
          <a:p>
            <a:endParaRPr lang="en-US"/>
          </a:p>
        </p:txBody>
      </p:sp>
      <p:sp>
        <p:nvSpPr>
          <p:cNvPr id="18" name="Line 12"/>
          <p:cNvSpPr>
            <a:spLocks noChangeShapeType="1"/>
          </p:cNvSpPr>
          <p:nvPr/>
        </p:nvSpPr>
        <p:spPr bwMode="auto">
          <a:xfrm>
            <a:off x="304800" y="996221"/>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19" name="Rectangle 2"/>
          <p:cNvSpPr>
            <a:spLocks noChangeArrowheads="1"/>
          </p:cNvSpPr>
          <p:nvPr/>
        </p:nvSpPr>
        <p:spPr bwMode="auto">
          <a:xfrm>
            <a:off x="609600" y="310421"/>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dirty="0">
                <a:solidFill>
                  <a:schemeClr val="tx2">
                    <a:lumMod val="50000"/>
                  </a:schemeClr>
                </a:solidFill>
                <a:latin typeface="Liberation Sans" panose="020B0604020202020204" pitchFamily="34" charset="0"/>
              </a:rPr>
              <a:t>PREPARING FINANCIAL STATEMENTS</a:t>
            </a:r>
            <a:endParaRPr lang="en-US" altLang="en-US" sz="3200" b="1" dirty="0">
              <a:solidFill>
                <a:schemeClr val="tx2">
                  <a:lumMod val="50000"/>
                </a:schemeClr>
              </a:solidFill>
              <a:latin typeface="Liberation Sans" panose="020B0604020202020204" pitchFamily="34" charset="0"/>
            </a:endParaRPr>
          </a:p>
        </p:txBody>
      </p:sp>
    </p:spTree>
    <p:extLst>
      <p:ext uri="{BB962C8B-B14F-4D97-AF65-F5344CB8AC3E}">
        <p14:creationId xmlns:p14="http://schemas.microsoft.com/office/powerpoint/2010/main" val="334174330"/>
      </p:ext>
    </p:extLst>
  </p:cSld>
  <p:clrMapOvr>
    <a:masterClrMapping/>
  </p:clrMapOvr>
  <p:transition>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 Box 7"/>
          <p:cNvSpPr txBox="1">
            <a:spLocks noChangeArrowheads="1"/>
          </p:cNvSpPr>
          <p:nvPr/>
        </p:nvSpPr>
        <p:spPr bwMode="auto">
          <a:xfrm>
            <a:off x="1066800" y="5354637"/>
            <a:ext cx="7010400"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rgbClr val="000000"/>
                </a:solidFill>
                <a:miter lim="800000"/>
                <a:headEnd type="none" w="sm" len="sm"/>
                <a:tailEnd type="none" w="sm" len="sm"/>
              </a14:hiddenLine>
            </a:ext>
          </a:extLst>
        </p:spPr>
        <p:txBody>
          <a:bodyPr>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gn="ctr">
              <a:lnSpc>
                <a:spcPct val="115000"/>
              </a:lnSpc>
              <a:spcBef>
                <a:spcPct val="70000"/>
              </a:spcBef>
              <a:buClrTx/>
              <a:buSzPct val="80000"/>
              <a:buFontTx/>
              <a:buNone/>
            </a:pPr>
            <a:r>
              <a:rPr lang="en-US" altLang="en-US" sz="2400" dirty="0">
                <a:solidFill>
                  <a:schemeClr val="tx1"/>
                </a:solidFill>
                <a:latin typeface="Liberation Sans" panose="020B0604020202020204" pitchFamily="34" charset="0"/>
              </a:rPr>
              <a:t>“Let the expenses follow the revenues.”</a:t>
            </a:r>
          </a:p>
        </p:txBody>
      </p:sp>
      <p:sp>
        <p:nvSpPr>
          <p:cNvPr id="10245" name="Rectangle 17"/>
          <p:cNvSpPr>
            <a:spLocks noChangeArrowheads="1"/>
          </p:cNvSpPr>
          <p:nvPr/>
        </p:nvSpPr>
        <p:spPr bwMode="auto">
          <a:xfrm>
            <a:off x="4876800" y="1447800"/>
            <a:ext cx="25146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marL="109538">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gn="r">
              <a:spcBef>
                <a:spcPct val="0"/>
              </a:spcBef>
              <a:buClrTx/>
              <a:buSzTx/>
              <a:buFontTx/>
              <a:buNone/>
            </a:pPr>
            <a:r>
              <a:rPr lang="en-US" altLang="en-US" sz="1200" dirty="0">
                <a:solidFill>
                  <a:schemeClr val="tx1"/>
                </a:solidFill>
                <a:latin typeface="Liberation Sans" panose="020B0604020202020204" pitchFamily="34" charset="0"/>
              </a:rPr>
              <a:t>ILLUSTRATION 4-1</a:t>
            </a:r>
          </a:p>
        </p:txBody>
      </p:sp>
      <p:pic>
        <p:nvPicPr>
          <p:cNvPr id="1024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752600"/>
            <a:ext cx="5715000" cy="3392488"/>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dirty="0">
                <a:solidFill>
                  <a:schemeClr val="tx2">
                    <a:lumMod val="50000"/>
                  </a:schemeClr>
                </a:solidFill>
                <a:latin typeface="Liberation Sans" panose="020B0604020202020204" pitchFamily="34" charset="0"/>
              </a:rPr>
              <a:t>EXPENSE RECOGNITION PRINCIPLE</a:t>
            </a:r>
            <a:endParaRPr lang="en-US" altLang="en-US" sz="3200" b="1" dirty="0">
              <a:solidFill>
                <a:schemeClr val="tx2">
                  <a:lumMod val="50000"/>
                </a:schemeClr>
              </a:solidFill>
              <a:latin typeface="Liberation Sans" panose="020B0604020202020204" pitchFamily="34" charset="0"/>
            </a:endParaRPr>
          </a:p>
        </p:txBody>
      </p:sp>
      <p:sp>
        <p:nvSpPr>
          <p:cNvPr id="9"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7"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1 </a:t>
            </a:r>
          </a:p>
        </p:txBody>
      </p:sp>
    </p:spTree>
  </p:cSld>
  <p:clrMapOvr>
    <a:masterClrMapping/>
  </p:clrMapOvr>
  <p:transition>
    <p:wipe dir="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338" name="Object 2048"/>
          <p:cNvGraphicFramePr>
            <a:graphicFrameLocks noChangeAspect="1"/>
          </p:cNvGraphicFramePr>
          <p:nvPr/>
        </p:nvGraphicFramePr>
        <p:xfrm>
          <a:off x="152400" y="1676400"/>
          <a:ext cx="8915400" cy="4108450"/>
        </p:xfrm>
        <a:graphic>
          <a:graphicData uri="http://schemas.openxmlformats.org/presentationml/2006/ole">
            <mc:AlternateContent xmlns:mc="http://schemas.openxmlformats.org/markup-compatibility/2006">
              <mc:Choice xmlns:v="urn:schemas-microsoft-com:vml" Requires="v">
                <p:oleObj spid="_x0000_s88081" name="Worksheet" r:id="rId4" imgW="8976780" imgH="3939686" progId="Excel.Sheet.8">
                  <p:embed/>
                </p:oleObj>
              </mc:Choice>
              <mc:Fallback>
                <p:oleObj name="Worksheet" r:id="rId4" imgW="8976780" imgH="3939686" progId="Excel.Shee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676400"/>
                        <a:ext cx="8915400" cy="410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00068" name="Text Box 4"/>
          <p:cNvSpPr txBox="1">
            <a:spLocks noChangeArrowheads="1"/>
          </p:cNvSpPr>
          <p:nvPr/>
        </p:nvSpPr>
        <p:spPr bwMode="auto">
          <a:xfrm>
            <a:off x="1066800" y="6369050"/>
            <a:ext cx="7924800" cy="336550"/>
          </a:xfrm>
          <a:prstGeom prst="rect">
            <a:avLst/>
          </a:prstGeom>
          <a:solidFill>
            <a:schemeClr val="bg1"/>
          </a:solidFill>
          <a:ln w="19050">
            <a:noFill/>
            <a:miter lim="800000"/>
            <a:headEnd/>
            <a:tailEnd/>
          </a:ln>
          <a:effectLst/>
        </p:spPr>
        <p:txBody>
          <a:bodyPr>
            <a:spAutoFit/>
          </a:bodyPr>
          <a:lstStyle/>
          <a:p>
            <a:pPr marL="457200" indent="-457200" algn="r">
              <a:spcBef>
                <a:spcPct val="50000"/>
              </a:spcBef>
              <a:defRPr/>
            </a:pPr>
            <a:r>
              <a:rPr lang="en-US" sz="1600" b="1" i="1" dirty="0">
                <a:solidFill>
                  <a:schemeClr val="bg2"/>
                </a:solidFill>
                <a:effectLst>
                  <a:outerShdw blurRad="38100" dist="38100" dir="2700000" algn="tl">
                    <a:srgbClr val="C0C0C0"/>
                  </a:outerShdw>
                </a:effectLst>
              </a:rPr>
              <a:t>LO 4Prepare a worksheet.</a:t>
            </a:r>
          </a:p>
        </p:txBody>
      </p:sp>
      <p:sp>
        <p:nvSpPr>
          <p:cNvPr id="600075" name="Rectangle 11"/>
          <p:cNvSpPr>
            <a:spLocks noChangeArrowheads="1"/>
          </p:cNvSpPr>
          <p:nvPr/>
        </p:nvSpPr>
        <p:spPr bwMode="auto">
          <a:xfrm>
            <a:off x="228600" y="1295400"/>
            <a:ext cx="8763000" cy="457200"/>
          </a:xfrm>
          <a:prstGeom prst="rect">
            <a:avLst/>
          </a:prstGeom>
          <a:noFill/>
          <a:ln w="12700">
            <a:noFill/>
            <a:miter lim="800000"/>
            <a:headEnd/>
            <a:tailEnd/>
          </a:ln>
          <a:effectLst/>
        </p:spPr>
        <p:txBody>
          <a:bodyPr lIns="182562" tIns="46038" rIns="182562" bIns="46038"/>
          <a:lstStyle/>
          <a:p>
            <a:pPr algn="l">
              <a:lnSpc>
                <a:spcPct val="90000"/>
              </a:lnSpc>
              <a:spcBef>
                <a:spcPct val="20000"/>
              </a:spcBef>
              <a:buClr>
                <a:schemeClr val="tx1"/>
              </a:buClr>
              <a:buFont typeface="Wingdings" pitchFamily="2" charset="2"/>
              <a:buNone/>
              <a:defRPr/>
            </a:pPr>
            <a:r>
              <a:rPr lang="en-US" sz="2600" b="1">
                <a:solidFill>
                  <a:srgbClr val="800000"/>
                </a:solidFill>
                <a:effectLst>
                  <a:outerShdw blurRad="38100" dist="38100" dir="2700000" algn="tl">
                    <a:srgbClr val="C0C0C0"/>
                  </a:outerShdw>
                </a:effectLst>
              </a:rPr>
              <a:t>4. Extend Amounts to Financial Statement Columns</a:t>
            </a:r>
          </a:p>
        </p:txBody>
      </p:sp>
      <p:sp>
        <p:nvSpPr>
          <p:cNvPr id="14342" name="Rectangle 12"/>
          <p:cNvSpPr>
            <a:spLocks noChangeArrowheads="1"/>
          </p:cNvSpPr>
          <p:nvPr/>
        </p:nvSpPr>
        <p:spPr bwMode="auto">
          <a:xfrm>
            <a:off x="1409700" y="5518150"/>
            <a:ext cx="4000500" cy="1035050"/>
          </a:xfrm>
          <a:prstGeom prst="rect">
            <a:avLst/>
          </a:prstGeom>
          <a:solidFill>
            <a:srgbClr val="FFFF99"/>
          </a:solidFill>
          <a:ln w="28575" cap="sq">
            <a:solidFill>
              <a:srgbClr val="800000"/>
            </a:solidFill>
            <a:miter lim="800000"/>
            <a:headEnd type="none" w="sm" len="sm"/>
            <a:tailEnd type="none" w="sm" len="sm"/>
          </a:ln>
        </p:spPr>
        <p:txBody>
          <a:bodyPr>
            <a:spAutoFit/>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sz="2400">
                <a:solidFill>
                  <a:schemeClr val="tx1"/>
                </a:solidFill>
                <a:latin typeface="Comic Sans MS" panose="030F0702030302020204" pitchFamily="66" charset="0"/>
              </a:defRPr>
            </a:lvl9pPr>
          </a:lstStyle>
          <a:p>
            <a:r>
              <a:rPr lang="en-US" altLang="en-US" sz="2000"/>
              <a:t>Extend all asset, liability, and equity account balances to the balance sheet columns.</a:t>
            </a:r>
          </a:p>
        </p:txBody>
      </p:sp>
      <p:sp>
        <p:nvSpPr>
          <p:cNvPr id="14343" name="Freeform 13"/>
          <p:cNvSpPr>
            <a:spLocks/>
          </p:cNvSpPr>
          <p:nvPr/>
        </p:nvSpPr>
        <p:spPr bwMode="auto">
          <a:xfrm>
            <a:off x="5410200" y="6010275"/>
            <a:ext cx="2797175" cy="1588"/>
          </a:xfrm>
          <a:custGeom>
            <a:avLst/>
            <a:gdLst>
              <a:gd name="T0" fmla="*/ 2147483647 w 1762"/>
              <a:gd name="T1" fmla="*/ 2147483647 h 1"/>
              <a:gd name="T2" fmla="*/ 0 w 1762"/>
              <a:gd name="T3" fmla="*/ 0 h 1"/>
              <a:gd name="T4" fmla="*/ 0 60000 65536"/>
              <a:gd name="T5" fmla="*/ 0 60000 65536"/>
              <a:gd name="T6" fmla="*/ 0 w 1762"/>
              <a:gd name="T7" fmla="*/ 0 h 1"/>
              <a:gd name="T8" fmla="*/ 1762 w 1762"/>
              <a:gd name="T9" fmla="*/ 1 h 1"/>
            </a:gdLst>
            <a:ahLst/>
            <a:cxnLst>
              <a:cxn ang="T4">
                <a:pos x="T0" y="T1"/>
              </a:cxn>
              <a:cxn ang="T5">
                <a:pos x="T2" y="T3"/>
              </a:cxn>
            </a:cxnLst>
            <a:rect l="T6" t="T7" r="T8" b="T9"/>
            <a:pathLst>
              <a:path w="1762" h="1">
                <a:moveTo>
                  <a:pt x="1762" y="1"/>
                </a:moveTo>
                <a:lnTo>
                  <a:pt x="0" y="0"/>
                </a:lnTo>
              </a:path>
            </a:pathLst>
          </a:custGeom>
          <a:noFill/>
          <a:ln w="28575" cap="sq">
            <a:solidFill>
              <a:srgbClr val="8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44" name="Text Box 15"/>
          <p:cNvSpPr txBox="1">
            <a:spLocks noChangeArrowheads="1"/>
          </p:cNvSpPr>
          <p:nvPr/>
        </p:nvSpPr>
        <p:spPr bwMode="auto">
          <a:xfrm>
            <a:off x="3886200" y="2651125"/>
            <a:ext cx="381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sz="2400">
                <a:solidFill>
                  <a:schemeClr val="tx1"/>
                </a:solidFill>
                <a:latin typeface="Comic Sans MS" panose="030F0702030302020204" pitchFamily="66" charset="0"/>
              </a:defRPr>
            </a:lvl9pPr>
          </a:lstStyle>
          <a:p>
            <a:pPr>
              <a:spcBef>
                <a:spcPct val="50000"/>
              </a:spcBef>
            </a:pPr>
            <a:r>
              <a:rPr lang="en-US" altLang="en-US" sz="1000" b="1"/>
              <a:t>(a)</a:t>
            </a:r>
          </a:p>
        </p:txBody>
      </p:sp>
      <p:sp>
        <p:nvSpPr>
          <p:cNvPr id="14345" name="Text Box 16"/>
          <p:cNvSpPr txBox="1">
            <a:spLocks noChangeArrowheads="1"/>
          </p:cNvSpPr>
          <p:nvPr/>
        </p:nvSpPr>
        <p:spPr bwMode="auto">
          <a:xfrm>
            <a:off x="3352800" y="4556125"/>
            <a:ext cx="381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sz="2400">
                <a:solidFill>
                  <a:schemeClr val="tx1"/>
                </a:solidFill>
                <a:latin typeface="Comic Sans MS" panose="030F0702030302020204" pitchFamily="66" charset="0"/>
              </a:defRPr>
            </a:lvl9pPr>
          </a:lstStyle>
          <a:p>
            <a:pPr>
              <a:lnSpc>
                <a:spcPct val="110000"/>
              </a:lnSpc>
              <a:spcBef>
                <a:spcPct val="50000"/>
              </a:spcBef>
            </a:pPr>
            <a:r>
              <a:rPr lang="en-US" altLang="en-US" sz="1000" b="1"/>
              <a:t>(a)</a:t>
            </a:r>
          </a:p>
        </p:txBody>
      </p:sp>
      <p:sp>
        <p:nvSpPr>
          <p:cNvPr id="14346" name="Text Box 17"/>
          <p:cNvSpPr txBox="1">
            <a:spLocks noChangeArrowheads="1"/>
          </p:cNvSpPr>
          <p:nvPr/>
        </p:nvSpPr>
        <p:spPr bwMode="auto">
          <a:xfrm>
            <a:off x="3886200" y="2971800"/>
            <a:ext cx="381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sz="2400">
                <a:solidFill>
                  <a:schemeClr val="tx1"/>
                </a:solidFill>
                <a:latin typeface="Comic Sans MS" panose="030F0702030302020204" pitchFamily="66" charset="0"/>
              </a:defRPr>
            </a:lvl9pPr>
          </a:lstStyle>
          <a:p>
            <a:pPr>
              <a:lnSpc>
                <a:spcPct val="110000"/>
              </a:lnSpc>
              <a:spcBef>
                <a:spcPct val="50000"/>
              </a:spcBef>
            </a:pPr>
            <a:r>
              <a:rPr lang="en-US" altLang="en-US" sz="1000" b="1"/>
              <a:t>(b)</a:t>
            </a:r>
          </a:p>
        </p:txBody>
      </p:sp>
      <p:sp>
        <p:nvSpPr>
          <p:cNvPr id="14347" name="Text Box 18"/>
          <p:cNvSpPr txBox="1">
            <a:spLocks noChangeArrowheads="1"/>
          </p:cNvSpPr>
          <p:nvPr/>
        </p:nvSpPr>
        <p:spPr bwMode="auto">
          <a:xfrm>
            <a:off x="3352800" y="4724400"/>
            <a:ext cx="381000"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sz="2400">
                <a:solidFill>
                  <a:schemeClr val="tx1"/>
                </a:solidFill>
                <a:latin typeface="Comic Sans MS" panose="030F0702030302020204" pitchFamily="66" charset="0"/>
              </a:defRPr>
            </a:lvl9pPr>
          </a:lstStyle>
          <a:p>
            <a:pPr>
              <a:lnSpc>
                <a:spcPct val="125000"/>
              </a:lnSpc>
              <a:spcBef>
                <a:spcPct val="50000"/>
              </a:spcBef>
            </a:pPr>
            <a:r>
              <a:rPr lang="en-US" altLang="en-US" sz="1000" b="1"/>
              <a:t>(b)</a:t>
            </a:r>
          </a:p>
        </p:txBody>
      </p:sp>
      <p:sp>
        <p:nvSpPr>
          <p:cNvPr id="14348" name="Text Box 19"/>
          <p:cNvSpPr txBox="1">
            <a:spLocks noChangeArrowheads="1"/>
          </p:cNvSpPr>
          <p:nvPr/>
        </p:nvSpPr>
        <p:spPr bwMode="auto">
          <a:xfrm>
            <a:off x="3352800" y="4006850"/>
            <a:ext cx="381000"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sz="2400">
                <a:solidFill>
                  <a:schemeClr val="tx1"/>
                </a:solidFill>
                <a:latin typeface="Comic Sans MS" panose="030F0702030302020204" pitchFamily="66" charset="0"/>
              </a:defRPr>
            </a:lvl9pPr>
          </a:lstStyle>
          <a:p>
            <a:pPr>
              <a:lnSpc>
                <a:spcPct val="125000"/>
              </a:lnSpc>
              <a:spcBef>
                <a:spcPct val="50000"/>
              </a:spcBef>
            </a:pPr>
            <a:r>
              <a:rPr lang="en-US" altLang="en-US" sz="1000" b="1"/>
              <a:t>(d)</a:t>
            </a:r>
          </a:p>
        </p:txBody>
      </p:sp>
      <p:sp>
        <p:nvSpPr>
          <p:cNvPr id="14349" name="Text Box 20"/>
          <p:cNvSpPr txBox="1">
            <a:spLocks noChangeArrowheads="1"/>
          </p:cNvSpPr>
          <p:nvPr/>
        </p:nvSpPr>
        <p:spPr bwMode="auto">
          <a:xfrm>
            <a:off x="3886200" y="4921250"/>
            <a:ext cx="381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sz="2400">
                <a:solidFill>
                  <a:schemeClr val="tx1"/>
                </a:solidFill>
                <a:latin typeface="Comic Sans MS" panose="030F0702030302020204" pitchFamily="66" charset="0"/>
              </a:defRPr>
            </a:lvl9pPr>
          </a:lstStyle>
          <a:p>
            <a:pPr>
              <a:spcBef>
                <a:spcPct val="50000"/>
              </a:spcBef>
            </a:pPr>
            <a:r>
              <a:rPr lang="en-US" altLang="en-US" sz="1000" b="1"/>
              <a:t>(d)</a:t>
            </a:r>
          </a:p>
        </p:txBody>
      </p:sp>
      <p:sp>
        <p:nvSpPr>
          <p:cNvPr id="14350" name="Text Box 21"/>
          <p:cNvSpPr txBox="1">
            <a:spLocks noChangeArrowheads="1"/>
          </p:cNvSpPr>
          <p:nvPr/>
        </p:nvSpPr>
        <p:spPr bwMode="auto">
          <a:xfrm>
            <a:off x="3886200" y="3854450"/>
            <a:ext cx="381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sz="2400">
                <a:solidFill>
                  <a:schemeClr val="tx1"/>
                </a:solidFill>
                <a:latin typeface="Comic Sans MS" panose="030F0702030302020204" pitchFamily="66" charset="0"/>
              </a:defRPr>
            </a:lvl9pPr>
          </a:lstStyle>
          <a:p>
            <a:pPr>
              <a:spcBef>
                <a:spcPct val="50000"/>
              </a:spcBef>
            </a:pPr>
            <a:r>
              <a:rPr lang="en-US" altLang="en-US" sz="1000" b="1"/>
              <a:t>(c)</a:t>
            </a:r>
          </a:p>
        </p:txBody>
      </p:sp>
      <p:sp>
        <p:nvSpPr>
          <p:cNvPr id="14351" name="Text Box 22"/>
          <p:cNvSpPr txBox="1">
            <a:spLocks noChangeArrowheads="1"/>
          </p:cNvSpPr>
          <p:nvPr/>
        </p:nvSpPr>
        <p:spPr bwMode="auto">
          <a:xfrm>
            <a:off x="3352800" y="3298825"/>
            <a:ext cx="381000"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sz="2400">
                <a:solidFill>
                  <a:schemeClr val="tx1"/>
                </a:solidFill>
                <a:latin typeface="Comic Sans MS" panose="030F0702030302020204" pitchFamily="66" charset="0"/>
              </a:defRPr>
            </a:lvl9pPr>
          </a:lstStyle>
          <a:p>
            <a:pPr>
              <a:lnSpc>
                <a:spcPct val="125000"/>
              </a:lnSpc>
              <a:spcBef>
                <a:spcPct val="50000"/>
              </a:spcBef>
            </a:pPr>
            <a:r>
              <a:rPr lang="en-US" altLang="en-US" sz="1000" b="1"/>
              <a:t>(c)</a:t>
            </a:r>
          </a:p>
        </p:txBody>
      </p:sp>
      <p:sp>
        <p:nvSpPr>
          <p:cNvPr id="14352" name="Freeform 23"/>
          <p:cNvSpPr>
            <a:spLocks/>
          </p:cNvSpPr>
          <p:nvPr/>
        </p:nvSpPr>
        <p:spPr bwMode="auto">
          <a:xfrm>
            <a:off x="8228013" y="5403850"/>
            <a:ext cx="1587" cy="608013"/>
          </a:xfrm>
          <a:custGeom>
            <a:avLst/>
            <a:gdLst>
              <a:gd name="T0" fmla="*/ 0 w 1"/>
              <a:gd name="T1" fmla="*/ 2147483647 h 383"/>
              <a:gd name="T2" fmla="*/ 0 w 1"/>
              <a:gd name="T3" fmla="*/ 0 h 383"/>
              <a:gd name="T4" fmla="*/ 0 60000 65536"/>
              <a:gd name="T5" fmla="*/ 0 60000 65536"/>
              <a:gd name="T6" fmla="*/ 0 w 1"/>
              <a:gd name="T7" fmla="*/ 0 h 383"/>
              <a:gd name="T8" fmla="*/ 1 w 1"/>
              <a:gd name="T9" fmla="*/ 383 h 383"/>
            </a:gdLst>
            <a:ahLst/>
            <a:cxnLst>
              <a:cxn ang="T4">
                <a:pos x="T0" y="T1"/>
              </a:cxn>
              <a:cxn ang="T5">
                <a:pos x="T2" y="T3"/>
              </a:cxn>
            </a:cxnLst>
            <a:rect l="T6" t="T7" r="T8" b="T9"/>
            <a:pathLst>
              <a:path w="1" h="383">
                <a:moveTo>
                  <a:pt x="0" y="383"/>
                </a:moveTo>
                <a:lnTo>
                  <a:pt x="0" y="0"/>
                </a:lnTo>
              </a:path>
            </a:pathLst>
          </a:custGeom>
          <a:noFill/>
          <a:ln w="28575" cap="sq">
            <a:solidFill>
              <a:srgbClr val="800000"/>
            </a:solidFill>
            <a:round/>
            <a:headEnd type="none" w="sm" len="sm"/>
            <a:tailEnd type="triangl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 name="Title 1"/>
          <p:cNvSpPr>
            <a:spLocks noGrp="1"/>
          </p:cNvSpPr>
          <p:nvPr>
            <p:ph type="title"/>
          </p:nvPr>
        </p:nvSpPr>
        <p:spPr/>
        <p:txBody>
          <a:bodyPr/>
          <a:lstStyle/>
          <a:p>
            <a:endParaRPr lang="en-US"/>
          </a:p>
        </p:txBody>
      </p:sp>
      <p:sp>
        <p:nvSpPr>
          <p:cNvPr id="18" name="Line 12"/>
          <p:cNvSpPr>
            <a:spLocks noChangeShapeType="1"/>
          </p:cNvSpPr>
          <p:nvPr/>
        </p:nvSpPr>
        <p:spPr bwMode="auto">
          <a:xfrm>
            <a:off x="304800" y="996221"/>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19" name="Rectangle 2"/>
          <p:cNvSpPr>
            <a:spLocks noChangeArrowheads="1"/>
          </p:cNvSpPr>
          <p:nvPr/>
        </p:nvSpPr>
        <p:spPr bwMode="auto">
          <a:xfrm>
            <a:off x="609600" y="310421"/>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dirty="0">
                <a:solidFill>
                  <a:schemeClr val="tx2">
                    <a:lumMod val="50000"/>
                  </a:schemeClr>
                </a:solidFill>
                <a:latin typeface="Liberation Sans" panose="020B0604020202020204" pitchFamily="34" charset="0"/>
              </a:rPr>
              <a:t>PREPARING FINANCIAL STATEMENTS</a:t>
            </a:r>
            <a:endParaRPr lang="en-US" altLang="en-US" sz="3200" b="1" dirty="0">
              <a:solidFill>
                <a:schemeClr val="tx2">
                  <a:lumMod val="50000"/>
                </a:schemeClr>
              </a:solidFill>
              <a:latin typeface="Liberation Sans" panose="020B0604020202020204" pitchFamily="34" charset="0"/>
            </a:endParaRPr>
          </a:p>
        </p:txBody>
      </p:sp>
    </p:spTree>
    <p:extLst>
      <p:ext uri="{BB962C8B-B14F-4D97-AF65-F5344CB8AC3E}">
        <p14:creationId xmlns:p14="http://schemas.microsoft.com/office/powerpoint/2010/main" val="2291813445"/>
      </p:ext>
    </p:extLst>
  </p:cSld>
  <p:clrMapOvr>
    <a:masterClrMapping/>
  </p:clrMapOvr>
  <p:transition>
    <p:wipe dir="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362" name="Object 2"/>
          <p:cNvGraphicFramePr>
            <a:graphicFrameLocks noChangeAspect="1"/>
          </p:cNvGraphicFramePr>
          <p:nvPr/>
        </p:nvGraphicFramePr>
        <p:xfrm>
          <a:off x="0" y="1606550"/>
          <a:ext cx="9067800" cy="4178300"/>
        </p:xfrm>
        <a:graphic>
          <a:graphicData uri="http://schemas.openxmlformats.org/presentationml/2006/ole">
            <mc:AlternateContent xmlns:mc="http://schemas.openxmlformats.org/markup-compatibility/2006">
              <mc:Choice xmlns:v="urn:schemas-microsoft-com:vml" Requires="v">
                <p:oleObj spid="_x0000_s89105" name="Worksheet" r:id="rId4" imgW="8976780" imgH="3947469" progId="Excel.Sheet.8">
                  <p:embed/>
                </p:oleObj>
              </mc:Choice>
              <mc:Fallback>
                <p:oleObj name="Worksheet" r:id="rId4" imgW="8976780" imgH="3947469" progId="Excel.Shee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606550"/>
                        <a:ext cx="9067800" cy="417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02116" name="Text Box 4"/>
          <p:cNvSpPr txBox="1">
            <a:spLocks noChangeArrowheads="1"/>
          </p:cNvSpPr>
          <p:nvPr/>
        </p:nvSpPr>
        <p:spPr bwMode="auto">
          <a:xfrm>
            <a:off x="5715000" y="6369050"/>
            <a:ext cx="3276600" cy="336550"/>
          </a:xfrm>
          <a:prstGeom prst="rect">
            <a:avLst/>
          </a:prstGeom>
          <a:solidFill>
            <a:schemeClr val="bg1"/>
          </a:solidFill>
          <a:ln w="19050">
            <a:noFill/>
            <a:miter lim="800000"/>
            <a:headEnd/>
            <a:tailEnd/>
          </a:ln>
          <a:effectLst/>
        </p:spPr>
        <p:txBody>
          <a:bodyPr>
            <a:spAutoFit/>
          </a:bodyPr>
          <a:lstStyle/>
          <a:p>
            <a:pPr marL="457200" indent="-457200" algn="r">
              <a:spcBef>
                <a:spcPct val="50000"/>
              </a:spcBef>
              <a:defRPr/>
            </a:pPr>
            <a:r>
              <a:rPr lang="en-US" sz="1600" b="1" i="1" dirty="0">
                <a:solidFill>
                  <a:schemeClr val="bg2"/>
                </a:solidFill>
                <a:effectLst>
                  <a:outerShdw blurRad="38100" dist="38100" dir="2700000" algn="tl">
                    <a:srgbClr val="C0C0C0"/>
                  </a:outerShdw>
                </a:effectLst>
              </a:rPr>
              <a:t>LO 4  Prepare a worksheet.</a:t>
            </a:r>
          </a:p>
        </p:txBody>
      </p:sp>
      <p:sp>
        <p:nvSpPr>
          <p:cNvPr id="15365" name="Text Box 11"/>
          <p:cNvSpPr txBox="1">
            <a:spLocks noChangeArrowheads="1"/>
          </p:cNvSpPr>
          <p:nvPr/>
        </p:nvSpPr>
        <p:spPr bwMode="auto">
          <a:xfrm>
            <a:off x="3886200" y="2651125"/>
            <a:ext cx="381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sz="2400">
                <a:solidFill>
                  <a:schemeClr val="tx1"/>
                </a:solidFill>
                <a:latin typeface="Comic Sans MS" panose="030F0702030302020204" pitchFamily="66" charset="0"/>
              </a:defRPr>
            </a:lvl9pPr>
          </a:lstStyle>
          <a:p>
            <a:pPr>
              <a:spcBef>
                <a:spcPct val="50000"/>
              </a:spcBef>
            </a:pPr>
            <a:r>
              <a:rPr lang="en-US" altLang="en-US" sz="1000" b="1"/>
              <a:t>(a)</a:t>
            </a:r>
          </a:p>
        </p:txBody>
      </p:sp>
      <p:sp>
        <p:nvSpPr>
          <p:cNvPr id="15366" name="Text Box 12"/>
          <p:cNvSpPr txBox="1">
            <a:spLocks noChangeArrowheads="1"/>
          </p:cNvSpPr>
          <p:nvPr/>
        </p:nvSpPr>
        <p:spPr bwMode="auto">
          <a:xfrm>
            <a:off x="3352800" y="4556125"/>
            <a:ext cx="381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sz="2400">
                <a:solidFill>
                  <a:schemeClr val="tx1"/>
                </a:solidFill>
                <a:latin typeface="Comic Sans MS" panose="030F0702030302020204" pitchFamily="66" charset="0"/>
              </a:defRPr>
            </a:lvl9pPr>
          </a:lstStyle>
          <a:p>
            <a:pPr>
              <a:lnSpc>
                <a:spcPct val="110000"/>
              </a:lnSpc>
              <a:spcBef>
                <a:spcPct val="50000"/>
              </a:spcBef>
            </a:pPr>
            <a:r>
              <a:rPr lang="en-US" altLang="en-US" sz="1000" b="1"/>
              <a:t>(a)</a:t>
            </a:r>
          </a:p>
        </p:txBody>
      </p:sp>
      <p:sp>
        <p:nvSpPr>
          <p:cNvPr id="15367" name="Text Box 13"/>
          <p:cNvSpPr txBox="1">
            <a:spLocks noChangeArrowheads="1"/>
          </p:cNvSpPr>
          <p:nvPr/>
        </p:nvSpPr>
        <p:spPr bwMode="auto">
          <a:xfrm>
            <a:off x="3886200" y="2971800"/>
            <a:ext cx="381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sz="2400">
                <a:solidFill>
                  <a:schemeClr val="tx1"/>
                </a:solidFill>
                <a:latin typeface="Comic Sans MS" panose="030F0702030302020204" pitchFamily="66" charset="0"/>
              </a:defRPr>
            </a:lvl9pPr>
          </a:lstStyle>
          <a:p>
            <a:pPr>
              <a:lnSpc>
                <a:spcPct val="110000"/>
              </a:lnSpc>
              <a:spcBef>
                <a:spcPct val="50000"/>
              </a:spcBef>
            </a:pPr>
            <a:r>
              <a:rPr lang="en-US" altLang="en-US" sz="1000" b="1"/>
              <a:t>(b)</a:t>
            </a:r>
          </a:p>
        </p:txBody>
      </p:sp>
      <p:sp>
        <p:nvSpPr>
          <p:cNvPr id="15368" name="Text Box 14"/>
          <p:cNvSpPr txBox="1">
            <a:spLocks noChangeArrowheads="1"/>
          </p:cNvSpPr>
          <p:nvPr/>
        </p:nvSpPr>
        <p:spPr bwMode="auto">
          <a:xfrm>
            <a:off x="3352800" y="4724400"/>
            <a:ext cx="381000"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sz="2400">
                <a:solidFill>
                  <a:schemeClr val="tx1"/>
                </a:solidFill>
                <a:latin typeface="Comic Sans MS" panose="030F0702030302020204" pitchFamily="66" charset="0"/>
              </a:defRPr>
            </a:lvl9pPr>
          </a:lstStyle>
          <a:p>
            <a:pPr>
              <a:lnSpc>
                <a:spcPct val="125000"/>
              </a:lnSpc>
              <a:spcBef>
                <a:spcPct val="50000"/>
              </a:spcBef>
            </a:pPr>
            <a:r>
              <a:rPr lang="en-US" altLang="en-US" sz="1000" b="1"/>
              <a:t>(b)</a:t>
            </a:r>
          </a:p>
        </p:txBody>
      </p:sp>
      <p:sp>
        <p:nvSpPr>
          <p:cNvPr id="15369" name="Text Box 15"/>
          <p:cNvSpPr txBox="1">
            <a:spLocks noChangeArrowheads="1"/>
          </p:cNvSpPr>
          <p:nvPr/>
        </p:nvSpPr>
        <p:spPr bwMode="auto">
          <a:xfrm>
            <a:off x="3352800" y="4006850"/>
            <a:ext cx="381000"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sz="2400">
                <a:solidFill>
                  <a:schemeClr val="tx1"/>
                </a:solidFill>
                <a:latin typeface="Comic Sans MS" panose="030F0702030302020204" pitchFamily="66" charset="0"/>
              </a:defRPr>
            </a:lvl9pPr>
          </a:lstStyle>
          <a:p>
            <a:pPr>
              <a:lnSpc>
                <a:spcPct val="125000"/>
              </a:lnSpc>
              <a:spcBef>
                <a:spcPct val="50000"/>
              </a:spcBef>
            </a:pPr>
            <a:r>
              <a:rPr lang="en-US" altLang="en-US" sz="1000" b="1"/>
              <a:t>(d)</a:t>
            </a:r>
          </a:p>
        </p:txBody>
      </p:sp>
      <p:sp>
        <p:nvSpPr>
          <p:cNvPr id="15370" name="Text Box 16"/>
          <p:cNvSpPr txBox="1">
            <a:spLocks noChangeArrowheads="1"/>
          </p:cNvSpPr>
          <p:nvPr/>
        </p:nvSpPr>
        <p:spPr bwMode="auto">
          <a:xfrm>
            <a:off x="3886200" y="4921250"/>
            <a:ext cx="381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sz="2400">
                <a:solidFill>
                  <a:schemeClr val="tx1"/>
                </a:solidFill>
                <a:latin typeface="Comic Sans MS" panose="030F0702030302020204" pitchFamily="66" charset="0"/>
              </a:defRPr>
            </a:lvl9pPr>
          </a:lstStyle>
          <a:p>
            <a:pPr>
              <a:spcBef>
                <a:spcPct val="50000"/>
              </a:spcBef>
            </a:pPr>
            <a:r>
              <a:rPr lang="en-US" altLang="en-US" sz="1000" b="1"/>
              <a:t>(d)</a:t>
            </a:r>
          </a:p>
        </p:txBody>
      </p:sp>
      <p:sp>
        <p:nvSpPr>
          <p:cNvPr id="15371" name="Text Box 17"/>
          <p:cNvSpPr txBox="1">
            <a:spLocks noChangeArrowheads="1"/>
          </p:cNvSpPr>
          <p:nvPr/>
        </p:nvSpPr>
        <p:spPr bwMode="auto">
          <a:xfrm>
            <a:off x="3886200" y="3854450"/>
            <a:ext cx="381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sz="2400">
                <a:solidFill>
                  <a:schemeClr val="tx1"/>
                </a:solidFill>
                <a:latin typeface="Comic Sans MS" panose="030F0702030302020204" pitchFamily="66" charset="0"/>
              </a:defRPr>
            </a:lvl9pPr>
          </a:lstStyle>
          <a:p>
            <a:pPr>
              <a:spcBef>
                <a:spcPct val="50000"/>
              </a:spcBef>
            </a:pPr>
            <a:r>
              <a:rPr lang="en-US" altLang="en-US" sz="1000" b="1"/>
              <a:t>(c)</a:t>
            </a:r>
          </a:p>
        </p:txBody>
      </p:sp>
      <p:sp>
        <p:nvSpPr>
          <p:cNvPr id="15372" name="Text Box 18"/>
          <p:cNvSpPr txBox="1">
            <a:spLocks noChangeArrowheads="1"/>
          </p:cNvSpPr>
          <p:nvPr/>
        </p:nvSpPr>
        <p:spPr bwMode="auto">
          <a:xfrm>
            <a:off x="3352800" y="3298825"/>
            <a:ext cx="381000"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sz="2400">
                <a:solidFill>
                  <a:schemeClr val="tx1"/>
                </a:solidFill>
                <a:latin typeface="Comic Sans MS" panose="030F0702030302020204" pitchFamily="66" charset="0"/>
              </a:defRPr>
            </a:lvl9pPr>
          </a:lstStyle>
          <a:p>
            <a:pPr>
              <a:lnSpc>
                <a:spcPct val="125000"/>
              </a:lnSpc>
              <a:spcBef>
                <a:spcPct val="50000"/>
              </a:spcBef>
            </a:pPr>
            <a:r>
              <a:rPr lang="en-US" altLang="en-US" sz="1000" b="1"/>
              <a:t>(c)</a:t>
            </a:r>
          </a:p>
        </p:txBody>
      </p:sp>
      <p:sp>
        <p:nvSpPr>
          <p:cNvPr id="2" name="Title 1"/>
          <p:cNvSpPr>
            <a:spLocks noGrp="1"/>
          </p:cNvSpPr>
          <p:nvPr>
            <p:ph type="title"/>
          </p:nvPr>
        </p:nvSpPr>
        <p:spPr/>
        <p:txBody>
          <a:bodyPr/>
          <a:lstStyle/>
          <a:p>
            <a:endParaRPr lang="en-US"/>
          </a:p>
        </p:txBody>
      </p:sp>
      <p:sp>
        <p:nvSpPr>
          <p:cNvPr id="14" name="Line 12"/>
          <p:cNvSpPr>
            <a:spLocks noChangeShapeType="1"/>
          </p:cNvSpPr>
          <p:nvPr/>
        </p:nvSpPr>
        <p:spPr bwMode="auto">
          <a:xfrm>
            <a:off x="304800" y="996221"/>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15" name="Rectangle 2"/>
          <p:cNvSpPr>
            <a:spLocks noChangeArrowheads="1"/>
          </p:cNvSpPr>
          <p:nvPr/>
        </p:nvSpPr>
        <p:spPr bwMode="auto">
          <a:xfrm>
            <a:off x="609600" y="310421"/>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dirty="0">
                <a:solidFill>
                  <a:schemeClr val="tx2">
                    <a:lumMod val="50000"/>
                  </a:schemeClr>
                </a:solidFill>
                <a:latin typeface="Liberation Sans" panose="020B0604020202020204" pitchFamily="34" charset="0"/>
              </a:rPr>
              <a:t>PREPARING FINANCIAL STATEMENTS</a:t>
            </a:r>
            <a:endParaRPr lang="en-US" altLang="en-US" sz="3200" b="1" dirty="0">
              <a:solidFill>
                <a:schemeClr val="tx2">
                  <a:lumMod val="50000"/>
                </a:schemeClr>
              </a:solidFill>
              <a:latin typeface="Liberation Sans" panose="020B0604020202020204" pitchFamily="34" charset="0"/>
            </a:endParaRPr>
          </a:p>
        </p:txBody>
      </p:sp>
    </p:spTree>
    <p:extLst>
      <p:ext uri="{BB962C8B-B14F-4D97-AF65-F5344CB8AC3E}">
        <p14:creationId xmlns:p14="http://schemas.microsoft.com/office/powerpoint/2010/main" val="449356458"/>
      </p:ext>
    </p:extLst>
  </p:cSld>
  <p:clrMapOvr>
    <a:masterClrMapping/>
  </p:clrMapOvr>
  <p:transition>
    <p:wipe dir="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881" y="168351"/>
            <a:ext cx="8610600" cy="65918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8372" name="Text Box 9"/>
          <p:cNvSpPr txBox="1">
            <a:spLocks noChangeArrowheads="1"/>
          </p:cNvSpPr>
          <p:nvPr/>
        </p:nvSpPr>
        <p:spPr bwMode="auto">
          <a:xfrm>
            <a:off x="871184" y="6035720"/>
            <a:ext cx="3630304" cy="646331"/>
          </a:xfrm>
          <a:prstGeom prst="rect">
            <a:avLst/>
          </a:prstGeom>
          <a:solidFill>
            <a:schemeClr val="bg1"/>
          </a:solidFill>
          <a:ln>
            <a:noFill/>
          </a:ln>
          <a:effectLst/>
          <a:extLst>
            <a:ext uri="{91240B29-F687-4F45-9708-019B960494DF}">
              <a14:hiddenLine xmlns:a14="http://schemas.microsoft.com/office/drawing/2010/main" w="19050" cap="sq" algn="ctr">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ts val="0"/>
              </a:spcBef>
              <a:buNone/>
            </a:pPr>
            <a:r>
              <a:rPr lang="en-US" sz="1200" dirty="0">
                <a:latin typeface="Liberation Sans" panose="020B0604020202020204" pitchFamily="34" charset="0"/>
              </a:rPr>
              <a:t>ILLUSTRATION 4-27</a:t>
            </a:r>
          </a:p>
          <a:p>
            <a:pPr>
              <a:spcBef>
                <a:spcPts val="0"/>
              </a:spcBef>
              <a:buNone/>
            </a:pPr>
            <a:r>
              <a:rPr lang="en-US" sz="1200" b="0" dirty="0">
                <a:latin typeface="Liberation Sans" panose="020B0604020202020204" pitchFamily="34" charset="0"/>
              </a:rPr>
              <a:t>Preparation of the income statement and retained earnings statement from the adjusted trial balance</a:t>
            </a:r>
            <a:endParaRPr lang="en-US" altLang="en-US" sz="1200" dirty="0">
              <a:solidFill>
                <a:schemeClr val="tx1"/>
              </a:solidFill>
              <a:latin typeface="Liberation Sans" panose="020B0604020202020204" pitchFamily="34" charset="0"/>
            </a:endParaRPr>
          </a:p>
        </p:txBody>
      </p:sp>
      <p:sp>
        <p:nvSpPr>
          <p:cNvPr id="8" name="Text Box 9"/>
          <p:cNvSpPr txBox="1">
            <a:spLocks noChangeArrowheads="1"/>
          </p:cNvSpPr>
          <p:nvPr/>
        </p:nvSpPr>
        <p:spPr bwMode="auto">
          <a:xfrm>
            <a:off x="168320" y="6400800"/>
            <a:ext cx="490565" cy="276999"/>
          </a:xfrm>
          <a:prstGeom prst="rect">
            <a:avLst/>
          </a:prstGeom>
          <a:solidFill>
            <a:schemeClr val="bg1"/>
          </a:solidFill>
          <a:ln>
            <a:noFill/>
          </a:ln>
          <a:effectLst/>
          <a:extLst>
            <a:ext uri="{91240B29-F687-4F45-9708-019B960494DF}">
              <a14:hiddenLine xmlns:a14="http://schemas.microsoft.com/office/drawing/2010/main" w="19050" cap="sq" algn="ctr">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gn="ctr">
              <a:spcBef>
                <a:spcPts val="0"/>
              </a:spcBef>
              <a:buNone/>
            </a:pPr>
            <a:r>
              <a:rPr lang="en-US" sz="1200" dirty="0">
                <a:latin typeface="Liberation Sans" panose="020B0604020202020204" pitchFamily="34" charset="0"/>
              </a:rPr>
              <a:t>4-68</a:t>
            </a:r>
          </a:p>
        </p:txBody>
      </p:sp>
    </p:spTree>
  </p:cSld>
  <p:clrMapOvr>
    <a:masterClrMapping/>
  </p:clrMapOvr>
  <p:transition>
    <p:wipe dir="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992" y="332096"/>
            <a:ext cx="8714096" cy="59699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 Box 9"/>
          <p:cNvSpPr txBox="1">
            <a:spLocks noChangeArrowheads="1"/>
          </p:cNvSpPr>
          <p:nvPr/>
        </p:nvSpPr>
        <p:spPr bwMode="auto">
          <a:xfrm>
            <a:off x="1034960" y="5926536"/>
            <a:ext cx="2552128" cy="646331"/>
          </a:xfrm>
          <a:prstGeom prst="rect">
            <a:avLst/>
          </a:prstGeom>
          <a:solidFill>
            <a:schemeClr val="bg1"/>
          </a:solidFill>
          <a:ln>
            <a:noFill/>
          </a:ln>
          <a:effectLst/>
          <a:extLst>
            <a:ext uri="{91240B29-F687-4F45-9708-019B960494DF}">
              <a14:hiddenLine xmlns:a14="http://schemas.microsoft.com/office/drawing/2010/main" w="19050" cap="sq" algn="ctr">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ts val="0"/>
              </a:spcBef>
              <a:buNone/>
            </a:pPr>
            <a:r>
              <a:rPr lang="en-US" sz="1200" dirty="0">
                <a:latin typeface="Liberation Sans" panose="020B0604020202020204" pitchFamily="34" charset="0"/>
              </a:rPr>
              <a:t>ILLUSTRATION 4-28</a:t>
            </a:r>
          </a:p>
          <a:p>
            <a:pPr>
              <a:spcBef>
                <a:spcPts val="0"/>
              </a:spcBef>
              <a:buNone/>
            </a:pPr>
            <a:r>
              <a:rPr lang="en-US" sz="1200" b="0" dirty="0">
                <a:latin typeface="Liberation Sans" panose="020B0604020202020204" pitchFamily="34" charset="0"/>
              </a:rPr>
              <a:t>Preparation of the balance sheet from the adjusted trial balance</a:t>
            </a:r>
            <a:endParaRPr lang="en-US" altLang="en-US" sz="1200" dirty="0">
              <a:solidFill>
                <a:schemeClr val="tx1"/>
              </a:solidFill>
              <a:latin typeface="Liberation Sans" panose="020B0604020202020204" pitchFamily="34" charset="0"/>
            </a:endParaRPr>
          </a:p>
        </p:txBody>
      </p:sp>
      <p:sp>
        <p:nvSpPr>
          <p:cNvPr id="4"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4 </a:t>
            </a:r>
          </a:p>
        </p:txBody>
      </p:sp>
    </p:spTree>
  </p:cSld>
  <p:clrMapOvr>
    <a:masterClrMapping/>
  </p:clrMapOvr>
  <p:transition>
    <p:wipe dir="r"/>
  </p:transition>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60418" name="Text Box 2"/>
          <p:cNvSpPr txBox="1">
            <a:spLocks noChangeArrowheads="1"/>
          </p:cNvSpPr>
          <p:nvPr/>
        </p:nvSpPr>
        <p:spPr bwMode="auto">
          <a:xfrm>
            <a:off x="609600" y="1295400"/>
            <a:ext cx="7848600" cy="3830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lgn="ctr">
                <a:solidFill>
                  <a:srgbClr val="000000"/>
                </a:solidFill>
                <a:miter lim="800000"/>
                <a:headEnd type="none" w="sm" len="sm"/>
                <a:tailEnd type="none" w="sm" len="sm"/>
              </a14:hiddenLine>
            </a:ext>
          </a:extLst>
        </p:spPr>
        <p:txBody>
          <a:bodyPr>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nSpc>
                <a:spcPct val="114000"/>
              </a:lnSpc>
              <a:spcBef>
                <a:spcPts val="1200"/>
              </a:spcBef>
              <a:spcAft>
                <a:spcPts val="0"/>
              </a:spcAft>
              <a:buClrTx/>
              <a:buSzPct val="80000"/>
              <a:buFontTx/>
              <a:buNone/>
            </a:pPr>
            <a:r>
              <a:rPr lang="en-US" altLang="en-US" sz="2300" dirty="0">
                <a:solidFill>
                  <a:schemeClr val="tx2">
                    <a:lumMod val="50000"/>
                  </a:schemeClr>
                </a:solidFill>
                <a:latin typeface="Liberation Sans" panose="020B0604020202020204" pitchFamily="34" charset="0"/>
              </a:rPr>
              <a:t>Quality of Earnings</a:t>
            </a:r>
            <a:r>
              <a:rPr lang="en-US" altLang="en-US" sz="2300" b="0" dirty="0">
                <a:solidFill>
                  <a:schemeClr val="tx2">
                    <a:lumMod val="50000"/>
                  </a:schemeClr>
                </a:solidFill>
                <a:latin typeface="Liberation Sans" panose="020B0604020202020204" pitchFamily="34" charset="0"/>
              </a:rPr>
              <a:t> </a:t>
            </a:r>
            <a:r>
              <a:rPr lang="en-US" altLang="en-US" sz="2300" b="0" dirty="0">
                <a:solidFill>
                  <a:srgbClr val="000000"/>
                </a:solidFill>
                <a:latin typeface="Liberation Sans" panose="020B0604020202020204" pitchFamily="34" charset="0"/>
              </a:rPr>
              <a:t>– company provides full and transparent information.</a:t>
            </a:r>
          </a:p>
          <a:p>
            <a:pPr>
              <a:lnSpc>
                <a:spcPct val="114000"/>
              </a:lnSpc>
              <a:spcBef>
                <a:spcPts val="1200"/>
              </a:spcBef>
              <a:spcAft>
                <a:spcPts val="0"/>
              </a:spcAft>
              <a:buClrTx/>
              <a:buSzPct val="80000"/>
              <a:buFontTx/>
              <a:buNone/>
            </a:pPr>
            <a:r>
              <a:rPr lang="en-US" altLang="en-US" sz="2300" dirty="0">
                <a:solidFill>
                  <a:schemeClr val="tx2">
                    <a:lumMod val="50000"/>
                  </a:schemeClr>
                </a:solidFill>
                <a:latin typeface="Liberation Sans" panose="020B0604020202020204" pitchFamily="34" charset="0"/>
              </a:rPr>
              <a:t>Earnings Management</a:t>
            </a:r>
            <a:r>
              <a:rPr lang="en-US" altLang="en-US" sz="2300" b="0" dirty="0">
                <a:solidFill>
                  <a:schemeClr val="tx2">
                    <a:lumMod val="50000"/>
                  </a:schemeClr>
                </a:solidFill>
                <a:latin typeface="Liberation Sans" panose="020B0604020202020204" pitchFamily="34" charset="0"/>
              </a:rPr>
              <a:t> </a:t>
            </a:r>
            <a:r>
              <a:rPr lang="en-US" altLang="en-US" sz="2300" b="0" dirty="0">
                <a:solidFill>
                  <a:srgbClr val="000000"/>
                </a:solidFill>
                <a:latin typeface="Liberation Sans" panose="020B0604020202020204" pitchFamily="34" charset="0"/>
              </a:rPr>
              <a:t>- the planned timing of revenues, expenses, gains, and losses to smooth out bumps in net income.  Companies may manage earnings by:</a:t>
            </a:r>
          </a:p>
          <a:p>
            <a:pPr marL="682625" indent="-450850">
              <a:lnSpc>
                <a:spcPct val="114000"/>
              </a:lnSpc>
              <a:spcBef>
                <a:spcPts val="1200"/>
              </a:spcBef>
              <a:buClr>
                <a:srgbClr val="CC0000"/>
              </a:buClr>
              <a:buSzPct val="80000"/>
              <a:buFont typeface="Wingdings" pitchFamily="2" charset="2"/>
              <a:buChar char="u"/>
            </a:pPr>
            <a:r>
              <a:rPr lang="en-US" altLang="en-US" sz="2100" dirty="0">
                <a:solidFill>
                  <a:schemeClr val="tx1"/>
                </a:solidFill>
                <a:latin typeface="Liberation Sans" panose="020B0604020202020204" pitchFamily="34" charset="0"/>
              </a:rPr>
              <a:t>one-time items </a:t>
            </a:r>
            <a:r>
              <a:rPr lang="en-US" altLang="en-US" sz="2100" b="0" dirty="0">
                <a:solidFill>
                  <a:schemeClr val="tx1"/>
                </a:solidFill>
                <a:latin typeface="Liberation Sans" panose="020B0604020202020204" pitchFamily="34" charset="0"/>
              </a:rPr>
              <a:t>to prop up earnings numbers.</a:t>
            </a:r>
          </a:p>
          <a:p>
            <a:pPr marL="682625" indent="-450850">
              <a:lnSpc>
                <a:spcPct val="114000"/>
              </a:lnSpc>
              <a:spcBef>
                <a:spcPts val="1200"/>
              </a:spcBef>
              <a:buClr>
                <a:srgbClr val="CC0000"/>
              </a:buClr>
              <a:buSzPct val="80000"/>
              <a:buFont typeface="Wingdings" pitchFamily="2" charset="2"/>
              <a:buChar char="u"/>
            </a:pPr>
            <a:r>
              <a:rPr lang="en-US" altLang="en-US" sz="2100" dirty="0">
                <a:solidFill>
                  <a:schemeClr val="tx1"/>
                </a:solidFill>
                <a:latin typeface="Liberation Sans" panose="020B0604020202020204" pitchFamily="34" charset="0"/>
              </a:rPr>
              <a:t>inflating revenue</a:t>
            </a:r>
            <a:r>
              <a:rPr lang="en-US" altLang="en-US" sz="2100" b="0" dirty="0">
                <a:solidFill>
                  <a:schemeClr val="tx1"/>
                </a:solidFill>
                <a:latin typeface="Liberation Sans" panose="020B0604020202020204" pitchFamily="34" charset="0"/>
              </a:rPr>
              <a:t> numbers in the short-run.</a:t>
            </a:r>
          </a:p>
          <a:p>
            <a:pPr marL="682625" indent="-450850">
              <a:lnSpc>
                <a:spcPct val="114000"/>
              </a:lnSpc>
              <a:spcBef>
                <a:spcPts val="1200"/>
              </a:spcBef>
              <a:buClr>
                <a:srgbClr val="CC0000"/>
              </a:buClr>
              <a:buSzPct val="80000"/>
              <a:buFont typeface="Wingdings" pitchFamily="2" charset="2"/>
              <a:buChar char="u"/>
            </a:pPr>
            <a:r>
              <a:rPr lang="en-US" altLang="en-US" sz="2100" dirty="0">
                <a:solidFill>
                  <a:schemeClr val="tx1"/>
                </a:solidFill>
                <a:latin typeface="Liberation Sans" panose="020B0604020202020204" pitchFamily="34" charset="0"/>
              </a:rPr>
              <a:t>improper </a:t>
            </a:r>
            <a:r>
              <a:rPr lang="en-US" altLang="en-US" sz="2100" b="0" dirty="0">
                <a:solidFill>
                  <a:schemeClr val="tx1"/>
                </a:solidFill>
                <a:latin typeface="Liberation Sans" panose="020B0604020202020204" pitchFamily="34" charset="0"/>
              </a:rPr>
              <a:t>adjusting entries.</a:t>
            </a:r>
            <a:endParaRPr lang="en-US" altLang="en-US" sz="2300" b="0" dirty="0">
              <a:solidFill>
                <a:srgbClr val="000000"/>
              </a:solidFill>
              <a:latin typeface="Liberation Sans" panose="020B0604020202020204" pitchFamily="34" charset="0"/>
            </a:endParaRPr>
          </a:p>
        </p:txBody>
      </p:sp>
      <p:sp>
        <p:nvSpPr>
          <p:cNvPr id="60421" name="Rectangle 8"/>
          <p:cNvSpPr>
            <a:spLocks noChangeArrowheads="1"/>
          </p:cNvSpPr>
          <p:nvPr/>
        </p:nvSpPr>
        <p:spPr bwMode="auto">
          <a:xfrm>
            <a:off x="762000" y="5329713"/>
            <a:ext cx="7696200" cy="727828"/>
          </a:xfrm>
          <a:prstGeom prst="rect">
            <a:avLst/>
          </a:prstGeom>
          <a:solidFill>
            <a:srgbClr val="FFFFC5"/>
          </a:solidFill>
          <a:ln w="19050" algn="ctr">
            <a:solidFill>
              <a:schemeClr val="tx1"/>
            </a:solidFill>
            <a:miter lim="800000"/>
            <a:headEnd/>
            <a:tailEnd/>
          </a:ln>
        </p:spPr>
        <p:txBody>
          <a:bodyPr lIns="90488" tIns="64008" rIns="90488" bIns="44450">
            <a:spAutoFit/>
          </a:bodyPr>
          <a:lstStyle>
            <a:lvl1pPr marL="109538">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nSpc>
                <a:spcPct val="110000"/>
              </a:lnSpc>
              <a:spcBef>
                <a:spcPct val="0"/>
              </a:spcBef>
              <a:buClrTx/>
              <a:buSzTx/>
              <a:buFontTx/>
              <a:buNone/>
            </a:pPr>
            <a:r>
              <a:rPr lang="en-US" altLang="en-US" sz="1900" b="0" dirty="0">
                <a:solidFill>
                  <a:schemeClr val="tx1"/>
                </a:solidFill>
                <a:latin typeface="Liberation Sans" panose="020B0604020202020204" pitchFamily="34" charset="0"/>
              </a:rPr>
              <a:t>As a result of the</a:t>
            </a:r>
            <a:r>
              <a:rPr lang="en-US" altLang="en-US" sz="1900" dirty="0">
                <a:solidFill>
                  <a:schemeClr val="tx1"/>
                </a:solidFill>
                <a:latin typeface="Liberation Sans" panose="020B0604020202020204" pitchFamily="34" charset="0"/>
              </a:rPr>
              <a:t> Sarbanes-Oxley Act</a:t>
            </a:r>
            <a:r>
              <a:rPr lang="en-US" altLang="en-US" sz="1900" b="0" dirty="0">
                <a:solidFill>
                  <a:schemeClr val="tx1"/>
                </a:solidFill>
                <a:latin typeface="Liberation Sans" panose="020B0604020202020204" pitchFamily="34" charset="0"/>
              </a:rPr>
              <a:t>, many companies are trying to improve the quality of their financial reporting.</a:t>
            </a:r>
          </a:p>
        </p:txBody>
      </p:sp>
      <p:sp>
        <p:nvSpPr>
          <p:cNvPr id="8"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9"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dirty="0">
                <a:solidFill>
                  <a:schemeClr val="tx2">
                    <a:lumMod val="50000"/>
                  </a:schemeClr>
                </a:solidFill>
                <a:latin typeface="Liberation Sans" panose="020B0604020202020204" pitchFamily="34" charset="0"/>
              </a:rPr>
              <a:t>QUALITY OF EARNINGS</a:t>
            </a:r>
            <a:endParaRPr lang="en-US" altLang="en-US" sz="3200" b="1" dirty="0">
              <a:solidFill>
                <a:schemeClr val="tx2">
                  <a:lumMod val="50000"/>
                </a:schemeClr>
              </a:solidFill>
              <a:latin typeface="Liberation Sans" panose="020B0604020202020204" pitchFamily="34" charset="0"/>
            </a:endParaRPr>
          </a:p>
        </p:txBody>
      </p:sp>
      <p:sp>
        <p:nvSpPr>
          <p:cNvPr id="6"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4 </a:t>
            </a:r>
          </a:p>
        </p:txBody>
      </p:sp>
    </p:spTree>
  </p:cSld>
  <p:clrMapOvr>
    <a:masterClrMapping/>
  </p:clrMapOvr>
  <p:transition>
    <p:wipe dir="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22"/>
          <p:cNvSpPr/>
          <p:nvPr/>
        </p:nvSpPr>
        <p:spPr bwMode="auto">
          <a:xfrm>
            <a:off x="3048000" y="281833"/>
            <a:ext cx="5943600" cy="778467"/>
          </a:xfrm>
          <a:prstGeom prst="roundRect">
            <a:avLst/>
          </a:prstGeom>
          <a:solidFill>
            <a:srgbClr val="0066CC"/>
          </a:solidFill>
          <a:ln w="12700" cap="sq" cmpd="sng" algn="ctr">
            <a:noFill/>
            <a:prstDash val="solid"/>
            <a:round/>
            <a:headEnd type="none" w="sm" len="sm"/>
            <a:tailEnd type="none" w="sm" len="sm"/>
          </a:ln>
          <a:effectLst>
            <a:innerShdw blurRad="114300">
              <a:prstClr val="black"/>
            </a:innerShdw>
          </a:effectLst>
        </p:spPr>
        <p:txBody>
          <a:bodyPr vert="horz" wrap="square" lIns="91440" tIns="45720" rIns="91440" bIns="91440" numCol="1" rtlCol="0" anchor="ctr" anchorCtr="0" compatLnSpc="1">
            <a:prstTxWarp prst="textNoShape">
              <a:avLst/>
            </a:prstTxWarp>
            <a:noAutofit/>
          </a:bodyPr>
          <a:lstStyle/>
          <a:p>
            <a:pPr marL="53975" algn="l"/>
            <a:r>
              <a:rPr lang="en-US" sz="2900" dirty="0">
                <a:solidFill>
                  <a:schemeClr val="accent3"/>
                </a:solidFill>
                <a:latin typeface="Liberation Sans" panose="020B0604020202020204" pitchFamily="34" charset="0"/>
              </a:rPr>
              <a:t>Trial Balance</a:t>
            </a:r>
            <a:endParaRPr lang="en-US" sz="2900" b="1" i="0" dirty="0">
              <a:solidFill>
                <a:schemeClr val="accent3"/>
              </a:solidFill>
              <a:latin typeface="Liberation Sans" panose="020B0604020202020204" pitchFamily="34" charset="0"/>
            </a:endParaRPr>
          </a:p>
        </p:txBody>
      </p:sp>
      <p:sp>
        <p:nvSpPr>
          <p:cNvPr id="11" name="Isosceles Triangle 10"/>
          <p:cNvSpPr/>
          <p:nvPr/>
        </p:nvSpPr>
        <p:spPr bwMode="auto">
          <a:xfrm rot="5400000">
            <a:off x="1917401" y="461615"/>
            <a:ext cx="338931" cy="329406"/>
          </a:xfrm>
          <a:prstGeom prst="triangle">
            <a:avLst/>
          </a:prstGeom>
          <a:solidFill>
            <a:srgbClr val="003399"/>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iberation Sans" panose="020B0604020202020204" pitchFamily="34" charset="0"/>
            </a:endParaRPr>
          </a:p>
        </p:txBody>
      </p:sp>
      <p:sp>
        <p:nvSpPr>
          <p:cNvPr id="12" name="TextBox 11"/>
          <p:cNvSpPr txBox="1"/>
          <p:nvPr/>
        </p:nvSpPr>
        <p:spPr>
          <a:xfrm>
            <a:off x="171260" y="330060"/>
            <a:ext cx="173374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lgn="ctr">
              <a:spcBef>
                <a:spcPct val="50000"/>
              </a:spcBef>
              <a:defRPr i="0">
                <a:solidFill>
                  <a:srgbClr val="E20000"/>
                </a:solidFill>
                <a:effectLst/>
                <a:latin typeface="Arial"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buClr>
                <a:srgbClr val="E20000"/>
              </a:buClr>
            </a:pPr>
            <a:r>
              <a:rPr lang="en-US" sz="3200" b="1" dirty="0">
                <a:latin typeface="Liberation Sans" panose="020B0604020202020204" pitchFamily="34" charset="0"/>
              </a:rPr>
              <a:t>DO IT!</a:t>
            </a:r>
          </a:p>
        </p:txBody>
      </p:sp>
      <p:sp>
        <p:nvSpPr>
          <p:cNvPr id="14" name="TextBox 13"/>
          <p:cNvSpPr txBox="1"/>
          <p:nvPr/>
        </p:nvSpPr>
        <p:spPr>
          <a:xfrm>
            <a:off x="2224274" y="262985"/>
            <a:ext cx="750370" cy="707886"/>
          </a:xfrm>
          <a:prstGeom prst="rect">
            <a:avLst/>
          </a:prstGeom>
          <a:noFill/>
        </p:spPr>
        <p:txBody>
          <a:bodyPr wrap="square" rtlCol="0">
            <a:spAutoFit/>
          </a:bodyPr>
          <a:lstStyle/>
          <a:p>
            <a:pPr algn="ctr">
              <a:buClr>
                <a:srgbClr val="E20000"/>
              </a:buClr>
            </a:pPr>
            <a:r>
              <a:rPr lang="en-US" sz="4000" b="1" i="0" dirty="0">
                <a:solidFill>
                  <a:srgbClr val="E20000"/>
                </a:solidFill>
                <a:effectLst/>
                <a:latin typeface="Liberation Sans" panose="020B0604020202020204" pitchFamily="34" charset="0"/>
              </a:rPr>
              <a:t>4a</a:t>
            </a:r>
          </a:p>
        </p:txBody>
      </p:sp>
      <p:cxnSp>
        <p:nvCxnSpPr>
          <p:cNvPr id="15" name="Straight Connector 14"/>
          <p:cNvCxnSpPr/>
          <p:nvPr/>
        </p:nvCxnSpPr>
        <p:spPr bwMode="auto">
          <a:xfrm>
            <a:off x="1905000" y="183567"/>
            <a:ext cx="0" cy="912801"/>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16" name="Rectangle 15"/>
          <p:cNvSpPr/>
          <p:nvPr/>
        </p:nvSpPr>
        <p:spPr bwMode="auto">
          <a:xfrm>
            <a:off x="8866496" y="15920"/>
            <a:ext cx="228600" cy="1244586"/>
          </a:xfrm>
          <a:prstGeom prst="rect">
            <a:avLst/>
          </a:prstGeom>
          <a:solidFill>
            <a:schemeClr val="accent3"/>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iberation Sans" panose="020B0604020202020204" pitchFamily="34" charset="0"/>
            </a:endParaRPr>
          </a:p>
        </p:txBody>
      </p:sp>
      <p:pic>
        <p:nvPicPr>
          <p:cNvPr id="901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425" y="1266632"/>
            <a:ext cx="8246335" cy="5079576"/>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9"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4 </a:t>
            </a:r>
          </a:p>
        </p:txBody>
      </p:sp>
      <mc:AlternateContent xmlns:mc="http://schemas.openxmlformats.org/markup-compatibility/2006" xmlns:p14="http://schemas.microsoft.com/office/powerpoint/2010/main">
        <mc:Choice Requires="p14">
          <p:contentPart p14:bwMode="auto" r:id="rId4">
            <p14:nvContentPartPr>
              <p14:cNvPr id="3" name="Ink 2"/>
              <p14:cNvContentPartPr/>
              <p14:nvPr/>
            </p14:nvContentPartPr>
            <p14:xfrm>
              <a:off x="8151309" y="5668971"/>
              <a:ext cx="897120" cy="775800"/>
            </p14:xfrm>
          </p:contentPart>
        </mc:Choice>
        <mc:Fallback xmlns="">
          <p:pic>
            <p:nvPicPr>
              <p:cNvPr id="3" name="Ink 2"/>
              <p:cNvPicPr/>
              <p:nvPr/>
            </p:nvPicPr>
            <p:blipFill>
              <a:blip r:embed="rId5"/>
              <a:stretch>
                <a:fillRect/>
              </a:stretch>
            </p:blipFill>
            <p:spPr>
              <a:xfrm>
                <a:off x="8139429" y="5657091"/>
                <a:ext cx="920880" cy="799560"/>
              </a:xfrm>
              <a:prstGeom prst="rect">
                <a:avLst/>
              </a:prstGeom>
            </p:spPr>
          </p:pic>
        </mc:Fallback>
      </mc:AlternateContent>
    </p:spTree>
    <p:extLst>
      <p:ext uri="{BB962C8B-B14F-4D97-AF65-F5344CB8AC3E}">
        <p14:creationId xmlns:p14="http://schemas.microsoft.com/office/powerpoint/2010/main" val="763229963"/>
      </p:ext>
    </p:extLst>
  </p:cSld>
  <p:clrMapOvr>
    <a:masterClrMapping/>
  </p:clrMapOvr>
  <p:transition>
    <p:wipe dir="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552" y="1993085"/>
            <a:ext cx="7709212" cy="437473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23" name="Rounded Rectangle 22"/>
          <p:cNvSpPr/>
          <p:nvPr/>
        </p:nvSpPr>
        <p:spPr bwMode="auto">
          <a:xfrm>
            <a:off x="3048000" y="281833"/>
            <a:ext cx="5943600" cy="778467"/>
          </a:xfrm>
          <a:prstGeom prst="roundRect">
            <a:avLst/>
          </a:prstGeom>
          <a:solidFill>
            <a:srgbClr val="0066CC"/>
          </a:solidFill>
          <a:ln w="12700" cap="sq" cmpd="sng" algn="ctr">
            <a:noFill/>
            <a:prstDash val="solid"/>
            <a:round/>
            <a:headEnd type="none" w="sm" len="sm"/>
            <a:tailEnd type="none" w="sm" len="sm"/>
          </a:ln>
          <a:effectLst>
            <a:innerShdw blurRad="114300">
              <a:prstClr val="black"/>
            </a:innerShdw>
          </a:effectLst>
        </p:spPr>
        <p:txBody>
          <a:bodyPr vert="horz" wrap="square" lIns="91440" tIns="45720" rIns="91440" bIns="91440" numCol="1" rtlCol="0" anchor="ctr" anchorCtr="0" compatLnSpc="1">
            <a:prstTxWarp prst="textNoShape">
              <a:avLst/>
            </a:prstTxWarp>
            <a:noAutofit/>
          </a:bodyPr>
          <a:lstStyle/>
          <a:p>
            <a:pPr marL="53975" algn="l"/>
            <a:r>
              <a:rPr lang="en-US" sz="2900" dirty="0">
                <a:solidFill>
                  <a:schemeClr val="accent3"/>
                </a:solidFill>
                <a:latin typeface="Liberation Sans" panose="020B0604020202020204" pitchFamily="34" charset="0"/>
              </a:rPr>
              <a:t>Trial Balance</a:t>
            </a:r>
            <a:endParaRPr lang="en-US" sz="2900" b="1" i="0" dirty="0">
              <a:solidFill>
                <a:schemeClr val="accent3"/>
              </a:solidFill>
              <a:latin typeface="Liberation Sans" panose="020B0604020202020204" pitchFamily="34" charset="0"/>
            </a:endParaRPr>
          </a:p>
        </p:txBody>
      </p:sp>
      <p:sp>
        <p:nvSpPr>
          <p:cNvPr id="11" name="Isosceles Triangle 10"/>
          <p:cNvSpPr/>
          <p:nvPr/>
        </p:nvSpPr>
        <p:spPr bwMode="auto">
          <a:xfrm rot="5400000">
            <a:off x="1917401" y="461615"/>
            <a:ext cx="338931" cy="329406"/>
          </a:xfrm>
          <a:prstGeom prst="triangle">
            <a:avLst/>
          </a:prstGeom>
          <a:solidFill>
            <a:srgbClr val="003399"/>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iberation Sans" panose="020B0604020202020204" pitchFamily="34" charset="0"/>
            </a:endParaRPr>
          </a:p>
        </p:txBody>
      </p:sp>
      <p:sp>
        <p:nvSpPr>
          <p:cNvPr id="12" name="TextBox 11"/>
          <p:cNvSpPr txBox="1"/>
          <p:nvPr/>
        </p:nvSpPr>
        <p:spPr>
          <a:xfrm>
            <a:off x="171260" y="330060"/>
            <a:ext cx="173374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lgn="ctr">
              <a:spcBef>
                <a:spcPct val="50000"/>
              </a:spcBef>
              <a:defRPr i="0">
                <a:solidFill>
                  <a:srgbClr val="E20000"/>
                </a:solidFill>
                <a:effectLst/>
                <a:latin typeface="Arial"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buClr>
                <a:srgbClr val="E20000"/>
              </a:buClr>
            </a:pPr>
            <a:r>
              <a:rPr lang="en-US" sz="3200" b="1" dirty="0">
                <a:latin typeface="Liberation Sans" panose="020B0604020202020204" pitchFamily="34" charset="0"/>
              </a:rPr>
              <a:t>DO IT!</a:t>
            </a:r>
          </a:p>
        </p:txBody>
      </p:sp>
      <p:cxnSp>
        <p:nvCxnSpPr>
          <p:cNvPr id="15" name="Straight Connector 14"/>
          <p:cNvCxnSpPr/>
          <p:nvPr/>
        </p:nvCxnSpPr>
        <p:spPr bwMode="auto">
          <a:xfrm>
            <a:off x="1905000" y="183567"/>
            <a:ext cx="0" cy="912801"/>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16" name="Rectangle 15"/>
          <p:cNvSpPr/>
          <p:nvPr/>
        </p:nvSpPr>
        <p:spPr bwMode="auto">
          <a:xfrm>
            <a:off x="8866496" y="15920"/>
            <a:ext cx="228600" cy="1244586"/>
          </a:xfrm>
          <a:prstGeom prst="rect">
            <a:avLst/>
          </a:prstGeom>
          <a:solidFill>
            <a:schemeClr val="accent3"/>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iberation Sans" panose="020B0604020202020204" pitchFamily="34" charset="0"/>
            </a:endParaRPr>
          </a:p>
        </p:txBody>
      </p:sp>
      <p:sp>
        <p:nvSpPr>
          <p:cNvPr id="17" name="Text Box 2"/>
          <p:cNvSpPr txBox="1">
            <a:spLocks noChangeArrowheads="1"/>
          </p:cNvSpPr>
          <p:nvPr/>
        </p:nvSpPr>
        <p:spPr bwMode="auto">
          <a:xfrm>
            <a:off x="609600" y="1390936"/>
            <a:ext cx="80772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lgn="ctr">
                <a:solidFill>
                  <a:srgbClr val="000000"/>
                </a:solidFill>
                <a:miter lim="800000"/>
                <a:headEnd type="none" w="sm" len="sm"/>
                <a:tailEnd type="none" w="sm" len="sm"/>
              </a14:hiddenLine>
            </a:ext>
          </a:extLst>
        </p:spPr>
        <p:txBody>
          <a:bodyPr wrap="square">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marL="463550" indent="-463550">
              <a:buNone/>
            </a:pPr>
            <a:r>
              <a:rPr lang="en-US" sz="2200" b="0" dirty="0">
                <a:solidFill>
                  <a:schemeClr val="tx1"/>
                </a:solidFill>
                <a:latin typeface="Liberation Sans" panose="020B0604020202020204" pitchFamily="34" charset="0"/>
              </a:rPr>
              <a:t>(a) 	Determine the net income for the quarter April 1 to June 30.</a:t>
            </a:r>
            <a:endParaRPr lang="en-US" sz="2200" dirty="0">
              <a:solidFill>
                <a:schemeClr val="tx1"/>
              </a:solidFill>
              <a:latin typeface="Liberation Sans" panose="020B0604020202020204" pitchFamily="34" charset="0"/>
            </a:endParaRPr>
          </a:p>
        </p:txBody>
      </p:sp>
      <p:sp>
        <p:nvSpPr>
          <p:cNvPr id="3" name="Rectangle 2"/>
          <p:cNvSpPr/>
          <p:nvPr/>
        </p:nvSpPr>
        <p:spPr bwMode="auto">
          <a:xfrm>
            <a:off x="1219200" y="2348552"/>
            <a:ext cx="7314564" cy="304800"/>
          </a:xfrm>
          <a:prstGeom prst="rect">
            <a:avLst/>
          </a:prstGeom>
          <a:solidFill>
            <a:schemeClr val="accent3"/>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18" name="Rectangle 17"/>
          <p:cNvSpPr/>
          <p:nvPr/>
        </p:nvSpPr>
        <p:spPr bwMode="auto">
          <a:xfrm>
            <a:off x="1219200" y="2667000"/>
            <a:ext cx="7314564" cy="304800"/>
          </a:xfrm>
          <a:prstGeom prst="rect">
            <a:avLst/>
          </a:prstGeom>
          <a:solidFill>
            <a:schemeClr val="accent3"/>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19" name="Rectangle 18"/>
          <p:cNvSpPr/>
          <p:nvPr/>
        </p:nvSpPr>
        <p:spPr bwMode="auto">
          <a:xfrm>
            <a:off x="7087253" y="2971800"/>
            <a:ext cx="1447147" cy="304800"/>
          </a:xfrm>
          <a:prstGeom prst="rect">
            <a:avLst/>
          </a:prstGeom>
          <a:solidFill>
            <a:schemeClr val="accent3"/>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20" name="Rectangle 19"/>
          <p:cNvSpPr/>
          <p:nvPr/>
        </p:nvSpPr>
        <p:spPr bwMode="auto">
          <a:xfrm>
            <a:off x="1219200" y="3657600"/>
            <a:ext cx="7314564" cy="304800"/>
          </a:xfrm>
          <a:prstGeom prst="rect">
            <a:avLst/>
          </a:prstGeom>
          <a:solidFill>
            <a:schemeClr val="accent3"/>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21" name="Rectangle 20"/>
          <p:cNvSpPr/>
          <p:nvPr/>
        </p:nvSpPr>
        <p:spPr bwMode="auto">
          <a:xfrm>
            <a:off x="1219200" y="3976048"/>
            <a:ext cx="7314564" cy="304800"/>
          </a:xfrm>
          <a:prstGeom prst="rect">
            <a:avLst/>
          </a:prstGeom>
          <a:solidFill>
            <a:schemeClr val="accent3"/>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22" name="Rectangle 21"/>
          <p:cNvSpPr/>
          <p:nvPr/>
        </p:nvSpPr>
        <p:spPr bwMode="auto">
          <a:xfrm>
            <a:off x="1219200" y="4288808"/>
            <a:ext cx="7314564" cy="304800"/>
          </a:xfrm>
          <a:prstGeom prst="rect">
            <a:avLst/>
          </a:prstGeom>
          <a:solidFill>
            <a:schemeClr val="accent3"/>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24" name="Rectangle 23"/>
          <p:cNvSpPr/>
          <p:nvPr/>
        </p:nvSpPr>
        <p:spPr bwMode="auto">
          <a:xfrm>
            <a:off x="1219200" y="4593608"/>
            <a:ext cx="7314564" cy="304800"/>
          </a:xfrm>
          <a:prstGeom prst="rect">
            <a:avLst/>
          </a:prstGeom>
          <a:solidFill>
            <a:schemeClr val="accent3"/>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25" name="Rectangle 24"/>
          <p:cNvSpPr/>
          <p:nvPr/>
        </p:nvSpPr>
        <p:spPr bwMode="auto">
          <a:xfrm>
            <a:off x="1219200" y="4890448"/>
            <a:ext cx="7314564" cy="304800"/>
          </a:xfrm>
          <a:prstGeom prst="rect">
            <a:avLst/>
          </a:prstGeom>
          <a:solidFill>
            <a:schemeClr val="accent3"/>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26" name="Rectangle 25"/>
          <p:cNvSpPr/>
          <p:nvPr/>
        </p:nvSpPr>
        <p:spPr bwMode="auto">
          <a:xfrm>
            <a:off x="1219200" y="5193656"/>
            <a:ext cx="7314564" cy="335280"/>
          </a:xfrm>
          <a:prstGeom prst="rect">
            <a:avLst/>
          </a:prstGeom>
          <a:solidFill>
            <a:schemeClr val="accent3"/>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27" name="Rectangle 26"/>
          <p:cNvSpPr/>
          <p:nvPr/>
        </p:nvSpPr>
        <p:spPr bwMode="auto">
          <a:xfrm>
            <a:off x="7086600" y="5527344"/>
            <a:ext cx="1447147" cy="304800"/>
          </a:xfrm>
          <a:prstGeom prst="rect">
            <a:avLst/>
          </a:prstGeom>
          <a:solidFill>
            <a:schemeClr val="accent3"/>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28" name="Rectangle 27"/>
          <p:cNvSpPr/>
          <p:nvPr/>
        </p:nvSpPr>
        <p:spPr bwMode="auto">
          <a:xfrm>
            <a:off x="7086600" y="5894696"/>
            <a:ext cx="1447147" cy="304800"/>
          </a:xfrm>
          <a:prstGeom prst="rect">
            <a:avLst/>
          </a:prstGeom>
          <a:solidFill>
            <a:schemeClr val="accent3"/>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29"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4 </a:t>
            </a:r>
          </a:p>
        </p:txBody>
      </p:sp>
      <p:sp>
        <p:nvSpPr>
          <p:cNvPr id="30" name="TextBox 29"/>
          <p:cNvSpPr txBox="1"/>
          <p:nvPr/>
        </p:nvSpPr>
        <p:spPr>
          <a:xfrm>
            <a:off x="2224274" y="262985"/>
            <a:ext cx="750370" cy="707886"/>
          </a:xfrm>
          <a:prstGeom prst="rect">
            <a:avLst/>
          </a:prstGeom>
          <a:noFill/>
        </p:spPr>
        <p:txBody>
          <a:bodyPr wrap="square" rtlCol="0">
            <a:spAutoFit/>
          </a:bodyPr>
          <a:lstStyle/>
          <a:p>
            <a:pPr algn="ctr">
              <a:buClr>
                <a:srgbClr val="E20000"/>
              </a:buClr>
            </a:pPr>
            <a:r>
              <a:rPr lang="en-US" sz="4000" b="1" i="0" dirty="0">
                <a:solidFill>
                  <a:srgbClr val="E20000"/>
                </a:solidFill>
                <a:effectLst/>
                <a:latin typeface="Liberation Sans" panose="020B0604020202020204" pitchFamily="34" charset="0"/>
              </a:rPr>
              <a:t>4a</a:t>
            </a:r>
          </a:p>
        </p:txBody>
      </p:sp>
    </p:spTree>
    <p:extLst>
      <p:ext uri="{BB962C8B-B14F-4D97-AF65-F5344CB8AC3E}">
        <p14:creationId xmlns:p14="http://schemas.microsoft.com/office/powerpoint/2010/main" val="47784977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9"/>
                                        </p:tgtEl>
                                      </p:cBhvr>
                                    </p:animEffect>
                                    <p:set>
                                      <p:cBhvr>
                                        <p:cTn id="17" dur="1" fill="hold">
                                          <p:stCondLst>
                                            <p:cond delay="499"/>
                                          </p:stCondLst>
                                        </p:cTn>
                                        <p:tgtEl>
                                          <p:spTgt spid="1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20"/>
                                        </p:tgtEl>
                                      </p:cBhvr>
                                    </p:animEffect>
                                    <p:set>
                                      <p:cBhvr>
                                        <p:cTn id="22" dur="1" fill="hold">
                                          <p:stCondLst>
                                            <p:cond delay="499"/>
                                          </p:stCondLst>
                                        </p:cTn>
                                        <p:tgtEl>
                                          <p:spTgt spid="2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21"/>
                                        </p:tgtEl>
                                      </p:cBhvr>
                                    </p:animEffect>
                                    <p:set>
                                      <p:cBhvr>
                                        <p:cTn id="27" dur="1" fill="hold">
                                          <p:stCondLst>
                                            <p:cond delay="499"/>
                                          </p:stCondLst>
                                        </p:cTn>
                                        <p:tgtEl>
                                          <p:spTgt spid="2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2"/>
                                        </p:tgtEl>
                                      </p:cBhvr>
                                    </p:animEffect>
                                    <p:set>
                                      <p:cBhvr>
                                        <p:cTn id="32" dur="1" fill="hold">
                                          <p:stCondLst>
                                            <p:cond delay="499"/>
                                          </p:stCondLst>
                                        </p:cTn>
                                        <p:tgtEl>
                                          <p:spTgt spid="2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24"/>
                                        </p:tgtEl>
                                      </p:cBhvr>
                                    </p:animEffect>
                                    <p:set>
                                      <p:cBhvr>
                                        <p:cTn id="37" dur="1" fill="hold">
                                          <p:stCondLst>
                                            <p:cond delay="499"/>
                                          </p:stCondLst>
                                        </p:cTn>
                                        <p:tgtEl>
                                          <p:spTgt spid="2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25"/>
                                        </p:tgtEl>
                                      </p:cBhvr>
                                    </p:animEffect>
                                    <p:set>
                                      <p:cBhvr>
                                        <p:cTn id="42" dur="1" fill="hold">
                                          <p:stCondLst>
                                            <p:cond delay="499"/>
                                          </p:stCondLst>
                                        </p:cTn>
                                        <p:tgtEl>
                                          <p:spTgt spid="2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26"/>
                                        </p:tgtEl>
                                      </p:cBhvr>
                                    </p:animEffect>
                                    <p:set>
                                      <p:cBhvr>
                                        <p:cTn id="47" dur="1" fill="hold">
                                          <p:stCondLst>
                                            <p:cond delay="499"/>
                                          </p:stCondLst>
                                        </p:cTn>
                                        <p:tgtEl>
                                          <p:spTgt spid="26"/>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28"/>
                                        </p:tgtEl>
                                      </p:cBhvr>
                                    </p:animEffect>
                                    <p:set>
                                      <p:cBhvr>
                                        <p:cTn id="57"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animBg="1"/>
      <p:bldP spid="19" grpId="0" animBg="1"/>
      <p:bldP spid="20" grpId="0" animBg="1"/>
      <p:bldP spid="21" grpId="0" animBg="1"/>
      <p:bldP spid="22" grpId="0" animBg="1"/>
      <p:bldP spid="24" grpId="0" animBg="1"/>
      <p:bldP spid="25" grpId="0" animBg="1"/>
      <p:bldP spid="26" grpId="0" animBg="1"/>
      <p:bldP spid="27" grpId="0" animBg="1"/>
      <p:bldP spid="28"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22"/>
          <p:cNvSpPr/>
          <p:nvPr/>
        </p:nvSpPr>
        <p:spPr bwMode="auto">
          <a:xfrm>
            <a:off x="3048000" y="281833"/>
            <a:ext cx="5943600" cy="778467"/>
          </a:xfrm>
          <a:prstGeom prst="roundRect">
            <a:avLst/>
          </a:prstGeom>
          <a:solidFill>
            <a:srgbClr val="0066CC"/>
          </a:solidFill>
          <a:ln w="12700" cap="sq" cmpd="sng" algn="ctr">
            <a:noFill/>
            <a:prstDash val="solid"/>
            <a:round/>
            <a:headEnd type="none" w="sm" len="sm"/>
            <a:tailEnd type="none" w="sm" len="sm"/>
          </a:ln>
          <a:effectLst>
            <a:innerShdw blurRad="114300">
              <a:prstClr val="black"/>
            </a:innerShdw>
          </a:effectLst>
        </p:spPr>
        <p:txBody>
          <a:bodyPr vert="horz" wrap="square" lIns="91440" tIns="45720" rIns="91440" bIns="91440" numCol="1" rtlCol="0" anchor="ctr" anchorCtr="0" compatLnSpc="1">
            <a:prstTxWarp prst="textNoShape">
              <a:avLst/>
            </a:prstTxWarp>
            <a:noAutofit/>
          </a:bodyPr>
          <a:lstStyle/>
          <a:p>
            <a:pPr marL="53975" algn="l"/>
            <a:r>
              <a:rPr lang="en-US" sz="2900" dirty="0">
                <a:solidFill>
                  <a:schemeClr val="accent3"/>
                </a:solidFill>
                <a:latin typeface="Liberation Sans" panose="020B0604020202020204" pitchFamily="34" charset="0"/>
              </a:rPr>
              <a:t>Trial Balance</a:t>
            </a:r>
            <a:endParaRPr lang="en-US" sz="2900" b="1" i="0" dirty="0">
              <a:solidFill>
                <a:schemeClr val="accent3"/>
              </a:solidFill>
              <a:latin typeface="Liberation Sans" panose="020B0604020202020204" pitchFamily="34" charset="0"/>
            </a:endParaRPr>
          </a:p>
        </p:txBody>
      </p:sp>
      <p:sp>
        <p:nvSpPr>
          <p:cNvPr id="11" name="Isosceles Triangle 10"/>
          <p:cNvSpPr/>
          <p:nvPr/>
        </p:nvSpPr>
        <p:spPr bwMode="auto">
          <a:xfrm rot="5400000">
            <a:off x="1917401" y="461615"/>
            <a:ext cx="338931" cy="329406"/>
          </a:xfrm>
          <a:prstGeom prst="triangle">
            <a:avLst/>
          </a:prstGeom>
          <a:solidFill>
            <a:srgbClr val="003399"/>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iberation Sans" panose="020B0604020202020204" pitchFamily="34" charset="0"/>
            </a:endParaRPr>
          </a:p>
        </p:txBody>
      </p:sp>
      <p:sp>
        <p:nvSpPr>
          <p:cNvPr id="12" name="TextBox 11"/>
          <p:cNvSpPr txBox="1"/>
          <p:nvPr/>
        </p:nvSpPr>
        <p:spPr>
          <a:xfrm>
            <a:off x="171260" y="330060"/>
            <a:ext cx="173374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lgn="ctr">
              <a:spcBef>
                <a:spcPct val="50000"/>
              </a:spcBef>
              <a:defRPr i="0">
                <a:solidFill>
                  <a:srgbClr val="E20000"/>
                </a:solidFill>
                <a:effectLst/>
                <a:latin typeface="Arial"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buClr>
                <a:srgbClr val="E20000"/>
              </a:buClr>
            </a:pPr>
            <a:r>
              <a:rPr lang="en-US" sz="3200" b="1" dirty="0">
                <a:latin typeface="Liberation Sans" panose="020B0604020202020204" pitchFamily="34" charset="0"/>
              </a:rPr>
              <a:t>DO IT!</a:t>
            </a:r>
          </a:p>
        </p:txBody>
      </p:sp>
      <p:cxnSp>
        <p:nvCxnSpPr>
          <p:cNvPr id="15" name="Straight Connector 14"/>
          <p:cNvCxnSpPr/>
          <p:nvPr/>
        </p:nvCxnSpPr>
        <p:spPr bwMode="auto">
          <a:xfrm>
            <a:off x="1905000" y="183567"/>
            <a:ext cx="0" cy="912801"/>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16" name="Rectangle 15"/>
          <p:cNvSpPr/>
          <p:nvPr/>
        </p:nvSpPr>
        <p:spPr bwMode="auto">
          <a:xfrm>
            <a:off x="8866496" y="15920"/>
            <a:ext cx="228600" cy="1244586"/>
          </a:xfrm>
          <a:prstGeom prst="rect">
            <a:avLst/>
          </a:prstGeom>
          <a:solidFill>
            <a:schemeClr val="accent3"/>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iberation Sans" panose="020B0604020202020204" pitchFamily="34" charset="0"/>
            </a:endParaRPr>
          </a:p>
        </p:txBody>
      </p:sp>
      <p:sp>
        <p:nvSpPr>
          <p:cNvPr id="17" name="Text Box 2"/>
          <p:cNvSpPr txBox="1">
            <a:spLocks noChangeArrowheads="1"/>
          </p:cNvSpPr>
          <p:nvPr/>
        </p:nvSpPr>
        <p:spPr bwMode="auto">
          <a:xfrm>
            <a:off x="609600" y="1390936"/>
            <a:ext cx="80772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lgn="ctr">
                <a:solidFill>
                  <a:srgbClr val="000000"/>
                </a:solidFill>
                <a:miter lim="800000"/>
                <a:headEnd type="none" w="sm" len="sm"/>
                <a:tailEnd type="none" w="sm" len="sm"/>
              </a14:hiddenLine>
            </a:ext>
          </a:extLst>
        </p:spPr>
        <p:txBody>
          <a:bodyPr wrap="square">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marL="457200" indent="-457200">
              <a:buClr>
                <a:schemeClr val="tx1"/>
              </a:buClr>
              <a:buSzPct val="100000"/>
              <a:buFont typeface="Wingdings" panose="05000000000000000000" pitchFamily="2" charset="2"/>
              <a:buAutoNum type="alphaLcParenBoth" startAt="2"/>
            </a:pPr>
            <a:r>
              <a:rPr lang="en-US" sz="2200" b="0" dirty="0">
                <a:solidFill>
                  <a:schemeClr val="tx1"/>
                </a:solidFill>
                <a:latin typeface="Liberation Sans" panose="020B0604020202020204" pitchFamily="34" charset="0"/>
              </a:rPr>
              <a:t>Determine the total assets and total liabilities at June 30, 2017.</a:t>
            </a:r>
          </a:p>
        </p:txBody>
      </p:sp>
      <p:pic>
        <p:nvPicPr>
          <p:cNvPr id="921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974" y="2352675"/>
            <a:ext cx="8392026" cy="2828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Rectangle 28"/>
          <p:cNvSpPr/>
          <p:nvPr/>
        </p:nvSpPr>
        <p:spPr bwMode="auto">
          <a:xfrm>
            <a:off x="381000" y="2704900"/>
            <a:ext cx="4541769" cy="229001"/>
          </a:xfrm>
          <a:prstGeom prst="rect">
            <a:avLst/>
          </a:prstGeom>
          <a:solidFill>
            <a:schemeClr val="accent3"/>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30" name="Rectangle 29"/>
          <p:cNvSpPr/>
          <p:nvPr/>
        </p:nvSpPr>
        <p:spPr bwMode="auto">
          <a:xfrm>
            <a:off x="381000" y="3276600"/>
            <a:ext cx="4541769" cy="229001"/>
          </a:xfrm>
          <a:prstGeom prst="rect">
            <a:avLst/>
          </a:prstGeom>
          <a:solidFill>
            <a:schemeClr val="accent3"/>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31" name="Rectangle 30"/>
          <p:cNvSpPr/>
          <p:nvPr/>
        </p:nvSpPr>
        <p:spPr bwMode="auto">
          <a:xfrm>
            <a:off x="381000" y="3227696"/>
            <a:ext cx="4541769" cy="229001"/>
          </a:xfrm>
          <a:prstGeom prst="rect">
            <a:avLst/>
          </a:prstGeom>
          <a:solidFill>
            <a:schemeClr val="accent3"/>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32" name="Rectangle 31"/>
          <p:cNvSpPr/>
          <p:nvPr/>
        </p:nvSpPr>
        <p:spPr bwMode="auto">
          <a:xfrm>
            <a:off x="381000" y="3489280"/>
            <a:ext cx="4541769" cy="229001"/>
          </a:xfrm>
          <a:prstGeom prst="rect">
            <a:avLst/>
          </a:prstGeom>
          <a:solidFill>
            <a:schemeClr val="accent3"/>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33" name="Rectangle 32"/>
          <p:cNvSpPr/>
          <p:nvPr/>
        </p:nvSpPr>
        <p:spPr bwMode="auto">
          <a:xfrm>
            <a:off x="381000" y="3712118"/>
            <a:ext cx="4541769" cy="251901"/>
          </a:xfrm>
          <a:prstGeom prst="rect">
            <a:avLst/>
          </a:prstGeom>
          <a:solidFill>
            <a:schemeClr val="accent3"/>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34" name="Rectangle 33"/>
          <p:cNvSpPr/>
          <p:nvPr/>
        </p:nvSpPr>
        <p:spPr bwMode="auto">
          <a:xfrm>
            <a:off x="381000" y="3984008"/>
            <a:ext cx="4541769" cy="790573"/>
          </a:xfrm>
          <a:prstGeom prst="rect">
            <a:avLst/>
          </a:prstGeom>
          <a:solidFill>
            <a:schemeClr val="accent3"/>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35" name="Rectangle 34"/>
          <p:cNvSpPr/>
          <p:nvPr/>
        </p:nvSpPr>
        <p:spPr bwMode="auto">
          <a:xfrm>
            <a:off x="3964579" y="4800199"/>
            <a:ext cx="988421" cy="229001"/>
          </a:xfrm>
          <a:prstGeom prst="rect">
            <a:avLst/>
          </a:prstGeom>
          <a:solidFill>
            <a:schemeClr val="accent3"/>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36" name="Rectangle 35"/>
          <p:cNvSpPr/>
          <p:nvPr/>
        </p:nvSpPr>
        <p:spPr bwMode="auto">
          <a:xfrm>
            <a:off x="5274502" y="2707944"/>
            <a:ext cx="3412298" cy="229001"/>
          </a:xfrm>
          <a:prstGeom prst="rect">
            <a:avLst/>
          </a:prstGeom>
          <a:solidFill>
            <a:schemeClr val="accent3"/>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37" name="Rectangle 36"/>
          <p:cNvSpPr/>
          <p:nvPr/>
        </p:nvSpPr>
        <p:spPr bwMode="auto">
          <a:xfrm>
            <a:off x="5274502" y="2974443"/>
            <a:ext cx="3412298" cy="229001"/>
          </a:xfrm>
          <a:prstGeom prst="rect">
            <a:avLst/>
          </a:prstGeom>
          <a:solidFill>
            <a:schemeClr val="accent3"/>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38" name="Rectangle 37"/>
          <p:cNvSpPr/>
          <p:nvPr/>
        </p:nvSpPr>
        <p:spPr bwMode="auto">
          <a:xfrm>
            <a:off x="5274502" y="3230740"/>
            <a:ext cx="3412298" cy="229001"/>
          </a:xfrm>
          <a:prstGeom prst="rect">
            <a:avLst/>
          </a:prstGeom>
          <a:solidFill>
            <a:schemeClr val="accent3"/>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39" name="Rectangle 38"/>
          <p:cNvSpPr/>
          <p:nvPr/>
        </p:nvSpPr>
        <p:spPr bwMode="auto">
          <a:xfrm>
            <a:off x="5285096" y="3485164"/>
            <a:ext cx="3412298" cy="490884"/>
          </a:xfrm>
          <a:prstGeom prst="rect">
            <a:avLst/>
          </a:prstGeom>
          <a:solidFill>
            <a:schemeClr val="accent3"/>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40" name="Rectangle 39"/>
          <p:cNvSpPr/>
          <p:nvPr/>
        </p:nvSpPr>
        <p:spPr bwMode="auto">
          <a:xfrm>
            <a:off x="5274502" y="3991493"/>
            <a:ext cx="3412298" cy="251901"/>
          </a:xfrm>
          <a:prstGeom prst="rect">
            <a:avLst/>
          </a:prstGeom>
          <a:solidFill>
            <a:schemeClr val="accent3"/>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41" name="Rectangle 40"/>
          <p:cNvSpPr/>
          <p:nvPr/>
        </p:nvSpPr>
        <p:spPr bwMode="auto">
          <a:xfrm>
            <a:off x="7848600" y="4735404"/>
            <a:ext cx="988421" cy="304800"/>
          </a:xfrm>
          <a:prstGeom prst="rect">
            <a:avLst/>
          </a:prstGeom>
          <a:solidFill>
            <a:schemeClr val="accent3"/>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24"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4 </a:t>
            </a:r>
          </a:p>
        </p:txBody>
      </p:sp>
      <p:sp>
        <p:nvSpPr>
          <p:cNvPr id="25" name="TextBox 24"/>
          <p:cNvSpPr txBox="1"/>
          <p:nvPr/>
        </p:nvSpPr>
        <p:spPr>
          <a:xfrm>
            <a:off x="2224274" y="262985"/>
            <a:ext cx="750370" cy="707886"/>
          </a:xfrm>
          <a:prstGeom prst="rect">
            <a:avLst/>
          </a:prstGeom>
          <a:noFill/>
        </p:spPr>
        <p:txBody>
          <a:bodyPr wrap="square" rtlCol="0">
            <a:spAutoFit/>
          </a:bodyPr>
          <a:lstStyle/>
          <a:p>
            <a:pPr algn="ctr">
              <a:buClr>
                <a:srgbClr val="E20000"/>
              </a:buClr>
            </a:pPr>
            <a:r>
              <a:rPr lang="en-US" sz="4000" b="1" i="0" dirty="0">
                <a:solidFill>
                  <a:srgbClr val="E20000"/>
                </a:solidFill>
                <a:effectLst/>
                <a:latin typeface="Liberation Sans" panose="020B0604020202020204" pitchFamily="34" charset="0"/>
              </a:rPr>
              <a:t>4a</a:t>
            </a:r>
          </a:p>
        </p:txBody>
      </p:sp>
    </p:spTree>
    <p:extLst>
      <p:ext uri="{BB962C8B-B14F-4D97-AF65-F5344CB8AC3E}">
        <p14:creationId xmlns:p14="http://schemas.microsoft.com/office/powerpoint/2010/main" val="36711235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9"/>
                                        </p:tgtEl>
                                      </p:cBhvr>
                                    </p:animEffect>
                                    <p:set>
                                      <p:cBhvr>
                                        <p:cTn id="7" dur="1" fill="hold">
                                          <p:stCondLst>
                                            <p:cond delay="499"/>
                                          </p:stCondLst>
                                        </p:cTn>
                                        <p:tgtEl>
                                          <p:spTgt spid="2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30"/>
                                        </p:tgtEl>
                                      </p:cBhvr>
                                    </p:animEffect>
                                    <p:set>
                                      <p:cBhvr>
                                        <p:cTn id="12" dur="1" fill="hold">
                                          <p:stCondLst>
                                            <p:cond delay="499"/>
                                          </p:stCondLst>
                                        </p:cTn>
                                        <p:tgtEl>
                                          <p:spTgt spid="3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31"/>
                                        </p:tgtEl>
                                      </p:cBhvr>
                                    </p:animEffect>
                                    <p:set>
                                      <p:cBhvr>
                                        <p:cTn id="17" dur="1" fill="hold">
                                          <p:stCondLst>
                                            <p:cond delay="499"/>
                                          </p:stCondLst>
                                        </p:cTn>
                                        <p:tgtEl>
                                          <p:spTgt spid="3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33"/>
                                        </p:tgtEl>
                                      </p:cBhvr>
                                    </p:animEffect>
                                    <p:set>
                                      <p:cBhvr>
                                        <p:cTn id="27" dur="1" fill="hold">
                                          <p:stCondLst>
                                            <p:cond delay="499"/>
                                          </p:stCondLst>
                                        </p:cTn>
                                        <p:tgtEl>
                                          <p:spTgt spid="3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34"/>
                                        </p:tgtEl>
                                      </p:cBhvr>
                                    </p:animEffect>
                                    <p:set>
                                      <p:cBhvr>
                                        <p:cTn id="32" dur="1" fill="hold">
                                          <p:stCondLst>
                                            <p:cond delay="499"/>
                                          </p:stCondLst>
                                        </p:cTn>
                                        <p:tgtEl>
                                          <p:spTgt spid="3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35"/>
                                        </p:tgtEl>
                                      </p:cBhvr>
                                    </p:animEffect>
                                    <p:set>
                                      <p:cBhvr>
                                        <p:cTn id="37" dur="1" fill="hold">
                                          <p:stCondLst>
                                            <p:cond delay="499"/>
                                          </p:stCondLst>
                                        </p:cTn>
                                        <p:tgtEl>
                                          <p:spTgt spid="35"/>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36"/>
                                        </p:tgtEl>
                                      </p:cBhvr>
                                    </p:animEffect>
                                    <p:set>
                                      <p:cBhvr>
                                        <p:cTn id="42" dur="1" fill="hold">
                                          <p:stCondLst>
                                            <p:cond delay="499"/>
                                          </p:stCondLst>
                                        </p:cTn>
                                        <p:tgtEl>
                                          <p:spTgt spid="3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37"/>
                                        </p:tgtEl>
                                      </p:cBhvr>
                                    </p:animEffect>
                                    <p:set>
                                      <p:cBhvr>
                                        <p:cTn id="47" dur="1" fill="hold">
                                          <p:stCondLst>
                                            <p:cond delay="499"/>
                                          </p:stCondLst>
                                        </p:cTn>
                                        <p:tgtEl>
                                          <p:spTgt spid="37"/>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38"/>
                                        </p:tgtEl>
                                      </p:cBhvr>
                                    </p:animEffect>
                                    <p:set>
                                      <p:cBhvr>
                                        <p:cTn id="52" dur="1" fill="hold">
                                          <p:stCondLst>
                                            <p:cond delay="499"/>
                                          </p:stCondLst>
                                        </p:cTn>
                                        <p:tgtEl>
                                          <p:spTgt spid="38"/>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39"/>
                                        </p:tgtEl>
                                      </p:cBhvr>
                                    </p:animEffect>
                                    <p:set>
                                      <p:cBhvr>
                                        <p:cTn id="57" dur="1" fill="hold">
                                          <p:stCondLst>
                                            <p:cond delay="499"/>
                                          </p:stCondLst>
                                        </p:cTn>
                                        <p:tgtEl>
                                          <p:spTgt spid="39"/>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0" nodeType="clickEffect">
                                  <p:stCondLst>
                                    <p:cond delay="0"/>
                                  </p:stCondLst>
                                  <p:childTnLst>
                                    <p:animEffect transition="out" filter="fade">
                                      <p:cBhvr>
                                        <p:cTn id="61" dur="500"/>
                                        <p:tgtEl>
                                          <p:spTgt spid="40"/>
                                        </p:tgtEl>
                                      </p:cBhvr>
                                    </p:animEffect>
                                    <p:set>
                                      <p:cBhvr>
                                        <p:cTn id="62" dur="1" fill="hold">
                                          <p:stCondLst>
                                            <p:cond delay="499"/>
                                          </p:stCondLst>
                                        </p:cTn>
                                        <p:tgtEl>
                                          <p:spTgt spid="40"/>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41"/>
                                        </p:tgtEl>
                                      </p:cBhvr>
                                    </p:animEffect>
                                    <p:set>
                                      <p:cBhvr>
                                        <p:cTn id="67" dur="1" fill="hold">
                                          <p:stCondLst>
                                            <p:cond delay="499"/>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22"/>
          <p:cNvSpPr/>
          <p:nvPr/>
        </p:nvSpPr>
        <p:spPr bwMode="auto">
          <a:xfrm>
            <a:off x="3048000" y="281833"/>
            <a:ext cx="5943600" cy="778467"/>
          </a:xfrm>
          <a:prstGeom prst="roundRect">
            <a:avLst/>
          </a:prstGeom>
          <a:solidFill>
            <a:srgbClr val="0066CC"/>
          </a:solidFill>
          <a:ln w="12700" cap="sq" cmpd="sng" algn="ctr">
            <a:noFill/>
            <a:prstDash val="solid"/>
            <a:round/>
            <a:headEnd type="none" w="sm" len="sm"/>
            <a:tailEnd type="none" w="sm" len="sm"/>
          </a:ln>
          <a:effectLst>
            <a:innerShdw blurRad="114300">
              <a:prstClr val="black"/>
            </a:innerShdw>
          </a:effectLst>
        </p:spPr>
        <p:txBody>
          <a:bodyPr vert="horz" wrap="square" lIns="91440" tIns="45720" rIns="91440" bIns="91440" numCol="1" rtlCol="0" anchor="ctr" anchorCtr="0" compatLnSpc="1">
            <a:prstTxWarp prst="textNoShape">
              <a:avLst/>
            </a:prstTxWarp>
            <a:noAutofit/>
          </a:bodyPr>
          <a:lstStyle/>
          <a:p>
            <a:pPr marL="53975" algn="l"/>
            <a:r>
              <a:rPr lang="en-US" sz="2900" dirty="0">
                <a:solidFill>
                  <a:schemeClr val="accent3"/>
                </a:solidFill>
                <a:latin typeface="Liberation Sans" panose="020B0604020202020204" pitchFamily="34" charset="0"/>
              </a:rPr>
              <a:t>Trial Balance</a:t>
            </a:r>
            <a:endParaRPr lang="en-US" sz="2900" b="1" i="0" dirty="0">
              <a:solidFill>
                <a:schemeClr val="accent3"/>
              </a:solidFill>
              <a:latin typeface="Liberation Sans" panose="020B0604020202020204" pitchFamily="34" charset="0"/>
            </a:endParaRPr>
          </a:p>
        </p:txBody>
      </p:sp>
      <p:sp>
        <p:nvSpPr>
          <p:cNvPr id="11" name="Isosceles Triangle 10"/>
          <p:cNvSpPr/>
          <p:nvPr/>
        </p:nvSpPr>
        <p:spPr bwMode="auto">
          <a:xfrm rot="5400000">
            <a:off x="1917401" y="461615"/>
            <a:ext cx="338931" cy="329406"/>
          </a:xfrm>
          <a:prstGeom prst="triangle">
            <a:avLst/>
          </a:prstGeom>
          <a:solidFill>
            <a:srgbClr val="003399"/>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iberation Sans" panose="020B0604020202020204" pitchFamily="34" charset="0"/>
            </a:endParaRPr>
          </a:p>
        </p:txBody>
      </p:sp>
      <p:sp>
        <p:nvSpPr>
          <p:cNvPr id="12" name="TextBox 11"/>
          <p:cNvSpPr txBox="1"/>
          <p:nvPr/>
        </p:nvSpPr>
        <p:spPr>
          <a:xfrm>
            <a:off x="171260" y="330060"/>
            <a:ext cx="173374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lgn="ctr">
              <a:spcBef>
                <a:spcPct val="50000"/>
              </a:spcBef>
              <a:defRPr i="0">
                <a:solidFill>
                  <a:srgbClr val="E20000"/>
                </a:solidFill>
                <a:effectLst/>
                <a:latin typeface="Arial"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buClr>
                <a:srgbClr val="E20000"/>
              </a:buClr>
            </a:pPr>
            <a:r>
              <a:rPr lang="en-US" sz="3200" b="1" dirty="0">
                <a:latin typeface="Liberation Sans" panose="020B0604020202020204" pitchFamily="34" charset="0"/>
              </a:rPr>
              <a:t>DO IT!</a:t>
            </a:r>
          </a:p>
        </p:txBody>
      </p:sp>
      <p:cxnSp>
        <p:nvCxnSpPr>
          <p:cNvPr id="15" name="Straight Connector 14"/>
          <p:cNvCxnSpPr/>
          <p:nvPr/>
        </p:nvCxnSpPr>
        <p:spPr bwMode="auto">
          <a:xfrm>
            <a:off x="1905000" y="183567"/>
            <a:ext cx="0" cy="912801"/>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17" name="Text Box 2"/>
          <p:cNvSpPr txBox="1">
            <a:spLocks noChangeArrowheads="1"/>
          </p:cNvSpPr>
          <p:nvPr/>
        </p:nvSpPr>
        <p:spPr bwMode="auto">
          <a:xfrm>
            <a:off x="609600" y="1390936"/>
            <a:ext cx="80772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lgn="ctr">
                <a:solidFill>
                  <a:srgbClr val="000000"/>
                </a:solidFill>
                <a:miter lim="800000"/>
                <a:headEnd type="none" w="sm" len="sm"/>
                <a:tailEnd type="none" w="sm" len="sm"/>
              </a14:hiddenLine>
            </a:ext>
          </a:extLst>
        </p:spPr>
        <p:txBody>
          <a:bodyPr wrap="square">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marL="457200" indent="-457200">
              <a:buClr>
                <a:schemeClr val="tx1"/>
              </a:buClr>
              <a:buSzPct val="100000"/>
              <a:buFont typeface="Wingdings" panose="05000000000000000000" pitchFamily="2" charset="2"/>
              <a:buAutoNum type="alphaLcParenBoth" startAt="3"/>
            </a:pPr>
            <a:r>
              <a:rPr lang="en-US" sz="2200" b="0" dirty="0">
                <a:solidFill>
                  <a:schemeClr val="tx1"/>
                </a:solidFill>
                <a:latin typeface="Liberation Sans" panose="020B0604020202020204" pitchFamily="34" charset="0"/>
              </a:rPr>
              <a:t>Determine the balance in Retained Earnings at June 30, 2017.</a:t>
            </a:r>
          </a:p>
        </p:txBody>
      </p:sp>
      <p:sp>
        <p:nvSpPr>
          <p:cNvPr id="2" name="Rectangle 1"/>
          <p:cNvSpPr/>
          <p:nvPr/>
        </p:nvSpPr>
        <p:spPr>
          <a:xfrm>
            <a:off x="1066800" y="2364474"/>
            <a:ext cx="7315200" cy="1677382"/>
          </a:xfrm>
          <a:prstGeom prst="rect">
            <a:avLst/>
          </a:prstGeom>
        </p:spPr>
        <p:txBody>
          <a:bodyPr wrap="square">
            <a:spAutoFit/>
          </a:bodyPr>
          <a:lstStyle/>
          <a:p>
            <a:pPr>
              <a:spcBef>
                <a:spcPts val="600"/>
              </a:spcBef>
              <a:tabLst>
                <a:tab pos="5949950" algn="r"/>
              </a:tabLst>
            </a:pPr>
            <a:r>
              <a:rPr lang="en-US" sz="2200" b="0" dirty="0">
                <a:solidFill>
                  <a:schemeClr val="tx1"/>
                </a:solidFill>
                <a:latin typeface="Liberation Sans" panose="020B0604020202020204" pitchFamily="34" charset="0"/>
              </a:rPr>
              <a:t>Retained earnings, April 1 	$       0</a:t>
            </a:r>
          </a:p>
          <a:p>
            <a:pPr>
              <a:spcBef>
                <a:spcPts val="600"/>
              </a:spcBef>
              <a:tabLst>
                <a:tab pos="5949950" algn="r"/>
              </a:tabLst>
            </a:pPr>
            <a:r>
              <a:rPr lang="en-US" sz="2200" b="0" dirty="0">
                <a:solidFill>
                  <a:schemeClr val="tx1"/>
                </a:solidFill>
                <a:latin typeface="Liberation Sans" panose="020B0604020202020204" pitchFamily="34" charset="0"/>
              </a:rPr>
              <a:t>Add: Net income 	2,490</a:t>
            </a:r>
          </a:p>
          <a:p>
            <a:pPr>
              <a:spcBef>
                <a:spcPts val="600"/>
              </a:spcBef>
              <a:tabLst>
                <a:tab pos="5949950" algn="r"/>
              </a:tabLst>
            </a:pPr>
            <a:r>
              <a:rPr lang="en-US" sz="2200" b="0" dirty="0">
                <a:solidFill>
                  <a:schemeClr val="tx1"/>
                </a:solidFill>
                <a:latin typeface="Liberation Sans" panose="020B0604020202020204" pitchFamily="34" charset="0"/>
              </a:rPr>
              <a:t>Less: Dividends 	600</a:t>
            </a:r>
          </a:p>
          <a:p>
            <a:pPr>
              <a:spcBef>
                <a:spcPts val="600"/>
              </a:spcBef>
              <a:tabLst>
                <a:tab pos="5949950" algn="r"/>
              </a:tabLst>
            </a:pPr>
            <a:r>
              <a:rPr lang="en-US" sz="2200" b="0" dirty="0">
                <a:solidFill>
                  <a:schemeClr val="tx1"/>
                </a:solidFill>
                <a:latin typeface="Liberation Sans" panose="020B0604020202020204" pitchFamily="34" charset="0"/>
              </a:rPr>
              <a:t>Retained earnings, June 30 	$1,890</a:t>
            </a:r>
          </a:p>
        </p:txBody>
      </p:sp>
      <p:cxnSp>
        <p:nvCxnSpPr>
          <p:cNvPr id="4" name="Straight Connector 3"/>
          <p:cNvCxnSpPr/>
          <p:nvPr/>
        </p:nvCxnSpPr>
        <p:spPr bwMode="auto">
          <a:xfrm>
            <a:off x="6158552" y="3595048"/>
            <a:ext cx="990600" cy="0"/>
          </a:xfrm>
          <a:prstGeom prst="line">
            <a:avLst/>
          </a:prstGeom>
          <a:solidFill>
            <a:schemeClr val="accent1"/>
          </a:solidFill>
          <a:ln w="28575" cap="sq" cmpd="sng" algn="ctr">
            <a:solidFill>
              <a:schemeClr val="tx1"/>
            </a:solidFill>
            <a:prstDash val="solid"/>
            <a:round/>
            <a:headEnd type="none" w="sm" len="sm"/>
            <a:tailEnd type="none" w="sm" len="sm"/>
          </a:ln>
          <a:effectLst/>
        </p:spPr>
      </p:cxnSp>
      <p:cxnSp>
        <p:nvCxnSpPr>
          <p:cNvPr id="26" name="Straight Connector 25"/>
          <p:cNvCxnSpPr/>
          <p:nvPr/>
        </p:nvCxnSpPr>
        <p:spPr bwMode="auto">
          <a:xfrm>
            <a:off x="6172200" y="4052248"/>
            <a:ext cx="990600" cy="0"/>
          </a:xfrm>
          <a:prstGeom prst="line">
            <a:avLst/>
          </a:prstGeom>
          <a:solidFill>
            <a:schemeClr val="accent1"/>
          </a:solidFill>
          <a:ln w="28575" cap="sq" cmpd="sng" algn="ctr">
            <a:solidFill>
              <a:schemeClr val="tx1"/>
            </a:solidFill>
            <a:prstDash val="solid"/>
            <a:round/>
            <a:headEnd type="none" w="sm" len="sm"/>
            <a:tailEnd type="none" w="sm" len="sm"/>
          </a:ln>
          <a:effectLst/>
        </p:spPr>
      </p:cxnSp>
      <p:cxnSp>
        <p:nvCxnSpPr>
          <p:cNvPr id="27" name="Straight Connector 26"/>
          <p:cNvCxnSpPr/>
          <p:nvPr/>
        </p:nvCxnSpPr>
        <p:spPr bwMode="auto">
          <a:xfrm>
            <a:off x="6172200" y="4109112"/>
            <a:ext cx="990600" cy="0"/>
          </a:xfrm>
          <a:prstGeom prst="line">
            <a:avLst/>
          </a:prstGeom>
          <a:solidFill>
            <a:schemeClr val="accent1"/>
          </a:solidFill>
          <a:ln w="28575" cap="sq" cmpd="sng" algn="ctr">
            <a:solidFill>
              <a:schemeClr val="tx1"/>
            </a:solidFill>
            <a:prstDash val="solid"/>
            <a:round/>
            <a:headEnd type="none" w="sm" len="sm"/>
            <a:tailEnd type="none" w="sm" len="sm"/>
          </a:ln>
          <a:effectLst/>
        </p:spPr>
      </p:cxnSp>
      <p:sp>
        <p:nvSpPr>
          <p:cNvPr id="28" name="Rectangle 27"/>
          <p:cNvSpPr/>
          <p:nvPr/>
        </p:nvSpPr>
        <p:spPr bwMode="auto">
          <a:xfrm>
            <a:off x="8866496" y="15920"/>
            <a:ext cx="228600" cy="1244586"/>
          </a:xfrm>
          <a:prstGeom prst="rect">
            <a:avLst/>
          </a:prstGeom>
          <a:solidFill>
            <a:schemeClr val="accent3"/>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iberation Sans" panose="020B0604020202020204" pitchFamily="34" charset="0"/>
            </a:endParaRPr>
          </a:p>
        </p:txBody>
      </p:sp>
      <p:sp>
        <p:nvSpPr>
          <p:cNvPr id="13"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4 </a:t>
            </a:r>
          </a:p>
        </p:txBody>
      </p:sp>
      <p:sp>
        <p:nvSpPr>
          <p:cNvPr id="16" name="TextBox 15"/>
          <p:cNvSpPr txBox="1"/>
          <p:nvPr/>
        </p:nvSpPr>
        <p:spPr>
          <a:xfrm>
            <a:off x="2224274" y="262985"/>
            <a:ext cx="750370" cy="707886"/>
          </a:xfrm>
          <a:prstGeom prst="rect">
            <a:avLst/>
          </a:prstGeom>
          <a:noFill/>
        </p:spPr>
        <p:txBody>
          <a:bodyPr wrap="square" rtlCol="0">
            <a:spAutoFit/>
          </a:bodyPr>
          <a:lstStyle/>
          <a:p>
            <a:pPr algn="ctr">
              <a:buClr>
                <a:srgbClr val="E20000"/>
              </a:buClr>
            </a:pPr>
            <a:r>
              <a:rPr lang="en-US" sz="4000" b="1" i="0" dirty="0">
                <a:solidFill>
                  <a:srgbClr val="E20000"/>
                </a:solidFill>
                <a:effectLst/>
                <a:latin typeface="Liberation Sans" panose="020B0604020202020204" pitchFamily="34" charset="0"/>
              </a:rPr>
              <a:t>4a</a:t>
            </a:r>
          </a:p>
        </p:txBody>
      </p:sp>
    </p:spTree>
    <p:extLst>
      <p:ext uri="{BB962C8B-B14F-4D97-AF65-F5344CB8AC3E}">
        <p14:creationId xmlns:p14="http://schemas.microsoft.com/office/powerpoint/2010/main" val="281249845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2"/>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Line 12"/>
          <p:cNvSpPr>
            <a:spLocks noChangeShapeType="1"/>
          </p:cNvSpPr>
          <p:nvPr/>
        </p:nvSpPr>
        <p:spPr bwMode="auto">
          <a:xfrm>
            <a:off x="381000" y="34290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4" name="Rectangle 2"/>
          <p:cNvSpPr>
            <a:spLocks noChangeArrowheads="1"/>
          </p:cNvSpPr>
          <p:nvPr/>
        </p:nvSpPr>
        <p:spPr bwMode="auto">
          <a:xfrm>
            <a:off x="685800" y="27432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dirty="0">
                <a:solidFill>
                  <a:schemeClr val="tx2">
                    <a:lumMod val="50000"/>
                  </a:schemeClr>
                </a:solidFill>
                <a:latin typeface="Liberation Sans" panose="020B0604020202020204" pitchFamily="34" charset="0"/>
              </a:rPr>
              <a:t>CLOSING THE BOOKS</a:t>
            </a:r>
            <a:endParaRPr lang="en-US" altLang="en-US" sz="3200" b="1" dirty="0">
              <a:solidFill>
                <a:schemeClr val="tx2">
                  <a:lumMod val="50000"/>
                </a:schemeClr>
              </a:solidFill>
              <a:latin typeface="Liberation Sans" panose="020B0604020202020204" pitchFamily="34" charset="0"/>
            </a:endParaRPr>
          </a:p>
        </p:txBody>
      </p:sp>
    </p:spTree>
    <p:extLst>
      <p:ext uri="{BB962C8B-B14F-4D97-AF65-F5344CB8AC3E}">
        <p14:creationId xmlns:p14="http://schemas.microsoft.com/office/powerpoint/2010/main" val="3764030910"/>
      </p:ext>
    </p:extLst>
  </p:cSld>
  <p:clrMapOvr>
    <a:masterClrMapping/>
  </p:clrMapOvr>
  <p:transition>
    <p:wipe dir="r"/>
  </p:transition>
</p:sld>
</file>

<file path=ppt/theme/theme1.xml><?xml version="1.0" encoding="utf-8"?>
<a:theme xmlns:a="http://schemas.openxmlformats.org/drawingml/2006/main" name="movnglnc">
  <a:themeElements>
    <a:clrScheme name="">
      <a:dk1>
        <a:srgbClr val="000000"/>
      </a:dk1>
      <a:lt1>
        <a:srgbClr val="FFFFFF"/>
      </a:lt1>
      <a:dk2>
        <a:srgbClr val="0000FF"/>
      </a:dk2>
      <a:lt2>
        <a:srgbClr val="000000"/>
      </a:lt2>
      <a:accent1>
        <a:srgbClr val="00FFFF"/>
      </a:accent1>
      <a:accent2>
        <a:srgbClr val="FF0000"/>
      </a:accent2>
      <a:accent3>
        <a:srgbClr val="FFFFFF"/>
      </a:accent3>
      <a:accent4>
        <a:srgbClr val="000000"/>
      </a:accent4>
      <a:accent5>
        <a:srgbClr val="AAFFFF"/>
      </a:accent5>
      <a:accent6>
        <a:srgbClr val="E70000"/>
      </a:accent6>
      <a:hlink>
        <a:srgbClr val="000099"/>
      </a:hlink>
      <a:folHlink>
        <a:srgbClr val="000000"/>
      </a:folHlink>
    </a:clrScheme>
    <a:fontScheme name="movnglnc">
      <a:majorFont>
        <a:latin typeface="Comic Sans M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movnglnc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vnglnc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vnglnc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vnglnc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vngln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vnglnc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vnglnc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000000"/>
    </a:dk1>
    <a:lt1>
      <a:srgbClr val="FFFFFF"/>
    </a:lt1>
    <a:dk2>
      <a:srgbClr val="0000FF"/>
    </a:dk2>
    <a:lt2>
      <a:srgbClr val="000000"/>
    </a:lt2>
    <a:accent1>
      <a:srgbClr val="000000"/>
    </a:accent1>
    <a:accent2>
      <a:srgbClr val="FF0000"/>
    </a:accent2>
    <a:accent3>
      <a:srgbClr val="FFFFFF"/>
    </a:accent3>
    <a:accent4>
      <a:srgbClr val="000000"/>
    </a:accent4>
    <a:accent5>
      <a:srgbClr val="AAAAAA"/>
    </a:accent5>
    <a:accent6>
      <a:srgbClr val="E70000"/>
    </a:accent6>
    <a:hlink>
      <a:srgbClr val="00FF00"/>
    </a:hlink>
    <a:folHlink>
      <a:srgbClr val="000000"/>
    </a:folHlink>
  </a:clrScheme>
</a:themeOverride>
</file>

<file path=ppt/theme/themeOverride2.xml><?xml version="1.0" encoding="utf-8"?>
<a:themeOverride xmlns:a="http://schemas.openxmlformats.org/drawingml/2006/main">
  <a:clrScheme name="">
    <a:dk1>
      <a:srgbClr val="000000"/>
    </a:dk1>
    <a:lt1>
      <a:srgbClr val="FFFFFF"/>
    </a:lt1>
    <a:dk2>
      <a:srgbClr val="0000FF"/>
    </a:dk2>
    <a:lt2>
      <a:srgbClr val="000000"/>
    </a:lt2>
    <a:accent1>
      <a:srgbClr val="000000"/>
    </a:accent1>
    <a:accent2>
      <a:srgbClr val="FF0000"/>
    </a:accent2>
    <a:accent3>
      <a:srgbClr val="FFFFFF"/>
    </a:accent3>
    <a:accent4>
      <a:srgbClr val="000000"/>
    </a:accent4>
    <a:accent5>
      <a:srgbClr val="AAAAAA"/>
    </a:accent5>
    <a:accent6>
      <a:srgbClr val="E70000"/>
    </a:accent6>
    <a:hlink>
      <a:srgbClr val="00FF00"/>
    </a:hlink>
    <a:folHlink>
      <a:srgbClr val="000000"/>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Office\Templates\1033\Company Handbook.pot</Template>
  <TotalTime>3768</TotalTime>
  <Pages>43</Pages>
  <Words>6230</Words>
  <Application>Microsoft Office PowerPoint</Application>
  <PresentationFormat>On-screen Show (4:3)</PresentationFormat>
  <Paragraphs>1073</Paragraphs>
  <Slides>135</Slides>
  <Notes>121</Notes>
  <HiddenSlides>0</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2</vt:i4>
      </vt:variant>
      <vt:variant>
        <vt:lpstr>Slide Titles</vt:lpstr>
      </vt:variant>
      <vt:variant>
        <vt:i4>135</vt:i4>
      </vt:variant>
    </vt:vector>
  </HeadingPairs>
  <TitlesOfParts>
    <vt:vector size="151" baseType="lpstr">
      <vt:lpstr>Batang</vt:lpstr>
      <vt:lpstr>Arial</vt:lpstr>
      <vt:lpstr>Broadway</vt:lpstr>
      <vt:lpstr>Candara</vt:lpstr>
      <vt:lpstr>Comic Sans MS</vt:lpstr>
      <vt:lpstr>Liberation Sans</vt:lpstr>
      <vt:lpstr>Monotype Sorts</vt:lpstr>
      <vt:lpstr>Tahoma</vt:lpstr>
      <vt:lpstr>Tempus Sans ITC</vt:lpstr>
      <vt:lpstr>Times New Roman</vt:lpstr>
      <vt:lpstr>Trebuchet MS</vt:lpstr>
      <vt:lpstr>Verdana</vt:lpstr>
      <vt:lpstr>Wingdings</vt:lpstr>
      <vt:lpstr>movnglnc</vt:lpstr>
      <vt:lpstr>Worksheet</vt:lpstr>
      <vt:lpstr>Photo Editor Photo</vt:lpstr>
      <vt:lpstr>PowerPoint Presentation</vt:lpstr>
      <vt:lpstr>PowerPoint Presentation</vt:lpstr>
      <vt:lpstr>CHAPTER 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CHEAT SHEET</vt:lpstr>
      <vt:lpstr>PowerPoint Presentation</vt:lpstr>
      <vt:lpstr>Types of Adjusting Entries</vt:lpstr>
      <vt:lpstr>PowerPoint Presentation</vt:lpstr>
      <vt:lpstr>PowerPoint Presentation</vt:lpstr>
      <vt:lpstr>PowerPoint Presentation</vt:lpstr>
      <vt:lpstr>PowerPoint Presentation</vt:lpstr>
      <vt:lpstr>Adjusting Entries for “Prepaid Expenses”</vt:lpstr>
      <vt:lpstr>PowerPoint Presentation</vt:lpstr>
      <vt:lpstr>PowerPoint Presentation</vt:lpstr>
      <vt:lpstr>Adjusting Entries for “Prepaid Expenses”</vt:lpstr>
      <vt:lpstr>PowerPoint Presentation</vt:lpstr>
      <vt:lpstr>“Real world” application</vt:lpstr>
      <vt:lpstr>Chapter 1: The Building Blocks of Accounting</vt:lpstr>
      <vt:lpstr>Chapter 1 (plus):  Depreciation </vt:lpstr>
      <vt:lpstr>PowerPoint Presentation</vt:lpstr>
      <vt:lpstr>PowerPoint Presentation</vt:lpstr>
      <vt:lpstr>PowerPoint Presentation</vt:lpstr>
      <vt:lpstr>Depreciation</vt:lpstr>
      <vt:lpstr>Recording Depreciation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Steps in Preparing a 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Temporary Accounts – Before Closing</vt:lpstr>
      <vt:lpstr>Closing the Books – Step by Step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Financial Accounting and Accounting Standards</dc:title>
  <dc:creator>Coby Harmon</dc:creator>
  <cp:lastModifiedBy>robert wehmann</cp:lastModifiedBy>
  <cp:revision>1586</cp:revision>
  <cp:lastPrinted>2019-12-05T12:59:11Z</cp:lastPrinted>
  <dcterms:created xsi:type="dcterms:W3CDTF">1997-03-28T18:03:02Z</dcterms:created>
  <dcterms:modified xsi:type="dcterms:W3CDTF">2019-12-05T18:25:19Z</dcterms:modified>
</cp:coreProperties>
</file>