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5143500" type="screen16x9"/>
  <p:notesSz cx="6858000" cy="9144000"/>
  <p:embeddedFontLst>
    <p:embeddedFont>
      <p:font typeface="Raleway" charset="0"/>
      <p:regular r:id="rId12"/>
      <p:bold r:id="rId13"/>
      <p:italic r:id="rId14"/>
      <p:boldItalic r:id="rId15"/>
    </p:embeddedFont>
    <p:embeddedFont>
      <p:font typeface="Source Sans Pro"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5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27759319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Shape 1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Shape 1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lt1"/>
                </a:solidFill>
              </a:rPr>
              <a:t>‹#›</a:t>
            </a:fld>
            <a:endParaRPr>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 name="Shape 49"/>
          <p:cNvSpPr txBox="1">
            <a:spLocks noGrp="1"/>
          </p:cNvSpPr>
          <p:nvPr>
            <p:ph type="title"/>
          </p:nvPr>
        </p:nvSpPr>
        <p:spPr>
          <a:xfrm>
            <a:off x="311700" y="743001"/>
            <a:ext cx="8520600" cy="2006400"/>
          </a:xfrm>
          <a:prstGeom prst="rect">
            <a:avLst/>
          </a:prstGeom>
        </p:spPr>
        <p:txBody>
          <a:bodyPr spcFirstLastPara="1" wrap="square" lIns="91425" tIns="91425" rIns="91425" bIns="91425" anchor="b" anchorCtr="0"/>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endParaRPr/>
          </a:p>
        </p:txBody>
      </p:sp>
      <p:sp>
        <p:nvSpPr>
          <p:cNvPr id="50" name="Shape 50"/>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51" name="Shape 5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lt1"/>
                </a:solidFill>
              </a:rPr>
              <a:t>‹#›</a:t>
            </a:fld>
            <a:endParaRPr>
              <a:solidFill>
                <a:schemeClr val="lt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Shape 1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lt1"/>
                </a:solidFill>
              </a:rPr>
              <a:t>‹#›</a:t>
            </a:fld>
            <a:endParaRPr>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Shape 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Shape 2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Shape 2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Shape 2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Shape 2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Shape 2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Shape 32"/>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Shape 3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2"/>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Shape 3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lt1"/>
                </a:solidFill>
              </a:rPr>
              <a:t>‹#›</a:t>
            </a:fld>
            <a:endParaRPr>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7"/>
        <p:cNvGrpSpPr/>
        <p:nvPr/>
      </p:nvGrpSpPr>
      <p:grpSpPr>
        <a:xfrm>
          <a:off x="0" y="0"/>
          <a:ext cx="0" cy="0"/>
          <a:chOff x="0" y="0"/>
          <a:chExt cx="0" cy="0"/>
        </a:xfrm>
      </p:grpSpPr>
      <p:sp>
        <p:nvSpPr>
          <p:cNvPr id="38" name="Shape 38"/>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39" name="Shape 39"/>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0" name="Shape 40"/>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Shape 41"/>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Shape 42"/>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3" name="Shape 4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lt1"/>
                </a:solidFill>
              </a:rPr>
              <a:t>‹#›</a:t>
            </a:fld>
            <a:endParaRPr>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100"/>
              <a:buNone/>
              <a:defRPr sz="2100"/>
            </a:lvl1pPr>
          </a:lstStyle>
          <a:p>
            <a:endParaRPr/>
          </a:p>
        </p:txBody>
      </p:sp>
      <p:sp>
        <p:nvSpPr>
          <p:cNvPr id="46" name="Shape 4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p>
            <a:pPr marL="0" lvl="0" indent="0" algn="r">
              <a:spcBef>
                <a:spcPts val="0"/>
              </a:spcBef>
              <a:spcAft>
                <a:spcPts val="0"/>
              </a:spcAft>
              <a:buNone/>
            </a:pPr>
            <a:fld id="{00000000-1234-1234-1234-123412341234}" type="slidenum">
              <a:rPr lang="en" sz="1000">
                <a:solidFill>
                  <a:schemeClr val="lt2"/>
                </a:solidFill>
                <a:latin typeface="Source Sans Pro"/>
                <a:ea typeface="Source Sans Pro"/>
                <a:cs typeface="Source Sans Pro"/>
                <a:sym typeface="Source Sans Pro"/>
              </a:rPr>
              <a:t>‹#›</a:t>
            </a:fld>
            <a:endParaRPr sz="1000">
              <a:solidFill>
                <a:schemeClr val="lt2"/>
              </a:solidFill>
              <a:latin typeface="Source Sans Pro"/>
              <a:ea typeface="Source Sans Pro"/>
              <a:cs typeface="Source Sans Pro"/>
              <a:sym typeface="Source Sans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www.nimh.nih.gov/health/topics/bipolar-disorder/index.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485875" y="323475"/>
            <a:ext cx="8183700" cy="1473600"/>
          </a:xfrm>
          <a:prstGeom prst="rect">
            <a:avLst/>
          </a:prstGeom>
        </p:spPr>
        <p:txBody>
          <a:bodyPr spcFirstLastPara="1" wrap="square" lIns="91425" tIns="91425" rIns="91425" bIns="91425" anchor="b" anchorCtr="0">
            <a:noAutofit/>
          </a:bodyPr>
          <a:lstStyle/>
          <a:p>
            <a:pPr marL="0" lvl="0" indent="0" algn="ctr">
              <a:spcBef>
                <a:spcPts val="0"/>
              </a:spcBef>
              <a:spcAft>
                <a:spcPts val="0"/>
              </a:spcAft>
              <a:buNone/>
            </a:pPr>
            <a:r>
              <a:rPr lang="en" sz="6000" i="1"/>
              <a:t>Stress</a:t>
            </a:r>
            <a:endParaRPr sz="6000" i="1"/>
          </a:p>
        </p:txBody>
      </p:sp>
      <p:sp>
        <p:nvSpPr>
          <p:cNvPr id="59" name="Shape 59"/>
          <p:cNvSpPr txBox="1">
            <a:spLocks noGrp="1"/>
          </p:cNvSpPr>
          <p:nvPr>
            <p:ph type="subTitle" idx="1"/>
          </p:nvPr>
        </p:nvSpPr>
        <p:spPr>
          <a:xfrm>
            <a:off x="124775" y="1738075"/>
            <a:ext cx="8983500" cy="86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a:t>Reaction that disrupts the harmony of the body &amp; mind</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Stressor</a:t>
            </a:r>
            <a:endParaRPr/>
          </a:p>
        </p:txBody>
      </p:sp>
      <p:sp>
        <p:nvSpPr>
          <p:cNvPr id="78" name="Shape 78"/>
          <p:cNvSpPr txBox="1">
            <a:spLocks noGrp="1"/>
          </p:cNvSpPr>
          <p:nvPr>
            <p:ph type="subTitle" idx="1"/>
          </p:nvPr>
        </p:nvSpPr>
        <p:spPr>
          <a:xfrm>
            <a:off x="0" y="2769000"/>
            <a:ext cx="4563000" cy="2043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Situation or event that is causing the disruption to your mind and body.</a:t>
            </a:r>
            <a:endParaRPr sz="2400"/>
          </a:p>
        </p:txBody>
      </p:sp>
      <p:sp>
        <p:nvSpPr>
          <p:cNvPr id="79" name="Shape 79"/>
          <p:cNvSpPr txBox="1">
            <a:spLocks noGrp="1"/>
          </p:cNvSpPr>
          <p:nvPr>
            <p:ph type="body" idx="2"/>
          </p:nvPr>
        </p:nvSpPr>
        <p:spPr>
          <a:xfrm>
            <a:off x="4731300" y="724200"/>
            <a:ext cx="4198800" cy="4088400"/>
          </a:xfrm>
          <a:prstGeom prst="rect">
            <a:avLst/>
          </a:prstGeom>
        </p:spPr>
        <p:txBody>
          <a:bodyPr spcFirstLastPara="1" wrap="square" lIns="91425" tIns="91425" rIns="91425" bIns="91425" anchor="ctr" anchorCtr="0">
            <a:noAutofit/>
          </a:bodyPr>
          <a:lstStyle/>
          <a:p>
            <a:pPr marL="0" lvl="0" indent="0">
              <a:spcBef>
                <a:spcPts val="0"/>
              </a:spcBef>
              <a:spcAft>
                <a:spcPts val="1600"/>
              </a:spcAft>
              <a:buNone/>
            </a:pPr>
            <a:r>
              <a:rPr lang="en" sz="3000" b="1" u="sng"/>
              <a:t>Stress Response-</a:t>
            </a:r>
            <a:r>
              <a:rPr lang="en" sz="3000"/>
              <a:t> The psychological changes that occur to your body and mind due to the presence of the stressor.</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Symptoms of Stress</a:t>
            </a:r>
            <a:endParaRPr/>
          </a:p>
        </p:txBody>
      </p:sp>
      <p:sp>
        <p:nvSpPr>
          <p:cNvPr id="85" name="Shape 85"/>
          <p:cNvSpPr txBox="1">
            <a:spLocks noGrp="1"/>
          </p:cNvSpPr>
          <p:nvPr>
            <p:ph type="body" idx="1"/>
          </p:nvPr>
        </p:nvSpPr>
        <p:spPr>
          <a:xfrm>
            <a:off x="374100" y="106842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b="1"/>
              <a:t>Physical</a:t>
            </a:r>
            <a:endParaRPr sz="2400" b="1"/>
          </a:p>
          <a:p>
            <a:pPr marL="457200" lvl="0" indent="-419100" rtl="0">
              <a:spcBef>
                <a:spcPts val="1600"/>
              </a:spcBef>
              <a:spcAft>
                <a:spcPts val="0"/>
              </a:spcAft>
              <a:buSzPts val="3000"/>
              <a:buChar char="❏"/>
            </a:pPr>
            <a:r>
              <a:rPr lang="en" sz="3000"/>
              <a:t>Dry mouth</a:t>
            </a:r>
            <a:endParaRPr sz="3000"/>
          </a:p>
          <a:p>
            <a:pPr marL="457200" lvl="0" indent="-419100" rtl="0">
              <a:spcBef>
                <a:spcPts val="0"/>
              </a:spcBef>
              <a:spcAft>
                <a:spcPts val="0"/>
              </a:spcAft>
              <a:buSzPts val="3000"/>
              <a:buChar char="❏"/>
            </a:pPr>
            <a:r>
              <a:rPr lang="en" sz="3000"/>
              <a:t>Sweaty</a:t>
            </a:r>
            <a:endParaRPr sz="3000"/>
          </a:p>
          <a:p>
            <a:pPr marL="457200" lvl="0" indent="-419100" rtl="0">
              <a:spcBef>
                <a:spcPts val="0"/>
              </a:spcBef>
              <a:spcAft>
                <a:spcPts val="0"/>
              </a:spcAft>
              <a:buSzPts val="3000"/>
              <a:buChar char="❏"/>
            </a:pPr>
            <a:r>
              <a:rPr lang="en" sz="3000"/>
              <a:t>Headaches/Migraines</a:t>
            </a:r>
            <a:endParaRPr sz="3000"/>
          </a:p>
          <a:p>
            <a:pPr marL="457200" lvl="0" indent="-419100" rtl="0">
              <a:spcBef>
                <a:spcPts val="0"/>
              </a:spcBef>
              <a:spcAft>
                <a:spcPts val="0"/>
              </a:spcAft>
              <a:buSzPts val="3000"/>
              <a:buChar char="❏"/>
            </a:pPr>
            <a:r>
              <a:rPr lang="en" sz="3000"/>
              <a:t>Frequent illness</a:t>
            </a:r>
            <a:endParaRPr sz="3000"/>
          </a:p>
          <a:p>
            <a:pPr marL="457200" lvl="0" indent="-419100" rtl="0">
              <a:spcBef>
                <a:spcPts val="0"/>
              </a:spcBef>
              <a:spcAft>
                <a:spcPts val="0"/>
              </a:spcAft>
              <a:buSzPts val="3000"/>
              <a:buChar char="❏"/>
            </a:pPr>
            <a:r>
              <a:rPr lang="en" sz="3000"/>
              <a:t>High blood pressure</a:t>
            </a:r>
            <a:endParaRPr sz="3000"/>
          </a:p>
          <a:p>
            <a:pPr marL="457200" lvl="0" indent="-419100">
              <a:spcBef>
                <a:spcPts val="0"/>
              </a:spcBef>
              <a:spcAft>
                <a:spcPts val="0"/>
              </a:spcAft>
              <a:buSzPts val="3000"/>
              <a:buChar char="❏"/>
            </a:pPr>
            <a:r>
              <a:rPr lang="en" sz="3000"/>
              <a:t>Pounding of the heart</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Symptoms of Stress</a:t>
            </a:r>
            <a:endParaRPr/>
          </a:p>
        </p:txBody>
      </p:sp>
      <p:sp>
        <p:nvSpPr>
          <p:cNvPr id="91" name="Shape 9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b="1"/>
              <a:t>Emotional</a:t>
            </a:r>
            <a:endParaRPr sz="2400" b="1"/>
          </a:p>
          <a:p>
            <a:pPr marL="457200" lvl="0" indent="-419100" rtl="0">
              <a:spcBef>
                <a:spcPts val="1600"/>
              </a:spcBef>
              <a:spcAft>
                <a:spcPts val="0"/>
              </a:spcAft>
              <a:buSzPts val="3000"/>
              <a:buChar char="❏"/>
            </a:pPr>
            <a:r>
              <a:rPr lang="en" sz="3000"/>
              <a:t>Depression</a:t>
            </a:r>
            <a:endParaRPr sz="3000"/>
          </a:p>
          <a:p>
            <a:pPr marL="457200" lvl="0" indent="-419100" rtl="0">
              <a:spcBef>
                <a:spcPts val="0"/>
              </a:spcBef>
              <a:spcAft>
                <a:spcPts val="0"/>
              </a:spcAft>
              <a:buSzPts val="3000"/>
              <a:buChar char="❏"/>
            </a:pPr>
            <a:r>
              <a:rPr lang="en" sz="3000"/>
              <a:t>Impulsive/Obsessive</a:t>
            </a:r>
            <a:endParaRPr sz="3000"/>
          </a:p>
          <a:p>
            <a:pPr marL="457200" lvl="0" indent="-419100" rtl="0">
              <a:spcBef>
                <a:spcPts val="0"/>
              </a:spcBef>
              <a:spcAft>
                <a:spcPts val="0"/>
              </a:spcAft>
              <a:buSzPts val="3000"/>
              <a:buChar char="❏"/>
            </a:pPr>
            <a:r>
              <a:rPr lang="en" sz="3000"/>
              <a:t>Irritable</a:t>
            </a:r>
            <a:endParaRPr sz="3000"/>
          </a:p>
          <a:p>
            <a:pPr marL="457200" lvl="0" indent="-419100" rtl="0">
              <a:spcBef>
                <a:spcPts val="0"/>
              </a:spcBef>
              <a:spcAft>
                <a:spcPts val="0"/>
              </a:spcAft>
              <a:buSzPts val="3000"/>
              <a:buChar char="❏"/>
            </a:pPr>
            <a:r>
              <a:rPr lang="en" sz="3000"/>
              <a:t>Anxious/Anxiety</a:t>
            </a:r>
            <a:endParaRPr sz="3000"/>
          </a:p>
          <a:p>
            <a:pPr marL="457200" lvl="0" indent="-419100" rtl="0">
              <a:spcBef>
                <a:spcPts val="0"/>
              </a:spcBef>
              <a:spcAft>
                <a:spcPts val="0"/>
              </a:spcAft>
              <a:buSzPts val="3000"/>
              <a:buChar char="❏"/>
            </a:pPr>
            <a:r>
              <a:rPr lang="en" sz="3000"/>
              <a:t>Inability to concentrate</a:t>
            </a:r>
            <a:endParaRPr sz="3000"/>
          </a:p>
          <a:p>
            <a:pPr marL="457200" lvl="0" indent="-419100">
              <a:spcBef>
                <a:spcPts val="0"/>
              </a:spcBef>
              <a:spcAft>
                <a:spcPts val="0"/>
              </a:spcAft>
              <a:buSzPts val="3000"/>
              <a:buChar char="❏"/>
            </a:pPr>
            <a:r>
              <a:rPr lang="en" sz="3000"/>
              <a:t>Trouble remembering</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Symptoms of Stress</a:t>
            </a:r>
            <a:endParaRPr/>
          </a:p>
        </p:txBody>
      </p:sp>
      <p:sp>
        <p:nvSpPr>
          <p:cNvPr id="97" name="Shape 97"/>
          <p:cNvSpPr txBox="1">
            <a:spLocks noGrp="1"/>
          </p:cNvSpPr>
          <p:nvPr>
            <p:ph type="body" idx="1"/>
          </p:nvPr>
        </p:nvSpPr>
        <p:spPr>
          <a:xfrm>
            <a:off x="98025" y="1152475"/>
            <a:ext cx="8912100" cy="3882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b="1"/>
              <a:t>Behavioral</a:t>
            </a:r>
            <a:endParaRPr sz="2400" b="1"/>
          </a:p>
          <a:p>
            <a:pPr marL="457200" lvl="0" indent="-419100" rtl="0">
              <a:spcBef>
                <a:spcPts val="1600"/>
              </a:spcBef>
              <a:spcAft>
                <a:spcPts val="0"/>
              </a:spcAft>
              <a:buSzPts val="3000"/>
              <a:buChar char="❏"/>
            </a:pPr>
            <a:r>
              <a:rPr lang="en" sz="3000"/>
              <a:t>Crying</a:t>
            </a:r>
            <a:endParaRPr sz="3000"/>
          </a:p>
          <a:p>
            <a:pPr marL="457200" lvl="0" indent="-419100" rtl="0">
              <a:spcBef>
                <a:spcPts val="0"/>
              </a:spcBef>
              <a:spcAft>
                <a:spcPts val="0"/>
              </a:spcAft>
              <a:buSzPts val="3000"/>
              <a:buChar char="❏"/>
            </a:pPr>
            <a:r>
              <a:rPr lang="en" sz="3000"/>
              <a:t>Disrupted sleep patterns</a:t>
            </a:r>
            <a:endParaRPr sz="3000"/>
          </a:p>
          <a:p>
            <a:pPr marL="457200" lvl="0" indent="-419100" rtl="0">
              <a:spcBef>
                <a:spcPts val="0"/>
              </a:spcBef>
              <a:spcAft>
                <a:spcPts val="0"/>
              </a:spcAft>
              <a:buSzPts val="3000"/>
              <a:buChar char="❏"/>
            </a:pPr>
            <a:r>
              <a:rPr lang="en" sz="3000"/>
              <a:t>Disrupted eating patterns</a:t>
            </a:r>
            <a:endParaRPr sz="3000"/>
          </a:p>
          <a:p>
            <a:pPr marL="457200" lvl="0" indent="-419100" rtl="0">
              <a:spcBef>
                <a:spcPts val="0"/>
              </a:spcBef>
              <a:spcAft>
                <a:spcPts val="0"/>
              </a:spcAft>
              <a:buSzPts val="3000"/>
              <a:buChar char="❏"/>
            </a:pPr>
            <a:r>
              <a:rPr lang="en" sz="3000"/>
              <a:t>Treating others poorly</a:t>
            </a:r>
            <a:endParaRPr sz="3000"/>
          </a:p>
          <a:p>
            <a:pPr marL="457200" lvl="0" indent="-419100" rtl="0">
              <a:spcBef>
                <a:spcPts val="0"/>
              </a:spcBef>
              <a:spcAft>
                <a:spcPts val="0"/>
              </a:spcAft>
              <a:buSzPts val="3000"/>
              <a:buChar char="❏"/>
            </a:pPr>
            <a:r>
              <a:rPr lang="en" sz="3000"/>
              <a:t>Isolating yourself</a:t>
            </a:r>
            <a:endParaRPr sz="3000"/>
          </a:p>
          <a:p>
            <a:pPr marL="457200" lvl="0" indent="-406400">
              <a:spcBef>
                <a:spcPts val="0"/>
              </a:spcBef>
              <a:spcAft>
                <a:spcPts val="0"/>
              </a:spcAft>
              <a:buSzPts val="2800"/>
              <a:buChar char="❏"/>
            </a:pPr>
            <a:r>
              <a:rPr lang="en" sz="2800"/>
              <a:t>Alcohol/Tobacco/Drugs to cope &amp; temporarily “escape”</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How can you Positively handle your stress?</a:t>
            </a:r>
            <a:endParaRPr/>
          </a:p>
        </p:txBody>
      </p:sp>
      <p:sp>
        <p:nvSpPr>
          <p:cNvPr id="103" name="Shape 103"/>
          <p:cNvSpPr txBox="1">
            <a:spLocks noGrp="1"/>
          </p:cNvSpPr>
          <p:nvPr>
            <p:ph type="body" idx="2"/>
          </p:nvPr>
        </p:nvSpPr>
        <p:spPr>
          <a:xfrm>
            <a:off x="4554175" y="204975"/>
            <a:ext cx="4375800" cy="4696800"/>
          </a:xfrm>
          <a:prstGeom prst="rect">
            <a:avLst/>
          </a:prstGeom>
        </p:spPr>
        <p:txBody>
          <a:bodyPr spcFirstLastPara="1" wrap="square" lIns="91425" tIns="91425" rIns="91425" bIns="91425" anchor="ctr" anchorCtr="0">
            <a:noAutofit/>
          </a:bodyPr>
          <a:lstStyle/>
          <a:p>
            <a:pPr marL="457200" lvl="0" indent="-368300" rtl="0">
              <a:spcBef>
                <a:spcPts val="0"/>
              </a:spcBef>
              <a:spcAft>
                <a:spcPts val="0"/>
              </a:spcAft>
              <a:buSzPts val="2200"/>
              <a:buChar char="➔"/>
            </a:pPr>
            <a:r>
              <a:rPr lang="en" sz="2200"/>
              <a:t>Social Support (family, friends)</a:t>
            </a:r>
            <a:endParaRPr sz="2200"/>
          </a:p>
          <a:p>
            <a:pPr marL="457200" lvl="0" indent="-368300" rtl="0">
              <a:spcBef>
                <a:spcPts val="0"/>
              </a:spcBef>
              <a:spcAft>
                <a:spcPts val="0"/>
              </a:spcAft>
              <a:buSzPts val="2200"/>
              <a:buChar char="➔"/>
            </a:pPr>
            <a:r>
              <a:rPr lang="en" sz="2200"/>
              <a:t>Communication</a:t>
            </a:r>
            <a:endParaRPr sz="2200"/>
          </a:p>
          <a:p>
            <a:pPr marL="457200" lvl="0" indent="-368300" rtl="0">
              <a:spcBef>
                <a:spcPts val="0"/>
              </a:spcBef>
              <a:spcAft>
                <a:spcPts val="0"/>
              </a:spcAft>
              <a:buSzPts val="2200"/>
              <a:buChar char="➔"/>
            </a:pPr>
            <a:r>
              <a:rPr lang="en" sz="2200"/>
              <a:t>Exercise</a:t>
            </a:r>
            <a:endParaRPr sz="2200"/>
          </a:p>
          <a:p>
            <a:pPr marL="457200" lvl="0" indent="-368300" rtl="0">
              <a:spcBef>
                <a:spcPts val="0"/>
              </a:spcBef>
              <a:spcAft>
                <a:spcPts val="0"/>
              </a:spcAft>
              <a:buSzPts val="2200"/>
              <a:buChar char="➔"/>
            </a:pPr>
            <a:r>
              <a:rPr lang="en" sz="2200"/>
              <a:t>Sleep</a:t>
            </a:r>
            <a:endParaRPr sz="2200"/>
          </a:p>
          <a:p>
            <a:pPr marL="457200" lvl="0" indent="-368300" rtl="0">
              <a:spcBef>
                <a:spcPts val="0"/>
              </a:spcBef>
              <a:spcAft>
                <a:spcPts val="0"/>
              </a:spcAft>
              <a:buSzPts val="2200"/>
              <a:buChar char="➔"/>
            </a:pPr>
            <a:r>
              <a:rPr lang="en" sz="2200"/>
              <a:t>Time Management</a:t>
            </a:r>
            <a:endParaRPr sz="2200"/>
          </a:p>
          <a:p>
            <a:pPr marL="457200" lvl="0" indent="-368300" rtl="0">
              <a:spcBef>
                <a:spcPts val="0"/>
              </a:spcBef>
              <a:spcAft>
                <a:spcPts val="0"/>
              </a:spcAft>
              <a:buSzPts val="2200"/>
              <a:buChar char="➔"/>
            </a:pPr>
            <a:r>
              <a:rPr lang="en" sz="2200"/>
              <a:t>Spirituality</a:t>
            </a:r>
            <a:endParaRPr sz="2200"/>
          </a:p>
          <a:p>
            <a:pPr marL="457200" lvl="0" indent="-368300" rtl="0">
              <a:spcBef>
                <a:spcPts val="0"/>
              </a:spcBef>
              <a:spcAft>
                <a:spcPts val="0"/>
              </a:spcAft>
              <a:buSzPts val="2200"/>
              <a:buChar char="➔"/>
            </a:pPr>
            <a:r>
              <a:rPr lang="en" sz="2200"/>
              <a:t>Keeping a Journal</a:t>
            </a:r>
            <a:endParaRPr sz="2200"/>
          </a:p>
          <a:p>
            <a:pPr marL="457200" lvl="0" indent="-368300" rtl="0">
              <a:spcBef>
                <a:spcPts val="0"/>
              </a:spcBef>
              <a:spcAft>
                <a:spcPts val="0"/>
              </a:spcAft>
              <a:buSzPts val="2200"/>
              <a:buChar char="➔"/>
            </a:pPr>
            <a:r>
              <a:rPr lang="en" sz="2200"/>
              <a:t>Visualizing</a:t>
            </a:r>
            <a:endParaRPr sz="2200"/>
          </a:p>
          <a:p>
            <a:pPr marL="457200" lvl="0" indent="-368300" rtl="0">
              <a:spcBef>
                <a:spcPts val="0"/>
              </a:spcBef>
              <a:spcAft>
                <a:spcPts val="0"/>
              </a:spcAft>
              <a:buSzPts val="2200"/>
              <a:buChar char="➔"/>
            </a:pPr>
            <a:r>
              <a:rPr lang="en" sz="2200"/>
              <a:t>Deep Breathing</a:t>
            </a:r>
            <a:endParaRPr sz="2200"/>
          </a:p>
          <a:p>
            <a:pPr marL="457200" lvl="0" indent="-368300" rtl="0">
              <a:spcBef>
                <a:spcPts val="0"/>
              </a:spcBef>
              <a:spcAft>
                <a:spcPts val="0"/>
              </a:spcAft>
              <a:buSzPts val="2200"/>
              <a:buChar char="➔"/>
            </a:pPr>
            <a:r>
              <a:rPr lang="en" sz="2200"/>
              <a:t>Music</a:t>
            </a:r>
            <a:endParaRPr sz="2200"/>
          </a:p>
          <a:p>
            <a:pPr marL="457200" lvl="0" indent="-368300" rtl="0">
              <a:spcBef>
                <a:spcPts val="0"/>
              </a:spcBef>
              <a:spcAft>
                <a:spcPts val="0"/>
              </a:spcAft>
              <a:buSzPts val="2200"/>
              <a:buChar char="➔"/>
            </a:pPr>
            <a:r>
              <a:rPr lang="en" sz="2200"/>
              <a:t>Goal Setting</a:t>
            </a:r>
            <a:endParaRPr sz="2200"/>
          </a:p>
        </p:txBody>
      </p:sp>
      <p:sp>
        <p:nvSpPr>
          <p:cNvPr id="104" name="Shape 104"/>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9CB9C"/>
        </a:solidFill>
        <a:effectLst/>
      </p:bgPr>
    </p:bg>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276025" y="133075"/>
            <a:ext cx="8520600" cy="623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274E13"/>
                </a:solidFill>
              </a:rPr>
              <a:t>Depression</a:t>
            </a:r>
            <a:endParaRPr>
              <a:solidFill>
                <a:srgbClr val="274E13"/>
              </a:solidFill>
            </a:endParaRPr>
          </a:p>
        </p:txBody>
      </p:sp>
      <p:sp>
        <p:nvSpPr>
          <p:cNvPr id="110" name="Shape 110"/>
          <p:cNvSpPr txBox="1">
            <a:spLocks noGrp="1"/>
          </p:cNvSpPr>
          <p:nvPr>
            <p:ph type="body" idx="1"/>
          </p:nvPr>
        </p:nvSpPr>
        <p:spPr>
          <a:xfrm>
            <a:off x="124775" y="712975"/>
            <a:ext cx="8943600" cy="4322700"/>
          </a:xfrm>
          <a:prstGeom prst="rect">
            <a:avLst/>
          </a:prstGeom>
          <a:solidFill>
            <a:srgbClr val="F9CB9C"/>
          </a:solidFill>
          <a:ln w="9525" cap="flat" cmpd="sng">
            <a:solidFill>
              <a:srgbClr val="274E13"/>
            </a:solidFill>
            <a:prstDash val="solid"/>
            <a:round/>
            <a:headEnd type="none" w="med" len="med"/>
            <a:tailEnd type="none" w="med" len="med"/>
          </a:ln>
        </p:spPr>
        <p:txBody>
          <a:bodyPr spcFirstLastPara="1" wrap="square" lIns="91425" tIns="91425" rIns="91425" bIns="91425" anchor="t" anchorCtr="0">
            <a:noAutofit/>
          </a:bodyPr>
          <a:lstStyle/>
          <a:p>
            <a:pPr marL="0" lvl="0" indent="0">
              <a:spcBef>
                <a:spcPts val="0"/>
              </a:spcBef>
              <a:spcAft>
                <a:spcPts val="0"/>
              </a:spcAft>
              <a:buNone/>
            </a:pPr>
            <a:r>
              <a:rPr lang="en" sz="2300">
                <a:solidFill>
                  <a:srgbClr val="274E13"/>
                </a:solidFill>
                <a:highlight>
                  <a:srgbClr val="F9CB9C"/>
                </a:highlight>
                <a:latin typeface="Arial"/>
                <a:ea typeface="Arial"/>
                <a:cs typeface="Arial"/>
                <a:sym typeface="Arial"/>
              </a:rPr>
              <a:t>A common but serious mood disorder that causes severe symptoms that affect how you feel, think, and handle daily activities, such as sleeping, eating, or working. To be diagnosed with depression, the symptoms must be present for a minimum of least two weeks.</a:t>
            </a:r>
            <a:endParaRPr sz="2300">
              <a:solidFill>
                <a:srgbClr val="274E13"/>
              </a:solidFill>
              <a:highlight>
                <a:srgbClr val="F9CB9C"/>
              </a:highlight>
              <a:latin typeface="Arial"/>
              <a:ea typeface="Arial"/>
              <a:cs typeface="Arial"/>
              <a:sym typeface="Arial"/>
            </a:endParaRPr>
          </a:p>
          <a:p>
            <a:pPr marL="457200" lvl="0" indent="-381000" rtl="0">
              <a:spcBef>
                <a:spcPts val="1600"/>
              </a:spcBef>
              <a:spcAft>
                <a:spcPts val="0"/>
              </a:spcAft>
              <a:buClr>
                <a:srgbClr val="274E13"/>
              </a:buClr>
              <a:buSzPts val="2400"/>
              <a:buFont typeface="Arial"/>
              <a:buChar char="●"/>
            </a:pPr>
            <a:r>
              <a:rPr lang="en" sz="2400" b="1">
                <a:solidFill>
                  <a:srgbClr val="274E13"/>
                </a:solidFill>
                <a:highlight>
                  <a:srgbClr val="F9CB9C"/>
                </a:highlight>
                <a:latin typeface="Arial"/>
                <a:ea typeface="Arial"/>
                <a:cs typeface="Arial"/>
                <a:sym typeface="Arial"/>
              </a:rPr>
              <a:t>Persistent depressive disorder</a:t>
            </a:r>
            <a:endParaRPr sz="2400" b="1">
              <a:solidFill>
                <a:srgbClr val="274E13"/>
              </a:solidFill>
              <a:highlight>
                <a:srgbClr val="F9CB9C"/>
              </a:highlight>
              <a:latin typeface="Arial"/>
              <a:ea typeface="Arial"/>
              <a:cs typeface="Arial"/>
              <a:sym typeface="Arial"/>
            </a:endParaRPr>
          </a:p>
          <a:p>
            <a:pPr marL="457200" lvl="0" indent="-381000" rtl="0">
              <a:spcBef>
                <a:spcPts val="0"/>
              </a:spcBef>
              <a:spcAft>
                <a:spcPts val="0"/>
              </a:spcAft>
              <a:buClr>
                <a:srgbClr val="274E13"/>
              </a:buClr>
              <a:buSzPts val="2400"/>
              <a:buFont typeface="Arial"/>
              <a:buChar char="●"/>
            </a:pPr>
            <a:r>
              <a:rPr lang="en" sz="2400" b="1">
                <a:solidFill>
                  <a:srgbClr val="274E13"/>
                </a:solidFill>
                <a:highlight>
                  <a:srgbClr val="F9CB9C"/>
                </a:highlight>
                <a:latin typeface="Arial"/>
                <a:ea typeface="Arial"/>
                <a:cs typeface="Arial"/>
                <a:sym typeface="Arial"/>
              </a:rPr>
              <a:t>Perinatal depression</a:t>
            </a:r>
            <a:endParaRPr sz="2400" b="1">
              <a:solidFill>
                <a:srgbClr val="274E13"/>
              </a:solidFill>
              <a:highlight>
                <a:srgbClr val="F9CB9C"/>
              </a:highlight>
              <a:latin typeface="Arial"/>
              <a:ea typeface="Arial"/>
              <a:cs typeface="Arial"/>
              <a:sym typeface="Arial"/>
            </a:endParaRPr>
          </a:p>
          <a:p>
            <a:pPr marL="457200" lvl="0" indent="-381000" rtl="0">
              <a:spcBef>
                <a:spcPts val="0"/>
              </a:spcBef>
              <a:spcAft>
                <a:spcPts val="0"/>
              </a:spcAft>
              <a:buClr>
                <a:srgbClr val="274E13"/>
              </a:buClr>
              <a:buSzPts val="2400"/>
              <a:buFont typeface="Arial"/>
              <a:buChar char="●"/>
            </a:pPr>
            <a:r>
              <a:rPr lang="en" sz="2400" b="1">
                <a:solidFill>
                  <a:srgbClr val="274E13"/>
                </a:solidFill>
                <a:highlight>
                  <a:srgbClr val="F9CB9C"/>
                </a:highlight>
                <a:latin typeface="Arial"/>
                <a:ea typeface="Arial"/>
                <a:cs typeface="Arial"/>
                <a:sym typeface="Arial"/>
              </a:rPr>
              <a:t>Psychotic depression</a:t>
            </a:r>
            <a:endParaRPr sz="2400" b="1">
              <a:solidFill>
                <a:srgbClr val="274E13"/>
              </a:solidFill>
              <a:highlight>
                <a:srgbClr val="F9CB9C"/>
              </a:highlight>
              <a:latin typeface="Arial"/>
              <a:ea typeface="Arial"/>
              <a:cs typeface="Arial"/>
              <a:sym typeface="Arial"/>
            </a:endParaRPr>
          </a:p>
          <a:p>
            <a:pPr marL="457200" lvl="0" indent="-381000" rtl="0">
              <a:spcBef>
                <a:spcPts val="0"/>
              </a:spcBef>
              <a:spcAft>
                <a:spcPts val="0"/>
              </a:spcAft>
              <a:buClr>
                <a:srgbClr val="274E13"/>
              </a:buClr>
              <a:buSzPts val="2400"/>
              <a:buFont typeface="Arial"/>
              <a:buChar char="●"/>
            </a:pPr>
            <a:r>
              <a:rPr lang="en" sz="2400" b="1">
                <a:solidFill>
                  <a:srgbClr val="274E13"/>
                </a:solidFill>
                <a:highlight>
                  <a:srgbClr val="F9CB9C"/>
                </a:highlight>
                <a:latin typeface="Arial"/>
                <a:ea typeface="Arial"/>
                <a:cs typeface="Arial"/>
                <a:sym typeface="Arial"/>
              </a:rPr>
              <a:t>Seasonal affective disorder</a:t>
            </a:r>
            <a:endParaRPr sz="2400" b="1">
              <a:solidFill>
                <a:srgbClr val="274E13"/>
              </a:solidFill>
              <a:highlight>
                <a:srgbClr val="F9CB9C"/>
              </a:highlight>
              <a:latin typeface="Arial"/>
              <a:ea typeface="Arial"/>
              <a:cs typeface="Arial"/>
              <a:sym typeface="Arial"/>
            </a:endParaRPr>
          </a:p>
          <a:p>
            <a:pPr marL="457200" lvl="0" indent="-381000" rtl="0">
              <a:spcBef>
                <a:spcPts val="0"/>
              </a:spcBef>
              <a:spcAft>
                <a:spcPts val="0"/>
              </a:spcAft>
              <a:buClr>
                <a:srgbClr val="274E13"/>
              </a:buClr>
              <a:buSzPts val="2400"/>
              <a:buFont typeface="Arial"/>
              <a:buChar char="●"/>
            </a:pPr>
            <a:r>
              <a:rPr lang="en" sz="2400" b="1">
                <a:solidFill>
                  <a:srgbClr val="274E13"/>
                </a:solidFill>
                <a:highlight>
                  <a:srgbClr val="F9CB9C"/>
                </a:highlight>
                <a:latin typeface="Arial"/>
                <a:ea typeface="Arial"/>
                <a:cs typeface="Arial"/>
                <a:sym typeface="Arial"/>
                <a:hlinkClick r:id="rId3"/>
              </a:rPr>
              <a:t>Bipolar disorder</a:t>
            </a:r>
            <a:endParaRPr b="1">
              <a:solidFill>
                <a:srgbClr val="274E13"/>
              </a:solidFill>
              <a:highlight>
                <a:srgbClr val="F9CB9C"/>
              </a:highlight>
              <a:latin typeface="Arial"/>
              <a:ea typeface="Arial"/>
              <a:cs typeface="Arial"/>
              <a:sym typeface="Arial"/>
            </a:endParaRPr>
          </a:p>
          <a:p>
            <a:pPr marL="0" lvl="0" indent="457200" rtl="0">
              <a:spcBef>
                <a:spcPts val="1600"/>
              </a:spcBef>
              <a:spcAft>
                <a:spcPts val="0"/>
              </a:spcAft>
              <a:buNone/>
            </a:pPr>
            <a:endParaRPr b="1">
              <a:solidFill>
                <a:srgbClr val="666666"/>
              </a:solidFill>
              <a:highlight>
                <a:srgbClr val="FFFFFF"/>
              </a:highlight>
              <a:latin typeface="Arial"/>
              <a:ea typeface="Arial"/>
              <a:cs typeface="Arial"/>
              <a:sym typeface="Arial"/>
            </a:endParaRPr>
          </a:p>
          <a:p>
            <a:pPr marL="0" lvl="0" indent="0">
              <a:spcBef>
                <a:spcPts val="1600"/>
              </a:spcBef>
              <a:spcAft>
                <a:spcPts val="1600"/>
              </a:spcAft>
              <a:buNone/>
            </a:pPr>
            <a:endParaRPr sz="2400" b="1">
              <a:solidFill>
                <a:srgbClr val="666666"/>
              </a:solidFill>
              <a:highlight>
                <a:srgbClr val="FFFFFF"/>
              </a:highlight>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9CB9C"/>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222600" y="97450"/>
            <a:ext cx="8520600" cy="623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274E13"/>
                </a:solidFill>
              </a:rPr>
              <a:t>Anxiety</a:t>
            </a:r>
            <a:endParaRPr>
              <a:solidFill>
                <a:srgbClr val="274E13"/>
              </a:solidFill>
            </a:endParaRPr>
          </a:p>
        </p:txBody>
      </p:sp>
      <p:sp>
        <p:nvSpPr>
          <p:cNvPr id="116" name="Shape 116"/>
          <p:cNvSpPr txBox="1">
            <a:spLocks noGrp="1"/>
          </p:cNvSpPr>
          <p:nvPr>
            <p:ph type="body" idx="1"/>
          </p:nvPr>
        </p:nvSpPr>
        <p:spPr>
          <a:xfrm>
            <a:off x="93600" y="631725"/>
            <a:ext cx="8956800" cy="4439400"/>
          </a:xfrm>
          <a:prstGeom prst="rect">
            <a:avLst/>
          </a:prstGeom>
          <a:solidFill>
            <a:srgbClr val="F9CB9C"/>
          </a:solidFill>
          <a:ln w="9525" cap="flat" cmpd="sng">
            <a:solidFill>
              <a:srgbClr val="38761D"/>
            </a:solidFill>
            <a:prstDash val="solid"/>
            <a:round/>
            <a:headEnd type="none" w="med" len="med"/>
            <a:tailEnd type="none" w="med" len="med"/>
          </a:ln>
        </p:spPr>
        <p:txBody>
          <a:bodyPr spcFirstLastPara="1" wrap="square" lIns="91425" tIns="91425" rIns="91425" bIns="91425" anchor="t" anchorCtr="0">
            <a:noAutofit/>
          </a:bodyPr>
          <a:lstStyle/>
          <a:p>
            <a:pPr marL="0" lvl="0" indent="0">
              <a:spcBef>
                <a:spcPts val="0"/>
              </a:spcBef>
              <a:spcAft>
                <a:spcPts val="0"/>
              </a:spcAft>
              <a:buNone/>
            </a:pPr>
            <a:r>
              <a:rPr lang="en" sz="2300">
                <a:solidFill>
                  <a:srgbClr val="274E13"/>
                </a:solidFill>
                <a:highlight>
                  <a:srgbClr val="F9CB9C"/>
                </a:highlight>
                <a:latin typeface="Arial"/>
                <a:ea typeface="Arial"/>
                <a:cs typeface="Arial"/>
                <a:sym typeface="Arial"/>
              </a:rPr>
              <a:t>Occasional anxiety is a normal part of life. You might feel anxious when faced with a problem at work, before taking a test, or making an important decision.</a:t>
            </a:r>
            <a:endParaRPr sz="2300">
              <a:solidFill>
                <a:srgbClr val="274E13"/>
              </a:solidFill>
              <a:highlight>
                <a:srgbClr val="F9CB9C"/>
              </a:highlight>
              <a:latin typeface="Arial"/>
              <a:ea typeface="Arial"/>
              <a:cs typeface="Arial"/>
              <a:sym typeface="Arial"/>
            </a:endParaRPr>
          </a:p>
          <a:p>
            <a:pPr marL="0" lvl="0" indent="0" rtl="0">
              <a:spcBef>
                <a:spcPts val="1600"/>
              </a:spcBef>
              <a:spcAft>
                <a:spcPts val="0"/>
              </a:spcAft>
              <a:buNone/>
            </a:pPr>
            <a:r>
              <a:rPr lang="en" sz="2300">
                <a:solidFill>
                  <a:srgbClr val="274E13"/>
                </a:solidFill>
                <a:highlight>
                  <a:srgbClr val="F9CB9C"/>
                </a:highlight>
                <a:latin typeface="Arial"/>
                <a:ea typeface="Arial"/>
                <a:cs typeface="Arial"/>
                <a:sym typeface="Arial"/>
              </a:rPr>
              <a:t> </a:t>
            </a:r>
            <a:r>
              <a:rPr lang="en" sz="2300" i="1">
                <a:solidFill>
                  <a:srgbClr val="274E13"/>
                </a:solidFill>
                <a:highlight>
                  <a:srgbClr val="F9CB9C"/>
                </a:highlight>
                <a:latin typeface="Arial"/>
                <a:ea typeface="Arial"/>
                <a:cs typeface="Arial"/>
                <a:sym typeface="Arial"/>
              </a:rPr>
              <a:t>Anxiety disorders</a:t>
            </a:r>
            <a:r>
              <a:rPr lang="en" sz="2300">
                <a:solidFill>
                  <a:srgbClr val="274E13"/>
                </a:solidFill>
                <a:highlight>
                  <a:srgbClr val="F9CB9C"/>
                </a:highlight>
                <a:latin typeface="Arial"/>
                <a:ea typeface="Arial"/>
                <a:cs typeface="Arial"/>
                <a:sym typeface="Arial"/>
              </a:rPr>
              <a:t> involve more than temporary worry or fear. The anxiety does not go away and can get worse over time. The feelings start interfere with daily activities such as job performance, school work, and relationships. </a:t>
            </a:r>
            <a:endParaRPr sz="2300">
              <a:solidFill>
                <a:srgbClr val="274E13"/>
              </a:solidFill>
              <a:highlight>
                <a:srgbClr val="F9CB9C"/>
              </a:highlight>
              <a:latin typeface="Arial"/>
              <a:ea typeface="Arial"/>
              <a:cs typeface="Arial"/>
              <a:sym typeface="Arial"/>
            </a:endParaRPr>
          </a:p>
          <a:p>
            <a:pPr marL="457200" lvl="0" indent="-342900" rtl="0">
              <a:spcBef>
                <a:spcPts val="1600"/>
              </a:spcBef>
              <a:spcAft>
                <a:spcPts val="0"/>
              </a:spcAft>
              <a:buClr>
                <a:srgbClr val="274E13"/>
              </a:buClr>
              <a:buSzPts val="1800"/>
              <a:buFont typeface="Arial"/>
              <a:buChar char="●"/>
            </a:pPr>
            <a:r>
              <a:rPr lang="en">
                <a:solidFill>
                  <a:srgbClr val="274E13"/>
                </a:solidFill>
                <a:highlight>
                  <a:srgbClr val="F9CB9C"/>
                </a:highlight>
                <a:latin typeface="Arial"/>
                <a:ea typeface="Arial"/>
                <a:cs typeface="Arial"/>
                <a:sym typeface="Arial"/>
              </a:rPr>
              <a:t>Generalized Anxiety Disorder</a:t>
            </a:r>
            <a:endParaRPr>
              <a:solidFill>
                <a:srgbClr val="274E13"/>
              </a:solidFill>
              <a:highlight>
                <a:srgbClr val="F9CB9C"/>
              </a:highlight>
              <a:latin typeface="Arial"/>
              <a:ea typeface="Arial"/>
              <a:cs typeface="Arial"/>
              <a:sym typeface="Arial"/>
            </a:endParaRPr>
          </a:p>
          <a:p>
            <a:pPr marL="457200" lvl="0" indent="-342900" rtl="0">
              <a:spcBef>
                <a:spcPts val="0"/>
              </a:spcBef>
              <a:spcAft>
                <a:spcPts val="0"/>
              </a:spcAft>
              <a:buClr>
                <a:srgbClr val="274E13"/>
              </a:buClr>
              <a:buSzPts val="1800"/>
              <a:buFont typeface="Arial"/>
              <a:buChar char="●"/>
            </a:pPr>
            <a:r>
              <a:rPr lang="en">
                <a:solidFill>
                  <a:srgbClr val="274E13"/>
                </a:solidFill>
                <a:highlight>
                  <a:srgbClr val="F9CB9C"/>
                </a:highlight>
                <a:latin typeface="Arial"/>
                <a:ea typeface="Arial"/>
                <a:cs typeface="Arial"/>
                <a:sym typeface="Arial"/>
              </a:rPr>
              <a:t>Panic Disorder</a:t>
            </a:r>
            <a:endParaRPr>
              <a:solidFill>
                <a:srgbClr val="274E13"/>
              </a:solidFill>
              <a:highlight>
                <a:srgbClr val="F9CB9C"/>
              </a:highlight>
              <a:latin typeface="Arial"/>
              <a:ea typeface="Arial"/>
              <a:cs typeface="Arial"/>
              <a:sym typeface="Arial"/>
            </a:endParaRPr>
          </a:p>
          <a:p>
            <a:pPr marL="457200" lvl="0" indent="-342900" rtl="0">
              <a:spcBef>
                <a:spcPts val="0"/>
              </a:spcBef>
              <a:spcAft>
                <a:spcPts val="0"/>
              </a:spcAft>
              <a:buClr>
                <a:srgbClr val="274E13"/>
              </a:buClr>
              <a:buSzPts val="1800"/>
              <a:buFont typeface="Arial"/>
              <a:buChar char="●"/>
            </a:pPr>
            <a:r>
              <a:rPr lang="en">
                <a:solidFill>
                  <a:srgbClr val="274E13"/>
                </a:solidFill>
                <a:highlight>
                  <a:srgbClr val="F9CB9C"/>
                </a:highlight>
                <a:latin typeface="Arial"/>
                <a:ea typeface="Arial"/>
                <a:cs typeface="Arial"/>
                <a:sym typeface="Arial"/>
              </a:rPr>
              <a:t>Social Anxiety Disorder</a:t>
            </a:r>
            <a:endParaRPr>
              <a:solidFill>
                <a:srgbClr val="274E13"/>
              </a:solidFill>
              <a:highlight>
                <a:srgbClr val="F9CB9C"/>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65175" y="150900"/>
            <a:ext cx="8520600" cy="623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Stressful Situation Response</a:t>
            </a:r>
            <a:endParaRPr/>
          </a:p>
        </p:txBody>
      </p:sp>
      <p:sp>
        <p:nvSpPr>
          <p:cNvPr id="122" name="Shape 122"/>
          <p:cNvSpPr txBox="1">
            <a:spLocks noGrp="1"/>
          </p:cNvSpPr>
          <p:nvPr>
            <p:ph type="body" idx="1"/>
          </p:nvPr>
        </p:nvSpPr>
        <p:spPr>
          <a:xfrm>
            <a:off x="80200" y="774300"/>
            <a:ext cx="8894400" cy="3913500"/>
          </a:xfrm>
          <a:prstGeom prst="rect">
            <a:avLst/>
          </a:prstGeom>
        </p:spPr>
        <p:txBody>
          <a:bodyPr spcFirstLastPara="1" wrap="square" lIns="91425" tIns="91425" rIns="91425" bIns="91425" anchor="t" anchorCtr="0">
            <a:noAutofit/>
          </a:bodyPr>
          <a:lstStyle/>
          <a:p>
            <a:pPr marL="457200" lvl="0" indent="-368300" rtl="0">
              <a:spcBef>
                <a:spcPts val="0"/>
              </a:spcBef>
              <a:spcAft>
                <a:spcPts val="0"/>
              </a:spcAft>
              <a:buClr>
                <a:srgbClr val="000000"/>
              </a:buClr>
              <a:buSzPts val="2200"/>
              <a:buAutoNum type="arabicPeriod"/>
            </a:pPr>
            <a:r>
              <a:rPr lang="en" sz="2200">
                <a:solidFill>
                  <a:srgbClr val="000000"/>
                </a:solidFill>
              </a:rPr>
              <a:t>Write a detailed story about a situation you faced where it caused you stress.</a:t>
            </a:r>
            <a:endParaRPr sz="2200">
              <a:solidFill>
                <a:srgbClr val="000000"/>
              </a:solidFill>
            </a:endParaRPr>
          </a:p>
          <a:p>
            <a:pPr marL="457200" lvl="0" indent="-368300" rtl="0">
              <a:spcBef>
                <a:spcPts val="0"/>
              </a:spcBef>
              <a:spcAft>
                <a:spcPts val="0"/>
              </a:spcAft>
              <a:buClr>
                <a:srgbClr val="000000"/>
              </a:buClr>
              <a:buSzPts val="2200"/>
              <a:buAutoNum type="arabicPeriod"/>
            </a:pPr>
            <a:r>
              <a:rPr lang="en" sz="2200">
                <a:solidFill>
                  <a:srgbClr val="000000"/>
                </a:solidFill>
              </a:rPr>
              <a:t>Explain using details what happened and why this was stressful.</a:t>
            </a:r>
            <a:endParaRPr sz="2200">
              <a:solidFill>
                <a:srgbClr val="000000"/>
              </a:solidFill>
            </a:endParaRPr>
          </a:p>
          <a:p>
            <a:pPr marL="457200" lvl="0" indent="-368300" rtl="0">
              <a:spcBef>
                <a:spcPts val="0"/>
              </a:spcBef>
              <a:spcAft>
                <a:spcPts val="0"/>
              </a:spcAft>
              <a:buClr>
                <a:srgbClr val="000000"/>
              </a:buClr>
              <a:buSzPts val="2200"/>
              <a:buAutoNum type="arabicPeriod"/>
            </a:pPr>
            <a:r>
              <a:rPr lang="en" sz="2200">
                <a:solidFill>
                  <a:srgbClr val="000000"/>
                </a:solidFill>
              </a:rPr>
              <a:t>What did you do to handle the stressor?</a:t>
            </a:r>
            <a:endParaRPr sz="2200">
              <a:solidFill>
                <a:srgbClr val="000000"/>
              </a:solidFill>
            </a:endParaRPr>
          </a:p>
          <a:p>
            <a:pPr marL="457200" lvl="0" indent="-368300" rtl="0">
              <a:spcBef>
                <a:spcPts val="0"/>
              </a:spcBef>
              <a:spcAft>
                <a:spcPts val="0"/>
              </a:spcAft>
              <a:buClr>
                <a:srgbClr val="000000"/>
              </a:buClr>
              <a:buSzPts val="2200"/>
              <a:buAutoNum type="arabicPeriod"/>
            </a:pPr>
            <a:r>
              <a:rPr lang="en" sz="2200">
                <a:solidFill>
                  <a:srgbClr val="000000"/>
                </a:solidFill>
              </a:rPr>
              <a:t>If you were faced with the same situation again, what would you do differently?</a:t>
            </a:r>
            <a:endParaRPr sz="2200">
              <a:solidFill>
                <a:srgbClr val="000000"/>
              </a:solidFill>
            </a:endParaRPr>
          </a:p>
          <a:p>
            <a:pPr marL="457200" lvl="0" indent="-368300" rtl="0">
              <a:spcBef>
                <a:spcPts val="0"/>
              </a:spcBef>
              <a:spcAft>
                <a:spcPts val="0"/>
              </a:spcAft>
              <a:buClr>
                <a:srgbClr val="000000"/>
              </a:buClr>
              <a:buSzPts val="2200"/>
              <a:buAutoNum type="arabicPeriod"/>
            </a:pPr>
            <a:r>
              <a:rPr lang="en" sz="2200">
                <a:solidFill>
                  <a:srgbClr val="000000"/>
                </a:solidFill>
              </a:rPr>
              <a:t>What did you learn from this stressful situation?</a:t>
            </a:r>
            <a:endParaRPr sz="2200">
              <a:solidFill>
                <a:srgbClr val="000000"/>
              </a:solidFill>
            </a:endParaRPr>
          </a:p>
          <a:p>
            <a:pPr marL="457200" lvl="0" indent="-368300" rtl="0">
              <a:spcBef>
                <a:spcPts val="0"/>
              </a:spcBef>
              <a:spcAft>
                <a:spcPts val="0"/>
              </a:spcAft>
              <a:buClr>
                <a:srgbClr val="000000"/>
              </a:buClr>
              <a:buSzPts val="2200"/>
              <a:buAutoNum type="arabicPeriod"/>
            </a:pPr>
            <a:r>
              <a:rPr lang="en" sz="2200">
                <a:solidFill>
                  <a:srgbClr val="000000"/>
                </a:solidFill>
              </a:rPr>
              <a:t>How did your body tell you it was stressful? What happens to you when you are under stress?</a:t>
            </a:r>
            <a:endParaRPr sz="2200">
              <a:solidFill>
                <a:srgbClr val="000000"/>
              </a:solidFill>
            </a:endParaRPr>
          </a:p>
          <a:p>
            <a:pPr marL="0" lvl="0" indent="0">
              <a:spcBef>
                <a:spcPts val="1600"/>
              </a:spcBef>
              <a:spcAft>
                <a:spcPts val="1600"/>
              </a:spcAft>
              <a:buNone/>
            </a:pPr>
            <a:r>
              <a:rPr lang="en" sz="3000">
                <a:solidFill>
                  <a:srgbClr val="000000"/>
                </a:solidFill>
              </a:rPr>
              <a:t>1 page minimum in length, please do not skip lines. </a:t>
            </a:r>
            <a:endParaRPr sz="3000">
              <a:solidFill>
                <a:srgbClr val="000000"/>
              </a:solidFill>
            </a:endParaRPr>
          </a:p>
        </p:txBody>
      </p:sp>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372</Words>
  <Application>Microsoft Office PowerPoint</Application>
  <PresentationFormat>On-screen Show (16:9)</PresentationFormat>
  <Paragraphs>62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Raleway</vt:lpstr>
      <vt:lpstr>Source Sans Pro</vt:lpstr>
      <vt:lpstr>Plum</vt:lpstr>
      <vt:lpstr>Stress</vt:lpstr>
      <vt:lpstr>Stressor</vt:lpstr>
      <vt:lpstr>Symptoms of Stress</vt:lpstr>
      <vt:lpstr>Symptoms of Stress</vt:lpstr>
      <vt:lpstr>Symptoms of Stress</vt:lpstr>
      <vt:lpstr>How can you Positively handle your stress?</vt:lpstr>
      <vt:lpstr>Depression</vt:lpstr>
      <vt:lpstr>Anxiety</vt:lpstr>
      <vt:lpstr>Stressful Situation Response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dc:title>
  <dc:creator>gregory axelson</dc:creator>
  <cp:lastModifiedBy>wcsd</cp:lastModifiedBy>
  <cp:revision>1</cp:revision>
  <dcterms:modified xsi:type="dcterms:W3CDTF">2018-01-25T13:23:30Z</dcterms:modified>
</cp:coreProperties>
</file>