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5143500" type="screen16x9"/>
  <p:notesSz cx="6858000" cy="9144000"/>
  <p:embeddedFontLst>
    <p:embeddedFont>
      <p:font typeface="Verdana" pitchFamily="34" charset="0"/>
      <p:regular r:id="rId20"/>
      <p:bold r:id="rId21"/>
      <p:italic r:id="rId22"/>
      <p:boldItalic r:id="rId23"/>
    </p:embeddedFont>
    <p:embeddedFont>
      <p:font typeface="Oswald" charset="0"/>
      <p:regular r:id="rId24"/>
      <p:bold r:id="rId25"/>
    </p:embeddedFont>
    <p:embeddedFont>
      <p:font typeface="Average" charset="0"/>
      <p:regular r:id="rId26"/>
    </p:embeddedFont>
    <p:embeddedFont>
      <p:font typeface="Alegreya" charset="0"/>
      <p:regular r:id="rId27"/>
      <p:bold r:id="rId28"/>
      <p:italic r:id="rId29"/>
      <p:boldItalic r:id="rId30"/>
    </p:embeddedFont>
    <p:embeddedFont>
      <p:font typeface="Merriweather" charset="0"/>
      <p:regular r:id="rId31"/>
      <p:bold r:id="rId32"/>
      <p:italic r:id="rId33"/>
      <p:boldItalic r:id="rId34"/>
    </p:embeddedFont>
    <p:embeddedFont>
      <p:font typeface="Source Code Pro" charset="0"/>
      <p:regular r:id="rId35"/>
      <p:bold r:id="rId36"/>
    </p:embeddedFont>
    <p:embeddedFont>
      <p:font typeface="Trebuchet MS" pitchFamily="3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0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7.fntdata"/><Relationship Id="rId39" Type="http://schemas.openxmlformats.org/officeDocument/2006/relationships/font" Target="fonts/font20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34" Type="http://schemas.openxmlformats.org/officeDocument/2006/relationships/font" Target="fonts/font15.fntdata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6.fntdata"/><Relationship Id="rId33" Type="http://schemas.openxmlformats.org/officeDocument/2006/relationships/font" Target="fonts/font14.fntdata"/><Relationship Id="rId38" Type="http://schemas.openxmlformats.org/officeDocument/2006/relationships/font" Target="fonts/font19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5.fntdata"/><Relationship Id="rId32" Type="http://schemas.openxmlformats.org/officeDocument/2006/relationships/font" Target="fonts/font13.fntdata"/><Relationship Id="rId37" Type="http://schemas.openxmlformats.org/officeDocument/2006/relationships/font" Target="fonts/font18.fntdata"/><Relationship Id="rId40" Type="http://schemas.openxmlformats.org/officeDocument/2006/relationships/font" Target="fonts/font21.fntdata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36" Type="http://schemas.openxmlformats.org/officeDocument/2006/relationships/font" Target="fonts/font17.fntdata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31" Type="http://schemas.openxmlformats.org/officeDocument/2006/relationships/font" Target="fonts/font12.fntdata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font" Target="fonts/font16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1518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27e3955a8_3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27e3955a8_3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445fafc87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445fafc87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27e3955a8_3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327e3955a8_3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27e3955a8_3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327e3955a8_3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27e3955a8_3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27e3955a8_3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41ba80d9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41ba80d9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368c0451a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368c0451a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6fdc2aa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6fdc2aa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6fdc2aa1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6fdc2aa1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6fdc2aa1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6fdc2aa1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27fed8bbc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27fed8bbc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70572e1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70572e1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27fed8bbc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327fed8bbc_2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445fafc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445fafc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4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64" name="Google Shape;64;p14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4" name="Google Shape;94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4" name="Google Shape;114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8" name="Google Shape;118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3" name="Google Shape;133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4" name="Google Shape;134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7" name="Google Shape;137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41" name="Google Shape;141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2" name="Google Shape;142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3" name="Google Shape;143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9" name="Google Shape;149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0" name="Google Shape;150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TXV15mKQ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md.com/diet/guide/the-truth-about-fad-die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7"/>
          <p:cNvSpPr txBox="1">
            <a:spLocks noGrp="1"/>
          </p:cNvSpPr>
          <p:nvPr>
            <p:ph type="title"/>
          </p:nvPr>
        </p:nvSpPr>
        <p:spPr>
          <a:xfrm>
            <a:off x="232975" y="124825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</a:t>
            </a:r>
            <a:r>
              <a:rPr lang="en" b="1"/>
              <a:t>Eating Disorders</a:t>
            </a:r>
            <a:r>
              <a:rPr lang="en"/>
              <a:t>?</a:t>
            </a:r>
            <a:endParaRPr/>
          </a:p>
        </p:txBody>
      </p:sp>
      <p:sp>
        <p:nvSpPr>
          <p:cNvPr id="158" name="Google Shape;158;p37"/>
          <p:cNvSpPr txBox="1">
            <a:spLocks noGrp="1"/>
          </p:cNvSpPr>
          <p:nvPr>
            <p:ph type="subTitle" idx="1"/>
          </p:nvPr>
        </p:nvSpPr>
        <p:spPr>
          <a:xfrm>
            <a:off x="-55850" y="2089250"/>
            <a:ext cx="4586400" cy="25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Real,complex, devastating conditions that can have serious consequences on a person's health.</a:t>
            </a:r>
            <a:endParaRPr sz="3000"/>
          </a:p>
        </p:txBody>
      </p:sp>
      <p:sp>
        <p:nvSpPr>
          <p:cNvPr id="159" name="Google Shape;159;p37"/>
          <p:cNvSpPr txBox="1">
            <a:spLocks noGrp="1"/>
          </p:cNvSpPr>
          <p:nvPr>
            <p:ph type="body" idx="2"/>
          </p:nvPr>
        </p:nvSpPr>
        <p:spPr>
          <a:xfrm>
            <a:off x="4530700" y="731525"/>
            <a:ext cx="4743000" cy="33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It is not a phase, rather a real condition that greatly impacts a person’s physical, emotional, and social health.</a:t>
            </a:r>
            <a:endParaRPr sz="25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20 million women </a:t>
            </a:r>
            <a:endParaRPr sz="25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10 million men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suffer from eating disorders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6"/>
          <p:cNvSpPr txBox="1">
            <a:spLocks noGrp="1"/>
          </p:cNvSpPr>
          <p:nvPr>
            <p:ph type="title"/>
          </p:nvPr>
        </p:nvSpPr>
        <p:spPr>
          <a:xfrm>
            <a:off x="311700" y="968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9900"/>
                </a:solidFill>
              </a:rPr>
              <a:t>Eating Disorders statistics “Do Now” </a:t>
            </a:r>
            <a:endParaRPr sz="3500">
              <a:solidFill>
                <a:srgbClr val="FF9900"/>
              </a:solidFill>
            </a:endParaRPr>
          </a:p>
        </p:txBody>
      </p:sp>
      <p:sp>
        <p:nvSpPr>
          <p:cNvPr id="221" name="Google Shape;221;p46"/>
          <p:cNvSpPr txBox="1">
            <a:spLocks noGrp="1"/>
          </p:cNvSpPr>
          <p:nvPr>
            <p:ph type="body" idx="1"/>
          </p:nvPr>
        </p:nvSpPr>
        <p:spPr>
          <a:xfrm>
            <a:off x="56475" y="624500"/>
            <a:ext cx="5448300" cy="42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rebuchet MS"/>
              <a:buAutoNum type="arabicPeriod"/>
            </a:pP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Males represent 25% of cases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2.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60% of cases are female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3.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Rates have remained the same since the 1990s.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4.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Mortality rate of 10%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5. 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31% have a history of alcohol abuse.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6.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25% also struggle with substance abuse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2" name="Google Shape;222;p46"/>
          <p:cNvSpPr txBox="1">
            <a:spLocks noGrp="1"/>
          </p:cNvSpPr>
          <p:nvPr>
            <p:ph type="body" idx="2"/>
          </p:nvPr>
        </p:nvSpPr>
        <p:spPr>
          <a:xfrm>
            <a:off x="5156450" y="725600"/>
            <a:ext cx="3841800" cy="42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Trebuchet MS"/>
                <a:ea typeface="Trebuchet MS"/>
                <a:cs typeface="Trebuchet MS"/>
                <a:sym typeface="Trebuchet MS"/>
              </a:rPr>
              <a:t>           Bulimia</a:t>
            </a: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Trebuchet MS"/>
                <a:ea typeface="Trebuchet MS"/>
                <a:cs typeface="Trebuchet MS"/>
                <a:sym typeface="Trebuchet MS"/>
              </a:rPr>
              <a:t>Binge Eating Disorder</a:t>
            </a: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Trebuchet MS"/>
                <a:ea typeface="Trebuchet MS"/>
                <a:cs typeface="Trebuchet MS"/>
                <a:sym typeface="Trebuchet MS"/>
              </a:rPr>
              <a:t>          Anorexia</a:t>
            </a: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7"/>
          <p:cNvSpPr txBox="1">
            <a:spLocks noGrp="1"/>
          </p:cNvSpPr>
          <p:nvPr>
            <p:ph type="title"/>
          </p:nvPr>
        </p:nvSpPr>
        <p:spPr>
          <a:xfrm>
            <a:off x="311700" y="231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500">
                <a:solidFill>
                  <a:srgbClr val="FF9900"/>
                </a:solidFill>
              </a:rPr>
              <a:t>Eating Disorders statistics “Do Now”  </a:t>
            </a:r>
            <a:r>
              <a:rPr lang="en" sz="3500" b="1">
                <a:solidFill>
                  <a:srgbClr val="FF9900"/>
                </a:solidFill>
              </a:rPr>
              <a:t>Answers</a:t>
            </a:r>
            <a:endParaRPr b="1"/>
          </a:p>
        </p:txBody>
      </p:sp>
      <p:sp>
        <p:nvSpPr>
          <p:cNvPr id="228" name="Google Shape;228;p47"/>
          <p:cNvSpPr txBox="1">
            <a:spLocks noGrp="1"/>
          </p:cNvSpPr>
          <p:nvPr>
            <p:ph type="body" idx="1"/>
          </p:nvPr>
        </p:nvSpPr>
        <p:spPr>
          <a:xfrm>
            <a:off x="151650" y="984025"/>
            <a:ext cx="8840700" cy="386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rebuchet MS"/>
              <a:buAutoNum type="arabicPeriod"/>
            </a:pP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Males represent 25% of cases 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Anorexia</a:t>
            </a:r>
            <a:endParaRPr sz="2400" b="1">
              <a:solidFill>
                <a:srgbClr val="FF9900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2.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60% of cases are female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Binge Eating Disorder</a:t>
            </a:r>
            <a:endParaRPr sz="2400" b="1">
              <a:solidFill>
                <a:srgbClr val="FF9900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3.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Rates have remained the same since the 1990s. 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Bulimia</a:t>
            </a:r>
            <a:endParaRPr sz="2400" b="1">
              <a:solidFill>
                <a:srgbClr val="FF9900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4.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Mortality rate of 10%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Anorexia</a:t>
            </a:r>
            <a:endParaRPr sz="2400" b="1">
              <a:solidFill>
                <a:srgbClr val="FF9900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5. 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31% have a history of alcohol abuse.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Bulimia</a:t>
            </a:r>
            <a:endParaRPr sz="2400" b="1">
              <a:solidFill>
                <a:srgbClr val="FF9900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200" b="1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6.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25% also struggle with substance abuse   </a:t>
            </a:r>
            <a:r>
              <a:rPr lang="en" sz="2400" b="1">
                <a:solidFill>
                  <a:srgbClr val="FF9900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Binge Eating Disorder</a:t>
            </a:r>
            <a:r>
              <a:rPr lang="en" sz="2200">
                <a:solidFill>
                  <a:srgbClr val="FFFFFF"/>
                </a:solidFill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    </a:t>
            </a:r>
            <a:endParaRPr sz="2200">
              <a:solidFill>
                <a:srgbClr val="FFFFFF"/>
              </a:solidFill>
              <a:highlight>
                <a:schemeClr val="lt1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8"/>
          <p:cNvSpPr txBox="1">
            <a:spLocks noGrp="1"/>
          </p:cNvSpPr>
          <p:nvPr>
            <p:ph type="title"/>
          </p:nvPr>
        </p:nvSpPr>
        <p:spPr>
          <a:xfrm>
            <a:off x="311700" y="153375"/>
            <a:ext cx="8520600" cy="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 of Eating Disorders!</a:t>
            </a:r>
            <a:endParaRPr/>
          </a:p>
        </p:txBody>
      </p:sp>
      <p:sp>
        <p:nvSpPr>
          <p:cNvPr id="234" name="Google Shape;234;p48"/>
          <p:cNvSpPr txBox="1">
            <a:spLocks noGrp="1"/>
          </p:cNvSpPr>
          <p:nvPr>
            <p:ph type="body" idx="1"/>
          </p:nvPr>
        </p:nvSpPr>
        <p:spPr>
          <a:xfrm>
            <a:off x="122900" y="601875"/>
            <a:ext cx="4518900" cy="44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Those who suffer need serious professional help for the body physical but also their minds mentally.</a:t>
            </a: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Irreversible damage can occur and people can </a:t>
            </a:r>
            <a:r>
              <a:rPr lang="en" sz="2400" b="1"/>
              <a:t>die</a:t>
            </a:r>
            <a:r>
              <a:rPr lang="en" sz="2400"/>
              <a:t>!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u="sng"/>
              <a:t>Binge-eating</a:t>
            </a:r>
            <a:r>
              <a:rPr lang="en" sz="2400" u="sng"/>
              <a:t> </a:t>
            </a:r>
            <a:endParaRPr sz="2400"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-Unhealthy weight gain resulting in heart disease, diabetes, stroke.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u="sng"/>
          </a:p>
        </p:txBody>
      </p:sp>
      <p:sp>
        <p:nvSpPr>
          <p:cNvPr id="235" name="Google Shape;235;p48"/>
          <p:cNvSpPr txBox="1">
            <a:spLocks noGrp="1"/>
          </p:cNvSpPr>
          <p:nvPr>
            <p:ph type="body" idx="2"/>
          </p:nvPr>
        </p:nvSpPr>
        <p:spPr>
          <a:xfrm>
            <a:off x="4896475" y="601875"/>
            <a:ext cx="3987900" cy="425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u="sng"/>
              <a:t>Anorexia</a:t>
            </a:r>
            <a:endParaRPr sz="2400" b="1" u="sng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-Cessation of menstruation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-Loss of bone density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-Reduction in organ size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u="sng"/>
              <a:t>Bulimia</a:t>
            </a:r>
            <a:endParaRPr sz="2400" b="1" u="sng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-Dehydration, kidney damage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-Irregular heartbeat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- Nutrient deficiencies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9"/>
          <p:cNvSpPr txBox="1">
            <a:spLocks noGrp="1"/>
          </p:cNvSpPr>
          <p:nvPr>
            <p:ph type="ctrTitle"/>
          </p:nvPr>
        </p:nvSpPr>
        <p:spPr>
          <a:xfrm>
            <a:off x="123875" y="3147600"/>
            <a:ext cx="87960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>
                <a:solidFill>
                  <a:schemeClr val="hlink"/>
                </a:solidFill>
                <a:hlinkClick r:id="rId3"/>
              </a:rPr>
              <a:t>https://www.youtube.com/watch?v=vCTXV15mKQ4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49"/>
          <p:cNvSpPr txBox="1">
            <a:spLocks noGrp="1"/>
          </p:cNvSpPr>
          <p:nvPr>
            <p:ph type="subTitle" idx="1"/>
          </p:nvPr>
        </p:nvSpPr>
        <p:spPr>
          <a:xfrm>
            <a:off x="123875" y="310350"/>
            <a:ext cx="879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Demi Lovato sits down with Katie Couric to discuss her personal struggles with eating disorders, body image, self acceptance and how bullying played a role in her poor self-esteem. How you can overcome the disorders and learn to love yourself for who you are.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0"/>
          <p:cNvSpPr txBox="1">
            <a:spLocks noGrp="1"/>
          </p:cNvSpPr>
          <p:nvPr>
            <p:ph type="body" idx="1"/>
          </p:nvPr>
        </p:nvSpPr>
        <p:spPr>
          <a:xfrm>
            <a:off x="35650" y="240625"/>
            <a:ext cx="9108300" cy="48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When did Demi’s body issues start? Explain what she said.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Katie Couric admitted to struggling with an eating disorder, at what point in her life did this occur?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What three conditions was Demi struggling with?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much does bullying contribute? Explain.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Demi explains her experiences with eating disorders, where does she believe it all started for her?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At her worst, how many times a day was Demi purging/vomiting?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did social media play a role in Demi’s life?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Why does Demi &amp; her counselor call eating disorders a family disease?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1"/>
          <p:cNvSpPr txBox="1">
            <a:spLocks noGrp="1"/>
          </p:cNvSpPr>
          <p:nvPr>
            <p:ph type="title"/>
          </p:nvPr>
        </p:nvSpPr>
        <p:spPr>
          <a:xfrm>
            <a:off x="209875" y="93875"/>
            <a:ext cx="8746500" cy="48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u="sng"/>
              <a:t>“Disordered Eating Do Now”</a:t>
            </a:r>
            <a:endParaRPr sz="1000" i="1" u="sng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u="sng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u="sng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What does EDNOS stand for?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What is the name for the eating disorder when a women diets extremely during pregnancy?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Another title for eating disorders is….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Explain weight cycling?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________ million men suffer from eating disorders.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8"/>
          <p:cNvSpPr txBox="1">
            <a:spLocks noGrp="1"/>
          </p:cNvSpPr>
          <p:nvPr>
            <p:ph type="title"/>
          </p:nvPr>
        </p:nvSpPr>
        <p:spPr>
          <a:xfrm>
            <a:off x="147450" y="-118000"/>
            <a:ext cx="8849100" cy="115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60% of elementary school girls (6-12 years) are concerned about their weight or becoming “fat”.</a:t>
            </a:r>
            <a:endParaRPr/>
          </a:p>
        </p:txBody>
      </p:sp>
      <p:sp>
        <p:nvSpPr>
          <p:cNvPr id="165" name="Google Shape;165;p38"/>
          <p:cNvSpPr txBox="1">
            <a:spLocks noGrp="1"/>
          </p:cNvSpPr>
          <p:nvPr>
            <p:ph type="body" idx="1"/>
          </p:nvPr>
        </p:nvSpPr>
        <p:spPr>
          <a:xfrm>
            <a:off x="147450" y="1211950"/>
            <a:ext cx="8949600" cy="3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u="sng"/>
              <a:t>3 common types of </a:t>
            </a:r>
            <a:r>
              <a:rPr lang="en" sz="3300" b="1" u="sng"/>
              <a:t>Eating Disorders</a:t>
            </a:r>
            <a:endParaRPr sz="3300" b="1"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Anorexia nervosa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Bulimia nervosa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Binge-eating disorder</a:t>
            </a:r>
            <a:endParaRPr sz="2600" b="1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/>
              <a:t>#1 cause of an eating disorder is dissatisfaction of one’s body.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39"/>
          <p:cNvSpPr txBox="1">
            <a:spLocks noGrp="1"/>
          </p:cNvSpPr>
          <p:nvPr>
            <p:ph type="body" idx="2"/>
          </p:nvPr>
        </p:nvSpPr>
        <p:spPr>
          <a:xfrm>
            <a:off x="4342225" y="283500"/>
            <a:ext cx="39999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/>
              <a:t>Physical Signs and Effects of</a:t>
            </a:r>
            <a:endParaRPr sz="3000"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b="1"/>
              <a:t> Bulimia</a:t>
            </a:r>
            <a:endParaRPr sz="3000" b="1"/>
          </a:p>
        </p:txBody>
      </p:sp>
      <p:pic>
        <p:nvPicPr>
          <p:cNvPr id="172" name="Google Shape;172;p39" descr="The physical effects of bulim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275" y="0"/>
            <a:ext cx="39999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79" name="Google Shape;179;p40"/>
          <p:cNvSpPr txBox="1">
            <a:spLocks noGrp="1"/>
          </p:cNvSpPr>
          <p:nvPr>
            <p:ph type="body" idx="2"/>
          </p:nvPr>
        </p:nvSpPr>
        <p:spPr>
          <a:xfrm>
            <a:off x="4714600" y="384925"/>
            <a:ext cx="3894900" cy="10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Physical signs and effects of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Anorexia</a:t>
            </a:r>
            <a:endParaRPr sz="3000"/>
          </a:p>
        </p:txBody>
      </p:sp>
      <p:pic>
        <p:nvPicPr>
          <p:cNvPr id="180" name="Google Shape;180;p40" descr="The physical effects of anorexi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4325" y="1075"/>
            <a:ext cx="4188750" cy="514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7" name="Google Shape;187;p41"/>
          <p:cNvSpPr txBox="1">
            <a:spLocks noGrp="1"/>
          </p:cNvSpPr>
          <p:nvPr>
            <p:ph type="body" idx="2"/>
          </p:nvPr>
        </p:nvSpPr>
        <p:spPr>
          <a:xfrm>
            <a:off x="4654150" y="372500"/>
            <a:ext cx="3999900" cy="263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/>
              <a:t>Physical signs and effects of</a:t>
            </a:r>
            <a:endParaRPr sz="3000"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b="1"/>
              <a:t> Binge-Eating Disorder</a:t>
            </a:r>
            <a:endParaRPr sz="3000" b="1"/>
          </a:p>
        </p:txBody>
      </p:sp>
      <p:pic>
        <p:nvPicPr>
          <p:cNvPr id="188" name="Google Shape;188;p41" descr="BED with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5575" y="0"/>
            <a:ext cx="39276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2"/>
          <p:cNvSpPr txBox="1">
            <a:spLocks noGrp="1"/>
          </p:cNvSpPr>
          <p:nvPr>
            <p:ph type="title"/>
          </p:nvPr>
        </p:nvSpPr>
        <p:spPr>
          <a:xfrm>
            <a:off x="311700" y="129775"/>
            <a:ext cx="8520600" cy="887700"/>
          </a:xfrm>
          <a:prstGeom prst="rect">
            <a:avLst/>
          </a:prstGeom>
          <a:solidFill>
            <a:srgbClr val="E6913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Eating Disorders “Do Now”</a:t>
            </a:r>
            <a:endParaRPr sz="3600"/>
          </a:p>
        </p:txBody>
      </p:sp>
      <p:sp>
        <p:nvSpPr>
          <p:cNvPr id="194" name="Google Shape;194;p42"/>
          <p:cNvSpPr txBox="1">
            <a:spLocks noGrp="1"/>
          </p:cNvSpPr>
          <p:nvPr>
            <p:ph type="body" idx="1"/>
          </p:nvPr>
        </p:nvSpPr>
        <p:spPr>
          <a:xfrm>
            <a:off x="311700" y="898475"/>
            <a:ext cx="8714400" cy="416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Explain the difference between anorexia and bulimia.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What is the number one cause of an eating disorder?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Who is impacted more by eating disorders? Men or Women?</a:t>
            </a:r>
            <a:endParaRPr sz="30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5000" b="1"/>
              <a:t>Hotline: 1-800-931-2237</a:t>
            </a:r>
            <a:endParaRPr sz="50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3"/>
          <p:cNvSpPr txBox="1">
            <a:spLocks noGrp="1"/>
          </p:cNvSpPr>
          <p:nvPr>
            <p:ph type="title"/>
          </p:nvPr>
        </p:nvSpPr>
        <p:spPr>
          <a:xfrm>
            <a:off x="311700" y="75625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EDNOS (Eating Disorders Not Otherwise Specified)</a:t>
            </a:r>
            <a:endParaRPr/>
          </a:p>
        </p:txBody>
      </p:sp>
      <p:sp>
        <p:nvSpPr>
          <p:cNvPr id="200" name="Google Shape;200;p43"/>
          <p:cNvSpPr txBox="1">
            <a:spLocks noGrp="1"/>
          </p:cNvSpPr>
          <p:nvPr>
            <p:ph type="body" idx="1"/>
          </p:nvPr>
        </p:nvSpPr>
        <p:spPr>
          <a:xfrm>
            <a:off x="59400" y="749750"/>
            <a:ext cx="9025200" cy="4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Medical research reveals there are many different ways people may have disordered eating that causes them severe health risks.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Sub-Diagnoses that applies to all patients who may not fit the exact criteria for bulimia or anorexia but still have very troubled relationships with food and body image.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lphaUcPeriod"/>
            </a:pPr>
            <a:r>
              <a:rPr lang="en" b="1"/>
              <a:t>Orthorexia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Fixation with healthy or righteous eating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b="1"/>
              <a:t>Pregorexia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Extreme dieting during pregnancy to avoid gaining the 25 to 35 recommended pounds by the doctor.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 b="1"/>
              <a:t>Drunkorexia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Restricting food intake in order to reserve those calorie for alcohol. Not eating to feel the effects of alcohol more.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4"/>
          <p:cNvSpPr txBox="1">
            <a:spLocks noGrp="1"/>
          </p:cNvSpPr>
          <p:nvPr>
            <p:ph type="title"/>
          </p:nvPr>
        </p:nvSpPr>
        <p:spPr>
          <a:xfrm>
            <a:off x="370700" y="209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Fad Diets</a:t>
            </a:r>
            <a:r>
              <a:rPr lang="en"/>
              <a:t> role with</a:t>
            </a:r>
            <a:r>
              <a:rPr lang="en" i="1"/>
              <a:t> Eating Disorders</a:t>
            </a:r>
            <a:endParaRPr i="1"/>
          </a:p>
        </p:txBody>
      </p:sp>
      <p:sp>
        <p:nvSpPr>
          <p:cNvPr id="206" name="Google Shape;206;p44"/>
          <p:cNvSpPr txBox="1">
            <a:spLocks noGrp="1"/>
          </p:cNvSpPr>
          <p:nvPr>
            <p:ph type="body" idx="1"/>
          </p:nvPr>
        </p:nvSpPr>
        <p:spPr>
          <a:xfrm>
            <a:off x="59000" y="828950"/>
            <a:ext cx="4353900" cy="38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It's easy to flock to diets that promise fast results with little effort. </a:t>
            </a:r>
            <a:r>
              <a:rPr lang="en" sz="3000" b="1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3"/>
              </a:rPr>
              <a:t>Fad diets</a:t>
            </a:r>
            <a:r>
              <a:rPr lang="en" sz="3000">
                <a:solidFill>
                  <a:srgbClr val="222222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backfire, because you’ll likely regain any pounds you shed.</a:t>
            </a:r>
            <a:endParaRPr sz="3000"/>
          </a:p>
        </p:txBody>
      </p:sp>
      <p:sp>
        <p:nvSpPr>
          <p:cNvPr id="207" name="Google Shape;207;p44"/>
          <p:cNvSpPr txBox="1">
            <a:spLocks noGrp="1"/>
          </p:cNvSpPr>
          <p:nvPr>
            <p:ph type="body" idx="2"/>
          </p:nvPr>
        </p:nvSpPr>
        <p:spPr>
          <a:xfrm>
            <a:off x="4212150" y="781750"/>
            <a:ext cx="4825800" cy="4303500"/>
          </a:xfrm>
          <a:prstGeom prst="rect">
            <a:avLst/>
          </a:prstGeom>
          <a:solidFill>
            <a:srgbClr val="FFE599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Promise fast, immediate weight loss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Aim weight loss from specific parts of body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Dangerous, unhealthy, lacks vital nutrients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Triggers obsessions with weight loss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Lead to drastic changes in diet and food choices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5"/>
          <p:cNvSpPr txBox="1">
            <a:spLocks noGrp="1"/>
          </p:cNvSpPr>
          <p:nvPr>
            <p:ph type="title"/>
          </p:nvPr>
        </p:nvSpPr>
        <p:spPr>
          <a:xfrm>
            <a:off x="311700" y="112050"/>
            <a:ext cx="8740800" cy="473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2004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Fad Diets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r>
              <a:rPr lang="en" dirty="0">
                <a:solidFill>
                  <a:srgbClr val="FF0000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Eating Disorders</a:t>
            </a:r>
            <a:r>
              <a:rPr lang="en" dirty="0"/>
              <a:t>   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												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Weight</a:t>
            </a:r>
            <a:r>
              <a:rPr lang="en" dirty="0"/>
              <a:t>                                             </a:t>
            </a:r>
            <a:r>
              <a:rPr lang="en" dirty="0">
                <a:latin typeface="Oswald"/>
                <a:ea typeface="Oswald"/>
                <a:cs typeface="Oswald"/>
                <a:sym typeface="Oswald"/>
              </a:rPr>
              <a:t>Weight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</a:t>
            </a:r>
            <a:r>
              <a:rPr lang="en" b="1" dirty="0"/>
              <a:t>Gain </a:t>
            </a:r>
            <a:r>
              <a:rPr lang="en" dirty="0"/>
              <a:t>                                                </a:t>
            </a:r>
            <a:r>
              <a:rPr lang="en" dirty="0">
                <a:latin typeface="Oswald"/>
                <a:ea typeface="Oswald"/>
                <a:cs typeface="Oswald"/>
                <a:sym typeface="Oswald"/>
              </a:rPr>
              <a:t>Loss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u="sng" dirty="0">
                <a:latin typeface="Alegreya"/>
                <a:ea typeface="Alegreya"/>
                <a:cs typeface="Alegreya"/>
                <a:sym typeface="Alegreya"/>
              </a:rPr>
              <a:t>Vicious Cycle of Dieting</a:t>
            </a:r>
            <a:endParaRPr i="1" u="sng" dirty="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213" name="Google Shape;213;p45"/>
          <p:cNvSpPr/>
          <p:nvPr/>
        </p:nvSpPr>
        <p:spPr>
          <a:xfrm rot="-8294612">
            <a:off x="5432344" y="1158482"/>
            <a:ext cx="3100610" cy="653138"/>
          </a:xfrm>
          <a:prstGeom prst="leftArrow">
            <a:avLst>
              <a:gd name="adj1" fmla="val 4399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45"/>
          <p:cNvSpPr/>
          <p:nvPr/>
        </p:nvSpPr>
        <p:spPr>
          <a:xfrm rot="-188">
            <a:off x="1894124" y="3022175"/>
            <a:ext cx="5499300" cy="653100"/>
          </a:xfrm>
          <a:prstGeom prst="leftArrow">
            <a:avLst>
              <a:gd name="adj1" fmla="val 4399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45"/>
          <p:cNvSpPr/>
          <p:nvPr/>
        </p:nvSpPr>
        <p:spPr>
          <a:xfrm rot="8099765">
            <a:off x="646933" y="1209719"/>
            <a:ext cx="3100734" cy="652942"/>
          </a:xfrm>
          <a:prstGeom prst="leftArrow">
            <a:avLst>
              <a:gd name="adj1" fmla="val 4399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On-screen Show (16:9)</PresentationFormat>
  <Paragraphs>102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Verdana</vt:lpstr>
      <vt:lpstr>Oswald</vt:lpstr>
      <vt:lpstr>Average</vt:lpstr>
      <vt:lpstr>Alegreya</vt:lpstr>
      <vt:lpstr>Merriweather</vt:lpstr>
      <vt:lpstr>Source Code Pro</vt:lpstr>
      <vt:lpstr>Trebuchet MS</vt:lpstr>
      <vt:lpstr>Modern Writer</vt:lpstr>
      <vt:lpstr>Slate</vt:lpstr>
      <vt:lpstr>Simple Light</vt:lpstr>
      <vt:lpstr>What are Eating Disorders?</vt:lpstr>
      <vt:lpstr>60% of elementary school girls (6-12 years) are concerned about their weight or becoming “fat”.</vt:lpstr>
      <vt:lpstr>PowerPoint Presentation</vt:lpstr>
      <vt:lpstr>PowerPoint Presentation</vt:lpstr>
      <vt:lpstr>PowerPoint Presentation</vt:lpstr>
      <vt:lpstr>Eating Disorders “Do Now”</vt:lpstr>
      <vt:lpstr>EDNOS (Eating Disorders Not Otherwise Specified)</vt:lpstr>
      <vt:lpstr>Fad Diets role with Eating Disorders</vt:lpstr>
      <vt:lpstr>Fad Diets    Eating Disorders                 Weight                                             Weight   Gain                                                 Loss  Vicious Cycle of Dieting</vt:lpstr>
      <vt:lpstr>Eating Disorders statistics “Do Now” </vt:lpstr>
      <vt:lpstr>Eating Disorders statistics “Do Now”  Answers</vt:lpstr>
      <vt:lpstr>Risks of Eating Disorders!</vt:lpstr>
      <vt:lpstr>https://www.youtube.com/watch?v=vCTXV15mKQ4 </vt:lpstr>
      <vt:lpstr>PowerPoint Presentation</vt:lpstr>
      <vt:lpstr>“Disordered Eating Do Now”   What does EDNOS stand for? What is the name for the eating disorder when a women diets extremely during pregnancy? Another title for eating disorders is…. Explain weight cycling? ________ million men suffer from eating disorders.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Eating Disorders?</dc:title>
  <dc:creator>gregory axelson</dc:creator>
  <cp:lastModifiedBy>wcsd</cp:lastModifiedBy>
  <cp:revision>1</cp:revision>
  <dcterms:modified xsi:type="dcterms:W3CDTF">2019-03-19T11:21:03Z</dcterms:modified>
</cp:coreProperties>
</file>