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1"/>
    <p:sldMasterId id="2147483704" r:id="rId2"/>
    <p:sldMasterId id="2147483705" r:id="rId3"/>
    <p:sldMasterId id="2147483706" r:id="rId4"/>
    <p:sldMasterId id="2147483707" r:id="rId5"/>
  </p:sldMasterIdLst>
  <p:notesMasterIdLst>
    <p:notesMasterId r:id="rId27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5143500" type="screen16x9"/>
  <p:notesSz cx="6858000" cy="9144000"/>
  <p:embeddedFontLst>
    <p:embeddedFont>
      <p:font typeface="Playfair Display" charset="0"/>
      <p:regular r:id="rId28"/>
      <p:bold r:id="rId29"/>
      <p:italic r:id="rId30"/>
      <p:boldItalic r:id="rId31"/>
    </p:embeddedFont>
    <p:embeddedFont>
      <p:font typeface="Open Sans" charset="0"/>
      <p:regular r:id="rId32"/>
      <p:bold r:id="rId33"/>
      <p:italic r:id="rId34"/>
      <p:boldItalic r:id="rId35"/>
    </p:embeddedFont>
    <p:embeddedFont>
      <p:font typeface="Montserrat" charset="0"/>
      <p:regular r:id="rId36"/>
      <p:bold r:id="rId37"/>
      <p:italic r:id="rId38"/>
      <p:boldItalic r:id="rId39"/>
    </p:embeddedFont>
    <p:embeddedFont>
      <p:font typeface="Merriweather" charset="0"/>
      <p:regular r:id="rId40"/>
      <p:bold r:id="rId41"/>
      <p:italic r:id="rId42"/>
      <p:boldItalic r:id="rId43"/>
    </p:embeddedFont>
    <p:embeddedFont>
      <p:font typeface="Oswald" charset="0"/>
      <p:regular r:id="rId44"/>
      <p:bold r:id="rId45"/>
    </p:embeddedFont>
    <p:embeddedFont>
      <p:font typeface="PT Sans Narrow" charset="0"/>
      <p:regular r:id="rId46"/>
      <p:bold r:id="rId47"/>
    </p:embeddedFont>
    <p:embeddedFont>
      <p:font typeface="Roboto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0" y="-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12.fntdata"/><Relationship Id="rId21" Type="http://schemas.openxmlformats.org/officeDocument/2006/relationships/slide" Target="slides/slide16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font" Target="fonts/font23.fntdata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8" Type="http://schemas.openxmlformats.org/officeDocument/2006/relationships/slide" Target="slides/slide3.xml"/><Relationship Id="rId51" Type="http://schemas.openxmlformats.org/officeDocument/2006/relationships/font" Target="fonts/font24.fntdata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60499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7712edb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7712edb8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a7c21bc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1a7c21bcc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27ee11f17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27ee11f17_2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27ee11f17_4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27ee11f17_4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27ee11f17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27ee11f17_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27ee11f17_7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327ee11f17_7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27ee11f17_7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27ee11f17_7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27ee11f17_7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27ee11f17_7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27ee11f17_1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27ee11f17_1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1e8bfa11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1e8bfa11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188ec0491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188ec0491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27ee11f17_1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27ee11f17_1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27ee11f17_1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27ee11f17_1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188ec0491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1188ec0491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188ec0491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1188ec0491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188ec0491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188ec0491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188ec0491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1188ec0491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188ec0491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1188ec0491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188ec0491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188ec0491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188ec0491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1188ec0491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Google Shape;59;p14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0" name="Google Shape;60;p14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61" name="Google Shape;61;p14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62" name="Google Shape;62;p14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3" name="Google Shape;63;p1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64" name="Google Shape;64;p14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65" name="Google Shape;65;p14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6" name="Google Shape;66;p14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7" name="Google Shape;67;p14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6" name="Google Shape;96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7" name="Google Shape;97;p21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7" name="Google Shape;107;p23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1" name="Google Shape;121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5" name="Google Shape;125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9" name="Google Shape;129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0" name="Google Shape;130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4" name="Google Shape;144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5" name="Google Shape;145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6" name="Google Shape;146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49" name="Google Shape;149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2" name="Google Shape;152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3" name="Google Shape;153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2" name="Google Shape;162;p3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3" name="Google Shape;163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6" name="Google Shape;166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0"/>
          <p:cNvSpPr txBox="1">
            <a:spLocks noGrp="1"/>
          </p:cNvSpPr>
          <p:nvPr>
            <p:ph type="body" idx="1"/>
          </p:nvPr>
        </p:nvSpPr>
        <p:spPr>
          <a:xfrm>
            <a:off x="133675" y="579300"/>
            <a:ext cx="8903100" cy="442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2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70" name="Google Shape;170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4" name="Google Shape;174;p4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5" name="Google Shape;175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1" name="Google Shape;181;p4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2" name="Google Shape;182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85" name="Google Shape;185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5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4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9" name="Google Shape;189;p4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0" name="Google Shape;190;p4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94" name="Google Shape;194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7" name="Google Shape;197;p4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8" name="Google Shape;198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5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07" name="Google Shape;207;p50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50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0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0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0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" name="Google Shape;212;p50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50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4" name="Google Shape;214;p5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5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7" name="Google Shape;217;p5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" name="Google Shape;222;p51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5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52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226" name="Google Shape;226;p52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2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2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2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" name="Google Shape;231;p5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5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3" name="Google Shape;233;p5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53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7" name="Google Shape;237;p53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8" name="Google Shape;238;p5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4" name="Google Shape;244;p55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5" name="Google Shape;245;p5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56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48" name="Google Shape;248;p56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6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6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6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" name="Google Shape;253;p5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5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7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7" name="Google Shape;257;p5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8" name="Google Shape;258;p57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59" name="Google Shape;259;p57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" name="Google Shape;260;p5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5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8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264" name="Google Shape;264;p5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59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67" name="Google Shape;267;p59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9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9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9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9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59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3" name="Google Shape;273;p59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4" name="Google Shape;274;p5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6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3" name="Google Shape;203;p4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4" name="Google Shape;204;p4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1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Nutrition</a:t>
            </a:r>
            <a:endParaRPr/>
          </a:p>
        </p:txBody>
      </p:sp>
      <p:sp>
        <p:nvSpPr>
          <p:cNvPr id="282" name="Google Shape;282;p61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5083200" cy="13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Taking in food that your body needs to remain healthy and fight disease.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70"/>
          <p:cNvSpPr txBox="1">
            <a:spLocks noGrp="1"/>
          </p:cNvSpPr>
          <p:nvPr>
            <p:ph type="title"/>
          </p:nvPr>
        </p:nvSpPr>
        <p:spPr>
          <a:xfrm>
            <a:off x="93050" y="228400"/>
            <a:ext cx="8916600" cy="7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Eating Fruit &amp; Vegetable colors for Health</a:t>
            </a:r>
            <a:endParaRPr sz="4200"/>
          </a:p>
        </p:txBody>
      </p:sp>
      <p:sp>
        <p:nvSpPr>
          <p:cNvPr id="339" name="Google Shape;339;p70"/>
          <p:cNvSpPr txBox="1">
            <a:spLocks noGrp="1"/>
          </p:cNvSpPr>
          <p:nvPr>
            <p:ph type="body" idx="1"/>
          </p:nvPr>
        </p:nvSpPr>
        <p:spPr>
          <a:xfrm>
            <a:off x="135350" y="922100"/>
            <a:ext cx="8697000" cy="41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9900FF"/>
                </a:solidFill>
              </a:rPr>
              <a:t>Purple</a:t>
            </a:r>
            <a:r>
              <a:rPr lang="en" sz="3000"/>
              <a:t> is life longevity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highlight>
                  <a:srgbClr val="000000"/>
                </a:highlight>
              </a:rPr>
              <a:t>White</a:t>
            </a:r>
            <a:r>
              <a:rPr lang="en" sz="3000"/>
              <a:t> support the immune system strength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274E13"/>
                </a:solidFill>
              </a:rPr>
              <a:t>Green</a:t>
            </a:r>
            <a:r>
              <a:rPr lang="en" sz="3000"/>
              <a:t> is good for detoxification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</a:rPr>
              <a:t>Yellow</a:t>
            </a:r>
            <a:r>
              <a:rPr lang="en" sz="3000"/>
              <a:t> support beauty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E69138"/>
                </a:solidFill>
              </a:rPr>
              <a:t>Orange</a:t>
            </a:r>
            <a:r>
              <a:rPr lang="en" sz="3000"/>
              <a:t> are cancer prevention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 b="1">
                <a:solidFill>
                  <a:srgbClr val="FF0000"/>
                </a:solidFill>
              </a:rPr>
              <a:t>Red</a:t>
            </a:r>
            <a:r>
              <a:rPr lang="en" sz="3000"/>
              <a:t> is heart health</a:t>
            </a:r>
            <a:endParaRPr sz="3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Physical Hunger vs Emotional Hunger</a:t>
            </a:r>
            <a:endParaRPr/>
          </a:p>
        </p:txBody>
      </p:sp>
      <p:sp>
        <p:nvSpPr>
          <p:cNvPr id="345" name="Google Shape;345;p71"/>
          <p:cNvSpPr txBox="1">
            <a:spLocks noGrp="1"/>
          </p:cNvSpPr>
          <p:nvPr>
            <p:ph type="body" idx="1"/>
          </p:nvPr>
        </p:nvSpPr>
        <p:spPr>
          <a:xfrm>
            <a:off x="272525" y="1214550"/>
            <a:ext cx="4255500" cy="37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/>
              <a:t>Physical</a:t>
            </a:r>
            <a:endParaRPr sz="3000" u="sng"/>
          </a:p>
          <a:p>
            <a:pPr marL="457200" lvl="0" indent="-419100" algn="l" rtl="0">
              <a:spcBef>
                <a:spcPts val="1600"/>
              </a:spcBef>
              <a:spcAft>
                <a:spcPts val="0"/>
              </a:spcAft>
              <a:buSzPts val="3000"/>
              <a:buChar char="➔"/>
            </a:pPr>
            <a:r>
              <a:rPr lang="en" sz="3000"/>
              <a:t>Builds gradually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➔"/>
            </a:pPr>
            <a:r>
              <a:rPr lang="en" sz="3000"/>
              <a:t>Goes away when full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➔"/>
            </a:pPr>
            <a:r>
              <a:rPr lang="en" sz="3000"/>
              <a:t>Leads to satisfaction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➔"/>
            </a:pPr>
            <a:r>
              <a:rPr lang="en" sz="3000"/>
              <a:t>Actually hungry and needing food to satisfy.  </a:t>
            </a:r>
            <a:endParaRPr sz="3000"/>
          </a:p>
        </p:txBody>
      </p:sp>
      <p:sp>
        <p:nvSpPr>
          <p:cNvPr id="346" name="Google Shape;346;p71"/>
          <p:cNvSpPr txBox="1">
            <a:spLocks noGrp="1"/>
          </p:cNvSpPr>
          <p:nvPr>
            <p:ph type="body" idx="2"/>
          </p:nvPr>
        </p:nvSpPr>
        <p:spPr>
          <a:xfrm>
            <a:off x="4576800" y="1214550"/>
            <a:ext cx="4255500" cy="37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/>
              <a:t>Emotional</a:t>
            </a:r>
            <a:endParaRPr sz="3000" u="sng"/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Char char="➔"/>
            </a:pPr>
            <a:r>
              <a:rPr lang="en" sz="2400"/>
              <a:t>Develops suddenly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 sz="2400"/>
              <a:t>Occurs randomly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 sz="2400"/>
              <a:t>Persists despite eating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 sz="2400"/>
              <a:t>May lead to guilt or shame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 sz="2400" u="sng"/>
              <a:t>Example</a:t>
            </a:r>
            <a:r>
              <a:rPr lang="en" sz="2400"/>
              <a:t>: Not hungry, but seeing pizza and now wanting and eating pizza.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72"/>
          <p:cNvSpPr txBox="1">
            <a:spLocks noGrp="1"/>
          </p:cNvSpPr>
          <p:nvPr>
            <p:ph type="title"/>
          </p:nvPr>
        </p:nvSpPr>
        <p:spPr>
          <a:xfrm>
            <a:off x="0" y="70475"/>
            <a:ext cx="9055800" cy="12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Fats </a:t>
            </a:r>
            <a:r>
              <a:rPr lang="en" b="0"/>
              <a:t>provide the body energy &amp; pack 9 calories in each gram. </a:t>
            </a:r>
            <a:r>
              <a:rPr lang="en" b="0" i="1"/>
              <a:t>Three types:</a:t>
            </a:r>
            <a:r>
              <a:rPr lang="en" b="0"/>
              <a:t> (unsaturated, saturated, trans)</a:t>
            </a:r>
            <a:endParaRPr b="0"/>
          </a:p>
        </p:txBody>
      </p:sp>
      <p:sp>
        <p:nvSpPr>
          <p:cNvPr id="352" name="Google Shape;352;p72"/>
          <p:cNvSpPr txBox="1">
            <a:spLocks noGrp="1"/>
          </p:cNvSpPr>
          <p:nvPr>
            <p:ph type="body" idx="1"/>
          </p:nvPr>
        </p:nvSpPr>
        <p:spPr>
          <a:xfrm>
            <a:off x="0" y="1354275"/>
            <a:ext cx="4457400" cy="37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/>
              <a:t>               Saturated</a:t>
            </a:r>
            <a:endParaRPr sz="2400"/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Solid at room temperature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Raise Cholesterol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Found mostly in animal based foods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Butter, cheese, milk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Not healthy but ok in limited amounts</a:t>
            </a:r>
            <a:endParaRPr sz="2400"/>
          </a:p>
        </p:txBody>
      </p:sp>
      <p:sp>
        <p:nvSpPr>
          <p:cNvPr id="353" name="Google Shape;353;p72"/>
          <p:cNvSpPr txBox="1">
            <a:spLocks noGrp="1"/>
          </p:cNvSpPr>
          <p:nvPr>
            <p:ph type="body" idx="2"/>
          </p:nvPr>
        </p:nvSpPr>
        <p:spPr>
          <a:xfrm>
            <a:off x="4206600" y="1354275"/>
            <a:ext cx="4937400" cy="37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/>
              <a:t>                Unsaturated</a:t>
            </a:r>
            <a:endParaRPr sz="2400"/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Liquid at room temperature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Help improve Cholesterol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200"/>
              <a:t>Found in plant oils</a:t>
            </a:r>
            <a:r>
              <a:rPr lang="en" sz="2400"/>
              <a:t>,</a:t>
            </a:r>
            <a:r>
              <a:rPr lang="en" sz="2200"/>
              <a:t>nuts &amp; seeds</a:t>
            </a:r>
            <a:endParaRPr sz="22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Two types….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Mono (olive &amp; canola oils)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Poly </a:t>
            </a:r>
            <a:r>
              <a:rPr lang="en" sz="2100"/>
              <a:t>(salmon, trout, soybeans)</a:t>
            </a:r>
            <a:endParaRPr sz="21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Healthy</a:t>
            </a:r>
            <a:endParaRPr sz="2400"/>
          </a:p>
        </p:txBody>
      </p:sp>
      <p:sp>
        <p:nvSpPr>
          <p:cNvPr id="354" name="Google Shape;354;p72"/>
          <p:cNvSpPr/>
          <p:nvPr/>
        </p:nvSpPr>
        <p:spPr>
          <a:xfrm>
            <a:off x="3146025" y="2433050"/>
            <a:ext cx="222900" cy="4455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73"/>
          <p:cNvSpPr txBox="1">
            <a:spLocks noGrp="1"/>
          </p:cNvSpPr>
          <p:nvPr>
            <p:ph type="title"/>
          </p:nvPr>
        </p:nvSpPr>
        <p:spPr>
          <a:xfrm>
            <a:off x="311700" y="211425"/>
            <a:ext cx="8520600" cy="8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Nutrition “Do Now”</a:t>
            </a:r>
            <a:endParaRPr sz="4800"/>
          </a:p>
        </p:txBody>
      </p:sp>
      <p:sp>
        <p:nvSpPr>
          <p:cNvPr id="360" name="Google Shape;360;p73"/>
          <p:cNvSpPr txBox="1">
            <a:spLocks noGrp="1"/>
          </p:cNvSpPr>
          <p:nvPr>
            <p:ph type="body" idx="1"/>
          </p:nvPr>
        </p:nvSpPr>
        <p:spPr>
          <a:xfrm>
            <a:off x="-131625" y="1017825"/>
            <a:ext cx="9232200" cy="40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SzPts val="3400"/>
              <a:buAutoNum type="arabicPeriod"/>
            </a:pPr>
            <a:r>
              <a:rPr lang="en" sz="3400"/>
              <a:t>Daily sodium intake should not exceed….</a:t>
            </a:r>
            <a:endParaRPr sz="3400"/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SzPts val="3400"/>
              <a:buAutoNum type="arabicPeriod"/>
            </a:pPr>
            <a:r>
              <a:rPr lang="en" sz="3400"/>
              <a:t>40%-50% of our daily intake should be….</a:t>
            </a:r>
            <a:endParaRPr sz="3400"/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SzPts val="3400"/>
              <a:buAutoNum type="arabicPeriod"/>
            </a:pPr>
            <a:r>
              <a:rPr lang="en" sz="3400"/>
              <a:t>How many calories per gram of fat? Protein?</a:t>
            </a:r>
            <a:endParaRPr sz="3400"/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SzPts val="3400"/>
              <a:buAutoNum type="arabicPeriod"/>
            </a:pPr>
            <a:r>
              <a:rPr lang="en" sz="3400"/>
              <a:t>Calories are providing our bodies with what?</a:t>
            </a:r>
            <a:endParaRPr sz="3400"/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SzPts val="3400"/>
              <a:buAutoNum type="arabicPeriod"/>
            </a:pPr>
            <a:r>
              <a:rPr lang="en" sz="3400"/>
              <a:t>Name a healthy fat and give an example of a good source for it.</a:t>
            </a:r>
            <a:endParaRPr sz="3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74"/>
          <p:cNvSpPr txBox="1">
            <a:spLocks noGrp="1"/>
          </p:cNvSpPr>
          <p:nvPr>
            <p:ph type="title"/>
          </p:nvPr>
        </p:nvSpPr>
        <p:spPr>
          <a:xfrm>
            <a:off x="311700" y="222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Cholesterol</a:t>
            </a:r>
            <a:endParaRPr sz="3600"/>
          </a:p>
        </p:txBody>
      </p:sp>
      <p:sp>
        <p:nvSpPr>
          <p:cNvPr id="366" name="Google Shape;366;p74"/>
          <p:cNvSpPr txBox="1">
            <a:spLocks noGrp="1"/>
          </p:cNvSpPr>
          <p:nvPr>
            <p:ph type="body" idx="1"/>
          </p:nvPr>
        </p:nvSpPr>
        <p:spPr>
          <a:xfrm>
            <a:off x="120300" y="1051625"/>
            <a:ext cx="8903400" cy="39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HDL……. High-Density Lipoproteins</a:t>
            </a:r>
            <a:endParaRPr sz="2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600"/>
              <a:t>LDL……. Low-Density Lipoproteins</a:t>
            </a:r>
            <a:endParaRPr sz="2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600"/>
              <a:t>We each have about 5 ounces of cholesterol in our bodies</a:t>
            </a:r>
            <a:endParaRPr sz="2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600"/>
              <a:t>71 million adults (33.5%) have high cholesterol</a:t>
            </a:r>
            <a:endParaRPr sz="2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600"/>
              <a:t>Adults, every 5 years you should have your levels checked</a:t>
            </a:r>
            <a:endParaRPr sz="2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600"/>
              <a:t>Build up along your artery walls is known as </a:t>
            </a:r>
            <a:r>
              <a:rPr lang="en" sz="2600" b="1"/>
              <a:t>plaque</a:t>
            </a:r>
            <a:endParaRPr sz="26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75"/>
          <p:cNvSpPr txBox="1">
            <a:spLocks noGrp="1"/>
          </p:cNvSpPr>
          <p:nvPr>
            <p:ph type="title"/>
          </p:nvPr>
        </p:nvSpPr>
        <p:spPr>
          <a:xfrm>
            <a:off x="311700" y="9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Nutrition Part II   “Do Now”</a:t>
            </a:r>
            <a:endParaRPr/>
          </a:p>
        </p:txBody>
      </p:sp>
      <p:sp>
        <p:nvSpPr>
          <p:cNvPr id="372" name="Google Shape;372;p75"/>
          <p:cNvSpPr txBox="1">
            <a:spLocks noGrp="1"/>
          </p:cNvSpPr>
          <p:nvPr>
            <p:ph type="body" idx="1"/>
          </p:nvPr>
        </p:nvSpPr>
        <p:spPr>
          <a:xfrm>
            <a:off x="35650" y="579300"/>
            <a:ext cx="9251100" cy="4420500"/>
          </a:xfrm>
          <a:prstGeom prst="rect">
            <a:avLst/>
          </a:prstGeom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Which is the bad cholesterol?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Your total cholesterol should be under what?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How many calories per gram of fat?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Define metabolism.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How many nutrients are there?</a:t>
            </a:r>
            <a:endParaRPr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en" sz="2300"/>
              <a:t>What is the name of the equation to determine your caloric need?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en" sz="2300"/>
              <a:t>Where in the body is cholesterol made?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en" sz="2300"/>
              <a:t>One pound adds up to how many calories?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en" sz="2300"/>
              <a:t>What is added to food to help prevent spoilage?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en" sz="2300"/>
              <a:t>If Dr. Pepper has 80 grams of sugar, how many teaspoons?</a:t>
            </a:r>
            <a:endParaRPr sz="23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76"/>
          <p:cNvSpPr txBox="1">
            <a:spLocks noGrp="1"/>
          </p:cNvSpPr>
          <p:nvPr>
            <p:ph type="title"/>
          </p:nvPr>
        </p:nvSpPr>
        <p:spPr>
          <a:xfrm>
            <a:off x="311700" y="153375"/>
            <a:ext cx="8520600" cy="8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Calorie</a:t>
            </a:r>
            <a:r>
              <a:rPr lang="en"/>
              <a:t>- Specific amount of heat energy needed to raise 1 gram of water, 1 degree celsius.</a:t>
            </a:r>
            <a:endParaRPr/>
          </a:p>
        </p:txBody>
      </p:sp>
      <p:sp>
        <p:nvSpPr>
          <p:cNvPr id="378" name="Google Shape;378;p76"/>
          <p:cNvSpPr txBox="1">
            <a:spLocks noGrp="1"/>
          </p:cNvSpPr>
          <p:nvPr>
            <p:ph type="body" idx="1"/>
          </p:nvPr>
        </p:nvSpPr>
        <p:spPr>
          <a:xfrm>
            <a:off x="129775" y="1152475"/>
            <a:ext cx="8919600" cy="39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Everyone needs calories daily to function.</a:t>
            </a:r>
            <a:endParaRPr sz="3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/>
              <a:t>Controlling calorie intake will lead to weight management or weight loss.</a:t>
            </a:r>
            <a:endParaRPr sz="3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600"/>
              <a:t>Physical activity plays a role in weight loss &amp; the burning of excess calories.</a:t>
            </a:r>
            <a:endParaRPr sz="3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77"/>
          <p:cNvSpPr txBox="1">
            <a:spLocks noGrp="1"/>
          </p:cNvSpPr>
          <p:nvPr>
            <p:ph type="title"/>
          </p:nvPr>
        </p:nvSpPr>
        <p:spPr>
          <a:xfrm>
            <a:off x="311700" y="492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Differences in </a:t>
            </a:r>
            <a:r>
              <a:rPr lang="en" b="1"/>
              <a:t>calories </a:t>
            </a:r>
            <a:r>
              <a:rPr lang="en"/>
              <a:t>from our food choices….</a:t>
            </a:r>
            <a:endParaRPr/>
          </a:p>
        </p:txBody>
      </p:sp>
      <p:sp>
        <p:nvSpPr>
          <p:cNvPr id="384" name="Google Shape;384;p77"/>
          <p:cNvSpPr txBox="1">
            <a:spLocks noGrp="1"/>
          </p:cNvSpPr>
          <p:nvPr>
            <p:ph type="body" idx="1"/>
          </p:nvPr>
        </p:nvSpPr>
        <p:spPr>
          <a:xfrm>
            <a:off x="1701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Wholesome</a:t>
            </a:r>
            <a:endParaRPr sz="30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*Long term energy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*More filling, dense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*Chicken, Pasta, Eggs</a:t>
            </a:r>
            <a:endParaRPr sz="2400"/>
          </a:p>
        </p:txBody>
      </p:sp>
      <p:sp>
        <p:nvSpPr>
          <p:cNvPr id="385" name="Google Shape;385;p77"/>
          <p:cNvSpPr txBox="1">
            <a:spLocks noGrp="1"/>
          </p:cNvSpPr>
          <p:nvPr>
            <p:ph type="body" idx="2"/>
          </p:nvPr>
        </p:nvSpPr>
        <p:spPr>
          <a:xfrm>
            <a:off x="4483500" y="1152475"/>
            <a:ext cx="4348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Empty</a:t>
            </a:r>
            <a:endParaRPr sz="30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*Short term energy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*Quick satisfaction, not prolonged fulfillment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*Cookies, candy, soda </a:t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78"/>
          <p:cNvSpPr txBox="1">
            <a:spLocks noGrp="1"/>
          </p:cNvSpPr>
          <p:nvPr>
            <p:ph type="title"/>
          </p:nvPr>
        </p:nvSpPr>
        <p:spPr>
          <a:xfrm>
            <a:off x="104400" y="148200"/>
            <a:ext cx="4438200" cy="253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 u="sng"/>
              <a:t>Carbohydrates</a:t>
            </a:r>
            <a:endParaRPr sz="3000" i="1" u="sng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4</a:t>
            </a:r>
            <a:r>
              <a:rPr lang="en" sz="2500"/>
              <a:t> calories per gram</a:t>
            </a:r>
            <a:endParaRPr sz="2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45%-65% of your daily calories</a:t>
            </a:r>
            <a:endParaRPr sz="2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3 types…..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</p:txBody>
      </p:sp>
      <p:sp>
        <p:nvSpPr>
          <p:cNvPr id="391" name="Google Shape;391;p78"/>
          <p:cNvSpPr txBox="1">
            <a:spLocks noGrp="1"/>
          </p:cNvSpPr>
          <p:nvPr>
            <p:ph type="subTitle" idx="1"/>
          </p:nvPr>
        </p:nvSpPr>
        <p:spPr>
          <a:xfrm>
            <a:off x="104400" y="2769000"/>
            <a:ext cx="4367400" cy="22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Simple</a:t>
            </a:r>
            <a:r>
              <a:rPr lang="en" sz="3000"/>
              <a:t> (</a:t>
            </a:r>
            <a:r>
              <a:rPr lang="en" sz="3000" i="1"/>
              <a:t>Sugar</a:t>
            </a:r>
            <a:r>
              <a:rPr lang="en" sz="3000"/>
              <a:t>- glucose)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/>
              <a:t>Sucrose</a:t>
            </a:r>
            <a:r>
              <a:rPr lang="en" sz="3000"/>
              <a:t>- table sugars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/>
              <a:t>Fructose</a:t>
            </a:r>
            <a:r>
              <a:rPr lang="en" sz="3000"/>
              <a:t>- from fruits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/>
              <a:t>Lactose</a:t>
            </a:r>
            <a:r>
              <a:rPr lang="en" sz="3000"/>
              <a:t>- from milk</a:t>
            </a:r>
            <a:endParaRPr sz="3000"/>
          </a:p>
        </p:txBody>
      </p:sp>
      <p:sp>
        <p:nvSpPr>
          <p:cNvPr id="392" name="Google Shape;392;p78"/>
          <p:cNvSpPr txBox="1">
            <a:spLocks noGrp="1"/>
          </p:cNvSpPr>
          <p:nvPr>
            <p:ph type="body" idx="2"/>
          </p:nvPr>
        </p:nvSpPr>
        <p:spPr>
          <a:xfrm>
            <a:off x="4617325" y="78400"/>
            <a:ext cx="4438200" cy="49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 b="1"/>
              <a:t>Complex</a:t>
            </a:r>
            <a:r>
              <a:rPr lang="en" sz="3000"/>
              <a:t> (starches)</a:t>
            </a:r>
            <a:endParaRPr sz="30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800"/>
              <a:t>Potatoes, pasta, cereals, grains</a:t>
            </a: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500" b="1"/>
              <a:t>Fiber</a:t>
            </a:r>
            <a:r>
              <a:rPr lang="en" sz="2500"/>
              <a:t>- The non-digestive part of a plant.</a:t>
            </a:r>
            <a:endParaRPr sz="25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500"/>
              <a:t> 25-30 grams a day</a:t>
            </a:r>
            <a:endParaRPr sz="25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500" u="sng"/>
              <a:t>Helps</a:t>
            </a:r>
            <a:r>
              <a:rPr lang="en" sz="2500"/>
              <a:t> move waste, cholesterol, constipation, some cancers, &amp; diabetes.</a:t>
            </a:r>
            <a:endParaRPr sz="25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79"/>
          <p:cNvSpPr txBox="1">
            <a:spLocks noGrp="1"/>
          </p:cNvSpPr>
          <p:nvPr>
            <p:ph type="subTitle" idx="1"/>
          </p:nvPr>
        </p:nvSpPr>
        <p:spPr>
          <a:xfrm>
            <a:off x="112650" y="78450"/>
            <a:ext cx="4291200" cy="48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>
                <a:solidFill>
                  <a:srgbClr val="595859"/>
                </a:solidFill>
                <a:latin typeface="Merriweather"/>
                <a:ea typeface="Merriweather"/>
                <a:cs typeface="Merriweather"/>
                <a:sym typeface="Merriweather"/>
              </a:rPr>
              <a:t>Soluble fiber</a:t>
            </a:r>
            <a:endParaRPr sz="3600" i="1">
              <a:solidFill>
                <a:srgbClr val="595859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lnSpc>
                <a:spcPct val="115000"/>
              </a:lnSpc>
              <a:spcBef>
                <a:spcPts val="500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595859"/>
                </a:solidFill>
                <a:latin typeface="Merriweather"/>
                <a:ea typeface="Merriweather"/>
                <a:cs typeface="Merriweather"/>
                <a:sym typeface="Merriweather"/>
              </a:rPr>
              <a:t>Dissolves</a:t>
            </a:r>
            <a:r>
              <a:rPr lang="en" sz="2400">
                <a:solidFill>
                  <a:srgbClr val="595859"/>
                </a:solidFill>
                <a:latin typeface="Merriweather"/>
                <a:ea typeface="Merriweather"/>
                <a:cs typeface="Merriweather"/>
                <a:sym typeface="Merriweather"/>
              </a:rPr>
              <a:t> in water</a:t>
            </a:r>
            <a:endParaRPr sz="2400">
              <a:solidFill>
                <a:srgbClr val="595859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50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859"/>
                </a:solidFill>
                <a:latin typeface="Merriweather"/>
                <a:ea typeface="Merriweather"/>
                <a:cs typeface="Merriweather"/>
                <a:sym typeface="Merriweather"/>
              </a:rPr>
              <a:t>Helps lower glucose levels as well as help lower blood cholesterol. </a:t>
            </a:r>
            <a:endParaRPr sz="1800">
              <a:solidFill>
                <a:srgbClr val="595859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50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859"/>
                </a:solidFill>
                <a:latin typeface="Merriweather"/>
                <a:ea typeface="Merriweather"/>
                <a:cs typeface="Merriweather"/>
                <a:sym typeface="Merriweather"/>
              </a:rPr>
              <a:t>oatmeal, nuts, beans, lentils, apples and blueberries.</a:t>
            </a:r>
            <a:endParaRPr sz="1800">
              <a:solidFill>
                <a:srgbClr val="595859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5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79"/>
          <p:cNvSpPr txBox="1">
            <a:spLocks noGrp="1"/>
          </p:cNvSpPr>
          <p:nvPr>
            <p:ph type="body" idx="2"/>
          </p:nvPr>
        </p:nvSpPr>
        <p:spPr>
          <a:xfrm>
            <a:off x="4639700" y="226025"/>
            <a:ext cx="4347300" cy="46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Insoluble fiber</a:t>
            </a:r>
            <a:endParaRPr sz="3600" i="1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500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  </a:t>
            </a:r>
            <a:r>
              <a:rPr lang="en" sz="2400" b="1" u="sng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Does not</a:t>
            </a:r>
            <a:r>
              <a:rPr lang="en" sz="24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 dissolve in water                                                 </a:t>
            </a:r>
            <a:r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Moves food through your digestive system </a:t>
            </a:r>
            <a:endParaRPr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ctr" rtl="0">
              <a:spcBef>
                <a:spcPts val="5000"/>
              </a:spcBef>
              <a:spcAft>
                <a:spcPts val="5000"/>
              </a:spcAft>
              <a:buNone/>
            </a:pPr>
            <a:r>
              <a:rPr lang="en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wheat, whole wheat bread, whole grain couscous, brown rice, legumes, carrots, cucumbers and tomatoes.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6 Nutrients</a:t>
            </a:r>
            <a:endParaRPr/>
          </a:p>
        </p:txBody>
      </p:sp>
      <p:sp>
        <p:nvSpPr>
          <p:cNvPr id="288" name="Google Shape;288;p62"/>
          <p:cNvSpPr txBox="1">
            <a:spLocks noGrp="1"/>
          </p:cNvSpPr>
          <p:nvPr>
            <p:ph type="body" idx="1"/>
          </p:nvPr>
        </p:nvSpPr>
        <p:spPr>
          <a:xfrm>
            <a:off x="82600" y="1092450"/>
            <a:ext cx="4589700" cy="37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/>
              <a:t>Diet</a:t>
            </a:r>
            <a:r>
              <a:rPr lang="en" sz="2400"/>
              <a:t>- Everything you eat &amp; drink.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 u="sng"/>
              <a:t>Nutrients</a:t>
            </a:r>
            <a:r>
              <a:rPr lang="en" sz="2400"/>
              <a:t>- The substances in food that your body requires.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 u="sng"/>
              <a:t>Satiety</a:t>
            </a:r>
            <a:r>
              <a:rPr lang="en" sz="2400"/>
              <a:t>- The state of being full.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 b="1" u="sng"/>
              <a:t>Hunger</a:t>
            </a:r>
            <a:r>
              <a:rPr lang="en" sz="2400"/>
              <a:t>- Physiological sensations created when your body needs food.</a:t>
            </a:r>
            <a:endParaRPr sz="2400"/>
          </a:p>
        </p:txBody>
      </p:sp>
      <p:sp>
        <p:nvSpPr>
          <p:cNvPr id="289" name="Google Shape;289;p62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7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★"/>
            </a:pPr>
            <a:r>
              <a:rPr lang="en" sz="3600"/>
              <a:t>Carbohydrates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★"/>
            </a:pPr>
            <a:r>
              <a:rPr lang="en" sz="3600"/>
              <a:t>Proteins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★"/>
            </a:pPr>
            <a:r>
              <a:rPr lang="en" sz="3600"/>
              <a:t>Fats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★"/>
            </a:pPr>
            <a:r>
              <a:rPr lang="en" sz="3600"/>
              <a:t>Minerals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★"/>
            </a:pPr>
            <a:r>
              <a:rPr lang="en" sz="3600"/>
              <a:t>Vitamins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★"/>
            </a:pPr>
            <a:r>
              <a:rPr lang="en" sz="3600"/>
              <a:t>Water</a:t>
            </a:r>
            <a:endParaRPr sz="3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8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8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05" name="Google Shape;405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00" y="0"/>
            <a:ext cx="8977749" cy="5272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81"/>
          <p:cNvSpPr txBox="1">
            <a:spLocks noGrp="1"/>
          </p:cNvSpPr>
          <p:nvPr>
            <p:ph type="title"/>
          </p:nvPr>
        </p:nvSpPr>
        <p:spPr>
          <a:xfrm>
            <a:off x="0" y="188775"/>
            <a:ext cx="9144000" cy="8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American Heart Association</a:t>
            </a:r>
            <a:r>
              <a:rPr lang="en"/>
              <a:t> </a:t>
            </a:r>
            <a:r>
              <a:rPr lang="en" b="1"/>
              <a:t>Sugar</a:t>
            </a:r>
            <a:r>
              <a:rPr lang="en"/>
              <a:t> </a:t>
            </a:r>
            <a:r>
              <a:rPr lang="en" sz="2600"/>
              <a:t>recommendations:</a:t>
            </a:r>
            <a:endParaRPr sz="2600"/>
          </a:p>
        </p:txBody>
      </p:sp>
      <p:sp>
        <p:nvSpPr>
          <p:cNvPr id="411" name="Google Shape;411;p81"/>
          <p:cNvSpPr txBox="1">
            <a:spLocks noGrp="1"/>
          </p:cNvSpPr>
          <p:nvPr>
            <p:ph type="body" idx="1"/>
          </p:nvPr>
        </p:nvSpPr>
        <p:spPr>
          <a:xfrm>
            <a:off x="176975" y="778725"/>
            <a:ext cx="4719600" cy="42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Males…</a:t>
            </a:r>
            <a:endParaRPr sz="30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500"/>
              <a:t>9 teaspoons daily (150 calories)</a:t>
            </a:r>
            <a:endParaRPr sz="2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500" b="1"/>
              <a:t>Females…</a:t>
            </a:r>
            <a:endParaRPr sz="25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500"/>
              <a:t>6 teaspoons daily (100 calories)</a:t>
            </a:r>
            <a:endParaRPr sz="2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6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500" i="1"/>
              <a:t>Most Americans are consuming</a:t>
            </a:r>
            <a:endParaRPr sz="2500" i="1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500" b="1"/>
              <a:t>22 teaspoons</a:t>
            </a:r>
            <a:r>
              <a:rPr lang="en" sz="2500"/>
              <a:t> </a:t>
            </a:r>
            <a:r>
              <a:rPr lang="en" sz="2500" i="1"/>
              <a:t>daily</a:t>
            </a:r>
            <a:r>
              <a:rPr lang="en" sz="2500"/>
              <a:t>!!!!</a:t>
            </a:r>
            <a:endParaRPr sz="2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500"/>
          </a:p>
        </p:txBody>
      </p:sp>
      <p:sp>
        <p:nvSpPr>
          <p:cNvPr id="412" name="Google Shape;412;p81"/>
          <p:cNvSpPr txBox="1">
            <a:spLocks noGrp="1"/>
          </p:cNvSpPr>
          <p:nvPr>
            <p:ph type="body" idx="2"/>
          </p:nvPr>
        </p:nvSpPr>
        <p:spPr>
          <a:xfrm>
            <a:off x="4566100" y="873100"/>
            <a:ext cx="4483500" cy="41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" sz="2400"/>
              <a:t>4 grams equals 1 teaspoon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" sz="2400"/>
              <a:t>Teenage boys are consuming </a:t>
            </a:r>
            <a:r>
              <a:rPr lang="en" sz="2400" b="1"/>
              <a:t>34</a:t>
            </a:r>
            <a:r>
              <a:rPr lang="en" sz="2400"/>
              <a:t> </a:t>
            </a:r>
            <a:r>
              <a:rPr lang="en" sz="2400" b="1"/>
              <a:t>teaspoons</a:t>
            </a:r>
            <a:r>
              <a:rPr lang="en" sz="2400"/>
              <a:t> on average each day!!!!</a:t>
            </a:r>
            <a:endParaRPr sz="600"/>
          </a:p>
          <a:p>
            <a:pPr marL="457200" lvl="0" indent="-266700" algn="l" rtl="0">
              <a:spcBef>
                <a:spcPts val="0"/>
              </a:spcBef>
              <a:spcAft>
                <a:spcPts val="0"/>
              </a:spcAft>
              <a:buSzPts val="600"/>
              <a:buChar char="❖"/>
            </a:pPr>
            <a:r>
              <a:rPr lang="en" sz="600"/>
              <a:t> </a:t>
            </a:r>
            <a:endParaRPr sz="600"/>
          </a:p>
          <a:p>
            <a:pPr marL="457200" lvl="0" indent="-266700" algn="l" rtl="0">
              <a:spcBef>
                <a:spcPts val="0"/>
              </a:spcBef>
              <a:spcAft>
                <a:spcPts val="0"/>
              </a:spcAft>
              <a:buSzPts val="600"/>
              <a:buChar char="❖"/>
            </a:pPr>
            <a:r>
              <a:rPr lang="en" sz="600"/>
              <a:t> </a:t>
            </a:r>
            <a:endParaRPr sz="600"/>
          </a:p>
          <a:p>
            <a:pPr marL="457200" lvl="0" indent="-266700" algn="l" rtl="0">
              <a:spcBef>
                <a:spcPts val="0"/>
              </a:spcBef>
              <a:spcAft>
                <a:spcPts val="0"/>
              </a:spcAft>
              <a:buSzPts val="600"/>
              <a:buChar char="❖"/>
            </a:pPr>
            <a:endParaRPr sz="600"/>
          </a:p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" sz="2400"/>
              <a:t>These numbers reflect the </a:t>
            </a:r>
            <a:r>
              <a:rPr lang="en" sz="2400" i="1" u="sng"/>
              <a:t>added sugars</a:t>
            </a:r>
            <a:r>
              <a:rPr lang="en" sz="2400"/>
              <a:t> in food, not the sugars naturally acquired through fruits &amp; dairy!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3"/>
          <p:cNvSpPr txBox="1">
            <a:spLocks noGrp="1"/>
          </p:cNvSpPr>
          <p:nvPr>
            <p:ph type="title"/>
          </p:nvPr>
        </p:nvSpPr>
        <p:spPr>
          <a:xfrm>
            <a:off x="311700" y="200575"/>
            <a:ext cx="85206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Metabolism</a:t>
            </a:r>
            <a:endParaRPr sz="4800"/>
          </a:p>
        </p:txBody>
      </p:sp>
      <p:sp>
        <p:nvSpPr>
          <p:cNvPr id="295" name="Google Shape;295;p63"/>
          <p:cNvSpPr txBox="1">
            <a:spLocks noGrp="1"/>
          </p:cNvSpPr>
          <p:nvPr>
            <p:ph type="body" idx="1"/>
          </p:nvPr>
        </p:nvSpPr>
        <p:spPr>
          <a:xfrm>
            <a:off x="98025" y="1234075"/>
            <a:ext cx="8951400" cy="38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➔"/>
            </a:pPr>
            <a:r>
              <a:rPr lang="en" sz="3600"/>
              <a:t>Collection of chemical reactions that take place in the body’s cells.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➔"/>
            </a:pPr>
            <a:r>
              <a:rPr lang="en" sz="3600"/>
              <a:t>Converts food to fuel, so the body has energy when needed.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➔"/>
            </a:pPr>
            <a:r>
              <a:rPr lang="en" sz="3600"/>
              <a:t>Allows the body to move, think &amp; grow.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➔"/>
            </a:pPr>
            <a:r>
              <a:rPr lang="en" sz="3600"/>
              <a:t>As you age, progressively slows down.</a:t>
            </a:r>
            <a:endParaRPr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64"/>
          <p:cNvSpPr txBox="1">
            <a:spLocks noGrp="1"/>
          </p:cNvSpPr>
          <p:nvPr>
            <p:ph type="title"/>
          </p:nvPr>
        </p:nvSpPr>
        <p:spPr>
          <a:xfrm>
            <a:off x="311700" y="291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Carbohydrates</a:t>
            </a:r>
            <a:endParaRPr sz="4800"/>
          </a:p>
        </p:txBody>
      </p:sp>
      <p:sp>
        <p:nvSpPr>
          <p:cNvPr id="301" name="Google Shape;301;p6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❏"/>
            </a:pPr>
            <a:r>
              <a:rPr lang="en" sz="3600"/>
              <a:t>4 calories per gram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❏"/>
            </a:pPr>
            <a:r>
              <a:rPr lang="en" sz="3600"/>
              <a:t>Primary source of energy in the body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❏"/>
            </a:pPr>
            <a:r>
              <a:rPr lang="en" sz="3600"/>
              <a:t>Whole wheat breads, rice, pasta.</a:t>
            </a:r>
            <a:endParaRPr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65"/>
          <p:cNvSpPr txBox="1">
            <a:spLocks noGrp="1"/>
          </p:cNvSpPr>
          <p:nvPr>
            <p:ph type="title"/>
          </p:nvPr>
        </p:nvSpPr>
        <p:spPr>
          <a:xfrm>
            <a:off x="311700" y="279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Proteins</a:t>
            </a:r>
            <a:endParaRPr sz="4800"/>
          </a:p>
        </p:txBody>
      </p:sp>
      <p:sp>
        <p:nvSpPr>
          <p:cNvPr id="307" name="Google Shape;307;p65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❏"/>
            </a:pPr>
            <a:r>
              <a:rPr lang="en" sz="3600"/>
              <a:t>4 calories per gram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❏"/>
            </a:pPr>
            <a:r>
              <a:rPr lang="en" sz="3600"/>
              <a:t>Essential for growth &amp; cell repair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❏"/>
            </a:pPr>
            <a:r>
              <a:rPr lang="en" sz="3600"/>
              <a:t>Meat, fish, eggs, nuts</a:t>
            </a:r>
            <a:endParaRPr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66"/>
          <p:cNvSpPr txBox="1">
            <a:spLocks noGrp="1"/>
          </p:cNvSpPr>
          <p:nvPr>
            <p:ph type="title"/>
          </p:nvPr>
        </p:nvSpPr>
        <p:spPr>
          <a:xfrm>
            <a:off x="311700" y="232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Fats</a:t>
            </a:r>
            <a:endParaRPr sz="4800"/>
          </a:p>
        </p:txBody>
      </p:sp>
      <p:sp>
        <p:nvSpPr>
          <p:cNvPr id="313" name="Google Shape;313;p66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❏"/>
            </a:pPr>
            <a:r>
              <a:rPr lang="en" sz="3600"/>
              <a:t>9 calories per gram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❏"/>
            </a:pPr>
            <a:r>
              <a:rPr lang="en" sz="3600"/>
              <a:t>Additional source of energy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❏"/>
            </a:pPr>
            <a:r>
              <a:rPr lang="en" sz="3600"/>
              <a:t>Protects temperature in body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❏"/>
            </a:pPr>
            <a:r>
              <a:rPr lang="en" sz="3600"/>
              <a:t>Insulates vital organs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❏"/>
            </a:pPr>
            <a:r>
              <a:rPr lang="en" sz="3600"/>
              <a:t>Butter, cheese, processed foods</a:t>
            </a:r>
            <a:endParaRPr sz="3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Minerals                                Vitamins</a:t>
            </a:r>
            <a:endParaRPr sz="4800"/>
          </a:p>
        </p:txBody>
      </p:sp>
      <p:sp>
        <p:nvSpPr>
          <p:cNvPr id="319" name="Google Shape;319;p67"/>
          <p:cNvSpPr txBox="1">
            <a:spLocks noGrp="1"/>
          </p:cNvSpPr>
          <p:nvPr>
            <p:ph type="body" idx="1"/>
          </p:nvPr>
        </p:nvSpPr>
        <p:spPr>
          <a:xfrm>
            <a:off x="356250" y="1519225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❏"/>
            </a:pPr>
            <a:r>
              <a:rPr lang="en" sz="3600"/>
              <a:t>Helps the body function &amp; work properly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❏"/>
            </a:pPr>
            <a:r>
              <a:rPr lang="en" sz="3600"/>
              <a:t>Calcium, iron, folate</a:t>
            </a:r>
            <a:endParaRPr sz="3600"/>
          </a:p>
        </p:txBody>
      </p:sp>
      <p:sp>
        <p:nvSpPr>
          <p:cNvPr id="320" name="Google Shape;320;p67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❏"/>
            </a:pPr>
            <a:r>
              <a:rPr lang="en" sz="3600"/>
              <a:t>Helps body function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❏"/>
            </a:pPr>
            <a:r>
              <a:rPr lang="en" sz="3600"/>
              <a:t>Regulates immune system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❏"/>
            </a:pPr>
            <a:r>
              <a:rPr lang="en" sz="3600"/>
              <a:t>Fruits &amp; vegetables</a:t>
            </a:r>
            <a:endParaRPr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68"/>
          <p:cNvSpPr txBox="1">
            <a:spLocks noGrp="1"/>
          </p:cNvSpPr>
          <p:nvPr>
            <p:ph type="title"/>
          </p:nvPr>
        </p:nvSpPr>
        <p:spPr>
          <a:xfrm>
            <a:off x="311700" y="232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Water </a:t>
            </a:r>
            <a:endParaRPr sz="4800"/>
          </a:p>
        </p:txBody>
      </p:sp>
      <p:sp>
        <p:nvSpPr>
          <p:cNvPr id="326" name="Google Shape;326;p68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❏"/>
            </a:pPr>
            <a:r>
              <a:rPr lang="en" sz="3000"/>
              <a:t>Known as the </a:t>
            </a:r>
            <a:r>
              <a:rPr lang="en" sz="3000" u="sng"/>
              <a:t>forgotten </a:t>
            </a:r>
            <a:r>
              <a:rPr lang="en" sz="3000"/>
              <a:t>nutrient….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❏"/>
            </a:pPr>
            <a:r>
              <a:rPr lang="en" sz="3000"/>
              <a:t>Is essential to all body systems. It is responsible for carrying nutrients throughout the body.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❏"/>
            </a:pPr>
            <a:r>
              <a:rPr lang="en" sz="3000"/>
              <a:t>Removes waste and toxins from the body.</a:t>
            </a:r>
            <a:endParaRPr sz="3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69"/>
          <p:cNvSpPr txBox="1">
            <a:spLocks noGrp="1"/>
          </p:cNvSpPr>
          <p:nvPr>
            <p:ph type="title"/>
          </p:nvPr>
        </p:nvSpPr>
        <p:spPr>
          <a:xfrm>
            <a:off x="265500" y="373750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much should I be eating?</a:t>
            </a:r>
            <a:endParaRPr/>
          </a:p>
        </p:txBody>
      </p:sp>
      <p:sp>
        <p:nvSpPr>
          <p:cNvPr id="332" name="Google Shape;332;p69"/>
          <p:cNvSpPr txBox="1">
            <a:spLocks noGrp="1"/>
          </p:cNvSpPr>
          <p:nvPr>
            <p:ph type="body" idx="2"/>
          </p:nvPr>
        </p:nvSpPr>
        <p:spPr>
          <a:xfrm>
            <a:off x="4625075" y="877575"/>
            <a:ext cx="44169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SzPts val="4800"/>
              <a:buChar char="➢"/>
            </a:pPr>
            <a:r>
              <a:rPr lang="en" sz="4800"/>
              <a:t>Gender</a:t>
            </a:r>
            <a:endParaRPr sz="4800"/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SzPts val="4800"/>
              <a:buChar char="➢"/>
            </a:pPr>
            <a:r>
              <a:rPr lang="en" sz="4800"/>
              <a:t>Activity Level</a:t>
            </a:r>
            <a:endParaRPr sz="4800"/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SzPts val="4800"/>
              <a:buChar char="➢"/>
            </a:pPr>
            <a:r>
              <a:rPr lang="en" sz="4800"/>
              <a:t>Age</a:t>
            </a:r>
            <a:endParaRPr sz="4800"/>
          </a:p>
        </p:txBody>
      </p:sp>
      <p:sp>
        <p:nvSpPr>
          <p:cNvPr id="333" name="Google Shape;333;p69"/>
          <p:cNvSpPr txBox="1">
            <a:spLocks noGrp="1"/>
          </p:cNvSpPr>
          <p:nvPr>
            <p:ph type="subTitle" idx="1"/>
          </p:nvPr>
        </p:nvSpPr>
        <p:spPr>
          <a:xfrm>
            <a:off x="162300" y="2572925"/>
            <a:ext cx="4251600" cy="20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*</a:t>
            </a:r>
            <a:r>
              <a:rPr lang="en" sz="3000"/>
              <a:t>Men require more calories than women,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*</a:t>
            </a:r>
            <a:r>
              <a:rPr lang="en" sz="3000"/>
              <a:t> Nutritious diet is important for growth &amp; development.</a:t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907</Words>
  <Application>Microsoft Office PowerPoint</Application>
  <PresentationFormat>On-screen Show (16:9)</PresentationFormat>
  <Paragraphs>156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</vt:lpstr>
      <vt:lpstr>Playfair Display</vt:lpstr>
      <vt:lpstr>Open Sans</vt:lpstr>
      <vt:lpstr>Montserrat</vt:lpstr>
      <vt:lpstr>Merriweather</vt:lpstr>
      <vt:lpstr>Oswald</vt:lpstr>
      <vt:lpstr>PT Sans Narrow</vt:lpstr>
      <vt:lpstr>Roboto</vt:lpstr>
      <vt:lpstr>Pop</vt:lpstr>
      <vt:lpstr>Tropic</vt:lpstr>
      <vt:lpstr>Simple Light</vt:lpstr>
      <vt:lpstr>Simple Dark</vt:lpstr>
      <vt:lpstr>Geometric</vt:lpstr>
      <vt:lpstr>Nutrition</vt:lpstr>
      <vt:lpstr>The 6 Nutrients</vt:lpstr>
      <vt:lpstr>Metabolism</vt:lpstr>
      <vt:lpstr>Carbohydrates</vt:lpstr>
      <vt:lpstr>Proteins</vt:lpstr>
      <vt:lpstr>Fats</vt:lpstr>
      <vt:lpstr>Minerals                                Vitamins</vt:lpstr>
      <vt:lpstr>Water </vt:lpstr>
      <vt:lpstr>How much should I be eating?</vt:lpstr>
      <vt:lpstr>Eating Fruit &amp; Vegetable colors for Health</vt:lpstr>
      <vt:lpstr>Physical Hunger vs Emotional Hunger</vt:lpstr>
      <vt:lpstr>Fats provide the body energy &amp; pack 9 calories in each gram. Three types: (unsaturated, saturated, trans)</vt:lpstr>
      <vt:lpstr>Nutrition “Do Now”</vt:lpstr>
      <vt:lpstr>Cholesterol</vt:lpstr>
      <vt:lpstr>Nutrition Part II   “Do Now”</vt:lpstr>
      <vt:lpstr>Calorie- Specific amount of heat energy needed to raise 1 gram of water, 1 degree celsius.</vt:lpstr>
      <vt:lpstr>Differences in calories from our food choices….</vt:lpstr>
      <vt:lpstr>Carbohydrates 4 calories per gram 45%-65% of your daily calories  3 types….. </vt:lpstr>
      <vt:lpstr>PowerPoint Presentation</vt:lpstr>
      <vt:lpstr>PowerPoint Presentation</vt:lpstr>
      <vt:lpstr>American Heart Association Sugar recommendations: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</dc:title>
  <dc:creator>gregory axelson</dc:creator>
  <cp:lastModifiedBy>wcsd</cp:lastModifiedBy>
  <cp:revision>1</cp:revision>
  <dcterms:modified xsi:type="dcterms:W3CDTF">2019-03-07T13:16:25Z</dcterms:modified>
</cp:coreProperties>
</file>