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84"/>
  </p:notesMasterIdLst>
  <p:handoutMasterIdLst>
    <p:handoutMasterId r:id="rId85"/>
  </p:handoutMasterIdLst>
  <p:sldIdLst>
    <p:sldId id="1070" r:id="rId2"/>
    <p:sldId id="1032" r:id="rId3"/>
    <p:sldId id="1033" r:id="rId4"/>
    <p:sldId id="1075" r:id="rId5"/>
    <p:sldId id="1076" r:id="rId6"/>
    <p:sldId id="1074" r:id="rId7"/>
    <p:sldId id="1071" r:id="rId8"/>
    <p:sldId id="1072" r:id="rId9"/>
    <p:sldId id="1073" r:id="rId10"/>
    <p:sldId id="904" r:id="rId11"/>
    <p:sldId id="1077" r:id="rId12"/>
    <p:sldId id="920" r:id="rId13"/>
    <p:sldId id="905" r:id="rId14"/>
    <p:sldId id="921" r:id="rId15"/>
    <p:sldId id="1034" r:id="rId16"/>
    <p:sldId id="1078" r:id="rId17"/>
    <p:sldId id="1079" r:id="rId18"/>
    <p:sldId id="1080" r:id="rId19"/>
    <p:sldId id="1035" r:id="rId20"/>
    <p:sldId id="1024" r:id="rId21"/>
    <p:sldId id="931" r:id="rId22"/>
    <p:sldId id="933" r:id="rId23"/>
    <p:sldId id="935" r:id="rId24"/>
    <p:sldId id="936" r:id="rId25"/>
    <p:sldId id="1037" r:id="rId26"/>
    <p:sldId id="1036" r:id="rId27"/>
    <p:sldId id="1038" r:id="rId28"/>
    <p:sldId id="1039" r:id="rId29"/>
    <p:sldId id="1040" r:id="rId30"/>
    <p:sldId id="1041" r:id="rId31"/>
    <p:sldId id="1012" r:id="rId32"/>
    <p:sldId id="1042" r:id="rId33"/>
    <p:sldId id="738" r:id="rId34"/>
    <p:sldId id="831" r:id="rId35"/>
    <p:sldId id="1043" r:id="rId36"/>
    <p:sldId id="1044" r:id="rId37"/>
    <p:sldId id="835" r:id="rId38"/>
    <p:sldId id="1046" r:id="rId39"/>
    <p:sldId id="1047" r:id="rId40"/>
    <p:sldId id="1048" r:id="rId41"/>
    <p:sldId id="1049" r:id="rId42"/>
    <p:sldId id="1050" r:id="rId43"/>
    <p:sldId id="1045" r:id="rId44"/>
    <p:sldId id="1051" r:id="rId45"/>
    <p:sldId id="1052" r:id="rId46"/>
    <p:sldId id="964" r:id="rId47"/>
    <p:sldId id="1054" r:id="rId48"/>
    <p:sldId id="965" r:id="rId49"/>
    <p:sldId id="966" r:id="rId50"/>
    <p:sldId id="1055" r:id="rId51"/>
    <p:sldId id="942" r:id="rId52"/>
    <p:sldId id="977" r:id="rId53"/>
    <p:sldId id="1056" r:id="rId54"/>
    <p:sldId id="1057" r:id="rId55"/>
    <p:sldId id="1058" r:id="rId56"/>
    <p:sldId id="945" r:id="rId57"/>
    <p:sldId id="980" r:id="rId58"/>
    <p:sldId id="982" r:id="rId59"/>
    <p:sldId id="983" r:id="rId60"/>
    <p:sldId id="984" r:id="rId61"/>
    <p:sldId id="985" r:id="rId62"/>
    <p:sldId id="987" r:id="rId63"/>
    <p:sldId id="988" r:id="rId64"/>
    <p:sldId id="989" r:id="rId65"/>
    <p:sldId id="991" r:id="rId66"/>
    <p:sldId id="953" r:id="rId67"/>
    <p:sldId id="992" r:id="rId68"/>
    <p:sldId id="993" r:id="rId69"/>
    <p:sldId id="994" r:id="rId70"/>
    <p:sldId id="995" r:id="rId71"/>
    <p:sldId id="996" r:id="rId72"/>
    <p:sldId id="997" r:id="rId73"/>
    <p:sldId id="998" r:id="rId74"/>
    <p:sldId id="999" r:id="rId75"/>
    <p:sldId id="1000" r:id="rId76"/>
    <p:sldId id="1060" r:id="rId77"/>
    <p:sldId id="1061" r:id="rId78"/>
    <p:sldId id="1065" r:id="rId79"/>
    <p:sldId id="1066" r:id="rId80"/>
    <p:sldId id="1067" r:id="rId81"/>
    <p:sldId id="1068" r:id="rId82"/>
    <p:sldId id="1069" r:id="rId83"/>
  </p:sldIdLst>
  <p:sldSz cx="9144000" cy="6858000" type="screen4x3"/>
  <p:notesSz cx="7010400" cy="9296400"/>
  <p:kinsoku lang="ja-JP" invalStChars="、。，．・：；？！゛゜ヽヾゝゞ々ー’”）〕］｝〉》」』】°‰′″℃￠％ぁぃぅぇぉっゃゅょゎァィゥェォッャュョヮヵヶ!%),.:;?]}｡｣､･ｧｨｩｪｫｬｭｮｯｰﾞﾟ" invalEndChars="‘“（〔［｛〈《「『【￥＄$([\{｢￡"/>
  <p:defaultTex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925">
          <p15:clr>
            <a:srgbClr val="A4A3A4"/>
          </p15:clr>
        </p15:guide>
        <p15:guide id="2" pos="220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5"/>
    <a:srgbClr val="CC0000"/>
    <a:srgbClr val="006600"/>
    <a:srgbClr val="800000"/>
    <a:srgbClr val="FFE9E9"/>
    <a:srgbClr val="FFCCCC"/>
    <a:srgbClr val="CDDEFF"/>
    <a:srgbClr val="BFD4FF"/>
    <a:srgbClr val="A9C6F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88" autoAdjust="0"/>
    <p:restoredTop sz="94671" autoAdjust="0"/>
  </p:normalViewPr>
  <p:slideViewPr>
    <p:cSldViewPr>
      <p:cViewPr varScale="1">
        <p:scale>
          <a:sx n="107" d="100"/>
          <a:sy n="107" d="100"/>
        </p:scale>
        <p:origin x="-84" y="-426"/>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 r:id="rId46" collapse="1"/>
      <p:sld r:id="rId47" collapse="1"/>
      <p:sld r:id="rId48" collapse="1"/>
      <p:sld r:id="rId49" collapse="1"/>
      <p:sld r:id="rId50" collapse="1"/>
      <p:sld r:id="rId51" collapse="1"/>
      <p:sld r:id="rId52" collapse="1"/>
      <p:sld r:id="rId53" collapse="1"/>
      <p:sld r:id="rId54" collapse="1"/>
      <p:sld r:id="rId55" collapse="1"/>
      <p:sld r:id="rId56" collapse="1"/>
      <p:sld r:id="rId57" collapse="1"/>
      <p:sld r:id="rId58" collapse="1"/>
      <p:sld r:id="rId59" collapse="1"/>
      <p:sld r:id="rId60" collapse="1"/>
      <p:sld r:id="rId61" collapse="1"/>
      <p:sld r:id="rId62" collapse="1"/>
      <p:sld r:id="rId63" collapse="1"/>
      <p:sld r:id="rId64" collapse="1"/>
    </p:sldLst>
  </p:outlineViewPr>
  <p:notesTextViewPr>
    <p:cViewPr>
      <p:scale>
        <a:sx n="100" d="100"/>
        <a:sy n="100" d="100"/>
      </p:scale>
      <p:origin x="0" y="0"/>
    </p:cViewPr>
  </p:notesTextViewPr>
  <p:sorterViewPr>
    <p:cViewPr>
      <p:scale>
        <a:sx n="100" d="100"/>
        <a:sy n="100" d="100"/>
      </p:scale>
      <p:origin x="0" y="7092"/>
    </p:cViewPr>
  </p:sorterViewPr>
  <p:notesViewPr>
    <p:cSldViewPr>
      <p:cViewPr>
        <p:scale>
          <a:sx n="75" d="100"/>
          <a:sy n="75" d="100"/>
        </p:scale>
        <p:origin x="-2406" y="-246"/>
      </p:cViewPr>
      <p:guideLst>
        <p:guide orient="horz" pos="2927"/>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_rels/viewProps.xml.rels><?xml version="1.0" encoding="UTF-8" standalone="yes"?>
<Relationships xmlns="http://schemas.openxmlformats.org/package/2006/relationships"><Relationship Id="rId13" Type="http://schemas.openxmlformats.org/officeDocument/2006/relationships/slide" Target="slides/slide24.xml"/><Relationship Id="rId18" Type="http://schemas.openxmlformats.org/officeDocument/2006/relationships/slide" Target="slides/slide29.xml"/><Relationship Id="rId26" Type="http://schemas.openxmlformats.org/officeDocument/2006/relationships/slide" Target="slides/slide37.xml"/><Relationship Id="rId39" Type="http://schemas.openxmlformats.org/officeDocument/2006/relationships/slide" Target="slides/slide50.xml"/><Relationship Id="rId21" Type="http://schemas.openxmlformats.org/officeDocument/2006/relationships/slide" Target="slides/slide32.xml"/><Relationship Id="rId34" Type="http://schemas.openxmlformats.org/officeDocument/2006/relationships/slide" Target="slides/slide45.xml"/><Relationship Id="rId42" Type="http://schemas.openxmlformats.org/officeDocument/2006/relationships/slide" Target="slides/slide53.xml"/><Relationship Id="rId47" Type="http://schemas.openxmlformats.org/officeDocument/2006/relationships/slide" Target="slides/slide58.xml"/><Relationship Id="rId50" Type="http://schemas.openxmlformats.org/officeDocument/2006/relationships/slide" Target="slides/slide61.xml"/><Relationship Id="rId55" Type="http://schemas.openxmlformats.org/officeDocument/2006/relationships/slide" Target="slides/slide66.xml"/><Relationship Id="rId63" Type="http://schemas.openxmlformats.org/officeDocument/2006/relationships/slide" Target="slides/slide74.xml"/><Relationship Id="rId7" Type="http://schemas.openxmlformats.org/officeDocument/2006/relationships/slide" Target="slides/slide15.xml"/><Relationship Id="rId2" Type="http://schemas.openxmlformats.org/officeDocument/2006/relationships/slide" Target="slides/slide10.xml"/><Relationship Id="rId16" Type="http://schemas.openxmlformats.org/officeDocument/2006/relationships/slide" Target="slides/slide27.xml"/><Relationship Id="rId20" Type="http://schemas.openxmlformats.org/officeDocument/2006/relationships/slide" Target="slides/slide31.xml"/><Relationship Id="rId29" Type="http://schemas.openxmlformats.org/officeDocument/2006/relationships/slide" Target="slides/slide40.xml"/><Relationship Id="rId41" Type="http://schemas.openxmlformats.org/officeDocument/2006/relationships/slide" Target="slides/slide52.xml"/><Relationship Id="rId54" Type="http://schemas.openxmlformats.org/officeDocument/2006/relationships/slide" Target="slides/slide65.xml"/><Relationship Id="rId62" Type="http://schemas.openxmlformats.org/officeDocument/2006/relationships/slide" Target="slides/slide73.xml"/><Relationship Id="rId1" Type="http://schemas.openxmlformats.org/officeDocument/2006/relationships/slide" Target="slides/slide3.xml"/><Relationship Id="rId6" Type="http://schemas.openxmlformats.org/officeDocument/2006/relationships/slide" Target="slides/slide14.xml"/><Relationship Id="rId11" Type="http://schemas.openxmlformats.org/officeDocument/2006/relationships/slide" Target="slides/slide22.xml"/><Relationship Id="rId24" Type="http://schemas.openxmlformats.org/officeDocument/2006/relationships/slide" Target="slides/slide35.xml"/><Relationship Id="rId32" Type="http://schemas.openxmlformats.org/officeDocument/2006/relationships/slide" Target="slides/slide43.xml"/><Relationship Id="rId37" Type="http://schemas.openxmlformats.org/officeDocument/2006/relationships/slide" Target="slides/slide48.xml"/><Relationship Id="rId40" Type="http://schemas.openxmlformats.org/officeDocument/2006/relationships/slide" Target="slides/slide51.xml"/><Relationship Id="rId45" Type="http://schemas.openxmlformats.org/officeDocument/2006/relationships/slide" Target="slides/slide56.xml"/><Relationship Id="rId53" Type="http://schemas.openxmlformats.org/officeDocument/2006/relationships/slide" Target="slides/slide64.xml"/><Relationship Id="rId58" Type="http://schemas.openxmlformats.org/officeDocument/2006/relationships/slide" Target="slides/slide69.xml"/><Relationship Id="rId5" Type="http://schemas.openxmlformats.org/officeDocument/2006/relationships/slide" Target="slides/slide13.xml"/><Relationship Id="rId15" Type="http://schemas.openxmlformats.org/officeDocument/2006/relationships/slide" Target="slides/slide26.xml"/><Relationship Id="rId23" Type="http://schemas.openxmlformats.org/officeDocument/2006/relationships/slide" Target="slides/slide34.xml"/><Relationship Id="rId28" Type="http://schemas.openxmlformats.org/officeDocument/2006/relationships/slide" Target="slides/slide39.xml"/><Relationship Id="rId36" Type="http://schemas.openxmlformats.org/officeDocument/2006/relationships/slide" Target="slides/slide47.xml"/><Relationship Id="rId49" Type="http://schemas.openxmlformats.org/officeDocument/2006/relationships/slide" Target="slides/slide60.xml"/><Relationship Id="rId57" Type="http://schemas.openxmlformats.org/officeDocument/2006/relationships/slide" Target="slides/slide68.xml"/><Relationship Id="rId61" Type="http://schemas.openxmlformats.org/officeDocument/2006/relationships/slide" Target="slides/slide72.xml"/><Relationship Id="rId10" Type="http://schemas.openxmlformats.org/officeDocument/2006/relationships/slide" Target="slides/slide21.xml"/><Relationship Id="rId19" Type="http://schemas.openxmlformats.org/officeDocument/2006/relationships/slide" Target="slides/slide30.xml"/><Relationship Id="rId31" Type="http://schemas.openxmlformats.org/officeDocument/2006/relationships/slide" Target="slides/slide42.xml"/><Relationship Id="rId44" Type="http://schemas.openxmlformats.org/officeDocument/2006/relationships/slide" Target="slides/slide55.xml"/><Relationship Id="rId52" Type="http://schemas.openxmlformats.org/officeDocument/2006/relationships/slide" Target="slides/slide63.xml"/><Relationship Id="rId60" Type="http://schemas.openxmlformats.org/officeDocument/2006/relationships/slide" Target="slides/slide71.xml"/><Relationship Id="rId4" Type="http://schemas.openxmlformats.org/officeDocument/2006/relationships/slide" Target="slides/slide12.xml"/><Relationship Id="rId9" Type="http://schemas.openxmlformats.org/officeDocument/2006/relationships/slide" Target="slides/slide20.xml"/><Relationship Id="rId14" Type="http://schemas.openxmlformats.org/officeDocument/2006/relationships/slide" Target="slides/slide25.xml"/><Relationship Id="rId22" Type="http://schemas.openxmlformats.org/officeDocument/2006/relationships/slide" Target="slides/slide33.xml"/><Relationship Id="rId27" Type="http://schemas.openxmlformats.org/officeDocument/2006/relationships/slide" Target="slides/slide38.xml"/><Relationship Id="rId30" Type="http://schemas.openxmlformats.org/officeDocument/2006/relationships/slide" Target="slides/slide41.xml"/><Relationship Id="rId35" Type="http://schemas.openxmlformats.org/officeDocument/2006/relationships/slide" Target="slides/slide46.xml"/><Relationship Id="rId43" Type="http://schemas.openxmlformats.org/officeDocument/2006/relationships/slide" Target="slides/slide54.xml"/><Relationship Id="rId48" Type="http://schemas.openxmlformats.org/officeDocument/2006/relationships/slide" Target="slides/slide59.xml"/><Relationship Id="rId56" Type="http://schemas.openxmlformats.org/officeDocument/2006/relationships/slide" Target="slides/slide67.xml"/><Relationship Id="rId64" Type="http://schemas.openxmlformats.org/officeDocument/2006/relationships/slide" Target="slides/slide75.xml"/><Relationship Id="rId8" Type="http://schemas.openxmlformats.org/officeDocument/2006/relationships/slide" Target="slides/slide19.xml"/><Relationship Id="rId51" Type="http://schemas.openxmlformats.org/officeDocument/2006/relationships/slide" Target="slides/slide62.xml"/><Relationship Id="rId3" Type="http://schemas.openxmlformats.org/officeDocument/2006/relationships/slide" Target="slides/slide11.xml"/><Relationship Id="rId12" Type="http://schemas.openxmlformats.org/officeDocument/2006/relationships/slide" Target="slides/slide23.xml"/><Relationship Id="rId17" Type="http://schemas.openxmlformats.org/officeDocument/2006/relationships/slide" Target="slides/slide28.xml"/><Relationship Id="rId25" Type="http://schemas.openxmlformats.org/officeDocument/2006/relationships/slide" Target="slides/slide36.xml"/><Relationship Id="rId33" Type="http://schemas.openxmlformats.org/officeDocument/2006/relationships/slide" Target="slides/slide44.xml"/><Relationship Id="rId38" Type="http://schemas.openxmlformats.org/officeDocument/2006/relationships/slide" Target="slides/slide49.xml"/><Relationship Id="rId46" Type="http://schemas.openxmlformats.org/officeDocument/2006/relationships/slide" Target="slides/slide57.xml"/><Relationship Id="rId59" Type="http://schemas.openxmlformats.org/officeDocument/2006/relationships/slide" Target="slides/slide7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31152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389291" y="4416267"/>
            <a:ext cx="6309677" cy="418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935" tIns="45162" rIns="91935" bIns="45162" numCol="1" anchor="t" anchorCtr="0" compatLnSpc="1">
            <a:prstTxWarp prst="textNoShape">
              <a:avLst/>
            </a:prstTxWarp>
          </a:bodyPr>
          <a:lstStyle/>
          <a:p>
            <a:pPr lvl="0"/>
            <a:r>
              <a:rPr lang="en-US" altLang="en-US" smtClean="0"/>
              <a:t>Click to edit Master notes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051" name="Rectangle 3"/>
          <p:cNvSpPr>
            <a:spLocks noGrp="1" noRot="1" noChangeAspect="1" noChangeArrowheads="1" noTextEdit="1"/>
          </p:cNvSpPr>
          <p:nvPr>
            <p:ph type="sldImg" idx="2"/>
          </p:nvPr>
        </p:nvSpPr>
        <p:spPr bwMode="auto">
          <a:xfrm>
            <a:off x="1190625" y="703263"/>
            <a:ext cx="4630738" cy="3473450"/>
          </a:xfrm>
          <a:prstGeom prst="rect">
            <a:avLst/>
          </a:prstGeom>
          <a:noFill/>
          <a:ln w="127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Tree>
    <p:extLst>
      <p:ext uri="{BB962C8B-B14F-4D97-AF65-F5344CB8AC3E}">
        <p14:creationId xmlns:p14="http://schemas.microsoft.com/office/powerpoint/2010/main" val="29023496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400" kern="1200">
        <a:solidFill>
          <a:schemeClr val="tx1"/>
        </a:solidFill>
        <a:latin typeface="Arial" charset="0"/>
        <a:ea typeface="+mn-ea"/>
        <a:cs typeface="+mn-cs"/>
      </a:defRPr>
    </a:lvl1pPr>
    <a:lvl2pPr marL="457200" algn="l" rtl="0" eaLnBrk="0" fontAlgn="base" hangingPunct="0">
      <a:spcBef>
        <a:spcPct val="30000"/>
      </a:spcBef>
      <a:spcAft>
        <a:spcPct val="0"/>
      </a:spcAft>
      <a:defRPr sz="1400" kern="1200">
        <a:solidFill>
          <a:schemeClr val="tx1"/>
        </a:solidFill>
        <a:latin typeface="Arial" charset="0"/>
        <a:ea typeface="+mn-ea"/>
        <a:cs typeface="+mn-cs"/>
      </a:defRPr>
    </a:lvl2pPr>
    <a:lvl3pPr marL="914400" algn="l" rtl="0" eaLnBrk="0" fontAlgn="base" hangingPunct="0">
      <a:spcBef>
        <a:spcPct val="30000"/>
      </a:spcBef>
      <a:spcAft>
        <a:spcPct val="0"/>
      </a:spcAft>
      <a:defRPr sz="1400" kern="1200">
        <a:solidFill>
          <a:schemeClr val="tx1"/>
        </a:solidFill>
        <a:latin typeface="Arial" charset="0"/>
        <a:ea typeface="+mn-ea"/>
        <a:cs typeface="+mn-cs"/>
      </a:defRPr>
    </a:lvl3pPr>
    <a:lvl4pPr marL="1371600" algn="l" rtl="0" eaLnBrk="0" fontAlgn="base" hangingPunct="0">
      <a:spcBef>
        <a:spcPct val="30000"/>
      </a:spcBef>
      <a:spcAft>
        <a:spcPct val="0"/>
      </a:spcAft>
      <a:defRPr sz="1400" kern="1200">
        <a:solidFill>
          <a:schemeClr val="tx1"/>
        </a:solidFill>
        <a:latin typeface="Arial" charset="0"/>
        <a:ea typeface="+mn-ea"/>
        <a:cs typeface="+mn-cs"/>
      </a:defRPr>
    </a:lvl4pPr>
    <a:lvl5pPr marL="1828800" algn="l" rtl="0" eaLnBrk="0" fontAlgn="base" hangingPunct="0">
      <a:spcBef>
        <a:spcPct val="30000"/>
      </a:spcBef>
      <a:spcAft>
        <a:spcPct val="0"/>
      </a:spcAft>
      <a:defRPr sz="14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slide" Target="../slides/slide43.xml"/><Relationship Id="rId2" Type="http://schemas.openxmlformats.org/officeDocument/2006/relationships/notesMaster" Target="../notesMasters/notesMaster1.xml"/><Relationship Id="rId1" Type="http://schemas.openxmlformats.org/officeDocument/2006/relationships/vmlDrawing" Target="../drawings/vmlDrawing1.vml"/><Relationship Id="rId5" Type="http://schemas.openxmlformats.org/officeDocument/2006/relationships/image" Target="../media/image27.emf"/><Relationship Id="rId4" Type="http://schemas.openxmlformats.org/officeDocument/2006/relationships/oleObject" Target="../embeddings/oleObject1.bin"/></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Rot="1" noChangeAspect="1" noChangeArrowheads="1" noTextEdit="1"/>
          </p:cNvSpPr>
          <p:nvPr>
            <p:ph type="sldImg"/>
          </p:nvPr>
        </p:nvSpPr>
        <p:spPr>
          <a:ln/>
        </p:spPr>
      </p:sp>
      <p:sp>
        <p:nvSpPr>
          <p:cNvPr id="32256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25130128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22" name="Rectangle 2"/>
          <p:cNvSpPr>
            <a:spLocks noGrp="1" noRot="1" noChangeAspect="1" noChangeArrowheads="1" noTextEdit="1"/>
          </p:cNvSpPr>
          <p:nvPr>
            <p:ph type="sldImg"/>
          </p:nvPr>
        </p:nvSpPr>
        <p:spPr>
          <a:xfrm>
            <a:off x="1190625" y="703263"/>
            <a:ext cx="4629150" cy="3473450"/>
          </a:xfrm>
          <a:ln/>
        </p:spPr>
      </p:sp>
      <p:sp>
        <p:nvSpPr>
          <p:cNvPr id="146432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9114183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4642" name="Rectangle 2"/>
          <p:cNvSpPr>
            <a:spLocks noGrp="1" noRot="1" noChangeAspect="1" noChangeArrowheads="1" noTextEdit="1"/>
          </p:cNvSpPr>
          <p:nvPr>
            <p:ph type="sldImg"/>
          </p:nvPr>
        </p:nvSpPr>
        <p:spPr>
          <a:xfrm>
            <a:off x="1190625" y="703263"/>
            <a:ext cx="4629150" cy="3473450"/>
          </a:xfrm>
          <a:ln/>
        </p:spPr>
      </p:sp>
      <p:sp>
        <p:nvSpPr>
          <p:cNvPr id="126464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4605332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8738" name="Rectangle 2"/>
          <p:cNvSpPr>
            <a:spLocks noGrp="1" noRot="1" noChangeAspect="1" noChangeArrowheads="1" noTextEdit="1"/>
          </p:cNvSpPr>
          <p:nvPr>
            <p:ph type="sldImg"/>
          </p:nvPr>
        </p:nvSpPr>
        <p:spPr>
          <a:xfrm>
            <a:off x="1190625" y="703263"/>
            <a:ext cx="4629150" cy="3473450"/>
          </a:xfrm>
          <a:ln/>
        </p:spPr>
      </p:sp>
      <p:sp>
        <p:nvSpPr>
          <p:cNvPr id="1268739"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8422440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2834" name="Rectangle 2"/>
          <p:cNvSpPr>
            <a:spLocks noGrp="1" noRot="1" noChangeAspect="1" noChangeArrowheads="1" noTextEdit="1"/>
          </p:cNvSpPr>
          <p:nvPr>
            <p:ph type="sldImg"/>
          </p:nvPr>
        </p:nvSpPr>
        <p:spPr>
          <a:xfrm>
            <a:off x="1190625" y="703263"/>
            <a:ext cx="4629150" cy="3473450"/>
          </a:xfrm>
          <a:ln/>
        </p:spPr>
      </p:sp>
      <p:sp>
        <p:nvSpPr>
          <p:cNvPr id="1272835"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9748926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4882" name="Rectangle 2"/>
          <p:cNvSpPr>
            <a:spLocks noGrp="1" noRot="1" noChangeAspect="1" noChangeArrowheads="1" noTextEdit="1"/>
          </p:cNvSpPr>
          <p:nvPr>
            <p:ph type="sldImg"/>
          </p:nvPr>
        </p:nvSpPr>
        <p:spPr>
          <a:xfrm>
            <a:off x="1190625" y="703263"/>
            <a:ext cx="4629150" cy="3473450"/>
          </a:xfrm>
          <a:ln/>
        </p:spPr>
      </p:sp>
      <p:sp>
        <p:nvSpPr>
          <p:cNvPr id="127488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3053675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4882" name="Rectangle 2"/>
          <p:cNvSpPr>
            <a:spLocks noGrp="1" noRot="1" noChangeAspect="1" noChangeArrowheads="1" noTextEdit="1"/>
          </p:cNvSpPr>
          <p:nvPr>
            <p:ph type="sldImg"/>
          </p:nvPr>
        </p:nvSpPr>
        <p:spPr>
          <a:xfrm>
            <a:off x="1190625" y="703263"/>
            <a:ext cx="4629150" cy="3473450"/>
          </a:xfrm>
          <a:ln/>
        </p:spPr>
      </p:sp>
      <p:sp>
        <p:nvSpPr>
          <p:cNvPr id="127488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9405748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02" name="Rectangle 2"/>
          <p:cNvSpPr>
            <a:spLocks noGrp="1" noRot="1" noChangeAspect="1" noChangeArrowheads="1" noTextEdit="1"/>
          </p:cNvSpPr>
          <p:nvPr>
            <p:ph type="sldImg"/>
          </p:nvPr>
        </p:nvSpPr>
        <p:spPr>
          <a:xfrm>
            <a:off x="1190625" y="703263"/>
            <a:ext cx="4629150" cy="3473450"/>
          </a:xfrm>
          <a:ln/>
        </p:spPr>
      </p:sp>
      <p:sp>
        <p:nvSpPr>
          <p:cNvPr id="122880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1401797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Rot="1" noChangeAspect="1" noChangeArrowheads="1" noTextEdit="1"/>
          </p:cNvSpPr>
          <p:nvPr>
            <p:ph type="sldImg"/>
          </p:nvPr>
        </p:nvSpPr>
        <p:spPr>
          <a:xfrm>
            <a:off x="1193800" y="704850"/>
            <a:ext cx="4627563" cy="3471863"/>
          </a:xfrm>
          <a:ln/>
        </p:spPr>
      </p:sp>
      <p:sp>
        <p:nvSpPr>
          <p:cNvPr id="2344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32880952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6562" name="Rectangle 2"/>
          <p:cNvSpPr>
            <a:spLocks noGrp="1" noRot="1" noChangeAspect="1" noChangeArrowheads="1" noTextEdit="1"/>
          </p:cNvSpPr>
          <p:nvPr>
            <p:ph type="sldImg"/>
          </p:nvPr>
        </p:nvSpPr>
        <p:spPr>
          <a:xfrm>
            <a:off x="1190625" y="703263"/>
            <a:ext cx="4629150" cy="3473450"/>
          </a:xfrm>
          <a:ln/>
        </p:spPr>
      </p:sp>
      <p:sp>
        <p:nvSpPr>
          <p:cNvPr id="134656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90748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8610" name="Rectangle 2"/>
          <p:cNvSpPr>
            <a:spLocks noGrp="1" noRot="1" noChangeAspect="1" noChangeArrowheads="1" noTextEdit="1"/>
          </p:cNvSpPr>
          <p:nvPr>
            <p:ph type="sldImg"/>
          </p:nvPr>
        </p:nvSpPr>
        <p:spPr>
          <a:xfrm>
            <a:off x="1190625" y="703263"/>
            <a:ext cx="4629150" cy="3473450"/>
          </a:xfrm>
          <a:ln/>
        </p:spPr>
      </p:sp>
      <p:sp>
        <p:nvSpPr>
          <p:cNvPr id="1348611"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412620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300" name="Rectangle 4"/>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738346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0658" name="Rectangle 2"/>
          <p:cNvSpPr>
            <a:spLocks noGrp="1" noRot="1" noChangeAspect="1" noChangeArrowheads="1" noTextEdit="1"/>
          </p:cNvSpPr>
          <p:nvPr>
            <p:ph type="sldImg"/>
          </p:nvPr>
        </p:nvSpPr>
        <p:spPr>
          <a:xfrm>
            <a:off x="1190625" y="703263"/>
            <a:ext cx="4629150" cy="3473450"/>
          </a:xfrm>
          <a:ln/>
        </p:spPr>
      </p:sp>
      <p:sp>
        <p:nvSpPr>
          <p:cNvPr id="1350659"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162760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9746" name="Rectangle 2"/>
          <p:cNvSpPr>
            <a:spLocks noGrp="1" noRot="1" noChangeAspect="1" noChangeArrowheads="1" noTextEdit="1"/>
          </p:cNvSpPr>
          <p:nvPr>
            <p:ph type="sldImg"/>
          </p:nvPr>
        </p:nvSpPr>
        <p:spPr>
          <a:xfrm>
            <a:off x="1190625" y="703263"/>
            <a:ext cx="4629150" cy="3473450"/>
          </a:xfrm>
          <a:ln/>
        </p:spPr>
      </p:sp>
      <p:sp>
        <p:nvSpPr>
          <p:cNvPr id="143974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7492353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9746" name="Rectangle 2"/>
          <p:cNvSpPr>
            <a:spLocks noGrp="1" noRot="1" noChangeAspect="1" noChangeArrowheads="1" noTextEdit="1"/>
          </p:cNvSpPr>
          <p:nvPr>
            <p:ph type="sldImg"/>
          </p:nvPr>
        </p:nvSpPr>
        <p:spPr>
          <a:xfrm>
            <a:off x="1190625" y="703263"/>
            <a:ext cx="4629150" cy="3473450"/>
          </a:xfrm>
          <a:ln/>
        </p:spPr>
      </p:sp>
      <p:sp>
        <p:nvSpPr>
          <p:cNvPr id="143974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8482311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2690" name="Rectangle 2"/>
          <p:cNvSpPr>
            <a:spLocks noGrp="1" noRot="1" noChangeAspect="1" noChangeArrowheads="1" noTextEdit="1"/>
          </p:cNvSpPr>
          <p:nvPr>
            <p:ph type="sldImg"/>
          </p:nvPr>
        </p:nvSpPr>
        <p:spPr>
          <a:ln/>
        </p:spPr>
      </p:sp>
      <p:sp>
        <p:nvSpPr>
          <p:cNvPr id="882691"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2447482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1890" name="Rectangle 2"/>
          <p:cNvSpPr>
            <a:spLocks noGrp="1" noRot="1" noChangeAspect="1" noChangeArrowheads="1" noTextEdit="1"/>
          </p:cNvSpPr>
          <p:nvPr>
            <p:ph type="sldImg"/>
          </p:nvPr>
        </p:nvSpPr>
        <p:spPr>
          <a:ln/>
        </p:spPr>
      </p:sp>
      <p:sp>
        <p:nvSpPr>
          <p:cNvPr id="1061891"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6727453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1890" name="Rectangle 2"/>
          <p:cNvSpPr>
            <a:spLocks noGrp="1" noRot="1" noChangeAspect="1" noChangeArrowheads="1" noTextEdit="1"/>
          </p:cNvSpPr>
          <p:nvPr>
            <p:ph type="sldImg"/>
          </p:nvPr>
        </p:nvSpPr>
        <p:spPr>
          <a:ln/>
        </p:spPr>
      </p:sp>
      <p:sp>
        <p:nvSpPr>
          <p:cNvPr id="1061891"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4096550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1890" name="Rectangle 2"/>
          <p:cNvSpPr>
            <a:spLocks noGrp="1" noRot="1" noChangeAspect="1" noChangeArrowheads="1" noTextEdit="1"/>
          </p:cNvSpPr>
          <p:nvPr>
            <p:ph type="sldImg"/>
          </p:nvPr>
        </p:nvSpPr>
        <p:spPr>
          <a:ln/>
        </p:spPr>
      </p:sp>
      <p:sp>
        <p:nvSpPr>
          <p:cNvPr id="1061891"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1851287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0082" name="Rectangle 2"/>
          <p:cNvSpPr>
            <a:spLocks noGrp="1" noRot="1" noChangeAspect="1" noChangeArrowheads="1" noTextEdit="1"/>
          </p:cNvSpPr>
          <p:nvPr>
            <p:ph type="sldImg"/>
          </p:nvPr>
        </p:nvSpPr>
        <p:spPr>
          <a:ln/>
        </p:spPr>
      </p:sp>
      <p:sp>
        <p:nvSpPr>
          <p:cNvPr id="107008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3292024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1890" name="Rectangle 2"/>
          <p:cNvSpPr>
            <a:spLocks noGrp="1" noRot="1" noChangeAspect="1" noChangeArrowheads="1" noTextEdit="1"/>
          </p:cNvSpPr>
          <p:nvPr>
            <p:ph type="sldImg"/>
          </p:nvPr>
        </p:nvSpPr>
        <p:spPr>
          <a:ln/>
        </p:spPr>
      </p:sp>
      <p:sp>
        <p:nvSpPr>
          <p:cNvPr id="1061891"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0789539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1890" name="Rectangle 2"/>
          <p:cNvSpPr>
            <a:spLocks noGrp="1" noRot="1" noChangeAspect="1" noChangeArrowheads="1" noTextEdit="1"/>
          </p:cNvSpPr>
          <p:nvPr>
            <p:ph type="sldImg"/>
          </p:nvPr>
        </p:nvSpPr>
        <p:spPr>
          <a:ln/>
        </p:spPr>
      </p:sp>
      <p:sp>
        <p:nvSpPr>
          <p:cNvPr id="1061891"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459077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22" name="Rectangle 2"/>
          <p:cNvSpPr>
            <a:spLocks noGrp="1" noRot="1" noChangeAspect="1" noChangeArrowheads="1" noTextEdit="1"/>
          </p:cNvSpPr>
          <p:nvPr>
            <p:ph type="sldImg"/>
          </p:nvPr>
        </p:nvSpPr>
        <p:spPr>
          <a:ln/>
        </p:spPr>
      </p:sp>
      <p:sp>
        <p:nvSpPr>
          <p:cNvPr id="120832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2191636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1890" name="Rectangle 2"/>
          <p:cNvSpPr>
            <a:spLocks noGrp="1" noRot="1" noChangeAspect="1" noChangeArrowheads="1" noTextEdit="1"/>
          </p:cNvSpPr>
          <p:nvPr>
            <p:ph type="sldImg"/>
          </p:nvPr>
        </p:nvSpPr>
        <p:spPr>
          <a:ln/>
        </p:spPr>
      </p:sp>
      <p:sp>
        <p:nvSpPr>
          <p:cNvPr id="1061891"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6258955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946" name="Rectangle 2"/>
          <p:cNvSpPr>
            <a:spLocks noGrp="1" noRot="1" noChangeAspect="1" noChangeArrowheads="1" noTextEdit="1"/>
          </p:cNvSpPr>
          <p:nvPr>
            <p:ph type="sldImg"/>
          </p:nvPr>
        </p:nvSpPr>
        <p:spPr>
          <a:ln/>
        </p:spPr>
      </p:sp>
      <p:sp>
        <p:nvSpPr>
          <p:cNvPr id="85094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0142307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946" name="Rectangle 2"/>
          <p:cNvSpPr>
            <a:spLocks noGrp="1" noRot="1" noChangeAspect="1" noChangeArrowheads="1" noTextEdit="1"/>
          </p:cNvSpPr>
          <p:nvPr>
            <p:ph type="sldImg"/>
          </p:nvPr>
        </p:nvSpPr>
        <p:spPr>
          <a:ln/>
        </p:spPr>
      </p:sp>
      <p:sp>
        <p:nvSpPr>
          <p:cNvPr id="85094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1617749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1266" name="Rectangle 2"/>
          <p:cNvSpPr>
            <a:spLocks noGrp="1" noRot="1" noChangeAspect="1" noChangeArrowheads="1" noTextEdit="1"/>
          </p:cNvSpPr>
          <p:nvPr>
            <p:ph type="sldImg"/>
          </p:nvPr>
        </p:nvSpPr>
        <p:spPr>
          <a:xfrm>
            <a:off x="1190625" y="703263"/>
            <a:ext cx="4629150" cy="3473450"/>
          </a:xfrm>
          <a:ln/>
        </p:spPr>
      </p:sp>
      <p:graphicFrame>
        <p:nvGraphicFramePr>
          <p:cNvPr id="1291268" name="Object 4"/>
          <p:cNvGraphicFramePr>
            <a:graphicFrameLocks noGrp="1" noChangeAspect="1"/>
          </p:cNvGraphicFramePr>
          <p:nvPr>
            <p:ph type="body" idx="1"/>
          </p:nvPr>
        </p:nvGraphicFramePr>
        <p:xfrm>
          <a:off x="1293396" y="4834065"/>
          <a:ext cx="4429963" cy="3321731"/>
        </p:xfrm>
        <a:graphic>
          <a:graphicData uri="http://schemas.openxmlformats.org/presentationml/2006/ole">
            <mc:AlternateContent xmlns:mc="http://schemas.openxmlformats.org/markup-compatibility/2006">
              <mc:Choice xmlns:v="urn:schemas-microsoft-com:vml" Requires="v">
                <p:oleObj spid="_x0000_s1491028" name="Slide" r:id="rId4" imgW="4572180" imgH="3429001" progId="PowerPoint.Slide.8">
                  <p:embed/>
                </p:oleObj>
              </mc:Choice>
              <mc:Fallback>
                <p:oleObj name="Slide" r:id="rId4" imgW="4572180" imgH="3429001" progId="PowerPoint.Slid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3396" y="4834065"/>
                        <a:ext cx="4429963" cy="3321731"/>
                      </a:xfrm>
                      <a:prstGeom prst="rect">
                        <a:avLst/>
                      </a:prstGeom>
                    </p:spPr>
                  </p:pic>
                </p:oleObj>
              </mc:Fallback>
            </mc:AlternateContent>
          </a:graphicData>
        </a:graphic>
      </p:graphicFrame>
    </p:spTree>
    <p:extLst>
      <p:ext uri="{BB962C8B-B14F-4D97-AF65-F5344CB8AC3E}">
        <p14:creationId xmlns:p14="http://schemas.microsoft.com/office/powerpoint/2010/main" val="32476137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2706" name="Rectangle 2"/>
          <p:cNvSpPr>
            <a:spLocks noGrp="1" noRot="1" noChangeAspect="1" noChangeArrowheads="1" noTextEdit="1"/>
          </p:cNvSpPr>
          <p:nvPr>
            <p:ph type="sldImg"/>
          </p:nvPr>
        </p:nvSpPr>
        <p:spPr>
          <a:xfrm>
            <a:off x="1190625" y="703263"/>
            <a:ext cx="4629150" cy="3473450"/>
          </a:xfrm>
          <a:ln/>
        </p:spPr>
      </p:sp>
      <p:sp>
        <p:nvSpPr>
          <p:cNvPr id="135270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6183619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4754" name="Rectangle 2"/>
          <p:cNvSpPr>
            <a:spLocks noGrp="1" noRot="1" noChangeAspect="1" noChangeArrowheads="1" noTextEdit="1"/>
          </p:cNvSpPr>
          <p:nvPr>
            <p:ph type="sldImg"/>
          </p:nvPr>
        </p:nvSpPr>
        <p:spPr>
          <a:xfrm>
            <a:off x="1190625" y="703263"/>
            <a:ext cx="4629150" cy="3473450"/>
          </a:xfrm>
          <a:ln/>
        </p:spPr>
      </p:sp>
      <p:sp>
        <p:nvSpPr>
          <p:cNvPr id="1354755"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3043867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8370" name="Rectangle 2"/>
          <p:cNvSpPr>
            <a:spLocks noGrp="1" noRot="1" noChangeAspect="1" noChangeArrowheads="1" noTextEdit="1"/>
          </p:cNvSpPr>
          <p:nvPr>
            <p:ph type="sldImg"/>
          </p:nvPr>
        </p:nvSpPr>
        <p:spPr>
          <a:ln/>
        </p:spPr>
      </p:sp>
      <p:sp>
        <p:nvSpPr>
          <p:cNvPr id="1338371"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8942186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Rot="1" noChangeAspect="1" noChangeArrowheads="1" noTextEdit="1"/>
          </p:cNvSpPr>
          <p:nvPr>
            <p:ph type="sldImg"/>
          </p:nvPr>
        </p:nvSpPr>
        <p:spPr>
          <a:xfrm>
            <a:off x="1193800" y="704850"/>
            <a:ext cx="4627563" cy="3471863"/>
          </a:xfrm>
          <a:ln/>
        </p:spPr>
      </p:sp>
      <p:sp>
        <p:nvSpPr>
          <p:cNvPr id="2344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15963669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0418" name="Rectangle 2"/>
          <p:cNvSpPr>
            <a:spLocks noGrp="1" noRot="1" noChangeAspect="1" noChangeArrowheads="1" noTextEdit="1"/>
          </p:cNvSpPr>
          <p:nvPr>
            <p:ph type="sldImg"/>
          </p:nvPr>
        </p:nvSpPr>
        <p:spPr>
          <a:ln/>
        </p:spPr>
      </p:sp>
      <p:sp>
        <p:nvSpPr>
          <p:cNvPr id="1340419"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7421939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2466" name="Rectangle 2"/>
          <p:cNvSpPr>
            <a:spLocks noGrp="1" noRot="1" noChangeAspect="1" noChangeArrowheads="1" noTextEdit="1"/>
          </p:cNvSpPr>
          <p:nvPr>
            <p:ph type="sldImg"/>
          </p:nvPr>
        </p:nvSpPr>
        <p:spPr>
          <a:ln/>
        </p:spPr>
      </p:sp>
      <p:sp>
        <p:nvSpPr>
          <p:cNvPr id="134246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644538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22" name="Rectangle 2"/>
          <p:cNvSpPr>
            <a:spLocks noGrp="1" noRot="1" noChangeAspect="1" noChangeArrowheads="1" noTextEdit="1"/>
          </p:cNvSpPr>
          <p:nvPr>
            <p:ph type="sldImg"/>
          </p:nvPr>
        </p:nvSpPr>
        <p:spPr>
          <a:ln/>
        </p:spPr>
      </p:sp>
      <p:sp>
        <p:nvSpPr>
          <p:cNvPr id="120832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2191636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Rot="1" noChangeAspect="1" noChangeArrowheads="1" noTextEdit="1"/>
          </p:cNvSpPr>
          <p:nvPr>
            <p:ph type="sldImg"/>
          </p:nvPr>
        </p:nvSpPr>
        <p:spPr>
          <a:xfrm>
            <a:off x="1193800" y="704850"/>
            <a:ext cx="4627563" cy="3471863"/>
          </a:xfrm>
          <a:ln/>
        </p:spPr>
      </p:sp>
      <p:sp>
        <p:nvSpPr>
          <p:cNvPr id="2344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26713730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9218" name="Rectangle 2"/>
          <p:cNvSpPr>
            <a:spLocks noGrp="1" noRot="1" noChangeAspect="1" noChangeArrowheads="1" noTextEdit="1"/>
          </p:cNvSpPr>
          <p:nvPr>
            <p:ph type="sldImg"/>
          </p:nvPr>
        </p:nvSpPr>
        <p:spPr>
          <a:ln/>
        </p:spPr>
      </p:sp>
      <p:sp>
        <p:nvSpPr>
          <p:cNvPr id="1289219"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8981065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7042" name="Rectangle 2"/>
          <p:cNvSpPr>
            <a:spLocks noGrp="1" noRot="1" noChangeAspect="1" noChangeArrowheads="1" noTextEdit="1"/>
          </p:cNvSpPr>
          <p:nvPr>
            <p:ph type="sldImg"/>
          </p:nvPr>
        </p:nvSpPr>
        <p:spPr>
          <a:ln/>
        </p:spPr>
      </p:sp>
      <p:sp>
        <p:nvSpPr>
          <p:cNvPr id="136704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40676814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7042" name="Rectangle 2"/>
          <p:cNvSpPr>
            <a:spLocks noGrp="1" noRot="1" noChangeAspect="1" noChangeArrowheads="1" noTextEdit="1"/>
          </p:cNvSpPr>
          <p:nvPr>
            <p:ph type="sldImg"/>
          </p:nvPr>
        </p:nvSpPr>
        <p:spPr>
          <a:ln/>
        </p:spPr>
      </p:sp>
      <p:sp>
        <p:nvSpPr>
          <p:cNvPr id="136704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9303295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7042" name="Rectangle 2"/>
          <p:cNvSpPr>
            <a:spLocks noGrp="1" noRot="1" noChangeAspect="1" noChangeArrowheads="1" noTextEdit="1"/>
          </p:cNvSpPr>
          <p:nvPr>
            <p:ph type="sldImg"/>
          </p:nvPr>
        </p:nvSpPr>
        <p:spPr>
          <a:ln/>
        </p:spPr>
      </p:sp>
      <p:sp>
        <p:nvSpPr>
          <p:cNvPr id="136704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9824164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6226" name="Rectangle 2"/>
          <p:cNvSpPr>
            <a:spLocks noGrp="1" noRot="1" noChangeAspect="1" noChangeArrowheads="1" noTextEdit="1"/>
          </p:cNvSpPr>
          <p:nvPr>
            <p:ph type="sldImg"/>
          </p:nvPr>
        </p:nvSpPr>
        <p:spPr>
          <a:ln/>
        </p:spPr>
      </p:sp>
      <p:sp>
        <p:nvSpPr>
          <p:cNvPr id="107622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40778098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9458" name="Rectangle 2"/>
          <p:cNvSpPr>
            <a:spLocks noGrp="1" noRot="1" noChangeAspect="1" noChangeArrowheads="1" noTextEdit="1"/>
          </p:cNvSpPr>
          <p:nvPr>
            <p:ph type="sldImg"/>
          </p:nvPr>
        </p:nvSpPr>
        <p:spPr>
          <a:ln/>
        </p:spPr>
      </p:sp>
      <p:sp>
        <p:nvSpPr>
          <p:cNvPr id="1299459"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0962458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5234" name="Rectangle 2"/>
          <p:cNvSpPr>
            <a:spLocks noGrp="1" noRot="1" noChangeAspect="1" noChangeArrowheads="1" noTextEdit="1"/>
          </p:cNvSpPr>
          <p:nvPr>
            <p:ph type="sldImg"/>
          </p:nvPr>
        </p:nvSpPr>
        <p:spPr>
          <a:ln/>
        </p:spPr>
      </p:sp>
      <p:sp>
        <p:nvSpPr>
          <p:cNvPr id="1375235"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8512435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9330" name="Rectangle 2"/>
          <p:cNvSpPr>
            <a:spLocks noGrp="1" noRot="1" noChangeAspect="1" noChangeArrowheads="1" noTextEdit="1"/>
          </p:cNvSpPr>
          <p:nvPr>
            <p:ph type="sldImg"/>
          </p:nvPr>
        </p:nvSpPr>
        <p:spPr>
          <a:ln/>
        </p:spPr>
      </p:sp>
      <p:sp>
        <p:nvSpPr>
          <p:cNvPr id="1379331"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9603521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1378" name="Rectangle 2"/>
          <p:cNvSpPr>
            <a:spLocks noGrp="1" noRot="1" noChangeAspect="1" noChangeArrowheads="1" noTextEdit="1"/>
          </p:cNvSpPr>
          <p:nvPr>
            <p:ph type="sldImg"/>
          </p:nvPr>
        </p:nvSpPr>
        <p:spPr>
          <a:ln/>
        </p:spPr>
      </p:sp>
      <p:sp>
        <p:nvSpPr>
          <p:cNvPr id="1381379"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63430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0066" name="Rectangle 2"/>
          <p:cNvSpPr>
            <a:spLocks noGrp="1" noRot="1" noChangeAspect="1" noChangeArrowheads="1" noTextEdit="1"/>
          </p:cNvSpPr>
          <p:nvPr>
            <p:ph type="sldImg"/>
          </p:nvPr>
        </p:nvSpPr>
        <p:spPr>
          <a:ln/>
        </p:spPr>
      </p:sp>
      <p:sp>
        <p:nvSpPr>
          <p:cNvPr id="124006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4771524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3426" name="Rectangle 2"/>
          <p:cNvSpPr>
            <a:spLocks noGrp="1" noRot="1" noChangeAspect="1" noChangeArrowheads="1" noTextEdit="1"/>
          </p:cNvSpPr>
          <p:nvPr>
            <p:ph type="sldImg"/>
          </p:nvPr>
        </p:nvSpPr>
        <p:spPr>
          <a:ln/>
        </p:spPr>
      </p:sp>
      <p:sp>
        <p:nvSpPr>
          <p:cNvPr id="138342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7014816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5474" name="Rectangle 2"/>
          <p:cNvSpPr>
            <a:spLocks noGrp="1" noRot="1" noChangeAspect="1" noChangeArrowheads="1" noTextEdit="1"/>
          </p:cNvSpPr>
          <p:nvPr>
            <p:ph type="sldImg"/>
          </p:nvPr>
        </p:nvSpPr>
        <p:spPr>
          <a:ln/>
        </p:spPr>
      </p:sp>
      <p:sp>
        <p:nvSpPr>
          <p:cNvPr id="1385475"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483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9570" name="Rectangle 2"/>
          <p:cNvSpPr>
            <a:spLocks noGrp="1" noRot="1" noChangeAspect="1" noChangeArrowheads="1" noTextEdit="1"/>
          </p:cNvSpPr>
          <p:nvPr>
            <p:ph type="sldImg"/>
          </p:nvPr>
        </p:nvSpPr>
        <p:spPr>
          <a:ln/>
        </p:spPr>
      </p:sp>
      <p:sp>
        <p:nvSpPr>
          <p:cNvPr id="1389571"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6873331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1618" name="Rectangle 2"/>
          <p:cNvSpPr>
            <a:spLocks noGrp="1" noRot="1" noChangeAspect="1" noChangeArrowheads="1" noTextEdit="1"/>
          </p:cNvSpPr>
          <p:nvPr>
            <p:ph type="sldImg"/>
          </p:nvPr>
        </p:nvSpPr>
        <p:spPr>
          <a:ln/>
        </p:spPr>
      </p:sp>
      <p:sp>
        <p:nvSpPr>
          <p:cNvPr id="1391619"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3995331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3666" name="Rectangle 2"/>
          <p:cNvSpPr>
            <a:spLocks noGrp="1" noRot="1" noChangeAspect="1" noChangeArrowheads="1" noTextEdit="1"/>
          </p:cNvSpPr>
          <p:nvPr>
            <p:ph type="sldImg"/>
          </p:nvPr>
        </p:nvSpPr>
        <p:spPr>
          <a:ln/>
        </p:spPr>
      </p:sp>
      <p:sp>
        <p:nvSpPr>
          <p:cNvPr id="139366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0974633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7762" name="Rectangle 2"/>
          <p:cNvSpPr>
            <a:spLocks noGrp="1" noRot="1" noChangeAspect="1" noChangeArrowheads="1" noTextEdit="1"/>
          </p:cNvSpPr>
          <p:nvPr>
            <p:ph type="sldImg"/>
          </p:nvPr>
        </p:nvSpPr>
        <p:spPr>
          <a:ln/>
        </p:spPr>
      </p:sp>
      <p:sp>
        <p:nvSpPr>
          <p:cNvPr id="139776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7096668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5842" name="Rectangle 2"/>
          <p:cNvSpPr>
            <a:spLocks noGrp="1" noRot="1" noChangeAspect="1" noChangeArrowheads="1" noTextEdit="1"/>
          </p:cNvSpPr>
          <p:nvPr>
            <p:ph type="sldImg"/>
          </p:nvPr>
        </p:nvSpPr>
        <p:spPr>
          <a:ln/>
        </p:spPr>
      </p:sp>
      <p:sp>
        <p:nvSpPr>
          <p:cNvPr id="131584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824522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9810" name="Rectangle 2"/>
          <p:cNvSpPr>
            <a:spLocks noGrp="1" noRot="1" noChangeAspect="1" noChangeArrowheads="1" noTextEdit="1"/>
          </p:cNvSpPr>
          <p:nvPr>
            <p:ph type="sldImg"/>
          </p:nvPr>
        </p:nvSpPr>
        <p:spPr>
          <a:ln/>
        </p:spPr>
      </p:sp>
      <p:sp>
        <p:nvSpPr>
          <p:cNvPr id="1399811"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406794887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1858" name="Rectangle 2"/>
          <p:cNvSpPr>
            <a:spLocks noGrp="1" noRot="1" noChangeAspect="1" noChangeArrowheads="1" noTextEdit="1"/>
          </p:cNvSpPr>
          <p:nvPr>
            <p:ph type="sldImg"/>
          </p:nvPr>
        </p:nvSpPr>
        <p:spPr>
          <a:ln/>
        </p:spPr>
      </p:sp>
      <p:sp>
        <p:nvSpPr>
          <p:cNvPr id="1401859"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91693543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3906" name="Rectangle 2"/>
          <p:cNvSpPr>
            <a:spLocks noGrp="1" noRot="1" noChangeAspect="1" noChangeArrowheads="1" noTextEdit="1"/>
          </p:cNvSpPr>
          <p:nvPr>
            <p:ph type="sldImg"/>
          </p:nvPr>
        </p:nvSpPr>
        <p:spPr>
          <a:ln/>
        </p:spPr>
      </p:sp>
      <p:sp>
        <p:nvSpPr>
          <p:cNvPr id="140390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540709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0370" name="Rectangle 2"/>
          <p:cNvSpPr>
            <a:spLocks noGrp="1" noRot="1" noChangeAspect="1" noChangeArrowheads="1" noTextEdit="1"/>
          </p:cNvSpPr>
          <p:nvPr>
            <p:ph type="sldImg"/>
          </p:nvPr>
        </p:nvSpPr>
        <p:spPr>
          <a:xfrm>
            <a:off x="1190625" y="703263"/>
            <a:ext cx="4629150" cy="3473450"/>
          </a:xfrm>
          <a:ln/>
        </p:spPr>
      </p:sp>
      <p:sp>
        <p:nvSpPr>
          <p:cNvPr id="1210371"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4702370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5954" name="Rectangle 2"/>
          <p:cNvSpPr>
            <a:spLocks noGrp="1" noRot="1" noChangeAspect="1" noChangeArrowheads="1" noTextEdit="1"/>
          </p:cNvSpPr>
          <p:nvPr>
            <p:ph type="sldImg"/>
          </p:nvPr>
        </p:nvSpPr>
        <p:spPr>
          <a:ln/>
        </p:spPr>
      </p:sp>
      <p:sp>
        <p:nvSpPr>
          <p:cNvPr id="1405955"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02384531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8002" name="Rectangle 2"/>
          <p:cNvSpPr>
            <a:spLocks noGrp="1" noRot="1" noChangeAspect="1" noChangeArrowheads="1" noTextEdit="1"/>
          </p:cNvSpPr>
          <p:nvPr>
            <p:ph type="sldImg"/>
          </p:nvPr>
        </p:nvSpPr>
        <p:spPr>
          <a:ln/>
        </p:spPr>
      </p:sp>
      <p:sp>
        <p:nvSpPr>
          <p:cNvPr id="140800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2733593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0050" name="Rectangle 2"/>
          <p:cNvSpPr>
            <a:spLocks noGrp="1" noRot="1" noChangeAspect="1" noChangeArrowheads="1" noTextEdit="1"/>
          </p:cNvSpPr>
          <p:nvPr>
            <p:ph type="sldImg"/>
          </p:nvPr>
        </p:nvSpPr>
        <p:spPr>
          <a:ln/>
        </p:spPr>
      </p:sp>
      <p:sp>
        <p:nvSpPr>
          <p:cNvPr id="1410051"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99137228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2098" name="Rectangle 2"/>
          <p:cNvSpPr>
            <a:spLocks noGrp="1" noRot="1" noChangeAspect="1" noChangeArrowheads="1" noTextEdit="1"/>
          </p:cNvSpPr>
          <p:nvPr>
            <p:ph type="sldImg"/>
          </p:nvPr>
        </p:nvSpPr>
        <p:spPr>
          <a:ln/>
        </p:spPr>
      </p:sp>
      <p:sp>
        <p:nvSpPr>
          <p:cNvPr id="1412099"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33642512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4146" name="Rectangle 2"/>
          <p:cNvSpPr>
            <a:spLocks noGrp="1" noRot="1" noChangeAspect="1" noChangeArrowheads="1" noTextEdit="1"/>
          </p:cNvSpPr>
          <p:nvPr>
            <p:ph type="sldImg"/>
          </p:nvPr>
        </p:nvSpPr>
        <p:spPr>
          <a:ln/>
        </p:spPr>
      </p:sp>
      <p:sp>
        <p:nvSpPr>
          <p:cNvPr id="141414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421066472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6194" name="Rectangle 2"/>
          <p:cNvSpPr>
            <a:spLocks noGrp="1" noRot="1" noChangeAspect="1" noChangeArrowheads="1" noTextEdit="1"/>
          </p:cNvSpPr>
          <p:nvPr>
            <p:ph type="sldImg"/>
          </p:nvPr>
        </p:nvSpPr>
        <p:spPr>
          <a:ln/>
        </p:spPr>
      </p:sp>
      <p:sp>
        <p:nvSpPr>
          <p:cNvPr id="1416195"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54305641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p:spPr>
        <p:txBody>
          <a:bodyPr lIns="91916" tIns="45152" rIns="91916" bIns="45152"/>
          <a:lstStyle/>
          <a:p>
            <a:endParaRPr lang="en-US" altLang="en-US" dirty="0" smtClean="0"/>
          </a:p>
        </p:txBody>
      </p:sp>
    </p:spTree>
    <p:extLst>
      <p:ext uri="{BB962C8B-B14F-4D97-AF65-F5344CB8AC3E}">
        <p14:creationId xmlns:p14="http://schemas.microsoft.com/office/powerpoint/2010/main" val="3726486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xfrm>
            <a:off x="1190625" y="703263"/>
            <a:ext cx="4629150" cy="3473450"/>
          </a:xfrm>
          <a:ln/>
        </p:spPr>
      </p:sp>
      <p:sp>
        <p:nvSpPr>
          <p:cNvPr id="126979" name="Rectangle 3"/>
          <p:cNvSpPr>
            <a:spLocks noGrp="1" noChangeArrowheads="1"/>
          </p:cNvSpPr>
          <p:nvPr>
            <p:ph type="body" idx="1"/>
          </p:nvPr>
        </p:nvSpPr>
        <p:spPr>
          <a:noFill/>
        </p:spPr>
        <p:txBody>
          <a:bodyPr/>
          <a:lstStyle/>
          <a:p>
            <a:endParaRPr lang="en-US" altLang="en-US" dirty="0" smtClean="0"/>
          </a:p>
        </p:txBody>
      </p:sp>
    </p:spTree>
    <p:extLst>
      <p:ext uri="{BB962C8B-B14F-4D97-AF65-F5344CB8AC3E}">
        <p14:creationId xmlns:p14="http://schemas.microsoft.com/office/powerpoint/2010/main" val="110671535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xfrm>
            <a:off x="1190625" y="703263"/>
            <a:ext cx="4629150" cy="3473450"/>
          </a:xfrm>
          <a:ln/>
        </p:spPr>
      </p:sp>
      <p:sp>
        <p:nvSpPr>
          <p:cNvPr id="126979" name="Rectangle 3"/>
          <p:cNvSpPr>
            <a:spLocks noGrp="1" noChangeArrowheads="1"/>
          </p:cNvSpPr>
          <p:nvPr>
            <p:ph type="body" idx="1"/>
          </p:nvPr>
        </p:nvSpPr>
        <p:spPr>
          <a:noFill/>
        </p:spPr>
        <p:txBody>
          <a:bodyPr/>
          <a:lstStyle/>
          <a:p>
            <a:endParaRPr lang="en-US" altLang="en-US" dirty="0" smtClean="0"/>
          </a:p>
        </p:txBody>
      </p:sp>
    </p:spTree>
    <p:extLst>
      <p:ext uri="{BB962C8B-B14F-4D97-AF65-F5344CB8AC3E}">
        <p14:creationId xmlns:p14="http://schemas.microsoft.com/office/powerpoint/2010/main" val="328597266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Rot="1" noChangeAspect="1" noChangeArrowheads="1" noTextEdit="1"/>
          </p:cNvSpPr>
          <p:nvPr>
            <p:ph type="sldImg"/>
          </p:nvPr>
        </p:nvSpPr>
        <p:spPr>
          <a:ln/>
        </p:spPr>
      </p:sp>
      <p:sp>
        <p:nvSpPr>
          <p:cNvPr id="3430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916" tIns="45152" rIns="91916" bIns="45152"/>
          <a:lstStyle/>
          <a:p>
            <a:endParaRPr lang="en-US" altLang="en-US" dirty="0" smtClean="0"/>
          </a:p>
        </p:txBody>
      </p:sp>
    </p:spTree>
    <p:extLst>
      <p:ext uri="{BB962C8B-B14F-4D97-AF65-F5344CB8AC3E}">
        <p14:creationId xmlns:p14="http://schemas.microsoft.com/office/powerpoint/2010/main" val="243379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2114" name="Rectangle 2"/>
          <p:cNvSpPr>
            <a:spLocks noGrp="1" noRot="1" noChangeAspect="1" noChangeArrowheads="1" noTextEdit="1"/>
          </p:cNvSpPr>
          <p:nvPr>
            <p:ph type="sldImg"/>
          </p:nvPr>
        </p:nvSpPr>
        <p:spPr>
          <a:xfrm>
            <a:off x="1190625" y="703263"/>
            <a:ext cx="4629150" cy="3473450"/>
          </a:xfrm>
          <a:ln/>
        </p:spPr>
      </p:sp>
      <p:sp>
        <p:nvSpPr>
          <p:cNvPr id="1242115"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60532378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Rot="1" noChangeAspect="1" noChangeArrowheads="1" noTextEdit="1"/>
          </p:cNvSpPr>
          <p:nvPr>
            <p:ph type="sldImg"/>
          </p:nvPr>
        </p:nvSpPr>
        <p:spPr>
          <a:ln/>
        </p:spPr>
      </p:sp>
      <p:sp>
        <p:nvSpPr>
          <p:cNvPr id="3430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916" tIns="45152" rIns="91916" bIns="45152"/>
          <a:lstStyle/>
          <a:p>
            <a:endParaRPr lang="en-US" altLang="en-US" dirty="0" smtClean="0"/>
          </a:p>
        </p:txBody>
      </p:sp>
    </p:spTree>
    <p:extLst>
      <p:ext uri="{BB962C8B-B14F-4D97-AF65-F5344CB8AC3E}">
        <p14:creationId xmlns:p14="http://schemas.microsoft.com/office/powerpoint/2010/main" val="361200852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Rot="1" noChangeAspect="1" noChangeArrowheads="1" noTextEdit="1"/>
          </p:cNvSpPr>
          <p:nvPr>
            <p:ph type="sldImg"/>
          </p:nvPr>
        </p:nvSpPr>
        <p:spPr>
          <a:ln/>
        </p:spPr>
      </p:sp>
      <p:sp>
        <p:nvSpPr>
          <p:cNvPr id="3430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916" tIns="45152" rIns="91916" bIns="45152"/>
          <a:lstStyle/>
          <a:p>
            <a:endParaRPr lang="en-US" altLang="en-US" dirty="0" smtClean="0"/>
          </a:p>
        </p:txBody>
      </p:sp>
    </p:spTree>
    <p:extLst>
      <p:ext uri="{BB962C8B-B14F-4D97-AF65-F5344CB8AC3E}">
        <p14:creationId xmlns:p14="http://schemas.microsoft.com/office/powerpoint/2010/main" val="377326546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Rot="1" noChangeAspect="1" noChangeArrowheads="1" noTextEdit="1"/>
          </p:cNvSpPr>
          <p:nvPr>
            <p:ph type="sldImg"/>
          </p:nvPr>
        </p:nvSpPr>
        <p:spPr>
          <a:xfrm>
            <a:off x="1184275" y="698500"/>
            <a:ext cx="4641850" cy="3482975"/>
          </a:xfrm>
          <a:ln cap="flat"/>
        </p:spPr>
      </p:sp>
      <p:sp>
        <p:nvSpPr>
          <p:cNvPr id="353283" name="Rectangle 3"/>
          <p:cNvSpPr>
            <a:spLocks noGrp="1" noChangeArrowheads="1"/>
          </p:cNvSpPr>
          <p:nvPr>
            <p:ph type="body" idx="1"/>
          </p:nvPr>
        </p:nvSpPr>
        <p:spPr>
          <a:xfrm>
            <a:off x="934298" y="4416267"/>
            <a:ext cx="5141807" cy="418274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38" tIns="46770" rIns="93538" bIns="46770"/>
          <a:lstStyle/>
          <a:p>
            <a:endParaRPr lang="en-US" altLang="en-US" dirty="0" smtClean="0"/>
          </a:p>
        </p:txBody>
      </p:sp>
    </p:spTree>
    <p:extLst>
      <p:ext uri="{BB962C8B-B14F-4D97-AF65-F5344CB8AC3E}">
        <p14:creationId xmlns:p14="http://schemas.microsoft.com/office/powerpoint/2010/main" val="1866565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2114" name="Rectangle 2"/>
          <p:cNvSpPr>
            <a:spLocks noGrp="1" noRot="1" noChangeAspect="1" noChangeArrowheads="1" noTextEdit="1"/>
          </p:cNvSpPr>
          <p:nvPr>
            <p:ph type="sldImg"/>
          </p:nvPr>
        </p:nvSpPr>
        <p:spPr>
          <a:xfrm>
            <a:off x="1190625" y="703263"/>
            <a:ext cx="4629150" cy="3473450"/>
          </a:xfrm>
          <a:ln/>
        </p:spPr>
      </p:sp>
      <p:sp>
        <p:nvSpPr>
          <p:cNvPr id="1242115"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9833971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Rot="1" noChangeAspect="1" noChangeArrowheads="1" noTextEdit="1"/>
          </p:cNvSpPr>
          <p:nvPr>
            <p:ph type="sldImg"/>
          </p:nvPr>
        </p:nvSpPr>
        <p:spPr>
          <a:xfrm>
            <a:off x="1193800" y="704850"/>
            <a:ext cx="4627563" cy="3471863"/>
          </a:xfrm>
          <a:ln/>
        </p:spPr>
      </p:sp>
      <p:sp>
        <p:nvSpPr>
          <p:cNvPr id="2344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1189944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59852986"/>
      </p:ext>
    </p:extLst>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83733905"/>
      </p:ext>
    </p:extLst>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6662602"/>
      </p:ext>
    </p:extLst>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Tree>
    <p:extLst>
      <p:ext uri="{BB962C8B-B14F-4D97-AF65-F5344CB8AC3E}">
        <p14:creationId xmlns:p14="http://schemas.microsoft.com/office/powerpoint/2010/main" val="3189051577"/>
      </p:ext>
    </p:extLst>
  </p:cSld>
  <p:clrMapOvr>
    <a:masterClrMapping/>
  </p:clrMapOvr>
  <p:transition>
    <p:wipe dir="r"/>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9350" y="354013"/>
            <a:ext cx="7607300" cy="560387"/>
          </a:xfrm>
          <a:prstGeom prst="rect">
            <a:avLst/>
          </a:prstGeom>
        </p:spPr>
        <p:txBody>
          <a:bodyPr/>
          <a:lstStyle/>
          <a:p>
            <a:endParaRPr lang="en-US" dirty="0"/>
          </a:p>
        </p:txBody>
      </p:sp>
    </p:spTree>
    <p:extLst>
      <p:ext uri="{BB962C8B-B14F-4D97-AF65-F5344CB8AC3E}">
        <p14:creationId xmlns:p14="http://schemas.microsoft.com/office/powerpoint/2010/main" val="1877559754"/>
      </p:ext>
    </p:extLst>
  </p:cSld>
  <p:clrMapOvr>
    <a:masterClrMapping/>
  </p:clrMapOvr>
  <p:transition>
    <p:wipe dir="r"/>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09877843"/>
      </p:ext>
    </p:extLst>
  </p:cSld>
  <p:clrMapOvr>
    <a:masterClrMapping/>
  </p:clrMapOvr>
  <p:transition>
    <p:wipe dir="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02487051"/>
      </p:ext>
    </p:extLst>
  </p:cSld>
  <p:clrMapOvr>
    <a:masterClrMapping/>
  </p:clrMapOvr>
  <p:transition>
    <p:wipe dir="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622802710"/>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27104492"/>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36613230"/>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188525100"/>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51849898"/>
      </p:ext>
    </p:extLst>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29711534"/>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85587039"/>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0" name="Text Box 16"/>
          <p:cNvSpPr txBox="1">
            <a:spLocks noChangeArrowheads="1"/>
          </p:cNvSpPr>
          <p:nvPr/>
        </p:nvSpPr>
        <p:spPr bwMode="auto">
          <a:xfrm>
            <a:off x="76200" y="6400800"/>
            <a:ext cx="762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b="1" dirty="0">
                <a:latin typeface="Arial" charset="0"/>
              </a:rPr>
              <a:t>13-</a:t>
            </a:r>
            <a:fld id="{7E634A8C-D500-4F70-AA82-77F5DA7CA56A}" type="slidenum">
              <a:rPr lang="en-US" altLang="en-US" sz="1200" b="1">
                <a:latin typeface="Arial" charset="0"/>
              </a:rPr>
              <a:pPr>
                <a:spcBef>
                  <a:spcPct val="50000"/>
                </a:spcBef>
              </a:pPr>
              <a:t>‹#›</a:t>
            </a:fld>
            <a:endParaRPr lang="en-US" altLang="en-US" sz="1200" b="1" dirty="0">
              <a:latin typeface="Arial"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p:wipe dir="r"/>
  </p:transition>
  <p:txStyles>
    <p:titleStyle>
      <a:lvl1pPr algn="ctr" rtl="0" eaLnBrk="0" fontAlgn="base" hangingPunct="0">
        <a:spcBef>
          <a:spcPct val="0"/>
        </a:spcBef>
        <a:spcAft>
          <a:spcPct val="0"/>
        </a:spcAft>
        <a:defRPr sz="3000" b="1" i="1">
          <a:solidFill>
            <a:schemeClr val="tx1"/>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000" b="1" i="1">
          <a:solidFill>
            <a:schemeClr val="tx1"/>
          </a:solidFill>
          <a:effectLst>
            <a:outerShdw blurRad="38100" dist="38100" dir="2700000" algn="tl">
              <a:srgbClr val="C0C0C0"/>
            </a:outerShdw>
          </a:effectLst>
          <a:latin typeface="Comic Sans MS" pitchFamily="66" charset="0"/>
        </a:defRPr>
      </a:lvl2pPr>
      <a:lvl3pPr algn="ctr" rtl="0" eaLnBrk="0" fontAlgn="base" hangingPunct="0">
        <a:spcBef>
          <a:spcPct val="0"/>
        </a:spcBef>
        <a:spcAft>
          <a:spcPct val="0"/>
        </a:spcAft>
        <a:defRPr sz="3000" b="1" i="1">
          <a:solidFill>
            <a:schemeClr val="tx1"/>
          </a:solidFill>
          <a:effectLst>
            <a:outerShdw blurRad="38100" dist="38100" dir="2700000" algn="tl">
              <a:srgbClr val="C0C0C0"/>
            </a:outerShdw>
          </a:effectLst>
          <a:latin typeface="Comic Sans MS" pitchFamily="66" charset="0"/>
        </a:defRPr>
      </a:lvl3pPr>
      <a:lvl4pPr algn="ctr" rtl="0" eaLnBrk="0" fontAlgn="base" hangingPunct="0">
        <a:spcBef>
          <a:spcPct val="0"/>
        </a:spcBef>
        <a:spcAft>
          <a:spcPct val="0"/>
        </a:spcAft>
        <a:defRPr sz="3000" b="1" i="1">
          <a:solidFill>
            <a:schemeClr val="tx1"/>
          </a:solidFill>
          <a:effectLst>
            <a:outerShdw blurRad="38100" dist="38100" dir="2700000" algn="tl">
              <a:srgbClr val="C0C0C0"/>
            </a:outerShdw>
          </a:effectLst>
          <a:latin typeface="Comic Sans MS" pitchFamily="66" charset="0"/>
        </a:defRPr>
      </a:lvl4pPr>
      <a:lvl5pPr algn="ctr" rtl="0" eaLnBrk="0" fontAlgn="base" hangingPunct="0">
        <a:spcBef>
          <a:spcPct val="0"/>
        </a:spcBef>
        <a:spcAft>
          <a:spcPct val="0"/>
        </a:spcAft>
        <a:defRPr sz="3000" b="1" i="1">
          <a:solidFill>
            <a:schemeClr val="tx1"/>
          </a:solidFill>
          <a:effectLst>
            <a:outerShdw blurRad="38100" dist="38100" dir="2700000" algn="tl">
              <a:srgbClr val="C0C0C0"/>
            </a:outerShdw>
          </a:effectLst>
          <a:latin typeface="Comic Sans MS" pitchFamily="66" charset="0"/>
        </a:defRPr>
      </a:lvl5pPr>
      <a:lvl6pPr marL="457200" algn="ctr" rtl="0" eaLnBrk="0" fontAlgn="base" hangingPunct="0">
        <a:spcBef>
          <a:spcPct val="0"/>
        </a:spcBef>
        <a:spcAft>
          <a:spcPct val="0"/>
        </a:spcAft>
        <a:defRPr sz="3000" b="1" i="1">
          <a:solidFill>
            <a:schemeClr val="tx1"/>
          </a:solidFill>
          <a:effectLst>
            <a:outerShdw blurRad="38100" dist="38100" dir="2700000" algn="tl">
              <a:srgbClr val="C0C0C0"/>
            </a:outerShdw>
          </a:effectLst>
          <a:latin typeface="Comic Sans MS" pitchFamily="66" charset="0"/>
        </a:defRPr>
      </a:lvl6pPr>
      <a:lvl7pPr marL="914400" algn="ctr" rtl="0" eaLnBrk="0" fontAlgn="base" hangingPunct="0">
        <a:spcBef>
          <a:spcPct val="0"/>
        </a:spcBef>
        <a:spcAft>
          <a:spcPct val="0"/>
        </a:spcAft>
        <a:defRPr sz="3000" b="1" i="1">
          <a:solidFill>
            <a:schemeClr val="tx1"/>
          </a:solidFill>
          <a:effectLst>
            <a:outerShdw blurRad="38100" dist="38100" dir="2700000" algn="tl">
              <a:srgbClr val="C0C0C0"/>
            </a:outerShdw>
          </a:effectLst>
          <a:latin typeface="Comic Sans MS" pitchFamily="66" charset="0"/>
        </a:defRPr>
      </a:lvl7pPr>
      <a:lvl8pPr marL="1371600" algn="ctr" rtl="0" eaLnBrk="0" fontAlgn="base" hangingPunct="0">
        <a:spcBef>
          <a:spcPct val="0"/>
        </a:spcBef>
        <a:spcAft>
          <a:spcPct val="0"/>
        </a:spcAft>
        <a:defRPr sz="3000" b="1" i="1">
          <a:solidFill>
            <a:schemeClr val="tx1"/>
          </a:solidFill>
          <a:effectLst>
            <a:outerShdw blurRad="38100" dist="38100" dir="2700000" algn="tl">
              <a:srgbClr val="C0C0C0"/>
            </a:outerShdw>
          </a:effectLst>
          <a:latin typeface="Comic Sans MS" pitchFamily="66" charset="0"/>
        </a:defRPr>
      </a:lvl8pPr>
      <a:lvl9pPr marL="1828800" algn="ctr" rtl="0" eaLnBrk="0" fontAlgn="base" hangingPunct="0">
        <a:spcBef>
          <a:spcPct val="0"/>
        </a:spcBef>
        <a:spcAft>
          <a:spcPct val="0"/>
        </a:spcAft>
        <a:defRPr sz="3000" b="1" i="1">
          <a:solidFill>
            <a:schemeClr val="tx1"/>
          </a:solidFill>
          <a:effectLst>
            <a:outerShdw blurRad="38100" dist="38100" dir="2700000" algn="tl">
              <a:srgbClr val="C0C0C0"/>
            </a:outerShdw>
          </a:effectLst>
          <a:latin typeface="Comic Sans MS" pitchFamily="66" charset="0"/>
        </a:defRPr>
      </a:lvl9pPr>
    </p:titleStyle>
    <p:bodyStyle>
      <a:lvl1pPr marL="342900" indent="-342900" algn="l" rtl="0" eaLnBrk="0" fontAlgn="base" hangingPunct="0">
        <a:spcBef>
          <a:spcPct val="20000"/>
        </a:spcBef>
        <a:spcAft>
          <a:spcPct val="0"/>
        </a:spcAft>
        <a:buClr>
          <a:schemeClr val="accent2"/>
        </a:buClr>
        <a:buSzPct val="75000"/>
        <a:buFont typeface="Wingdings" pitchFamily="2" charset="2"/>
        <a:buChar char="l"/>
        <a:defRPr sz="2800" b="1">
          <a:solidFill>
            <a:schemeClr val="bg2"/>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5000"/>
        <a:buFont typeface="Wingdings" pitchFamily="2" charset="2"/>
        <a:buChar char="l"/>
        <a:defRPr sz="2400" b="1">
          <a:solidFill>
            <a:schemeClr val="bg2"/>
          </a:solidFill>
          <a:effectLst>
            <a:outerShdw blurRad="38100" dist="38100" dir="2700000" algn="tl">
              <a:srgbClr val="C0C0C0"/>
            </a:outerShdw>
          </a:effectLst>
          <a:latin typeface="+mn-lt"/>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mn-lt"/>
        </a:defRPr>
      </a:lvl3pPr>
      <a:lvl4pPr marL="1600200" indent="-228600" algn="l" rtl="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mn-lt"/>
        </a:defRPr>
      </a:lvl4pPr>
      <a:lvl5pPr marL="2057400" indent="-228600" algn="l" rtl="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mn-lt"/>
        </a:defRPr>
      </a:lvl5pPr>
      <a:lvl6pPr marL="2514600" indent="-228600" algn="l" rtl="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mn-lt"/>
        </a:defRPr>
      </a:lvl6pPr>
      <a:lvl7pPr marL="2971800" indent="-228600" algn="l" rtl="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mn-lt"/>
        </a:defRPr>
      </a:lvl7pPr>
      <a:lvl8pPr marL="3429000" indent="-228600" algn="l" rtl="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mn-lt"/>
        </a:defRPr>
      </a:lvl8pPr>
      <a:lvl9pPr marL="3886200" indent="-228600" algn="l" rtl="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wallstreetprep.com/knowledge/guide-fpa-financial-planning-analysis-responsibilities-job-description/" TargetMode="External"/><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wallstreetprep.com/knowledge/guide-fpa-financial-planning-analysis-responsibilities-job-description/" TargetMode="External"/><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wallstreetprep.com/knowledge/guide-fpa-financial-planning-analysis-responsibilities-job-description/" TargetMode="External"/><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7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IN"/>
          </a:p>
        </p:txBody>
      </p:sp>
      <p:sp>
        <p:nvSpPr>
          <p:cNvPr id="3" name="Subtitle 2"/>
          <p:cNvSpPr>
            <a:spLocks noGrp="1"/>
          </p:cNvSpPr>
          <p:nvPr>
            <p:ph type="subTitle" idx="1"/>
          </p:nvPr>
        </p:nvSpPr>
        <p:spPr/>
        <p:txBody>
          <a:bodyPr/>
          <a:lstStyle/>
          <a:p>
            <a:endParaRPr lang="en-IN"/>
          </a:p>
        </p:txBody>
      </p:sp>
      <p:pic>
        <p:nvPicPr>
          <p:cNvPr id="5" name="Picture 4" descr="FINACCT8e_finalcvr.jpg"/>
          <p:cNvPicPr>
            <a:picLocks noChangeAspect="1"/>
          </p:cNvPicPr>
          <p:nvPr/>
        </p:nvPicPr>
        <p:blipFill>
          <a:blip r:embed="rId2" cstate="print"/>
          <a:stretch>
            <a:fillRect/>
          </a:stretch>
        </p:blipFill>
        <p:spPr>
          <a:xfrm>
            <a:off x="0" y="262"/>
            <a:ext cx="9144000" cy="6857475"/>
          </a:xfrm>
          <a:prstGeom prst="rect">
            <a:avLst/>
          </a:prstGeom>
        </p:spPr>
      </p:pic>
    </p:spTree>
    <p:extLst>
      <p:ext uri="{BB962C8B-B14F-4D97-AF65-F5344CB8AC3E}">
        <p14:creationId xmlns:p14="http://schemas.microsoft.com/office/powerpoint/2010/main" val="3639588341"/>
      </p:ext>
    </p:extLst>
  </p:cSld>
  <p:clrMapOvr>
    <a:masterClrMapping/>
  </p:clrMapOvr>
  <p:transition>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7300" name="Rectangle 4"/>
          <p:cNvSpPr>
            <a:spLocks noChangeArrowheads="1"/>
          </p:cNvSpPr>
          <p:nvPr/>
        </p:nvSpPr>
        <p:spPr bwMode="auto">
          <a:xfrm>
            <a:off x="609600" y="2209800"/>
            <a:ext cx="8139112" cy="395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defRPr sz="2400">
                <a:solidFill>
                  <a:schemeClr val="tx1"/>
                </a:solidFill>
                <a:latin typeface="Times New Roman" pitchFamily="18" charset="0"/>
              </a:defRPr>
            </a:lvl1pPr>
            <a:lvl2pPr marL="692150" indent="-457200" algn="l">
              <a:defRPr sz="2400">
                <a:solidFill>
                  <a:schemeClr val="tx1"/>
                </a:solidFill>
                <a:latin typeface="Times New Roman" pitchFamily="18" charset="0"/>
              </a:defRPr>
            </a:lvl2pPr>
            <a:lvl3pPr marL="1544638" indent="-457200" algn="l">
              <a:defRPr sz="2400">
                <a:solidFill>
                  <a:schemeClr val="tx1"/>
                </a:solidFill>
                <a:latin typeface="Times New Roman" pitchFamily="18" charset="0"/>
              </a:defRPr>
            </a:lvl3pPr>
            <a:lvl4pPr marL="2116138" indent="-457200" algn="l">
              <a:defRPr sz="2400">
                <a:solidFill>
                  <a:schemeClr val="tx1"/>
                </a:solidFill>
                <a:latin typeface="Times New Roman" pitchFamily="18" charset="0"/>
              </a:defRPr>
            </a:lvl4pPr>
            <a:lvl5pPr marL="2687638" indent="-457200" algn="l">
              <a:defRPr sz="2400">
                <a:solidFill>
                  <a:schemeClr val="tx1"/>
                </a:solidFill>
                <a:latin typeface="Times New Roman" pitchFamily="18" charset="0"/>
              </a:defRPr>
            </a:lvl5pPr>
            <a:lvl6pPr marL="3144838" indent="-457200" eaLnBrk="0" fontAlgn="base" hangingPunct="0">
              <a:spcBef>
                <a:spcPct val="0"/>
              </a:spcBef>
              <a:spcAft>
                <a:spcPct val="0"/>
              </a:spcAft>
              <a:defRPr sz="2400">
                <a:solidFill>
                  <a:schemeClr val="tx1"/>
                </a:solidFill>
                <a:latin typeface="Times New Roman" pitchFamily="18" charset="0"/>
              </a:defRPr>
            </a:lvl6pPr>
            <a:lvl7pPr marL="3602038" indent="-457200" eaLnBrk="0" fontAlgn="base" hangingPunct="0">
              <a:spcBef>
                <a:spcPct val="0"/>
              </a:spcBef>
              <a:spcAft>
                <a:spcPct val="0"/>
              </a:spcAft>
              <a:defRPr sz="2400">
                <a:solidFill>
                  <a:schemeClr val="tx1"/>
                </a:solidFill>
                <a:latin typeface="Times New Roman" pitchFamily="18" charset="0"/>
              </a:defRPr>
            </a:lvl7pPr>
            <a:lvl8pPr marL="4059238" indent="-457200" eaLnBrk="0" fontAlgn="base" hangingPunct="0">
              <a:spcBef>
                <a:spcPct val="0"/>
              </a:spcBef>
              <a:spcAft>
                <a:spcPct val="0"/>
              </a:spcAft>
              <a:defRPr sz="2400">
                <a:solidFill>
                  <a:schemeClr val="tx1"/>
                </a:solidFill>
                <a:latin typeface="Times New Roman" pitchFamily="18" charset="0"/>
              </a:defRPr>
            </a:lvl8pPr>
            <a:lvl9pPr marL="4516438" indent="-457200" eaLnBrk="0" fontAlgn="base" hangingPunct="0">
              <a:spcBef>
                <a:spcPct val="0"/>
              </a:spcBef>
              <a:spcAft>
                <a:spcPct val="0"/>
              </a:spcAft>
              <a:defRPr sz="2400">
                <a:solidFill>
                  <a:schemeClr val="tx1"/>
                </a:solidFill>
                <a:latin typeface="Times New Roman" pitchFamily="18" charset="0"/>
              </a:defRPr>
            </a:lvl9pPr>
          </a:lstStyle>
          <a:p>
            <a:pPr>
              <a:lnSpc>
                <a:spcPct val="125000"/>
              </a:lnSpc>
              <a:spcBef>
                <a:spcPts val="1200"/>
              </a:spcBef>
            </a:pPr>
            <a:r>
              <a:rPr lang="en-US" sz="2300" dirty="0">
                <a:latin typeface="Liberation Sans" panose="020B0604020202020204" pitchFamily="34" charset="0"/>
              </a:rPr>
              <a:t>T</a:t>
            </a:r>
            <a:r>
              <a:rPr lang="en-US" sz="2300" dirty="0" smtClean="0">
                <a:latin typeface="Liberation Sans" panose="020B0604020202020204" pitchFamily="34" charset="0"/>
              </a:rPr>
              <a:t>he </a:t>
            </a:r>
            <a:r>
              <a:rPr lang="en-US" sz="2300" dirty="0">
                <a:latin typeface="Liberation Sans" panose="020B0604020202020204" pitchFamily="34" charset="0"/>
              </a:rPr>
              <a:t>most likely level of income to be obtained by a company in the future</a:t>
            </a:r>
            <a:r>
              <a:rPr lang="en-US" sz="2000" dirty="0"/>
              <a:t>.</a:t>
            </a:r>
            <a:endParaRPr lang="en-US" altLang="en-US" sz="2300" dirty="0">
              <a:latin typeface="Liberation Sans" panose="020B0604020202020204" pitchFamily="34" charset="0"/>
            </a:endParaRPr>
          </a:p>
          <a:p>
            <a:pPr>
              <a:lnSpc>
                <a:spcPct val="125000"/>
              </a:lnSpc>
              <a:spcBef>
                <a:spcPts val="1200"/>
              </a:spcBef>
              <a:buSzPct val="80000"/>
            </a:pPr>
            <a:r>
              <a:rPr lang="en-US" altLang="en-US" sz="2600" b="1" dirty="0" smtClean="0">
                <a:latin typeface="Liberation Sans" panose="020B0604020202020204" pitchFamily="34" charset="0"/>
              </a:rPr>
              <a:t>Unusual Items</a:t>
            </a:r>
            <a:endParaRPr lang="en-US" altLang="en-US" sz="2600" b="1" dirty="0">
              <a:latin typeface="Liberation Sans" panose="020B0604020202020204" pitchFamily="34" charset="0"/>
            </a:endParaRPr>
          </a:p>
          <a:p>
            <a:pPr>
              <a:lnSpc>
                <a:spcPct val="125000"/>
              </a:lnSpc>
              <a:spcBef>
                <a:spcPts val="1200"/>
              </a:spcBef>
            </a:pPr>
            <a:r>
              <a:rPr lang="en-US" altLang="en-US" sz="2300" dirty="0" smtClean="0">
                <a:latin typeface="Liberation Sans" panose="020B0604020202020204" pitchFamily="34" charset="0"/>
              </a:rPr>
              <a:t>Separately </a:t>
            </a:r>
            <a:r>
              <a:rPr lang="en-US" altLang="en-US" sz="2300" dirty="0">
                <a:latin typeface="Liberation Sans" panose="020B0604020202020204" pitchFamily="34" charset="0"/>
              </a:rPr>
              <a:t>identified on the income statement</a:t>
            </a:r>
            <a:r>
              <a:rPr lang="en-US" altLang="en-US" sz="2300" dirty="0" smtClean="0">
                <a:latin typeface="Liberation Sans" panose="020B0604020202020204" pitchFamily="34" charset="0"/>
              </a:rPr>
              <a:t>.</a:t>
            </a:r>
          </a:p>
          <a:p>
            <a:pPr lvl="1">
              <a:lnSpc>
                <a:spcPct val="125000"/>
              </a:lnSpc>
              <a:spcBef>
                <a:spcPts val="1200"/>
              </a:spcBef>
              <a:buClr>
                <a:srgbClr val="CC0000"/>
              </a:buClr>
              <a:buSzPct val="80000"/>
              <a:buFont typeface="Wingdings" panose="05000000000000000000" pitchFamily="2" charset="2"/>
              <a:buChar char="u"/>
            </a:pPr>
            <a:r>
              <a:rPr lang="en-US" altLang="en-US" sz="2200" b="1" dirty="0" smtClean="0">
                <a:latin typeface="Liberation Sans" panose="020B0604020202020204" pitchFamily="34" charset="0"/>
              </a:rPr>
              <a:t>Discontinued operations</a:t>
            </a:r>
            <a:r>
              <a:rPr lang="en-US" altLang="en-US" sz="2200" dirty="0" smtClean="0">
                <a:latin typeface="Liberation Sans" panose="020B0604020202020204" pitchFamily="34" charset="0"/>
              </a:rPr>
              <a:t>. </a:t>
            </a:r>
          </a:p>
          <a:p>
            <a:pPr lvl="1">
              <a:lnSpc>
                <a:spcPct val="125000"/>
              </a:lnSpc>
              <a:spcBef>
                <a:spcPts val="1200"/>
              </a:spcBef>
              <a:buClr>
                <a:srgbClr val="CC0000"/>
              </a:buClr>
              <a:buSzPct val="80000"/>
              <a:buFont typeface="Wingdings" panose="05000000000000000000" pitchFamily="2" charset="2"/>
              <a:buChar char="u"/>
            </a:pPr>
            <a:r>
              <a:rPr lang="en-US" altLang="en-US" sz="2200" b="1" dirty="0" smtClean="0">
                <a:latin typeface="Liberation Sans" panose="020B0604020202020204" pitchFamily="34" charset="0"/>
              </a:rPr>
              <a:t>Other comprehensive income.</a:t>
            </a:r>
          </a:p>
          <a:p>
            <a:pPr marL="234950" lvl="1" indent="0">
              <a:lnSpc>
                <a:spcPct val="125000"/>
              </a:lnSpc>
              <a:spcBef>
                <a:spcPts val="1200"/>
              </a:spcBef>
              <a:buClr>
                <a:srgbClr val="CC0000"/>
              </a:buClr>
              <a:buSzPct val="80000"/>
            </a:pPr>
            <a:r>
              <a:rPr lang="en-US" altLang="en-US" sz="2200" dirty="0" smtClean="0">
                <a:latin typeface="Liberation Sans" panose="020B0604020202020204" pitchFamily="34" charset="0"/>
              </a:rPr>
              <a:t>These </a:t>
            </a:r>
            <a:r>
              <a:rPr lang="en-US" altLang="en-US" sz="2200" b="1" dirty="0" smtClean="0">
                <a:latin typeface="Liberation Sans" panose="020B0604020202020204" pitchFamily="34" charset="0"/>
              </a:rPr>
              <a:t>“irregular”</a:t>
            </a:r>
            <a:r>
              <a:rPr lang="en-US" altLang="en-US" sz="2200" dirty="0" smtClean="0">
                <a:latin typeface="Liberation Sans" panose="020B0604020202020204" pitchFamily="34" charset="0"/>
              </a:rPr>
              <a:t> items are </a:t>
            </a:r>
            <a:r>
              <a:rPr lang="en-US" altLang="en-US" sz="2200" dirty="0">
                <a:latin typeface="Liberation Sans" panose="020B0604020202020204" pitchFamily="34" charset="0"/>
              </a:rPr>
              <a:t>reported net of income </a:t>
            </a:r>
            <a:r>
              <a:rPr lang="en-US" altLang="en-US" sz="2200" dirty="0" smtClean="0">
                <a:latin typeface="Liberation Sans" panose="020B0604020202020204" pitchFamily="34" charset="0"/>
              </a:rPr>
              <a:t>tax.</a:t>
            </a:r>
            <a:endParaRPr lang="en-US" altLang="en-US" sz="2200" dirty="0">
              <a:latin typeface="Liberation Sans" panose="020B0604020202020204" pitchFamily="34" charset="0"/>
            </a:endParaRPr>
          </a:p>
        </p:txBody>
      </p:sp>
      <p:sp>
        <p:nvSpPr>
          <p:cNvPr id="7"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altLang="en-US" sz="1600" b="1" i="1" dirty="0" smtClean="0">
                <a:solidFill>
                  <a:schemeClr val="bg2"/>
                </a:solidFill>
                <a:latin typeface="Liberation Sans" panose="020B0604020202020204" pitchFamily="34" charset="0"/>
              </a:rPr>
              <a:t>LO 1</a:t>
            </a:r>
            <a:endParaRPr lang="en-US" altLang="en-US" sz="1600" b="1" i="1" dirty="0">
              <a:solidFill>
                <a:schemeClr val="bg2"/>
              </a:solidFill>
              <a:latin typeface="Liberation Sans" panose="020B0604020202020204" pitchFamily="34" charset="0"/>
            </a:endParaRPr>
          </a:p>
        </p:txBody>
      </p:sp>
      <p:sp>
        <p:nvSpPr>
          <p:cNvPr id="8" name="Isosceles Triangle 7"/>
          <p:cNvSpPr/>
          <p:nvPr/>
        </p:nvSpPr>
        <p:spPr bwMode="auto">
          <a:xfrm rot="5400000">
            <a:off x="1917401" y="616061"/>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9" name="TextBox 8"/>
          <p:cNvSpPr txBox="1"/>
          <p:nvPr/>
        </p:nvSpPr>
        <p:spPr>
          <a:xfrm>
            <a:off x="228600" y="465160"/>
            <a:ext cx="17337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i="0">
                <a:solidFill>
                  <a:srgbClr val="E20000"/>
                </a:solidFill>
                <a:effectLst/>
                <a:latin typeface="Arial"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sz="1800" b="1" dirty="0">
                <a:solidFill>
                  <a:srgbClr val="CC0000"/>
                </a:solidFill>
                <a:latin typeface="Liberation Sans" panose="020B0604020202020204" pitchFamily="34" charset="0"/>
              </a:rPr>
              <a:t>LEARNING OBJECTIVE</a:t>
            </a:r>
          </a:p>
        </p:txBody>
      </p:sp>
      <p:sp>
        <p:nvSpPr>
          <p:cNvPr id="10" name="Rounded Rectangle 9"/>
          <p:cNvSpPr/>
          <p:nvPr/>
        </p:nvSpPr>
        <p:spPr bwMode="auto">
          <a:xfrm>
            <a:off x="2789829" y="330348"/>
            <a:ext cx="5958883" cy="941945"/>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algn="l"/>
            <a:r>
              <a:rPr lang="en-US" b="1" dirty="0" smtClean="0">
                <a:solidFill>
                  <a:schemeClr val="accent3"/>
                </a:solidFill>
                <a:effectLst>
                  <a:outerShdw blurRad="38100" dist="38100" dir="2700000" algn="tl">
                    <a:srgbClr val="000000">
                      <a:alpha val="43137"/>
                    </a:srgbClr>
                  </a:outerShdw>
                </a:effectLst>
                <a:latin typeface="Liberation Sans" panose="020B0604020202020204" pitchFamily="34" charset="0"/>
              </a:rPr>
              <a:t>Apply </a:t>
            </a:r>
            <a:r>
              <a:rPr lang="en-US" b="1" dirty="0">
                <a:solidFill>
                  <a:schemeClr val="accent3"/>
                </a:solidFill>
                <a:effectLst>
                  <a:outerShdw blurRad="38100" dist="38100" dir="2700000" algn="tl">
                    <a:srgbClr val="000000">
                      <a:alpha val="43137"/>
                    </a:srgbClr>
                  </a:outerShdw>
                </a:effectLst>
                <a:latin typeface="Liberation Sans" panose="020B0604020202020204" pitchFamily="34" charset="0"/>
              </a:rPr>
              <a:t>the concepts of sustainable income and quality of earnings</a:t>
            </a:r>
            <a:r>
              <a:rPr lang="en-US" b="1" dirty="0" smtClean="0">
                <a:solidFill>
                  <a:schemeClr val="accent3"/>
                </a:solidFill>
                <a:effectLst>
                  <a:outerShdw blurRad="38100" dist="38100" dir="2700000" algn="tl">
                    <a:srgbClr val="000000">
                      <a:alpha val="43137"/>
                    </a:srgbClr>
                  </a:outerShdw>
                </a:effectLst>
                <a:latin typeface="Liberation Sans" panose="020B0604020202020204" pitchFamily="34" charset="0"/>
              </a:rPr>
              <a:t>.</a:t>
            </a:r>
            <a:endParaRPr lang="en-US" b="1" dirty="0">
              <a:solidFill>
                <a:schemeClr val="accent3"/>
              </a:solidFill>
              <a:effectLst>
                <a:outerShdw blurRad="38100" dist="38100" dir="2700000" algn="tl">
                  <a:srgbClr val="000000">
                    <a:alpha val="43137"/>
                  </a:srgbClr>
                </a:outerShdw>
              </a:effectLst>
              <a:latin typeface="Liberation Sans" panose="020B0604020202020204" pitchFamily="34" charset="0"/>
            </a:endParaRPr>
          </a:p>
        </p:txBody>
      </p:sp>
      <p:sp>
        <p:nvSpPr>
          <p:cNvPr id="11" name="TextBox 10"/>
          <p:cNvSpPr txBox="1"/>
          <p:nvPr/>
        </p:nvSpPr>
        <p:spPr>
          <a:xfrm>
            <a:off x="2169682" y="426570"/>
            <a:ext cx="554182" cy="707886"/>
          </a:xfrm>
          <a:prstGeom prst="rect">
            <a:avLst/>
          </a:prstGeom>
          <a:noFill/>
        </p:spPr>
        <p:txBody>
          <a:bodyPr wrap="square" rtlCol="0">
            <a:spAutoFit/>
          </a:bodyPr>
          <a:lstStyle/>
          <a:p>
            <a:pPr algn="ctr"/>
            <a:r>
              <a:rPr lang="en-US" sz="4000" b="1" i="0" dirty="0" smtClean="0">
                <a:solidFill>
                  <a:srgbClr val="CC0000"/>
                </a:solidFill>
                <a:effectLst/>
                <a:latin typeface="Liberation Sans" panose="020B0604020202020204" pitchFamily="34" charset="0"/>
              </a:rPr>
              <a:t>1</a:t>
            </a:r>
            <a:endParaRPr lang="en-US" sz="4000" b="1" i="0" dirty="0">
              <a:solidFill>
                <a:srgbClr val="CC0000"/>
              </a:solidFill>
              <a:effectLst/>
              <a:latin typeface="Liberation Sans" panose="020B0604020202020204" pitchFamily="34" charset="0"/>
            </a:endParaRPr>
          </a:p>
        </p:txBody>
      </p:sp>
      <p:cxnSp>
        <p:nvCxnSpPr>
          <p:cNvPr id="12" name="Straight Connector 11"/>
          <p:cNvCxnSpPr/>
          <p:nvPr/>
        </p:nvCxnSpPr>
        <p:spPr bwMode="auto">
          <a:xfrm flipH="1">
            <a:off x="1905000" y="338012"/>
            <a:ext cx="1"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13" name="Rectangle 3"/>
          <p:cNvSpPr>
            <a:spLocks noChangeArrowheads="1"/>
          </p:cNvSpPr>
          <p:nvPr/>
        </p:nvSpPr>
        <p:spPr bwMode="auto">
          <a:xfrm>
            <a:off x="609600" y="1600840"/>
            <a:ext cx="8229600"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buSzPct val="80000"/>
            </a:pPr>
            <a:r>
              <a:rPr lang="en-US" altLang="en-US" sz="2800" b="1" dirty="0" smtClean="0">
                <a:solidFill>
                  <a:schemeClr val="tx2">
                    <a:lumMod val="50000"/>
                  </a:schemeClr>
                </a:solidFill>
                <a:latin typeface="Liberation Sans" panose="020B0604020202020204" pitchFamily="34" charset="0"/>
              </a:rPr>
              <a:t>SUSTAINABLE INCOME</a:t>
            </a:r>
            <a:endParaRPr lang="en-US" altLang="en-US" sz="2800" b="1" dirty="0">
              <a:solidFill>
                <a:schemeClr val="tx2">
                  <a:lumMod val="50000"/>
                </a:schemeClr>
              </a:solidFill>
              <a:latin typeface="Liberation Sans" panose="020B0604020202020204" pitchFamily="34" charset="0"/>
            </a:endParaRPr>
          </a:p>
        </p:txBody>
      </p:sp>
    </p:spTree>
  </p:cSld>
  <p:clrMapOvr>
    <a:masterClrMapping/>
  </p:clrMapOvr>
  <p:transition>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7300" name="Rectangle 4"/>
          <p:cNvSpPr>
            <a:spLocks noChangeArrowheads="1"/>
          </p:cNvSpPr>
          <p:nvPr/>
        </p:nvSpPr>
        <p:spPr bwMode="auto">
          <a:xfrm>
            <a:off x="609600" y="2209800"/>
            <a:ext cx="8139112" cy="2878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defRPr sz="2400">
                <a:solidFill>
                  <a:schemeClr val="tx1"/>
                </a:solidFill>
                <a:latin typeface="Times New Roman" pitchFamily="18" charset="0"/>
              </a:defRPr>
            </a:lvl1pPr>
            <a:lvl2pPr marL="692150" indent="-457200" algn="l">
              <a:defRPr sz="2400">
                <a:solidFill>
                  <a:schemeClr val="tx1"/>
                </a:solidFill>
                <a:latin typeface="Times New Roman" pitchFamily="18" charset="0"/>
              </a:defRPr>
            </a:lvl2pPr>
            <a:lvl3pPr marL="1544638" indent="-457200" algn="l">
              <a:defRPr sz="2400">
                <a:solidFill>
                  <a:schemeClr val="tx1"/>
                </a:solidFill>
                <a:latin typeface="Times New Roman" pitchFamily="18" charset="0"/>
              </a:defRPr>
            </a:lvl3pPr>
            <a:lvl4pPr marL="2116138" indent="-457200" algn="l">
              <a:defRPr sz="2400">
                <a:solidFill>
                  <a:schemeClr val="tx1"/>
                </a:solidFill>
                <a:latin typeface="Times New Roman" pitchFamily="18" charset="0"/>
              </a:defRPr>
            </a:lvl4pPr>
            <a:lvl5pPr marL="2687638" indent="-457200" algn="l">
              <a:defRPr sz="2400">
                <a:solidFill>
                  <a:schemeClr val="tx1"/>
                </a:solidFill>
                <a:latin typeface="Times New Roman" pitchFamily="18" charset="0"/>
              </a:defRPr>
            </a:lvl5pPr>
            <a:lvl6pPr marL="3144838" indent="-457200" eaLnBrk="0" fontAlgn="base" hangingPunct="0">
              <a:spcBef>
                <a:spcPct val="0"/>
              </a:spcBef>
              <a:spcAft>
                <a:spcPct val="0"/>
              </a:spcAft>
              <a:defRPr sz="2400">
                <a:solidFill>
                  <a:schemeClr val="tx1"/>
                </a:solidFill>
                <a:latin typeface="Times New Roman" pitchFamily="18" charset="0"/>
              </a:defRPr>
            </a:lvl6pPr>
            <a:lvl7pPr marL="3602038" indent="-457200" eaLnBrk="0" fontAlgn="base" hangingPunct="0">
              <a:spcBef>
                <a:spcPct val="0"/>
              </a:spcBef>
              <a:spcAft>
                <a:spcPct val="0"/>
              </a:spcAft>
              <a:defRPr sz="2400">
                <a:solidFill>
                  <a:schemeClr val="tx1"/>
                </a:solidFill>
                <a:latin typeface="Times New Roman" pitchFamily="18" charset="0"/>
              </a:defRPr>
            </a:lvl7pPr>
            <a:lvl8pPr marL="4059238" indent="-457200" eaLnBrk="0" fontAlgn="base" hangingPunct="0">
              <a:spcBef>
                <a:spcPct val="0"/>
              </a:spcBef>
              <a:spcAft>
                <a:spcPct val="0"/>
              </a:spcAft>
              <a:defRPr sz="2400">
                <a:solidFill>
                  <a:schemeClr val="tx1"/>
                </a:solidFill>
                <a:latin typeface="Times New Roman" pitchFamily="18" charset="0"/>
              </a:defRPr>
            </a:lvl8pPr>
            <a:lvl9pPr marL="4516438" indent="-457200" eaLnBrk="0" fontAlgn="base" hangingPunct="0">
              <a:spcBef>
                <a:spcPct val="0"/>
              </a:spcBef>
              <a:spcAft>
                <a:spcPct val="0"/>
              </a:spcAft>
              <a:defRPr sz="2400">
                <a:solidFill>
                  <a:schemeClr val="tx1"/>
                </a:solidFill>
                <a:latin typeface="Times New Roman" pitchFamily="18" charset="0"/>
              </a:defRPr>
            </a:lvl9pPr>
          </a:lstStyle>
          <a:p>
            <a:pPr>
              <a:lnSpc>
                <a:spcPct val="125000"/>
              </a:lnSpc>
              <a:spcBef>
                <a:spcPts val="1200"/>
              </a:spcBef>
              <a:buSzPct val="80000"/>
            </a:pPr>
            <a:r>
              <a:rPr lang="en-US" altLang="en-US" sz="2600" b="1" dirty="0" smtClean="0">
                <a:latin typeface="Liberation Sans" panose="020B0604020202020204" pitchFamily="34" charset="0"/>
              </a:rPr>
              <a:t>Unusual Items</a:t>
            </a:r>
            <a:endParaRPr lang="en-US" altLang="en-US" sz="2600" b="1" dirty="0">
              <a:latin typeface="Liberation Sans" panose="020B0604020202020204" pitchFamily="34" charset="0"/>
            </a:endParaRPr>
          </a:p>
          <a:p>
            <a:pPr>
              <a:lnSpc>
                <a:spcPct val="125000"/>
              </a:lnSpc>
              <a:spcBef>
                <a:spcPts val="1200"/>
              </a:spcBef>
            </a:pPr>
            <a:r>
              <a:rPr lang="en-US" altLang="en-US" sz="2300" dirty="0" smtClean="0">
                <a:latin typeface="Liberation Sans" panose="020B0604020202020204" pitchFamily="34" charset="0"/>
              </a:rPr>
              <a:t>Separately </a:t>
            </a:r>
            <a:r>
              <a:rPr lang="en-US" altLang="en-US" sz="2300" dirty="0">
                <a:latin typeface="Liberation Sans" panose="020B0604020202020204" pitchFamily="34" charset="0"/>
              </a:rPr>
              <a:t>identified on the income statement</a:t>
            </a:r>
            <a:r>
              <a:rPr lang="en-US" altLang="en-US" sz="2300" dirty="0" smtClean="0">
                <a:latin typeface="Liberation Sans" panose="020B0604020202020204" pitchFamily="34" charset="0"/>
              </a:rPr>
              <a:t>.</a:t>
            </a:r>
          </a:p>
          <a:p>
            <a:pPr lvl="1">
              <a:lnSpc>
                <a:spcPct val="125000"/>
              </a:lnSpc>
              <a:spcBef>
                <a:spcPts val="1200"/>
              </a:spcBef>
              <a:buClr>
                <a:srgbClr val="CC0000"/>
              </a:buClr>
              <a:buSzPct val="80000"/>
              <a:buFont typeface="Wingdings" panose="05000000000000000000" pitchFamily="2" charset="2"/>
              <a:buChar char="u"/>
            </a:pPr>
            <a:r>
              <a:rPr lang="en-US" altLang="en-US" sz="2200" b="1" dirty="0" smtClean="0">
                <a:latin typeface="Liberation Sans" panose="020B0604020202020204" pitchFamily="34" charset="0"/>
              </a:rPr>
              <a:t>Discontinued operations</a:t>
            </a:r>
            <a:r>
              <a:rPr lang="en-US" altLang="en-US" sz="2200" dirty="0" smtClean="0">
                <a:latin typeface="Liberation Sans" panose="020B0604020202020204" pitchFamily="34" charset="0"/>
              </a:rPr>
              <a:t>. </a:t>
            </a:r>
          </a:p>
          <a:p>
            <a:pPr lvl="1">
              <a:lnSpc>
                <a:spcPct val="125000"/>
              </a:lnSpc>
              <a:spcBef>
                <a:spcPts val="1200"/>
              </a:spcBef>
              <a:buClr>
                <a:srgbClr val="CC0000"/>
              </a:buClr>
              <a:buSzPct val="80000"/>
              <a:buFont typeface="Wingdings" panose="05000000000000000000" pitchFamily="2" charset="2"/>
              <a:buChar char="u"/>
            </a:pPr>
            <a:r>
              <a:rPr lang="en-US" altLang="en-US" sz="2200" b="1" dirty="0" smtClean="0">
                <a:latin typeface="Liberation Sans" panose="020B0604020202020204" pitchFamily="34" charset="0"/>
              </a:rPr>
              <a:t>Other comprehensive income.</a:t>
            </a:r>
          </a:p>
          <a:p>
            <a:pPr marL="234950" lvl="1" indent="0">
              <a:lnSpc>
                <a:spcPct val="125000"/>
              </a:lnSpc>
              <a:spcBef>
                <a:spcPts val="1200"/>
              </a:spcBef>
              <a:buClr>
                <a:srgbClr val="CC0000"/>
              </a:buClr>
              <a:buSzPct val="80000"/>
            </a:pPr>
            <a:r>
              <a:rPr lang="en-US" altLang="en-US" sz="2200" dirty="0" smtClean="0">
                <a:latin typeface="Liberation Sans" panose="020B0604020202020204" pitchFamily="34" charset="0"/>
              </a:rPr>
              <a:t>These </a:t>
            </a:r>
            <a:r>
              <a:rPr lang="en-US" altLang="en-US" sz="2200" b="1" dirty="0" smtClean="0">
                <a:latin typeface="Liberation Sans" panose="020B0604020202020204" pitchFamily="34" charset="0"/>
              </a:rPr>
              <a:t>“irregular”</a:t>
            </a:r>
            <a:r>
              <a:rPr lang="en-US" altLang="en-US" sz="2200" dirty="0" smtClean="0">
                <a:latin typeface="Liberation Sans" panose="020B0604020202020204" pitchFamily="34" charset="0"/>
              </a:rPr>
              <a:t> items are </a:t>
            </a:r>
            <a:r>
              <a:rPr lang="en-US" altLang="en-US" sz="2200" dirty="0">
                <a:latin typeface="Liberation Sans" panose="020B0604020202020204" pitchFamily="34" charset="0"/>
              </a:rPr>
              <a:t>reported net of income </a:t>
            </a:r>
            <a:r>
              <a:rPr lang="en-US" altLang="en-US" sz="2200" dirty="0" smtClean="0">
                <a:latin typeface="Liberation Sans" panose="020B0604020202020204" pitchFamily="34" charset="0"/>
              </a:rPr>
              <a:t>tax.</a:t>
            </a:r>
            <a:endParaRPr lang="en-US" altLang="en-US" sz="2200" dirty="0">
              <a:latin typeface="Liberation Sans" panose="020B0604020202020204" pitchFamily="34" charset="0"/>
            </a:endParaRPr>
          </a:p>
        </p:txBody>
      </p:sp>
      <p:sp>
        <p:nvSpPr>
          <p:cNvPr id="7"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altLang="en-US" sz="1600" b="1" i="1" dirty="0" smtClean="0">
                <a:solidFill>
                  <a:schemeClr val="bg2"/>
                </a:solidFill>
                <a:latin typeface="Liberation Sans" panose="020B0604020202020204" pitchFamily="34" charset="0"/>
              </a:rPr>
              <a:t>LO 1</a:t>
            </a:r>
            <a:endParaRPr lang="en-US" altLang="en-US" sz="1600" b="1" i="1" dirty="0">
              <a:solidFill>
                <a:schemeClr val="bg2"/>
              </a:solidFill>
              <a:latin typeface="Liberation Sans" panose="020B0604020202020204" pitchFamily="34" charset="0"/>
            </a:endParaRPr>
          </a:p>
        </p:txBody>
      </p:sp>
      <p:sp>
        <p:nvSpPr>
          <p:cNvPr id="13" name="Rectangle 3"/>
          <p:cNvSpPr>
            <a:spLocks noChangeArrowheads="1"/>
          </p:cNvSpPr>
          <p:nvPr/>
        </p:nvSpPr>
        <p:spPr bwMode="auto">
          <a:xfrm>
            <a:off x="311305" y="1228455"/>
            <a:ext cx="8229600"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buSzPct val="80000"/>
            </a:pPr>
            <a:r>
              <a:rPr lang="en-US" altLang="en-US" sz="2800" b="1" dirty="0" smtClean="0">
                <a:solidFill>
                  <a:schemeClr val="tx2">
                    <a:lumMod val="50000"/>
                  </a:schemeClr>
                </a:solidFill>
                <a:latin typeface="Liberation Sans" panose="020B0604020202020204" pitchFamily="34" charset="0"/>
              </a:rPr>
              <a:t>Let’s start with the unusual items in our Financial Statements…</a:t>
            </a:r>
            <a:endParaRPr lang="en-US" altLang="en-US" sz="2800" b="1" dirty="0">
              <a:solidFill>
                <a:schemeClr val="tx2">
                  <a:lumMod val="50000"/>
                </a:schemeClr>
              </a:solidFill>
              <a:latin typeface="Liberation Sans" panose="020B0604020202020204" pitchFamily="34" charset="0"/>
            </a:endParaRPr>
          </a:p>
        </p:txBody>
      </p:sp>
      <p:sp>
        <p:nvSpPr>
          <p:cNvPr id="14"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5" name="Rectangle 2"/>
          <p:cNvSpPr>
            <a:spLocks noChangeArrowheads="1"/>
          </p:cNvSpPr>
          <p:nvPr/>
        </p:nvSpPr>
        <p:spPr bwMode="auto">
          <a:xfrm>
            <a:off x="609600" y="304800"/>
            <a:ext cx="81534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SUSTAINABLE(?) INCOME</a:t>
            </a:r>
            <a:endParaRPr lang="en-US" altLang="en-US" sz="3200" b="1" dirty="0">
              <a:solidFill>
                <a:schemeClr val="tx2">
                  <a:lumMod val="50000"/>
                </a:schemeClr>
              </a:solidFill>
              <a:latin typeface="Liberation Sans" panose="020B0604020202020204" pitchFamily="34" charset="0"/>
            </a:endParaRPr>
          </a:p>
        </p:txBody>
      </p:sp>
    </p:spTree>
    <p:extLst>
      <p:ext uri="{BB962C8B-B14F-4D97-AF65-F5344CB8AC3E}">
        <p14:creationId xmlns:p14="http://schemas.microsoft.com/office/powerpoint/2010/main" val="2714754639"/>
      </p:ext>
    </p:extLst>
  </p:cSld>
  <p:clrMapOvr>
    <a:masterClrMapping/>
  </p:clrMapOvr>
  <p:transition>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9" name="Rectangle 2"/>
          <p:cNvSpPr>
            <a:spLocks noChangeArrowheads="1"/>
          </p:cNvSpPr>
          <p:nvPr/>
        </p:nvSpPr>
        <p:spPr bwMode="auto">
          <a:xfrm>
            <a:off x="609600" y="304800"/>
            <a:ext cx="81534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SUSTAINABLE(?) INCOME</a:t>
            </a:r>
            <a:endParaRPr lang="en-US" altLang="en-US" sz="3200" b="1" dirty="0">
              <a:solidFill>
                <a:schemeClr val="tx2">
                  <a:lumMod val="50000"/>
                </a:schemeClr>
              </a:solidFill>
              <a:latin typeface="Liberation Sans" panose="020B0604020202020204" pitchFamily="34" charset="0"/>
            </a:endParaRPr>
          </a:p>
        </p:txBody>
      </p:sp>
      <p:pic>
        <p:nvPicPr>
          <p:cNvPr id="1239051"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95400"/>
            <a:ext cx="8534400" cy="4962186"/>
          </a:xfrm>
          <a:prstGeom prst="rect">
            <a:avLst/>
          </a:prstGeom>
          <a:noFill/>
          <a:ln w="19050" cap="sq" cmpd="sng">
            <a:solidFill>
              <a:schemeClr val="tx1"/>
            </a:solidFill>
            <a:prstDash val="solid"/>
            <a:miter lim="800000"/>
            <a:headEnd type="none" w="sm" len="sm"/>
            <a:tailEnd type="none" w="sm" len="sm"/>
          </a:ln>
          <a:extLst>
            <a:ext uri="{909E8E84-426E-40DD-AFC4-6F175D3DCCD1}">
              <a14:hiddenFill xmlns:a14="http://schemas.microsoft.com/office/drawing/2010/main">
                <a:solidFill>
                  <a:schemeClr val="accent1"/>
                </a:solidFill>
              </a14:hiddenFill>
            </a:ext>
          </a:extLst>
        </p:spPr>
      </p:pic>
      <p:sp>
        <p:nvSpPr>
          <p:cNvPr id="2" name="Rectangle 1"/>
          <p:cNvSpPr/>
          <p:nvPr/>
        </p:nvSpPr>
        <p:spPr>
          <a:xfrm>
            <a:off x="6781800" y="582966"/>
            <a:ext cx="2133600" cy="646331"/>
          </a:xfrm>
          <a:prstGeom prst="rect">
            <a:avLst/>
          </a:prstGeom>
          <a:solidFill>
            <a:schemeClr val="accent3"/>
          </a:solidFill>
        </p:spPr>
        <p:txBody>
          <a:bodyPr wrap="square">
            <a:spAutoFit/>
          </a:bodyPr>
          <a:lstStyle/>
          <a:p>
            <a:pPr algn="l"/>
            <a:r>
              <a:rPr lang="en-US" sz="1200" b="1" dirty="0">
                <a:latin typeface="Liberation Sans" panose="020B0604020202020204" pitchFamily="34" charset="0"/>
              </a:rPr>
              <a:t>ILLUSTRATION 13-1</a:t>
            </a:r>
          </a:p>
          <a:p>
            <a:pPr algn="l"/>
            <a:r>
              <a:rPr lang="en-US" sz="1200" dirty="0">
                <a:latin typeface="Liberation Sans" panose="020B0604020202020204" pitchFamily="34" charset="0"/>
              </a:rPr>
              <a:t>Statement of comprehensive</a:t>
            </a:r>
          </a:p>
          <a:p>
            <a:pPr algn="l"/>
            <a:r>
              <a:rPr lang="en-US" sz="1200" dirty="0">
                <a:latin typeface="Liberation Sans" panose="020B0604020202020204" pitchFamily="34" charset="0"/>
              </a:rPr>
              <a:t>income</a:t>
            </a:r>
          </a:p>
        </p:txBody>
      </p:sp>
      <p:sp>
        <p:nvSpPr>
          <p:cNvPr id="6"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altLang="en-US" sz="1600" b="1" i="1" dirty="0" smtClean="0">
                <a:solidFill>
                  <a:schemeClr val="bg2"/>
                </a:solidFill>
                <a:latin typeface="Liberation Sans" panose="020B0604020202020204" pitchFamily="34" charset="0"/>
              </a:rPr>
              <a:t>LO 1</a:t>
            </a:r>
            <a:endParaRPr lang="en-US" altLang="en-US" sz="1600" b="1" i="1" dirty="0">
              <a:solidFill>
                <a:schemeClr val="bg2"/>
              </a:solidFill>
              <a:latin typeface="Liberation Sans" panose="020B0604020202020204" pitchFamily="34" charset="0"/>
            </a:endParaRPr>
          </a:p>
        </p:txBody>
      </p:sp>
    </p:spTree>
  </p:cSld>
  <p:clrMapOvr>
    <a:masterClrMapping/>
  </p:clrMapOvr>
  <p:transition>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9346" name="Text Box 2"/>
          <p:cNvSpPr txBox="1">
            <a:spLocks noChangeArrowheads="1"/>
          </p:cNvSpPr>
          <p:nvPr/>
        </p:nvSpPr>
        <p:spPr bwMode="auto">
          <a:xfrm>
            <a:off x="609600" y="1295400"/>
            <a:ext cx="7848600" cy="22390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lgn="l">
              <a:defRPr sz="2400">
                <a:solidFill>
                  <a:schemeClr val="tx1"/>
                </a:solidFill>
                <a:latin typeface="Times New Roman" pitchFamily="18" charset="0"/>
              </a:defRPr>
            </a:lvl1pPr>
            <a:lvl2pPr marL="803275" indent="-568325" algn="l">
              <a:defRPr sz="2400">
                <a:solidFill>
                  <a:schemeClr val="tx1"/>
                </a:solidFill>
                <a:latin typeface="Times New Roman" pitchFamily="18" charset="0"/>
              </a:defRPr>
            </a:lvl2pPr>
            <a:lvl3pPr marL="1482725" indent="-457200" algn="l">
              <a:defRPr sz="2400">
                <a:solidFill>
                  <a:schemeClr val="tx1"/>
                </a:solidFill>
                <a:latin typeface="Times New Roman" pitchFamily="18" charset="0"/>
              </a:defRPr>
            </a:lvl3pPr>
            <a:lvl4pPr marL="2351088" indent="-457200" algn="l">
              <a:defRPr sz="2400">
                <a:solidFill>
                  <a:schemeClr val="tx1"/>
                </a:solidFill>
                <a:latin typeface="Times New Roman" pitchFamily="18" charset="0"/>
              </a:defRPr>
            </a:lvl4pPr>
            <a:lvl5pPr marL="2922588" indent="-457200" algn="l">
              <a:defRPr sz="2400">
                <a:solidFill>
                  <a:schemeClr val="tx1"/>
                </a:solidFill>
                <a:latin typeface="Times New Roman" pitchFamily="18" charset="0"/>
              </a:defRPr>
            </a:lvl5pPr>
            <a:lvl6pPr marL="3379788" indent="-457200" eaLnBrk="0" fontAlgn="base" hangingPunct="0">
              <a:spcBef>
                <a:spcPct val="0"/>
              </a:spcBef>
              <a:spcAft>
                <a:spcPct val="0"/>
              </a:spcAft>
              <a:defRPr sz="2400">
                <a:solidFill>
                  <a:schemeClr val="tx1"/>
                </a:solidFill>
                <a:latin typeface="Times New Roman" pitchFamily="18" charset="0"/>
              </a:defRPr>
            </a:lvl6pPr>
            <a:lvl7pPr marL="3836988" indent="-457200" eaLnBrk="0" fontAlgn="base" hangingPunct="0">
              <a:spcBef>
                <a:spcPct val="0"/>
              </a:spcBef>
              <a:spcAft>
                <a:spcPct val="0"/>
              </a:spcAft>
              <a:defRPr sz="2400">
                <a:solidFill>
                  <a:schemeClr val="tx1"/>
                </a:solidFill>
                <a:latin typeface="Times New Roman" pitchFamily="18" charset="0"/>
              </a:defRPr>
            </a:lvl7pPr>
            <a:lvl8pPr marL="4294188" indent="-457200" eaLnBrk="0" fontAlgn="base" hangingPunct="0">
              <a:spcBef>
                <a:spcPct val="0"/>
              </a:spcBef>
              <a:spcAft>
                <a:spcPct val="0"/>
              </a:spcAft>
              <a:defRPr sz="2400">
                <a:solidFill>
                  <a:schemeClr val="tx1"/>
                </a:solidFill>
                <a:latin typeface="Times New Roman" pitchFamily="18" charset="0"/>
              </a:defRPr>
            </a:lvl8pPr>
            <a:lvl9pPr marL="4751388" indent="-457200" eaLnBrk="0" fontAlgn="base" hangingPunct="0">
              <a:spcBef>
                <a:spcPct val="0"/>
              </a:spcBef>
              <a:spcAft>
                <a:spcPct val="0"/>
              </a:spcAft>
              <a:defRPr sz="2400">
                <a:solidFill>
                  <a:schemeClr val="tx1"/>
                </a:solidFill>
                <a:latin typeface="Times New Roman" pitchFamily="18" charset="0"/>
              </a:defRPr>
            </a:lvl9pPr>
          </a:lstStyle>
          <a:p>
            <a:pPr>
              <a:lnSpc>
                <a:spcPct val="125000"/>
              </a:lnSpc>
              <a:spcBef>
                <a:spcPts val="1200"/>
              </a:spcBef>
              <a:buSzPct val="80000"/>
            </a:pPr>
            <a:r>
              <a:rPr lang="en-US" altLang="en-US" sz="2800" b="1" dirty="0">
                <a:solidFill>
                  <a:srgbClr val="CC0000"/>
                </a:solidFill>
                <a:latin typeface="Liberation Sans" panose="020B0604020202020204" pitchFamily="34" charset="0"/>
              </a:rPr>
              <a:t>Discontinued Operations</a:t>
            </a:r>
            <a:endParaRPr lang="en-US" altLang="en-US" sz="2800" dirty="0">
              <a:solidFill>
                <a:srgbClr val="CC0000"/>
              </a:solidFill>
              <a:latin typeface="Liberation Sans" panose="020B0604020202020204" pitchFamily="34" charset="0"/>
            </a:endParaRPr>
          </a:p>
          <a:p>
            <a:pPr lvl="1">
              <a:lnSpc>
                <a:spcPct val="125000"/>
              </a:lnSpc>
              <a:spcBef>
                <a:spcPts val="1200"/>
              </a:spcBef>
              <a:buFontTx/>
              <a:buAutoNum type="alphaLcParenBoth"/>
            </a:pPr>
            <a:r>
              <a:rPr lang="en-US" altLang="en-US" sz="2200" dirty="0">
                <a:latin typeface="Liberation Sans" panose="020B0604020202020204" pitchFamily="34" charset="0"/>
              </a:rPr>
              <a:t>Disposal of a </a:t>
            </a:r>
            <a:r>
              <a:rPr lang="en-US" altLang="en-US" sz="2200" b="1" dirty="0">
                <a:latin typeface="Liberation Sans" panose="020B0604020202020204" pitchFamily="34" charset="0"/>
              </a:rPr>
              <a:t>significant component </a:t>
            </a:r>
            <a:r>
              <a:rPr lang="en-US" altLang="en-US" sz="2200" dirty="0">
                <a:latin typeface="Liberation Sans" panose="020B0604020202020204" pitchFamily="34" charset="0"/>
              </a:rPr>
              <a:t>of a business.</a:t>
            </a:r>
          </a:p>
          <a:p>
            <a:pPr lvl="1">
              <a:lnSpc>
                <a:spcPct val="125000"/>
              </a:lnSpc>
              <a:spcBef>
                <a:spcPts val="1200"/>
              </a:spcBef>
              <a:buFontTx/>
              <a:buAutoNum type="alphaLcParenBoth"/>
            </a:pPr>
            <a:r>
              <a:rPr lang="en-US" altLang="en-US" sz="2200" dirty="0">
                <a:latin typeface="Liberation Sans" panose="020B0604020202020204" pitchFamily="34" charset="0"/>
              </a:rPr>
              <a:t>Income statement should report a </a:t>
            </a:r>
            <a:r>
              <a:rPr lang="en-US" altLang="en-US" sz="2200" b="1" dirty="0">
                <a:latin typeface="Liberation Sans" panose="020B0604020202020204" pitchFamily="34" charset="0"/>
              </a:rPr>
              <a:t>gain (or loss) from discontinued operations, net of tax.</a:t>
            </a:r>
          </a:p>
        </p:txBody>
      </p:sp>
      <p:sp>
        <p:nvSpPr>
          <p:cNvPr id="6"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7" name="Rectangle 2"/>
          <p:cNvSpPr>
            <a:spLocks noChangeArrowheads="1"/>
          </p:cNvSpPr>
          <p:nvPr/>
        </p:nvSpPr>
        <p:spPr bwMode="auto">
          <a:xfrm>
            <a:off x="609600" y="304800"/>
            <a:ext cx="81534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SUSTAINABLE(?) INCOME</a:t>
            </a:r>
            <a:endParaRPr lang="en-US" altLang="en-US" sz="3200" b="1" dirty="0">
              <a:solidFill>
                <a:schemeClr val="tx2">
                  <a:lumMod val="50000"/>
                </a:schemeClr>
              </a:solidFill>
              <a:latin typeface="Liberation Sans" panose="020B0604020202020204" pitchFamily="34" charset="0"/>
            </a:endParaRPr>
          </a:p>
        </p:txBody>
      </p:sp>
      <p:sp>
        <p:nvSpPr>
          <p:cNvPr id="5"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altLang="en-US" sz="1600" b="1" i="1" dirty="0" smtClean="0">
                <a:solidFill>
                  <a:schemeClr val="bg2"/>
                </a:solidFill>
                <a:latin typeface="Liberation Sans" panose="020B0604020202020204" pitchFamily="34" charset="0"/>
              </a:rPr>
              <a:t>LO 1</a:t>
            </a:r>
            <a:endParaRPr lang="en-US" altLang="en-US" sz="1600" b="1" i="1" dirty="0">
              <a:solidFill>
                <a:schemeClr val="bg2"/>
              </a:solidFill>
              <a:latin typeface="Liberation Sans" panose="020B0604020202020204" pitchFamily="34" charset="0"/>
            </a:endParaRPr>
          </a:p>
        </p:txBody>
      </p:sp>
    </p:spTree>
  </p:cSld>
  <p:clrMapOvr>
    <a:masterClrMapping/>
  </p:clrMapOvr>
  <p:transition>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1090" name="Text Box 2"/>
          <p:cNvSpPr txBox="1">
            <a:spLocks noChangeArrowheads="1"/>
          </p:cNvSpPr>
          <p:nvPr/>
        </p:nvSpPr>
        <p:spPr bwMode="auto">
          <a:xfrm>
            <a:off x="609600" y="1295400"/>
            <a:ext cx="8077200" cy="40564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defRPr sz="2400">
                <a:solidFill>
                  <a:schemeClr val="tx1"/>
                </a:solidFill>
                <a:latin typeface="Times New Roman" pitchFamily="18" charset="0"/>
              </a:defRPr>
            </a:lvl1pPr>
            <a:lvl2pPr marL="803275" indent="-568325" algn="l">
              <a:defRPr sz="2400">
                <a:solidFill>
                  <a:schemeClr val="tx1"/>
                </a:solidFill>
                <a:latin typeface="Times New Roman" pitchFamily="18" charset="0"/>
              </a:defRPr>
            </a:lvl2pPr>
            <a:lvl3pPr marL="1482725" indent="-457200" algn="l">
              <a:defRPr sz="2400">
                <a:solidFill>
                  <a:schemeClr val="tx1"/>
                </a:solidFill>
                <a:latin typeface="Times New Roman" pitchFamily="18" charset="0"/>
              </a:defRPr>
            </a:lvl3pPr>
            <a:lvl4pPr marL="2351088" indent="-457200" algn="l">
              <a:defRPr sz="2400">
                <a:solidFill>
                  <a:schemeClr val="tx1"/>
                </a:solidFill>
                <a:latin typeface="Times New Roman" pitchFamily="18" charset="0"/>
              </a:defRPr>
            </a:lvl4pPr>
            <a:lvl5pPr marL="2922588" indent="-457200" algn="l">
              <a:defRPr sz="2400">
                <a:solidFill>
                  <a:schemeClr val="tx1"/>
                </a:solidFill>
                <a:latin typeface="Times New Roman" pitchFamily="18" charset="0"/>
              </a:defRPr>
            </a:lvl5pPr>
            <a:lvl6pPr marL="3379788" indent="-457200" eaLnBrk="0" fontAlgn="base" hangingPunct="0">
              <a:spcBef>
                <a:spcPct val="0"/>
              </a:spcBef>
              <a:spcAft>
                <a:spcPct val="0"/>
              </a:spcAft>
              <a:defRPr sz="2400">
                <a:solidFill>
                  <a:schemeClr val="tx1"/>
                </a:solidFill>
                <a:latin typeface="Times New Roman" pitchFamily="18" charset="0"/>
              </a:defRPr>
            </a:lvl6pPr>
            <a:lvl7pPr marL="3836988" indent="-457200" eaLnBrk="0" fontAlgn="base" hangingPunct="0">
              <a:spcBef>
                <a:spcPct val="0"/>
              </a:spcBef>
              <a:spcAft>
                <a:spcPct val="0"/>
              </a:spcAft>
              <a:defRPr sz="2400">
                <a:solidFill>
                  <a:schemeClr val="tx1"/>
                </a:solidFill>
                <a:latin typeface="Times New Roman" pitchFamily="18" charset="0"/>
              </a:defRPr>
            </a:lvl7pPr>
            <a:lvl8pPr marL="4294188" indent="-457200" eaLnBrk="0" fontAlgn="base" hangingPunct="0">
              <a:spcBef>
                <a:spcPct val="0"/>
              </a:spcBef>
              <a:spcAft>
                <a:spcPct val="0"/>
              </a:spcAft>
              <a:defRPr sz="2400">
                <a:solidFill>
                  <a:schemeClr val="tx1"/>
                </a:solidFill>
                <a:latin typeface="Times New Roman" pitchFamily="18" charset="0"/>
              </a:defRPr>
            </a:lvl8pPr>
            <a:lvl9pPr marL="4751388" indent="-457200" eaLnBrk="0" fontAlgn="base" hangingPunct="0">
              <a:spcBef>
                <a:spcPct val="0"/>
              </a:spcBef>
              <a:spcAft>
                <a:spcPct val="0"/>
              </a:spcAft>
              <a:defRPr sz="2400">
                <a:solidFill>
                  <a:schemeClr val="tx1"/>
                </a:solidFill>
                <a:latin typeface="Times New Roman" pitchFamily="18" charset="0"/>
              </a:defRPr>
            </a:lvl9pPr>
          </a:lstStyle>
          <a:p>
            <a:pPr>
              <a:lnSpc>
                <a:spcPct val="120000"/>
              </a:lnSpc>
              <a:spcBef>
                <a:spcPts val="1200"/>
              </a:spcBef>
            </a:pPr>
            <a:r>
              <a:rPr lang="en-US" altLang="en-US" sz="2200" b="1" dirty="0">
                <a:latin typeface="Liberation Sans" panose="020B0604020202020204" pitchFamily="34" charset="0"/>
              </a:rPr>
              <a:t>Illustration:</a:t>
            </a:r>
            <a:r>
              <a:rPr lang="en-US" altLang="en-US" sz="2200" dirty="0">
                <a:latin typeface="Liberation Sans" panose="020B0604020202020204" pitchFamily="34" charset="0"/>
              </a:rPr>
              <a:t> </a:t>
            </a:r>
            <a:r>
              <a:rPr lang="en-US" altLang="en-US" sz="2200" dirty="0" smtClean="0">
                <a:latin typeface="Liberation Sans" panose="020B0604020202020204" pitchFamily="34" charset="0"/>
              </a:rPr>
              <a:t>A</a:t>
            </a:r>
            <a:r>
              <a:rPr lang="en-US" sz="2200" dirty="0" smtClean="0">
                <a:latin typeface="Liberation Sans" panose="020B0604020202020204" pitchFamily="34" charset="0"/>
              </a:rPr>
              <a:t>ssume </a:t>
            </a:r>
            <a:r>
              <a:rPr lang="en-US" sz="2200" dirty="0">
                <a:latin typeface="Liberation Sans" panose="020B0604020202020204" pitchFamily="34" charset="0"/>
              </a:rPr>
              <a:t>that during 2017 Acro Energy Inc. has income </a:t>
            </a:r>
            <a:r>
              <a:rPr lang="en-US" sz="2200" dirty="0" smtClean="0">
                <a:latin typeface="Liberation Sans" panose="020B0604020202020204" pitchFamily="34" charset="0"/>
              </a:rPr>
              <a:t>before income </a:t>
            </a:r>
            <a:r>
              <a:rPr lang="en-US" sz="2200" dirty="0">
                <a:latin typeface="Liberation Sans" panose="020B0604020202020204" pitchFamily="34" charset="0"/>
              </a:rPr>
              <a:t>taxes of $800,000. During 2017, Acro discontinued and sold its </a:t>
            </a:r>
            <a:r>
              <a:rPr lang="en-US" sz="2200" dirty="0" smtClean="0">
                <a:latin typeface="Liberation Sans" panose="020B0604020202020204" pitchFamily="34" charset="0"/>
              </a:rPr>
              <a:t>unprofitable chemical </a:t>
            </a:r>
            <a:r>
              <a:rPr lang="en-US" sz="2200" dirty="0">
                <a:latin typeface="Liberation Sans" panose="020B0604020202020204" pitchFamily="34" charset="0"/>
              </a:rPr>
              <a:t>division. The loss in 2017 from chemical operations (net of $</a:t>
            </a:r>
            <a:r>
              <a:rPr lang="en-US" sz="2200" dirty="0" smtClean="0">
                <a:latin typeface="Liberation Sans" panose="020B0604020202020204" pitchFamily="34" charset="0"/>
              </a:rPr>
              <a:t>60,000 taxes</a:t>
            </a:r>
            <a:r>
              <a:rPr lang="en-US" sz="2200" dirty="0">
                <a:latin typeface="Liberation Sans" panose="020B0604020202020204" pitchFamily="34" charset="0"/>
              </a:rPr>
              <a:t>) was $140,000. The loss on disposal of the chemical division (net of $</a:t>
            </a:r>
            <a:r>
              <a:rPr lang="en-US" sz="2200" dirty="0" smtClean="0">
                <a:latin typeface="Liberation Sans" panose="020B0604020202020204" pitchFamily="34" charset="0"/>
              </a:rPr>
              <a:t>30,000 taxes</a:t>
            </a:r>
            <a:r>
              <a:rPr lang="en-US" sz="2200" dirty="0">
                <a:latin typeface="Liberation Sans" panose="020B0604020202020204" pitchFamily="34" charset="0"/>
              </a:rPr>
              <a:t>) was $70,000. Assuming a 30% tax rate on income</a:t>
            </a:r>
            <a:r>
              <a:rPr lang="en-US" sz="2200" dirty="0" smtClean="0">
                <a:latin typeface="Liberation Sans" panose="020B0604020202020204" pitchFamily="34" charset="0"/>
              </a:rPr>
              <a:t>. </a:t>
            </a:r>
          </a:p>
          <a:p>
            <a:pPr>
              <a:lnSpc>
                <a:spcPct val="120000"/>
              </a:lnSpc>
              <a:spcBef>
                <a:spcPts val="1200"/>
              </a:spcBef>
            </a:pPr>
            <a:r>
              <a:rPr lang="en-US" sz="2200" dirty="0" smtClean="0">
                <a:latin typeface="Liberation Sans" panose="020B0604020202020204" pitchFamily="34" charset="0"/>
              </a:rPr>
              <a:t>Prepare Acro’s </a:t>
            </a:r>
            <a:r>
              <a:rPr lang="en-US" sz="2200" dirty="0">
                <a:latin typeface="Liberation Sans" panose="020B0604020202020204" pitchFamily="34" charset="0"/>
              </a:rPr>
              <a:t>statement of comprehensive </a:t>
            </a:r>
            <a:r>
              <a:rPr lang="en-US" sz="2200" dirty="0" smtClean="0">
                <a:latin typeface="Liberation Sans" panose="020B0604020202020204" pitchFamily="34" charset="0"/>
              </a:rPr>
              <a:t>income for the year ended December 31, 2017.</a:t>
            </a:r>
            <a:endParaRPr lang="en-US" altLang="en-US" sz="2200" dirty="0">
              <a:latin typeface="Liberation Sans" panose="020B0604020202020204" pitchFamily="34" charset="0"/>
            </a:endParaRPr>
          </a:p>
        </p:txBody>
      </p:sp>
      <p:sp>
        <p:nvSpPr>
          <p:cNvPr id="8"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9" name="Rectangle 2"/>
          <p:cNvSpPr>
            <a:spLocks noChangeArrowheads="1"/>
          </p:cNvSpPr>
          <p:nvPr/>
        </p:nvSpPr>
        <p:spPr bwMode="auto">
          <a:xfrm>
            <a:off x="609600" y="304800"/>
            <a:ext cx="81534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rgbClr val="CC0000"/>
                </a:solidFill>
                <a:latin typeface="Liberation Sans" panose="020B0604020202020204" pitchFamily="34" charset="0"/>
              </a:rPr>
              <a:t>Discontinued Operations</a:t>
            </a:r>
            <a:endParaRPr lang="en-US" altLang="en-US" sz="3200" b="1" dirty="0">
              <a:solidFill>
                <a:srgbClr val="CC0000"/>
              </a:solidFill>
              <a:latin typeface="Liberation Sans" panose="020B0604020202020204" pitchFamily="34" charset="0"/>
            </a:endParaRPr>
          </a:p>
        </p:txBody>
      </p:sp>
      <p:sp>
        <p:nvSpPr>
          <p:cNvPr id="5"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altLang="en-US" sz="1600" b="1" i="1" dirty="0" smtClean="0">
                <a:solidFill>
                  <a:schemeClr val="bg2"/>
                </a:solidFill>
                <a:latin typeface="Liberation Sans" panose="020B0604020202020204" pitchFamily="34" charset="0"/>
              </a:rPr>
              <a:t>LO 1</a:t>
            </a:r>
            <a:endParaRPr lang="en-US" altLang="en-US" sz="1600" b="1" i="1" dirty="0">
              <a:solidFill>
                <a:schemeClr val="bg2"/>
              </a:solidFill>
              <a:latin typeface="Liberation Sans" panose="020B0604020202020204" pitchFamily="34" charset="0"/>
            </a:endParaRPr>
          </a:p>
        </p:txBody>
      </p:sp>
    </p:spTree>
  </p:cSld>
  <p:clrMapOvr>
    <a:masterClrMapping/>
  </p:clrMapOvr>
  <p:transition>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9" name="Rectangle 2"/>
          <p:cNvSpPr>
            <a:spLocks noChangeArrowheads="1"/>
          </p:cNvSpPr>
          <p:nvPr/>
        </p:nvSpPr>
        <p:spPr bwMode="auto">
          <a:xfrm>
            <a:off x="609600" y="304800"/>
            <a:ext cx="81534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rgbClr val="CC0000"/>
                </a:solidFill>
                <a:latin typeface="Liberation Sans" panose="020B0604020202020204" pitchFamily="34" charset="0"/>
              </a:rPr>
              <a:t>Discontinued Operations</a:t>
            </a:r>
            <a:endParaRPr lang="en-US" altLang="en-US" sz="3200" b="1" dirty="0">
              <a:solidFill>
                <a:srgbClr val="CC0000"/>
              </a:solidFill>
              <a:latin typeface="Liberation Sans" panose="020B0604020202020204" pitchFamily="34" charset="0"/>
            </a:endParaRPr>
          </a:p>
        </p:txBody>
      </p:sp>
      <p:pic>
        <p:nvPicPr>
          <p:cNvPr id="124109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57952"/>
            <a:ext cx="8534400" cy="3704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Lst>
        </p:spPr>
      </p:pic>
      <p:sp>
        <p:nvSpPr>
          <p:cNvPr id="2" name="Rectangle 1"/>
          <p:cNvSpPr/>
          <p:nvPr/>
        </p:nvSpPr>
        <p:spPr>
          <a:xfrm>
            <a:off x="242248" y="5106503"/>
            <a:ext cx="4114800" cy="461665"/>
          </a:xfrm>
          <a:prstGeom prst="rect">
            <a:avLst/>
          </a:prstGeom>
          <a:solidFill>
            <a:schemeClr val="accent3"/>
          </a:solidFill>
        </p:spPr>
        <p:txBody>
          <a:bodyPr wrap="square">
            <a:spAutoFit/>
          </a:bodyPr>
          <a:lstStyle/>
          <a:p>
            <a:pPr algn="l"/>
            <a:r>
              <a:rPr lang="en-US" sz="1200" b="1" dirty="0">
                <a:latin typeface="Liberation Sans" panose="020B0604020202020204" pitchFamily="34" charset="0"/>
              </a:rPr>
              <a:t>ILLUSTRATION 13-2</a:t>
            </a:r>
          </a:p>
          <a:p>
            <a:pPr algn="l"/>
            <a:r>
              <a:rPr lang="en-US" sz="1200" dirty="0">
                <a:latin typeface="Liberation Sans" panose="020B0604020202020204" pitchFamily="34" charset="0"/>
              </a:rPr>
              <a:t>Statement presentation </a:t>
            </a:r>
            <a:r>
              <a:rPr lang="en-US" sz="1200" dirty="0" smtClean="0">
                <a:latin typeface="Liberation Sans" panose="020B0604020202020204" pitchFamily="34" charset="0"/>
              </a:rPr>
              <a:t>of discontinued </a:t>
            </a:r>
            <a:r>
              <a:rPr lang="en-US" sz="1200" dirty="0">
                <a:latin typeface="Liberation Sans" panose="020B0604020202020204" pitchFamily="34" charset="0"/>
              </a:rPr>
              <a:t>operations</a:t>
            </a:r>
          </a:p>
        </p:txBody>
      </p:sp>
      <p:pic>
        <p:nvPicPr>
          <p:cNvPr id="1483778" name="Picture 2"/>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449" y="3503426"/>
            <a:ext cx="6313515" cy="510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Lst>
        </p:spPr>
      </p:pic>
      <p:pic>
        <p:nvPicPr>
          <p:cNvPr id="10" name="Picture 2"/>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4012653"/>
            <a:ext cx="8001000" cy="510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Lst>
        </p:spPr>
      </p:pic>
      <p:pic>
        <p:nvPicPr>
          <p:cNvPr id="11" name="Picture 2"/>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560062"/>
            <a:ext cx="8229600" cy="261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Lst>
        </p:spPr>
      </p:pic>
      <p:sp>
        <p:nvSpPr>
          <p:cNvPr id="12"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altLang="en-US" sz="1600" b="1" i="1" dirty="0" smtClean="0">
                <a:solidFill>
                  <a:schemeClr val="bg2"/>
                </a:solidFill>
                <a:latin typeface="Liberation Sans" panose="020B0604020202020204" pitchFamily="34" charset="0"/>
              </a:rPr>
              <a:t>LO 1</a:t>
            </a:r>
            <a:endParaRPr lang="en-US" altLang="en-US" sz="1600" b="1" i="1" dirty="0">
              <a:solidFill>
                <a:schemeClr val="bg2"/>
              </a:solidFill>
              <a:latin typeface="Liberation Sans" panose="020B0604020202020204" pitchFamily="34" charset="0"/>
            </a:endParaRPr>
          </a:p>
        </p:txBody>
      </p:sp>
    </p:spTree>
    <p:extLst>
      <p:ext uri="{BB962C8B-B14F-4D97-AF65-F5344CB8AC3E}">
        <p14:creationId xmlns:p14="http://schemas.microsoft.com/office/powerpoint/2010/main" val="162905864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nodeType="clickEffect">
                                  <p:stCondLst>
                                    <p:cond delay="0"/>
                                  </p:stCondLst>
                                  <p:childTnLst>
                                    <p:animEffect transition="out" filter="wipe(left)">
                                      <p:cBhvr>
                                        <p:cTn id="6" dur="500"/>
                                        <p:tgtEl>
                                          <p:spTgt spid="1483778"/>
                                        </p:tgtEl>
                                      </p:cBhvr>
                                    </p:animEffect>
                                    <p:set>
                                      <p:cBhvr>
                                        <p:cTn id="7" dur="1" fill="hold">
                                          <p:stCondLst>
                                            <p:cond delay="499"/>
                                          </p:stCondLst>
                                        </p:cTn>
                                        <p:tgtEl>
                                          <p:spTgt spid="148377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nodeType="clickEffect">
                                  <p:stCondLst>
                                    <p:cond delay="0"/>
                                  </p:stCondLst>
                                  <p:childTnLst>
                                    <p:animEffect transition="out" filter="wipe(left)">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nodeType="clickEffect">
                                  <p:stCondLst>
                                    <p:cond delay="0"/>
                                  </p:stCondLst>
                                  <p:childTnLst>
                                    <p:animEffect transition="out" filter="wipe(left)">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Tree>
    <p:extLst>
      <p:ext uri="{BB962C8B-B14F-4D97-AF65-F5344CB8AC3E}">
        <p14:creationId xmlns:p14="http://schemas.microsoft.com/office/powerpoint/2010/main" val="3836914194"/>
      </p:ext>
    </p:extLst>
  </p:cSld>
  <p:clrMapOvr>
    <a:masterClrMapping/>
  </p:clrMapOvr>
  <p:transition>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81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85854"/>
            <a:ext cx="8686800" cy="6949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5243040"/>
      </p:ext>
    </p:extLst>
  </p:cSld>
  <p:clrMapOvr>
    <a:masterClrMapping/>
  </p:clrMapOvr>
  <p:transition>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91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6200"/>
            <a:ext cx="8686800" cy="6949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1504890"/>
      </p:ext>
    </p:extLst>
  </p:cSld>
  <p:clrMapOvr>
    <a:masterClrMapping/>
  </p:clrMapOvr>
  <p:transition>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57200" y="381000"/>
            <a:ext cx="3276600" cy="560388"/>
          </a:xfrm>
          <a:prstGeom prst="rect">
            <a:avLst/>
          </a:prstGeom>
          <a:solidFill>
            <a:srgbClr val="009900"/>
          </a:solidFill>
          <a:ln>
            <a:noFill/>
          </a:ln>
          <a:effectLst/>
        </p:spPr>
        <p:txBody>
          <a:bodyPr lIns="90488" tIns="44450" rIns="90488" bIns="44450" anchor="ctr" anchorCtr="0"/>
          <a:lstStyle/>
          <a:p>
            <a:pPr marL="53975" algn="l"/>
            <a:r>
              <a:rPr lang="en-US" altLang="en-US" b="1" i="0" dirty="0" smtClean="0">
                <a:solidFill>
                  <a:schemeClr val="accent3"/>
                </a:solidFill>
                <a:latin typeface="Liberation Sans" panose="020B0604020202020204" pitchFamily="34" charset="0"/>
              </a:rPr>
              <a:t>INVESTOR INSIGHT</a:t>
            </a:r>
            <a:endParaRPr lang="en-US" altLang="en-US" b="1" i="0" dirty="0">
              <a:solidFill>
                <a:schemeClr val="accent3"/>
              </a:solidFill>
              <a:latin typeface="Liberation Sans" panose="020B0604020202020204" pitchFamily="34" charset="0"/>
            </a:endParaRPr>
          </a:p>
        </p:txBody>
      </p:sp>
      <p:sp>
        <p:nvSpPr>
          <p:cNvPr id="2" name="Rectangle 1"/>
          <p:cNvSpPr/>
          <p:nvPr/>
        </p:nvSpPr>
        <p:spPr>
          <a:xfrm>
            <a:off x="449240" y="1066800"/>
            <a:ext cx="8229600" cy="5221366"/>
          </a:xfrm>
          <a:prstGeom prst="rect">
            <a:avLst/>
          </a:prstGeom>
        </p:spPr>
        <p:txBody>
          <a:bodyPr wrap="square">
            <a:spAutoFit/>
          </a:bodyPr>
          <a:lstStyle/>
          <a:p>
            <a:pPr algn="just">
              <a:lnSpc>
                <a:spcPct val="110000"/>
              </a:lnSpc>
              <a:spcBef>
                <a:spcPts val="600"/>
              </a:spcBef>
            </a:pPr>
            <a:r>
              <a:rPr lang="en-US" sz="2000" b="1" dirty="0" smtClean="0">
                <a:latin typeface="Liberation Sans" panose="020B0604020202020204" pitchFamily="34" charset="0"/>
              </a:rPr>
              <a:t>What Does “Non-Recurring” Really Mean</a:t>
            </a:r>
          </a:p>
          <a:p>
            <a:pPr algn="just">
              <a:lnSpc>
                <a:spcPct val="110000"/>
              </a:lnSpc>
              <a:spcBef>
                <a:spcPts val="600"/>
              </a:spcBef>
            </a:pPr>
            <a:r>
              <a:rPr lang="en-US" sz="2000" dirty="0" smtClean="0">
                <a:latin typeface="Liberation Sans" panose="020B0604020202020204" pitchFamily="34" charset="0"/>
              </a:rPr>
              <a:t>Many </a:t>
            </a:r>
            <a:r>
              <a:rPr lang="en-US" sz="2000" dirty="0">
                <a:latin typeface="Liberation Sans" panose="020B0604020202020204" pitchFamily="34" charset="0"/>
              </a:rPr>
              <a:t>companies incur </a:t>
            </a:r>
            <a:r>
              <a:rPr lang="en-US" sz="2000" dirty="0" smtClean="0">
                <a:latin typeface="Liberation Sans" panose="020B0604020202020204" pitchFamily="34" charset="0"/>
              </a:rPr>
              <a:t>restructuring charges </a:t>
            </a:r>
            <a:r>
              <a:rPr lang="en-US" sz="2000" dirty="0">
                <a:latin typeface="Liberation Sans" panose="020B0604020202020204" pitchFamily="34" charset="0"/>
              </a:rPr>
              <a:t>as they attempt to </a:t>
            </a:r>
            <a:r>
              <a:rPr lang="en-US" sz="2000" dirty="0" smtClean="0">
                <a:latin typeface="Liberation Sans" panose="020B0604020202020204" pitchFamily="34" charset="0"/>
              </a:rPr>
              <a:t>reduce costs</a:t>
            </a:r>
            <a:r>
              <a:rPr lang="en-US" sz="2000" dirty="0">
                <a:latin typeface="Liberation Sans" panose="020B0604020202020204" pitchFamily="34" charset="0"/>
              </a:rPr>
              <a:t>. They often label </a:t>
            </a:r>
            <a:r>
              <a:rPr lang="en-US" sz="2000" dirty="0" smtClean="0">
                <a:latin typeface="Liberation Sans" panose="020B0604020202020204" pitchFamily="34" charset="0"/>
              </a:rPr>
              <a:t>these items </a:t>
            </a:r>
            <a:r>
              <a:rPr lang="en-US" sz="2000" dirty="0">
                <a:latin typeface="Liberation Sans" panose="020B0604020202020204" pitchFamily="34" charset="0"/>
              </a:rPr>
              <a:t>in the income statement </a:t>
            </a:r>
            <a:r>
              <a:rPr lang="en-US" sz="2000" dirty="0" smtClean="0">
                <a:latin typeface="Liberation Sans" panose="020B0604020202020204" pitchFamily="34" charset="0"/>
              </a:rPr>
              <a:t>as “</a:t>
            </a:r>
            <a:r>
              <a:rPr lang="en-US" sz="2000" dirty="0">
                <a:latin typeface="Liberation Sans" panose="020B0604020202020204" pitchFamily="34" charset="0"/>
              </a:rPr>
              <a:t>non-recurring” charges, to </a:t>
            </a:r>
            <a:r>
              <a:rPr lang="en-US" sz="2000" dirty="0" smtClean="0">
                <a:latin typeface="Liberation Sans" panose="020B0604020202020204" pitchFamily="34" charset="0"/>
              </a:rPr>
              <a:t>suggest that </a:t>
            </a:r>
            <a:r>
              <a:rPr lang="en-US" sz="2000" dirty="0">
                <a:latin typeface="Liberation Sans" panose="020B0604020202020204" pitchFamily="34" charset="0"/>
              </a:rPr>
              <a:t>they are isolated events</a:t>
            </a:r>
            <a:r>
              <a:rPr lang="en-US" sz="2000" dirty="0" smtClean="0">
                <a:latin typeface="Liberation Sans" panose="020B0604020202020204" pitchFamily="34" charset="0"/>
              </a:rPr>
              <a:t>, unlikely </a:t>
            </a:r>
            <a:r>
              <a:rPr lang="en-US" sz="2000" dirty="0">
                <a:latin typeface="Liberation Sans" panose="020B0604020202020204" pitchFamily="34" charset="0"/>
              </a:rPr>
              <a:t>to occur in future periods</a:t>
            </a:r>
            <a:r>
              <a:rPr lang="en-US" sz="2000" dirty="0" smtClean="0">
                <a:latin typeface="Liberation Sans" panose="020B0604020202020204" pitchFamily="34" charset="0"/>
              </a:rPr>
              <a:t>. The </a:t>
            </a:r>
            <a:r>
              <a:rPr lang="en-US" sz="2000" dirty="0">
                <a:latin typeface="Liberation Sans" panose="020B0604020202020204" pitchFamily="34" charset="0"/>
              </a:rPr>
              <a:t>question for analysts is, </a:t>
            </a:r>
            <a:r>
              <a:rPr lang="en-US" sz="2000" dirty="0" smtClean="0">
                <a:latin typeface="Liberation Sans" panose="020B0604020202020204" pitchFamily="34" charset="0"/>
              </a:rPr>
              <a:t>are these </a:t>
            </a:r>
            <a:r>
              <a:rPr lang="en-US" sz="2000" dirty="0">
                <a:latin typeface="Liberation Sans" panose="020B0604020202020204" pitchFamily="34" charset="0"/>
              </a:rPr>
              <a:t>costs really one-time, “</a:t>
            </a:r>
            <a:r>
              <a:rPr lang="en-US" sz="2000" dirty="0" smtClean="0">
                <a:latin typeface="Liberation Sans" panose="020B0604020202020204" pitchFamily="34" charset="0"/>
              </a:rPr>
              <a:t>nonrecurring events</a:t>
            </a:r>
            <a:r>
              <a:rPr lang="en-US" sz="2000" dirty="0">
                <a:latin typeface="Liberation Sans" panose="020B0604020202020204" pitchFamily="34" charset="0"/>
              </a:rPr>
              <a:t>” or do they </a:t>
            </a:r>
            <a:r>
              <a:rPr lang="en-US" sz="2000" dirty="0" smtClean="0">
                <a:latin typeface="Liberation Sans" panose="020B0604020202020204" pitchFamily="34" charset="0"/>
              </a:rPr>
              <a:t>reflect problems </a:t>
            </a:r>
            <a:r>
              <a:rPr lang="en-US" sz="2000" dirty="0">
                <a:latin typeface="Liberation Sans" panose="020B0604020202020204" pitchFamily="34" charset="0"/>
              </a:rPr>
              <a:t>that the company </a:t>
            </a:r>
            <a:r>
              <a:rPr lang="en-US" sz="2000" dirty="0" smtClean="0">
                <a:latin typeface="Liberation Sans" panose="020B0604020202020204" pitchFamily="34" charset="0"/>
              </a:rPr>
              <a:t>will be </a:t>
            </a:r>
            <a:r>
              <a:rPr lang="en-US" sz="2000" dirty="0">
                <a:latin typeface="Liberation Sans" panose="020B0604020202020204" pitchFamily="34" charset="0"/>
              </a:rPr>
              <a:t>facing for many periods in </a:t>
            </a:r>
            <a:r>
              <a:rPr lang="en-US" sz="2000" dirty="0" smtClean="0">
                <a:latin typeface="Liberation Sans" panose="020B0604020202020204" pitchFamily="34" charset="0"/>
              </a:rPr>
              <a:t>the future</a:t>
            </a:r>
            <a:r>
              <a:rPr lang="en-US" sz="2000" dirty="0">
                <a:latin typeface="Liberation Sans" panose="020B0604020202020204" pitchFamily="34" charset="0"/>
              </a:rPr>
              <a:t>? If they are one-time events, then they can be </a:t>
            </a:r>
            <a:r>
              <a:rPr lang="en-US" sz="2000" dirty="0" smtClean="0">
                <a:latin typeface="Liberation Sans" panose="020B0604020202020204" pitchFamily="34" charset="0"/>
              </a:rPr>
              <a:t>largely ignored </a:t>
            </a:r>
            <a:r>
              <a:rPr lang="en-US" sz="2000" dirty="0">
                <a:latin typeface="Liberation Sans" panose="020B0604020202020204" pitchFamily="34" charset="0"/>
              </a:rPr>
              <a:t>when trying to predict future earnings</a:t>
            </a:r>
            <a:r>
              <a:rPr lang="en-US" sz="2000" dirty="0" smtClean="0">
                <a:latin typeface="Liberation Sans" panose="020B0604020202020204" pitchFamily="34" charset="0"/>
              </a:rPr>
              <a:t>. But</a:t>
            </a:r>
            <a:r>
              <a:rPr lang="en-US" sz="2000" dirty="0">
                <a:latin typeface="Liberation Sans" panose="020B0604020202020204" pitchFamily="34" charset="0"/>
              </a:rPr>
              <a:t>, some companies report “one-time” restructuring </a:t>
            </a:r>
            <a:r>
              <a:rPr lang="en-US" sz="2000" dirty="0" smtClean="0">
                <a:latin typeface="Liberation Sans" panose="020B0604020202020204" pitchFamily="34" charset="0"/>
              </a:rPr>
              <a:t>charges over </a:t>
            </a:r>
            <a:r>
              <a:rPr lang="en-US" sz="2000" dirty="0">
                <a:latin typeface="Liberation Sans" panose="020B0604020202020204" pitchFamily="34" charset="0"/>
              </a:rPr>
              <a:t>and over again. For example, </a:t>
            </a:r>
            <a:r>
              <a:rPr lang="en-US" sz="2000" b="1" dirty="0">
                <a:solidFill>
                  <a:srgbClr val="CC0000"/>
                </a:solidFill>
                <a:latin typeface="Liberation Sans" panose="020B0604020202020204" pitchFamily="34" charset="0"/>
              </a:rPr>
              <a:t>Procter &amp; Gamble </a:t>
            </a:r>
            <a:r>
              <a:rPr lang="en-US" sz="2000" dirty="0" smtClean="0">
                <a:latin typeface="Liberation Sans" panose="020B0604020202020204" pitchFamily="34" charset="0"/>
              </a:rPr>
              <a:t>reported a </a:t>
            </a:r>
            <a:r>
              <a:rPr lang="en-US" sz="2000" dirty="0">
                <a:latin typeface="Liberation Sans" panose="020B0604020202020204" pitchFamily="34" charset="0"/>
              </a:rPr>
              <a:t>restructuring charge in 12 consecutive quarters, and </a:t>
            </a:r>
            <a:r>
              <a:rPr lang="en-US" sz="2000" b="1" dirty="0">
                <a:solidFill>
                  <a:srgbClr val="CC0000"/>
                </a:solidFill>
                <a:latin typeface="Liberation Sans" panose="020B0604020202020204" pitchFamily="34" charset="0"/>
              </a:rPr>
              <a:t>Motorola</a:t>
            </a:r>
            <a:r>
              <a:rPr lang="en-US" sz="2000" dirty="0" smtClean="0">
                <a:latin typeface="Liberation Sans" panose="020B0604020202020204" pitchFamily="34" charset="0"/>
              </a:rPr>
              <a:t> had </a:t>
            </a:r>
            <a:r>
              <a:rPr lang="en-US" sz="2000" dirty="0">
                <a:latin typeface="Liberation Sans" panose="020B0604020202020204" pitchFamily="34" charset="0"/>
              </a:rPr>
              <a:t>“special” charges in 14 consecutive quarters. On the </a:t>
            </a:r>
            <a:r>
              <a:rPr lang="en-US" sz="2000" dirty="0" smtClean="0">
                <a:latin typeface="Liberation Sans" panose="020B0604020202020204" pitchFamily="34" charset="0"/>
              </a:rPr>
              <a:t>other hand</a:t>
            </a:r>
            <a:r>
              <a:rPr lang="en-US" sz="2000" dirty="0">
                <a:latin typeface="Liberation Sans" panose="020B0604020202020204" pitchFamily="34" charset="0"/>
              </a:rPr>
              <a:t>, other companies have a restructuring charge only once in </a:t>
            </a:r>
            <a:r>
              <a:rPr lang="en-US" sz="2000" dirty="0" smtClean="0">
                <a:latin typeface="Liberation Sans" panose="020B0604020202020204" pitchFamily="34" charset="0"/>
              </a:rPr>
              <a:t>a 5- </a:t>
            </a:r>
            <a:r>
              <a:rPr lang="en-US" sz="2000" dirty="0">
                <a:latin typeface="Liberation Sans" panose="020B0604020202020204" pitchFamily="34" charset="0"/>
              </a:rPr>
              <a:t>or 10-year period. There appears to be no substitute for </a:t>
            </a:r>
            <a:r>
              <a:rPr lang="en-US" sz="2000" dirty="0" smtClean="0">
                <a:latin typeface="Liberation Sans" panose="020B0604020202020204" pitchFamily="34" charset="0"/>
              </a:rPr>
              <a:t>careful analysis </a:t>
            </a:r>
            <a:r>
              <a:rPr lang="en-US" sz="2000" dirty="0">
                <a:latin typeface="Liberation Sans" panose="020B0604020202020204" pitchFamily="34" charset="0"/>
              </a:rPr>
              <a:t>of the numbers that comprise net income.</a:t>
            </a:r>
          </a:p>
        </p:txBody>
      </p:sp>
      <p:sp>
        <p:nvSpPr>
          <p:cNvPr id="7" name="Rectangle 6"/>
          <p:cNvSpPr>
            <a:spLocks noChangeArrowheads="1"/>
          </p:cNvSpPr>
          <p:nvPr/>
        </p:nvSpPr>
        <p:spPr bwMode="auto">
          <a:xfrm>
            <a:off x="527712" y="6285951"/>
            <a:ext cx="8092440" cy="89939"/>
          </a:xfrm>
          <a:prstGeom prst="rect">
            <a:avLst/>
          </a:prstGeom>
          <a:solidFill>
            <a:srgbClr val="006600"/>
          </a:solidFill>
          <a:ln>
            <a:noFill/>
          </a:ln>
          <a:effectLst/>
        </p:spPr>
        <p:txBody>
          <a:bodyPr lIns="90488" tIns="44450" rIns="90488" bIns="44450" anchor="ctr" anchorCtr="0"/>
          <a:lstStyle/>
          <a:p>
            <a:pPr marL="53975" algn="l"/>
            <a:endParaRPr lang="en-US" altLang="en-US" sz="2800" b="1" i="0" dirty="0">
              <a:solidFill>
                <a:schemeClr val="accent3"/>
              </a:solidFill>
              <a:effectLst>
                <a:outerShdw blurRad="38100" dist="38100" dir="2700000" algn="tl">
                  <a:srgbClr val="000000">
                    <a:alpha val="43137"/>
                  </a:srgbClr>
                </a:outerShdw>
              </a:effectLst>
              <a:latin typeface="Liberation Sans" panose="020B0604020202020204" pitchFamily="34" charset="0"/>
            </a:endParaRPr>
          </a:p>
        </p:txBody>
      </p:sp>
      <p:sp>
        <p:nvSpPr>
          <p:cNvPr id="10" name="Text Box 13"/>
          <p:cNvSpPr txBox="1">
            <a:spLocks noChangeArrowheads="1"/>
          </p:cNvSpPr>
          <p:nvPr/>
        </p:nvSpPr>
        <p:spPr bwMode="auto">
          <a:xfrm>
            <a:off x="8153400" y="64452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altLang="en-US" sz="1600" b="1" i="1" dirty="0" smtClean="0">
                <a:solidFill>
                  <a:schemeClr val="bg2"/>
                </a:solidFill>
                <a:latin typeface="Liberation Sans" panose="020B0604020202020204" pitchFamily="34" charset="0"/>
              </a:rPr>
              <a:t>LO 1</a:t>
            </a:r>
            <a:endParaRPr lang="en-US" altLang="en-US" sz="1600" b="1" i="1" dirty="0">
              <a:solidFill>
                <a:schemeClr val="bg2"/>
              </a:solidFill>
              <a:latin typeface="Liberation Sans" panose="020B0604020202020204" pitchFamily="34" charset="0"/>
            </a:endParaRPr>
          </a:p>
        </p:txBody>
      </p:sp>
    </p:spTree>
    <p:extLst>
      <p:ext uri="{BB962C8B-B14F-4D97-AF65-F5344CB8AC3E}">
        <p14:creationId xmlns:p14="http://schemas.microsoft.com/office/powerpoint/2010/main" val="157837079"/>
      </p:ext>
    </p:extLst>
  </p:cSld>
  <p:clrMapOvr>
    <a:masterClrMapping/>
  </p:clrMapOvr>
  <p:transition>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7" name="Rectangle 2051"/>
          <p:cNvSpPr>
            <a:spLocks noGrp="1" noChangeArrowheads="1"/>
          </p:cNvSpPr>
          <p:nvPr>
            <p:ph type="body" idx="4294967295"/>
          </p:nvPr>
        </p:nvSpPr>
        <p:spPr>
          <a:xfrm>
            <a:off x="457200" y="2438400"/>
            <a:ext cx="7086600" cy="1394036"/>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p>
            <a:pPr marL="0" indent="0">
              <a:lnSpc>
                <a:spcPct val="110000"/>
              </a:lnSpc>
              <a:spcBef>
                <a:spcPct val="5000"/>
              </a:spcBef>
              <a:buFont typeface="Wingdings" pitchFamily="2" charset="2"/>
              <a:buNone/>
            </a:pPr>
            <a:r>
              <a:rPr lang="en-US" sz="4000" dirty="0" smtClean="0">
                <a:solidFill>
                  <a:schemeClr val="tx1"/>
                </a:solidFill>
                <a:effectLst/>
                <a:latin typeface="Liberation Sans" panose="020B0604020202020204" pitchFamily="34" charset="0"/>
              </a:rPr>
              <a:t>Financial Analysis: The Big Picture</a:t>
            </a:r>
            <a:endParaRPr lang="en-US" altLang="en-US" sz="4000" dirty="0">
              <a:solidFill>
                <a:schemeClr val="tx1"/>
              </a:solidFill>
              <a:effectLst/>
              <a:latin typeface="Liberation Sans" panose="020B0604020202020204" pitchFamily="34" charset="0"/>
            </a:endParaRPr>
          </a:p>
        </p:txBody>
      </p:sp>
      <p:sp>
        <p:nvSpPr>
          <p:cNvPr id="321540" name="Text Box 2052"/>
          <p:cNvSpPr txBox="1">
            <a:spLocks noChangeArrowheads="1"/>
          </p:cNvSpPr>
          <p:nvPr/>
        </p:nvSpPr>
        <p:spPr bwMode="auto">
          <a:xfrm>
            <a:off x="2071048" y="5791200"/>
            <a:ext cx="4953000" cy="684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lgn="ctr">
              <a:defRPr sz="2400">
                <a:solidFill>
                  <a:schemeClr val="tx1"/>
                </a:solidFill>
                <a:latin typeface="Times New Roman" pitchFamily="18"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spcBef>
                <a:spcPts val="300"/>
              </a:spcBef>
            </a:pPr>
            <a:r>
              <a:rPr lang="en-US" altLang="en-US" sz="1800" i="0" dirty="0" smtClean="0">
                <a:effectLst/>
                <a:latin typeface="Liberation Sans" panose="020B0604020202020204" pitchFamily="34" charset="0"/>
              </a:rPr>
              <a:t>Kimmel </a:t>
            </a:r>
            <a:r>
              <a:rPr lang="en-US" altLang="en-US" sz="1800" i="0" dirty="0" smtClean="0">
                <a:effectLst/>
                <a:latin typeface="Arial"/>
                <a:cs typeface="Arial"/>
              </a:rPr>
              <a:t>● Weygandt ● Kieso</a:t>
            </a:r>
            <a:endParaRPr lang="en-US" altLang="en-US" sz="1800" i="0" dirty="0" smtClean="0">
              <a:effectLst/>
              <a:latin typeface="Liberation Sans" panose="020B0604020202020204" pitchFamily="34" charset="0"/>
            </a:endParaRPr>
          </a:p>
          <a:p>
            <a:pPr>
              <a:spcBef>
                <a:spcPts val="300"/>
              </a:spcBef>
            </a:pPr>
            <a:r>
              <a:rPr lang="en-US" altLang="en-US" sz="1800" i="0" dirty="0" smtClean="0">
                <a:effectLst/>
                <a:latin typeface="Liberation Sans" panose="020B0604020202020204" pitchFamily="34" charset="0"/>
              </a:rPr>
              <a:t>Financial </a:t>
            </a:r>
            <a:r>
              <a:rPr lang="en-US" altLang="en-US" sz="1800" i="0" dirty="0">
                <a:effectLst/>
                <a:latin typeface="Liberation Sans" panose="020B0604020202020204" pitchFamily="34" charset="0"/>
              </a:rPr>
              <a:t>Accounting,  </a:t>
            </a:r>
            <a:r>
              <a:rPr lang="en-US" altLang="en-US" sz="1800" i="0" dirty="0" smtClean="0">
                <a:effectLst/>
                <a:latin typeface="Liberation Sans" panose="020B0604020202020204" pitchFamily="34" charset="0"/>
              </a:rPr>
              <a:t>Eighth </a:t>
            </a:r>
            <a:r>
              <a:rPr lang="en-US" altLang="en-US" sz="1800" i="0" dirty="0">
                <a:effectLst/>
                <a:latin typeface="Liberation Sans" panose="020B0604020202020204" pitchFamily="34" charset="0"/>
              </a:rPr>
              <a:t>Edition</a:t>
            </a:r>
          </a:p>
        </p:txBody>
      </p:sp>
      <p:cxnSp>
        <p:nvCxnSpPr>
          <p:cNvPr id="4" name="Straight Connector 3"/>
          <p:cNvCxnSpPr/>
          <p:nvPr/>
        </p:nvCxnSpPr>
        <p:spPr bwMode="auto">
          <a:xfrm>
            <a:off x="587992" y="2354240"/>
            <a:ext cx="7924800" cy="0"/>
          </a:xfrm>
          <a:prstGeom prst="line">
            <a:avLst/>
          </a:prstGeom>
          <a:solidFill>
            <a:schemeClr val="accent1"/>
          </a:solidFill>
          <a:ln w="38100" cap="sq" cmpd="sng" algn="ctr">
            <a:solidFill>
              <a:schemeClr val="tx1"/>
            </a:solidFill>
            <a:prstDash val="solid"/>
            <a:round/>
            <a:headEnd type="none" w="sm" len="sm"/>
            <a:tailEnd type="none" w="sm" len="sm"/>
          </a:ln>
          <a:effectLst/>
        </p:spPr>
      </p:cxnSp>
      <p:pic>
        <p:nvPicPr>
          <p:cNvPr id="1026" name="Picture 2" descr="Wil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9578" y="572595"/>
            <a:ext cx="2028444" cy="42643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57200" y="-209474"/>
            <a:ext cx="2971800" cy="3031599"/>
          </a:xfrm>
          <a:prstGeom prst="rect">
            <a:avLst/>
          </a:prstGeom>
          <a:noFill/>
          <a:ln>
            <a:noFill/>
          </a:ln>
        </p:spPr>
        <p:txBody>
          <a:bodyPr wrap="square" lIns="45720" rIns="45720" rtlCol="0" anchor="ctr" anchorCtr="0">
            <a:spAutoFit/>
          </a:bodyPr>
          <a:lstStyle/>
          <a:p>
            <a:pPr algn="l"/>
            <a:r>
              <a:rPr lang="en-US" sz="19100" i="0" dirty="0" smtClean="0">
                <a:solidFill>
                  <a:srgbClr val="0070C0"/>
                </a:solidFill>
                <a:effectLst/>
                <a:latin typeface="+mn-lt"/>
              </a:rPr>
              <a:t>13</a:t>
            </a:r>
            <a:endParaRPr lang="en-US" sz="19100" i="0" dirty="0">
              <a:solidFill>
                <a:srgbClr val="0070C0"/>
              </a:solidFill>
              <a:effectLst/>
              <a:latin typeface="+mn-lt"/>
            </a:endParaRPr>
          </a:p>
        </p:txBody>
      </p:sp>
    </p:spTree>
    <p:extLst>
      <p:ext uri="{BB962C8B-B14F-4D97-AF65-F5344CB8AC3E}">
        <p14:creationId xmlns:p14="http://schemas.microsoft.com/office/powerpoint/2010/main" val="2694930577"/>
      </p:ext>
    </p:extLst>
  </p:cSld>
  <p:clrMapOvr>
    <a:masterClrMapping/>
  </p:clrMapOvr>
  <p:transition>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1463300" name="Rectangle 4"/>
          <p:cNvSpPr>
            <a:spLocks noChangeArrowheads="1"/>
          </p:cNvSpPr>
          <p:nvPr/>
        </p:nvSpPr>
        <p:spPr bwMode="auto">
          <a:xfrm>
            <a:off x="609600" y="1891352"/>
            <a:ext cx="7848600" cy="213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sz="2400">
                <a:solidFill>
                  <a:schemeClr val="tx1"/>
                </a:solidFill>
                <a:latin typeface="Times New Roman" pitchFamily="18" charset="0"/>
              </a:defRPr>
            </a:lvl1pPr>
            <a:lvl2pPr marL="685800" indent="-457200" algn="l">
              <a:defRPr sz="2400">
                <a:solidFill>
                  <a:schemeClr val="tx1"/>
                </a:solidFill>
                <a:latin typeface="Times New Roman" pitchFamily="18" charset="0"/>
              </a:defRPr>
            </a:lvl2pPr>
            <a:lvl3pPr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nSpc>
                <a:spcPct val="125000"/>
              </a:lnSpc>
              <a:spcBef>
                <a:spcPts val="1200"/>
              </a:spcBef>
            </a:pPr>
            <a:r>
              <a:rPr lang="en-US" altLang="en-US" sz="2300" dirty="0">
                <a:latin typeface="Liberation Sans" panose="020B0604020202020204" pitchFamily="34" charset="0"/>
              </a:rPr>
              <a:t>All changes in stockholders’ equity except those resulting from </a:t>
            </a:r>
          </a:p>
          <a:p>
            <a:pPr lvl="1">
              <a:lnSpc>
                <a:spcPct val="125000"/>
              </a:lnSpc>
              <a:spcBef>
                <a:spcPts val="1200"/>
              </a:spcBef>
              <a:buClr>
                <a:srgbClr val="CC0000"/>
              </a:buClr>
              <a:buSzPct val="80000"/>
              <a:buFont typeface="Wingdings" pitchFamily="2" charset="2"/>
              <a:buChar char="u"/>
            </a:pPr>
            <a:r>
              <a:rPr lang="en-US" altLang="en-US" sz="2200" dirty="0">
                <a:latin typeface="Liberation Sans" panose="020B0604020202020204" pitchFamily="34" charset="0"/>
              </a:rPr>
              <a:t>investments by stockholders and </a:t>
            </a:r>
          </a:p>
          <a:p>
            <a:pPr lvl="1">
              <a:lnSpc>
                <a:spcPct val="125000"/>
              </a:lnSpc>
              <a:spcBef>
                <a:spcPts val="1200"/>
              </a:spcBef>
              <a:buClr>
                <a:srgbClr val="CC0000"/>
              </a:buClr>
              <a:buSzPct val="80000"/>
              <a:buFont typeface="Wingdings" pitchFamily="2" charset="2"/>
              <a:buChar char="u"/>
            </a:pPr>
            <a:r>
              <a:rPr lang="en-US" altLang="en-US" sz="2200" dirty="0">
                <a:latin typeface="Liberation Sans" panose="020B0604020202020204" pitchFamily="34" charset="0"/>
              </a:rPr>
              <a:t>distributions to stockholders.</a:t>
            </a:r>
          </a:p>
        </p:txBody>
      </p:sp>
      <p:sp>
        <p:nvSpPr>
          <p:cNvPr id="1463301" name="Rectangle 5"/>
          <p:cNvSpPr>
            <a:spLocks noChangeArrowheads="1"/>
          </p:cNvSpPr>
          <p:nvPr/>
        </p:nvSpPr>
        <p:spPr bwMode="auto">
          <a:xfrm>
            <a:off x="609600" y="4100512"/>
            <a:ext cx="7700963" cy="1977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sz="2400">
                <a:solidFill>
                  <a:schemeClr val="tx1"/>
                </a:solidFill>
                <a:latin typeface="Times New Roman" pitchFamily="18" charset="0"/>
              </a:defRPr>
            </a:lvl1pPr>
            <a:lvl2pPr marL="685800" indent="-457200" algn="l">
              <a:defRPr sz="2400">
                <a:solidFill>
                  <a:schemeClr val="tx1"/>
                </a:solidFill>
                <a:latin typeface="Times New Roman" pitchFamily="18" charset="0"/>
              </a:defRPr>
            </a:lvl2pPr>
            <a:lvl3pPr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nSpc>
                <a:spcPct val="125000"/>
              </a:lnSpc>
              <a:spcBef>
                <a:spcPts val="1200"/>
              </a:spcBef>
            </a:pPr>
            <a:r>
              <a:rPr lang="en-US" altLang="en-US" sz="2300" dirty="0">
                <a:latin typeface="Liberation Sans" panose="020B0604020202020204" pitchFamily="34" charset="0"/>
              </a:rPr>
              <a:t>Certain gains and losses bypass net income and instead are reported as direct adjustments to stockholders’ equity.</a:t>
            </a:r>
          </a:p>
          <a:p>
            <a:pPr lvl="1">
              <a:lnSpc>
                <a:spcPct val="125000"/>
              </a:lnSpc>
              <a:spcBef>
                <a:spcPts val="1200"/>
              </a:spcBef>
              <a:buClr>
                <a:srgbClr val="CC0000"/>
              </a:buClr>
              <a:buSzPct val="80000"/>
              <a:buFont typeface="Wingdings" pitchFamily="2" charset="2"/>
              <a:buChar char="u"/>
            </a:pPr>
            <a:r>
              <a:rPr lang="en-US" altLang="en-US" sz="2200" b="1" dirty="0">
                <a:latin typeface="Liberation Sans" panose="020B0604020202020204" pitchFamily="34" charset="0"/>
              </a:rPr>
              <a:t>Example</a:t>
            </a:r>
            <a:r>
              <a:rPr lang="en-US" altLang="en-US" sz="2200" dirty="0">
                <a:latin typeface="Liberation Sans" panose="020B0604020202020204" pitchFamily="34" charset="0"/>
              </a:rPr>
              <a:t> – Unrealized gain or loss on Available-for-sale </a:t>
            </a:r>
            <a:r>
              <a:rPr lang="en-US" altLang="en-US" sz="2200" dirty="0" smtClean="0">
                <a:latin typeface="Liberation Sans" panose="020B0604020202020204" pitchFamily="34" charset="0"/>
              </a:rPr>
              <a:t>securities.</a:t>
            </a:r>
            <a:endParaRPr lang="en-US" altLang="en-US" sz="2200" dirty="0">
              <a:latin typeface="Liberation Sans" panose="020B0604020202020204" pitchFamily="34" charset="0"/>
            </a:endParaRPr>
          </a:p>
        </p:txBody>
      </p:sp>
      <p:sp>
        <p:nvSpPr>
          <p:cNvPr id="620547" name="Rectangle 3"/>
          <p:cNvSpPr>
            <a:spLocks noChangeArrowheads="1"/>
          </p:cNvSpPr>
          <p:nvPr/>
        </p:nvSpPr>
        <p:spPr bwMode="auto">
          <a:xfrm>
            <a:off x="609600" y="1295400"/>
            <a:ext cx="7772400"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l">
              <a:defRPr sz="2400">
                <a:solidFill>
                  <a:schemeClr val="tx1"/>
                </a:solidFill>
                <a:latin typeface="Times New Roman" pitchFamily="18" charset="0"/>
              </a:defRPr>
            </a:lvl1pPr>
            <a:lvl2pPr marL="742950" indent="-285750" algn="l">
              <a:defRPr sz="2400">
                <a:solidFill>
                  <a:schemeClr val="tx1"/>
                </a:solidFill>
                <a:latin typeface="Times New Roman" pitchFamily="18" charset="0"/>
              </a:defRPr>
            </a:lvl2pPr>
            <a:lvl3pPr marL="11430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buSzPct val="80000"/>
            </a:pPr>
            <a:r>
              <a:rPr lang="en-US" altLang="en-US" sz="2800" b="1" dirty="0">
                <a:solidFill>
                  <a:srgbClr val="CC0000"/>
                </a:solidFill>
                <a:latin typeface="Liberation Sans" panose="020B0604020202020204" pitchFamily="34" charset="0"/>
              </a:rPr>
              <a:t>Comprehensive Income</a:t>
            </a:r>
          </a:p>
        </p:txBody>
      </p:sp>
      <p:sp>
        <p:nvSpPr>
          <p:cNvPr id="8"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9" name="Rectangle 2"/>
          <p:cNvSpPr>
            <a:spLocks noChangeArrowheads="1"/>
          </p:cNvSpPr>
          <p:nvPr/>
        </p:nvSpPr>
        <p:spPr bwMode="auto">
          <a:xfrm>
            <a:off x="609600" y="304800"/>
            <a:ext cx="81534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SUSTAINABLE INCOME</a:t>
            </a:r>
            <a:endParaRPr lang="en-US" altLang="en-US" sz="3200" b="1" dirty="0">
              <a:solidFill>
                <a:schemeClr val="tx2">
                  <a:lumMod val="50000"/>
                </a:schemeClr>
              </a:solidFill>
              <a:latin typeface="Liberation Sans" panose="020B0604020202020204" pitchFamily="34" charset="0"/>
            </a:endParaRPr>
          </a:p>
        </p:txBody>
      </p:sp>
      <p:sp>
        <p:nvSpPr>
          <p:cNvPr id="7"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altLang="en-US" sz="1600" b="1" i="1" dirty="0" smtClean="0">
                <a:solidFill>
                  <a:schemeClr val="bg2"/>
                </a:solidFill>
                <a:latin typeface="Liberation Sans" panose="020B0604020202020204" pitchFamily="34" charset="0"/>
              </a:rPr>
              <a:t>LO 1</a:t>
            </a:r>
            <a:endParaRPr lang="en-US" altLang="en-US" sz="1600" b="1" i="1" dirty="0">
              <a:solidFill>
                <a:schemeClr val="bg2"/>
              </a:solidFill>
              <a:latin typeface="Liberation Sans" panose="020B0604020202020204" pitchFamily="34" charset="0"/>
            </a:endParaRPr>
          </a:p>
        </p:txBody>
      </p:sp>
    </p:spTree>
  </p:cSld>
  <p:clrMapOvr>
    <a:masterClrMapping/>
  </p:clrMapOvr>
  <p:transition>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1263618" name="Text Box 2"/>
          <p:cNvSpPr txBox="1">
            <a:spLocks noChangeArrowheads="1"/>
          </p:cNvSpPr>
          <p:nvPr/>
        </p:nvSpPr>
        <p:spPr bwMode="auto">
          <a:xfrm>
            <a:off x="609600" y="1295400"/>
            <a:ext cx="8077200" cy="54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sz="2400">
                <a:solidFill>
                  <a:schemeClr val="tx1"/>
                </a:solidFill>
                <a:latin typeface="Times New Roman" pitchFamily="18" charset="0"/>
              </a:defRPr>
            </a:lvl1pPr>
            <a:lvl2pPr marL="692150" indent="-457200" algn="l">
              <a:defRPr sz="2400">
                <a:solidFill>
                  <a:schemeClr val="tx1"/>
                </a:solidFill>
                <a:latin typeface="Times New Roman" pitchFamily="18" charset="0"/>
              </a:defRPr>
            </a:lvl2pPr>
            <a:lvl3pPr marL="1606550" indent="-401638" algn="l">
              <a:defRPr sz="2400">
                <a:solidFill>
                  <a:schemeClr val="tx1"/>
                </a:solidFill>
                <a:latin typeface="Times New Roman" pitchFamily="18" charset="0"/>
              </a:defRPr>
            </a:lvl3pPr>
            <a:lvl4pPr marL="2351088" indent="-457200" algn="l">
              <a:defRPr sz="2400">
                <a:solidFill>
                  <a:schemeClr val="tx1"/>
                </a:solidFill>
                <a:latin typeface="Times New Roman" pitchFamily="18" charset="0"/>
              </a:defRPr>
            </a:lvl4pPr>
            <a:lvl5pPr marL="2922588" indent="-457200" algn="l">
              <a:defRPr sz="2400">
                <a:solidFill>
                  <a:schemeClr val="tx1"/>
                </a:solidFill>
                <a:latin typeface="Times New Roman" pitchFamily="18" charset="0"/>
              </a:defRPr>
            </a:lvl5pPr>
            <a:lvl6pPr marL="3379788" indent="-457200" eaLnBrk="0" fontAlgn="base" hangingPunct="0">
              <a:spcBef>
                <a:spcPct val="0"/>
              </a:spcBef>
              <a:spcAft>
                <a:spcPct val="0"/>
              </a:spcAft>
              <a:defRPr sz="2400">
                <a:solidFill>
                  <a:schemeClr val="tx1"/>
                </a:solidFill>
                <a:latin typeface="Times New Roman" pitchFamily="18" charset="0"/>
              </a:defRPr>
            </a:lvl6pPr>
            <a:lvl7pPr marL="3836988" indent="-457200" eaLnBrk="0" fontAlgn="base" hangingPunct="0">
              <a:spcBef>
                <a:spcPct val="0"/>
              </a:spcBef>
              <a:spcAft>
                <a:spcPct val="0"/>
              </a:spcAft>
              <a:defRPr sz="2400">
                <a:solidFill>
                  <a:schemeClr val="tx1"/>
                </a:solidFill>
                <a:latin typeface="Times New Roman" pitchFamily="18" charset="0"/>
              </a:defRPr>
            </a:lvl7pPr>
            <a:lvl8pPr marL="4294188" indent="-457200" eaLnBrk="0" fontAlgn="base" hangingPunct="0">
              <a:spcBef>
                <a:spcPct val="0"/>
              </a:spcBef>
              <a:spcAft>
                <a:spcPct val="0"/>
              </a:spcAft>
              <a:defRPr sz="2400">
                <a:solidFill>
                  <a:schemeClr val="tx1"/>
                </a:solidFill>
                <a:latin typeface="Times New Roman" pitchFamily="18" charset="0"/>
              </a:defRPr>
            </a:lvl8pPr>
            <a:lvl9pPr marL="4751388" indent="-457200" eaLnBrk="0" fontAlgn="base" hangingPunct="0">
              <a:spcBef>
                <a:spcPct val="0"/>
              </a:spcBef>
              <a:spcAft>
                <a:spcPct val="0"/>
              </a:spcAft>
              <a:defRPr sz="2400">
                <a:solidFill>
                  <a:schemeClr val="tx1"/>
                </a:solidFill>
                <a:latin typeface="Times New Roman" pitchFamily="18" charset="0"/>
              </a:defRPr>
            </a:lvl9pPr>
          </a:lstStyle>
          <a:p>
            <a:pPr>
              <a:lnSpc>
                <a:spcPct val="115000"/>
              </a:lnSpc>
              <a:spcBef>
                <a:spcPct val="40000"/>
              </a:spcBef>
              <a:buSzPct val="80000"/>
            </a:pPr>
            <a:r>
              <a:rPr lang="en-US" altLang="en-US" sz="2600" b="1" dirty="0" smtClean="0">
                <a:latin typeface="Liberation Sans" panose="020B0604020202020204" pitchFamily="34" charset="0"/>
              </a:rPr>
              <a:t>ILLUSTRATION OF COMPREHENSIVE INCOME</a:t>
            </a:r>
            <a:endParaRPr lang="en-US" altLang="en-US" sz="2600" b="1" dirty="0">
              <a:latin typeface="Liberation Sans" panose="020B0604020202020204" pitchFamily="34" charset="0"/>
            </a:endParaRPr>
          </a:p>
        </p:txBody>
      </p:sp>
      <p:sp>
        <p:nvSpPr>
          <p:cNvPr id="1263621" name="Rectangle 5"/>
          <p:cNvSpPr>
            <a:spLocks noChangeArrowheads="1"/>
          </p:cNvSpPr>
          <p:nvPr/>
        </p:nvSpPr>
        <p:spPr bwMode="auto">
          <a:xfrm>
            <a:off x="609600" y="1856096"/>
            <a:ext cx="8077200" cy="369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25000"/>
              </a:lnSpc>
              <a:spcBef>
                <a:spcPts val="1200"/>
              </a:spcBef>
            </a:pPr>
            <a:r>
              <a:rPr lang="en-US" altLang="en-US" sz="2200" dirty="0">
                <a:latin typeface="Liberation Sans" panose="020B0604020202020204" pitchFamily="34" charset="0"/>
              </a:rPr>
              <a:t>Accounting standards require companies to adjust most investments in stocks and bonds up or down to their market value at the end of each accounting period. </a:t>
            </a:r>
          </a:p>
          <a:p>
            <a:pPr algn="l">
              <a:lnSpc>
                <a:spcPct val="125000"/>
              </a:lnSpc>
              <a:spcBef>
                <a:spcPts val="1200"/>
              </a:spcBef>
            </a:pPr>
            <a:r>
              <a:rPr lang="en-US" altLang="en-US" sz="2100" b="1" dirty="0">
                <a:latin typeface="Liberation Sans" panose="020B0604020202020204" pitchFamily="34" charset="0"/>
              </a:rPr>
              <a:t>Illustration: </a:t>
            </a:r>
            <a:r>
              <a:rPr lang="en-US" altLang="en-US" sz="2100" dirty="0" smtClean="0">
                <a:latin typeface="Liberation Sans" panose="020B0604020202020204" pitchFamily="34" charset="0"/>
              </a:rPr>
              <a:t>During 2017 Stassi </a:t>
            </a:r>
            <a:r>
              <a:rPr lang="en-US" altLang="en-US" sz="2100" dirty="0">
                <a:latin typeface="Liberation Sans" panose="020B0604020202020204" pitchFamily="34" charset="0"/>
              </a:rPr>
              <a:t>Company purchased IBM stock for $10,000 as an investment.  At the end of </a:t>
            </a:r>
            <a:r>
              <a:rPr lang="en-US" altLang="en-US" sz="2100" dirty="0" smtClean="0">
                <a:latin typeface="Liberation Sans" panose="020B0604020202020204" pitchFamily="34" charset="0"/>
              </a:rPr>
              <a:t>2017 Stassi </a:t>
            </a:r>
            <a:r>
              <a:rPr lang="en-US" altLang="en-US" sz="2100" dirty="0">
                <a:latin typeface="Liberation Sans" panose="020B0604020202020204" pitchFamily="34" charset="0"/>
              </a:rPr>
              <a:t>was still holding the investment, but the stock’s market value was now $8,000.  </a:t>
            </a:r>
          </a:p>
          <a:p>
            <a:pPr algn="l">
              <a:lnSpc>
                <a:spcPct val="125000"/>
              </a:lnSpc>
              <a:spcBef>
                <a:spcPts val="1200"/>
              </a:spcBef>
            </a:pPr>
            <a:r>
              <a:rPr lang="en-US" altLang="en-US" sz="2100" dirty="0">
                <a:latin typeface="Liberation Sans" panose="020B0604020202020204" pitchFamily="34" charset="0"/>
              </a:rPr>
              <a:t>How should Stassi account for the $2,000 unrealized loss?</a:t>
            </a:r>
          </a:p>
        </p:txBody>
      </p:sp>
      <p:sp>
        <p:nvSpPr>
          <p:cNvPr id="7"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8" name="Rectangle 2"/>
          <p:cNvSpPr>
            <a:spLocks noChangeArrowheads="1"/>
          </p:cNvSpPr>
          <p:nvPr/>
        </p:nvSpPr>
        <p:spPr bwMode="auto">
          <a:xfrm>
            <a:off x="609600" y="304800"/>
            <a:ext cx="81534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rgbClr val="CC0000"/>
                </a:solidFill>
                <a:latin typeface="Liberation Sans" panose="020B0604020202020204" pitchFamily="34" charset="0"/>
              </a:rPr>
              <a:t>Comprehensive Income</a:t>
            </a:r>
            <a:endParaRPr lang="en-US" altLang="en-US" sz="3200" b="1" dirty="0">
              <a:solidFill>
                <a:srgbClr val="CC0000"/>
              </a:solidFill>
              <a:latin typeface="Liberation Sans" panose="020B0604020202020204" pitchFamily="34" charset="0"/>
            </a:endParaRPr>
          </a:p>
        </p:txBody>
      </p:sp>
      <p:sp>
        <p:nvSpPr>
          <p:cNvPr id="6"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altLang="en-US" sz="1600" b="1" i="1" dirty="0" smtClean="0">
                <a:solidFill>
                  <a:schemeClr val="bg2"/>
                </a:solidFill>
                <a:latin typeface="Liberation Sans" panose="020B0604020202020204" pitchFamily="34" charset="0"/>
              </a:rPr>
              <a:t>LO 1</a:t>
            </a:r>
            <a:endParaRPr lang="en-US" altLang="en-US" sz="1600" b="1" i="1" dirty="0">
              <a:solidFill>
                <a:schemeClr val="bg2"/>
              </a:solidFill>
              <a:latin typeface="Liberation Sans" panose="020B0604020202020204" pitchFamily="34" charset="0"/>
            </a:endParaRPr>
          </a:p>
        </p:txBody>
      </p:sp>
    </p:spTree>
  </p:cSld>
  <p:clrMapOvr>
    <a:masterClrMapping/>
  </p:clrMapOvr>
  <p:transition>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1267717" name="Rectangle 5"/>
          <p:cNvSpPr>
            <a:spLocks noChangeArrowheads="1"/>
          </p:cNvSpPr>
          <p:nvPr/>
        </p:nvSpPr>
        <p:spPr bwMode="auto">
          <a:xfrm>
            <a:off x="609600" y="1846263"/>
            <a:ext cx="8077200" cy="2631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sz="2400">
                <a:solidFill>
                  <a:schemeClr val="tx1"/>
                </a:solidFill>
                <a:latin typeface="Times New Roman" pitchFamily="18" charset="0"/>
              </a:defRPr>
            </a:lvl1pPr>
            <a:lvl2pPr marL="914400" indent="-457200" algn="l">
              <a:defRPr sz="2400">
                <a:solidFill>
                  <a:schemeClr val="tx1"/>
                </a:solidFill>
                <a:latin typeface="Times New Roman" pitchFamily="18" charset="0"/>
              </a:defRPr>
            </a:lvl2pPr>
            <a:lvl3pPr marL="1028700"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nSpc>
                <a:spcPct val="125000"/>
              </a:lnSpc>
              <a:spcBef>
                <a:spcPts val="1200"/>
              </a:spcBef>
            </a:pPr>
            <a:r>
              <a:rPr lang="en-US" altLang="en-US" sz="2200" dirty="0">
                <a:latin typeface="Liberation Sans" panose="020B0604020202020204" pitchFamily="34" charset="0"/>
              </a:rPr>
              <a:t>How should Stassi account for the $2,000 unrealized loss?</a:t>
            </a:r>
          </a:p>
          <a:p>
            <a:pPr>
              <a:lnSpc>
                <a:spcPct val="125000"/>
              </a:lnSpc>
              <a:spcBef>
                <a:spcPts val="1200"/>
              </a:spcBef>
            </a:pPr>
            <a:r>
              <a:rPr lang="en-US" altLang="en-US" sz="2200" b="1" dirty="0">
                <a:latin typeface="Liberation Sans" panose="020B0604020202020204" pitchFamily="34" charset="0"/>
              </a:rPr>
              <a:t>Answer:</a:t>
            </a:r>
            <a:r>
              <a:rPr lang="en-US" altLang="en-US" sz="2200" dirty="0">
                <a:latin typeface="Liberation Sans" panose="020B0604020202020204" pitchFamily="34" charset="0"/>
              </a:rPr>
              <a:t> </a:t>
            </a:r>
            <a:r>
              <a:rPr lang="en-US" altLang="en-US" sz="2200" dirty="0" smtClean="0">
                <a:latin typeface="Liberation Sans" panose="020B0604020202020204" pitchFamily="34" charset="0"/>
              </a:rPr>
              <a:t>Depends </a:t>
            </a:r>
            <a:r>
              <a:rPr lang="en-US" altLang="en-US" sz="2200" dirty="0">
                <a:latin typeface="Liberation Sans" panose="020B0604020202020204" pitchFamily="34" charset="0"/>
              </a:rPr>
              <a:t>on whether Stassi classifies the IBM stock as a </a:t>
            </a:r>
          </a:p>
          <a:p>
            <a:pPr lvl="1">
              <a:lnSpc>
                <a:spcPct val="125000"/>
              </a:lnSpc>
              <a:spcBef>
                <a:spcPts val="1200"/>
              </a:spcBef>
              <a:buClr>
                <a:srgbClr val="CC0000"/>
              </a:buClr>
              <a:buSzPct val="80000"/>
              <a:buFont typeface="Wingdings" pitchFamily="2" charset="2"/>
              <a:buChar char="u"/>
            </a:pPr>
            <a:r>
              <a:rPr lang="en-US" altLang="en-US" sz="2100" dirty="0">
                <a:latin typeface="Liberation Sans" panose="020B0604020202020204" pitchFamily="34" charset="0"/>
              </a:rPr>
              <a:t>Trading security or an </a:t>
            </a:r>
          </a:p>
          <a:p>
            <a:pPr lvl="1">
              <a:lnSpc>
                <a:spcPct val="125000"/>
              </a:lnSpc>
              <a:spcBef>
                <a:spcPts val="1200"/>
              </a:spcBef>
              <a:buClr>
                <a:srgbClr val="CC0000"/>
              </a:buClr>
              <a:buSzPct val="80000"/>
              <a:buFont typeface="Wingdings" pitchFamily="2" charset="2"/>
              <a:buChar char="u"/>
            </a:pPr>
            <a:r>
              <a:rPr lang="en-US" altLang="en-US" sz="2100" dirty="0">
                <a:latin typeface="Liberation Sans" panose="020B0604020202020204" pitchFamily="34" charset="0"/>
              </a:rPr>
              <a:t>Available for-sale security. </a:t>
            </a:r>
          </a:p>
        </p:txBody>
      </p:sp>
      <p:sp>
        <p:nvSpPr>
          <p:cNvPr id="1267718" name="Rectangle 6"/>
          <p:cNvSpPr>
            <a:spLocks noChangeArrowheads="1"/>
          </p:cNvSpPr>
          <p:nvPr/>
        </p:nvSpPr>
        <p:spPr bwMode="auto">
          <a:xfrm>
            <a:off x="5943600" y="3092125"/>
            <a:ext cx="2743200" cy="1210331"/>
          </a:xfrm>
          <a:prstGeom prst="rect">
            <a:avLst/>
          </a:prstGeom>
          <a:solidFill>
            <a:srgbClr val="FFFFC5"/>
          </a:solidFill>
          <a:ln w="28575" cap="sq">
            <a:solidFill>
              <a:schemeClr val="tx1"/>
            </a:solidFill>
            <a:miter lim="800000"/>
            <a:headEnd type="none" w="sm" len="sm"/>
            <a:tailEnd type="none" w="sm" len="sm"/>
          </a:ln>
          <a:effectLst>
            <a:innerShdw blurRad="114300">
              <a:prstClr val="black"/>
            </a:innerShdw>
          </a:effectLst>
        </p:spPr>
        <p:txBody>
          <a:bodyPr lIns="182880" tIns="0" rIns="182880" anchor="ctr" anchorCtr="0">
            <a:noAutofit/>
          </a:bodyPr>
          <a:lstStyle/>
          <a:p>
            <a:pPr>
              <a:spcBef>
                <a:spcPts val="600"/>
              </a:spcBef>
            </a:pPr>
            <a:r>
              <a:rPr lang="en-US" altLang="en-US" sz="1900" b="1" dirty="0">
                <a:latin typeface="Liberation Sans" panose="020B0604020202020204" pitchFamily="34" charset="0"/>
              </a:rPr>
              <a:t>Unrealized gains and losses </a:t>
            </a:r>
          </a:p>
          <a:p>
            <a:pPr>
              <a:spcBef>
                <a:spcPts val="600"/>
              </a:spcBef>
            </a:pPr>
            <a:r>
              <a:rPr lang="en-US" altLang="en-US" sz="1900" b="1" dirty="0">
                <a:latin typeface="Liberation Sans" panose="020B0604020202020204" pitchFamily="34" charset="0"/>
              </a:rPr>
              <a:t>(Income Statement)</a:t>
            </a:r>
          </a:p>
        </p:txBody>
      </p:sp>
      <p:sp>
        <p:nvSpPr>
          <p:cNvPr id="1267719" name="Rectangle 7"/>
          <p:cNvSpPr>
            <a:spLocks noChangeArrowheads="1"/>
          </p:cNvSpPr>
          <p:nvPr/>
        </p:nvSpPr>
        <p:spPr bwMode="auto">
          <a:xfrm>
            <a:off x="990600" y="5023049"/>
            <a:ext cx="5943600" cy="912404"/>
          </a:xfrm>
          <a:prstGeom prst="rect">
            <a:avLst/>
          </a:prstGeom>
          <a:solidFill>
            <a:srgbClr val="FFFFC5"/>
          </a:solidFill>
          <a:ln w="28575" cap="sq">
            <a:solidFill>
              <a:schemeClr val="tx1"/>
            </a:solidFill>
            <a:miter lim="800000"/>
            <a:headEnd type="none" w="sm" len="sm"/>
            <a:tailEnd type="none" w="sm" len="sm"/>
          </a:ln>
          <a:effectLst>
            <a:innerShdw blurRad="114300">
              <a:prstClr val="black"/>
            </a:innerShdw>
          </a:effectLst>
        </p:spPr>
        <p:txBody>
          <a:bodyPr lIns="182880" tIns="0" rIns="182880" anchor="ctr" anchorCtr="0">
            <a:noAutofit/>
          </a:bodyPr>
          <a:lstStyle/>
          <a:p>
            <a:pPr>
              <a:spcBef>
                <a:spcPts val="600"/>
              </a:spcBef>
            </a:pPr>
            <a:r>
              <a:rPr lang="en-US" altLang="en-US" sz="1900" b="1" dirty="0">
                <a:latin typeface="Liberation Sans" panose="020B0604020202020204" pitchFamily="34" charset="0"/>
              </a:rPr>
              <a:t>Unrealized gains and losses </a:t>
            </a:r>
          </a:p>
          <a:p>
            <a:pPr>
              <a:spcBef>
                <a:spcPts val="600"/>
              </a:spcBef>
            </a:pPr>
            <a:r>
              <a:rPr lang="en-US" altLang="en-US" sz="1900" b="1" dirty="0">
                <a:latin typeface="Liberation Sans" panose="020B0604020202020204" pitchFamily="34" charset="0"/>
              </a:rPr>
              <a:t>(Comprehensive Income - Stockholders’ Equity)</a:t>
            </a:r>
          </a:p>
        </p:txBody>
      </p:sp>
      <p:sp>
        <p:nvSpPr>
          <p:cNvPr id="1267720" name="AutoShape 8"/>
          <p:cNvSpPr>
            <a:spLocks noChangeArrowheads="1"/>
          </p:cNvSpPr>
          <p:nvPr/>
        </p:nvSpPr>
        <p:spPr bwMode="auto">
          <a:xfrm>
            <a:off x="4876800" y="3585232"/>
            <a:ext cx="685800" cy="152400"/>
          </a:xfrm>
          <a:prstGeom prst="notchedRightArrow">
            <a:avLst>
              <a:gd name="adj1" fmla="val 50000"/>
              <a:gd name="adj2" fmla="val 112500"/>
            </a:avLst>
          </a:prstGeom>
          <a:solidFill>
            <a:srgbClr val="CC0000"/>
          </a:solidFill>
          <a:ln w="12700" cap="sq">
            <a:solidFill>
              <a:schemeClr val="tx1"/>
            </a:solidFill>
            <a:miter lim="800000"/>
            <a:headEnd type="none" w="sm" len="sm"/>
            <a:tailEnd type="none" w="sm" len="sm"/>
          </a:ln>
          <a:effectLst/>
        </p:spPr>
        <p:txBody>
          <a:bodyPr wrap="none" anchor="ctr"/>
          <a:lstStyle/>
          <a:p>
            <a:endParaRPr lang="en-US" dirty="0">
              <a:latin typeface="Liberation Sans" panose="020B0604020202020204" pitchFamily="34" charset="0"/>
            </a:endParaRPr>
          </a:p>
        </p:txBody>
      </p:sp>
      <p:sp>
        <p:nvSpPr>
          <p:cNvPr id="1267721" name="AutoShape 9"/>
          <p:cNvSpPr>
            <a:spLocks noChangeArrowheads="1"/>
          </p:cNvSpPr>
          <p:nvPr/>
        </p:nvSpPr>
        <p:spPr bwMode="auto">
          <a:xfrm rot="5400000">
            <a:off x="3124200" y="4587875"/>
            <a:ext cx="457200" cy="152400"/>
          </a:xfrm>
          <a:prstGeom prst="notchedRightArrow">
            <a:avLst>
              <a:gd name="adj1" fmla="val 50000"/>
              <a:gd name="adj2" fmla="val 75000"/>
            </a:avLst>
          </a:prstGeom>
          <a:solidFill>
            <a:srgbClr val="CC0000"/>
          </a:solidFill>
          <a:ln w="12700" cap="sq">
            <a:solidFill>
              <a:schemeClr val="tx1"/>
            </a:solidFill>
            <a:miter lim="800000"/>
            <a:headEnd type="none" w="sm" len="sm"/>
            <a:tailEnd type="none" w="sm" len="sm"/>
          </a:ln>
          <a:effectLst/>
        </p:spPr>
        <p:txBody>
          <a:bodyPr wrap="none" anchor="ctr"/>
          <a:lstStyle/>
          <a:p>
            <a:endParaRPr lang="en-US" dirty="0">
              <a:latin typeface="Liberation Sans" panose="020B0604020202020204" pitchFamily="34" charset="0"/>
            </a:endParaRPr>
          </a:p>
        </p:txBody>
      </p:sp>
      <p:sp>
        <p:nvSpPr>
          <p:cNvPr id="11" name="Text Box 2"/>
          <p:cNvSpPr txBox="1">
            <a:spLocks noChangeArrowheads="1"/>
          </p:cNvSpPr>
          <p:nvPr/>
        </p:nvSpPr>
        <p:spPr bwMode="auto">
          <a:xfrm>
            <a:off x="609600" y="1295400"/>
            <a:ext cx="8077200" cy="54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sz="2400">
                <a:solidFill>
                  <a:schemeClr val="tx1"/>
                </a:solidFill>
                <a:latin typeface="Times New Roman" pitchFamily="18" charset="0"/>
              </a:defRPr>
            </a:lvl1pPr>
            <a:lvl2pPr marL="692150" indent="-457200" algn="l">
              <a:defRPr sz="2400">
                <a:solidFill>
                  <a:schemeClr val="tx1"/>
                </a:solidFill>
                <a:latin typeface="Times New Roman" pitchFamily="18" charset="0"/>
              </a:defRPr>
            </a:lvl2pPr>
            <a:lvl3pPr marL="1606550" indent="-401638" algn="l">
              <a:defRPr sz="2400">
                <a:solidFill>
                  <a:schemeClr val="tx1"/>
                </a:solidFill>
                <a:latin typeface="Times New Roman" pitchFamily="18" charset="0"/>
              </a:defRPr>
            </a:lvl3pPr>
            <a:lvl4pPr marL="2351088" indent="-457200" algn="l">
              <a:defRPr sz="2400">
                <a:solidFill>
                  <a:schemeClr val="tx1"/>
                </a:solidFill>
                <a:latin typeface="Times New Roman" pitchFamily="18" charset="0"/>
              </a:defRPr>
            </a:lvl4pPr>
            <a:lvl5pPr marL="2922588" indent="-457200" algn="l">
              <a:defRPr sz="2400">
                <a:solidFill>
                  <a:schemeClr val="tx1"/>
                </a:solidFill>
                <a:latin typeface="Times New Roman" pitchFamily="18" charset="0"/>
              </a:defRPr>
            </a:lvl5pPr>
            <a:lvl6pPr marL="3379788" indent="-457200" eaLnBrk="0" fontAlgn="base" hangingPunct="0">
              <a:spcBef>
                <a:spcPct val="0"/>
              </a:spcBef>
              <a:spcAft>
                <a:spcPct val="0"/>
              </a:spcAft>
              <a:defRPr sz="2400">
                <a:solidFill>
                  <a:schemeClr val="tx1"/>
                </a:solidFill>
                <a:latin typeface="Times New Roman" pitchFamily="18" charset="0"/>
              </a:defRPr>
            </a:lvl6pPr>
            <a:lvl7pPr marL="3836988" indent="-457200" eaLnBrk="0" fontAlgn="base" hangingPunct="0">
              <a:spcBef>
                <a:spcPct val="0"/>
              </a:spcBef>
              <a:spcAft>
                <a:spcPct val="0"/>
              </a:spcAft>
              <a:defRPr sz="2400">
                <a:solidFill>
                  <a:schemeClr val="tx1"/>
                </a:solidFill>
                <a:latin typeface="Times New Roman" pitchFamily="18" charset="0"/>
              </a:defRPr>
            </a:lvl7pPr>
            <a:lvl8pPr marL="4294188" indent="-457200" eaLnBrk="0" fontAlgn="base" hangingPunct="0">
              <a:spcBef>
                <a:spcPct val="0"/>
              </a:spcBef>
              <a:spcAft>
                <a:spcPct val="0"/>
              </a:spcAft>
              <a:defRPr sz="2400">
                <a:solidFill>
                  <a:schemeClr val="tx1"/>
                </a:solidFill>
                <a:latin typeface="Times New Roman" pitchFamily="18" charset="0"/>
              </a:defRPr>
            </a:lvl8pPr>
            <a:lvl9pPr marL="4751388" indent="-457200" eaLnBrk="0" fontAlgn="base" hangingPunct="0">
              <a:spcBef>
                <a:spcPct val="0"/>
              </a:spcBef>
              <a:spcAft>
                <a:spcPct val="0"/>
              </a:spcAft>
              <a:defRPr sz="2400">
                <a:solidFill>
                  <a:schemeClr val="tx1"/>
                </a:solidFill>
                <a:latin typeface="Times New Roman" pitchFamily="18" charset="0"/>
              </a:defRPr>
            </a:lvl9pPr>
          </a:lstStyle>
          <a:p>
            <a:pPr>
              <a:lnSpc>
                <a:spcPct val="115000"/>
              </a:lnSpc>
              <a:spcBef>
                <a:spcPct val="40000"/>
              </a:spcBef>
              <a:buSzPct val="80000"/>
            </a:pPr>
            <a:r>
              <a:rPr lang="en-US" altLang="en-US" sz="2600" b="1" dirty="0" smtClean="0">
                <a:latin typeface="Liberation Sans" panose="020B0604020202020204" pitchFamily="34" charset="0"/>
              </a:rPr>
              <a:t>ILLUSTRATION OF COMPREHENSIVE INCOME</a:t>
            </a:r>
            <a:endParaRPr lang="en-US" altLang="en-US" sz="2600" b="1" dirty="0">
              <a:latin typeface="Liberation Sans" panose="020B0604020202020204" pitchFamily="34" charset="0"/>
            </a:endParaRPr>
          </a:p>
        </p:txBody>
      </p:sp>
      <p:sp>
        <p:nvSpPr>
          <p:cNvPr id="12"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3" name="Rectangle 2"/>
          <p:cNvSpPr>
            <a:spLocks noChangeArrowheads="1"/>
          </p:cNvSpPr>
          <p:nvPr/>
        </p:nvSpPr>
        <p:spPr bwMode="auto">
          <a:xfrm>
            <a:off x="609600" y="304800"/>
            <a:ext cx="81534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rgbClr val="CC0000"/>
                </a:solidFill>
                <a:latin typeface="Liberation Sans" panose="020B0604020202020204" pitchFamily="34" charset="0"/>
              </a:rPr>
              <a:t>Comprehensive Income</a:t>
            </a:r>
            <a:endParaRPr lang="en-US" altLang="en-US" sz="3200" b="1" dirty="0">
              <a:solidFill>
                <a:srgbClr val="CC0000"/>
              </a:solidFill>
              <a:latin typeface="Liberation Sans" panose="020B0604020202020204" pitchFamily="34" charset="0"/>
            </a:endParaRPr>
          </a:p>
        </p:txBody>
      </p:sp>
      <p:sp>
        <p:nvSpPr>
          <p:cNvPr id="10"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altLang="en-US" sz="1600" b="1" i="1" dirty="0" smtClean="0">
                <a:solidFill>
                  <a:schemeClr val="bg2"/>
                </a:solidFill>
                <a:latin typeface="Liberation Sans" panose="020B0604020202020204" pitchFamily="34" charset="0"/>
              </a:rPr>
              <a:t>LO 1</a:t>
            </a:r>
            <a:endParaRPr lang="en-US" altLang="en-US" sz="1600" b="1" i="1" dirty="0">
              <a:solidFill>
                <a:schemeClr val="bg2"/>
              </a:solidFill>
              <a:latin typeface="Liberation Sans" panose="020B060402020202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67720"/>
                                        </p:tgtEl>
                                        <p:attrNameLst>
                                          <p:attrName>style.visibility</p:attrName>
                                        </p:attrNameLst>
                                      </p:cBhvr>
                                      <p:to>
                                        <p:strVal val="visible"/>
                                      </p:to>
                                    </p:set>
                                    <p:animEffect transition="in" filter="wipe(left)">
                                      <p:cBhvr>
                                        <p:cTn id="7" dur="500"/>
                                        <p:tgtEl>
                                          <p:spTgt spid="1267720"/>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67718"/>
                                        </p:tgtEl>
                                        <p:attrNameLst>
                                          <p:attrName>style.visibility</p:attrName>
                                        </p:attrNameLst>
                                      </p:cBhvr>
                                      <p:to>
                                        <p:strVal val="visible"/>
                                      </p:to>
                                    </p:set>
                                    <p:animEffect transition="in" filter="wipe(left)">
                                      <p:cBhvr>
                                        <p:cTn id="11" dur="500"/>
                                        <p:tgtEl>
                                          <p:spTgt spid="126771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67721"/>
                                        </p:tgtEl>
                                        <p:attrNameLst>
                                          <p:attrName>style.visibility</p:attrName>
                                        </p:attrNameLst>
                                      </p:cBhvr>
                                      <p:to>
                                        <p:strVal val="visible"/>
                                      </p:to>
                                    </p:set>
                                    <p:animEffect transition="in" filter="wipe(up)">
                                      <p:cBhvr>
                                        <p:cTn id="16" dur="500"/>
                                        <p:tgtEl>
                                          <p:spTgt spid="1267721"/>
                                        </p:tgtEl>
                                      </p:cBhvr>
                                    </p:animEffect>
                                  </p:childTnLst>
                                </p:cTn>
                              </p:par>
                            </p:childTnLst>
                          </p:cTn>
                        </p:par>
                        <p:par>
                          <p:cTn id="17" fill="hold" nodeType="afterGroup">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1267719"/>
                                        </p:tgtEl>
                                        <p:attrNameLst>
                                          <p:attrName>style.visibility</p:attrName>
                                        </p:attrNameLst>
                                      </p:cBhvr>
                                      <p:to>
                                        <p:strVal val="visible"/>
                                      </p:to>
                                    </p:set>
                                    <p:animEffect transition="in" filter="wipe(up)">
                                      <p:cBhvr>
                                        <p:cTn id="20" dur="500"/>
                                        <p:tgtEl>
                                          <p:spTgt spid="12677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7718" grpId="0" animBg="1"/>
      <p:bldP spid="1267719" grpId="0" animBg="1"/>
      <p:bldP spid="1267720" grpId="0" animBg="1"/>
      <p:bldP spid="126772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1271810" name="Text Box 2"/>
          <p:cNvSpPr txBox="1">
            <a:spLocks noChangeArrowheads="1"/>
          </p:cNvSpPr>
          <p:nvPr/>
        </p:nvSpPr>
        <p:spPr bwMode="auto">
          <a:xfrm>
            <a:off x="609600" y="1295400"/>
            <a:ext cx="8077200" cy="5524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sz="2400">
                <a:solidFill>
                  <a:schemeClr val="tx1"/>
                </a:solidFill>
                <a:latin typeface="Times New Roman" pitchFamily="18" charset="0"/>
              </a:defRPr>
            </a:lvl1pPr>
            <a:lvl2pPr marL="692150" indent="-457200" algn="l">
              <a:defRPr sz="2400">
                <a:solidFill>
                  <a:schemeClr val="tx1"/>
                </a:solidFill>
                <a:latin typeface="Times New Roman" pitchFamily="18" charset="0"/>
              </a:defRPr>
            </a:lvl2pPr>
            <a:lvl3pPr marL="1606550" indent="-401638" algn="l">
              <a:defRPr sz="2400">
                <a:solidFill>
                  <a:schemeClr val="tx1"/>
                </a:solidFill>
                <a:latin typeface="Times New Roman" pitchFamily="18" charset="0"/>
              </a:defRPr>
            </a:lvl3pPr>
            <a:lvl4pPr marL="2351088" indent="-457200" algn="l">
              <a:defRPr sz="2400">
                <a:solidFill>
                  <a:schemeClr val="tx1"/>
                </a:solidFill>
                <a:latin typeface="Times New Roman" pitchFamily="18" charset="0"/>
              </a:defRPr>
            </a:lvl4pPr>
            <a:lvl5pPr marL="2922588" indent="-457200" algn="l">
              <a:defRPr sz="2400">
                <a:solidFill>
                  <a:schemeClr val="tx1"/>
                </a:solidFill>
                <a:latin typeface="Times New Roman" pitchFamily="18" charset="0"/>
              </a:defRPr>
            </a:lvl5pPr>
            <a:lvl6pPr marL="3379788" indent="-457200" eaLnBrk="0" fontAlgn="base" hangingPunct="0">
              <a:spcBef>
                <a:spcPct val="0"/>
              </a:spcBef>
              <a:spcAft>
                <a:spcPct val="0"/>
              </a:spcAft>
              <a:defRPr sz="2400">
                <a:solidFill>
                  <a:schemeClr val="tx1"/>
                </a:solidFill>
                <a:latin typeface="Times New Roman" pitchFamily="18" charset="0"/>
              </a:defRPr>
            </a:lvl6pPr>
            <a:lvl7pPr marL="3836988" indent="-457200" eaLnBrk="0" fontAlgn="base" hangingPunct="0">
              <a:spcBef>
                <a:spcPct val="0"/>
              </a:spcBef>
              <a:spcAft>
                <a:spcPct val="0"/>
              </a:spcAft>
              <a:defRPr sz="2400">
                <a:solidFill>
                  <a:schemeClr val="tx1"/>
                </a:solidFill>
                <a:latin typeface="Times New Roman" pitchFamily="18" charset="0"/>
              </a:defRPr>
            </a:lvl7pPr>
            <a:lvl8pPr marL="4294188" indent="-457200" eaLnBrk="0" fontAlgn="base" hangingPunct="0">
              <a:spcBef>
                <a:spcPct val="0"/>
              </a:spcBef>
              <a:spcAft>
                <a:spcPct val="0"/>
              </a:spcAft>
              <a:defRPr sz="2400">
                <a:solidFill>
                  <a:schemeClr val="tx1"/>
                </a:solidFill>
                <a:latin typeface="Times New Roman" pitchFamily="18" charset="0"/>
              </a:defRPr>
            </a:lvl8pPr>
            <a:lvl9pPr marL="4751388" indent="-457200" eaLnBrk="0" fontAlgn="base" hangingPunct="0">
              <a:spcBef>
                <a:spcPct val="0"/>
              </a:spcBef>
              <a:spcAft>
                <a:spcPct val="0"/>
              </a:spcAft>
              <a:defRPr sz="2400">
                <a:solidFill>
                  <a:schemeClr val="tx1"/>
                </a:solidFill>
                <a:latin typeface="Times New Roman" pitchFamily="18" charset="0"/>
              </a:defRPr>
            </a:lvl9pPr>
          </a:lstStyle>
          <a:p>
            <a:pPr>
              <a:lnSpc>
                <a:spcPct val="115000"/>
              </a:lnSpc>
              <a:spcBef>
                <a:spcPct val="40000"/>
              </a:spcBef>
              <a:buSzPct val="80000"/>
            </a:pPr>
            <a:r>
              <a:rPr lang="en-US" altLang="en-US" sz="2600" b="1" dirty="0">
                <a:latin typeface="Liberation Sans" panose="020B0604020202020204" pitchFamily="34" charset="0"/>
              </a:rPr>
              <a:t>Format </a:t>
            </a:r>
            <a:r>
              <a:rPr lang="en-US" altLang="en-US" sz="2600" b="1" dirty="0" smtClean="0">
                <a:latin typeface="Liberation Sans" panose="020B0604020202020204" pitchFamily="34" charset="0"/>
              </a:rPr>
              <a:t>One</a:t>
            </a:r>
            <a:endParaRPr lang="en-US" altLang="en-US" sz="2600" b="1" dirty="0">
              <a:latin typeface="Liberation Sans" panose="020B0604020202020204" pitchFamily="34" charset="0"/>
            </a:endParaRPr>
          </a:p>
        </p:txBody>
      </p:sp>
      <p:sp>
        <p:nvSpPr>
          <p:cNvPr id="1271813" name="Rectangle 5"/>
          <p:cNvSpPr>
            <a:spLocks noChangeArrowheads="1"/>
          </p:cNvSpPr>
          <p:nvPr/>
        </p:nvSpPr>
        <p:spPr bwMode="auto">
          <a:xfrm>
            <a:off x="609600" y="1884363"/>
            <a:ext cx="8077200" cy="47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sz="2400">
                <a:solidFill>
                  <a:schemeClr val="tx1"/>
                </a:solidFill>
                <a:latin typeface="Times New Roman" pitchFamily="18" charset="0"/>
              </a:defRPr>
            </a:lvl1pPr>
            <a:lvl2pPr marL="914400" indent="-457200" algn="l">
              <a:defRPr sz="2400">
                <a:solidFill>
                  <a:schemeClr val="tx1"/>
                </a:solidFill>
                <a:latin typeface="Times New Roman" pitchFamily="18" charset="0"/>
              </a:defRPr>
            </a:lvl2pPr>
            <a:lvl3pPr marL="1028700"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nSpc>
                <a:spcPct val="115000"/>
              </a:lnSpc>
              <a:spcBef>
                <a:spcPct val="50000"/>
              </a:spcBef>
            </a:pPr>
            <a:r>
              <a:rPr lang="en-US" altLang="en-US" sz="2200" b="1" dirty="0">
                <a:latin typeface="Liberation Sans" panose="020B0604020202020204" pitchFamily="34" charset="0"/>
              </a:rPr>
              <a:t>Combined</a:t>
            </a:r>
            <a:r>
              <a:rPr lang="en-US" altLang="en-US" sz="2200" dirty="0">
                <a:latin typeface="Liberation Sans" panose="020B0604020202020204" pitchFamily="34" charset="0"/>
              </a:rPr>
              <a:t> </a:t>
            </a:r>
            <a:r>
              <a:rPr lang="en-US" altLang="en-US" sz="2200" b="1" dirty="0">
                <a:latin typeface="Liberation Sans" panose="020B0604020202020204" pitchFamily="34" charset="0"/>
              </a:rPr>
              <a:t>statement</a:t>
            </a:r>
            <a:r>
              <a:rPr lang="en-US" altLang="en-US" sz="2200" dirty="0">
                <a:latin typeface="Liberation Sans" panose="020B0604020202020204" pitchFamily="34" charset="0"/>
              </a:rPr>
              <a:t> of income and</a:t>
            </a:r>
            <a:r>
              <a:rPr lang="en-US" altLang="en-US" sz="2200" b="1" dirty="0">
                <a:latin typeface="Liberation Sans" panose="020B0604020202020204" pitchFamily="34" charset="0"/>
              </a:rPr>
              <a:t> comprehensive income</a:t>
            </a:r>
            <a:r>
              <a:rPr lang="en-US" altLang="en-US" sz="2200" dirty="0">
                <a:latin typeface="Liberation Sans" panose="020B0604020202020204" pitchFamily="34" charset="0"/>
              </a:rPr>
              <a:t>.</a:t>
            </a:r>
          </a:p>
        </p:txBody>
      </p:sp>
      <p:sp>
        <p:nvSpPr>
          <p:cNvPr id="1271815" name="Rectangle 7"/>
          <p:cNvSpPr>
            <a:spLocks noChangeArrowheads="1"/>
          </p:cNvSpPr>
          <p:nvPr/>
        </p:nvSpPr>
        <p:spPr bwMode="auto">
          <a:xfrm>
            <a:off x="7223125" y="2590800"/>
            <a:ext cx="13112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altLang="en-US" sz="1200" b="1" dirty="0">
                <a:latin typeface="Liberation Sans" panose="020B0604020202020204" pitchFamily="34" charset="0"/>
              </a:rPr>
              <a:t>Illustration 13-5</a:t>
            </a:r>
          </a:p>
        </p:txBody>
      </p:sp>
      <p:sp>
        <p:nvSpPr>
          <p:cNvPr id="9"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0" name="Rectangle 2"/>
          <p:cNvSpPr>
            <a:spLocks noChangeArrowheads="1"/>
          </p:cNvSpPr>
          <p:nvPr/>
        </p:nvSpPr>
        <p:spPr bwMode="auto">
          <a:xfrm>
            <a:off x="609600" y="304800"/>
            <a:ext cx="81534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rgbClr val="CC0000"/>
                </a:solidFill>
                <a:latin typeface="Liberation Sans" panose="020B0604020202020204" pitchFamily="34" charset="0"/>
              </a:rPr>
              <a:t>Comprehensive Income</a:t>
            </a:r>
            <a:endParaRPr lang="en-US" altLang="en-US" sz="3200" b="1" dirty="0">
              <a:solidFill>
                <a:srgbClr val="CC0000"/>
              </a:solidFill>
              <a:latin typeface="Liberation Sans" panose="020B0604020202020204" pitchFamily="34" charset="0"/>
            </a:endParaRPr>
          </a:p>
        </p:txBody>
      </p:sp>
      <p:sp>
        <p:nvSpPr>
          <p:cNvPr id="2" name="Rectangle 1"/>
          <p:cNvSpPr/>
          <p:nvPr/>
        </p:nvSpPr>
        <p:spPr>
          <a:xfrm>
            <a:off x="228600" y="5498573"/>
            <a:ext cx="3200400" cy="646331"/>
          </a:xfrm>
          <a:prstGeom prst="rect">
            <a:avLst/>
          </a:prstGeom>
          <a:solidFill>
            <a:schemeClr val="accent3"/>
          </a:solidFill>
        </p:spPr>
        <p:txBody>
          <a:bodyPr wrap="square">
            <a:spAutoFit/>
          </a:bodyPr>
          <a:lstStyle/>
          <a:p>
            <a:pPr algn="l"/>
            <a:r>
              <a:rPr lang="en-US" sz="1200" b="1" dirty="0">
                <a:latin typeface="Liberation Sans" panose="020B0604020202020204" pitchFamily="34" charset="0"/>
              </a:rPr>
              <a:t>ILLUSTRATION 13-3</a:t>
            </a:r>
          </a:p>
          <a:p>
            <a:pPr algn="l"/>
            <a:r>
              <a:rPr lang="en-US" sz="1200" dirty="0">
                <a:latin typeface="Liberation Sans" panose="020B0604020202020204" pitchFamily="34" charset="0"/>
              </a:rPr>
              <a:t>Lower portion of </a:t>
            </a:r>
            <a:r>
              <a:rPr lang="en-US" sz="1200" dirty="0" smtClean="0">
                <a:latin typeface="Liberation Sans" panose="020B0604020202020204" pitchFamily="34" charset="0"/>
              </a:rPr>
              <a:t>combined statement </a:t>
            </a:r>
            <a:r>
              <a:rPr lang="en-US" sz="1200" dirty="0">
                <a:latin typeface="Liberation Sans" panose="020B0604020202020204" pitchFamily="34" charset="0"/>
              </a:rPr>
              <a:t>of income </a:t>
            </a:r>
            <a:r>
              <a:rPr lang="en-US" sz="1200" dirty="0" smtClean="0">
                <a:latin typeface="Liberation Sans" panose="020B0604020202020204" pitchFamily="34" charset="0"/>
              </a:rPr>
              <a:t>and comprehensive </a:t>
            </a:r>
            <a:r>
              <a:rPr lang="en-US" sz="1200" dirty="0">
                <a:latin typeface="Liberation Sans" panose="020B0604020202020204" pitchFamily="34" charset="0"/>
              </a:rPr>
              <a:t>income</a:t>
            </a:r>
          </a:p>
        </p:txBody>
      </p:sp>
      <p:pic>
        <p:nvPicPr>
          <p:cNvPr id="127181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514600"/>
            <a:ext cx="8534400" cy="2915479"/>
          </a:xfrm>
          <a:prstGeom prst="rect">
            <a:avLst/>
          </a:prstGeom>
          <a:noFill/>
          <a:ln w="12700" cap="sq" cmpd="sng">
            <a:solidFill>
              <a:schemeClr val="tx1"/>
            </a:solidFill>
            <a:prstDash val="solid"/>
            <a:miter lim="800000"/>
            <a:headEnd type="none" w="sm" len="sm"/>
            <a:tailEnd type="none" w="sm" len="sm"/>
          </a:ln>
          <a:extLst>
            <a:ext uri="{909E8E84-426E-40DD-AFC4-6F175D3DCCD1}">
              <a14:hiddenFill xmlns:a14="http://schemas.microsoft.com/office/drawing/2010/main">
                <a:solidFill>
                  <a:schemeClr val="accent1"/>
                </a:solidFill>
              </a14:hiddenFill>
            </a:ext>
          </a:extLst>
        </p:spPr>
      </p:pic>
      <p:sp>
        <p:nvSpPr>
          <p:cNvPr id="11"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altLang="en-US" sz="1600" b="1" i="1" dirty="0" smtClean="0">
                <a:solidFill>
                  <a:schemeClr val="bg2"/>
                </a:solidFill>
                <a:latin typeface="Liberation Sans" panose="020B0604020202020204" pitchFamily="34" charset="0"/>
              </a:rPr>
              <a:t>LO 1</a:t>
            </a:r>
            <a:endParaRPr lang="en-US" altLang="en-US" sz="1600" b="1" i="1" dirty="0">
              <a:solidFill>
                <a:schemeClr val="bg2"/>
              </a:solidFill>
              <a:latin typeface="Liberation Sans" panose="020B0604020202020204" pitchFamily="34" charset="0"/>
            </a:endParaRPr>
          </a:p>
        </p:txBody>
      </p:sp>
    </p:spTree>
  </p:cSld>
  <p:clrMapOvr>
    <a:masterClrMapping/>
  </p:clrMapOvr>
  <p:transition>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9" name="Text Box 2"/>
          <p:cNvSpPr txBox="1">
            <a:spLocks noChangeArrowheads="1"/>
          </p:cNvSpPr>
          <p:nvPr/>
        </p:nvSpPr>
        <p:spPr bwMode="auto">
          <a:xfrm>
            <a:off x="609600" y="1295400"/>
            <a:ext cx="8077200" cy="5133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sz="2400">
                <a:solidFill>
                  <a:schemeClr val="tx1"/>
                </a:solidFill>
                <a:latin typeface="Times New Roman" pitchFamily="18" charset="0"/>
              </a:defRPr>
            </a:lvl1pPr>
            <a:lvl2pPr marL="692150" indent="-457200" algn="l">
              <a:defRPr sz="2400">
                <a:solidFill>
                  <a:schemeClr val="tx1"/>
                </a:solidFill>
                <a:latin typeface="Times New Roman" pitchFamily="18" charset="0"/>
              </a:defRPr>
            </a:lvl2pPr>
            <a:lvl3pPr marL="1606550" indent="-401638" algn="l">
              <a:defRPr sz="2400">
                <a:solidFill>
                  <a:schemeClr val="tx1"/>
                </a:solidFill>
                <a:latin typeface="Times New Roman" pitchFamily="18" charset="0"/>
              </a:defRPr>
            </a:lvl3pPr>
            <a:lvl4pPr marL="2351088" indent="-457200" algn="l">
              <a:defRPr sz="2400">
                <a:solidFill>
                  <a:schemeClr val="tx1"/>
                </a:solidFill>
                <a:latin typeface="Times New Roman" pitchFamily="18" charset="0"/>
              </a:defRPr>
            </a:lvl4pPr>
            <a:lvl5pPr marL="2922588" indent="-457200" algn="l">
              <a:defRPr sz="2400">
                <a:solidFill>
                  <a:schemeClr val="tx1"/>
                </a:solidFill>
                <a:latin typeface="Times New Roman" pitchFamily="18" charset="0"/>
              </a:defRPr>
            </a:lvl5pPr>
            <a:lvl6pPr marL="3379788" indent="-457200" eaLnBrk="0" fontAlgn="base" hangingPunct="0">
              <a:spcBef>
                <a:spcPct val="0"/>
              </a:spcBef>
              <a:spcAft>
                <a:spcPct val="0"/>
              </a:spcAft>
              <a:defRPr sz="2400">
                <a:solidFill>
                  <a:schemeClr val="tx1"/>
                </a:solidFill>
                <a:latin typeface="Times New Roman" pitchFamily="18" charset="0"/>
              </a:defRPr>
            </a:lvl6pPr>
            <a:lvl7pPr marL="3836988" indent="-457200" eaLnBrk="0" fontAlgn="base" hangingPunct="0">
              <a:spcBef>
                <a:spcPct val="0"/>
              </a:spcBef>
              <a:spcAft>
                <a:spcPct val="0"/>
              </a:spcAft>
              <a:defRPr sz="2400">
                <a:solidFill>
                  <a:schemeClr val="tx1"/>
                </a:solidFill>
                <a:latin typeface="Times New Roman" pitchFamily="18" charset="0"/>
              </a:defRPr>
            </a:lvl7pPr>
            <a:lvl8pPr marL="4294188" indent="-457200" eaLnBrk="0" fontAlgn="base" hangingPunct="0">
              <a:spcBef>
                <a:spcPct val="0"/>
              </a:spcBef>
              <a:spcAft>
                <a:spcPct val="0"/>
              </a:spcAft>
              <a:defRPr sz="2400">
                <a:solidFill>
                  <a:schemeClr val="tx1"/>
                </a:solidFill>
                <a:latin typeface="Times New Roman" pitchFamily="18" charset="0"/>
              </a:defRPr>
            </a:lvl8pPr>
            <a:lvl9pPr marL="4751388" indent="-457200" eaLnBrk="0" fontAlgn="base" hangingPunct="0">
              <a:spcBef>
                <a:spcPct val="0"/>
              </a:spcBef>
              <a:spcAft>
                <a:spcPct val="0"/>
              </a:spcAft>
              <a:defRPr sz="2400">
                <a:solidFill>
                  <a:schemeClr val="tx1"/>
                </a:solidFill>
                <a:latin typeface="Times New Roman" pitchFamily="18" charset="0"/>
              </a:defRPr>
            </a:lvl9pPr>
          </a:lstStyle>
          <a:p>
            <a:pPr>
              <a:lnSpc>
                <a:spcPct val="115000"/>
              </a:lnSpc>
              <a:spcBef>
                <a:spcPct val="40000"/>
              </a:spcBef>
              <a:buSzPct val="80000"/>
            </a:pPr>
            <a:r>
              <a:rPr lang="en-US" altLang="en-US" sz="2600" b="1" dirty="0">
                <a:latin typeface="Liberation Sans" panose="020B0604020202020204" pitchFamily="34" charset="0"/>
              </a:rPr>
              <a:t>Format </a:t>
            </a:r>
            <a:r>
              <a:rPr lang="en-US" altLang="en-US" sz="2600" b="1" dirty="0" smtClean="0">
                <a:latin typeface="Liberation Sans" panose="020B0604020202020204" pitchFamily="34" charset="0"/>
              </a:rPr>
              <a:t>Two</a:t>
            </a:r>
            <a:endParaRPr lang="en-US" altLang="en-US" sz="2600" b="1" dirty="0">
              <a:latin typeface="Liberation Sans" panose="020B0604020202020204" pitchFamily="34" charset="0"/>
            </a:endParaRPr>
          </a:p>
        </p:txBody>
      </p:sp>
      <p:sp>
        <p:nvSpPr>
          <p:cNvPr id="10"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1" name="Rectangle 2"/>
          <p:cNvSpPr>
            <a:spLocks noChangeArrowheads="1"/>
          </p:cNvSpPr>
          <p:nvPr/>
        </p:nvSpPr>
        <p:spPr bwMode="auto">
          <a:xfrm>
            <a:off x="609600" y="304800"/>
            <a:ext cx="81534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rgbClr val="CC0000"/>
                </a:solidFill>
                <a:latin typeface="Liberation Sans" panose="020B0604020202020204" pitchFamily="34" charset="0"/>
              </a:rPr>
              <a:t>Comprehensive Income</a:t>
            </a:r>
            <a:endParaRPr lang="en-US" altLang="en-US" sz="3200" b="1" dirty="0">
              <a:solidFill>
                <a:srgbClr val="CC0000"/>
              </a:solidFill>
              <a:latin typeface="Liberation Sans" panose="020B0604020202020204" pitchFamily="34" charset="0"/>
            </a:endParaRPr>
          </a:p>
        </p:txBody>
      </p:sp>
      <p:sp>
        <p:nvSpPr>
          <p:cNvPr id="12" name="Rectangle 5"/>
          <p:cNvSpPr>
            <a:spLocks noChangeArrowheads="1"/>
          </p:cNvSpPr>
          <p:nvPr/>
        </p:nvSpPr>
        <p:spPr bwMode="auto">
          <a:xfrm>
            <a:off x="609600" y="1884363"/>
            <a:ext cx="8077200" cy="481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sz="2400">
                <a:solidFill>
                  <a:schemeClr val="tx1"/>
                </a:solidFill>
                <a:latin typeface="Times New Roman" pitchFamily="18" charset="0"/>
              </a:defRPr>
            </a:lvl1pPr>
            <a:lvl2pPr marL="914400" indent="-457200" algn="l">
              <a:defRPr sz="2400">
                <a:solidFill>
                  <a:schemeClr val="tx1"/>
                </a:solidFill>
                <a:latin typeface="Times New Roman" pitchFamily="18" charset="0"/>
              </a:defRPr>
            </a:lvl2pPr>
            <a:lvl3pPr marL="1028700"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nSpc>
                <a:spcPct val="115000"/>
              </a:lnSpc>
              <a:spcBef>
                <a:spcPct val="50000"/>
              </a:spcBef>
            </a:pPr>
            <a:r>
              <a:rPr lang="en-US" altLang="en-US" sz="2200" b="1" dirty="0" smtClean="0">
                <a:latin typeface="Liberation Sans" panose="020B0604020202020204" pitchFamily="34" charset="0"/>
              </a:rPr>
              <a:t>Separate component </a:t>
            </a:r>
            <a:r>
              <a:rPr lang="en-US" altLang="en-US" sz="2200" dirty="0" smtClean="0">
                <a:latin typeface="Liberation Sans" panose="020B0604020202020204" pitchFamily="34" charset="0"/>
              </a:rPr>
              <a:t>of Stockholders’ Equity.</a:t>
            </a:r>
            <a:endParaRPr lang="en-US" altLang="en-US" sz="2200" dirty="0">
              <a:latin typeface="Liberation Sans" panose="020B0604020202020204" pitchFamily="34" charset="0"/>
            </a:endParaRPr>
          </a:p>
        </p:txBody>
      </p:sp>
      <p:pic>
        <p:nvPicPr>
          <p:cNvPr id="127386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1" y="2514600"/>
            <a:ext cx="8534400" cy="3310824"/>
          </a:xfrm>
          <a:prstGeom prst="rect">
            <a:avLst/>
          </a:prstGeom>
          <a:noFill/>
          <a:ln w="12700" cap="sq" cmpd="sng">
            <a:solidFill>
              <a:schemeClr val="tx1"/>
            </a:solidFill>
            <a:prstDash val="solid"/>
            <a:miter lim="800000"/>
            <a:headEnd type="none" w="sm" len="sm"/>
            <a:tailEnd type="none" w="sm" len="sm"/>
          </a:ln>
          <a:extLst>
            <a:ext uri="{909E8E84-426E-40DD-AFC4-6F175D3DCCD1}">
              <a14:hiddenFill xmlns:a14="http://schemas.microsoft.com/office/drawing/2010/main">
                <a:solidFill>
                  <a:schemeClr val="accent1"/>
                </a:solidFill>
              </a14:hiddenFill>
            </a:ext>
          </a:extLst>
        </p:spPr>
      </p:pic>
      <p:sp>
        <p:nvSpPr>
          <p:cNvPr id="15" name="Rectangle 14"/>
          <p:cNvSpPr/>
          <p:nvPr/>
        </p:nvSpPr>
        <p:spPr>
          <a:xfrm>
            <a:off x="228600" y="5893221"/>
            <a:ext cx="3352800" cy="461665"/>
          </a:xfrm>
          <a:prstGeom prst="rect">
            <a:avLst/>
          </a:prstGeom>
          <a:solidFill>
            <a:schemeClr val="accent3"/>
          </a:solidFill>
        </p:spPr>
        <p:txBody>
          <a:bodyPr wrap="square">
            <a:spAutoFit/>
          </a:bodyPr>
          <a:lstStyle/>
          <a:p>
            <a:pPr algn="l"/>
            <a:r>
              <a:rPr lang="en-US" sz="1200" b="1" dirty="0">
                <a:latin typeface="Liberation Sans" panose="020B0604020202020204" pitchFamily="34" charset="0"/>
              </a:rPr>
              <a:t>ILLUSTRATION </a:t>
            </a:r>
            <a:r>
              <a:rPr lang="en-US" sz="1200" b="1" dirty="0" smtClean="0">
                <a:latin typeface="Liberation Sans" panose="020B0604020202020204" pitchFamily="34" charset="0"/>
              </a:rPr>
              <a:t>13-4</a:t>
            </a:r>
            <a:endParaRPr lang="en-US" sz="1200" b="1" dirty="0">
              <a:latin typeface="Liberation Sans" panose="020B0604020202020204" pitchFamily="34" charset="0"/>
            </a:endParaRPr>
          </a:p>
          <a:p>
            <a:pPr algn="l"/>
            <a:r>
              <a:rPr lang="en-US" sz="1200" dirty="0" smtClean="0">
                <a:latin typeface="Liberation Sans" panose="020B0604020202020204" pitchFamily="34" charset="0"/>
              </a:rPr>
              <a:t>Unrealized </a:t>
            </a:r>
            <a:r>
              <a:rPr lang="en-US" sz="1200" dirty="0">
                <a:latin typeface="Liberation Sans" panose="020B0604020202020204" pitchFamily="34" charset="0"/>
              </a:rPr>
              <a:t>loss in stockholders</a:t>
            </a:r>
            <a:r>
              <a:rPr lang="en-US" sz="1200" dirty="0" smtClean="0">
                <a:latin typeface="Liberation Sans" panose="020B0604020202020204" pitchFamily="34" charset="0"/>
              </a:rPr>
              <a:t>’ equity </a:t>
            </a:r>
            <a:r>
              <a:rPr lang="en-US" sz="1200" dirty="0">
                <a:latin typeface="Liberation Sans" panose="020B0604020202020204" pitchFamily="34" charset="0"/>
              </a:rPr>
              <a:t>section</a:t>
            </a:r>
          </a:p>
        </p:txBody>
      </p:sp>
      <p:sp>
        <p:nvSpPr>
          <p:cNvPr id="8"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altLang="en-US" sz="1600" b="1" i="1" dirty="0" smtClean="0">
                <a:solidFill>
                  <a:schemeClr val="bg2"/>
                </a:solidFill>
                <a:latin typeface="Liberation Sans" panose="020B0604020202020204" pitchFamily="34" charset="0"/>
              </a:rPr>
              <a:t>LO 1</a:t>
            </a:r>
            <a:endParaRPr lang="en-US" altLang="en-US" sz="1600" b="1" i="1" dirty="0">
              <a:solidFill>
                <a:schemeClr val="bg2"/>
              </a:solidFill>
              <a:latin typeface="Liberation Sans" panose="020B0604020202020204" pitchFamily="34" charset="0"/>
            </a:endParaRPr>
          </a:p>
        </p:txBody>
      </p:sp>
    </p:spTree>
  </p:cSld>
  <p:clrMapOvr>
    <a:masterClrMapping/>
  </p:clrMapOvr>
  <p:transition>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14848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312" y="228600"/>
            <a:ext cx="8142288" cy="6444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Lst>
        </p:spPr>
      </p:pic>
      <p:sp>
        <p:nvSpPr>
          <p:cNvPr id="2" name="Rectangle 1"/>
          <p:cNvSpPr/>
          <p:nvPr/>
        </p:nvSpPr>
        <p:spPr>
          <a:xfrm>
            <a:off x="7176448" y="373040"/>
            <a:ext cx="1752600" cy="646331"/>
          </a:xfrm>
          <a:prstGeom prst="rect">
            <a:avLst/>
          </a:prstGeom>
          <a:solidFill>
            <a:schemeClr val="accent3"/>
          </a:solidFill>
        </p:spPr>
        <p:txBody>
          <a:bodyPr wrap="square">
            <a:spAutoFit/>
          </a:bodyPr>
          <a:lstStyle/>
          <a:p>
            <a:pPr algn="l"/>
            <a:r>
              <a:rPr lang="en-US" sz="1200" b="1" dirty="0">
                <a:latin typeface="Liberation Sans" panose="020B0604020202020204" pitchFamily="34" charset="0"/>
              </a:rPr>
              <a:t>ILLUSTRATION 13-5</a:t>
            </a:r>
          </a:p>
          <a:p>
            <a:pPr algn="l"/>
            <a:r>
              <a:rPr lang="en-US" sz="1200" dirty="0">
                <a:latin typeface="Liberation Sans" panose="020B0604020202020204" pitchFamily="34" charset="0"/>
              </a:rPr>
              <a:t>Complete statement of</a:t>
            </a:r>
          </a:p>
          <a:p>
            <a:pPr algn="l"/>
            <a:r>
              <a:rPr lang="en-US" sz="1200" dirty="0">
                <a:latin typeface="Liberation Sans" panose="020B0604020202020204" pitchFamily="34" charset="0"/>
              </a:rPr>
              <a:t>comprehensive income</a:t>
            </a:r>
          </a:p>
        </p:txBody>
      </p:sp>
    </p:spTree>
    <p:extLst>
      <p:ext uri="{BB962C8B-B14F-4D97-AF65-F5344CB8AC3E}">
        <p14:creationId xmlns:p14="http://schemas.microsoft.com/office/powerpoint/2010/main" val="4258957529"/>
      </p:ext>
    </p:extLst>
  </p:cSld>
  <p:clrMapOvr>
    <a:masterClrMapping/>
  </p:clrMapOvr>
  <p:transition>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1227784" name="Text Box 8"/>
          <p:cNvSpPr txBox="1">
            <a:spLocks noChangeArrowheads="1"/>
          </p:cNvSpPr>
          <p:nvPr/>
        </p:nvSpPr>
        <p:spPr bwMode="auto">
          <a:xfrm>
            <a:off x="609600" y="1890712"/>
            <a:ext cx="8077200" cy="3111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sz="2400">
                <a:solidFill>
                  <a:schemeClr val="tx1"/>
                </a:solidFill>
                <a:latin typeface="Times New Roman" pitchFamily="18" charset="0"/>
              </a:defRPr>
            </a:lvl1pPr>
            <a:lvl2pPr marL="692150" indent="-457200" algn="l">
              <a:defRPr sz="2400">
                <a:solidFill>
                  <a:schemeClr val="tx1"/>
                </a:solidFill>
                <a:latin typeface="Times New Roman" pitchFamily="18" charset="0"/>
              </a:defRPr>
            </a:lvl2pPr>
            <a:lvl3pPr marL="1606550" indent="-401638" algn="l">
              <a:defRPr sz="2400">
                <a:solidFill>
                  <a:schemeClr val="tx1"/>
                </a:solidFill>
                <a:latin typeface="Times New Roman" pitchFamily="18" charset="0"/>
              </a:defRPr>
            </a:lvl3pPr>
            <a:lvl4pPr marL="2351088" indent="-457200" algn="l">
              <a:defRPr sz="2400">
                <a:solidFill>
                  <a:schemeClr val="tx1"/>
                </a:solidFill>
                <a:latin typeface="Times New Roman" pitchFamily="18" charset="0"/>
              </a:defRPr>
            </a:lvl4pPr>
            <a:lvl5pPr marL="2922588" indent="-457200" algn="l">
              <a:defRPr sz="2400">
                <a:solidFill>
                  <a:schemeClr val="tx1"/>
                </a:solidFill>
                <a:latin typeface="Times New Roman" pitchFamily="18" charset="0"/>
              </a:defRPr>
            </a:lvl5pPr>
            <a:lvl6pPr marL="3379788" indent="-457200" eaLnBrk="0" fontAlgn="base" hangingPunct="0">
              <a:spcBef>
                <a:spcPct val="0"/>
              </a:spcBef>
              <a:spcAft>
                <a:spcPct val="0"/>
              </a:spcAft>
              <a:defRPr sz="2400">
                <a:solidFill>
                  <a:schemeClr val="tx1"/>
                </a:solidFill>
                <a:latin typeface="Times New Roman" pitchFamily="18" charset="0"/>
              </a:defRPr>
            </a:lvl6pPr>
            <a:lvl7pPr marL="3836988" indent="-457200" eaLnBrk="0" fontAlgn="base" hangingPunct="0">
              <a:spcBef>
                <a:spcPct val="0"/>
              </a:spcBef>
              <a:spcAft>
                <a:spcPct val="0"/>
              </a:spcAft>
              <a:defRPr sz="2400">
                <a:solidFill>
                  <a:schemeClr val="tx1"/>
                </a:solidFill>
                <a:latin typeface="Times New Roman" pitchFamily="18" charset="0"/>
              </a:defRPr>
            </a:lvl7pPr>
            <a:lvl8pPr marL="4294188" indent="-457200" eaLnBrk="0" fontAlgn="base" hangingPunct="0">
              <a:spcBef>
                <a:spcPct val="0"/>
              </a:spcBef>
              <a:spcAft>
                <a:spcPct val="0"/>
              </a:spcAft>
              <a:defRPr sz="2400">
                <a:solidFill>
                  <a:schemeClr val="tx1"/>
                </a:solidFill>
                <a:latin typeface="Times New Roman" pitchFamily="18" charset="0"/>
              </a:defRPr>
            </a:lvl8pPr>
            <a:lvl9pPr marL="4751388" indent="-457200" eaLnBrk="0" fontAlgn="base" hangingPunct="0">
              <a:spcBef>
                <a:spcPct val="0"/>
              </a:spcBef>
              <a:spcAft>
                <a:spcPct val="0"/>
              </a:spcAft>
              <a:defRPr sz="2400">
                <a:solidFill>
                  <a:schemeClr val="tx1"/>
                </a:solidFill>
                <a:latin typeface="Times New Roman" pitchFamily="18" charset="0"/>
              </a:defRPr>
            </a:lvl9pPr>
          </a:lstStyle>
          <a:p>
            <a:pPr lvl="1">
              <a:lnSpc>
                <a:spcPct val="125000"/>
              </a:lnSpc>
              <a:spcBef>
                <a:spcPts val="1200"/>
              </a:spcBef>
              <a:buClr>
                <a:srgbClr val="CC0000"/>
              </a:buClr>
              <a:buSzPct val="80000"/>
              <a:buFont typeface="Wingdings" pitchFamily="2" charset="2"/>
              <a:buChar char="u"/>
            </a:pPr>
            <a:r>
              <a:rPr lang="en-US" altLang="en-US" sz="2200" dirty="0">
                <a:solidFill>
                  <a:schemeClr val="bg2"/>
                </a:solidFill>
                <a:latin typeface="Liberation Sans" panose="020B0604020202020204" pitchFamily="34" charset="0"/>
              </a:rPr>
              <a:t>Principle used in the current year is different from one used in the preceding year. </a:t>
            </a:r>
          </a:p>
          <a:p>
            <a:pPr lvl="1">
              <a:lnSpc>
                <a:spcPct val="125000"/>
              </a:lnSpc>
              <a:spcBef>
                <a:spcPts val="1200"/>
              </a:spcBef>
              <a:buClr>
                <a:srgbClr val="CC0000"/>
              </a:buClr>
              <a:buSzPct val="80000"/>
              <a:buFont typeface="Wingdings" pitchFamily="2" charset="2"/>
              <a:buChar char="u"/>
            </a:pPr>
            <a:r>
              <a:rPr lang="en-US" altLang="en-US" sz="2200" dirty="0">
                <a:solidFill>
                  <a:schemeClr val="bg2"/>
                </a:solidFill>
                <a:latin typeface="Liberation Sans" panose="020B0604020202020204" pitchFamily="34" charset="0"/>
              </a:rPr>
              <a:t>Example - change from FIFO to average cost. </a:t>
            </a:r>
          </a:p>
          <a:p>
            <a:pPr lvl="1">
              <a:lnSpc>
                <a:spcPct val="125000"/>
              </a:lnSpc>
              <a:spcBef>
                <a:spcPts val="1200"/>
              </a:spcBef>
              <a:buClr>
                <a:srgbClr val="CC0000"/>
              </a:buClr>
              <a:buSzPct val="80000"/>
              <a:buFont typeface="Wingdings" pitchFamily="2" charset="2"/>
              <a:buChar char="u"/>
            </a:pPr>
            <a:r>
              <a:rPr lang="en-US" altLang="en-US" sz="2200" dirty="0">
                <a:solidFill>
                  <a:schemeClr val="bg2"/>
                </a:solidFill>
                <a:latin typeface="Liberation Sans" panose="020B0604020202020204" pitchFamily="34" charset="0"/>
              </a:rPr>
              <a:t>Permissible when management can show new principle is preferable.</a:t>
            </a:r>
          </a:p>
          <a:p>
            <a:pPr lvl="1">
              <a:lnSpc>
                <a:spcPct val="125000"/>
              </a:lnSpc>
              <a:spcBef>
                <a:spcPts val="1200"/>
              </a:spcBef>
              <a:buClr>
                <a:srgbClr val="CC0000"/>
              </a:buClr>
              <a:buSzPct val="80000"/>
              <a:buFont typeface="Wingdings" pitchFamily="2" charset="2"/>
              <a:buChar char="u"/>
            </a:pPr>
            <a:r>
              <a:rPr lang="en-US" altLang="en-US" sz="2200" dirty="0">
                <a:solidFill>
                  <a:schemeClr val="bg2"/>
                </a:solidFill>
                <a:latin typeface="Liberation Sans" panose="020B0604020202020204" pitchFamily="34" charset="0"/>
              </a:rPr>
              <a:t>Most changes are reported retroactively.</a:t>
            </a:r>
          </a:p>
        </p:txBody>
      </p:sp>
      <p:sp>
        <p:nvSpPr>
          <p:cNvPr id="620547" name="Rectangle 3"/>
          <p:cNvSpPr>
            <a:spLocks noChangeArrowheads="1"/>
          </p:cNvSpPr>
          <p:nvPr/>
        </p:nvSpPr>
        <p:spPr bwMode="auto">
          <a:xfrm>
            <a:off x="609600" y="1295400"/>
            <a:ext cx="7772400"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l">
              <a:defRPr sz="2400">
                <a:solidFill>
                  <a:schemeClr val="tx1"/>
                </a:solidFill>
                <a:latin typeface="Times New Roman" pitchFamily="18" charset="0"/>
              </a:defRPr>
            </a:lvl1pPr>
            <a:lvl2pPr marL="742950" indent="-285750" algn="l">
              <a:defRPr sz="2400">
                <a:solidFill>
                  <a:schemeClr val="tx1"/>
                </a:solidFill>
                <a:latin typeface="Times New Roman" pitchFamily="18" charset="0"/>
              </a:defRPr>
            </a:lvl2pPr>
            <a:lvl3pPr marL="11430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buSzPct val="80000"/>
            </a:pPr>
            <a:r>
              <a:rPr lang="en-US" altLang="en-US" sz="2800" b="1" dirty="0">
                <a:solidFill>
                  <a:srgbClr val="CC0000"/>
                </a:solidFill>
                <a:latin typeface="Liberation Sans" panose="020B0604020202020204" pitchFamily="34" charset="0"/>
              </a:rPr>
              <a:t>Changes in Accounting Principle</a:t>
            </a:r>
          </a:p>
        </p:txBody>
      </p:sp>
      <p:sp>
        <p:nvSpPr>
          <p:cNvPr id="7"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8" name="Rectangle 2"/>
          <p:cNvSpPr>
            <a:spLocks noChangeArrowheads="1"/>
          </p:cNvSpPr>
          <p:nvPr/>
        </p:nvSpPr>
        <p:spPr bwMode="auto">
          <a:xfrm>
            <a:off x="609600" y="304800"/>
            <a:ext cx="81534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SUSTAINABLE INCOME</a:t>
            </a:r>
            <a:endParaRPr lang="en-US" altLang="en-US" sz="3200" b="1" dirty="0">
              <a:solidFill>
                <a:schemeClr val="tx2">
                  <a:lumMod val="50000"/>
                </a:schemeClr>
              </a:solidFill>
              <a:latin typeface="Liberation Sans" panose="020B0604020202020204" pitchFamily="34" charset="0"/>
            </a:endParaRPr>
          </a:p>
        </p:txBody>
      </p:sp>
      <p:sp>
        <p:nvSpPr>
          <p:cNvPr id="6"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altLang="en-US" sz="1600" b="1" i="1" dirty="0" smtClean="0">
                <a:solidFill>
                  <a:schemeClr val="bg2"/>
                </a:solidFill>
                <a:latin typeface="Liberation Sans" panose="020B0604020202020204" pitchFamily="34" charset="0"/>
              </a:rPr>
              <a:t>LO 1</a:t>
            </a:r>
            <a:endParaRPr lang="en-US" altLang="en-US" sz="1600" b="1" i="1" dirty="0">
              <a:solidFill>
                <a:schemeClr val="bg2"/>
              </a:solidFill>
              <a:latin typeface="Liberation Sans" panose="020B0604020202020204" pitchFamily="34" charset="0"/>
            </a:endParaRPr>
          </a:p>
        </p:txBody>
      </p:sp>
    </p:spTree>
    <p:extLst>
      <p:ext uri="{BB962C8B-B14F-4D97-AF65-F5344CB8AC3E}">
        <p14:creationId xmlns:p14="http://schemas.microsoft.com/office/powerpoint/2010/main" val="1227227381"/>
      </p:ext>
    </p:extLst>
  </p:cSld>
  <p:clrMapOvr>
    <a:masterClrMapping/>
  </p:clrMapOvr>
  <p:transition>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bg>
      <p:bgPr>
        <a:solidFill>
          <a:srgbClr val="FFFF00"/>
        </a:solidFill>
        <a:effectLst/>
      </p:bgPr>
    </p:bg>
    <p:spTree>
      <p:nvGrpSpPr>
        <p:cNvPr id="1" name=""/>
        <p:cNvGrpSpPr/>
        <p:nvPr/>
      </p:nvGrpSpPr>
      <p:grpSpPr>
        <a:xfrm>
          <a:off x="0" y="0"/>
          <a:ext cx="0" cy="0"/>
          <a:chOff x="0" y="0"/>
          <a:chExt cx="0" cy="0"/>
        </a:xfrm>
      </p:grpSpPr>
      <p:sp>
        <p:nvSpPr>
          <p:cNvPr id="3" name="Rectangle 2"/>
          <p:cNvSpPr>
            <a:spLocks noChangeArrowheads="1"/>
          </p:cNvSpPr>
          <p:nvPr/>
        </p:nvSpPr>
        <p:spPr bwMode="auto">
          <a:xfrm>
            <a:off x="457200" y="381000"/>
            <a:ext cx="3276600" cy="560388"/>
          </a:xfrm>
          <a:prstGeom prst="rect">
            <a:avLst/>
          </a:prstGeom>
          <a:solidFill>
            <a:srgbClr val="009900"/>
          </a:solidFill>
          <a:ln>
            <a:noFill/>
          </a:ln>
          <a:effectLst/>
        </p:spPr>
        <p:txBody>
          <a:bodyPr lIns="90488" tIns="44450" rIns="90488" bIns="44450" anchor="ctr" anchorCtr="0"/>
          <a:lstStyle/>
          <a:p>
            <a:pPr marL="53975" algn="l"/>
            <a:r>
              <a:rPr lang="en-US" altLang="en-US" b="1" i="0" dirty="0" smtClean="0">
                <a:solidFill>
                  <a:schemeClr val="accent3"/>
                </a:solidFill>
                <a:latin typeface="Liberation Sans" panose="020B0604020202020204" pitchFamily="34" charset="0"/>
              </a:rPr>
              <a:t>INVESTOR INSIGHT</a:t>
            </a:r>
            <a:endParaRPr lang="en-US" altLang="en-US" b="1" i="0" dirty="0">
              <a:solidFill>
                <a:schemeClr val="accent3"/>
              </a:solidFill>
              <a:latin typeface="Liberation Sans" panose="020B0604020202020204" pitchFamily="34" charset="0"/>
            </a:endParaRPr>
          </a:p>
        </p:txBody>
      </p:sp>
      <p:sp>
        <p:nvSpPr>
          <p:cNvPr id="2" name="Rectangle 1"/>
          <p:cNvSpPr/>
          <p:nvPr/>
        </p:nvSpPr>
        <p:spPr>
          <a:xfrm>
            <a:off x="449240" y="1031544"/>
            <a:ext cx="8229600" cy="5363007"/>
          </a:xfrm>
          <a:prstGeom prst="rect">
            <a:avLst/>
          </a:prstGeom>
        </p:spPr>
        <p:txBody>
          <a:bodyPr wrap="square">
            <a:spAutoFit/>
          </a:bodyPr>
          <a:lstStyle/>
          <a:p>
            <a:pPr algn="just">
              <a:lnSpc>
                <a:spcPct val="110000"/>
              </a:lnSpc>
              <a:spcBef>
                <a:spcPts val="600"/>
              </a:spcBef>
            </a:pPr>
            <a:r>
              <a:rPr lang="en-US" sz="1900" b="1" dirty="0" smtClean="0">
                <a:latin typeface="Liberation Sans" panose="020B0604020202020204" pitchFamily="34" charset="0"/>
              </a:rPr>
              <a:t>More Frequent Ups and Downs</a:t>
            </a:r>
          </a:p>
          <a:p>
            <a:pPr algn="just">
              <a:lnSpc>
                <a:spcPct val="110000"/>
              </a:lnSpc>
              <a:spcBef>
                <a:spcPts val="600"/>
              </a:spcBef>
            </a:pPr>
            <a:r>
              <a:rPr lang="en-US" sz="1900" dirty="0" smtClean="0">
                <a:latin typeface="Liberation Sans" panose="020B0604020202020204" pitchFamily="34" charset="0"/>
              </a:rPr>
              <a:t>In the past, U.S. companies used a </a:t>
            </a:r>
            <a:r>
              <a:rPr lang="en-US" sz="1900" dirty="0">
                <a:latin typeface="Liberation Sans" panose="020B0604020202020204" pitchFamily="34" charset="0"/>
              </a:rPr>
              <a:t>method to account for </a:t>
            </a:r>
            <a:r>
              <a:rPr lang="en-US" sz="1900" dirty="0" smtClean="0">
                <a:latin typeface="Liberation Sans" panose="020B0604020202020204" pitchFamily="34" charset="0"/>
              </a:rPr>
              <a:t>their pension </a:t>
            </a:r>
            <a:r>
              <a:rPr lang="en-US" sz="1900" dirty="0">
                <a:latin typeface="Liberation Sans" panose="020B0604020202020204" pitchFamily="34" charset="0"/>
              </a:rPr>
              <a:t>plans that </a:t>
            </a:r>
            <a:r>
              <a:rPr lang="en-US" sz="1900" dirty="0" smtClean="0">
                <a:latin typeface="Liberation Sans" panose="020B0604020202020204" pitchFamily="34" charset="0"/>
              </a:rPr>
              <a:t>smoothed out </a:t>
            </a:r>
            <a:r>
              <a:rPr lang="en-US" sz="1900" dirty="0">
                <a:latin typeface="Liberation Sans" panose="020B0604020202020204" pitchFamily="34" charset="0"/>
              </a:rPr>
              <a:t>the gains and losses on </a:t>
            </a:r>
            <a:r>
              <a:rPr lang="en-US" sz="1900" dirty="0" smtClean="0">
                <a:latin typeface="Liberation Sans" panose="020B0604020202020204" pitchFamily="34" charset="0"/>
              </a:rPr>
              <a:t>their pension </a:t>
            </a:r>
            <a:r>
              <a:rPr lang="en-US" sz="1900" dirty="0">
                <a:latin typeface="Liberation Sans" panose="020B0604020202020204" pitchFamily="34" charset="0"/>
              </a:rPr>
              <a:t>portfolios by </a:t>
            </a:r>
            <a:r>
              <a:rPr lang="en-US" sz="1900" dirty="0" smtClean="0">
                <a:latin typeface="Liberation Sans" panose="020B0604020202020204" pitchFamily="34" charset="0"/>
              </a:rPr>
              <a:t>spreading gains </a:t>
            </a:r>
            <a:r>
              <a:rPr lang="en-US" sz="1900" dirty="0">
                <a:latin typeface="Liberation Sans" panose="020B0604020202020204" pitchFamily="34" charset="0"/>
              </a:rPr>
              <a:t>and losses over </a:t>
            </a:r>
            <a:r>
              <a:rPr lang="en-US" sz="1900" dirty="0" smtClean="0">
                <a:latin typeface="Liberation Sans" panose="020B0604020202020204" pitchFamily="34" charset="0"/>
              </a:rPr>
              <a:t>multiple years</a:t>
            </a:r>
            <a:r>
              <a:rPr lang="en-US" sz="1900" dirty="0">
                <a:latin typeface="Liberation Sans" panose="020B0604020202020204" pitchFamily="34" charset="0"/>
              </a:rPr>
              <a:t>. Many felt that this </a:t>
            </a:r>
            <a:r>
              <a:rPr lang="en-US" sz="1900" dirty="0" smtClean="0">
                <a:latin typeface="Liberation Sans" panose="020B0604020202020204" pitchFamily="34" charset="0"/>
              </a:rPr>
              <a:t>approach was beneficial </a:t>
            </a:r>
            <a:r>
              <a:rPr lang="en-US" sz="1900" dirty="0">
                <a:latin typeface="Liberation Sans" panose="020B0604020202020204" pitchFamily="34" charset="0"/>
              </a:rPr>
              <a:t>because </a:t>
            </a:r>
            <a:r>
              <a:rPr lang="en-US" sz="1900" dirty="0" smtClean="0">
                <a:latin typeface="Liberation Sans" panose="020B0604020202020204" pitchFamily="34" charset="0"/>
              </a:rPr>
              <a:t>it reduced </a:t>
            </a:r>
            <a:r>
              <a:rPr lang="en-US" sz="1900" dirty="0">
                <a:latin typeface="Liberation Sans" panose="020B0604020202020204" pitchFamily="34" charset="0"/>
              </a:rPr>
              <a:t>the volatility of </a:t>
            </a:r>
            <a:r>
              <a:rPr lang="en-US" sz="1900" dirty="0" smtClean="0">
                <a:latin typeface="Liberation Sans" panose="020B0604020202020204" pitchFamily="34" charset="0"/>
              </a:rPr>
              <a:t>reported net </a:t>
            </a:r>
            <a:r>
              <a:rPr lang="en-US" sz="1900" dirty="0">
                <a:latin typeface="Liberation Sans" panose="020B0604020202020204" pitchFamily="34" charset="0"/>
              </a:rPr>
              <a:t>income. However, </a:t>
            </a:r>
            <a:r>
              <a:rPr lang="en-US" sz="1900" dirty="0" smtClean="0">
                <a:latin typeface="Liberation Sans" panose="020B0604020202020204" pitchFamily="34" charset="0"/>
              </a:rPr>
              <a:t>recently some </a:t>
            </a:r>
            <a:r>
              <a:rPr lang="en-US" sz="1900" dirty="0">
                <a:latin typeface="Liberation Sans" panose="020B0604020202020204" pitchFamily="34" charset="0"/>
              </a:rPr>
              <a:t>companies have </a:t>
            </a:r>
            <a:r>
              <a:rPr lang="en-US" sz="1900" dirty="0" smtClean="0">
                <a:latin typeface="Liberation Sans" panose="020B0604020202020204" pitchFamily="34" charset="0"/>
              </a:rPr>
              <a:t>opted to </a:t>
            </a:r>
            <a:r>
              <a:rPr lang="en-US" sz="1900" dirty="0">
                <a:latin typeface="Liberation Sans" panose="020B0604020202020204" pitchFamily="34" charset="0"/>
              </a:rPr>
              <a:t>adopt a method that </a:t>
            </a:r>
            <a:r>
              <a:rPr lang="en-US" sz="1900" dirty="0" smtClean="0">
                <a:latin typeface="Liberation Sans" panose="020B0604020202020204" pitchFamily="34" charset="0"/>
              </a:rPr>
              <a:t>comes closer </a:t>
            </a:r>
            <a:r>
              <a:rPr lang="en-US" sz="1900" dirty="0">
                <a:latin typeface="Liberation Sans" panose="020B0604020202020204" pitchFamily="34" charset="0"/>
              </a:rPr>
              <a:t>to recognizing gains and losses in the period in </a:t>
            </a:r>
            <a:r>
              <a:rPr lang="en-US" sz="1900" dirty="0" smtClean="0">
                <a:latin typeface="Liberation Sans" panose="020B0604020202020204" pitchFamily="34" charset="0"/>
              </a:rPr>
              <a:t>which they </a:t>
            </a:r>
            <a:r>
              <a:rPr lang="en-US" sz="1900" dirty="0">
                <a:latin typeface="Liberation Sans" panose="020B0604020202020204" pitchFamily="34" charset="0"/>
              </a:rPr>
              <a:t>occur. Some of the companies that have adopted </a:t>
            </a:r>
            <a:r>
              <a:rPr lang="en-US" sz="1900" dirty="0" smtClean="0">
                <a:latin typeface="Liberation Sans" panose="020B0604020202020204" pitchFamily="34" charset="0"/>
              </a:rPr>
              <a:t>this approach </a:t>
            </a:r>
            <a:r>
              <a:rPr lang="en-US" sz="1900" dirty="0">
                <a:latin typeface="Liberation Sans" panose="020B0604020202020204" pitchFamily="34" charset="0"/>
              </a:rPr>
              <a:t>are </a:t>
            </a:r>
            <a:r>
              <a:rPr lang="en-US" sz="1900" b="1" dirty="0">
                <a:solidFill>
                  <a:srgbClr val="CC0000"/>
                </a:solidFill>
                <a:latin typeface="Liberation Sans" panose="020B0604020202020204" pitchFamily="34" charset="0"/>
              </a:rPr>
              <a:t>United Parcel Service (UPS)</a:t>
            </a:r>
            <a:r>
              <a:rPr lang="en-US" sz="1900" dirty="0">
                <a:latin typeface="Liberation Sans" panose="020B0604020202020204" pitchFamily="34" charset="0"/>
              </a:rPr>
              <a:t>, </a:t>
            </a:r>
            <a:r>
              <a:rPr lang="en-US" sz="1900" b="1" dirty="0">
                <a:solidFill>
                  <a:srgbClr val="CC0000"/>
                </a:solidFill>
                <a:latin typeface="Liberation Sans" panose="020B0604020202020204" pitchFamily="34" charset="0"/>
              </a:rPr>
              <a:t>Honeywell</a:t>
            </a:r>
            <a:r>
              <a:rPr lang="en-US" sz="1900" dirty="0">
                <a:latin typeface="Liberation Sans" panose="020B0604020202020204" pitchFamily="34" charset="0"/>
              </a:rPr>
              <a:t> </a:t>
            </a:r>
            <a:r>
              <a:rPr lang="en-US" sz="1900" b="1" dirty="0">
                <a:solidFill>
                  <a:srgbClr val="CC0000"/>
                </a:solidFill>
                <a:latin typeface="Liberation Sans" panose="020B0604020202020204" pitchFamily="34" charset="0"/>
              </a:rPr>
              <a:t>International</a:t>
            </a:r>
            <a:r>
              <a:rPr lang="en-US" sz="1900" dirty="0" smtClean="0">
                <a:latin typeface="Liberation Sans" panose="020B0604020202020204" pitchFamily="34" charset="0"/>
              </a:rPr>
              <a:t>, </a:t>
            </a:r>
            <a:r>
              <a:rPr lang="en-US" sz="1900" b="1" dirty="0">
                <a:solidFill>
                  <a:srgbClr val="CC0000"/>
                </a:solidFill>
                <a:latin typeface="Liberation Sans" panose="020B0604020202020204" pitchFamily="34" charset="0"/>
              </a:rPr>
              <a:t>IBM</a:t>
            </a:r>
            <a:r>
              <a:rPr lang="en-US" sz="1900" dirty="0">
                <a:latin typeface="Liberation Sans" panose="020B0604020202020204" pitchFamily="34" charset="0"/>
              </a:rPr>
              <a:t>, </a:t>
            </a:r>
            <a:r>
              <a:rPr lang="en-US" sz="1900" b="1" dirty="0">
                <a:solidFill>
                  <a:srgbClr val="CC0000"/>
                </a:solidFill>
                <a:latin typeface="Liberation Sans" panose="020B0604020202020204" pitchFamily="34" charset="0"/>
              </a:rPr>
              <a:t>AT&amp;T</a:t>
            </a:r>
            <a:r>
              <a:rPr lang="en-US" sz="1900" dirty="0">
                <a:latin typeface="Liberation Sans" panose="020B0604020202020204" pitchFamily="34" charset="0"/>
              </a:rPr>
              <a:t>, and </a:t>
            </a:r>
            <a:r>
              <a:rPr lang="en-US" sz="1900" b="1" dirty="0">
                <a:solidFill>
                  <a:srgbClr val="CC0000"/>
                </a:solidFill>
                <a:latin typeface="Liberation Sans" panose="020B0604020202020204" pitchFamily="34" charset="0"/>
              </a:rPr>
              <a:t>Verizon</a:t>
            </a:r>
            <a:r>
              <a:rPr lang="en-US" sz="1900" dirty="0">
                <a:latin typeface="Liberation Sans" panose="020B0604020202020204" pitchFamily="34" charset="0"/>
              </a:rPr>
              <a:t> </a:t>
            </a:r>
            <a:r>
              <a:rPr lang="en-US" sz="1900" b="1" dirty="0">
                <a:solidFill>
                  <a:srgbClr val="CC0000"/>
                </a:solidFill>
                <a:latin typeface="Liberation Sans" panose="020B0604020202020204" pitchFamily="34" charset="0"/>
              </a:rPr>
              <a:t>Communications</a:t>
            </a:r>
            <a:r>
              <a:rPr lang="en-US" sz="1900" dirty="0">
                <a:latin typeface="Liberation Sans" panose="020B0604020202020204" pitchFamily="34" charset="0"/>
              </a:rPr>
              <a:t>. The CFO </a:t>
            </a:r>
            <a:r>
              <a:rPr lang="en-US" sz="1900" dirty="0" smtClean="0">
                <a:latin typeface="Liberation Sans" panose="020B0604020202020204" pitchFamily="34" charset="0"/>
              </a:rPr>
              <a:t>at UPS </a:t>
            </a:r>
            <a:r>
              <a:rPr lang="en-US" sz="1900" dirty="0">
                <a:latin typeface="Liberation Sans" panose="020B0604020202020204" pitchFamily="34" charset="0"/>
              </a:rPr>
              <a:t>said he favored the new approach because “events </a:t>
            </a:r>
            <a:r>
              <a:rPr lang="en-US" sz="1900" dirty="0" smtClean="0">
                <a:latin typeface="Liberation Sans" panose="020B0604020202020204" pitchFamily="34" charset="0"/>
              </a:rPr>
              <a:t>that occurred </a:t>
            </a:r>
            <a:r>
              <a:rPr lang="en-US" sz="1900" dirty="0">
                <a:latin typeface="Liberation Sans" panose="020B0604020202020204" pitchFamily="34" charset="0"/>
              </a:rPr>
              <a:t>in prior years will no longer distort current-year results</a:t>
            </a:r>
            <a:r>
              <a:rPr lang="en-US" sz="1900" dirty="0" smtClean="0">
                <a:latin typeface="Liberation Sans" panose="020B0604020202020204" pitchFamily="34" charset="0"/>
              </a:rPr>
              <a:t>. It </a:t>
            </a:r>
            <a:r>
              <a:rPr lang="en-US" sz="1900" dirty="0">
                <a:latin typeface="Liberation Sans" panose="020B0604020202020204" pitchFamily="34" charset="0"/>
              </a:rPr>
              <a:t>will result in better transparency by eliminating </a:t>
            </a:r>
            <a:r>
              <a:rPr lang="en-US" sz="1900" dirty="0" smtClean="0">
                <a:latin typeface="Liberation Sans" panose="020B0604020202020204" pitchFamily="34" charset="0"/>
              </a:rPr>
              <a:t>the noise </a:t>
            </a:r>
            <a:r>
              <a:rPr lang="en-US" sz="1900" dirty="0">
                <a:latin typeface="Liberation Sans" panose="020B0604020202020204" pitchFamily="34" charset="0"/>
              </a:rPr>
              <a:t>of past plan performance.” When UPS switched, it </a:t>
            </a:r>
            <a:r>
              <a:rPr lang="en-US" sz="1900" dirty="0" smtClean="0">
                <a:latin typeface="Liberation Sans" panose="020B0604020202020204" pitchFamily="34" charset="0"/>
              </a:rPr>
              <a:t>resulted in </a:t>
            </a:r>
            <a:r>
              <a:rPr lang="en-US" sz="1900" dirty="0">
                <a:latin typeface="Liberation Sans" panose="020B0604020202020204" pitchFamily="34" charset="0"/>
              </a:rPr>
              <a:t>a charge of $827 million from the change in </a:t>
            </a:r>
            <a:r>
              <a:rPr lang="en-US" sz="1900" dirty="0" smtClean="0">
                <a:latin typeface="Liberation Sans" panose="020B0604020202020204" pitchFamily="34" charset="0"/>
              </a:rPr>
              <a:t>accounting principle.</a:t>
            </a:r>
          </a:p>
          <a:p>
            <a:pPr algn="just">
              <a:lnSpc>
                <a:spcPct val="110000"/>
              </a:lnSpc>
              <a:spcBef>
                <a:spcPts val="600"/>
              </a:spcBef>
            </a:pPr>
            <a:r>
              <a:rPr lang="en-US" sz="1700" i="1" dirty="0" smtClean="0">
                <a:latin typeface="Liberation Sans" panose="020B0604020202020204" pitchFamily="34" charset="0"/>
              </a:rPr>
              <a:t>Source</a:t>
            </a:r>
            <a:r>
              <a:rPr lang="en-US" sz="1700" i="1" dirty="0">
                <a:latin typeface="Liberation Sans" panose="020B0604020202020204" pitchFamily="34" charset="0"/>
              </a:rPr>
              <a:t>: </a:t>
            </a:r>
            <a:r>
              <a:rPr lang="en-US" sz="1700" dirty="0">
                <a:latin typeface="Liberation Sans" panose="020B0604020202020204" pitchFamily="34" charset="0"/>
              </a:rPr>
              <a:t>Bob Sechler and Doug Cameron, “UPS Alters </a:t>
            </a:r>
            <a:r>
              <a:rPr lang="en-US" sz="1700" dirty="0" smtClean="0">
                <a:latin typeface="Liberation Sans" panose="020B0604020202020204" pitchFamily="34" charset="0"/>
              </a:rPr>
              <a:t>Pension-Plan </a:t>
            </a:r>
            <a:r>
              <a:rPr lang="en-US" sz="1700" dirty="0">
                <a:latin typeface="Liberation Sans" panose="020B0604020202020204" pitchFamily="34" charset="0"/>
              </a:rPr>
              <a:t>Accounting,” </a:t>
            </a:r>
            <a:r>
              <a:rPr lang="en-US" sz="1700" i="1" dirty="0">
                <a:latin typeface="Liberation Sans" panose="020B0604020202020204" pitchFamily="34" charset="0"/>
              </a:rPr>
              <a:t>Wall Street Journal </a:t>
            </a:r>
            <a:r>
              <a:rPr lang="en-US" sz="1700" dirty="0">
                <a:latin typeface="Liberation Sans" panose="020B0604020202020204" pitchFamily="34" charset="0"/>
              </a:rPr>
              <a:t>(January 30, 2012).</a:t>
            </a:r>
          </a:p>
        </p:txBody>
      </p:sp>
      <p:sp>
        <p:nvSpPr>
          <p:cNvPr id="7" name="Rectangle 6"/>
          <p:cNvSpPr>
            <a:spLocks noChangeArrowheads="1"/>
          </p:cNvSpPr>
          <p:nvPr/>
        </p:nvSpPr>
        <p:spPr bwMode="auto">
          <a:xfrm>
            <a:off x="527712" y="6326895"/>
            <a:ext cx="8092440" cy="89939"/>
          </a:xfrm>
          <a:prstGeom prst="rect">
            <a:avLst/>
          </a:prstGeom>
          <a:solidFill>
            <a:srgbClr val="006600"/>
          </a:solidFill>
          <a:ln>
            <a:noFill/>
          </a:ln>
          <a:effectLst/>
        </p:spPr>
        <p:txBody>
          <a:bodyPr lIns="90488" tIns="44450" rIns="90488" bIns="44450" anchor="ctr" anchorCtr="0"/>
          <a:lstStyle/>
          <a:p>
            <a:pPr marL="53975" algn="l"/>
            <a:endParaRPr lang="en-US" altLang="en-US" sz="2800" b="1" i="0" dirty="0">
              <a:solidFill>
                <a:schemeClr val="accent3"/>
              </a:solidFill>
              <a:effectLst>
                <a:outerShdw blurRad="38100" dist="38100" dir="2700000" algn="tl">
                  <a:srgbClr val="000000">
                    <a:alpha val="43137"/>
                  </a:srgbClr>
                </a:outerShdw>
              </a:effectLst>
              <a:latin typeface="Liberation Sans" panose="020B0604020202020204" pitchFamily="34" charset="0"/>
            </a:endParaRPr>
          </a:p>
        </p:txBody>
      </p:sp>
      <p:sp>
        <p:nvSpPr>
          <p:cNvPr id="6" name="Rectangle 5"/>
          <p:cNvSpPr>
            <a:spLocks noChangeArrowheads="1"/>
          </p:cNvSpPr>
          <p:nvPr/>
        </p:nvSpPr>
        <p:spPr bwMode="auto">
          <a:xfrm>
            <a:off x="3810000" y="381000"/>
            <a:ext cx="4810152" cy="560388"/>
          </a:xfrm>
          <a:prstGeom prst="rect">
            <a:avLst/>
          </a:prstGeom>
          <a:noFill/>
          <a:ln>
            <a:noFill/>
          </a:ln>
          <a:effectLst/>
        </p:spPr>
        <p:txBody>
          <a:bodyPr lIns="90488" tIns="44450" rIns="90488" bIns="44450" anchor="ctr" anchorCtr="0"/>
          <a:lstStyle/>
          <a:p>
            <a:pPr marL="53975" algn="l"/>
            <a:r>
              <a:rPr lang="en-US" altLang="en-US" b="1" i="0" dirty="0" smtClean="0">
                <a:solidFill>
                  <a:srgbClr val="006600"/>
                </a:solidFill>
                <a:latin typeface="Liberation Sans" panose="020B0604020202020204" pitchFamily="34" charset="0"/>
              </a:rPr>
              <a:t>United Parcel Service (UPS)</a:t>
            </a:r>
            <a:endParaRPr lang="en-US" altLang="en-US" b="1" i="0" dirty="0">
              <a:solidFill>
                <a:srgbClr val="006600"/>
              </a:solidFill>
              <a:latin typeface="Liberation Sans" panose="020B0604020202020204" pitchFamily="34" charset="0"/>
            </a:endParaRPr>
          </a:p>
        </p:txBody>
      </p:sp>
      <p:sp>
        <p:nvSpPr>
          <p:cNvPr id="8" name="Text Box 13"/>
          <p:cNvSpPr txBox="1">
            <a:spLocks noChangeArrowheads="1"/>
          </p:cNvSpPr>
          <p:nvPr/>
        </p:nvSpPr>
        <p:spPr bwMode="auto">
          <a:xfrm>
            <a:off x="8153400" y="64452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altLang="en-US" sz="1600" b="1" i="1" dirty="0" smtClean="0">
                <a:solidFill>
                  <a:schemeClr val="bg2"/>
                </a:solidFill>
                <a:latin typeface="Liberation Sans" panose="020B0604020202020204" pitchFamily="34" charset="0"/>
              </a:rPr>
              <a:t>LO 1</a:t>
            </a:r>
            <a:endParaRPr lang="en-US" altLang="en-US" sz="1600" b="1" i="1" dirty="0">
              <a:solidFill>
                <a:schemeClr val="bg2"/>
              </a:solidFill>
              <a:latin typeface="Liberation Sans" panose="020B0604020202020204" pitchFamily="34" charset="0"/>
            </a:endParaRPr>
          </a:p>
        </p:txBody>
      </p:sp>
    </p:spTree>
    <p:extLst>
      <p:ext uri="{BB962C8B-B14F-4D97-AF65-F5344CB8AC3E}">
        <p14:creationId xmlns:p14="http://schemas.microsoft.com/office/powerpoint/2010/main" val="3255716773"/>
      </p:ext>
    </p:extLst>
  </p:cSld>
  <p:clrMapOvr>
    <a:masterClrMapping/>
  </p:clrMapOvr>
  <p:transition>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5539" name="Text Box 3"/>
          <p:cNvSpPr txBox="1">
            <a:spLocks noChangeArrowheads="1"/>
          </p:cNvSpPr>
          <p:nvPr/>
        </p:nvSpPr>
        <p:spPr bwMode="auto">
          <a:xfrm>
            <a:off x="609600" y="1295400"/>
            <a:ext cx="7543800" cy="29061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sz="2400">
                <a:solidFill>
                  <a:schemeClr val="tx1"/>
                </a:solidFill>
                <a:latin typeface="Times New Roman" pitchFamily="18" charset="0"/>
              </a:defRPr>
            </a:lvl1pPr>
            <a:lvl2pPr marL="571500" algn="l">
              <a:defRPr sz="2400">
                <a:solidFill>
                  <a:schemeClr val="tx1"/>
                </a:solidFill>
                <a:latin typeface="Times New Roman" pitchFamily="18" charset="0"/>
              </a:defRPr>
            </a:lvl2pPr>
            <a:lvl3pPr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nSpc>
                <a:spcPct val="125000"/>
              </a:lnSpc>
              <a:spcBef>
                <a:spcPts val="1200"/>
              </a:spcBef>
              <a:buSzPct val="80000"/>
            </a:pPr>
            <a:r>
              <a:rPr lang="en-US" altLang="en-US" sz="2300" dirty="0">
                <a:latin typeface="Liberation Sans" panose="020B0604020202020204" pitchFamily="34" charset="0"/>
              </a:rPr>
              <a:t>A company that has a high </a:t>
            </a:r>
            <a:r>
              <a:rPr lang="en-US" altLang="en-US" sz="2300" b="1" dirty="0">
                <a:solidFill>
                  <a:schemeClr val="tx2">
                    <a:lumMod val="50000"/>
                  </a:schemeClr>
                </a:solidFill>
                <a:latin typeface="Liberation Sans" panose="020B0604020202020204" pitchFamily="34" charset="0"/>
              </a:rPr>
              <a:t>quality of earnings </a:t>
            </a:r>
            <a:r>
              <a:rPr lang="en-US" altLang="en-US" sz="2300" dirty="0">
                <a:latin typeface="Liberation Sans" panose="020B0604020202020204" pitchFamily="34" charset="0"/>
              </a:rPr>
              <a:t>provides full and transparent information that will not confuse or mislead users of the financial statements</a:t>
            </a:r>
            <a:r>
              <a:rPr lang="en-US" altLang="en-US" sz="2300" dirty="0" smtClean="0">
                <a:latin typeface="Liberation Sans" panose="020B0604020202020204" pitchFamily="34" charset="0"/>
              </a:rPr>
              <a:t>.</a:t>
            </a:r>
          </a:p>
          <a:p>
            <a:pPr>
              <a:lnSpc>
                <a:spcPct val="125000"/>
              </a:lnSpc>
              <a:spcBef>
                <a:spcPts val="1200"/>
              </a:spcBef>
              <a:buSzPct val="80000"/>
            </a:pPr>
            <a:r>
              <a:rPr lang="en-US" altLang="en-US" sz="2300" dirty="0" smtClean="0">
                <a:latin typeface="Liberation Sans" panose="020B0604020202020204" pitchFamily="34" charset="0"/>
              </a:rPr>
              <a:t>Recent accounting scandals suggest that some companies are spending too much time </a:t>
            </a:r>
            <a:r>
              <a:rPr lang="en-US" altLang="en-US" sz="2300" b="1" dirty="0" smtClean="0">
                <a:latin typeface="Liberation Sans" panose="020B0604020202020204" pitchFamily="34" charset="0"/>
              </a:rPr>
              <a:t>managing their income</a:t>
            </a:r>
            <a:r>
              <a:rPr lang="en-US" altLang="en-US" sz="2300" dirty="0" smtClean="0">
                <a:latin typeface="Liberation Sans" panose="020B0604020202020204" pitchFamily="34" charset="0"/>
              </a:rPr>
              <a:t> and not enough time </a:t>
            </a:r>
            <a:r>
              <a:rPr lang="en-US" altLang="en-US" sz="2300" b="1" dirty="0" smtClean="0">
                <a:latin typeface="Liberation Sans" panose="020B0604020202020204" pitchFamily="34" charset="0"/>
              </a:rPr>
              <a:t>managing their business</a:t>
            </a:r>
            <a:r>
              <a:rPr lang="en-US" altLang="en-US" sz="2300" dirty="0" smtClean="0">
                <a:latin typeface="Liberation Sans" panose="020B0604020202020204" pitchFamily="34" charset="0"/>
              </a:rPr>
              <a:t>.</a:t>
            </a:r>
          </a:p>
        </p:txBody>
      </p:sp>
      <p:sp>
        <p:nvSpPr>
          <p:cNvPr id="7"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8" name="Rectangle 2"/>
          <p:cNvSpPr>
            <a:spLocks noChangeArrowheads="1"/>
          </p:cNvSpPr>
          <p:nvPr/>
        </p:nvSpPr>
        <p:spPr bwMode="auto">
          <a:xfrm>
            <a:off x="609600" y="304800"/>
            <a:ext cx="81534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QUALITY OF EARNINGS</a:t>
            </a:r>
            <a:endParaRPr lang="en-US" altLang="en-US" sz="3200" b="1" dirty="0">
              <a:solidFill>
                <a:schemeClr val="tx2">
                  <a:lumMod val="50000"/>
                </a:schemeClr>
              </a:solidFill>
              <a:latin typeface="Liberation Sans" panose="020B0604020202020204" pitchFamily="34" charset="0"/>
            </a:endParaRPr>
          </a:p>
        </p:txBody>
      </p:sp>
      <p:sp>
        <p:nvSpPr>
          <p:cNvPr id="5"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altLang="en-US" sz="1600" b="1" i="1" dirty="0" smtClean="0">
                <a:solidFill>
                  <a:schemeClr val="bg2"/>
                </a:solidFill>
                <a:latin typeface="Liberation Sans" panose="020B0604020202020204" pitchFamily="34" charset="0"/>
              </a:rPr>
              <a:t>LO 1</a:t>
            </a:r>
            <a:endParaRPr lang="en-US" altLang="en-US" sz="1600" b="1" i="1" dirty="0">
              <a:solidFill>
                <a:schemeClr val="bg2"/>
              </a:solidFill>
              <a:latin typeface="Liberation Sans" panose="020B0604020202020204" pitchFamily="34" charset="0"/>
            </a:endParaRPr>
          </a:p>
        </p:txBody>
      </p:sp>
    </p:spTree>
    <p:extLst>
      <p:ext uri="{BB962C8B-B14F-4D97-AF65-F5344CB8AC3E}">
        <p14:creationId xmlns:p14="http://schemas.microsoft.com/office/powerpoint/2010/main" val="797400955"/>
      </p:ext>
    </p:extLst>
  </p:cSld>
  <p:clrMapOvr>
    <a:masterClrMapping/>
  </p:clrMapOvr>
  <p:transition>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7586" name="Text Box 2"/>
          <p:cNvSpPr txBox="1">
            <a:spLocks noChangeArrowheads="1"/>
          </p:cNvSpPr>
          <p:nvPr/>
        </p:nvSpPr>
        <p:spPr bwMode="auto">
          <a:xfrm>
            <a:off x="609600" y="1894196"/>
            <a:ext cx="7848600" cy="13619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sz="2400">
                <a:solidFill>
                  <a:schemeClr val="tx1"/>
                </a:solidFill>
                <a:latin typeface="Times New Roman" pitchFamily="18" charset="0"/>
              </a:defRPr>
            </a:lvl1pPr>
            <a:lvl2pPr marL="692150" indent="-457200" algn="l">
              <a:defRPr sz="2400">
                <a:solidFill>
                  <a:schemeClr val="tx1"/>
                </a:solidFill>
                <a:latin typeface="Times New Roman" pitchFamily="18" charset="0"/>
              </a:defRPr>
            </a:lvl2pPr>
            <a:lvl3pPr marL="1606550" indent="-401638" algn="l">
              <a:defRPr sz="2400">
                <a:solidFill>
                  <a:schemeClr val="tx1"/>
                </a:solidFill>
                <a:latin typeface="Times New Roman" pitchFamily="18" charset="0"/>
              </a:defRPr>
            </a:lvl3pPr>
            <a:lvl4pPr marL="2351088" indent="-457200" algn="l">
              <a:defRPr sz="2400">
                <a:solidFill>
                  <a:schemeClr val="tx1"/>
                </a:solidFill>
                <a:latin typeface="Times New Roman" pitchFamily="18" charset="0"/>
              </a:defRPr>
            </a:lvl4pPr>
            <a:lvl5pPr marL="2922588" indent="-457200" algn="l">
              <a:defRPr sz="2400">
                <a:solidFill>
                  <a:schemeClr val="tx1"/>
                </a:solidFill>
                <a:latin typeface="Times New Roman" pitchFamily="18" charset="0"/>
              </a:defRPr>
            </a:lvl5pPr>
            <a:lvl6pPr marL="3379788" indent="-457200" eaLnBrk="0" fontAlgn="base" hangingPunct="0">
              <a:spcBef>
                <a:spcPct val="0"/>
              </a:spcBef>
              <a:spcAft>
                <a:spcPct val="0"/>
              </a:spcAft>
              <a:defRPr sz="2400">
                <a:solidFill>
                  <a:schemeClr val="tx1"/>
                </a:solidFill>
                <a:latin typeface="Times New Roman" pitchFamily="18" charset="0"/>
              </a:defRPr>
            </a:lvl6pPr>
            <a:lvl7pPr marL="3836988" indent="-457200" eaLnBrk="0" fontAlgn="base" hangingPunct="0">
              <a:spcBef>
                <a:spcPct val="0"/>
              </a:spcBef>
              <a:spcAft>
                <a:spcPct val="0"/>
              </a:spcAft>
              <a:defRPr sz="2400">
                <a:solidFill>
                  <a:schemeClr val="tx1"/>
                </a:solidFill>
                <a:latin typeface="Times New Roman" pitchFamily="18" charset="0"/>
              </a:defRPr>
            </a:lvl7pPr>
            <a:lvl8pPr marL="4294188" indent="-457200" eaLnBrk="0" fontAlgn="base" hangingPunct="0">
              <a:spcBef>
                <a:spcPct val="0"/>
              </a:spcBef>
              <a:spcAft>
                <a:spcPct val="0"/>
              </a:spcAft>
              <a:defRPr sz="2400">
                <a:solidFill>
                  <a:schemeClr val="tx1"/>
                </a:solidFill>
                <a:latin typeface="Times New Roman" pitchFamily="18" charset="0"/>
              </a:defRPr>
            </a:lvl8pPr>
            <a:lvl9pPr marL="4751388" indent="-457200" eaLnBrk="0" fontAlgn="base" hangingPunct="0">
              <a:spcBef>
                <a:spcPct val="0"/>
              </a:spcBef>
              <a:spcAft>
                <a:spcPct val="0"/>
              </a:spcAft>
              <a:defRPr sz="2400">
                <a:solidFill>
                  <a:schemeClr val="tx1"/>
                </a:solidFill>
                <a:latin typeface="Times New Roman" pitchFamily="18" charset="0"/>
              </a:defRPr>
            </a:lvl9pPr>
          </a:lstStyle>
          <a:p>
            <a:pPr lvl="1">
              <a:lnSpc>
                <a:spcPct val="125000"/>
              </a:lnSpc>
              <a:spcBef>
                <a:spcPct val="45000"/>
              </a:spcBef>
              <a:buClr>
                <a:srgbClr val="CC0000"/>
              </a:buClr>
              <a:buSzPct val="80000"/>
              <a:buFont typeface="Wingdings" pitchFamily="2" charset="2"/>
              <a:buChar char="u"/>
            </a:pPr>
            <a:r>
              <a:rPr lang="en-US" altLang="en-US" sz="2200" dirty="0">
                <a:solidFill>
                  <a:schemeClr val="bg2"/>
                </a:solidFill>
                <a:latin typeface="Liberation Sans" panose="020B0604020202020204" pitchFamily="34" charset="0"/>
              </a:rPr>
              <a:t>Variations among companies in the application of GAAP may hamper comparability and reduce quality of earnings (FIFO vs. LIFO).</a:t>
            </a:r>
          </a:p>
        </p:txBody>
      </p:sp>
      <p:sp>
        <p:nvSpPr>
          <p:cNvPr id="1347589" name="Text Box 5"/>
          <p:cNvSpPr txBox="1">
            <a:spLocks noChangeArrowheads="1"/>
          </p:cNvSpPr>
          <p:nvPr/>
        </p:nvSpPr>
        <p:spPr bwMode="auto">
          <a:xfrm>
            <a:off x="609600" y="4090348"/>
            <a:ext cx="8077200" cy="19389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sz="2400">
                <a:solidFill>
                  <a:schemeClr val="tx1"/>
                </a:solidFill>
                <a:latin typeface="Times New Roman" pitchFamily="18" charset="0"/>
              </a:defRPr>
            </a:lvl1pPr>
            <a:lvl2pPr marL="692150" indent="-457200" algn="l">
              <a:defRPr sz="2400">
                <a:solidFill>
                  <a:schemeClr val="tx1"/>
                </a:solidFill>
                <a:latin typeface="Times New Roman" pitchFamily="18" charset="0"/>
              </a:defRPr>
            </a:lvl2pPr>
            <a:lvl3pPr marL="1606550" indent="-401638" algn="l">
              <a:defRPr sz="2400">
                <a:solidFill>
                  <a:schemeClr val="tx1"/>
                </a:solidFill>
                <a:latin typeface="Times New Roman" pitchFamily="18" charset="0"/>
              </a:defRPr>
            </a:lvl3pPr>
            <a:lvl4pPr marL="2351088" indent="-457200" algn="l">
              <a:defRPr sz="2400">
                <a:solidFill>
                  <a:schemeClr val="tx1"/>
                </a:solidFill>
                <a:latin typeface="Times New Roman" pitchFamily="18" charset="0"/>
              </a:defRPr>
            </a:lvl4pPr>
            <a:lvl5pPr marL="2922588" indent="-457200" algn="l">
              <a:defRPr sz="2400">
                <a:solidFill>
                  <a:schemeClr val="tx1"/>
                </a:solidFill>
                <a:latin typeface="Times New Roman" pitchFamily="18" charset="0"/>
              </a:defRPr>
            </a:lvl5pPr>
            <a:lvl6pPr marL="3379788" indent="-457200" eaLnBrk="0" fontAlgn="base" hangingPunct="0">
              <a:spcBef>
                <a:spcPct val="0"/>
              </a:spcBef>
              <a:spcAft>
                <a:spcPct val="0"/>
              </a:spcAft>
              <a:defRPr sz="2400">
                <a:solidFill>
                  <a:schemeClr val="tx1"/>
                </a:solidFill>
                <a:latin typeface="Times New Roman" pitchFamily="18" charset="0"/>
              </a:defRPr>
            </a:lvl6pPr>
            <a:lvl7pPr marL="3836988" indent="-457200" eaLnBrk="0" fontAlgn="base" hangingPunct="0">
              <a:spcBef>
                <a:spcPct val="0"/>
              </a:spcBef>
              <a:spcAft>
                <a:spcPct val="0"/>
              </a:spcAft>
              <a:defRPr sz="2400">
                <a:solidFill>
                  <a:schemeClr val="tx1"/>
                </a:solidFill>
                <a:latin typeface="Times New Roman" pitchFamily="18" charset="0"/>
              </a:defRPr>
            </a:lvl7pPr>
            <a:lvl8pPr marL="4294188" indent="-457200" eaLnBrk="0" fontAlgn="base" hangingPunct="0">
              <a:spcBef>
                <a:spcPct val="0"/>
              </a:spcBef>
              <a:spcAft>
                <a:spcPct val="0"/>
              </a:spcAft>
              <a:defRPr sz="2400">
                <a:solidFill>
                  <a:schemeClr val="tx1"/>
                </a:solidFill>
                <a:latin typeface="Times New Roman" pitchFamily="18" charset="0"/>
              </a:defRPr>
            </a:lvl8pPr>
            <a:lvl9pPr marL="4751388" indent="-457200" eaLnBrk="0" fontAlgn="base" hangingPunct="0">
              <a:spcBef>
                <a:spcPct val="0"/>
              </a:spcBef>
              <a:spcAft>
                <a:spcPct val="0"/>
              </a:spcAft>
              <a:defRPr sz="2400">
                <a:solidFill>
                  <a:schemeClr val="tx1"/>
                </a:solidFill>
                <a:latin typeface="Times New Roman" pitchFamily="18" charset="0"/>
              </a:defRPr>
            </a:lvl9pPr>
          </a:lstStyle>
          <a:p>
            <a:pPr lvl="1">
              <a:lnSpc>
                <a:spcPct val="125000"/>
              </a:lnSpc>
              <a:spcBef>
                <a:spcPts val="1200"/>
              </a:spcBef>
              <a:buClr>
                <a:srgbClr val="CC0000"/>
              </a:buClr>
              <a:buSzPct val="80000"/>
              <a:buFont typeface="Wingdings" pitchFamily="2" charset="2"/>
              <a:buChar char="u"/>
            </a:pPr>
            <a:r>
              <a:rPr lang="en-US" altLang="en-US" sz="2200" dirty="0">
                <a:solidFill>
                  <a:schemeClr val="bg2"/>
                </a:solidFill>
                <a:latin typeface="Liberation Sans" panose="020B0604020202020204" pitchFamily="34" charset="0"/>
              </a:rPr>
              <a:t>Usually excludes items that are unusual or nonrecurring.</a:t>
            </a:r>
          </a:p>
          <a:p>
            <a:pPr lvl="1">
              <a:lnSpc>
                <a:spcPct val="125000"/>
              </a:lnSpc>
              <a:spcBef>
                <a:spcPts val="1200"/>
              </a:spcBef>
              <a:buClr>
                <a:srgbClr val="CC0000"/>
              </a:buClr>
              <a:buSzPct val="80000"/>
              <a:buFont typeface="Wingdings" pitchFamily="2" charset="2"/>
              <a:buChar char="u"/>
            </a:pPr>
            <a:r>
              <a:rPr lang="en-US" altLang="en-US" sz="2200" dirty="0">
                <a:solidFill>
                  <a:schemeClr val="bg2"/>
                </a:solidFill>
                <a:latin typeface="Liberation Sans" panose="020B0604020202020204" pitchFamily="34" charset="0"/>
              </a:rPr>
              <a:t>Some companies have abused the flexibility that pro forma numbers allow to put their companies in a more favorable light.</a:t>
            </a:r>
          </a:p>
        </p:txBody>
      </p:sp>
      <p:sp>
        <p:nvSpPr>
          <p:cNvPr id="1347591" name="Text Box 7"/>
          <p:cNvSpPr txBox="1">
            <a:spLocks noChangeArrowheads="1"/>
          </p:cNvSpPr>
          <p:nvPr/>
        </p:nvSpPr>
        <p:spPr bwMode="auto">
          <a:xfrm>
            <a:off x="609600" y="1295400"/>
            <a:ext cx="8077200"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l">
              <a:defRPr sz="2400">
                <a:solidFill>
                  <a:schemeClr val="tx1"/>
                </a:solidFill>
                <a:latin typeface="Times New Roman" pitchFamily="18" charset="0"/>
              </a:defRPr>
            </a:lvl1pPr>
            <a:lvl2pPr marL="742950" indent="-285750" algn="l">
              <a:defRPr sz="2400">
                <a:solidFill>
                  <a:schemeClr val="tx1"/>
                </a:solidFill>
                <a:latin typeface="Times New Roman" pitchFamily="18" charset="0"/>
              </a:defRPr>
            </a:lvl2pPr>
            <a:lvl3pPr marL="11430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buSzPct val="80000"/>
            </a:pPr>
            <a:r>
              <a:rPr lang="en-US" altLang="en-US" sz="2800" b="1" dirty="0">
                <a:solidFill>
                  <a:srgbClr val="CC0000"/>
                </a:solidFill>
                <a:latin typeface="Liberation Sans" panose="020B0604020202020204" pitchFamily="34" charset="0"/>
              </a:rPr>
              <a:t>Alternative Accounting Methods</a:t>
            </a:r>
          </a:p>
        </p:txBody>
      </p:sp>
      <p:sp>
        <p:nvSpPr>
          <p:cNvPr id="1347592" name="Text Box 8"/>
          <p:cNvSpPr txBox="1">
            <a:spLocks noChangeArrowheads="1"/>
          </p:cNvSpPr>
          <p:nvPr/>
        </p:nvSpPr>
        <p:spPr bwMode="auto">
          <a:xfrm>
            <a:off x="609600" y="3481388"/>
            <a:ext cx="8077200"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l">
              <a:defRPr sz="2400">
                <a:solidFill>
                  <a:schemeClr val="tx1"/>
                </a:solidFill>
                <a:latin typeface="Times New Roman" pitchFamily="18" charset="0"/>
              </a:defRPr>
            </a:lvl1pPr>
            <a:lvl2pPr marL="742950" indent="-285750" algn="l">
              <a:defRPr sz="2400">
                <a:solidFill>
                  <a:schemeClr val="tx1"/>
                </a:solidFill>
                <a:latin typeface="Times New Roman" pitchFamily="18" charset="0"/>
              </a:defRPr>
            </a:lvl2pPr>
            <a:lvl3pPr marL="11430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buSzPct val="80000"/>
            </a:pPr>
            <a:r>
              <a:rPr lang="en-US" altLang="en-US" sz="2800" b="1" dirty="0">
                <a:solidFill>
                  <a:srgbClr val="CC0000"/>
                </a:solidFill>
                <a:latin typeface="Liberation Sans" panose="020B0604020202020204" pitchFamily="34" charset="0"/>
              </a:rPr>
              <a:t>Pro Forma Income</a:t>
            </a:r>
          </a:p>
        </p:txBody>
      </p:sp>
      <p:sp>
        <p:nvSpPr>
          <p:cNvPr id="9"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0" name="Rectangle 2"/>
          <p:cNvSpPr>
            <a:spLocks noChangeArrowheads="1"/>
          </p:cNvSpPr>
          <p:nvPr/>
        </p:nvSpPr>
        <p:spPr bwMode="auto">
          <a:xfrm>
            <a:off x="609600" y="304800"/>
            <a:ext cx="81534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QUALITY OF EARNINGS</a:t>
            </a:r>
            <a:endParaRPr lang="en-US" altLang="en-US" sz="3200" b="1" dirty="0">
              <a:solidFill>
                <a:schemeClr val="tx2">
                  <a:lumMod val="50000"/>
                </a:schemeClr>
              </a:solidFill>
              <a:latin typeface="Liberation Sans" panose="020B0604020202020204" pitchFamily="34" charset="0"/>
            </a:endParaRPr>
          </a:p>
        </p:txBody>
      </p:sp>
      <p:sp>
        <p:nvSpPr>
          <p:cNvPr id="8"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altLang="en-US" sz="1600" b="1" i="1" dirty="0" smtClean="0">
                <a:solidFill>
                  <a:schemeClr val="bg2"/>
                </a:solidFill>
                <a:latin typeface="Liberation Sans" panose="020B0604020202020204" pitchFamily="34" charset="0"/>
              </a:rPr>
              <a:t>LO 1</a:t>
            </a:r>
            <a:endParaRPr lang="en-US" altLang="en-US" sz="1600" b="1" i="1" dirty="0">
              <a:solidFill>
                <a:schemeClr val="bg2"/>
              </a:solidFill>
              <a:latin typeface="Liberation Sans" panose="020B0604020202020204" pitchFamily="34" charset="0"/>
            </a:endParaRPr>
          </a:p>
        </p:txBody>
      </p:sp>
    </p:spTree>
    <p:extLst>
      <p:ext uri="{BB962C8B-B14F-4D97-AF65-F5344CB8AC3E}">
        <p14:creationId xmlns:p14="http://schemas.microsoft.com/office/powerpoint/2010/main" val="1898087494"/>
      </p:ext>
    </p:extLst>
  </p:cSld>
  <p:clrMapOvr>
    <a:masterClrMapping/>
  </p:clrMapOvr>
  <p:transition>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62" name="Rectangle 14"/>
          <p:cNvSpPr>
            <a:spLocks noGrp="1" noChangeArrowheads="1"/>
          </p:cNvSpPr>
          <p:nvPr>
            <p:ph type="title"/>
          </p:nvPr>
        </p:nvSpPr>
        <p:spPr bwMode="auto">
          <a:xfrm>
            <a:off x="457200" y="457200"/>
            <a:ext cx="8229600" cy="560388"/>
          </a:xfrm>
          <a:prstGeom prst="rect">
            <a:avLst/>
          </a:prstGeom>
          <a:solidFill>
            <a:srgbClr val="0066CC"/>
          </a:solidFill>
          <a:ln w="38100" cap="flat" algn="ctr">
            <a:solidFill>
              <a:srgbClr val="7F7F7F"/>
            </a:solidFill>
            <a:miter lim="800000"/>
            <a:headEnd/>
            <a:tailEnd/>
          </a:ln>
          <a:effectLst/>
        </p:spPr>
        <p:txBody>
          <a:bodyPr vert="horz" wrap="square" lIns="90488" tIns="44450" rIns="90488" bIns="44450" numCol="1" anchor="t" anchorCtr="0" compatLnSpc="1">
            <a:prstTxWarp prst="textNoShape">
              <a:avLst/>
            </a:prstTxWarp>
          </a:bodyPr>
          <a:lstStyle/>
          <a:p>
            <a:pPr marL="109538"/>
            <a:r>
              <a:rPr lang="en-US" altLang="en-US" i="0" dirty="0" smtClean="0">
                <a:solidFill>
                  <a:schemeClr val="bg1"/>
                </a:solidFill>
                <a:effectLst>
                  <a:outerShdw blurRad="38100" dist="38100" dir="2700000" algn="tl">
                    <a:srgbClr val="000000"/>
                  </a:outerShdw>
                </a:effectLst>
                <a:latin typeface="Liberation Sans" panose="020B0604020202020204" pitchFamily="34" charset="0"/>
              </a:rPr>
              <a:t>CHAPTER OUTLINE</a:t>
            </a:r>
          </a:p>
        </p:txBody>
      </p:sp>
      <p:sp>
        <p:nvSpPr>
          <p:cNvPr id="3" name="Rounded Rectangle 2"/>
          <p:cNvSpPr/>
          <p:nvPr/>
        </p:nvSpPr>
        <p:spPr bwMode="auto">
          <a:xfrm>
            <a:off x="677840" y="1752600"/>
            <a:ext cx="7772400" cy="1065824"/>
          </a:xfrm>
          <a:prstGeom prst="roundRect">
            <a:avLst/>
          </a:prstGeom>
          <a:solidFill>
            <a:srgbClr val="FFFFC5"/>
          </a:solidFill>
          <a:ln w="12700" cap="sq" cmpd="sng" algn="ctr">
            <a:solidFill>
              <a:schemeClr val="tx1"/>
            </a:solidFill>
            <a:prstDash val="solid"/>
            <a:round/>
            <a:headEnd type="none" w="sm" len="sm"/>
            <a:tailEnd type="none" w="sm" len="sm"/>
          </a:ln>
          <a:effectLst>
            <a:innerShdw blurRad="114300">
              <a:prstClr val="black"/>
            </a:innerShdw>
          </a:effectLst>
        </p:spPr>
        <p:txBody>
          <a:bodyPr vert="horz" wrap="square" lIns="91440" tIns="91440" rIns="91440" bIns="91440" numCol="1" rtlCol="0" anchor="ctr" anchorCtr="0" compatLnSpc="1">
            <a:prstTxWarp prst="textNoShape">
              <a:avLst/>
            </a:prstTxWarp>
            <a:noAutofit/>
          </a:bodyPr>
          <a:lstStyle/>
          <a:p>
            <a:pPr marL="804863" algn="l">
              <a:lnSpc>
                <a:spcPct val="110000"/>
              </a:lnSpc>
            </a:pPr>
            <a:r>
              <a:rPr lang="en-US" sz="2300" b="1" dirty="0">
                <a:latin typeface="Liberation Sans" panose="020B0604020202020204" pitchFamily="34" charset="0"/>
              </a:rPr>
              <a:t>Apply the concepts of </a:t>
            </a:r>
            <a:r>
              <a:rPr lang="en-US" sz="2300" b="1" dirty="0" smtClean="0">
                <a:latin typeface="Liberation Sans" panose="020B0604020202020204" pitchFamily="34" charset="0"/>
              </a:rPr>
              <a:t>sustainable income </a:t>
            </a:r>
            <a:r>
              <a:rPr lang="en-US" sz="2300" b="1" dirty="0">
                <a:latin typeface="Liberation Sans" panose="020B0604020202020204" pitchFamily="34" charset="0"/>
              </a:rPr>
              <a:t>and quality of earnings.</a:t>
            </a:r>
          </a:p>
        </p:txBody>
      </p:sp>
      <p:cxnSp>
        <p:nvCxnSpPr>
          <p:cNvPr id="5" name="Straight Connector 4"/>
          <p:cNvCxnSpPr/>
          <p:nvPr/>
        </p:nvCxnSpPr>
        <p:spPr bwMode="auto">
          <a:xfrm>
            <a:off x="1439840" y="1942610"/>
            <a:ext cx="0" cy="685800"/>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6" name="TextBox 5"/>
          <p:cNvSpPr txBox="1"/>
          <p:nvPr/>
        </p:nvSpPr>
        <p:spPr>
          <a:xfrm>
            <a:off x="865909" y="1983554"/>
            <a:ext cx="554182" cy="584775"/>
          </a:xfrm>
          <a:prstGeom prst="rect">
            <a:avLst/>
          </a:prstGeom>
          <a:noFill/>
        </p:spPr>
        <p:txBody>
          <a:bodyPr wrap="square" rtlCol="0">
            <a:spAutoFit/>
          </a:bodyPr>
          <a:lstStyle/>
          <a:p>
            <a:pPr algn="ctr"/>
            <a:r>
              <a:rPr lang="en-US" sz="3200" b="1" i="0" dirty="0" smtClean="0">
                <a:solidFill>
                  <a:srgbClr val="E20000"/>
                </a:solidFill>
                <a:effectLst/>
                <a:latin typeface="+mn-lt"/>
              </a:rPr>
              <a:t>1</a:t>
            </a:r>
            <a:endParaRPr lang="en-US" sz="3200" b="1" i="0" dirty="0">
              <a:solidFill>
                <a:srgbClr val="E20000"/>
              </a:solidFill>
              <a:effectLst/>
              <a:latin typeface="+mn-lt"/>
            </a:endParaRPr>
          </a:p>
        </p:txBody>
      </p:sp>
      <p:sp>
        <p:nvSpPr>
          <p:cNvPr id="7" name="Rectangle 6"/>
          <p:cNvSpPr/>
          <p:nvPr/>
        </p:nvSpPr>
        <p:spPr bwMode="auto">
          <a:xfrm>
            <a:off x="457200" y="457200"/>
            <a:ext cx="8229600" cy="5410200"/>
          </a:xfrm>
          <a:prstGeom prst="rect">
            <a:avLst/>
          </a:prstGeom>
          <a:noFill/>
          <a:ln w="38100" cap="sq" cmpd="sng" algn="ctr">
            <a:solidFill>
              <a:srgbClr val="7F7F7F"/>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12" name="Rounded Rectangle 11"/>
          <p:cNvSpPr/>
          <p:nvPr/>
        </p:nvSpPr>
        <p:spPr bwMode="auto">
          <a:xfrm>
            <a:off x="677840" y="3111529"/>
            <a:ext cx="7772400" cy="1065824"/>
          </a:xfrm>
          <a:prstGeom prst="roundRect">
            <a:avLst/>
          </a:prstGeom>
          <a:solidFill>
            <a:srgbClr val="FFFFC5"/>
          </a:solidFill>
          <a:ln w="12700" cap="sq" cmpd="sng" algn="ctr">
            <a:solidFill>
              <a:schemeClr val="tx1"/>
            </a:solidFill>
            <a:prstDash val="solid"/>
            <a:round/>
            <a:headEnd type="none" w="sm" len="sm"/>
            <a:tailEnd type="none" w="sm" len="sm"/>
          </a:ln>
          <a:effectLst>
            <a:innerShdw blurRad="114300">
              <a:prstClr val="black"/>
            </a:innerShdw>
          </a:effectLst>
        </p:spPr>
        <p:txBody>
          <a:bodyPr vert="horz" wrap="square" lIns="91440" tIns="91440" rIns="91440" bIns="91440" numCol="1" rtlCol="0" anchor="ctr" anchorCtr="0" compatLnSpc="1">
            <a:prstTxWarp prst="textNoShape">
              <a:avLst/>
            </a:prstTxWarp>
            <a:noAutofit/>
          </a:bodyPr>
          <a:lstStyle/>
          <a:p>
            <a:pPr marL="804863" algn="l">
              <a:lnSpc>
                <a:spcPct val="110000"/>
              </a:lnSpc>
            </a:pPr>
            <a:r>
              <a:rPr lang="en-US" sz="2300" b="1" dirty="0">
                <a:latin typeface="Liberation Sans" panose="020B0604020202020204" pitchFamily="34" charset="0"/>
              </a:rPr>
              <a:t>Apply horizontal analysis and vertical</a:t>
            </a:r>
          </a:p>
          <a:p>
            <a:pPr marL="804863" algn="l">
              <a:lnSpc>
                <a:spcPct val="110000"/>
              </a:lnSpc>
            </a:pPr>
            <a:r>
              <a:rPr lang="en-US" sz="2300" b="1" dirty="0">
                <a:latin typeface="Liberation Sans" panose="020B0604020202020204" pitchFamily="34" charset="0"/>
              </a:rPr>
              <a:t>analysis.</a:t>
            </a:r>
          </a:p>
        </p:txBody>
      </p:sp>
      <p:cxnSp>
        <p:nvCxnSpPr>
          <p:cNvPr id="13" name="Straight Connector 12"/>
          <p:cNvCxnSpPr/>
          <p:nvPr/>
        </p:nvCxnSpPr>
        <p:spPr bwMode="auto">
          <a:xfrm>
            <a:off x="1439840" y="3301538"/>
            <a:ext cx="0" cy="685800"/>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14" name="TextBox 13"/>
          <p:cNvSpPr txBox="1"/>
          <p:nvPr/>
        </p:nvSpPr>
        <p:spPr>
          <a:xfrm>
            <a:off x="865909" y="3342482"/>
            <a:ext cx="554182" cy="584775"/>
          </a:xfrm>
          <a:prstGeom prst="rect">
            <a:avLst/>
          </a:prstGeom>
          <a:noFill/>
        </p:spPr>
        <p:txBody>
          <a:bodyPr wrap="square" rtlCol="0">
            <a:spAutoFit/>
          </a:bodyPr>
          <a:lstStyle/>
          <a:p>
            <a:pPr algn="ctr"/>
            <a:r>
              <a:rPr lang="en-US" sz="3200" b="1" i="0" dirty="0" smtClean="0">
                <a:solidFill>
                  <a:srgbClr val="E20000"/>
                </a:solidFill>
                <a:effectLst/>
                <a:latin typeface="+mn-lt"/>
              </a:rPr>
              <a:t>2</a:t>
            </a:r>
            <a:endParaRPr lang="en-US" sz="3200" b="1" i="0" dirty="0">
              <a:solidFill>
                <a:srgbClr val="E20000"/>
              </a:solidFill>
              <a:effectLst/>
              <a:latin typeface="+mn-lt"/>
            </a:endParaRPr>
          </a:p>
        </p:txBody>
      </p:sp>
      <p:sp>
        <p:nvSpPr>
          <p:cNvPr id="8" name="TextBox 7"/>
          <p:cNvSpPr txBox="1"/>
          <p:nvPr/>
        </p:nvSpPr>
        <p:spPr>
          <a:xfrm>
            <a:off x="587992" y="1156648"/>
            <a:ext cx="5181600" cy="484909"/>
          </a:xfrm>
          <a:prstGeom prst="rect">
            <a:avLst/>
          </a:prstGeom>
          <a:noFill/>
          <a:ln w="38100" cap="flat" algn="ctr">
            <a:noFill/>
            <a:miter lim="800000"/>
            <a:headEnd/>
            <a:tailEnd/>
          </a:ln>
          <a:effectLst/>
        </p:spPr>
        <p:txBody>
          <a:bodyPr vert="horz" wrap="square" lIns="90488" tIns="44450" rIns="90488" bIns="44450" numCol="1" anchor="t" anchorCtr="0" compatLnSpc="1">
            <a:prstTxWarp prst="textNoShape">
              <a:avLst/>
            </a:prstTxWarp>
          </a:bodyPr>
          <a:lstStyle>
            <a:lvl1pPr marL="109538" algn="ctr">
              <a:defRPr sz="3000" i="0">
                <a:solidFill>
                  <a:schemeClr val="bg1"/>
                </a:solidFill>
                <a:effectLst>
                  <a:outerShdw blurRad="38100" dist="38100" dir="2700000" algn="tl">
                    <a:srgbClr val="000000"/>
                  </a:outerShdw>
                </a:effectLst>
                <a:latin typeface="Liberation Sans" panose="020B0604020202020204" pitchFamily="34" charset="0"/>
                <a:ea typeface="+mj-ea"/>
                <a:cs typeface="+mj-cs"/>
              </a:defRPr>
            </a:lvl1pPr>
            <a:lvl2pPr algn="ctr">
              <a:defRPr sz="3000">
                <a:effectLst>
                  <a:outerShdw blurRad="38100" dist="38100" dir="2700000" algn="tl">
                    <a:srgbClr val="C0C0C0"/>
                  </a:outerShdw>
                </a:effectLst>
              </a:defRPr>
            </a:lvl2pPr>
            <a:lvl3pPr algn="ctr">
              <a:defRPr sz="3000">
                <a:effectLst>
                  <a:outerShdw blurRad="38100" dist="38100" dir="2700000" algn="tl">
                    <a:srgbClr val="C0C0C0"/>
                  </a:outerShdw>
                </a:effectLst>
              </a:defRPr>
            </a:lvl3pPr>
            <a:lvl4pPr algn="ctr">
              <a:defRPr sz="3000">
                <a:effectLst>
                  <a:outerShdw blurRad="38100" dist="38100" dir="2700000" algn="tl">
                    <a:srgbClr val="C0C0C0"/>
                  </a:outerShdw>
                </a:effectLst>
              </a:defRPr>
            </a:lvl4pPr>
            <a:lvl5pPr algn="ctr">
              <a:defRPr sz="3000">
                <a:effectLst>
                  <a:outerShdw blurRad="38100" dist="38100" dir="2700000" algn="tl">
                    <a:srgbClr val="C0C0C0"/>
                  </a:outerShdw>
                </a:effectLst>
              </a:defRPr>
            </a:lvl5pPr>
            <a:lvl6pPr marL="457200" algn="ctr" eaLnBrk="0" fontAlgn="base" hangingPunct="0">
              <a:spcBef>
                <a:spcPct val="0"/>
              </a:spcBef>
              <a:spcAft>
                <a:spcPct val="0"/>
              </a:spcAft>
              <a:defRPr sz="3000">
                <a:solidFill>
                  <a:schemeClr val="tx1"/>
                </a:solidFill>
                <a:effectLst>
                  <a:outerShdw blurRad="38100" dist="38100" dir="2700000" algn="tl">
                    <a:srgbClr val="FFFFFF"/>
                  </a:outerShdw>
                </a:effectLst>
              </a:defRPr>
            </a:lvl6pPr>
            <a:lvl7pPr marL="914400" algn="ctr" eaLnBrk="0" fontAlgn="base" hangingPunct="0">
              <a:spcBef>
                <a:spcPct val="0"/>
              </a:spcBef>
              <a:spcAft>
                <a:spcPct val="0"/>
              </a:spcAft>
              <a:defRPr sz="3000">
                <a:solidFill>
                  <a:schemeClr val="tx1"/>
                </a:solidFill>
                <a:effectLst>
                  <a:outerShdw blurRad="38100" dist="38100" dir="2700000" algn="tl">
                    <a:srgbClr val="FFFFFF"/>
                  </a:outerShdw>
                </a:effectLst>
              </a:defRPr>
            </a:lvl7pPr>
            <a:lvl8pPr marL="1371600" algn="ctr" eaLnBrk="0" fontAlgn="base" hangingPunct="0">
              <a:spcBef>
                <a:spcPct val="0"/>
              </a:spcBef>
              <a:spcAft>
                <a:spcPct val="0"/>
              </a:spcAft>
              <a:defRPr sz="3000">
                <a:solidFill>
                  <a:schemeClr val="tx1"/>
                </a:solidFill>
                <a:effectLst>
                  <a:outerShdw blurRad="38100" dist="38100" dir="2700000" algn="tl">
                    <a:srgbClr val="FFFFFF"/>
                  </a:outerShdw>
                </a:effectLst>
              </a:defRPr>
            </a:lvl8pPr>
            <a:lvl9pPr marL="1828800" algn="ctr" eaLnBrk="0" fontAlgn="base" hangingPunct="0">
              <a:spcBef>
                <a:spcPct val="0"/>
              </a:spcBef>
              <a:spcAft>
                <a:spcPct val="0"/>
              </a:spcAft>
              <a:defRPr sz="3000">
                <a:solidFill>
                  <a:schemeClr val="tx1"/>
                </a:solidFill>
                <a:effectLst>
                  <a:outerShdw blurRad="38100" dist="38100" dir="2700000" algn="tl">
                    <a:srgbClr val="FFFFFF"/>
                  </a:outerShdw>
                </a:effectLst>
              </a:defRPr>
            </a:lvl9pPr>
          </a:lstStyle>
          <a:p>
            <a:pPr algn="l"/>
            <a:r>
              <a:rPr lang="en-US" sz="2400" b="1" dirty="0">
                <a:solidFill>
                  <a:srgbClr val="E20000"/>
                </a:solidFill>
                <a:effectLst/>
              </a:rPr>
              <a:t>LEARNING OBJECTIVES</a:t>
            </a:r>
          </a:p>
        </p:txBody>
      </p:sp>
      <p:sp>
        <p:nvSpPr>
          <p:cNvPr id="16" name="Rounded Rectangle 15"/>
          <p:cNvSpPr/>
          <p:nvPr/>
        </p:nvSpPr>
        <p:spPr bwMode="auto">
          <a:xfrm>
            <a:off x="677840" y="4496777"/>
            <a:ext cx="7772400" cy="1065824"/>
          </a:xfrm>
          <a:prstGeom prst="roundRect">
            <a:avLst/>
          </a:prstGeom>
          <a:solidFill>
            <a:srgbClr val="FFFFC5"/>
          </a:solidFill>
          <a:ln w="12700" cap="sq" cmpd="sng" algn="ctr">
            <a:solidFill>
              <a:schemeClr val="tx1"/>
            </a:solidFill>
            <a:prstDash val="solid"/>
            <a:round/>
            <a:headEnd type="none" w="sm" len="sm"/>
            <a:tailEnd type="none" w="sm" len="sm"/>
          </a:ln>
          <a:effectLst>
            <a:innerShdw blurRad="114300">
              <a:prstClr val="black"/>
            </a:innerShdw>
          </a:effectLst>
        </p:spPr>
        <p:txBody>
          <a:bodyPr vert="horz" wrap="square" lIns="91440" tIns="91440" rIns="91440" bIns="91440" numCol="1" rtlCol="0" anchor="ctr" anchorCtr="0" compatLnSpc="1">
            <a:prstTxWarp prst="textNoShape">
              <a:avLst/>
            </a:prstTxWarp>
            <a:noAutofit/>
          </a:bodyPr>
          <a:lstStyle/>
          <a:p>
            <a:pPr marL="804863" algn="l">
              <a:lnSpc>
                <a:spcPct val="110000"/>
              </a:lnSpc>
            </a:pPr>
            <a:r>
              <a:rPr lang="en-US" sz="2300" b="1" dirty="0">
                <a:latin typeface="Liberation Sans" panose="020B0604020202020204" pitchFamily="34" charset="0"/>
              </a:rPr>
              <a:t>Analyze a company’s </a:t>
            </a:r>
            <a:r>
              <a:rPr lang="en-US" sz="2300" b="1" dirty="0" smtClean="0">
                <a:latin typeface="Liberation Sans" panose="020B0604020202020204" pitchFamily="34" charset="0"/>
              </a:rPr>
              <a:t>performance using </a:t>
            </a:r>
            <a:r>
              <a:rPr lang="en-US" sz="2300" b="1" dirty="0">
                <a:latin typeface="Liberation Sans" panose="020B0604020202020204" pitchFamily="34" charset="0"/>
              </a:rPr>
              <a:t>ratio analysis.</a:t>
            </a:r>
          </a:p>
        </p:txBody>
      </p:sp>
      <p:cxnSp>
        <p:nvCxnSpPr>
          <p:cNvPr id="17" name="Straight Connector 16"/>
          <p:cNvCxnSpPr/>
          <p:nvPr/>
        </p:nvCxnSpPr>
        <p:spPr bwMode="auto">
          <a:xfrm>
            <a:off x="1439840" y="4686786"/>
            <a:ext cx="0" cy="685800"/>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18" name="TextBox 17"/>
          <p:cNvSpPr txBox="1"/>
          <p:nvPr/>
        </p:nvSpPr>
        <p:spPr>
          <a:xfrm>
            <a:off x="865909" y="4727730"/>
            <a:ext cx="554182" cy="584775"/>
          </a:xfrm>
          <a:prstGeom prst="rect">
            <a:avLst/>
          </a:prstGeom>
          <a:noFill/>
        </p:spPr>
        <p:txBody>
          <a:bodyPr wrap="square" rtlCol="0">
            <a:spAutoFit/>
          </a:bodyPr>
          <a:lstStyle/>
          <a:p>
            <a:pPr algn="ctr"/>
            <a:r>
              <a:rPr lang="en-US" sz="3200" b="1" i="0" dirty="0" smtClean="0">
                <a:solidFill>
                  <a:srgbClr val="E20000"/>
                </a:solidFill>
                <a:effectLst/>
                <a:latin typeface="+mn-lt"/>
              </a:rPr>
              <a:t>3</a:t>
            </a:r>
            <a:endParaRPr lang="en-US" sz="3200" b="1" i="0" dirty="0">
              <a:solidFill>
                <a:srgbClr val="E20000"/>
              </a:solidFill>
              <a:effectLst/>
              <a:latin typeface="+mn-lt"/>
            </a:endParaRPr>
          </a:p>
        </p:txBody>
      </p:sp>
    </p:spTree>
    <p:extLst>
      <p:ext uri="{BB962C8B-B14F-4D97-AF65-F5344CB8AC3E}">
        <p14:creationId xmlns:p14="http://schemas.microsoft.com/office/powerpoint/2010/main" val="2555749208"/>
      </p:ext>
    </p:extLst>
  </p:cSld>
  <p:clrMapOvr>
    <a:masterClrMapping/>
  </p:clrMapOvr>
  <p:transition>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9637" name="Text Box 5"/>
          <p:cNvSpPr txBox="1">
            <a:spLocks noChangeArrowheads="1"/>
          </p:cNvSpPr>
          <p:nvPr/>
        </p:nvSpPr>
        <p:spPr bwMode="auto">
          <a:xfrm>
            <a:off x="609600" y="1906588"/>
            <a:ext cx="8077200" cy="3734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sz="2400">
                <a:solidFill>
                  <a:schemeClr val="tx1"/>
                </a:solidFill>
                <a:latin typeface="Times New Roman" pitchFamily="18" charset="0"/>
              </a:defRPr>
            </a:lvl1pPr>
            <a:lvl2pPr marL="692150" indent="-457200" algn="l">
              <a:defRPr sz="2400">
                <a:solidFill>
                  <a:schemeClr val="tx1"/>
                </a:solidFill>
                <a:latin typeface="Times New Roman" pitchFamily="18" charset="0"/>
              </a:defRPr>
            </a:lvl2pPr>
            <a:lvl3pPr marL="1606550" indent="-401638" algn="l">
              <a:defRPr sz="2400">
                <a:solidFill>
                  <a:schemeClr val="tx1"/>
                </a:solidFill>
                <a:latin typeface="Times New Roman" pitchFamily="18" charset="0"/>
              </a:defRPr>
            </a:lvl3pPr>
            <a:lvl4pPr marL="2351088" indent="-457200" algn="l">
              <a:defRPr sz="2400">
                <a:solidFill>
                  <a:schemeClr val="tx1"/>
                </a:solidFill>
                <a:latin typeface="Times New Roman" pitchFamily="18" charset="0"/>
              </a:defRPr>
            </a:lvl4pPr>
            <a:lvl5pPr marL="2922588" indent="-457200" algn="l">
              <a:defRPr sz="2400">
                <a:solidFill>
                  <a:schemeClr val="tx1"/>
                </a:solidFill>
                <a:latin typeface="Times New Roman" pitchFamily="18" charset="0"/>
              </a:defRPr>
            </a:lvl5pPr>
            <a:lvl6pPr marL="3379788" indent="-457200" eaLnBrk="0" fontAlgn="base" hangingPunct="0">
              <a:spcBef>
                <a:spcPct val="0"/>
              </a:spcBef>
              <a:spcAft>
                <a:spcPct val="0"/>
              </a:spcAft>
              <a:defRPr sz="2400">
                <a:solidFill>
                  <a:schemeClr val="tx1"/>
                </a:solidFill>
                <a:latin typeface="Times New Roman" pitchFamily="18" charset="0"/>
              </a:defRPr>
            </a:lvl6pPr>
            <a:lvl7pPr marL="3836988" indent="-457200" eaLnBrk="0" fontAlgn="base" hangingPunct="0">
              <a:spcBef>
                <a:spcPct val="0"/>
              </a:spcBef>
              <a:spcAft>
                <a:spcPct val="0"/>
              </a:spcAft>
              <a:defRPr sz="2400">
                <a:solidFill>
                  <a:schemeClr val="tx1"/>
                </a:solidFill>
                <a:latin typeface="Times New Roman" pitchFamily="18" charset="0"/>
              </a:defRPr>
            </a:lvl7pPr>
            <a:lvl8pPr marL="4294188" indent="-457200" eaLnBrk="0" fontAlgn="base" hangingPunct="0">
              <a:spcBef>
                <a:spcPct val="0"/>
              </a:spcBef>
              <a:spcAft>
                <a:spcPct val="0"/>
              </a:spcAft>
              <a:defRPr sz="2400">
                <a:solidFill>
                  <a:schemeClr val="tx1"/>
                </a:solidFill>
                <a:latin typeface="Times New Roman" pitchFamily="18" charset="0"/>
              </a:defRPr>
            </a:lvl8pPr>
            <a:lvl9pPr marL="4751388" indent="-457200" eaLnBrk="0" fontAlgn="base" hangingPunct="0">
              <a:spcBef>
                <a:spcPct val="0"/>
              </a:spcBef>
              <a:spcAft>
                <a:spcPct val="0"/>
              </a:spcAft>
              <a:defRPr sz="2400">
                <a:solidFill>
                  <a:schemeClr val="tx1"/>
                </a:solidFill>
                <a:latin typeface="Times New Roman" pitchFamily="18" charset="0"/>
              </a:defRPr>
            </a:lvl9pPr>
          </a:lstStyle>
          <a:p>
            <a:pPr>
              <a:lnSpc>
                <a:spcPct val="125000"/>
              </a:lnSpc>
              <a:spcBef>
                <a:spcPts val="1200"/>
              </a:spcBef>
              <a:buSzPct val="80000"/>
            </a:pPr>
            <a:r>
              <a:rPr lang="en-US" altLang="en-US" sz="2300" dirty="0">
                <a:latin typeface="Liberation Sans" panose="020B0604020202020204" pitchFamily="34" charset="0"/>
              </a:rPr>
              <a:t>Some managers have felt pressure to continually increase earnings.</a:t>
            </a:r>
          </a:p>
          <a:p>
            <a:pPr>
              <a:lnSpc>
                <a:spcPct val="125000"/>
              </a:lnSpc>
              <a:spcBef>
                <a:spcPts val="1200"/>
              </a:spcBef>
              <a:buSzPct val="80000"/>
            </a:pPr>
            <a:r>
              <a:rPr lang="en-US" altLang="en-US" sz="2300" dirty="0">
                <a:latin typeface="Liberation Sans" panose="020B0604020202020204" pitchFamily="34" charset="0"/>
              </a:rPr>
              <a:t>Abuses include: </a:t>
            </a:r>
          </a:p>
          <a:p>
            <a:pPr lvl="1">
              <a:lnSpc>
                <a:spcPct val="125000"/>
              </a:lnSpc>
              <a:spcBef>
                <a:spcPts val="1200"/>
              </a:spcBef>
              <a:buClr>
                <a:srgbClr val="CC0000"/>
              </a:buClr>
              <a:buSzPct val="80000"/>
              <a:buFont typeface="Wingdings" pitchFamily="2" charset="2"/>
              <a:buChar char="u"/>
            </a:pPr>
            <a:r>
              <a:rPr lang="en-US" altLang="en-US" sz="2200" dirty="0">
                <a:latin typeface="Liberation Sans" panose="020B0604020202020204" pitchFamily="34" charset="0"/>
              </a:rPr>
              <a:t>Improper recognition of revenue </a:t>
            </a:r>
            <a:r>
              <a:rPr lang="en-US" altLang="en-US" sz="2200" b="1" dirty="0">
                <a:latin typeface="Liberation Sans" panose="020B0604020202020204" pitchFamily="34" charset="0"/>
              </a:rPr>
              <a:t>(channel stuffing</a:t>
            </a:r>
            <a:r>
              <a:rPr lang="en-US" altLang="en-US" sz="2200" b="1" i="1" dirty="0">
                <a:latin typeface="Liberation Sans" panose="020B0604020202020204" pitchFamily="34" charset="0"/>
              </a:rPr>
              <a:t>)</a:t>
            </a:r>
            <a:r>
              <a:rPr lang="en-US" altLang="en-US" sz="2200" dirty="0">
                <a:latin typeface="Liberation Sans" panose="020B0604020202020204" pitchFamily="34" charset="0"/>
              </a:rPr>
              <a:t>.</a:t>
            </a:r>
          </a:p>
          <a:p>
            <a:pPr lvl="1">
              <a:lnSpc>
                <a:spcPct val="125000"/>
              </a:lnSpc>
              <a:spcBef>
                <a:spcPts val="1200"/>
              </a:spcBef>
              <a:buClr>
                <a:srgbClr val="CC0000"/>
              </a:buClr>
              <a:buSzPct val="80000"/>
              <a:buFont typeface="Wingdings" pitchFamily="2" charset="2"/>
              <a:buChar char="u"/>
            </a:pPr>
            <a:r>
              <a:rPr lang="en-US" altLang="en-US" sz="2200" dirty="0">
                <a:latin typeface="Liberation Sans" panose="020B0604020202020204" pitchFamily="34" charset="0"/>
              </a:rPr>
              <a:t>Improper capitalization of operating expenses </a:t>
            </a:r>
            <a:r>
              <a:rPr lang="en-US" altLang="en-US" sz="2200" b="1" dirty="0">
                <a:solidFill>
                  <a:srgbClr val="CC0000"/>
                </a:solidFill>
                <a:latin typeface="Liberation Sans" panose="020B0604020202020204" pitchFamily="34" charset="0"/>
              </a:rPr>
              <a:t>(WorldCom)</a:t>
            </a:r>
            <a:r>
              <a:rPr lang="en-US" altLang="en-US" sz="2200" dirty="0">
                <a:latin typeface="Liberation Sans" panose="020B0604020202020204" pitchFamily="34" charset="0"/>
              </a:rPr>
              <a:t>.</a:t>
            </a:r>
          </a:p>
          <a:p>
            <a:pPr lvl="1">
              <a:lnSpc>
                <a:spcPct val="125000"/>
              </a:lnSpc>
              <a:spcBef>
                <a:spcPts val="1200"/>
              </a:spcBef>
              <a:buClr>
                <a:srgbClr val="CC0000"/>
              </a:buClr>
              <a:buSzPct val="80000"/>
              <a:buFont typeface="Wingdings" pitchFamily="2" charset="2"/>
              <a:buChar char="u"/>
            </a:pPr>
            <a:r>
              <a:rPr lang="en-US" altLang="en-US" sz="2200" dirty="0">
                <a:latin typeface="Liberation Sans" panose="020B0604020202020204" pitchFamily="34" charset="0"/>
              </a:rPr>
              <a:t>Failure to report all liabilities </a:t>
            </a:r>
            <a:r>
              <a:rPr lang="en-US" altLang="en-US" sz="2200" b="1" dirty="0">
                <a:solidFill>
                  <a:srgbClr val="CC0000"/>
                </a:solidFill>
                <a:latin typeface="Liberation Sans" panose="020B0604020202020204" pitchFamily="34" charset="0"/>
              </a:rPr>
              <a:t>(Enron)</a:t>
            </a:r>
            <a:r>
              <a:rPr lang="en-US" altLang="en-US" sz="2200" dirty="0">
                <a:latin typeface="Liberation Sans" panose="020B0604020202020204" pitchFamily="34" charset="0"/>
              </a:rPr>
              <a:t>.</a:t>
            </a:r>
          </a:p>
        </p:txBody>
      </p:sp>
      <p:sp>
        <p:nvSpPr>
          <p:cNvPr id="1349640" name="Text Box 8"/>
          <p:cNvSpPr txBox="1">
            <a:spLocks noChangeArrowheads="1"/>
          </p:cNvSpPr>
          <p:nvPr/>
        </p:nvSpPr>
        <p:spPr bwMode="auto">
          <a:xfrm>
            <a:off x="609600" y="1295400"/>
            <a:ext cx="8077200"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algn="l">
              <a:buSzPct val="80000"/>
              <a:defRPr sz="2800" b="1">
                <a:solidFill>
                  <a:srgbClr val="CC0000"/>
                </a:solidFill>
                <a:latin typeface="Liberation Sans" panose="020B0604020202020204" pitchFamily="34" charset="0"/>
              </a:defRPr>
            </a:lvl1pPr>
            <a:lvl2pPr marL="742950" indent="-285750" algn="l"/>
            <a:lvl3pPr marL="1143000" indent="-228600" algn="l"/>
            <a:lvl4pPr marL="1600200" indent="-228600" algn="l"/>
            <a:lvl5pPr marL="2057400" indent="-228600" algn="l"/>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altLang="en-US" u="sng" dirty="0"/>
              <a:t>Improper </a:t>
            </a:r>
            <a:r>
              <a:rPr lang="en-US" altLang="en-US" dirty="0"/>
              <a:t>Recognition</a:t>
            </a:r>
          </a:p>
        </p:txBody>
      </p:sp>
      <p:sp>
        <p:nvSpPr>
          <p:cNvPr id="7"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8" name="Rectangle 2"/>
          <p:cNvSpPr>
            <a:spLocks noChangeArrowheads="1"/>
          </p:cNvSpPr>
          <p:nvPr/>
        </p:nvSpPr>
        <p:spPr bwMode="auto">
          <a:xfrm>
            <a:off x="609600" y="304800"/>
            <a:ext cx="81534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QUALITY OF EARNINGS</a:t>
            </a:r>
            <a:endParaRPr lang="en-US" altLang="en-US" sz="3200" b="1" dirty="0">
              <a:solidFill>
                <a:schemeClr val="tx2">
                  <a:lumMod val="50000"/>
                </a:schemeClr>
              </a:solidFill>
              <a:latin typeface="Liberation Sans" panose="020B0604020202020204" pitchFamily="34" charset="0"/>
            </a:endParaRPr>
          </a:p>
        </p:txBody>
      </p:sp>
      <p:sp>
        <p:nvSpPr>
          <p:cNvPr id="6"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altLang="en-US" sz="1600" b="1" i="1" dirty="0" smtClean="0">
                <a:solidFill>
                  <a:schemeClr val="bg2"/>
                </a:solidFill>
                <a:latin typeface="Liberation Sans" panose="020B0604020202020204" pitchFamily="34" charset="0"/>
              </a:rPr>
              <a:t>LO 1</a:t>
            </a:r>
            <a:endParaRPr lang="en-US" altLang="en-US" sz="1600" b="1" i="1" dirty="0">
              <a:solidFill>
                <a:schemeClr val="bg2"/>
              </a:solidFill>
              <a:latin typeface="Liberation Sans" panose="020B0604020202020204" pitchFamily="34" charset="0"/>
            </a:endParaRPr>
          </a:p>
        </p:txBody>
      </p:sp>
    </p:spTree>
    <p:extLst>
      <p:ext uri="{BB962C8B-B14F-4D97-AF65-F5344CB8AC3E}">
        <p14:creationId xmlns:p14="http://schemas.microsoft.com/office/powerpoint/2010/main" val="982324783"/>
      </p:ext>
    </p:extLst>
  </p:cSld>
  <p:clrMapOvr>
    <a:masterClrMapping/>
  </p:clrMapOvr>
  <p:transition>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8723" name="Rectangle 3"/>
          <p:cNvSpPr>
            <a:spLocks noChangeArrowheads="1"/>
          </p:cNvSpPr>
          <p:nvPr/>
        </p:nvSpPr>
        <p:spPr bwMode="auto">
          <a:xfrm>
            <a:off x="609600" y="1481880"/>
            <a:ext cx="8077200" cy="4013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tabLst>
                <a:tab pos="1714500" algn="l"/>
              </a:tabLst>
              <a:defRPr sz="2400">
                <a:solidFill>
                  <a:schemeClr val="tx1"/>
                </a:solidFill>
                <a:latin typeface="Times New Roman" pitchFamily="18" charset="0"/>
              </a:defRPr>
            </a:lvl1pPr>
            <a:lvl2pPr marL="914400" indent="-457200" algn="l">
              <a:tabLst>
                <a:tab pos="1714500" algn="l"/>
              </a:tabLst>
              <a:defRPr sz="2400">
                <a:solidFill>
                  <a:schemeClr val="tx1"/>
                </a:solidFill>
                <a:latin typeface="Times New Roman" pitchFamily="18" charset="0"/>
              </a:defRPr>
            </a:lvl2pPr>
            <a:lvl3pPr marL="1028700" algn="l">
              <a:tabLst>
                <a:tab pos="1714500" algn="l"/>
              </a:tabLst>
              <a:defRPr sz="2400">
                <a:solidFill>
                  <a:schemeClr val="tx1"/>
                </a:solidFill>
                <a:latin typeface="Times New Roman" pitchFamily="18" charset="0"/>
              </a:defRPr>
            </a:lvl3pPr>
            <a:lvl4pPr algn="l">
              <a:tabLst>
                <a:tab pos="1714500" algn="l"/>
              </a:tabLst>
              <a:defRPr sz="2400">
                <a:solidFill>
                  <a:schemeClr val="tx1"/>
                </a:solidFill>
                <a:latin typeface="Times New Roman" pitchFamily="18" charset="0"/>
              </a:defRPr>
            </a:lvl4pPr>
            <a:lvl5pPr algn="l">
              <a:tabLst>
                <a:tab pos="1714500" algn="l"/>
              </a:tabLst>
              <a:defRPr sz="2400">
                <a:solidFill>
                  <a:schemeClr val="tx1"/>
                </a:solidFill>
                <a:latin typeface="Times New Roman" pitchFamily="18" charset="0"/>
              </a:defRPr>
            </a:lvl5pPr>
            <a:lvl6pPr eaLnBrk="0" fontAlgn="base" hangingPunct="0">
              <a:spcBef>
                <a:spcPct val="0"/>
              </a:spcBef>
              <a:spcAft>
                <a:spcPct val="0"/>
              </a:spcAft>
              <a:tabLst>
                <a:tab pos="1714500" algn="l"/>
              </a:tabLst>
              <a:defRPr sz="2400">
                <a:solidFill>
                  <a:schemeClr val="tx1"/>
                </a:solidFill>
                <a:latin typeface="Times New Roman" pitchFamily="18" charset="0"/>
              </a:defRPr>
            </a:lvl6pPr>
            <a:lvl7pPr eaLnBrk="0" fontAlgn="base" hangingPunct="0">
              <a:spcBef>
                <a:spcPct val="0"/>
              </a:spcBef>
              <a:spcAft>
                <a:spcPct val="0"/>
              </a:spcAft>
              <a:tabLst>
                <a:tab pos="1714500" algn="l"/>
              </a:tabLst>
              <a:defRPr sz="2400">
                <a:solidFill>
                  <a:schemeClr val="tx1"/>
                </a:solidFill>
                <a:latin typeface="Times New Roman" pitchFamily="18" charset="0"/>
              </a:defRPr>
            </a:lvl7pPr>
            <a:lvl8pPr eaLnBrk="0" fontAlgn="base" hangingPunct="0">
              <a:spcBef>
                <a:spcPct val="0"/>
              </a:spcBef>
              <a:spcAft>
                <a:spcPct val="0"/>
              </a:spcAft>
              <a:tabLst>
                <a:tab pos="1714500" algn="l"/>
              </a:tabLst>
              <a:defRPr sz="2400">
                <a:solidFill>
                  <a:schemeClr val="tx1"/>
                </a:solidFill>
                <a:latin typeface="Times New Roman" pitchFamily="18" charset="0"/>
              </a:defRPr>
            </a:lvl8pPr>
            <a:lvl9pPr eaLnBrk="0" fontAlgn="base" hangingPunct="0">
              <a:spcBef>
                <a:spcPct val="0"/>
              </a:spcBef>
              <a:spcAft>
                <a:spcPct val="0"/>
              </a:spcAft>
              <a:tabLst>
                <a:tab pos="1714500" algn="l"/>
              </a:tabLst>
              <a:defRPr sz="2400">
                <a:solidFill>
                  <a:schemeClr val="tx1"/>
                </a:solidFill>
                <a:latin typeface="Times New Roman" pitchFamily="18" charset="0"/>
              </a:defRPr>
            </a:lvl9pPr>
          </a:lstStyle>
          <a:p>
            <a:pPr>
              <a:lnSpc>
                <a:spcPct val="125000"/>
              </a:lnSpc>
              <a:spcBef>
                <a:spcPts val="1200"/>
              </a:spcBef>
            </a:pPr>
            <a:r>
              <a:rPr lang="en-US" sz="2200" dirty="0">
                <a:latin typeface="Liberation Sans" panose="020B0604020202020204" pitchFamily="34" charset="0"/>
              </a:rPr>
              <a:t>In its proposed 2017 income statement, AIR Corporation reports income before </a:t>
            </a:r>
            <a:r>
              <a:rPr lang="en-US" sz="2200" dirty="0" smtClean="0">
                <a:latin typeface="Liberation Sans" panose="020B0604020202020204" pitchFamily="34" charset="0"/>
              </a:rPr>
              <a:t>income taxes </a:t>
            </a:r>
            <a:r>
              <a:rPr lang="en-US" sz="2200" dirty="0">
                <a:latin typeface="Liberation Sans" panose="020B0604020202020204" pitchFamily="34" charset="0"/>
              </a:rPr>
              <a:t>$400,000, unrealized gain on available-for-sale securities $100,000, income </a:t>
            </a:r>
            <a:r>
              <a:rPr lang="en-US" sz="2200" dirty="0" smtClean="0">
                <a:latin typeface="Liberation Sans" panose="020B0604020202020204" pitchFamily="34" charset="0"/>
              </a:rPr>
              <a:t>taxes $</a:t>
            </a:r>
            <a:r>
              <a:rPr lang="en-US" sz="2200" dirty="0">
                <a:latin typeface="Liberation Sans" panose="020B0604020202020204" pitchFamily="34" charset="0"/>
              </a:rPr>
              <a:t>120,000 (not including unusual items), loss from operation of discontinued </a:t>
            </a:r>
            <a:r>
              <a:rPr lang="en-US" sz="2200" dirty="0" smtClean="0">
                <a:latin typeface="Liberation Sans" panose="020B0604020202020204" pitchFamily="34" charset="0"/>
              </a:rPr>
              <a:t>flower division $</a:t>
            </a:r>
            <a:r>
              <a:rPr lang="en-US" sz="2200" dirty="0">
                <a:latin typeface="Liberation Sans" panose="020B0604020202020204" pitchFamily="34" charset="0"/>
              </a:rPr>
              <a:t>50,000, and loss on disposal of discontinued </a:t>
            </a:r>
            <a:r>
              <a:rPr lang="en-US" sz="2200" dirty="0" smtClean="0">
                <a:latin typeface="Liberation Sans" panose="020B0604020202020204" pitchFamily="34" charset="0"/>
              </a:rPr>
              <a:t>flower </a:t>
            </a:r>
            <a:r>
              <a:rPr lang="en-US" sz="2200" dirty="0">
                <a:latin typeface="Liberation Sans" panose="020B0604020202020204" pitchFamily="34" charset="0"/>
              </a:rPr>
              <a:t>division $90,000. The </a:t>
            </a:r>
            <a:r>
              <a:rPr lang="en-US" sz="2200" dirty="0" smtClean="0">
                <a:latin typeface="Liberation Sans" panose="020B0604020202020204" pitchFamily="34" charset="0"/>
              </a:rPr>
              <a:t>income tax </a:t>
            </a:r>
            <a:r>
              <a:rPr lang="en-US" sz="2200" dirty="0">
                <a:latin typeface="Liberation Sans" panose="020B0604020202020204" pitchFamily="34" charset="0"/>
              </a:rPr>
              <a:t>rate is 30%. </a:t>
            </a:r>
            <a:endParaRPr lang="en-US" sz="2200" dirty="0" smtClean="0">
              <a:latin typeface="Liberation Sans" panose="020B0604020202020204" pitchFamily="34" charset="0"/>
            </a:endParaRPr>
          </a:p>
          <a:p>
            <a:pPr>
              <a:lnSpc>
                <a:spcPct val="125000"/>
              </a:lnSpc>
              <a:spcBef>
                <a:spcPts val="1200"/>
              </a:spcBef>
            </a:pPr>
            <a:r>
              <a:rPr lang="en-US" sz="2200" dirty="0" smtClean="0">
                <a:latin typeface="Liberation Sans" panose="020B0604020202020204" pitchFamily="34" charset="0"/>
              </a:rPr>
              <a:t>Prepare </a:t>
            </a:r>
            <a:r>
              <a:rPr lang="en-US" sz="2200" dirty="0">
                <a:latin typeface="Liberation Sans" panose="020B0604020202020204" pitchFamily="34" charset="0"/>
              </a:rPr>
              <a:t>a correct statement of comprehensive income, beginning </a:t>
            </a:r>
            <a:r>
              <a:rPr lang="en-US" sz="2200" dirty="0" smtClean="0">
                <a:latin typeface="Liberation Sans" panose="020B0604020202020204" pitchFamily="34" charset="0"/>
              </a:rPr>
              <a:t>with “</a:t>
            </a:r>
            <a:r>
              <a:rPr lang="en-US" sz="2200" dirty="0">
                <a:latin typeface="Liberation Sans" panose="020B0604020202020204" pitchFamily="34" charset="0"/>
              </a:rPr>
              <a:t>Income before income taxes.”</a:t>
            </a:r>
            <a:endParaRPr lang="en-US" altLang="en-US" sz="2200" dirty="0">
              <a:latin typeface="Liberation Sans" panose="020B0604020202020204" pitchFamily="34" charset="0"/>
            </a:endParaRPr>
          </a:p>
        </p:txBody>
      </p:sp>
      <p:sp>
        <p:nvSpPr>
          <p:cNvPr id="21" name="Rounded Rectangle 20"/>
          <p:cNvSpPr/>
          <p:nvPr/>
        </p:nvSpPr>
        <p:spPr bwMode="auto">
          <a:xfrm>
            <a:off x="3164826" y="443453"/>
            <a:ext cx="5786148" cy="707697"/>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900" b="1" dirty="0" smtClean="0">
                <a:solidFill>
                  <a:schemeClr val="accent3"/>
                </a:solidFill>
                <a:effectLst>
                  <a:outerShdw blurRad="38100" dist="38100" dir="2700000" algn="tl">
                    <a:srgbClr val="000000">
                      <a:alpha val="43137"/>
                    </a:srgbClr>
                  </a:outerShdw>
                </a:effectLst>
                <a:latin typeface="Liberation Sans" panose="020B0604020202020204" pitchFamily="34" charset="0"/>
              </a:rPr>
              <a:t>Unusual Items</a:t>
            </a:r>
            <a:endParaRPr lang="en-US" sz="2900" b="1" i="0" dirty="0">
              <a:solidFill>
                <a:schemeClr val="accent3"/>
              </a:solidFill>
              <a:effectLst>
                <a:outerShdw blurRad="38100" dist="38100" dir="2700000" algn="tl">
                  <a:srgbClr val="000000">
                    <a:alpha val="43137"/>
                  </a:srgbClr>
                </a:outerShdw>
              </a:effectLst>
              <a:latin typeface="Liberation Sans" panose="020B0604020202020204" pitchFamily="34" charset="0"/>
            </a:endParaRPr>
          </a:p>
        </p:txBody>
      </p:sp>
      <p:sp>
        <p:nvSpPr>
          <p:cNvPr id="22" name="TextBox 21"/>
          <p:cNvSpPr txBox="1"/>
          <p:nvPr/>
        </p:nvSpPr>
        <p:spPr>
          <a:xfrm>
            <a:off x="228600" y="478808"/>
            <a:ext cx="17337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spcBef>
                <a:spcPct val="50000"/>
              </a:spcBef>
              <a:buClr>
                <a:srgbClr val="E20000"/>
              </a:buClr>
              <a:defRPr sz="3200" b="1" i="0">
                <a:solidFill>
                  <a:srgbClr val="CC0000"/>
                </a:solidFill>
                <a:effectLst/>
                <a:latin typeface="Liberation Sans" panose="020B0604020202020204" pitchFamily="34" charset="0"/>
              </a:defRPr>
            </a:lvl1pPr>
            <a:lvl2pPr marL="742950" indent="-285750">
              <a:defRPr>
                <a:latin typeface="Times New Roman" pitchFamily="18" charset="0"/>
              </a:defRPr>
            </a:lvl2pPr>
            <a:lvl3pPr marL="1143000" indent="-228600">
              <a:defRPr>
                <a:latin typeface="Times New Roman" pitchFamily="18" charset="0"/>
              </a:defRPr>
            </a:lvl3pPr>
            <a:lvl4pPr marL="1600200" indent="-228600">
              <a:defRPr>
                <a:latin typeface="Times New Roman" pitchFamily="18" charset="0"/>
              </a:defRPr>
            </a:lvl4pPr>
            <a:lvl5pPr marL="2057400" indent="-228600">
              <a:defRPr>
                <a:latin typeface="Times New Roman" pitchFamily="18" charset="0"/>
              </a:defRPr>
            </a:lvl5pPr>
            <a:lvl6pPr marL="2514600" indent="-228600" algn="ctr" eaLnBrk="0" fontAlgn="base" hangingPunct="0">
              <a:spcBef>
                <a:spcPct val="0"/>
              </a:spcBef>
              <a:spcAft>
                <a:spcPct val="0"/>
              </a:spcAft>
              <a:defRPr>
                <a:latin typeface="Times New Roman" pitchFamily="18" charset="0"/>
              </a:defRPr>
            </a:lvl6pPr>
            <a:lvl7pPr marL="2971800" indent="-228600" algn="ctr" eaLnBrk="0" fontAlgn="base" hangingPunct="0">
              <a:spcBef>
                <a:spcPct val="0"/>
              </a:spcBef>
              <a:spcAft>
                <a:spcPct val="0"/>
              </a:spcAft>
              <a:defRPr>
                <a:latin typeface="Times New Roman" pitchFamily="18" charset="0"/>
              </a:defRPr>
            </a:lvl7pPr>
            <a:lvl8pPr marL="3429000" indent="-228600" algn="ctr" eaLnBrk="0" fontAlgn="base" hangingPunct="0">
              <a:spcBef>
                <a:spcPct val="0"/>
              </a:spcBef>
              <a:spcAft>
                <a:spcPct val="0"/>
              </a:spcAft>
              <a:defRPr>
                <a:latin typeface="Times New Roman" pitchFamily="18" charset="0"/>
              </a:defRPr>
            </a:lvl8pPr>
            <a:lvl9pPr marL="3886200" indent="-228600" algn="ctr" eaLnBrk="0" fontAlgn="base" hangingPunct="0">
              <a:spcBef>
                <a:spcPct val="0"/>
              </a:spcBef>
              <a:spcAft>
                <a:spcPct val="0"/>
              </a:spcAft>
              <a:defRPr>
                <a:latin typeface="Times New Roman" pitchFamily="18" charset="0"/>
              </a:defRPr>
            </a:lvl9pPr>
          </a:lstStyle>
          <a:p>
            <a:r>
              <a:rPr lang="en-US" dirty="0"/>
              <a:t>DO IT!</a:t>
            </a:r>
          </a:p>
        </p:txBody>
      </p:sp>
      <p:sp>
        <p:nvSpPr>
          <p:cNvPr id="23" name="Rectangle 22"/>
          <p:cNvSpPr/>
          <p:nvPr/>
        </p:nvSpPr>
        <p:spPr bwMode="auto">
          <a:xfrm>
            <a:off x="8757312" y="231560"/>
            <a:ext cx="228600" cy="1028584"/>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24" name="Isosceles Triangle 23"/>
          <p:cNvSpPr/>
          <p:nvPr/>
        </p:nvSpPr>
        <p:spPr bwMode="auto">
          <a:xfrm rot="5400000">
            <a:off x="1917401" y="616061"/>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25" name="TextBox 24"/>
          <p:cNvSpPr txBox="1"/>
          <p:nvPr/>
        </p:nvSpPr>
        <p:spPr>
          <a:xfrm>
            <a:off x="2286750" y="426570"/>
            <a:ext cx="761250" cy="707886"/>
          </a:xfrm>
          <a:prstGeom prst="rect">
            <a:avLst/>
          </a:prstGeom>
          <a:noFill/>
        </p:spPr>
        <p:txBody>
          <a:bodyPr wrap="square" rtlCol="0">
            <a:spAutoFit/>
          </a:bodyPr>
          <a:lstStyle/>
          <a:p>
            <a:pPr algn="ctr"/>
            <a:r>
              <a:rPr lang="en-US" sz="4000" b="1" dirty="0" smtClean="0">
                <a:solidFill>
                  <a:srgbClr val="CC0000"/>
                </a:solidFill>
                <a:latin typeface="Liberation Sans" panose="020B0604020202020204" pitchFamily="34" charset="0"/>
              </a:rPr>
              <a:t>1</a:t>
            </a:r>
            <a:endParaRPr lang="en-US" sz="4000" b="1" i="0" dirty="0">
              <a:solidFill>
                <a:srgbClr val="CC0000"/>
              </a:solidFill>
              <a:effectLst/>
              <a:latin typeface="Liberation Sans" panose="020B0604020202020204" pitchFamily="34" charset="0"/>
            </a:endParaRPr>
          </a:p>
        </p:txBody>
      </p:sp>
      <p:cxnSp>
        <p:nvCxnSpPr>
          <p:cNvPr id="26" name="Straight Connector 25"/>
          <p:cNvCxnSpPr/>
          <p:nvPr/>
        </p:nvCxnSpPr>
        <p:spPr bwMode="auto">
          <a:xfrm flipH="1">
            <a:off x="1905000" y="338012"/>
            <a:ext cx="1"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9"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altLang="en-US" sz="1600" b="1" i="1" dirty="0" smtClean="0">
                <a:solidFill>
                  <a:schemeClr val="bg2"/>
                </a:solidFill>
                <a:latin typeface="Liberation Sans" panose="020B0604020202020204" pitchFamily="34" charset="0"/>
              </a:rPr>
              <a:t>LO 1</a:t>
            </a:r>
            <a:endParaRPr lang="en-US" altLang="en-US" sz="1600" b="1" i="1" dirty="0">
              <a:solidFill>
                <a:schemeClr val="bg2"/>
              </a:solidFill>
              <a:latin typeface="Liberation Sans" panose="020B0604020202020204" pitchFamily="34" charset="0"/>
            </a:endParaRPr>
          </a:p>
        </p:txBody>
      </p:sp>
    </p:spTree>
  </p:cSld>
  <p:clrMapOvr>
    <a:masterClrMapping/>
  </p:clrMapOvr>
  <p:transition>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bwMode="auto">
          <a:xfrm>
            <a:off x="3164826" y="443453"/>
            <a:ext cx="5786148" cy="707697"/>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900" b="1" dirty="0" smtClean="0">
                <a:solidFill>
                  <a:schemeClr val="accent3"/>
                </a:solidFill>
                <a:effectLst>
                  <a:outerShdw blurRad="38100" dist="38100" dir="2700000" algn="tl">
                    <a:srgbClr val="000000">
                      <a:alpha val="43137"/>
                    </a:srgbClr>
                  </a:outerShdw>
                </a:effectLst>
                <a:latin typeface="Liberation Sans" panose="020B0604020202020204" pitchFamily="34" charset="0"/>
              </a:rPr>
              <a:t>Unusual Items</a:t>
            </a:r>
            <a:endParaRPr lang="en-US" sz="2900" b="1" i="0" dirty="0">
              <a:solidFill>
                <a:schemeClr val="accent3"/>
              </a:solidFill>
              <a:effectLst>
                <a:outerShdw blurRad="38100" dist="38100" dir="2700000" algn="tl">
                  <a:srgbClr val="000000">
                    <a:alpha val="43137"/>
                  </a:srgbClr>
                </a:outerShdw>
              </a:effectLst>
              <a:latin typeface="Liberation Sans" panose="020B0604020202020204" pitchFamily="34" charset="0"/>
            </a:endParaRPr>
          </a:p>
        </p:txBody>
      </p:sp>
      <p:sp>
        <p:nvSpPr>
          <p:cNvPr id="22" name="TextBox 21"/>
          <p:cNvSpPr txBox="1"/>
          <p:nvPr/>
        </p:nvSpPr>
        <p:spPr>
          <a:xfrm>
            <a:off x="228600" y="478808"/>
            <a:ext cx="17337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spcBef>
                <a:spcPct val="50000"/>
              </a:spcBef>
              <a:buClr>
                <a:srgbClr val="E20000"/>
              </a:buClr>
              <a:defRPr sz="3200" b="1" i="0">
                <a:solidFill>
                  <a:srgbClr val="CC0000"/>
                </a:solidFill>
                <a:effectLst/>
                <a:latin typeface="Liberation Sans" panose="020B0604020202020204" pitchFamily="34" charset="0"/>
              </a:defRPr>
            </a:lvl1pPr>
            <a:lvl2pPr marL="742950" indent="-285750">
              <a:defRPr>
                <a:latin typeface="Times New Roman" pitchFamily="18" charset="0"/>
              </a:defRPr>
            </a:lvl2pPr>
            <a:lvl3pPr marL="1143000" indent="-228600">
              <a:defRPr>
                <a:latin typeface="Times New Roman" pitchFamily="18" charset="0"/>
              </a:defRPr>
            </a:lvl3pPr>
            <a:lvl4pPr marL="1600200" indent="-228600">
              <a:defRPr>
                <a:latin typeface="Times New Roman" pitchFamily="18" charset="0"/>
              </a:defRPr>
            </a:lvl4pPr>
            <a:lvl5pPr marL="2057400" indent="-228600">
              <a:defRPr>
                <a:latin typeface="Times New Roman" pitchFamily="18" charset="0"/>
              </a:defRPr>
            </a:lvl5pPr>
            <a:lvl6pPr marL="2514600" indent="-228600" algn="ctr" eaLnBrk="0" fontAlgn="base" hangingPunct="0">
              <a:spcBef>
                <a:spcPct val="0"/>
              </a:spcBef>
              <a:spcAft>
                <a:spcPct val="0"/>
              </a:spcAft>
              <a:defRPr>
                <a:latin typeface="Times New Roman" pitchFamily="18" charset="0"/>
              </a:defRPr>
            </a:lvl6pPr>
            <a:lvl7pPr marL="2971800" indent="-228600" algn="ctr" eaLnBrk="0" fontAlgn="base" hangingPunct="0">
              <a:spcBef>
                <a:spcPct val="0"/>
              </a:spcBef>
              <a:spcAft>
                <a:spcPct val="0"/>
              </a:spcAft>
              <a:defRPr>
                <a:latin typeface="Times New Roman" pitchFamily="18" charset="0"/>
              </a:defRPr>
            </a:lvl7pPr>
            <a:lvl8pPr marL="3429000" indent="-228600" algn="ctr" eaLnBrk="0" fontAlgn="base" hangingPunct="0">
              <a:spcBef>
                <a:spcPct val="0"/>
              </a:spcBef>
              <a:spcAft>
                <a:spcPct val="0"/>
              </a:spcAft>
              <a:defRPr>
                <a:latin typeface="Times New Roman" pitchFamily="18" charset="0"/>
              </a:defRPr>
            </a:lvl8pPr>
            <a:lvl9pPr marL="3886200" indent="-228600" algn="ctr" eaLnBrk="0" fontAlgn="base" hangingPunct="0">
              <a:spcBef>
                <a:spcPct val="0"/>
              </a:spcBef>
              <a:spcAft>
                <a:spcPct val="0"/>
              </a:spcAft>
              <a:defRPr>
                <a:latin typeface="Times New Roman" pitchFamily="18" charset="0"/>
              </a:defRPr>
            </a:lvl9pPr>
          </a:lstStyle>
          <a:p>
            <a:r>
              <a:rPr lang="en-US" dirty="0"/>
              <a:t>DO IT!</a:t>
            </a:r>
          </a:p>
        </p:txBody>
      </p:sp>
      <p:sp>
        <p:nvSpPr>
          <p:cNvPr id="23" name="Rectangle 22"/>
          <p:cNvSpPr/>
          <p:nvPr/>
        </p:nvSpPr>
        <p:spPr bwMode="auto">
          <a:xfrm>
            <a:off x="8757312" y="231560"/>
            <a:ext cx="228600" cy="1028584"/>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24" name="Isosceles Triangle 23"/>
          <p:cNvSpPr/>
          <p:nvPr/>
        </p:nvSpPr>
        <p:spPr bwMode="auto">
          <a:xfrm rot="5400000">
            <a:off x="1917401" y="616061"/>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25" name="TextBox 24"/>
          <p:cNvSpPr txBox="1"/>
          <p:nvPr/>
        </p:nvSpPr>
        <p:spPr>
          <a:xfrm>
            <a:off x="2286750" y="426570"/>
            <a:ext cx="761250" cy="707886"/>
          </a:xfrm>
          <a:prstGeom prst="rect">
            <a:avLst/>
          </a:prstGeom>
          <a:noFill/>
        </p:spPr>
        <p:txBody>
          <a:bodyPr wrap="square" rtlCol="0">
            <a:spAutoFit/>
          </a:bodyPr>
          <a:lstStyle/>
          <a:p>
            <a:pPr algn="ctr"/>
            <a:r>
              <a:rPr lang="en-US" sz="4000" b="1" dirty="0" smtClean="0">
                <a:solidFill>
                  <a:srgbClr val="CC0000"/>
                </a:solidFill>
                <a:latin typeface="Liberation Sans" panose="020B0604020202020204" pitchFamily="34" charset="0"/>
              </a:rPr>
              <a:t>1</a:t>
            </a:r>
            <a:endParaRPr lang="en-US" sz="4000" b="1" i="0" dirty="0">
              <a:solidFill>
                <a:srgbClr val="CC0000"/>
              </a:solidFill>
              <a:effectLst/>
              <a:latin typeface="Liberation Sans" panose="020B0604020202020204" pitchFamily="34" charset="0"/>
            </a:endParaRPr>
          </a:p>
        </p:txBody>
      </p:sp>
      <p:cxnSp>
        <p:nvCxnSpPr>
          <p:cNvPr id="26" name="Straight Connector 25"/>
          <p:cNvCxnSpPr/>
          <p:nvPr/>
        </p:nvCxnSpPr>
        <p:spPr bwMode="auto">
          <a:xfrm flipH="1">
            <a:off x="1905000" y="338012"/>
            <a:ext cx="1"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pic>
        <p:nvPicPr>
          <p:cNvPr id="14858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944" y="1461447"/>
            <a:ext cx="8332667" cy="4719073"/>
          </a:xfrm>
          <a:prstGeom prst="rect">
            <a:avLst/>
          </a:prstGeom>
          <a:noFill/>
          <a:ln w="19050" cap="sq" cmpd="sng">
            <a:solidFill>
              <a:schemeClr val="tx1"/>
            </a:solidFill>
            <a:prstDash val="solid"/>
            <a:miter lim="800000"/>
            <a:headEnd type="none" w="sm" len="sm"/>
            <a:tailEnd type="none" w="sm" len="sm"/>
          </a:ln>
          <a:extLst>
            <a:ext uri="{909E8E84-426E-40DD-AFC4-6F175D3DCCD1}">
              <a14:hiddenFill xmlns:a14="http://schemas.microsoft.com/office/drawing/2010/main">
                <a:solidFill>
                  <a:schemeClr val="accent1"/>
                </a:solidFill>
              </a14:hiddenFill>
            </a:ext>
          </a:extLst>
        </p:spPr>
      </p:pic>
      <p:pic>
        <p:nvPicPr>
          <p:cNvPr id="1485827" name="Picture 3"/>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807" y="3364684"/>
            <a:ext cx="8196387" cy="741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Lst>
        </p:spPr>
      </p:pic>
      <p:pic>
        <p:nvPicPr>
          <p:cNvPr id="16" name="Picture 3"/>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413" y="4128448"/>
            <a:ext cx="8196387" cy="4602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Lst>
        </p:spPr>
      </p:pic>
      <p:pic>
        <p:nvPicPr>
          <p:cNvPr id="17" name="Picture 3"/>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413" y="4644323"/>
            <a:ext cx="8196387" cy="259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Lst>
        </p:spPr>
      </p:pic>
      <p:pic>
        <p:nvPicPr>
          <p:cNvPr id="18" name="Picture 3"/>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413" y="4909732"/>
            <a:ext cx="8196387" cy="741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Lst>
        </p:spPr>
      </p:pic>
      <p:pic>
        <p:nvPicPr>
          <p:cNvPr id="19" name="Picture 3"/>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413" y="5694378"/>
            <a:ext cx="8196387" cy="259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Lst>
        </p:spPr>
      </p:pic>
      <p:sp>
        <p:nvSpPr>
          <p:cNvPr id="14"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altLang="en-US" sz="1600" b="1" i="1" dirty="0" smtClean="0">
                <a:solidFill>
                  <a:schemeClr val="bg2"/>
                </a:solidFill>
                <a:latin typeface="Liberation Sans" panose="020B0604020202020204" pitchFamily="34" charset="0"/>
              </a:rPr>
              <a:t>LO 1</a:t>
            </a:r>
            <a:endParaRPr lang="en-US" altLang="en-US" sz="1600" b="1" i="1" dirty="0">
              <a:solidFill>
                <a:schemeClr val="bg2"/>
              </a:solidFill>
              <a:latin typeface="Liberation Sans" panose="020B0604020202020204" pitchFamily="34" charset="0"/>
            </a:endParaRPr>
          </a:p>
        </p:txBody>
      </p:sp>
    </p:spTree>
    <p:extLst>
      <p:ext uri="{BB962C8B-B14F-4D97-AF65-F5344CB8AC3E}">
        <p14:creationId xmlns:p14="http://schemas.microsoft.com/office/powerpoint/2010/main" val="61555150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nodeType="clickEffect">
                                  <p:stCondLst>
                                    <p:cond delay="0"/>
                                  </p:stCondLst>
                                  <p:childTnLst>
                                    <p:animEffect transition="out" filter="wipe(left)">
                                      <p:cBhvr>
                                        <p:cTn id="6" dur="500"/>
                                        <p:tgtEl>
                                          <p:spTgt spid="1485827"/>
                                        </p:tgtEl>
                                      </p:cBhvr>
                                    </p:animEffect>
                                    <p:set>
                                      <p:cBhvr>
                                        <p:cTn id="7" dur="1" fill="hold">
                                          <p:stCondLst>
                                            <p:cond delay="499"/>
                                          </p:stCondLst>
                                        </p:cTn>
                                        <p:tgtEl>
                                          <p:spTgt spid="148582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nodeType="clickEffect">
                                  <p:stCondLst>
                                    <p:cond delay="0"/>
                                  </p:stCondLst>
                                  <p:childTnLst>
                                    <p:animEffect transition="out" filter="wipe(left)">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nodeType="clickEffect">
                                  <p:stCondLst>
                                    <p:cond delay="0"/>
                                  </p:stCondLst>
                                  <p:childTnLst>
                                    <p:animEffect transition="out" filter="wipe(left)">
                                      <p:cBhvr>
                                        <p:cTn id="16" dur="500"/>
                                        <p:tgtEl>
                                          <p:spTgt spid="17"/>
                                        </p:tgtEl>
                                      </p:cBhvr>
                                    </p:animEffect>
                                    <p:set>
                                      <p:cBhvr>
                                        <p:cTn id="17" dur="1" fill="hold">
                                          <p:stCondLst>
                                            <p:cond delay="499"/>
                                          </p:stCondLst>
                                        </p:cTn>
                                        <p:tgtEl>
                                          <p:spTgt spid="1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8" fill="hold" nodeType="clickEffect">
                                  <p:stCondLst>
                                    <p:cond delay="0"/>
                                  </p:stCondLst>
                                  <p:childTnLst>
                                    <p:animEffect transition="out" filter="wipe(left)">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8" fill="hold" nodeType="clickEffect">
                                  <p:stCondLst>
                                    <p:cond delay="0"/>
                                  </p:stCondLst>
                                  <p:childTnLst>
                                    <p:animEffect transition="out" filter="wipe(left)">
                                      <p:cBhvr>
                                        <p:cTn id="26" dur="500"/>
                                        <p:tgtEl>
                                          <p:spTgt spid="19"/>
                                        </p:tgtEl>
                                      </p:cBhvr>
                                    </p:animEffect>
                                    <p:set>
                                      <p:cBhvr>
                                        <p:cTn id="27"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1671" name="Rectangle 7"/>
          <p:cNvSpPr>
            <a:spLocks noChangeArrowheads="1"/>
          </p:cNvSpPr>
          <p:nvPr/>
        </p:nvSpPr>
        <p:spPr bwMode="auto">
          <a:xfrm>
            <a:off x="685800" y="1596717"/>
            <a:ext cx="8001000"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05000"/>
              </a:lnSpc>
              <a:spcBef>
                <a:spcPct val="35000"/>
              </a:spcBef>
            </a:pPr>
            <a:r>
              <a:rPr lang="en-US" altLang="en-US" sz="2500" dirty="0">
                <a:latin typeface="Liberation Sans" panose="020B0604020202020204" pitchFamily="34" charset="0"/>
              </a:rPr>
              <a:t>Analyzing financial statements involves:</a:t>
            </a:r>
          </a:p>
        </p:txBody>
      </p:sp>
      <p:sp>
        <p:nvSpPr>
          <p:cNvPr id="881683" name="AutoShape 19"/>
          <p:cNvSpPr>
            <a:spLocks noChangeArrowheads="1"/>
          </p:cNvSpPr>
          <p:nvPr/>
        </p:nvSpPr>
        <p:spPr bwMode="auto">
          <a:xfrm>
            <a:off x="1143000" y="2411104"/>
            <a:ext cx="3048000" cy="1066800"/>
          </a:xfrm>
          <a:prstGeom prst="bevel">
            <a:avLst>
              <a:gd name="adj" fmla="val 12500"/>
            </a:avLst>
          </a:prstGeom>
          <a:solidFill>
            <a:srgbClr val="FFFFC5"/>
          </a:solidFill>
          <a:ln w="12700">
            <a:solidFill>
              <a:schemeClr val="tx1"/>
            </a:solidFill>
            <a:miter lim="800000"/>
            <a:headEnd/>
            <a:tailEnd/>
          </a:ln>
          <a:effectLst/>
        </p:spPr>
        <p:txBody>
          <a:bodyPr wrap="none" anchor="ctr"/>
          <a:lstStyle/>
          <a:p>
            <a:r>
              <a:rPr lang="en-US" altLang="en-US" sz="2300" b="1" dirty="0">
                <a:latin typeface="Liberation Sans" panose="020B0604020202020204" pitchFamily="34" charset="0"/>
              </a:rPr>
              <a:t>Comparison </a:t>
            </a:r>
          </a:p>
          <a:p>
            <a:r>
              <a:rPr lang="en-US" altLang="en-US" sz="2300" b="1" dirty="0">
                <a:latin typeface="Liberation Sans" panose="020B0604020202020204" pitchFamily="34" charset="0"/>
              </a:rPr>
              <a:t>Bases</a:t>
            </a:r>
          </a:p>
        </p:txBody>
      </p:sp>
      <p:sp>
        <p:nvSpPr>
          <p:cNvPr id="881684" name="AutoShape 20"/>
          <p:cNvSpPr>
            <a:spLocks noChangeArrowheads="1"/>
          </p:cNvSpPr>
          <p:nvPr/>
        </p:nvSpPr>
        <p:spPr bwMode="auto">
          <a:xfrm>
            <a:off x="4953000" y="2411104"/>
            <a:ext cx="3048000" cy="1066800"/>
          </a:xfrm>
          <a:prstGeom prst="bevel">
            <a:avLst>
              <a:gd name="adj" fmla="val 12500"/>
            </a:avLst>
          </a:prstGeom>
          <a:solidFill>
            <a:srgbClr val="FFFFC5"/>
          </a:solidFill>
          <a:ln w="12700">
            <a:solidFill>
              <a:schemeClr val="tx1"/>
            </a:solidFill>
            <a:miter lim="800000"/>
            <a:headEnd/>
            <a:tailEnd/>
          </a:ln>
          <a:effectLst/>
        </p:spPr>
        <p:txBody>
          <a:bodyPr wrap="none" anchor="ctr"/>
          <a:lstStyle/>
          <a:p>
            <a:r>
              <a:rPr lang="en-US" altLang="en-US" sz="2300" b="1" dirty="0">
                <a:latin typeface="Liberation Sans" panose="020B0604020202020204" pitchFamily="34" charset="0"/>
              </a:rPr>
              <a:t>Basic Tools</a:t>
            </a:r>
          </a:p>
        </p:txBody>
      </p:sp>
      <p:sp>
        <p:nvSpPr>
          <p:cNvPr id="881688" name="Rectangle 24"/>
          <p:cNvSpPr>
            <a:spLocks noChangeArrowheads="1"/>
          </p:cNvSpPr>
          <p:nvPr/>
        </p:nvSpPr>
        <p:spPr bwMode="auto">
          <a:xfrm>
            <a:off x="1143000" y="3630304"/>
            <a:ext cx="3048000" cy="2362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lIns="90488" tIns="109728" rIns="90488" bIns="44450"/>
          <a:lstStyle>
            <a:lvl1pPr marL="400050" indent="-400050" algn="l">
              <a:spcBef>
                <a:spcPct val="20000"/>
              </a:spcBef>
              <a:buClr>
                <a:schemeClr val="accent2"/>
              </a:buClr>
              <a:buSzPct val="75000"/>
              <a:buFont typeface="Wingdings" pitchFamily="2" charset="2"/>
              <a:buChar char="l"/>
              <a:defRPr sz="2800" b="1">
                <a:solidFill>
                  <a:schemeClr val="bg2"/>
                </a:solidFill>
                <a:effectLst>
                  <a:outerShdw blurRad="38100" dist="38100" dir="2700000" algn="tl">
                    <a:srgbClr val="C0C0C0"/>
                  </a:outerShdw>
                </a:effectLst>
                <a:latin typeface="Arial" charset="0"/>
              </a:defRPr>
            </a:lvl1pPr>
            <a:lvl2pPr marL="742950" indent="-228600" algn="l">
              <a:spcBef>
                <a:spcPct val="20000"/>
              </a:spcBef>
              <a:buClr>
                <a:schemeClr val="accent2"/>
              </a:buClr>
              <a:buSzPct val="75000"/>
              <a:buFont typeface="Wingdings" pitchFamily="2" charset="2"/>
              <a:buChar char="l"/>
              <a:defRPr sz="2400" b="1">
                <a:solidFill>
                  <a:schemeClr val="bg2"/>
                </a:solidFill>
                <a:effectLst>
                  <a:outerShdw blurRad="38100" dist="38100" dir="2700000" algn="tl">
                    <a:srgbClr val="C0C0C0"/>
                  </a:outerShdw>
                </a:effectLst>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Arial" charset="0"/>
              </a:defRPr>
            </a:lvl3pPr>
            <a:lvl4pPr marL="1543050" indent="-171450" algn="l">
              <a:spcBef>
                <a:spcPct val="20000"/>
              </a:spcBef>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Arial" charset="0"/>
              </a:defRPr>
            </a:lvl4pPr>
            <a:lvl5pPr marL="2000250" indent="-171450" algn="l">
              <a:spcBef>
                <a:spcPct val="20000"/>
              </a:spcBef>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Arial" charset="0"/>
              </a:defRPr>
            </a:lvl5pPr>
            <a:lvl6pPr marL="2457450" indent="-17145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Arial" charset="0"/>
              </a:defRPr>
            </a:lvl6pPr>
            <a:lvl7pPr marL="2914650" indent="-17145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Arial" charset="0"/>
              </a:defRPr>
            </a:lvl7pPr>
            <a:lvl8pPr marL="3371850" indent="-17145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Arial" charset="0"/>
              </a:defRPr>
            </a:lvl8pPr>
            <a:lvl9pPr marL="3829050" indent="-17145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Arial" charset="0"/>
              </a:defRPr>
            </a:lvl9pPr>
          </a:lstStyle>
          <a:p>
            <a:pPr>
              <a:lnSpc>
                <a:spcPct val="110000"/>
              </a:lnSpc>
              <a:spcBef>
                <a:spcPct val="50000"/>
              </a:spcBef>
              <a:buClr>
                <a:srgbClr val="CC0000"/>
              </a:buClr>
              <a:buSzPct val="80000"/>
              <a:buFont typeface="Wingdings" pitchFamily="2" charset="2"/>
              <a:buChar char="u"/>
            </a:pPr>
            <a:r>
              <a:rPr lang="en-US" altLang="en-US" sz="2200" b="0" dirty="0">
                <a:solidFill>
                  <a:schemeClr val="tx1"/>
                </a:solidFill>
                <a:effectLst/>
                <a:latin typeface="Liberation Sans" panose="020B0604020202020204" pitchFamily="34" charset="0"/>
              </a:rPr>
              <a:t>Int</a:t>
            </a:r>
            <a:r>
              <a:rPr lang="en-US" altLang="en-US" sz="2200" b="0" u="sng" dirty="0">
                <a:solidFill>
                  <a:schemeClr val="tx1"/>
                </a:solidFill>
                <a:effectLst/>
                <a:latin typeface="Liberation Sans" panose="020B0604020202020204" pitchFamily="34" charset="0"/>
              </a:rPr>
              <a:t>ra</a:t>
            </a:r>
            <a:r>
              <a:rPr lang="en-US" altLang="en-US" sz="2200" b="0" dirty="0">
                <a:solidFill>
                  <a:schemeClr val="tx1"/>
                </a:solidFill>
                <a:effectLst/>
                <a:latin typeface="Liberation Sans" panose="020B0604020202020204" pitchFamily="34" charset="0"/>
              </a:rPr>
              <a:t>company</a:t>
            </a:r>
          </a:p>
          <a:p>
            <a:pPr>
              <a:lnSpc>
                <a:spcPct val="110000"/>
              </a:lnSpc>
              <a:spcBef>
                <a:spcPct val="50000"/>
              </a:spcBef>
              <a:buClr>
                <a:srgbClr val="CC0000"/>
              </a:buClr>
              <a:buSzPct val="80000"/>
              <a:buFont typeface="Wingdings" pitchFamily="2" charset="2"/>
              <a:buChar char="u"/>
            </a:pPr>
            <a:r>
              <a:rPr lang="en-US" altLang="en-US" sz="2200" b="0" dirty="0">
                <a:solidFill>
                  <a:schemeClr val="tx1"/>
                </a:solidFill>
                <a:effectLst/>
                <a:latin typeface="Liberation Sans" panose="020B0604020202020204" pitchFamily="34" charset="0"/>
              </a:rPr>
              <a:t>Int</a:t>
            </a:r>
            <a:r>
              <a:rPr lang="en-US" altLang="en-US" sz="2200" b="0" u="sng" dirty="0">
                <a:solidFill>
                  <a:schemeClr val="tx1"/>
                </a:solidFill>
                <a:effectLst/>
                <a:latin typeface="Liberation Sans" panose="020B0604020202020204" pitchFamily="34" charset="0"/>
              </a:rPr>
              <a:t>er</a:t>
            </a:r>
            <a:r>
              <a:rPr lang="en-US" altLang="en-US" sz="2200" b="0" dirty="0">
                <a:solidFill>
                  <a:schemeClr val="tx1"/>
                </a:solidFill>
                <a:effectLst/>
                <a:latin typeface="Liberation Sans" panose="020B0604020202020204" pitchFamily="34" charset="0"/>
              </a:rPr>
              <a:t>company </a:t>
            </a:r>
          </a:p>
          <a:p>
            <a:pPr>
              <a:lnSpc>
                <a:spcPct val="110000"/>
              </a:lnSpc>
              <a:spcBef>
                <a:spcPct val="50000"/>
              </a:spcBef>
              <a:buClr>
                <a:srgbClr val="CC0000"/>
              </a:buClr>
              <a:buSzPct val="80000"/>
              <a:buFont typeface="Wingdings" pitchFamily="2" charset="2"/>
              <a:buChar char="u"/>
            </a:pPr>
            <a:r>
              <a:rPr lang="en-US" altLang="en-US" sz="2200" b="0" dirty="0">
                <a:solidFill>
                  <a:schemeClr val="tx1"/>
                </a:solidFill>
                <a:effectLst/>
                <a:latin typeface="Liberation Sans" panose="020B0604020202020204" pitchFamily="34" charset="0"/>
              </a:rPr>
              <a:t>Industry averages </a:t>
            </a:r>
          </a:p>
        </p:txBody>
      </p:sp>
      <p:sp>
        <p:nvSpPr>
          <p:cNvPr id="881689" name="Rectangle 25"/>
          <p:cNvSpPr>
            <a:spLocks noChangeArrowheads="1"/>
          </p:cNvSpPr>
          <p:nvPr/>
        </p:nvSpPr>
        <p:spPr bwMode="auto">
          <a:xfrm>
            <a:off x="4953000" y="3630304"/>
            <a:ext cx="3048000" cy="2362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lIns="90488" tIns="109728" rIns="90488" bIns="44450"/>
          <a:lstStyle>
            <a:lvl1pPr marL="400050" indent="-400050" algn="l">
              <a:spcBef>
                <a:spcPct val="20000"/>
              </a:spcBef>
              <a:buClr>
                <a:schemeClr val="accent2"/>
              </a:buClr>
              <a:buSzPct val="75000"/>
              <a:buFont typeface="Wingdings" pitchFamily="2" charset="2"/>
              <a:buChar char="l"/>
              <a:defRPr sz="2800" b="1">
                <a:solidFill>
                  <a:schemeClr val="bg2"/>
                </a:solidFill>
                <a:effectLst>
                  <a:outerShdw blurRad="38100" dist="38100" dir="2700000" algn="tl">
                    <a:srgbClr val="C0C0C0"/>
                  </a:outerShdw>
                </a:effectLst>
                <a:latin typeface="Arial" charset="0"/>
              </a:defRPr>
            </a:lvl1pPr>
            <a:lvl2pPr marL="742950" indent="-228600" algn="l">
              <a:spcBef>
                <a:spcPct val="20000"/>
              </a:spcBef>
              <a:buClr>
                <a:schemeClr val="accent2"/>
              </a:buClr>
              <a:buSzPct val="75000"/>
              <a:buFont typeface="Wingdings" pitchFamily="2" charset="2"/>
              <a:buChar char="l"/>
              <a:defRPr sz="2400" b="1">
                <a:solidFill>
                  <a:schemeClr val="bg2"/>
                </a:solidFill>
                <a:effectLst>
                  <a:outerShdw blurRad="38100" dist="38100" dir="2700000" algn="tl">
                    <a:srgbClr val="C0C0C0"/>
                  </a:outerShdw>
                </a:effectLst>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Arial" charset="0"/>
              </a:defRPr>
            </a:lvl3pPr>
            <a:lvl4pPr marL="1543050" indent="-171450" algn="l">
              <a:spcBef>
                <a:spcPct val="20000"/>
              </a:spcBef>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Arial" charset="0"/>
              </a:defRPr>
            </a:lvl4pPr>
            <a:lvl5pPr marL="2000250" indent="-171450" algn="l">
              <a:spcBef>
                <a:spcPct val="20000"/>
              </a:spcBef>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Arial" charset="0"/>
              </a:defRPr>
            </a:lvl5pPr>
            <a:lvl6pPr marL="2457450" indent="-17145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Arial" charset="0"/>
              </a:defRPr>
            </a:lvl6pPr>
            <a:lvl7pPr marL="2914650" indent="-17145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Arial" charset="0"/>
              </a:defRPr>
            </a:lvl7pPr>
            <a:lvl8pPr marL="3371850" indent="-17145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Arial" charset="0"/>
              </a:defRPr>
            </a:lvl8pPr>
            <a:lvl9pPr marL="3829050" indent="-17145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Arial" charset="0"/>
              </a:defRPr>
            </a:lvl9pPr>
          </a:lstStyle>
          <a:p>
            <a:pPr>
              <a:lnSpc>
                <a:spcPct val="110000"/>
              </a:lnSpc>
              <a:spcBef>
                <a:spcPct val="50000"/>
              </a:spcBef>
              <a:buClr>
                <a:srgbClr val="CC0000"/>
              </a:buClr>
              <a:buSzPct val="80000"/>
              <a:buFont typeface="Wingdings" pitchFamily="2" charset="2"/>
              <a:buChar char="u"/>
            </a:pPr>
            <a:r>
              <a:rPr lang="en-US" altLang="en-US" sz="2200" b="0" dirty="0">
                <a:solidFill>
                  <a:schemeClr val="tx1"/>
                </a:solidFill>
                <a:effectLst/>
                <a:latin typeface="Liberation Sans" panose="020B0604020202020204" pitchFamily="34" charset="0"/>
              </a:rPr>
              <a:t>Horizontal analysis</a:t>
            </a:r>
          </a:p>
          <a:p>
            <a:pPr>
              <a:lnSpc>
                <a:spcPct val="110000"/>
              </a:lnSpc>
              <a:spcBef>
                <a:spcPct val="50000"/>
              </a:spcBef>
              <a:buClr>
                <a:srgbClr val="CC0000"/>
              </a:buClr>
              <a:buSzPct val="80000"/>
              <a:buFont typeface="Wingdings" pitchFamily="2" charset="2"/>
              <a:buChar char="u"/>
            </a:pPr>
            <a:r>
              <a:rPr lang="en-US" altLang="en-US" sz="2200" b="0" dirty="0">
                <a:solidFill>
                  <a:schemeClr val="tx1"/>
                </a:solidFill>
                <a:effectLst/>
                <a:latin typeface="Liberation Sans" panose="020B0604020202020204" pitchFamily="34" charset="0"/>
              </a:rPr>
              <a:t>Vertical analysis</a:t>
            </a:r>
          </a:p>
          <a:p>
            <a:pPr>
              <a:lnSpc>
                <a:spcPct val="110000"/>
              </a:lnSpc>
              <a:spcBef>
                <a:spcPct val="50000"/>
              </a:spcBef>
              <a:buClr>
                <a:srgbClr val="CC0000"/>
              </a:buClr>
              <a:buSzPct val="80000"/>
              <a:buFont typeface="Wingdings" pitchFamily="2" charset="2"/>
              <a:buChar char="u"/>
            </a:pPr>
            <a:r>
              <a:rPr lang="en-US" altLang="en-US" sz="2200" b="0" dirty="0">
                <a:solidFill>
                  <a:schemeClr val="tx1"/>
                </a:solidFill>
                <a:effectLst/>
                <a:latin typeface="Liberation Sans" panose="020B0604020202020204" pitchFamily="34" charset="0"/>
              </a:rPr>
              <a:t>Ratio Analysis</a:t>
            </a:r>
          </a:p>
        </p:txBody>
      </p:sp>
      <p:sp>
        <p:nvSpPr>
          <p:cNvPr id="9"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altLang="en-US" sz="1600" b="1" i="1" dirty="0" smtClean="0">
                <a:solidFill>
                  <a:schemeClr val="bg2"/>
                </a:solidFill>
                <a:latin typeface="Liberation Sans" panose="020B0604020202020204" pitchFamily="34" charset="0"/>
              </a:rPr>
              <a:t>LO 2</a:t>
            </a:r>
            <a:endParaRPr lang="en-US" altLang="en-US" sz="1600" b="1" i="1" dirty="0">
              <a:solidFill>
                <a:schemeClr val="bg2"/>
              </a:solidFill>
              <a:latin typeface="Liberation Sans" panose="020B0604020202020204" pitchFamily="34" charset="0"/>
            </a:endParaRPr>
          </a:p>
        </p:txBody>
      </p:sp>
      <p:sp>
        <p:nvSpPr>
          <p:cNvPr id="10" name="Isosceles Triangle 9"/>
          <p:cNvSpPr/>
          <p:nvPr/>
        </p:nvSpPr>
        <p:spPr bwMode="auto">
          <a:xfrm rot="5400000">
            <a:off x="1917401" y="616061"/>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11" name="TextBox 10"/>
          <p:cNvSpPr txBox="1"/>
          <p:nvPr/>
        </p:nvSpPr>
        <p:spPr>
          <a:xfrm>
            <a:off x="228600" y="465160"/>
            <a:ext cx="17337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i="0">
                <a:solidFill>
                  <a:srgbClr val="E20000"/>
                </a:solidFill>
                <a:effectLst/>
                <a:latin typeface="Arial"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sz="1800" b="1" dirty="0">
                <a:solidFill>
                  <a:srgbClr val="CC0000"/>
                </a:solidFill>
                <a:latin typeface="Liberation Sans" panose="020B0604020202020204" pitchFamily="34" charset="0"/>
              </a:rPr>
              <a:t>LEARNING OBJECTIVE</a:t>
            </a:r>
          </a:p>
        </p:txBody>
      </p:sp>
      <p:sp>
        <p:nvSpPr>
          <p:cNvPr id="12" name="Rounded Rectangle 11"/>
          <p:cNvSpPr/>
          <p:nvPr/>
        </p:nvSpPr>
        <p:spPr bwMode="auto">
          <a:xfrm>
            <a:off x="2789829" y="330348"/>
            <a:ext cx="5958883" cy="941945"/>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algn="l"/>
            <a:r>
              <a:rPr lang="en-US" b="1" dirty="0" smtClean="0">
                <a:solidFill>
                  <a:schemeClr val="accent3"/>
                </a:solidFill>
                <a:effectLst>
                  <a:outerShdw blurRad="38100" dist="38100" dir="2700000" algn="tl">
                    <a:srgbClr val="000000">
                      <a:alpha val="43137"/>
                    </a:srgbClr>
                  </a:outerShdw>
                </a:effectLst>
                <a:latin typeface="Liberation Sans" panose="020B0604020202020204" pitchFamily="34" charset="0"/>
              </a:rPr>
              <a:t>Apply </a:t>
            </a:r>
            <a:r>
              <a:rPr lang="en-US" b="1" dirty="0">
                <a:solidFill>
                  <a:schemeClr val="accent3"/>
                </a:solidFill>
                <a:effectLst>
                  <a:outerShdw blurRad="38100" dist="38100" dir="2700000" algn="tl">
                    <a:srgbClr val="000000">
                      <a:alpha val="43137"/>
                    </a:srgbClr>
                  </a:outerShdw>
                </a:effectLst>
                <a:latin typeface="Liberation Sans" panose="020B0604020202020204" pitchFamily="34" charset="0"/>
              </a:rPr>
              <a:t>horizontal analysis and </a:t>
            </a:r>
            <a:r>
              <a:rPr lang="en-US" b="1" dirty="0" smtClean="0">
                <a:solidFill>
                  <a:schemeClr val="accent3"/>
                </a:solidFill>
                <a:effectLst>
                  <a:outerShdw blurRad="38100" dist="38100" dir="2700000" algn="tl">
                    <a:srgbClr val="000000">
                      <a:alpha val="43137"/>
                    </a:srgbClr>
                  </a:outerShdw>
                </a:effectLst>
                <a:latin typeface="Liberation Sans" panose="020B0604020202020204" pitchFamily="34" charset="0"/>
              </a:rPr>
              <a:t>vertical analysis. </a:t>
            </a:r>
            <a:endParaRPr lang="en-US" b="1" dirty="0">
              <a:solidFill>
                <a:schemeClr val="accent3"/>
              </a:solidFill>
              <a:effectLst>
                <a:outerShdw blurRad="38100" dist="38100" dir="2700000" algn="tl">
                  <a:srgbClr val="000000">
                    <a:alpha val="43137"/>
                  </a:srgbClr>
                </a:outerShdw>
              </a:effectLst>
              <a:latin typeface="Liberation Sans" panose="020B0604020202020204" pitchFamily="34" charset="0"/>
            </a:endParaRPr>
          </a:p>
        </p:txBody>
      </p:sp>
      <p:sp>
        <p:nvSpPr>
          <p:cNvPr id="13" name="TextBox 12"/>
          <p:cNvSpPr txBox="1"/>
          <p:nvPr/>
        </p:nvSpPr>
        <p:spPr>
          <a:xfrm>
            <a:off x="2169682" y="426570"/>
            <a:ext cx="554182" cy="707886"/>
          </a:xfrm>
          <a:prstGeom prst="rect">
            <a:avLst/>
          </a:prstGeom>
          <a:noFill/>
        </p:spPr>
        <p:txBody>
          <a:bodyPr wrap="square" rtlCol="0">
            <a:spAutoFit/>
          </a:bodyPr>
          <a:lstStyle/>
          <a:p>
            <a:pPr algn="ctr"/>
            <a:r>
              <a:rPr lang="en-US" sz="4000" b="1" i="0" dirty="0" smtClean="0">
                <a:solidFill>
                  <a:srgbClr val="CC0000"/>
                </a:solidFill>
                <a:effectLst/>
                <a:latin typeface="Liberation Sans" panose="020B0604020202020204" pitchFamily="34" charset="0"/>
              </a:rPr>
              <a:t>2</a:t>
            </a:r>
            <a:endParaRPr lang="en-US" sz="4000" b="1" i="0" dirty="0">
              <a:solidFill>
                <a:srgbClr val="CC0000"/>
              </a:solidFill>
              <a:effectLst/>
              <a:latin typeface="Liberation Sans" panose="020B0604020202020204" pitchFamily="34" charset="0"/>
            </a:endParaRPr>
          </a:p>
        </p:txBody>
      </p:sp>
      <p:cxnSp>
        <p:nvCxnSpPr>
          <p:cNvPr id="14" name="Straight Connector 13"/>
          <p:cNvCxnSpPr/>
          <p:nvPr/>
        </p:nvCxnSpPr>
        <p:spPr bwMode="auto">
          <a:xfrm flipH="1">
            <a:off x="1905000" y="338012"/>
            <a:ext cx="1"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Tree>
  </p:cSld>
  <p:clrMapOvr>
    <a:masterClrMapping/>
  </p:clrMapOvr>
  <p:transition>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0869" name="Rectangle 5"/>
          <p:cNvSpPr>
            <a:spLocks noChangeArrowheads="1"/>
          </p:cNvSpPr>
          <p:nvPr/>
        </p:nvSpPr>
        <p:spPr bwMode="auto">
          <a:xfrm>
            <a:off x="336612" y="1295400"/>
            <a:ext cx="4495800"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defRPr sz="2400">
                <a:solidFill>
                  <a:schemeClr val="tx1"/>
                </a:solidFill>
                <a:latin typeface="Times New Roman" pitchFamily="18" charset="0"/>
              </a:defRPr>
            </a:lvl1pPr>
            <a:lvl2pPr marL="692150" indent="-457200" algn="l">
              <a:defRPr sz="2400">
                <a:solidFill>
                  <a:schemeClr val="tx1"/>
                </a:solidFill>
                <a:latin typeface="Times New Roman" pitchFamily="18" charset="0"/>
              </a:defRPr>
            </a:lvl2pPr>
            <a:lvl3pPr marL="1544638" indent="-457200" algn="l">
              <a:defRPr sz="2400">
                <a:solidFill>
                  <a:schemeClr val="tx1"/>
                </a:solidFill>
                <a:latin typeface="Times New Roman" pitchFamily="18" charset="0"/>
              </a:defRPr>
            </a:lvl3pPr>
            <a:lvl4pPr marL="2116138" indent="-457200" algn="l">
              <a:defRPr sz="2400">
                <a:solidFill>
                  <a:schemeClr val="tx1"/>
                </a:solidFill>
                <a:latin typeface="Times New Roman" pitchFamily="18" charset="0"/>
              </a:defRPr>
            </a:lvl4pPr>
            <a:lvl5pPr marL="2687638" indent="-457200" algn="l">
              <a:defRPr sz="2400">
                <a:solidFill>
                  <a:schemeClr val="tx1"/>
                </a:solidFill>
                <a:latin typeface="Times New Roman" pitchFamily="18" charset="0"/>
              </a:defRPr>
            </a:lvl5pPr>
            <a:lvl6pPr marL="3144838" indent="-457200" eaLnBrk="0" fontAlgn="base" hangingPunct="0">
              <a:spcBef>
                <a:spcPct val="0"/>
              </a:spcBef>
              <a:spcAft>
                <a:spcPct val="0"/>
              </a:spcAft>
              <a:defRPr sz="2400">
                <a:solidFill>
                  <a:schemeClr val="tx1"/>
                </a:solidFill>
                <a:latin typeface="Times New Roman" pitchFamily="18" charset="0"/>
              </a:defRPr>
            </a:lvl6pPr>
            <a:lvl7pPr marL="3602038" indent="-457200" eaLnBrk="0" fontAlgn="base" hangingPunct="0">
              <a:spcBef>
                <a:spcPct val="0"/>
              </a:spcBef>
              <a:spcAft>
                <a:spcPct val="0"/>
              </a:spcAft>
              <a:defRPr sz="2400">
                <a:solidFill>
                  <a:schemeClr val="tx1"/>
                </a:solidFill>
                <a:latin typeface="Times New Roman" pitchFamily="18" charset="0"/>
              </a:defRPr>
            </a:lvl7pPr>
            <a:lvl8pPr marL="4059238" indent="-457200" eaLnBrk="0" fontAlgn="base" hangingPunct="0">
              <a:spcBef>
                <a:spcPct val="0"/>
              </a:spcBef>
              <a:spcAft>
                <a:spcPct val="0"/>
              </a:spcAft>
              <a:defRPr sz="2400">
                <a:solidFill>
                  <a:schemeClr val="tx1"/>
                </a:solidFill>
                <a:latin typeface="Times New Roman" pitchFamily="18" charset="0"/>
              </a:defRPr>
            </a:lvl8pPr>
            <a:lvl9pPr marL="4516438" indent="-457200" eaLnBrk="0" fontAlgn="base" hangingPunct="0">
              <a:spcBef>
                <a:spcPct val="0"/>
              </a:spcBef>
              <a:spcAft>
                <a:spcPct val="0"/>
              </a:spcAft>
              <a:defRPr sz="2400">
                <a:solidFill>
                  <a:schemeClr val="tx1"/>
                </a:solidFill>
                <a:latin typeface="Times New Roman" pitchFamily="18" charset="0"/>
              </a:defRPr>
            </a:lvl9pPr>
          </a:lstStyle>
          <a:p>
            <a:pPr>
              <a:lnSpc>
                <a:spcPct val="125000"/>
              </a:lnSpc>
              <a:spcBef>
                <a:spcPts val="1200"/>
              </a:spcBef>
            </a:pPr>
            <a:r>
              <a:rPr lang="en-US" altLang="en-US" sz="2300" dirty="0">
                <a:latin typeface="Liberation Sans" panose="020B0604020202020204" pitchFamily="34" charset="0"/>
              </a:rPr>
              <a:t>Also called </a:t>
            </a:r>
            <a:r>
              <a:rPr lang="en-US" altLang="en-US" sz="2300" b="1" dirty="0">
                <a:latin typeface="Liberation Sans" panose="020B0604020202020204" pitchFamily="34" charset="0"/>
              </a:rPr>
              <a:t>trend analysis</a:t>
            </a:r>
            <a:r>
              <a:rPr lang="en-US" altLang="en-US" sz="2300" dirty="0">
                <a:latin typeface="Liberation Sans" panose="020B0604020202020204" pitchFamily="34" charset="0"/>
              </a:rPr>
              <a:t>, is a technique for evaluating a series of financial statement data over a period of time. </a:t>
            </a:r>
          </a:p>
          <a:p>
            <a:pPr lvl="1">
              <a:lnSpc>
                <a:spcPct val="125000"/>
              </a:lnSpc>
              <a:spcBef>
                <a:spcPts val="1200"/>
              </a:spcBef>
              <a:buClr>
                <a:srgbClr val="CC0000"/>
              </a:buClr>
              <a:buSzPct val="80000"/>
              <a:buFont typeface="Wingdings" pitchFamily="2" charset="2"/>
              <a:buChar char="u"/>
            </a:pPr>
            <a:r>
              <a:rPr lang="en-US" altLang="en-US" sz="2200" dirty="0">
                <a:latin typeface="Liberation Sans" panose="020B0604020202020204" pitchFamily="34" charset="0"/>
              </a:rPr>
              <a:t>Purpose is to determine increase or decrease that has taken place.</a:t>
            </a:r>
          </a:p>
          <a:p>
            <a:pPr lvl="1">
              <a:lnSpc>
                <a:spcPct val="125000"/>
              </a:lnSpc>
              <a:spcBef>
                <a:spcPts val="1200"/>
              </a:spcBef>
              <a:buClr>
                <a:srgbClr val="CC0000"/>
              </a:buClr>
              <a:buSzPct val="80000"/>
              <a:buFont typeface="Wingdings" pitchFamily="2" charset="2"/>
              <a:buChar char="u"/>
            </a:pPr>
            <a:r>
              <a:rPr lang="en-US" altLang="en-US" sz="2200" dirty="0">
                <a:latin typeface="Liberation Sans" panose="020B0604020202020204" pitchFamily="34" charset="0"/>
              </a:rPr>
              <a:t>Commonly applied to the balance sheet and income statement.</a:t>
            </a:r>
          </a:p>
        </p:txBody>
      </p:sp>
      <p:sp>
        <p:nvSpPr>
          <p:cNvPr id="7"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8" name="Rectangle 2"/>
          <p:cNvSpPr>
            <a:spLocks noChangeArrowheads="1"/>
          </p:cNvSpPr>
          <p:nvPr/>
        </p:nvSpPr>
        <p:spPr bwMode="auto">
          <a:xfrm>
            <a:off x="609600" y="304800"/>
            <a:ext cx="81534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HORIZONTAL ANALYSIS</a:t>
            </a:r>
            <a:endParaRPr lang="en-US" altLang="en-US" sz="3200" b="1" dirty="0">
              <a:solidFill>
                <a:schemeClr val="tx2">
                  <a:lumMod val="50000"/>
                </a:schemeClr>
              </a:solidFill>
              <a:latin typeface="Liberation Sans" panose="020B0604020202020204" pitchFamily="34" charset="0"/>
            </a:endParaRPr>
          </a:p>
        </p:txBody>
      </p:sp>
      <p:sp>
        <p:nvSpPr>
          <p:cNvPr id="5"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altLang="en-US" sz="1600" b="1" i="1" dirty="0" smtClean="0">
                <a:solidFill>
                  <a:schemeClr val="bg2"/>
                </a:solidFill>
                <a:latin typeface="Liberation Sans" panose="020B0604020202020204" pitchFamily="34" charset="0"/>
              </a:rPr>
              <a:t>LO 2</a:t>
            </a:r>
            <a:endParaRPr lang="en-US" altLang="en-US" sz="1600" b="1" i="1" dirty="0">
              <a:solidFill>
                <a:schemeClr val="bg2"/>
              </a:solidFill>
              <a:latin typeface="Liberation Sans" panose="020B0604020202020204" pitchFamily="34" charset="0"/>
            </a:endParaRPr>
          </a:p>
        </p:txBody>
      </p:sp>
      <p:pic>
        <p:nvPicPr>
          <p:cNvPr id="1491970" name="Picture 2" descr="Image result for sales tre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7670" y="1981200"/>
            <a:ext cx="3705330" cy="2895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68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55121"/>
            <a:ext cx="8131886" cy="6270783"/>
          </a:xfrm>
          <a:prstGeom prst="rect">
            <a:avLst/>
          </a:prstGeom>
          <a:noFill/>
          <a:ln w="19050" cap="sq" cmpd="sng">
            <a:solidFill>
              <a:schemeClr val="tx1"/>
            </a:solidFill>
            <a:prstDash val="solid"/>
            <a:miter lim="800000"/>
            <a:headEnd type="none" w="sm" len="sm"/>
            <a:tailEnd type="none" w="sm" len="sm"/>
          </a:ln>
          <a:extLst>
            <a:ext uri="{909E8E84-426E-40DD-AFC4-6F175D3DCCD1}">
              <a14:hiddenFill xmlns:a14="http://schemas.microsoft.com/office/drawing/2010/main">
                <a:solidFill>
                  <a:schemeClr val="accent1"/>
                </a:solidFill>
              </a14:hiddenFill>
            </a:ext>
          </a:extLst>
        </p:spPr>
      </p:pic>
      <p:sp>
        <p:nvSpPr>
          <p:cNvPr id="2" name="Rectangle 1"/>
          <p:cNvSpPr/>
          <p:nvPr/>
        </p:nvSpPr>
        <p:spPr>
          <a:xfrm>
            <a:off x="222912" y="402608"/>
            <a:ext cx="1752600" cy="646331"/>
          </a:xfrm>
          <a:prstGeom prst="rect">
            <a:avLst/>
          </a:prstGeom>
          <a:solidFill>
            <a:schemeClr val="accent3"/>
          </a:solidFill>
        </p:spPr>
        <p:txBody>
          <a:bodyPr wrap="square">
            <a:spAutoFit/>
          </a:bodyPr>
          <a:lstStyle/>
          <a:p>
            <a:pPr algn="l"/>
            <a:r>
              <a:rPr lang="en-US" altLang="en-US" sz="1200" b="1" dirty="0" smtClean="0">
                <a:latin typeface="Liberation Sans" panose="020B0604020202020204" pitchFamily="34" charset="0"/>
              </a:rPr>
              <a:t>ILLUSTRATION 13-9</a:t>
            </a:r>
          </a:p>
          <a:p>
            <a:pPr algn="l"/>
            <a:r>
              <a:rPr lang="en-US" altLang="en-US" sz="1200" dirty="0" smtClean="0">
                <a:latin typeface="Liberation Sans" panose="020B0604020202020204" pitchFamily="34" charset="0"/>
              </a:rPr>
              <a:t>Horizontal analysis of balance sheets</a:t>
            </a:r>
            <a:endParaRPr lang="en-US" altLang="en-US" sz="1200" dirty="0">
              <a:latin typeface="Liberation Sans" panose="020B0604020202020204" pitchFamily="34" charset="0"/>
            </a:endParaRPr>
          </a:p>
        </p:txBody>
      </p:sp>
    </p:spTree>
    <p:extLst>
      <p:ext uri="{BB962C8B-B14F-4D97-AF65-F5344CB8AC3E}">
        <p14:creationId xmlns:p14="http://schemas.microsoft.com/office/powerpoint/2010/main" val="90578293"/>
      </p:ext>
    </p:extLst>
  </p:cSld>
  <p:clrMapOvr>
    <a:masterClrMapping/>
  </p:clrMapOvr>
  <p:transition>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78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856" y="533400"/>
            <a:ext cx="8610600" cy="5043573"/>
          </a:xfrm>
          <a:prstGeom prst="rect">
            <a:avLst/>
          </a:prstGeom>
          <a:noFill/>
          <a:ln w="19050" cap="sq" cmpd="sng">
            <a:solidFill>
              <a:schemeClr val="tx1"/>
            </a:solidFill>
            <a:prstDash val="solid"/>
            <a:miter lim="800000"/>
            <a:headEnd type="none" w="sm" len="sm"/>
            <a:tailEnd type="none" w="sm" len="sm"/>
          </a:ln>
          <a:extLst>
            <a:ext uri="{909E8E84-426E-40DD-AFC4-6F175D3DCCD1}">
              <a14:hiddenFill xmlns:a14="http://schemas.microsoft.com/office/drawing/2010/main">
                <a:solidFill>
                  <a:schemeClr val="accent1"/>
                </a:solidFill>
              </a14:hiddenFill>
            </a:ext>
          </a:extLst>
        </p:spPr>
      </p:pic>
      <p:sp>
        <p:nvSpPr>
          <p:cNvPr id="2" name="Rectangle 1"/>
          <p:cNvSpPr/>
          <p:nvPr/>
        </p:nvSpPr>
        <p:spPr>
          <a:xfrm>
            <a:off x="187656" y="5642295"/>
            <a:ext cx="3273756" cy="461665"/>
          </a:xfrm>
          <a:prstGeom prst="rect">
            <a:avLst/>
          </a:prstGeom>
          <a:solidFill>
            <a:schemeClr val="accent3"/>
          </a:solidFill>
        </p:spPr>
        <p:txBody>
          <a:bodyPr wrap="square">
            <a:spAutoFit/>
          </a:bodyPr>
          <a:lstStyle/>
          <a:p>
            <a:pPr algn="l"/>
            <a:r>
              <a:rPr lang="en-US" altLang="en-US" sz="1200" b="1" dirty="0" smtClean="0">
                <a:latin typeface="Liberation Sans" panose="020B0604020202020204" pitchFamily="34" charset="0"/>
              </a:rPr>
              <a:t>ILLUSTRATION 13-10</a:t>
            </a:r>
          </a:p>
          <a:p>
            <a:pPr algn="l"/>
            <a:r>
              <a:rPr lang="en-US" altLang="en-US" sz="1200" dirty="0" smtClean="0">
                <a:latin typeface="Liberation Sans" panose="020B0604020202020204" pitchFamily="34" charset="0"/>
              </a:rPr>
              <a:t>Horizontal analysis of income statements</a:t>
            </a:r>
            <a:endParaRPr lang="en-US" altLang="en-US" sz="1200" dirty="0">
              <a:latin typeface="Liberation Sans" panose="020B0604020202020204" pitchFamily="34" charset="0"/>
            </a:endParaRPr>
          </a:p>
        </p:txBody>
      </p:sp>
      <p:sp>
        <p:nvSpPr>
          <p:cNvPr id="4"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altLang="en-US" sz="1600" b="1" i="1" dirty="0" smtClean="0">
                <a:solidFill>
                  <a:schemeClr val="bg2"/>
                </a:solidFill>
                <a:latin typeface="Liberation Sans" panose="020B0604020202020204" pitchFamily="34" charset="0"/>
              </a:rPr>
              <a:t>LO 2</a:t>
            </a:r>
            <a:endParaRPr lang="en-US" altLang="en-US" sz="1600" b="1" i="1" dirty="0">
              <a:solidFill>
                <a:schemeClr val="bg2"/>
              </a:solidFill>
              <a:latin typeface="Liberation Sans" panose="020B0604020202020204" pitchFamily="34" charset="0"/>
            </a:endParaRPr>
          </a:p>
        </p:txBody>
      </p:sp>
    </p:spTree>
    <p:extLst>
      <p:ext uri="{BB962C8B-B14F-4D97-AF65-F5344CB8AC3E}">
        <p14:creationId xmlns:p14="http://schemas.microsoft.com/office/powerpoint/2010/main" val="3165219923"/>
      </p:ext>
    </p:extLst>
  </p:cSld>
  <p:clrMapOvr>
    <a:masterClrMapping/>
  </p:clrMapOvr>
  <p:transition>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9060" name="Rectangle 4"/>
          <p:cNvSpPr>
            <a:spLocks noChangeArrowheads="1"/>
          </p:cNvSpPr>
          <p:nvPr/>
        </p:nvSpPr>
        <p:spPr bwMode="auto">
          <a:xfrm>
            <a:off x="609600" y="1295400"/>
            <a:ext cx="7924800" cy="2508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sz="2400">
                <a:solidFill>
                  <a:schemeClr val="tx1"/>
                </a:solidFill>
                <a:latin typeface="Times New Roman" pitchFamily="18" charset="0"/>
              </a:defRPr>
            </a:lvl1pPr>
            <a:lvl2pPr marL="692150" indent="-457200" algn="l">
              <a:defRPr sz="2400">
                <a:solidFill>
                  <a:schemeClr val="tx1"/>
                </a:solidFill>
                <a:latin typeface="Times New Roman" pitchFamily="18" charset="0"/>
              </a:defRPr>
            </a:lvl2pPr>
            <a:lvl3pPr marL="1544638" indent="-457200" algn="l">
              <a:defRPr sz="2400">
                <a:solidFill>
                  <a:schemeClr val="tx1"/>
                </a:solidFill>
                <a:latin typeface="Times New Roman" pitchFamily="18" charset="0"/>
              </a:defRPr>
            </a:lvl3pPr>
            <a:lvl4pPr marL="2116138" indent="-457200" algn="l">
              <a:defRPr sz="2400">
                <a:solidFill>
                  <a:schemeClr val="tx1"/>
                </a:solidFill>
                <a:latin typeface="Times New Roman" pitchFamily="18" charset="0"/>
              </a:defRPr>
            </a:lvl4pPr>
            <a:lvl5pPr marL="2687638" indent="-457200" algn="l">
              <a:defRPr sz="2400">
                <a:solidFill>
                  <a:schemeClr val="tx1"/>
                </a:solidFill>
                <a:latin typeface="Times New Roman" pitchFamily="18" charset="0"/>
              </a:defRPr>
            </a:lvl5pPr>
            <a:lvl6pPr marL="3144838" indent="-457200" eaLnBrk="0" fontAlgn="base" hangingPunct="0">
              <a:spcBef>
                <a:spcPct val="0"/>
              </a:spcBef>
              <a:spcAft>
                <a:spcPct val="0"/>
              </a:spcAft>
              <a:defRPr sz="2400">
                <a:solidFill>
                  <a:schemeClr val="tx1"/>
                </a:solidFill>
                <a:latin typeface="Times New Roman" pitchFamily="18" charset="0"/>
              </a:defRPr>
            </a:lvl6pPr>
            <a:lvl7pPr marL="3602038" indent="-457200" eaLnBrk="0" fontAlgn="base" hangingPunct="0">
              <a:spcBef>
                <a:spcPct val="0"/>
              </a:spcBef>
              <a:spcAft>
                <a:spcPct val="0"/>
              </a:spcAft>
              <a:defRPr sz="2400">
                <a:solidFill>
                  <a:schemeClr val="tx1"/>
                </a:solidFill>
                <a:latin typeface="Times New Roman" pitchFamily="18" charset="0"/>
              </a:defRPr>
            </a:lvl7pPr>
            <a:lvl8pPr marL="4059238" indent="-457200" eaLnBrk="0" fontAlgn="base" hangingPunct="0">
              <a:spcBef>
                <a:spcPct val="0"/>
              </a:spcBef>
              <a:spcAft>
                <a:spcPct val="0"/>
              </a:spcAft>
              <a:defRPr sz="2400">
                <a:solidFill>
                  <a:schemeClr val="tx1"/>
                </a:solidFill>
                <a:latin typeface="Times New Roman" pitchFamily="18" charset="0"/>
              </a:defRPr>
            </a:lvl8pPr>
            <a:lvl9pPr marL="4516438" indent="-457200" eaLnBrk="0" fontAlgn="base" hangingPunct="0">
              <a:spcBef>
                <a:spcPct val="0"/>
              </a:spcBef>
              <a:spcAft>
                <a:spcPct val="0"/>
              </a:spcAft>
              <a:defRPr sz="2400">
                <a:solidFill>
                  <a:schemeClr val="tx1"/>
                </a:solidFill>
                <a:latin typeface="Times New Roman" pitchFamily="18" charset="0"/>
              </a:defRPr>
            </a:lvl9pPr>
          </a:lstStyle>
          <a:p>
            <a:pPr>
              <a:lnSpc>
                <a:spcPct val="125000"/>
              </a:lnSpc>
              <a:spcBef>
                <a:spcPts val="1200"/>
              </a:spcBef>
            </a:pPr>
            <a:r>
              <a:rPr lang="en-US" altLang="en-US" sz="2300" dirty="0">
                <a:latin typeface="Liberation Sans" panose="020B0604020202020204" pitchFamily="34" charset="0"/>
              </a:rPr>
              <a:t>Also called </a:t>
            </a:r>
            <a:r>
              <a:rPr lang="en-US" altLang="en-US" sz="2300" b="1" dirty="0">
                <a:latin typeface="Liberation Sans" panose="020B0604020202020204" pitchFamily="34" charset="0"/>
              </a:rPr>
              <a:t>common-size analysis</a:t>
            </a:r>
            <a:r>
              <a:rPr lang="en-US" altLang="en-US" sz="2300" dirty="0">
                <a:latin typeface="Liberation Sans" panose="020B0604020202020204" pitchFamily="34" charset="0"/>
              </a:rPr>
              <a:t>, is a technique that expresses each financial statement item as a percent of a base amount. </a:t>
            </a:r>
          </a:p>
          <a:p>
            <a:pPr>
              <a:lnSpc>
                <a:spcPct val="125000"/>
              </a:lnSpc>
              <a:spcBef>
                <a:spcPts val="1200"/>
              </a:spcBef>
            </a:pPr>
            <a:r>
              <a:rPr lang="en-US" altLang="en-US" sz="2300" b="1" dirty="0">
                <a:latin typeface="Liberation Sans" panose="020B0604020202020204" pitchFamily="34" charset="0"/>
              </a:rPr>
              <a:t>Vertical analysis</a:t>
            </a:r>
            <a:r>
              <a:rPr lang="en-US" altLang="en-US" sz="2300" dirty="0">
                <a:latin typeface="Liberation Sans" panose="020B0604020202020204" pitchFamily="34" charset="0"/>
              </a:rPr>
              <a:t> is commonly applied to the balance sheet and the income statement.</a:t>
            </a:r>
          </a:p>
        </p:txBody>
      </p:sp>
      <p:sp>
        <p:nvSpPr>
          <p:cNvPr id="7"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8" name="Rectangle 2"/>
          <p:cNvSpPr>
            <a:spLocks noChangeArrowheads="1"/>
          </p:cNvSpPr>
          <p:nvPr/>
        </p:nvSpPr>
        <p:spPr bwMode="auto">
          <a:xfrm>
            <a:off x="609600" y="304800"/>
            <a:ext cx="81534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VERTICAL ANALYSIS</a:t>
            </a:r>
            <a:endParaRPr lang="en-US" altLang="en-US" sz="3200" b="1" dirty="0">
              <a:solidFill>
                <a:schemeClr val="tx2">
                  <a:lumMod val="50000"/>
                </a:schemeClr>
              </a:solidFill>
              <a:latin typeface="Liberation Sans" panose="020B0604020202020204" pitchFamily="34" charset="0"/>
            </a:endParaRPr>
          </a:p>
        </p:txBody>
      </p:sp>
      <p:sp>
        <p:nvSpPr>
          <p:cNvPr id="5"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altLang="en-US" sz="1600" b="1" i="1" dirty="0" smtClean="0">
                <a:solidFill>
                  <a:schemeClr val="bg2"/>
                </a:solidFill>
                <a:latin typeface="Liberation Sans" panose="020B0604020202020204" pitchFamily="34" charset="0"/>
              </a:rPr>
              <a:t>LO 2</a:t>
            </a:r>
            <a:endParaRPr lang="en-US" altLang="en-US" sz="1600" b="1" i="1" dirty="0">
              <a:solidFill>
                <a:schemeClr val="bg2"/>
              </a:solidFill>
              <a:latin typeface="Liberation Sans" panose="020B0604020202020204" pitchFamily="34" charset="0"/>
            </a:endParaRPr>
          </a:p>
        </p:txBody>
      </p:sp>
    </p:spTree>
  </p:cSld>
  <p:clrMapOvr>
    <a:masterClrMapping/>
  </p:clrMapOvr>
  <p:transition>
    <p:wipe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88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765" y="304800"/>
            <a:ext cx="7890435" cy="6206346"/>
          </a:xfrm>
          <a:prstGeom prst="rect">
            <a:avLst/>
          </a:prstGeom>
          <a:noFill/>
          <a:ln w="19050" cap="sq" cmpd="sng">
            <a:solidFill>
              <a:schemeClr val="tx1"/>
            </a:solidFill>
            <a:prstDash val="solid"/>
            <a:miter lim="800000"/>
            <a:headEnd type="none" w="sm" len="sm"/>
            <a:tailEnd type="none" w="sm" len="sm"/>
          </a:ln>
          <a:extLst>
            <a:ext uri="{909E8E84-426E-40DD-AFC4-6F175D3DCCD1}">
              <a14:hiddenFill xmlns:a14="http://schemas.microsoft.com/office/drawing/2010/main">
                <a:solidFill>
                  <a:schemeClr val="accent1"/>
                </a:solidFill>
              </a14:hiddenFill>
            </a:ext>
          </a:extLst>
        </p:spPr>
      </p:pic>
      <p:sp>
        <p:nvSpPr>
          <p:cNvPr id="2" name="Rectangle 1"/>
          <p:cNvSpPr/>
          <p:nvPr/>
        </p:nvSpPr>
        <p:spPr>
          <a:xfrm>
            <a:off x="222912" y="402608"/>
            <a:ext cx="1752600" cy="646331"/>
          </a:xfrm>
          <a:prstGeom prst="rect">
            <a:avLst/>
          </a:prstGeom>
          <a:solidFill>
            <a:schemeClr val="accent3"/>
          </a:solidFill>
        </p:spPr>
        <p:txBody>
          <a:bodyPr wrap="square">
            <a:spAutoFit/>
          </a:bodyPr>
          <a:lstStyle/>
          <a:p>
            <a:pPr algn="l"/>
            <a:r>
              <a:rPr lang="en-US" altLang="en-US" sz="1200" b="1" dirty="0" smtClean="0">
                <a:latin typeface="Liberation Sans" panose="020B0604020202020204" pitchFamily="34" charset="0"/>
              </a:rPr>
              <a:t>ILLUSTRATION 13-11</a:t>
            </a:r>
          </a:p>
          <a:p>
            <a:pPr algn="l"/>
            <a:r>
              <a:rPr lang="en-US" altLang="en-US" sz="1200" dirty="0" smtClean="0">
                <a:latin typeface="Liberation Sans" panose="020B0604020202020204" pitchFamily="34" charset="0"/>
              </a:rPr>
              <a:t>Vertical analysis of balance sheets</a:t>
            </a:r>
            <a:endParaRPr lang="en-US" altLang="en-US" sz="1200" dirty="0">
              <a:latin typeface="Liberation Sans" panose="020B0604020202020204" pitchFamily="34" charset="0"/>
            </a:endParaRPr>
          </a:p>
        </p:txBody>
      </p:sp>
    </p:spTree>
    <p:extLst>
      <p:ext uri="{BB962C8B-B14F-4D97-AF65-F5344CB8AC3E}">
        <p14:creationId xmlns:p14="http://schemas.microsoft.com/office/powerpoint/2010/main" val="2920249764"/>
      </p:ext>
    </p:extLst>
  </p:cSld>
  <p:clrMapOvr>
    <a:masterClrMapping/>
  </p:clrMapOvr>
  <p:transition>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2096" y="5642295"/>
            <a:ext cx="3273756" cy="461665"/>
          </a:xfrm>
          <a:prstGeom prst="rect">
            <a:avLst/>
          </a:prstGeom>
          <a:solidFill>
            <a:schemeClr val="accent3"/>
          </a:solidFill>
        </p:spPr>
        <p:txBody>
          <a:bodyPr wrap="square">
            <a:spAutoFit/>
          </a:bodyPr>
          <a:lstStyle/>
          <a:p>
            <a:pPr algn="l"/>
            <a:r>
              <a:rPr lang="en-US" altLang="en-US" sz="1200" b="1" dirty="0" smtClean="0">
                <a:latin typeface="Liberation Sans" panose="020B0604020202020204" pitchFamily="34" charset="0"/>
              </a:rPr>
              <a:t>ILLUSTRATION 13-12</a:t>
            </a:r>
          </a:p>
          <a:p>
            <a:pPr algn="l"/>
            <a:r>
              <a:rPr lang="en-US" altLang="en-US" sz="1200" dirty="0" smtClean="0">
                <a:latin typeface="Liberation Sans" panose="020B0604020202020204" pitchFamily="34" charset="0"/>
              </a:rPr>
              <a:t>Vertical analysis of income statements</a:t>
            </a:r>
            <a:endParaRPr lang="en-US" altLang="en-US" sz="1200" dirty="0">
              <a:latin typeface="Liberation Sans" panose="020B0604020202020204" pitchFamily="34" charset="0"/>
            </a:endParaRPr>
          </a:p>
        </p:txBody>
      </p:sp>
      <p:pic>
        <p:nvPicPr>
          <p:cNvPr id="14899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623" y="533399"/>
            <a:ext cx="8316121" cy="5043573"/>
          </a:xfrm>
          <a:prstGeom prst="rect">
            <a:avLst/>
          </a:prstGeom>
          <a:noFill/>
          <a:ln w="19050" cap="sq" cmpd="sng">
            <a:solidFill>
              <a:schemeClr val="tx1"/>
            </a:solidFill>
            <a:prstDash val="solid"/>
            <a:miter lim="800000"/>
            <a:headEnd type="none" w="sm" len="sm"/>
            <a:tailEnd type="none" w="sm" len="sm"/>
          </a:ln>
          <a:extLst>
            <a:ext uri="{909E8E84-426E-40DD-AFC4-6F175D3DCCD1}">
              <a14:hiddenFill xmlns:a14="http://schemas.microsoft.com/office/drawing/2010/main">
                <a:solidFill>
                  <a:schemeClr val="accent1"/>
                </a:solidFill>
              </a14:hiddenFill>
            </a:ext>
          </a:extLst>
        </p:spPr>
      </p:pic>
      <p:sp>
        <p:nvSpPr>
          <p:cNvPr id="4"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altLang="en-US" sz="1600" b="1" i="1" dirty="0" smtClean="0">
                <a:solidFill>
                  <a:schemeClr val="bg2"/>
                </a:solidFill>
                <a:latin typeface="Liberation Sans" panose="020B0604020202020204" pitchFamily="34" charset="0"/>
              </a:rPr>
              <a:t>LO 2</a:t>
            </a:r>
            <a:endParaRPr lang="en-US" altLang="en-US" sz="1600" b="1" i="1" dirty="0">
              <a:solidFill>
                <a:schemeClr val="bg2"/>
              </a:solidFill>
              <a:latin typeface="Liberation Sans" panose="020B0604020202020204" pitchFamily="34" charset="0"/>
            </a:endParaRPr>
          </a:p>
        </p:txBody>
      </p:sp>
    </p:spTree>
    <p:extLst>
      <p:ext uri="{BB962C8B-B14F-4D97-AF65-F5344CB8AC3E}">
        <p14:creationId xmlns:p14="http://schemas.microsoft.com/office/powerpoint/2010/main" val="1932042740"/>
      </p:ext>
    </p:extLst>
  </p:cSld>
  <p:clrMapOvr>
    <a:masterClrMapping/>
  </p:clrMapOvr>
  <p:transition>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1496066" name="Picture 2" descr="https://s3.amazonaws.com/wsp-blog-images/uploads/2018/04/24151235/fpa-eyes-and-ea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6018" y="1752600"/>
            <a:ext cx="6744125" cy="322545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43000" y="459421"/>
            <a:ext cx="6659002" cy="1015663"/>
          </a:xfrm>
          <a:prstGeom prst="rect">
            <a:avLst/>
          </a:prstGeom>
          <a:noFill/>
        </p:spPr>
        <p:txBody>
          <a:bodyPr wrap="none" rtlCol="0">
            <a:spAutoFit/>
          </a:bodyPr>
          <a:lstStyle/>
          <a:p>
            <a:r>
              <a:rPr lang="en-US" sz="3200" dirty="0" smtClean="0"/>
              <a:t>Financial Planning &amp; Analysis (FP&amp;A)</a:t>
            </a:r>
          </a:p>
          <a:p>
            <a:r>
              <a:rPr lang="en-US" sz="2800" dirty="0" smtClean="0"/>
              <a:t>“Where can I go with it?”</a:t>
            </a:r>
            <a:endParaRPr lang="en-US" sz="2800" dirty="0"/>
          </a:p>
        </p:txBody>
      </p:sp>
      <p:sp>
        <p:nvSpPr>
          <p:cNvPr id="6" name="Rectangle 5"/>
          <p:cNvSpPr/>
          <p:nvPr/>
        </p:nvSpPr>
        <p:spPr>
          <a:xfrm>
            <a:off x="4419600" y="6492675"/>
            <a:ext cx="4572000" cy="400110"/>
          </a:xfrm>
          <a:prstGeom prst="rect">
            <a:avLst/>
          </a:prstGeom>
        </p:spPr>
        <p:txBody>
          <a:bodyPr>
            <a:spAutoFit/>
          </a:bodyPr>
          <a:lstStyle/>
          <a:p>
            <a:r>
              <a:rPr lang="en-US" sz="1000" dirty="0">
                <a:hlinkClick r:id="rId3"/>
              </a:rPr>
              <a:t>https://www.wallstreetprep.com/knowledge/guide-fpa-financial-planning-analysis-responsibilities-job-description/</a:t>
            </a:r>
            <a:endParaRPr lang="en-US" sz="1000" dirty="0"/>
          </a:p>
        </p:txBody>
      </p:sp>
    </p:spTree>
    <p:extLst>
      <p:ext uri="{BB962C8B-B14F-4D97-AF65-F5344CB8AC3E}">
        <p14:creationId xmlns:p14="http://schemas.microsoft.com/office/powerpoint/2010/main" val="480921936"/>
      </p:ext>
    </p:extLst>
  </p:cSld>
  <p:clrMapOvr>
    <a:masterClrMapping/>
  </p:clrMapOvr>
  <p:transition>
    <p:wipe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2096" y="5521656"/>
            <a:ext cx="3273756" cy="461665"/>
          </a:xfrm>
          <a:prstGeom prst="rect">
            <a:avLst/>
          </a:prstGeom>
          <a:solidFill>
            <a:schemeClr val="accent3"/>
          </a:solidFill>
        </p:spPr>
        <p:txBody>
          <a:bodyPr wrap="square">
            <a:spAutoFit/>
          </a:bodyPr>
          <a:lstStyle/>
          <a:p>
            <a:pPr algn="l"/>
            <a:r>
              <a:rPr lang="en-US" altLang="en-US" sz="1200" b="1" dirty="0" smtClean="0">
                <a:latin typeface="Liberation Sans" panose="020B0604020202020204" pitchFamily="34" charset="0"/>
              </a:rPr>
              <a:t>ILLUSTRATION 13-13</a:t>
            </a:r>
          </a:p>
          <a:p>
            <a:pPr algn="l"/>
            <a:r>
              <a:rPr lang="en-US" altLang="en-US" sz="1200" dirty="0" smtClean="0">
                <a:latin typeface="Liberation Sans" panose="020B0604020202020204" pitchFamily="34" charset="0"/>
              </a:rPr>
              <a:t>Intercompany comparison by vertical analysis</a:t>
            </a:r>
            <a:endParaRPr lang="en-US" altLang="en-US" sz="1200" dirty="0">
              <a:latin typeface="Liberation Sans" panose="020B0604020202020204" pitchFamily="34" charset="0"/>
            </a:endParaRPr>
          </a:p>
        </p:txBody>
      </p:sp>
      <p:pic>
        <p:nvPicPr>
          <p:cNvPr id="14919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623" y="533400"/>
            <a:ext cx="8318026" cy="4921499"/>
          </a:xfrm>
          <a:prstGeom prst="rect">
            <a:avLst/>
          </a:prstGeom>
          <a:noFill/>
          <a:ln w="19050" cap="sq" cmpd="sng">
            <a:solidFill>
              <a:schemeClr val="tx1"/>
            </a:solidFill>
            <a:prstDash val="solid"/>
            <a:miter lim="800000"/>
            <a:headEnd type="none" w="sm" len="sm"/>
            <a:tailEnd type="none" w="sm" len="sm"/>
          </a:ln>
          <a:extLst>
            <a:ext uri="{909E8E84-426E-40DD-AFC4-6F175D3DCCD1}">
              <a14:hiddenFill xmlns:a14="http://schemas.microsoft.com/office/drawing/2010/main">
                <a:solidFill>
                  <a:schemeClr val="accent1"/>
                </a:solidFill>
              </a14:hiddenFill>
            </a:ext>
          </a:extLst>
        </p:spPr>
      </p:pic>
      <p:sp>
        <p:nvSpPr>
          <p:cNvPr id="4"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altLang="en-US" sz="1600" b="1" i="1" dirty="0" smtClean="0">
                <a:solidFill>
                  <a:schemeClr val="bg2"/>
                </a:solidFill>
                <a:latin typeface="Liberation Sans" panose="020B0604020202020204" pitchFamily="34" charset="0"/>
              </a:rPr>
              <a:t>LO 2</a:t>
            </a:r>
            <a:endParaRPr lang="en-US" altLang="en-US" sz="1600" b="1" i="1" dirty="0">
              <a:solidFill>
                <a:schemeClr val="bg2"/>
              </a:solidFill>
              <a:latin typeface="Liberation Sans" panose="020B0604020202020204" pitchFamily="34" charset="0"/>
            </a:endParaRPr>
          </a:p>
        </p:txBody>
      </p:sp>
    </p:spTree>
    <p:extLst>
      <p:ext uri="{BB962C8B-B14F-4D97-AF65-F5344CB8AC3E}">
        <p14:creationId xmlns:p14="http://schemas.microsoft.com/office/powerpoint/2010/main" val="838668596"/>
      </p:ext>
    </p:extLst>
  </p:cSld>
  <p:clrMapOvr>
    <a:masterClrMapping/>
  </p:clrMapOvr>
  <p:transition>
    <p:wipe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24" name="Rectangle 4"/>
          <p:cNvSpPr>
            <a:spLocks noChangeArrowheads="1"/>
          </p:cNvSpPr>
          <p:nvPr/>
        </p:nvSpPr>
        <p:spPr bwMode="auto">
          <a:xfrm>
            <a:off x="381000" y="5768997"/>
            <a:ext cx="8410575" cy="411163"/>
          </a:xfrm>
          <a:prstGeom prst="rect">
            <a:avLst/>
          </a:prstGeom>
          <a:solidFill>
            <a:schemeClr val="bg1">
              <a:lumMod val="50000"/>
            </a:schemeClr>
          </a:solidFill>
          <a:ln w="12700" cap="sq">
            <a:solidFill>
              <a:schemeClr val="tx1"/>
            </a:solidFill>
            <a:miter lim="800000"/>
            <a:headEnd type="none" w="sm" len="sm"/>
            <a:tailEnd type="none" w="sm" len="sm"/>
          </a:ln>
          <a:effectLst/>
        </p:spPr>
        <p:txBody>
          <a:bodyPr wrap="none" anchor="ctr"/>
          <a:lstStyle/>
          <a:p>
            <a:pPr marL="114300" algn="l"/>
            <a:r>
              <a:rPr lang="en-US" altLang="en-US" sz="1800" b="1" dirty="0">
                <a:solidFill>
                  <a:schemeClr val="bg1"/>
                </a:solidFill>
                <a:latin typeface="Liberation Sans" panose="020B0604020202020204" pitchFamily="34" charset="0"/>
              </a:rPr>
              <a:t>Total take: </a:t>
            </a:r>
            <a:r>
              <a:rPr lang="en-US" altLang="en-US" sz="1800" b="1" dirty="0" smtClean="0">
                <a:solidFill>
                  <a:schemeClr val="bg1"/>
                </a:solidFill>
                <a:latin typeface="Liberation Sans" panose="020B0604020202020204" pitchFamily="34" charset="0"/>
              </a:rPr>
              <a:t>Thousands of dollars</a:t>
            </a:r>
            <a:endParaRPr lang="en-US" altLang="en-US" sz="1800" b="1" dirty="0">
              <a:solidFill>
                <a:schemeClr val="bg1"/>
              </a:solidFill>
              <a:latin typeface="Liberation Sans" panose="020B0604020202020204" pitchFamily="34" charset="0"/>
            </a:endParaRPr>
          </a:p>
        </p:txBody>
      </p:sp>
      <p:sp>
        <p:nvSpPr>
          <p:cNvPr id="849925" name="Rectangle 5"/>
          <p:cNvSpPr>
            <a:spLocks noChangeArrowheads="1"/>
          </p:cNvSpPr>
          <p:nvPr/>
        </p:nvSpPr>
        <p:spPr bwMode="auto">
          <a:xfrm>
            <a:off x="381000" y="438150"/>
            <a:ext cx="8410575" cy="411163"/>
          </a:xfrm>
          <a:prstGeom prst="rect">
            <a:avLst/>
          </a:prstGeom>
          <a:solidFill>
            <a:srgbClr val="00547E"/>
          </a:solidFill>
          <a:ln w="12700" cap="sq"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en-US" sz="1800" b="1" dirty="0">
                <a:solidFill>
                  <a:schemeClr val="bg1"/>
                </a:solidFill>
                <a:latin typeface="Liberation Sans" panose="020B0604020202020204" pitchFamily="34" charset="0"/>
              </a:rPr>
              <a:t>ANATOMY OF A FRAUD</a:t>
            </a:r>
          </a:p>
        </p:txBody>
      </p:sp>
      <p:sp>
        <p:nvSpPr>
          <p:cNvPr id="849926" name="Rectangle 6"/>
          <p:cNvSpPr>
            <a:spLocks noChangeArrowheads="1"/>
          </p:cNvSpPr>
          <p:nvPr/>
        </p:nvSpPr>
        <p:spPr bwMode="auto">
          <a:xfrm>
            <a:off x="402608" y="971550"/>
            <a:ext cx="8382000" cy="4725781"/>
          </a:xfrm>
          <a:prstGeom prst="rect">
            <a:avLst/>
          </a:prstGeom>
          <a:solidFill>
            <a:schemeClr val="bg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lnSpc>
                <a:spcPct val="105000"/>
              </a:lnSpc>
            </a:pPr>
            <a:r>
              <a:rPr lang="en-US" sz="1800" dirty="0" smtClean="0">
                <a:latin typeface="Liberation Sans" panose="020B0604020202020204" pitchFamily="34" charset="0"/>
              </a:rPr>
              <a:t>This final </a:t>
            </a:r>
            <a:r>
              <a:rPr lang="en-US" sz="1800" i="1" dirty="0">
                <a:latin typeface="Liberation Sans" panose="020B0604020202020204" pitchFamily="34" charset="0"/>
              </a:rPr>
              <a:t>Anatomy of a Fraud </a:t>
            </a:r>
            <a:r>
              <a:rPr lang="en-US" sz="1800" dirty="0">
                <a:latin typeface="Liberation Sans" panose="020B0604020202020204" pitchFamily="34" charset="0"/>
              </a:rPr>
              <a:t>box demonstrates that sometimes relationships </a:t>
            </a:r>
            <a:r>
              <a:rPr lang="en-US" sz="1800" dirty="0" smtClean="0">
                <a:latin typeface="Liberation Sans" panose="020B0604020202020204" pitchFamily="34" charset="0"/>
              </a:rPr>
              <a:t>between numbers </a:t>
            </a:r>
            <a:r>
              <a:rPr lang="en-US" sz="1800" dirty="0">
                <a:latin typeface="Liberation Sans" panose="020B0604020202020204" pitchFamily="34" charset="0"/>
              </a:rPr>
              <a:t>can be used to detect fraud. Financial ratios that appear abnormal or </a:t>
            </a:r>
            <a:r>
              <a:rPr lang="en-US" sz="1800" dirty="0" smtClean="0">
                <a:latin typeface="Liberation Sans" panose="020B0604020202020204" pitchFamily="34" charset="0"/>
              </a:rPr>
              <a:t>statistical abnormalities </a:t>
            </a:r>
            <a:r>
              <a:rPr lang="en-US" sz="1800" dirty="0">
                <a:latin typeface="Liberation Sans" panose="020B0604020202020204" pitchFamily="34" charset="0"/>
              </a:rPr>
              <a:t>in the numbers themselves can reveal fraud. For example, the fact </a:t>
            </a:r>
            <a:r>
              <a:rPr lang="en-US" sz="1800" dirty="0" smtClean="0">
                <a:latin typeface="Liberation Sans" panose="020B0604020202020204" pitchFamily="34" charset="0"/>
              </a:rPr>
              <a:t>that </a:t>
            </a:r>
            <a:r>
              <a:rPr lang="en-US" sz="1800" b="1" dirty="0" smtClean="0">
                <a:solidFill>
                  <a:srgbClr val="CC0000"/>
                </a:solidFill>
                <a:latin typeface="Liberation Sans" panose="020B0604020202020204" pitchFamily="34" charset="0"/>
              </a:rPr>
              <a:t>WorldCom</a:t>
            </a:r>
            <a:r>
              <a:rPr lang="en-US" sz="1800" dirty="0" smtClean="0">
                <a:latin typeface="Liberation Sans" panose="020B0604020202020204" pitchFamily="34" charset="0"/>
              </a:rPr>
              <a:t>’s </a:t>
            </a:r>
            <a:r>
              <a:rPr lang="en-US" sz="1800" dirty="0">
                <a:latin typeface="Liberation Sans" panose="020B0604020202020204" pitchFamily="34" charset="0"/>
              </a:rPr>
              <a:t>line costs, as a percentage of either total expenses or revenues, </a:t>
            </a:r>
            <a:r>
              <a:rPr lang="en-US" sz="1800" dirty="0" smtClean="0">
                <a:latin typeface="Liberation Sans" panose="020B0604020202020204" pitchFamily="34" charset="0"/>
              </a:rPr>
              <a:t>differed very significantly </a:t>
            </a:r>
            <a:r>
              <a:rPr lang="en-US" sz="1800" dirty="0">
                <a:latin typeface="Liberation Sans" panose="020B0604020202020204" pitchFamily="34" charset="0"/>
              </a:rPr>
              <a:t>from its competitors should have alerted people to the possibility </a:t>
            </a:r>
            <a:r>
              <a:rPr lang="en-US" sz="1800" dirty="0" smtClean="0">
                <a:latin typeface="Liberation Sans" panose="020B0604020202020204" pitchFamily="34" charset="0"/>
              </a:rPr>
              <a:t>of fraud</a:t>
            </a:r>
            <a:r>
              <a:rPr lang="en-US" sz="1800" dirty="0">
                <a:latin typeface="Liberation Sans" panose="020B0604020202020204" pitchFamily="34" charset="0"/>
              </a:rPr>
              <a:t>. Or, consider the case of a bank manager, who cooperated with a group of </a:t>
            </a:r>
            <a:r>
              <a:rPr lang="en-US" sz="1800" dirty="0" smtClean="0">
                <a:latin typeface="Liberation Sans" panose="020B0604020202020204" pitchFamily="34" charset="0"/>
              </a:rPr>
              <a:t>his friends </a:t>
            </a:r>
            <a:r>
              <a:rPr lang="en-US" sz="1800" dirty="0">
                <a:latin typeface="Liberation Sans" panose="020B0604020202020204" pitchFamily="34" charset="0"/>
              </a:rPr>
              <a:t>to defraud the bank’s credit card department. The manager’s friends would </a:t>
            </a:r>
            <a:r>
              <a:rPr lang="en-US" sz="1800" dirty="0" smtClean="0">
                <a:latin typeface="Liberation Sans" panose="020B0604020202020204" pitchFamily="34" charset="0"/>
              </a:rPr>
              <a:t>apply for </a:t>
            </a:r>
            <a:r>
              <a:rPr lang="en-US" sz="1800" dirty="0">
                <a:latin typeface="Liberation Sans" panose="020B0604020202020204" pitchFamily="34" charset="0"/>
              </a:rPr>
              <a:t>credit cards and then run up balances of slightly less than $5,000. The bank had </a:t>
            </a:r>
            <a:r>
              <a:rPr lang="en-US" sz="1800" dirty="0" smtClean="0">
                <a:latin typeface="Liberation Sans" panose="020B0604020202020204" pitchFamily="34" charset="0"/>
              </a:rPr>
              <a:t>a policy </a:t>
            </a:r>
            <a:r>
              <a:rPr lang="en-US" sz="1800" dirty="0">
                <a:latin typeface="Liberation Sans" panose="020B0604020202020204" pitchFamily="34" charset="0"/>
              </a:rPr>
              <a:t>of allowing bank personnel to write-off balances of less than $5,000 without </a:t>
            </a:r>
            <a:r>
              <a:rPr lang="en-US" sz="1800" dirty="0" smtClean="0">
                <a:latin typeface="Liberation Sans" panose="020B0604020202020204" pitchFamily="34" charset="0"/>
              </a:rPr>
              <a:t>seeking supervisor </a:t>
            </a:r>
            <a:r>
              <a:rPr lang="en-US" sz="1800" dirty="0">
                <a:latin typeface="Liberation Sans" panose="020B0604020202020204" pitchFamily="34" charset="0"/>
              </a:rPr>
              <a:t>approval. The fraud was detected by applying statistical analysis based </a:t>
            </a:r>
            <a:r>
              <a:rPr lang="en-US" sz="1800" dirty="0" smtClean="0">
                <a:latin typeface="Liberation Sans" panose="020B0604020202020204" pitchFamily="34" charset="0"/>
              </a:rPr>
              <a:t>on Benford’s </a:t>
            </a:r>
            <a:r>
              <a:rPr lang="en-US" sz="1800" dirty="0">
                <a:latin typeface="Liberation Sans" panose="020B0604020202020204" pitchFamily="34" charset="0"/>
              </a:rPr>
              <a:t>Law. Benford’s Law states that in a random collection of numbers, the </a:t>
            </a:r>
            <a:r>
              <a:rPr lang="en-US" sz="1800" dirty="0" smtClean="0">
                <a:latin typeface="Liberation Sans" panose="020B0604020202020204" pitchFamily="34" charset="0"/>
              </a:rPr>
              <a:t>frequency of </a:t>
            </a:r>
            <a:r>
              <a:rPr lang="en-US" sz="1800" dirty="0">
                <a:latin typeface="Liberation Sans" panose="020B0604020202020204" pitchFamily="34" charset="0"/>
              </a:rPr>
              <a:t>lower digits (e.g., 1, 2, or 3) should be much higher than higher digits (e.g., 7, 8, or 9). In this case, bank auditors analyzed the </a:t>
            </a:r>
            <a:r>
              <a:rPr lang="en-US" sz="1800" dirty="0" smtClean="0">
                <a:latin typeface="Liberation Sans" panose="020B0604020202020204" pitchFamily="34" charset="0"/>
              </a:rPr>
              <a:t>first </a:t>
            </a:r>
            <a:r>
              <a:rPr lang="en-US" sz="1800" dirty="0">
                <a:latin typeface="Liberation Sans" panose="020B0604020202020204" pitchFamily="34" charset="0"/>
              </a:rPr>
              <a:t>two digits of amounts written off. There was a spike at 48 and 49, which was not consistent with what would be expected if the numbers were random.</a:t>
            </a:r>
            <a:endParaRPr lang="en-US" altLang="en-US" sz="1800" dirty="0">
              <a:latin typeface="Liberation Sans" panose="020B0604020202020204" pitchFamily="34" charset="0"/>
            </a:endParaRPr>
          </a:p>
        </p:txBody>
      </p:sp>
      <p:sp>
        <p:nvSpPr>
          <p:cNvPr id="6"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2</a:t>
            </a:r>
            <a:endParaRPr lang="en-US" altLang="en-US" dirty="0"/>
          </a:p>
        </p:txBody>
      </p:sp>
      <p:sp>
        <p:nvSpPr>
          <p:cNvPr id="3" name="TextBox 2"/>
          <p:cNvSpPr txBox="1"/>
          <p:nvPr/>
        </p:nvSpPr>
        <p:spPr>
          <a:xfrm>
            <a:off x="7008395" y="6369050"/>
            <a:ext cx="1145005" cy="302840"/>
          </a:xfrm>
          <a:prstGeom prst="rect">
            <a:avLst/>
          </a:prstGeom>
          <a:solidFill>
            <a:schemeClr val="bg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just">
              <a:lnSpc>
                <a:spcPct val="105000"/>
              </a:lnSpc>
              <a:defRPr sz="1800">
                <a:latin typeface="Liberation Sans" panose="020B0604020202020204" pitchFamily="34" charset="0"/>
              </a:defRPr>
            </a:lvl1pPr>
          </a:lstStyle>
          <a:p>
            <a:pPr algn="r"/>
            <a:r>
              <a:rPr lang="en-US" sz="1400" dirty="0"/>
              <a:t>(continued)</a:t>
            </a:r>
          </a:p>
        </p:txBody>
      </p:sp>
    </p:spTree>
    <p:extLst>
      <p:ext uri="{BB962C8B-B14F-4D97-AF65-F5344CB8AC3E}">
        <p14:creationId xmlns:p14="http://schemas.microsoft.com/office/powerpoint/2010/main" val="3711814474"/>
      </p:ext>
    </p:extLst>
  </p:cSld>
  <p:clrMapOvr>
    <a:masterClrMapping/>
  </p:clrMapOvr>
  <p:transition>
    <p:wipe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22" name="Rectangle 2"/>
          <p:cNvSpPr>
            <a:spLocks noChangeArrowheads="1"/>
          </p:cNvSpPr>
          <p:nvPr/>
        </p:nvSpPr>
        <p:spPr bwMode="auto">
          <a:xfrm>
            <a:off x="457200" y="1563672"/>
            <a:ext cx="8229600" cy="258532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lnSpc>
                <a:spcPct val="105000"/>
              </a:lnSpc>
            </a:pPr>
            <a:r>
              <a:rPr lang="en-US" altLang="en-US" sz="1800" b="1" dirty="0">
                <a:latin typeface="Liberation Sans" panose="020B0604020202020204" pitchFamily="34" charset="0"/>
              </a:rPr>
              <a:t>The Missing </a:t>
            </a:r>
            <a:r>
              <a:rPr lang="en-US" altLang="en-US" sz="1800" b="1" dirty="0" smtClean="0">
                <a:latin typeface="Liberation Sans" panose="020B0604020202020204" pitchFamily="34" charset="0"/>
              </a:rPr>
              <a:t>Control</a:t>
            </a:r>
            <a:endParaRPr lang="en-US" altLang="en-US" sz="1800" b="1" dirty="0">
              <a:latin typeface="Liberation Sans" panose="020B0604020202020204" pitchFamily="34" charset="0"/>
            </a:endParaRPr>
          </a:p>
          <a:p>
            <a:pPr algn="just">
              <a:lnSpc>
                <a:spcPct val="105000"/>
              </a:lnSpc>
              <a:spcBef>
                <a:spcPts val="600"/>
              </a:spcBef>
            </a:pPr>
            <a:r>
              <a:rPr lang="en-US" sz="1800" b="1" i="1" dirty="0" smtClean="0">
                <a:latin typeface="Liberation Sans" panose="020B0604020202020204" pitchFamily="34" charset="0"/>
              </a:rPr>
              <a:t>Independent </a:t>
            </a:r>
            <a:r>
              <a:rPr lang="en-US" sz="1800" b="1" i="1" dirty="0">
                <a:latin typeface="Liberation Sans" panose="020B0604020202020204" pitchFamily="34" charset="0"/>
              </a:rPr>
              <a:t>internal </a:t>
            </a:r>
            <a:r>
              <a:rPr lang="en-US" sz="1800" b="1" i="1" dirty="0" smtClean="0">
                <a:latin typeface="Liberation Sans" panose="020B0604020202020204" pitchFamily="34" charset="0"/>
              </a:rPr>
              <a:t>verification</a:t>
            </a:r>
            <a:r>
              <a:rPr lang="en-US" sz="1800" b="1" dirty="0">
                <a:latin typeface="Liberation Sans" panose="020B0604020202020204" pitchFamily="34" charset="0"/>
              </a:rPr>
              <a:t>. </a:t>
            </a:r>
            <a:r>
              <a:rPr lang="en-US" sz="1800" dirty="0" smtClean="0">
                <a:latin typeface="Liberation Sans" panose="020B0604020202020204" pitchFamily="34" charset="0"/>
              </a:rPr>
              <a:t>While </a:t>
            </a:r>
            <a:r>
              <a:rPr lang="en-US" sz="1800" dirty="0">
                <a:latin typeface="Liberation Sans" panose="020B0604020202020204" pitchFamily="34" charset="0"/>
              </a:rPr>
              <a:t>it might be </a:t>
            </a:r>
            <a:r>
              <a:rPr lang="en-US" sz="1800" dirty="0" smtClean="0">
                <a:latin typeface="Liberation Sans" panose="020B0604020202020204" pitchFamily="34" charset="0"/>
              </a:rPr>
              <a:t>efficient </a:t>
            </a:r>
            <a:r>
              <a:rPr lang="en-US" sz="1800" dirty="0">
                <a:latin typeface="Liberation Sans" panose="020B0604020202020204" pitchFamily="34" charset="0"/>
              </a:rPr>
              <a:t>to </a:t>
            </a:r>
            <a:r>
              <a:rPr lang="en-US" sz="1800" dirty="0" smtClean="0">
                <a:latin typeface="Liberation Sans" panose="020B0604020202020204" pitchFamily="34" charset="0"/>
              </a:rPr>
              <a:t>allow employees </a:t>
            </a:r>
            <a:r>
              <a:rPr lang="en-US" sz="1800" dirty="0">
                <a:latin typeface="Liberation Sans" panose="020B0604020202020204" pitchFamily="34" charset="0"/>
              </a:rPr>
              <a:t>to </a:t>
            </a:r>
            <a:r>
              <a:rPr lang="en-US" sz="1800" dirty="0" smtClean="0">
                <a:latin typeface="Liberation Sans" panose="020B0604020202020204" pitchFamily="34" charset="0"/>
              </a:rPr>
              <a:t>write  off </a:t>
            </a:r>
            <a:r>
              <a:rPr lang="en-US" sz="1800" dirty="0">
                <a:latin typeface="Liberation Sans" panose="020B0604020202020204" pitchFamily="34" charset="0"/>
              </a:rPr>
              <a:t>accounts below a certain level, it is important that these write-offs be reviewed </a:t>
            </a:r>
            <a:r>
              <a:rPr lang="en-US" sz="1800" dirty="0" smtClean="0">
                <a:latin typeface="Liberation Sans" panose="020B0604020202020204" pitchFamily="34" charset="0"/>
              </a:rPr>
              <a:t>and verified </a:t>
            </a:r>
            <a:r>
              <a:rPr lang="en-US" sz="1800" dirty="0">
                <a:latin typeface="Liberation Sans" panose="020B0604020202020204" pitchFamily="34" charset="0"/>
              </a:rPr>
              <a:t>periodically. Such a review would likely call attention to an employee with </a:t>
            </a:r>
            <a:r>
              <a:rPr lang="en-US" sz="1800" dirty="0" smtClean="0">
                <a:latin typeface="Liberation Sans" panose="020B0604020202020204" pitchFamily="34" charset="0"/>
              </a:rPr>
              <a:t>large amounts </a:t>
            </a:r>
            <a:r>
              <a:rPr lang="en-US" sz="1800" dirty="0">
                <a:latin typeface="Liberation Sans" panose="020B0604020202020204" pitchFamily="34" charset="0"/>
              </a:rPr>
              <a:t>of write-offs, or in this case, write-offs that were frequently very close to </a:t>
            </a:r>
            <a:r>
              <a:rPr lang="en-US" sz="1800" dirty="0" smtClean="0">
                <a:latin typeface="Liberation Sans" panose="020B0604020202020204" pitchFamily="34" charset="0"/>
              </a:rPr>
              <a:t>the approval threshold.</a:t>
            </a:r>
          </a:p>
          <a:p>
            <a:pPr algn="just">
              <a:lnSpc>
                <a:spcPct val="105000"/>
              </a:lnSpc>
              <a:spcBef>
                <a:spcPts val="1200"/>
              </a:spcBef>
            </a:pPr>
            <a:r>
              <a:rPr lang="en-US" sz="1600" dirty="0" smtClean="0">
                <a:latin typeface="Liberation Sans" panose="020B0604020202020204" pitchFamily="34" charset="0"/>
              </a:rPr>
              <a:t>Source</a:t>
            </a:r>
            <a:r>
              <a:rPr lang="en-US" sz="1600" dirty="0">
                <a:latin typeface="Liberation Sans" panose="020B0604020202020204" pitchFamily="34" charset="0"/>
              </a:rPr>
              <a:t>: Mark J. Nigrini, “I’ve Got Your Number,” Journal of Accountancy Online (May 1999).</a:t>
            </a:r>
          </a:p>
        </p:txBody>
      </p:sp>
      <p:sp>
        <p:nvSpPr>
          <p:cNvPr id="849924" name="Rectangle 4"/>
          <p:cNvSpPr>
            <a:spLocks noChangeArrowheads="1"/>
          </p:cNvSpPr>
          <p:nvPr/>
        </p:nvSpPr>
        <p:spPr bwMode="auto">
          <a:xfrm>
            <a:off x="381000" y="1065528"/>
            <a:ext cx="8410575" cy="411163"/>
          </a:xfrm>
          <a:prstGeom prst="rect">
            <a:avLst/>
          </a:prstGeom>
          <a:solidFill>
            <a:schemeClr val="bg1">
              <a:lumMod val="50000"/>
            </a:schemeClr>
          </a:solidFill>
          <a:ln w="12700" cap="sq">
            <a:solidFill>
              <a:schemeClr val="tx1"/>
            </a:solidFill>
            <a:miter lim="800000"/>
            <a:headEnd type="none" w="sm" len="sm"/>
            <a:tailEnd type="none" w="sm" len="sm"/>
          </a:ln>
          <a:effectLst/>
        </p:spPr>
        <p:txBody>
          <a:bodyPr wrap="none" anchor="ctr"/>
          <a:lstStyle/>
          <a:p>
            <a:pPr marL="114300" algn="l"/>
            <a:r>
              <a:rPr lang="en-US" altLang="en-US" sz="1800" b="1" dirty="0">
                <a:solidFill>
                  <a:schemeClr val="bg1"/>
                </a:solidFill>
                <a:latin typeface="Liberation Sans" panose="020B0604020202020204" pitchFamily="34" charset="0"/>
              </a:rPr>
              <a:t>Total take: </a:t>
            </a:r>
            <a:r>
              <a:rPr lang="en-US" altLang="en-US" sz="1800" b="1" dirty="0" smtClean="0">
                <a:solidFill>
                  <a:schemeClr val="bg1"/>
                </a:solidFill>
                <a:latin typeface="Liberation Sans" panose="020B0604020202020204" pitchFamily="34" charset="0"/>
              </a:rPr>
              <a:t>Thousands of dollars</a:t>
            </a:r>
            <a:endParaRPr lang="en-US" altLang="en-US" sz="1800" b="1" dirty="0">
              <a:solidFill>
                <a:schemeClr val="bg1"/>
              </a:solidFill>
              <a:latin typeface="Liberation Sans" panose="020B0604020202020204" pitchFamily="34" charset="0"/>
            </a:endParaRPr>
          </a:p>
        </p:txBody>
      </p:sp>
      <p:sp>
        <p:nvSpPr>
          <p:cNvPr id="849925" name="Rectangle 5"/>
          <p:cNvSpPr>
            <a:spLocks noChangeArrowheads="1"/>
          </p:cNvSpPr>
          <p:nvPr/>
        </p:nvSpPr>
        <p:spPr bwMode="auto">
          <a:xfrm>
            <a:off x="381000" y="438150"/>
            <a:ext cx="8410575" cy="411163"/>
          </a:xfrm>
          <a:prstGeom prst="rect">
            <a:avLst/>
          </a:prstGeom>
          <a:solidFill>
            <a:srgbClr val="00547E"/>
          </a:solidFill>
          <a:ln w="12700" cap="sq"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en-US" sz="1800" b="1" dirty="0">
                <a:solidFill>
                  <a:schemeClr val="bg1"/>
                </a:solidFill>
                <a:latin typeface="Liberation Sans" panose="020B0604020202020204" pitchFamily="34" charset="0"/>
              </a:rPr>
              <a:t>ANATOMY OF A FRAUD</a:t>
            </a:r>
          </a:p>
        </p:txBody>
      </p:sp>
      <p:sp>
        <p:nvSpPr>
          <p:cNvPr id="6"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2</a:t>
            </a:r>
            <a:endParaRPr lang="en-US" altLang="en-US" dirty="0"/>
          </a:p>
        </p:txBody>
      </p:sp>
      <p:sp>
        <p:nvSpPr>
          <p:cNvPr id="2" name="Rectangle 1"/>
          <p:cNvSpPr/>
          <p:nvPr/>
        </p:nvSpPr>
        <p:spPr bwMode="auto">
          <a:xfrm>
            <a:off x="457200" y="1981200"/>
            <a:ext cx="8334375" cy="2167795"/>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87501978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29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752" y="4564040"/>
            <a:ext cx="7822648" cy="17133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Lst>
        </p:spPr>
      </p:pic>
      <p:sp>
        <p:nvSpPr>
          <p:cNvPr id="1290243" name="Rectangle 3"/>
          <p:cNvSpPr>
            <a:spLocks noChangeArrowheads="1"/>
          </p:cNvSpPr>
          <p:nvPr/>
        </p:nvSpPr>
        <p:spPr bwMode="auto">
          <a:xfrm>
            <a:off x="609600" y="1420504"/>
            <a:ext cx="8077200" cy="832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tabLst>
                <a:tab pos="1771650" algn="l"/>
              </a:tabLst>
              <a:defRPr sz="2400">
                <a:solidFill>
                  <a:schemeClr val="tx1"/>
                </a:solidFill>
                <a:latin typeface="Times New Roman" pitchFamily="18" charset="0"/>
              </a:defRPr>
            </a:lvl1pPr>
            <a:lvl2pPr marL="914400" indent="-457200" algn="l">
              <a:tabLst>
                <a:tab pos="1771650" algn="l"/>
              </a:tabLst>
              <a:defRPr sz="2400">
                <a:solidFill>
                  <a:schemeClr val="tx1"/>
                </a:solidFill>
                <a:latin typeface="Times New Roman" pitchFamily="18" charset="0"/>
              </a:defRPr>
            </a:lvl2pPr>
            <a:lvl3pPr marL="1028700" algn="l">
              <a:tabLst>
                <a:tab pos="1771650" algn="l"/>
              </a:tabLst>
              <a:defRPr sz="2400">
                <a:solidFill>
                  <a:schemeClr val="tx1"/>
                </a:solidFill>
                <a:latin typeface="Times New Roman" pitchFamily="18" charset="0"/>
              </a:defRPr>
            </a:lvl3pPr>
            <a:lvl4pPr algn="l">
              <a:tabLst>
                <a:tab pos="1771650" algn="l"/>
              </a:tabLst>
              <a:defRPr sz="2400">
                <a:solidFill>
                  <a:schemeClr val="tx1"/>
                </a:solidFill>
                <a:latin typeface="Times New Roman" pitchFamily="18" charset="0"/>
              </a:defRPr>
            </a:lvl4pPr>
            <a:lvl5pPr algn="l">
              <a:tabLst>
                <a:tab pos="1771650" algn="l"/>
              </a:tabLst>
              <a:defRPr sz="2400">
                <a:solidFill>
                  <a:schemeClr val="tx1"/>
                </a:solidFill>
                <a:latin typeface="Times New Roman" pitchFamily="18" charset="0"/>
              </a:defRPr>
            </a:lvl5pPr>
            <a:lvl6pPr eaLnBrk="0" fontAlgn="base" hangingPunct="0">
              <a:spcBef>
                <a:spcPct val="0"/>
              </a:spcBef>
              <a:spcAft>
                <a:spcPct val="0"/>
              </a:spcAft>
              <a:tabLst>
                <a:tab pos="1771650" algn="l"/>
              </a:tabLst>
              <a:defRPr sz="2400">
                <a:solidFill>
                  <a:schemeClr val="tx1"/>
                </a:solidFill>
                <a:latin typeface="Times New Roman" pitchFamily="18" charset="0"/>
              </a:defRPr>
            </a:lvl6pPr>
            <a:lvl7pPr eaLnBrk="0" fontAlgn="base" hangingPunct="0">
              <a:spcBef>
                <a:spcPct val="0"/>
              </a:spcBef>
              <a:spcAft>
                <a:spcPct val="0"/>
              </a:spcAft>
              <a:tabLst>
                <a:tab pos="1771650" algn="l"/>
              </a:tabLst>
              <a:defRPr sz="2400">
                <a:solidFill>
                  <a:schemeClr val="tx1"/>
                </a:solidFill>
                <a:latin typeface="Times New Roman" pitchFamily="18" charset="0"/>
              </a:defRPr>
            </a:lvl7pPr>
            <a:lvl8pPr eaLnBrk="0" fontAlgn="base" hangingPunct="0">
              <a:spcBef>
                <a:spcPct val="0"/>
              </a:spcBef>
              <a:spcAft>
                <a:spcPct val="0"/>
              </a:spcAft>
              <a:tabLst>
                <a:tab pos="1771650" algn="l"/>
              </a:tabLst>
              <a:defRPr sz="2400">
                <a:solidFill>
                  <a:schemeClr val="tx1"/>
                </a:solidFill>
                <a:latin typeface="Times New Roman" pitchFamily="18" charset="0"/>
              </a:defRPr>
            </a:lvl8pPr>
            <a:lvl9pPr eaLnBrk="0" fontAlgn="base" hangingPunct="0">
              <a:spcBef>
                <a:spcPct val="0"/>
              </a:spcBef>
              <a:spcAft>
                <a:spcPct val="0"/>
              </a:spcAft>
              <a:tabLst>
                <a:tab pos="1771650" algn="l"/>
              </a:tabLst>
              <a:defRPr sz="2400">
                <a:solidFill>
                  <a:schemeClr val="tx1"/>
                </a:solidFill>
                <a:latin typeface="Times New Roman" pitchFamily="18" charset="0"/>
              </a:defRPr>
            </a:lvl9pPr>
          </a:lstStyle>
          <a:p>
            <a:pPr>
              <a:lnSpc>
                <a:spcPct val="120000"/>
              </a:lnSpc>
              <a:tabLst/>
            </a:pPr>
            <a:r>
              <a:rPr lang="en-US" altLang="en-US" sz="2100" dirty="0" smtClean="0">
                <a:latin typeface="Liberation Sans" panose="020B0604020202020204" pitchFamily="34" charset="0"/>
              </a:rPr>
              <a:t>Summary </a:t>
            </a:r>
            <a:r>
              <a:rPr lang="en-US" altLang="en-US" sz="2100" dirty="0">
                <a:latin typeface="Liberation Sans" panose="020B0604020202020204" pitchFamily="34" charset="0"/>
              </a:rPr>
              <a:t>financial information for Rosepatch Company is as follows.</a:t>
            </a:r>
          </a:p>
        </p:txBody>
      </p:sp>
      <p:sp>
        <p:nvSpPr>
          <p:cNvPr id="1290259" name="Rectangle 19"/>
          <p:cNvSpPr>
            <a:spLocks noChangeArrowheads="1"/>
          </p:cNvSpPr>
          <p:nvPr/>
        </p:nvSpPr>
        <p:spPr bwMode="auto">
          <a:xfrm>
            <a:off x="4343400" y="5551487"/>
            <a:ext cx="4191000" cy="304800"/>
          </a:xfrm>
          <a:prstGeom prst="rect">
            <a:avLst/>
          </a:prstGeom>
          <a:solidFill>
            <a:schemeClr val="bg1"/>
          </a:solidFill>
          <a:ln w="12700" cap="sq">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Liberation Sans" panose="020B0604020202020204" pitchFamily="34" charset="0"/>
            </a:endParaRPr>
          </a:p>
        </p:txBody>
      </p:sp>
      <p:sp>
        <p:nvSpPr>
          <p:cNvPr id="1290260" name="Rectangle 20"/>
          <p:cNvSpPr>
            <a:spLocks noChangeArrowheads="1"/>
          </p:cNvSpPr>
          <p:nvPr/>
        </p:nvSpPr>
        <p:spPr bwMode="auto">
          <a:xfrm>
            <a:off x="4343400" y="5856287"/>
            <a:ext cx="4191000" cy="304800"/>
          </a:xfrm>
          <a:prstGeom prst="rect">
            <a:avLst/>
          </a:prstGeom>
          <a:solidFill>
            <a:schemeClr val="bg1"/>
          </a:solidFill>
          <a:ln w="12700" cap="sq">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Liberation Sans" panose="020B0604020202020204" pitchFamily="34" charset="0"/>
            </a:endParaRPr>
          </a:p>
        </p:txBody>
      </p:sp>
      <p:sp>
        <p:nvSpPr>
          <p:cNvPr id="1290261" name="Rectangle 21"/>
          <p:cNvSpPr>
            <a:spLocks noChangeArrowheads="1"/>
          </p:cNvSpPr>
          <p:nvPr/>
        </p:nvSpPr>
        <p:spPr bwMode="auto">
          <a:xfrm>
            <a:off x="4343400" y="5246687"/>
            <a:ext cx="4191000" cy="304800"/>
          </a:xfrm>
          <a:prstGeom prst="rect">
            <a:avLst/>
          </a:prstGeom>
          <a:solidFill>
            <a:schemeClr val="bg1"/>
          </a:solidFill>
          <a:ln w="12700" cap="sq">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Liberation Sans" panose="020B0604020202020204" pitchFamily="34" charset="0"/>
            </a:endParaRPr>
          </a:p>
        </p:txBody>
      </p:sp>
      <p:sp>
        <p:nvSpPr>
          <p:cNvPr id="1290262" name="Rectangle 22"/>
          <p:cNvSpPr>
            <a:spLocks noChangeArrowheads="1"/>
          </p:cNvSpPr>
          <p:nvPr/>
        </p:nvSpPr>
        <p:spPr bwMode="auto">
          <a:xfrm>
            <a:off x="2743200" y="5246687"/>
            <a:ext cx="1371600" cy="304800"/>
          </a:xfrm>
          <a:prstGeom prst="rect">
            <a:avLst/>
          </a:prstGeom>
          <a:solidFill>
            <a:schemeClr val="bg1"/>
          </a:solidFill>
          <a:ln w="12700" cap="sq">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Liberation Sans" panose="020B0604020202020204" pitchFamily="34" charset="0"/>
            </a:endParaRPr>
          </a:p>
        </p:txBody>
      </p:sp>
      <p:sp>
        <p:nvSpPr>
          <p:cNvPr id="1290263" name="Rectangle 23"/>
          <p:cNvSpPr>
            <a:spLocks noChangeArrowheads="1"/>
          </p:cNvSpPr>
          <p:nvPr/>
        </p:nvSpPr>
        <p:spPr bwMode="auto">
          <a:xfrm>
            <a:off x="2743200" y="5550641"/>
            <a:ext cx="1371600" cy="251901"/>
          </a:xfrm>
          <a:prstGeom prst="rect">
            <a:avLst/>
          </a:prstGeom>
          <a:solidFill>
            <a:schemeClr val="bg1"/>
          </a:solidFill>
          <a:ln w="12700" cap="sq">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Liberation Sans" panose="020B0604020202020204" pitchFamily="34" charset="0"/>
            </a:endParaRPr>
          </a:p>
        </p:txBody>
      </p:sp>
      <p:sp>
        <p:nvSpPr>
          <p:cNvPr id="1290264" name="Rectangle 24"/>
          <p:cNvSpPr>
            <a:spLocks noChangeArrowheads="1"/>
          </p:cNvSpPr>
          <p:nvPr/>
        </p:nvSpPr>
        <p:spPr bwMode="auto">
          <a:xfrm>
            <a:off x="2743200" y="5841157"/>
            <a:ext cx="1371600" cy="277091"/>
          </a:xfrm>
          <a:prstGeom prst="rect">
            <a:avLst/>
          </a:prstGeom>
          <a:solidFill>
            <a:schemeClr val="bg1"/>
          </a:solidFill>
          <a:ln w="12700" cap="sq">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Liberation Sans" panose="020B0604020202020204" pitchFamily="34" charset="0"/>
            </a:endParaRPr>
          </a:p>
        </p:txBody>
      </p:sp>
      <p:sp>
        <p:nvSpPr>
          <p:cNvPr id="1290269" name="Rectangle 29"/>
          <p:cNvSpPr>
            <a:spLocks noChangeArrowheads="1"/>
          </p:cNvSpPr>
          <p:nvPr/>
        </p:nvSpPr>
        <p:spPr bwMode="auto">
          <a:xfrm>
            <a:off x="609600" y="3587321"/>
            <a:ext cx="8077200" cy="832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20000"/>
              </a:lnSpc>
            </a:pPr>
            <a:r>
              <a:rPr lang="en-US" altLang="en-US" sz="2100" dirty="0">
                <a:latin typeface="Liberation Sans" panose="020B0604020202020204" pitchFamily="34" charset="0"/>
              </a:rPr>
              <a:t>Compute the amount and percentage changes in </a:t>
            </a:r>
            <a:r>
              <a:rPr lang="en-US" altLang="en-US" sz="2100" dirty="0" smtClean="0">
                <a:latin typeface="Liberation Sans" panose="020B0604020202020204" pitchFamily="34" charset="0"/>
              </a:rPr>
              <a:t>2017 using </a:t>
            </a:r>
            <a:r>
              <a:rPr lang="en-US" altLang="en-US" sz="2100" dirty="0">
                <a:latin typeface="Liberation Sans" panose="020B0604020202020204" pitchFamily="34" charset="0"/>
              </a:rPr>
              <a:t>horizontal analysis, assuming </a:t>
            </a:r>
            <a:r>
              <a:rPr lang="en-US" altLang="en-US" sz="2100" dirty="0" smtClean="0">
                <a:latin typeface="Liberation Sans" panose="020B0604020202020204" pitchFamily="34" charset="0"/>
              </a:rPr>
              <a:t>2016 is </a:t>
            </a:r>
            <a:r>
              <a:rPr lang="en-US" altLang="en-US" sz="2100" dirty="0">
                <a:latin typeface="Liberation Sans" panose="020B0604020202020204" pitchFamily="34" charset="0"/>
              </a:rPr>
              <a:t>the base year.</a:t>
            </a:r>
          </a:p>
        </p:txBody>
      </p:sp>
      <p:sp>
        <p:nvSpPr>
          <p:cNvPr id="19" name="Rounded Rectangle 18"/>
          <p:cNvSpPr/>
          <p:nvPr/>
        </p:nvSpPr>
        <p:spPr bwMode="auto">
          <a:xfrm>
            <a:off x="2895600" y="443453"/>
            <a:ext cx="6055374" cy="707697"/>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900" b="1" dirty="0" smtClean="0">
                <a:solidFill>
                  <a:schemeClr val="accent3"/>
                </a:solidFill>
                <a:effectLst>
                  <a:outerShdw blurRad="38100" dist="38100" dir="2700000" algn="tl">
                    <a:srgbClr val="000000">
                      <a:alpha val="43137"/>
                    </a:srgbClr>
                  </a:outerShdw>
                </a:effectLst>
                <a:latin typeface="Liberation Sans" panose="020B0604020202020204" pitchFamily="34" charset="0"/>
              </a:rPr>
              <a:t>Horizontal Analysis</a:t>
            </a:r>
            <a:endParaRPr lang="en-US" sz="2900" b="1" i="0" dirty="0">
              <a:solidFill>
                <a:schemeClr val="accent3"/>
              </a:solidFill>
              <a:effectLst>
                <a:outerShdw blurRad="38100" dist="38100" dir="2700000" algn="tl">
                  <a:srgbClr val="000000">
                    <a:alpha val="43137"/>
                  </a:srgbClr>
                </a:outerShdw>
              </a:effectLst>
              <a:latin typeface="Liberation Sans" panose="020B0604020202020204" pitchFamily="34" charset="0"/>
            </a:endParaRPr>
          </a:p>
        </p:txBody>
      </p:sp>
      <p:sp>
        <p:nvSpPr>
          <p:cNvPr id="20" name="TextBox 19"/>
          <p:cNvSpPr txBox="1"/>
          <p:nvPr/>
        </p:nvSpPr>
        <p:spPr>
          <a:xfrm>
            <a:off x="228600" y="478808"/>
            <a:ext cx="17337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spcBef>
                <a:spcPct val="50000"/>
              </a:spcBef>
              <a:buClr>
                <a:srgbClr val="E20000"/>
              </a:buClr>
              <a:defRPr sz="3200" b="1" i="0">
                <a:solidFill>
                  <a:srgbClr val="CC0000"/>
                </a:solidFill>
                <a:effectLst/>
                <a:latin typeface="Liberation Sans" panose="020B0604020202020204" pitchFamily="34" charset="0"/>
              </a:defRPr>
            </a:lvl1pPr>
            <a:lvl2pPr marL="742950" indent="-285750">
              <a:defRPr>
                <a:latin typeface="Times New Roman" pitchFamily="18" charset="0"/>
              </a:defRPr>
            </a:lvl2pPr>
            <a:lvl3pPr marL="1143000" indent="-228600">
              <a:defRPr>
                <a:latin typeface="Times New Roman" pitchFamily="18" charset="0"/>
              </a:defRPr>
            </a:lvl3pPr>
            <a:lvl4pPr marL="1600200" indent="-228600">
              <a:defRPr>
                <a:latin typeface="Times New Roman" pitchFamily="18" charset="0"/>
              </a:defRPr>
            </a:lvl4pPr>
            <a:lvl5pPr marL="2057400" indent="-228600">
              <a:defRPr>
                <a:latin typeface="Times New Roman" pitchFamily="18" charset="0"/>
              </a:defRPr>
            </a:lvl5pPr>
            <a:lvl6pPr marL="2514600" indent="-228600" algn="ctr" eaLnBrk="0" fontAlgn="base" hangingPunct="0">
              <a:spcBef>
                <a:spcPct val="0"/>
              </a:spcBef>
              <a:spcAft>
                <a:spcPct val="0"/>
              </a:spcAft>
              <a:defRPr>
                <a:latin typeface="Times New Roman" pitchFamily="18" charset="0"/>
              </a:defRPr>
            </a:lvl6pPr>
            <a:lvl7pPr marL="2971800" indent="-228600" algn="ctr" eaLnBrk="0" fontAlgn="base" hangingPunct="0">
              <a:spcBef>
                <a:spcPct val="0"/>
              </a:spcBef>
              <a:spcAft>
                <a:spcPct val="0"/>
              </a:spcAft>
              <a:defRPr>
                <a:latin typeface="Times New Roman" pitchFamily="18" charset="0"/>
              </a:defRPr>
            </a:lvl7pPr>
            <a:lvl8pPr marL="3429000" indent="-228600" algn="ctr" eaLnBrk="0" fontAlgn="base" hangingPunct="0">
              <a:spcBef>
                <a:spcPct val="0"/>
              </a:spcBef>
              <a:spcAft>
                <a:spcPct val="0"/>
              </a:spcAft>
              <a:defRPr>
                <a:latin typeface="Times New Roman" pitchFamily="18" charset="0"/>
              </a:defRPr>
            </a:lvl8pPr>
            <a:lvl9pPr marL="3886200" indent="-228600" algn="ctr" eaLnBrk="0" fontAlgn="base" hangingPunct="0">
              <a:spcBef>
                <a:spcPct val="0"/>
              </a:spcBef>
              <a:spcAft>
                <a:spcPct val="0"/>
              </a:spcAft>
              <a:defRPr>
                <a:latin typeface="Times New Roman" pitchFamily="18" charset="0"/>
              </a:defRPr>
            </a:lvl9pPr>
          </a:lstStyle>
          <a:p>
            <a:r>
              <a:rPr lang="en-US" dirty="0"/>
              <a:t>DO IT!</a:t>
            </a:r>
          </a:p>
        </p:txBody>
      </p:sp>
      <p:sp>
        <p:nvSpPr>
          <p:cNvPr id="21" name="Rectangle 20"/>
          <p:cNvSpPr/>
          <p:nvPr/>
        </p:nvSpPr>
        <p:spPr bwMode="auto">
          <a:xfrm>
            <a:off x="8757312" y="231560"/>
            <a:ext cx="228600" cy="1028584"/>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22" name="Isosceles Triangle 21"/>
          <p:cNvSpPr/>
          <p:nvPr/>
        </p:nvSpPr>
        <p:spPr bwMode="auto">
          <a:xfrm rot="5400000">
            <a:off x="1917401" y="616061"/>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23" name="TextBox 22"/>
          <p:cNvSpPr txBox="1"/>
          <p:nvPr/>
        </p:nvSpPr>
        <p:spPr>
          <a:xfrm>
            <a:off x="2209800" y="426570"/>
            <a:ext cx="629132" cy="707886"/>
          </a:xfrm>
          <a:prstGeom prst="rect">
            <a:avLst/>
          </a:prstGeom>
          <a:noFill/>
        </p:spPr>
        <p:txBody>
          <a:bodyPr wrap="square" rtlCol="0">
            <a:spAutoFit/>
          </a:bodyPr>
          <a:lstStyle/>
          <a:p>
            <a:pPr algn="ctr"/>
            <a:r>
              <a:rPr lang="en-US" sz="4000" b="1" dirty="0" smtClean="0">
                <a:solidFill>
                  <a:srgbClr val="CC0000"/>
                </a:solidFill>
                <a:latin typeface="Liberation Sans" panose="020B0604020202020204" pitchFamily="34" charset="0"/>
              </a:rPr>
              <a:t>2</a:t>
            </a:r>
            <a:endParaRPr lang="en-US" sz="4000" b="1" i="0" dirty="0">
              <a:solidFill>
                <a:srgbClr val="CC0000"/>
              </a:solidFill>
              <a:effectLst/>
              <a:latin typeface="Liberation Sans" panose="020B0604020202020204" pitchFamily="34" charset="0"/>
            </a:endParaRPr>
          </a:p>
        </p:txBody>
      </p:sp>
      <p:cxnSp>
        <p:nvCxnSpPr>
          <p:cNvPr id="24" name="Straight Connector 23"/>
          <p:cNvCxnSpPr/>
          <p:nvPr/>
        </p:nvCxnSpPr>
        <p:spPr bwMode="auto">
          <a:xfrm flipH="1">
            <a:off x="1905000" y="338012"/>
            <a:ext cx="1"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pic>
        <p:nvPicPr>
          <p:cNvPr id="14929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1" y="2106522"/>
            <a:ext cx="6705600" cy="1295182"/>
          </a:xfrm>
          <a:prstGeom prst="rect">
            <a:avLst/>
          </a:prstGeom>
          <a:noFill/>
          <a:ln w="19050" cap="sq" cmpd="sng">
            <a:solidFill>
              <a:schemeClr val="tx1"/>
            </a:solidFill>
            <a:prstDash val="solid"/>
            <a:miter lim="800000"/>
            <a:headEnd type="none" w="sm" len="sm"/>
            <a:tailEnd type="none" w="sm" len="sm"/>
          </a:ln>
          <a:extLst>
            <a:ext uri="{909E8E84-426E-40DD-AFC4-6F175D3DCCD1}">
              <a14:hiddenFill xmlns:a14="http://schemas.microsoft.com/office/drawing/2010/main">
                <a:solidFill>
                  <a:schemeClr val="accent1"/>
                </a:solidFill>
              </a14:hiddenFill>
            </a:ext>
          </a:extLst>
        </p:spPr>
      </p:pic>
      <p:sp>
        <p:nvSpPr>
          <p:cNvPr id="18"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altLang="en-US" sz="1600" b="1" i="1" dirty="0" smtClean="0">
                <a:solidFill>
                  <a:schemeClr val="bg2"/>
                </a:solidFill>
                <a:latin typeface="Liberation Sans" panose="020B0604020202020204" pitchFamily="34" charset="0"/>
              </a:rPr>
              <a:t>LO 2</a:t>
            </a:r>
            <a:endParaRPr lang="en-US" altLang="en-US" sz="1600" b="1" i="1" dirty="0">
              <a:solidFill>
                <a:schemeClr val="bg2"/>
              </a:solidFill>
              <a:latin typeface="Liberation Sans" panose="020B0604020202020204" pitchFamily="34" charset="0"/>
            </a:endParaRPr>
          </a:p>
        </p:txBody>
      </p:sp>
    </p:spTree>
    <p:extLst>
      <p:ext uri="{BB962C8B-B14F-4D97-AF65-F5344CB8AC3E}">
        <p14:creationId xmlns:p14="http://schemas.microsoft.com/office/powerpoint/2010/main" val="269245754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500"/>
                                        <p:tgtEl>
                                          <p:spTgt spid="1290262"/>
                                        </p:tgtEl>
                                      </p:cBhvr>
                                    </p:animEffect>
                                    <p:set>
                                      <p:cBhvr>
                                        <p:cTn id="7" dur="1" fill="hold">
                                          <p:stCondLst>
                                            <p:cond delay="499"/>
                                          </p:stCondLst>
                                        </p:cTn>
                                        <p:tgtEl>
                                          <p:spTgt spid="1290262"/>
                                        </p:tgtEl>
                                        <p:attrNameLst>
                                          <p:attrName>style.visibility</p:attrName>
                                        </p:attrNameLst>
                                      </p:cBhvr>
                                      <p:to>
                                        <p:strVal val="hidden"/>
                                      </p:to>
                                    </p:set>
                                  </p:childTnLst>
                                </p:cTn>
                              </p:par>
                            </p:childTnLst>
                          </p:cTn>
                        </p:par>
                        <p:par>
                          <p:cTn id="8" fill="hold" nodeType="withGroup">
                            <p:stCondLst>
                              <p:cond delay="500"/>
                            </p:stCondLst>
                            <p:childTnLst>
                              <p:par>
                                <p:cTn id="9" presetID="22" presetClass="exit" presetSubtype="8" fill="hold" grpId="0" nodeType="afterEffect">
                                  <p:stCondLst>
                                    <p:cond delay="0"/>
                                  </p:stCondLst>
                                  <p:childTnLst>
                                    <p:animEffect transition="out" filter="wipe(left)">
                                      <p:cBhvr>
                                        <p:cTn id="10" dur="500"/>
                                        <p:tgtEl>
                                          <p:spTgt spid="1290261"/>
                                        </p:tgtEl>
                                      </p:cBhvr>
                                    </p:animEffect>
                                    <p:set>
                                      <p:cBhvr>
                                        <p:cTn id="11" dur="1" fill="hold">
                                          <p:stCondLst>
                                            <p:cond delay="499"/>
                                          </p:stCondLst>
                                        </p:cTn>
                                        <p:tgtEl>
                                          <p:spTgt spid="1290261"/>
                                        </p:tgtEl>
                                        <p:attrNameLst>
                                          <p:attrName>style.visibility</p:attrName>
                                        </p:attrNameLst>
                                      </p:cBhvr>
                                      <p:to>
                                        <p:strVal val="hidden"/>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xit" presetSubtype="8" fill="hold" grpId="0" nodeType="clickEffect">
                                  <p:stCondLst>
                                    <p:cond delay="0"/>
                                  </p:stCondLst>
                                  <p:childTnLst>
                                    <p:animEffect transition="out" filter="wipe(left)">
                                      <p:cBhvr>
                                        <p:cTn id="15" dur="500"/>
                                        <p:tgtEl>
                                          <p:spTgt spid="1290263"/>
                                        </p:tgtEl>
                                      </p:cBhvr>
                                    </p:animEffect>
                                    <p:set>
                                      <p:cBhvr>
                                        <p:cTn id="16" dur="1" fill="hold">
                                          <p:stCondLst>
                                            <p:cond delay="499"/>
                                          </p:stCondLst>
                                        </p:cTn>
                                        <p:tgtEl>
                                          <p:spTgt spid="1290263"/>
                                        </p:tgtEl>
                                        <p:attrNameLst>
                                          <p:attrName>style.visibility</p:attrName>
                                        </p:attrNameLst>
                                      </p:cBhvr>
                                      <p:to>
                                        <p:strVal val="hidden"/>
                                      </p:to>
                                    </p:set>
                                  </p:childTnLst>
                                </p:cTn>
                              </p:par>
                            </p:childTnLst>
                          </p:cTn>
                        </p:par>
                        <p:par>
                          <p:cTn id="17" fill="hold" nodeType="withGroup">
                            <p:stCondLst>
                              <p:cond delay="500"/>
                            </p:stCondLst>
                            <p:childTnLst>
                              <p:par>
                                <p:cTn id="18" presetID="22" presetClass="exit" presetSubtype="8" fill="hold" grpId="0" nodeType="afterEffect">
                                  <p:stCondLst>
                                    <p:cond delay="0"/>
                                  </p:stCondLst>
                                  <p:childTnLst>
                                    <p:animEffect transition="out" filter="wipe(left)">
                                      <p:cBhvr>
                                        <p:cTn id="19" dur="500"/>
                                        <p:tgtEl>
                                          <p:spTgt spid="1290259"/>
                                        </p:tgtEl>
                                      </p:cBhvr>
                                    </p:animEffect>
                                    <p:set>
                                      <p:cBhvr>
                                        <p:cTn id="20" dur="1" fill="hold">
                                          <p:stCondLst>
                                            <p:cond delay="499"/>
                                          </p:stCondLst>
                                        </p:cTn>
                                        <p:tgtEl>
                                          <p:spTgt spid="1290259"/>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xit" presetSubtype="8" fill="hold" grpId="0" nodeType="clickEffect">
                                  <p:stCondLst>
                                    <p:cond delay="0"/>
                                  </p:stCondLst>
                                  <p:childTnLst>
                                    <p:animEffect transition="out" filter="wipe(left)">
                                      <p:cBhvr>
                                        <p:cTn id="24" dur="500"/>
                                        <p:tgtEl>
                                          <p:spTgt spid="1290264"/>
                                        </p:tgtEl>
                                      </p:cBhvr>
                                    </p:animEffect>
                                    <p:set>
                                      <p:cBhvr>
                                        <p:cTn id="25" dur="1" fill="hold">
                                          <p:stCondLst>
                                            <p:cond delay="499"/>
                                          </p:stCondLst>
                                        </p:cTn>
                                        <p:tgtEl>
                                          <p:spTgt spid="1290264"/>
                                        </p:tgtEl>
                                        <p:attrNameLst>
                                          <p:attrName>style.visibility</p:attrName>
                                        </p:attrNameLst>
                                      </p:cBhvr>
                                      <p:to>
                                        <p:strVal val="hidden"/>
                                      </p:to>
                                    </p:set>
                                  </p:childTnLst>
                                </p:cTn>
                              </p:par>
                            </p:childTnLst>
                          </p:cTn>
                        </p:par>
                        <p:par>
                          <p:cTn id="26" fill="hold" nodeType="withGroup">
                            <p:stCondLst>
                              <p:cond delay="500"/>
                            </p:stCondLst>
                            <p:childTnLst>
                              <p:par>
                                <p:cTn id="27" presetID="22" presetClass="exit" presetSubtype="8" fill="hold" grpId="0" nodeType="afterEffect">
                                  <p:stCondLst>
                                    <p:cond delay="0"/>
                                  </p:stCondLst>
                                  <p:childTnLst>
                                    <p:animEffect transition="out" filter="wipe(left)">
                                      <p:cBhvr>
                                        <p:cTn id="28" dur="500"/>
                                        <p:tgtEl>
                                          <p:spTgt spid="1290260"/>
                                        </p:tgtEl>
                                      </p:cBhvr>
                                    </p:animEffect>
                                    <p:set>
                                      <p:cBhvr>
                                        <p:cTn id="29" dur="1" fill="hold">
                                          <p:stCondLst>
                                            <p:cond delay="499"/>
                                          </p:stCondLst>
                                        </p:cTn>
                                        <p:tgtEl>
                                          <p:spTgt spid="12902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59" grpId="0" animBg="1"/>
      <p:bldP spid="1290260" grpId="0" animBg="1"/>
      <p:bldP spid="1290261" grpId="0" animBg="1"/>
      <p:bldP spid="1290262" grpId="0" animBg="1"/>
      <p:bldP spid="1290263" grpId="0" animBg="1"/>
      <p:bldP spid="129026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85" name="Rectangle 5"/>
          <p:cNvSpPr>
            <a:spLocks noChangeArrowheads="1"/>
          </p:cNvSpPr>
          <p:nvPr/>
        </p:nvSpPr>
        <p:spPr bwMode="auto">
          <a:xfrm>
            <a:off x="609600" y="2209800"/>
            <a:ext cx="7924800" cy="28746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sz="2400">
                <a:solidFill>
                  <a:schemeClr val="tx1"/>
                </a:solidFill>
                <a:latin typeface="Times New Roman" pitchFamily="18" charset="0"/>
              </a:defRPr>
            </a:lvl1pPr>
            <a:lvl2pPr marL="692150" indent="-457200" algn="l">
              <a:defRPr sz="2400">
                <a:solidFill>
                  <a:schemeClr val="tx1"/>
                </a:solidFill>
                <a:latin typeface="Times New Roman" pitchFamily="18" charset="0"/>
              </a:defRPr>
            </a:lvl2pPr>
            <a:lvl3pPr marL="1606550" indent="-401638" algn="l">
              <a:defRPr sz="2400">
                <a:solidFill>
                  <a:schemeClr val="tx1"/>
                </a:solidFill>
                <a:latin typeface="Times New Roman" pitchFamily="18" charset="0"/>
              </a:defRPr>
            </a:lvl3pPr>
            <a:lvl4pPr marL="2351088" indent="-457200" algn="l">
              <a:defRPr sz="2400">
                <a:solidFill>
                  <a:schemeClr val="tx1"/>
                </a:solidFill>
                <a:latin typeface="Times New Roman" pitchFamily="18" charset="0"/>
              </a:defRPr>
            </a:lvl4pPr>
            <a:lvl5pPr marL="2922588" indent="-457200" algn="l">
              <a:defRPr sz="2400">
                <a:solidFill>
                  <a:schemeClr val="tx1"/>
                </a:solidFill>
                <a:latin typeface="Times New Roman" pitchFamily="18" charset="0"/>
              </a:defRPr>
            </a:lvl5pPr>
            <a:lvl6pPr marL="3379788" indent="-457200" eaLnBrk="0" fontAlgn="base" hangingPunct="0">
              <a:spcBef>
                <a:spcPct val="0"/>
              </a:spcBef>
              <a:spcAft>
                <a:spcPct val="0"/>
              </a:spcAft>
              <a:defRPr sz="2400">
                <a:solidFill>
                  <a:schemeClr val="tx1"/>
                </a:solidFill>
                <a:latin typeface="Times New Roman" pitchFamily="18" charset="0"/>
              </a:defRPr>
            </a:lvl6pPr>
            <a:lvl7pPr marL="3836988" indent="-457200" eaLnBrk="0" fontAlgn="base" hangingPunct="0">
              <a:spcBef>
                <a:spcPct val="0"/>
              </a:spcBef>
              <a:spcAft>
                <a:spcPct val="0"/>
              </a:spcAft>
              <a:defRPr sz="2400">
                <a:solidFill>
                  <a:schemeClr val="tx1"/>
                </a:solidFill>
                <a:latin typeface="Times New Roman" pitchFamily="18" charset="0"/>
              </a:defRPr>
            </a:lvl7pPr>
            <a:lvl8pPr marL="4294188" indent="-457200" eaLnBrk="0" fontAlgn="base" hangingPunct="0">
              <a:spcBef>
                <a:spcPct val="0"/>
              </a:spcBef>
              <a:spcAft>
                <a:spcPct val="0"/>
              </a:spcAft>
              <a:defRPr sz="2400">
                <a:solidFill>
                  <a:schemeClr val="tx1"/>
                </a:solidFill>
                <a:latin typeface="Times New Roman" pitchFamily="18" charset="0"/>
              </a:defRPr>
            </a:lvl8pPr>
            <a:lvl9pPr marL="4751388" indent="-457200" eaLnBrk="0" fontAlgn="base" hangingPunct="0">
              <a:spcBef>
                <a:spcPct val="0"/>
              </a:spcBef>
              <a:spcAft>
                <a:spcPct val="0"/>
              </a:spcAft>
              <a:defRPr sz="2400">
                <a:solidFill>
                  <a:schemeClr val="tx1"/>
                </a:solidFill>
                <a:latin typeface="Times New Roman" pitchFamily="18" charset="0"/>
              </a:defRPr>
            </a:lvl9pPr>
          </a:lstStyle>
          <a:p>
            <a:pPr>
              <a:lnSpc>
                <a:spcPct val="120000"/>
              </a:lnSpc>
              <a:spcBef>
                <a:spcPts val="1200"/>
              </a:spcBef>
              <a:buSzPct val="80000"/>
            </a:pPr>
            <a:r>
              <a:rPr lang="en-US" altLang="en-US" sz="2300" dirty="0">
                <a:solidFill>
                  <a:schemeClr val="bg2"/>
                </a:solidFill>
                <a:latin typeface="Liberation Sans" panose="020B0604020202020204" pitchFamily="34" charset="0"/>
              </a:rPr>
              <a:t>Reflects investors’ assessment of a company’s future earnings.</a:t>
            </a:r>
          </a:p>
          <a:p>
            <a:pPr lvl="1">
              <a:lnSpc>
                <a:spcPct val="120000"/>
              </a:lnSpc>
              <a:spcBef>
                <a:spcPts val="1200"/>
              </a:spcBef>
              <a:buClr>
                <a:srgbClr val="CC0000"/>
              </a:buClr>
              <a:buSzPct val="80000"/>
              <a:buFont typeface="Wingdings" pitchFamily="2" charset="2"/>
              <a:buChar char="u"/>
            </a:pPr>
            <a:r>
              <a:rPr lang="en-US" altLang="en-US" sz="2200" dirty="0" smtClean="0">
                <a:solidFill>
                  <a:schemeClr val="bg2"/>
                </a:solidFill>
                <a:latin typeface="Liberation Sans" panose="020B0604020202020204" pitchFamily="34" charset="0"/>
              </a:rPr>
              <a:t>Will </a:t>
            </a:r>
            <a:r>
              <a:rPr lang="en-US" altLang="en-US" sz="2200" dirty="0">
                <a:solidFill>
                  <a:schemeClr val="bg2"/>
                </a:solidFill>
                <a:latin typeface="Liberation Sans" panose="020B0604020202020204" pitchFamily="34" charset="0"/>
              </a:rPr>
              <a:t>be higher if investors think that earnings will increase substantially in the future. </a:t>
            </a:r>
          </a:p>
          <a:p>
            <a:pPr lvl="1">
              <a:lnSpc>
                <a:spcPct val="120000"/>
              </a:lnSpc>
              <a:spcBef>
                <a:spcPts val="1200"/>
              </a:spcBef>
              <a:buClr>
                <a:srgbClr val="CC0000"/>
              </a:buClr>
              <a:buSzPct val="80000"/>
              <a:buFont typeface="Wingdings" pitchFamily="2" charset="2"/>
              <a:buChar char="u"/>
            </a:pPr>
            <a:r>
              <a:rPr lang="en-US" altLang="en-US" sz="2200" dirty="0" smtClean="0">
                <a:solidFill>
                  <a:schemeClr val="bg2"/>
                </a:solidFill>
                <a:latin typeface="Liberation Sans" panose="020B0604020202020204" pitchFamily="34" charset="0"/>
              </a:rPr>
              <a:t>Will </a:t>
            </a:r>
            <a:r>
              <a:rPr lang="en-US" altLang="en-US" sz="2200" dirty="0">
                <a:solidFill>
                  <a:schemeClr val="bg2"/>
                </a:solidFill>
                <a:latin typeface="Liberation Sans" panose="020B0604020202020204" pitchFamily="34" charset="0"/>
              </a:rPr>
              <a:t>be lower when there is the belief that a company has poor-quality earnings.</a:t>
            </a:r>
          </a:p>
        </p:txBody>
      </p:sp>
      <p:sp>
        <p:nvSpPr>
          <p:cNvPr id="1351690" name="Text Box 10"/>
          <p:cNvSpPr txBox="1">
            <a:spLocks noChangeArrowheads="1"/>
          </p:cNvSpPr>
          <p:nvPr/>
        </p:nvSpPr>
        <p:spPr bwMode="auto">
          <a:xfrm>
            <a:off x="609600" y="1600200"/>
            <a:ext cx="8077200"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l">
              <a:defRPr sz="2400">
                <a:solidFill>
                  <a:schemeClr val="tx1"/>
                </a:solidFill>
                <a:latin typeface="Times New Roman" pitchFamily="18" charset="0"/>
              </a:defRPr>
            </a:lvl1pPr>
            <a:lvl2pPr marL="742950" indent="-285750" algn="l">
              <a:defRPr sz="2400">
                <a:solidFill>
                  <a:schemeClr val="tx1"/>
                </a:solidFill>
                <a:latin typeface="Times New Roman" pitchFamily="18" charset="0"/>
              </a:defRPr>
            </a:lvl2pPr>
            <a:lvl3pPr marL="11430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buSzPct val="80000"/>
            </a:pPr>
            <a:r>
              <a:rPr lang="en-US" altLang="en-US" sz="2800" b="1" dirty="0" smtClean="0">
                <a:solidFill>
                  <a:schemeClr val="tx2">
                    <a:lumMod val="50000"/>
                  </a:schemeClr>
                </a:solidFill>
                <a:latin typeface="Liberation Sans" panose="020B0604020202020204" pitchFamily="34" charset="0"/>
              </a:rPr>
              <a:t>PRICE-EARNINGS RATIO</a:t>
            </a:r>
            <a:endParaRPr lang="en-US" altLang="en-US" sz="2800" b="1" dirty="0">
              <a:solidFill>
                <a:schemeClr val="tx2">
                  <a:lumMod val="50000"/>
                </a:schemeClr>
              </a:solidFill>
              <a:latin typeface="Liberation Sans" panose="020B0604020202020204" pitchFamily="34" charset="0"/>
            </a:endParaRPr>
          </a:p>
        </p:txBody>
      </p:sp>
      <p:sp>
        <p:nvSpPr>
          <p:cNvPr id="9"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altLang="en-US" sz="1600" b="1" i="1" dirty="0" smtClean="0">
                <a:solidFill>
                  <a:schemeClr val="bg2"/>
                </a:solidFill>
                <a:latin typeface="Liberation Sans" panose="020B0604020202020204" pitchFamily="34" charset="0"/>
              </a:rPr>
              <a:t>LO 3</a:t>
            </a:r>
            <a:endParaRPr lang="en-US" altLang="en-US" sz="1600" b="1" i="1" dirty="0">
              <a:solidFill>
                <a:schemeClr val="bg2"/>
              </a:solidFill>
              <a:latin typeface="Liberation Sans" panose="020B0604020202020204" pitchFamily="34" charset="0"/>
            </a:endParaRPr>
          </a:p>
        </p:txBody>
      </p:sp>
      <p:sp>
        <p:nvSpPr>
          <p:cNvPr id="10" name="Isosceles Triangle 9"/>
          <p:cNvSpPr/>
          <p:nvPr/>
        </p:nvSpPr>
        <p:spPr bwMode="auto">
          <a:xfrm rot="5400000">
            <a:off x="1917401" y="616061"/>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11" name="TextBox 10"/>
          <p:cNvSpPr txBox="1"/>
          <p:nvPr/>
        </p:nvSpPr>
        <p:spPr>
          <a:xfrm>
            <a:off x="228600" y="465160"/>
            <a:ext cx="17337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i="0">
                <a:solidFill>
                  <a:srgbClr val="E20000"/>
                </a:solidFill>
                <a:effectLst/>
                <a:latin typeface="Arial"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sz="1800" b="1" dirty="0">
                <a:solidFill>
                  <a:srgbClr val="CC0000"/>
                </a:solidFill>
                <a:latin typeface="Liberation Sans" panose="020B0604020202020204" pitchFamily="34" charset="0"/>
              </a:rPr>
              <a:t>LEARNING OBJECTIVE</a:t>
            </a:r>
          </a:p>
        </p:txBody>
      </p:sp>
      <p:sp>
        <p:nvSpPr>
          <p:cNvPr id="12" name="Rounded Rectangle 11"/>
          <p:cNvSpPr/>
          <p:nvPr/>
        </p:nvSpPr>
        <p:spPr bwMode="auto">
          <a:xfrm>
            <a:off x="2789829" y="330348"/>
            <a:ext cx="5958883" cy="941945"/>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algn="l"/>
            <a:r>
              <a:rPr lang="en-US" b="1" dirty="0" smtClean="0">
                <a:solidFill>
                  <a:schemeClr val="accent3"/>
                </a:solidFill>
                <a:effectLst>
                  <a:outerShdw blurRad="38100" dist="38100" dir="2700000" algn="tl">
                    <a:srgbClr val="000000">
                      <a:alpha val="43137"/>
                    </a:srgbClr>
                  </a:outerShdw>
                </a:effectLst>
                <a:latin typeface="Liberation Sans" panose="020B0604020202020204" pitchFamily="34" charset="0"/>
              </a:rPr>
              <a:t>Analyze a company’s performance using ratio analysis.</a:t>
            </a:r>
            <a:endParaRPr lang="en-US" b="1" dirty="0">
              <a:solidFill>
                <a:schemeClr val="accent3"/>
              </a:solidFill>
              <a:effectLst>
                <a:outerShdw blurRad="38100" dist="38100" dir="2700000" algn="tl">
                  <a:srgbClr val="000000">
                    <a:alpha val="43137"/>
                  </a:srgbClr>
                </a:outerShdw>
              </a:effectLst>
              <a:latin typeface="Liberation Sans" panose="020B0604020202020204" pitchFamily="34" charset="0"/>
            </a:endParaRPr>
          </a:p>
        </p:txBody>
      </p:sp>
      <p:sp>
        <p:nvSpPr>
          <p:cNvPr id="13" name="TextBox 12"/>
          <p:cNvSpPr txBox="1"/>
          <p:nvPr/>
        </p:nvSpPr>
        <p:spPr>
          <a:xfrm>
            <a:off x="2169682" y="426570"/>
            <a:ext cx="554182" cy="707886"/>
          </a:xfrm>
          <a:prstGeom prst="rect">
            <a:avLst/>
          </a:prstGeom>
          <a:noFill/>
        </p:spPr>
        <p:txBody>
          <a:bodyPr wrap="square" rtlCol="0">
            <a:spAutoFit/>
          </a:bodyPr>
          <a:lstStyle/>
          <a:p>
            <a:pPr algn="ctr"/>
            <a:r>
              <a:rPr lang="en-US" sz="4000" b="1" i="0" dirty="0" smtClean="0">
                <a:solidFill>
                  <a:srgbClr val="CC0000"/>
                </a:solidFill>
                <a:effectLst/>
                <a:latin typeface="Liberation Sans" panose="020B0604020202020204" pitchFamily="34" charset="0"/>
              </a:rPr>
              <a:t>3</a:t>
            </a:r>
            <a:endParaRPr lang="en-US" sz="4000" b="1" i="0" dirty="0">
              <a:solidFill>
                <a:srgbClr val="CC0000"/>
              </a:solidFill>
              <a:effectLst/>
              <a:latin typeface="Liberation Sans" panose="020B0604020202020204" pitchFamily="34" charset="0"/>
            </a:endParaRPr>
          </a:p>
        </p:txBody>
      </p:sp>
      <p:cxnSp>
        <p:nvCxnSpPr>
          <p:cNvPr id="14" name="Straight Connector 13"/>
          <p:cNvCxnSpPr/>
          <p:nvPr/>
        </p:nvCxnSpPr>
        <p:spPr bwMode="auto">
          <a:xfrm flipH="1">
            <a:off x="1905000" y="338012"/>
            <a:ext cx="1"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pic>
        <p:nvPicPr>
          <p:cNvPr id="14940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494" y="5206774"/>
            <a:ext cx="7385050" cy="1314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Lst>
        </p:spPr>
      </p:pic>
      <p:sp>
        <p:nvSpPr>
          <p:cNvPr id="2" name="Rectangle 1"/>
          <p:cNvSpPr/>
          <p:nvPr/>
        </p:nvSpPr>
        <p:spPr>
          <a:xfrm>
            <a:off x="5639441" y="4872335"/>
            <a:ext cx="2728911" cy="461665"/>
          </a:xfrm>
          <a:prstGeom prst="rect">
            <a:avLst/>
          </a:prstGeom>
          <a:solidFill>
            <a:schemeClr val="accent3"/>
          </a:solidFill>
        </p:spPr>
        <p:txBody>
          <a:bodyPr wrap="square">
            <a:spAutoFit/>
          </a:bodyPr>
          <a:lstStyle/>
          <a:p>
            <a:pPr algn="l"/>
            <a:r>
              <a:rPr lang="en-US" sz="1200" b="1" dirty="0">
                <a:latin typeface="Liberation Sans" panose="020B0604020202020204" pitchFamily="34" charset="0"/>
              </a:rPr>
              <a:t>ILLUSTRATION 13-14</a:t>
            </a:r>
          </a:p>
          <a:p>
            <a:pPr algn="l"/>
            <a:r>
              <a:rPr lang="en-US" sz="1200" dirty="0">
                <a:latin typeface="Liberation Sans" panose="020B0604020202020204" pitchFamily="34" charset="0"/>
              </a:rPr>
              <a:t>Formula for </a:t>
            </a:r>
            <a:r>
              <a:rPr lang="en-US" sz="1200" dirty="0" smtClean="0">
                <a:latin typeface="Liberation Sans" panose="020B0604020202020204" pitchFamily="34" charset="0"/>
              </a:rPr>
              <a:t>price-earnings (</a:t>
            </a:r>
            <a:r>
              <a:rPr lang="en-US" sz="1200" dirty="0">
                <a:latin typeface="Liberation Sans" panose="020B0604020202020204" pitchFamily="34" charset="0"/>
              </a:rPr>
              <a:t>P-E) ratio</a:t>
            </a:r>
          </a:p>
        </p:txBody>
      </p:sp>
    </p:spTree>
    <p:extLst>
      <p:ext uri="{BB962C8B-B14F-4D97-AF65-F5344CB8AC3E}">
        <p14:creationId xmlns:p14="http://schemas.microsoft.com/office/powerpoint/2010/main" val="3485276645"/>
      </p:ext>
    </p:extLst>
  </p:cSld>
  <p:clrMapOvr>
    <a:masterClrMapping/>
  </p:clrMapOvr>
  <p:transition>
    <p:wipe dir="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373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431925"/>
            <a:ext cx="8534400" cy="1416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53735" name="Rectangle 7"/>
          <p:cNvSpPr>
            <a:spLocks noChangeArrowheads="1"/>
          </p:cNvSpPr>
          <p:nvPr/>
        </p:nvSpPr>
        <p:spPr bwMode="auto">
          <a:xfrm>
            <a:off x="222912" y="2909248"/>
            <a:ext cx="352453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defTabSz="1085850"/>
            <a:r>
              <a:rPr lang="en-US" sz="1200" b="1" dirty="0">
                <a:latin typeface="Liberation Sans" panose="020B0604020202020204" pitchFamily="34" charset="0"/>
              </a:rPr>
              <a:t>ILLUSTRATION 13-14</a:t>
            </a:r>
          </a:p>
          <a:p>
            <a:pPr algn="l" defTabSz="1085850"/>
            <a:r>
              <a:rPr lang="en-US" sz="1200" dirty="0">
                <a:latin typeface="Liberation Sans" panose="020B0604020202020204" pitchFamily="34" charset="0"/>
              </a:rPr>
              <a:t>Formula for </a:t>
            </a:r>
            <a:r>
              <a:rPr lang="en-US" sz="1200" dirty="0" smtClean="0">
                <a:latin typeface="Liberation Sans" panose="020B0604020202020204" pitchFamily="34" charset="0"/>
              </a:rPr>
              <a:t>price-earnings (</a:t>
            </a:r>
            <a:r>
              <a:rPr lang="en-US" sz="1200" dirty="0">
                <a:latin typeface="Liberation Sans" panose="020B0604020202020204" pitchFamily="34" charset="0"/>
              </a:rPr>
              <a:t>P-E) ratio</a:t>
            </a:r>
            <a:endParaRPr lang="en-US" altLang="en-US" sz="1200" dirty="0">
              <a:latin typeface="Liberation Sans" panose="020B0604020202020204" pitchFamily="34" charset="0"/>
            </a:endParaRPr>
          </a:p>
        </p:txBody>
      </p:sp>
      <p:sp>
        <p:nvSpPr>
          <p:cNvPr id="1353738" name="Rectangle 10"/>
          <p:cNvSpPr>
            <a:spLocks noChangeArrowheads="1"/>
          </p:cNvSpPr>
          <p:nvPr/>
        </p:nvSpPr>
        <p:spPr bwMode="auto">
          <a:xfrm>
            <a:off x="214952" y="5625152"/>
            <a:ext cx="4572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defTabSz="1085850">
              <a:defRPr sz="2400">
                <a:solidFill>
                  <a:schemeClr val="tx1"/>
                </a:solidFill>
                <a:latin typeface="Times New Roman" pitchFamily="18" charset="0"/>
              </a:defRPr>
            </a:lvl1pPr>
            <a:lvl2pPr algn="l" defTabSz="1085850">
              <a:defRPr sz="2400">
                <a:solidFill>
                  <a:schemeClr val="tx1"/>
                </a:solidFill>
                <a:latin typeface="Times New Roman" pitchFamily="18" charset="0"/>
              </a:defRPr>
            </a:lvl2pPr>
            <a:lvl3pPr algn="l" defTabSz="1085850">
              <a:defRPr sz="2400">
                <a:solidFill>
                  <a:schemeClr val="tx1"/>
                </a:solidFill>
                <a:latin typeface="Times New Roman" pitchFamily="18" charset="0"/>
              </a:defRPr>
            </a:lvl3pPr>
            <a:lvl4pPr algn="l" defTabSz="1085850">
              <a:defRPr sz="2400">
                <a:solidFill>
                  <a:schemeClr val="tx1"/>
                </a:solidFill>
                <a:latin typeface="Times New Roman" pitchFamily="18" charset="0"/>
              </a:defRPr>
            </a:lvl4pPr>
            <a:lvl5pPr algn="l" defTabSz="1085850">
              <a:defRPr sz="2400">
                <a:solidFill>
                  <a:schemeClr val="tx1"/>
                </a:solidFill>
                <a:latin typeface="Times New Roman" pitchFamily="18" charset="0"/>
              </a:defRPr>
            </a:lvl5pPr>
            <a:lvl6pPr defTabSz="1085850" eaLnBrk="0" fontAlgn="base" hangingPunct="0">
              <a:spcBef>
                <a:spcPct val="0"/>
              </a:spcBef>
              <a:spcAft>
                <a:spcPct val="0"/>
              </a:spcAft>
              <a:defRPr sz="2400">
                <a:solidFill>
                  <a:schemeClr val="tx1"/>
                </a:solidFill>
                <a:latin typeface="Times New Roman" pitchFamily="18" charset="0"/>
              </a:defRPr>
            </a:lvl6pPr>
            <a:lvl7pPr defTabSz="1085850" eaLnBrk="0" fontAlgn="base" hangingPunct="0">
              <a:spcBef>
                <a:spcPct val="0"/>
              </a:spcBef>
              <a:spcAft>
                <a:spcPct val="0"/>
              </a:spcAft>
              <a:defRPr sz="2400">
                <a:solidFill>
                  <a:schemeClr val="tx1"/>
                </a:solidFill>
                <a:latin typeface="Times New Roman" pitchFamily="18" charset="0"/>
              </a:defRPr>
            </a:lvl7pPr>
            <a:lvl8pPr defTabSz="1085850" eaLnBrk="0" fontAlgn="base" hangingPunct="0">
              <a:spcBef>
                <a:spcPct val="0"/>
              </a:spcBef>
              <a:spcAft>
                <a:spcPct val="0"/>
              </a:spcAft>
              <a:defRPr sz="2400">
                <a:solidFill>
                  <a:schemeClr val="tx1"/>
                </a:solidFill>
                <a:latin typeface="Times New Roman" pitchFamily="18" charset="0"/>
              </a:defRPr>
            </a:lvl8pPr>
            <a:lvl9pPr defTabSz="1085850" eaLnBrk="0" fontAlgn="base" hangingPunct="0">
              <a:spcBef>
                <a:spcPct val="0"/>
              </a:spcBef>
              <a:spcAft>
                <a:spcPct val="0"/>
              </a:spcAft>
              <a:defRPr sz="2400">
                <a:solidFill>
                  <a:schemeClr val="tx1"/>
                </a:solidFill>
                <a:latin typeface="Times New Roman" pitchFamily="18" charset="0"/>
              </a:defRPr>
            </a:lvl9pPr>
          </a:lstStyle>
          <a:p>
            <a:r>
              <a:rPr lang="en-US" altLang="en-US" sz="1200" b="1" dirty="0" smtClean="0">
                <a:latin typeface="Liberation Sans" panose="020B0604020202020204" pitchFamily="34" charset="0"/>
              </a:rPr>
              <a:t>ILLUSTRATION 13-15</a:t>
            </a:r>
            <a:endParaRPr lang="en-US" altLang="en-US" sz="1200" b="1" dirty="0">
              <a:latin typeface="Liberation Sans" panose="020B0604020202020204" pitchFamily="34" charset="0"/>
            </a:endParaRPr>
          </a:p>
          <a:p>
            <a:r>
              <a:rPr lang="en-US" altLang="en-US" sz="1200" dirty="0">
                <a:latin typeface="Liberation Sans" panose="020B0604020202020204" pitchFamily="34" charset="0"/>
              </a:rPr>
              <a:t>Earnings per share and </a:t>
            </a:r>
            <a:r>
              <a:rPr lang="en-US" altLang="en-US" sz="1200" dirty="0" smtClean="0">
                <a:latin typeface="Liberation Sans" panose="020B0604020202020204" pitchFamily="34" charset="0"/>
              </a:rPr>
              <a:t>P-E ratios </a:t>
            </a:r>
            <a:r>
              <a:rPr lang="en-US" altLang="en-US" sz="1200" dirty="0">
                <a:latin typeface="Liberation Sans" panose="020B0604020202020204" pitchFamily="34" charset="0"/>
              </a:rPr>
              <a:t>of various companies</a:t>
            </a:r>
          </a:p>
        </p:txBody>
      </p:sp>
      <p:sp>
        <p:nvSpPr>
          <p:cNvPr id="10"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1" name="Rectangle 2"/>
          <p:cNvSpPr>
            <a:spLocks noChangeArrowheads="1"/>
          </p:cNvSpPr>
          <p:nvPr/>
        </p:nvSpPr>
        <p:spPr bwMode="auto">
          <a:xfrm>
            <a:off x="609600" y="304800"/>
            <a:ext cx="81534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PRICE-EARNINGS RATIO</a:t>
            </a:r>
            <a:endParaRPr lang="en-US" altLang="en-US" sz="3200" b="1" dirty="0">
              <a:solidFill>
                <a:schemeClr val="tx2">
                  <a:lumMod val="50000"/>
                </a:schemeClr>
              </a:solidFill>
              <a:latin typeface="Liberation Sans" panose="020B0604020202020204" pitchFamily="34" charset="0"/>
            </a:endParaRPr>
          </a:p>
        </p:txBody>
      </p:sp>
      <p:pic>
        <p:nvPicPr>
          <p:cNvPr id="14919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1" y="3670844"/>
            <a:ext cx="8534400" cy="1891756"/>
          </a:xfrm>
          <a:prstGeom prst="rect">
            <a:avLst/>
          </a:prstGeom>
          <a:noFill/>
          <a:ln w="1905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Lst>
        </p:spPr>
      </p:pic>
      <p:sp>
        <p:nvSpPr>
          <p:cNvPr id="8"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altLang="en-US" sz="1600" b="1" i="1" dirty="0" smtClean="0">
                <a:solidFill>
                  <a:schemeClr val="bg2"/>
                </a:solidFill>
                <a:latin typeface="Liberation Sans" panose="020B0604020202020204" pitchFamily="34" charset="0"/>
              </a:rPr>
              <a:t>LO 3</a:t>
            </a:r>
            <a:endParaRPr lang="en-US" altLang="en-US" sz="1600" b="1" i="1" dirty="0">
              <a:solidFill>
                <a:schemeClr val="bg2"/>
              </a:solidFill>
              <a:latin typeface="Liberation Sans" panose="020B0604020202020204" pitchFamily="34" charset="0"/>
            </a:endParaRPr>
          </a:p>
        </p:txBody>
      </p:sp>
    </p:spTree>
    <p:extLst>
      <p:ext uri="{BB962C8B-B14F-4D97-AF65-F5344CB8AC3E}">
        <p14:creationId xmlns:p14="http://schemas.microsoft.com/office/powerpoint/2010/main" val="1428871162"/>
      </p:ext>
    </p:extLst>
  </p:cSld>
  <p:clrMapOvr>
    <a:masterClrMapping/>
  </p:clrMapOvr>
  <p:transition>
    <p:wipe dir="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7359"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057400"/>
            <a:ext cx="16764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0" name="Rectangle 2"/>
          <p:cNvSpPr>
            <a:spLocks noChangeArrowheads="1"/>
          </p:cNvSpPr>
          <p:nvPr/>
        </p:nvSpPr>
        <p:spPr bwMode="auto">
          <a:xfrm>
            <a:off x="609600" y="304800"/>
            <a:ext cx="81534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a:solidFill>
                  <a:schemeClr val="tx2">
                    <a:lumMod val="50000"/>
                  </a:schemeClr>
                </a:solidFill>
                <a:latin typeface="Liberation Sans" panose="020B0604020202020204" pitchFamily="34" charset="0"/>
              </a:rPr>
              <a:t>LIQUIDITY RATIOS</a:t>
            </a:r>
          </a:p>
        </p:txBody>
      </p:sp>
      <p:pic>
        <p:nvPicPr>
          <p:cNvPr id="1337360"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357952"/>
            <a:ext cx="8534400" cy="4137891"/>
          </a:xfrm>
          <a:prstGeom prst="rect">
            <a:avLst/>
          </a:prstGeom>
          <a:noFill/>
          <a:ln w="19050" cap="sq" cmpd="sng">
            <a:solidFill>
              <a:schemeClr val="tx1"/>
            </a:solidFill>
            <a:prstDash val="solid"/>
            <a:miter lim="800000"/>
            <a:headEnd type="none" w="sm" len="sm"/>
            <a:tailEnd type="none" w="sm" len="sm"/>
          </a:ln>
          <a:extLst>
            <a:ext uri="{909E8E84-426E-40DD-AFC4-6F175D3DCCD1}">
              <a14:hiddenFill xmlns:a14="http://schemas.microsoft.com/office/drawing/2010/main">
                <a:solidFill>
                  <a:schemeClr val="accent1"/>
                </a:solidFill>
              </a14:hiddenFill>
            </a:ext>
          </a:extLst>
        </p:spPr>
      </p:pic>
      <p:sp>
        <p:nvSpPr>
          <p:cNvPr id="2" name="Rectangle 1"/>
          <p:cNvSpPr/>
          <p:nvPr/>
        </p:nvSpPr>
        <p:spPr>
          <a:xfrm>
            <a:off x="228600" y="5566095"/>
            <a:ext cx="2133600" cy="461665"/>
          </a:xfrm>
          <a:prstGeom prst="rect">
            <a:avLst/>
          </a:prstGeom>
          <a:solidFill>
            <a:schemeClr val="accent3"/>
          </a:solidFill>
        </p:spPr>
        <p:txBody>
          <a:bodyPr wrap="square">
            <a:spAutoFit/>
          </a:bodyPr>
          <a:lstStyle/>
          <a:p>
            <a:pPr algn="l"/>
            <a:r>
              <a:rPr lang="en-US" sz="1200" b="1" dirty="0">
                <a:latin typeface="Liberation Sans" panose="020B0604020202020204" pitchFamily="34" charset="0"/>
              </a:rPr>
              <a:t>ILLUSTRATION 13-16</a:t>
            </a:r>
          </a:p>
          <a:p>
            <a:pPr algn="l"/>
            <a:r>
              <a:rPr lang="en-US" sz="1200" dirty="0">
                <a:latin typeface="Liberation Sans" panose="020B0604020202020204" pitchFamily="34" charset="0"/>
              </a:rPr>
              <a:t>Summary of liquidity ratios</a:t>
            </a:r>
          </a:p>
        </p:txBody>
      </p:sp>
      <p:sp>
        <p:nvSpPr>
          <p:cNvPr id="7"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altLang="en-US" sz="1600" b="1" i="1" dirty="0" smtClean="0">
                <a:solidFill>
                  <a:schemeClr val="bg2"/>
                </a:solidFill>
                <a:latin typeface="Liberation Sans" panose="020B0604020202020204" pitchFamily="34" charset="0"/>
              </a:rPr>
              <a:t>LO 3</a:t>
            </a:r>
            <a:endParaRPr lang="en-US" altLang="en-US" sz="1600" b="1" i="1" dirty="0">
              <a:solidFill>
                <a:schemeClr val="bg2"/>
              </a:solidFill>
              <a:latin typeface="Liberation Sans" panose="020B0604020202020204" pitchFamily="34" charset="0"/>
            </a:endParaRPr>
          </a:p>
        </p:txBody>
      </p:sp>
    </p:spTree>
  </p:cSld>
  <p:clrMapOvr>
    <a:masterClrMapping/>
  </p:clrMapOvr>
  <p:transition>
    <p:wipe dir="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57200" y="381000"/>
            <a:ext cx="3276600" cy="560388"/>
          </a:xfrm>
          <a:prstGeom prst="rect">
            <a:avLst/>
          </a:prstGeom>
          <a:solidFill>
            <a:srgbClr val="009900"/>
          </a:solidFill>
          <a:ln>
            <a:noFill/>
          </a:ln>
          <a:effectLst/>
        </p:spPr>
        <p:txBody>
          <a:bodyPr lIns="90488" tIns="44450" rIns="90488" bIns="44450" anchor="ctr" anchorCtr="0"/>
          <a:lstStyle/>
          <a:p>
            <a:pPr marL="53975" algn="l"/>
            <a:r>
              <a:rPr lang="en-US" altLang="en-US" b="1" i="0" dirty="0" smtClean="0">
                <a:solidFill>
                  <a:schemeClr val="accent3"/>
                </a:solidFill>
                <a:latin typeface="Liberation Sans" panose="020B0604020202020204" pitchFamily="34" charset="0"/>
              </a:rPr>
              <a:t>INVESTOR INSIGHT</a:t>
            </a:r>
            <a:endParaRPr lang="en-US" altLang="en-US" b="1" i="0" dirty="0">
              <a:solidFill>
                <a:schemeClr val="accent3"/>
              </a:solidFill>
              <a:latin typeface="Liberation Sans" panose="020B0604020202020204" pitchFamily="34" charset="0"/>
            </a:endParaRPr>
          </a:p>
        </p:txBody>
      </p:sp>
      <p:sp>
        <p:nvSpPr>
          <p:cNvPr id="2" name="Rectangle 1"/>
          <p:cNvSpPr/>
          <p:nvPr/>
        </p:nvSpPr>
        <p:spPr>
          <a:xfrm>
            <a:off x="449240" y="1099784"/>
            <a:ext cx="8229600" cy="5118452"/>
          </a:xfrm>
          <a:prstGeom prst="rect">
            <a:avLst/>
          </a:prstGeom>
        </p:spPr>
        <p:txBody>
          <a:bodyPr wrap="square">
            <a:spAutoFit/>
          </a:bodyPr>
          <a:lstStyle/>
          <a:p>
            <a:pPr algn="just">
              <a:lnSpc>
                <a:spcPct val="110000"/>
              </a:lnSpc>
              <a:spcBef>
                <a:spcPts val="600"/>
              </a:spcBef>
            </a:pPr>
            <a:r>
              <a:rPr lang="en-US" sz="2100" b="1" dirty="0" smtClean="0">
                <a:latin typeface="Liberation Sans" panose="020B0604020202020204" pitchFamily="34" charset="0"/>
              </a:rPr>
              <a:t>How to Manage the Current Ratio</a:t>
            </a:r>
          </a:p>
          <a:p>
            <a:pPr algn="just">
              <a:lnSpc>
                <a:spcPct val="110000"/>
              </a:lnSpc>
              <a:spcBef>
                <a:spcPts val="600"/>
              </a:spcBef>
            </a:pPr>
            <a:r>
              <a:rPr lang="en-US" sz="2100" dirty="0" smtClean="0">
                <a:latin typeface="Liberation Sans" panose="020B0604020202020204" pitchFamily="34" charset="0"/>
              </a:rPr>
              <a:t>The </a:t>
            </a:r>
            <a:r>
              <a:rPr lang="en-US" sz="2100" dirty="0">
                <a:latin typeface="Liberation Sans" panose="020B0604020202020204" pitchFamily="34" charset="0"/>
              </a:rPr>
              <a:t>apparent simplicity of </a:t>
            </a:r>
            <a:r>
              <a:rPr lang="en-US" sz="2100" dirty="0" smtClean="0">
                <a:latin typeface="Liberation Sans" panose="020B0604020202020204" pitchFamily="34" charset="0"/>
              </a:rPr>
              <a:t>the current </a:t>
            </a:r>
            <a:r>
              <a:rPr lang="en-US" sz="2100" dirty="0">
                <a:latin typeface="Liberation Sans" panose="020B0604020202020204" pitchFamily="34" charset="0"/>
              </a:rPr>
              <a:t>ratio can have </a:t>
            </a:r>
            <a:r>
              <a:rPr lang="en-US" sz="2100" dirty="0" smtClean="0">
                <a:latin typeface="Liberation Sans" panose="020B0604020202020204" pitchFamily="34" charset="0"/>
              </a:rPr>
              <a:t>real-world limitations </a:t>
            </a:r>
            <a:r>
              <a:rPr lang="en-US" sz="2100" dirty="0">
                <a:latin typeface="Liberation Sans" panose="020B0604020202020204" pitchFamily="34" charset="0"/>
              </a:rPr>
              <a:t>because adding </a:t>
            </a:r>
            <a:r>
              <a:rPr lang="en-US" sz="2100" dirty="0" smtClean="0">
                <a:latin typeface="Liberation Sans" panose="020B0604020202020204" pitchFamily="34" charset="0"/>
              </a:rPr>
              <a:t>equal amounts </a:t>
            </a:r>
            <a:r>
              <a:rPr lang="en-US" sz="2100" dirty="0">
                <a:latin typeface="Liberation Sans" panose="020B0604020202020204" pitchFamily="34" charset="0"/>
              </a:rPr>
              <a:t>to both the </a:t>
            </a:r>
            <a:r>
              <a:rPr lang="en-US" sz="2100" dirty="0" smtClean="0">
                <a:latin typeface="Liberation Sans" panose="020B0604020202020204" pitchFamily="34" charset="0"/>
              </a:rPr>
              <a:t>numerator and </a:t>
            </a:r>
            <a:r>
              <a:rPr lang="en-US" sz="2100" dirty="0">
                <a:latin typeface="Liberation Sans" panose="020B0604020202020204" pitchFamily="34" charset="0"/>
              </a:rPr>
              <a:t>the denominator causes </a:t>
            </a:r>
            <a:r>
              <a:rPr lang="en-US" sz="2100" dirty="0" smtClean="0">
                <a:latin typeface="Liberation Sans" panose="020B0604020202020204" pitchFamily="34" charset="0"/>
              </a:rPr>
              <a:t>the ratio </a:t>
            </a:r>
            <a:r>
              <a:rPr lang="en-US" sz="2100" dirty="0">
                <a:latin typeface="Liberation Sans" panose="020B0604020202020204" pitchFamily="34" charset="0"/>
              </a:rPr>
              <a:t>to decrease</a:t>
            </a:r>
            <a:r>
              <a:rPr lang="en-US" sz="2100" dirty="0" smtClean="0">
                <a:latin typeface="Liberation Sans" panose="020B0604020202020204" pitchFamily="34" charset="0"/>
              </a:rPr>
              <a:t>. </a:t>
            </a:r>
          </a:p>
          <a:p>
            <a:pPr indent="341313" algn="just">
              <a:lnSpc>
                <a:spcPct val="110000"/>
              </a:lnSpc>
              <a:spcBef>
                <a:spcPts val="0"/>
              </a:spcBef>
            </a:pPr>
            <a:r>
              <a:rPr lang="en-US" sz="2100" dirty="0" smtClean="0">
                <a:latin typeface="Liberation Sans" panose="020B0604020202020204" pitchFamily="34" charset="0"/>
              </a:rPr>
              <a:t>Assume</a:t>
            </a:r>
            <a:r>
              <a:rPr lang="en-US" sz="2100" dirty="0">
                <a:latin typeface="Liberation Sans" panose="020B0604020202020204" pitchFamily="34" charset="0"/>
              </a:rPr>
              <a:t>, for example, that </a:t>
            </a:r>
            <a:r>
              <a:rPr lang="en-US" sz="2100" dirty="0" smtClean="0">
                <a:latin typeface="Liberation Sans" panose="020B0604020202020204" pitchFamily="34" charset="0"/>
              </a:rPr>
              <a:t>a company </a:t>
            </a:r>
            <a:r>
              <a:rPr lang="en-US" sz="2100" dirty="0">
                <a:latin typeface="Liberation Sans" panose="020B0604020202020204" pitchFamily="34" charset="0"/>
              </a:rPr>
              <a:t>has $2,000,000 of </a:t>
            </a:r>
            <a:r>
              <a:rPr lang="en-US" sz="2100" dirty="0" smtClean="0">
                <a:latin typeface="Liberation Sans" panose="020B0604020202020204" pitchFamily="34" charset="0"/>
              </a:rPr>
              <a:t>current assets and </a:t>
            </a:r>
            <a:r>
              <a:rPr lang="en-US" sz="2100" dirty="0">
                <a:latin typeface="Liberation Sans" panose="020B0604020202020204" pitchFamily="34" charset="0"/>
              </a:rPr>
              <a:t>$1,000,000 of </a:t>
            </a:r>
            <a:r>
              <a:rPr lang="en-US" sz="2100" dirty="0" smtClean="0">
                <a:latin typeface="Liberation Sans" panose="020B0604020202020204" pitchFamily="34" charset="0"/>
              </a:rPr>
              <a:t>current liabilities</a:t>
            </a:r>
            <a:r>
              <a:rPr lang="en-US" sz="2100" dirty="0">
                <a:latin typeface="Liberation Sans" panose="020B0604020202020204" pitchFamily="34" charset="0"/>
              </a:rPr>
              <a:t>. Its current ratio is 2:1</a:t>
            </a:r>
            <a:r>
              <a:rPr lang="en-US" sz="2100" dirty="0" smtClean="0">
                <a:latin typeface="Liberation Sans" panose="020B0604020202020204" pitchFamily="34" charset="0"/>
              </a:rPr>
              <a:t>. If </a:t>
            </a:r>
            <a:r>
              <a:rPr lang="en-US" sz="2100" dirty="0">
                <a:latin typeface="Liberation Sans" panose="020B0604020202020204" pitchFamily="34" charset="0"/>
              </a:rPr>
              <a:t>it purchases $1,000,000 of inventory on account, it </a:t>
            </a:r>
            <a:r>
              <a:rPr lang="en-US" sz="2100" dirty="0" smtClean="0">
                <a:latin typeface="Liberation Sans" panose="020B0604020202020204" pitchFamily="34" charset="0"/>
              </a:rPr>
              <a:t>will have </a:t>
            </a:r>
            <a:r>
              <a:rPr lang="en-US" sz="2100" dirty="0">
                <a:latin typeface="Liberation Sans" panose="020B0604020202020204" pitchFamily="34" charset="0"/>
              </a:rPr>
              <a:t>$3,000,000 of current </a:t>
            </a:r>
            <a:r>
              <a:rPr lang="en-US" sz="2100" dirty="0" smtClean="0">
                <a:latin typeface="Liberation Sans" panose="020B0604020202020204" pitchFamily="34" charset="0"/>
              </a:rPr>
              <a:t>assets </a:t>
            </a:r>
            <a:r>
              <a:rPr lang="en-US" sz="2100" dirty="0">
                <a:latin typeface="Liberation Sans" panose="020B0604020202020204" pitchFamily="34" charset="0"/>
              </a:rPr>
              <a:t>and $2,000,000 of </a:t>
            </a:r>
            <a:r>
              <a:rPr lang="en-US" sz="2100" dirty="0" smtClean="0">
                <a:latin typeface="Liberation Sans" panose="020B0604020202020204" pitchFamily="34" charset="0"/>
              </a:rPr>
              <a:t>current liabilities</a:t>
            </a:r>
            <a:r>
              <a:rPr lang="en-US" sz="2100" dirty="0">
                <a:latin typeface="Liberation Sans" panose="020B0604020202020204" pitchFamily="34" charset="0"/>
              </a:rPr>
              <a:t>. Its current ratio decreases to 1.5:1. If, instead, </a:t>
            </a:r>
            <a:r>
              <a:rPr lang="en-US" sz="2100" dirty="0" smtClean="0">
                <a:latin typeface="Liberation Sans" panose="020B0604020202020204" pitchFamily="34" charset="0"/>
              </a:rPr>
              <a:t>the company </a:t>
            </a:r>
            <a:r>
              <a:rPr lang="en-US" sz="2100" dirty="0">
                <a:latin typeface="Liberation Sans" panose="020B0604020202020204" pitchFamily="34" charset="0"/>
              </a:rPr>
              <a:t>pays off $500,000 of its current liabilities, it will </a:t>
            </a:r>
            <a:r>
              <a:rPr lang="en-US" sz="2100" dirty="0" smtClean="0">
                <a:latin typeface="Liberation Sans" panose="020B0604020202020204" pitchFamily="34" charset="0"/>
              </a:rPr>
              <a:t>have $</a:t>
            </a:r>
            <a:r>
              <a:rPr lang="en-US" sz="2100" dirty="0">
                <a:latin typeface="Liberation Sans" panose="020B0604020202020204" pitchFamily="34" charset="0"/>
              </a:rPr>
              <a:t>1,500,000 of current assets and $500,000 of current liabilities</a:t>
            </a:r>
            <a:r>
              <a:rPr lang="en-US" sz="2100" dirty="0" smtClean="0">
                <a:latin typeface="Liberation Sans" panose="020B0604020202020204" pitchFamily="34" charset="0"/>
              </a:rPr>
              <a:t>. Its </a:t>
            </a:r>
            <a:r>
              <a:rPr lang="en-US" sz="2100" dirty="0">
                <a:latin typeface="Liberation Sans" panose="020B0604020202020204" pitchFamily="34" charset="0"/>
              </a:rPr>
              <a:t>current ratio increases to 3:1. Thus, any trend </a:t>
            </a:r>
            <a:r>
              <a:rPr lang="en-US" sz="2100" dirty="0" smtClean="0">
                <a:latin typeface="Liberation Sans" panose="020B0604020202020204" pitchFamily="34" charset="0"/>
              </a:rPr>
              <a:t>analysis should </a:t>
            </a:r>
            <a:r>
              <a:rPr lang="en-US" sz="2100" dirty="0">
                <a:latin typeface="Liberation Sans" panose="020B0604020202020204" pitchFamily="34" charset="0"/>
              </a:rPr>
              <a:t>be done with care because the ratio is susceptible </a:t>
            </a:r>
            <a:r>
              <a:rPr lang="en-US" sz="2100" dirty="0" smtClean="0">
                <a:latin typeface="Liberation Sans" panose="020B0604020202020204" pitchFamily="34" charset="0"/>
              </a:rPr>
              <a:t>to quick </a:t>
            </a:r>
            <a:r>
              <a:rPr lang="en-US" sz="2100" dirty="0">
                <a:latin typeface="Liberation Sans" panose="020B0604020202020204" pitchFamily="34" charset="0"/>
              </a:rPr>
              <a:t>changes and is easily </a:t>
            </a:r>
            <a:r>
              <a:rPr lang="en-US" sz="2100" dirty="0" smtClean="0">
                <a:latin typeface="Liberation Sans" panose="020B0604020202020204" pitchFamily="34" charset="0"/>
              </a:rPr>
              <a:t>influenced </a:t>
            </a:r>
            <a:r>
              <a:rPr lang="en-US" sz="2100" dirty="0">
                <a:latin typeface="Liberation Sans" panose="020B0604020202020204" pitchFamily="34" charset="0"/>
              </a:rPr>
              <a:t>by management.</a:t>
            </a:r>
          </a:p>
        </p:txBody>
      </p:sp>
      <p:sp>
        <p:nvSpPr>
          <p:cNvPr id="7" name="Rectangle 6"/>
          <p:cNvSpPr>
            <a:spLocks noChangeArrowheads="1"/>
          </p:cNvSpPr>
          <p:nvPr/>
        </p:nvSpPr>
        <p:spPr bwMode="auto">
          <a:xfrm>
            <a:off x="527712" y="6245007"/>
            <a:ext cx="8092440" cy="89939"/>
          </a:xfrm>
          <a:prstGeom prst="rect">
            <a:avLst/>
          </a:prstGeom>
          <a:solidFill>
            <a:srgbClr val="006600"/>
          </a:solidFill>
          <a:ln>
            <a:noFill/>
          </a:ln>
          <a:effectLst/>
        </p:spPr>
        <p:txBody>
          <a:bodyPr lIns="90488" tIns="44450" rIns="90488" bIns="44450" anchor="ctr" anchorCtr="0"/>
          <a:lstStyle/>
          <a:p>
            <a:pPr marL="53975" algn="l"/>
            <a:endParaRPr lang="en-US" altLang="en-US" sz="2800" b="1" i="0" dirty="0">
              <a:solidFill>
                <a:schemeClr val="accent3"/>
              </a:solidFill>
              <a:effectLst>
                <a:outerShdw blurRad="38100" dist="38100" dir="2700000" algn="tl">
                  <a:srgbClr val="000000">
                    <a:alpha val="43137"/>
                  </a:srgbClr>
                </a:outerShdw>
              </a:effectLst>
              <a:latin typeface="Liberation Sans" panose="020B0604020202020204" pitchFamily="34" charset="0"/>
            </a:endParaRPr>
          </a:p>
        </p:txBody>
      </p:sp>
      <p:sp>
        <p:nvSpPr>
          <p:cNvPr id="5"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altLang="en-US" sz="1600" b="1" i="1" dirty="0" smtClean="0">
                <a:solidFill>
                  <a:schemeClr val="bg2"/>
                </a:solidFill>
                <a:latin typeface="Liberation Sans" panose="020B0604020202020204" pitchFamily="34" charset="0"/>
              </a:rPr>
              <a:t>LO 3</a:t>
            </a:r>
            <a:endParaRPr lang="en-US" altLang="en-US" sz="1600" b="1" i="1" dirty="0">
              <a:solidFill>
                <a:schemeClr val="bg2"/>
              </a:solidFill>
              <a:latin typeface="Liberation Sans" panose="020B0604020202020204" pitchFamily="34" charset="0"/>
            </a:endParaRPr>
          </a:p>
        </p:txBody>
      </p:sp>
    </p:spTree>
    <p:extLst>
      <p:ext uri="{BB962C8B-B14F-4D97-AF65-F5344CB8AC3E}">
        <p14:creationId xmlns:p14="http://schemas.microsoft.com/office/powerpoint/2010/main" val="2318761483"/>
      </p:ext>
    </p:extLst>
  </p:cSld>
  <p:clrMapOvr>
    <a:masterClrMapping/>
  </p:clrMapOvr>
  <p:transition>
    <p:wipe dir="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9" name="Rectangle 2"/>
          <p:cNvSpPr>
            <a:spLocks noChangeArrowheads="1"/>
          </p:cNvSpPr>
          <p:nvPr/>
        </p:nvSpPr>
        <p:spPr bwMode="auto">
          <a:xfrm>
            <a:off x="609600" y="304800"/>
            <a:ext cx="81534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SOLVENCY </a:t>
            </a:r>
            <a:r>
              <a:rPr lang="en-US" altLang="en-US" sz="3200" b="1" dirty="0">
                <a:solidFill>
                  <a:schemeClr val="tx2">
                    <a:lumMod val="50000"/>
                  </a:schemeClr>
                </a:solidFill>
                <a:latin typeface="Liberation Sans" panose="020B0604020202020204" pitchFamily="34" charset="0"/>
              </a:rPr>
              <a:t>RATIOS</a:t>
            </a:r>
          </a:p>
        </p:txBody>
      </p:sp>
      <p:pic>
        <p:nvPicPr>
          <p:cNvPr id="14929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99" y="1426921"/>
            <a:ext cx="8534401" cy="2383079"/>
          </a:xfrm>
          <a:prstGeom prst="rect">
            <a:avLst/>
          </a:prstGeom>
          <a:noFill/>
          <a:ln w="19050" cap="sq" algn="ctr">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Lst>
        </p:spPr>
      </p:pic>
      <p:sp>
        <p:nvSpPr>
          <p:cNvPr id="2" name="Rectangle 1"/>
          <p:cNvSpPr/>
          <p:nvPr/>
        </p:nvSpPr>
        <p:spPr>
          <a:xfrm>
            <a:off x="216090" y="3872552"/>
            <a:ext cx="2402006" cy="461665"/>
          </a:xfrm>
          <a:prstGeom prst="rect">
            <a:avLst/>
          </a:prstGeom>
          <a:noFill/>
        </p:spPr>
        <p:txBody>
          <a:bodyPr wrap="square">
            <a:spAutoFit/>
          </a:bodyPr>
          <a:lstStyle/>
          <a:p>
            <a:pPr algn="l"/>
            <a:r>
              <a:rPr lang="en-US" sz="1200" b="1" dirty="0">
                <a:latin typeface="Liberation Sans" panose="020B0604020202020204" pitchFamily="34" charset="0"/>
              </a:rPr>
              <a:t>ILLUSTRATION 13-17</a:t>
            </a:r>
          </a:p>
          <a:p>
            <a:pPr algn="l"/>
            <a:r>
              <a:rPr lang="en-US" sz="1200" dirty="0">
                <a:latin typeface="Liberation Sans" panose="020B0604020202020204" pitchFamily="34" charset="0"/>
              </a:rPr>
              <a:t>Summary of solvency ratios</a:t>
            </a:r>
          </a:p>
        </p:txBody>
      </p:sp>
      <p:sp>
        <p:nvSpPr>
          <p:cNvPr id="6"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altLang="en-US" sz="1600" b="1" i="1" dirty="0" smtClean="0">
                <a:solidFill>
                  <a:schemeClr val="bg2"/>
                </a:solidFill>
                <a:latin typeface="Liberation Sans" panose="020B0604020202020204" pitchFamily="34" charset="0"/>
              </a:rPr>
              <a:t>LO 3</a:t>
            </a:r>
            <a:endParaRPr lang="en-US" altLang="en-US" sz="1600" b="1" i="1" dirty="0">
              <a:solidFill>
                <a:schemeClr val="bg2"/>
              </a:solidFill>
              <a:latin typeface="Liberation Sans" panose="020B0604020202020204" pitchFamily="34" charset="0"/>
            </a:endParaRPr>
          </a:p>
        </p:txBody>
      </p:sp>
    </p:spTree>
  </p:cSld>
  <p:clrMapOvr>
    <a:masterClrMapping/>
  </p:clrMapOvr>
  <p:transition>
    <p:wipe dir="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9" name="Rectangle 2"/>
          <p:cNvSpPr>
            <a:spLocks noChangeArrowheads="1"/>
          </p:cNvSpPr>
          <p:nvPr/>
        </p:nvSpPr>
        <p:spPr bwMode="auto">
          <a:xfrm>
            <a:off x="609600" y="304800"/>
            <a:ext cx="81534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PROFITABILITY RATIOS</a:t>
            </a:r>
            <a:endParaRPr lang="en-US" altLang="en-US" sz="3200" b="1" dirty="0">
              <a:solidFill>
                <a:schemeClr val="tx2">
                  <a:lumMod val="50000"/>
                </a:schemeClr>
              </a:solidFill>
              <a:latin typeface="Liberation Sans" panose="020B0604020202020204" pitchFamily="34" charset="0"/>
            </a:endParaRPr>
          </a:p>
        </p:txBody>
      </p:sp>
      <p:pic>
        <p:nvPicPr>
          <p:cNvPr id="14940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1262" y="1295400"/>
            <a:ext cx="6713538" cy="5265271"/>
          </a:xfrm>
          <a:prstGeom prst="rect">
            <a:avLst/>
          </a:prstGeom>
          <a:noFill/>
          <a:ln w="19050" cap="sq" algn="ctr">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Lst>
        </p:spPr>
      </p:pic>
      <p:sp>
        <p:nvSpPr>
          <p:cNvPr id="2" name="Rectangle 1"/>
          <p:cNvSpPr/>
          <p:nvPr/>
        </p:nvSpPr>
        <p:spPr>
          <a:xfrm>
            <a:off x="5791200" y="775648"/>
            <a:ext cx="2286000" cy="461665"/>
          </a:xfrm>
          <a:prstGeom prst="rect">
            <a:avLst/>
          </a:prstGeom>
          <a:solidFill>
            <a:schemeClr val="accent3"/>
          </a:solidFill>
        </p:spPr>
        <p:txBody>
          <a:bodyPr wrap="square">
            <a:spAutoFit/>
          </a:bodyPr>
          <a:lstStyle/>
          <a:p>
            <a:pPr algn="l"/>
            <a:r>
              <a:rPr lang="en-US" sz="1200" b="1" dirty="0">
                <a:latin typeface="Liberation Sans" panose="020B0604020202020204" pitchFamily="34" charset="0"/>
              </a:rPr>
              <a:t>ILLUSTRATION 13-18</a:t>
            </a:r>
          </a:p>
          <a:p>
            <a:pPr algn="l"/>
            <a:r>
              <a:rPr lang="en-US" sz="1200" dirty="0">
                <a:latin typeface="Liberation Sans" panose="020B0604020202020204" pitchFamily="34" charset="0"/>
              </a:rPr>
              <a:t>Summary of </a:t>
            </a:r>
            <a:r>
              <a:rPr lang="en-US" sz="1200" dirty="0" smtClean="0">
                <a:latin typeface="Liberation Sans" panose="020B0604020202020204" pitchFamily="34" charset="0"/>
              </a:rPr>
              <a:t>profitability </a:t>
            </a:r>
            <a:r>
              <a:rPr lang="en-US" sz="1200" dirty="0">
                <a:latin typeface="Liberation Sans" panose="020B0604020202020204" pitchFamily="34" charset="0"/>
              </a:rPr>
              <a:t>ratios</a:t>
            </a:r>
          </a:p>
        </p:txBody>
      </p:sp>
      <p:sp>
        <p:nvSpPr>
          <p:cNvPr id="6"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altLang="en-US" sz="1600" b="1" i="1" dirty="0" smtClean="0">
                <a:solidFill>
                  <a:schemeClr val="bg2"/>
                </a:solidFill>
                <a:latin typeface="Liberation Sans" panose="020B0604020202020204" pitchFamily="34" charset="0"/>
              </a:rPr>
              <a:t>LO 3</a:t>
            </a:r>
            <a:endParaRPr lang="en-US" altLang="en-US" sz="1600" b="1" i="1" dirty="0">
              <a:solidFill>
                <a:schemeClr val="bg2"/>
              </a:solidFill>
              <a:latin typeface="Liberation Sans" panose="020B0604020202020204" pitchFamily="34" charset="0"/>
            </a:endParaRPr>
          </a:p>
        </p:txBody>
      </p:sp>
    </p:spTree>
  </p:cSld>
  <p:clrMapOvr>
    <a:masterClrMapping/>
  </p:clrMapOvr>
  <p:transition>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7090" name="Picture 2" descr="https://s3.amazonaws.com/wsp-blog-images/uploads/2018/04/30111311/fpa-rol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19200"/>
            <a:ext cx="8806862" cy="4876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76560" y="228600"/>
            <a:ext cx="8782701" cy="461665"/>
          </a:xfrm>
          <a:prstGeom prst="rect">
            <a:avLst/>
          </a:prstGeom>
        </p:spPr>
        <p:txBody>
          <a:bodyPr wrap="square">
            <a:spAutoFit/>
          </a:bodyPr>
          <a:lstStyle/>
          <a:p>
            <a:r>
              <a:rPr lang="en-US" dirty="0"/>
              <a:t>Financial Planning &amp; Analysis (FP&amp;A</a:t>
            </a:r>
            <a:r>
              <a:rPr lang="en-US" dirty="0" smtClean="0"/>
              <a:t>) - Roles</a:t>
            </a:r>
            <a:endParaRPr lang="en-US" dirty="0"/>
          </a:p>
        </p:txBody>
      </p:sp>
      <p:sp>
        <p:nvSpPr>
          <p:cNvPr id="4" name="Rectangle 3"/>
          <p:cNvSpPr/>
          <p:nvPr/>
        </p:nvSpPr>
        <p:spPr>
          <a:xfrm>
            <a:off x="4419600" y="6492675"/>
            <a:ext cx="4572000" cy="400110"/>
          </a:xfrm>
          <a:prstGeom prst="rect">
            <a:avLst/>
          </a:prstGeom>
        </p:spPr>
        <p:txBody>
          <a:bodyPr>
            <a:spAutoFit/>
          </a:bodyPr>
          <a:lstStyle/>
          <a:p>
            <a:r>
              <a:rPr lang="en-US" sz="1000" dirty="0">
                <a:hlinkClick r:id="rId3"/>
              </a:rPr>
              <a:t>https://www.wallstreetprep.com/knowledge/guide-fpa-financial-planning-analysis-responsibilities-job-description/</a:t>
            </a:r>
            <a:endParaRPr lang="en-US" sz="1000" dirty="0"/>
          </a:p>
        </p:txBody>
      </p:sp>
    </p:spTree>
    <p:extLst>
      <p:ext uri="{BB962C8B-B14F-4D97-AF65-F5344CB8AC3E}">
        <p14:creationId xmlns:p14="http://schemas.microsoft.com/office/powerpoint/2010/main" val="454764392"/>
      </p:ext>
    </p:extLst>
  </p:cSld>
  <p:clrMapOvr>
    <a:masterClrMapping/>
  </p:clrMapOvr>
  <p:transition>
    <p:wipe dir="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Text Box 13"/>
          <p:cNvSpPr txBox="1">
            <a:spLocks noChangeArrowheads="1"/>
          </p:cNvSpPr>
          <p:nvPr/>
        </p:nvSpPr>
        <p:spPr bwMode="auto">
          <a:xfrm>
            <a:off x="8153400" y="64452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altLang="en-US" sz="1600" b="1" i="1" dirty="0" smtClean="0">
                <a:solidFill>
                  <a:schemeClr val="bg2"/>
                </a:solidFill>
                <a:latin typeface="Liberation Sans" panose="020B0604020202020204" pitchFamily="34" charset="0"/>
              </a:rPr>
              <a:t>LO 3</a:t>
            </a:r>
            <a:endParaRPr lang="en-US" altLang="en-US" sz="1600" b="1" i="1" dirty="0">
              <a:solidFill>
                <a:schemeClr val="bg2"/>
              </a:solidFill>
              <a:latin typeface="Liberation Sans" panose="020B0604020202020204" pitchFamily="34" charset="0"/>
            </a:endParaRPr>
          </a:p>
        </p:txBody>
      </p:sp>
      <p:sp>
        <p:nvSpPr>
          <p:cNvPr id="3" name="Rectangle 2"/>
          <p:cNvSpPr>
            <a:spLocks noChangeArrowheads="1"/>
          </p:cNvSpPr>
          <p:nvPr/>
        </p:nvSpPr>
        <p:spPr bwMode="auto">
          <a:xfrm>
            <a:off x="457200" y="381000"/>
            <a:ext cx="3276600" cy="560388"/>
          </a:xfrm>
          <a:prstGeom prst="rect">
            <a:avLst/>
          </a:prstGeom>
          <a:solidFill>
            <a:srgbClr val="009900"/>
          </a:solidFill>
          <a:ln>
            <a:noFill/>
          </a:ln>
          <a:effectLst/>
        </p:spPr>
        <p:txBody>
          <a:bodyPr lIns="90488" tIns="44450" rIns="90488" bIns="44450" anchor="ctr" anchorCtr="0"/>
          <a:lstStyle/>
          <a:p>
            <a:pPr marL="53975" algn="l"/>
            <a:r>
              <a:rPr lang="en-US" altLang="en-US" b="1" i="0" dirty="0" smtClean="0">
                <a:solidFill>
                  <a:schemeClr val="accent3"/>
                </a:solidFill>
                <a:latin typeface="Liberation Sans" panose="020B0604020202020204" pitchFamily="34" charset="0"/>
              </a:rPr>
              <a:t>INVESTOR INSIGHT</a:t>
            </a:r>
            <a:endParaRPr lang="en-US" altLang="en-US" b="1" i="0" dirty="0">
              <a:solidFill>
                <a:schemeClr val="accent3"/>
              </a:solidFill>
              <a:latin typeface="Liberation Sans" panose="020B0604020202020204" pitchFamily="34" charset="0"/>
            </a:endParaRPr>
          </a:p>
        </p:txBody>
      </p:sp>
      <p:sp>
        <p:nvSpPr>
          <p:cNvPr id="2" name="Rectangle 1"/>
          <p:cNvSpPr/>
          <p:nvPr/>
        </p:nvSpPr>
        <p:spPr>
          <a:xfrm>
            <a:off x="449240" y="1031544"/>
            <a:ext cx="8229600" cy="5324535"/>
          </a:xfrm>
          <a:prstGeom prst="rect">
            <a:avLst/>
          </a:prstGeom>
        </p:spPr>
        <p:txBody>
          <a:bodyPr wrap="square">
            <a:spAutoFit/>
          </a:bodyPr>
          <a:lstStyle/>
          <a:p>
            <a:pPr algn="just">
              <a:lnSpc>
                <a:spcPct val="110000"/>
              </a:lnSpc>
              <a:spcBef>
                <a:spcPts val="600"/>
              </a:spcBef>
            </a:pPr>
            <a:r>
              <a:rPr lang="en-US" sz="1900" b="1" dirty="0" smtClean="0">
                <a:latin typeface="Liberation Sans" panose="020B0604020202020204" pitchFamily="34" charset="0"/>
              </a:rPr>
              <a:t>High Ratings Can Bring Low Returns</a:t>
            </a:r>
          </a:p>
          <a:p>
            <a:pPr algn="just">
              <a:lnSpc>
                <a:spcPct val="110000"/>
              </a:lnSpc>
              <a:spcBef>
                <a:spcPts val="600"/>
              </a:spcBef>
            </a:pPr>
            <a:r>
              <a:rPr lang="en-US" sz="1900" b="1" dirty="0" smtClean="0">
                <a:solidFill>
                  <a:srgbClr val="CC0000"/>
                </a:solidFill>
                <a:latin typeface="Liberation Sans" panose="020B0604020202020204" pitchFamily="34" charset="0"/>
              </a:rPr>
              <a:t>Moody’s</a:t>
            </a:r>
            <a:r>
              <a:rPr lang="en-US" sz="1900" b="1" dirty="0">
                <a:solidFill>
                  <a:srgbClr val="CC0000"/>
                </a:solidFill>
                <a:latin typeface="Liberation Sans" panose="020B0604020202020204" pitchFamily="34" charset="0"/>
              </a:rPr>
              <a:t>, Standard &amp; Poor’s</a:t>
            </a:r>
            <a:r>
              <a:rPr lang="en-US" sz="1900" dirty="0" smtClean="0">
                <a:latin typeface="Liberation Sans" panose="020B0604020202020204" pitchFamily="34" charset="0"/>
              </a:rPr>
              <a:t>, and </a:t>
            </a:r>
            <a:r>
              <a:rPr lang="en-US" sz="1900" b="1" dirty="0">
                <a:solidFill>
                  <a:srgbClr val="CC0000"/>
                </a:solidFill>
                <a:latin typeface="Liberation Sans" panose="020B0604020202020204" pitchFamily="34" charset="0"/>
              </a:rPr>
              <a:t>Fitch</a:t>
            </a:r>
            <a:r>
              <a:rPr lang="en-US" sz="1900" dirty="0">
                <a:latin typeface="Liberation Sans" panose="020B0604020202020204" pitchFamily="34" charset="0"/>
              </a:rPr>
              <a:t> are three big </a:t>
            </a:r>
            <a:r>
              <a:rPr lang="en-US" sz="1900" dirty="0" smtClean="0">
                <a:latin typeface="Liberation Sans" panose="020B0604020202020204" pitchFamily="34" charset="0"/>
              </a:rPr>
              <a:t>firms that </a:t>
            </a:r>
            <a:r>
              <a:rPr lang="en-US" sz="1900" dirty="0">
                <a:latin typeface="Liberation Sans" panose="020B0604020202020204" pitchFamily="34" charset="0"/>
              </a:rPr>
              <a:t>perform </a:t>
            </a:r>
            <a:r>
              <a:rPr lang="en-US" sz="1900" dirty="0" smtClean="0">
                <a:latin typeface="Liberation Sans" panose="020B0604020202020204" pitchFamily="34" charset="0"/>
              </a:rPr>
              <a:t>financial analysis on </a:t>
            </a:r>
            <a:r>
              <a:rPr lang="en-US" sz="1900" dirty="0">
                <a:latin typeface="Liberation Sans" panose="020B0604020202020204" pitchFamily="34" charset="0"/>
              </a:rPr>
              <a:t>publicly traded </a:t>
            </a:r>
            <a:r>
              <a:rPr lang="en-US" sz="1900" dirty="0" smtClean="0">
                <a:latin typeface="Liberation Sans" panose="020B0604020202020204" pitchFamily="34" charset="0"/>
              </a:rPr>
              <a:t>companies and </a:t>
            </a:r>
            <a:r>
              <a:rPr lang="en-US" sz="1900" dirty="0">
                <a:latin typeface="Liberation Sans" panose="020B0604020202020204" pitchFamily="34" charset="0"/>
              </a:rPr>
              <a:t>then publish ratings </a:t>
            </a:r>
            <a:r>
              <a:rPr lang="en-US" sz="1900" dirty="0" smtClean="0">
                <a:latin typeface="Liberation Sans" panose="020B0604020202020204" pitchFamily="34" charset="0"/>
              </a:rPr>
              <a:t>of the </a:t>
            </a:r>
            <a:r>
              <a:rPr lang="en-US" sz="1900" dirty="0">
                <a:latin typeface="Liberation Sans" panose="020B0604020202020204" pitchFamily="34" charset="0"/>
              </a:rPr>
              <a:t>companies’ creditworthiness</a:t>
            </a:r>
            <a:r>
              <a:rPr lang="en-US" sz="1900" dirty="0" smtClean="0">
                <a:latin typeface="Liberation Sans" panose="020B0604020202020204" pitchFamily="34" charset="0"/>
              </a:rPr>
              <a:t>. Investors </a:t>
            </a:r>
            <a:r>
              <a:rPr lang="en-US" sz="1900" dirty="0">
                <a:latin typeface="Liberation Sans" panose="020B0604020202020204" pitchFamily="34" charset="0"/>
              </a:rPr>
              <a:t>and lenders rely </a:t>
            </a:r>
            <a:r>
              <a:rPr lang="en-US" sz="1900" dirty="0" smtClean="0">
                <a:latin typeface="Liberation Sans" panose="020B0604020202020204" pitchFamily="34" charset="0"/>
              </a:rPr>
              <a:t>heavily on </a:t>
            </a:r>
            <a:r>
              <a:rPr lang="en-US" sz="1900" dirty="0">
                <a:latin typeface="Liberation Sans" panose="020B0604020202020204" pitchFamily="34" charset="0"/>
              </a:rPr>
              <a:t>these ratings in making </a:t>
            </a:r>
            <a:r>
              <a:rPr lang="en-US" sz="1900" dirty="0" smtClean="0">
                <a:latin typeface="Liberation Sans" panose="020B0604020202020204" pitchFamily="34" charset="0"/>
              </a:rPr>
              <a:t>investment and </a:t>
            </a:r>
            <a:r>
              <a:rPr lang="en-US" sz="1900" dirty="0">
                <a:latin typeface="Liberation Sans" panose="020B0604020202020204" pitchFamily="34" charset="0"/>
              </a:rPr>
              <a:t>lending decisions</a:t>
            </a:r>
            <a:r>
              <a:rPr lang="en-US" sz="1900" dirty="0" smtClean="0">
                <a:latin typeface="Liberation Sans" panose="020B0604020202020204" pitchFamily="34" charset="0"/>
              </a:rPr>
              <a:t>. Some </a:t>
            </a:r>
            <a:r>
              <a:rPr lang="en-US" sz="1900" dirty="0">
                <a:latin typeface="Liberation Sans" panose="020B0604020202020204" pitchFamily="34" charset="0"/>
              </a:rPr>
              <a:t>people feel that the collapse of the </a:t>
            </a:r>
            <a:r>
              <a:rPr lang="en-US" sz="1900" dirty="0" smtClean="0">
                <a:latin typeface="Liberation Sans" panose="020B0604020202020204" pitchFamily="34" charset="0"/>
              </a:rPr>
              <a:t>financial markets was </a:t>
            </a:r>
            <a:r>
              <a:rPr lang="en-US" sz="1900" dirty="0">
                <a:latin typeface="Liberation Sans" panose="020B0604020202020204" pitchFamily="34" charset="0"/>
              </a:rPr>
              <a:t>worsened by inadequate research reports and </a:t>
            </a:r>
            <a:r>
              <a:rPr lang="en-US" sz="1900" dirty="0" smtClean="0">
                <a:latin typeface="Liberation Sans" panose="020B0604020202020204" pitchFamily="34" charset="0"/>
              </a:rPr>
              <a:t>ratings provided </a:t>
            </a:r>
            <a:r>
              <a:rPr lang="en-US" sz="1900" dirty="0">
                <a:latin typeface="Liberation Sans" panose="020B0604020202020204" pitchFamily="34" charset="0"/>
              </a:rPr>
              <a:t>by the </a:t>
            </a:r>
            <a:r>
              <a:rPr lang="en-US" sz="1900" dirty="0" smtClean="0">
                <a:latin typeface="Liberation Sans" panose="020B0604020202020204" pitchFamily="34" charset="0"/>
              </a:rPr>
              <a:t>financial </a:t>
            </a:r>
            <a:r>
              <a:rPr lang="en-US" sz="1900" dirty="0">
                <a:latin typeface="Liberation Sans" panose="020B0604020202020204" pitchFamily="34" charset="0"/>
              </a:rPr>
              <a:t>rating agencies. Critics contend </a:t>
            </a:r>
            <a:r>
              <a:rPr lang="en-US" sz="1900" dirty="0" smtClean="0">
                <a:latin typeface="Liberation Sans" panose="020B0604020202020204" pitchFamily="34" charset="0"/>
              </a:rPr>
              <a:t>that the </a:t>
            </a:r>
            <a:r>
              <a:rPr lang="en-US" sz="1900" dirty="0">
                <a:latin typeface="Liberation Sans" panose="020B0604020202020204" pitchFamily="34" charset="0"/>
              </a:rPr>
              <a:t>rating agencies were reluctant to give large </a:t>
            </a:r>
            <a:r>
              <a:rPr lang="en-US" sz="1900" dirty="0" smtClean="0">
                <a:latin typeface="Liberation Sans" panose="020B0604020202020204" pitchFamily="34" charset="0"/>
              </a:rPr>
              <a:t>companies low </a:t>
            </a:r>
            <a:r>
              <a:rPr lang="en-US" sz="1900" dirty="0">
                <a:latin typeface="Liberation Sans" panose="020B0604020202020204" pitchFamily="34" charset="0"/>
              </a:rPr>
              <a:t>ratings because they feared that by offending them </a:t>
            </a:r>
            <a:r>
              <a:rPr lang="en-US" sz="1900" dirty="0" smtClean="0">
                <a:latin typeface="Liberation Sans" panose="020B0604020202020204" pitchFamily="34" charset="0"/>
              </a:rPr>
              <a:t>they would </a:t>
            </a:r>
            <a:r>
              <a:rPr lang="en-US" sz="1900" dirty="0">
                <a:latin typeface="Liberation Sans" panose="020B0604020202020204" pitchFamily="34" charset="0"/>
              </a:rPr>
              <a:t>lose out on business opportunities. For example, </a:t>
            </a:r>
            <a:r>
              <a:rPr lang="en-US" sz="1900" dirty="0" smtClean="0">
                <a:latin typeface="Liberation Sans" panose="020B0604020202020204" pitchFamily="34" charset="0"/>
              </a:rPr>
              <a:t>the rating </a:t>
            </a:r>
            <a:r>
              <a:rPr lang="en-US" sz="1900" dirty="0">
                <a:latin typeface="Liberation Sans" panose="020B0604020202020204" pitchFamily="34" charset="0"/>
              </a:rPr>
              <a:t>agencies gave many so-called mortgage-backed </a:t>
            </a:r>
            <a:r>
              <a:rPr lang="en-US" sz="1900" dirty="0" smtClean="0">
                <a:latin typeface="Liberation Sans" panose="020B0604020202020204" pitchFamily="34" charset="0"/>
              </a:rPr>
              <a:t>securities ratings </a:t>
            </a:r>
            <a:r>
              <a:rPr lang="en-US" sz="1900" dirty="0">
                <a:latin typeface="Liberation Sans" panose="020B0604020202020204" pitchFamily="34" charset="0"/>
              </a:rPr>
              <a:t>that suggested that they were low risk. Later, </a:t>
            </a:r>
            <a:r>
              <a:rPr lang="en-US" sz="1900" dirty="0" smtClean="0">
                <a:latin typeface="Liberation Sans" panose="020B0604020202020204" pitchFamily="34" charset="0"/>
              </a:rPr>
              <a:t>many of </a:t>
            </a:r>
            <a:r>
              <a:rPr lang="en-US" sz="1900" dirty="0">
                <a:latin typeface="Liberation Sans" panose="020B0604020202020204" pitchFamily="34" charset="0"/>
              </a:rPr>
              <a:t>these very securities became completely worthless. </a:t>
            </a:r>
            <a:r>
              <a:rPr lang="en-US" sz="1900" dirty="0" smtClean="0">
                <a:latin typeface="Liberation Sans" panose="020B0604020202020204" pitchFamily="34" charset="0"/>
              </a:rPr>
              <a:t>Steps have </a:t>
            </a:r>
            <a:r>
              <a:rPr lang="en-US" sz="1900" dirty="0">
                <a:latin typeface="Liberation Sans" panose="020B0604020202020204" pitchFamily="34" charset="0"/>
              </a:rPr>
              <a:t>been taken to reduce the </a:t>
            </a:r>
            <a:r>
              <a:rPr lang="en-US" sz="1900" dirty="0" smtClean="0">
                <a:latin typeface="Liberation Sans" panose="020B0604020202020204" pitchFamily="34" charset="0"/>
              </a:rPr>
              <a:t>conflicts </a:t>
            </a:r>
            <a:r>
              <a:rPr lang="en-US" sz="1900" dirty="0">
                <a:latin typeface="Liberation Sans" panose="020B0604020202020204" pitchFamily="34" charset="0"/>
              </a:rPr>
              <a:t>of interest that lead </a:t>
            </a:r>
            <a:r>
              <a:rPr lang="en-US" sz="1900" dirty="0" smtClean="0">
                <a:latin typeface="Liberation Sans" panose="020B0604020202020204" pitchFamily="34" charset="0"/>
              </a:rPr>
              <a:t>to these </a:t>
            </a:r>
            <a:r>
              <a:rPr lang="en-US" sz="1900" dirty="0">
                <a:latin typeface="Liberation Sans" panose="020B0604020202020204" pitchFamily="34" charset="0"/>
              </a:rPr>
              <a:t>faulty ratings</a:t>
            </a:r>
            <a:r>
              <a:rPr lang="en-US" sz="1900" dirty="0" smtClean="0">
                <a:latin typeface="Liberation Sans" panose="020B0604020202020204" pitchFamily="34" charset="0"/>
              </a:rPr>
              <a:t>. </a:t>
            </a:r>
          </a:p>
          <a:p>
            <a:pPr algn="just">
              <a:lnSpc>
                <a:spcPct val="110000"/>
              </a:lnSpc>
              <a:spcBef>
                <a:spcPts val="600"/>
              </a:spcBef>
            </a:pPr>
            <a:r>
              <a:rPr lang="en-US" sz="1700" i="1" dirty="0" smtClean="0">
                <a:latin typeface="Liberation Sans" panose="020B0604020202020204" pitchFamily="34" charset="0"/>
              </a:rPr>
              <a:t>Source</a:t>
            </a:r>
            <a:r>
              <a:rPr lang="en-US" sz="1700" i="1" dirty="0">
                <a:latin typeface="Liberation Sans" panose="020B0604020202020204" pitchFamily="34" charset="0"/>
              </a:rPr>
              <a:t>: </a:t>
            </a:r>
            <a:r>
              <a:rPr lang="en-US" sz="1700" dirty="0">
                <a:latin typeface="Liberation Sans" panose="020B0604020202020204" pitchFamily="34" charset="0"/>
              </a:rPr>
              <a:t>Aaron Lucchetti and Judith Burns, “Moody’s CEO </a:t>
            </a:r>
            <a:r>
              <a:rPr lang="en-US" sz="1700" dirty="0" smtClean="0">
                <a:latin typeface="Liberation Sans" panose="020B0604020202020204" pitchFamily="34" charset="0"/>
              </a:rPr>
              <a:t>Warned Profit </a:t>
            </a:r>
            <a:r>
              <a:rPr lang="en-US" sz="1700" dirty="0">
                <a:latin typeface="Liberation Sans" panose="020B0604020202020204" pitchFamily="34" charset="0"/>
              </a:rPr>
              <a:t>Push Posed a Risk to Quality of Ratings,” </a:t>
            </a:r>
            <a:r>
              <a:rPr lang="en-US" sz="1700" i="1" dirty="0">
                <a:latin typeface="Liberation Sans" panose="020B0604020202020204" pitchFamily="34" charset="0"/>
              </a:rPr>
              <a:t>Wall Street </a:t>
            </a:r>
            <a:r>
              <a:rPr lang="en-US" sz="1700" i="1" dirty="0" smtClean="0">
                <a:latin typeface="Liberation Sans" panose="020B0604020202020204" pitchFamily="34" charset="0"/>
              </a:rPr>
              <a:t>Journal Online </a:t>
            </a:r>
            <a:r>
              <a:rPr lang="en-US" sz="1700" dirty="0">
                <a:latin typeface="Liberation Sans" panose="020B0604020202020204" pitchFamily="34" charset="0"/>
              </a:rPr>
              <a:t>(October 23, 2008).</a:t>
            </a:r>
          </a:p>
        </p:txBody>
      </p:sp>
      <p:sp>
        <p:nvSpPr>
          <p:cNvPr id="7" name="Rectangle 6"/>
          <p:cNvSpPr>
            <a:spLocks noChangeArrowheads="1"/>
          </p:cNvSpPr>
          <p:nvPr/>
        </p:nvSpPr>
        <p:spPr bwMode="auto">
          <a:xfrm>
            <a:off x="527712" y="6340543"/>
            <a:ext cx="8092440" cy="89939"/>
          </a:xfrm>
          <a:prstGeom prst="rect">
            <a:avLst/>
          </a:prstGeom>
          <a:solidFill>
            <a:srgbClr val="006600"/>
          </a:solidFill>
          <a:ln>
            <a:noFill/>
          </a:ln>
          <a:effectLst/>
        </p:spPr>
        <p:txBody>
          <a:bodyPr lIns="90488" tIns="44450" rIns="90488" bIns="44450" anchor="ctr" anchorCtr="0"/>
          <a:lstStyle/>
          <a:p>
            <a:pPr marL="53975" algn="l"/>
            <a:endParaRPr lang="en-US" altLang="en-US" sz="2800" b="1" i="0" dirty="0">
              <a:solidFill>
                <a:schemeClr val="accent3"/>
              </a:solidFill>
              <a:effectLst>
                <a:outerShdw blurRad="38100" dist="38100" dir="2700000" algn="tl">
                  <a:srgbClr val="000000">
                    <a:alpha val="43137"/>
                  </a:srgbClr>
                </a:outerShdw>
              </a:effectLst>
              <a:latin typeface="Liberation Sans" panose="020B0604020202020204" pitchFamily="34" charset="0"/>
            </a:endParaRPr>
          </a:p>
        </p:txBody>
      </p:sp>
    </p:spTree>
    <p:extLst>
      <p:ext uri="{BB962C8B-B14F-4D97-AF65-F5344CB8AC3E}">
        <p14:creationId xmlns:p14="http://schemas.microsoft.com/office/powerpoint/2010/main" val="162267223"/>
      </p:ext>
    </p:extLst>
  </p:cSld>
  <p:clrMapOvr>
    <a:masterClrMapping/>
  </p:clrMapOvr>
  <p:transition>
    <p:wipe dir="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8194" name="Rectangle 2"/>
          <p:cNvSpPr>
            <a:spLocks noChangeArrowheads="1"/>
          </p:cNvSpPr>
          <p:nvPr/>
        </p:nvSpPr>
        <p:spPr bwMode="auto">
          <a:xfrm>
            <a:off x="685800" y="1600200"/>
            <a:ext cx="8001000" cy="453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05000"/>
              </a:lnSpc>
              <a:spcBef>
                <a:spcPct val="35000"/>
              </a:spcBef>
            </a:pPr>
            <a:r>
              <a:rPr lang="en-US" altLang="en-US" dirty="0">
                <a:latin typeface="Liberation Sans" panose="020B0604020202020204" pitchFamily="34" charset="0"/>
              </a:rPr>
              <a:t>Analyzing financial statements involves:</a:t>
            </a:r>
          </a:p>
        </p:txBody>
      </p:sp>
      <p:sp>
        <p:nvSpPr>
          <p:cNvPr id="1288196" name="AutoShape 4"/>
          <p:cNvSpPr>
            <a:spLocks noChangeArrowheads="1"/>
          </p:cNvSpPr>
          <p:nvPr/>
        </p:nvSpPr>
        <p:spPr bwMode="auto">
          <a:xfrm>
            <a:off x="762000" y="2286000"/>
            <a:ext cx="3276600" cy="1066800"/>
          </a:xfrm>
          <a:prstGeom prst="bevel">
            <a:avLst>
              <a:gd name="adj" fmla="val 12500"/>
            </a:avLst>
          </a:prstGeom>
          <a:solidFill>
            <a:srgbClr val="FFFFC5"/>
          </a:solidFill>
          <a:ln w="12700">
            <a:solidFill>
              <a:schemeClr val="tx1"/>
            </a:solidFill>
            <a:miter lim="800000"/>
            <a:headEnd/>
            <a:tailEnd/>
          </a:ln>
          <a:effectLst/>
          <a:extLst/>
        </p:spPr>
        <p:txBody>
          <a:bodyPr wrap="none" anchor="ctr"/>
          <a:lstStyle/>
          <a:p>
            <a:r>
              <a:rPr lang="en-US" altLang="en-US" sz="2300" b="1" dirty="0">
                <a:latin typeface="Liberation Sans" panose="020B0604020202020204" pitchFamily="34" charset="0"/>
              </a:rPr>
              <a:t>Characteristics</a:t>
            </a:r>
          </a:p>
        </p:txBody>
      </p:sp>
      <p:sp>
        <p:nvSpPr>
          <p:cNvPr id="1288197" name="AutoShape 5"/>
          <p:cNvSpPr>
            <a:spLocks noChangeArrowheads="1"/>
          </p:cNvSpPr>
          <p:nvPr/>
        </p:nvSpPr>
        <p:spPr bwMode="auto">
          <a:xfrm>
            <a:off x="5105400" y="2286000"/>
            <a:ext cx="3276600" cy="1066800"/>
          </a:xfrm>
          <a:prstGeom prst="bevel">
            <a:avLst>
              <a:gd name="adj" fmla="val 12500"/>
            </a:avLst>
          </a:prstGeom>
          <a:solidFill>
            <a:srgbClr val="FFFFC5"/>
          </a:solidFill>
          <a:ln w="12700">
            <a:solidFill>
              <a:schemeClr val="tx1"/>
            </a:solidFill>
            <a:miter lim="800000"/>
            <a:headEnd/>
            <a:tailEnd/>
          </a:ln>
          <a:effectLst/>
          <a:extLst/>
        </p:spPr>
        <p:txBody>
          <a:bodyPr wrap="none" anchor="ctr"/>
          <a:lstStyle/>
          <a:p>
            <a:r>
              <a:rPr lang="en-US" altLang="en-US" sz="2300" b="1" dirty="0">
                <a:latin typeface="Liberation Sans" panose="020B0604020202020204" pitchFamily="34" charset="0"/>
              </a:rPr>
              <a:t>Comparison </a:t>
            </a:r>
          </a:p>
          <a:p>
            <a:r>
              <a:rPr lang="en-US" altLang="en-US" sz="2300" b="1" dirty="0">
                <a:latin typeface="Liberation Sans" panose="020B0604020202020204" pitchFamily="34" charset="0"/>
              </a:rPr>
              <a:t>Bases</a:t>
            </a:r>
          </a:p>
        </p:txBody>
      </p:sp>
      <p:sp>
        <p:nvSpPr>
          <p:cNvPr id="1288199" name="Rectangle 7"/>
          <p:cNvSpPr>
            <a:spLocks noChangeArrowheads="1"/>
          </p:cNvSpPr>
          <p:nvPr/>
        </p:nvSpPr>
        <p:spPr bwMode="auto">
          <a:xfrm>
            <a:off x="838200" y="3469944"/>
            <a:ext cx="3276600" cy="160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lIns="90488" tIns="109728" rIns="90488" bIns="44450"/>
          <a:lstStyle>
            <a:lvl1pPr marL="400050" indent="-400050" algn="l">
              <a:spcBef>
                <a:spcPct val="20000"/>
              </a:spcBef>
              <a:buClr>
                <a:schemeClr val="accent2"/>
              </a:buClr>
              <a:buSzPct val="75000"/>
              <a:buFont typeface="Wingdings" pitchFamily="2" charset="2"/>
              <a:buChar char="l"/>
              <a:defRPr sz="2800" b="1">
                <a:solidFill>
                  <a:schemeClr val="bg2"/>
                </a:solidFill>
                <a:effectLst>
                  <a:outerShdw blurRad="38100" dist="38100" dir="2700000" algn="tl">
                    <a:srgbClr val="C0C0C0"/>
                  </a:outerShdw>
                </a:effectLst>
                <a:latin typeface="Arial" charset="0"/>
              </a:defRPr>
            </a:lvl1pPr>
            <a:lvl2pPr marL="742950" indent="-228600" algn="l">
              <a:spcBef>
                <a:spcPct val="20000"/>
              </a:spcBef>
              <a:buClr>
                <a:schemeClr val="accent2"/>
              </a:buClr>
              <a:buSzPct val="75000"/>
              <a:buFont typeface="Wingdings" pitchFamily="2" charset="2"/>
              <a:buChar char="l"/>
              <a:defRPr sz="2400" b="1">
                <a:solidFill>
                  <a:schemeClr val="bg2"/>
                </a:solidFill>
                <a:effectLst>
                  <a:outerShdw blurRad="38100" dist="38100" dir="2700000" algn="tl">
                    <a:srgbClr val="C0C0C0"/>
                  </a:outerShdw>
                </a:effectLst>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Arial" charset="0"/>
              </a:defRPr>
            </a:lvl3pPr>
            <a:lvl4pPr marL="1543050" indent="-171450" algn="l">
              <a:spcBef>
                <a:spcPct val="20000"/>
              </a:spcBef>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Arial" charset="0"/>
              </a:defRPr>
            </a:lvl4pPr>
            <a:lvl5pPr marL="2000250" indent="-171450" algn="l">
              <a:spcBef>
                <a:spcPct val="20000"/>
              </a:spcBef>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Arial" charset="0"/>
              </a:defRPr>
            </a:lvl5pPr>
            <a:lvl6pPr marL="2457450" indent="-17145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Arial" charset="0"/>
              </a:defRPr>
            </a:lvl6pPr>
            <a:lvl7pPr marL="2914650" indent="-17145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Arial" charset="0"/>
              </a:defRPr>
            </a:lvl7pPr>
            <a:lvl8pPr marL="3371850" indent="-17145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Arial" charset="0"/>
              </a:defRPr>
            </a:lvl8pPr>
            <a:lvl9pPr marL="3829050" indent="-17145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Arial" charset="0"/>
              </a:defRPr>
            </a:lvl9pPr>
          </a:lstStyle>
          <a:p>
            <a:pPr>
              <a:lnSpc>
                <a:spcPct val="110000"/>
              </a:lnSpc>
              <a:spcBef>
                <a:spcPct val="35000"/>
              </a:spcBef>
              <a:buClr>
                <a:srgbClr val="CC0000"/>
              </a:buClr>
              <a:buSzPct val="80000"/>
              <a:buFont typeface="Wingdings" pitchFamily="2" charset="2"/>
              <a:buChar char="u"/>
            </a:pPr>
            <a:r>
              <a:rPr lang="en-US" altLang="en-US" sz="2200" b="0" dirty="0">
                <a:solidFill>
                  <a:schemeClr val="tx1"/>
                </a:solidFill>
                <a:effectLst/>
                <a:latin typeface="Liberation Sans" panose="020B0604020202020204" pitchFamily="34" charset="0"/>
              </a:rPr>
              <a:t>Liquidity</a:t>
            </a:r>
          </a:p>
          <a:p>
            <a:pPr>
              <a:lnSpc>
                <a:spcPct val="110000"/>
              </a:lnSpc>
              <a:spcBef>
                <a:spcPct val="35000"/>
              </a:spcBef>
              <a:buClr>
                <a:srgbClr val="CC0000"/>
              </a:buClr>
              <a:buSzPct val="80000"/>
              <a:buFont typeface="Wingdings" pitchFamily="2" charset="2"/>
              <a:buChar char="u"/>
            </a:pPr>
            <a:r>
              <a:rPr lang="en-US" altLang="en-US" sz="2200" b="0" dirty="0">
                <a:solidFill>
                  <a:schemeClr val="tx1"/>
                </a:solidFill>
                <a:effectLst/>
                <a:latin typeface="Liberation Sans" panose="020B0604020202020204" pitchFamily="34" charset="0"/>
              </a:rPr>
              <a:t>Profitability</a:t>
            </a:r>
          </a:p>
          <a:p>
            <a:pPr>
              <a:lnSpc>
                <a:spcPct val="110000"/>
              </a:lnSpc>
              <a:spcBef>
                <a:spcPct val="35000"/>
              </a:spcBef>
              <a:buClr>
                <a:srgbClr val="CC0000"/>
              </a:buClr>
              <a:buSzPct val="80000"/>
              <a:buFont typeface="Wingdings" pitchFamily="2" charset="2"/>
              <a:buChar char="u"/>
            </a:pPr>
            <a:r>
              <a:rPr lang="en-US" altLang="en-US" sz="2200" b="0" dirty="0">
                <a:solidFill>
                  <a:schemeClr val="tx1"/>
                </a:solidFill>
                <a:effectLst/>
                <a:latin typeface="Liberation Sans" panose="020B0604020202020204" pitchFamily="34" charset="0"/>
              </a:rPr>
              <a:t>Solvency</a:t>
            </a:r>
          </a:p>
        </p:txBody>
      </p:sp>
      <p:sp>
        <p:nvSpPr>
          <p:cNvPr id="1288200" name="Rectangle 8"/>
          <p:cNvSpPr>
            <a:spLocks noChangeArrowheads="1"/>
          </p:cNvSpPr>
          <p:nvPr/>
        </p:nvSpPr>
        <p:spPr bwMode="auto">
          <a:xfrm>
            <a:off x="5181600" y="3469944"/>
            <a:ext cx="3276600" cy="160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lIns="90488" tIns="109728" rIns="90488" bIns="44450"/>
          <a:lstStyle>
            <a:lvl1pPr marL="400050" indent="-400050" algn="l">
              <a:spcBef>
                <a:spcPct val="20000"/>
              </a:spcBef>
              <a:buClr>
                <a:schemeClr val="accent2"/>
              </a:buClr>
              <a:buSzPct val="75000"/>
              <a:buFont typeface="Wingdings" pitchFamily="2" charset="2"/>
              <a:buChar char="l"/>
              <a:defRPr sz="2800" b="1">
                <a:solidFill>
                  <a:schemeClr val="bg2"/>
                </a:solidFill>
                <a:effectLst>
                  <a:outerShdw blurRad="38100" dist="38100" dir="2700000" algn="tl">
                    <a:srgbClr val="C0C0C0"/>
                  </a:outerShdw>
                </a:effectLst>
                <a:latin typeface="Arial" charset="0"/>
              </a:defRPr>
            </a:lvl1pPr>
            <a:lvl2pPr marL="742950" indent="-228600" algn="l">
              <a:spcBef>
                <a:spcPct val="20000"/>
              </a:spcBef>
              <a:buClr>
                <a:schemeClr val="accent2"/>
              </a:buClr>
              <a:buSzPct val="75000"/>
              <a:buFont typeface="Wingdings" pitchFamily="2" charset="2"/>
              <a:buChar char="l"/>
              <a:defRPr sz="2400" b="1">
                <a:solidFill>
                  <a:schemeClr val="bg2"/>
                </a:solidFill>
                <a:effectLst>
                  <a:outerShdw blurRad="38100" dist="38100" dir="2700000" algn="tl">
                    <a:srgbClr val="C0C0C0"/>
                  </a:outerShdw>
                </a:effectLst>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Arial" charset="0"/>
              </a:defRPr>
            </a:lvl3pPr>
            <a:lvl4pPr marL="1543050" indent="-171450" algn="l">
              <a:spcBef>
                <a:spcPct val="20000"/>
              </a:spcBef>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Arial" charset="0"/>
              </a:defRPr>
            </a:lvl4pPr>
            <a:lvl5pPr marL="2000250" indent="-171450" algn="l">
              <a:spcBef>
                <a:spcPct val="20000"/>
              </a:spcBef>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Arial" charset="0"/>
              </a:defRPr>
            </a:lvl5pPr>
            <a:lvl6pPr marL="2457450" indent="-17145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Arial" charset="0"/>
              </a:defRPr>
            </a:lvl6pPr>
            <a:lvl7pPr marL="2914650" indent="-17145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Arial" charset="0"/>
              </a:defRPr>
            </a:lvl7pPr>
            <a:lvl8pPr marL="3371850" indent="-17145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Arial" charset="0"/>
              </a:defRPr>
            </a:lvl8pPr>
            <a:lvl9pPr marL="3829050" indent="-17145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Arial" charset="0"/>
              </a:defRPr>
            </a:lvl9pPr>
          </a:lstStyle>
          <a:p>
            <a:pPr>
              <a:lnSpc>
                <a:spcPct val="110000"/>
              </a:lnSpc>
              <a:spcBef>
                <a:spcPct val="35000"/>
              </a:spcBef>
              <a:buClr>
                <a:srgbClr val="CC0000"/>
              </a:buClr>
              <a:buSzPct val="80000"/>
              <a:buFont typeface="Wingdings" pitchFamily="2" charset="2"/>
              <a:buChar char="u"/>
            </a:pPr>
            <a:r>
              <a:rPr lang="en-US" altLang="en-US" sz="2200" b="0" dirty="0">
                <a:solidFill>
                  <a:schemeClr val="tx1"/>
                </a:solidFill>
                <a:effectLst/>
                <a:latin typeface="Liberation Sans" panose="020B0604020202020204" pitchFamily="34" charset="0"/>
              </a:rPr>
              <a:t>Intracompany </a:t>
            </a:r>
          </a:p>
          <a:p>
            <a:pPr>
              <a:lnSpc>
                <a:spcPct val="110000"/>
              </a:lnSpc>
              <a:spcBef>
                <a:spcPct val="35000"/>
              </a:spcBef>
              <a:buClr>
                <a:srgbClr val="CC0000"/>
              </a:buClr>
              <a:buSzPct val="80000"/>
              <a:buFont typeface="Wingdings" pitchFamily="2" charset="2"/>
              <a:buChar char="u"/>
            </a:pPr>
            <a:r>
              <a:rPr lang="en-US" altLang="en-US" sz="2200" b="0" dirty="0">
                <a:solidFill>
                  <a:schemeClr val="tx1"/>
                </a:solidFill>
                <a:effectLst/>
                <a:latin typeface="Liberation Sans" panose="020B0604020202020204" pitchFamily="34" charset="0"/>
              </a:rPr>
              <a:t>Industry averages </a:t>
            </a:r>
          </a:p>
          <a:p>
            <a:pPr>
              <a:lnSpc>
                <a:spcPct val="110000"/>
              </a:lnSpc>
              <a:spcBef>
                <a:spcPct val="35000"/>
              </a:spcBef>
              <a:buClr>
                <a:srgbClr val="CC0000"/>
              </a:buClr>
              <a:buSzPct val="80000"/>
              <a:buFont typeface="Wingdings" pitchFamily="2" charset="2"/>
              <a:buChar char="u"/>
            </a:pPr>
            <a:r>
              <a:rPr lang="en-US" altLang="en-US" sz="2200" b="0" dirty="0">
                <a:solidFill>
                  <a:schemeClr val="tx1"/>
                </a:solidFill>
                <a:effectLst/>
                <a:latin typeface="Liberation Sans" panose="020B0604020202020204" pitchFamily="34" charset="0"/>
              </a:rPr>
              <a:t>Intercompany </a:t>
            </a:r>
          </a:p>
        </p:txBody>
      </p:sp>
      <p:sp>
        <p:nvSpPr>
          <p:cNvPr id="1288204" name="Rectangle 12"/>
          <p:cNvSpPr>
            <a:spLocks noChangeArrowheads="1"/>
          </p:cNvSpPr>
          <p:nvPr/>
        </p:nvSpPr>
        <p:spPr bwMode="auto">
          <a:xfrm>
            <a:off x="457200" y="5486400"/>
            <a:ext cx="8458200" cy="67710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1905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1900" dirty="0">
                <a:latin typeface="Liberation Sans" panose="020B0604020202020204" pitchFamily="34" charset="0"/>
              </a:rPr>
              <a:t>The financial information in Illustrations 13A-1 through 13A-4 will be used to calculate Chicago’s </a:t>
            </a:r>
            <a:r>
              <a:rPr lang="en-US" altLang="en-US" sz="1900" dirty="0" smtClean="0">
                <a:latin typeface="Liberation Sans" panose="020B0604020202020204" pitchFamily="34" charset="0"/>
              </a:rPr>
              <a:t>2014 ratios</a:t>
            </a:r>
            <a:r>
              <a:rPr lang="en-US" altLang="en-US" sz="1900" dirty="0">
                <a:latin typeface="Liberation Sans" panose="020B0604020202020204" pitchFamily="34" charset="0"/>
              </a:rPr>
              <a:t>.</a:t>
            </a:r>
          </a:p>
        </p:txBody>
      </p:sp>
      <p:sp>
        <p:nvSpPr>
          <p:cNvPr id="12" name="Isosceles Triangle 11"/>
          <p:cNvSpPr/>
          <p:nvPr/>
        </p:nvSpPr>
        <p:spPr bwMode="auto">
          <a:xfrm rot="5400000">
            <a:off x="1917401" y="616061"/>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13" name="TextBox 12"/>
          <p:cNvSpPr txBox="1"/>
          <p:nvPr/>
        </p:nvSpPr>
        <p:spPr>
          <a:xfrm>
            <a:off x="228600" y="465160"/>
            <a:ext cx="17337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i="0">
                <a:solidFill>
                  <a:srgbClr val="E20000"/>
                </a:solidFill>
                <a:effectLst/>
                <a:latin typeface="Arial"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sz="1800" b="1" dirty="0">
                <a:solidFill>
                  <a:srgbClr val="CC0000"/>
                </a:solidFill>
                <a:latin typeface="Liberation Sans" panose="020B0604020202020204" pitchFamily="34" charset="0"/>
              </a:rPr>
              <a:t>LEARNING OBJECTIVE</a:t>
            </a:r>
          </a:p>
        </p:txBody>
      </p:sp>
      <p:sp>
        <p:nvSpPr>
          <p:cNvPr id="14" name="Rounded Rectangle 13"/>
          <p:cNvSpPr/>
          <p:nvPr/>
        </p:nvSpPr>
        <p:spPr bwMode="auto">
          <a:xfrm>
            <a:off x="2789829" y="330348"/>
            <a:ext cx="5958883" cy="941945"/>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algn="l"/>
            <a:r>
              <a:rPr lang="en-US" b="1" dirty="0" smtClean="0">
                <a:solidFill>
                  <a:schemeClr val="accent3"/>
                </a:solidFill>
                <a:effectLst>
                  <a:outerShdw blurRad="38100" dist="38100" dir="2700000" algn="tl">
                    <a:srgbClr val="000000">
                      <a:alpha val="43137"/>
                    </a:srgbClr>
                  </a:outerShdw>
                </a:effectLst>
                <a:latin typeface="Liberation Sans" panose="020B0604020202020204" pitchFamily="34" charset="0"/>
              </a:rPr>
              <a:t>APPENDIX 13A: Evaluate a company comprehensively using ratio analysis.</a:t>
            </a:r>
            <a:endParaRPr lang="en-US" b="1" dirty="0">
              <a:solidFill>
                <a:schemeClr val="accent3"/>
              </a:solidFill>
              <a:effectLst>
                <a:outerShdw blurRad="38100" dist="38100" dir="2700000" algn="tl">
                  <a:srgbClr val="000000">
                    <a:alpha val="43137"/>
                  </a:srgbClr>
                </a:outerShdw>
              </a:effectLst>
              <a:latin typeface="Liberation Sans" panose="020B0604020202020204" pitchFamily="34" charset="0"/>
            </a:endParaRPr>
          </a:p>
        </p:txBody>
      </p:sp>
      <p:sp>
        <p:nvSpPr>
          <p:cNvPr id="15" name="TextBox 14"/>
          <p:cNvSpPr txBox="1"/>
          <p:nvPr/>
        </p:nvSpPr>
        <p:spPr>
          <a:xfrm>
            <a:off x="2196978" y="426570"/>
            <a:ext cx="554182" cy="707886"/>
          </a:xfrm>
          <a:prstGeom prst="rect">
            <a:avLst/>
          </a:prstGeom>
          <a:noFill/>
        </p:spPr>
        <p:txBody>
          <a:bodyPr wrap="square" rtlCol="0">
            <a:spAutoFit/>
          </a:bodyPr>
          <a:lstStyle/>
          <a:p>
            <a:pPr algn="ctr"/>
            <a:r>
              <a:rPr lang="en-US" sz="4000" b="1" i="0" dirty="0" smtClean="0">
                <a:solidFill>
                  <a:srgbClr val="CC0000"/>
                </a:solidFill>
                <a:effectLst/>
                <a:latin typeface="Liberation Sans" panose="020B0604020202020204" pitchFamily="34" charset="0"/>
              </a:rPr>
              <a:t>4</a:t>
            </a:r>
            <a:endParaRPr lang="en-US" sz="4000" b="1" i="0" dirty="0">
              <a:solidFill>
                <a:srgbClr val="CC0000"/>
              </a:solidFill>
              <a:effectLst/>
              <a:latin typeface="Liberation Sans" panose="020B0604020202020204" pitchFamily="34" charset="0"/>
            </a:endParaRPr>
          </a:p>
        </p:txBody>
      </p:sp>
      <p:cxnSp>
        <p:nvCxnSpPr>
          <p:cNvPr id="16" name="Straight Connector 15"/>
          <p:cNvCxnSpPr/>
          <p:nvPr/>
        </p:nvCxnSpPr>
        <p:spPr bwMode="auto">
          <a:xfrm flipH="1">
            <a:off x="1905000" y="338012"/>
            <a:ext cx="1"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17"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altLang="en-US" sz="1600" b="1" i="1" dirty="0" smtClean="0">
                <a:solidFill>
                  <a:schemeClr val="bg2"/>
                </a:solidFill>
                <a:latin typeface="Liberation Sans" panose="020B0604020202020204" pitchFamily="34" charset="0"/>
              </a:rPr>
              <a:t>LO 4</a:t>
            </a:r>
            <a:endParaRPr lang="en-US" altLang="en-US" sz="1600" b="1" i="1" dirty="0">
              <a:solidFill>
                <a:schemeClr val="bg2"/>
              </a:solidFill>
              <a:latin typeface="Liberation Sans" panose="020B0604020202020204" pitchFamily="34" charset="0"/>
            </a:endParaRPr>
          </a:p>
        </p:txBody>
      </p:sp>
    </p:spTree>
  </p:cSld>
  <p:clrMapOvr>
    <a:masterClrMapping/>
  </p:clrMapOvr>
  <p:transition>
    <p:wipe dir="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723" y="457200"/>
            <a:ext cx="8507961" cy="5678556"/>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3" name="Rectangle 12"/>
          <p:cNvSpPr/>
          <p:nvPr/>
        </p:nvSpPr>
        <p:spPr>
          <a:xfrm>
            <a:off x="838200" y="6198021"/>
            <a:ext cx="3429000" cy="461665"/>
          </a:xfrm>
          <a:prstGeom prst="rect">
            <a:avLst/>
          </a:prstGeom>
          <a:noFill/>
        </p:spPr>
        <p:txBody>
          <a:bodyPr wrap="square">
            <a:spAutoFit/>
          </a:bodyPr>
          <a:lstStyle/>
          <a:p>
            <a:pPr algn="l"/>
            <a:r>
              <a:rPr lang="en-US" sz="1200" b="1" dirty="0">
                <a:latin typeface="Liberation Sans" panose="020B0604020202020204" pitchFamily="34" charset="0"/>
              </a:rPr>
              <a:t>ILLUSTRATION 13A-1</a:t>
            </a:r>
          </a:p>
          <a:p>
            <a:pPr algn="l"/>
            <a:r>
              <a:rPr lang="en-US" sz="1200" dirty="0">
                <a:latin typeface="Liberation Sans" panose="020B0604020202020204" pitchFamily="34" charset="0"/>
              </a:rPr>
              <a:t>Chicago Cereal </a:t>
            </a:r>
            <a:r>
              <a:rPr lang="en-US" sz="1200" dirty="0" smtClean="0">
                <a:latin typeface="Liberation Sans" panose="020B0604020202020204" pitchFamily="34" charset="0"/>
              </a:rPr>
              <a:t>Company’s balance </a:t>
            </a:r>
            <a:r>
              <a:rPr lang="en-US" sz="1200" dirty="0">
                <a:latin typeface="Liberation Sans" panose="020B0604020202020204" pitchFamily="34" charset="0"/>
              </a:rPr>
              <a:t>sheets</a:t>
            </a:r>
          </a:p>
        </p:txBody>
      </p:sp>
      <p:sp>
        <p:nvSpPr>
          <p:cNvPr id="4"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altLang="en-US" sz="1600" b="1" i="1" dirty="0" smtClean="0">
                <a:solidFill>
                  <a:schemeClr val="bg2"/>
                </a:solidFill>
                <a:latin typeface="Liberation Sans" panose="020B0604020202020204" pitchFamily="34" charset="0"/>
              </a:rPr>
              <a:t>LO 4</a:t>
            </a:r>
            <a:endParaRPr lang="en-US" altLang="en-US" sz="1600" b="1" i="1" dirty="0">
              <a:solidFill>
                <a:schemeClr val="bg2"/>
              </a:solidFill>
              <a:latin typeface="Liberation Sans" panose="020B0604020202020204" pitchFamily="34" charset="0"/>
            </a:endParaRPr>
          </a:p>
        </p:txBody>
      </p:sp>
    </p:spTree>
  </p:cSld>
  <p:clrMapOvr>
    <a:masterClrMapping/>
  </p:clrMapOvr>
  <p:transition>
    <p:wipe dir="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60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723" y="457200"/>
            <a:ext cx="8507961" cy="4393227"/>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Rectangle 1"/>
          <p:cNvSpPr/>
          <p:nvPr/>
        </p:nvSpPr>
        <p:spPr>
          <a:xfrm>
            <a:off x="242248" y="4907591"/>
            <a:ext cx="3429000" cy="461665"/>
          </a:xfrm>
          <a:prstGeom prst="rect">
            <a:avLst/>
          </a:prstGeom>
          <a:noFill/>
        </p:spPr>
        <p:txBody>
          <a:bodyPr wrap="square">
            <a:spAutoFit/>
          </a:bodyPr>
          <a:lstStyle/>
          <a:p>
            <a:pPr algn="l"/>
            <a:r>
              <a:rPr lang="en-US" sz="1200" b="1" dirty="0">
                <a:latin typeface="Liberation Sans" panose="020B0604020202020204" pitchFamily="34" charset="0"/>
              </a:rPr>
              <a:t>ILLUSTRATION 13A-2</a:t>
            </a:r>
          </a:p>
          <a:p>
            <a:pPr algn="l"/>
            <a:r>
              <a:rPr lang="en-US" sz="1200" dirty="0">
                <a:latin typeface="Liberation Sans" panose="020B0604020202020204" pitchFamily="34" charset="0"/>
              </a:rPr>
              <a:t>Chicago Cereal </a:t>
            </a:r>
            <a:r>
              <a:rPr lang="en-US" sz="1200" dirty="0" smtClean="0">
                <a:latin typeface="Liberation Sans" panose="020B0604020202020204" pitchFamily="34" charset="0"/>
              </a:rPr>
              <a:t>Company’s income </a:t>
            </a:r>
            <a:r>
              <a:rPr lang="en-US" sz="1200" dirty="0">
                <a:latin typeface="Liberation Sans" panose="020B0604020202020204" pitchFamily="34" charset="0"/>
              </a:rPr>
              <a:t>statements</a:t>
            </a:r>
          </a:p>
        </p:txBody>
      </p:sp>
      <p:sp>
        <p:nvSpPr>
          <p:cNvPr id="4"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altLang="en-US" sz="1600" b="1" i="1" dirty="0" smtClean="0">
                <a:solidFill>
                  <a:schemeClr val="bg2"/>
                </a:solidFill>
                <a:latin typeface="Liberation Sans" panose="020B0604020202020204" pitchFamily="34" charset="0"/>
              </a:rPr>
              <a:t>LO 4</a:t>
            </a:r>
            <a:endParaRPr lang="en-US" altLang="en-US" sz="1600" b="1" i="1" dirty="0">
              <a:solidFill>
                <a:schemeClr val="bg2"/>
              </a:solidFill>
              <a:latin typeface="Liberation Sans" panose="020B0604020202020204" pitchFamily="34" charset="0"/>
            </a:endParaRPr>
          </a:p>
        </p:txBody>
      </p:sp>
    </p:spTree>
    <p:extLst>
      <p:ext uri="{BB962C8B-B14F-4D97-AF65-F5344CB8AC3E}">
        <p14:creationId xmlns:p14="http://schemas.microsoft.com/office/powerpoint/2010/main" val="1114187515"/>
      </p:ext>
    </p:extLst>
  </p:cSld>
  <p:clrMapOvr>
    <a:masterClrMapping/>
  </p:clrMapOvr>
  <p:transition>
    <p:wipe dir="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3"/>
          <p:cNvSpPr txBox="1">
            <a:spLocks noChangeArrowheads="1"/>
          </p:cNvSpPr>
          <p:nvPr/>
        </p:nvSpPr>
        <p:spPr bwMode="auto">
          <a:xfrm>
            <a:off x="8153400" y="6369050"/>
            <a:ext cx="838200" cy="338554"/>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marL="457200" indent="-4572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altLang="en-US" sz="1600" b="1" i="1" dirty="0" smtClean="0">
                <a:solidFill>
                  <a:schemeClr val="bg2"/>
                </a:solidFill>
                <a:latin typeface="Liberation Sans" panose="020B0604020202020204" pitchFamily="34" charset="0"/>
              </a:rPr>
              <a:t>LO 4</a:t>
            </a:r>
            <a:endParaRPr lang="en-US" altLang="en-US" sz="1600" b="1" i="1" dirty="0">
              <a:solidFill>
                <a:schemeClr val="bg2"/>
              </a:solidFill>
              <a:latin typeface="Liberation Sans" panose="020B0604020202020204" pitchFamily="34" charset="0"/>
            </a:endParaRPr>
          </a:p>
        </p:txBody>
      </p:sp>
      <p:pic>
        <p:nvPicPr>
          <p:cNvPr id="14970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825" y="457201"/>
            <a:ext cx="7630975" cy="5922702"/>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6934200" y="268069"/>
            <a:ext cx="2057400" cy="646331"/>
          </a:xfrm>
          <a:prstGeom prst="rect">
            <a:avLst/>
          </a:prstGeom>
          <a:solidFill>
            <a:schemeClr val="accent3"/>
          </a:solidFill>
        </p:spPr>
        <p:txBody>
          <a:bodyPr wrap="square">
            <a:spAutoFit/>
          </a:bodyPr>
          <a:lstStyle/>
          <a:p>
            <a:pPr algn="l"/>
            <a:r>
              <a:rPr lang="en-US" sz="1200" b="1" dirty="0">
                <a:latin typeface="Liberation Sans" panose="020B0604020202020204" pitchFamily="34" charset="0"/>
              </a:rPr>
              <a:t>ILLUSTRATION 13A-3</a:t>
            </a:r>
          </a:p>
          <a:p>
            <a:pPr algn="l"/>
            <a:r>
              <a:rPr lang="en-US" sz="1200" dirty="0">
                <a:latin typeface="Liberation Sans" panose="020B0604020202020204" pitchFamily="34" charset="0"/>
              </a:rPr>
              <a:t>Chicago Cereal Company’s</a:t>
            </a:r>
          </a:p>
          <a:p>
            <a:pPr algn="l"/>
            <a:r>
              <a:rPr lang="en-US" sz="1200" dirty="0">
                <a:latin typeface="Liberation Sans" panose="020B0604020202020204" pitchFamily="34" charset="0"/>
              </a:rPr>
              <a:t>statements of cash </a:t>
            </a:r>
            <a:r>
              <a:rPr lang="en-US" sz="1200" dirty="0" smtClean="0">
                <a:latin typeface="Liberation Sans" panose="020B0604020202020204" pitchFamily="34" charset="0"/>
              </a:rPr>
              <a:t>flows</a:t>
            </a:r>
            <a:endParaRPr lang="en-US" sz="1200" dirty="0">
              <a:latin typeface="Liberation Sans" panose="020B0604020202020204" pitchFamily="34" charset="0"/>
            </a:endParaRPr>
          </a:p>
        </p:txBody>
      </p:sp>
    </p:spTree>
    <p:extLst>
      <p:ext uri="{BB962C8B-B14F-4D97-AF65-F5344CB8AC3E}">
        <p14:creationId xmlns:p14="http://schemas.microsoft.com/office/powerpoint/2010/main" val="159167923"/>
      </p:ext>
    </p:extLst>
  </p:cSld>
  <p:clrMapOvr>
    <a:masterClrMapping/>
  </p:clrMapOvr>
  <p:transition>
    <p:wipe dir="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2" name="AutoShape 12"/>
          <p:cNvSpPr>
            <a:spLocks noChangeArrowheads="1"/>
          </p:cNvSpPr>
          <p:nvPr/>
        </p:nvSpPr>
        <p:spPr bwMode="auto">
          <a:xfrm>
            <a:off x="6096000" y="2921000"/>
            <a:ext cx="2362200" cy="762000"/>
          </a:xfrm>
          <a:prstGeom prst="bevel">
            <a:avLst>
              <a:gd name="adj" fmla="val 12500"/>
            </a:avLst>
          </a:prstGeom>
          <a:solidFill>
            <a:srgbClr val="7B00E4"/>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en-US" sz="2300" b="1" dirty="0">
                <a:solidFill>
                  <a:srgbClr val="FFFFFF"/>
                </a:solidFill>
                <a:effectLst>
                  <a:outerShdw blurRad="38100" dist="38100" dir="2700000" algn="tl">
                    <a:srgbClr val="000000"/>
                  </a:outerShdw>
                </a:effectLst>
                <a:latin typeface="Liberation Sans" panose="020B0604020202020204" pitchFamily="34" charset="0"/>
              </a:rPr>
              <a:t>Profitability</a:t>
            </a:r>
          </a:p>
        </p:txBody>
      </p:sp>
      <p:sp>
        <p:nvSpPr>
          <p:cNvPr id="1075213" name="Rectangle 13"/>
          <p:cNvSpPr>
            <a:spLocks noChangeArrowheads="1"/>
          </p:cNvSpPr>
          <p:nvPr/>
        </p:nvSpPr>
        <p:spPr bwMode="auto">
          <a:xfrm>
            <a:off x="6096000" y="3835400"/>
            <a:ext cx="236220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100" dirty="0">
                <a:latin typeface="Liberation Sans" panose="020B0604020202020204" pitchFamily="34" charset="0"/>
              </a:rPr>
              <a:t>Measures the income or operating success of a company for a given period of time.</a:t>
            </a:r>
          </a:p>
        </p:txBody>
      </p:sp>
      <p:sp>
        <p:nvSpPr>
          <p:cNvPr id="1075207" name="AutoShape 7"/>
          <p:cNvSpPr>
            <a:spLocks noChangeArrowheads="1"/>
          </p:cNvSpPr>
          <p:nvPr/>
        </p:nvSpPr>
        <p:spPr bwMode="auto">
          <a:xfrm>
            <a:off x="3429000" y="2921000"/>
            <a:ext cx="2362200" cy="762000"/>
          </a:xfrm>
          <a:prstGeom prst="bevel">
            <a:avLst>
              <a:gd name="adj" fmla="val 12500"/>
            </a:avLst>
          </a:prstGeom>
          <a:solidFill>
            <a:srgbClr val="CF0E3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en-US" sz="2300" b="1" dirty="0">
                <a:solidFill>
                  <a:schemeClr val="bg1"/>
                </a:solidFill>
                <a:effectLst>
                  <a:outerShdw blurRad="38100" dist="38100" dir="2700000" algn="tl">
                    <a:srgbClr val="000000"/>
                  </a:outerShdw>
                </a:effectLst>
                <a:latin typeface="Liberation Sans" panose="020B0604020202020204" pitchFamily="34" charset="0"/>
              </a:rPr>
              <a:t>Solvency</a:t>
            </a:r>
          </a:p>
        </p:txBody>
      </p:sp>
      <p:sp>
        <p:nvSpPr>
          <p:cNvPr id="1075211" name="Rectangle 11"/>
          <p:cNvSpPr>
            <a:spLocks noChangeArrowheads="1"/>
          </p:cNvSpPr>
          <p:nvPr/>
        </p:nvSpPr>
        <p:spPr bwMode="auto">
          <a:xfrm>
            <a:off x="3429000" y="3835400"/>
            <a:ext cx="236220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100" dirty="0">
                <a:latin typeface="Liberation Sans" panose="020B0604020202020204" pitchFamily="34" charset="0"/>
              </a:rPr>
              <a:t>Measures the ability of the company to survive over a long period of time.</a:t>
            </a:r>
          </a:p>
        </p:txBody>
      </p:sp>
      <p:sp>
        <p:nvSpPr>
          <p:cNvPr id="1075204" name="Rectangle 4"/>
          <p:cNvSpPr>
            <a:spLocks noChangeArrowheads="1"/>
          </p:cNvSpPr>
          <p:nvPr/>
        </p:nvSpPr>
        <p:spPr bwMode="auto">
          <a:xfrm>
            <a:off x="609600" y="1295400"/>
            <a:ext cx="7924800" cy="977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25000"/>
              </a:lnSpc>
              <a:spcBef>
                <a:spcPts val="1200"/>
              </a:spcBef>
            </a:pPr>
            <a:r>
              <a:rPr lang="en-US" altLang="en-US" sz="2300" b="1" dirty="0">
                <a:solidFill>
                  <a:srgbClr val="000000"/>
                </a:solidFill>
                <a:latin typeface="Liberation Sans" panose="020B0604020202020204" pitchFamily="34" charset="0"/>
              </a:rPr>
              <a:t>Ratio analysis </a:t>
            </a:r>
            <a:r>
              <a:rPr lang="en-US" altLang="en-US" sz="2300" dirty="0">
                <a:solidFill>
                  <a:srgbClr val="000000"/>
                </a:solidFill>
                <a:latin typeface="Liberation Sans" panose="020B0604020202020204" pitchFamily="34" charset="0"/>
              </a:rPr>
              <a:t>expresses the relationship among selected items of financial statement data.</a:t>
            </a:r>
          </a:p>
        </p:txBody>
      </p:sp>
      <p:sp>
        <p:nvSpPr>
          <p:cNvPr id="1075205" name="AutoShape 5"/>
          <p:cNvSpPr>
            <a:spLocks noChangeArrowheads="1"/>
          </p:cNvSpPr>
          <p:nvPr/>
        </p:nvSpPr>
        <p:spPr bwMode="auto">
          <a:xfrm>
            <a:off x="762000" y="2921000"/>
            <a:ext cx="2362200" cy="762000"/>
          </a:xfrm>
          <a:prstGeom prst="bevel">
            <a:avLst>
              <a:gd name="adj" fmla="val 12500"/>
            </a:avLst>
          </a:prstGeom>
          <a:solidFill>
            <a:srgbClr val="0099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en-US" sz="2300" b="1" dirty="0">
                <a:solidFill>
                  <a:schemeClr val="bg1"/>
                </a:solidFill>
                <a:effectLst>
                  <a:outerShdw blurRad="38100" dist="38100" dir="2700000" algn="tl">
                    <a:srgbClr val="000000"/>
                  </a:outerShdw>
                </a:effectLst>
                <a:latin typeface="Liberation Sans" panose="020B0604020202020204" pitchFamily="34" charset="0"/>
              </a:rPr>
              <a:t>Liquidity</a:t>
            </a:r>
          </a:p>
        </p:txBody>
      </p:sp>
      <p:sp>
        <p:nvSpPr>
          <p:cNvPr id="1075208" name="Rectangle 8"/>
          <p:cNvSpPr>
            <a:spLocks noChangeArrowheads="1"/>
          </p:cNvSpPr>
          <p:nvPr/>
        </p:nvSpPr>
        <p:spPr bwMode="auto">
          <a:xfrm>
            <a:off x="762000" y="3819525"/>
            <a:ext cx="2362200" cy="2354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100" dirty="0">
                <a:latin typeface="Liberation Sans" panose="020B0604020202020204" pitchFamily="34" charset="0"/>
              </a:rPr>
              <a:t>Measures short-term ability of the company to pay its maturing obligations and to meet unexpected needs for cash.</a:t>
            </a:r>
          </a:p>
        </p:txBody>
      </p:sp>
      <p:sp>
        <p:nvSpPr>
          <p:cNvPr id="1075209" name="Rectangle 9"/>
          <p:cNvSpPr>
            <a:spLocks noChangeArrowheads="1"/>
          </p:cNvSpPr>
          <p:nvPr/>
        </p:nvSpPr>
        <p:spPr bwMode="auto">
          <a:xfrm>
            <a:off x="2279650" y="2269794"/>
            <a:ext cx="4584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latin typeface="Liberation Sans" panose="020B0604020202020204" pitchFamily="34" charset="0"/>
              </a:rPr>
              <a:t>Financial Ratio Classifications</a:t>
            </a:r>
          </a:p>
        </p:txBody>
      </p:sp>
      <p:sp>
        <p:nvSpPr>
          <p:cNvPr id="10"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1" name="Rectangle 2"/>
          <p:cNvSpPr>
            <a:spLocks noChangeArrowheads="1"/>
          </p:cNvSpPr>
          <p:nvPr/>
        </p:nvSpPr>
        <p:spPr bwMode="auto">
          <a:xfrm>
            <a:off x="609600" y="304800"/>
            <a:ext cx="81534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RATIO ANALYSIS</a:t>
            </a:r>
            <a:endParaRPr lang="en-US" altLang="en-US" sz="3200" b="1" dirty="0">
              <a:solidFill>
                <a:schemeClr val="tx2">
                  <a:lumMod val="50000"/>
                </a:schemeClr>
              </a:solidFill>
              <a:latin typeface="Liberation Sans" panose="020B0604020202020204" pitchFamily="34" charset="0"/>
            </a:endParaRPr>
          </a:p>
        </p:txBody>
      </p:sp>
      <p:sp>
        <p:nvSpPr>
          <p:cNvPr id="12"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altLang="en-US" sz="1600" b="1" i="1" dirty="0" smtClean="0">
                <a:solidFill>
                  <a:schemeClr val="bg2"/>
                </a:solidFill>
                <a:latin typeface="Liberation Sans" panose="020B0604020202020204" pitchFamily="34" charset="0"/>
              </a:rPr>
              <a:t>LO 4</a:t>
            </a:r>
            <a:endParaRPr lang="en-US" altLang="en-US" sz="1600" b="1" i="1" dirty="0">
              <a:solidFill>
                <a:schemeClr val="bg2"/>
              </a:solidFill>
              <a:latin typeface="Liberation Sans" panose="020B0604020202020204" pitchFamily="34" charset="0"/>
            </a:endParaRPr>
          </a:p>
        </p:txBody>
      </p:sp>
    </p:spTree>
    <p:extLst>
      <p:ext uri="{BB962C8B-B14F-4D97-AF65-F5344CB8AC3E}">
        <p14:creationId xmlns:p14="http://schemas.microsoft.com/office/powerpoint/2010/main" val="2492971277"/>
      </p:ext>
    </p:extLst>
  </p:cSld>
  <p:clrMapOvr>
    <a:masterClrMapping/>
  </p:clrMapOvr>
  <p:transition>
    <p:wipe dir="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8437" name="Rectangle 5"/>
          <p:cNvSpPr>
            <a:spLocks noChangeArrowheads="1"/>
          </p:cNvSpPr>
          <p:nvPr/>
        </p:nvSpPr>
        <p:spPr bwMode="auto">
          <a:xfrm>
            <a:off x="609600" y="1295400"/>
            <a:ext cx="7924800" cy="4266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sz="2400">
                <a:solidFill>
                  <a:schemeClr val="tx1"/>
                </a:solidFill>
                <a:latin typeface="Times New Roman" pitchFamily="18" charset="0"/>
              </a:defRPr>
            </a:lvl1pPr>
            <a:lvl2pPr marL="692150" indent="-457200" algn="l">
              <a:defRPr sz="2400">
                <a:solidFill>
                  <a:schemeClr val="tx1"/>
                </a:solidFill>
                <a:latin typeface="Times New Roman" pitchFamily="18" charset="0"/>
              </a:defRPr>
            </a:lvl2pPr>
            <a:lvl3pPr marL="1028700"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nSpc>
                <a:spcPct val="125000"/>
              </a:lnSpc>
              <a:spcBef>
                <a:spcPts val="1200"/>
              </a:spcBef>
            </a:pPr>
            <a:r>
              <a:rPr lang="en-US" altLang="en-US" sz="2300" b="1" dirty="0">
                <a:solidFill>
                  <a:srgbClr val="000000"/>
                </a:solidFill>
                <a:latin typeface="Liberation Sans" panose="020B0604020202020204" pitchFamily="34" charset="0"/>
              </a:rPr>
              <a:t>Measure the short-term ability </a:t>
            </a:r>
            <a:r>
              <a:rPr lang="en-US" altLang="en-US" sz="2300" dirty="0">
                <a:solidFill>
                  <a:srgbClr val="000000"/>
                </a:solidFill>
                <a:latin typeface="Liberation Sans" panose="020B0604020202020204" pitchFamily="34" charset="0"/>
              </a:rPr>
              <a:t>of the company to pay its maturing obligations and to meet unexpected needs for cash. </a:t>
            </a:r>
          </a:p>
          <a:p>
            <a:pPr lvl="1">
              <a:lnSpc>
                <a:spcPct val="125000"/>
              </a:lnSpc>
              <a:spcBef>
                <a:spcPts val="1200"/>
              </a:spcBef>
              <a:buClr>
                <a:srgbClr val="CC0000"/>
              </a:buClr>
              <a:buSzPct val="80000"/>
              <a:buFont typeface="Wingdings" pitchFamily="2" charset="2"/>
              <a:buChar char="u"/>
            </a:pPr>
            <a:r>
              <a:rPr lang="en-US" altLang="en-US" sz="2200" dirty="0">
                <a:latin typeface="Liberation Sans" panose="020B0604020202020204" pitchFamily="34" charset="0"/>
              </a:rPr>
              <a:t>Short-term creditors such as bankers and suppliers are particularly interested in assessing liquidity. </a:t>
            </a:r>
          </a:p>
          <a:p>
            <a:pPr lvl="1">
              <a:lnSpc>
                <a:spcPct val="125000"/>
              </a:lnSpc>
              <a:spcBef>
                <a:spcPts val="1200"/>
              </a:spcBef>
              <a:buClr>
                <a:srgbClr val="CC0000"/>
              </a:buClr>
              <a:buSzPct val="80000"/>
              <a:buFont typeface="Wingdings" pitchFamily="2" charset="2"/>
              <a:buChar char="u"/>
            </a:pPr>
            <a:r>
              <a:rPr lang="en-US" altLang="en-US" sz="2200" dirty="0">
                <a:latin typeface="Liberation Sans" panose="020B0604020202020204" pitchFamily="34" charset="0"/>
              </a:rPr>
              <a:t>Ratios include the </a:t>
            </a:r>
            <a:r>
              <a:rPr lang="en-US" altLang="en-US" sz="2200" b="1" dirty="0">
                <a:latin typeface="Liberation Sans" panose="020B0604020202020204" pitchFamily="34" charset="0"/>
              </a:rPr>
              <a:t>current ratio</a:t>
            </a:r>
            <a:r>
              <a:rPr lang="en-US" altLang="en-US" sz="2200" dirty="0">
                <a:latin typeface="Liberation Sans" panose="020B0604020202020204" pitchFamily="34" charset="0"/>
              </a:rPr>
              <a:t>, the </a:t>
            </a:r>
            <a:r>
              <a:rPr lang="en-US" altLang="en-US" sz="2200" b="1" dirty="0">
                <a:latin typeface="Liberation Sans" panose="020B0604020202020204" pitchFamily="34" charset="0"/>
              </a:rPr>
              <a:t>current cash debt coverage</a:t>
            </a:r>
            <a:r>
              <a:rPr lang="en-US" altLang="en-US" sz="2200" dirty="0">
                <a:latin typeface="Liberation Sans" panose="020B0604020202020204" pitchFamily="34" charset="0"/>
              </a:rPr>
              <a:t>, the </a:t>
            </a:r>
            <a:r>
              <a:rPr lang="en-US" altLang="en-US" sz="2200" b="1" dirty="0">
                <a:latin typeface="Liberation Sans" panose="020B0604020202020204" pitchFamily="34" charset="0"/>
              </a:rPr>
              <a:t>accounts receivables turnover</a:t>
            </a:r>
            <a:r>
              <a:rPr lang="en-US" altLang="en-US" sz="2200" dirty="0">
                <a:latin typeface="Liberation Sans" panose="020B0604020202020204" pitchFamily="34" charset="0"/>
              </a:rPr>
              <a:t>, the </a:t>
            </a:r>
            <a:r>
              <a:rPr lang="en-US" altLang="en-US" sz="2200" b="1" dirty="0">
                <a:latin typeface="Liberation Sans" panose="020B0604020202020204" pitchFamily="34" charset="0"/>
              </a:rPr>
              <a:t>average collection period</a:t>
            </a:r>
            <a:r>
              <a:rPr lang="en-US" altLang="en-US" sz="2200" dirty="0">
                <a:latin typeface="Liberation Sans" panose="020B0604020202020204" pitchFamily="34" charset="0"/>
              </a:rPr>
              <a:t>, the </a:t>
            </a:r>
            <a:r>
              <a:rPr lang="en-US" altLang="en-US" sz="2200" b="1" dirty="0">
                <a:latin typeface="Liberation Sans" panose="020B0604020202020204" pitchFamily="34" charset="0"/>
              </a:rPr>
              <a:t>inventory turnover</a:t>
            </a:r>
            <a:r>
              <a:rPr lang="en-US" altLang="en-US" sz="2200" dirty="0">
                <a:latin typeface="Liberation Sans" panose="020B0604020202020204" pitchFamily="34" charset="0"/>
              </a:rPr>
              <a:t>, and </a:t>
            </a:r>
            <a:r>
              <a:rPr lang="en-US" altLang="en-US" sz="2200" b="1" dirty="0">
                <a:latin typeface="Liberation Sans" panose="020B0604020202020204" pitchFamily="34" charset="0"/>
              </a:rPr>
              <a:t>days in inventory</a:t>
            </a:r>
            <a:r>
              <a:rPr lang="en-US" altLang="en-US" sz="2200" dirty="0">
                <a:latin typeface="Liberation Sans" panose="020B0604020202020204" pitchFamily="34" charset="0"/>
              </a:rPr>
              <a:t>.</a:t>
            </a:r>
          </a:p>
        </p:txBody>
      </p:sp>
      <p:sp>
        <p:nvSpPr>
          <p:cNvPr id="8"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9" name="Rectangle 2"/>
          <p:cNvSpPr>
            <a:spLocks noChangeArrowheads="1"/>
          </p:cNvSpPr>
          <p:nvPr/>
        </p:nvSpPr>
        <p:spPr bwMode="auto">
          <a:xfrm>
            <a:off x="609600" y="304800"/>
            <a:ext cx="81534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LIQUIDITY RATIOS</a:t>
            </a:r>
            <a:endParaRPr lang="en-US" altLang="en-US" sz="3200" b="1" dirty="0">
              <a:solidFill>
                <a:schemeClr val="tx2">
                  <a:lumMod val="50000"/>
                </a:schemeClr>
              </a:solidFill>
              <a:latin typeface="Liberation Sans" panose="020B0604020202020204" pitchFamily="34" charset="0"/>
            </a:endParaRPr>
          </a:p>
        </p:txBody>
      </p:sp>
      <p:sp>
        <p:nvSpPr>
          <p:cNvPr id="5"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altLang="en-US" sz="1600" b="1" i="1" dirty="0" smtClean="0">
                <a:solidFill>
                  <a:schemeClr val="bg2"/>
                </a:solidFill>
                <a:latin typeface="Liberation Sans" panose="020B0604020202020204" pitchFamily="34" charset="0"/>
              </a:rPr>
              <a:t>LO 4</a:t>
            </a:r>
            <a:endParaRPr lang="en-US" altLang="en-US" sz="1600" b="1" i="1" dirty="0">
              <a:solidFill>
                <a:schemeClr val="bg2"/>
              </a:solidFill>
              <a:latin typeface="Liberation Sans" panose="020B0604020202020204" pitchFamily="34" charset="0"/>
            </a:endParaRPr>
          </a:p>
        </p:txBody>
      </p:sp>
    </p:spTree>
  </p:cSld>
  <p:clrMapOvr>
    <a:masterClrMapping/>
  </p:clrMapOvr>
  <p:transition>
    <p:wipe dir="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81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524125"/>
            <a:ext cx="8534399" cy="1569734"/>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374211" name="Rectangle 3"/>
          <p:cNvSpPr>
            <a:spLocks noChangeArrowheads="1"/>
          </p:cNvSpPr>
          <p:nvPr/>
        </p:nvSpPr>
        <p:spPr bwMode="auto">
          <a:xfrm>
            <a:off x="609600" y="1295400"/>
            <a:ext cx="7924800" cy="902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20000"/>
              </a:lnSpc>
              <a:spcBef>
                <a:spcPct val="50000"/>
              </a:spcBef>
            </a:pPr>
            <a:r>
              <a:rPr lang="en-US" altLang="en-US" sz="2300" dirty="0" smtClean="0">
                <a:latin typeface="Liberation Sans" panose="020B0604020202020204" pitchFamily="34" charset="0"/>
              </a:rPr>
              <a:t>Expresses </a:t>
            </a:r>
            <a:r>
              <a:rPr lang="en-US" altLang="en-US" sz="2300" dirty="0">
                <a:latin typeface="Liberation Sans" panose="020B0604020202020204" pitchFamily="34" charset="0"/>
              </a:rPr>
              <a:t>the relationship of current assets to current liabilities.  </a:t>
            </a:r>
          </a:p>
        </p:txBody>
      </p:sp>
      <p:sp>
        <p:nvSpPr>
          <p:cNvPr id="1374216" name="Rectangle 8"/>
          <p:cNvSpPr>
            <a:spLocks noChangeArrowheads="1"/>
          </p:cNvSpPr>
          <p:nvPr/>
        </p:nvSpPr>
        <p:spPr bwMode="auto">
          <a:xfrm>
            <a:off x="609600" y="4433248"/>
            <a:ext cx="8001000" cy="451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10000"/>
              </a:lnSpc>
              <a:spcBef>
                <a:spcPct val="50000"/>
              </a:spcBef>
            </a:pPr>
            <a:r>
              <a:rPr lang="en-US" altLang="en-US" sz="2300" b="1" dirty="0">
                <a:latin typeface="Liberation Sans" panose="020B0604020202020204" pitchFamily="34" charset="0"/>
              </a:rPr>
              <a:t>What do the measures tell us? </a:t>
            </a:r>
          </a:p>
        </p:txBody>
      </p:sp>
      <p:sp>
        <p:nvSpPr>
          <p:cNvPr id="1374217" name="Rectangle 9"/>
          <p:cNvSpPr>
            <a:spLocks noChangeArrowheads="1"/>
          </p:cNvSpPr>
          <p:nvPr/>
        </p:nvSpPr>
        <p:spPr bwMode="auto">
          <a:xfrm>
            <a:off x="609600" y="4953948"/>
            <a:ext cx="8001000" cy="902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20000"/>
              </a:lnSpc>
              <a:spcBef>
                <a:spcPct val="50000"/>
              </a:spcBef>
            </a:pPr>
            <a:r>
              <a:rPr lang="en-US" altLang="en-US" sz="2300" dirty="0">
                <a:latin typeface="Liberation Sans" panose="020B0604020202020204" pitchFamily="34" charset="0"/>
              </a:rPr>
              <a:t>A current ratio of .67 means that for every dollar of current liabilities, the company has $0.67 of current assets.</a:t>
            </a:r>
          </a:p>
        </p:txBody>
      </p:sp>
      <p:sp>
        <p:nvSpPr>
          <p:cNvPr id="11"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2" name="Rectangle 2"/>
          <p:cNvSpPr>
            <a:spLocks noChangeArrowheads="1"/>
          </p:cNvSpPr>
          <p:nvPr/>
        </p:nvSpPr>
        <p:spPr bwMode="auto">
          <a:xfrm>
            <a:off x="609600" y="304800"/>
            <a:ext cx="81534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latin typeface="Liberation Sans" panose="020B0604020202020204" pitchFamily="34" charset="0"/>
              </a:rPr>
              <a:t>Current Ratio</a:t>
            </a:r>
            <a:endParaRPr lang="en-US" altLang="en-US" sz="3200" b="1" dirty="0">
              <a:latin typeface="Liberation Sans" panose="020B0604020202020204" pitchFamily="34" charset="0"/>
            </a:endParaRPr>
          </a:p>
        </p:txBody>
      </p:sp>
      <p:sp>
        <p:nvSpPr>
          <p:cNvPr id="3" name="Rectangle 2"/>
          <p:cNvSpPr/>
          <p:nvPr/>
        </p:nvSpPr>
        <p:spPr>
          <a:xfrm>
            <a:off x="7135709" y="2008496"/>
            <a:ext cx="1801092" cy="461665"/>
          </a:xfrm>
          <a:prstGeom prst="rect">
            <a:avLst/>
          </a:prstGeom>
          <a:solidFill>
            <a:schemeClr val="accent3"/>
          </a:solidFill>
        </p:spPr>
        <p:txBody>
          <a:bodyPr wrap="square">
            <a:spAutoFit/>
          </a:bodyPr>
          <a:lstStyle/>
          <a:p>
            <a:pPr algn="l"/>
            <a:r>
              <a:rPr lang="en-US" sz="1200" b="1" dirty="0">
                <a:latin typeface="Liberation Sans" panose="020B0604020202020204" pitchFamily="34" charset="0"/>
              </a:rPr>
              <a:t>ILLUSTRATION 13A-5</a:t>
            </a:r>
          </a:p>
          <a:p>
            <a:pPr algn="l"/>
            <a:r>
              <a:rPr lang="en-US" sz="1200" dirty="0">
                <a:latin typeface="Liberation Sans" panose="020B0604020202020204" pitchFamily="34" charset="0"/>
              </a:rPr>
              <a:t>Current ratio</a:t>
            </a:r>
          </a:p>
        </p:txBody>
      </p:sp>
      <p:sp>
        <p:nvSpPr>
          <p:cNvPr id="9"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altLang="en-US" sz="1600" b="1" i="1" dirty="0" smtClean="0">
                <a:solidFill>
                  <a:schemeClr val="bg2"/>
                </a:solidFill>
                <a:latin typeface="Liberation Sans" panose="020B0604020202020204" pitchFamily="34" charset="0"/>
              </a:rPr>
              <a:t>LO 4</a:t>
            </a:r>
            <a:endParaRPr lang="en-US" altLang="en-US" sz="1600" b="1" i="1" dirty="0">
              <a:solidFill>
                <a:schemeClr val="bg2"/>
              </a:solidFill>
              <a:latin typeface="Liberation Sans" panose="020B060402020202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74217"/>
                                        </p:tgtEl>
                                        <p:attrNameLst>
                                          <p:attrName>style.visibility</p:attrName>
                                        </p:attrNameLst>
                                      </p:cBhvr>
                                      <p:to>
                                        <p:strVal val="visible"/>
                                      </p:to>
                                    </p:set>
                                    <p:animEffect transition="in" filter="wipe(left)">
                                      <p:cBhvr>
                                        <p:cTn id="7" dur="500"/>
                                        <p:tgtEl>
                                          <p:spTgt spid="13742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421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8307" name="Rectangle 3"/>
          <p:cNvSpPr>
            <a:spLocks noChangeArrowheads="1"/>
          </p:cNvSpPr>
          <p:nvPr/>
        </p:nvSpPr>
        <p:spPr bwMode="auto">
          <a:xfrm>
            <a:off x="609600" y="1295400"/>
            <a:ext cx="7924800" cy="941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20000"/>
              </a:lnSpc>
              <a:spcBef>
                <a:spcPct val="50000"/>
              </a:spcBef>
            </a:pPr>
            <a:r>
              <a:rPr lang="en-US" altLang="en-US" sz="2300" dirty="0" smtClean="0">
                <a:latin typeface="Liberation Sans" panose="020B0604020202020204" pitchFamily="34" charset="0"/>
              </a:rPr>
              <a:t>Measures </a:t>
            </a:r>
            <a:r>
              <a:rPr lang="en-US" altLang="en-US" sz="2300" dirty="0">
                <a:latin typeface="Liberation Sans" panose="020B0604020202020204" pitchFamily="34" charset="0"/>
              </a:rPr>
              <a:t>the number of times, on average, a company collects receivables during the period.  </a:t>
            </a:r>
          </a:p>
        </p:txBody>
      </p:sp>
      <p:sp>
        <p:nvSpPr>
          <p:cNvPr id="1378312" name="Rectangle 8"/>
          <p:cNvSpPr>
            <a:spLocks noChangeArrowheads="1"/>
          </p:cNvSpPr>
          <p:nvPr/>
        </p:nvSpPr>
        <p:spPr bwMode="auto">
          <a:xfrm>
            <a:off x="609600" y="4405952"/>
            <a:ext cx="8382000" cy="481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110000"/>
              </a:lnSpc>
              <a:spcBef>
                <a:spcPct val="50000"/>
              </a:spcBef>
            </a:pPr>
            <a:r>
              <a:rPr lang="en-US" altLang="en-US" sz="2300" b="1" dirty="0">
                <a:latin typeface="Liberation Sans" panose="020B0604020202020204" pitchFamily="34" charset="0"/>
              </a:rPr>
              <a:t>How does Chicago’s turnover compare to General Mills’s? </a:t>
            </a:r>
          </a:p>
        </p:txBody>
      </p:sp>
      <p:sp>
        <p:nvSpPr>
          <p:cNvPr id="1378313" name="Rectangle 9"/>
          <p:cNvSpPr>
            <a:spLocks noChangeArrowheads="1"/>
          </p:cNvSpPr>
          <p:nvPr/>
        </p:nvSpPr>
        <p:spPr bwMode="auto">
          <a:xfrm>
            <a:off x="609600" y="4926652"/>
            <a:ext cx="8001000" cy="1366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20000"/>
              </a:lnSpc>
              <a:spcBef>
                <a:spcPct val="50000"/>
              </a:spcBef>
            </a:pPr>
            <a:r>
              <a:rPr lang="en-US" altLang="en-US" sz="2300" dirty="0">
                <a:latin typeface="Liberation Sans" panose="020B0604020202020204" pitchFamily="34" charset="0"/>
              </a:rPr>
              <a:t>The turnover of 11.9 times is higher than the industry average of 11.2 times, and slightly lower than General Mills’ turnover of </a:t>
            </a:r>
            <a:r>
              <a:rPr lang="en-US" altLang="en-US" sz="2300" dirty="0" smtClean="0">
                <a:latin typeface="Liberation Sans" panose="020B0604020202020204" pitchFamily="34" charset="0"/>
              </a:rPr>
              <a:t>12.2 </a:t>
            </a:r>
            <a:r>
              <a:rPr lang="en-US" altLang="en-US" sz="2300" dirty="0">
                <a:latin typeface="Liberation Sans" panose="020B0604020202020204" pitchFamily="34" charset="0"/>
              </a:rPr>
              <a:t>times.</a:t>
            </a:r>
          </a:p>
        </p:txBody>
      </p:sp>
      <p:sp>
        <p:nvSpPr>
          <p:cNvPr id="10"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1" name="Rectangle 2"/>
          <p:cNvSpPr>
            <a:spLocks noChangeArrowheads="1"/>
          </p:cNvSpPr>
          <p:nvPr/>
        </p:nvSpPr>
        <p:spPr bwMode="auto">
          <a:xfrm>
            <a:off x="609600" y="304800"/>
            <a:ext cx="81534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latin typeface="Liberation Sans" panose="020B0604020202020204" pitchFamily="34" charset="0"/>
              </a:rPr>
              <a:t>Accounts Receivable Turnover</a:t>
            </a:r>
            <a:endParaRPr lang="en-US" altLang="en-US" sz="3200" b="1" dirty="0">
              <a:latin typeface="Liberation Sans" panose="020B0604020202020204" pitchFamily="34" charset="0"/>
            </a:endParaRPr>
          </a:p>
        </p:txBody>
      </p:sp>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528248"/>
            <a:ext cx="8534399" cy="1540736"/>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3" name="Rectangle 12"/>
          <p:cNvSpPr/>
          <p:nvPr/>
        </p:nvSpPr>
        <p:spPr>
          <a:xfrm>
            <a:off x="6781800" y="2008496"/>
            <a:ext cx="2155001" cy="461665"/>
          </a:xfrm>
          <a:prstGeom prst="rect">
            <a:avLst/>
          </a:prstGeom>
          <a:solidFill>
            <a:schemeClr val="accent3"/>
          </a:solidFill>
        </p:spPr>
        <p:txBody>
          <a:bodyPr wrap="square">
            <a:spAutoFit/>
          </a:bodyPr>
          <a:lstStyle/>
          <a:p>
            <a:pPr algn="l"/>
            <a:r>
              <a:rPr lang="en-US" sz="1200" b="1" dirty="0">
                <a:latin typeface="Liberation Sans" panose="020B0604020202020204" pitchFamily="34" charset="0"/>
              </a:rPr>
              <a:t>ILLUSTRATION </a:t>
            </a:r>
            <a:r>
              <a:rPr lang="en-US" sz="1200" b="1" dirty="0" smtClean="0">
                <a:latin typeface="Liberation Sans" panose="020B0604020202020204" pitchFamily="34" charset="0"/>
              </a:rPr>
              <a:t>13A-6</a:t>
            </a:r>
            <a:endParaRPr lang="en-US" sz="1200" b="1" dirty="0">
              <a:latin typeface="Liberation Sans" panose="020B0604020202020204" pitchFamily="34" charset="0"/>
            </a:endParaRPr>
          </a:p>
          <a:p>
            <a:pPr algn="l"/>
            <a:r>
              <a:rPr lang="en-US" sz="1200" dirty="0" smtClean="0">
                <a:latin typeface="Liberation Sans" panose="020B0604020202020204" pitchFamily="34" charset="0"/>
              </a:rPr>
              <a:t>Accounts receivable turnover</a:t>
            </a:r>
            <a:endParaRPr lang="en-US" sz="1200" dirty="0">
              <a:latin typeface="Liberation Sans" panose="020B0604020202020204" pitchFamily="34" charset="0"/>
            </a:endParaRPr>
          </a:p>
        </p:txBody>
      </p:sp>
      <p:sp>
        <p:nvSpPr>
          <p:cNvPr id="9"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altLang="en-US" sz="1600" b="1" i="1" dirty="0" smtClean="0">
                <a:solidFill>
                  <a:schemeClr val="bg2"/>
                </a:solidFill>
                <a:latin typeface="Liberation Sans" panose="020B0604020202020204" pitchFamily="34" charset="0"/>
              </a:rPr>
              <a:t>LO 4</a:t>
            </a:r>
            <a:endParaRPr lang="en-US" altLang="en-US" sz="1600" b="1" i="1" dirty="0">
              <a:solidFill>
                <a:schemeClr val="bg2"/>
              </a:solidFill>
              <a:latin typeface="Liberation Sans" panose="020B060402020202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78313"/>
                                        </p:tgtEl>
                                        <p:attrNameLst>
                                          <p:attrName>style.visibility</p:attrName>
                                        </p:attrNameLst>
                                      </p:cBhvr>
                                      <p:to>
                                        <p:strVal val="visible"/>
                                      </p:to>
                                    </p:set>
                                    <p:animEffect transition="in" filter="wipe(left)">
                                      <p:cBhvr>
                                        <p:cTn id="7" dur="500"/>
                                        <p:tgtEl>
                                          <p:spTgt spid="13783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831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0355" name="Rectangle 3"/>
          <p:cNvSpPr>
            <a:spLocks noChangeArrowheads="1"/>
          </p:cNvSpPr>
          <p:nvPr/>
        </p:nvSpPr>
        <p:spPr bwMode="auto">
          <a:xfrm>
            <a:off x="609600" y="1295400"/>
            <a:ext cx="7924800" cy="517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20000"/>
              </a:lnSpc>
              <a:spcBef>
                <a:spcPct val="50000"/>
              </a:spcBef>
            </a:pPr>
            <a:r>
              <a:rPr lang="en-US" altLang="en-US" sz="2300" dirty="0" smtClean="0">
                <a:latin typeface="Liberation Sans" panose="020B0604020202020204" pitchFamily="34" charset="0"/>
              </a:rPr>
              <a:t>Converts </a:t>
            </a:r>
            <a:r>
              <a:rPr lang="en-US" altLang="en-US" sz="2300" dirty="0">
                <a:latin typeface="Liberation Sans" panose="020B0604020202020204" pitchFamily="34" charset="0"/>
              </a:rPr>
              <a:t>the receivable turnover ratio into days.  </a:t>
            </a:r>
          </a:p>
        </p:txBody>
      </p:sp>
      <p:sp>
        <p:nvSpPr>
          <p:cNvPr id="1380357" name="Rectangle 5"/>
          <p:cNvSpPr>
            <a:spLocks noChangeArrowheads="1"/>
          </p:cNvSpPr>
          <p:nvPr/>
        </p:nvSpPr>
        <p:spPr bwMode="auto">
          <a:xfrm>
            <a:off x="609600" y="4226256"/>
            <a:ext cx="8001000" cy="840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10000"/>
              </a:lnSpc>
              <a:spcBef>
                <a:spcPct val="50000"/>
              </a:spcBef>
            </a:pPr>
            <a:r>
              <a:rPr lang="en-US" altLang="en-US" sz="2300" b="1" dirty="0">
                <a:latin typeface="Liberation Sans" panose="020B0604020202020204" pitchFamily="34" charset="0"/>
              </a:rPr>
              <a:t>How effective is Chicago’s credit and collection policies? </a:t>
            </a:r>
          </a:p>
        </p:txBody>
      </p:sp>
      <p:sp>
        <p:nvSpPr>
          <p:cNvPr id="1380358" name="Rectangle 6"/>
          <p:cNvSpPr>
            <a:spLocks noChangeArrowheads="1"/>
          </p:cNvSpPr>
          <p:nvPr/>
        </p:nvSpPr>
        <p:spPr bwMode="auto">
          <a:xfrm>
            <a:off x="609600" y="5076108"/>
            <a:ext cx="8001000" cy="902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20000"/>
              </a:lnSpc>
              <a:spcBef>
                <a:spcPct val="50000"/>
              </a:spcBef>
            </a:pPr>
            <a:r>
              <a:rPr lang="en-US" altLang="en-US" sz="2300" dirty="0">
                <a:latin typeface="Liberation Sans" panose="020B0604020202020204" pitchFamily="34" charset="0"/>
              </a:rPr>
              <a:t>General rule - collection period should not greatly exceed the credit term period (i.e., the time allowed for payment).</a:t>
            </a:r>
          </a:p>
        </p:txBody>
      </p:sp>
      <p:sp>
        <p:nvSpPr>
          <p:cNvPr id="10"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1" name="Rectangle 2"/>
          <p:cNvSpPr>
            <a:spLocks noChangeArrowheads="1"/>
          </p:cNvSpPr>
          <p:nvPr/>
        </p:nvSpPr>
        <p:spPr bwMode="auto">
          <a:xfrm>
            <a:off x="609600" y="304800"/>
            <a:ext cx="81534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latin typeface="Liberation Sans" panose="020B0604020202020204" pitchFamily="34" charset="0"/>
              </a:rPr>
              <a:t>Average Collection Period</a:t>
            </a:r>
            <a:endParaRPr lang="en-US" altLang="en-US" sz="3200" b="1" dirty="0">
              <a:latin typeface="Liberation Sans" panose="020B0604020202020204" pitchFamily="34" charset="0"/>
            </a:endParaRPr>
          </a:p>
        </p:txBody>
      </p:sp>
      <p:sp>
        <p:nvSpPr>
          <p:cNvPr id="14" name="Rectangle 13"/>
          <p:cNvSpPr/>
          <p:nvPr/>
        </p:nvSpPr>
        <p:spPr>
          <a:xfrm>
            <a:off x="7051345" y="1828800"/>
            <a:ext cx="1981199" cy="461665"/>
          </a:xfrm>
          <a:prstGeom prst="rect">
            <a:avLst/>
          </a:prstGeom>
          <a:solidFill>
            <a:schemeClr val="accent3"/>
          </a:solidFill>
        </p:spPr>
        <p:txBody>
          <a:bodyPr wrap="square">
            <a:spAutoFit/>
          </a:bodyPr>
          <a:lstStyle/>
          <a:p>
            <a:pPr algn="l"/>
            <a:r>
              <a:rPr lang="en-US" sz="1200" b="1" dirty="0">
                <a:latin typeface="Liberation Sans" panose="020B0604020202020204" pitchFamily="34" charset="0"/>
              </a:rPr>
              <a:t>ILLUSTRATION </a:t>
            </a:r>
            <a:r>
              <a:rPr lang="en-US" sz="1200" b="1" dirty="0" smtClean="0">
                <a:latin typeface="Liberation Sans" panose="020B0604020202020204" pitchFamily="34" charset="0"/>
              </a:rPr>
              <a:t>13A-7</a:t>
            </a:r>
            <a:endParaRPr lang="en-US" sz="1200" b="1" dirty="0">
              <a:latin typeface="Liberation Sans" panose="020B0604020202020204" pitchFamily="34" charset="0"/>
            </a:endParaRPr>
          </a:p>
          <a:p>
            <a:pPr algn="l"/>
            <a:r>
              <a:rPr lang="en-US" sz="1200" dirty="0" smtClean="0">
                <a:latin typeface="Liberation Sans" panose="020B0604020202020204" pitchFamily="34" charset="0"/>
              </a:rPr>
              <a:t>Average collection period</a:t>
            </a:r>
            <a:endParaRPr lang="en-US" sz="1200" dirty="0">
              <a:latin typeface="Liberation Sans" panose="020B0604020202020204" pitchFamily="34" charset="0"/>
            </a:endParaRPr>
          </a:p>
        </p:txBody>
      </p:sp>
      <p:pic>
        <p:nvPicPr>
          <p:cNvPr id="14991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346052"/>
            <a:ext cx="8534399" cy="1540148"/>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altLang="en-US" sz="1600" b="1" i="1" dirty="0" smtClean="0">
                <a:solidFill>
                  <a:schemeClr val="bg2"/>
                </a:solidFill>
                <a:latin typeface="Liberation Sans" panose="020B0604020202020204" pitchFamily="34" charset="0"/>
              </a:rPr>
              <a:t>LO 4</a:t>
            </a:r>
            <a:endParaRPr lang="en-US" altLang="en-US" sz="1600" b="1" i="1" dirty="0">
              <a:solidFill>
                <a:schemeClr val="bg2"/>
              </a:solidFill>
              <a:latin typeface="Liberation Sans" panose="020B060402020202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80358"/>
                                        </p:tgtEl>
                                        <p:attrNameLst>
                                          <p:attrName>style.visibility</p:attrName>
                                        </p:attrNameLst>
                                      </p:cBhvr>
                                      <p:to>
                                        <p:strVal val="visible"/>
                                      </p:to>
                                    </p:set>
                                    <p:animEffect transition="in" filter="wipe(left)">
                                      <p:cBhvr>
                                        <p:cTn id="7" dur="500"/>
                                        <p:tgtEl>
                                          <p:spTgt spid="13803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035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42"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7320" y="1219200"/>
            <a:ext cx="6781800" cy="53382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21040" y="148008"/>
            <a:ext cx="8594360" cy="769441"/>
          </a:xfrm>
          <a:prstGeom prst="rect">
            <a:avLst/>
          </a:prstGeom>
        </p:spPr>
        <p:txBody>
          <a:bodyPr wrap="square">
            <a:spAutoFit/>
          </a:bodyPr>
          <a:lstStyle/>
          <a:p>
            <a:r>
              <a:rPr lang="en-US" dirty="0"/>
              <a:t>Financial Planning &amp; Analysis (FP&amp;A)</a:t>
            </a:r>
          </a:p>
          <a:p>
            <a:r>
              <a:rPr lang="en-US" sz="2000" dirty="0" smtClean="0"/>
              <a:t>“How do I get there?”</a:t>
            </a:r>
            <a:endParaRPr lang="en-US" sz="2000" dirty="0"/>
          </a:p>
        </p:txBody>
      </p:sp>
      <p:sp>
        <p:nvSpPr>
          <p:cNvPr id="3" name="Rectangle 2"/>
          <p:cNvSpPr/>
          <p:nvPr/>
        </p:nvSpPr>
        <p:spPr>
          <a:xfrm>
            <a:off x="4419600" y="6492675"/>
            <a:ext cx="4572000" cy="400110"/>
          </a:xfrm>
          <a:prstGeom prst="rect">
            <a:avLst/>
          </a:prstGeom>
        </p:spPr>
        <p:txBody>
          <a:bodyPr>
            <a:spAutoFit/>
          </a:bodyPr>
          <a:lstStyle/>
          <a:p>
            <a:r>
              <a:rPr lang="en-US" sz="1000" dirty="0">
                <a:hlinkClick r:id="rId3"/>
              </a:rPr>
              <a:t>https://www.wallstreetprep.com/knowledge/guide-fpa-financial-planning-analysis-responsibilities-job-description/</a:t>
            </a:r>
            <a:endParaRPr lang="en-US" sz="1000" dirty="0"/>
          </a:p>
        </p:txBody>
      </p:sp>
    </p:spTree>
    <p:extLst>
      <p:ext uri="{BB962C8B-B14F-4D97-AF65-F5344CB8AC3E}">
        <p14:creationId xmlns:p14="http://schemas.microsoft.com/office/powerpoint/2010/main" val="2918635970"/>
      </p:ext>
    </p:extLst>
  </p:cSld>
  <p:clrMapOvr>
    <a:masterClrMapping/>
  </p:clrMapOvr>
  <p:transition>
    <p:wipe dir="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04" name="Rectangle 4"/>
          <p:cNvSpPr>
            <a:spLocks noChangeArrowheads="1"/>
          </p:cNvSpPr>
          <p:nvPr/>
        </p:nvSpPr>
        <p:spPr bwMode="auto">
          <a:xfrm>
            <a:off x="609600" y="1295400"/>
            <a:ext cx="7924800" cy="902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20000"/>
              </a:lnSpc>
              <a:spcBef>
                <a:spcPct val="50000"/>
              </a:spcBef>
            </a:pPr>
            <a:r>
              <a:rPr lang="en-US" altLang="en-US" sz="2300" dirty="0" smtClean="0">
                <a:latin typeface="Liberation Sans" panose="020B0604020202020204" pitchFamily="34" charset="0"/>
              </a:rPr>
              <a:t>Measures </a:t>
            </a:r>
            <a:r>
              <a:rPr lang="en-US" altLang="en-US" sz="2300" dirty="0">
                <a:latin typeface="Liberation Sans" panose="020B0604020202020204" pitchFamily="34" charset="0"/>
              </a:rPr>
              <a:t>the number of times average inventory was sold during the period.  </a:t>
            </a:r>
          </a:p>
        </p:txBody>
      </p:sp>
      <p:sp>
        <p:nvSpPr>
          <p:cNvPr id="1382406" name="Rectangle 6"/>
          <p:cNvSpPr>
            <a:spLocks noChangeArrowheads="1"/>
          </p:cNvSpPr>
          <p:nvPr/>
        </p:nvSpPr>
        <p:spPr bwMode="auto">
          <a:xfrm>
            <a:off x="609600" y="4746008"/>
            <a:ext cx="8001000" cy="871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10000"/>
              </a:lnSpc>
            </a:pPr>
            <a:r>
              <a:rPr lang="en-US" altLang="en-US" sz="2300" dirty="0">
                <a:latin typeface="Liberation Sans" panose="020B0604020202020204" pitchFamily="34" charset="0"/>
              </a:rPr>
              <a:t>The ratio of 7.5 times is higher than the industry average of 6.7 times and </a:t>
            </a:r>
            <a:r>
              <a:rPr lang="en-US" altLang="en-US" sz="2300" dirty="0" smtClean="0">
                <a:latin typeface="Liberation Sans" panose="020B0604020202020204" pitchFamily="34" charset="0"/>
              </a:rPr>
              <a:t>similar to that of General Mills.</a:t>
            </a:r>
            <a:endParaRPr lang="en-US" altLang="en-US" sz="2300" dirty="0">
              <a:latin typeface="Liberation Sans" panose="020B0604020202020204" pitchFamily="34" charset="0"/>
            </a:endParaRPr>
          </a:p>
        </p:txBody>
      </p:sp>
      <p:sp>
        <p:nvSpPr>
          <p:cNvPr id="1382412" name="Rectangle 12"/>
          <p:cNvSpPr>
            <a:spLocks noChangeArrowheads="1"/>
          </p:cNvSpPr>
          <p:nvPr/>
        </p:nvSpPr>
        <p:spPr bwMode="auto">
          <a:xfrm>
            <a:off x="609599" y="4163704"/>
            <a:ext cx="8327201" cy="481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110000"/>
              </a:lnSpc>
              <a:spcBef>
                <a:spcPct val="50000"/>
              </a:spcBef>
            </a:pPr>
            <a:r>
              <a:rPr lang="en-US" altLang="en-US" sz="2300" b="1" dirty="0">
                <a:latin typeface="Liberation Sans" panose="020B0604020202020204" pitchFamily="34" charset="0"/>
              </a:rPr>
              <a:t>How does Chicago’s turnover compare to General Mills’s? </a:t>
            </a:r>
          </a:p>
        </p:txBody>
      </p:sp>
      <p:sp>
        <p:nvSpPr>
          <p:cNvPr id="11" name="Rectangle 10"/>
          <p:cNvSpPr/>
          <p:nvPr/>
        </p:nvSpPr>
        <p:spPr>
          <a:xfrm>
            <a:off x="7135709" y="1932296"/>
            <a:ext cx="1801092" cy="461665"/>
          </a:xfrm>
          <a:prstGeom prst="rect">
            <a:avLst/>
          </a:prstGeom>
          <a:solidFill>
            <a:schemeClr val="accent3"/>
          </a:solidFill>
        </p:spPr>
        <p:txBody>
          <a:bodyPr wrap="square">
            <a:spAutoFit/>
          </a:bodyPr>
          <a:lstStyle/>
          <a:p>
            <a:pPr algn="l"/>
            <a:r>
              <a:rPr lang="en-US" sz="1200" b="1" dirty="0">
                <a:latin typeface="Liberation Sans" panose="020B0604020202020204" pitchFamily="34" charset="0"/>
              </a:rPr>
              <a:t>ILLUSTRATION </a:t>
            </a:r>
            <a:r>
              <a:rPr lang="en-US" sz="1200" b="1" dirty="0" smtClean="0">
                <a:latin typeface="Liberation Sans" panose="020B0604020202020204" pitchFamily="34" charset="0"/>
              </a:rPr>
              <a:t>13A-8</a:t>
            </a:r>
            <a:endParaRPr lang="en-US" sz="1200" b="1" dirty="0">
              <a:latin typeface="Liberation Sans" panose="020B0604020202020204" pitchFamily="34" charset="0"/>
            </a:endParaRPr>
          </a:p>
          <a:p>
            <a:pPr algn="l"/>
            <a:r>
              <a:rPr lang="en-US" sz="1200" dirty="0" smtClean="0">
                <a:latin typeface="Liberation Sans" panose="020B0604020202020204" pitchFamily="34" charset="0"/>
              </a:rPr>
              <a:t>Inventory turnover</a:t>
            </a:r>
            <a:endParaRPr lang="en-US" sz="1200" dirty="0">
              <a:latin typeface="Liberation Sans" panose="020B0604020202020204" pitchFamily="34" charset="0"/>
            </a:endParaRPr>
          </a:p>
        </p:txBody>
      </p:sp>
      <p:sp>
        <p:nvSpPr>
          <p:cNvPr id="12"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3" name="Rectangle 2"/>
          <p:cNvSpPr>
            <a:spLocks noChangeArrowheads="1"/>
          </p:cNvSpPr>
          <p:nvPr/>
        </p:nvSpPr>
        <p:spPr bwMode="auto">
          <a:xfrm>
            <a:off x="609600" y="304800"/>
            <a:ext cx="81534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latin typeface="Liberation Sans" panose="020B0604020202020204" pitchFamily="34" charset="0"/>
              </a:rPr>
              <a:t>Inventory Turnover</a:t>
            </a:r>
            <a:endParaRPr lang="en-US" altLang="en-US" sz="3200" b="1" dirty="0">
              <a:latin typeface="Liberation Sans" panose="020B0604020202020204" pitchFamily="34" charset="0"/>
            </a:endParaRPr>
          </a:p>
        </p:txBody>
      </p:sp>
      <p:pic>
        <p:nvPicPr>
          <p:cNvPr id="15001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1" y="2443803"/>
            <a:ext cx="8534400" cy="1367832"/>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altLang="en-US" sz="1600" b="1" i="1" dirty="0" smtClean="0">
                <a:solidFill>
                  <a:schemeClr val="bg2"/>
                </a:solidFill>
                <a:latin typeface="Liberation Sans" panose="020B0604020202020204" pitchFamily="34" charset="0"/>
              </a:rPr>
              <a:t>LO 4</a:t>
            </a:r>
            <a:endParaRPr lang="en-US" altLang="en-US" sz="1600" b="1" i="1" dirty="0">
              <a:solidFill>
                <a:schemeClr val="bg2"/>
              </a:solidFill>
              <a:latin typeface="Liberation Sans" panose="020B060402020202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82406"/>
                                        </p:tgtEl>
                                        <p:attrNameLst>
                                          <p:attrName>style.visibility</p:attrName>
                                        </p:attrNameLst>
                                      </p:cBhvr>
                                      <p:to>
                                        <p:strVal val="visible"/>
                                      </p:to>
                                    </p:set>
                                    <p:animEffect transition="in" filter="wipe(left)">
                                      <p:cBhvr>
                                        <p:cTn id="7" dur="500"/>
                                        <p:tgtEl>
                                          <p:spTgt spid="13824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0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4452" name="Rectangle 4"/>
          <p:cNvSpPr>
            <a:spLocks noChangeArrowheads="1"/>
          </p:cNvSpPr>
          <p:nvPr/>
        </p:nvSpPr>
        <p:spPr bwMode="auto">
          <a:xfrm>
            <a:off x="609600" y="1295400"/>
            <a:ext cx="7924800" cy="517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20000"/>
              </a:lnSpc>
              <a:spcBef>
                <a:spcPct val="50000"/>
              </a:spcBef>
            </a:pPr>
            <a:r>
              <a:rPr lang="en-US" altLang="en-US" sz="2300" dirty="0" smtClean="0">
                <a:latin typeface="Liberation Sans" panose="020B0604020202020204" pitchFamily="34" charset="0"/>
              </a:rPr>
              <a:t>Measures </a:t>
            </a:r>
            <a:r>
              <a:rPr lang="en-US" altLang="en-US" sz="2300" dirty="0">
                <a:latin typeface="Liberation Sans" panose="020B0604020202020204" pitchFamily="34" charset="0"/>
              </a:rPr>
              <a:t>the average number of days inventory is held.  </a:t>
            </a:r>
          </a:p>
        </p:txBody>
      </p:sp>
      <p:sp>
        <p:nvSpPr>
          <p:cNvPr id="1384453" name="Rectangle 5"/>
          <p:cNvSpPr>
            <a:spLocks noChangeArrowheads="1"/>
          </p:cNvSpPr>
          <p:nvPr/>
        </p:nvSpPr>
        <p:spPr bwMode="auto">
          <a:xfrm>
            <a:off x="609600" y="5002852"/>
            <a:ext cx="8001000" cy="871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10000"/>
              </a:lnSpc>
            </a:pPr>
            <a:r>
              <a:rPr lang="en-US" altLang="en-US" sz="2300" dirty="0">
                <a:latin typeface="Liberation Sans" panose="020B0604020202020204" pitchFamily="34" charset="0"/>
              </a:rPr>
              <a:t>An average selling time of 49 days is faster than the industry average and faster than that of General Mills.</a:t>
            </a:r>
          </a:p>
        </p:txBody>
      </p:sp>
      <p:sp>
        <p:nvSpPr>
          <p:cNvPr id="1384458" name="Rectangle 10"/>
          <p:cNvSpPr>
            <a:spLocks noChangeArrowheads="1"/>
          </p:cNvSpPr>
          <p:nvPr/>
        </p:nvSpPr>
        <p:spPr bwMode="auto">
          <a:xfrm>
            <a:off x="609600" y="4482152"/>
            <a:ext cx="8001000" cy="481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10000"/>
              </a:lnSpc>
              <a:spcBef>
                <a:spcPct val="50000"/>
              </a:spcBef>
            </a:pPr>
            <a:r>
              <a:rPr lang="en-US" altLang="en-US" sz="2300" b="1" dirty="0">
                <a:latin typeface="Liberation Sans" panose="020B0604020202020204" pitchFamily="34" charset="0"/>
              </a:rPr>
              <a:t>How does Chicago’s days compare to General Mills’s? </a:t>
            </a:r>
          </a:p>
        </p:txBody>
      </p:sp>
      <p:sp>
        <p:nvSpPr>
          <p:cNvPr id="10"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1" name="Rectangle 2"/>
          <p:cNvSpPr>
            <a:spLocks noChangeArrowheads="1"/>
          </p:cNvSpPr>
          <p:nvPr/>
        </p:nvSpPr>
        <p:spPr bwMode="auto">
          <a:xfrm>
            <a:off x="609600" y="304800"/>
            <a:ext cx="81534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latin typeface="Liberation Sans" panose="020B0604020202020204" pitchFamily="34" charset="0"/>
              </a:rPr>
              <a:t>Days in Inventory</a:t>
            </a:r>
            <a:endParaRPr lang="en-US" altLang="en-US" sz="3200" b="1" dirty="0">
              <a:latin typeface="Liberation Sans" panose="020B0604020202020204" pitchFamily="34" charset="0"/>
            </a:endParaRPr>
          </a:p>
        </p:txBody>
      </p:sp>
      <p:sp>
        <p:nvSpPr>
          <p:cNvPr id="12" name="Rectangle 11"/>
          <p:cNvSpPr/>
          <p:nvPr/>
        </p:nvSpPr>
        <p:spPr>
          <a:xfrm>
            <a:off x="7154841" y="1828800"/>
            <a:ext cx="1787855" cy="461665"/>
          </a:xfrm>
          <a:prstGeom prst="rect">
            <a:avLst/>
          </a:prstGeom>
          <a:solidFill>
            <a:schemeClr val="accent3"/>
          </a:solidFill>
        </p:spPr>
        <p:txBody>
          <a:bodyPr wrap="square">
            <a:spAutoFit/>
          </a:bodyPr>
          <a:lstStyle/>
          <a:p>
            <a:pPr algn="l"/>
            <a:r>
              <a:rPr lang="en-US" sz="1200" b="1" dirty="0">
                <a:latin typeface="Liberation Sans" panose="020B0604020202020204" pitchFamily="34" charset="0"/>
              </a:rPr>
              <a:t>ILLUSTRATION </a:t>
            </a:r>
            <a:r>
              <a:rPr lang="en-US" sz="1200" b="1" dirty="0" smtClean="0">
                <a:latin typeface="Liberation Sans" panose="020B0604020202020204" pitchFamily="34" charset="0"/>
              </a:rPr>
              <a:t>13A-9</a:t>
            </a:r>
            <a:endParaRPr lang="en-US" sz="1200" b="1" dirty="0">
              <a:latin typeface="Liberation Sans" panose="020B0604020202020204" pitchFamily="34" charset="0"/>
            </a:endParaRPr>
          </a:p>
          <a:p>
            <a:pPr algn="l"/>
            <a:r>
              <a:rPr lang="en-US" sz="1200" dirty="0" smtClean="0">
                <a:latin typeface="Liberation Sans" panose="020B0604020202020204" pitchFamily="34" charset="0"/>
              </a:rPr>
              <a:t>Days in inventory</a:t>
            </a:r>
            <a:endParaRPr lang="en-US" sz="1200" dirty="0">
              <a:latin typeface="Liberation Sans" panose="020B0604020202020204" pitchFamily="34" charset="0"/>
            </a:endParaRPr>
          </a:p>
        </p:txBody>
      </p:sp>
      <p:pic>
        <p:nvPicPr>
          <p:cNvPr id="15011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348552"/>
            <a:ext cx="8534399" cy="1789122"/>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altLang="en-US" sz="1600" b="1" i="1" dirty="0" smtClean="0">
                <a:solidFill>
                  <a:schemeClr val="bg2"/>
                </a:solidFill>
                <a:latin typeface="Liberation Sans" panose="020B0604020202020204" pitchFamily="34" charset="0"/>
              </a:rPr>
              <a:t>LO 4</a:t>
            </a:r>
            <a:endParaRPr lang="en-US" altLang="en-US" sz="1600" b="1" i="1" dirty="0">
              <a:solidFill>
                <a:schemeClr val="bg2"/>
              </a:solidFill>
              <a:latin typeface="Liberation Sans" panose="020B060402020202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84453"/>
                                        </p:tgtEl>
                                        <p:attrNameLst>
                                          <p:attrName>style.visibility</p:attrName>
                                        </p:attrNameLst>
                                      </p:cBhvr>
                                      <p:to>
                                        <p:strVal val="visible"/>
                                      </p:to>
                                    </p:set>
                                    <p:animEffect transition="in" filter="wipe(left)">
                                      <p:cBhvr>
                                        <p:cTn id="7" dur="500"/>
                                        <p:tgtEl>
                                          <p:spTgt spid="1384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445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8549" name="Rectangle 5"/>
          <p:cNvSpPr>
            <a:spLocks noChangeArrowheads="1"/>
          </p:cNvSpPr>
          <p:nvPr/>
        </p:nvSpPr>
        <p:spPr bwMode="auto">
          <a:xfrm>
            <a:off x="609600" y="1295400"/>
            <a:ext cx="7924800" cy="3188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sz="2400">
                <a:solidFill>
                  <a:schemeClr val="tx1"/>
                </a:solidFill>
                <a:latin typeface="Times New Roman" pitchFamily="18" charset="0"/>
              </a:defRPr>
            </a:lvl1pPr>
            <a:lvl2pPr marL="692150" indent="-457200" algn="l">
              <a:defRPr sz="2400">
                <a:solidFill>
                  <a:schemeClr val="tx1"/>
                </a:solidFill>
                <a:latin typeface="Times New Roman" pitchFamily="18" charset="0"/>
              </a:defRPr>
            </a:lvl2pPr>
            <a:lvl3pPr marL="1428750" indent="-400050" algn="l">
              <a:defRPr sz="2400">
                <a:solidFill>
                  <a:schemeClr val="tx1"/>
                </a:solidFill>
                <a:latin typeface="Times New Roman" pitchFamily="18" charset="0"/>
              </a:defRPr>
            </a:lvl3pPr>
            <a:lvl4pPr marL="1543050"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nSpc>
                <a:spcPct val="125000"/>
              </a:lnSpc>
              <a:spcBef>
                <a:spcPts val="1200"/>
              </a:spcBef>
            </a:pPr>
            <a:r>
              <a:rPr lang="en-US" altLang="en-US" sz="2300" b="1" dirty="0" smtClean="0">
                <a:solidFill>
                  <a:srgbClr val="000000"/>
                </a:solidFill>
                <a:latin typeface="Liberation Sans" panose="020B0604020202020204" pitchFamily="34" charset="0"/>
              </a:rPr>
              <a:t>Measure </a:t>
            </a:r>
            <a:r>
              <a:rPr lang="en-US" altLang="en-US" sz="2300" b="1" dirty="0">
                <a:solidFill>
                  <a:srgbClr val="000000"/>
                </a:solidFill>
                <a:latin typeface="Liberation Sans" panose="020B0604020202020204" pitchFamily="34" charset="0"/>
              </a:rPr>
              <a:t>the ability of a company to survive over a long period of time</a:t>
            </a:r>
            <a:r>
              <a:rPr lang="en-US" altLang="en-US" sz="2300" dirty="0">
                <a:solidFill>
                  <a:srgbClr val="000000"/>
                </a:solidFill>
                <a:latin typeface="Liberation Sans" panose="020B0604020202020204" pitchFamily="34" charset="0"/>
              </a:rPr>
              <a:t>.</a:t>
            </a:r>
          </a:p>
          <a:p>
            <a:pPr lvl="1">
              <a:lnSpc>
                <a:spcPct val="125000"/>
              </a:lnSpc>
              <a:spcBef>
                <a:spcPts val="1200"/>
              </a:spcBef>
              <a:buClr>
                <a:srgbClr val="CC0000"/>
              </a:buClr>
              <a:buSzPct val="80000"/>
              <a:buFont typeface="Wingdings" pitchFamily="2" charset="2"/>
              <a:buChar char="u"/>
            </a:pPr>
            <a:r>
              <a:rPr lang="en-US" altLang="en-US" sz="2200" dirty="0">
                <a:solidFill>
                  <a:srgbClr val="000000"/>
                </a:solidFill>
                <a:latin typeface="Liberation Sans" panose="020B0604020202020204" pitchFamily="34" charset="0"/>
              </a:rPr>
              <a:t>Debt-Paying Ability</a:t>
            </a:r>
          </a:p>
          <a:p>
            <a:pPr lvl="2">
              <a:lnSpc>
                <a:spcPct val="125000"/>
              </a:lnSpc>
              <a:spcBef>
                <a:spcPts val="1200"/>
              </a:spcBef>
              <a:buClr>
                <a:srgbClr val="CC0000"/>
              </a:buClr>
              <a:buSzPct val="80000"/>
              <a:buFont typeface="Arial" charset="0"/>
              <a:buChar char="►"/>
            </a:pPr>
            <a:r>
              <a:rPr lang="en-US" altLang="en-US" sz="2100" dirty="0">
                <a:solidFill>
                  <a:srgbClr val="000000"/>
                </a:solidFill>
                <a:latin typeface="Liberation Sans" panose="020B0604020202020204" pitchFamily="34" charset="0"/>
              </a:rPr>
              <a:t>Debt to total assets ratio</a:t>
            </a:r>
          </a:p>
          <a:p>
            <a:pPr lvl="2">
              <a:lnSpc>
                <a:spcPct val="125000"/>
              </a:lnSpc>
              <a:spcBef>
                <a:spcPts val="1200"/>
              </a:spcBef>
              <a:buClr>
                <a:srgbClr val="CC0000"/>
              </a:buClr>
              <a:buSzPct val="80000"/>
              <a:buFont typeface="Arial" charset="0"/>
              <a:buChar char="►"/>
            </a:pPr>
            <a:r>
              <a:rPr lang="en-US" altLang="en-US" sz="2100" dirty="0">
                <a:solidFill>
                  <a:srgbClr val="000000"/>
                </a:solidFill>
                <a:latin typeface="Liberation Sans" panose="020B0604020202020204" pitchFamily="34" charset="0"/>
              </a:rPr>
              <a:t>Times interest earned</a:t>
            </a:r>
          </a:p>
          <a:p>
            <a:pPr lvl="2">
              <a:lnSpc>
                <a:spcPct val="125000"/>
              </a:lnSpc>
              <a:spcBef>
                <a:spcPts val="1200"/>
              </a:spcBef>
              <a:buClr>
                <a:srgbClr val="CC0000"/>
              </a:buClr>
              <a:buSzPct val="80000"/>
              <a:buFont typeface="Arial" charset="0"/>
              <a:buChar char="►"/>
            </a:pPr>
            <a:r>
              <a:rPr lang="en-US" altLang="en-US" sz="2100" dirty="0" smtClean="0">
                <a:solidFill>
                  <a:srgbClr val="000000"/>
                </a:solidFill>
                <a:latin typeface="Liberation Sans" panose="020B0604020202020204" pitchFamily="34" charset="0"/>
              </a:rPr>
              <a:t>Free cash flow</a:t>
            </a:r>
            <a:endParaRPr lang="en-US" altLang="en-US" sz="2100" dirty="0">
              <a:solidFill>
                <a:srgbClr val="000000"/>
              </a:solidFill>
              <a:latin typeface="Liberation Sans" panose="020B0604020202020204" pitchFamily="34" charset="0"/>
            </a:endParaRPr>
          </a:p>
        </p:txBody>
      </p:sp>
      <p:sp>
        <p:nvSpPr>
          <p:cNvPr id="7"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8" name="Rectangle 2"/>
          <p:cNvSpPr>
            <a:spLocks noChangeArrowheads="1"/>
          </p:cNvSpPr>
          <p:nvPr/>
        </p:nvSpPr>
        <p:spPr bwMode="auto">
          <a:xfrm>
            <a:off x="609600" y="304800"/>
            <a:ext cx="81534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SOLVENCY RATIOS</a:t>
            </a:r>
            <a:endParaRPr lang="en-US" altLang="en-US" sz="3200" b="1" dirty="0">
              <a:solidFill>
                <a:schemeClr val="tx2">
                  <a:lumMod val="50000"/>
                </a:schemeClr>
              </a:solidFill>
              <a:latin typeface="Liberation Sans" panose="020B0604020202020204" pitchFamily="34" charset="0"/>
            </a:endParaRPr>
          </a:p>
        </p:txBody>
      </p:sp>
      <p:sp>
        <p:nvSpPr>
          <p:cNvPr id="5"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altLang="en-US" sz="1600" b="1" i="1" dirty="0" smtClean="0">
                <a:solidFill>
                  <a:schemeClr val="bg2"/>
                </a:solidFill>
                <a:latin typeface="Liberation Sans" panose="020B0604020202020204" pitchFamily="34" charset="0"/>
              </a:rPr>
              <a:t>LO 4</a:t>
            </a:r>
            <a:endParaRPr lang="en-US" altLang="en-US" sz="1600" b="1" i="1" dirty="0">
              <a:solidFill>
                <a:schemeClr val="bg2"/>
              </a:solidFill>
              <a:latin typeface="Liberation Sans" panose="020B0604020202020204" pitchFamily="34" charset="0"/>
            </a:endParaRPr>
          </a:p>
        </p:txBody>
      </p:sp>
    </p:spTree>
  </p:cSld>
  <p:clrMapOvr>
    <a:masterClrMapping/>
  </p:clrMapOvr>
  <p:transition>
    <p:wipe dir="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0596" name="Rectangle 4"/>
          <p:cNvSpPr>
            <a:spLocks noChangeArrowheads="1"/>
          </p:cNvSpPr>
          <p:nvPr/>
        </p:nvSpPr>
        <p:spPr bwMode="auto">
          <a:xfrm>
            <a:off x="609600" y="1295400"/>
            <a:ext cx="7924800" cy="902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20000"/>
              </a:lnSpc>
              <a:spcBef>
                <a:spcPct val="50000"/>
              </a:spcBef>
            </a:pPr>
            <a:r>
              <a:rPr lang="en-US" altLang="en-US" sz="2300" dirty="0" smtClean="0">
                <a:latin typeface="Liberation Sans" panose="020B0604020202020204" pitchFamily="34" charset="0"/>
              </a:rPr>
              <a:t>Indicates </a:t>
            </a:r>
            <a:r>
              <a:rPr lang="en-US" altLang="en-US" sz="2300" dirty="0">
                <a:latin typeface="Liberation Sans" panose="020B0604020202020204" pitchFamily="34" charset="0"/>
              </a:rPr>
              <a:t>the degree of financial leveraging.  Provides some indication of the company’s ability to withstand losses.  </a:t>
            </a:r>
          </a:p>
        </p:txBody>
      </p:sp>
      <p:sp>
        <p:nvSpPr>
          <p:cNvPr id="1390597" name="Rectangle 5"/>
          <p:cNvSpPr>
            <a:spLocks noChangeArrowheads="1"/>
          </p:cNvSpPr>
          <p:nvPr/>
        </p:nvSpPr>
        <p:spPr bwMode="auto">
          <a:xfrm>
            <a:off x="609600" y="5070144"/>
            <a:ext cx="8001000" cy="1327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20000"/>
              </a:lnSpc>
            </a:pPr>
            <a:r>
              <a:rPr lang="en-US" altLang="en-US" sz="2300" dirty="0" smtClean="0">
                <a:latin typeface="Liberation Sans" panose="020B0604020202020204" pitchFamily="34" charset="0"/>
              </a:rPr>
              <a:t>Yes. The </a:t>
            </a:r>
            <a:r>
              <a:rPr lang="en-US" altLang="en-US" sz="2300" dirty="0">
                <a:latin typeface="Liberation Sans" panose="020B0604020202020204" pitchFamily="34" charset="0"/>
              </a:rPr>
              <a:t>ratio of 78% says that Chicago would have to liquidate 78% of its assets at their book value in order to pay off all of its debts.</a:t>
            </a:r>
          </a:p>
        </p:txBody>
      </p:sp>
      <p:sp>
        <p:nvSpPr>
          <p:cNvPr id="1390602" name="Rectangle 10"/>
          <p:cNvSpPr>
            <a:spLocks noChangeArrowheads="1"/>
          </p:cNvSpPr>
          <p:nvPr/>
        </p:nvSpPr>
        <p:spPr bwMode="auto">
          <a:xfrm>
            <a:off x="609600" y="4581525"/>
            <a:ext cx="8001000" cy="451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10000"/>
              </a:lnSpc>
              <a:spcBef>
                <a:spcPct val="50000"/>
              </a:spcBef>
            </a:pPr>
            <a:r>
              <a:rPr lang="en-US" altLang="en-US" sz="2300" b="1" dirty="0">
                <a:latin typeface="Liberation Sans" panose="020B0604020202020204" pitchFamily="34" charset="0"/>
              </a:rPr>
              <a:t>Has Chicago’s solvency improved during the year? </a:t>
            </a:r>
          </a:p>
        </p:txBody>
      </p:sp>
      <p:sp>
        <p:nvSpPr>
          <p:cNvPr id="10"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1" name="Rectangle 2"/>
          <p:cNvSpPr>
            <a:spLocks noChangeArrowheads="1"/>
          </p:cNvSpPr>
          <p:nvPr/>
        </p:nvSpPr>
        <p:spPr bwMode="auto">
          <a:xfrm>
            <a:off x="609600" y="304800"/>
            <a:ext cx="81534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latin typeface="Liberation Sans" panose="020B0604020202020204" pitchFamily="34" charset="0"/>
              </a:rPr>
              <a:t>Debt to Assets Ratio</a:t>
            </a:r>
            <a:endParaRPr lang="en-US" altLang="en-US" sz="3200" b="1" dirty="0">
              <a:latin typeface="Liberation Sans" panose="020B0604020202020204" pitchFamily="34" charset="0"/>
            </a:endParaRPr>
          </a:p>
        </p:txBody>
      </p:sp>
      <p:sp>
        <p:nvSpPr>
          <p:cNvPr id="12" name="Rectangle 11"/>
          <p:cNvSpPr/>
          <p:nvPr/>
        </p:nvSpPr>
        <p:spPr>
          <a:xfrm>
            <a:off x="7059304" y="2218983"/>
            <a:ext cx="1905000" cy="461665"/>
          </a:xfrm>
          <a:prstGeom prst="rect">
            <a:avLst/>
          </a:prstGeom>
          <a:solidFill>
            <a:schemeClr val="accent3"/>
          </a:solidFill>
        </p:spPr>
        <p:txBody>
          <a:bodyPr wrap="square">
            <a:spAutoFit/>
          </a:bodyPr>
          <a:lstStyle/>
          <a:p>
            <a:pPr algn="l"/>
            <a:r>
              <a:rPr lang="en-US" sz="1200" b="1" dirty="0">
                <a:latin typeface="Liberation Sans" panose="020B0604020202020204" pitchFamily="34" charset="0"/>
              </a:rPr>
              <a:t>ILLUSTRATION </a:t>
            </a:r>
            <a:r>
              <a:rPr lang="en-US" sz="1200" b="1" dirty="0" smtClean="0">
                <a:latin typeface="Liberation Sans" panose="020B0604020202020204" pitchFamily="34" charset="0"/>
              </a:rPr>
              <a:t>13A-10</a:t>
            </a:r>
            <a:endParaRPr lang="en-US" sz="1200" b="1" dirty="0">
              <a:latin typeface="Liberation Sans" panose="020B0604020202020204" pitchFamily="34" charset="0"/>
            </a:endParaRPr>
          </a:p>
          <a:p>
            <a:pPr algn="l"/>
            <a:r>
              <a:rPr lang="en-US" sz="1200" dirty="0" smtClean="0">
                <a:latin typeface="Liberation Sans" panose="020B0604020202020204" pitchFamily="34" charset="0"/>
              </a:rPr>
              <a:t>Debt to assets ratio</a:t>
            </a:r>
            <a:endParaRPr lang="en-US" sz="1200" dirty="0">
              <a:latin typeface="Liberation Sans" panose="020B0604020202020204" pitchFamily="34" charset="0"/>
            </a:endParaRPr>
          </a:p>
        </p:txBody>
      </p:sp>
      <p:pic>
        <p:nvPicPr>
          <p:cNvPr id="14919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743200"/>
            <a:ext cx="8534401" cy="1551059"/>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altLang="en-US" sz="1600" b="1" i="1" dirty="0" smtClean="0">
                <a:solidFill>
                  <a:schemeClr val="bg2"/>
                </a:solidFill>
                <a:latin typeface="Liberation Sans" panose="020B0604020202020204" pitchFamily="34" charset="0"/>
              </a:rPr>
              <a:t>LO 4</a:t>
            </a:r>
            <a:endParaRPr lang="en-US" altLang="en-US" sz="1600" b="1" i="1" dirty="0">
              <a:solidFill>
                <a:schemeClr val="bg2"/>
              </a:solidFill>
              <a:latin typeface="Liberation Sans" panose="020B060402020202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90597"/>
                                        </p:tgtEl>
                                        <p:attrNameLst>
                                          <p:attrName>style.visibility</p:attrName>
                                        </p:attrNameLst>
                                      </p:cBhvr>
                                      <p:to>
                                        <p:strVal val="visible"/>
                                      </p:to>
                                    </p:set>
                                    <p:animEffect transition="in" filter="wipe(left)">
                                      <p:cBhvr>
                                        <p:cTn id="7" dur="500"/>
                                        <p:tgtEl>
                                          <p:spTgt spid="13905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059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44" name="Rectangle 4"/>
          <p:cNvSpPr>
            <a:spLocks noChangeArrowheads="1"/>
          </p:cNvSpPr>
          <p:nvPr/>
        </p:nvSpPr>
        <p:spPr bwMode="auto">
          <a:xfrm>
            <a:off x="609600" y="1295400"/>
            <a:ext cx="7924800" cy="941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20000"/>
              </a:lnSpc>
              <a:spcBef>
                <a:spcPct val="50000"/>
              </a:spcBef>
            </a:pPr>
            <a:r>
              <a:rPr lang="en-US" altLang="en-US" sz="2300" dirty="0" smtClean="0">
                <a:latin typeface="Liberation Sans" panose="020B0604020202020204" pitchFamily="34" charset="0"/>
              </a:rPr>
              <a:t>Also </a:t>
            </a:r>
            <a:r>
              <a:rPr lang="en-US" altLang="en-US" sz="2300" dirty="0">
                <a:latin typeface="Liberation Sans" panose="020B0604020202020204" pitchFamily="34" charset="0"/>
              </a:rPr>
              <a:t>called interest </a:t>
            </a:r>
            <a:r>
              <a:rPr lang="en-US" altLang="en-US" sz="2300" dirty="0" smtClean="0">
                <a:latin typeface="Liberation Sans" panose="020B0604020202020204" pitchFamily="34" charset="0"/>
              </a:rPr>
              <a:t>coverage, indicates </a:t>
            </a:r>
            <a:r>
              <a:rPr lang="en-US" altLang="en-US" sz="2300" dirty="0">
                <a:latin typeface="Liberation Sans" panose="020B0604020202020204" pitchFamily="34" charset="0"/>
              </a:rPr>
              <a:t>the company’s ability to meet interest payments as they come due.  </a:t>
            </a:r>
          </a:p>
        </p:txBody>
      </p:sp>
      <p:sp>
        <p:nvSpPr>
          <p:cNvPr id="1392645" name="Rectangle 5"/>
          <p:cNvSpPr>
            <a:spLocks noChangeArrowheads="1"/>
          </p:cNvSpPr>
          <p:nvPr/>
        </p:nvSpPr>
        <p:spPr bwMode="auto">
          <a:xfrm>
            <a:off x="609599" y="5065404"/>
            <a:ext cx="8229601" cy="941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120000"/>
              </a:lnSpc>
            </a:pPr>
            <a:r>
              <a:rPr lang="en-US" altLang="en-US" sz="2300" dirty="0">
                <a:latin typeface="Liberation Sans" panose="020B0604020202020204" pitchFamily="34" charset="0"/>
              </a:rPr>
              <a:t>Yes, the ratio indicates that income before interest and taxes was 5.8 times the amount needed for interest expense.</a:t>
            </a:r>
          </a:p>
        </p:txBody>
      </p:sp>
      <p:sp>
        <p:nvSpPr>
          <p:cNvPr id="1392650" name="Rectangle 10"/>
          <p:cNvSpPr>
            <a:spLocks noChangeArrowheads="1"/>
          </p:cNvSpPr>
          <p:nvPr/>
        </p:nvSpPr>
        <p:spPr bwMode="auto">
          <a:xfrm>
            <a:off x="609600" y="4585648"/>
            <a:ext cx="8001000" cy="481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10000"/>
              </a:lnSpc>
              <a:spcBef>
                <a:spcPct val="50000"/>
              </a:spcBef>
            </a:pPr>
            <a:r>
              <a:rPr lang="en-US" altLang="en-US" sz="2300" b="1" dirty="0">
                <a:latin typeface="Liberation Sans" panose="020B0604020202020204" pitchFamily="34" charset="0"/>
              </a:rPr>
              <a:t>Is Chicago </a:t>
            </a:r>
            <a:r>
              <a:rPr lang="en-US" altLang="en-US" sz="2300" b="1" dirty="0" smtClean="0">
                <a:latin typeface="Liberation Sans" panose="020B0604020202020204" pitchFamily="34" charset="0"/>
              </a:rPr>
              <a:t>able </a:t>
            </a:r>
            <a:r>
              <a:rPr lang="en-US" altLang="en-US" sz="2300" b="1" dirty="0">
                <a:latin typeface="Liberation Sans" panose="020B0604020202020204" pitchFamily="34" charset="0"/>
              </a:rPr>
              <a:t>to service its’ debt? </a:t>
            </a:r>
          </a:p>
        </p:txBody>
      </p:sp>
      <p:sp>
        <p:nvSpPr>
          <p:cNvPr id="10"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1" name="Rectangle 2"/>
          <p:cNvSpPr>
            <a:spLocks noChangeArrowheads="1"/>
          </p:cNvSpPr>
          <p:nvPr/>
        </p:nvSpPr>
        <p:spPr bwMode="auto">
          <a:xfrm>
            <a:off x="609600" y="304800"/>
            <a:ext cx="81534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latin typeface="Liberation Sans" panose="020B0604020202020204" pitchFamily="34" charset="0"/>
              </a:rPr>
              <a:t>Times Interest Earned</a:t>
            </a:r>
            <a:endParaRPr lang="en-US" altLang="en-US" sz="3200" b="1" dirty="0">
              <a:latin typeface="Liberation Sans" panose="020B0604020202020204" pitchFamily="34" charset="0"/>
            </a:endParaRPr>
          </a:p>
        </p:txBody>
      </p:sp>
      <p:sp>
        <p:nvSpPr>
          <p:cNvPr id="12" name="Rectangle 11"/>
          <p:cNvSpPr/>
          <p:nvPr/>
        </p:nvSpPr>
        <p:spPr>
          <a:xfrm>
            <a:off x="7059304" y="2218983"/>
            <a:ext cx="1905000" cy="461665"/>
          </a:xfrm>
          <a:prstGeom prst="rect">
            <a:avLst/>
          </a:prstGeom>
          <a:solidFill>
            <a:schemeClr val="accent3"/>
          </a:solidFill>
        </p:spPr>
        <p:txBody>
          <a:bodyPr wrap="square">
            <a:spAutoFit/>
          </a:bodyPr>
          <a:lstStyle/>
          <a:p>
            <a:pPr algn="l"/>
            <a:r>
              <a:rPr lang="en-US" sz="1200" b="1" dirty="0">
                <a:latin typeface="Liberation Sans" panose="020B0604020202020204" pitchFamily="34" charset="0"/>
              </a:rPr>
              <a:t>ILLUSTRATION </a:t>
            </a:r>
            <a:r>
              <a:rPr lang="en-US" sz="1200" b="1" dirty="0" smtClean="0">
                <a:latin typeface="Liberation Sans" panose="020B0604020202020204" pitchFamily="34" charset="0"/>
              </a:rPr>
              <a:t>13A-11</a:t>
            </a:r>
            <a:endParaRPr lang="en-US" sz="1200" b="1" dirty="0">
              <a:latin typeface="Liberation Sans" panose="020B0604020202020204" pitchFamily="34" charset="0"/>
            </a:endParaRPr>
          </a:p>
          <a:p>
            <a:pPr algn="l"/>
            <a:r>
              <a:rPr lang="en-US" sz="1200" dirty="0" smtClean="0">
                <a:latin typeface="Liberation Sans" panose="020B0604020202020204" pitchFamily="34" charset="0"/>
              </a:rPr>
              <a:t>Times interest earned</a:t>
            </a:r>
            <a:endParaRPr lang="en-US" sz="1200" dirty="0">
              <a:latin typeface="Liberation Sans" panose="020B0604020202020204" pitchFamily="34" charset="0"/>
            </a:endParaRPr>
          </a:p>
        </p:txBody>
      </p:sp>
      <p:pic>
        <p:nvPicPr>
          <p:cNvPr id="14919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743200"/>
            <a:ext cx="8534401" cy="159976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5"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altLang="en-US" sz="1600" b="1" i="1" dirty="0" smtClean="0">
                <a:solidFill>
                  <a:schemeClr val="bg2"/>
                </a:solidFill>
                <a:latin typeface="Liberation Sans" panose="020B0604020202020204" pitchFamily="34" charset="0"/>
              </a:rPr>
              <a:t>LO 4</a:t>
            </a:r>
            <a:endParaRPr lang="en-US" altLang="en-US" sz="1600" b="1" i="1" dirty="0">
              <a:solidFill>
                <a:schemeClr val="bg2"/>
              </a:solidFill>
              <a:latin typeface="Liberation Sans" panose="020B060402020202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92645"/>
                                        </p:tgtEl>
                                        <p:attrNameLst>
                                          <p:attrName>style.visibility</p:attrName>
                                        </p:attrNameLst>
                                      </p:cBhvr>
                                      <p:to>
                                        <p:strVal val="visible"/>
                                      </p:to>
                                    </p:set>
                                    <p:animEffect transition="in" filter="wipe(left)">
                                      <p:cBhvr>
                                        <p:cTn id="7" dur="500"/>
                                        <p:tgtEl>
                                          <p:spTgt spid="13926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4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6740" name="Rectangle 4"/>
          <p:cNvSpPr>
            <a:spLocks noChangeArrowheads="1"/>
          </p:cNvSpPr>
          <p:nvPr/>
        </p:nvSpPr>
        <p:spPr bwMode="auto">
          <a:xfrm>
            <a:off x="609600" y="1295400"/>
            <a:ext cx="7924800" cy="517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20000"/>
              </a:lnSpc>
              <a:spcBef>
                <a:spcPct val="50000"/>
              </a:spcBef>
            </a:pPr>
            <a:r>
              <a:rPr lang="en-US" altLang="en-US" sz="2300" dirty="0" smtClean="0">
                <a:latin typeface="Liberation Sans" panose="020B0604020202020204" pitchFamily="34" charset="0"/>
              </a:rPr>
              <a:t>Ability </a:t>
            </a:r>
            <a:r>
              <a:rPr lang="en-US" altLang="en-US" sz="2300" dirty="0">
                <a:latin typeface="Liberation Sans" panose="020B0604020202020204" pitchFamily="34" charset="0"/>
              </a:rPr>
              <a:t>to pay dividends or expand operations</a:t>
            </a:r>
            <a:r>
              <a:rPr lang="en-US" altLang="en-US" sz="2300" dirty="0" smtClean="0">
                <a:latin typeface="Liberation Sans" panose="020B0604020202020204" pitchFamily="34" charset="0"/>
              </a:rPr>
              <a:t>.</a:t>
            </a:r>
            <a:endParaRPr lang="en-US" altLang="en-US" sz="2300" dirty="0">
              <a:latin typeface="Liberation Sans" panose="020B0604020202020204" pitchFamily="34" charset="0"/>
            </a:endParaRPr>
          </a:p>
        </p:txBody>
      </p:sp>
      <p:sp>
        <p:nvSpPr>
          <p:cNvPr id="1396741" name="Rectangle 5"/>
          <p:cNvSpPr>
            <a:spLocks noChangeArrowheads="1"/>
          </p:cNvSpPr>
          <p:nvPr/>
        </p:nvSpPr>
        <p:spPr bwMode="auto">
          <a:xfrm>
            <a:off x="609600" y="4311321"/>
            <a:ext cx="8001000" cy="1327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20000"/>
              </a:lnSpc>
            </a:pPr>
            <a:r>
              <a:rPr lang="en-US" altLang="en-US" sz="2300" dirty="0">
                <a:latin typeface="Liberation Sans" panose="020B0604020202020204" pitchFamily="34" charset="0"/>
              </a:rPr>
              <a:t>Cash provided by operations was more than enough to allow Chicago to acquire additional productive assets and maintain dividend payments.</a:t>
            </a:r>
          </a:p>
        </p:txBody>
      </p:sp>
      <p:sp>
        <p:nvSpPr>
          <p:cNvPr id="10"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1" name="Rectangle 2"/>
          <p:cNvSpPr>
            <a:spLocks noChangeArrowheads="1"/>
          </p:cNvSpPr>
          <p:nvPr/>
        </p:nvSpPr>
        <p:spPr bwMode="auto">
          <a:xfrm>
            <a:off x="609600" y="304800"/>
            <a:ext cx="81534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latin typeface="Liberation Sans" panose="020B0604020202020204" pitchFamily="34" charset="0"/>
              </a:rPr>
              <a:t>Free Cash Flow</a:t>
            </a:r>
            <a:endParaRPr lang="en-US" altLang="en-US" sz="3200" b="1" dirty="0">
              <a:latin typeface="Liberation Sans" panose="020B0604020202020204" pitchFamily="34" charset="0"/>
            </a:endParaRPr>
          </a:p>
        </p:txBody>
      </p:sp>
      <p:sp>
        <p:nvSpPr>
          <p:cNvPr id="12" name="Rectangle 11"/>
          <p:cNvSpPr/>
          <p:nvPr/>
        </p:nvSpPr>
        <p:spPr>
          <a:xfrm>
            <a:off x="7072951" y="1564944"/>
            <a:ext cx="1905001" cy="461665"/>
          </a:xfrm>
          <a:prstGeom prst="rect">
            <a:avLst/>
          </a:prstGeom>
          <a:solidFill>
            <a:schemeClr val="accent3"/>
          </a:solidFill>
        </p:spPr>
        <p:txBody>
          <a:bodyPr wrap="square">
            <a:spAutoFit/>
          </a:bodyPr>
          <a:lstStyle/>
          <a:p>
            <a:pPr algn="l"/>
            <a:r>
              <a:rPr lang="en-US" sz="1200" b="1" dirty="0">
                <a:latin typeface="Liberation Sans" panose="020B0604020202020204" pitchFamily="34" charset="0"/>
              </a:rPr>
              <a:t>ILLUSTRATION </a:t>
            </a:r>
            <a:r>
              <a:rPr lang="en-US" sz="1200" b="1" dirty="0" smtClean="0">
                <a:latin typeface="Liberation Sans" panose="020B0604020202020204" pitchFamily="34" charset="0"/>
              </a:rPr>
              <a:t>13A-12</a:t>
            </a:r>
            <a:endParaRPr lang="en-US" sz="1200" b="1" dirty="0">
              <a:latin typeface="Liberation Sans" panose="020B0604020202020204" pitchFamily="34" charset="0"/>
            </a:endParaRPr>
          </a:p>
          <a:p>
            <a:pPr algn="l"/>
            <a:r>
              <a:rPr lang="en-US" sz="1200" dirty="0" smtClean="0">
                <a:latin typeface="Liberation Sans" panose="020B0604020202020204" pitchFamily="34" charset="0"/>
              </a:rPr>
              <a:t>Free cash flow</a:t>
            </a:r>
            <a:endParaRPr lang="en-US" sz="1200" dirty="0">
              <a:latin typeface="Liberation Sans" panose="020B0604020202020204" pitchFamily="34" charset="0"/>
            </a:endParaRPr>
          </a:p>
        </p:txBody>
      </p:sp>
      <p:pic>
        <p:nvPicPr>
          <p:cNvPr id="14929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1" y="2071048"/>
            <a:ext cx="8534400" cy="1979701"/>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5"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altLang="en-US" sz="1600" b="1" i="1" dirty="0" smtClean="0">
                <a:solidFill>
                  <a:schemeClr val="bg2"/>
                </a:solidFill>
                <a:latin typeface="Liberation Sans" panose="020B0604020202020204" pitchFamily="34" charset="0"/>
              </a:rPr>
              <a:t>LO 4</a:t>
            </a:r>
            <a:endParaRPr lang="en-US" altLang="en-US" sz="1600" b="1" i="1" dirty="0">
              <a:solidFill>
                <a:schemeClr val="bg2"/>
              </a:solidFill>
              <a:latin typeface="Liberation Sans" panose="020B060402020202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96741"/>
                                        </p:tgtEl>
                                        <p:attrNameLst>
                                          <p:attrName>style.visibility</p:attrName>
                                        </p:attrNameLst>
                                      </p:cBhvr>
                                      <p:to>
                                        <p:strVal val="visible"/>
                                      </p:to>
                                    </p:set>
                                    <p:animEffect transition="in" filter="wipe(left)">
                                      <p:cBhvr>
                                        <p:cTn id="7" dur="500"/>
                                        <p:tgtEl>
                                          <p:spTgt spid="13967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6741"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4821" name="Rectangle 5"/>
          <p:cNvSpPr>
            <a:spLocks noChangeArrowheads="1"/>
          </p:cNvSpPr>
          <p:nvPr/>
        </p:nvSpPr>
        <p:spPr bwMode="auto">
          <a:xfrm>
            <a:off x="609600" y="1295400"/>
            <a:ext cx="7924800" cy="840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sz="2400">
                <a:solidFill>
                  <a:schemeClr val="tx1"/>
                </a:solidFill>
                <a:latin typeface="Times New Roman" pitchFamily="18" charset="0"/>
              </a:defRPr>
            </a:lvl1pPr>
            <a:lvl2pPr marL="692150" indent="-457200" algn="l">
              <a:defRPr sz="2400">
                <a:solidFill>
                  <a:schemeClr val="tx1"/>
                </a:solidFill>
                <a:latin typeface="Times New Roman" pitchFamily="18" charset="0"/>
              </a:defRPr>
            </a:lvl2pPr>
            <a:lvl3pPr marL="1028700"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nSpc>
                <a:spcPct val="110000"/>
              </a:lnSpc>
              <a:spcBef>
                <a:spcPct val="50000"/>
              </a:spcBef>
            </a:pPr>
            <a:r>
              <a:rPr lang="en-US" altLang="en-US" sz="2300" dirty="0">
                <a:solidFill>
                  <a:srgbClr val="000000"/>
                </a:solidFill>
                <a:latin typeface="Liberation Sans" panose="020B0604020202020204" pitchFamily="34" charset="0"/>
              </a:rPr>
              <a:t>Measure the income or operating success of a company for a given period of time. </a:t>
            </a:r>
          </a:p>
        </p:txBody>
      </p:sp>
      <p:pic>
        <p:nvPicPr>
          <p:cNvPr id="1314829"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690" y="2145672"/>
            <a:ext cx="8316620" cy="3264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14823" name="Rectangle 7"/>
          <p:cNvSpPr>
            <a:spLocks noChangeArrowheads="1"/>
          </p:cNvSpPr>
          <p:nvPr/>
        </p:nvSpPr>
        <p:spPr bwMode="auto">
          <a:xfrm>
            <a:off x="623248" y="5373469"/>
            <a:ext cx="193988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1200" b="1" dirty="0" smtClean="0">
                <a:latin typeface="Liberation Sans" panose="020B0604020202020204" pitchFamily="34" charset="0"/>
              </a:rPr>
              <a:t>ILLUSTRATION 13A-13</a:t>
            </a:r>
            <a:endParaRPr lang="en-US" altLang="en-US" sz="1200" b="1" dirty="0">
              <a:latin typeface="Liberation Sans" panose="020B0604020202020204" pitchFamily="34" charset="0"/>
            </a:endParaRPr>
          </a:p>
          <a:p>
            <a:pPr algn="l"/>
            <a:r>
              <a:rPr lang="en-US" altLang="en-US" sz="1200" dirty="0">
                <a:latin typeface="Liberation Sans" panose="020B0604020202020204" pitchFamily="34" charset="0"/>
              </a:rPr>
              <a:t>Relationships among</a:t>
            </a:r>
          </a:p>
          <a:p>
            <a:pPr algn="l"/>
            <a:r>
              <a:rPr lang="en-US" altLang="en-US" sz="1200" dirty="0">
                <a:latin typeface="Liberation Sans" panose="020B0604020202020204" pitchFamily="34" charset="0"/>
              </a:rPr>
              <a:t>profitability measures</a:t>
            </a:r>
          </a:p>
        </p:txBody>
      </p:sp>
      <p:sp>
        <p:nvSpPr>
          <p:cNvPr id="9"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0" name="Rectangle 2"/>
          <p:cNvSpPr>
            <a:spLocks noChangeArrowheads="1"/>
          </p:cNvSpPr>
          <p:nvPr/>
        </p:nvSpPr>
        <p:spPr bwMode="auto">
          <a:xfrm>
            <a:off x="609600" y="304800"/>
            <a:ext cx="81534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PROFITABILITY RATIOS</a:t>
            </a:r>
            <a:endParaRPr lang="en-US" altLang="en-US" sz="3200" b="1" dirty="0">
              <a:solidFill>
                <a:schemeClr val="tx2">
                  <a:lumMod val="50000"/>
                </a:schemeClr>
              </a:solidFill>
              <a:latin typeface="Liberation Sans" panose="020B0604020202020204" pitchFamily="34" charset="0"/>
            </a:endParaRPr>
          </a:p>
        </p:txBody>
      </p:sp>
      <p:sp>
        <p:nvSpPr>
          <p:cNvPr id="11"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altLang="en-US" sz="1600" b="1" i="1" dirty="0" smtClean="0">
                <a:solidFill>
                  <a:schemeClr val="bg2"/>
                </a:solidFill>
                <a:latin typeface="Liberation Sans" panose="020B0604020202020204" pitchFamily="34" charset="0"/>
              </a:rPr>
              <a:t>LO 4</a:t>
            </a:r>
            <a:endParaRPr lang="en-US" altLang="en-US" sz="1600" b="1" i="1" dirty="0">
              <a:solidFill>
                <a:schemeClr val="bg2"/>
              </a:solidFill>
              <a:latin typeface="Liberation Sans" panose="020B0604020202020204" pitchFamily="34" charset="0"/>
            </a:endParaRPr>
          </a:p>
        </p:txBody>
      </p:sp>
    </p:spTree>
  </p:cSld>
  <p:clrMapOvr>
    <a:masterClrMapping/>
  </p:clrMapOvr>
  <p:transition>
    <p:wipe dir="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8788" name="Rectangle 4"/>
          <p:cNvSpPr>
            <a:spLocks noChangeArrowheads="1"/>
          </p:cNvSpPr>
          <p:nvPr/>
        </p:nvSpPr>
        <p:spPr bwMode="auto">
          <a:xfrm>
            <a:off x="609600" y="1295400"/>
            <a:ext cx="7924800" cy="941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20000"/>
              </a:lnSpc>
              <a:spcBef>
                <a:spcPct val="50000"/>
              </a:spcBef>
            </a:pPr>
            <a:r>
              <a:rPr lang="en-US" altLang="en-US" sz="2300" dirty="0" smtClean="0">
                <a:latin typeface="Liberation Sans" panose="020B0604020202020204" pitchFamily="34" charset="0"/>
              </a:rPr>
              <a:t>Shows </a:t>
            </a:r>
            <a:r>
              <a:rPr lang="en-US" altLang="en-US" sz="2300" dirty="0">
                <a:latin typeface="Liberation Sans" panose="020B0604020202020204" pitchFamily="34" charset="0"/>
              </a:rPr>
              <a:t>how many dollars of net income the company earned for each dollar invested by the owners.  </a:t>
            </a:r>
          </a:p>
        </p:txBody>
      </p:sp>
      <p:sp>
        <p:nvSpPr>
          <p:cNvPr id="1398789" name="Rectangle 5"/>
          <p:cNvSpPr>
            <a:spLocks noChangeArrowheads="1"/>
          </p:cNvSpPr>
          <p:nvPr/>
        </p:nvSpPr>
        <p:spPr bwMode="auto">
          <a:xfrm>
            <a:off x="2514600" y="4533340"/>
            <a:ext cx="6019800" cy="1791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120000"/>
              </a:lnSpc>
            </a:pPr>
            <a:r>
              <a:rPr lang="en-US" altLang="en-US" sz="2300" dirty="0" smtClean="0">
                <a:latin typeface="Liberation Sans" panose="020B0604020202020204" pitchFamily="34" charset="0"/>
              </a:rPr>
              <a:t>Chicago’s 2014 rate of return on common stockholders’ equity is unusually high at 48%, considering an industry average of 19% and General Mills’s return of 25%.</a:t>
            </a:r>
            <a:endParaRPr lang="en-US" altLang="en-US" sz="2300" dirty="0">
              <a:latin typeface="Liberation Sans" panose="020B0604020202020204" pitchFamily="34" charset="0"/>
            </a:endParaRPr>
          </a:p>
        </p:txBody>
      </p:sp>
      <p:sp>
        <p:nvSpPr>
          <p:cNvPr id="9"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0" name="Rectangle 2"/>
          <p:cNvSpPr>
            <a:spLocks noChangeArrowheads="1"/>
          </p:cNvSpPr>
          <p:nvPr/>
        </p:nvSpPr>
        <p:spPr bwMode="auto">
          <a:xfrm>
            <a:off x="609600" y="304800"/>
            <a:ext cx="81534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latin typeface="Liberation Sans" panose="020B0604020202020204" pitchFamily="34" charset="0"/>
              </a:rPr>
              <a:t>Return on Common Stockholders’ Equity</a:t>
            </a:r>
            <a:endParaRPr lang="en-US" altLang="en-US" sz="3200" b="1" dirty="0">
              <a:latin typeface="Liberation Sans" panose="020B0604020202020204" pitchFamily="34" charset="0"/>
            </a:endParaRPr>
          </a:p>
        </p:txBody>
      </p:sp>
      <p:sp>
        <p:nvSpPr>
          <p:cNvPr id="2" name="Rectangle 1"/>
          <p:cNvSpPr/>
          <p:nvPr/>
        </p:nvSpPr>
        <p:spPr>
          <a:xfrm>
            <a:off x="219501" y="4405952"/>
            <a:ext cx="188680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sz="1200" b="1" dirty="0">
                <a:latin typeface="Liberation Sans" panose="020B0604020202020204" pitchFamily="34" charset="0"/>
              </a:rPr>
              <a:t>ILLUSTRATION 13A-14</a:t>
            </a:r>
          </a:p>
          <a:p>
            <a:pPr algn="l"/>
            <a:r>
              <a:rPr lang="en-US" sz="1200" dirty="0">
                <a:latin typeface="Liberation Sans" panose="020B0604020202020204" pitchFamily="34" charset="0"/>
              </a:rPr>
              <a:t>Return on common</a:t>
            </a:r>
          </a:p>
          <a:p>
            <a:pPr algn="l"/>
            <a:r>
              <a:rPr lang="en-US" sz="1200" dirty="0">
                <a:latin typeface="Liberation Sans" panose="020B0604020202020204" pitchFamily="34" charset="0"/>
              </a:rPr>
              <a:t>stockholders’ equity</a:t>
            </a:r>
          </a:p>
        </p:txBody>
      </p:sp>
      <p:pic>
        <p:nvPicPr>
          <p:cNvPr id="14940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514600"/>
            <a:ext cx="8534401" cy="1824201"/>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5"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altLang="en-US" sz="1600" b="1" i="1" dirty="0" smtClean="0">
                <a:solidFill>
                  <a:schemeClr val="bg2"/>
                </a:solidFill>
                <a:latin typeface="Liberation Sans" panose="020B0604020202020204" pitchFamily="34" charset="0"/>
              </a:rPr>
              <a:t>LO 4</a:t>
            </a:r>
            <a:endParaRPr lang="en-US" altLang="en-US" sz="1600" b="1" i="1" dirty="0">
              <a:solidFill>
                <a:schemeClr val="bg2"/>
              </a:solidFill>
              <a:latin typeface="Liberation Sans" panose="020B060402020202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98789"/>
                                        </p:tgtEl>
                                        <p:attrNameLst>
                                          <p:attrName>style.visibility</p:attrName>
                                        </p:attrNameLst>
                                      </p:cBhvr>
                                      <p:to>
                                        <p:strVal val="visible"/>
                                      </p:to>
                                    </p:set>
                                    <p:animEffect transition="in" filter="wipe(left)">
                                      <p:cBhvr>
                                        <p:cTn id="7" dur="500"/>
                                        <p:tgtEl>
                                          <p:spTgt spid="13987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8789"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0836" name="Rectangle 4"/>
          <p:cNvSpPr>
            <a:spLocks noChangeArrowheads="1"/>
          </p:cNvSpPr>
          <p:nvPr/>
        </p:nvSpPr>
        <p:spPr bwMode="auto">
          <a:xfrm>
            <a:off x="609600" y="1295400"/>
            <a:ext cx="7924800" cy="902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20000"/>
              </a:lnSpc>
              <a:spcBef>
                <a:spcPct val="50000"/>
              </a:spcBef>
            </a:pPr>
            <a:r>
              <a:rPr lang="en-US" altLang="en-US" sz="2300" dirty="0" smtClean="0">
                <a:latin typeface="Liberation Sans" panose="020B0604020202020204" pitchFamily="34" charset="0"/>
              </a:rPr>
              <a:t>Measures </a:t>
            </a:r>
            <a:r>
              <a:rPr lang="en-US" altLang="en-US" sz="2300" dirty="0">
                <a:latin typeface="Liberation Sans" panose="020B0604020202020204" pitchFamily="34" charset="0"/>
              </a:rPr>
              <a:t>the overall profitability of assets in terms of the income earned on each dollar invested in assets.  </a:t>
            </a:r>
          </a:p>
        </p:txBody>
      </p:sp>
      <p:sp>
        <p:nvSpPr>
          <p:cNvPr id="1400837" name="Rectangle 5"/>
          <p:cNvSpPr>
            <a:spLocks noChangeArrowheads="1"/>
          </p:cNvSpPr>
          <p:nvPr/>
        </p:nvSpPr>
        <p:spPr bwMode="auto">
          <a:xfrm>
            <a:off x="609600" y="4463721"/>
            <a:ext cx="8001000" cy="1327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20000"/>
              </a:lnSpc>
            </a:pPr>
            <a:r>
              <a:rPr lang="en-US" altLang="en-US" sz="2300" dirty="0">
                <a:latin typeface="Liberation Sans" panose="020B0604020202020204" pitchFamily="34" charset="0"/>
              </a:rPr>
              <a:t>Note that Chicago’s rate of return on common stockholders’ equity (48%) is substantially higher than its rate of return on assets (10%).   Chicago has made effective use of leverage.</a:t>
            </a:r>
          </a:p>
        </p:txBody>
      </p:sp>
      <p:sp>
        <p:nvSpPr>
          <p:cNvPr id="9"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0" name="Rectangle 2"/>
          <p:cNvSpPr>
            <a:spLocks noChangeArrowheads="1"/>
          </p:cNvSpPr>
          <p:nvPr/>
        </p:nvSpPr>
        <p:spPr bwMode="auto">
          <a:xfrm>
            <a:off x="609600" y="304800"/>
            <a:ext cx="81534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latin typeface="Liberation Sans" panose="020B0604020202020204" pitchFamily="34" charset="0"/>
              </a:rPr>
              <a:t>Return on Assets</a:t>
            </a:r>
            <a:endParaRPr lang="en-US" altLang="en-US" sz="3200" b="1" dirty="0">
              <a:latin typeface="Liberation Sans" panose="020B0604020202020204" pitchFamily="34" charset="0"/>
            </a:endParaRPr>
          </a:p>
        </p:txBody>
      </p:sp>
      <p:pic>
        <p:nvPicPr>
          <p:cNvPr id="14950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514600"/>
            <a:ext cx="8534401" cy="1326148"/>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Rectangle 1"/>
          <p:cNvSpPr/>
          <p:nvPr/>
        </p:nvSpPr>
        <p:spPr>
          <a:xfrm>
            <a:off x="228600" y="3889695"/>
            <a:ext cx="1981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sz="1200" b="1" dirty="0">
                <a:latin typeface="Liberation Sans" panose="020B0604020202020204" pitchFamily="34" charset="0"/>
              </a:rPr>
              <a:t>ILLUSTRATION 13A-15</a:t>
            </a:r>
          </a:p>
          <a:p>
            <a:pPr algn="l"/>
            <a:r>
              <a:rPr lang="en-US" sz="1200" dirty="0">
                <a:latin typeface="Liberation Sans" panose="020B0604020202020204" pitchFamily="34" charset="0"/>
              </a:rPr>
              <a:t>Return on assets</a:t>
            </a:r>
          </a:p>
        </p:txBody>
      </p:sp>
      <p:sp>
        <p:nvSpPr>
          <p:cNvPr id="14"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altLang="en-US" sz="1600" b="1" i="1" dirty="0" smtClean="0">
                <a:solidFill>
                  <a:schemeClr val="bg2"/>
                </a:solidFill>
                <a:latin typeface="Liberation Sans" panose="020B0604020202020204" pitchFamily="34" charset="0"/>
              </a:rPr>
              <a:t>LO 4</a:t>
            </a:r>
            <a:endParaRPr lang="en-US" altLang="en-US" sz="1600" b="1" i="1" dirty="0">
              <a:solidFill>
                <a:schemeClr val="bg2"/>
              </a:solidFill>
              <a:latin typeface="Liberation Sans" panose="020B060402020202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00837"/>
                                        </p:tgtEl>
                                        <p:attrNameLst>
                                          <p:attrName>style.visibility</p:attrName>
                                        </p:attrNameLst>
                                      </p:cBhvr>
                                      <p:to>
                                        <p:strVal val="visible"/>
                                      </p:to>
                                    </p:set>
                                    <p:animEffect transition="in" filter="wipe(left)">
                                      <p:cBhvr>
                                        <p:cTn id="7" dur="500"/>
                                        <p:tgtEl>
                                          <p:spTgt spid="14008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0837"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84" name="Rectangle 4"/>
          <p:cNvSpPr>
            <a:spLocks noChangeArrowheads="1"/>
          </p:cNvSpPr>
          <p:nvPr/>
        </p:nvSpPr>
        <p:spPr bwMode="auto">
          <a:xfrm>
            <a:off x="609600" y="1295400"/>
            <a:ext cx="7924800" cy="941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20000"/>
              </a:lnSpc>
              <a:spcBef>
                <a:spcPct val="50000"/>
              </a:spcBef>
            </a:pPr>
            <a:r>
              <a:rPr lang="en-US" altLang="en-US" sz="2300" dirty="0" smtClean="0">
                <a:latin typeface="Liberation Sans" panose="020B0604020202020204" pitchFamily="34" charset="0"/>
              </a:rPr>
              <a:t>Or </a:t>
            </a:r>
            <a:r>
              <a:rPr lang="en-US" altLang="en-US" sz="2300" dirty="0">
                <a:latin typeface="Liberation Sans" panose="020B0604020202020204" pitchFamily="34" charset="0"/>
              </a:rPr>
              <a:t>rate of return on sales, is a measure of the percentage of each dollar of sales that results in net income.  </a:t>
            </a:r>
          </a:p>
        </p:txBody>
      </p:sp>
      <p:sp>
        <p:nvSpPr>
          <p:cNvPr id="1402885" name="Rectangle 5"/>
          <p:cNvSpPr>
            <a:spLocks noChangeArrowheads="1"/>
          </p:cNvSpPr>
          <p:nvPr/>
        </p:nvSpPr>
        <p:spPr bwMode="auto">
          <a:xfrm>
            <a:off x="609600" y="4692321"/>
            <a:ext cx="8001000" cy="1327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20000"/>
              </a:lnSpc>
            </a:pPr>
            <a:r>
              <a:rPr lang="en-US" altLang="en-US" sz="2300" dirty="0">
                <a:latin typeface="Liberation Sans" panose="020B0604020202020204" pitchFamily="34" charset="0"/>
              </a:rPr>
              <a:t>High-volume (high inventory turnover) businesses such as grocery stores and pharmacy chains generally have low profit margins.</a:t>
            </a:r>
          </a:p>
        </p:txBody>
      </p:sp>
      <p:sp>
        <p:nvSpPr>
          <p:cNvPr id="9"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0" name="Rectangle 2"/>
          <p:cNvSpPr>
            <a:spLocks noChangeArrowheads="1"/>
          </p:cNvSpPr>
          <p:nvPr/>
        </p:nvSpPr>
        <p:spPr bwMode="auto">
          <a:xfrm>
            <a:off x="609600" y="304800"/>
            <a:ext cx="81534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latin typeface="Liberation Sans" panose="020B0604020202020204" pitchFamily="34" charset="0"/>
              </a:rPr>
              <a:t>Profit Margin</a:t>
            </a:r>
            <a:endParaRPr lang="en-US" altLang="en-US" sz="3200" b="1" dirty="0">
              <a:latin typeface="Liberation Sans" panose="020B0604020202020204" pitchFamily="34" charset="0"/>
            </a:endParaRPr>
          </a:p>
        </p:txBody>
      </p:sp>
      <p:sp>
        <p:nvSpPr>
          <p:cNvPr id="12" name="Rectangle 11"/>
          <p:cNvSpPr/>
          <p:nvPr/>
        </p:nvSpPr>
        <p:spPr>
          <a:xfrm>
            <a:off x="228600" y="4159239"/>
            <a:ext cx="1981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sz="1200" b="1" dirty="0">
                <a:latin typeface="Liberation Sans" panose="020B0604020202020204" pitchFamily="34" charset="0"/>
              </a:rPr>
              <a:t>ILLUSTRATION </a:t>
            </a:r>
            <a:r>
              <a:rPr lang="en-US" sz="1200" b="1" dirty="0" smtClean="0">
                <a:latin typeface="Liberation Sans" panose="020B0604020202020204" pitchFamily="34" charset="0"/>
              </a:rPr>
              <a:t>13A-16</a:t>
            </a:r>
            <a:endParaRPr lang="en-US" sz="1200" b="1" dirty="0">
              <a:latin typeface="Liberation Sans" panose="020B0604020202020204" pitchFamily="34" charset="0"/>
            </a:endParaRPr>
          </a:p>
          <a:p>
            <a:pPr algn="l"/>
            <a:r>
              <a:rPr lang="en-US" sz="1200" dirty="0" smtClean="0">
                <a:latin typeface="Liberation Sans" panose="020B0604020202020204" pitchFamily="34" charset="0"/>
              </a:rPr>
              <a:t>Profit margin</a:t>
            </a:r>
            <a:endParaRPr lang="en-US" sz="1200" dirty="0">
              <a:latin typeface="Liberation Sans" panose="020B0604020202020204" pitchFamily="34" charset="0"/>
            </a:endParaRPr>
          </a:p>
        </p:txBody>
      </p:sp>
      <p:pic>
        <p:nvPicPr>
          <p:cNvPr id="14960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514600"/>
            <a:ext cx="8534401" cy="1575359"/>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4"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altLang="en-US" sz="1600" b="1" i="1" dirty="0" smtClean="0">
                <a:solidFill>
                  <a:schemeClr val="bg2"/>
                </a:solidFill>
                <a:latin typeface="Liberation Sans" panose="020B0604020202020204" pitchFamily="34" charset="0"/>
              </a:rPr>
              <a:t>LO 4</a:t>
            </a:r>
            <a:endParaRPr lang="en-US" altLang="en-US" sz="1600" b="1" i="1" dirty="0">
              <a:solidFill>
                <a:schemeClr val="bg2"/>
              </a:solidFill>
              <a:latin typeface="Liberation Sans" panose="020B060402020202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02885"/>
                                        </p:tgtEl>
                                        <p:attrNameLst>
                                          <p:attrName>style.visibility</p:attrName>
                                        </p:attrNameLst>
                                      </p:cBhvr>
                                      <p:to>
                                        <p:strVal val="visible"/>
                                      </p:to>
                                    </p:set>
                                    <p:animEffect transition="in" filter="wipe(left)">
                                      <p:cBhvr>
                                        <p:cTn id="7" dur="500"/>
                                        <p:tgtEl>
                                          <p:spTgt spid="14028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88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19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494" t="9838" r="15475" b="13916"/>
          <a:stretch/>
        </p:blipFill>
        <p:spPr bwMode="auto">
          <a:xfrm>
            <a:off x="0" y="152400"/>
            <a:ext cx="7924800" cy="6529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MARTInkShape-1"/>
          <p:cNvSpPr/>
          <p:nvPr>
            <p:custDataLst>
              <p:tags r:id="rId1"/>
            </p:custDataLst>
          </p:nvPr>
        </p:nvSpPr>
        <p:spPr bwMode="auto">
          <a:xfrm>
            <a:off x="6529388" y="5629857"/>
            <a:ext cx="1514476" cy="535199"/>
          </a:xfrm>
          <a:custGeom>
            <a:avLst/>
            <a:gdLst/>
            <a:ahLst/>
            <a:cxnLst/>
            <a:rect l="0" t="0" r="0" b="0"/>
            <a:pathLst>
              <a:path w="1514476" h="535199">
                <a:moveTo>
                  <a:pt x="0" y="535198"/>
                </a:moveTo>
                <a:lnTo>
                  <a:pt x="0" y="535198"/>
                </a:lnTo>
                <a:lnTo>
                  <a:pt x="0" y="531407"/>
                </a:lnTo>
                <a:lnTo>
                  <a:pt x="3792" y="521464"/>
                </a:lnTo>
                <a:lnTo>
                  <a:pt x="32132" y="495006"/>
                </a:lnTo>
                <a:lnTo>
                  <a:pt x="67378" y="460497"/>
                </a:lnTo>
                <a:lnTo>
                  <a:pt x="95457" y="432544"/>
                </a:lnTo>
                <a:lnTo>
                  <a:pt x="127679" y="400361"/>
                </a:lnTo>
                <a:lnTo>
                  <a:pt x="162360" y="365689"/>
                </a:lnTo>
                <a:lnTo>
                  <a:pt x="197772" y="330281"/>
                </a:lnTo>
                <a:lnTo>
                  <a:pt x="233401" y="298445"/>
                </a:lnTo>
                <a:lnTo>
                  <a:pt x="265300" y="265113"/>
                </a:lnTo>
                <a:lnTo>
                  <a:pt x="298653" y="233894"/>
                </a:lnTo>
                <a:lnTo>
                  <a:pt x="333670" y="204536"/>
                </a:lnTo>
                <a:lnTo>
                  <a:pt x="359435" y="185302"/>
                </a:lnTo>
                <a:lnTo>
                  <a:pt x="385967" y="165377"/>
                </a:lnTo>
                <a:lnTo>
                  <a:pt x="410989" y="143292"/>
                </a:lnTo>
                <a:lnTo>
                  <a:pt x="437455" y="122364"/>
                </a:lnTo>
                <a:lnTo>
                  <a:pt x="464299" y="102479"/>
                </a:lnTo>
                <a:lnTo>
                  <a:pt x="489460" y="83058"/>
                </a:lnTo>
                <a:lnTo>
                  <a:pt x="515987" y="65960"/>
                </a:lnTo>
                <a:lnTo>
                  <a:pt x="543652" y="50423"/>
                </a:lnTo>
                <a:lnTo>
                  <a:pt x="571823" y="35581"/>
                </a:lnTo>
                <a:lnTo>
                  <a:pt x="600218" y="23164"/>
                </a:lnTo>
                <a:lnTo>
                  <a:pt x="628713" y="13147"/>
                </a:lnTo>
                <a:lnTo>
                  <a:pt x="657253" y="6049"/>
                </a:lnTo>
                <a:lnTo>
                  <a:pt x="687929" y="2365"/>
                </a:lnTo>
                <a:lnTo>
                  <a:pt x="719290" y="728"/>
                </a:lnTo>
                <a:lnTo>
                  <a:pt x="749103" y="0"/>
                </a:lnTo>
                <a:lnTo>
                  <a:pt x="780345" y="1793"/>
                </a:lnTo>
                <a:lnTo>
                  <a:pt x="811957" y="6824"/>
                </a:lnTo>
                <a:lnTo>
                  <a:pt x="841881" y="16997"/>
                </a:lnTo>
                <a:lnTo>
                  <a:pt x="875290" y="29456"/>
                </a:lnTo>
                <a:lnTo>
                  <a:pt x="910511" y="44518"/>
                </a:lnTo>
                <a:lnTo>
                  <a:pt x="944686" y="64442"/>
                </a:lnTo>
                <a:lnTo>
                  <a:pt x="962372" y="76105"/>
                </a:lnTo>
                <a:lnTo>
                  <a:pt x="980513" y="88642"/>
                </a:lnTo>
                <a:lnTo>
                  <a:pt x="998956" y="101764"/>
                </a:lnTo>
                <a:lnTo>
                  <a:pt x="1017602" y="115273"/>
                </a:lnTo>
                <a:lnTo>
                  <a:pt x="1036382" y="129042"/>
                </a:lnTo>
                <a:lnTo>
                  <a:pt x="1055253" y="142984"/>
                </a:lnTo>
                <a:lnTo>
                  <a:pt x="1074977" y="157042"/>
                </a:lnTo>
                <a:lnTo>
                  <a:pt x="1095270" y="171176"/>
                </a:lnTo>
                <a:lnTo>
                  <a:pt x="1115942" y="185360"/>
                </a:lnTo>
                <a:lnTo>
                  <a:pt x="1136074" y="199579"/>
                </a:lnTo>
                <a:lnTo>
                  <a:pt x="1155845" y="213822"/>
                </a:lnTo>
                <a:lnTo>
                  <a:pt x="1175376" y="228078"/>
                </a:lnTo>
                <a:lnTo>
                  <a:pt x="1194747" y="241552"/>
                </a:lnTo>
                <a:lnTo>
                  <a:pt x="1214010" y="254503"/>
                </a:lnTo>
                <a:lnTo>
                  <a:pt x="1233202" y="267106"/>
                </a:lnTo>
                <a:lnTo>
                  <a:pt x="1252347" y="279476"/>
                </a:lnTo>
                <a:lnTo>
                  <a:pt x="1271461" y="291692"/>
                </a:lnTo>
                <a:lnTo>
                  <a:pt x="1290553" y="303805"/>
                </a:lnTo>
                <a:lnTo>
                  <a:pt x="1308837" y="315849"/>
                </a:lnTo>
                <a:lnTo>
                  <a:pt x="1343970" y="339815"/>
                </a:lnTo>
                <a:lnTo>
                  <a:pt x="1375988" y="361578"/>
                </a:lnTo>
                <a:lnTo>
                  <a:pt x="1405301" y="381040"/>
                </a:lnTo>
                <a:lnTo>
                  <a:pt x="1431556" y="397628"/>
                </a:lnTo>
                <a:lnTo>
                  <a:pt x="1464859" y="420354"/>
                </a:lnTo>
                <a:lnTo>
                  <a:pt x="1498671" y="452313"/>
                </a:lnTo>
                <a:lnTo>
                  <a:pt x="1514475" y="463763"/>
                </a:lnTo>
              </a:path>
            </a:pathLst>
          </a:custGeom>
          <a:noFill/>
          <a:ln w="19050" cap="sq" cmpd="sng" algn="ctr">
            <a:solidFill>
              <a:srgbClr val="0000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92006076"/>
      </p:ext>
    </p:extLst>
  </p:cSld>
  <p:clrMapOvr>
    <a:masterClrMapping/>
  </p:clrMapOvr>
  <p:transition>
    <p:wipe dir="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4932" name="Rectangle 4"/>
          <p:cNvSpPr>
            <a:spLocks noChangeArrowheads="1"/>
          </p:cNvSpPr>
          <p:nvPr/>
        </p:nvSpPr>
        <p:spPr bwMode="auto">
          <a:xfrm>
            <a:off x="609600" y="1295400"/>
            <a:ext cx="7924800" cy="902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20000"/>
              </a:lnSpc>
              <a:spcBef>
                <a:spcPct val="50000"/>
              </a:spcBef>
            </a:pPr>
            <a:r>
              <a:rPr lang="en-US" altLang="en-US" sz="2300" dirty="0" smtClean="0">
                <a:latin typeface="Liberation Sans" panose="020B0604020202020204" pitchFamily="34" charset="0"/>
              </a:rPr>
              <a:t>Measures </a:t>
            </a:r>
            <a:r>
              <a:rPr lang="en-US" altLang="en-US" sz="2300" dirty="0">
                <a:latin typeface="Liberation Sans" panose="020B0604020202020204" pitchFamily="34" charset="0"/>
              </a:rPr>
              <a:t>how efficiently a company uses its assets to generate sales.  </a:t>
            </a:r>
          </a:p>
        </p:txBody>
      </p:sp>
      <p:sp>
        <p:nvSpPr>
          <p:cNvPr id="1404933" name="Rectangle 5"/>
          <p:cNvSpPr>
            <a:spLocks noChangeArrowheads="1"/>
          </p:cNvSpPr>
          <p:nvPr/>
        </p:nvSpPr>
        <p:spPr bwMode="auto">
          <a:xfrm>
            <a:off x="609600" y="4267200"/>
            <a:ext cx="8001000" cy="1327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20000"/>
              </a:lnSpc>
            </a:pPr>
            <a:r>
              <a:rPr lang="en-US" altLang="en-US" sz="2300" dirty="0">
                <a:latin typeface="Liberation Sans" panose="020B0604020202020204" pitchFamily="34" charset="0"/>
              </a:rPr>
              <a:t>The average asset turnover for utility companies is .45, for example, while the grocery store industry has an average asset turnover of 3.49.</a:t>
            </a:r>
          </a:p>
        </p:txBody>
      </p:sp>
      <p:sp>
        <p:nvSpPr>
          <p:cNvPr id="9"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0" name="Rectangle 2"/>
          <p:cNvSpPr>
            <a:spLocks noChangeArrowheads="1"/>
          </p:cNvSpPr>
          <p:nvPr/>
        </p:nvSpPr>
        <p:spPr bwMode="auto">
          <a:xfrm>
            <a:off x="609600" y="304800"/>
            <a:ext cx="81534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latin typeface="Liberation Sans" panose="020B0604020202020204" pitchFamily="34" charset="0"/>
              </a:rPr>
              <a:t>Asset Turnover</a:t>
            </a:r>
            <a:endParaRPr lang="en-US" altLang="en-US" sz="3200" b="1" dirty="0">
              <a:latin typeface="Liberation Sans" panose="020B0604020202020204" pitchFamily="34" charset="0"/>
            </a:endParaRPr>
          </a:p>
        </p:txBody>
      </p:sp>
      <p:sp>
        <p:nvSpPr>
          <p:cNvPr id="11" name="Rectangle 10"/>
          <p:cNvSpPr/>
          <p:nvPr/>
        </p:nvSpPr>
        <p:spPr>
          <a:xfrm>
            <a:off x="7059304" y="1932296"/>
            <a:ext cx="1905000" cy="461665"/>
          </a:xfrm>
          <a:prstGeom prst="rect">
            <a:avLst/>
          </a:prstGeom>
          <a:solidFill>
            <a:schemeClr val="accent3"/>
          </a:solidFill>
        </p:spPr>
        <p:txBody>
          <a:bodyPr wrap="square">
            <a:spAutoFit/>
          </a:bodyPr>
          <a:lstStyle/>
          <a:p>
            <a:pPr algn="l"/>
            <a:r>
              <a:rPr lang="en-US" sz="1200" b="1" dirty="0">
                <a:latin typeface="Liberation Sans" panose="020B0604020202020204" pitchFamily="34" charset="0"/>
              </a:rPr>
              <a:t>ILLUSTRATION </a:t>
            </a:r>
            <a:r>
              <a:rPr lang="en-US" sz="1200" b="1" dirty="0" smtClean="0">
                <a:latin typeface="Liberation Sans" panose="020B0604020202020204" pitchFamily="34" charset="0"/>
              </a:rPr>
              <a:t>13A-17</a:t>
            </a:r>
            <a:endParaRPr lang="en-US" sz="1200" b="1" dirty="0">
              <a:latin typeface="Liberation Sans" panose="020B0604020202020204" pitchFamily="34" charset="0"/>
            </a:endParaRPr>
          </a:p>
          <a:p>
            <a:pPr algn="l"/>
            <a:r>
              <a:rPr lang="en-US" sz="1200" dirty="0" smtClean="0">
                <a:latin typeface="Liberation Sans" panose="020B0604020202020204" pitchFamily="34" charset="0"/>
              </a:rPr>
              <a:t>Asset turnover</a:t>
            </a:r>
            <a:endParaRPr lang="en-US" sz="1200" dirty="0">
              <a:latin typeface="Liberation Sans" panose="020B0604020202020204" pitchFamily="34" charset="0"/>
            </a:endParaRPr>
          </a:p>
        </p:txBody>
      </p:sp>
      <p:pic>
        <p:nvPicPr>
          <p:cNvPr id="14970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1" y="2452048"/>
            <a:ext cx="8534400" cy="154912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4"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altLang="en-US" sz="1600" b="1" i="1" dirty="0" smtClean="0">
                <a:solidFill>
                  <a:schemeClr val="bg2"/>
                </a:solidFill>
                <a:latin typeface="Liberation Sans" panose="020B0604020202020204" pitchFamily="34" charset="0"/>
              </a:rPr>
              <a:t>LO 4</a:t>
            </a:r>
            <a:endParaRPr lang="en-US" altLang="en-US" sz="1600" b="1" i="1" dirty="0">
              <a:solidFill>
                <a:schemeClr val="bg2"/>
              </a:solidFill>
              <a:latin typeface="Liberation Sans" panose="020B060402020202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04933"/>
                                        </p:tgtEl>
                                        <p:attrNameLst>
                                          <p:attrName>style.visibility</p:attrName>
                                        </p:attrNameLst>
                                      </p:cBhvr>
                                      <p:to>
                                        <p:strVal val="visible"/>
                                      </p:to>
                                    </p:set>
                                    <p:animEffect transition="in" filter="wipe(left)">
                                      <p:cBhvr>
                                        <p:cTn id="7" dur="500"/>
                                        <p:tgtEl>
                                          <p:spTgt spid="14049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493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6980" name="Rectangle 4"/>
          <p:cNvSpPr>
            <a:spLocks noChangeArrowheads="1"/>
          </p:cNvSpPr>
          <p:nvPr/>
        </p:nvSpPr>
        <p:spPr bwMode="auto">
          <a:xfrm>
            <a:off x="609600" y="1295400"/>
            <a:ext cx="7924800" cy="941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20000"/>
              </a:lnSpc>
              <a:spcBef>
                <a:spcPct val="50000"/>
              </a:spcBef>
            </a:pPr>
            <a:r>
              <a:rPr lang="en-US" altLang="en-US" sz="2300" dirty="0">
                <a:latin typeface="Liberation Sans" panose="020B0604020202020204" pitchFamily="34" charset="0"/>
              </a:rPr>
              <a:t>You can analyze the combined effects of </a:t>
            </a:r>
            <a:r>
              <a:rPr lang="en-US" altLang="en-US" sz="2300" b="1" dirty="0">
                <a:latin typeface="Liberation Sans" panose="020B0604020202020204" pitchFamily="34" charset="0"/>
              </a:rPr>
              <a:t>profit margin</a:t>
            </a:r>
            <a:r>
              <a:rPr lang="en-US" altLang="en-US" sz="2300" dirty="0">
                <a:latin typeface="Liberation Sans" panose="020B0604020202020204" pitchFamily="34" charset="0"/>
              </a:rPr>
              <a:t> and </a:t>
            </a:r>
            <a:r>
              <a:rPr lang="en-US" altLang="en-US" sz="2300" b="1" dirty="0">
                <a:latin typeface="Liberation Sans" panose="020B0604020202020204" pitchFamily="34" charset="0"/>
              </a:rPr>
              <a:t>asset turnover</a:t>
            </a:r>
            <a:r>
              <a:rPr lang="en-US" altLang="en-US" sz="2300" dirty="0">
                <a:latin typeface="Liberation Sans" panose="020B0604020202020204" pitchFamily="34" charset="0"/>
              </a:rPr>
              <a:t> on return on assets for Chicago as </a:t>
            </a:r>
            <a:r>
              <a:rPr lang="en-US" altLang="en-US" sz="2300" dirty="0" smtClean="0">
                <a:latin typeface="Liberation Sans" panose="020B0604020202020204" pitchFamily="34" charset="0"/>
              </a:rPr>
              <a:t>shown.</a:t>
            </a:r>
            <a:endParaRPr lang="en-US" altLang="en-US" sz="2300" dirty="0">
              <a:latin typeface="Liberation Sans" panose="020B0604020202020204" pitchFamily="34" charset="0"/>
            </a:endParaRPr>
          </a:p>
        </p:txBody>
      </p:sp>
      <p:sp>
        <p:nvSpPr>
          <p:cNvPr id="8"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9" name="Rectangle 2"/>
          <p:cNvSpPr>
            <a:spLocks noChangeArrowheads="1"/>
          </p:cNvSpPr>
          <p:nvPr/>
        </p:nvSpPr>
        <p:spPr bwMode="auto">
          <a:xfrm>
            <a:off x="609600" y="304800"/>
            <a:ext cx="81534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latin typeface="Liberation Sans" panose="020B0604020202020204" pitchFamily="34" charset="0"/>
              </a:rPr>
              <a:t>Return on Assets</a:t>
            </a:r>
            <a:endParaRPr lang="en-US" altLang="en-US" sz="3200" b="1" dirty="0">
              <a:latin typeface="Liberation Sans" panose="020B0604020202020204" pitchFamily="34" charset="0"/>
            </a:endParaRPr>
          </a:p>
        </p:txBody>
      </p:sp>
      <p:pic>
        <p:nvPicPr>
          <p:cNvPr id="14981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1" y="2438400"/>
            <a:ext cx="8534400" cy="2654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42248" y="5154304"/>
            <a:ext cx="2438400" cy="461665"/>
          </a:xfrm>
          <a:prstGeom prst="rect">
            <a:avLst/>
          </a:prstGeom>
          <a:noFill/>
        </p:spPr>
        <p:txBody>
          <a:bodyPr wrap="square">
            <a:spAutoFit/>
          </a:bodyPr>
          <a:lstStyle/>
          <a:p>
            <a:pPr algn="l"/>
            <a:r>
              <a:rPr lang="en-US" sz="1200" b="1" dirty="0">
                <a:latin typeface="Liberation Sans" panose="020B0604020202020204" pitchFamily="34" charset="0"/>
              </a:rPr>
              <a:t>ILLUSTRATION 13A-18</a:t>
            </a:r>
          </a:p>
          <a:p>
            <a:pPr algn="l"/>
            <a:r>
              <a:rPr lang="en-US" sz="1200" dirty="0">
                <a:latin typeface="Liberation Sans" panose="020B0604020202020204" pitchFamily="34" charset="0"/>
              </a:rPr>
              <a:t>Composition of </a:t>
            </a:r>
            <a:r>
              <a:rPr lang="en-US" sz="1200" dirty="0" smtClean="0">
                <a:latin typeface="Liberation Sans" panose="020B0604020202020204" pitchFamily="34" charset="0"/>
              </a:rPr>
              <a:t>return on </a:t>
            </a:r>
            <a:r>
              <a:rPr lang="en-US" sz="1200" dirty="0">
                <a:latin typeface="Liberation Sans" panose="020B0604020202020204" pitchFamily="34" charset="0"/>
              </a:rPr>
              <a:t>assets</a:t>
            </a:r>
          </a:p>
        </p:txBody>
      </p:sp>
      <p:sp>
        <p:nvSpPr>
          <p:cNvPr id="12"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altLang="en-US" sz="1600" b="1" i="1" dirty="0" smtClean="0">
                <a:solidFill>
                  <a:schemeClr val="bg2"/>
                </a:solidFill>
                <a:latin typeface="Liberation Sans" panose="020B0604020202020204" pitchFamily="34" charset="0"/>
              </a:rPr>
              <a:t>LO 4</a:t>
            </a:r>
            <a:endParaRPr lang="en-US" altLang="en-US" sz="1600" b="1" i="1" dirty="0">
              <a:solidFill>
                <a:schemeClr val="bg2"/>
              </a:solidFill>
              <a:latin typeface="Liberation Sans" panose="020B0604020202020204" pitchFamily="34" charset="0"/>
            </a:endParaRPr>
          </a:p>
        </p:txBody>
      </p:sp>
    </p:spTree>
  </p:cSld>
  <p:clrMapOvr>
    <a:masterClrMapping/>
  </p:clrMapOvr>
  <p:transition>
    <p:wipe dir="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9028" name="Rectangle 4"/>
          <p:cNvSpPr>
            <a:spLocks noChangeArrowheads="1"/>
          </p:cNvSpPr>
          <p:nvPr/>
        </p:nvSpPr>
        <p:spPr bwMode="auto">
          <a:xfrm>
            <a:off x="609600" y="1295400"/>
            <a:ext cx="7696200" cy="941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20000"/>
              </a:lnSpc>
              <a:spcBef>
                <a:spcPct val="50000"/>
              </a:spcBef>
            </a:pPr>
            <a:r>
              <a:rPr lang="en-US" altLang="en-US" sz="2300" dirty="0" smtClean="0">
                <a:latin typeface="Liberation Sans" panose="020B0604020202020204" pitchFamily="34" charset="0"/>
              </a:rPr>
              <a:t>Indicates </a:t>
            </a:r>
            <a:r>
              <a:rPr lang="en-US" altLang="en-US" sz="2300" dirty="0">
                <a:latin typeface="Liberation Sans" panose="020B0604020202020204" pitchFamily="34" charset="0"/>
              </a:rPr>
              <a:t>a company’s ability to maintain an adequate selling price above its cost of goods sold. </a:t>
            </a:r>
          </a:p>
        </p:txBody>
      </p:sp>
      <p:sp>
        <p:nvSpPr>
          <p:cNvPr id="1409036" name="Rectangle 12"/>
          <p:cNvSpPr>
            <a:spLocks noChangeArrowheads="1"/>
          </p:cNvSpPr>
          <p:nvPr/>
        </p:nvSpPr>
        <p:spPr bwMode="auto">
          <a:xfrm>
            <a:off x="609600" y="4231944"/>
            <a:ext cx="8001000" cy="902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20000"/>
              </a:lnSpc>
            </a:pPr>
            <a:r>
              <a:rPr lang="en-US" altLang="en-US" sz="2300" dirty="0">
                <a:latin typeface="Liberation Sans" panose="020B0604020202020204" pitchFamily="34" charset="0"/>
              </a:rPr>
              <a:t>As an industry becomes more competitive, this ratio declines.</a:t>
            </a:r>
          </a:p>
        </p:txBody>
      </p:sp>
      <p:sp>
        <p:nvSpPr>
          <p:cNvPr id="9"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0" name="Rectangle 2"/>
          <p:cNvSpPr>
            <a:spLocks noChangeArrowheads="1"/>
          </p:cNvSpPr>
          <p:nvPr/>
        </p:nvSpPr>
        <p:spPr bwMode="auto">
          <a:xfrm>
            <a:off x="609600" y="304800"/>
            <a:ext cx="81534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latin typeface="Liberation Sans" panose="020B0604020202020204" pitchFamily="34" charset="0"/>
              </a:rPr>
              <a:t>Gross Profit Rate</a:t>
            </a:r>
            <a:endParaRPr lang="en-US" altLang="en-US" sz="3200" b="1" dirty="0">
              <a:latin typeface="Liberation Sans" panose="020B0604020202020204" pitchFamily="34" charset="0"/>
            </a:endParaRPr>
          </a:p>
        </p:txBody>
      </p:sp>
      <p:sp>
        <p:nvSpPr>
          <p:cNvPr id="11" name="Rectangle 10"/>
          <p:cNvSpPr/>
          <p:nvPr/>
        </p:nvSpPr>
        <p:spPr>
          <a:xfrm>
            <a:off x="7059304" y="1932296"/>
            <a:ext cx="1905000" cy="461665"/>
          </a:xfrm>
          <a:prstGeom prst="rect">
            <a:avLst/>
          </a:prstGeom>
          <a:solidFill>
            <a:schemeClr val="accent3"/>
          </a:solidFill>
        </p:spPr>
        <p:txBody>
          <a:bodyPr wrap="square">
            <a:spAutoFit/>
          </a:bodyPr>
          <a:lstStyle/>
          <a:p>
            <a:pPr algn="l"/>
            <a:r>
              <a:rPr lang="en-US" sz="1200" b="1" dirty="0">
                <a:latin typeface="Liberation Sans" panose="020B0604020202020204" pitchFamily="34" charset="0"/>
              </a:rPr>
              <a:t>ILLUSTRATION </a:t>
            </a:r>
            <a:r>
              <a:rPr lang="en-US" sz="1200" b="1" dirty="0" smtClean="0">
                <a:latin typeface="Liberation Sans" panose="020B0604020202020204" pitchFamily="34" charset="0"/>
              </a:rPr>
              <a:t>13A-19</a:t>
            </a:r>
            <a:endParaRPr lang="en-US" sz="1200" b="1" dirty="0">
              <a:latin typeface="Liberation Sans" panose="020B0604020202020204" pitchFamily="34" charset="0"/>
            </a:endParaRPr>
          </a:p>
          <a:p>
            <a:pPr algn="l"/>
            <a:r>
              <a:rPr lang="en-US" sz="1200" dirty="0" smtClean="0">
                <a:latin typeface="Liberation Sans" panose="020B0604020202020204" pitchFamily="34" charset="0"/>
              </a:rPr>
              <a:t>Gross profit rate</a:t>
            </a:r>
            <a:endParaRPr lang="en-US" sz="1200" dirty="0">
              <a:latin typeface="Liberation Sans" panose="020B0604020202020204" pitchFamily="34" charset="0"/>
            </a:endParaRPr>
          </a:p>
        </p:txBody>
      </p:sp>
      <p:pic>
        <p:nvPicPr>
          <p:cNvPr id="14991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1" y="2452048"/>
            <a:ext cx="8534400" cy="1558207"/>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4"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altLang="en-US" sz="1600" b="1" i="1" dirty="0" smtClean="0">
                <a:solidFill>
                  <a:schemeClr val="bg2"/>
                </a:solidFill>
                <a:latin typeface="Liberation Sans" panose="020B0604020202020204" pitchFamily="34" charset="0"/>
              </a:rPr>
              <a:t>LO 4</a:t>
            </a:r>
            <a:endParaRPr lang="en-US" altLang="en-US" sz="1600" b="1" i="1" dirty="0">
              <a:solidFill>
                <a:schemeClr val="bg2"/>
              </a:solidFill>
              <a:latin typeface="Liberation Sans" panose="020B060402020202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09036"/>
                                        </p:tgtEl>
                                        <p:attrNameLst>
                                          <p:attrName>style.visibility</p:attrName>
                                        </p:attrNameLst>
                                      </p:cBhvr>
                                      <p:to>
                                        <p:strVal val="visible"/>
                                      </p:to>
                                    </p:set>
                                    <p:animEffect transition="in" filter="wipe(left)">
                                      <p:cBhvr>
                                        <p:cTn id="7" dur="500"/>
                                        <p:tgtEl>
                                          <p:spTgt spid="1409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9036"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1076" name="Rectangle 4"/>
          <p:cNvSpPr>
            <a:spLocks noChangeArrowheads="1"/>
          </p:cNvSpPr>
          <p:nvPr/>
        </p:nvSpPr>
        <p:spPr bwMode="auto">
          <a:xfrm>
            <a:off x="609600" y="1295400"/>
            <a:ext cx="7924800" cy="902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20000"/>
              </a:lnSpc>
              <a:spcBef>
                <a:spcPct val="50000"/>
              </a:spcBef>
            </a:pPr>
            <a:r>
              <a:rPr lang="en-US" altLang="en-US" sz="2300" dirty="0" smtClean="0">
                <a:latin typeface="Liberation Sans" panose="020B0604020202020204" pitchFamily="34" charset="0"/>
              </a:rPr>
              <a:t>A </a:t>
            </a:r>
            <a:r>
              <a:rPr lang="en-US" altLang="en-US" sz="2300" dirty="0">
                <a:latin typeface="Liberation Sans" panose="020B0604020202020204" pitchFamily="34" charset="0"/>
              </a:rPr>
              <a:t>measure of the net income earned on each share of common stock.  </a:t>
            </a:r>
          </a:p>
        </p:txBody>
      </p:sp>
      <p:sp>
        <p:nvSpPr>
          <p:cNvPr id="8"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9" name="Rectangle 2"/>
          <p:cNvSpPr>
            <a:spLocks noChangeArrowheads="1"/>
          </p:cNvSpPr>
          <p:nvPr/>
        </p:nvSpPr>
        <p:spPr bwMode="auto">
          <a:xfrm>
            <a:off x="609600" y="304800"/>
            <a:ext cx="81534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latin typeface="Liberation Sans" panose="020B0604020202020204" pitchFamily="34" charset="0"/>
              </a:rPr>
              <a:t>Earnings Per Share (EPS)</a:t>
            </a:r>
            <a:endParaRPr lang="en-US" altLang="en-US" sz="3200" b="1" dirty="0">
              <a:latin typeface="Liberation Sans" panose="020B0604020202020204" pitchFamily="34" charset="0"/>
            </a:endParaRPr>
          </a:p>
        </p:txBody>
      </p:sp>
      <p:pic>
        <p:nvPicPr>
          <p:cNvPr id="15001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452048"/>
            <a:ext cx="8534401" cy="1760618"/>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2" name="Rectangle 11"/>
          <p:cNvSpPr/>
          <p:nvPr/>
        </p:nvSpPr>
        <p:spPr>
          <a:xfrm>
            <a:off x="228600" y="4284343"/>
            <a:ext cx="1981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sz="1200" b="1" dirty="0">
                <a:latin typeface="Liberation Sans" panose="020B0604020202020204" pitchFamily="34" charset="0"/>
              </a:rPr>
              <a:t>ILLUSTRATION </a:t>
            </a:r>
            <a:r>
              <a:rPr lang="en-US" sz="1200" b="1" dirty="0" smtClean="0">
                <a:latin typeface="Liberation Sans" panose="020B0604020202020204" pitchFamily="34" charset="0"/>
              </a:rPr>
              <a:t>13A-20</a:t>
            </a:r>
            <a:endParaRPr lang="en-US" sz="1200" b="1" dirty="0">
              <a:latin typeface="Liberation Sans" panose="020B0604020202020204" pitchFamily="34" charset="0"/>
            </a:endParaRPr>
          </a:p>
          <a:p>
            <a:pPr algn="l"/>
            <a:r>
              <a:rPr lang="en-US" sz="1200" dirty="0" smtClean="0">
                <a:latin typeface="Liberation Sans" panose="020B0604020202020204" pitchFamily="34" charset="0"/>
              </a:rPr>
              <a:t>Earnings per share</a:t>
            </a:r>
            <a:endParaRPr lang="en-US" sz="1200" dirty="0">
              <a:latin typeface="Liberation Sans" panose="020B0604020202020204" pitchFamily="34" charset="0"/>
            </a:endParaRPr>
          </a:p>
        </p:txBody>
      </p:sp>
      <p:sp>
        <p:nvSpPr>
          <p:cNvPr id="13"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altLang="en-US" sz="1600" b="1" i="1" dirty="0" smtClean="0">
                <a:solidFill>
                  <a:schemeClr val="bg2"/>
                </a:solidFill>
                <a:latin typeface="Liberation Sans" panose="020B0604020202020204" pitchFamily="34" charset="0"/>
              </a:rPr>
              <a:t>LO 4</a:t>
            </a:r>
            <a:endParaRPr lang="en-US" altLang="en-US" sz="1600" b="1" i="1" dirty="0">
              <a:solidFill>
                <a:schemeClr val="bg2"/>
              </a:solidFill>
              <a:latin typeface="Liberation Sans" panose="020B0604020202020204" pitchFamily="34" charset="0"/>
            </a:endParaRPr>
          </a:p>
        </p:txBody>
      </p:sp>
    </p:spTree>
  </p:cSld>
  <p:clrMapOvr>
    <a:masterClrMapping/>
  </p:clrMapOvr>
  <p:transition>
    <p:wipe dir="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24" name="Rectangle 4"/>
          <p:cNvSpPr>
            <a:spLocks noChangeArrowheads="1"/>
          </p:cNvSpPr>
          <p:nvPr/>
        </p:nvSpPr>
        <p:spPr bwMode="auto">
          <a:xfrm>
            <a:off x="609600" y="1295400"/>
            <a:ext cx="7924800" cy="902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20000"/>
              </a:lnSpc>
              <a:spcBef>
                <a:spcPct val="50000"/>
              </a:spcBef>
            </a:pPr>
            <a:r>
              <a:rPr lang="en-US" altLang="en-US" sz="2300" dirty="0" smtClean="0">
                <a:latin typeface="Liberation Sans" panose="020B0604020202020204" pitchFamily="34" charset="0"/>
              </a:rPr>
              <a:t>Reflects </a:t>
            </a:r>
            <a:r>
              <a:rPr lang="en-US" altLang="en-US" sz="2300" dirty="0">
                <a:latin typeface="Liberation Sans" panose="020B0604020202020204" pitchFamily="34" charset="0"/>
              </a:rPr>
              <a:t>investors’ assessments of a company’s future earnings.  </a:t>
            </a:r>
          </a:p>
        </p:txBody>
      </p:sp>
      <p:sp>
        <p:nvSpPr>
          <p:cNvPr id="1413131" name="Rectangle 11"/>
          <p:cNvSpPr>
            <a:spLocks noChangeArrowheads="1"/>
          </p:cNvSpPr>
          <p:nvPr/>
        </p:nvSpPr>
        <p:spPr bwMode="auto">
          <a:xfrm>
            <a:off x="609600" y="4419600"/>
            <a:ext cx="8077200" cy="1327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20000"/>
              </a:lnSpc>
            </a:pPr>
            <a:r>
              <a:rPr lang="en-US" altLang="en-US" sz="2300" dirty="0">
                <a:latin typeface="Liberation Sans" panose="020B0604020202020204" pitchFamily="34" charset="0"/>
              </a:rPr>
              <a:t>A </a:t>
            </a:r>
            <a:r>
              <a:rPr lang="en-US" altLang="en-US" sz="2300" dirty="0" smtClean="0">
                <a:latin typeface="Liberation Sans" panose="020B0604020202020204" pitchFamily="34" charset="0"/>
              </a:rPr>
              <a:t>lower </a:t>
            </a:r>
            <a:r>
              <a:rPr lang="en-US" altLang="en-US" sz="2300" dirty="0">
                <a:latin typeface="Liberation Sans" panose="020B0604020202020204" pitchFamily="34" charset="0"/>
              </a:rPr>
              <a:t>P-E ratio suggests that the market is </a:t>
            </a:r>
            <a:r>
              <a:rPr lang="en-US" altLang="en-US" sz="2300" dirty="0" smtClean="0">
                <a:latin typeface="Liberation Sans" panose="020B0604020202020204" pitchFamily="34" charset="0"/>
              </a:rPr>
              <a:t>less </a:t>
            </a:r>
            <a:r>
              <a:rPr lang="en-US" altLang="en-US" sz="2300" dirty="0">
                <a:latin typeface="Liberation Sans" panose="020B0604020202020204" pitchFamily="34" charset="0"/>
              </a:rPr>
              <a:t>optimistic about </a:t>
            </a:r>
            <a:r>
              <a:rPr lang="en-US" altLang="en-US" sz="2300" dirty="0" smtClean="0">
                <a:latin typeface="Liberation Sans" panose="020B0604020202020204" pitchFamily="34" charset="0"/>
              </a:rPr>
              <a:t>Chicago cereal than about General Mills.  </a:t>
            </a:r>
            <a:r>
              <a:rPr lang="en-US" altLang="en-US" sz="2300" dirty="0">
                <a:latin typeface="Liberation Sans" panose="020B0604020202020204" pitchFamily="34" charset="0"/>
              </a:rPr>
              <a:t>It might also signal that its stock is </a:t>
            </a:r>
            <a:r>
              <a:rPr lang="en-US" altLang="en-US" sz="2300" dirty="0" smtClean="0">
                <a:latin typeface="Liberation Sans" panose="020B0604020202020204" pitchFamily="34" charset="0"/>
              </a:rPr>
              <a:t>underpriced</a:t>
            </a:r>
            <a:r>
              <a:rPr lang="en-US" altLang="en-US" sz="2300" dirty="0">
                <a:latin typeface="Liberation Sans" panose="020B0604020202020204" pitchFamily="34" charset="0"/>
              </a:rPr>
              <a:t>.</a:t>
            </a:r>
          </a:p>
        </p:txBody>
      </p:sp>
      <p:sp>
        <p:nvSpPr>
          <p:cNvPr id="9"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0" name="Rectangle 2"/>
          <p:cNvSpPr>
            <a:spLocks noChangeArrowheads="1"/>
          </p:cNvSpPr>
          <p:nvPr/>
        </p:nvSpPr>
        <p:spPr bwMode="auto">
          <a:xfrm>
            <a:off x="609600" y="304800"/>
            <a:ext cx="81534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latin typeface="Liberation Sans" panose="020B0604020202020204" pitchFamily="34" charset="0"/>
              </a:rPr>
              <a:t>Price-Earnings (P-E) Ratio</a:t>
            </a:r>
            <a:endParaRPr lang="en-US" altLang="en-US" sz="3200" b="1" dirty="0">
              <a:latin typeface="Liberation Sans" panose="020B0604020202020204" pitchFamily="34" charset="0"/>
            </a:endParaRPr>
          </a:p>
        </p:txBody>
      </p:sp>
      <p:sp>
        <p:nvSpPr>
          <p:cNvPr id="11" name="Rectangle 10"/>
          <p:cNvSpPr/>
          <p:nvPr/>
        </p:nvSpPr>
        <p:spPr>
          <a:xfrm>
            <a:off x="7059304" y="1932296"/>
            <a:ext cx="1905000" cy="461665"/>
          </a:xfrm>
          <a:prstGeom prst="rect">
            <a:avLst/>
          </a:prstGeom>
          <a:solidFill>
            <a:schemeClr val="accent3"/>
          </a:solidFill>
        </p:spPr>
        <p:txBody>
          <a:bodyPr wrap="square">
            <a:spAutoFit/>
          </a:bodyPr>
          <a:lstStyle/>
          <a:p>
            <a:pPr algn="l"/>
            <a:r>
              <a:rPr lang="en-US" sz="1200" b="1" dirty="0">
                <a:latin typeface="Liberation Sans" panose="020B0604020202020204" pitchFamily="34" charset="0"/>
              </a:rPr>
              <a:t>ILLUSTRATION </a:t>
            </a:r>
            <a:r>
              <a:rPr lang="en-US" sz="1200" b="1" dirty="0" smtClean="0">
                <a:latin typeface="Liberation Sans" panose="020B0604020202020204" pitchFamily="34" charset="0"/>
              </a:rPr>
              <a:t>13A-21</a:t>
            </a:r>
            <a:endParaRPr lang="en-US" sz="1200" b="1" dirty="0">
              <a:latin typeface="Liberation Sans" panose="020B0604020202020204" pitchFamily="34" charset="0"/>
            </a:endParaRPr>
          </a:p>
          <a:p>
            <a:pPr algn="l"/>
            <a:r>
              <a:rPr lang="en-US" sz="1200" dirty="0" smtClean="0">
                <a:latin typeface="Liberation Sans" panose="020B0604020202020204" pitchFamily="34" charset="0"/>
              </a:rPr>
              <a:t>Price-earnings ratio</a:t>
            </a:r>
            <a:endParaRPr lang="en-US" sz="1200" dirty="0">
              <a:latin typeface="Liberation Sans" panose="020B0604020202020204" pitchFamily="34" charset="0"/>
            </a:endParaRPr>
          </a:p>
        </p:txBody>
      </p:sp>
      <p:pic>
        <p:nvPicPr>
          <p:cNvPr id="15011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1" y="2452048"/>
            <a:ext cx="8534400" cy="1747924"/>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4"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altLang="en-US" sz="1600" b="1" i="1" dirty="0" smtClean="0">
                <a:solidFill>
                  <a:schemeClr val="bg2"/>
                </a:solidFill>
                <a:latin typeface="Liberation Sans" panose="020B0604020202020204" pitchFamily="34" charset="0"/>
              </a:rPr>
              <a:t>LO 4</a:t>
            </a:r>
            <a:endParaRPr lang="en-US" altLang="en-US" sz="1600" b="1" i="1" dirty="0">
              <a:solidFill>
                <a:schemeClr val="bg2"/>
              </a:solidFill>
              <a:latin typeface="Liberation Sans" panose="020B0604020202020204" pitchFamily="34" charset="0"/>
            </a:endParaRPr>
          </a:p>
        </p:txBody>
      </p:sp>
    </p:spTree>
  </p:cSld>
  <p:clrMapOvr>
    <a:masterClrMapping/>
  </p:clrMapOvr>
  <p:transition>
    <p:wipe dir="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5172" name="Rectangle 4"/>
          <p:cNvSpPr>
            <a:spLocks noChangeArrowheads="1"/>
          </p:cNvSpPr>
          <p:nvPr/>
        </p:nvSpPr>
        <p:spPr bwMode="auto">
          <a:xfrm>
            <a:off x="609600" y="1295400"/>
            <a:ext cx="7924800" cy="902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20000"/>
              </a:lnSpc>
              <a:spcBef>
                <a:spcPct val="50000"/>
              </a:spcBef>
            </a:pPr>
            <a:r>
              <a:rPr lang="en-US" altLang="en-US" sz="2300" dirty="0" smtClean="0">
                <a:latin typeface="Liberation Sans" panose="020B0604020202020204" pitchFamily="34" charset="0"/>
              </a:rPr>
              <a:t>Measures </a:t>
            </a:r>
            <a:r>
              <a:rPr lang="en-US" altLang="en-US" sz="2300" dirty="0">
                <a:latin typeface="Liberation Sans" panose="020B0604020202020204" pitchFamily="34" charset="0"/>
              </a:rPr>
              <a:t>the percentage of earnings distributed in the form of cash dividends.  </a:t>
            </a:r>
          </a:p>
        </p:txBody>
      </p:sp>
      <p:sp>
        <p:nvSpPr>
          <p:cNvPr id="1415178" name="Rectangle 10"/>
          <p:cNvSpPr>
            <a:spLocks noChangeArrowheads="1"/>
          </p:cNvSpPr>
          <p:nvPr/>
        </p:nvSpPr>
        <p:spPr bwMode="auto">
          <a:xfrm>
            <a:off x="609600" y="4507452"/>
            <a:ext cx="8077200" cy="902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20000"/>
              </a:lnSpc>
            </a:pPr>
            <a:r>
              <a:rPr lang="en-US" altLang="en-US" sz="2300" dirty="0">
                <a:latin typeface="Liberation Sans" panose="020B0604020202020204" pitchFamily="34" charset="0"/>
              </a:rPr>
              <a:t>This ratio should be calculated over a longer period of time to evaluate any trends.</a:t>
            </a:r>
          </a:p>
        </p:txBody>
      </p:sp>
      <p:sp>
        <p:nvSpPr>
          <p:cNvPr id="9"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0" name="Rectangle 2"/>
          <p:cNvSpPr>
            <a:spLocks noChangeArrowheads="1"/>
          </p:cNvSpPr>
          <p:nvPr/>
        </p:nvSpPr>
        <p:spPr bwMode="auto">
          <a:xfrm>
            <a:off x="609600" y="304800"/>
            <a:ext cx="81534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latin typeface="Liberation Sans" panose="020B0604020202020204" pitchFamily="34" charset="0"/>
              </a:rPr>
              <a:t>Payout Ratio</a:t>
            </a:r>
            <a:endParaRPr lang="en-US" altLang="en-US" sz="3200" b="1" dirty="0">
              <a:latin typeface="Liberation Sans" panose="020B0604020202020204" pitchFamily="34" charset="0"/>
            </a:endParaRPr>
          </a:p>
        </p:txBody>
      </p:sp>
      <p:sp>
        <p:nvSpPr>
          <p:cNvPr id="11" name="Rectangle 10"/>
          <p:cNvSpPr/>
          <p:nvPr/>
        </p:nvSpPr>
        <p:spPr>
          <a:xfrm>
            <a:off x="7059304" y="1932296"/>
            <a:ext cx="1905000" cy="461665"/>
          </a:xfrm>
          <a:prstGeom prst="rect">
            <a:avLst/>
          </a:prstGeom>
          <a:solidFill>
            <a:schemeClr val="accent3"/>
          </a:solidFill>
        </p:spPr>
        <p:txBody>
          <a:bodyPr wrap="square">
            <a:spAutoFit/>
          </a:bodyPr>
          <a:lstStyle/>
          <a:p>
            <a:pPr algn="l"/>
            <a:r>
              <a:rPr lang="en-US" sz="1200" b="1" dirty="0">
                <a:latin typeface="Liberation Sans" panose="020B0604020202020204" pitchFamily="34" charset="0"/>
              </a:rPr>
              <a:t>ILLUSTRATION </a:t>
            </a:r>
            <a:r>
              <a:rPr lang="en-US" sz="1200" b="1" dirty="0" smtClean="0">
                <a:latin typeface="Liberation Sans" panose="020B0604020202020204" pitchFamily="34" charset="0"/>
              </a:rPr>
              <a:t>13A-22</a:t>
            </a:r>
            <a:endParaRPr lang="en-US" sz="1200" b="1" dirty="0">
              <a:latin typeface="Liberation Sans" panose="020B0604020202020204" pitchFamily="34" charset="0"/>
            </a:endParaRPr>
          </a:p>
          <a:p>
            <a:pPr algn="l"/>
            <a:r>
              <a:rPr lang="en-US" sz="1200" dirty="0" smtClean="0">
                <a:latin typeface="Liberation Sans" panose="020B0604020202020204" pitchFamily="34" charset="0"/>
              </a:rPr>
              <a:t>Payout ratio</a:t>
            </a:r>
            <a:endParaRPr lang="en-US" sz="1200" dirty="0">
              <a:latin typeface="Liberation Sans" panose="020B0604020202020204" pitchFamily="34" charset="0"/>
            </a:endParaRPr>
          </a:p>
        </p:txBody>
      </p:sp>
      <p:pic>
        <p:nvPicPr>
          <p:cNvPr id="15022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2" y="2458625"/>
            <a:ext cx="8534400" cy="1781279"/>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4"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altLang="en-US" sz="1600" b="1" i="1" dirty="0" smtClean="0">
                <a:solidFill>
                  <a:schemeClr val="bg2"/>
                </a:solidFill>
                <a:latin typeface="Liberation Sans" panose="020B0604020202020204" pitchFamily="34" charset="0"/>
              </a:rPr>
              <a:t>LO 4</a:t>
            </a:r>
            <a:endParaRPr lang="en-US" altLang="en-US" sz="1600" b="1" i="1" dirty="0">
              <a:solidFill>
                <a:schemeClr val="bg2"/>
              </a:solidFill>
              <a:latin typeface="Liberation Sans" panose="020B0604020202020204" pitchFamily="34" charset="0"/>
            </a:endParaRPr>
          </a:p>
        </p:txBody>
      </p:sp>
    </p:spTree>
  </p:cSld>
  <p:clrMapOvr>
    <a:masterClrMapping/>
  </p:clrMapOvr>
  <p:transition>
    <p:wipe dir="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ight Arrow 44"/>
          <p:cNvSpPr/>
          <p:nvPr/>
        </p:nvSpPr>
        <p:spPr bwMode="auto">
          <a:xfrm>
            <a:off x="533400" y="17717"/>
            <a:ext cx="8610600" cy="1997710"/>
          </a:xfrm>
          <a:prstGeom prst="rightArrow">
            <a:avLst/>
          </a:prstGeom>
          <a:gradFill flip="none" rotWithShape="1">
            <a:gsLst>
              <a:gs pos="0">
                <a:srgbClr val="5E9EFF"/>
              </a:gs>
              <a:gs pos="19000">
                <a:srgbClr val="85C2FF"/>
              </a:gs>
              <a:gs pos="19000">
                <a:srgbClr val="C4D6EB"/>
              </a:gs>
              <a:gs pos="100000">
                <a:schemeClr val="accent3"/>
              </a:gs>
              <a:gs pos="43000">
                <a:srgbClr val="E4ECF6"/>
              </a:gs>
              <a:gs pos="57000">
                <a:schemeClr val="accent3"/>
              </a:gs>
            </a:gsLst>
            <a:lin ang="5400000" scaled="0"/>
            <a:tileRect/>
          </a:gra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46" name="Rectangle 2"/>
          <p:cNvSpPr>
            <a:spLocks noChangeArrowheads="1"/>
          </p:cNvSpPr>
          <p:nvPr/>
        </p:nvSpPr>
        <p:spPr bwMode="auto">
          <a:xfrm>
            <a:off x="846160" y="2916062"/>
            <a:ext cx="3268640" cy="4469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2075" tIns="46038" rIns="92075" bIns="46038">
            <a:spAutoFit/>
          </a:bodyPr>
          <a:lstStyle>
            <a:lvl1pPr algn="ctr">
              <a:defRPr sz="2400">
                <a:solidFill>
                  <a:schemeClr val="tx1"/>
                </a:solidFill>
                <a:latin typeface="Times New Roman" pitchFamily="18"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altLang="en-US" sz="2300" b="1" dirty="0" smtClean="0">
                <a:solidFill>
                  <a:srgbClr val="CC0000"/>
                </a:solidFill>
                <a:latin typeface="Liberation Sans" panose="020B0604020202020204" pitchFamily="34" charset="0"/>
              </a:rPr>
              <a:t>RELEVANT FACTS</a:t>
            </a:r>
            <a:endParaRPr lang="en-US" altLang="en-US" sz="2300" b="1" i="0" dirty="0">
              <a:solidFill>
                <a:srgbClr val="CC0000"/>
              </a:solidFill>
              <a:effectLst/>
              <a:latin typeface="Liberation Sans" panose="020B0604020202020204" pitchFamily="34" charset="0"/>
            </a:endParaRPr>
          </a:p>
        </p:txBody>
      </p:sp>
      <p:pic>
        <p:nvPicPr>
          <p:cNvPr id="4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073" y="668373"/>
            <a:ext cx="928687" cy="932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8" name="TextBox 47"/>
          <p:cNvSpPr txBox="1"/>
          <p:nvPr/>
        </p:nvSpPr>
        <p:spPr>
          <a:xfrm>
            <a:off x="2053984" y="633480"/>
            <a:ext cx="5486400" cy="646331"/>
          </a:xfrm>
          <a:prstGeom prst="rect">
            <a:avLst/>
          </a:prstGeom>
          <a:noFill/>
        </p:spPr>
        <p:txBody>
          <a:bodyPr wrap="square" rtlCol="0">
            <a:spAutoFit/>
          </a:bodyPr>
          <a:lstStyle>
            <a:defPPr>
              <a:defRPr lang="en-US"/>
            </a:defPPr>
            <a:lvl1pPr algn="l">
              <a:defRPr sz="3600" b="1" i="0">
                <a:solidFill>
                  <a:srgbClr val="0000A2"/>
                </a:solidFill>
                <a:effectLst/>
                <a:latin typeface="Liberation Sans" panose="020B0604020202020204" pitchFamily="34" charset="0"/>
              </a:defRPr>
            </a:lvl1pPr>
            <a:lvl2pPr algn="l">
              <a:defRPr sz="2800" b="1" i="1">
                <a:solidFill>
                  <a:srgbClr val="BC0000"/>
                </a:solidFill>
                <a:effectLst>
                  <a:outerShdw blurRad="38100" dist="38100" dir="2700000" algn="tl">
                    <a:srgbClr val="000000">
                      <a:alpha val="43137"/>
                    </a:srgbClr>
                  </a:outerShdw>
                </a:effectLst>
              </a:defRPr>
            </a:lvl2pPr>
            <a:lvl3pPr algn="l">
              <a:defRPr sz="2800" b="1" i="1">
                <a:solidFill>
                  <a:srgbClr val="BC0000"/>
                </a:solidFill>
                <a:effectLst>
                  <a:outerShdw blurRad="38100" dist="38100" dir="2700000" algn="tl">
                    <a:srgbClr val="000000">
                      <a:alpha val="43137"/>
                    </a:srgbClr>
                  </a:outerShdw>
                </a:effectLst>
              </a:defRPr>
            </a:lvl3pPr>
            <a:lvl4pPr algn="l">
              <a:defRPr sz="2800" b="1" i="1">
                <a:solidFill>
                  <a:srgbClr val="BC0000"/>
                </a:solidFill>
                <a:effectLst>
                  <a:outerShdw blurRad="38100" dist="38100" dir="2700000" algn="tl">
                    <a:srgbClr val="000000">
                      <a:alpha val="43137"/>
                    </a:srgbClr>
                  </a:outerShdw>
                </a:effectLst>
              </a:defRPr>
            </a:lvl4pPr>
            <a:lvl5pPr algn="l">
              <a:defRPr sz="2800" b="1" i="1">
                <a:solidFill>
                  <a:srgbClr val="BC0000"/>
                </a:solidFill>
                <a:effectLst>
                  <a:outerShdw blurRad="38100" dist="38100" dir="2700000" algn="tl">
                    <a:srgbClr val="000000">
                      <a:alpha val="43137"/>
                    </a:srgbClr>
                  </a:outerShdw>
                </a:effectLst>
              </a:defRPr>
            </a:lvl5pPr>
            <a:lvl6pPr>
              <a:defRPr sz="2800" b="1" i="1">
                <a:solidFill>
                  <a:srgbClr val="BC0000"/>
                </a:solidFill>
                <a:effectLst>
                  <a:outerShdw blurRad="38100" dist="38100" dir="2700000" algn="tl">
                    <a:srgbClr val="000000">
                      <a:alpha val="43137"/>
                    </a:srgbClr>
                  </a:outerShdw>
                </a:effectLst>
              </a:defRPr>
            </a:lvl6pPr>
            <a:lvl7pPr>
              <a:defRPr sz="2800" b="1" i="1">
                <a:solidFill>
                  <a:srgbClr val="BC0000"/>
                </a:solidFill>
                <a:effectLst>
                  <a:outerShdw blurRad="38100" dist="38100" dir="2700000" algn="tl">
                    <a:srgbClr val="000000">
                      <a:alpha val="43137"/>
                    </a:srgbClr>
                  </a:outerShdw>
                </a:effectLst>
              </a:defRPr>
            </a:lvl7pPr>
            <a:lvl8pPr>
              <a:defRPr sz="2800" b="1" i="1">
                <a:solidFill>
                  <a:srgbClr val="BC0000"/>
                </a:solidFill>
                <a:effectLst>
                  <a:outerShdw blurRad="38100" dist="38100" dir="2700000" algn="tl">
                    <a:srgbClr val="000000">
                      <a:alpha val="43137"/>
                    </a:srgbClr>
                  </a:outerShdw>
                </a:effectLst>
              </a:defRPr>
            </a:lvl8pPr>
            <a:lvl9pPr>
              <a:defRPr sz="2800" b="1" i="1">
                <a:solidFill>
                  <a:srgbClr val="BC0000"/>
                </a:solidFill>
                <a:effectLst>
                  <a:outerShdw blurRad="38100" dist="38100" dir="2700000" algn="tl">
                    <a:srgbClr val="000000">
                      <a:alpha val="43137"/>
                    </a:srgbClr>
                  </a:outerShdw>
                </a:effectLst>
              </a:defRPr>
            </a:lvl9pPr>
          </a:lstStyle>
          <a:p>
            <a:r>
              <a:rPr lang="en-US" dirty="0">
                <a:solidFill>
                  <a:schemeClr val="tx2">
                    <a:lumMod val="50000"/>
                  </a:schemeClr>
                </a:solidFill>
              </a:rPr>
              <a:t>A Look at IFRS</a:t>
            </a:r>
          </a:p>
        </p:txBody>
      </p:sp>
      <p:sp>
        <p:nvSpPr>
          <p:cNvPr id="49" name="Isosceles Triangle 48"/>
          <p:cNvSpPr/>
          <p:nvPr/>
        </p:nvSpPr>
        <p:spPr bwMode="auto">
          <a:xfrm rot="5400000">
            <a:off x="2521313" y="2101961"/>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50" name="TextBox 49"/>
          <p:cNvSpPr txBox="1"/>
          <p:nvPr/>
        </p:nvSpPr>
        <p:spPr>
          <a:xfrm>
            <a:off x="846160" y="1951061"/>
            <a:ext cx="17337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l">
              <a:spcBef>
                <a:spcPct val="50000"/>
              </a:spcBef>
              <a:defRPr sz="1800" b="1" i="0">
                <a:solidFill>
                  <a:srgbClr val="E20000"/>
                </a:solidFill>
                <a:effectLst/>
                <a:latin typeface="Liberation Sans" panose="020B0604020202020204" pitchFamily="34" charset="0"/>
              </a:defRPr>
            </a:lvl1pPr>
            <a:lvl2pPr marL="742950" indent="-285750">
              <a:defRPr b="1" i="1">
                <a:effectLst>
                  <a:outerShdw blurRad="38100" dist="38100" dir="2700000" algn="tl">
                    <a:srgbClr val="000000">
                      <a:alpha val="43137"/>
                    </a:srgbClr>
                  </a:outerShdw>
                </a:effectLst>
                <a:latin typeface="Times New Roman" pitchFamily="18" charset="0"/>
              </a:defRPr>
            </a:lvl2pPr>
            <a:lvl3pPr marL="1143000" indent="-228600">
              <a:defRPr b="1" i="1">
                <a:effectLst>
                  <a:outerShdw blurRad="38100" dist="38100" dir="2700000" algn="tl">
                    <a:srgbClr val="000000">
                      <a:alpha val="43137"/>
                    </a:srgbClr>
                  </a:outerShdw>
                </a:effectLst>
                <a:latin typeface="Times New Roman" pitchFamily="18" charset="0"/>
              </a:defRPr>
            </a:lvl3pPr>
            <a:lvl4pPr marL="1600200" indent="-228600">
              <a:defRPr b="1" i="1">
                <a:effectLst>
                  <a:outerShdw blurRad="38100" dist="38100" dir="2700000" algn="tl">
                    <a:srgbClr val="000000">
                      <a:alpha val="43137"/>
                    </a:srgbClr>
                  </a:outerShdw>
                </a:effectLst>
                <a:latin typeface="Times New Roman" pitchFamily="18" charset="0"/>
              </a:defRPr>
            </a:lvl4pPr>
            <a:lvl5pPr marL="2057400" indent="-228600">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defRPr b="1" i="1">
                <a:effectLst>
                  <a:outerShdw blurRad="38100" dist="38100" dir="2700000" algn="tl">
                    <a:srgbClr val="000000">
                      <a:alpha val="43137"/>
                    </a:srgbClr>
                  </a:outerShdw>
                </a:effectLst>
                <a:latin typeface="Times New Roman" pitchFamily="18" charset="0"/>
              </a:defRPr>
            </a:lvl9pPr>
          </a:lstStyle>
          <a:p>
            <a:r>
              <a:rPr lang="en-US" dirty="0">
                <a:solidFill>
                  <a:srgbClr val="CC0000"/>
                </a:solidFill>
              </a:rPr>
              <a:t>LEARNING OBJECTIVE</a:t>
            </a:r>
          </a:p>
        </p:txBody>
      </p:sp>
      <p:sp>
        <p:nvSpPr>
          <p:cNvPr id="51" name="Rounded Rectangle 50"/>
          <p:cNvSpPr/>
          <p:nvPr/>
        </p:nvSpPr>
        <p:spPr bwMode="auto">
          <a:xfrm>
            <a:off x="3407389" y="1717344"/>
            <a:ext cx="5211171" cy="1139754"/>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100" b="1" dirty="0" smtClean="0">
                <a:solidFill>
                  <a:schemeClr val="accent3"/>
                </a:solidFill>
                <a:effectLst>
                  <a:outerShdw blurRad="38100" dist="38100" dir="2700000" algn="tl">
                    <a:srgbClr val="000000">
                      <a:alpha val="43137"/>
                    </a:srgbClr>
                  </a:outerShdw>
                </a:effectLst>
                <a:latin typeface="Liberation Sans" panose="020B0604020202020204" pitchFamily="34" charset="0"/>
              </a:rPr>
              <a:t>Compare financial statement analysis and income statement presentation under </a:t>
            </a:r>
            <a:r>
              <a:rPr lang="en-US" sz="2100" b="1" dirty="0">
                <a:solidFill>
                  <a:schemeClr val="accent3"/>
                </a:solidFill>
                <a:effectLst>
                  <a:outerShdw blurRad="38100" dist="38100" dir="2700000" algn="tl">
                    <a:srgbClr val="000000">
                      <a:alpha val="43137"/>
                    </a:srgbClr>
                  </a:outerShdw>
                </a:effectLst>
                <a:latin typeface="Liberation Sans" panose="020B0604020202020204" pitchFamily="34" charset="0"/>
              </a:rPr>
              <a:t>GAAP and IFRS</a:t>
            </a:r>
            <a:r>
              <a:rPr lang="en-US" sz="2100" b="1" dirty="0" smtClean="0">
                <a:solidFill>
                  <a:schemeClr val="accent3"/>
                </a:solidFill>
                <a:effectLst>
                  <a:outerShdw blurRad="38100" dist="38100" dir="2700000" algn="tl">
                    <a:srgbClr val="000000">
                      <a:alpha val="43137"/>
                    </a:srgbClr>
                  </a:outerShdw>
                </a:effectLst>
                <a:latin typeface="Liberation Sans" panose="020B0604020202020204" pitchFamily="34" charset="0"/>
              </a:rPr>
              <a:t>.</a:t>
            </a:r>
            <a:endParaRPr lang="en-US" sz="2100" b="1" dirty="0">
              <a:solidFill>
                <a:schemeClr val="accent3"/>
              </a:solidFill>
              <a:effectLst>
                <a:outerShdw blurRad="38100" dist="38100" dir="2700000" algn="tl">
                  <a:srgbClr val="000000">
                    <a:alpha val="43137"/>
                  </a:srgbClr>
                </a:outerShdw>
              </a:effectLst>
              <a:latin typeface="Liberation Sans" panose="020B0604020202020204" pitchFamily="34" charset="0"/>
            </a:endParaRPr>
          </a:p>
        </p:txBody>
      </p:sp>
      <p:sp>
        <p:nvSpPr>
          <p:cNvPr id="52" name="TextBox 51"/>
          <p:cNvSpPr txBox="1"/>
          <p:nvPr/>
        </p:nvSpPr>
        <p:spPr>
          <a:xfrm>
            <a:off x="2828186" y="1926119"/>
            <a:ext cx="554182" cy="707886"/>
          </a:xfrm>
          <a:prstGeom prst="rect">
            <a:avLst/>
          </a:prstGeom>
          <a:noFill/>
        </p:spPr>
        <p:txBody>
          <a:bodyPr wrap="square" rtlCol="0">
            <a:spAutoFit/>
          </a:bodyPr>
          <a:lstStyle/>
          <a:p>
            <a:pPr algn="ctr"/>
            <a:r>
              <a:rPr lang="en-US" sz="4000" b="1" i="0" dirty="0" smtClean="0">
                <a:solidFill>
                  <a:srgbClr val="CC0000"/>
                </a:solidFill>
                <a:effectLst/>
                <a:latin typeface="Liberation Sans" panose="020B0604020202020204" pitchFamily="34" charset="0"/>
              </a:rPr>
              <a:t>5</a:t>
            </a:r>
            <a:endParaRPr lang="en-US" sz="4000" b="1" i="0" dirty="0">
              <a:solidFill>
                <a:srgbClr val="CC0000"/>
              </a:solidFill>
              <a:effectLst/>
              <a:latin typeface="Liberation Sans" panose="020B0604020202020204" pitchFamily="34" charset="0"/>
            </a:endParaRPr>
          </a:p>
        </p:txBody>
      </p:sp>
      <p:cxnSp>
        <p:nvCxnSpPr>
          <p:cNvPr id="53" name="Straight Connector 52"/>
          <p:cNvCxnSpPr/>
          <p:nvPr/>
        </p:nvCxnSpPr>
        <p:spPr bwMode="auto">
          <a:xfrm>
            <a:off x="2522560" y="1613848"/>
            <a:ext cx="3515" cy="1280160"/>
          </a:xfrm>
          <a:prstGeom prst="line">
            <a:avLst/>
          </a:prstGeom>
          <a:solidFill>
            <a:schemeClr val="accent1"/>
          </a:solidFill>
          <a:ln w="19050" cap="sq" cmpd="sng" algn="ctr">
            <a:solidFill>
              <a:schemeClr val="tx1"/>
            </a:solidFill>
            <a:prstDash val="solid"/>
            <a:round/>
            <a:headEnd type="none" w="sm" len="sm"/>
            <a:tailEnd type="none" w="sm" len="sm"/>
          </a:ln>
          <a:effectLst/>
        </p:spPr>
      </p:cxnSp>
      <p:cxnSp>
        <p:nvCxnSpPr>
          <p:cNvPr id="54" name="Straight Connector 53"/>
          <p:cNvCxnSpPr/>
          <p:nvPr/>
        </p:nvCxnSpPr>
        <p:spPr bwMode="auto">
          <a:xfrm>
            <a:off x="908073" y="1616120"/>
            <a:ext cx="7702527" cy="0"/>
          </a:xfrm>
          <a:prstGeom prst="line">
            <a:avLst/>
          </a:prstGeom>
          <a:solidFill>
            <a:schemeClr val="accent1"/>
          </a:solidFill>
          <a:ln w="19050" cap="sq" cmpd="sng" algn="ctr">
            <a:solidFill>
              <a:schemeClr val="tx1"/>
            </a:solidFill>
            <a:prstDash val="solid"/>
            <a:round/>
            <a:headEnd type="none" w="sm" len="sm"/>
            <a:tailEnd type="none" w="sm" len="sm"/>
          </a:ln>
          <a:effectLst/>
        </p:spPr>
      </p:cxnSp>
      <p:sp>
        <p:nvSpPr>
          <p:cNvPr id="56" name="Rectangle 4"/>
          <p:cNvSpPr>
            <a:spLocks noChangeArrowheads="1"/>
          </p:cNvSpPr>
          <p:nvPr/>
        </p:nvSpPr>
        <p:spPr bwMode="auto">
          <a:xfrm>
            <a:off x="846160" y="3408518"/>
            <a:ext cx="7764440" cy="307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sz="2400">
                <a:solidFill>
                  <a:schemeClr val="tx1"/>
                </a:solidFill>
                <a:latin typeface="Times New Roman" pitchFamily="18" charset="0"/>
              </a:defRPr>
            </a:lvl1pPr>
            <a:lvl2pPr marL="685800" indent="-457200" algn="ctr">
              <a:defRPr sz="2400">
                <a:solidFill>
                  <a:schemeClr val="tx1"/>
                </a:solidFill>
                <a:latin typeface="Times New Roman" pitchFamily="18" charset="0"/>
              </a:defRPr>
            </a:lvl2pPr>
            <a:lvl3pPr algn="ctr">
              <a:defRPr sz="2400">
                <a:solidFill>
                  <a:schemeClr val="tx1"/>
                </a:solidFill>
                <a:latin typeface="Times New Roman" pitchFamily="18" charset="0"/>
              </a:defRPr>
            </a:lvl3pPr>
            <a:lvl4pPr marL="2114550" indent="-457200" algn="ctr">
              <a:defRPr sz="2400">
                <a:solidFill>
                  <a:schemeClr val="tx1"/>
                </a:solidFill>
                <a:latin typeface="Times New Roman" pitchFamily="18" charset="0"/>
              </a:defRPr>
            </a:lvl4pPr>
            <a:lvl5pPr marL="2686050" indent="-457200" algn="ctr">
              <a:defRPr sz="2400">
                <a:solidFill>
                  <a:schemeClr val="tx1"/>
                </a:solidFill>
                <a:latin typeface="Times New Roman" pitchFamily="18" charset="0"/>
              </a:defRPr>
            </a:lvl5pPr>
            <a:lvl6pPr marL="3143250" indent="-457200" algn="ctr" eaLnBrk="0" fontAlgn="base" hangingPunct="0">
              <a:spcBef>
                <a:spcPct val="0"/>
              </a:spcBef>
              <a:spcAft>
                <a:spcPct val="0"/>
              </a:spcAft>
              <a:defRPr sz="2400">
                <a:solidFill>
                  <a:schemeClr val="tx1"/>
                </a:solidFill>
                <a:latin typeface="Times New Roman" pitchFamily="18" charset="0"/>
              </a:defRPr>
            </a:lvl6pPr>
            <a:lvl7pPr marL="3600450" indent="-457200" algn="ctr" eaLnBrk="0" fontAlgn="base" hangingPunct="0">
              <a:spcBef>
                <a:spcPct val="0"/>
              </a:spcBef>
              <a:spcAft>
                <a:spcPct val="0"/>
              </a:spcAft>
              <a:defRPr sz="2400">
                <a:solidFill>
                  <a:schemeClr val="tx1"/>
                </a:solidFill>
                <a:latin typeface="Times New Roman" pitchFamily="18" charset="0"/>
              </a:defRPr>
            </a:lvl7pPr>
            <a:lvl8pPr marL="4057650" indent="-457200" algn="ctr" eaLnBrk="0" fontAlgn="base" hangingPunct="0">
              <a:spcBef>
                <a:spcPct val="0"/>
              </a:spcBef>
              <a:spcAft>
                <a:spcPct val="0"/>
              </a:spcAft>
              <a:defRPr sz="2400">
                <a:solidFill>
                  <a:schemeClr val="tx1"/>
                </a:solidFill>
                <a:latin typeface="Times New Roman" pitchFamily="18" charset="0"/>
              </a:defRPr>
            </a:lvl8pPr>
            <a:lvl9pPr marL="4514850" indent="-457200" algn="ctr" eaLnBrk="0" fontAlgn="base" hangingPunct="0">
              <a:spcBef>
                <a:spcPct val="0"/>
              </a:spcBef>
              <a:spcAft>
                <a:spcPct val="0"/>
              </a:spcAft>
              <a:defRPr sz="2400">
                <a:solidFill>
                  <a:schemeClr val="tx1"/>
                </a:solidFill>
                <a:latin typeface="Times New Roman" pitchFamily="18" charset="0"/>
              </a:defRPr>
            </a:lvl9pPr>
          </a:lstStyle>
          <a:p>
            <a:pPr lvl="1" algn="just">
              <a:lnSpc>
                <a:spcPct val="115000"/>
              </a:lnSpc>
              <a:spcBef>
                <a:spcPct val="50000"/>
              </a:spcBef>
              <a:buClr>
                <a:srgbClr val="CC0000"/>
              </a:buClr>
              <a:buSzPct val="80000"/>
              <a:buFont typeface="Wingdings" pitchFamily="2" charset="2"/>
              <a:buChar char="u"/>
            </a:pPr>
            <a:r>
              <a:rPr lang="en-US" sz="1900" dirty="0" smtClean="0">
                <a:latin typeface="Liberation Sans" panose="020B0604020202020204" pitchFamily="34" charset="0"/>
              </a:rPr>
              <a:t>The </a:t>
            </a:r>
            <a:r>
              <a:rPr lang="en-US" sz="1900" dirty="0">
                <a:latin typeface="Liberation Sans" panose="020B0604020202020204" pitchFamily="34" charset="0"/>
              </a:rPr>
              <a:t>tools of financial statement analysis covered in this chapter are universal </a:t>
            </a:r>
            <a:r>
              <a:rPr lang="en-US" sz="1900" dirty="0" smtClean="0">
                <a:latin typeface="Liberation Sans" panose="020B0604020202020204" pitchFamily="34" charset="0"/>
              </a:rPr>
              <a:t>and therefore </a:t>
            </a:r>
            <a:r>
              <a:rPr lang="en-US" sz="1900" dirty="0">
                <a:latin typeface="Liberation Sans" panose="020B0604020202020204" pitchFamily="34" charset="0"/>
              </a:rPr>
              <a:t>no significant differences exist in the analysis methods used</a:t>
            </a:r>
            <a:r>
              <a:rPr lang="en-US" sz="1900" dirty="0" smtClean="0">
                <a:latin typeface="Liberation Sans" panose="020B0604020202020204" pitchFamily="34" charset="0"/>
              </a:rPr>
              <a:t>.</a:t>
            </a:r>
          </a:p>
          <a:p>
            <a:pPr lvl="1" algn="just">
              <a:lnSpc>
                <a:spcPct val="115000"/>
              </a:lnSpc>
              <a:spcBef>
                <a:spcPct val="50000"/>
              </a:spcBef>
              <a:buClr>
                <a:srgbClr val="CC0000"/>
              </a:buClr>
              <a:buSzPct val="80000"/>
              <a:buFont typeface="Wingdings" pitchFamily="2" charset="2"/>
              <a:buChar char="u"/>
            </a:pPr>
            <a:r>
              <a:rPr lang="en-US" sz="1900" dirty="0">
                <a:latin typeface="Liberation Sans" panose="020B0604020202020204" pitchFamily="34" charset="0"/>
              </a:rPr>
              <a:t>The accounting for changes in accounting principles and changes in accounting estimates are the same for both GAAP and IFRS.</a:t>
            </a:r>
          </a:p>
          <a:p>
            <a:pPr lvl="1" algn="just">
              <a:lnSpc>
                <a:spcPct val="115000"/>
              </a:lnSpc>
              <a:spcBef>
                <a:spcPct val="50000"/>
              </a:spcBef>
              <a:buClr>
                <a:srgbClr val="CC0000"/>
              </a:buClr>
              <a:buSzPct val="80000"/>
              <a:buFont typeface="Wingdings" pitchFamily="2" charset="2"/>
              <a:buChar char="u"/>
            </a:pPr>
            <a:r>
              <a:rPr lang="en-US" sz="1900" dirty="0">
                <a:latin typeface="Liberation Sans" panose="020B0604020202020204" pitchFamily="34" charset="0"/>
              </a:rPr>
              <a:t>Both GAAP and IFRS follow the same approach in reporting comprehensive income</a:t>
            </a:r>
            <a:r>
              <a:rPr lang="en-US" sz="1900" dirty="0" smtClean="0">
                <a:latin typeface="Liberation Sans" panose="020B0604020202020204" pitchFamily="34" charset="0"/>
              </a:rPr>
              <a:t>.</a:t>
            </a:r>
            <a:endParaRPr lang="en-US" sz="1900" dirty="0">
              <a:latin typeface="Liberation Sans" panose="020B0604020202020204" pitchFamily="34" charset="0"/>
            </a:endParaRPr>
          </a:p>
        </p:txBody>
      </p:sp>
      <p:sp>
        <p:nvSpPr>
          <p:cNvPr id="57"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smtClean="0"/>
              <a:t>LO 5</a:t>
            </a:r>
            <a:endParaRPr lang="en-US" altLang="en-US" dirty="0"/>
          </a:p>
        </p:txBody>
      </p:sp>
      <p:sp>
        <p:nvSpPr>
          <p:cNvPr id="17" name="Rectangle 9"/>
          <p:cNvSpPr>
            <a:spLocks noChangeArrowheads="1"/>
          </p:cNvSpPr>
          <p:nvPr/>
        </p:nvSpPr>
        <p:spPr bwMode="auto">
          <a:xfrm rot="5400000">
            <a:off x="388937" y="6561137"/>
            <a:ext cx="1524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
        <p:nvSpPr>
          <p:cNvPr id="18" name="Rectangle 8"/>
          <p:cNvSpPr>
            <a:spLocks noChangeArrowheads="1"/>
          </p:cNvSpPr>
          <p:nvPr/>
        </p:nvSpPr>
        <p:spPr bwMode="auto">
          <a:xfrm rot="5400000">
            <a:off x="-2719389" y="2963863"/>
            <a:ext cx="6369052"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marL="514350"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Tree>
    <p:extLst>
      <p:ext uri="{BB962C8B-B14F-4D97-AF65-F5344CB8AC3E}">
        <p14:creationId xmlns:p14="http://schemas.microsoft.com/office/powerpoint/2010/main" val="1370378542"/>
      </p:ext>
    </p:extLst>
  </p:cSld>
  <p:clrMapOvr>
    <a:masterClrMapping/>
  </p:clrMapOvr>
  <p:transition>
    <p:wipe dir="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4"/>
          <p:cNvSpPr>
            <a:spLocks noChangeArrowheads="1"/>
          </p:cNvSpPr>
          <p:nvPr/>
        </p:nvSpPr>
        <p:spPr bwMode="auto">
          <a:xfrm>
            <a:off x="846160" y="1752600"/>
            <a:ext cx="7764440" cy="3817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sz="2400">
                <a:solidFill>
                  <a:schemeClr val="tx1"/>
                </a:solidFill>
                <a:latin typeface="Times New Roman" pitchFamily="18" charset="0"/>
              </a:defRPr>
            </a:lvl1pPr>
            <a:lvl2pPr marL="685800" indent="-457200" algn="ctr">
              <a:defRPr sz="2400">
                <a:solidFill>
                  <a:schemeClr val="tx1"/>
                </a:solidFill>
                <a:latin typeface="Times New Roman" pitchFamily="18" charset="0"/>
              </a:defRPr>
            </a:lvl2pPr>
            <a:lvl3pPr algn="ctr">
              <a:defRPr sz="2400">
                <a:solidFill>
                  <a:schemeClr val="tx1"/>
                </a:solidFill>
                <a:latin typeface="Times New Roman" pitchFamily="18" charset="0"/>
              </a:defRPr>
            </a:lvl3pPr>
            <a:lvl4pPr marL="2114550" indent="-457200" algn="ctr">
              <a:defRPr sz="2400">
                <a:solidFill>
                  <a:schemeClr val="tx1"/>
                </a:solidFill>
                <a:latin typeface="Times New Roman" pitchFamily="18" charset="0"/>
              </a:defRPr>
            </a:lvl4pPr>
            <a:lvl5pPr marL="2686050" indent="-457200" algn="ctr">
              <a:defRPr sz="2400">
                <a:solidFill>
                  <a:schemeClr val="tx1"/>
                </a:solidFill>
                <a:latin typeface="Times New Roman" pitchFamily="18" charset="0"/>
              </a:defRPr>
            </a:lvl5pPr>
            <a:lvl6pPr marL="3143250" indent="-457200" algn="ctr" eaLnBrk="0" fontAlgn="base" hangingPunct="0">
              <a:spcBef>
                <a:spcPct val="0"/>
              </a:spcBef>
              <a:spcAft>
                <a:spcPct val="0"/>
              </a:spcAft>
              <a:defRPr sz="2400">
                <a:solidFill>
                  <a:schemeClr val="tx1"/>
                </a:solidFill>
                <a:latin typeface="Times New Roman" pitchFamily="18" charset="0"/>
              </a:defRPr>
            </a:lvl6pPr>
            <a:lvl7pPr marL="3600450" indent="-457200" algn="ctr" eaLnBrk="0" fontAlgn="base" hangingPunct="0">
              <a:spcBef>
                <a:spcPct val="0"/>
              </a:spcBef>
              <a:spcAft>
                <a:spcPct val="0"/>
              </a:spcAft>
              <a:defRPr sz="2400">
                <a:solidFill>
                  <a:schemeClr val="tx1"/>
                </a:solidFill>
                <a:latin typeface="Times New Roman" pitchFamily="18" charset="0"/>
              </a:defRPr>
            </a:lvl7pPr>
            <a:lvl8pPr marL="4057650" indent="-457200" algn="ctr" eaLnBrk="0" fontAlgn="base" hangingPunct="0">
              <a:spcBef>
                <a:spcPct val="0"/>
              </a:spcBef>
              <a:spcAft>
                <a:spcPct val="0"/>
              </a:spcAft>
              <a:defRPr sz="2400">
                <a:solidFill>
                  <a:schemeClr val="tx1"/>
                </a:solidFill>
                <a:latin typeface="Times New Roman" pitchFamily="18" charset="0"/>
              </a:defRPr>
            </a:lvl8pPr>
            <a:lvl9pPr marL="4514850" indent="-457200" algn="ctr" eaLnBrk="0" fontAlgn="base" hangingPunct="0">
              <a:spcBef>
                <a:spcPct val="0"/>
              </a:spcBef>
              <a:spcAft>
                <a:spcPct val="0"/>
              </a:spcAft>
              <a:defRPr sz="2400">
                <a:solidFill>
                  <a:schemeClr val="tx1"/>
                </a:solidFill>
                <a:latin typeface="Times New Roman" pitchFamily="18" charset="0"/>
              </a:defRPr>
            </a:lvl9pPr>
          </a:lstStyle>
          <a:p>
            <a:pPr marL="0" lvl="1" indent="0" algn="just">
              <a:lnSpc>
                <a:spcPct val="115000"/>
              </a:lnSpc>
              <a:spcBef>
                <a:spcPct val="50000"/>
              </a:spcBef>
              <a:buClr>
                <a:srgbClr val="800000"/>
              </a:buClr>
              <a:buSzPct val="80000"/>
            </a:pPr>
            <a:r>
              <a:rPr lang="en-US" altLang="en-US" sz="2300" b="1" dirty="0">
                <a:solidFill>
                  <a:srgbClr val="CC0000"/>
                </a:solidFill>
                <a:latin typeface="Liberation Sans" panose="020B0604020202020204" pitchFamily="34" charset="0"/>
              </a:rPr>
              <a:t>RELEVANT FACTS</a:t>
            </a:r>
          </a:p>
          <a:p>
            <a:pPr lvl="1" algn="just">
              <a:lnSpc>
                <a:spcPct val="115000"/>
              </a:lnSpc>
              <a:spcBef>
                <a:spcPct val="50000"/>
              </a:spcBef>
              <a:buClr>
                <a:srgbClr val="CC0000"/>
              </a:buClr>
              <a:buSzPct val="80000"/>
              <a:buFont typeface="Wingdings" pitchFamily="2" charset="2"/>
              <a:buChar char="u"/>
            </a:pPr>
            <a:r>
              <a:rPr lang="en-US" sz="1900" dirty="0" smtClean="0">
                <a:latin typeface="Liberation Sans" panose="020B0604020202020204" pitchFamily="34" charset="0"/>
              </a:rPr>
              <a:t>The </a:t>
            </a:r>
            <a:r>
              <a:rPr lang="en-US" sz="1900" dirty="0">
                <a:latin typeface="Liberation Sans" panose="020B0604020202020204" pitchFamily="34" charset="0"/>
              </a:rPr>
              <a:t>basic objectives of the income statement are the same under both GAAP and IFRS. A very important objective is to ensure that users of the income statement can evaluate the sustainable income of the company. Thus, both the IASB and the FASB are interested in  distinguishing normal levels of income from unusual items in order to better predict a company’s future </a:t>
            </a:r>
            <a:r>
              <a:rPr lang="en-US" sz="1900" dirty="0" smtClean="0">
                <a:latin typeface="Liberation Sans" panose="020B0604020202020204" pitchFamily="34" charset="0"/>
              </a:rPr>
              <a:t>profitability.</a:t>
            </a:r>
          </a:p>
          <a:p>
            <a:pPr lvl="1" algn="just">
              <a:lnSpc>
                <a:spcPct val="115000"/>
              </a:lnSpc>
              <a:spcBef>
                <a:spcPct val="50000"/>
              </a:spcBef>
              <a:buClr>
                <a:srgbClr val="CC0000"/>
              </a:buClr>
              <a:buSzPct val="80000"/>
              <a:buFont typeface="Wingdings" pitchFamily="2" charset="2"/>
              <a:buChar char="u"/>
            </a:pPr>
            <a:r>
              <a:rPr lang="en-US" sz="1900" dirty="0" smtClean="0">
                <a:latin typeface="Liberation Sans" panose="020B0604020202020204" pitchFamily="34" charset="0"/>
              </a:rPr>
              <a:t>The </a:t>
            </a:r>
            <a:r>
              <a:rPr lang="en-US" sz="1900" dirty="0">
                <a:latin typeface="Liberation Sans" panose="020B0604020202020204" pitchFamily="34" charset="0"/>
              </a:rPr>
              <a:t>basic accounting for discontinued operations is the same under IFRS </a:t>
            </a:r>
            <a:r>
              <a:rPr lang="en-US" sz="1900" dirty="0" smtClean="0">
                <a:latin typeface="Liberation Sans" panose="020B0604020202020204" pitchFamily="34" charset="0"/>
              </a:rPr>
              <a:t>and GAAP.</a:t>
            </a:r>
          </a:p>
        </p:txBody>
      </p:sp>
      <p:sp>
        <p:nvSpPr>
          <p:cNvPr id="12" name="Right Arrow 11"/>
          <p:cNvSpPr/>
          <p:nvPr/>
        </p:nvSpPr>
        <p:spPr bwMode="auto">
          <a:xfrm>
            <a:off x="533400" y="17717"/>
            <a:ext cx="8610600" cy="1997710"/>
          </a:xfrm>
          <a:prstGeom prst="rightArrow">
            <a:avLst/>
          </a:prstGeom>
          <a:gradFill flip="none" rotWithShape="1">
            <a:gsLst>
              <a:gs pos="0">
                <a:srgbClr val="5E9EFF"/>
              </a:gs>
              <a:gs pos="19000">
                <a:srgbClr val="85C2FF"/>
              </a:gs>
              <a:gs pos="19000">
                <a:srgbClr val="C4D6EB"/>
              </a:gs>
              <a:gs pos="100000">
                <a:schemeClr val="accent3"/>
              </a:gs>
              <a:gs pos="43000">
                <a:srgbClr val="E4ECF6"/>
              </a:gs>
              <a:gs pos="57000">
                <a:schemeClr val="accent3"/>
              </a:gs>
            </a:gsLst>
            <a:lin ang="5400000" scaled="0"/>
            <a:tileRect/>
          </a:gra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073" y="668373"/>
            <a:ext cx="928687" cy="932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2053984" y="633480"/>
            <a:ext cx="5486400" cy="646331"/>
          </a:xfrm>
          <a:prstGeom prst="rect">
            <a:avLst/>
          </a:prstGeom>
          <a:noFill/>
        </p:spPr>
        <p:txBody>
          <a:bodyPr wrap="square" rtlCol="0">
            <a:spAutoFit/>
          </a:bodyPr>
          <a:lstStyle>
            <a:defPPr>
              <a:defRPr lang="en-US"/>
            </a:defPPr>
            <a:lvl1pPr algn="l">
              <a:defRPr sz="3600" b="1" i="0">
                <a:solidFill>
                  <a:srgbClr val="0000A2"/>
                </a:solidFill>
                <a:effectLst/>
                <a:latin typeface="Liberation Sans" panose="020B0604020202020204" pitchFamily="34" charset="0"/>
              </a:defRPr>
            </a:lvl1pPr>
            <a:lvl2pPr algn="l">
              <a:defRPr sz="2800" b="1" i="1">
                <a:solidFill>
                  <a:srgbClr val="BC0000"/>
                </a:solidFill>
                <a:effectLst>
                  <a:outerShdw blurRad="38100" dist="38100" dir="2700000" algn="tl">
                    <a:srgbClr val="000000">
                      <a:alpha val="43137"/>
                    </a:srgbClr>
                  </a:outerShdw>
                </a:effectLst>
              </a:defRPr>
            </a:lvl2pPr>
            <a:lvl3pPr algn="l">
              <a:defRPr sz="2800" b="1" i="1">
                <a:solidFill>
                  <a:srgbClr val="BC0000"/>
                </a:solidFill>
                <a:effectLst>
                  <a:outerShdw blurRad="38100" dist="38100" dir="2700000" algn="tl">
                    <a:srgbClr val="000000">
                      <a:alpha val="43137"/>
                    </a:srgbClr>
                  </a:outerShdw>
                </a:effectLst>
              </a:defRPr>
            </a:lvl3pPr>
            <a:lvl4pPr algn="l">
              <a:defRPr sz="2800" b="1" i="1">
                <a:solidFill>
                  <a:srgbClr val="BC0000"/>
                </a:solidFill>
                <a:effectLst>
                  <a:outerShdw blurRad="38100" dist="38100" dir="2700000" algn="tl">
                    <a:srgbClr val="000000">
                      <a:alpha val="43137"/>
                    </a:srgbClr>
                  </a:outerShdw>
                </a:effectLst>
              </a:defRPr>
            </a:lvl4pPr>
            <a:lvl5pPr algn="l">
              <a:defRPr sz="2800" b="1" i="1">
                <a:solidFill>
                  <a:srgbClr val="BC0000"/>
                </a:solidFill>
                <a:effectLst>
                  <a:outerShdw blurRad="38100" dist="38100" dir="2700000" algn="tl">
                    <a:srgbClr val="000000">
                      <a:alpha val="43137"/>
                    </a:srgbClr>
                  </a:outerShdw>
                </a:effectLst>
              </a:defRPr>
            </a:lvl5pPr>
            <a:lvl6pPr>
              <a:defRPr sz="2800" b="1" i="1">
                <a:solidFill>
                  <a:srgbClr val="BC0000"/>
                </a:solidFill>
                <a:effectLst>
                  <a:outerShdw blurRad="38100" dist="38100" dir="2700000" algn="tl">
                    <a:srgbClr val="000000">
                      <a:alpha val="43137"/>
                    </a:srgbClr>
                  </a:outerShdw>
                </a:effectLst>
              </a:defRPr>
            </a:lvl6pPr>
            <a:lvl7pPr>
              <a:defRPr sz="2800" b="1" i="1">
                <a:solidFill>
                  <a:srgbClr val="BC0000"/>
                </a:solidFill>
                <a:effectLst>
                  <a:outerShdw blurRad="38100" dist="38100" dir="2700000" algn="tl">
                    <a:srgbClr val="000000">
                      <a:alpha val="43137"/>
                    </a:srgbClr>
                  </a:outerShdw>
                </a:effectLst>
              </a:defRPr>
            </a:lvl7pPr>
            <a:lvl8pPr>
              <a:defRPr sz="2800" b="1" i="1">
                <a:solidFill>
                  <a:srgbClr val="BC0000"/>
                </a:solidFill>
                <a:effectLst>
                  <a:outerShdw blurRad="38100" dist="38100" dir="2700000" algn="tl">
                    <a:srgbClr val="000000">
                      <a:alpha val="43137"/>
                    </a:srgbClr>
                  </a:outerShdw>
                </a:effectLst>
              </a:defRPr>
            </a:lvl8pPr>
            <a:lvl9pPr>
              <a:defRPr sz="2800" b="1" i="1">
                <a:solidFill>
                  <a:srgbClr val="BC0000"/>
                </a:solidFill>
                <a:effectLst>
                  <a:outerShdw blurRad="38100" dist="38100" dir="2700000" algn="tl">
                    <a:srgbClr val="000000">
                      <a:alpha val="43137"/>
                    </a:srgbClr>
                  </a:outerShdw>
                </a:effectLst>
              </a:defRPr>
            </a:lvl9pPr>
          </a:lstStyle>
          <a:p>
            <a:r>
              <a:rPr lang="en-US" dirty="0">
                <a:solidFill>
                  <a:schemeClr val="tx2">
                    <a:lumMod val="50000"/>
                  </a:schemeClr>
                </a:solidFill>
              </a:rPr>
              <a:t>A Look at IFRS</a:t>
            </a:r>
          </a:p>
        </p:txBody>
      </p:sp>
      <p:cxnSp>
        <p:nvCxnSpPr>
          <p:cNvPr id="15" name="Straight Connector 14"/>
          <p:cNvCxnSpPr/>
          <p:nvPr/>
        </p:nvCxnSpPr>
        <p:spPr bwMode="auto">
          <a:xfrm>
            <a:off x="908073" y="1616120"/>
            <a:ext cx="7702527" cy="0"/>
          </a:xfrm>
          <a:prstGeom prst="line">
            <a:avLst/>
          </a:prstGeom>
          <a:solidFill>
            <a:schemeClr val="accent1"/>
          </a:solidFill>
          <a:ln w="19050" cap="sq" cmpd="sng" algn="ctr">
            <a:solidFill>
              <a:schemeClr val="tx1"/>
            </a:solidFill>
            <a:prstDash val="solid"/>
            <a:round/>
            <a:headEnd type="none" w="sm" len="sm"/>
            <a:tailEnd type="none" w="sm" len="sm"/>
          </a:ln>
          <a:effectLst/>
        </p:spPr>
      </p:cxnSp>
      <p:sp>
        <p:nvSpPr>
          <p:cNvPr id="13"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smtClean="0"/>
              <a:t>LO 5 </a:t>
            </a:r>
            <a:endParaRPr lang="en-US" altLang="en-US" dirty="0"/>
          </a:p>
        </p:txBody>
      </p:sp>
      <p:sp>
        <p:nvSpPr>
          <p:cNvPr id="14" name="Rectangle 9"/>
          <p:cNvSpPr>
            <a:spLocks noChangeArrowheads="1"/>
          </p:cNvSpPr>
          <p:nvPr/>
        </p:nvSpPr>
        <p:spPr bwMode="auto">
          <a:xfrm rot="5400000">
            <a:off x="388937" y="6561137"/>
            <a:ext cx="1524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
        <p:nvSpPr>
          <p:cNvPr id="10" name="Rectangle 8"/>
          <p:cNvSpPr>
            <a:spLocks noChangeArrowheads="1"/>
          </p:cNvSpPr>
          <p:nvPr/>
        </p:nvSpPr>
        <p:spPr bwMode="auto">
          <a:xfrm rot="5400000">
            <a:off x="-2719389" y="2963863"/>
            <a:ext cx="6369052"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marL="514350"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Tree>
    <p:extLst>
      <p:ext uri="{BB962C8B-B14F-4D97-AF65-F5344CB8AC3E}">
        <p14:creationId xmlns:p14="http://schemas.microsoft.com/office/powerpoint/2010/main" val="2469058367"/>
      </p:ext>
    </p:extLst>
  </p:cSld>
  <p:clrMapOvr>
    <a:masterClrMapping/>
  </p:clrMapOvr>
  <p:transition>
    <p:wipe dir="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ght Arrow 11"/>
          <p:cNvSpPr/>
          <p:nvPr/>
        </p:nvSpPr>
        <p:spPr bwMode="auto">
          <a:xfrm>
            <a:off x="533400" y="17717"/>
            <a:ext cx="8610600" cy="1997710"/>
          </a:xfrm>
          <a:prstGeom prst="rightArrow">
            <a:avLst/>
          </a:prstGeom>
          <a:gradFill flip="none" rotWithShape="1">
            <a:gsLst>
              <a:gs pos="0">
                <a:srgbClr val="5E9EFF"/>
              </a:gs>
              <a:gs pos="19000">
                <a:srgbClr val="85C2FF"/>
              </a:gs>
              <a:gs pos="19000">
                <a:srgbClr val="C4D6EB"/>
              </a:gs>
              <a:gs pos="100000">
                <a:schemeClr val="accent3"/>
              </a:gs>
              <a:gs pos="43000">
                <a:srgbClr val="E4ECF6"/>
              </a:gs>
              <a:gs pos="57000">
                <a:schemeClr val="accent3"/>
              </a:gs>
            </a:gsLst>
            <a:lin ang="5400000" scaled="0"/>
            <a:tileRect/>
          </a:gra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073" y="668373"/>
            <a:ext cx="928687" cy="932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2053984" y="633480"/>
            <a:ext cx="5486400" cy="646331"/>
          </a:xfrm>
          <a:prstGeom prst="rect">
            <a:avLst/>
          </a:prstGeom>
          <a:noFill/>
        </p:spPr>
        <p:txBody>
          <a:bodyPr wrap="square" rtlCol="0">
            <a:spAutoFit/>
          </a:bodyPr>
          <a:lstStyle>
            <a:defPPr>
              <a:defRPr lang="en-US"/>
            </a:defPPr>
            <a:lvl1pPr algn="l">
              <a:defRPr sz="3600" b="1" i="0">
                <a:solidFill>
                  <a:srgbClr val="0000A2"/>
                </a:solidFill>
                <a:effectLst/>
                <a:latin typeface="Liberation Sans" panose="020B0604020202020204" pitchFamily="34" charset="0"/>
              </a:defRPr>
            </a:lvl1pPr>
            <a:lvl2pPr algn="l">
              <a:defRPr sz="2800" b="1" i="1">
                <a:solidFill>
                  <a:srgbClr val="BC0000"/>
                </a:solidFill>
                <a:effectLst>
                  <a:outerShdw blurRad="38100" dist="38100" dir="2700000" algn="tl">
                    <a:srgbClr val="000000">
                      <a:alpha val="43137"/>
                    </a:srgbClr>
                  </a:outerShdw>
                </a:effectLst>
              </a:defRPr>
            </a:lvl2pPr>
            <a:lvl3pPr algn="l">
              <a:defRPr sz="2800" b="1" i="1">
                <a:solidFill>
                  <a:srgbClr val="BC0000"/>
                </a:solidFill>
                <a:effectLst>
                  <a:outerShdw blurRad="38100" dist="38100" dir="2700000" algn="tl">
                    <a:srgbClr val="000000">
                      <a:alpha val="43137"/>
                    </a:srgbClr>
                  </a:outerShdw>
                </a:effectLst>
              </a:defRPr>
            </a:lvl3pPr>
            <a:lvl4pPr algn="l">
              <a:defRPr sz="2800" b="1" i="1">
                <a:solidFill>
                  <a:srgbClr val="BC0000"/>
                </a:solidFill>
                <a:effectLst>
                  <a:outerShdw blurRad="38100" dist="38100" dir="2700000" algn="tl">
                    <a:srgbClr val="000000">
                      <a:alpha val="43137"/>
                    </a:srgbClr>
                  </a:outerShdw>
                </a:effectLst>
              </a:defRPr>
            </a:lvl4pPr>
            <a:lvl5pPr algn="l">
              <a:defRPr sz="2800" b="1" i="1">
                <a:solidFill>
                  <a:srgbClr val="BC0000"/>
                </a:solidFill>
                <a:effectLst>
                  <a:outerShdw blurRad="38100" dist="38100" dir="2700000" algn="tl">
                    <a:srgbClr val="000000">
                      <a:alpha val="43137"/>
                    </a:srgbClr>
                  </a:outerShdw>
                </a:effectLst>
              </a:defRPr>
            </a:lvl5pPr>
            <a:lvl6pPr>
              <a:defRPr sz="2800" b="1" i="1">
                <a:solidFill>
                  <a:srgbClr val="BC0000"/>
                </a:solidFill>
                <a:effectLst>
                  <a:outerShdw blurRad="38100" dist="38100" dir="2700000" algn="tl">
                    <a:srgbClr val="000000">
                      <a:alpha val="43137"/>
                    </a:srgbClr>
                  </a:outerShdw>
                </a:effectLst>
              </a:defRPr>
            </a:lvl6pPr>
            <a:lvl7pPr>
              <a:defRPr sz="2800" b="1" i="1">
                <a:solidFill>
                  <a:srgbClr val="BC0000"/>
                </a:solidFill>
                <a:effectLst>
                  <a:outerShdw blurRad="38100" dist="38100" dir="2700000" algn="tl">
                    <a:srgbClr val="000000">
                      <a:alpha val="43137"/>
                    </a:srgbClr>
                  </a:outerShdw>
                </a:effectLst>
              </a:defRPr>
            </a:lvl7pPr>
            <a:lvl8pPr>
              <a:defRPr sz="2800" b="1" i="1">
                <a:solidFill>
                  <a:srgbClr val="BC0000"/>
                </a:solidFill>
                <a:effectLst>
                  <a:outerShdw blurRad="38100" dist="38100" dir="2700000" algn="tl">
                    <a:srgbClr val="000000">
                      <a:alpha val="43137"/>
                    </a:srgbClr>
                  </a:outerShdw>
                </a:effectLst>
              </a:defRPr>
            </a:lvl8pPr>
            <a:lvl9pPr>
              <a:defRPr sz="2800" b="1" i="1">
                <a:solidFill>
                  <a:srgbClr val="BC0000"/>
                </a:solidFill>
                <a:effectLst>
                  <a:outerShdw blurRad="38100" dist="38100" dir="2700000" algn="tl">
                    <a:srgbClr val="000000">
                      <a:alpha val="43137"/>
                    </a:srgbClr>
                  </a:outerShdw>
                </a:effectLst>
              </a:defRPr>
            </a:lvl9pPr>
          </a:lstStyle>
          <a:p>
            <a:r>
              <a:rPr lang="en-US" dirty="0">
                <a:solidFill>
                  <a:schemeClr val="tx2">
                    <a:lumMod val="50000"/>
                  </a:schemeClr>
                </a:solidFill>
              </a:rPr>
              <a:t>A Look at IFRS</a:t>
            </a:r>
          </a:p>
        </p:txBody>
      </p:sp>
      <p:sp>
        <p:nvSpPr>
          <p:cNvPr id="10" name="Rectangle 2"/>
          <p:cNvSpPr>
            <a:spLocks noChangeArrowheads="1"/>
          </p:cNvSpPr>
          <p:nvPr/>
        </p:nvSpPr>
        <p:spPr bwMode="auto">
          <a:xfrm>
            <a:off x="846160" y="1775156"/>
            <a:ext cx="3992540" cy="442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2075" tIns="46038" rIns="92075" bIns="46038">
            <a:spAutoFit/>
          </a:bodyPr>
          <a:lstStyle>
            <a:lvl1pPr algn="ctr">
              <a:defRPr sz="2400">
                <a:solidFill>
                  <a:schemeClr val="tx1"/>
                </a:solidFill>
                <a:latin typeface="Times New Roman" pitchFamily="18"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altLang="en-US" sz="2300" b="1" i="0" dirty="0" smtClean="0">
                <a:solidFill>
                  <a:srgbClr val="CC0000"/>
                </a:solidFill>
                <a:effectLst/>
                <a:latin typeface="Liberation Sans" panose="020B0604020202020204" pitchFamily="34" charset="0"/>
              </a:rPr>
              <a:t>LOOKING TO THE FUTURE</a:t>
            </a:r>
            <a:endParaRPr lang="en-US" altLang="en-US" sz="2300" b="1" i="0" dirty="0">
              <a:solidFill>
                <a:srgbClr val="CC0000"/>
              </a:solidFill>
              <a:effectLst/>
              <a:latin typeface="Liberation Sans" panose="020B0604020202020204" pitchFamily="34" charset="0"/>
            </a:endParaRPr>
          </a:p>
        </p:txBody>
      </p:sp>
      <p:sp>
        <p:nvSpPr>
          <p:cNvPr id="11" name="Rectangle 4"/>
          <p:cNvSpPr>
            <a:spLocks noChangeArrowheads="1"/>
          </p:cNvSpPr>
          <p:nvPr/>
        </p:nvSpPr>
        <p:spPr bwMode="auto">
          <a:xfrm>
            <a:off x="846160" y="2308556"/>
            <a:ext cx="7764440" cy="2899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sz="2400">
                <a:solidFill>
                  <a:schemeClr val="tx1"/>
                </a:solidFill>
                <a:latin typeface="Times New Roman" pitchFamily="18" charset="0"/>
              </a:defRPr>
            </a:lvl1pPr>
            <a:lvl2pPr marL="685800" indent="-457200" algn="ctr">
              <a:defRPr sz="2400">
                <a:solidFill>
                  <a:schemeClr val="tx1"/>
                </a:solidFill>
                <a:latin typeface="Times New Roman" pitchFamily="18" charset="0"/>
              </a:defRPr>
            </a:lvl2pPr>
            <a:lvl3pPr algn="ctr">
              <a:defRPr sz="2400">
                <a:solidFill>
                  <a:schemeClr val="tx1"/>
                </a:solidFill>
                <a:latin typeface="Times New Roman" pitchFamily="18" charset="0"/>
              </a:defRPr>
            </a:lvl3pPr>
            <a:lvl4pPr marL="2114550" indent="-457200" algn="ctr">
              <a:defRPr sz="2400">
                <a:solidFill>
                  <a:schemeClr val="tx1"/>
                </a:solidFill>
                <a:latin typeface="Times New Roman" pitchFamily="18" charset="0"/>
              </a:defRPr>
            </a:lvl4pPr>
            <a:lvl5pPr marL="2686050" indent="-457200" algn="ctr">
              <a:defRPr sz="2400">
                <a:solidFill>
                  <a:schemeClr val="tx1"/>
                </a:solidFill>
                <a:latin typeface="Times New Roman" pitchFamily="18" charset="0"/>
              </a:defRPr>
            </a:lvl5pPr>
            <a:lvl6pPr marL="3143250" indent="-457200" algn="ctr" eaLnBrk="0" fontAlgn="base" hangingPunct="0">
              <a:spcBef>
                <a:spcPct val="0"/>
              </a:spcBef>
              <a:spcAft>
                <a:spcPct val="0"/>
              </a:spcAft>
              <a:defRPr sz="2400">
                <a:solidFill>
                  <a:schemeClr val="tx1"/>
                </a:solidFill>
                <a:latin typeface="Times New Roman" pitchFamily="18" charset="0"/>
              </a:defRPr>
            </a:lvl6pPr>
            <a:lvl7pPr marL="3600450" indent="-457200" algn="ctr" eaLnBrk="0" fontAlgn="base" hangingPunct="0">
              <a:spcBef>
                <a:spcPct val="0"/>
              </a:spcBef>
              <a:spcAft>
                <a:spcPct val="0"/>
              </a:spcAft>
              <a:defRPr sz="2400">
                <a:solidFill>
                  <a:schemeClr val="tx1"/>
                </a:solidFill>
                <a:latin typeface="Times New Roman" pitchFamily="18" charset="0"/>
              </a:defRPr>
            </a:lvl7pPr>
            <a:lvl8pPr marL="4057650" indent="-457200" algn="ctr" eaLnBrk="0" fontAlgn="base" hangingPunct="0">
              <a:spcBef>
                <a:spcPct val="0"/>
              </a:spcBef>
              <a:spcAft>
                <a:spcPct val="0"/>
              </a:spcAft>
              <a:defRPr sz="2400">
                <a:solidFill>
                  <a:schemeClr val="tx1"/>
                </a:solidFill>
                <a:latin typeface="Times New Roman" pitchFamily="18" charset="0"/>
              </a:defRPr>
            </a:lvl8pPr>
            <a:lvl9pPr marL="4514850" indent="-457200" algn="ctr" eaLnBrk="0" fontAlgn="base" hangingPunct="0">
              <a:spcBef>
                <a:spcPct val="0"/>
              </a:spcBef>
              <a:spcAft>
                <a:spcPct val="0"/>
              </a:spcAft>
              <a:defRPr sz="2400">
                <a:solidFill>
                  <a:schemeClr val="tx1"/>
                </a:solidFill>
                <a:latin typeface="Times New Roman" pitchFamily="18" charset="0"/>
              </a:defRPr>
            </a:lvl9pPr>
          </a:lstStyle>
          <a:p>
            <a:pPr algn="just">
              <a:lnSpc>
                <a:spcPct val="120000"/>
              </a:lnSpc>
            </a:pPr>
            <a:r>
              <a:rPr lang="en-US" sz="1900" dirty="0" smtClean="0">
                <a:latin typeface="Liberation Sans" panose="020B0604020202020204" pitchFamily="34" charset="0"/>
              </a:rPr>
              <a:t>The </a:t>
            </a:r>
            <a:r>
              <a:rPr lang="en-US" sz="1900" dirty="0">
                <a:latin typeface="Liberation Sans" panose="020B0604020202020204" pitchFamily="34" charset="0"/>
              </a:rPr>
              <a:t>FASB and the IASB are working on a project that would rework the structure </a:t>
            </a:r>
            <a:r>
              <a:rPr lang="en-US" sz="1900" dirty="0" smtClean="0">
                <a:latin typeface="Liberation Sans" panose="020B0604020202020204" pitchFamily="34" charset="0"/>
              </a:rPr>
              <a:t>of financial </a:t>
            </a:r>
            <a:r>
              <a:rPr lang="en-US" sz="1900" dirty="0">
                <a:latin typeface="Liberation Sans" panose="020B0604020202020204" pitchFamily="34" charset="0"/>
              </a:rPr>
              <a:t>statements. Recently, the IASB decided to require a statement of </a:t>
            </a:r>
            <a:r>
              <a:rPr lang="en-US" sz="1900" dirty="0" smtClean="0">
                <a:latin typeface="Liberation Sans" panose="020B0604020202020204" pitchFamily="34" charset="0"/>
              </a:rPr>
              <a:t>comprehensive income</a:t>
            </a:r>
            <a:r>
              <a:rPr lang="en-US" sz="1900" dirty="0">
                <a:latin typeface="Liberation Sans" panose="020B0604020202020204" pitchFamily="34" charset="0"/>
              </a:rPr>
              <a:t>, similar to what was required under GAAP. In addition, another part of </a:t>
            </a:r>
            <a:r>
              <a:rPr lang="en-US" sz="1900" dirty="0" smtClean="0">
                <a:latin typeface="Liberation Sans" panose="020B0604020202020204" pitchFamily="34" charset="0"/>
              </a:rPr>
              <a:t>this project </a:t>
            </a:r>
            <a:r>
              <a:rPr lang="en-US" sz="1900" dirty="0">
                <a:latin typeface="Liberation Sans" panose="020B0604020202020204" pitchFamily="34" charset="0"/>
              </a:rPr>
              <a:t>addresses the issue of how to classify various items in the income statement. </a:t>
            </a:r>
            <a:r>
              <a:rPr lang="en-US" sz="1900" dirty="0" smtClean="0">
                <a:latin typeface="Liberation Sans" panose="020B0604020202020204" pitchFamily="34" charset="0"/>
              </a:rPr>
              <a:t>A main </a:t>
            </a:r>
            <a:r>
              <a:rPr lang="en-US" sz="1900" dirty="0">
                <a:latin typeface="Liberation Sans" panose="020B0604020202020204" pitchFamily="34" charset="0"/>
              </a:rPr>
              <a:t>goal of this new approach is to provide information that better represents </a:t>
            </a:r>
            <a:r>
              <a:rPr lang="en-US" sz="1900" dirty="0" smtClean="0">
                <a:latin typeface="Liberation Sans" panose="020B0604020202020204" pitchFamily="34" charset="0"/>
              </a:rPr>
              <a:t>how businesses </a:t>
            </a:r>
            <a:r>
              <a:rPr lang="en-US" sz="1900" dirty="0">
                <a:latin typeface="Liberation Sans" panose="020B0604020202020204" pitchFamily="34" charset="0"/>
              </a:rPr>
              <a:t>are run. In addition, the approach draws attention away from one </a:t>
            </a:r>
            <a:r>
              <a:rPr lang="en-US" sz="1900" dirty="0" smtClean="0">
                <a:latin typeface="Liberation Sans" panose="020B0604020202020204" pitchFamily="34" charset="0"/>
              </a:rPr>
              <a:t>number—net </a:t>
            </a:r>
            <a:r>
              <a:rPr lang="en-US" sz="1900" dirty="0">
                <a:latin typeface="Liberation Sans" panose="020B0604020202020204" pitchFamily="34" charset="0"/>
              </a:rPr>
              <a:t>income.</a:t>
            </a:r>
          </a:p>
        </p:txBody>
      </p:sp>
      <p:cxnSp>
        <p:nvCxnSpPr>
          <p:cNvPr id="15" name="Straight Connector 14"/>
          <p:cNvCxnSpPr/>
          <p:nvPr/>
        </p:nvCxnSpPr>
        <p:spPr bwMode="auto">
          <a:xfrm>
            <a:off x="908073" y="1616120"/>
            <a:ext cx="7702527" cy="0"/>
          </a:xfrm>
          <a:prstGeom prst="line">
            <a:avLst/>
          </a:prstGeom>
          <a:solidFill>
            <a:schemeClr val="accent1"/>
          </a:solidFill>
          <a:ln w="19050" cap="sq" cmpd="sng" algn="ctr">
            <a:solidFill>
              <a:schemeClr val="tx1"/>
            </a:solidFill>
            <a:prstDash val="solid"/>
            <a:round/>
            <a:headEnd type="none" w="sm" len="sm"/>
            <a:tailEnd type="none" w="sm" len="sm"/>
          </a:ln>
          <a:effectLst/>
        </p:spPr>
      </p:cxnSp>
      <p:sp>
        <p:nvSpPr>
          <p:cNvPr id="13"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smtClean="0"/>
              <a:t>LO 5</a:t>
            </a:r>
            <a:endParaRPr lang="en-US" altLang="en-US" dirty="0"/>
          </a:p>
        </p:txBody>
      </p:sp>
      <p:sp>
        <p:nvSpPr>
          <p:cNvPr id="17" name="Rectangle 9"/>
          <p:cNvSpPr>
            <a:spLocks noChangeArrowheads="1"/>
          </p:cNvSpPr>
          <p:nvPr/>
        </p:nvSpPr>
        <p:spPr bwMode="auto">
          <a:xfrm rot="5400000">
            <a:off x="388937" y="6561137"/>
            <a:ext cx="1524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
        <p:nvSpPr>
          <p:cNvPr id="14" name="Rectangle 8"/>
          <p:cNvSpPr>
            <a:spLocks noChangeArrowheads="1"/>
          </p:cNvSpPr>
          <p:nvPr/>
        </p:nvSpPr>
        <p:spPr bwMode="auto">
          <a:xfrm rot="5400000">
            <a:off x="-2719389" y="2963863"/>
            <a:ext cx="6369052"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marL="514350"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Tree>
    <p:extLst>
      <p:ext uri="{BB962C8B-B14F-4D97-AF65-F5344CB8AC3E}">
        <p14:creationId xmlns:p14="http://schemas.microsoft.com/office/powerpoint/2010/main" val="1432486397"/>
      </p:ext>
    </p:extLst>
  </p:cSld>
  <p:clrMapOvr>
    <a:masterClrMapping/>
  </p:clrMapOvr>
  <p:transition>
    <p:wipe dir="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ight Arrow 14"/>
          <p:cNvSpPr/>
          <p:nvPr/>
        </p:nvSpPr>
        <p:spPr bwMode="auto">
          <a:xfrm>
            <a:off x="533400" y="17717"/>
            <a:ext cx="8610600" cy="1997710"/>
          </a:xfrm>
          <a:prstGeom prst="rightArrow">
            <a:avLst/>
          </a:prstGeom>
          <a:gradFill flip="none" rotWithShape="1">
            <a:gsLst>
              <a:gs pos="0">
                <a:srgbClr val="5E9EFF"/>
              </a:gs>
              <a:gs pos="19000">
                <a:srgbClr val="85C2FF"/>
              </a:gs>
              <a:gs pos="19000">
                <a:srgbClr val="C4D6EB"/>
              </a:gs>
              <a:gs pos="100000">
                <a:schemeClr val="accent3"/>
              </a:gs>
              <a:gs pos="43000">
                <a:srgbClr val="E4ECF6"/>
              </a:gs>
              <a:gs pos="57000">
                <a:schemeClr val="accent3"/>
              </a:gs>
            </a:gsLst>
            <a:lin ang="5400000" scaled="0"/>
            <a:tileRect/>
          </a:gra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cxnSp>
        <p:nvCxnSpPr>
          <p:cNvPr id="10" name="Straight Connector 9"/>
          <p:cNvCxnSpPr/>
          <p:nvPr/>
        </p:nvCxnSpPr>
        <p:spPr bwMode="auto">
          <a:xfrm>
            <a:off x="908073" y="1616120"/>
            <a:ext cx="7702527" cy="0"/>
          </a:xfrm>
          <a:prstGeom prst="line">
            <a:avLst/>
          </a:prstGeom>
          <a:solidFill>
            <a:schemeClr val="accent1"/>
          </a:solidFill>
          <a:ln w="19050" cap="sq" cmpd="sng" algn="ctr">
            <a:solidFill>
              <a:schemeClr val="tx1"/>
            </a:solidFill>
            <a:prstDash val="solid"/>
            <a:round/>
            <a:headEnd type="none" w="sm" len="sm"/>
            <a:tailEnd type="none" w="sm" len="sm"/>
          </a:ln>
          <a:effectLst/>
        </p:spPr>
      </p:cxnSp>
      <p:sp>
        <p:nvSpPr>
          <p:cNvPr id="11" name="Rectangle 2"/>
          <p:cNvSpPr>
            <a:spLocks noChangeArrowheads="1"/>
          </p:cNvSpPr>
          <p:nvPr/>
        </p:nvSpPr>
        <p:spPr bwMode="auto">
          <a:xfrm>
            <a:off x="851848" y="1771936"/>
            <a:ext cx="4343400" cy="4469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2075" tIns="46038" rIns="92075" bIns="46038">
            <a:spAutoFit/>
          </a:bodyPr>
          <a:lstStyle/>
          <a:p>
            <a:pPr algn="l"/>
            <a:r>
              <a:rPr lang="en-US" altLang="en-US" sz="2300" b="1" dirty="0">
                <a:solidFill>
                  <a:srgbClr val="CC0000"/>
                </a:solidFill>
                <a:latin typeface="Liberation Sans" panose="020B0604020202020204" pitchFamily="34" charset="0"/>
              </a:rPr>
              <a:t>IFRS Practice</a:t>
            </a:r>
          </a:p>
        </p:txBody>
      </p:sp>
      <p:sp>
        <p:nvSpPr>
          <p:cNvPr id="12" name="Rectangle 8"/>
          <p:cNvSpPr>
            <a:spLocks noChangeArrowheads="1"/>
          </p:cNvSpPr>
          <p:nvPr/>
        </p:nvSpPr>
        <p:spPr bwMode="auto">
          <a:xfrm>
            <a:off x="851848" y="2292636"/>
            <a:ext cx="7772400" cy="424475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spAutoFit/>
          </a:bodyPr>
          <a:lstStyle>
            <a:lvl1pPr algn="ctr">
              <a:defRPr sz="2400">
                <a:solidFill>
                  <a:schemeClr val="tx1"/>
                </a:solidFill>
                <a:latin typeface="Times New Roman" pitchFamily="18" charset="0"/>
              </a:defRPr>
            </a:lvl1pPr>
            <a:lvl2pPr marL="685800" indent="-457200" algn="ctr">
              <a:defRPr sz="2400">
                <a:solidFill>
                  <a:schemeClr val="tx1"/>
                </a:solidFill>
                <a:latin typeface="Times New Roman" pitchFamily="18" charset="0"/>
              </a:defRPr>
            </a:lvl2pPr>
            <a:lvl3pPr marL="1543050" indent="-457200" algn="ctr">
              <a:defRPr sz="2400">
                <a:solidFill>
                  <a:schemeClr val="tx1"/>
                </a:solidFill>
                <a:latin typeface="Times New Roman" pitchFamily="18" charset="0"/>
              </a:defRPr>
            </a:lvl3pPr>
            <a:lvl4pPr marL="2114550" indent="-457200" algn="ctr">
              <a:defRPr sz="2400">
                <a:solidFill>
                  <a:schemeClr val="tx1"/>
                </a:solidFill>
                <a:latin typeface="Times New Roman" pitchFamily="18" charset="0"/>
              </a:defRPr>
            </a:lvl4pPr>
            <a:lvl5pPr marL="2686050" indent="-457200" algn="ctr">
              <a:defRPr sz="2400">
                <a:solidFill>
                  <a:schemeClr val="tx1"/>
                </a:solidFill>
                <a:latin typeface="Times New Roman" pitchFamily="18" charset="0"/>
              </a:defRPr>
            </a:lvl5pPr>
            <a:lvl6pPr marL="3143250" indent="-457200" algn="ctr" eaLnBrk="0" fontAlgn="base" hangingPunct="0">
              <a:spcBef>
                <a:spcPct val="0"/>
              </a:spcBef>
              <a:spcAft>
                <a:spcPct val="0"/>
              </a:spcAft>
              <a:defRPr sz="2400">
                <a:solidFill>
                  <a:schemeClr val="tx1"/>
                </a:solidFill>
                <a:latin typeface="Times New Roman" pitchFamily="18" charset="0"/>
              </a:defRPr>
            </a:lvl6pPr>
            <a:lvl7pPr marL="3600450" indent="-457200" algn="ctr" eaLnBrk="0" fontAlgn="base" hangingPunct="0">
              <a:spcBef>
                <a:spcPct val="0"/>
              </a:spcBef>
              <a:spcAft>
                <a:spcPct val="0"/>
              </a:spcAft>
              <a:defRPr sz="2400">
                <a:solidFill>
                  <a:schemeClr val="tx1"/>
                </a:solidFill>
                <a:latin typeface="Times New Roman" pitchFamily="18" charset="0"/>
              </a:defRPr>
            </a:lvl7pPr>
            <a:lvl8pPr marL="4057650" indent="-457200" algn="ctr" eaLnBrk="0" fontAlgn="base" hangingPunct="0">
              <a:spcBef>
                <a:spcPct val="0"/>
              </a:spcBef>
              <a:spcAft>
                <a:spcPct val="0"/>
              </a:spcAft>
              <a:defRPr sz="2400">
                <a:solidFill>
                  <a:schemeClr val="tx1"/>
                </a:solidFill>
                <a:latin typeface="Times New Roman" pitchFamily="18" charset="0"/>
              </a:defRPr>
            </a:lvl8pPr>
            <a:lvl9pPr marL="4514850" indent="-457200" algn="ctr" eaLnBrk="0" fontAlgn="base" hangingPunct="0">
              <a:spcBef>
                <a:spcPct val="0"/>
              </a:spcBef>
              <a:spcAft>
                <a:spcPct val="0"/>
              </a:spcAft>
              <a:defRPr sz="2400">
                <a:solidFill>
                  <a:schemeClr val="tx1"/>
                </a:solidFill>
                <a:latin typeface="Times New Roman" pitchFamily="18" charset="0"/>
              </a:defRPr>
            </a:lvl9pPr>
          </a:lstStyle>
          <a:p>
            <a:pPr marL="0" lvl="1" indent="0" algn="l">
              <a:lnSpc>
                <a:spcPct val="120000"/>
              </a:lnSpc>
              <a:spcBef>
                <a:spcPts val="900"/>
              </a:spcBef>
            </a:pPr>
            <a:r>
              <a:rPr lang="en-US" sz="2000" dirty="0" smtClean="0">
                <a:latin typeface="Liberation Sans" panose="020B0604020202020204" pitchFamily="34" charset="0"/>
              </a:rPr>
              <a:t>The </a:t>
            </a:r>
            <a:r>
              <a:rPr lang="en-US" sz="2000" dirty="0">
                <a:latin typeface="Liberation Sans" panose="020B0604020202020204" pitchFamily="34" charset="0"/>
              </a:rPr>
              <a:t>basic tools of financial analysis are the same under both GAAP and IFRS </a:t>
            </a:r>
            <a:r>
              <a:rPr lang="en-US" sz="2000" dirty="0" smtClean="0">
                <a:latin typeface="Liberation Sans" panose="020B0604020202020204" pitchFamily="34" charset="0"/>
              </a:rPr>
              <a:t>except that:</a:t>
            </a:r>
          </a:p>
          <a:p>
            <a:pPr marL="808038" lvl="1" indent="-412750" algn="l">
              <a:lnSpc>
                <a:spcPct val="120000"/>
              </a:lnSpc>
              <a:spcBef>
                <a:spcPts val="900"/>
              </a:spcBef>
              <a:buFontTx/>
              <a:buAutoNum type="alphaLcParenR"/>
            </a:pPr>
            <a:r>
              <a:rPr lang="en-US" sz="2000" dirty="0" smtClean="0">
                <a:latin typeface="Liberation Sans" panose="020B0604020202020204" pitchFamily="34" charset="0"/>
              </a:rPr>
              <a:t>horizontal </a:t>
            </a:r>
            <a:r>
              <a:rPr lang="en-US" sz="2000" dirty="0">
                <a:latin typeface="Liberation Sans" panose="020B0604020202020204" pitchFamily="34" charset="0"/>
              </a:rPr>
              <a:t>analysis cannot be done because the format of the statements is </a:t>
            </a:r>
            <a:r>
              <a:rPr lang="en-US" sz="2000" dirty="0" smtClean="0">
                <a:latin typeface="Liberation Sans" panose="020B0604020202020204" pitchFamily="34" charset="0"/>
              </a:rPr>
              <a:t>sometimes different.</a:t>
            </a:r>
          </a:p>
          <a:p>
            <a:pPr marL="808038" lvl="1" indent="-412750" algn="l">
              <a:lnSpc>
                <a:spcPct val="120000"/>
              </a:lnSpc>
              <a:spcBef>
                <a:spcPts val="900"/>
              </a:spcBef>
              <a:buFontTx/>
              <a:buAutoNum type="alphaLcParenR"/>
            </a:pPr>
            <a:r>
              <a:rPr lang="en-US" sz="2000" dirty="0" smtClean="0">
                <a:latin typeface="Liberation Sans" panose="020B0604020202020204" pitchFamily="34" charset="0"/>
              </a:rPr>
              <a:t>analysis </a:t>
            </a:r>
            <a:r>
              <a:rPr lang="en-US" sz="2000" dirty="0">
                <a:latin typeface="Liberation Sans" panose="020B0604020202020204" pitchFamily="34" charset="0"/>
              </a:rPr>
              <a:t>is different because vertical analysis cannot be done under IFRS</a:t>
            </a:r>
            <a:r>
              <a:rPr lang="en-US" sz="2000" dirty="0" smtClean="0">
                <a:latin typeface="Liberation Sans" panose="020B0604020202020204" pitchFamily="34" charset="0"/>
              </a:rPr>
              <a:t>.</a:t>
            </a:r>
          </a:p>
          <a:p>
            <a:pPr marL="808038" lvl="1" indent="-412750" algn="l">
              <a:lnSpc>
                <a:spcPct val="120000"/>
              </a:lnSpc>
              <a:spcBef>
                <a:spcPts val="900"/>
              </a:spcBef>
              <a:buFontTx/>
              <a:buAutoNum type="alphaLcParenR"/>
            </a:pPr>
            <a:r>
              <a:rPr lang="en-US" sz="2000" dirty="0" smtClean="0">
                <a:latin typeface="Liberation Sans" panose="020B0604020202020204" pitchFamily="34" charset="0"/>
              </a:rPr>
              <a:t>the </a:t>
            </a:r>
            <a:r>
              <a:rPr lang="en-US" sz="2000" dirty="0">
                <a:latin typeface="Liberation Sans" panose="020B0604020202020204" pitchFamily="34" charset="0"/>
              </a:rPr>
              <a:t>current ratio cannot be computed because current liabilities are often </a:t>
            </a:r>
            <a:r>
              <a:rPr lang="en-US" sz="2000" dirty="0" smtClean="0">
                <a:latin typeface="Liberation Sans" panose="020B0604020202020204" pitchFamily="34" charset="0"/>
              </a:rPr>
              <a:t>reported before </a:t>
            </a:r>
            <a:r>
              <a:rPr lang="en-US" sz="2000" dirty="0">
                <a:latin typeface="Liberation Sans" panose="020B0604020202020204" pitchFamily="34" charset="0"/>
              </a:rPr>
              <a:t>current assets in IFRS statements of position</a:t>
            </a:r>
            <a:r>
              <a:rPr lang="en-US" sz="2000" dirty="0" smtClean="0">
                <a:latin typeface="Liberation Sans" panose="020B0604020202020204" pitchFamily="34" charset="0"/>
              </a:rPr>
              <a:t>.</a:t>
            </a:r>
          </a:p>
          <a:p>
            <a:pPr marL="808038" lvl="1" indent="-412750" algn="l">
              <a:lnSpc>
                <a:spcPct val="120000"/>
              </a:lnSpc>
              <a:spcBef>
                <a:spcPts val="900"/>
              </a:spcBef>
              <a:buFontTx/>
              <a:buAutoNum type="alphaLcParenR"/>
            </a:pPr>
            <a:r>
              <a:rPr lang="en-US" sz="2000" dirty="0" smtClean="0">
                <a:latin typeface="Liberation Sans" panose="020B0604020202020204" pitchFamily="34" charset="0"/>
              </a:rPr>
              <a:t>None </a:t>
            </a:r>
            <a:r>
              <a:rPr lang="en-US" sz="2000" dirty="0">
                <a:latin typeface="Liberation Sans" panose="020B0604020202020204" pitchFamily="34" charset="0"/>
              </a:rPr>
              <a:t>of the above.</a:t>
            </a:r>
          </a:p>
        </p:txBody>
      </p:sp>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073" y="668373"/>
            <a:ext cx="928687" cy="932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2053984" y="633480"/>
            <a:ext cx="5486400" cy="646331"/>
          </a:xfrm>
          <a:prstGeom prst="rect">
            <a:avLst/>
          </a:prstGeom>
          <a:noFill/>
        </p:spPr>
        <p:txBody>
          <a:bodyPr wrap="square" rtlCol="0">
            <a:spAutoFit/>
          </a:bodyPr>
          <a:lstStyle>
            <a:defPPr>
              <a:defRPr lang="en-US"/>
            </a:defPPr>
            <a:lvl1pPr algn="l">
              <a:defRPr sz="3600" b="1" i="0">
                <a:solidFill>
                  <a:srgbClr val="0000A2"/>
                </a:solidFill>
                <a:effectLst/>
                <a:latin typeface="Liberation Sans" panose="020B0604020202020204" pitchFamily="34" charset="0"/>
              </a:defRPr>
            </a:lvl1pPr>
            <a:lvl2pPr algn="l">
              <a:defRPr sz="2800" b="1" i="1">
                <a:solidFill>
                  <a:srgbClr val="BC0000"/>
                </a:solidFill>
                <a:effectLst>
                  <a:outerShdw blurRad="38100" dist="38100" dir="2700000" algn="tl">
                    <a:srgbClr val="000000">
                      <a:alpha val="43137"/>
                    </a:srgbClr>
                  </a:outerShdw>
                </a:effectLst>
              </a:defRPr>
            </a:lvl2pPr>
            <a:lvl3pPr algn="l">
              <a:defRPr sz="2800" b="1" i="1">
                <a:solidFill>
                  <a:srgbClr val="BC0000"/>
                </a:solidFill>
                <a:effectLst>
                  <a:outerShdw blurRad="38100" dist="38100" dir="2700000" algn="tl">
                    <a:srgbClr val="000000">
                      <a:alpha val="43137"/>
                    </a:srgbClr>
                  </a:outerShdw>
                </a:effectLst>
              </a:defRPr>
            </a:lvl3pPr>
            <a:lvl4pPr algn="l">
              <a:defRPr sz="2800" b="1" i="1">
                <a:solidFill>
                  <a:srgbClr val="BC0000"/>
                </a:solidFill>
                <a:effectLst>
                  <a:outerShdw blurRad="38100" dist="38100" dir="2700000" algn="tl">
                    <a:srgbClr val="000000">
                      <a:alpha val="43137"/>
                    </a:srgbClr>
                  </a:outerShdw>
                </a:effectLst>
              </a:defRPr>
            </a:lvl4pPr>
            <a:lvl5pPr algn="l">
              <a:defRPr sz="2800" b="1" i="1">
                <a:solidFill>
                  <a:srgbClr val="BC0000"/>
                </a:solidFill>
                <a:effectLst>
                  <a:outerShdw blurRad="38100" dist="38100" dir="2700000" algn="tl">
                    <a:srgbClr val="000000">
                      <a:alpha val="43137"/>
                    </a:srgbClr>
                  </a:outerShdw>
                </a:effectLst>
              </a:defRPr>
            </a:lvl5pPr>
            <a:lvl6pPr>
              <a:defRPr sz="2800" b="1" i="1">
                <a:solidFill>
                  <a:srgbClr val="BC0000"/>
                </a:solidFill>
                <a:effectLst>
                  <a:outerShdw blurRad="38100" dist="38100" dir="2700000" algn="tl">
                    <a:srgbClr val="000000">
                      <a:alpha val="43137"/>
                    </a:srgbClr>
                  </a:outerShdw>
                </a:effectLst>
              </a:defRPr>
            </a:lvl6pPr>
            <a:lvl7pPr>
              <a:defRPr sz="2800" b="1" i="1">
                <a:solidFill>
                  <a:srgbClr val="BC0000"/>
                </a:solidFill>
                <a:effectLst>
                  <a:outerShdw blurRad="38100" dist="38100" dir="2700000" algn="tl">
                    <a:srgbClr val="000000">
                      <a:alpha val="43137"/>
                    </a:srgbClr>
                  </a:outerShdw>
                </a:effectLst>
              </a:defRPr>
            </a:lvl7pPr>
            <a:lvl8pPr>
              <a:defRPr sz="2800" b="1" i="1">
                <a:solidFill>
                  <a:srgbClr val="BC0000"/>
                </a:solidFill>
                <a:effectLst>
                  <a:outerShdw blurRad="38100" dist="38100" dir="2700000" algn="tl">
                    <a:srgbClr val="000000">
                      <a:alpha val="43137"/>
                    </a:srgbClr>
                  </a:outerShdw>
                </a:effectLst>
              </a:defRPr>
            </a:lvl8pPr>
            <a:lvl9pPr>
              <a:defRPr sz="2800" b="1" i="1">
                <a:solidFill>
                  <a:srgbClr val="BC0000"/>
                </a:solidFill>
                <a:effectLst>
                  <a:outerShdw blurRad="38100" dist="38100" dir="2700000" algn="tl">
                    <a:srgbClr val="000000">
                      <a:alpha val="43137"/>
                    </a:srgbClr>
                  </a:outerShdw>
                </a:effectLst>
              </a:defRPr>
            </a:lvl9pPr>
          </a:lstStyle>
          <a:p>
            <a:r>
              <a:rPr lang="en-US" dirty="0">
                <a:solidFill>
                  <a:schemeClr val="tx2">
                    <a:lumMod val="50000"/>
                  </a:schemeClr>
                </a:solidFill>
              </a:rPr>
              <a:t>A Look at IFRS</a:t>
            </a:r>
          </a:p>
        </p:txBody>
      </p:sp>
      <p:sp>
        <p:nvSpPr>
          <p:cNvPr id="20"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smtClean="0"/>
              <a:t>LO 5</a:t>
            </a:r>
            <a:endParaRPr lang="en-US" altLang="en-US" dirty="0"/>
          </a:p>
        </p:txBody>
      </p:sp>
      <p:sp>
        <p:nvSpPr>
          <p:cNvPr id="21" name="Rectangle 9"/>
          <p:cNvSpPr>
            <a:spLocks noChangeArrowheads="1"/>
          </p:cNvSpPr>
          <p:nvPr/>
        </p:nvSpPr>
        <p:spPr bwMode="auto">
          <a:xfrm rot="5400000">
            <a:off x="388937" y="6561137"/>
            <a:ext cx="1524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
        <p:nvSpPr>
          <p:cNvPr id="13" name="Notched Right Arrow 12"/>
          <p:cNvSpPr/>
          <p:nvPr/>
        </p:nvSpPr>
        <p:spPr bwMode="auto">
          <a:xfrm>
            <a:off x="784407" y="6060282"/>
            <a:ext cx="440826" cy="416718"/>
          </a:xfrm>
          <a:prstGeom prst="notchedRightArrow">
            <a:avLst/>
          </a:prstGeom>
          <a:solidFill>
            <a:srgbClr val="CC0000"/>
          </a:solidFill>
          <a:ln w="381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14" name="Rectangle 8"/>
          <p:cNvSpPr>
            <a:spLocks noChangeArrowheads="1"/>
          </p:cNvSpPr>
          <p:nvPr/>
        </p:nvSpPr>
        <p:spPr bwMode="auto">
          <a:xfrm rot="5400000">
            <a:off x="-2719389" y="2963863"/>
            <a:ext cx="6369052"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marL="514350"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Tree>
    <p:extLst>
      <p:ext uri="{BB962C8B-B14F-4D97-AF65-F5344CB8AC3E}">
        <p14:creationId xmlns:p14="http://schemas.microsoft.com/office/powerpoint/2010/main" val="39457586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299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1158" t="19874" r="14817" b="12786"/>
          <a:stretch/>
        </p:blipFill>
        <p:spPr bwMode="auto">
          <a:xfrm>
            <a:off x="111512" y="1859"/>
            <a:ext cx="9025054" cy="6568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0062384"/>
      </p:ext>
    </p:extLst>
  </p:cSld>
  <p:clrMapOvr>
    <a:masterClrMapping/>
  </p:clrMapOvr>
  <p:transition>
    <p:wipe dir="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ight Arrow 14"/>
          <p:cNvSpPr/>
          <p:nvPr/>
        </p:nvSpPr>
        <p:spPr bwMode="auto">
          <a:xfrm>
            <a:off x="533400" y="17717"/>
            <a:ext cx="8610600" cy="1997710"/>
          </a:xfrm>
          <a:prstGeom prst="rightArrow">
            <a:avLst/>
          </a:prstGeom>
          <a:gradFill flip="none" rotWithShape="1">
            <a:gsLst>
              <a:gs pos="0">
                <a:srgbClr val="5E9EFF"/>
              </a:gs>
              <a:gs pos="19000">
                <a:srgbClr val="85C2FF"/>
              </a:gs>
              <a:gs pos="19000">
                <a:srgbClr val="C4D6EB"/>
              </a:gs>
              <a:gs pos="100000">
                <a:schemeClr val="accent3"/>
              </a:gs>
              <a:gs pos="43000">
                <a:srgbClr val="E4ECF6"/>
              </a:gs>
              <a:gs pos="57000">
                <a:schemeClr val="accent3"/>
              </a:gs>
            </a:gsLst>
            <a:lin ang="5400000" scaled="0"/>
            <a:tileRect/>
          </a:gra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cxnSp>
        <p:nvCxnSpPr>
          <p:cNvPr id="10" name="Straight Connector 9"/>
          <p:cNvCxnSpPr/>
          <p:nvPr/>
        </p:nvCxnSpPr>
        <p:spPr bwMode="auto">
          <a:xfrm>
            <a:off x="908073" y="1616120"/>
            <a:ext cx="7702527" cy="0"/>
          </a:xfrm>
          <a:prstGeom prst="line">
            <a:avLst/>
          </a:prstGeom>
          <a:solidFill>
            <a:schemeClr val="accent1"/>
          </a:solidFill>
          <a:ln w="19050" cap="sq" cmpd="sng" algn="ctr">
            <a:solidFill>
              <a:schemeClr val="tx1"/>
            </a:solidFill>
            <a:prstDash val="solid"/>
            <a:round/>
            <a:headEnd type="none" w="sm" len="sm"/>
            <a:tailEnd type="none" w="sm" len="sm"/>
          </a:ln>
          <a:effectLst/>
        </p:spPr>
      </p:cxnSp>
      <p:sp>
        <p:nvSpPr>
          <p:cNvPr id="11" name="Rectangle 2"/>
          <p:cNvSpPr>
            <a:spLocks noChangeArrowheads="1"/>
          </p:cNvSpPr>
          <p:nvPr/>
        </p:nvSpPr>
        <p:spPr bwMode="auto">
          <a:xfrm>
            <a:off x="851848" y="1771936"/>
            <a:ext cx="4343400" cy="4469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2075" tIns="46038" rIns="92075" bIns="46038">
            <a:spAutoFit/>
          </a:bodyPr>
          <a:lstStyle/>
          <a:p>
            <a:pPr algn="l"/>
            <a:r>
              <a:rPr lang="en-US" altLang="en-US" sz="2300" b="1" dirty="0">
                <a:solidFill>
                  <a:srgbClr val="CC0000"/>
                </a:solidFill>
                <a:latin typeface="Liberation Sans" panose="020B0604020202020204" pitchFamily="34" charset="0"/>
              </a:rPr>
              <a:t>IFRS Practice</a:t>
            </a:r>
          </a:p>
        </p:txBody>
      </p:sp>
      <p:sp>
        <p:nvSpPr>
          <p:cNvPr id="12" name="Rectangle 8"/>
          <p:cNvSpPr>
            <a:spLocks noChangeArrowheads="1"/>
          </p:cNvSpPr>
          <p:nvPr/>
        </p:nvSpPr>
        <p:spPr bwMode="auto">
          <a:xfrm>
            <a:off x="851848" y="2292636"/>
            <a:ext cx="7772400" cy="30136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spAutoFit/>
          </a:bodyPr>
          <a:lstStyle>
            <a:lvl1pPr algn="ctr">
              <a:defRPr sz="2400">
                <a:solidFill>
                  <a:schemeClr val="tx1"/>
                </a:solidFill>
                <a:latin typeface="Times New Roman" pitchFamily="18" charset="0"/>
              </a:defRPr>
            </a:lvl1pPr>
            <a:lvl2pPr marL="685800" indent="-457200" algn="ctr">
              <a:defRPr sz="2400">
                <a:solidFill>
                  <a:schemeClr val="tx1"/>
                </a:solidFill>
                <a:latin typeface="Times New Roman" pitchFamily="18" charset="0"/>
              </a:defRPr>
            </a:lvl2pPr>
            <a:lvl3pPr marL="1543050" indent="-457200" algn="ctr">
              <a:defRPr sz="2400">
                <a:solidFill>
                  <a:schemeClr val="tx1"/>
                </a:solidFill>
                <a:latin typeface="Times New Roman" pitchFamily="18" charset="0"/>
              </a:defRPr>
            </a:lvl3pPr>
            <a:lvl4pPr marL="2114550" indent="-457200" algn="ctr">
              <a:defRPr sz="2400">
                <a:solidFill>
                  <a:schemeClr val="tx1"/>
                </a:solidFill>
                <a:latin typeface="Times New Roman" pitchFamily="18" charset="0"/>
              </a:defRPr>
            </a:lvl4pPr>
            <a:lvl5pPr marL="2686050" indent="-457200" algn="ctr">
              <a:defRPr sz="2400">
                <a:solidFill>
                  <a:schemeClr val="tx1"/>
                </a:solidFill>
                <a:latin typeface="Times New Roman" pitchFamily="18" charset="0"/>
              </a:defRPr>
            </a:lvl5pPr>
            <a:lvl6pPr marL="3143250" indent="-457200" algn="ctr" eaLnBrk="0" fontAlgn="base" hangingPunct="0">
              <a:spcBef>
                <a:spcPct val="0"/>
              </a:spcBef>
              <a:spcAft>
                <a:spcPct val="0"/>
              </a:spcAft>
              <a:defRPr sz="2400">
                <a:solidFill>
                  <a:schemeClr val="tx1"/>
                </a:solidFill>
                <a:latin typeface="Times New Roman" pitchFamily="18" charset="0"/>
              </a:defRPr>
            </a:lvl6pPr>
            <a:lvl7pPr marL="3600450" indent="-457200" algn="ctr" eaLnBrk="0" fontAlgn="base" hangingPunct="0">
              <a:spcBef>
                <a:spcPct val="0"/>
              </a:spcBef>
              <a:spcAft>
                <a:spcPct val="0"/>
              </a:spcAft>
              <a:defRPr sz="2400">
                <a:solidFill>
                  <a:schemeClr val="tx1"/>
                </a:solidFill>
                <a:latin typeface="Times New Roman" pitchFamily="18" charset="0"/>
              </a:defRPr>
            </a:lvl7pPr>
            <a:lvl8pPr marL="4057650" indent="-457200" algn="ctr" eaLnBrk="0" fontAlgn="base" hangingPunct="0">
              <a:spcBef>
                <a:spcPct val="0"/>
              </a:spcBef>
              <a:spcAft>
                <a:spcPct val="0"/>
              </a:spcAft>
              <a:defRPr sz="2400">
                <a:solidFill>
                  <a:schemeClr val="tx1"/>
                </a:solidFill>
                <a:latin typeface="Times New Roman" pitchFamily="18" charset="0"/>
              </a:defRPr>
            </a:lvl8pPr>
            <a:lvl9pPr marL="4514850" indent="-457200" algn="ctr" eaLnBrk="0" fontAlgn="base" hangingPunct="0">
              <a:spcBef>
                <a:spcPct val="0"/>
              </a:spcBef>
              <a:spcAft>
                <a:spcPct val="0"/>
              </a:spcAft>
              <a:defRPr sz="2400">
                <a:solidFill>
                  <a:schemeClr val="tx1"/>
                </a:solidFill>
                <a:latin typeface="Times New Roman" pitchFamily="18" charset="0"/>
              </a:defRPr>
            </a:lvl9pPr>
          </a:lstStyle>
          <a:p>
            <a:pPr marL="0" lvl="1" indent="0" algn="l">
              <a:lnSpc>
                <a:spcPct val="125000"/>
              </a:lnSpc>
              <a:spcBef>
                <a:spcPct val="50000"/>
              </a:spcBef>
            </a:pPr>
            <a:r>
              <a:rPr lang="en-US" sz="2000" dirty="0" smtClean="0">
                <a:latin typeface="Liberation Sans" panose="020B0604020202020204" pitchFamily="34" charset="0"/>
              </a:rPr>
              <a:t>Presentation </a:t>
            </a:r>
            <a:r>
              <a:rPr lang="en-US" sz="2000" dirty="0">
                <a:latin typeface="Liberation Sans" panose="020B0604020202020204" pitchFamily="34" charset="0"/>
              </a:rPr>
              <a:t>of comprehensive income must be reported under IFRS in</a:t>
            </a:r>
            <a:r>
              <a:rPr lang="en-US" sz="2000" dirty="0" smtClean="0">
                <a:latin typeface="Liberation Sans" panose="020B0604020202020204" pitchFamily="34" charset="0"/>
              </a:rPr>
              <a:t>:</a:t>
            </a:r>
          </a:p>
          <a:p>
            <a:pPr marL="808038" lvl="1" indent="-412750" algn="l">
              <a:lnSpc>
                <a:spcPct val="125000"/>
              </a:lnSpc>
              <a:spcBef>
                <a:spcPct val="50000"/>
              </a:spcBef>
              <a:buFontTx/>
              <a:buAutoNum type="alphaLcParenR"/>
            </a:pPr>
            <a:r>
              <a:rPr lang="en-US" sz="2000" dirty="0" smtClean="0">
                <a:latin typeface="Liberation Sans" panose="020B0604020202020204" pitchFamily="34" charset="0"/>
              </a:rPr>
              <a:t>the </a:t>
            </a:r>
            <a:r>
              <a:rPr lang="en-US" sz="2000" dirty="0">
                <a:latin typeface="Liberation Sans" panose="020B0604020202020204" pitchFamily="34" charset="0"/>
              </a:rPr>
              <a:t>statement of stockholders’ equity</a:t>
            </a:r>
            <a:r>
              <a:rPr lang="en-US" sz="2000" dirty="0" smtClean="0">
                <a:latin typeface="Liberation Sans" panose="020B0604020202020204" pitchFamily="34" charset="0"/>
              </a:rPr>
              <a:t>.</a:t>
            </a:r>
          </a:p>
          <a:p>
            <a:pPr marL="808038" lvl="1" indent="-412750" algn="l">
              <a:lnSpc>
                <a:spcPct val="125000"/>
              </a:lnSpc>
              <a:spcBef>
                <a:spcPct val="50000"/>
              </a:spcBef>
              <a:buFontTx/>
              <a:buAutoNum type="alphaLcParenR"/>
            </a:pPr>
            <a:r>
              <a:rPr lang="en-US" sz="2000" dirty="0" smtClean="0">
                <a:latin typeface="Liberation Sans" panose="020B0604020202020204" pitchFamily="34" charset="0"/>
              </a:rPr>
              <a:t>the </a:t>
            </a:r>
            <a:r>
              <a:rPr lang="en-US" sz="2000" dirty="0">
                <a:latin typeface="Liberation Sans" panose="020B0604020202020204" pitchFamily="34" charset="0"/>
              </a:rPr>
              <a:t>income statement ending with net income</a:t>
            </a:r>
            <a:r>
              <a:rPr lang="en-US" sz="2000" dirty="0" smtClean="0">
                <a:latin typeface="Liberation Sans" panose="020B0604020202020204" pitchFamily="34" charset="0"/>
              </a:rPr>
              <a:t>.</a:t>
            </a:r>
          </a:p>
          <a:p>
            <a:pPr marL="808038" lvl="1" indent="-412750" algn="l">
              <a:lnSpc>
                <a:spcPct val="125000"/>
              </a:lnSpc>
              <a:spcBef>
                <a:spcPct val="50000"/>
              </a:spcBef>
              <a:buFontTx/>
              <a:buAutoNum type="alphaLcParenR"/>
            </a:pPr>
            <a:r>
              <a:rPr lang="en-US" sz="2000" dirty="0" smtClean="0">
                <a:latin typeface="Liberation Sans" panose="020B0604020202020204" pitchFamily="34" charset="0"/>
              </a:rPr>
              <a:t>the </a:t>
            </a:r>
            <a:r>
              <a:rPr lang="en-US" sz="2000" dirty="0">
                <a:latin typeface="Liberation Sans" panose="020B0604020202020204" pitchFamily="34" charset="0"/>
              </a:rPr>
              <a:t>notes to the financial statements</a:t>
            </a:r>
            <a:r>
              <a:rPr lang="en-US" sz="2000" dirty="0" smtClean="0">
                <a:latin typeface="Liberation Sans" panose="020B0604020202020204" pitchFamily="34" charset="0"/>
              </a:rPr>
              <a:t>.</a:t>
            </a:r>
          </a:p>
          <a:p>
            <a:pPr marL="808038" lvl="1" indent="-412750" algn="l">
              <a:lnSpc>
                <a:spcPct val="125000"/>
              </a:lnSpc>
              <a:spcBef>
                <a:spcPct val="50000"/>
              </a:spcBef>
              <a:buFontTx/>
              <a:buAutoNum type="alphaLcParenR"/>
            </a:pPr>
            <a:r>
              <a:rPr lang="en-US" sz="2000" dirty="0" smtClean="0">
                <a:latin typeface="Liberation Sans" panose="020B0604020202020204" pitchFamily="34" charset="0"/>
              </a:rPr>
              <a:t>a </a:t>
            </a:r>
            <a:r>
              <a:rPr lang="en-US" sz="2000" dirty="0">
                <a:latin typeface="Liberation Sans" panose="020B0604020202020204" pitchFamily="34" charset="0"/>
              </a:rPr>
              <a:t>statement of comprehensive income.</a:t>
            </a:r>
          </a:p>
        </p:txBody>
      </p:sp>
      <p:sp>
        <p:nvSpPr>
          <p:cNvPr id="14" name="Notched Right Arrow 13"/>
          <p:cNvSpPr/>
          <p:nvPr/>
        </p:nvSpPr>
        <p:spPr bwMode="auto">
          <a:xfrm>
            <a:off x="784407" y="4841082"/>
            <a:ext cx="440826" cy="416718"/>
          </a:xfrm>
          <a:prstGeom prst="notchedRightArrow">
            <a:avLst/>
          </a:prstGeom>
          <a:solidFill>
            <a:srgbClr val="CC0000"/>
          </a:solidFill>
          <a:ln w="381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073" y="668373"/>
            <a:ext cx="928687" cy="932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2053984" y="633480"/>
            <a:ext cx="5486400" cy="646331"/>
          </a:xfrm>
          <a:prstGeom prst="rect">
            <a:avLst/>
          </a:prstGeom>
          <a:noFill/>
        </p:spPr>
        <p:txBody>
          <a:bodyPr wrap="square" rtlCol="0">
            <a:spAutoFit/>
          </a:bodyPr>
          <a:lstStyle>
            <a:defPPr>
              <a:defRPr lang="en-US"/>
            </a:defPPr>
            <a:lvl1pPr algn="l">
              <a:defRPr sz="3600" b="1" i="0">
                <a:solidFill>
                  <a:srgbClr val="0000A2"/>
                </a:solidFill>
                <a:effectLst/>
                <a:latin typeface="Liberation Sans" panose="020B0604020202020204" pitchFamily="34" charset="0"/>
              </a:defRPr>
            </a:lvl1pPr>
            <a:lvl2pPr algn="l">
              <a:defRPr sz="2800" b="1" i="1">
                <a:solidFill>
                  <a:srgbClr val="BC0000"/>
                </a:solidFill>
                <a:effectLst>
                  <a:outerShdw blurRad="38100" dist="38100" dir="2700000" algn="tl">
                    <a:srgbClr val="000000">
                      <a:alpha val="43137"/>
                    </a:srgbClr>
                  </a:outerShdw>
                </a:effectLst>
              </a:defRPr>
            </a:lvl2pPr>
            <a:lvl3pPr algn="l">
              <a:defRPr sz="2800" b="1" i="1">
                <a:solidFill>
                  <a:srgbClr val="BC0000"/>
                </a:solidFill>
                <a:effectLst>
                  <a:outerShdw blurRad="38100" dist="38100" dir="2700000" algn="tl">
                    <a:srgbClr val="000000">
                      <a:alpha val="43137"/>
                    </a:srgbClr>
                  </a:outerShdw>
                </a:effectLst>
              </a:defRPr>
            </a:lvl3pPr>
            <a:lvl4pPr algn="l">
              <a:defRPr sz="2800" b="1" i="1">
                <a:solidFill>
                  <a:srgbClr val="BC0000"/>
                </a:solidFill>
                <a:effectLst>
                  <a:outerShdw blurRad="38100" dist="38100" dir="2700000" algn="tl">
                    <a:srgbClr val="000000">
                      <a:alpha val="43137"/>
                    </a:srgbClr>
                  </a:outerShdw>
                </a:effectLst>
              </a:defRPr>
            </a:lvl4pPr>
            <a:lvl5pPr algn="l">
              <a:defRPr sz="2800" b="1" i="1">
                <a:solidFill>
                  <a:srgbClr val="BC0000"/>
                </a:solidFill>
                <a:effectLst>
                  <a:outerShdw blurRad="38100" dist="38100" dir="2700000" algn="tl">
                    <a:srgbClr val="000000">
                      <a:alpha val="43137"/>
                    </a:srgbClr>
                  </a:outerShdw>
                </a:effectLst>
              </a:defRPr>
            </a:lvl5pPr>
            <a:lvl6pPr>
              <a:defRPr sz="2800" b="1" i="1">
                <a:solidFill>
                  <a:srgbClr val="BC0000"/>
                </a:solidFill>
                <a:effectLst>
                  <a:outerShdw blurRad="38100" dist="38100" dir="2700000" algn="tl">
                    <a:srgbClr val="000000">
                      <a:alpha val="43137"/>
                    </a:srgbClr>
                  </a:outerShdw>
                </a:effectLst>
              </a:defRPr>
            </a:lvl6pPr>
            <a:lvl7pPr>
              <a:defRPr sz="2800" b="1" i="1">
                <a:solidFill>
                  <a:srgbClr val="BC0000"/>
                </a:solidFill>
                <a:effectLst>
                  <a:outerShdw blurRad="38100" dist="38100" dir="2700000" algn="tl">
                    <a:srgbClr val="000000">
                      <a:alpha val="43137"/>
                    </a:srgbClr>
                  </a:outerShdw>
                </a:effectLst>
              </a:defRPr>
            </a:lvl7pPr>
            <a:lvl8pPr>
              <a:defRPr sz="2800" b="1" i="1">
                <a:solidFill>
                  <a:srgbClr val="BC0000"/>
                </a:solidFill>
                <a:effectLst>
                  <a:outerShdw blurRad="38100" dist="38100" dir="2700000" algn="tl">
                    <a:srgbClr val="000000">
                      <a:alpha val="43137"/>
                    </a:srgbClr>
                  </a:outerShdw>
                </a:effectLst>
              </a:defRPr>
            </a:lvl8pPr>
            <a:lvl9pPr>
              <a:defRPr sz="2800" b="1" i="1">
                <a:solidFill>
                  <a:srgbClr val="BC0000"/>
                </a:solidFill>
                <a:effectLst>
                  <a:outerShdw blurRad="38100" dist="38100" dir="2700000" algn="tl">
                    <a:srgbClr val="000000">
                      <a:alpha val="43137"/>
                    </a:srgbClr>
                  </a:outerShdw>
                </a:effectLst>
              </a:defRPr>
            </a:lvl9pPr>
          </a:lstStyle>
          <a:p>
            <a:r>
              <a:rPr lang="en-US" dirty="0">
                <a:solidFill>
                  <a:schemeClr val="tx2">
                    <a:lumMod val="50000"/>
                  </a:schemeClr>
                </a:solidFill>
              </a:rPr>
              <a:t>A Look at IFRS</a:t>
            </a:r>
          </a:p>
        </p:txBody>
      </p:sp>
      <p:sp>
        <p:nvSpPr>
          <p:cNvPr id="20"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smtClean="0"/>
              <a:t>LO 5</a:t>
            </a:r>
            <a:endParaRPr lang="en-US" altLang="en-US" dirty="0"/>
          </a:p>
        </p:txBody>
      </p:sp>
      <p:sp>
        <p:nvSpPr>
          <p:cNvPr id="21" name="Rectangle 9"/>
          <p:cNvSpPr>
            <a:spLocks noChangeArrowheads="1"/>
          </p:cNvSpPr>
          <p:nvPr/>
        </p:nvSpPr>
        <p:spPr bwMode="auto">
          <a:xfrm rot="5400000">
            <a:off x="388937" y="6561137"/>
            <a:ext cx="1524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
        <p:nvSpPr>
          <p:cNvPr id="13" name="Rectangle 8"/>
          <p:cNvSpPr>
            <a:spLocks noChangeArrowheads="1"/>
          </p:cNvSpPr>
          <p:nvPr/>
        </p:nvSpPr>
        <p:spPr bwMode="auto">
          <a:xfrm rot="5400000">
            <a:off x="-2719389" y="2963863"/>
            <a:ext cx="6369052"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marL="514350"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Tree>
    <p:extLst>
      <p:ext uri="{BB962C8B-B14F-4D97-AF65-F5344CB8AC3E}">
        <p14:creationId xmlns:p14="http://schemas.microsoft.com/office/powerpoint/2010/main" val="350810063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ight Arrow 14"/>
          <p:cNvSpPr/>
          <p:nvPr/>
        </p:nvSpPr>
        <p:spPr bwMode="auto">
          <a:xfrm>
            <a:off x="533400" y="17717"/>
            <a:ext cx="8610600" cy="1997710"/>
          </a:xfrm>
          <a:prstGeom prst="rightArrow">
            <a:avLst/>
          </a:prstGeom>
          <a:gradFill flip="none" rotWithShape="1">
            <a:gsLst>
              <a:gs pos="0">
                <a:srgbClr val="5E9EFF"/>
              </a:gs>
              <a:gs pos="19000">
                <a:srgbClr val="85C2FF"/>
              </a:gs>
              <a:gs pos="19000">
                <a:srgbClr val="C4D6EB"/>
              </a:gs>
              <a:gs pos="100000">
                <a:schemeClr val="accent3"/>
              </a:gs>
              <a:gs pos="43000">
                <a:srgbClr val="E4ECF6"/>
              </a:gs>
              <a:gs pos="57000">
                <a:schemeClr val="accent3"/>
              </a:gs>
            </a:gsLst>
            <a:lin ang="5400000" scaled="0"/>
            <a:tileRect/>
          </a:gra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cxnSp>
        <p:nvCxnSpPr>
          <p:cNvPr id="10" name="Straight Connector 9"/>
          <p:cNvCxnSpPr/>
          <p:nvPr/>
        </p:nvCxnSpPr>
        <p:spPr bwMode="auto">
          <a:xfrm>
            <a:off x="908073" y="1616120"/>
            <a:ext cx="7702527" cy="0"/>
          </a:xfrm>
          <a:prstGeom prst="line">
            <a:avLst/>
          </a:prstGeom>
          <a:solidFill>
            <a:schemeClr val="accent1"/>
          </a:solidFill>
          <a:ln w="19050" cap="sq" cmpd="sng" algn="ctr">
            <a:solidFill>
              <a:schemeClr val="tx1"/>
            </a:solidFill>
            <a:prstDash val="solid"/>
            <a:round/>
            <a:headEnd type="none" w="sm" len="sm"/>
            <a:tailEnd type="none" w="sm" len="sm"/>
          </a:ln>
          <a:effectLst/>
        </p:spPr>
      </p:cxnSp>
      <p:sp>
        <p:nvSpPr>
          <p:cNvPr id="11" name="Rectangle 2"/>
          <p:cNvSpPr>
            <a:spLocks noChangeArrowheads="1"/>
          </p:cNvSpPr>
          <p:nvPr/>
        </p:nvSpPr>
        <p:spPr bwMode="auto">
          <a:xfrm>
            <a:off x="851848" y="1771936"/>
            <a:ext cx="4343400" cy="4469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2075" tIns="46038" rIns="92075" bIns="46038">
            <a:spAutoFit/>
          </a:bodyPr>
          <a:lstStyle/>
          <a:p>
            <a:pPr algn="l"/>
            <a:r>
              <a:rPr lang="en-US" altLang="en-US" sz="2300" b="1" dirty="0">
                <a:solidFill>
                  <a:srgbClr val="CC0000"/>
                </a:solidFill>
                <a:latin typeface="Liberation Sans" panose="020B0604020202020204" pitchFamily="34" charset="0"/>
              </a:rPr>
              <a:t>IFRS Practice</a:t>
            </a:r>
          </a:p>
        </p:txBody>
      </p:sp>
      <p:sp>
        <p:nvSpPr>
          <p:cNvPr id="12" name="Rectangle 8"/>
          <p:cNvSpPr>
            <a:spLocks noChangeArrowheads="1"/>
          </p:cNvSpPr>
          <p:nvPr/>
        </p:nvSpPr>
        <p:spPr bwMode="auto">
          <a:xfrm>
            <a:off x="851848" y="2292636"/>
            <a:ext cx="7772400" cy="421397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spAutoFit/>
          </a:bodyPr>
          <a:lstStyle>
            <a:lvl1pPr algn="ctr">
              <a:defRPr sz="2400">
                <a:solidFill>
                  <a:schemeClr val="tx1"/>
                </a:solidFill>
                <a:latin typeface="Times New Roman" pitchFamily="18" charset="0"/>
              </a:defRPr>
            </a:lvl1pPr>
            <a:lvl2pPr marL="685800" indent="-457200" algn="ctr">
              <a:defRPr sz="2400">
                <a:solidFill>
                  <a:schemeClr val="tx1"/>
                </a:solidFill>
                <a:latin typeface="Times New Roman" pitchFamily="18" charset="0"/>
              </a:defRPr>
            </a:lvl2pPr>
            <a:lvl3pPr marL="1543050" indent="-457200" algn="ctr">
              <a:defRPr sz="2400">
                <a:solidFill>
                  <a:schemeClr val="tx1"/>
                </a:solidFill>
                <a:latin typeface="Times New Roman" pitchFamily="18" charset="0"/>
              </a:defRPr>
            </a:lvl3pPr>
            <a:lvl4pPr marL="2114550" indent="-457200" algn="ctr">
              <a:defRPr sz="2400">
                <a:solidFill>
                  <a:schemeClr val="tx1"/>
                </a:solidFill>
                <a:latin typeface="Times New Roman" pitchFamily="18" charset="0"/>
              </a:defRPr>
            </a:lvl4pPr>
            <a:lvl5pPr marL="2686050" indent="-457200" algn="ctr">
              <a:defRPr sz="2400">
                <a:solidFill>
                  <a:schemeClr val="tx1"/>
                </a:solidFill>
                <a:latin typeface="Times New Roman" pitchFamily="18" charset="0"/>
              </a:defRPr>
            </a:lvl5pPr>
            <a:lvl6pPr marL="3143250" indent="-457200" algn="ctr" eaLnBrk="0" fontAlgn="base" hangingPunct="0">
              <a:spcBef>
                <a:spcPct val="0"/>
              </a:spcBef>
              <a:spcAft>
                <a:spcPct val="0"/>
              </a:spcAft>
              <a:defRPr sz="2400">
                <a:solidFill>
                  <a:schemeClr val="tx1"/>
                </a:solidFill>
                <a:latin typeface="Times New Roman" pitchFamily="18" charset="0"/>
              </a:defRPr>
            </a:lvl6pPr>
            <a:lvl7pPr marL="3600450" indent="-457200" algn="ctr" eaLnBrk="0" fontAlgn="base" hangingPunct="0">
              <a:spcBef>
                <a:spcPct val="0"/>
              </a:spcBef>
              <a:spcAft>
                <a:spcPct val="0"/>
              </a:spcAft>
              <a:defRPr sz="2400">
                <a:solidFill>
                  <a:schemeClr val="tx1"/>
                </a:solidFill>
                <a:latin typeface="Times New Roman" pitchFamily="18" charset="0"/>
              </a:defRPr>
            </a:lvl7pPr>
            <a:lvl8pPr marL="4057650" indent="-457200" algn="ctr" eaLnBrk="0" fontAlgn="base" hangingPunct="0">
              <a:spcBef>
                <a:spcPct val="0"/>
              </a:spcBef>
              <a:spcAft>
                <a:spcPct val="0"/>
              </a:spcAft>
              <a:defRPr sz="2400">
                <a:solidFill>
                  <a:schemeClr val="tx1"/>
                </a:solidFill>
                <a:latin typeface="Times New Roman" pitchFamily="18" charset="0"/>
              </a:defRPr>
            </a:lvl8pPr>
            <a:lvl9pPr marL="4514850" indent="-457200" algn="ctr" eaLnBrk="0" fontAlgn="base" hangingPunct="0">
              <a:spcBef>
                <a:spcPct val="0"/>
              </a:spcBef>
              <a:spcAft>
                <a:spcPct val="0"/>
              </a:spcAft>
              <a:defRPr sz="2400">
                <a:solidFill>
                  <a:schemeClr val="tx1"/>
                </a:solidFill>
                <a:latin typeface="Times New Roman" pitchFamily="18" charset="0"/>
              </a:defRPr>
            </a:lvl9pPr>
          </a:lstStyle>
          <a:p>
            <a:pPr marL="0" lvl="1" indent="0" algn="l">
              <a:lnSpc>
                <a:spcPct val="125000"/>
              </a:lnSpc>
              <a:spcBef>
                <a:spcPct val="50000"/>
              </a:spcBef>
            </a:pPr>
            <a:r>
              <a:rPr lang="en-US" sz="2000" dirty="0" smtClean="0">
                <a:latin typeface="Liberation Sans" panose="020B0604020202020204" pitchFamily="34" charset="0"/>
              </a:rPr>
              <a:t>In </a:t>
            </a:r>
            <a:r>
              <a:rPr lang="en-US" sz="2000" dirty="0">
                <a:latin typeface="Liberation Sans" panose="020B0604020202020204" pitchFamily="34" charset="0"/>
              </a:rPr>
              <a:t>preparing its income statement for 2017, Parmalane assembles the </a:t>
            </a:r>
            <a:r>
              <a:rPr lang="en-US" sz="2000" dirty="0" smtClean="0">
                <a:latin typeface="Liberation Sans" panose="020B0604020202020204" pitchFamily="34" charset="0"/>
              </a:rPr>
              <a:t>following information.</a:t>
            </a:r>
          </a:p>
          <a:p>
            <a:pPr marL="395288" lvl="1" indent="0" algn="l">
              <a:lnSpc>
                <a:spcPct val="110000"/>
              </a:lnSpc>
              <a:spcBef>
                <a:spcPts val="600"/>
              </a:spcBef>
              <a:tabLst>
                <a:tab pos="5949950" algn="r"/>
              </a:tabLst>
            </a:pPr>
            <a:r>
              <a:rPr lang="en-US" sz="2000" dirty="0" smtClean="0">
                <a:latin typeface="Liberation Sans" panose="020B0604020202020204" pitchFamily="34" charset="0"/>
              </a:rPr>
              <a:t>Sales </a:t>
            </a:r>
            <a:r>
              <a:rPr lang="en-US" sz="2000" dirty="0">
                <a:latin typeface="Liberation Sans" panose="020B0604020202020204" pitchFamily="34" charset="0"/>
              </a:rPr>
              <a:t>revenue </a:t>
            </a:r>
            <a:r>
              <a:rPr lang="en-US" sz="2000" dirty="0" smtClean="0">
                <a:latin typeface="Liberation Sans" panose="020B0604020202020204" pitchFamily="34" charset="0"/>
              </a:rPr>
              <a:t>	$500,000</a:t>
            </a:r>
          </a:p>
          <a:p>
            <a:pPr marL="395288" lvl="1" indent="0" algn="l">
              <a:lnSpc>
                <a:spcPct val="110000"/>
              </a:lnSpc>
              <a:spcBef>
                <a:spcPts val="0"/>
              </a:spcBef>
              <a:tabLst>
                <a:tab pos="5949950" algn="r"/>
              </a:tabLst>
            </a:pPr>
            <a:r>
              <a:rPr lang="en-US" sz="2000" dirty="0" smtClean="0">
                <a:latin typeface="Liberation Sans" panose="020B0604020202020204" pitchFamily="34" charset="0"/>
              </a:rPr>
              <a:t>Cost </a:t>
            </a:r>
            <a:r>
              <a:rPr lang="en-US" sz="2000" dirty="0">
                <a:latin typeface="Liberation Sans" panose="020B0604020202020204" pitchFamily="34" charset="0"/>
              </a:rPr>
              <a:t>of goods sold </a:t>
            </a:r>
            <a:r>
              <a:rPr lang="en-US" sz="2000" dirty="0" smtClean="0">
                <a:latin typeface="Liberation Sans" panose="020B0604020202020204" pitchFamily="34" charset="0"/>
              </a:rPr>
              <a:t>	300,000</a:t>
            </a:r>
          </a:p>
          <a:p>
            <a:pPr marL="395288" lvl="1" indent="0" algn="l">
              <a:lnSpc>
                <a:spcPct val="110000"/>
              </a:lnSpc>
              <a:spcBef>
                <a:spcPts val="0"/>
              </a:spcBef>
              <a:tabLst>
                <a:tab pos="5949950" algn="r"/>
              </a:tabLst>
            </a:pPr>
            <a:r>
              <a:rPr lang="en-US" sz="2000" dirty="0" smtClean="0">
                <a:latin typeface="Liberation Sans" panose="020B0604020202020204" pitchFamily="34" charset="0"/>
              </a:rPr>
              <a:t>Operating </a:t>
            </a:r>
            <a:r>
              <a:rPr lang="en-US" sz="2000" dirty="0">
                <a:latin typeface="Liberation Sans" panose="020B0604020202020204" pitchFamily="34" charset="0"/>
              </a:rPr>
              <a:t>expenses </a:t>
            </a:r>
            <a:r>
              <a:rPr lang="en-US" sz="2000" dirty="0" smtClean="0">
                <a:latin typeface="Liberation Sans" panose="020B0604020202020204" pitchFamily="34" charset="0"/>
              </a:rPr>
              <a:t>	40,000</a:t>
            </a:r>
          </a:p>
          <a:p>
            <a:pPr marL="395288" lvl="1" indent="0" algn="l">
              <a:lnSpc>
                <a:spcPct val="110000"/>
              </a:lnSpc>
              <a:spcBef>
                <a:spcPts val="0"/>
              </a:spcBef>
              <a:tabLst>
                <a:tab pos="5949950" algn="r"/>
              </a:tabLst>
            </a:pPr>
            <a:r>
              <a:rPr lang="en-US" sz="2000" dirty="0" smtClean="0">
                <a:latin typeface="Liberation Sans" panose="020B0604020202020204" pitchFamily="34" charset="0"/>
              </a:rPr>
              <a:t>Loss </a:t>
            </a:r>
            <a:r>
              <a:rPr lang="en-US" sz="2000" dirty="0">
                <a:latin typeface="Liberation Sans" panose="020B0604020202020204" pitchFamily="34" charset="0"/>
              </a:rPr>
              <a:t>on discontinued operations </a:t>
            </a:r>
            <a:r>
              <a:rPr lang="en-US" sz="2000" dirty="0" smtClean="0">
                <a:latin typeface="Liberation Sans" panose="020B0604020202020204" pitchFamily="34" charset="0"/>
              </a:rPr>
              <a:t>	20,000</a:t>
            </a:r>
          </a:p>
          <a:p>
            <a:pPr marL="0" lvl="1" indent="0" algn="l">
              <a:lnSpc>
                <a:spcPct val="125000"/>
              </a:lnSpc>
              <a:spcBef>
                <a:spcPct val="50000"/>
              </a:spcBef>
            </a:pPr>
            <a:r>
              <a:rPr lang="en-US" sz="2000" dirty="0" smtClean="0">
                <a:latin typeface="Liberation Sans" panose="020B0604020202020204" pitchFamily="34" charset="0"/>
              </a:rPr>
              <a:t>Ignoring </a:t>
            </a:r>
            <a:r>
              <a:rPr lang="en-US" sz="2000" dirty="0">
                <a:latin typeface="Liberation Sans" panose="020B0604020202020204" pitchFamily="34" charset="0"/>
              </a:rPr>
              <a:t>income taxes, what is Parmalane’s income from continuing operations </a:t>
            </a:r>
            <a:r>
              <a:rPr lang="en-US" sz="2000" dirty="0" smtClean="0">
                <a:latin typeface="Liberation Sans" panose="020B0604020202020204" pitchFamily="34" charset="0"/>
              </a:rPr>
              <a:t>for 2017 </a:t>
            </a:r>
            <a:r>
              <a:rPr lang="en-US" sz="2000" dirty="0">
                <a:latin typeface="Liberation Sans" panose="020B0604020202020204" pitchFamily="34" charset="0"/>
              </a:rPr>
              <a:t>under IFRS</a:t>
            </a:r>
            <a:r>
              <a:rPr lang="en-US" sz="2000" dirty="0" smtClean="0">
                <a:latin typeface="Liberation Sans" panose="020B0604020202020204" pitchFamily="34" charset="0"/>
              </a:rPr>
              <a:t>?</a:t>
            </a:r>
          </a:p>
          <a:p>
            <a:pPr marL="808038" lvl="1" indent="-412750" algn="l">
              <a:lnSpc>
                <a:spcPct val="125000"/>
              </a:lnSpc>
              <a:spcBef>
                <a:spcPct val="50000"/>
              </a:spcBef>
              <a:buFontTx/>
              <a:buAutoNum type="alphaLcParenR"/>
              <a:tabLst>
                <a:tab pos="3206750" algn="l"/>
                <a:tab pos="3657600" algn="l"/>
              </a:tabLst>
            </a:pPr>
            <a:r>
              <a:rPr lang="en-US" sz="2000" dirty="0" smtClean="0">
                <a:latin typeface="Liberation Sans" panose="020B0604020202020204" pitchFamily="34" charset="0"/>
              </a:rPr>
              <a:t>$260,000.	c)	$240,000.</a:t>
            </a:r>
          </a:p>
          <a:p>
            <a:pPr marL="808038" lvl="1" indent="-412750" algn="l">
              <a:lnSpc>
                <a:spcPct val="125000"/>
              </a:lnSpc>
              <a:spcBef>
                <a:spcPts val="600"/>
              </a:spcBef>
              <a:buFontTx/>
              <a:buAutoNum type="alphaLcParenR"/>
              <a:tabLst>
                <a:tab pos="3206750" algn="l"/>
                <a:tab pos="3657600" algn="l"/>
              </a:tabLst>
            </a:pPr>
            <a:r>
              <a:rPr lang="en-US" sz="2000" dirty="0" smtClean="0">
                <a:latin typeface="Liberation Sans" panose="020B0604020202020204" pitchFamily="34" charset="0"/>
              </a:rPr>
              <a:t>$250,000.	d)	$160,000</a:t>
            </a:r>
            <a:r>
              <a:rPr lang="en-US" sz="2000" dirty="0">
                <a:latin typeface="Liberation Sans" panose="020B0604020202020204" pitchFamily="34" charset="0"/>
              </a:rPr>
              <a:t>.</a:t>
            </a:r>
          </a:p>
        </p:txBody>
      </p:sp>
      <p:sp>
        <p:nvSpPr>
          <p:cNvPr id="14" name="Notched Right Arrow 13"/>
          <p:cNvSpPr/>
          <p:nvPr/>
        </p:nvSpPr>
        <p:spPr bwMode="auto">
          <a:xfrm>
            <a:off x="3597774" y="6019800"/>
            <a:ext cx="440826" cy="416718"/>
          </a:xfrm>
          <a:prstGeom prst="notchedRightArrow">
            <a:avLst/>
          </a:prstGeom>
          <a:solidFill>
            <a:srgbClr val="CC0000"/>
          </a:solidFill>
          <a:ln w="381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073" y="668373"/>
            <a:ext cx="928687" cy="932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2053984" y="633480"/>
            <a:ext cx="5486400" cy="646331"/>
          </a:xfrm>
          <a:prstGeom prst="rect">
            <a:avLst/>
          </a:prstGeom>
          <a:noFill/>
        </p:spPr>
        <p:txBody>
          <a:bodyPr wrap="square" rtlCol="0">
            <a:spAutoFit/>
          </a:bodyPr>
          <a:lstStyle>
            <a:defPPr>
              <a:defRPr lang="en-US"/>
            </a:defPPr>
            <a:lvl1pPr algn="l">
              <a:defRPr sz="3600" b="1" i="0">
                <a:solidFill>
                  <a:srgbClr val="0000A2"/>
                </a:solidFill>
                <a:effectLst/>
                <a:latin typeface="Liberation Sans" panose="020B0604020202020204" pitchFamily="34" charset="0"/>
              </a:defRPr>
            </a:lvl1pPr>
            <a:lvl2pPr algn="l">
              <a:defRPr sz="2800" b="1" i="1">
                <a:solidFill>
                  <a:srgbClr val="BC0000"/>
                </a:solidFill>
                <a:effectLst>
                  <a:outerShdw blurRad="38100" dist="38100" dir="2700000" algn="tl">
                    <a:srgbClr val="000000">
                      <a:alpha val="43137"/>
                    </a:srgbClr>
                  </a:outerShdw>
                </a:effectLst>
              </a:defRPr>
            </a:lvl2pPr>
            <a:lvl3pPr algn="l">
              <a:defRPr sz="2800" b="1" i="1">
                <a:solidFill>
                  <a:srgbClr val="BC0000"/>
                </a:solidFill>
                <a:effectLst>
                  <a:outerShdw blurRad="38100" dist="38100" dir="2700000" algn="tl">
                    <a:srgbClr val="000000">
                      <a:alpha val="43137"/>
                    </a:srgbClr>
                  </a:outerShdw>
                </a:effectLst>
              </a:defRPr>
            </a:lvl3pPr>
            <a:lvl4pPr algn="l">
              <a:defRPr sz="2800" b="1" i="1">
                <a:solidFill>
                  <a:srgbClr val="BC0000"/>
                </a:solidFill>
                <a:effectLst>
                  <a:outerShdw blurRad="38100" dist="38100" dir="2700000" algn="tl">
                    <a:srgbClr val="000000">
                      <a:alpha val="43137"/>
                    </a:srgbClr>
                  </a:outerShdw>
                </a:effectLst>
              </a:defRPr>
            </a:lvl4pPr>
            <a:lvl5pPr algn="l">
              <a:defRPr sz="2800" b="1" i="1">
                <a:solidFill>
                  <a:srgbClr val="BC0000"/>
                </a:solidFill>
                <a:effectLst>
                  <a:outerShdw blurRad="38100" dist="38100" dir="2700000" algn="tl">
                    <a:srgbClr val="000000">
                      <a:alpha val="43137"/>
                    </a:srgbClr>
                  </a:outerShdw>
                </a:effectLst>
              </a:defRPr>
            </a:lvl5pPr>
            <a:lvl6pPr>
              <a:defRPr sz="2800" b="1" i="1">
                <a:solidFill>
                  <a:srgbClr val="BC0000"/>
                </a:solidFill>
                <a:effectLst>
                  <a:outerShdw blurRad="38100" dist="38100" dir="2700000" algn="tl">
                    <a:srgbClr val="000000">
                      <a:alpha val="43137"/>
                    </a:srgbClr>
                  </a:outerShdw>
                </a:effectLst>
              </a:defRPr>
            </a:lvl6pPr>
            <a:lvl7pPr>
              <a:defRPr sz="2800" b="1" i="1">
                <a:solidFill>
                  <a:srgbClr val="BC0000"/>
                </a:solidFill>
                <a:effectLst>
                  <a:outerShdw blurRad="38100" dist="38100" dir="2700000" algn="tl">
                    <a:srgbClr val="000000">
                      <a:alpha val="43137"/>
                    </a:srgbClr>
                  </a:outerShdw>
                </a:effectLst>
              </a:defRPr>
            </a:lvl7pPr>
            <a:lvl8pPr>
              <a:defRPr sz="2800" b="1" i="1">
                <a:solidFill>
                  <a:srgbClr val="BC0000"/>
                </a:solidFill>
                <a:effectLst>
                  <a:outerShdw blurRad="38100" dist="38100" dir="2700000" algn="tl">
                    <a:srgbClr val="000000">
                      <a:alpha val="43137"/>
                    </a:srgbClr>
                  </a:outerShdw>
                </a:effectLst>
              </a:defRPr>
            </a:lvl8pPr>
            <a:lvl9pPr>
              <a:defRPr sz="2800" b="1" i="1">
                <a:solidFill>
                  <a:srgbClr val="BC0000"/>
                </a:solidFill>
                <a:effectLst>
                  <a:outerShdw blurRad="38100" dist="38100" dir="2700000" algn="tl">
                    <a:srgbClr val="000000">
                      <a:alpha val="43137"/>
                    </a:srgbClr>
                  </a:outerShdw>
                </a:effectLst>
              </a:defRPr>
            </a:lvl9pPr>
          </a:lstStyle>
          <a:p>
            <a:r>
              <a:rPr lang="en-US" dirty="0">
                <a:solidFill>
                  <a:schemeClr val="tx2">
                    <a:lumMod val="50000"/>
                  </a:schemeClr>
                </a:solidFill>
              </a:rPr>
              <a:t>A Look at IFRS</a:t>
            </a:r>
          </a:p>
        </p:txBody>
      </p:sp>
      <p:sp>
        <p:nvSpPr>
          <p:cNvPr id="20"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smtClean="0"/>
              <a:t>LO 5</a:t>
            </a:r>
            <a:endParaRPr lang="en-US" altLang="en-US" dirty="0"/>
          </a:p>
        </p:txBody>
      </p:sp>
      <p:sp>
        <p:nvSpPr>
          <p:cNvPr id="21" name="Rectangle 9"/>
          <p:cNvSpPr>
            <a:spLocks noChangeArrowheads="1"/>
          </p:cNvSpPr>
          <p:nvPr/>
        </p:nvSpPr>
        <p:spPr bwMode="auto">
          <a:xfrm rot="5400000">
            <a:off x="388937" y="6561137"/>
            <a:ext cx="1524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
        <p:nvSpPr>
          <p:cNvPr id="13" name="Rectangle 8"/>
          <p:cNvSpPr>
            <a:spLocks noChangeArrowheads="1"/>
          </p:cNvSpPr>
          <p:nvPr/>
        </p:nvSpPr>
        <p:spPr bwMode="auto">
          <a:xfrm rot="5400000">
            <a:off x="-2719389" y="2963863"/>
            <a:ext cx="6369052"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marL="514350"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Tree>
    <p:extLst>
      <p:ext uri="{BB962C8B-B14F-4D97-AF65-F5344CB8AC3E}">
        <p14:creationId xmlns:p14="http://schemas.microsoft.com/office/powerpoint/2010/main" val="141761336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ChangeArrowheads="1"/>
          </p:cNvSpPr>
          <p:nvPr/>
        </p:nvSpPr>
        <p:spPr bwMode="auto">
          <a:xfrm>
            <a:off x="609600" y="1371600"/>
            <a:ext cx="8001000" cy="406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lgn="ctr">
              <a:defRPr sz="2400">
                <a:solidFill>
                  <a:schemeClr val="tx1"/>
                </a:solidFill>
                <a:latin typeface="Times New Roman" pitchFamily="18"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just">
              <a:lnSpc>
                <a:spcPct val="130000"/>
              </a:lnSpc>
            </a:pPr>
            <a:r>
              <a:rPr lang="en-US" altLang="en-US" sz="2000" b="0" i="0" dirty="0">
                <a:effectLst/>
                <a:latin typeface="Liberation Sans" panose="020B0604020202020204" pitchFamily="34" charset="0"/>
              </a:rPr>
              <a:t>“Copyright © </a:t>
            </a:r>
            <a:r>
              <a:rPr lang="en-US" altLang="en-US" sz="2000" b="0" i="0" dirty="0" smtClean="0">
                <a:effectLst/>
                <a:latin typeface="Liberation Sans" panose="020B0604020202020204" pitchFamily="34" charset="0"/>
              </a:rPr>
              <a:t>2016 John </a:t>
            </a:r>
            <a:r>
              <a:rPr lang="en-US" altLang="en-US" sz="2000" b="0" i="0" dirty="0">
                <a:effectLst/>
                <a:latin typeface="Liberation Sans" panose="020B0604020202020204" pitchFamily="34" charset="0"/>
              </a:rPr>
              <a:t>Wiley &amp; Sons, Inc. All rights reserved. Reproduction or translation of this work beyond that permitted in Section 117 of the 1976 United States Copyright Act without the express written permission of the copyright owner is unlawful. Request for further information should be addressed to the Permissions Department, John Wiley &amp; Sons, Inc. The purchaser may make back-up copies for his/her own use only and not for distribution or resale. The Publisher assumes no responsibility for errors, omissions, or damages, caused by the use of these programs or from the use of the information contained herein.”</a:t>
            </a:r>
          </a:p>
        </p:txBody>
      </p:sp>
      <p:sp>
        <p:nvSpPr>
          <p:cNvPr id="4"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i="0" dirty="0" smtClean="0">
                <a:solidFill>
                  <a:schemeClr val="tx2">
                    <a:lumMod val="50000"/>
                  </a:schemeClr>
                </a:solidFill>
                <a:effectLst/>
                <a:latin typeface="Liberation Sans" panose="020B0604020202020204" pitchFamily="34" charset="0"/>
              </a:rPr>
              <a:t>COPYRIGHT</a:t>
            </a:r>
            <a:endParaRPr lang="en-US" altLang="en-US" sz="3200" b="1" i="0" dirty="0">
              <a:solidFill>
                <a:schemeClr val="tx2">
                  <a:lumMod val="50000"/>
                </a:schemeClr>
              </a:solidFill>
              <a:effectLst/>
              <a:latin typeface="Liberation Sans" panose="020B0604020202020204" pitchFamily="34" charset="0"/>
            </a:endParaRPr>
          </a:p>
        </p:txBody>
      </p:sp>
      <p:sp>
        <p:nvSpPr>
          <p:cNvPr id="5"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Tree>
    <p:extLst>
      <p:ext uri="{BB962C8B-B14F-4D97-AF65-F5344CB8AC3E}">
        <p14:creationId xmlns:p14="http://schemas.microsoft.com/office/powerpoint/2010/main" val="2073643005"/>
      </p:ext>
    </p:extLst>
  </p:cSld>
  <p:clrMapOvr>
    <a:masterClrMapping/>
  </p:clrMapOvr>
  <p:transition>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40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305" t="19360" r="20366" b="16425"/>
          <a:stretch/>
        </p:blipFill>
        <p:spPr bwMode="auto">
          <a:xfrm>
            <a:off x="1" y="3718"/>
            <a:ext cx="8452624" cy="6263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2352210"/>
      </p:ext>
    </p:extLst>
  </p:cSld>
  <p:clrMapOvr>
    <a:masterClrMapping/>
  </p:clrMapOvr>
  <p:transition>
    <p:wipe dir="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HIGHLIGHTER" val="false"/>
</p:tagLst>
</file>

<file path=ppt/theme/theme1.xml><?xml version="1.0" encoding="utf-8"?>
<a:theme xmlns:a="http://schemas.openxmlformats.org/drawingml/2006/main" name="movnglnc">
  <a:themeElements>
    <a:clrScheme name="">
      <a:dk1>
        <a:srgbClr val="000000"/>
      </a:dk1>
      <a:lt1>
        <a:srgbClr val="FFFFFF"/>
      </a:lt1>
      <a:dk2>
        <a:srgbClr val="0000FF"/>
      </a:dk2>
      <a:lt2>
        <a:srgbClr val="000000"/>
      </a:lt2>
      <a:accent1>
        <a:srgbClr val="00FFFF"/>
      </a:accent1>
      <a:accent2>
        <a:srgbClr val="FF0000"/>
      </a:accent2>
      <a:accent3>
        <a:srgbClr val="FFFFFF"/>
      </a:accent3>
      <a:accent4>
        <a:srgbClr val="000000"/>
      </a:accent4>
      <a:accent5>
        <a:srgbClr val="AAFFFF"/>
      </a:accent5>
      <a:accent6>
        <a:srgbClr val="E70000"/>
      </a:accent6>
      <a:hlink>
        <a:srgbClr val="000099"/>
      </a:hlink>
      <a:folHlink>
        <a:srgbClr val="000000"/>
      </a:folHlink>
    </a:clrScheme>
    <a:fontScheme name="movnglnc">
      <a:majorFont>
        <a:latin typeface="Comic Sans M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ovngln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vngln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vngln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vngln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vngln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vngln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vngln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Office\Templates\1033\Company Handbook.pot</Template>
  <TotalTime>15080</TotalTime>
  <Pages>43</Pages>
  <Words>3980</Words>
  <Application>Microsoft Office PowerPoint</Application>
  <PresentationFormat>On-screen Show (4:3)</PresentationFormat>
  <Paragraphs>445</Paragraphs>
  <Slides>82</Slides>
  <Notes>72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82</vt:i4>
      </vt:variant>
    </vt:vector>
  </HeadingPairs>
  <TitlesOfParts>
    <vt:vector size="84" baseType="lpstr">
      <vt:lpstr>movnglnc</vt:lpstr>
      <vt:lpstr>Slide</vt:lpstr>
      <vt:lpstr>PowerPoint Presentation</vt:lpstr>
      <vt:lpstr>PowerPoint Presentation</vt:lpstr>
      <vt:lpstr>CHAPTER OUTLINE</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Financial Accounting and Accounting Standards</dc:title>
  <dc:creator>Coby Harmon</dc:creator>
  <cp:lastModifiedBy>wcsd</cp:lastModifiedBy>
  <cp:revision>2666</cp:revision>
  <cp:lastPrinted>2019-05-30T12:08:07Z</cp:lastPrinted>
  <dcterms:created xsi:type="dcterms:W3CDTF">1997-03-28T18:03:02Z</dcterms:created>
  <dcterms:modified xsi:type="dcterms:W3CDTF">2019-05-30T13:16:21Z</dcterms:modified>
</cp:coreProperties>
</file>