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58" r:id="rId5"/>
    <p:sldId id="259" r:id="rId6"/>
    <p:sldId id="260" r:id="rId7"/>
    <p:sldId id="261" r:id="rId8"/>
    <p:sldId id="262" r:id="rId9"/>
    <p:sldId id="263" r:id="rId10"/>
    <p:sldId id="272" r:id="rId11"/>
    <p:sldId id="273" r:id="rId12"/>
    <p:sldId id="274" r:id="rId13"/>
    <p:sldId id="271" r:id="rId14"/>
    <p:sldId id="264" r:id="rId15"/>
    <p:sldId id="265" r:id="rId16"/>
    <p:sldId id="266" r:id="rId17"/>
    <p:sldId id="267" r:id="rId18"/>
    <p:sldId id="268" r:id="rId19"/>
    <p:sldId id="269"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3300"/>
    <a:srgbClr val="660033"/>
    <a:srgbClr val="2A1500"/>
    <a:srgbClr val="FED2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90" y="-8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98F16D-61EE-4281-B93A-529D4D484CBF}"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ABAFEA-5F6E-4006-998A-83E2D961326C}" type="slidenum">
              <a:rPr lang="en-US" smtClean="0"/>
              <a:t>‹#›</a:t>
            </a:fld>
            <a:endParaRPr lang="en-US"/>
          </a:p>
        </p:txBody>
      </p:sp>
    </p:spTree>
    <p:extLst>
      <p:ext uri="{BB962C8B-B14F-4D97-AF65-F5344CB8AC3E}">
        <p14:creationId xmlns:p14="http://schemas.microsoft.com/office/powerpoint/2010/main" val="1799070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98F16D-61EE-4281-B93A-529D4D484CBF}"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ABAFEA-5F6E-4006-998A-83E2D961326C}" type="slidenum">
              <a:rPr lang="en-US" smtClean="0"/>
              <a:t>‹#›</a:t>
            </a:fld>
            <a:endParaRPr lang="en-US"/>
          </a:p>
        </p:txBody>
      </p:sp>
    </p:spTree>
    <p:extLst>
      <p:ext uri="{BB962C8B-B14F-4D97-AF65-F5344CB8AC3E}">
        <p14:creationId xmlns:p14="http://schemas.microsoft.com/office/powerpoint/2010/main" val="336447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98F16D-61EE-4281-B93A-529D4D484CBF}"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ABAFEA-5F6E-4006-998A-83E2D961326C}" type="slidenum">
              <a:rPr lang="en-US" smtClean="0"/>
              <a:t>‹#›</a:t>
            </a:fld>
            <a:endParaRPr lang="en-US"/>
          </a:p>
        </p:txBody>
      </p:sp>
    </p:spTree>
    <p:extLst>
      <p:ext uri="{BB962C8B-B14F-4D97-AF65-F5344CB8AC3E}">
        <p14:creationId xmlns:p14="http://schemas.microsoft.com/office/powerpoint/2010/main" val="454013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74900" y="320675"/>
            <a:ext cx="8978900" cy="1325563"/>
          </a:xfrm>
        </p:spPr>
        <p:txBody>
          <a:bodyPr/>
          <a:lstStyle>
            <a:lvl1pPr>
              <a:defRPr>
                <a:solidFill>
                  <a:srgbClr val="2A1500"/>
                </a:solidFill>
                <a:latin typeface="Castellar" panose="020A0402060406010301"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374900" y="1825625"/>
            <a:ext cx="8978900" cy="4351338"/>
          </a:xfrm>
        </p:spPr>
        <p:txBody>
          <a:bodyPr/>
          <a:lstStyle>
            <a:lvl1pPr>
              <a:defRPr>
                <a:solidFill>
                  <a:schemeClr val="accent2">
                    <a:lumMod val="75000"/>
                  </a:schemeClr>
                </a:solidFill>
                <a:latin typeface="Times New Roman" panose="02020603050405020304" pitchFamily="18" charset="0"/>
                <a:cs typeface="Times New Roman" panose="02020603050405020304" pitchFamily="18" charset="0"/>
              </a:defRPr>
            </a:lvl1pPr>
            <a:lvl2pPr>
              <a:defRPr>
                <a:solidFill>
                  <a:srgbClr val="2A1500"/>
                </a:solidFill>
                <a:latin typeface="Times New Roman" panose="02020603050405020304" pitchFamily="18" charset="0"/>
                <a:cs typeface="Times New Roman" panose="02020603050405020304" pitchFamily="18" charset="0"/>
              </a:defRPr>
            </a:lvl2pPr>
            <a:lvl3pPr>
              <a:defRPr>
                <a:solidFill>
                  <a:srgbClr val="2A1500"/>
                </a:solidFill>
                <a:latin typeface="Times New Roman" panose="02020603050405020304" pitchFamily="18" charset="0"/>
                <a:cs typeface="Times New Roman" panose="02020603050405020304" pitchFamily="18" charset="0"/>
              </a:defRPr>
            </a:lvl3pPr>
            <a:lvl4pPr>
              <a:defRPr>
                <a:solidFill>
                  <a:srgbClr val="2A1500"/>
                </a:solidFill>
                <a:latin typeface="Times New Roman" panose="02020603050405020304" pitchFamily="18" charset="0"/>
                <a:cs typeface="Times New Roman" panose="02020603050405020304" pitchFamily="18" charset="0"/>
              </a:defRPr>
            </a:lvl4pPr>
            <a:lvl5pPr>
              <a:defRPr>
                <a:solidFill>
                  <a:srgbClr val="2A1500"/>
                </a:solidFill>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098F16D-61EE-4281-B93A-529D4D484CBF}"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ABAFEA-5F6E-4006-998A-83E2D961326C}" type="slidenum">
              <a:rPr lang="en-US" smtClean="0"/>
              <a:t>‹#›</a:t>
            </a:fld>
            <a:endParaRPr lang="en-US"/>
          </a:p>
        </p:txBody>
      </p:sp>
      <p:pic>
        <p:nvPicPr>
          <p:cNvPr id="7" name="Picture 6"/>
          <p:cNvPicPr>
            <a:picLocks noChangeAspect="1"/>
          </p:cNvPicPr>
          <p:nvPr userDrawn="1"/>
        </p:nvPicPr>
        <p:blipFill>
          <a:blip r:embed="rId2"/>
          <a:stretch>
            <a:fillRect/>
          </a:stretch>
        </p:blipFill>
        <p:spPr>
          <a:xfrm>
            <a:off x="0" y="23018"/>
            <a:ext cx="2209800" cy="6568281"/>
          </a:xfrm>
          <a:prstGeom prst="rect">
            <a:avLst/>
          </a:prstGeom>
        </p:spPr>
      </p:pic>
    </p:spTree>
    <p:extLst>
      <p:ext uri="{BB962C8B-B14F-4D97-AF65-F5344CB8AC3E}">
        <p14:creationId xmlns:p14="http://schemas.microsoft.com/office/powerpoint/2010/main" val="4205373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81942" y="1709738"/>
            <a:ext cx="8865507"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2481942" y="4589463"/>
            <a:ext cx="886550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098F16D-61EE-4281-B93A-529D4D484CBF}"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ABAFEA-5F6E-4006-998A-83E2D961326C}" type="slidenum">
              <a:rPr lang="en-US" smtClean="0"/>
              <a:t>‹#›</a:t>
            </a:fld>
            <a:endParaRPr lang="en-US"/>
          </a:p>
        </p:txBody>
      </p:sp>
      <p:pic>
        <p:nvPicPr>
          <p:cNvPr id="7" name="Picture 6"/>
          <p:cNvPicPr>
            <a:picLocks noChangeAspect="1"/>
          </p:cNvPicPr>
          <p:nvPr userDrawn="1"/>
        </p:nvPicPr>
        <p:blipFill>
          <a:blip r:embed="rId2"/>
          <a:stretch>
            <a:fillRect/>
          </a:stretch>
        </p:blipFill>
        <p:spPr>
          <a:xfrm>
            <a:off x="-3240" y="0"/>
            <a:ext cx="2213040" cy="6721475"/>
          </a:xfrm>
          <a:prstGeom prst="rect">
            <a:avLst/>
          </a:prstGeom>
        </p:spPr>
      </p:pic>
    </p:spTree>
    <p:extLst>
      <p:ext uri="{BB962C8B-B14F-4D97-AF65-F5344CB8AC3E}">
        <p14:creationId xmlns:p14="http://schemas.microsoft.com/office/powerpoint/2010/main" val="172903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98F16D-61EE-4281-B93A-529D4D484CBF}"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ABAFEA-5F6E-4006-998A-83E2D961326C}" type="slidenum">
              <a:rPr lang="en-US" smtClean="0"/>
              <a:t>‹#›</a:t>
            </a:fld>
            <a:endParaRPr lang="en-US"/>
          </a:p>
        </p:txBody>
      </p:sp>
    </p:spTree>
    <p:extLst>
      <p:ext uri="{BB962C8B-B14F-4D97-AF65-F5344CB8AC3E}">
        <p14:creationId xmlns:p14="http://schemas.microsoft.com/office/powerpoint/2010/main" val="2591974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98F16D-61EE-4281-B93A-529D4D484CBF}"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ABAFEA-5F6E-4006-998A-83E2D961326C}" type="slidenum">
              <a:rPr lang="en-US" smtClean="0"/>
              <a:t>‹#›</a:t>
            </a:fld>
            <a:endParaRPr lang="en-US"/>
          </a:p>
        </p:txBody>
      </p:sp>
    </p:spTree>
    <p:extLst>
      <p:ext uri="{BB962C8B-B14F-4D97-AF65-F5344CB8AC3E}">
        <p14:creationId xmlns:p14="http://schemas.microsoft.com/office/powerpoint/2010/main" val="937615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98F16D-61EE-4281-B93A-529D4D484CBF}"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ABAFEA-5F6E-4006-998A-83E2D961326C}" type="slidenum">
              <a:rPr lang="en-US" smtClean="0"/>
              <a:t>‹#›</a:t>
            </a:fld>
            <a:endParaRPr lang="en-US"/>
          </a:p>
        </p:txBody>
      </p:sp>
    </p:spTree>
    <p:extLst>
      <p:ext uri="{BB962C8B-B14F-4D97-AF65-F5344CB8AC3E}">
        <p14:creationId xmlns:p14="http://schemas.microsoft.com/office/powerpoint/2010/main" val="2852915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98F16D-61EE-4281-B93A-529D4D484CBF}"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ABAFEA-5F6E-4006-998A-83E2D961326C}" type="slidenum">
              <a:rPr lang="en-US" smtClean="0"/>
              <a:t>‹#›</a:t>
            </a:fld>
            <a:endParaRPr lang="en-US"/>
          </a:p>
        </p:txBody>
      </p:sp>
    </p:spTree>
    <p:extLst>
      <p:ext uri="{BB962C8B-B14F-4D97-AF65-F5344CB8AC3E}">
        <p14:creationId xmlns:p14="http://schemas.microsoft.com/office/powerpoint/2010/main" val="205259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98F16D-61EE-4281-B93A-529D4D484CBF}"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ABAFEA-5F6E-4006-998A-83E2D961326C}" type="slidenum">
              <a:rPr lang="en-US" smtClean="0"/>
              <a:t>‹#›</a:t>
            </a:fld>
            <a:endParaRPr lang="en-US"/>
          </a:p>
        </p:txBody>
      </p:sp>
    </p:spTree>
    <p:extLst>
      <p:ext uri="{BB962C8B-B14F-4D97-AF65-F5344CB8AC3E}">
        <p14:creationId xmlns:p14="http://schemas.microsoft.com/office/powerpoint/2010/main" val="236917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98F16D-61EE-4281-B93A-529D4D484CBF}"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ABAFEA-5F6E-4006-998A-83E2D961326C}" type="slidenum">
              <a:rPr lang="en-US" smtClean="0"/>
              <a:t>‹#›</a:t>
            </a:fld>
            <a:endParaRPr lang="en-US"/>
          </a:p>
        </p:txBody>
      </p:sp>
    </p:spTree>
    <p:extLst>
      <p:ext uri="{BB962C8B-B14F-4D97-AF65-F5344CB8AC3E}">
        <p14:creationId xmlns:p14="http://schemas.microsoft.com/office/powerpoint/2010/main" val="3715393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98F16D-61EE-4281-B93A-529D4D484CBF}" type="datetimeFigureOut">
              <a:rPr lang="en-US" smtClean="0"/>
              <a:t>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ABAFEA-5F6E-4006-998A-83E2D961326C}" type="slidenum">
              <a:rPr lang="en-US" smtClean="0"/>
              <a:t>‹#›</a:t>
            </a:fld>
            <a:endParaRPr lang="en-US"/>
          </a:p>
        </p:txBody>
      </p:sp>
    </p:spTree>
    <p:extLst>
      <p:ext uri="{BB962C8B-B14F-4D97-AF65-F5344CB8AC3E}">
        <p14:creationId xmlns:p14="http://schemas.microsoft.com/office/powerpoint/2010/main" val="2441321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dailymotion.com/video/xf0a2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Can you beat the people on the Street</a:t>
            </a:r>
            <a:endParaRPr lang="en-US" dirty="0"/>
          </a:p>
        </p:txBody>
      </p:sp>
      <p:sp>
        <p:nvSpPr>
          <p:cNvPr id="5" name="Content Placeholder 4"/>
          <p:cNvSpPr>
            <a:spLocks noGrp="1"/>
          </p:cNvSpPr>
          <p:nvPr>
            <p:ph idx="1"/>
          </p:nvPr>
        </p:nvSpPr>
        <p:spPr/>
        <p:txBody>
          <a:bodyPr>
            <a:normAutofit fontScale="85000" lnSpcReduction="20000"/>
          </a:bodyPr>
          <a:lstStyle/>
          <a:p>
            <a:r>
              <a:rPr lang="en-US" dirty="0"/>
              <a:t>What happened on JULY 4</a:t>
            </a:r>
            <a:r>
              <a:rPr lang="en-US" baseline="30000" dirty="0"/>
              <a:t>th?</a:t>
            </a:r>
            <a:endParaRPr lang="en-US" dirty="0"/>
          </a:p>
          <a:p>
            <a:r>
              <a:rPr lang="en-US" dirty="0"/>
              <a:t>Who did we get our independence from?</a:t>
            </a:r>
          </a:p>
          <a:p>
            <a:r>
              <a:rPr lang="en-US" dirty="0"/>
              <a:t>Who sewed the first American Flag?</a:t>
            </a:r>
          </a:p>
          <a:p>
            <a:r>
              <a:rPr lang="en-US" dirty="0"/>
              <a:t>What did Paul Revere say when the British were coming?</a:t>
            </a:r>
          </a:p>
          <a:p>
            <a:r>
              <a:rPr lang="en-US" dirty="0"/>
              <a:t>Which General led our troops in the war for independence?</a:t>
            </a:r>
          </a:p>
          <a:p>
            <a:r>
              <a:rPr lang="en-US" dirty="0"/>
              <a:t>Who were the minute men?</a:t>
            </a:r>
          </a:p>
          <a:p>
            <a:r>
              <a:rPr lang="en-US" dirty="0"/>
              <a:t>Why did Washington cross the Delaware.</a:t>
            </a:r>
          </a:p>
          <a:p>
            <a:r>
              <a:rPr lang="en-US" dirty="0"/>
              <a:t>When was the Revolutionary War</a:t>
            </a:r>
          </a:p>
          <a:p>
            <a:r>
              <a:rPr lang="en-US" dirty="0"/>
              <a:t>How many original colonies were there?</a:t>
            </a:r>
          </a:p>
          <a:p>
            <a:r>
              <a:rPr lang="en-US" dirty="0"/>
              <a:t> </a:t>
            </a:r>
            <a:endParaRPr lang="en-US" dirty="0" smtClean="0"/>
          </a:p>
          <a:p>
            <a:r>
              <a:rPr lang="en-US" dirty="0">
                <a:hlinkClick r:id="rId2"/>
              </a:rPr>
              <a:t>http://</a:t>
            </a:r>
            <a:r>
              <a:rPr lang="en-US" dirty="0" smtClean="0">
                <a:hlinkClick r:id="rId2"/>
              </a:rPr>
              <a:t>www.dailymotion.com/video/xf0a2u</a:t>
            </a:r>
            <a:endParaRPr lang="en-US" dirty="0" smtClean="0"/>
          </a:p>
          <a:p>
            <a:endParaRPr lang="en-US" dirty="0"/>
          </a:p>
          <a:p>
            <a:endParaRPr lang="en-US" dirty="0"/>
          </a:p>
        </p:txBody>
      </p:sp>
    </p:spTree>
    <p:extLst>
      <p:ext uri="{BB962C8B-B14F-4D97-AF65-F5344CB8AC3E}">
        <p14:creationId xmlns:p14="http://schemas.microsoft.com/office/powerpoint/2010/main" val="3965602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President’s cabinet</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316" y="1540701"/>
            <a:ext cx="9085946" cy="437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8828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2270" y="0"/>
            <a:ext cx="8978900" cy="944454"/>
          </a:xfrm>
        </p:spPr>
        <p:txBody>
          <a:bodyPr/>
          <a:lstStyle/>
          <a:p>
            <a:r>
              <a:rPr lang="en-US" dirty="0" smtClean="0"/>
              <a:t>Presidential Cabinet</a:t>
            </a:r>
            <a:endParaRPr lang="en-US" dirty="0"/>
          </a:p>
        </p:txBody>
      </p:sp>
      <p:sp>
        <p:nvSpPr>
          <p:cNvPr id="3" name="Content Placeholder 2"/>
          <p:cNvSpPr>
            <a:spLocks noGrp="1"/>
          </p:cNvSpPr>
          <p:nvPr>
            <p:ph idx="1"/>
          </p:nvPr>
        </p:nvSpPr>
        <p:spPr>
          <a:xfrm>
            <a:off x="2374900" y="939452"/>
            <a:ext cx="8978900" cy="5549030"/>
          </a:xfrm>
        </p:spPr>
        <p:txBody>
          <a:bodyPr>
            <a:normAutofit fontScale="62500" lnSpcReduction="20000"/>
          </a:bodyPr>
          <a:lstStyle/>
          <a:p>
            <a:pPr fontAlgn="base"/>
            <a:r>
              <a:rPr lang="en-US" dirty="0"/>
              <a:t/>
            </a:r>
            <a:br>
              <a:rPr lang="en-US" dirty="0"/>
            </a:br>
            <a:r>
              <a:rPr lang="en-US" dirty="0"/>
              <a:t>Vice President Michael R. Pence</a:t>
            </a:r>
          </a:p>
          <a:p>
            <a:pPr fontAlgn="base"/>
            <a:r>
              <a:rPr lang="en-US" dirty="0"/>
              <a:t>Secretary of State Rex W. </a:t>
            </a:r>
            <a:r>
              <a:rPr lang="en-US" dirty="0" err="1"/>
              <a:t>Tillerson</a:t>
            </a:r>
            <a:endParaRPr lang="en-US" dirty="0"/>
          </a:p>
          <a:p>
            <a:pPr fontAlgn="base"/>
            <a:r>
              <a:rPr lang="en-US" dirty="0"/>
              <a:t>Secretary of the Treasury Steven T. </a:t>
            </a:r>
            <a:r>
              <a:rPr lang="en-US" dirty="0" err="1"/>
              <a:t>Mnuchin</a:t>
            </a:r>
            <a:endParaRPr lang="en-US" dirty="0"/>
          </a:p>
          <a:p>
            <a:pPr fontAlgn="base"/>
            <a:r>
              <a:rPr lang="en-US" dirty="0"/>
              <a:t>Secretary of Defense James </a:t>
            </a:r>
            <a:r>
              <a:rPr lang="en-US" dirty="0" err="1"/>
              <a:t>Mattis</a:t>
            </a:r>
            <a:endParaRPr lang="en-US" dirty="0"/>
          </a:p>
          <a:p>
            <a:pPr fontAlgn="base"/>
            <a:r>
              <a:rPr lang="en-US" dirty="0"/>
              <a:t>Attorney General Jeff Sessions</a:t>
            </a:r>
          </a:p>
          <a:p>
            <a:pPr fontAlgn="base"/>
            <a:r>
              <a:rPr lang="en-US" dirty="0"/>
              <a:t>Secretary of the Interior Ryan </a:t>
            </a:r>
            <a:r>
              <a:rPr lang="en-US" dirty="0" err="1"/>
              <a:t>Zinke</a:t>
            </a:r>
            <a:endParaRPr lang="en-US" dirty="0"/>
          </a:p>
          <a:p>
            <a:pPr fontAlgn="base"/>
            <a:r>
              <a:rPr lang="en-US" dirty="0"/>
              <a:t>Secretary of Agriculture Sonny Perdue</a:t>
            </a:r>
          </a:p>
          <a:p>
            <a:pPr fontAlgn="base"/>
            <a:r>
              <a:rPr lang="en-US" dirty="0"/>
              <a:t>Secretary of Commerce Wilbur L. Ross, Jr.</a:t>
            </a:r>
          </a:p>
          <a:p>
            <a:pPr fontAlgn="base"/>
            <a:r>
              <a:rPr lang="en-US" dirty="0"/>
              <a:t>Secretary of Labor Alexander Acosta</a:t>
            </a:r>
          </a:p>
          <a:p>
            <a:pPr fontAlgn="base"/>
            <a:r>
              <a:rPr lang="en-US" dirty="0"/>
              <a:t>Secretary of Housing and Urban Development Benjamin S. Carson, Sr.</a:t>
            </a:r>
          </a:p>
          <a:p>
            <a:pPr fontAlgn="base"/>
            <a:r>
              <a:rPr lang="en-US" dirty="0"/>
              <a:t>Secretary of Transportation Elaine L. Chao</a:t>
            </a:r>
          </a:p>
          <a:p>
            <a:pPr fontAlgn="base"/>
            <a:r>
              <a:rPr lang="en-US" dirty="0"/>
              <a:t>Secretary of Energy James Richard Perry</a:t>
            </a:r>
          </a:p>
          <a:p>
            <a:pPr fontAlgn="base"/>
            <a:r>
              <a:rPr lang="en-US" dirty="0"/>
              <a:t>Secretary of Education Elisabeth Prince </a:t>
            </a:r>
            <a:r>
              <a:rPr lang="en-US" dirty="0" err="1"/>
              <a:t>DeVos</a:t>
            </a:r>
            <a:endParaRPr lang="en-US" dirty="0"/>
          </a:p>
          <a:p>
            <a:pPr fontAlgn="base"/>
            <a:r>
              <a:rPr lang="en-US" dirty="0"/>
              <a:t>Secretary of Veterans Affairs David J. </a:t>
            </a:r>
            <a:r>
              <a:rPr lang="en-US" dirty="0" err="1"/>
              <a:t>Shulkin</a:t>
            </a:r>
            <a:endParaRPr lang="en-US" dirty="0"/>
          </a:p>
          <a:p>
            <a:pPr fontAlgn="base"/>
            <a:r>
              <a:rPr lang="en-US" dirty="0"/>
              <a:t>Acting Secretary of Homeland Security Elaine Duke</a:t>
            </a:r>
          </a:p>
          <a:p>
            <a:pPr fontAlgn="base"/>
            <a:r>
              <a:rPr lang="en-US" dirty="0"/>
              <a:t>Acting Secretary of Health and Human Services Don J. </a:t>
            </a:r>
            <a:r>
              <a:rPr lang="en-US" dirty="0" smtClean="0"/>
              <a:t>Wright</a:t>
            </a:r>
            <a:endParaRPr lang="en-US" dirty="0"/>
          </a:p>
        </p:txBody>
      </p:sp>
      <p:sp>
        <p:nvSpPr>
          <p:cNvPr id="4" name="Rectangle 3"/>
          <p:cNvSpPr/>
          <p:nvPr/>
        </p:nvSpPr>
        <p:spPr>
          <a:xfrm>
            <a:off x="7832943" y="1126009"/>
            <a:ext cx="4004153" cy="1754326"/>
          </a:xfrm>
          <a:prstGeom prst="rect">
            <a:avLst/>
          </a:prstGeom>
        </p:spPr>
        <p:txBody>
          <a:bodyPr wrap="square">
            <a:spAutoFit/>
          </a:bodyPr>
          <a:lstStyle/>
          <a:p>
            <a:r>
              <a:rPr lang="en-US" dirty="0"/>
              <a:t>Congress members (Representatives and Senators): $174,000</a:t>
            </a:r>
            <a:r>
              <a:rPr lang="en-US" dirty="0" smtClean="0"/>
              <a:t>.</a:t>
            </a:r>
          </a:p>
          <a:p>
            <a:r>
              <a:rPr lang="en-US" dirty="0" smtClean="0"/>
              <a:t> </a:t>
            </a:r>
            <a:r>
              <a:rPr lang="en-US" dirty="0"/>
              <a:t>Senate and House Majority/Minority Leaders: $193,400. </a:t>
            </a:r>
            <a:endParaRPr lang="en-US" dirty="0" smtClean="0"/>
          </a:p>
          <a:p>
            <a:r>
              <a:rPr lang="en-US" dirty="0" smtClean="0"/>
              <a:t>Cabinet </a:t>
            </a:r>
            <a:r>
              <a:rPr lang="en-US" dirty="0"/>
              <a:t>members: $199,700</a:t>
            </a:r>
            <a:r>
              <a:rPr lang="en-US" dirty="0" smtClean="0"/>
              <a:t>.</a:t>
            </a:r>
          </a:p>
          <a:p>
            <a:r>
              <a:rPr lang="en-US" dirty="0" smtClean="0"/>
              <a:t>Speaker </a:t>
            </a:r>
            <a:r>
              <a:rPr lang="en-US" dirty="0"/>
              <a:t>of the House: $223,500</a:t>
            </a:r>
          </a:p>
        </p:txBody>
      </p:sp>
    </p:spTree>
    <p:extLst>
      <p:ext uri="{BB962C8B-B14F-4D97-AF65-F5344CB8AC3E}">
        <p14:creationId xmlns:p14="http://schemas.microsoft.com/office/powerpoint/2010/main" val="3974988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2270" y="0"/>
            <a:ext cx="8978900" cy="944454"/>
          </a:xfrm>
        </p:spPr>
        <p:txBody>
          <a:bodyPr/>
          <a:lstStyle/>
          <a:p>
            <a:r>
              <a:rPr lang="en-US" dirty="0" smtClean="0"/>
              <a:t>Presidential Cabinet</a:t>
            </a:r>
            <a:endParaRPr lang="en-US" dirty="0"/>
          </a:p>
        </p:txBody>
      </p:sp>
      <p:sp>
        <p:nvSpPr>
          <p:cNvPr id="3" name="Content Placeholder 2"/>
          <p:cNvSpPr>
            <a:spLocks noGrp="1"/>
          </p:cNvSpPr>
          <p:nvPr>
            <p:ph idx="1"/>
          </p:nvPr>
        </p:nvSpPr>
        <p:spPr>
          <a:xfrm>
            <a:off x="2374900" y="939452"/>
            <a:ext cx="8978900" cy="5549030"/>
          </a:xfrm>
        </p:spPr>
        <p:txBody>
          <a:bodyPr>
            <a:normAutofit/>
          </a:bodyPr>
          <a:lstStyle/>
          <a:p>
            <a:pPr fontAlgn="base"/>
            <a:r>
              <a:rPr lang="en-US" dirty="0" smtClean="0"/>
              <a:t>White </a:t>
            </a:r>
            <a:r>
              <a:rPr lang="en-US" dirty="0"/>
              <a:t>House Chief of Staff </a:t>
            </a:r>
            <a:endParaRPr lang="en-US" dirty="0" smtClean="0"/>
          </a:p>
          <a:p>
            <a:pPr fontAlgn="base"/>
            <a:r>
              <a:rPr lang="en-US" dirty="0" smtClean="0"/>
              <a:t>U.S</a:t>
            </a:r>
            <a:r>
              <a:rPr lang="en-US" dirty="0"/>
              <a:t>. Trade Representative </a:t>
            </a:r>
            <a:endParaRPr lang="en-US" dirty="0" smtClean="0"/>
          </a:p>
          <a:p>
            <a:pPr fontAlgn="base"/>
            <a:r>
              <a:rPr lang="en-US" dirty="0" smtClean="0"/>
              <a:t>Director </a:t>
            </a:r>
            <a:r>
              <a:rPr lang="en-US" dirty="0"/>
              <a:t>of National Intelligence </a:t>
            </a:r>
            <a:endParaRPr lang="en-US" dirty="0" smtClean="0"/>
          </a:p>
          <a:p>
            <a:pPr fontAlgn="base"/>
            <a:r>
              <a:rPr lang="en-US" dirty="0" smtClean="0"/>
              <a:t>Representative </a:t>
            </a:r>
            <a:r>
              <a:rPr lang="en-US" dirty="0"/>
              <a:t>of the United States to the United Nations </a:t>
            </a:r>
            <a:endParaRPr lang="en-US" dirty="0" smtClean="0"/>
          </a:p>
          <a:p>
            <a:pPr fontAlgn="base"/>
            <a:r>
              <a:rPr lang="en-US" dirty="0" smtClean="0"/>
              <a:t>Director </a:t>
            </a:r>
            <a:r>
              <a:rPr lang="en-US" dirty="0"/>
              <a:t>of the Office of Management and Budget </a:t>
            </a:r>
            <a:endParaRPr lang="en-US" dirty="0" smtClean="0"/>
          </a:p>
          <a:p>
            <a:pPr fontAlgn="base"/>
            <a:r>
              <a:rPr lang="en-US" dirty="0" smtClean="0"/>
              <a:t>Director </a:t>
            </a:r>
            <a:r>
              <a:rPr lang="en-US" dirty="0"/>
              <a:t>of the Central Intelligence </a:t>
            </a:r>
            <a:r>
              <a:rPr lang="en-US" dirty="0" smtClean="0"/>
              <a:t>Agency</a:t>
            </a:r>
            <a:endParaRPr lang="en-US" dirty="0"/>
          </a:p>
          <a:p>
            <a:pPr fontAlgn="base"/>
            <a:r>
              <a:rPr lang="en-US" dirty="0"/>
              <a:t>Administrator of the Environmental Protection Agency </a:t>
            </a:r>
            <a:endParaRPr lang="en-US" dirty="0" smtClean="0"/>
          </a:p>
          <a:p>
            <a:pPr fontAlgn="base"/>
            <a:r>
              <a:rPr lang="en-US" dirty="0" smtClean="0"/>
              <a:t>Administrator </a:t>
            </a:r>
            <a:r>
              <a:rPr lang="en-US" dirty="0"/>
              <a:t>of the Small Business </a:t>
            </a:r>
            <a:r>
              <a:rPr lang="en-US" dirty="0" smtClean="0"/>
              <a:t>Administration</a:t>
            </a:r>
            <a:endParaRPr lang="en-US" dirty="0"/>
          </a:p>
        </p:txBody>
      </p:sp>
    </p:spTree>
    <p:extLst>
      <p:ext uri="{BB962C8B-B14F-4D97-AF65-F5344CB8AC3E}">
        <p14:creationId xmlns:p14="http://schemas.microsoft.com/office/powerpoint/2010/main" val="2166357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Executive Orders</a:t>
            </a:r>
            <a:endParaRPr lang="en-US" dirty="0"/>
          </a:p>
        </p:txBody>
      </p:sp>
      <p:sp>
        <p:nvSpPr>
          <p:cNvPr id="3" name="Content Placeholder 2"/>
          <p:cNvSpPr>
            <a:spLocks noGrp="1"/>
          </p:cNvSpPr>
          <p:nvPr>
            <p:ph idx="1"/>
          </p:nvPr>
        </p:nvSpPr>
        <p:spPr/>
        <p:txBody>
          <a:bodyPr>
            <a:normAutofit fontScale="85000" lnSpcReduction="20000"/>
          </a:bodyPr>
          <a:lstStyle/>
          <a:p>
            <a:pPr marL="457200" lvl="1" indent="0">
              <a:buNone/>
            </a:pPr>
            <a:r>
              <a:rPr lang="en-US" dirty="0" smtClean="0">
                <a:solidFill>
                  <a:srgbClr val="0000FF"/>
                </a:solidFill>
              </a:rPr>
              <a:t>Equal </a:t>
            </a:r>
            <a:r>
              <a:rPr lang="en-US" dirty="0">
                <a:solidFill>
                  <a:srgbClr val="0000FF"/>
                </a:solidFill>
              </a:rPr>
              <a:t>Employment </a:t>
            </a:r>
            <a:r>
              <a:rPr lang="en-US" dirty="0" smtClean="0">
                <a:solidFill>
                  <a:srgbClr val="0000FF"/>
                </a:solidFill>
              </a:rPr>
              <a:t>Opportunity</a:t>
            </a:r>
            <a:endParaRPr lang="en-US" dirty="0">
              <a:solidFill>
                <a:srgbClr val="0000FF"/>
              </a:solidFill>
            </a:endParaRPr>
          </a:p>
          <a:p>
            <a:pPr lvl="1"/>
            <a:r>
              <a:rPr lang="en-US" dirty="0" smtClean="0"/>
              <a:t>bars discrimination in federal employment because of race, color, religion, sex, or national origin. [1]</a:t>
            </a:r>
          </a:p>
          <a:p>
            <a:pPr marL="457200" lvl="1" indent="0">
              <a:buNone/>
            </a:pPr>
            <a:r>
              <a:rPr lang="en-US" dirty="0" smtClean="0">
                <a:solidFill>
                  <a:srgbClr val="0000FF"/>
                </a:solidFill>
              </a:rPr>
              <a:t>Affirmative </a:t>
            </a:r>
            <a:r>
              <a:rPr lang="en-US" dirty="0">
                <a:solidFill>
                  <a:srgbClr val="0000FF"/>
                </a:solidFill>
              </a:rPr>
              <a:t>Action</a:t>
            </a:r>
          </a:p>
          <a:p>
            <a:pPr lvl="1"/>
            <a:r>
              <a:rPr lang="en-US" dirty="0" smtClean="0"/>
              <a:t>All applicants </a:t>
            </a:r>
            <a:r>
              <a:rPr lang="en-US" dirty="0"/>
              <a:t>are employed, and employees are treated during employment, without regard to their race, creed, color, or national origin." [2]</a:t>
            </a:r>
          </a:p>
          <a:p>
            <a:pPr marL="457200" lvl="1" indent="0">
              <a:buNone/>
            </a:pPr>
            <a:r>
              <a:rPr lang="en-US" dirty="0" smtClean="0">
                <a:solidFill>
                  <a:srgbClr val="0000FF"/>
                </a:solidFill>
              </a:rPr>
              <a:t>Works </a:t>
            </a:r>
            <a:r>
              <a:rPr lang="en-US" dirty="0">
                <a:solidFill>
                  <a:srgbClr val="0000FF"/>
                </a:solidFill>
              </a:rPr>
              <a:t>Progress Administration</a:t>
            </a:r>
          </a:p>
          <a:p>
            <a:pPr lvl="1"/>
            <a:r>
              <a:rPr lang="en-US" dirty="0" smtClean="0"/>
              <a:t>put </a:t>
            </a:r>
            <a:r>
              <a:rPr lang="en-US" dirty="0"/>
              <a:t>more than 8.5 million Americans back to work rebuilding the country one bridge, road, and mural at a time. [3]</a:t>
            </a:r>
          </a:p>
          <a:p>
            <a:pPr lvl="1"/>
            <a:endParaRPr lang="en-US" dirty="0"/>
          </a:p>
          <a:p>
            <a:pPr marL="457200" lvl="1" indent="0">
              <a:buNone/>
            </a:pPr>
            <a:r>
              <a:rPr lang="en-US" dirty="0" smtClean="0">
                <a:solidFill>
                  <a:srgbClr val="0000FF"/>
                </a:solidFill>
              </a:rPr>
              <a:t>Desegregation </a:t>
            </a:r>
            <a:r>
              <a:rPr lang="en-US" dirty="0">
                <a:solidFill>
                  <a:srgbClr val="0000FF"/>
                </a:solidFill>
              </a:rPr>
              <a:t>of Schools</a:t>
            </a:r>
          </a:p>
          <a:p>
            <a:pPr lvl="1"/>
            <a:endParaRPr lang="en-US" dirty="0">
              <a:solidFill>
                <a:srgbClr val="0000FF"/>
              </a:solidFill>
            </a:endParaRPr>
          </a:p>
          <a:p>
            <a:pPr marL="457200" lvl="1" indent="0">
              <a:buNone/>
            </a:pPr>
            <a:r>
              <a:rPr lang="en-US" dirty="0" smtClean="0">
                <a:solidFill>
                  <a:srgbClr val="0000FF"/>
                </a:solidFill>
              </a:rPr>
              <a:t>The </a:t>
            </a:r>
            <a:r>
              <a:rPr lang="en-US" dirty="0">
                <a:solidFill>
                  <a:srgbClr val="0000FF"/>
                </a:solidFill>
              </a:rPr>
              <a:t>Emancipation Proclamation</a:t>
            </a:r>
            <a:r>
              <a:rPr lang="en-US" dirty="0" smtClean="0"/>
              <a:t>.</a:t>
            </a:r>
          </a:p>
          <a:p>
            <a:pPr marL="457200" lvl="1" indent="0">
              <a:buNone/>
            </a:pPr>
            <a:endParaRPr lang="en-US" dirty="0" smtClean="0"/>
          </a:p>
          <a:p>
            <a:pPr marL="457200" lvl="1" indent="0">
              <a:buNone/>
            </a:pPr>
            <a:r>
              <a:rPr lang="en-US" dirty="0" smtClean="0">
                <a:solidFill>
                  <a:srgbClr val="0000FF"/>
                </a:solidFill>
              </a:rPr>
              <a:t>Desegregation of The Military Service</a:t>
            </a:r>
          </a:p>
          <a:p>
            <a:pPr marL="457200" lvl="1" indent="0">
              <a:buNone/>
            </a:pPr>
            <a:endParaRPr lang="en-US" dirty="0">
              <a:solidFill>
                <a:srgbClr val="0000FF"/>
              </a:solidFill>
            </a:endParaRPr>
          </a:p>
          <a:p>
            <a:pPr lvl="1"/>
            <a:endParaRPr lang="en-US" dirty="0"/>
          </a:p>
          <a:p>
            <a:pPr lvl="1"/>
            <a:endParaRPr lang="en-US" dirty="0"/>
          </a:p>
        </p:txBody>
      </p:sp>
    </p:spTree>
    <p:extLst>
      <p:ext uri="{BB962C8B-B14F-4D97-AF65-F5344CB8AC3E}">
        <p14:creationId xmlns:p14="http://schemas.microsoft.com/office/powerpoint/2010/main" val="2036197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Grant Pardons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6488" y="676602"/>
            <a:ext cx="6935860" cy="5949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839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III</a:t>
            </a:r>
            <a:endParaRPr lang="en-US" dirty="0"/>
          </a:p>
        </p:txBody>
      </p:sp>
      <p:sp>
        <p:nvSpPr>
          <p:cNvPr id="3" name="Content Placeholder 2"/>
          <p:cNvSpPr>
            <a:spLocks noGrp="1"/>
          </p:cNvSpPr>
          <p:nvPr>
            <p:ph idx="1"/>
          </p:nvPr>
        </p:nvSpPr>
        <p:spPr/>
        <p:txBody>
          <a:bodyPr/>
          <a:lstStyle/>
          <a:p>
            <a:r>
              <a:rPr lang="en-US" dirty="0" smtClean="0"/>
              <a:t>The Supreme Court</a:t>
            </a:r>
          </a:p>
          <a:p>
            <a:pPr lvl="1"/>
            <a:r>
              <a:rPr lang="en-US" dirty="0" smtClean="0"/>
              <a:t>No age requirement or citizenship</a:t>
            </a:r>
          </a:p>
          <a:p>
            <a:pPr lvl="1"/>
            <a:r>
              <a:rPr lang="en-US" dirty="0" smtClean="0"/>
              <a:t>Serve for….</a:t>
            </a:r>
          </a:p>
          <a:p>
            <a:pPr lvl="2"/>
            <a:r>
              <a:rPr lang="en-US" dirty="0" smtClean="0"/>
              <a:t>Why</a:t>
            </a:r>
          </a:p>
          <a:p>
            <a:pPr lvl="2"/>
            <a:r>
              <a:rPr lang="en-US" dirty="0" smtClean="0"/>
              <a:t>Appointed by the president</a:t>
            </a:r>
          </a:p>
          <a:p>
            <a:pPr lvl="2"/>
            <a:r>
              <a:rPr lang="en-US" dirty="0" smtClean="0"/>
              <a:t>Approved by congress</a:t>
            </a:r>
          </a:p>
          <a:p>
            <a:pPr lvl="1"/>
            <a:r>
              <a:rPr lang="en-US" dirty="0" smtClean="0"/>
              <a:t>Also explains trial by jury and treason</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2931" y="145942"/>
            <a:ext cx="4491951" cy="3122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974926" y="4744604"/>
            <a:ext cx="6096000" cy="1477328"/>
          </a:xfrm>
          <a:prstGeom prst="rect">
            <a:avLst/>
          </a:prstGeom>
        </p:spPr>
        <p:txBody>
          <a:bodyPr>
            <a:spAutoFit/>
          </a:bodyPr>
          <a:lstStyle/>
          <a:p>
            <a:r>
              <a:rPr lang="en-US" dirty="0"/>
              <a:t>Treason against the United States, shall consist only in levying war against them, or in adhering to their enemies, giving them aid and comfort. No person shall be convicted of treason unless on the testimony of two witnesses to the same overt act, or on confession in open court.</a:t>
            </a:r>
          </a:p>
        </p:txBody>
      </p:sp>
    </p:spTree>
    <p:extLst>
      <p:ext uri="{BB962C8B-B14F-4D97-AF65-F5344CB8AC3E}">
        <p14:creationId xmlns:p14="http://schemas.microsoft.com/office/powerpoint/2010/main" val="3516065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IV </a:t>
            </a:r>
            <a:endParaRPr lang="en-US" dirty="0"/>
          </a:p>
        </p:txBody>
      </p:sp>
      <p:sp>
        <p:nvSpPr>
          <p:cNvPr id="3" name="Content Placeholder 2"/>
          <p:cNvSpPr>
            <a:spLocks noGrp="1"/>
          </p:cNvSpPr>
          <p:nvPr>
            <p:ph idx="1"/>
          </p:nvPr>
        </p:nvSpPr>
        <p:spPr/>
        <p:txBody>
          <a:bodyPr/>
          <a:lstStyle/>
          <a:p>
            <a:r>
              <a:rPr lang="en-US" dirty="0" smtClean="0"/>
              <a:t>Regulates states rights and interaction of states with one another.</a:t>
            </a:r>
          </a:p>
          <a:p>
            <a:r>
              <a:rPr lang="en-US" dirty="0" smtClean="0"/>
              <a:t>Extradition</a:t>
            </a:r>
          </a:p>
          <a:p>
            <a:r>
              <a:rPr lang="en-US" dirty="0" smtClean="0"/>
              <a:t>Discusses how New States can be admitted into the Union.</a:t>
            </a:r>
          </a:p>
          <a:p>
            <a:endParaRPr lang="en-US" dirty="0"/>
          </a:p>
        </p:txBody>
      </p:sp>
    </p:spTree>
    <p:extLst>
      <p:ext uri="{BB962C8B-B14F-4D97-AF65-F5344CB8AC3E}">
        <p14:creationId xmlns:p14="http://schemas.microsoft.com/office/powerpoint/2010/main" val="821715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V</a:t>
            </a:r>
            <a:endParaRPr lang="en-US" dirty="0"/>
          </a:p>
        </p:txBody>
      </p:sp>
      <p:sp>
        <p:nvSpPr>
          <p:cNvPr id="3" name="Content Placeholder 2"/>
          <p:cNvSpPr>
            <a:spLocks noGrp="1"/>
          </p:cNvSpPr>
          <p:nvPr>
            <p:ph idx="1"/>
          </p:nvPr>
        </p:nvSpPr>
        <p:spPr/>
        <p:txBody>
          <a:bodyPr/>
          <a:lstStyle/>
          <a:p>
            <a:r>
              <a:rPr lang="en-US" dirty="0" smtClean="0"/>
              <a:t>How to alter/amend the Constitution</a:t>
            </a:r>
          </a:p>
          <a:p>
            <a:endParaRPr lang="en-US" dirty="0"/>
          </a:p>
        </p:txBody>
      </p:sp>
    </p:spTree>
    <p:extLst>
      <p:ext uri="{BB962C8B-B14F-4D97-AF65-F5344CB8AC3E}">
        <p14:creationId xmlns:p14="http://schemas.microsoft.com/office/powerpoint/2010/main" val="1534514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VI</a:t>
            </a:r>
            <a:endParaRPr lang="en-US" dirty="0"/>
          </a:p>
        </p:txBody>
      </p:sp>
      <p:sp>
        <p:nvSpPr>
          <p:cNvPr id="3" name="Content Placeholder 2"/>
          <p:cNvSpPr>
            <a:spLocks noGrp="1"/>
          </p:cNvSpPr>
          <p:nvPr>
            <p:ph idx="1"/>
          </p:nvPr>
        </p:nvSpPr>
        <p:spPr/>
        <p:txBody>
          <a:bodyPr/>
          <a:lstStyle/>
          <a:p>
            <a:r>
              <a:rPr lang="en-US" dirty="0" smtClean="0"/>
              <a:t>Federalism</a:t>
            </a:r>
          </a:p>
          <a:p>
            <a:r>
              <a:rPr lang="en-US" dirty="0" smtClean="0"/>
              <a:t>Everyone must take an oath to uphold the US Constitution.</a:t>
            </a:r>
          </a:p>
          <a:p>
            <a:r>
              <a:rPr lang="en-US" dirty="0" smtClean="0"/>
              <a:t> </a:t>
            </a:r>
          </a:p>
          <a:p>
            <a:endParaRPr lang="en-US" dirty="0"/>
          </a:p>
        </p:txBody>
      </p:sp>
    </p:spTree>
    <p:extLst>
      <p:ext uri="{BB962C8B-B14F-4D97-AF65-F5344CB8AC3E}">
        <p14:creationId xmlns:p14="http://schemas.microsoft.com/office/powerpoint/2010/main" val="4205994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321" y="0"/>
            <a:ext cx="8978900" cy="1325563"/>
          </a:xfrm>
        </p:spPr>
        <p:txBody>
          <a:bodyPr/>
          <a:lstStyle/>
          <a:p>
            <a:r>
              <a:rPr lang="en-US" dirty="0" smtClean="0"/>
              <a:t>Article VIII</a:t>
            </a:r>
            <a:endParaRPr lang="en-US" dirty="0"/>
          </a:p>
        </p:txBody>
      </p:sp>
      <p:sp>
        <p:nvSpPr>
          <p:cNvPr id="3" name="Content Placeholder 2"/>
          <p:cNvSpPr>
            <a:spLocks noGrp="1"/>
          </p:cNvSpPr>
          <p:nvPr>
            <p:ph idx="1"/>
          </p:nvPr>
        </p:nvSpPr>
        <p:spPr>
          <a:xfrm>
            <a:off x="2274692" y="1412266"/>
            <a:ext cx="3675171" cy="4351338"/>
          </a:xfrm>
        </p:spPr>
        <p:txBody>
          <a:bodyPr>
            <a:normAutofit lnSpcReduction="10000"/>
          </a:bodyPr>
          <a:lstStyle/>
          <a:p>
            <a:r>
              <a:rPr lang="en-US" dirty="0" smtClean="0"/>
              <a:t>Ratification</a:t>
            </a:r>
          </a:p>
          <a:p>
            <a:pPr lvl="1"/>
            <a:r>
              <a:rPr lang="en-US" dirty="0" smtClean="0"/>
              <a:t>9/13 states had to accept the constitution as law</a:t>
            </a:r>
          </a:p>
          <a:p>
            <a:pPr lvl="1"/>
            <a:r>
              <a:rPr lang="en-US" dirty="0" smtClean="0"/>
              <a:t>Nervous to ratify without the human rights outlined or expressed in the document</a:t>
            </a:r>
          </a:p>
          <a:p>
            <a:pPr lvl="1"/>
            <a:r>
              <a:rPr lang="en-US" dirty="0" smtClean="0"/>
              <a:t>1791 the Bill of rights was added 2 years after the ratification of the  US Constitution.</a:t>
            </a:r>
          </a:p>
        </p:txBody>
      </p:sp>
      <p:graphicFrame>
        <p:nvGraphicFramePr>
          <p:cNvPr id="4" name="Table 3"/>
          <p:cNvGraphicFramePr>
            <a:graphicFrameLocks noGrp="1"/>
          </p:cNvGraphicFramePr>
          <p:nvPr>
            <p:extLst>
              <p:ext uri="{D42A27DB-BD31-4B8C-83A1-F6EECF244321}">
                <p14:modId xmlns:p14="http://schemas.microsoft.com/office/powerpoint/2010/main" val="742016699"/>
              </p:ext>
            </p:extLst>
          </p:nvPr>
        </p:nvGraphicFramePr>
        <p:xfrm>
          <a:off x="6237686" y="996257"/>
          <a:ext cx="5586884" cy="5431228"/>
        </p:xfrm>
        <a:graphic>
          <a:graphicData uri="http://schemas.openxmlformats.org/drawingml/2006/table">
            <a:tbl>
              <a:tblPr/>
              <a:tblGrid>
                <a:gridCol w="1396721"/>
                <a:gridCol w="1396721"/>
                <a:gridCol w="1396721"/>
                <a:gridCol w="1396721"/>
              </a:tblGrid>
              <a:tr h="242585">
                <a:tc>
                  <a:txBody>
                    <a:bodyPr/>
                    <a:lstStyle/>
                    <a:p>
                      <a:pPr fontAlgn="t"/>
                      <a:r>
                        <a:rPr lang="en-US" sz="1500" u="sng" dirty="0">
                          <a:effectLst/>
                        </a:rPr>
                        <a:t>State</a:t>
                      </a:r>
                      <a:endParaRPr lang="en-US" sz="1500" dirty="0">
                        <a:effectLst/>
                      </a:endParaRPr>
                    </a:p>
                  </a:txBody>
                  <a:tcPr marL="77702" marR="77702" marT="38851" marB="38851">
                    <a:lnL>
                      <a:noFill/>
                    </a:lnL>
                    <a:lnR>
                      <a:noFill/>
                    </a:lnR>
                    <a:lnT>
                      <a:noFill/>
                    </a:lnT>
                    <a:lnB>
                      <a:noFill/>
                    </a:lnB>
                    <a:solidFill>
                      <a:srgbClr val="FFFFFF"/>
                    </a:solidFill>
                  </a:tcPr>
                </a:tc>
                <a:tc>
                  <a:txBody>
                    <a:bodyPr/>
                    <a:lstStyle/>
                    <a:p>
                      <a:pPr fontAlgn="t"/>
                      <a:r>
                        <a:rPr lang="en-US" sz="1500" u="sng">
                          <a:effectLst/>
                        </a:rPr>
                        <a:t>Date</a:t>
                      </a:r>
                      <a:endParaRPr lang="en-US" sz="1500">
                        <a:effectLst/>
                      </a:endParaRPr>
                    </a:p>
                  </a:txBody>
                  <a:tcPr marL="77702" marR="77702" marT="38851" marB="38851">
                    <a:lnL>
                      <a:noFill/>
                    </a:lnL>
                    <a:lnR>
                      <a:noFill/>
                    </a:lnR>
                    <a:lnT>
                      <a:noFill/>
                    </a:lnT>
                    <a:lnB>
                      <a:noFill/>
                    </a:lnB>
                    <a:solidFill>
                      <a:srgbClr val="FFFFFF"/>
                    </a:solidFill>
                  </a:tcPr>
                </a:tc>
                <a:tc>
                  <a:txBody>
                    <a:bodyPr/>
                    <a:lstStyle/>
                    <a:p>
                      <a:pPr fontAlgn="t"/>
                      <a:r>
                        <a:rPr lang="en-US" sz="1500" u="sng">
                          <a:effectLst/>
                        </a:rPr>
                        <a:t>Votes for</a:t>
                      </a:r>
                      <a:endParaRPr lang="en-US" sz="1500">
                        <a:effectLst/>
                      </a:endParaRPr>
                    </a:p>
                  </a:txBody>
                  <a:tcPr marL="77702" marR="77702" marT="38851" marB="38851">
                    <a:lnL>
                      <a:noFill/>
                    </a:lnL>
                    <a:lnR>
                      <a:noFill/>
                    </a:lnR>
                    <a:lnT>
                      <a:noFill/>
                    </a:lnT>
                    <a:lnB>
                      <a:noFill/>
                    </a:lnB>
                    <a:solidFill>
                      <a:srgbClr val="FFFFFF"/>
                    </a:solidFill>
                  </a:tcPr>
                </a:tc>
                <a:tc>
                  <a:txBody>
                    <a:bodyPr/>
                    <a:lstStyle/>
                    <a:p>
                      <a:pPr fontAlgn="t"/>
                      <a:r>
                        <a:rPr lang="en-US" sz="1500" u="sng">
                          <a:effectLst/>
                        </a:rPr>
                        <a:t>Votes against</a:t>
                      </a:r>
                      <a:endParaRPr lang="en-US" sz="1500">
                        <a:effectLst/>
                      </a:endParaRPr>
                    </a:p>
                  </a:txBody>
                  <a:tcPr marL="77702" marR="77702" marT="38851" marB="38851">
                    <a:lnL>
                      <a:noFill/>
                    </a:lnL>
                    <a:lnR>
                      <a:noFill/>
                    </a:lnR>
                    <a:lnT>
                      <a:noFill/>
                    </a:lnT>
                    <a:lnB>
                      <a:noFill/>
                    </a:lnB>
                    <a:solidFill>
                      <a:srgbClr val="FFFFFF"/>
                    </a:solidFill>
                  </a:tcPr>
                </a:tc>
              </a:tr>
              <a:tr h="242585">
                <a:tc>
                  <a:txBody>
                    <a:bodyPr/>
                    <a:lstStyle/>
                    <a:p>
                      <a:pPr fontAlgn="t"/>
                      <a:r>
                        <a:rPr lang="en-US" sz="1500">
                          <a:effectLst/>
                        </a:rPr>
                        <a:t>Delaware</a:t>
                      </a:r>
                    </a:p>
                  </a:txBody>
                  <a:tcPr marL="77702" marR="77702" marT="38851" marB="38851">
                    <a:lnL>
                      <a:noFill/>
                    </a:lnL>
                    <a:lnR>
                      <a:noFill/>
                    </a:lnR>
                    <a:lnT>
                      <a:noFill/>
                    </a:lnT>
                    <a:lnB>
                      <a:noFill/>
                    </a:lnB>
                    <a:solidFill>
                      <a:srgbClr val="FFFFFF"/>
                    </a:solidFill>
                  </a:tcPr>
                </a:tc>
                <a:tc>
                  <a:txBody>
                    <a:bodyPr/>
                    <a:lstStyle/>
                    <a:p>
                      <a:pPr fontAlgn="t"/>
                      <a:r>
                        <a:rPr lang="en-US" sz="1500">
                          <a:effectLst/>
                        </a:rPr>
                        <a:t>December 7, 1787</a:t>
                      </a:r>
                    </a:p>
                  </a:txBody>
                  <a:tcPr marL="77702" marR="77702" marT="38851" marB="38851">
                    <a:lnL>
                      <a:noFill/>
                    </a:lnL>
                    <a:lnR>
                      <a:noFill/>
                    </a:lnR>
                    <a:lnT>
                      <a:noFill/>
                    </a:lnT>
                    <a:lnB>
                      <a:noFill/>
                    </a:lnB>
                    <a:solidFill>
                      <a:srgbClr val="FFFFFF"/>
                    </a:solidFill>
                  </a:tcPr>
                </a:tc>
                <a:tc>
                  <a:txBody>
                    <a:bodyPr/>
                    <a:lstStyle/>
                    <a:p>
                      <a:pPr fontAlgn="t"/>
                      <a:r>
                        <a:rPr lang="en-US" sz="1500">
                          <a:effectLst/>
                        </a:rPr>
                        <a:t>30</a:t>
                      </a:r>
                    </a:p>
                  </a:txBody>
                  <a:tcPr marL="77702" marR="77702" marT="38851" marB="38851">
                    <a:lnL>
                      <a:noFill/>
                    </a:lnL>
                    <a:lnR>
                      <a:noFill/>
                    </a:lnR>
                    <a:lnT>
                      <a:noFill/>
                    </a:lnT>
                    <a:lnB>
                      <a:noFill/>
                    </a:lnB>
                    <a:solidFill>
                      <a:srgbClr val="FFFFFF"/>
                    </a:solidFill>
                  </a:tcPr>
                </a:tc>
                <a:tc>
                  <a:txBody>
                    <a:bodyPr/>
                    <a:lstStyle/>
                    <a:p>
                      <a:pPr fontAlgn="t"/>
                      <a:r>
                        <a:rPr lang="en-US" sz="1500">
                          <a:effectLst/>
                        </a:rPr>
                        <a:t>0</a:t>
                      </a:r>
                    </a:p>
                  </a:txBody>
                  <a:tcPr marL="77702" marR="77702" marT="38851" marB="38851">
                    <a:lnL>
                      <a:noFill/>
                    </a:lnL>
                    <a:lnR>
                      <a:noFill/>
                    </a:lnR>
                    <a:lnT>
                      <a:noFill/>
                    </a:lnT>
                    <a:lnB>
                      <a:noFill/>
                    </a:lnB>
                    <a:solidFill>
                      <a:srgbClr val="FFFFFF"/>
                    </a:solidFill>
                  </a:tcPr>
                </a:tc>
              </a:tr>
              <a:tr h="242585">
                <a:tc>
                  <a:txBody>
                    <a:bodyPr/>
                    <a:lstStyle/>
                    <a:p>
                      <a:pPr fontAlgn="t"/>
                      <a:r>
                        <a:rPr lang="en-US" sz="1500">
                          <a:effectLst/>
                        </a:rPr>
                        <a:t>Pennsylvania</a:t>
                      </a:r>
                    </a:p>
                  </a:txBody>
                  <a:tcPr marL="77702" marR="77702" marT="38851" marB="38851">
                    <a:lnL>
                      <a:noFill/>
                    </a:lnL>
                    <a:lnR>
                      <a:noFill/>
                    </a:lnR>
                    <a:lnT>
                      <a:noFill/>
                    </a:lnT>
                    <a:lnB>
                      <a:noFill/>
                    </a:lnB>
                    <a:solidFill>
                      <a:srgbClr val="FFFFFF"/>
                    </a:solidFill>
                  </a:tcPr>
                </a:tc>
                <a:tc>
                  <a:txBody>
                    <a:bodyPr/>
                    <a:lstStyle/>
                    <a:p>
                      <a:pPr fontAlgn="t"/>
                      <a:r>
                        <a:rPr lang="en-US" sz="1500">
                          <a:effectLst/>
                        </a:rPr>
                        <a:t>December 12, 1787</a:t>
                      </a:r>
                    </a:p>
                  </a:txBody>
                  <a:tcPr marL="77702" marR="77702" marT="38851" marB="38851">
                    <a:lnL>
                      <a:noFill/>
                    </a:lnL>
                    <a:lnR>
                      <a:noFill/>
                    </a:lnR>
                    <a:lnT>
                      <a:noFill/>
                    </a:lnT>
                    <a:lnB>
                      <a:noFill/>
                    </a:lnB>
                    <a:solidFill>
                      <a:srgbClr val="FFFFFF"/>
                    </a:solidFill>
                  </a:tcPr>
                </a:tc>
                <a:tc>
                  <a:txBody>
                    <a:bodyPr/>
                    <a:lstStyle/>
                    <a:p>
                      <a:pPr fontAlgn="t"/>
                      <a:r>
                        <a:rPr lang="en-US" sz="1500">
                          <a:effectLst/>
                        </a:rPr>
                        <a:t>46</a:t>
                      </a:r>
                    </a:p>
                  </a:txBody>
                  <a:tcPr marL="77702" marR="77702" marT="38851" marB="38851">
                    <a:lnL>
                      <a:noFill/>
                    </a:lnL>
                    <a:lnR>
                      <a:noFill/>
                    </a:lnR>
                    <a:lnT>
                      <a:noFill/>
                    </a:lnT>
                    <a:lnB>
                      <a:noFill/>
                    </a:lnB>
                    <a:solidFill>
                      <a:srgbClr val="FFFFFF"/>
                    </a:solidFill>
                  </a:tcPr>
                </a:tc>
                <a:tc>
                  <a:txBody>
                    <a:bodyPr/>
                    <a:lstStyle/>
                    <a:p>
                      <a:pPr fontAlgn="t"/>
                      <a:r>
                        <a:rPr lang="en-US" sz="1500">
                          <a:effectLst/>
                        </a:rPr>
                        <a:t>23</a:t>
                      </a:r>
                    </a:p>
                  </a:txBody>
                  <a:tcPr marL="77702" marR="77702" marT="38851" marB="38851">
                    <a:lnL>
                      <a:noFill/>
                    </a:lnL>
                    <a:lnR>
                      <a:noFill/>
                    </a:lnR>
                    <a:lnT>
                      <a:noFill/>
                    </a:lnT>
                    <a:lnB>
                      <a:noFill/>
                    </a:lnB>
                    <a:solidFill>
                      <a:srgbClr val="FFFFFF"/>
                    </a:solidFill>
                  </a:tcPr>
                </a:tc>
              </a:tr>
              <a:tr h="242585">
                <a:tc>
                  <a:txBody>
                    <a:bodyPr/>
                    <a:lstStyle/>
                    <a:p>
                      <a:pPr fontAlgn="t"/>
                      <a:r>
                        <a:rPr lang="en-US" sz="1500">
                          <a:effectLst/>
                        </a:rPr>
                        <a:t>New Jersey</a:t>
                      </a:r>
                    </a:p>
                  </a:txBody>
                  <a:tcPr marL="77702" marR="77702" marT="38851" marB="38851">
                    <a:lnL>
                      <a:noFill/>
                    </a:lnL>
                    <a:lnR>
                      <a:noFill/>
                    </a:lnR>
                    <a:lnT>
                      <a:noFill/>
                    </a:lnT>
                    <a:lnB>
                      <a:noFill/>
                    </a:lnB>
                    <a:solidFill>
                      <a:srgbClr val="FFFFFF"/>
                    </a:solidFill>
                  </a:tcPr>
                </a:tc>
                <a:tc>
                  <a:txBody>
                    <a:bodyPr/>
                    <a:lstStyle/>
                    <a:p>
                      <a:pPr fontAlgn="t"/>
                      <a:r>
                        <a:rPr lang="en-US" sz="1500">
                          <a:effectLst/>
                        </a:rPr>
                        <a:t>December 18, 1787</a:t>
                      </a:r>
                    </a:p>
                  </a:txBody>
                  <a:tcPr marL="77702" marR="77702" marT="38851" marB="38851">
                    <a:lnL>
                      <a:noFill/>
                    </a:lnL>
                    <a:lnR>
                      <a:noFill/>
                    </a:lnR>
                    <a:lnT>
                      <a:noFill/>
                    </a:lnT>
                    <a:lnB>
                      <a:noFill/>
                    </a:lnB>
                    <a:solidFill>
                      <a:srgbClr val="FFFFFF"/>
                    </a:solidFill>
                  </a:tcPr>
                </a:tc>
                <a:tc>
                  <a:txBody>
                    <a:bodyPr/>
                    <a:lstStyle/>
                    <a:p>
                      <a:pPr fontAlgn="t"/>
                      <a:r>
                        <a:rPr lang="en-US" sz="1500">
                          <a:effectLst/>
                        </a:rPr>
                        <a:t>38</a:t>
                      </a:r>
                    </a:p>
                  </a:txBody>
                  <a:tcPr marL="77702" marR="77702" marT="38851" marB="38851">
                    <a:lnL>
                      <a:noFill/>
                    </a:lnL>
                    <a:lnR>
                      <a:noFill/>
                    </a:lnR>
                    <a:lnT>
                      <a:noFill/>
                    </a:lnT>
                    <a:lnB>
                      <a:noFill/>
                    </a:lnB>
                    <a:solidFill>
                      <a:srgbClr val="FFFFFF"/>
                    </a:solidFill>
                  </a:tcPr>
                </a:tc>
                <a:tc>
                  <a:txBody>
                    <a:bodyPr/>
                    <a:lstStyle/>
                    <a:p>
                      <a:pPr fontAlgn="t"/>
                      <a:r>
                        <a:rPr lang="en-US" sz="1500" dirty="0">
                          <a:effectLst/>
                        </a:rPr>
                        <a:t>0</a:t>
                      </a:r>
                    </a:p>
                  </a:txBody>
                  <a:tcPr marL="77702" marR="77702" marT="38851" marB="38851">
                    <a:lnL>
                      <a:noFill/>
                    </a:lnL>
                    <a:lnR>
                      <a:noFill/>
                    </a:lnR>
                    <a:lnT>
                      <a:noFill/>
                    </a:lnT>
                    <a:lnB>
                      <a:noFill/>
                    </a:lnB>
                    <a:solidFill>
                      <a:srgbClr val="FFFFFF"/>
                    </a:solidFill>
                  </a:tcPr>
                </a:tc>
              </a:tr>
              <a:tr h="242585">
                <a:tc>
                  <a:txBody>
                    <a:bodyPr/>
                    <a:lstStyle/>
                    <a:p>
                      <a:pPr fontAlgn="t"/>
                      <a:r>
                        <a:rPr lang="en-US" sz="1500">
                          <a:effectLst/>
                        </a:rPr>
                        <a:t>Georgia</a:t>
                      </a:r>
                    </a:p>
                  </a:txBody>
                  <a:tcPr marL="77702" marR="77702" marT="38851" marB="38851">
                    <a:lnL>
                      <a:noFill/>
                    </a:lnL>
                    <a:lnR>
                      <a:noFill/>
                    </a:lnR>
                    <a:lnT>
                      <a:noFill/>
                    </a:lnT>
                    <a:lnB>
                      <a:noFill/>
                    </a:lnB>
                    <a:solidFill>
                      <a:srgbClr val="FFFFFF"/>
                    </a:solidFill>
                  </a:tcPr>
                </a:tc>
                <a:tc>
                  <a:txBody>
                    <a:bodyPr/>
                    <a:lstStyle/>
                    <a:p>
                      <a:pPr fontAlgn="t"/>
                      <a:r>
                        <a:rPr lang="en-US" sz="1500">
                          <a:effectLst/>
                        </a:rPr>
                        <a:t>January 2, 1788</a:t>
                      </a:r>
                    </a:p>
                  </a:txBody>
                  <a:tcPr marL="77702" marR="77702" marT="38851" marB="38851">
                    <a:lnL>
                      <a:noFill/>
                    </a:lnL>
                    <a:lnR>
                      <a:noFill/>
                    </a:lnR>
                    <a:lnT>
                      <a:noFill/>
                    </a:lnT>
                    <a:lnB>
                      <a:noFill/>
                    </a:lnB>
                    <a:solidFill>
                      <a:srgbClr val="FFFFFF"/>
                    </a:solidFill>
                  </a:tcPr>
                </a:tc>
                <a:tc>
                  <a:txBody>
                    <a:bodyPr/>
                    <a:lstStyle/>
                    <a:p>
                      <a:pPr fontAlgn="t"/>
                      <a:r>
                        <a:rPr lang="en-US" sz="1500">
                          <a:effectLst/>
                        </a:rPr>
                        <a:t>26</a:t>
                      </a:r>
                    </a:p>
                  </a:txBody>
                  <a:tcPr marL="77702" marR="77702" marT="38851" marB="38851">
                    <a:lnL>
                      <a:noFill/>
                    </a:lnL>
                    <a:lnR>
                      <a:noFill/>
                    </a:lnR>
                    <a:lnT>
                      <a:noFill/>
                    </a:lnT>
                    <a:lnB>
                      <a:noFill/>
                    </a:lnB>
                    <a:solidFill>
                      <a:srgbClr val="FFFFFF"/>
                    </a:solidFill>
                  </a:tcPr>
                </a:tc>
                <a:tc>
                  <a:txBody>
                    <a:bodyPr/>
                    <a:lstStyle/>
                    <a:p>
                      <a:pPr fontAlgn="t"/>
                      <a:r>
                        <a:rPr lang="en-US" sz="1500">
                          <a:effectLst/>
                        </a:rPr>
                        <a:t>0</a:t>
                      </a:r>
                    </a:p>
                  </a:txBody>
                  <a:tcPr marL="77702" marR="77702" marT="38851" marB="38851">
                    <a:lnL>
                      <a:noFill/>
                    </a:lnL>
                    <a:lnR>
                      <a:noFill/>
                    </a:lnR>
                    <a:lnT>
                      <a:noFill/>
                    </a:lnT>
                    <a:lnB>
                      <a:noFill/>
                    </a:lnB>
                    <a:solidFill>
                      <a:srgbClr val="FFFFFF"/>
                    </a:solidFill>
                  </a:tcPr>
                </a:tc>
              </a:tr>
              <a:tr h="242585">
                <a:tc>
                  <a:txBody>
                    <a:bodyPr/>
                    <a:lstStyle/>
                    <a:p>
                      <a:pPr fontAlgn="t"/>
                      <a:r>
                        <a:rPr lang="en-US" sz="1500">
                          <a:effectLst/>
                        </a:rPr>
                        <a:t>Connecticut</a:t>
                      </a:r>
                    </a:p>
                  </a:txBody>
                  <a:tcPr marL="77702" marR="77702" marT="38851" marB="38851">
                    <a:lnL>
                      <a:noFill/>
                    </a:lnL>
                    <a:lnR>
                      <a:noFill/>
                    </a:lnR>
                    <a:lnT>
                      <a:noFill/>
                    </a:lnT>
                    <a:lnB>
                      <a:noFill/>
                    </a:lnB>
                    <a:solidFill>
                      <a:srgbClr val="FFFFFF"/>
                    </a:solidFill>
                  </a:tcPr>
                </a:tc>
                <a:tc>
                  <a:txBody>
                    <a:bodyPr/>
                    <a:lstStyle/>
                    <a:p>
                      <a:pPr fontAlgn="t"/>
                      <a:r>
                        <a:rPr lang="en-US" sz="1500">
                          <a:effectLst/>
                        </a:rPr>
                        <a:t>January 9, 1788</a:t>
                      </a:r>
                    </a:p>
                  </a:txBody>
                  <a:tcPr marL="77702" marR="77702" marT="38851" marB="38851">
                    <a:lnL>
                      <a:noFill/>
                    </a:lnL>
                    <a:lnR>
                      <a:noFill/>
                    </a:lnR>
                    <a:lnT>
                      <a:noFill/>
                    </a:lnT>
                    <a:lnB>
                      <a:noFill/>
                    </a:lnB>
                    <a:solidFill>
                      <a:srgbClr val="FFFFFF"/>
                    </a:solidFill>
                  </a:tcPr>
                </a:tc>
                <a:tc>
                  <a:txBody>
                    <a:bodyPr/>
                    <a:lstStyle/>
                    <a:p>
                      <a:pPr fontAlgn="t"/>
                      <a:r>
                        <a:rPr lang="en-US" sz="1500">
                          <a:effectLst/>
                        </a:rPr>
                        <a:t>128</a:t>
                      </a:r>
                    </a:p>
                  </a:txBody>
                  <a:tcPr marL="77702" marR="77702" marT="38851" marB="38851">
                    <a:lnL>
                      <a:noFill/>
                    </a:lnL>
                    <a:lnR>
                      <a:noFill/>
                    </a:lnR>
                    <a:lnT>
                      <a:noFill/>
                    </a:lnT>
                    <a:lnB>
                      <a:noFill/>
                    </a:lnB>
                    <a:solidFill>
                      <a:srgbClr val="FFFFFF"/>
                    </a:solidFill>
                  </a:tcPr>
                </a:tc>
                <a:tc>
                  <a:txBody>
                    <a:bodyPr/>
                    <a:lstStyle/>
                    <a:p>
                      <a:pPr fontAlgn="t"/>
                      <a:r>
                        <a:rPr lang="en-US" sz="1500" dirty="0">
                          <a:effectLst/>
                        </a:rPr>
                        <a:t>40</a:t>
                      </a:r>
                    </a:p>
                  </a:txBody>
                  <a:tcPr marL="77702" marR="77702" marT="38851" marB="38851">
                    <a:lnL>
                      <a:noFill/>
                    </a:lnL>
                    <a:lnR>
                      <a:noFill/>
                    </a:lnR>
                    <a:lnT>
                      <a:noFill/>
                    </a:lnT>
                    <a:lnB>
                      <a:noFill/>
                    </a:lnB>
                    <a:solidFill>
                      <a:srgbClr val="FFFFFF"/>
                    </a:solidFill>
                  </a:tcPr>
                </a:tc>
              </a:tr>
              <a:tr h="242585">
                <a:tc>
                  <a:txBody>
                    <a:bodyPr/>
                    <a:lstStyle/>
                    <a:p>
                      <a:pPr fontAlgn="t"/>
                      <a:r>
                        <a:rPr lang="en-US" sz="1500">
                          <a:effectLst/>
                        </a:rPr>
                        <a:t>Massachusetts</a:t>
                      </a:r>
                    </a:p>
                  </a:txBody>
                  <a:tcPr marL="77702" marR="77702" marT="38851" marB="38851">
                    <a:lnL>
                      <a:noFill/>
                    </a:lnL>
                    <a:lnR>
                      <a:noFill/>
                    </a:lnR>
                    <a:lnT>
                      <a:noFill/>
                    </a:lnT>
                    <a:lnB>
                      <a:noFill/>
                    </a:lnB>
                    <a:solidFill>
                      <a:srgbClr val="FFFFFF"/>
                    </a:solidFill>
                  </a:tcPr>
                </a:tc>
                <a:tc>
                  <a:txBody>
                    <a:bodyPr/>
                    <a:lstStyle/>
                    <a:p>
                      <a:pPr fontAlgn="t"/>
                      <a:r>
                        <a:rPr lang="en-US" sz="1500">
                          <a:effectLst/>
                        </a:rPr>
                        <a:t>February 6, 1788</a:t>
                      </a:r>
                    </a:p>
                  </a:txBody>
                  <a:tcPr marL="77702" marR="77702" marT="38851" marB="38851">
                    <a:lnL>
                      <a:noFill/>
                    </a:lnL>
                    <a:lnR>
                      <a:noFill/>
                    </a:lnR>
                    <a:lnT>
                      <a:noFill/>
                    </a:lnT>
                    <a:lnB>
                      <a:noFill/>
                    </a:lnB>
                    <a:solidFill>
                      <a:srgbClr val="FFFFFF"/>
                    </a:solidFill>
                  </a:tcPr>
                </a:tc>
                <a:tc>
                  <a:txBody>
                    <a:bodyPr/>
                    <a:lstStyle/>
                    <a:p>
                      <a:pPr fontAlgn="t"/>
                      <a:r>
                        <a:rPr lang="en-US" sz="1500">
                          <a:effectLst/>
                        </a:rPr>
                        <a:t>187</a:t>
                      </a:r>
                    </a:p>
                  </a:txBody>
                  <a:tcPr marL="77702" marR="77702" marT="38851" marB="38851">
                    <a:lnL>
                      <a:noFill/>
                    </a:lnL>
                    <a:lnR>
                      <a:noFill/>
                    </a:lnR>
                    <a:lnT>
                      <a:noFill/>
                    </a:lnT>
                    <a:lnB>
                      <a:noFill/>
                    </a:lnB>
                    <a:solidFill>
                      <a:srgbClr val="FFFFFF"/>
                    </a:solidFill>
                  </a:tcPr>
                </a:tc>
                <a:tc>
                  <a:txBody>
                    <a:bodyPr/>
                    <a:lstStyle/>
                    <a:p>
                      <a:pPr fontAlgn="t"/>
                      <a:r>
                        <a:rPr lang="en-US" sz="1500" dirty="0">
                          <a:effectLst/>
                        </a:rPr>
                        <a:t>168</a:t>
                      </a:r>
                    </a:p>
                  </a:txBody>
                  <a:tcPr marL="77702" marR="77702" marT="38851" marB="38851">
                    <a:lnL>
                      <a:noFill/>
                    </a:lnL>
                    <a:lnR>
                      <a:noFill/>
                    </a:lnR>
                    <a:lnT>
                      <a:noFill/>
                    </a:lnT>
                    <a:lnB>
                      <a:noFill/>
                    </a:lnB>
                    <a:solidFill>
                      <a:srgbClr val="FFFFFF"/>
                    </a:solidFill>
                  </a:tcPr>
                </a:tc>
              </a:tr>
              <a:tr h="242585">
                <a:tc>
                  <a:txBody>
                    <a:bodyPr/>
                    <a:lstStyle/>
                    <a:p>
                      <a:pPr fontAlgn="t"/>
                      <a:r>
                        <a:rPr lang="en-US" sz="1500">
                          <a:effectLst/>
                        </a:rPr>
                        <a:t>Maryland</a:t>
                      </a:r>
                    </a:p>
                  </a:txBody>
                  <a:tcPr marL="77702" marR="77702" marT="38851" marB="38851">
                    <a:lnL>
                      <a:noFill/>
                    </a:lnL>
                    <a:lnR>
                      <a:noFill/>
                    </a:lnR>
                    <a:lnT>
                      <a:noFill/>
                    </a:lnT>
                    <a:lnB>
                      <a:noFill/>
                    </a:lnB>
                    <a:solidFill>
                      <a:srgbClr val="FFFFFF"/>
                    </a:solidFill>
                  </a:tcPr>
                </a:tc>
                <a:tc>
                  <a:txBody>
                    <a:bodyPr/>
                    <a:lstStyle/>
                    <a:p>
                      <a:pPr fontAlgn="t"/>
                      <a:r>
                        <a:rPr lang="en-US" sz="1500">
                          <a:effectLst/>
                        </a:rPr>
                        <a:t>April 28, 1788</a:t>
                      </a:r>
                    </a:p>
                  </a:txBody>
                  <a:tcPr marL="77702" marR="77702" marT="38851" marB="38851">
                    <a:lnL>
                      <a:noFill/>
                    </a:lnL>
                    <a:lnR>
                      <a:noFill/>
                    </a:lnR>
                    <a:lnT>
                      <a:noFill/>
                    </a:lnT>
                    <a:lnB>
                      <a:noFill/>
                    </a:lnB>
                    <a:solidFill>
                      <a:srgbClr val="FFFFFF"/>
                    </a:solidFill>
                  </a:tcPr>
                </a:tc>
                <a:tc>
                  <a:txBody>
                    <a:bodyPr/>
                    <a:lstStyle/>
                    <a:p>
                      <a:pPr fontAlgn="t"/>
                      <a:r>
                        <a:rPr lang="en-US" sz="1500">
                          <a:effectLst/>
                        </a:rPr>
                        <a:t>63</a:t>
                      </a:r>
                    </a:p>
                  </a:txBody>
                  <a:tcPr marL="77702" marR="77702" marT="38851" marB="38851">
                    <a:lnL>
                      <a:noFill/>
                    </a:lnL>
                    <a:lnR>
                      <a:noFill/>
                    </a:lnR>
                    <a:lnT>
                      <a:noFill/>
                    </a:lnT>
                    <a:lnB>
                      <a:noFill/>
                    </a:lnB>
                    <a:solidFill>
                      <a:srgbClr val="FFFFFF"/>
                    </a:solidFill>
                  </a:tcPr>
                </a:tc>
                <a:tc>
                  <a:txBody>
                    <a:bodyPr/>
                    <a:lstStyle/>
                    <a:p>
                      <a:pPr fontAlgn="t"/>
                      <a:r>
                        <a:rPr lang="en-US" sz="1500">
                          <a:effectLst/>
                        </a:rPr>
                        <a:t>11</a:t>
                      </a:r>
                    </a:p>
                  </a:txBody>
                  <a:tcPr marL="77702" marR="77702" marT="38851" marB="38851">
                    <a:lnL>
                      <a:noFill/>
                    </a:lnL>
                    <a:lnR>
                      <a:noFill/>
                    </a:lnR>
                    <a:lnT>
                      <a:noFill/>
                    </a:lnT>
                    <a:lnB>
                      <a:noFill/>
                    </a:lnB>
                    <a:solidFill>
                      <a:srgbClr val="FFFFFF"/>
                    </a:solidFill>
                  </a:tcPr>
                </a:tc>
              </a:tr>
              <a:tr h="242585">
                <a:tc>
                  <a:txBody>
                    <a:bodyPr/>
                    <a:lstStyle/>
                    <a:p>
                      <a:pPr fontAlgn="t"/>
                      <a:r>
                        <a:rPr lang="en-US" sz="1500">
                          <a:effectLst/>
                        </a:rPr>
                        <a:t>South Carolina</a:t>
                      </a:r>
                    </a:p>
                  </a:txBody>
                  <a:tcPr marL="77702" marR="77702" marT="38851" marB="38851">
                    <a:lnL>
                      <a:noFill/>
                    </a:lnL>
                    <a:lnR>
                      <a:noFill/>
                    </a:lnR>
                    <a:lnT>
                      <a:noFill/>
                    </a:lnT>
                    <a:lnB>
                      <a:noFill/>
                    </a:lnB>
                    <a:solidFill>
                      <a:srgbClr val="FFFFFF"/>
                    </a:solidFill>
                  </a:tcPr>
                </a:tc>
                <a:tc>
                  <a:txBody>
                    <a:bodyPr/>
                    <a:lstStyle/>
                    <a:p>
                      <a:pPr fontAlgn="t"/>
                      <a:r>
                        <a:rPr lang="en-US" sz="1500">
                          <a:effectLst/>
                        </a:rPr>
                        <a:t>May 23, 1788</a:t>
                      </a:r>
                    </a:p>
                  </a:txBody>
                  <a:tcPr marL="77702" marR="77702" marT="38851" marB="38851">
                    <a:lnL>
                      <a:noFill/>
                    </a:lnL>
                    <a:lnR>
                      <a:noFill/>
                    </a:lnR>
                    <a:lnT>
                      <a:noFill/>
                    </a:lnT>
                    <a:lnB>
                      <a:noFill/>
                    </a:lnB>
                    <a:solidFill>
                      <a:srgbClr val="FFFFFF"/>
                    </a:solidFill>
                  </a:tcPr>
                </a:tc>
                <a:tc>
                  <a:txBody>
                    <a:bodyPr/>
                    <a:lstStyle/>
                    <a:p>
                      <a:pPr fontAlgn="t"/>
                      <a:r>
                        <a:rPr lang="en-US" sz="1500">
                          <a:effectLst/>
                        </a:rPr>
                        <a:t>149</a:t>
                      </a:r>
                    </a:p>
                  </a:txBody>
                  <a:tcPr marL="77702" marR="77702" marT="38851" marB="38851">
                    <a:lnL>
                      <a:noFill/>
                    </a:lnL>
                    <a:lnR>
                      <a:noFill/>
                    </a:lnR>
                    <a:lnT>
                      <a:noFill/>
                    </a:lnT>
                    <a:lnB>
                      <a:noFill/>
                    </a:lnB>
                    <a:solidFill>
                      <a:srgbClr val="FFFFFF"/>
                    </a:solidFill>
                  </a:tcPr>
                </a:tc>
                <a:tc>
                  <a:txBody>
                    <a:bodyPr/>
                    <a:lstStyle/>
                    <a:p>
                      <a:pPr fontAlgn="t"/>
                      <a:r>
                        <a:rPr lang="en-US" sz="1500">
                          <a:effectLst/>
                        </a:rPr>
                        <a:t>73</a:t>
                      </a:r>
                    </a:p>
                  </a:txBody>
                  <a:tcPr marL="77702" marR="77702" marT="38851" marB="38851">
                    <a:lnL>
                      <a:noFill/>
                    </a:lnL>
                    <a:lnR>
                      <a:noFill/>
                    </a:lnR>
                    <a:lnT>
                      <a:noFill/>
                    </a:lnT>
                    <a:lnB>
                      <a:noFill/>
                    </a:lnB>
                    <a:solidFill>
                      <a:srgbClr val="FFFFFF"/>
                    </a:solidFill>
                  </a:tcPr>
                </a:tc>
              </a:tr>
              <a:tr h="242585">
                <a:tc>
                  <a:txBody>
                    <a:bodyPr/>
                    <a:lstStyle/>
                    <a:p>
                      <a:pPr fontAlgn="t"/>
                      <a:r>
                        <a:rPr lang="en-US" sz="1500">
                          <a:effectLst/>
                        </a:rPr>
                        <a:t>New Hampshire</a:t>
                      </a:r>
                    </a:p>
                  </a:txBody>
                  <a:tcPr marL="77702" marR="77702" marT="38851" marB="38851">
                    <a:lnL>
                      <a:noFill/>
                    </a:lnL>
                    <a:lnR>
                      <a:noFill/>
                    </a:lnR>
                    <a:lnT>
                      <a:noFill/>
                    </a:lnT>
                    <a:lnB>
                      <a:noFill/>
                    </a:lnB>
                    <a:solidFill>
                      <a:srgbClr val="FFFFFF"/>
                    </a:solidFill>
                  </a:tcPr>
                </a:tc>
                <a:tc>
                  <a:txBody>
                    <a:bodyPr/>
                    <a:lstStyle/>
                    <a:p>
                      <a:pPr fontAlgn="t"/>
                      <a:r>
                        <a:rPr lang="en-US" sz="1500">
                          <a:effectLst/>
                        </a:rPr>
                        <a:t>June 21, 1788</a:t>
                      </a:r>
                    </a:p>
                  </a:txBody>
                  <a:tcPr marL="77702" marR="77702" marT="38851" marB="38851">
                    <a:lnL>
                      <a:noFill/>
                    </a:lnL>
                    <a:lnR>
                      <a:noFill/>
                    </a:lnR>
                    <a:lnT>
                      <a:noFill/>
                    </a:lnT>
                    <a:lnB>
                      <a:noFill/>
                    </a:lnB>
                    <a:solidFill>
                      <a:srgbClr val="FFFFFF"/>
                    </a:solidFill>
                  </a:tcPr>
                </a:tc>
                <a:tc>
                  <a:txBody>
                    <a:bodyPr/>
                    <a:lstStyle/>
                    <a:p>
                      <a:pPr fontAlgn="t"/>
                      <a:r>
                        <a:rPr lang="en-US" sz="1500">
                          <a:effectLst/>
                        </a:rPr>
                        <a:t>57</a:t>
                      </a:r>
                    </a:p>
                  </a:txBody>
                  <a:tcPr marL="77702" marR="77702" marT="38851" marB="38851">
                    <a:lnL>
                      <a:noFill/>
                    </a:lnL>
                    <a:lnR>
                      <a:noFill/>
                    </a:lnR>
                    <a:lnT>
                      <a:noFill/>
                    </a:lnT>
                    <a:lnB>
                      <a:noFill/>
                    </a:lnB>
                    <a:solidFill>
                      <a:srgbClr val="FFFFFF"/>
                    </a:solidFill>
                  </a:tcPr>
                </a:tc>
                <a:tc>
                  <a:txBody>
                    <a:bodyPr/>
                    <a:lstStyle/>
                    <a:p>
                      <a:pPr fontAlgn="t"/>
                      <a:r>
                        <a:rPr lang="en-US" sz="1500">
                          <a:effectLst/>
                        </a:rPr>
                        <a:t>47</a:t>
                      </a:r>
                    </a:p>
                  </a:txBody>
                  <a:tcPr marL="77702" marR="77702" marT="38851" marB="38851">
                    <a:lnL>
                      <a:noFill/>
                    </a:lnL>
                    <a:lnR>
                      <a:noFill/>
                    </a:lnR>
                    <a:lnT>
                      <a:noFill/>
                    </a:lnT>
                    <a:lnB>
                      <a:noFill/>
                    </a:lnB>
                    <a:solidFill>
                      <a:srgbClr val="FFFFFF"/>
                    </a:solidFill>
                  </a:tcPr>
                </a:tc>
              </a:tr>
              <a:tr h="242585">
                <a:tc>
                  <a:txBody>
                    <a:bodyPr/>
                    <a:lstStyle/>
                    <a:p>
                      <a:pPr fontAlgn="t"/>
                      <a:r>
                        <a:rPr lang="en-US" sz="1500">
                          <a:effectLst/>
                        </a:rPr>
                        <a:t>Virginia</a:t>
                      </a:r>
                    </a:p>
                  </a:txBody>
                  <a:tcPr marL="77702" marR="77702" marT="38851" marB="38851">
                    <a:lnL>
                      <a:noFill/>
                    </a:lnL>
                    <a:lnR>
                      <a:noFill/>
                    </a:lnR>
                    <a:lnT>
                      <a:noFill/>
                    </a:lnT>
                    <a:lnB>
                      <a:noFill/>
                    </a:lnB>
                    <a:solidFill>
                      <a:srgbClr val="FFFFFF"/>
                    </a:solidFill>
                  </a:tcPr>
                </a:tc>
                <a:tc>
                  <a:txBody>
                    <a:bodyPr/>
                    <a:lstStyle/>
                    <a:p>
                      <a:pPr fontAlgn="t"/>
                      <a:r>
                        <a:rPr lang="en-US" sz="1500">
                          <a:effectLst/>
                        </a:rPr>
                        <a:t>June 25, 1788</a:t>
                      </a:r>
                    </a:p>
                  </a:txBody>
                  <a:tcPr marL="77702" marR="77702" marT="38851" marB="38851">
                    <a:lnL>
                      <a:noFill/>
                    </a:lnL>
                    <a:lnR>
                      <a:noFill/>
                    </a:lnR>
                    <a:lnT>
                      <a:noFill/>
                    </a:lnT>
                    <a:lnB>
                      <a:noFill/>
                    </a:lnB>
                    <a:solidFill>
                      <a:srgbClr val="FFFFFF"/>
                    </a:solidFill>
                  </a:tcPr>
                </a:tc>
                <a:tc>
                  <a:txBody>
                    <a:bodyPr/>
                    <a:lstStyle/>
                    <a:p>
                      <a:pPr fontAlgn="t"/>
                      <a:r>
                        <a:rPr lang="en-US" sz="1500">
                          <a:effectLst/>
                        </a:rPr>
                        <a:t>89</a:t>
                      </a:r>
                    </a:p>
                  </a:txBody>
                  <a:tcPr marL="77702" marR="77702" marT="38851" marB="38851">
                    <a:lnL>
                      <a:noFill/>
                    </a:lnL>
                    <a:lnR>
                      <a:noFill/>
                    </a:lnR>
                    <a:lnT>
                      <a:noFill/>
                    </a:lnT>
                    <a:lnB>
                      <a:noFill/>
                    </a:lnB>
                    <a:solidFill>
                      <a:srgbClr val="FFFFFF"/>
                    </a:solidFill>
                  </a:tcPr>
                </a:tc>
                <a:tc>
                  <a:txBody>
                    <a:bodyPr/>
                    <a:lstStyle/>
                    <a:p>
                      <a:pPr fontAlgn="t"/>
                      <a:r>
                        <a:rPr lang="en-US" sz="1500">
                          <a:effectLst/>
                        </a:rPr>
                        <a:t>79</a:t>
                      </a:r>
                    </a:p>
                  </a:txBody>
                  <a:tcPr marL="77702" marR="77702" marT="38851" marB="38851">
                    <a:lnL>
                      <a:noFill/>
                    </a:lnL>
                    <a:lnR>
                      <a:noFill/>
                    </a:lnR>
                    <a:lnT>
                      <a:noFill/>
                    </a:lnT>
                    <a:lnB>
                      <a:noFill/>
                    </a:lnB>
                    <a:solidFill>
                      <a:srgbClr val="FFFFFF"/>
                    </a:solidFill>
                  </a:tcPr>
                </a:tc>
              </a:tr>
              <a:tr h="242585">
                <a:tc>
                  <a:txBody>
                    <a:bodyPr/>
                    <a:lstStyle/>
                    <a:p>
                      <a:pPr fontAlgn="t"/>
                      <a:r>
                        <a:rPr lang="en-US" sz="1500">
                          <a:effectLst/>
                        </a:rPr>
                        <a:t>New York</a:t>
                      </a:r>
                    </a:p>
                  </a:txBody>
                  <a:tcPr marL="77702" marR="77702" marT="38851" marB="38851">
                    <a:lnL>
                      <a:noFill/>
                    </a:lnL>
                    <a:lnR>
                      <a:noFill/>
                    </a:lnR>
                    <a:lnT>
                      <a:noFill/>
                    </a:lnT>
                    <a:lnB>
                      <a:noFill/>
                    </a:lnB>
                    <a:solidFill>
                      <a:srgbClr val="FFFFFF"/>
                    </a:solidFill>
                  </a:tcPr>
                </a:tc>
                <a:tc>
                  <a:txBody>
                    <a:bodyPr/>
                    <a:lstStyle/>
                    <a:p>
                      <a:pPr fontAlgn="t"/>
                      <a:r>
                        <a:rPr lang="en-US" sz="1500">
                          <a:effectLst/>
                        </a:rPr>
                        <a:t>July 26, 1788</a:t>
                      </a:r>
                    </a:p>
                  </a:txBody>
                  <a:tcPr marL="77702" marR="77702" marT="38851" marB="38851">
                    <a:lnL>
                      <a:noFill/>
                    </a:lnL>
                    <a:lnR>
                      <a:noFill/>
                    </a:lnR>
                    <a:lnT>
                      <a:noFill/>
                    </a:lnT>
                    <a:lnB>
                      <a:noFill/>
                    </a:lnB>
                    <a:solidFill>
                      <a:srgbClr val="FFFFFF"/>
                    </a:solidFill>
                  </a:tcPr>
                </a:tc>
                <a:tc>
                  <a:txBody>
                    <a:bodyPr/>
                    <a:lstStyle/>
                    <a:p>
                      <a:pPr fontAlgn="t"/>
                      <a:r>
                        <a:rPr lang="en-US" sz="1500">
                          <a:effectLst/>
                        </a:rPr>
                        <a:t>30</a:t>
                      </a:r>
                    </a:p>
                  </a:txBody>
                  <a:tcPr marL="77702" marR="77702" marT="38851" marB="38851">
                    <a:lnL>
                      <a:noFill/>
                    </a:lnL>
                    <a:lnR>
                      <a:noFill/>
                    </a:lnR>
                    <a:lnT>
                      <a:noFill/>
                    </a:lnT>
                    <a:lnB>
                      <a:noFill/>
                    </a:lnB>
                    <a:solidFill>
                      <a:srgbClr val="FFFFFF"/>
                    </a:solidFill>
                  </a:tcPr>
                </a:tc>
                <a:tc>
                  <a:txBody>
                    <a:bodyPr/>
                    <a:lstStyle/>
                    <a:p>
                      <a:pPr fontAlgn="t"/>
                      <a:r>
                        <a:rPr lang="en-US" sz="1500">
                          <a:effectLst/>
                        </a:rPr>
                        <a:t>27</a:t>
                      </a:r>
                    </a:p>
                  </a:txBody>
                  <a:tcPr marL="77702" marR="77702" marT="38851" marB="38851">
                    <a:lnL>
                      <a:noFill/>
                    </a:lnL>
                    <a:lnR>
                      <a:noFill/>
                    </a:lnR>
                    <a:lnT>
                      <a:noFill/>
                    </a:lnT>
                    <a:lnB>
                      <a:noFill/>
                    </a:lnB>
                    <a:solidFill>
                      <a:srgbClr val="FFFFFF"/>
                    </a:solidFill>
                  </a:tcPr>
                </a:tc>
              </a:tr>
              <a:tr h="242585">
                <a:tc>
                  <a:txBody>
                    <a:bodyPr/>
                    <a:lstStyle/>
                    <a:p>
                      <a:pPr fontAlgn="t"/>
                      <a:r>
                        <a:rPr lang="en-US" sz="1500">
                          <a:effectLst/>
                        </a:rPr>
                        <a:t>North Carolina</a:t>
                      </a:r>
                    </a:p>
                  </a:txBody>
                  <a:tcPr marL="77702" marR="77702" marT="38851" marB="38851">
                    <a:lnL>
                      <a:noFill/>
                    </a:lnL>
                    <a:lnR>
                      <a:noFill/>
                    </a:lnR>
                    <a:lnT>
                      <a:noFill/>
                    </a:lnT>
                    <a:lnB>
                      <a:noFill/>
                    </a:lnB>
                    <a:solidFill>
                      <a:srgbClr val="FFFFFF"/>
                    </a:solidFill>
                  </a:tcPr>
                </a:tc>
                <a:tc>
                  <a:txBody>
                    <a:bodyPr/>
                    <a:lstStyle/>
                    <a:p>
                      <a:pPr fontAlgn="t"/>
                      <a:r>
                        <a:rPr lang="en-US" sz="1500">
                          <a:effectLst/>
                        </a:rPr>
                        <a:t>November 21, 1789</a:t>
                      </a:r>
                    </a:p>
                  </a:txBody>
                  <a:tcPr marL="77702" marR="77702" marT="38851" marB="38851">
                    <a:lnL>
                      <a:noFill/>
                    </a:lnL>
                    <a:lnR>
                      <a:noFill/>
                    </a:lnR>
                    <a:lnT>
                      <a:noFill/>
                    </a:lnT>
                    <a:lnB>
                      <a:noFill/>
                    </a:lnB>
                    <a:solidFill>
                      <a:srgbClr val="FFFFFF"/>
                    </a:solidFill>
                  </a:tcPr>
                </a:tc>
                <a:tc>
                  <a:txBody>
                    <a:bodyPr/>
                    <a:lstStyle/>
                    <a:p>
                      <a:pPr fontAlgn="t"/>
                      <a:r>
                        <a:rPr lang="en-US" sz="1500">
                          <a:effectLst/>
                        </a:rPr>
                        <a:t>194</a:t>
                      </a:r>
                    </a:p>
                  </a:txBody>
                  <a:tcPr marL="77702" marR="77702" marT="38851" marB="38851">
                    <a:lnL>
                      <a:noFill/>
                    </a:lnL>
                    <a:lnR>
                      <a:noFill/>
                    </a:lnR>
                    <a:lnT>
                      <a:noFill/>
                    </a:lnT>
                    <a:lnB>
                      <a:noFill/>
                    </a:lnB>
                    <a:solidFill>
                      <a:srgbClr val="FFFFFF"/>
                    </a:solidFill>
                  </a:tcPr>
                </a:tc>
                <a:tc>
                  <a:txBody>
                    <a:bodyPr/>
                    <a:lstStyle/>
                    <a:p>
                      <a:pPr fontAlgn="t"/>
                      <a:r>
                        <a:rPr lang="en-US" sz="1500" dirty="0">
                          <a:effectLst/>
                        </a:rPr>
                        <a:t>77</a:t>
                      </a:r>
                    </a:p>
                  </a:txBody>
                  <a:tcPr marL="77702" marR="77702" marT="38851" marB="38851">
                    <a:lnL>
                      <a:noFill/>
                    </a:lnL>
                    <a:lnR>
                      <a:noFill/>
                    </a:lnR>
                    <a:lnT>
                      <a:noFill/>
                    </a:lnT>
                    <a:lnB>
                      <a:noFill/>
                    </a:lnB>
                    <a:solidFill>
                      <a:srgbClr val="FFFFFF"/>
                    </a:solidFill>
                  </a:tcPr>
                </a:tc>
              </a:tr>
              <a:tr h="242585">
                <a:tc>
                  <a:txBody>
                    <a:bodyPr/>
                    <a:lstStyle/>
                    <a:p>
                      <a:pPr fontAlgn="t"/>
                      <a:r>
                        <a:rPr lang="en-US" sz="1500">
                          <a:effectLst/>
                        </a:rPr>
                        <a:t>Rhode Island</a:t>
                      </a:r>
                    </a:p>
                  </a:txBody>
                  <a:tcPr marL="77702" marR="77702" marT="38851" marB="38851">
                    <a:lnL>
                      <a:noFill/>
                    </a:lnL>
                    <a:lnR>
                      <a:noFill/>
                    </a:lnR>
                    <a:lnT>
                      <a:noFill/>
                    </a:lnT>
                    <a:lnB>
                      <a:noFill/>
                    </a:lnB>
                    <a:solidFill>
                      <a:srgbClr val="FFFFFF"/>
                    </a:solidFill>
                  </a:tcPr>
                </a:tc>
                <a:tc>
                  <a:txBody>
                    <a:bodyPr/>
                    <a:lstStyle/>
                    <a:p>
                      <a:pPr fontAlgn="t"/>
                      <a:r>
                        <a:rPr lang="en-US" sz="1500">
                          <a:effectLst/>
                        </a:rPr>
                        <a:t>May 29, 1790</a:t>
                      </a:r>
                    </a:p>
                  </a:txBody>
                  <a:tcPr marL="77702" marR="77702" marT="38851" marB="38851">
                    <a:lnL>
                      <a:noFill/>
                    </a:lnL>
                    <a:lnR>
                      <a:noFill/>
                    </a:lnR>
                    <a:lnT>
                      <a:noFill/>
                    </a:lnT>
                    <a:lnB>
                      <a:noFill/>
                    </a:lnB>
                    <a:solidFill>
                      <a:srgbClr val="FFFFFF"/>
                    </a:solidFill>
                  </a:tcPr>
                </a:tc>
                <a:tc>
                  <a:txBody>
                    <a:bodyPr/>
                    <a:lstStyle/>
                    <a:p>
                      <a:pPr fontAlgn="t"/>
                      <a:r>
                        <a:rPr lang="en-US" sz="1500">
                          <a:effectLst/>
                        </a:rPr>
                        <a:t>34</a:t>
                      </a:r>
                    </a:p>
                  </a:txBody>
                  <a:tcPr marL="77702" marR="77702" marT="38851" marB="38851">
                    <a:lnL>
                      <a:noFill/>
                    </a:lnL>
                    <a:lnR>
                      <a:noFill/>
                    </a:lnR>
                    <a:lnT>
                      <a:noFill/>
                    </a:lnT>
                    <a:lnB>
                      <a:noFill/>
                    </a:lnB>
                    <a:solidFill>
                      <a:srgbClr val="FFFFFF"/>
                    </a:solidFill>
                  </a:tcPr>
                </a:tc>
                <a:tc>
                  <a:txBody>
                    <a:bodyPr/>
                    <a:lstStyle/>
                    <a:p>
                      <a:pPr fontAlgn="t"/>
                      <a:r>
                        <a:rPr lang="en-US" sz="1500" dirty="0">
                          <a:effectLst/>
                        </a:rPr>
                        <a:t>32</a:t>
                      </a:r>
                    </a:p>
                  </a:txBody>
                  <a:tcPr marL="77702" marR="77702" marT="38851" marB="38851">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3687210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199231"/>
            <a:ext cx="9715500" cy="1325563"/>
          </a:xfrm>
        </p:spPr>
        <p:txBody>
          <a:bodyPr>
            <a:normAutofit/>
          </a:bodyPr>
          <a:lstStyle/>
          <a:p>
            <a:r>
              <a:rPr lang="en-US" dirty="0" smtClean="0"/>
              <a:t>Anatomy of The Constitution</a:t>
            </a:r>
            <a:endParaRPr lang="en-US" dirty="0"/>
          </a:p>
        </p:txBody>
      </p:sp>
      <p:sp>
        <p:nvSpPr>
          <p:cNvPr id="3" name="Content Placeholder 2"/>
          <p:cNvSpPr>
            <a:spLocks noGrp="1"/>
          </p:cNvSpPr>
          <p:nvPr>
            <p:ph idx="1"/>
          </p:nvPr>
        </p:nvSpPr>
        <p:spPr>
          <a:xfrm>
            <a:off x="2324100" y="1762125"/>
            <a:ext cx="9715500" cy="4351338"/>
          </a:xfrm>
        </p:spPr>
        <p:txBody>
          <a:bodyPr/>
          <a:lstStyle/>
          <a:p>
            <a:r>
              <a:rPr lang="en-US" dirty="0" smtClean="0"/>
              <a:t>What is the difference between the Declaration of Independence and the US Constitution?</a:t>
            </a:r>
          </a:p>
          <a:p>
            <a:r>
              <a:rPr lang="en-US" dirty="0" smtClean="0"/>
              <a:t>What is the purpose of the Constitution?</a:t>
            </a:r>
          </a:p>
          <a:p>
            <a:r>
              <a:rPr lang="en-US" dirty="0" smtClean="0"/>
              <a:t>What is so special about our constitution?</a:t>
            </a:r>
          </a:p>
          <a:p>
            <a:endParaRPr lang="en-US" dirty="0"/>
          </a:p>
        </p:txBody>
      </p:sp>
      <p:pic>
        <p:nvPicPr>
          <p:cNvPr id="1026" name="Picture 2" descr="Image result for constit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098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onstitu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4375" y="4070003"/>
            <a:ext cx="3286125" cy="24720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858305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V</a:t>
            </a:r>
            <a:endParaRPr lang="en-US" dirty="0"/>
          </a:p>
        </p:txBody>
      </p:sp>
      <p:sp>
        <p:nvSpPr>
          <p:cNvPr id="3" name="Content Placeholder 2"/>
          <p:cNvSpPr>
            <a:spLocks noGrp="1"/>
          </p:cNvSpPr>
          <p:nvPr>
            <p:ph idx="1"/>
          </p:nvPr>
        </p:nvSpPr>
        <p:spPr/>
        <p:txBody>
          <a:bodyPr/>
          <a:lstStyle/>
          <a:p>
            <a:r>
              <a:rPr lang="en-US" dirty="0" smtClean="0"/>
              <a:t>How do you alter the constitution…</a:t>
            </a:r>
          </a:p>
          <a:p>
            <a:pPr lvl="1"/>
            <a:r>
              <a:rPr lang="en-US" dirty="0" smtClean="0"/>
              <a:t>Amend it…</a:t>
            </a:r>
          </a:p>
          <a:p>
            <a:pPr lvl="1"/>
            <a:r>
              <a:rPr lang="en-US" dirty="0" smtClean="0"/>
              <a:t>How</a:t>
            </a:r>
          </a:p>
          <a:p>
            <a:pPr lvl="1"/>
            <a:r>
              <a:rPr lang="en-US" dirty="0" smtClean="0"/>
              <a:t>Propose it and then you ratify it.</a:t>
            </a:r>
          </a:p>
          <a:p>
            <a:pPr lvl="1"/>
            <a:endParaRPr lang="en-US" dirty="0" smtClean="0"/>
          </a:p>
          <a:p>
            <a:endParaRPr lang="en-US" dirty="0"/>
          </a:p>
        </p:txBody>
      </p:sp>
    </p:spTree>
    <p:extLst>
      <p:ext uri="{BB962C8B-B14F-4D97-AF65-F5344CB8AC3E}">
        <p14:creationId xmlns:p14="http://schemas.microsoft.com/office/powerpoint/2010/main" val="3176434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4900" y="96658"/>
            <a:ext cx="8978900" cy="1325563"/>
          </a:xfrm>
        </p:spPr>
        <p:txBody>
          <a:bodyPr/>
          <a:lstStyle/>
          <a:p>
            <a:r>
              <a:rPr lang="en-US" dirty="0" smtClean="0"/>
              <a:t>Article V</a:t>
            </a:r>
            <a:endParaRPr lang="en-US" dirty="0"/>
          </a:p>
        </p:txBody>
      </p:sp>
      <p:sp>
        <p:nvSpPr>
          <p:cNvPr id="3" name="Content Placeholder 2"/>
          <p:cNvSpPr>
            <a:spLocks noGrp="1"/>
          </p:cNvSpPr>
          <p:nvPr>
            <p:ph idx="1"/>
          </p:nvPr>
        </p:nvSpPr>
        <p:spPr/>
        <p:txBody>
          <a:bodyPr/>
          <a:lstStyle/>
          <a:p>
            <a:endParaRPr lang="en-US"/>
          </a:p>
        </p:txBody>
      </p:sp>
      <p:pic>
        <p:nvPicPr>
          <p:cNvPr id="1026" name="Picture 2" descr="Image result for how to amend the constitution...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4789" y="1422221"/>
            <a:ext cx="9777565" cy="54357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843375" y="4045907"/>
            <a:ext cx="2417524" cy="369332"/>
          </a:xfrm>
          <a:prstGeom prst="rect">
            <a:avLst/>
          </a:prstGeom>
          <a:noFill/>
        </p:spPr>
        <p:txBody>
          <a:bodyPr wrap="square" rtlCol="0">
            <a:spAutoFit/>
          </a:bodyPr>
          <a:lstStyle/>
          <a:p>
            <a:pPr algn="ctr"/>
            <a:r>
              <a:rPr lang="en-US" dirty="0" smtClean="0"/>
              <a:t>38</a:t>
            </a:r>
            <a:endParaRPr lang="en-US" dirty="0"/>
          </a:p>
        </p:txBody>
      </p:sp>
    </p:spTree>
    <p:extLst>
      <p:ext uri="{BB962C8B-B14F-4D97-AF65-F5344CB8AC3E}">
        <p14:creationId xmlns:p14="http://schemas.microsoft.com/office/powerpoint/2010/main" val="31869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Out of 33 approved amendments only 27 have ever been ratified.</a:t>
            </a:r>
          </a:p>
          <a:p>
            <a:endParaRPr lang="en-US" dirty="0"/>
          </a:p>
        </p:txBody>
      </p:sp>
    </p:spTree>
    <p:extLst>
      <p:ext uri="{BB962C8B-B14F-4D97-AF65-F5344CB8AC3E}">
        <p14:creationId xmlns:p14="http://schemas.microsoft.com/office/powerpoint/2010/main" val="2445669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Review</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How many senators</a:t>
            </a:r>
          </a:p>
          <a:p>
            <a:pPr marL="514350" indent="-514350">
              <a:buFont typeface="+mj-lt"/>
              <a:buAutoNum type="arabicPeriod"/>
            </a:pPr>
            <a:r>
              <a:rPr lang="en-US" dirty="0" smtClean="0"/>
              <a:t>How many members of the house</a:t>
            </a:r>
          </a:p>
          <a:p>
            <a:pPr marL="514350" indent="-514350">
              <a:buFont typeface="+mj-lt"/>
              <a:buAutoNum type="arabicPeriod"/>
            </a:pPr>
            <a:r>
              <a:rPr lang="en-US" dirty="0" smtClean="0"/>
              <a:t>How many articles are in the constitution</a:t>
            </a:r>
          </a:p>
          <a:p>
            <a:pPr marL="514350" indent="-514350">
              <a:buFont typeface="+mj-lt"/>
              <a:buAutoNum type="arabicPeriod"/>
            </a:pPr>
            <a:r>
              <a:rPr lang="en-US" dirty="0" smtClean="0"/>
              <a:t>Which article describes the length of a presidents term</a:t>
            </a:r>
          </a:p>
          <a:p>
            <a:pPr marL="514350" indent="-514350">
              <a:buFont typeface="+mj-lt"/>
              <a:buAutoNum type="arabicPeriod"/>
            </a:pPr>
            <a:r>
              <a:rPr lang="en-US" dirty="0" smtClean="0"/>
              <a:t>How long do you serve if you are a </a:t>
            </a:r>
          </a:p>
          <a:p>
            <a:pPr lvl="1"/>
            <a:r>
              <a:rPr lang="en-US" dirty="0" smtClean="0"/>
              <a:t>Senator</a:t>
            </a:r>
          </a:p>
          <a:p>
            <a:pPr lvl="1"/>
            <a:r>
              <a:rPr lang="en-US" dirty="0" smtClean="0"/>
              <a:t>President</a:t>
            </a:r>
          </a:p>
          <a:p>
            <a:pPr lvl="1"/>
            <a:r>
              <a:rPr lang="en-US" dirty="0" smtClean="0"/>
              <a:t>Member of the House of Representatives</a:t>
            </a:r>
          </a:p>
          <a:p>
            <a:pPr lvl="1"/>
            <a:r>
              <a:rPr lang="en-US" dirty="0" smtClean="0"/>
              <a:t>Supreme Court Justice</a:t>
            </a:r>
            <a:endParaRPr lang="en-US" dirty="0"/>
          </a:p>
        </p:txBody>
      </p:sp>
    </p:spTree>
    <p:extLst>
      <p:ext uri="{BB962C8B-B14F-4D97-AF65-F5344CB8AC3E}">
        <p14:creationId xmlns:p14="http://schemas.microsoft.com/office/powerpoint/2010/main" val="2070418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Review</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6"/>
            </a:pPr>
            <a:r>
              <a:rPr lang="en-US" dirty="0" smtClean="0"/>
              <a:t>How many states must ratify an Amendment?</a:t>
            </a:r>
          </a:p>
          <a:p>
            <a:pPr marL="514350" indent="-514350">
              <a:buFont typeface="+mj-lt"/>
              <a:buAutoNum type="arabicPeriod" startAt="6"/>
            </a:pPr>
            <a:r>
              <a:rPr lang="en-US" dirty="0" smtClean="0"/>
              <a:t>The president has two powers with very little check on them …what are they?</a:t>
            </a:r>
          </a:p>
          <a:p>
            <a:pPr marL="514350" indent="-514350">
              <a:buFont typeface="+mj-lt"/>
              <a:buAutoNum type="arabicPeriod" startAt="6"/>
            </a:pPr>
            <a:r>
              <a:rPr lang="en-US" dirty="0" smtClean="0"/>
              <a:t>What does extradite mean?</a:t>
            </a:r>
          </a:p>
          <a:p>
            <a:pPr marL="514350" indent="-514350">
              <a:buFont typeface="+mj-lt"/>
              <a:buAutoNum type="arabicPeriod" startAt="6"/>
            </a:pPr>
            <a:r>
              <a:rPr lang="en-US" dirty="0" smtClean="0"/>
              <a:t>How do you become a Supreme Courte Justice?</a:t>
            </a:r>
          </a:p>
          <a:p>
            <a:pPr marL="514350" indent="-514350">
              <a:buFont typeface="+mj-lt"/>
              <a:buAutoNum type="arabicPeriod" startAt="6"/>
            </a:pPr>
            <a:r>
              <a:rPr lang="en-US" dirty="0" smtClean="0"/>
              <a:t>The constitution gives which branch of the government the most power?</a:t>
            </a:r>
          </a:p>
          <a:p>
            <a:endParaRPr lang="en-US" dirty="0"/>
          </a:p>
        </p:txBody>
      </p:sp>
    </p:spTree>
    <p:extLst>
      <p:ext uri="{BB962C8B-B14F-4D97-AF65-F5344CB8AC3E}">
        <p14:creationId xmlns:p14="http://schemas.microsoft.com/office/powerpoint/2010/main" val="3636200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11"/>
            </a:pPr>
            <a:r>
              <a:rPr lang="en-US" dirty="0" smtClean="0"/>
              <a:t>Name three powers of the president</a:t>
            </a:r>
          </a:p>
          <a:p>
            <a:pPr marL="514350" indent="-514350">
              <a:buFont typeface="+mj-lt"/>
              <a:buAutoNum type="arabicPeriod" startAt="11"/>
            </a:pPr>
            <a:r>
              <a:rPr lang="en-US" dirty="0" smtClean="0"/>
              <a:t>Name 3 congressional powers.</a:t>
            </a:r>
          </a:p>
          <a:p>
            <a:pPr marL="514350" indent="-514350">
              <a:buFont typeface="+mj-lt"/>
              <a:buAutoNum type="arabicPeriod" startAt="11"/>
            </a:pPr>
            <a:r>
              <a:rPr lang="en-US" dirty="0" smtClean="0"/>
              <a:t>What title is given to collection of presidential advisors who oversee his departments?</a:t>
            </a:r>
          </a:p>
          <a:p>
            <a:pPr marL="514350" indent="-514350">
              <a:buFont typeface="+mj-lt"/>
              <a:buAutoNum type="arabicPeriod" startAt="11"/>
            </a:pPr>
            <a:r>
              <a:rPr lang="en-US" dirty="0" smtClean="0"/>
              <a:t>Why are do Supreme Court Justices serve the terms they do?</a:t>
            </a:r>
          </a:p>
          <a:p>
            <a:pPr marL="514350" indent="-514350">
              <a:buFont typeface="+mj-lt"/>
              <a:buAutoNum type="arabicPeriod" startAt="11"/>
            </a:pPr>
            <a:r>
              <a:rPr lang="en-US" dirty="0" smtClean="0"/>
              <a:t>What are the first 10 changes to the constitution called?</a:t>
            </a:r>
            <a:endParaRPr lang="en-US" dirty="0"/>
          </a:p>
        </p:txBody>
      </p:sp>
    </p:spTree>
    <p:extLst>
      <p:ext uri="{BB962C8B-B14F-4D97-AF65-F5344CB8AC3E}">
        <p14:creationId xmlns:p14="http://schemas.microsoft.com/office/powerpoint/2010/main" val="2033086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199231"/>
            <a:ext cx="9715500" cy="1325563"/>
          </a:xfrm>
        </p:spPr>
        <p:txBody>
          <a:bodyPr>
            <a:normAutofit/>
          </a:bodyPr>
          <a:lstStyle/>
          <a:p>
            <a:r>
              <a:rPr lang="en-US" dirty="0" smtClean="0"/>
              <a:t>Anatomy of The Constitution</a:t>
            </a:r>
            <a:endParaRPr lang="en-US" dirty="0"/>
          </a:p>
        </p:txBody>
      </p:sp>
      <p:sp>
        <p:nvSpPr>
          <p:cNvPr id="3" name="Content Placeholder 2"/>
          <p:cNvSpPr>
            <a:spLocks noGrp="1"/>
          </p:cNvSpPr>
          <p:nvPr>
            <p:ph idx="1"/>
          </p:nvPr>
        </p:nvSpPr>
        <p:spPr>
          <a:xfrm>
            <a:off x="2324100" y="1762125"/>
            <a:ext cx="9715500" cy="4351338"/>
          </a:xfrm>
        </p:spPr>
        <p:txBody>
          <a:bodyPr/>
          <a:lstStyle/>
          <a:p>
            <a:r>
              <a:rPr lang="en-US" dirty="0" smtClean="0"/>
              <a:t>What is so special about our constitution?</a:t>
            </a:r>
          </a:p>
          <a:p>
            <a:endParaRPr lang="en-US" dirty="0"/>
          </a:p>
        </p:txBody>
      </p:sp>
      <p:pic>
        <p:nvPicPr>
          <p:cNvPr id="1026" name="Picture 2" descr="Image result for constit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098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onstitu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4375" y="4070003"/>
            <a:ext cx="3286125" cy="24720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295795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Preamble</a:t>
            </a:r>
            <a:endParaRPr lang="en-US" dirty="0"/>
          </a:p>
        </p:txBody>
      </p:sp>
      <p:sp>
        <p:nvSpPr>
          <p:cNvPr id="3" name="Content Placeholder 2"/>
          <p:cNvSpPr>
            <a:spLocks noGrp="1"/>
          </p:cNvSpPr>
          <p:nvPr>
            <p:ph idx="1"/>
          </p:nvPr>
        </p:nvSpPr>
        <p:spPr/>
        <p:txBody>
          <a:bodyPr/>
          <a:lstStyle/>
          <a:p>
            <a:r>
              <a:rPr lang="en-US" dirty="0" smtClean="0"/>
              <a:t>Can you fill in the blanks?</a:t>
            </a:r>
          </a:p>
          <a:p>
            <a:r>
              <a:rPr lang="en-US" dirty="0" smtClean="0"/>
              <a:t>Introduction to the ideals of the constitution?</a:t>
            </a:r>
          </a:p>
          <a:p>
            <a:r>
              <a:rPr lang="en-US" dirty="0" smtClean="0"/>
              <a:t>Why is the beginning so radical?</a:t>
            </a:r>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7345791" y="3140075"/>
            <a:ext cx="4947809" cy="3717925"/>
          </a:xfrm>
          <a:prstGeom prst="rect">
            <a:avLst/>
          </a:prstGeom>
        </p:spPr>
      </p:pic>
    </p:spTree>
    <p:extLst>
      <p:ext uri="{BB962C8B-B14F-4D97-AF65-F5344CB8AC3E}">
        <p14:creationId xmlns:p14="http://schemas.microsoft.com/office/powerpoint/2010/main" val="2850776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4900" y="-159167"/>
            <a:ext cx="8978900" cy="1325563"/>
          </a:xfrm>
        </p:spPr>
        <p:txBody>
          <a:bodyPr/>
          <a:lstStyle/>
          <a:p>
            <a:r>
              <a:rPr lang="en-US" dirty="0" smtClean="0"/>
              <a:t>Article 1</a:t>
            </a:r>
            <a:endParaRPr lang="en-US" dirty="0"/>
          </a:p>
        </p:txBody>
      </p:sp>
      <p:sp>
        <p:nvSpPr>
          <p:cNvPr id="3" name="Content Placeholder 2"/>
          <p:cNvSpPr>
            <a:spLocks noGrp="1"/>
          </p:cNvSpPr>
          <p:nvPr>
            <p:ph idx="1"/>
          </p:nvPr>
        </p:nvSpPr>
        <p:spPr>
          <a:xfrm>
            <a:off x="2374900" y="912853"/>
            <a:ext cx="8978900" cy="4351338"/>
          </a:xfrm>
        </p:spPr>
        <p:txBody>
          <a:bodyPr/>
          <a:lstStyle/>
          <a:p>
            <a:r>
              <a:rPr lang="en-US" dirty="0" smtClean="0"/>
              <a:t>Outlines the purpose and responsibilities of the </a:t>
            </a:r>
            <a:r>
              <a:rPr lang="en-US" b="1" dirty="0" smtClean="0">
                <a:solidFill>
                  <a:srgbClr val="660033"/>
                </a:solidFill>
              </a:rPr>
              <a:t>legislative </a:t>
            </a:r>
            <a:r>
              <a:rPr lang="en-US" dirty="0" smtClean="0"/>
              <a:t>branch known as </a:t>
            </a:r>
            <a:r>
              <a:rPr lang="en-US" dirty="0" smtClean="0">
                <a:solidFill>
                  <a:srgbClr val="660033"/>
                </a:solidFill>
              </a:rPr>
              <a:t>Congress </a:t>
            </a:r>
            <a:r>
              <a:rPr lang="en-US" dirty="0" smtClean="0"/>
              <a:t>is essential in a representative democracy or…..</a:t>
            </a:r>
          </a:p>
          <a:p>
            <a:pPr lvl="1"/>
            <a:r>
              <a:rPr lang="en-US" dirty="0" smtClean="0"/>
              <a:t>Republic</a:t>
            </a:r>
          </a:p>
          <a:p>
            <a:r>
              <a:rPr lang="en-US" dirty="0" smtClean="0"/>
              <a:t>Congress is bi-cameral meaning its divided into two houses also called chambers</a:t>
            </a:r>
          </a:p>
          <a:p>
            <a:pPr lvl="1"/>
            <a:r>
              <a:rPr lang="en-US" dirty="0" smtClean="0"/>
              <a:t>Senate</a:t>
            </a:r>
          </a:p>
          <a:p>
            <a:pPr lvl="1"/>
            <a:r>
              <a:rPr lang="en-US" dirty="0" smtClean="0"/>
              <a:t>House of representatives</a:t>
            </a:r>
          </a:p>
          <a:p>
            <a:pPr lvl="1"/>
            <a:endParaRPr lang="en-US" dirty="0" smtClean="0"/>
          </a:p>
          <a:p>
            <a:endParaRPr lang="en-US" dirty="0"/>
          </a:p>
        </p:txBody>
      </p:sp>
      <p:pic>
        <p:nvPicPr>
          <p:cNvPr id="2050" name="Picture 2" descr="Image result for article 1 of the constitution"/>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16198" y="4598484"/>
            <a:ext cx="3075802" cy="23068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srcRect t="13672"/>
          <a:stretch/>
        </p:blipFill>
        <p:spPr>
          <a:xfrm>
            <a:off x="2374900" y="4401948"/>
            <a:ext cx="6547088" cy="2333387"/>
          </a:xfrm>
          <a:prstGeom prst="rect">
            <a:avLst/>
          </a:prstGeom>
        </p:spPr>
      </p:pic>
    </p:spTree>
    <p:extLst>
      <p:ext uri="{BB962C8B-B14F-4D97-AF65-F5344CB8AC3E}">
        <p14:creationId xmlns:p14="http://schemas.microsoft.com/office/powerpoint/2010/main" val="275096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539" y="9409"/>
            <a:ext cx="8978900" cy="1325563"/>
          </a:xfrm>
        </p:spPr>
        <p:txBody>
          <a:bodyPr/>
          <a:lstStyle/>
          <a:p>
            <a:r>
              <a:rPr lang="en-US" dirty="0" smtClean="0"/>
              <a:t>Article 1 - Congress</a:t>
            </a:r>
            <a:endParaRPr lang="en-US" dirty="0"/>
          </a:p>
        </p:txBody>
      </p:sp>
      <p:sp>
        <p:nvSpPr>
          <p:cNvPr id="3" name="Content Placeholder 2"/>
          <p:cNvSpPr>
            <a:spLocks noGrp="1"/>
          </p:cNvSpPr>
          <p:nvPr>
            <p:ph idx="1"/>
          </p:nvPr>
        </p:nvSpPr>
        <p:spPr>
          <a:xfrm>
            <a:off x="2374900" y="1334972"/>
            <a:ext cx="8978900" cy="4351338"/>
          </a:xfrm>
        </p:spPr>
        <p:txBody>
          <a:bodyPr/>
          <a:lstStyle/>
          <a:p>
            <a:r>
              <a:rPr lang="en-US" dirty="0" smtClean="0"/>
              <a:t>Senate – Most powerful</a:t>
            </a:r>
          </a:p>
          <a:p>
            <a:r>
              <a:rPr lang="en-US" dirty="0" smtClean="0"/>
              <a:t>Equal representation for each state</a:t>
            </a:r>
          </a:p>
          <a:p>
            <a:r>
              <a:rPr lang="en-US" dirty="0" smtClean="0"/>
              <a:t>6 years</a:t>
            </a:r>
          </a:p>
          <a:p>
            <a:r>
              <a:rPr lang="en-US" dirty="0" smtClean="0"/>
              <a:t>30 years old and a citizen for 9 years</a:t>
            </a:r>
          </a:p>
          <a:p>
            <a:r>
              <a:rPr lang="en-US" dirty="0" smtClean="0"/>
              <a:t>Senators can</a:t>
            </a:r>
          </a:p>
          <a:p>
            <a:pPr lvl="1"/>
            <a:r>
              <a:rPr lang="en-US" dirty="0" smtClean="0"/>
              <a:t>Confirm Appointments</a:t>
            </a:r>
          </a:p>
          <a:p>
            <a:pPr lvl="1"/>
            <a:r>
              <a:rPr lang="en-US" dirty="0" smtClean="0"/>
              <a:t>Ratify Treaties</a:t>
            </a:r>
          </a:p>
          <a:p>
            <a:pPr lvl="1"/>
            <a:r>
              <a:rPr lang="en-US" dirty="0" smtClean="0"/>
              <a:t>Remove a president from office</a:t>
            </a:r>
            <a:endParaRPr lang="en-US" dirty="0"/>
          </a:p>
        </p:txBody>
      </p:sp>
      <p:pic>
        <p:nvPicPr>
          <p:cNvPr id="6" name="Picture 5"/>
          <p:cNvPicPr>
            <a:picLocks noChangeAspect="1"/>
          </p:cNvPicPr>
          <p:nvPr/>
        </p:nvPicPr>
        <p:blipFill>
          <a:blip r:embed="rId2">
            <a:clrChange>
              <a:clrFrom>
                <a:srgbClr val="FEFEFE"/>
              </a:clrFrom>
              <a:clrTo>
                <a:srgbClr val="FEFEFE">
                  <a:alpha val="0"/>
                </a:srgbClr>
              </a:clrTo>
            </a:clrChange>
          </a:blip>
          <a:stretch>
            <a:fillRect/>
          </a:stretch>
        </p:blipFill>
        <p:spPr>
          <a:xfrm>
            <a:off x="9961756" y="1"/>
            <a:ext cx="2230244" cy="2230244"/>
          </a:xfrm>
          <a:prstGeom prst="rect">
            <a:avLst/>
          </a:prstGeom>
        </p:spPr>
      </p:pic>
      <p:pic>
        <p:nvPicPr>
          <p:cNvPr id="7" name="Picture 6"/>
          <p:cNvPicPr>
            <a:picLocks noChangeAspect="1"/>
          </p:cNvPicPr>
          <p:nvPr/>
        </p:nvPicPr>
        <p:blipFill>
          <a:blip r:embed="rId3"/>
          <a:stretch>
            <a:fillRect/>
          </a:stretch>
        </p:blipFill>
        <p:spPr>
          <a:xfrm>
            <a:off x="7826762" y="3555808"/>
            <a:ext cx="4269987" cy="3202490"/>
          </a:xfrm>
          <a:prstGeom prst="rect">
            <a:avLst/>
          </a:prstGeom>
        </p:spPr>
      </p:pic>
    </p:spTree>
    <p:extLst>
      <p:ext uri="{BB962C8B-B14F-4D97-AF65-F5344CB8AC3E}">
        <p14:creationId xmlns:p14="http://schemas.microsoft.com/office/powerpoint/2010/main" val="391083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1 - Congress</a:t>
            </a:r>
            <a:endParaRPr lang="en-US" dirty="0"/>
          </a:p>
        </p:txBody>
      </p:sp>
      <p:sp>
        <p:nvSpPr>
          <p:cNvPr id="3" name="Content Placeholder 2"/>
          <p:cNvSpPr>
            <a:spLocks noGrp="1"/>
          </p:cNvSpPr>
          <p:nvPr>
            <p:ph idx="1"/>
          </p:nvPr>
        </p:nvSpPr>
        <p:spPr>
          <a:xfrm>
            <a:off x="2374900" y="1825625"/>
            <a:ext cx="4728427" cy="4351338"/>
          </a:xfrm>
        </p:spPr>
        <p:txBody>
          <a:bodyPr>
            <a:normAutofit lnSpcReduction="10000"/>
          </a:bodyPr>
          <a:lstStyle/>
          <a:p>
            <a:r>
              <a:rPr lang="en-US" dirty="0" smtClean="0"/>
              <a:t>House of Representatives – peoples house</a:t>
            </a:r>
          </a:p>
          <a:p>
            <a:r>
              <a:rPr lang="en-US" dirty="0" smtClean="0"/>
              <a:t>Based on population - 435</a:t>
            </a:r>
          </a:p>
          <a:p>
            <a:r>
              <a:rPr lang="en-US" dirty="0" smtClean="0"/>
              <a:t>2 years</a:t>
            </a:r>
          </a:p>
          <a:p>
            <a:r>
              <a:rPr lang="en-US" dirty="0" smtClean="0"/>
              <a:t> 25 years old and a citizen for 7 years</a:t>
            </a:r>
          </a:p>
          <a:p>
            <a:r>
              <a:rPr lang="en-US" dirty="0" smtClean="0"/>
              <a:t>Most </a:t>
            </a:r>
            <a:r>
              <a:rPr lang="en-US" dirty="0" smtClean="0"/>
              <a:t>bills originate in the House</a:t>
            </a:r>
          </a:p>
          <a:p>
            <a:r>
              <a:rPr lang="en-US" dirty="0" smtClean="0"/>
              <a:t>House decides to impeach (indictment) </a:t>
            </a:r>
            <a:endParaRPr lang="en-US" dirty="0"/>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92459" y="320675"/>
            <a:ext cx="2190717" cy="2190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stretch>
            <a:fillRect/>
          </a:stretch>
        </p:blipFill>
        <p:spPr>
          <a:xfrm>
            <a:off x="7103327" y="3411231"/>
            <a:ext cx="4911088" cy="3206829"/>
          </a:xfrm>
          <a:prstGeom prst="rect">
            <a:avLst/>
          </a:prstGeom>
        </p:spPr>
      </p:pic>
    </p:spTree>
    <p:extLst>
      <p:ext uri="{BB962C8B-B14F-4D97-AF65-F5344CB8AC3E}">
        <p14:creationId xmlns:p14="http://schemas.microsoft.com/office/powerpoint/2010/main" val="934289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Congressional Responsibilities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Collect Taxes</a:t>
            </a:r>
          </a:p>
          <a:p>
            <a:r>
              <a:rPr lang="en-US" dirty="0" smtClean="0"/>
              <a:t>Borrow Money </a:t>
            </a:r>
          </a:p>
          <a:p>
            <a:r>
              <a:rPr lang="en-US" dirty="0" smtClean="0"/>
              <a:t>Regulate Trade</a:t>
            </a:r>
          </a:p>
          <a:p>
            <a:r>
              <a:rPr lang="en-US" dirty="0" smtClean="0"/>
              <a:t>Make Money</a:t>
            </a:r>
          </a:p>
          <a:p>
            <a:r>
              <a:rPr lang="en-US" dirty="0" smtClean="0"/>
              <a:t>Create  A </a:t>
            </a:r>
            <a:r>
              <a:rPr lang="en-US" dirty="0"/>
              <a:t>P</a:t>
            </a:r>
            <a:r>
              <a:rPr lang="en-US" dirty="0" smtClean="0"/>
              <a:t>ost Office</a:t>
            </a:r>
          </a:p>
          <a:p>
            <a:r>
              <a:rPr lang="en-US" dirty="0" smtClean="0"/>
              <a:t>Patents</a:t>
            </a:r>
          </a:p>
          <a:p>
            <a:r>
              <a:rPr lang="en-US" dirty="0" smtClean="0"/>
              <a:t>Create courts</a:t>
            </a:r>
          </a:p>
          <a:p>
            <a:r>
              <a:rPr lang="en-US" dirty="0" smtClean="0"/>
              <a:t>Punish Pirates</a:t>
            </a:r>
          </a:p>
          <a:p>
            <a:r>
              <a:rPr lang="en-US" dirty="0" smtClean="0"/>
              <a:t>Declare war…sort of</a:t>
            </a:r>
          </a:p>
          <a:p>
            <a:r>
              <a:rPr lang="en-US" dirty="0" smtClean="0"/>
              <a:t>Laws that are necessary and proper</a:t>
            </a:r>
          </a:p>
          <a:p>
            <a:endParaRPr lang="en-US" dirty="0"/>
          </a:p>
        </p:txBody>
      </p:sp>
    </p:spTree>
    <p:extLst>
      <p:ext uri="{BB962C8B-B14F-4D97-AF65-F5344CB8AC3E}">
        <p14:creationId xmlns:p14="http://schemas.microsoft.com/office/powerpoint/2010/main" val="3249993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II</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President- Chief Executive – executes the laws – carries them out</a:t>
            </a:r>
          </a:p>
          <a:p>
            <a:pPr lvl="1"/>
            <a:r>
              <a:rPr lang="en-US" dirty="0" smtClean="0"/>
              <a:t>Elected for a term of  years</a:t>
            </a:r>
          </a:p>
          <a:p>
            <a:pPr lvl="1"/>
            <a:r>
              <a:rPr lang="en-US" dirty="0" smtClean="0"/>
              <a:t>Must be 35 years old</a:t>
            </a:r>
          </a:p>
          <a:p>
            <a:pPr lvl="1"/>
            <a:r>
              <a:rPr lang="en-US" dirty="0" smtClean="0"/>
              <a:t>A natural born citizen of the US</a:t>
            </a:r>
          </a:p>
          <a:p>
            <a:pPr lvl="1"/>
            <a:r>
              <a:rPr lang="en-US" dirty="0" smtClean="0"/>
              <a:t>And a resident for 14 years.</a:t>
            </a:r>
          </a:p>
          <a:p>
            <a:r>
              <a:rPr lang="en-US" dirty="0" smtClean="0"/>
              <a:t>Duties</a:t>
            </a:r>
          </a:p>
          <a:p>
            <a:pPr lvl="1"/>
            <a:r>
              <a:rPr lang="en-US" dirty="0" smtClean="0"/>
              <a:t>Commander and chief</a:t>
            </a:r>
          </a:p>
          <a:p>
            <a:pPr lvl="1"/>
            <a:r>
              <a:rPr lang="en-US" dirty="0" smtClean="0"/>
              <a:t>Maintains a cabinet to execute the demands of the office</a:t>
            </a:r>
          </a:p>
          <a:p>
            <a:pPr lvl="2"/>
            <a:r>
              <a:rPr lang="en-US" dirty="0" smtClean="0"/>
              <a:t>Vice president and 15 executive departments</a:t>
            </a:r>
          </a:p>
          <a:p>
            <a:pPr lvl="1"/>
            <a:r>
              <a:rPr lang="en-US" dirty="0" smtClean="0"/>
              <a:t>Negotiate treaties</a:t>
            </a:r>
          </a:p>
          <a:p>
            <a:pPr lvl="1"/>
            <a:r>
              <a:rPr lang="en-US" dirty="0" smtClean="0"/>
              <a:t>Represents the US to foreign countries</a:t>
            </a:r>
          </a:p>
          <a:p>
            <a:pPr lvl="1"/>
            <a:r>
              <a:rPr lang="en-US" dirty="0" smtClean="0"/>
              <a:t>Grants pardons/clemency</a:t>
            </a:r>
          </a:p>
          <a:p>
            <a:pPr lvl="1"/>
            <a:r>
              <a:rPr lang="en-US" dirty="0" smtClean="0"/>
              <a:t>Executive orders</a:t>
            </a:r>
            <a:endParaRPr lang="en-US" dirty="0"/>
          </a:p>
        </p:txBody>
      </p:sp>
    </p:spTree>
    <p:extLst>
      <p:ext uri="{BB962C8B-B14F-4D97-AF65-F5344CB8AC3E}">
        <p14:creationId xmlns:p14="http://schemas.microsoft.com/office/powerpoint/2010/main" val="1494130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968</Words>
  <Application>Microsoft Office PowerPoint</Application>
  <PresentationFormat>Custom</PresentationFormat>
  <Paragraphs>225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Can you beat the people on the Street</vt:lpstr>
      <vt:lpstr>Anatomy of The Constitution</vt:lpstr>
      <vt:lpstr>Anatomy of The Constitution</vt:lpstr>
      <vt:lpstr>Preamble</vt:lpstr>
      <vt:lpstr>Article 1</vt:lpstr>
      <vt:lpstr>Article 1 - Congress</vt:lpstr>
      <vt:lpstr>Article 1 - Congress</vt:lpstr>
      <vt:lpstr>Congressional Responsibilities</vt:lpstr>
      <vt:lpstr>Article II</vt:lpstr>
      <vt:lpstr>President’s cabinet</vt:lpstr>
      <vt:lpstr>Presidential Cabinet</vt:lpstr>
      <vt:lpstr>Presidential Cabinet</vt:lpstr>
      <vt:lpstr>Examples of Executive Orders</vt:lpstr>
      <vt:lpstr>PowerPoint Presentation</vt:lpstr>
      <vt:lpstr>Article III</vt:lpstr>
      <vt:lpstr>Article IV </vt:lpstr>
      <vt:lpstr>Article V</vt:lpstr>
      <vt:lpstr>Article VI</vt:lpstr>
      <vt:lpstr>Article VIII</vt:lpstr>
      <vt:lpstr>Article V</vt:lpstr>
      <vt:lpstr>Article V</vt:lpstr>
      <vt:lpstr>PowerPoint Presentation</vt:lpstr>
      <vt:lpstr>Quiz Review</vt:lpstr>
      <vt:lpstr>Quiz Review</vt:lpstr>
      <vt:lpstr>Review</vt:lpstr>
    </vt:vector>
  </TitlesOfParts>
  <Company>Wappingers 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you beat the people on the Street</dc:title>
  <dc:creator>elizabeth scheffel</dc:creator>
  <cp:lastModifiedBy>wcsd</cp:lastModifiedBy>
  <cp:revision>24</cp:revision>
  <dcterms:created xsi:type="dcterms:W3CDTF">2017-10-17T14:30:02Z</dcterms:created>
  <dcterms:modified xsi:type="dcterms:W3CDTF">2018-01-12T14:51:37Z</dcterms:modified>
</cp:coreProperties>
</file>