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Lato" panose="020B0604020202020204" charset="0"/>
      <p:regular r:id="rId18"/>
      <p:bold r:id="rId19"/>
      <p:italic r:id="rId20"/>
      <p:boldItalic r:id="rId21"/>
    </p:embeddedFont>
    <p:embeddedFont>
      <p:font typeface="Raleway"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48" y="1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858a922bda_1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858a922bda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858a922bda_1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858a922bda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858a922bda_1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858a922bda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858a922bda_1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858a922bda_1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858a922bda_1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858a922bda_1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858a922bda_1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858a922bda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858a922bda_1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858a922bd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858a922bda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858a922bda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858a922bda_1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858a922bda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58a922bda_1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58a922bda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858a922bda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858a922bda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858a922bda_1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858a922bda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58a922bda_1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58a922bda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858a922bda_1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858a922bda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Drugs (Illicit substances)</a:t>
            </a:r>
            <a:endParaRPr/>
          </a:p>
        </p:txBody>
      </p:sp>
      <p:sp>
        <p:nvSpPr>
          <p:cNvPr id="87" name="Google Shape;87;p13"/>
          <p:cNvSpPr txBox="1">
            <a:spLocks noGrp="1"/>
          </p:cNvSpPr>
          <p:nvPr>
            <p:ph type="subTitle" idx="1"/>
          </p:nvPr>
        </p:nvSpPr>
        <p:spPr>
          <a:xfrm>
            <a:off x="727950" y="2504375"/>
            <a:ext cx="7688100" cy="1664700"/>
          </a:xfrm>
          <a:prstGeom prst="rect">
            <a:avLst/>
          </a:prstGeom>
        </p:spPr>
        <p:txBody>
          <a:bodyPr spcFirstLastPara="1" wrap="square" lIns="91425" tIns="91425" rIns="91425" bIns="91425" anchor="t" anchorCtr="0">
            <a:noAutofit/>
          </a:bodyPr>
          <a:lstStyle/>
          <a:p>
            <a:pPr marL="0" lvl="0" indent="0" algn="ctr" rtl="0">
              <a:lnSpc>
                <a:spcPct val="110000"/>
              </a:lnSpc>
              <a:spcBef>
                <a:spcPts val="2400"/>
              </a:spcBef>
              <a:spcAft>
                <a:spcPts val="0"/>
              </a:spcAft>
              <a:buNone/>
            </a:pPr>
            <a:r>
              <a:rPr lang="en" sz="2300" b="1" u="sng">
                <a:solidFill>
                  <a:srgbClr val="4D4D4D"/>
                </a:solidFill>
                <a:latin typeface="Arial"/>
                <a:ea typeface="Arial"/>
                <a:cs typeface="Arial"/>
                <a:sym typeface="Arial"/>
              </a:rPr>
              <a:t>World Drug Report 2019</a:t>
            </a:r>
            <a:r>
              <a:rPr lang="en" sz="2300" b="1">
                <a:solidFill>
                  <a:srgbClr val="4D4D4D"/>
                </a:solidFill>
                <a:latin typeface="Arial"/>
                <a:ea typeface="Arial"/>
                <a:cs typeface="Arial"/>
                <a:sym typeface="Arial"/>
              </a:rPr>
              <a:t>: 35 million people worldwide suffer from drug use disorders while only 1 in 7 people receive treatment</a:t>
            </a:r>
            <a:endParaRPr sz="2300" b="1">
              <a:solidFill>
                <a:srgbClr val="4D4D4D"/>
              </a:solidFill>
              <a:latin typeface="Arial"/>
              <a:ea typeface="Arial"/>
              <a:cs typeface="Arial"/>
              <a:sym typeface="Arial"/>
            </a:endParaRPr>
          </a:p>
          <a:p>
            <a:pPr marL="0" lvl="0" indent="0" algn="l" rtl="0">
              <a:spcBef>
                <a:spcPts val="60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txBox="1">
            <a:spLocks noGrp="1"/>
          </p:cNvSpPr>
          <p:nvPr>
            <p:ph type="title"/>
          </p:nvPr>
        </p:nvSpPr>
        <p:spPr>
          <a:xfrm>
            <a:off x="727650" y="592725"/>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Types of Treatment Programs</a:t>
            </a:r>
            <a:endParaRPr/>
          </a:p>
        </p:txBody>
      </p:sp>
      <p:sp>
        <p:nvSpPr>
          <p:cNvPr id="145" name="Google Shape;145;p22"/>
          <p:cNvSpPr txBox="1">
            <a:spLocks noGrp="1"/>
          </p:cNvSpPr>
          <p:nvPr>
            <p:ph type="body" idx="1"/>
          </p:nvPr>
        </p:nvSpPr>
        <p:spPr>
          <a:xfrm>
            <a:off x="177375" y="1350675"/>
            <a:ext cx="8636100" cy="342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u="sng"/>
              <a:t>Long-Term Residential Treatment</a:t>
            </a:r>
            <a:r>
              <a:rPr lang="en" sz="2200"/>
              <a:t>-  24 hour a day care, very structured. Typically 6 to 12 month residency.</a:t>
            </a:r>
            <a:endParaRPr sz="2200"/>
          </a:p>
          <a:p>
            <a:pPr marL="0" lvl="0" indent="0" algn="l" rtl="0">
              <a:spcBef>
                <a:spcPts val="1600"/>
              </a:spcBef>
              <a:spcAft>
                <a:spcPts val="0"/>
              </a:spcAft>
              <a:buNone/>
            </a:pPr>
            <a:r>
              <a:rPr lang="en" sz="2200" b="1" u="sng"/>
              <a:t>Short-Term Residential Treatment</a:t>
            </a:r>
            <a:r>
              <a:rPr lang="en" sz="2200"/>
              <a:t>- 21 to 45 day hospital based facility. Usually followed up with counseling and other programs. </a:t>
            </a:r>
            <a:endParaRPr sz="2200"/>
          </a:p>
          <a:p>
            <a:pPr marL="0" lvl="0" indent="0" algn="l" rtl="0">
              <a:spcBef>
                <a:spcPts val="1600"/>
              </a:spcBef>
              <a:spcAft>
                <a:spcPts val="0"/>
              </a:spcAft>
              <a:buNone/>
            </a:pPr>
            <a:r>
              <a:rPr lang="en" sz="2200" b="1" u="sng"/>
              <a:t>Outpatient Treatment</a:t>
            </a:r>
            <a:r>
              <a:rPr lang="en" sz="2200"/>
              <a:t>- Intensive day programs with education, counseling, and other therapies.</a:t>
            </a:r>
            <a:endParaRPr sz="2200"/>
          </a:p>
          <a:p>
            <a:pPr marL="0" lvl="0" indent="0" algn="l" rtl="0">
              <a:spcBef>
                <a:spcPts val="1600"/>
              </a:spcBef>
              <a:spcAft>
                <a:spcPts val="1600"/>
              </a:spcAft>
              <a:buNone/>
            </a:pPr>
            <a:r>
              <a:rPr lang="en" sz="2200" b="1" u="sng"/>
              <a:t>Individual &amp; Group Counseling</a:t>
            </a:r>
            <a:r>
              <a:rPr lang="en" sz="2200"/>
              <a:t>- Varies by need of the person and the amount of sessions required/mandated.</a:t>
            </a: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3006075" y="786550"/>
            <a:ext cx="38442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100"/>
              <a:t>Enabling</a:t>
            </a:r>
            <a:endParaRPr sz="4300"/>
          </a:p>
        </p:txBody>
      </p:sp>
      <p:sp>
        <p:nvSpPr>
          <p:cNvPr id="151" name="Google Shape;151;p23"/>
          <p:cNvSpPr txBox="1">
            <a:spLocks noGrp="1"/>
          </p:cNvSpPr>
          <p:nvPr>
            <p:ph type="body" idx="1"/>
          </p:nvPr>
        </p:nvSpPr>
        <p:spPr>
          <a:xfrm>
            <a:off x="136425" y="1568950"/>
            <a:ext cx="8774100" cy="341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When a person thinks they are helping the addict, but they are actually contributing to the addict’s use and self-destructive indirectly.</a:t>
            </a:r>
            <a:endParaRPr sz="2200"/>
          </a:p>
          <a:p>
            <a:pPr marL="0" lvl="0" indent="0" algn="l" rtl="0">
              <a:spcBef>
                <a:spcPts val="1600"/>
              </a:spcBef>
              <a:spcAft>
                <a:spcPts val="0"/>
              </a:spcAft>
              <a:buNone/>
            </a:pPr>
            <a:r>
              <a:rPr lang="en" sz="2200"/>
              <a:t>*May be hard to see, but an </a:t>
            </a:r>
            <a:r>
              <a:rPr lang="en" sz="2200" b="1"/>
              <a:t>enabler </a:t>
            </a:r>
            <a:r>
              <a:rPr lang="en" sz="2200"/>
              <a:t>is actually making it possible for the person to continue abusing drugs or alcohol.</a:t>
            </a:r>
            <a:endParaRPr sz="2200"/>
          </a:p>
          <a:p>
            <a:pPr marL="0" lvl="0" indent="0" algn="l" rtl="0">
              <a:spcBef>
                <a:spcPts val="1600"/>
              </a:spcBef>
              <a:spcAft>
                <a:spcPts val="1600"/>
              </a:spcAft>
              <a:buNone/>
            </a:pPr>
            <a:r>
              <a:rPr lang="en" sz="2200"/>
              <a:t>* An </a:t>
            </a:r>
            <a:r>
              <a:rPr lang="en" sz="2200" b="1"/>
              <a:t>enabler</a:t>
            </a:r>
            <a:r>
              <a:rPr lang="en" sz="2200"/>
              <a:t> may allow the substance abusing person to live and use in their home. They may lend them their car or give them rides. They may give them money or pay their bills. </a:t>
            </a: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4"/>
          <p:cNvSpPr txBox="1">
            <a:spLocks noGrp="1"/>
          </p:cNvSpPr>
          <p:nvPr>
            <p:ph type="title"/>
          </p:nvPr>
        </p:nvSpPr>
        <p:spPr>
          <a:xfrm>
            <a:off x="729450" y="527350"/>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t>Don’t be an Enabler….</a:t>
            </a:r>
            <a:endParaRPr sz="3600"/>
          </a:p>
        </p:txBody>
      </p:sp>
      <p:sp>
        <p:nvSpPr>
          <p:cNvPr id="157" name="Google Shape;157;p24"/>
          <p:cNvSpPr txBox="1">
            <a:spLocks noGrp="1"/>
          </p:cNvSpPr>
          <p:nvPr>
            <p:ph type="body" idx="1"/>
          </p:nvPr>
        </p:nvSpPr>
        <p:spPr>
          <a:xfrm>
            <a:off x="269400" y="1282475"/>
            <a:ext cx="8608800" cy="341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Don’t be naive and don’t ignore what is really going on.</a:t>
            </a:r>
            <a:endParaRPr sz="2200"/>
          </a:p>
          <a:p>
            <a:pPr marL="0" lvl="0" indent="0" algn="l" rtl="0">
              <a:spcBef>
                <a:spcPts val="1600"/>
              </a:spcBef>
              <a:spcAft>
                <a:spcPts val="0"/>
              </a:spcAft>
              <a:buNone/>
            </a:pPr>
            <a:r>
              <a:rPr lang="en" sz="2200"/>
              <a:t>Don’t make excuses for the person using/abusing.</a:t>
            </a:r>
            <a:endParaRPr sz="2200"/>
          </a:p>
          <a:p>
            <a:pPr marL="0" lvl="0" indent="0" algn="l" rtl="0">
              <a:spcBef>
                <a:spcPts val="1600"/>
              </a:spcBef>
              <a:spcAft>
                <a:spcPts val="0"/>
              </a:spcAft>
              <a:buNone/>
            </a:pPr>
            <a:r>
              <a:rPr lang="en" sz="2200"/>
              <a:t>Reject their lies and manipulation.</a:t>
            </a:r>
            <a:endParaRPr sz="2200"/>
          </a:p>
          <a:p>
            <a:pPr marL="0" lvl="0" indent="0" algn="l" rtl="0">
              <a:spcBef>
                <a:spcPts val="1600"/>
              </a:spcBef>
              <a:spcAft>
                <a:spcPts val="0"/>
              </a:spcAft>
              <a:buNone/>
            </a:pPr>
            <a:r>
              <a:rPr lang="en" sz="2200"/>
              <a:t>Investigate odd behavior and protect your valuables.</a:t>
            </a:r>
            <a:endParaRPr sz="2200"/>
          </a:p>
          <a:p>
            <a:pPr marL="0" lvl="0" indent="0" algn="l" rtl="0">
              <a:spcBef>
                <a:spcPts val="1600"/>
              </a:spcBef>
              <a:spcAft>
                <a:spcPts val="0"/>
              </a:spcAft>
              <a:buNone/>
            </a:pPr>
            <a:r>
              <a:rPr lang="en" sz="2200"/>
              <a:t>Show them you LOVE and want to HELP them but you will not stand by any longer to watch them destroy their health and life. </a:t>
            </a:r>
            <a:endParaRPr sz="2200"/>
          </a:p>
          <a:p>
            <a:pPr marL="0" lvl="0" indent="0" algn="l" rtl="0">
              <a:spcBef>
                <a:spcPts val="1600"/>
              </a:spcBef>
              <a:spcAft>
                <a:spcPts val="0"/>
              </a:spcAft>
              <a:buNone/>
            </a:pPr>
            <a:r>
              <a:rPr lang="en" sz="2200"/>
              <a:t>Be strict, but SUPPORTIVE of their sobriety.</a:t>
            </a:r>
            <a:endParaRPr sz="2200"/>
          </a:p>
          <a:p>
            <a:pPr marL="0" lvl="0" indent="0" algn="l" rtl="0">
              <a:spcBef>
                <a:spcPts val="1600"/>
              </a:spcBef>
              <a:spcAft>
                <a:spcPts val="1600"/>
              </a:spcAft>
              <a:buNone/>
            </a:pP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5"/>
          <p:cNvSpPr txBox="1">
            <a:spLocks noGrp="1"/>
          </p:cNvSpPr>
          <p:nvPr>
            <p:ph type="title"/>
          </p:nvPr>
        </p:nvSpPr>
        <p:spPr>
          <a:xfrm>
            <a:off x="727650" y="581925"/>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t>Heroin </a:t>
            </a:r>
            <a:r>
              <a:rPr lang="en" sz="3000" b="0"/>
              <a:t>use is majorly on the rise...</a:t>
            </a:r>
            <a:endParaRPr sz="3000" b="0"/>
          </a:p>
        </p:txBody>
      </p:sp>
      <p:sp>
        <p:nvSpPr>
          <p:cNvPr id="163" name="Google Shape;163;p25"/>
          <p:cNvSpPr txBox="1">
            <a:spLocks noGrp="1"/>
          </p:cNvSpPr>
          <p:nvPr>
            <p:ph type="body" idx="1"/>
          </p:nvPr>
        </p:nvSpPr>
        <p:spPr>
          <a:xfrm>
            <a:off x="144750" y="1268800"/>
            <a:ext cx="8854500" cy="341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With increasing cost of prescription drugs and limited access to getting them, more and more opiate dependent addict’s are resorting to using Heroin, which is a cheaper, more powerful opiate drug.</a:t>
            </a:r>
            <a:endParaRPr sz="2200"/>
          </a:p>
          <a:p>
            <a:pPr marL="0" lvl="0" indent="0" algn="l" rtl="0">
              <a:spcBef>
                <a:spcPts val="1600"/>
              </a:spcBef>
              <a:spcAft>
                <a:spcPts val="0"/>
              </a:spcAft>
              <a:buNone/>
            </a:pPr>
            <a:r>
              <a:rPr lang="en" sz="2200"/>
              <a:t>Heroin is extremely addictive! Many users are fully addicted and dependent on heroin after only one use!</a:t>
            </a:r>
            <a:endParaRPr sz="2200"/>
          </a:p>
          <a:p>
            <a:pPr marL="0" lvl="0" indent="0" algn="l" rtl="0">
              <a:spcBef>
                <a:spcPts val="1600"/>
              </a:spcBef>
              <a:spcAft>
                <a:spcPts val="1600"/>
              </a:spcAft>
              <a:buNone/>
            </a:pPr>
            <a:r>
              <a:rPr lang="en" sz="1800" b="1"/>
              <a:t>Narcan (naloxone)</a:t>
            </a:r>
            <a:r>
              <a:rPr lang="en" sz="1800"/>
              <a:t>- A medication that can save lives by reversing the effect of overdoses caused by heroin &amp; other opiates like prescription drugs; hydrocodone &amp;  oxycodone. Narcan is administered nasally due to a person being unresponsive by overdose.</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6"/>
          <p:cNvSpPr txBox="1">
            <a:spLocks noGrp="1"/>
          </p:cNvSpPr>
          <p:nvPr>
            <p:ph type="title"/>
          </p:nvPr>
        </p:nvSpPr>
        <p:spPr>
          <a:xfrm>
            <a:off x="729450" y="636475"/>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The rise of HEROIN use and OVERDOSE</a:t>
            </a:r>
            <a:endParaRPr/>
          </a:p>
          <a:p>
            <a:pPr marL="0" lvl="0" indent="0" algn="ctr" rtl="0">
              <a:spcBef>
                <a:spcPts val="0"/>
              </a:spcBef>
              <a:spcAft>
                <a:spcPts val="0"/>
              </a:spcAft>
              <a:buNone/>
            </a:pPr>
            <a:endParaRPr/>
          </a:p>
        </p:txBody>
      </p:sp>
      <p:sp>
        <p:nvSpPr>
          <p:cNvPr id="169" name="Google Shape;169;p26"/>
          <p:cNvSpPr txBox="1">
            <a:spLocks noGrp="1"/>
          </p:cNvSpPr>
          <p:nvPr>
            <p:ph type="body" idx="1"/>
          </p:nvPr>
        </p:nvSpPr>
        <p:spPr>
          <a:xfrm>
            <a:off x="91950" y="1255150"/>
            <a:ext cx="89637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According to the CDC, someone </a:t>
            </a:r>
            <a:r>
              <a:rPr lang="en" sz="1800" b="1"/>
              <a:t>dies </a:t>
            </a:r>
            <a:r>
              <a:rPr lang="en" sz="1800"/>
              <a:t>every </a:t>
            </a:r>
            <a:r>
              <a:rPr lang="en" sz="1800" u="sng"/>
              <a:t>19 minutes </a:t>
            </a:r>
            <a:r>
              <a:rPr lang="en" sz="1800"/>
              <a:t>from a drug overdose. </a:t>
            </a:r>
            <a:endParaRPr sz="1800"/>
          </a:p>
          <a:p>
            <a:pPr marL="0" lvl="0" indent="0" algn="l" rtl="0">
              <a:spcBef>
                <a:spcPts val="1600"/>
              </a:spcBef>
              <a:spcAft>
                <a:spcPts val="0"/>
              </a:spcAft>
              <a:buNone/>
            </a:pPr>
            <a:r>
              <a:rPr lang="en" sz="1800"/>
              <a:t>3 out of 4 of the drug overdoses are caused by opiates.</a:t>
            </a:r>
            <a:endParaRPr sz="1800"/>
          </a:p>
          <a:p>
            <a:pPr marL="0" lvl="0" indent="0" algn="l" rtl="0">
              <a:spcBef>
                <a:spcPts val="1600"/>
              </a:spcBef>
              <a:spcAft>
                <a:spcPts val="0"/>
              </a:spcAft>
              <a:buNone/>
            </a:pPr>
            <a:r>
              <a:rPr lang="en" sz="1800"/>
              <a:t>Drugs are being mixed with other more dangerous substances more today than ever before causing easier overdoses, high potencies, more addictive products and less effective treatments and medications.</a:t>
            </a:r>
            <a:endParaRPr sz="1800"/>
          </a:p>
          <a:p>
            <a:pPr marL="0" lvl="0" indent="0" algn="l" rtl="0">
              <a:spcBef>
                <a:spcPts val="1600"/>
              </a:spcBef>
              <a:spcAft>
                <a:spcPts val="0"/>
              </a:spcAft>
              <a:buNone/>
            </a:pPr>
            <a:r>
              <a:rPr lang="en" sz="1800"/>
              <a:t>Dealers are lacing (cutting or mixing) to increase their product and create new addictions. </a:t>
            </a:r>
            <a:endParaRPr sz="1800"/>
          </a:p>
          <a:p>
            <a:pPr marL="0" lvl="0" indent="0" algn="l" rtl="0">
              <a:spcBef>
                <a:spcPts val="1600"/>
              </a:spcBef>
              <a:spcAft>
                <a:spcPts val="1600"/>
              </a:spcAft>
              <a:buNone/>
            </a:pPr>
            <a:r>
              <a:rPr lang="en" sz="1800"/>
              <a:t>Fentanyl is 50 times stronger than heroin &amp; is being discovered more &amp; more daily mixed with heroin and the user’s are unaware! Narcan cannot stop the overdose of fentanyl.</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7"/>
          <p:cNvSpPr txBox="1">
            <a:spLocks noGrp="1"/>
          </p:cNvSpPr>
          <p:nvPr>
            <p:ph type="title"/>
          </p:nvPr>
        </p:nvSpPr>
        <p:spPr>
          <a:xfrm>
            <a:off x="661225" y="622850"/>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Avoiding Drug Use</a:t>
            </a:r>
            <a:endParaRPr/>
          </a:p>
        </p:txBody>
      </p:sp>
      <p:sp>
        <p:nvSpPr>
          <p:cNvPr id="175" name="Google Shape;175;p27"/>
          <p:cNvSpPr txBox="1">
            <a:spLocks noGrp="1"/>
          </p:cNvSpPr>
          <p:nvPr>
            <p:ph type="body" idx="1"/>
          </p:nvPr>
        </p:nvSpPr>
        <p:spPr>
          <a:xfrm>
            <a:off x="81850" y="1432550"/>
            <a:ext cx="8799900" cy="34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Millions of teens avoid drug use everyday! It is important to remain discipline to your morals and values, and not feel pressured by friends or society to do something you are not choosing to do on your own.</a:t>
            </a:r>
            <a:endParaRPr sz="1800"/>
          </a:p>
          <a:p>
            <a:pPr marL="0" lvl="0" indent="0" algn="l" rtl="0">
              <a:spcBef>
                <a:spcPts val="1600"/>
              </a:spcBef>
              <a:spcAft>
                <a:spcPts val="0"/>
              </a:spcAft>
              <a:buNone/>
            </a:pPr>
            <a:r>
              <a:rPr lang="en" sz="1800"/>
              <a:t>Remember, it is YOUR CHOICE and if you put these substances or others in your body then you should be well aware of the harm, dangers and risks to your health and life.</a:t>
            </a:r>
            <a:endParaRPr sz="1800"/>
          </a:p>
          <a:p>
            <a:pPr marL="0" lvl="0" indent="0" algn="l" rtl="0">
              <a:spcBef>
                <a:spcPts val="1600"/>
              </a:spcBef>
              <a:spcAft>
                <a:spcPts val="0"/>
              </a:spcAft>
              <a:buNone/>
            </a:pPr>
            <a:r>
              <a:rPr lang="en" sz="1800"/>
              <a:t>Surround yourself with friends who respect YOUR choices, that like you for who you are and support what you want for yourself in the future. </a:t>
            </a:r>
            <a:endParaRPr sz="1800"/>
          </a:p>
          <a:p>
            <a:pPr marL="0" lvl="0" indent="0" algn="l" rtl="0">
              <a:spcBef>
                <a:spcPts val="1600"/>
              </a:spcBef>
              <a:spcAft>
                <a:spcPts val="0"/>
              </a:spcAft>
              <a:buNone/>
            </a:pPr>
            <a:r>
              <a:rPr lang="en" sz="1800"/>
              <a:t>It’s YOUR life, don’t live it trying to impress others. Be a LEADER.</a:t>
            </a:r>
            <a:endParaRPr sz="1800"/>
          </a:p>
          <a:p>
            <a:pPr marL="0" lvl="0" indent="0" algn="l" rtl="0">
              <a:spcBef>
                <a:spcPts val="1600"/>
              </a:spcBef>
              <a:spcAft>
                <a:spcPts val="1600"/>
              </a:spcAft>
              <a:buNone/>
            </a:pP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7800" y="513700"/>
            <a:ext cx="76884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Chemicals produced by cells in your brain</a:t>
            </a:r>
            <a:endParaRPr/>
          </a:p>
        </p:txBody>
      </p:sp>
      <p:sp>
        <p:nvSpPr>
          <p:cNvPr id="93" name="Google Shape;93;p14"/>
          <p:cNvSpPr txBox="1">
            <a:spLocks noGrp="1"/>
          </p:cNvSpPr>
          <p:nvPr>
            <p:ph type="body" idx="1"/>
          </p:nvPr>
        </p:nvSpPr>
        <p:spPr>
          <a:xfrm>
            <a:off x="245575" y="1337025"/>
            <a:ext cx="4256700" cy="358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t>Serotonin</a:t>
            </a:r>
            <a:endParaRPr sz="2200" b="1"/>
          </a:p>
          <a:p>
            <a:pPr marL="0" lvl="0" indent="0" algn="l" rtl="0">
              <a:spcBef>
                <a:spcPts val="1600"/>
              </a:spcBef>
              <a:spcAft>
                <a:spcPts val="0"/>
              </a:spcAft>
              <a:buNone/>
            </a:pPr>
            <a:r>
              <a:rPr lang="en" sz="1700" b="1"/>
              <a:t>- Considered a “mood stabilizer”</a:t>
            </a:r>
            <a:endParaRPr sz="1700" b="1"/>
          </a:p>
          <a:p>
            <a:pPr marL="0" lvl="0" indent="0" algn="l" rtl="0">
              <a:spcBef>
                <a:spcPts val="1600"/>
              </a:spcBef>
              <a:spcAft>
                <a:spcPts val="0"/>
              </a:spcAft>
              <a:buNone/>
            </a:pPr>
            <a:r>
              <a:rPr lang="en" sz="1700" b="1"/>
              <a:t>- reduces depression</a:t>
            </a:r>
            <a:endParaRPr sz="1700" b="1"/>
          </a:p>
          <a:p>
            <a:pPr marL="0" lvl="0" indent="0" algn="l" rtl="0">
              <a:spcBef>
                <a:spcPts val="1600"/>
              </a:spcBef>
              <a:spcAft>
                <a:spcPts val="0"/>
              </a:spcAft>
              <a:buNone/>
            </a:pPr>
            <a:r>
              <a:rPr lang="en" sz="1700" b="1"/>
              <a:t>- regulates anxiety</a:t>
            </a:r>
            <a:endParaRPr sz="1700" b="1"/>
          </a:p>
          <a:p>
            <a:pPr marL="0" lvl="0" indent="0" algn="l" rtl="0">
              <a:spcBef>
                <a:spcPts val="1600"/>
              </a:spcBef>
              <a:spcAft>
                <a:spcPts val="0"/>
              </a:spcAft>
              <a:buNone/>
            </a:pPr>
            <a:r>
              <a:rPr lang="en" sz="1700" b="1"/>
              <a:t>- regulates happiness</a:t>
            </a:r>
            <a:endParaRPr sz="1700" b="1"/>
          </a:p>
          <a:p>
            <a:pPr marL="0" lvl="0" indent="0" algn="l" rtl="0">
              <a:spcBef>
                <a:spcPts val="1600"/>
              </a:spcBef>
              <a:spcAft>
                <a:spcPts val="0"/>
              </a:spcAft>
              <a:buNone/>
            </a:pPr>
            <a:r>
              <a:rPr lang="en" sz="1700" b="1"/>
              <a:t>- controls your sleep/wake cycle</a:t>
            </a:r>
            <a:endParaRPr sz="1700" b="1"/>
          </a:p>
          <a:p>
            <a:pPr marL="0" lvl="0" indent="0" algn="l" rtl="0">
              <a:spcBef>
                <a:spcPts val="1600"/>
              </a:spcBef>
              <a:spcAft>
                <a:spcPts val="1600"/>
              </a:spcAft>
              <a:buNone/>
            </a:pPr>
            <a:endParaRPr sz="1700" b="1"/>
          </a:p>
        </p:txBody>
      </p:sp>
      <p:sp>
        <p:nvSpPr>
          <p:cNvPr id="94" name="Google Shape;94;p14"/>
          <p:cNvSpPr txBox="1">
            <a:spLocks noGrp="1"/>
          </p:cNvSpPr>
          <p:nvPr>
            <p:ph type="body" idx="2"/>
          </p:nvPr>
        </p:nvSpPr>
        <p:spPr>
          <a:xfrm>
            <a:off x="3915600" y="1405250"/>
            <a:ext cx="5102700" cy="352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t>Dopamine</a:t>
            </a:r>
            <a:endParaRPr sz="2200" b="1"/>
          </a:p>
          <a:p>
            <a:pPr marL="0" lvl="0" indent="0" algn="l" rtl="0">
              <a:spcBef>
                <a:spcPts val="1600"/>
              </a:spcBef>
              <a:spcAft>
                <a:spcPts val="0"/>
              </a:spcAft>
              <a:buNone/>
            </a:pPr>
            <a:r>
              <a:rPr lang="en" sz="1700" b="1"/>
              <a:t>- Considered the “feel good hormone”</a:t>
            </a:r>
            <a:endParaRPr sz="1700" b="1"/>
          </a:p>
          <a:p>
            <a:pPr marL="0" lvl="0" indent="0" algn="l" rtl="0">
              <a:spcBef>
                <a:spcPts val="1600"/>
              </a:spcBef>
              <a:spcAft>
                <a:spcPts val="0"/>
              </a:spcAft>
              <a:buNone/>
            </a:pPr>
            <a:r>
              <a:rPr lang="en" sz="1700" b="1"/>
              <a:t>-creates pleasure through reward and motivation (learning, goal setting, accomplishments)</a:t>
            </a:r>
            <a:endParaRPr sz="1700" b="1"/>
          </a:p>
          <a:p>
            <a:pPr marL="0" lvl="0" indent="0" algn="l" rtl="0">
              <a:spcBef>
                <a:spcPts val="1600"/>
              </a:spcBef>
              <a:spcAft>
                <a:spcPts val="0"/>
              </a:spcAft>
              <a:buNone/>
            </a:pPr>
            <a:r>
              <a:rPr lang="en" sz="1700" b="1"/>
              <a:t>- boosts focus and energy</a:t>
            </a:r>
            <a:endParaRPr sz="1700" b="1"/>
          </a:p>
          <a:p>
            <a:pPr marL="0" lvl="0" indent="0" algn="l" rtl="0">
              <a:spcBef>
                <a:spcPts val="1600"/>
              </a:spcBef>
              <a:spcAft>
                <a:spcPts val="1600"/>
              </a:spcAft>
              <a:buNone/>
            </a:pPr>
            <a:r>
              <a:rPr lang="en" sz="1700" b="1"/>
              <a:t>-creates pleasure and euphoria</a:t>
            </a:r>
            <a:endParaRPr sz="1700" b="1"/>
          </a:p>
        </p:txBody>
      </p:sp>
      <p:sp>
        <p:nvSpPr>
          <p:cNvPr id="95" name="Google Shape;95;p14"/>
          <p:cNvSpPr txBox="1"/>
          <p:nvPr/>
        </p:nvSpPr>
        <p:spPr>
          <a:xfrm>
            <a:off x="272875" y="4474975"/>
            <a:ext cx="8649900" cy="45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a:xfrm>
            <a:off x="661225" y="556250"/>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Serotonin &amp; Dopamine</a:t>
            </a:r>
            <a:endParaRPr/>
          </a:p>
        </p:txBody>
      </p:sp>
      <p:sp>
        <p:nvSpPr>
          <p:cNvPr id="101" name="Google Shape;101;p15"/>
          <p:cNvSpPr txBox="1">
            <a:spLocks noGrp="1"/>
          </p:cNvSpPr>
          <p:nvPr>
            <p:ph type="body" idx="1"/>
          </p:nvPr>
        </p:nvSpPr>
        <p:spPr>
          <a:xfrm>
            <a:off x="90150" y="1091450"/>
            <a:ext cx="8963700" cy="345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 When a person takes  drug, the substance will greatly increase the amount of serotonin and/or dopamine the brain is producing and absorbing, creating a “high”. </a:t>
            </a:r>
            <a:endParaRPr sz="1800"/>
          </a:p>
          <a:p>
            <a:pPr marL="0" lvl="0" indent="0" algn="l" rtl="0">
              <a:spcBef>
                <a:spcPts val="1600"/>
              </a:spcBef>
              <a:spcAft>
                <a:spcPts val="0"/>
              </a:spcAft>
              <a:buNone/>
            </a:pPr>
            <a:r>
              <a:rPr lang="en" sz="1800"/>
              <a:t>-The term “high” comes from the brain reaching levels it cannot ever reach on its on naturally. </a:t>
            </a:r>
            <a:endParaRPr sz="1800"/>
          </a:p>
          <a:p>
            <a:pPr marL="0" lvl="0" indent="0" algn="l" rtl="0">
              <a:spcBef>
                <a:spcPts val="1600"/>
              </a:spcBef>
              <a:spcAft>
                <a:spcPts val="0"/>
              </a:spcAft>
              <a:buNone/>
            </a:pPr>
            <a:r>
              <a:rPr lang="en" sz="1800"/>
              <a:t>-The more a person puts a drug(s) into their body the more the brain adapts to these “highs”. The brain becomes more dependent on the drug(s) to feel good and produce serotonin and and dopamine that over time the brain will stop producing these chemicals on its on and become solely dependent on the drug(s) to do it.</a:t>
            </a:r>
            <a:endParaRPr sz="1800"/>
          </a:p>
          <a:p>
            <a:pPr marL="0" lvl="0" indent="0" algn="l" rtl="0">
              <a:spcBef>
                <a:spcPts val="1600"/>
              </a:spcBef>
              <a:spcAft>
                <a:spcPts val="1600"/>
              </a:spcAft>
              <a:buNone/>
            </a:pPr>
            <a:r>
              <a:rPr lang="en" sz="1700"/>
              <a:t>-Without the drug(s) a person no longer can feel “good”, sleep/wake cycle is disrupted, they feel more depressed/anxious, they are not motivated and parts of their brain become inactive.</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6"/>
          <p:cNvSpPr txBox="1">
            <a:spLocks noGrp="1"/>
          </p:cNvSpPr>
          <p:nvPr>
            <p:ph type="title"/>
          </p:nvPr>
        </p:nvSpPr>
        <p:spPr>
          <a:xfrm>
            <a:off x="272850" y="622825"/>
            <a:ext cx="87999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Drug Overdoses Kill more people than Breast Cancer</a:t>
            </a:r>
            <a:endParaRPr/>
          </a:p>
        </p:txBody>
      </p:sp>
      <p:sp>
        <p:nvSpPr>
          <p:cNvPr id="107" name="Google Shape;107;p16"/>
          <p:cNvSpPr txBox="1">
            <a:spLocks noGrp="1"/>
          </p:cNvSpPr>
          <p:nvPr>
            <p:ph type="body" idx="1"/>
          </p:nvPr>
        </p:nvSpPr>
        <p:spPr>
          <a:xfrm>
            <a:off x="272850" y="1446175"/>
            <a:ext cx="8649900" cy="34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t>- THC (active ingredient in marijuana that causes addiction) is nearly 5 times stronger today in marijuana than it was just 15 years ago!</a:t>
            </a:r>
            <a:endParaRPr sz="2500"/>
          </a:p>
          <a:p>
            <a:pPr marL="0" lvl="0" indent="0" algn="l" rtl="0">
              <a:spcBef>
                <a:spcPts val="1600"/>
              </a:spcBef>
              <a:spcAft>
                <a:spcPts val="0"/>
              </a:spcAft>
              <a:buNone/>
            </a:pPr>
            <a:r>
              <a:rPr lang="en" sz="2500"/>
              <a:t>-Teens that discuss the dangers of drug use with family are 50% less likely to ever start using.</a:t>
            </a:r>
            <a:endParaRPr sz="2500"/>
          </a:p>
          <a:p>
            <a:pPr marL="0" lvl="0" indent="0" algn="l" rtl="0">
              <a:spcBef>
                <a:spcPts val="1600"/>
              </a:spcBef>
              <a:spcAft>
                <a:spcPts val="1600"/>
              </a:spcAft>
              <a:buNone/>
            </a:pPr>
            <a:r>
              <a:rPr lang="en" sz="2500"/>
              <a:t>- 13 years old is the average age in the US for children who experiment with trying drugs.</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txBox="1">
            <a:spLocks noGrp="1"/>
          </p:cNvSpPr>
          <p:nvPr>
            <p:ph type="title"/>
          </p:nvPr>
        </p:nvSpPr>
        <p:spPr>
          <a:xfrm>
            <a:off x="729450" y="581925"/>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Drug Terms (Blue Textbook, Pages 592-595)</a:t>
            </a:r>
            <a:endParaRPr/>
          </a:p>
        </p:txBody>
      </p:sp>
      <p:sp>
        <p:nvSpPr>
          <p:cNvPr id="113" name="Google Shape;113;p17"/>
          <p:cNvSpPr txBox="1">
            <a:spLocks noGrp="1"/>
          </p:cNvSpPr>
          <p:nvPr>
            <p:ph type="body" idx="1"/>
          </p:nvPr>
        </p:nvSpPr>
        <p:spPr>
          <a:xfrm>
            <a:off x="477525" y="1473475"/>
            <a:ext cx="8172300" cy="3288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SzPts val="2500"/>
              <a:buChar char="-"/>
            </a:pPr>
            <a:r>
              <a:rPr lang="en" sz="2500" b="1"/>
              <a:t>Substance Abuse</a:t>
            </a:r>
            <a:endParaRPr sz="2500" b="1"/>
          </a:p>
          <a:p>
            <a:pPr marL="457200" lvl="0" indent="-387350" algn="l" rtl="0">
              <a:spcBef>
                <a:spcPts val="0"/>
              </a:spcBef>
              <a:spcAft>
                <a:spcPts val="0"/>
              </a:spcAft>
              <a:buSzPts val="2500"/>
              <a:buChar char="-"/>
            </a:pPr>
            <a:r>
              <a:rPr lang="en" sz="2500" b="1"/>
              <a:t>Illegal Drugs</a:t>
            </a:r>
            <a:endParaRPr sz="2500" b="1"/>
          </a:p>
          <a:p>
            <a:pPr marL="457200" lvl="0" indent="-387350" algn="l" rtl="0">
              <a:spcBef>
                <a:spcPts val="0"/>
              </a:spcBef>
              <a:spcAft>
                <a:spcPts val="0"/>
              </a:spcAft>
              <a:buSzPts val="2500"/>
              <a:buChar char="-"/>
            </a:pPr>
            <a:r>
              <a:rPr lang="en" sz="2500" b="1"/>
              <a:t>Illicit Drug Use</a:t>
            </a:r>
            <a:endParaRPr sz="2500" b="1"/>
          </a:p>
          <a:p>
            <a:pPr marL="457200" lvl="0" indent="-387350" algn="l" rtl="0">
              <a:spcBef>
                <a:spcPts val="0"/>
              </a:spcBef>
              <a:spcAft>
                <a:spcPts val="0"/>
              </a:spcAft>
              <a:buSzPts val="2500"/>
              <a:buChar char="-"/>
            </a:pPr>
            <a:r>
              <a:rPr lang="en" sz="2500" b="1"/>
              <a:t>Overdose</a:t>
            </a:r>
            <a:endParaRPr sz="2500" b="1"/>
          </a:p>
          <a:p>
            <a:pPr marL="457200" lvl="0" indent="-387350" algn="l" rtl="0">
              <a:spcBef>
                <a:spcPts val="0"/>
              </a:spcBef>
              <a:spcAft>
                <a:spcPts val="0"/>
              </a:spcAft>
              <a:buSzPts val="2500"/>
              <a:buChar char="-"/>
            </a:pPr>
            <a:r>
              <a:rPr lang="en" sz="2500" b="1"/>
              <a:t>Psychological Dependence</a:t>
            </a:r>
            <a:endParaRPr sz="2500" b="1"/>
          </a:p>
          <a:p>
            <a:pPr marL="457200" lvl="0" indent="-387350" algn="l" rtl="0">
              <a:spcBef>
                <a:spcPts val="0"/>
              </a:spcBef>
              <a:spcAft>
                <a:spcPts val="0"/>
              </a:spcAft>
              <a:buSzPts val="2500"/>
              <a:buChar char="-"/>
            </a:pPr>
            <a:r>
              <a:rPr lang="en" sz="2500" b="1"/>
              <a:t>Physiological Dependence</a:t>
            </a:r>
            <a:endParaRPr sz="2500" b="1"/>
          </a:p>
          <a:p>
            <a:pPr marL="457200" lvl="0" indent="-387350" algn="l" rtl="0">
              <a:spcBef>
                <a:spcPts val="0"/>
              </a:spcBef>
              <a:spcAft>
                <a:spcPts val="0"/>
              </a:spcAft>
              <a:buSzPts val="2500"/>
              <a:buChar char="-"/>
            </a:pPr>
            <a:r>
              <a:rPr lang="en" sz="2500" b="1"/>
              <a:t>Addiction</a:t>
            </a:r>
            <a:endParaRPr sz="25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1664475" y="609175"/>
            <a:ext cx="7395000" cy="113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t>Gateway Drugs</a:t>
            </a:r>
            <a:r>
              <a:rPr lang="en"/>
              <a:t>-</a:t>
            </a:r>
            <a:r>
              <a:rPr lang="en" b="0"/>
              <a:t>A substance that may lead a user to try other more addictive substances. </a:t>
            </a:r>
            <a:endParaRPr b="0"/>
          </a:p>
          <a:p>
            <a:pPr marL="0" lvl="0" indent="0" algn="l" rtl="0">
              <a:spcBef>
                <a:spcPts val="0"/>
              </a:spcBef>
              <a:spcAft>
                <a:spcPts val="0"/>
              </a:spcAft>
              <a:buNone/>
            </a:pPr>
            <a:r>
              <a:rPr lang="en" b="0" i="1"/>
              <a:t>*Tobacco/Vaping</a:t>
            </a:r>
            <a:endParaRPr b="0" i="1"/>
          </a:p>
          <a:p>
            <a:pPr marL="0" lvl="0" indent="0" algn="l" rtl="0">
              <a:spcBef>
                <a:spcPts val="0"/>
              </a:spcBef>
              <a:spcAft>
                <a:spcPts val="0"/>
              </a:spcAft>
              <a:buNone/>
            </a:pPr>
            <a:r>
              <a:rPr lang="en" b="0" i="1"/>
              <a:t>*Alcohol</a:t>
            </a:r>
            <a:endParaRPr b="0" i="1"/>
          </a:p>
          <a:p>
            <a:pPr marL="0" lvl="0" indent="0" algn="l" rtl="0">
              <a:spcBef>
                <a:spcPts val="0"/>
              </a:spcBef>
              <a:spcAft>
                <a:spcPts val="0"/>
              </a:spcAft>
              <a:buNone/>
            </a:pPr>
            <a:r>
              <a:rPr lang="en" b="0" i="1"/>
              <a:t>*Marijuana</a:t>
            </a:r>
            <a:endParaRPr b="0" i="1"/>
          </a:p>
        </p:txBody>
      </p:sp>
      <p:sp>
        <p:nvSpPr>
          <p:cNvPr id="119" name="Google Shape;119;p18"/>
          <p:cNvSpPr txBox="1">
            <a:spLocks noGrp="1"/>
          </p:cNvSpPr>
          <p:nvPr>
            <p:ph type="body" idx="1"/>
          </p:nvPr>
        </p:nvSpPr>
        <p:spPr>
          <a:xfrm>
            <a:off x="68225" y="2906025"/>
            <a:ext cx="8991300" cy="1992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700" u="sng"/>
              <a:t>Factors that influence a person’s decision to use drugs</a:t>
            </a:r>
            <a:endParaRPr sz="2700" u="sng"/>
          </a:p>
          <a:p>
            <a:pPr marL="0" lvl="0" indent="0" algn="ctr" rtl="0">
              <a:spcBef>
                <a:spcPts val="1600"/>
              </a:spcBef>
              <a:spcAft>
                <a:spcPts val="0"/>
              </a:spcAft>
              <a:buNone/>
            </a:pPr>
            <a:r>
              <a:rPr lang="en" sz="2100"/>
              <a:t>peer pressure, family’s use, media’s perception, music influence, stress</a:t>
            </a:r>
            <a:endParaRPr sz="2100"/>
          </a:p>
          <a:p>
            <a:pPr marL="0" lvl="0" indent="0" algn="ctr" rtl="0">
              <a:spcBef>
                <a:spcPts val="1600"/>
              </a:spcBef>
              <a:spcAft>
                <a:spcPts val="1600"/>
              </a:spcAft>
              <a:buNone/>
            </a:pPr>
            <a:r>
              <a:rPr lang="en" sz="2400"/>
              <a:t>#1 influence on teens: </a:t>
            </a:r>
            <a:r>
              <a:rPr lang="en" sz="2500" b="1"/>
              <a:t>Peer Pressure</a:t>
            </a:r>
            <a:endParaRPr sz="25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727800" y="540975"/>
            <a:ext cx="76884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Effects of Drugs on the body</a:t>
            </a:r>
            <a:endParaRPr/>
          </a:p>
        </p:txBody>
      </p:sp>
      <p:sp>
        <p:nvSpPr>
          <p:cNvPr id="125" name="Google Shape;125;p19"/>
          <p:cNvSpPr txBox="1">
            <a:spLocks noGrp="1"/>
          </p:cNvSpPr>
          <p:nvPr>
            <p:ph type="body" idx="1"/>
          </p:nvPr>
        </p:nvSpPr>
        <p:spPr>
          <a:xfrm>
            <a:off x="327450" y="1418900"/>
            <a:ext cx="4188600" cy="34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u="sng"/>
              <a:t>Stimulants</a:t>
            </a:r>
            <a:endParaRPr sz="2700"/>
          </a:p>
          <a:p>
            <a:pPr marL="0" lvl="0" indent="0" algn="l" rtl="0">
              <a:spcBef>
                <a:spcPts val="1600"/>
              </a:spcBef>
              <a:spcAft>
                <a:spcPts val="1600"/>
              </a:spcAft>
              <a:buNone/>
            </a:pPr>
            <a:r>
              <a:rPr lang="en" sz="2500"/>
              <a:t>Stimulate the central nervous system. Which will increase heart rate, blood pressure, and breathing rate. Greatly increasing risk for heart attack.</a:t>
            </a:r>
            <a:endParaRPr sz="2800" u="sng"/>
          </a:p>
        </p:txBody>
      </p:sp>
      <p:sp>
        <p:nvSpPr>
          <p:cNvPr id="126" name="Google Shape;126;p19"/>
          <p:cNvSpPr txBox="1">
            <a:spLocks noGrp="1"/>
          </p:cNvSpPr>
          <p:nvPr>
            <p:ph type="body" idx="2"/>
          </p:nvPr>
        </p:nvSpPr>
        <p:spPr>
          <a:xfrm>
            <a:off x="4643600" y="1309775"/>
            <a:ext cx="4360800" cy="34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u="sng"/>
              <a:t>Depressants</a:t>
            </a:r>
            <a:endParaRPr sz="3000" u="sng"/>
          </a:p>
          <a:p>
            <a:pPr marL="0" lvl="0" indent="0" algn="l" rtl="0">
              <a:spcBef>
                <a:spcPts val="1600"/>
              </a:spcBef>
              <a:spcAft>
                <a:spcPts val="1600"/>
              </a:spcAft>
              <a:buNone/>
            </a:pPr>
            <a:r>
              <a:rPr lang="en" sz="2400"/>
              <a:t>Slow down (depress) the central nervous system. Which is slowing breathing rate, heart rate and blood pressure. Motor functioning is slowed/delayed. Increased risk for coma and heart attack.</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txBox="1">
            <a:spLocks noGrp="1"/>
          </p:cNvSpPr>
          <p:nvPr>
            <p:ph type="title"/>
          </p:nvPr>
        </p:nvSpPr>
        <p:spPr>
          <a:xfrm>
            <a:off x="727650" y="595550"/>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Categories of Drugs</a:t>
            </a:r>
            <a:endParaRPr/>
          </a:p>
        </p:txBody>
      </p:sp>
      <p:sp>
        <p:nvSpPr>
          <p:cNvPr id="132" name="Google Shape;132;p20"/>
          <p:cNvSpPr txBox="1">
            <a:spLocks noGrp="1"/>
          </p:cNvSpPr>
          <p:nvPr>
            <p:ph type="body" idx="1"/>
          </p:nvPr>
        </p:nvSpPr>
        <p:spPr>
          <a:xfrm>
            <a:off x="218300" y="1391600"/>
            <a:ext cx="8608800" cy="34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b="1"/>
              <a:t>Stimulants</a:t>
            </a:r>
            <a:r>
              <a:rPr lang="en" sz="2200"/>
              <a:t> include: cocaine, crack, methamphetamine, LSD, PCP</a:t>
            </a:r>
            <a:endParaRPr sz="2200"/>
          </a:p>
          <a:p>
            <a:pPr marL="0" lvl="0" indent="0" algn="l" rtl="0">
              <a:spcBef>
                <a:spcPts val="1600"/>
              </a:spcBef>
              <a:spcAft>
                <a:spcPts val="0"/>
              </a:spcAft>
              <a:buNone/>
            </a:pPr>
            <a:r>
              <a:rPr lang="en" sz="2300" b="1"/>
              <a:t>Depressants </a:t>
            </a:r>
            <a:r>
              <a:rPr lang="en" sz="2200"/>
              <a:t>include: heroin, alcohol, marijuana, opiates, inhalants</a:t>
            </a:r>
            <a:endParaRPr sz="2200"/>
          </a:p>
          <a:p>
            <a:pPr marL="0" lvl="0" indent="0" algn="l" rtl="0">
              <a:spcBef>
                <a:spcPts val="1600"/>
              </a:spcBef>
              <a:spcAft>
                <a:spcPts val="0"/>
              </a:spcAft>
              <a:buNone/>
            </a:pPr>
            <a:r>
              <a:rPr lang="en" sz="2200" u="sng"/>
              <a:t>Opiates</a:t>
            </a:r>
            <a:r>
              <a:rPr lang="en" sz="2200"/>
              <a:t>- Highly addictive, some legal by prescription to help block severe and chronic pain (vicodin, percocet, morphines)</a:t>
            </a:r>
            <a:endParaRPr sz="2200"/>
          </a:p>
          <a:p>
            <a:pPr marL="0" lvl="0" indent="0" algn="l" rtl="0">
              <a:spcBef>
                <a:spcPts val="1600"/>
              </a:spcBef>
              <a:spcAft>
                <a:spcPts val="1600"/>
              </a:spcAft>
              <a:buNone/>
            </a:pPr>
            <a:r>
              <a:rPr lang="en" sz="2200" u="sng"/>
              <a:t>Hallucinogens</a:t>
            </a:r>
            <a:r>
              <a:rPr lang="en" sz="2200"/>
              <a:t>- Very powerful substances that greatly impact sensory perception (sight, smell, sound, taste, touch) and emotions/thoughts. These are substances like LSD, PCP, ecstasy, MDMA and Mushrooms.</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727650" y="513700"/>
            <a:ext cx="76887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Categories of Drugs</a:t>
            </a:r>
            <a:endParaRPr/>
          </a:p>
        </p:txBody>
      </p:sp>
      <p:sp>
        <p:nvSpPr>
          <p:cNvPr id="138" name="Google Shape;138;p21"/>
          <p:cNvSpPr txBox="1">
            <a:spLocks noGrp="1"/>
          </p:cNvSpPr>
          <p:nvPr>
            <p:ph type="body" idx="1"/>
          </p:nvPr>
        </p:nvSpPr>
        <p:spPr>
          <a:xfrm>
            <a:off x="368375" y="1459825"/>
            <a:ext cx="8458800" cy="341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00" u="sng"/>
              <a:t>Designer Drugs</a:t>
            </a:r>
            <a:r>
              <a:rPr lang="en" sz="2600"/>
              <a:t>-</a:t>
            </a:r>
            <a:r>
              <a:rPr lang="en" sz="2500"/>
              <a:t>These are man made substances not that are not naturally found. Ecstasy, MDMA (molly) PCP, LSD</a:t>
            </a:r>
            <a:endParaRPr sz="2500"/>
          </a:p>
          <a:p>
            <a:pPr marL="0" lvl="0" indent="0" algn="l" rtl="0">
              <a:spcBef>
                <a:spcPts val="1600"/>
              </a:spcBef>
              <a:spcAft>
                <a:spcPts val="1600"/>
              </a:spcAft>
              <a:buNone/>
            </a:pPr>
            <a:r>
              <a:rPr lang="en" sz="2500" u="sng"/>
              <a:t>Synthetic</a:t>
            </a:r>
            <a:r>
              <a:rPr lang="en" sz="2500"/>
              <a:t>- Means fake or man made.</a:t>
            </a:r>
            <a:endParaRPr sz="2500"/>
          </a:p>
        </p:txBody>
      </p:sp>
      <p:pic>
        <p:nvPicPr>
          <p:cNvPr id="139" name="Google Shape;139;p21"/>
          <p:cNvPicPr preferRelativeResize="0"/>
          <p:nvPr/>
        </p:nvPicPr>
        <p:blipFill>
          <a:blip r:embed="rId3">
            <a:alphaModFix/>
          </a:blip>
          <a:stretch>
            <a:fillRect/>
          </a:stretch>
        </p:blipFill>
        <p:spPr>
          <a:xfrm>
            <a:off x="6143276" y="2571750"/>
            <a:ext cx="2413550" cy="2292550"/>
          </a:xfrm>
          <a:prstGeom prst="rect">
            <a:avLst/>
          </a:prstGeom>
          <a:noFill/>
          <a:ln>
            <a:noFill/>
          </a:ln>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1158</Words>
  <Application>Microsoft Office PowerPoint</Application>
  <PresentationFormat>On-screen Show (16:9)</PresentationFormat>
  <Paragraphs>82</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Lato</vt:lpstr>
      <vt:lpstr>Raleway</vt:lpstr>
      <vt:lpstr>Streamline</vt:lpstr>
      <vt:lpstr>Drugs (Illicit substances)</vt:lpstr>
      <vt:lpstr>Chemicals produced by cells in your brain</vt:lpstr>
      <vt:lpstr>Serotonin &amp; Dopamine</vt:lpstr>
      <vt:lpstr>Drug Overdoses Kill more people than Breast Cancer</vt:lpstr>
      <vt:lpstr>Drug Terms (Blue Textbook, Pages 592-595)</vt:lpstr>
      <vt:lpstr>Gateway Drugs-A substance that may lead a user to try other more addictive substances.  *Tobacco/Vaping *Alcohol *Marijuana</vt:lpstr>
      <vt:lpstr>Effects of Drugs on the body</vt:lpstr>
      <vt:lpstr>Categories of Drugs</vt:lpstr>
      <vt:lpstr>Categories of Drugs</vt:lpstr>
      <vt:lpstr>Types of Treatment Programs</vt:lpstr>
      <vt:lpstr>Enabling</vt:lpstr>
      <vt:lpstr>Don’t be an Enabler….</vt:lpstr>
      <vt:lpstr>Heroin use is majorly on the rise...</vt:lpstr>
      <vt:lpstr>The rise of HEROIN use and OVERDOSE </vt:lpstr>
      <vt:lpstr>Avoiding Drug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(Illicit substances)</dc:title>
  <dc:creator>BROOKE AXELSON</dc:creator>
  <cp:lastModifiedBy>Windows User</cp:lastModifiedBy>
  <cp:revision>1</cp:revision>
  <dcterms:modified xsi:type="dcterms:W3CDTF">2020-05-20T21:26:26Z</dcterms:modified>
</cp:coreProperties>
</file>