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embeddedFontLst>
    <p:embeddedFont>
      <p:font typeface="Playfair Display" charset="0"/>
      <p:regular r:id="rId13"/>
      <p:bold r:id="rId14"/>
      <p:italic r:id="rId15"/>
      <p:boldItalic r:id="rId16"/>
    </p:embeddedFont>
    <p:embeddedFont>
      <p:font typeface="Roboto" charset="0"/>
      <p:regular r:id="rId17"/>
      <p:bold r:id="rId18"/>
      <p:italic r:id="rId19"/>
      <p:boldItalic r:id="rId20"/>
    </p:embeddedFont>
    <p:embeddedFont>
      <p:font typeface="Merriweather" charset="0"/>
      <p:regular r:id="rId21"/>
      <p:bold r:id="rId22"/>
      <p:italic r:id="rId23"/>
      <p:boldItalic r:id="rId24"/>
    </p:embeddedFont>
    <p:embeddedFont>
      <p:font typeface="Lato" charset="0"/>
      <p:regular r:id="rId25"/>
      <p:bold r:id="rId26"/>
      <p:italic r:id="rId27"/>
      <p:boldItalic r:id="rId28"/>
    </p:embeddedFont>
    <p:embeddedFont>
      <p:font typeface="Proxima Nova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" y="-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1.xml"/><Relationship Id="rId21" Type="http://schemas.openxmlformats.org/officeDocument/2006/relationships/font" Target="fonts/font9.fntdata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font" Target="fonts/font1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2.fntdata"/><Relationship Id="rId32" Type="http://schemas.openxmlformats.org/officeDocument/2006/relationships/font" Target="fonts/font20.fntdata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31" Type="http://schemas.openxmlformats.org/officeDocument/2006/relationships/font" Target="fonts/font1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font" Target="fonts/font18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87899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6fdfaddf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6fdfaddf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36fdfaddf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36fdfaddf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36fdfaddf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36fdfaddf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4524f4e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4524f4e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27f6c451b_2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27f6c451b_2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27f6c451b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27f6c451b_2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27f6c451b_2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27f6c451b_2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27f6c451b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27f6c451b_2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Google Shape;69;p14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" name="Google Shape;70;p14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Google Shape;74;p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9" name="Google Shape;99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110" name="Google Shape;110;p23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lue-gold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>
            <a:spLocks noGrp="1"/>
          </p:cNvSpPr>
          <p:nvPr>
            <p:ph type="ctrTitle"/>
          </p:nvPr>
        </p:nvSpPr>
        <p:spPr>
          <a:xfrm>
            <a:off x="62375" y="188775"/>
            <a:ext cx="8923800" cy="9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200"/>
              <a:t>Communicable (infectious) Disease</a:t>
            </a:r>
            <a:endParaRPr sz="4200"/>
          </a:p>
        </p:txBody>
      </p:sp>
      <p:sp>
        <p:nvSpPr>
          <p:cNvPr id="119" name="Google Shape;119;p25"/>
          <p:cNvSpPr txBox="1">
            <a:spLocks noGrp="1"/>
          </p:cNvSpPr>
          <p:nvPr>
            <p:ph type="subTitle" idx="1"/>
          </p:nvPr>
        </p:nvSpPr>
        <p:spPr>
          <a:xfrm>
            <a:off x="113975" y="1045600"/>
            <a:ext cx="9030000" cy="387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/>
              <a:t> Disease that can spread from one living thing to another.</a:t>
            </a:r>
            <a:endParaRPr sz="2800"/>
          </a:p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★"/>
            </a:pPr>
            <a:r>
              <a:rPr lang="en" sz="2800"/>
              <a:t>Something contagious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★"/>
            </a:pPr>
            <a:r>
              <a:rPr lang="en" sz="2800"/>
              <a:t>Person to person, animal to person, insect to person</a:t>
            </a:r>
            <a:endParaRPr sz="2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200" b="1" u="sng"/>
              <a:t>Pathogen</a:t>
            </a:r>
            <a:r>
              <a:rPr lang="en" sz="3200" b="1"/>
              <a:t>- </a:t>
            </a:r>
            <a:r>
              <a:rPr lang="en" sz="3100"/>
              <a:t>Organism causing the disease/infection.</a:t>
            </a:r>
            <a:endParaRPr sz="31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 b="1" u="sng"/>
              <a:t>I</a:t>
            </a:r>
            <a:r>
              <a:rPr lang="en" sz="3200" b="1" u="sng"/>
              <a:t>nfection </a:t>
            </a:r>
            <a:r>
              <a:rPr lang="en" sz="3200" b="1"/>
              <a:t>- </a:t>
            </a:r>
            <a:r>
              <a:rPr lang="en" sz="3200"/>
              <a:t>Condition that occurs  when a pathogen enters the body, multiplies, and damages body cells.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 txBox="1">
            <a:spLocks noGrp="1"/>
          </p:cNvSpPr>
          <p:nvPr>
            <p:ph type="title"/>
          </p:nvPr>
        </p:nvSpPr>
        <p:spPr>
          <a:xfrm>
            <a:off x="358900" y="177000"/>
            <a:ext cx="8520600" cy="7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There are 4 pathogens...</a:t>
            </a:r>
            <a:endParaRPr sz="3600"/>
          </a:p>
        </p:txBody>
      </p:sp>
      <p:sp>
        <p:nvSpPr>
          <p:cNvPr id="125" name="Google Shape;125;p26"/>
          <p:cNvSpPr txBox="1">
            <a:spLocks noGrp="1"/>
          </p:cNvSpPr>
          <p:nvPr>
            <p:ph type="body" idx="1"/>
          </p:nvPr>
        </p:nvSpPr>
        <p:spPr>
          <a:xfrm>
            <a:off x="94400" y="1120950"/>
            <a:ext cx="4566000" cy="38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/>
              <a:t>Virus</a:t>
            </a:r>
            <a:endParaRPr sz="3600" b="1" u="sng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Genetic material surrounded by a protein coat.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DO NOT reproduce on their own.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Invade a cell and has the cell replicate copies of the virus.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Have to run their course</a:t>
            </a:r>
            <a:endParaRPr sz="2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b="1"/>
          </a:p>
        </p:txBody>
      </p:sp>
      <p:sp>
        <p:nvSpPr>
          <p:cNvPr id="126" name="Google Shape;126;p26"/>
          <p:cNvSpPr txBox="1">
            <a:spLocks noGrp="1"/>
          </p:cNvSpPr>
          <p:nvPr>
            <p:ph type="body" idx="2"/>
          </p:nvPr>
        </p:nvSpPr>
        <p:spPr>
          <a:xfrm>
            <a:off x="4424525" y="678100"/>
            <a:ext cx="4648500" cy="42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/>
              <a:t>Bacteria</a:t>
            </a:r>
            <a:endParaRPr sz="2400" b="1" u="sng"/>
          </a:p>
          <a:p>
            <a:pPr marL="457200" lvl="0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Single-celled microorganism that live almost everywhere on earth.</a:t>
            </a:r>
            <a:endParaRPr sz="2400" b="1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Some good, some destructive</a:t>
            </a:r>
            <a:endParaRPr sz="2400" b="1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Bad bacteria produce a toxin that kills healthy cells or interferes with their functions.</a:t>
            </a:r>
            <a:endParaRPr sz="2400" b="1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Killed with antibiotics</a:t>
            </a:r>
            <a:endParaRPr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7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Examples of Viruses &amp; Bacteria</a:t>
            </a:r>
            <a:endParaRPr sz="4000"/>
          </a:p>
        </p:txBody>
      </p:sp>
      <p:sp>
        <p:nvSpPr>
          <p:cNvPr id="132" name="Google Shape;132;p27"/>
          <p:cNvSpPr txBox="1">
            <a:spLocks noGrp="1"/>
          </p:cNvSpPr>
          <p:nvPr>
            <p:ph type="body" idx="1"/>
          </p:nvPr>
        </p:nvSpPr>
        <p:spPr>
          <a:xfrm>
            <a:off x="-47200" y="1123900"/>
            <a:ext cx="9084900" cy="35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/>
              <a:t>Virus</a:t>
            </a:r>
            <a:endParaRPr sz="3600" b="1" u="sng"/>
          </a:p>
          <a:p>
            <a:pPr marL="457200" lvl="0" indent="-4191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Char char="➢"/>
            </a:pPr>
            <a:r>
              <a:rPr lang="en" sz="3000"/>
              <a:t>HIV, Hepatitis, HPV, Influenza, West Nile, Measles, Varicella (chicken pox)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 b="1" u="sng"/>
              <a:t>Bacteria</a:t>
            </a:r>
            <a:endParaRPr sz="3600" b="1" u="sng"/>
          </a:p>
          <a:p>
            <a:pPr marL="457200" lvl="0" indent="-4191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Char char="➢"/>
            </a:pPr>
            <a:r>
              <a:rPr lang="en" sz="3000"/>
              <a:t>Tuberculosis, Gonorrhea, Tetanus, Cholera, Strep Throat, Lyme Disease, Pneumonia, Chlamydia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8"/>
          <p:cNvSpPr txBox="1">
            <a:spLocks noGrp="1"/>
          </p:cNvSpPr>
          <p:nvPr>
            <p:ph type="title"/>
          </p:nvPr>
        </p:nvSpPr>
        <p:spPr>
          <a:xfrm>
            <a:off x="311700" y="129775"/>
            <a:ext cx="85206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Pathogens…..</a:t>
            </a:r>
            <a:endParaRPr sz="3600"/>
          </a:p>
        </p:txBody>
      </p:sp>
      <p:sp>
        <p:nvSpPr>
          <p:cNvPr id="138" name="Google Shape;138;p28"/>
          <p:cNvSpPr txBox="1">
            <a:spLocks noGrp="1"/>
          </p:cNvSpPr>
          <p:nvPr>
            <p:ph type="body" idx="1"/>
          </p:nvPr>
        </p:nvSpPr>
        <p:spPr>
          <a:xfrm>
            <a:off x="141575" y="699150"/>
            <a:ext cx="4483500" cy="42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/>
              <a:t>Fungus</a:t>
            </a:r>
            <a:endParaRPr sz="3600" b="1" u="sng"/>
          </a:p>
          <a:p>
            <a:pPr marL="457200" lvl="0" indent="-3810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Plant-like organisms such as molds or yeasts. </a:t>
            </a:r>
            <a:endParaRPr sz="2400"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 b="1" u="sng"/>
              <a:t>Protozoa (parasite)</a:t>
            </a:r>
            <a:endParaRPr sz="3600" b="1" u="sng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★"/>
            </a:pPr>
            <a:r>
              <a:rPr lang="en" sz="2400" b="1"/>
              <a:t>Single-celled but larger than bacteria. Most harmless but some dangerous to our body.</a:t>
            </a:r>
            <a:endParaRPr sz="2400" b="1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★"/>
            </a:pPr>
            <a:endParaRPr sz="2400" b="1"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2"/>
          </p:nvPr>
        </p:nvSpPr>
        <p:spPr>
          <a:xfrm>
            <a:off x="4495175" y="391950"/>
            <a:ext cx="4589700" cy="45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u="sng"/>
              <a:t>Examples</a:t>
            </a:r>
            <a:endParaRPr sz="2400" b="1" u="sng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➢"/>
            </a:pPr>
            <a:r>
              <a:rPr lang="en" sz="2400" b="1" i="1" u="sng"/>
              <a:t>Fungal infections</a:t>
            </a:r>
            <a:endParaRPr sz="2400" b="1" i="1" u="sng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Ringworm, Athlete’s foot, Conjunctivitis</a:t>
            </a:r>
            <a:r>
              <a:rPr lang="en" sz="2400" i="1"/>
              <a:t> (pink-eye)</a:t>
            </a:r>
            <a:endParaRPr sz="2400" i="1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i="1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➢"/>
            </a:pPr>
            <a:r>
              <a:rPr lang="en" sz="2400" b="1" i="1" u="sng"/>
              <a:t>Protozoan infections</a:t>
            </a:r>
            <a:endParaRPr sz="2400" b="1" i="1" u="sng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i="1"/>
              <a:t>Malaria, Trichomoniasis, Giardiasis (fecal matter)</a:t>
            </a:r>
            <a:endParaRPr sz="2400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Insect</a:t>
            </a:r>
            <a:r>
              <a:rPr lang="en"/>
              <a:t> </a:t>
            </a:r>
            <a:r>
              <a:rPr lang="en" sz="3600"/>
              <a:t> </a:t>
            </a:r>
            <a:r>
              <a:rPr lang="en" sz="3600" b="0"/>
              <a:t>infestations</a:t>
            </a:r>
            <a:r>
              <a:rPr lang="en" b="0"/>
              <a:t>!!!!</a:t>
            </a:r>
            <a:endParaRPr b="0"/>
          </a:p>
        </p:txBody>
      </p:sp>
      <p:sp>
        <p:nvSpPr>
          <p:cNvPr id="145" name="Google Shape;145;p29"/>
          <p:cNvSpPr txBox="1">
            <a:spLocks noGrp="1"/>
          </p:cNvSpPr>
          <p:nvPr>
            <p:ph type="body" idx="1"/>
          </p:nvPr>
        </p:nvSpPr>
        <p:spPr>
          <a:xfrm>
            <a:off x="142350" y="1284100"/>
            <a:ext cx="8778900" cy="3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u="sng">
                <a:latin typeface="Roboto"/>
                <a:ea typeface="Roboto"/>
                <a:cs typeface="Roboto"/>
                <a:sym typeface="Roboto"/>
              </a:rPr>
              <a:t>Scabies</a:t>
            </a:r>
            <a:r>
              <a:rPr lang="en" sz="2400" b="1"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en" sz="2400">
                <a:latin typeface="Roboto"/>
                <a:ea typeface="Roboto"/>
                <a:cs typeface="Roboto"/>
                <a:sym typeface="Roboto"/>
              </a:rPr>
              <a:t> Is an itchy &amp; highly contagious. Caused by an infestation by the itch mite that creates a relentless rash.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u="sng">
                <a:latin typeface="Roboto"/>
                <a:ea typeface="Roboto"/>
                <a:cs typeface="Roboto"/>
                <a:sym typeface="Roboto"/>
              </a:rPr>
              <a:t>Lice</a:t>
            </a:r>
            <a:r>
              <a:rPr lang="en" sz="2400" b="1"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en" sz="2400">
                <a:latin typeface="Roboto"/>
                <a:ea typeface="Roboto"/>
                <a:cs typeface="Roboto"/>
                <a:sym typeface="Roboto"/>
              </a:rPr>
              <a:t> Tiny insects that live on the body and feed on blood causing intense itching and severe skin irritation.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i="1">
                <a:latin typeface="Roboto"/>
                <a:ea typeface="Roboto"/>
                <a:cs typeface="Roboto"/>
                <a:sym typeface="Roboto"/>
              </a:rPr>
              <a:t>Three Types: Head lice, pubic lice, body lice</a:t>
            </a:r>
            <a:endParaRPr sz="2400"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>
            <a:spLocks noGrp="1"/>
          </p:cNvSpPr>
          <p:nvPr>
            <p:ph type="ctrTitle"/>
          </p:nvPr>
        </p:nvSpPr>
        <p:spPr>
          <a:xfrm>
            <a:off x="239075" y="160025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Infectious Disease</a:t>
            </a:r>
            <a:r>
              <a:rPr lang="en"/>
              <a:t> can spread </a:t>
            </a:r>
            <a:r>
              <a:rPr lang="en" b="1"/>
              <a:t>directly</a:t>
            </a:r>
            <a:r>
              <a:rPr lang="en"/>
              <a:t> or </a:t>
            </a:r>
            <a:r>
              <a:rPr lang="en" b="1"/>
              <a:t>indirectly</a:t>
            </a:r>
            <a:r>
              <a:rPr lang="en"/>
              <a:t>.</a:t>
            </a:r>
            <a:endParaRPr/>
          </a:p>
        </p:txBody>
      </p:sp>
      <p:sp>
        <p:nvSpPr>
          <p:cNvPr id="151" name="Google Shape;151;p30"/>
          <p:cNvSpPr txBox="1">
            <a:spLocks noGrp="1"/>
          </p:cNvSpPr>
          <p:nvPr>
            <p:ph type="subTitle" idx="1"/>
          </p:nvPr>
        </p:nvSpPr>
        <p:spPr>
          <a:xfrm>
            <a:off x="80250" y="2986300"/>
            <a:ext cx="8983500" cy="16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Directly ----------&gt; Contact (kissing, biting)</a:t>
            </a:r>
            <a:endParaRPr sz="3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Indirectly--------&gt; Surfaces or through objects</a:t>
            </a:r>
            <a:endParaRPr sz="3600"/>
          </a:p>
        </p:txBody>
      </p:sp>
      <p:sp>
        <p:nvSpPr>
          <p:cNvPr id="152" name="Google Shape;152;p30"/>
          <p:cNvSpPr txBox="1"/>
          <p:nvPr/>
        </p:nvSpPr>
        <p:spPr>
          <a:xfrm>
            <a:off x="437225" y="1809200"/>
            <a:ext cx="7726800" cy="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Vectors</a:t>
            </a:r>
            <a:r>
              <a:rPr lang="en" b="1"/>
              <a:t>- </a:t>
            </a:r>
            <a:r>
              <a:rPr lang="en"/>
              <a:t>An organism (like a tick, mosquito, flea) that spreads a pathogen to humans through feeding. </a:t>
            </a:r>
            <a:endParaRPr/>
          </a:p>
        </p:txBody>
      </p:sp>
      <p:sp>
        <p:nvSpPr>
          <p:cNvPr id="158" name="Google Shape;158;p31"/>
          <p:cNvSpPr txBox="1">
            <a:spLocks noGrp="1"/>
          </p:cNvSpPr>
          <p:nvPr>
            <p:ph type="body" idx="1"/>
          </p:nvPr>
        </p:nvSpPr>
        <p:spPr>
          <a:xfrm>
            <a:off x="124775" y="1544625"/>
            <a:ext cx="4465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/>
              <a:t>Ways of </a:t>
            </a:r>
            <a:r>
              <a:rPr lang="en" sz="3000" i="1" u="sng"/>
              <a:t>Prevention</a:t>
            </a:r>
            <a:r>
              <a:rPr lang="en" sz="3000" u="sng"/>
              <a:t>?</a:t>
            </a:r>
            <a:endParaRPr sz="3000" u="sng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Eat balanced diet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prepare/store food safely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Wash hands often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Manage stress/hygiene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Avoid unnecessary contact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Maintain vaccinations</a:t>
            </a:r>
            <a:endParaRPr sz="2400"/>
          </a:p>
        </p:txBody>
      </p:sp>
      <p:sp>
        <p:nvSpPr>
          <p:cNvPr id="159" name="Google Shape;159;p31"/>
          <p:cNvSpPr txBox="1">
            <a:spLocks noGrp="1"/>
          </p:cNvSpPr>
          <p:nvPr>
            <p:ph type="body" idx="2"/>
          </p:nvPr>
        </p:nvSpPr>
        <p:spPr>
          <a:xfrm>
            <a:off x="4449175" y="1508975"/>
            <a:ext cx="4587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Keep your </a:t>
            </a:r>
            <a:r>
              <a:rPr lang="en" sz="2400" b="1"/>
              <a:t>immune system</a:t>
            </a:r>
            <a:r>
              <a:rPr lang="en" sz="2400"/>
              <a:t> strong through exercise, healthy diet, and good sleep….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Certain fruits and vegetables are higher in antioxidants which will  provide your immune system with the tools to fight pathogens.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>
            <a:spLocks noGrp="1"/>
          </p:cNvSpPr>
          <p:nvPr>
            <p:ph type="title"/>
          </p:nvPr>
        </p:nvSpPr>
        <p:spPr>
          <a:xfrm>
            <a:off x="366025" y="172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Mucous Membranes</a:t>
            </a:r>
            <a:endParaRPr b="1"/>
          </a:p>
        </p:txBody>
      </p:sp>
      <p:sp>
        <p:nvSpPr>
          <p:cNvPr id="165" name="Google Shape;165;p32"/>
          <p:cNvSpPr txBox="1">
            <a:spLocks noGrp="1"/>
          </p:cNvSpPr>
          <p:nvPr>
            <p:ph type="body" idx="1"/>
          </p:nvPr>
        </p:nvSpPr>
        <p:spPr>
          <a:xfrm>
            <a:off x="366025" y="8077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Eyes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Inside your Nose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Mouth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Penis (Urethra)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Vaginal Opening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Anus</a:t>
            </a:r>
            <a:endParaRPr sz="3000"/>
          </a:p>
        </p:txBody>
      </p:sp>
      <p:sp>
        <p:nvSpPr>
          <p:cNvPr id="166" name="Google Shape;166;p32"/>
          <p:cNvSpPr txBox="1">
            <a:spLocks noGrp="1"/>
          </p:cNvSpPr>
          <p:nvPr>
            <p:ph type="body" idx="2"/>
          </p:nvPr>
        </p:nvSpPr>
        <p:spPr>
          <a:xfrm>
            <a:off x="4019425" y="619200"/>
            <a:ext cx="4821600" cy="43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3B3E41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A thin, wet layer of skin that is inside some parts of the body and lines body passages that directly connect </a:t>
            </a:r>
            <a:r>
              <a:rPr lang="en" sz="3000" dirty="0" smtClean="0">
                <a:solidFill>
                  <a:srgbClr val="3B3E41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the interior to exterior</a:t>
            </a:r>
            <a:r>
              <a:rPr lang="en" sz="3000" dirty="0">
                <a:solidFill>
                  <a:srgbClr val="3B3E41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. </a:t>
            </a:r>
            <a:endParaRPr sz="3000" dirty="0">
              <a:solidFill>
                <a:srgbClr val="3B3E41"/>
              </a:solidFill>
              <a:highlight>
                <a:srgbClr val="FFFFFF"/>
              </a:highlight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dirty="0">
                <a:solidFill>
                  <a:srgbClr val="3B3E41"/>
                </a:solidFill>
                <a:highlight>
                  <a:srgbClr val="FFFFFF"/>
                </a:highlight>
                <a:latin typeface="Merriweather"/>
                <a:ea typeface="Merriweather"/>
                <a:cs typeface="Merriweather"/>
                <a:sym typeface="Merriweather"/>
              </a:rPr>
              <a:t>Sponge-like surface</a:t>
            </a:r>
            <a:endParaRPr sz="3000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"/>
          <p:cNvSpPr txBox="1">
            <a:spLocks noGrp="1"/>
          </p:cNvSpPr>
          <p:nvPr>
            <p:ph type="title"/>
          </p:nvPr>
        </p:nvSpPr>
        <p:spPr>
          <a:xfrm>
            <a:off x="311700" y="240625"/>
            <a:ext cx="8520600" cy="77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/>
              <a:t>“At the Bell” Assignment</a:t>
            </a:r>
            <a:endParaRPr sz="3600" b="1" u="sng"/>
          </a:p>
        </p:txBody>
      </p:sp>
      <p:sp>
        <p:nvSpPr>
          <p:cNvPr id="172" name="Google Shape;172;p33"/>
          <p:cNvSpPr txBox="1">
            <a:spLocks noGrp="1"/>
          </p:cNvSpPr>
          <p:nvPr>
            <p:ph type="body" idx="1"/>
          </p:nvPr>
        </p:nvSpPr>
        <p:spPr>
          <a:xfrm>
            <a:off x="169325" y="953625"/>
            <a:ext cx="8867700" cy="41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List an example of a vector.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List the 4 pathogens.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A preparation of dead or weakened pathogens introduced to the body to trigger an immune response is called….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What is found on the surface and in the toxins of pathogens that triggers an immune response?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Special white blood cells that fight pathogens?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Actual name of chickenpox?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On-screen Show (16:9)</PresentationFormat>
  <Paragraphs>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Playfair Display</vt:lpstr>
      <vt:lpstr>Roboto</vt:lpstr>
      <vt:lpstr>Merriweather</vt:lpstr>
      <vt:lpstr>Lato</vt:lpstr>
      <vt:lpstr>Proxima Nova</vt:lpstr>
      <vt:lpstr>Blue &amp; Gold</vt:lpstr>
      <vt:lpstr>Spearmint</vt:lpstr>
      <vt:lpstr>Communicable (infectious) Disease</vt:lpstr>
      <vt:lpstr>There are 4 pathogens...</vt:lpstr>
      <vt:lpstr>Examples of Viruses &amp; Bacteria</vt:lpstr>
      <vt:lpstr>Pathogens…..</vt:lpstr>
      <vt:lpstr>Insect  infestations!!!!</vt:lpstr>
      <vt:lpstr>Infectious Disease can spread directly or indirectly.</vt:lpstr>
      <vt:lpstr>Vectors- An organism (like a tick, mosquito, flea) that spreads a pathogen to humans through feeding. </vt:lpstr>
      <vt:lpstr>Mucous Membranes</vt:lpstr>
      <vt:lpstr>“At the Bell”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Communicable (infectious) Disease</dc:title>
  <dc:creator>gregory axelson</dc:creator>
  <cp:lastModifiedBy>wcsd</cp:lastModifiedBy>
  <cp:revision>2</cp:revision>
  <dcterms:modified xsi:type="dcterms:W3CDTF">2019-03-22T12:08:04Z</dcterms:modified>
</cp:coreProperties>
</file>