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xls" ContentType="application/vnd.ms-excel"/>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74"/>
  </p:notesMasterIdLst>
  <p:handoutMasterIdLst>
    <p:handoutMasterId r:id="rId75"/>
  </p:handoutMasterIdLst>
  <p:sldIdLst>
    <p:sldId id="654" r:id="rId2"/>
    <p:sldId id="615" r:id="rId3"/>
    <p:sldId id="618" r:id="rId4"/>
    <p:sldId id="490" r:id="rId5"/>
    <p:sldId id="619" r:id="rId6"/>
    <p:sldId id="491" r:id="rId7"/>
    <p:sldId id="492" r:id="rId8"/>
    <p:sldId id="656" r:id="rId9"/>
    <p:sldId id="493" r:id="rId10"/>
    <p:sldId id="661" r:id="rId11"/>
    <p:sldId id="621" r:id="rId12"/>
    <p:sldId id="663" r:id="rId13"/>
    <p:sldId id="620" r:id="rId14"/>
    <p:sldId id="622" r:id="rId15"/>
    <p:sldId id="496" r:id="rId16"/>
    <p:sldId id="569" r:id="rId17"/>
    <p:sldId id="601" r:id="rId18"/>
    <p:sldId id="497" r:id="rId19"/>
    <p:sldId id="498" r:id="rId20"/>
    <p:sldId id="499" r:id="rId21"/>
    <p:sldId id="500" r:id="rId22"/>
    <p:sldId id="501" r:id="rId23"/>
    <p:sldId id="502" r:id="rId24"/>
    <p:sldId id="503" r:id="rId25"/>
    <p:sldId id="504" r:id="rId26"/>
    <p:sldId id="535" r:id="rId27"/>
    <p:sldId id="570" r:id="rId28"/>
    <p:sldId id="536" r:id="rId29"/>
    <p:sldId id="537" r:id="rId30"/>
    <p:sldId id="571" r:id="rId31"/>
    <p:sldId id="538" r:id="rId32"/>
    <p:sldId id="539" r:id="rId33"/>
    <p:sldId id="540" r:id="rId34"/>
    <p:sldId id="623" r:id="rId35"/>
    <p:sldId id="624" r:id="rId36"/>
    <p:sldId id="625" r:id="rId37"/>
    <p:sldId id="626" r:id="rId38"/>
    <p:sldId id="518" r:id="rId39"/>
    <p:sldId id="629" r:id="rId40"/>
    <p:sldId id="632" r:id="rId41"/>
    <p:sldId id="633" r:id="rId42"/>
    <p:sldId id="519" r:id="rId43"/>
    <p:sldId id="635" r:id="rId44"/>
    <p:sldId id="634" r:id="rId45"/>
    <p:sldId id="520" r:id="rId46"/>
    <p:sldId id="636" r:id="rId47"/>
    <p:sldId id="637" r:id="rId48"/>
    <p:sldId id="574" r:id="rId49"/>
    <p:sldId id="528" r:id="rId50"/>
    <p:sldId id="575" r:id="rId51"/>
    <p:sldId id="638" r:id="rId52"/>
    <p:sldId id="547" r:id="rId53"/>
    <p:sldId id="548" r:id="rId54"/>
    <p:sldId id="639" r:id="rId55"/>
    <p:sldId id="640" r:id="rId56"/>
    <p:sldId id="549" r:id="rId57"/>
    <p:sldId id="576" r:id="rId58"/>
    <p:sldId id="641" r:id="rId59"/>
    <p:sldId id="642" r:id="rId60"/>
    <p:sldId id="554" r:id="rId61"/>
    <p:sldId id="555" r:id="rId62"/>
    <p:sldId id="556" r:id="rId63"/>
    <p:sldId id="557" r:id="rId64"/>
    <p:sldId id="643" r:id="rId65"/>
    <p:sldId id="559" r:id="rId66"/>
    <p:sldId id="644" r:id="rId67"/>
    <p:sldId id="645" r:id="rId68"/>
    <p:sldId id="646" r:id="rId69"/>
    <p:sldId id="648" r:id="rId70"/>
    <p:sldId id="649" r:id="rId71"/>
    <p:sldId id="653" r:id="rId72"/>
    <p:sldId id="652" r:id="rId73"/>
  </p:sldIdLst>
  <p:sldSz cx="9144000" cy="6858000" type="screen4x3"/>
  <p:notesSz cx="7010400" cy="9296400"/>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sz="2800" b="1" i="1" kern="1200">
        <a:solidFill>
          <a:srgbClr val="BC0000"/>
        </a:solidFill>
        <a:effectLst>
          <a:outerShdw blurRad="38100" dist="38100" dir="2700000" algn="tl">
            <a:srgbClr val="000000">
              <a:alpha val="43137"/>
            </a:srgbClr>
          </a:outerShdw>
        </a:effectLst>
        <a:latin typeface="Comic Sans MS" pitchFamily="66" charset="0"/>
        <a:ea typeface="+mn-ea"/>
        <a:cs typeface="+mn-cs"/>
      </a:defRPr>
    </a:lvl1pPr>
    <a:lvl2pPr marL="457200" algn="l" rtl="0" eaLnBrk="0" fontAlgn="base" hangingPunct="0">
      <a:spcBef>
        <a:spcPct val="0"/>
      </a:spcBef>
      <a:spcAft>
        <a:spcPct val="0"/>
      </a:spcAft>
      <a:defRPr sz="2800" b="1" i="1" kern="1200">
        <a:solidFill>
          <a:srgbClr val="BC0000"/>
        </a:solidFill>
        <a:effectLst>
          <a:outerShdw blurRad="38100" dist="38100" dir="2700000" algn="tl">
            <a:srgbClr val="000000">
              <a:alpha val="43137"/>
            </a:srgbClr>
          </a:outerShdw>
        </a:effectLst>
        <a:latin typeface="Comic Sans MS" pitchFamily="66" charset="0"/>
        <a:ea typeface="+mn-ea"/>
        <a:cs typeface="+mn-cs"/>
      </a:defRPr>
    </a:lvl2pPr>
    <a:lvl3pPr marL="914400" algn="l" rtl="0" eaLnBrk="0" fontAlgn="base" hangingPunct="0">
      <a:spcBef>
        <a:spcPct val="0"/>
      </a:spcBef>
      <a:spcAft>
        <a:spcPct val="0"/>
      </a:spcAft>
      <a:defRPr sz="2800" b="1" i="1" kern="1200">
        <a:solidFill>
          <a:srgbClr val="BC0000"/>
        </a:solidFill>
        <a:effectLst>
          <a:outerShdw blurRad="38100" dist="38100" dir="2700000" algn="tl">
            <a:srgbClr val="000000">
              <a:alpha val="43137"/>
            </a:srgbClr>
          </a:outerShdw>
        </a:effectLst>
        <a:latin typeface="Comic Sans MS" pitchFamily="66" charset="0"/>
        <a:ea typeface="+mn-ea"/>
        <a:cs typeface="+mn-cs"/>
      </a:defRPr>
    </a:lvl3pPr>
    <a:lvl4pPr marL="1371600" algn="l" rtl="0" eaLnBrk="0" fontAlgn="base" hangingPunct="0">
      <a:spcBef>
        <a:spcPct val="0"/>
      </a:spcBef>
      <a:spcAft>
        <a:spcPct val="0"/>
      </a:spcAft>
      <a:defRPr sz="2800" b="1" i="1" kern="1200">
        <a:solidFill>
          <a:srgbClr val="BC0000"/>
        </a:solidFill>
        <a:effectLst>
          <a:outerShdw blurRad="38100" dist="38100" dir="2700000" algn="tl">
            <a:srgbClr val="000000">
              <a:alpha val="43137"/>
            </a:srgbClr>
          </a:outerShdw>
        </a:effectLst>
        <a:latin typeface="Comic Sans MS" pitchFamily="66" charset="0"/>
        <a:ea typeface="+mn-ea"/>
        <a:cs typeface="+mn-cs"/>
      </a:defRPr>
    </a:lvl4pPr>
    <a:lvl5pPr marL="1828800" algn="l" rtl="0" eaLnBrk="0" fontAlgn="base" hangingPunct="0">
      <a:spcBef>
        <a:spcPct val="0"/>
      </a:spcBef>
      <a:spcAft>
        <a:spcPct val="0"/>
      </a:spcAft>
      <a:defRPr sz="2800" b="1" i="1" kern="1200">
        <a:solidFill>
          <a:srgbClr val="BC0000"/>
        </a:solidFill>
        <a:effectLst>
          <a:outerShdw blurRad="38100" dist="38100" dir="2700000" algn="tl">
            <a:srgbClr val="000000">
              <a:alpha val="43137"/>
            </a:srgbClr>
          </a:outerShdw>
        </a:effectLst>
        <a:latin typeface="Comic Sans MS" pitchFamily="66" charset="0"/>
        <a:ea typeface="+mn-ea"/>
        <a:cs typeface="+mn-cs"/>
      </a:defRPr>
    </a:lvl5pPr>
    <a:lvl6pPr marL="2286000" algn="l" defTabSz="914400" rtl="0" eaLnBrk="1" latinLnBrk="0" hangingPunct="1">
      <a:defRPr sz="2800" b="1" i="1" kern="1200">
        <a:solidFill>
          <a:srgbClr val="BC0000"/>
        </a:solidFill>
        <a:effectLst>
          <a:outerShdw blurRad="38100" dist="38100" dir="2700000" algn="tl">
            <a:srgbClr val="000000">
              <a:alpha val="43137"/>
            </a:srgbClr>
          </a:outerShdw>
        </a:effectLst>
        <a:latin typeface="Comic Sans MS" pitchFamily="66" charset="0"/>
        <a:ea typeface="+mn-ea"/>
        <a:cs typeface="+mn-cs"/>
      </a:defRPr>
    </a:lvl6pPr>
    <a:lvl7pPr marL="2743200" algn="l" defTabSz="914400" rtl="0" eaLnBrk="1" latinLnBrk="0" hangingPunct="1">
      <a:defRPr sz="2800" b="1" i="1" kern="1200">
        <a:solidFill>
          <a:srgbClr val="BC0000"/>
        </a:solidFill>
        <a:effectLst>
          <a:outerShdw blurRad="38100" dist="38100" dir="2700000" algn="tl">
            <a:srgbClr val="000000">
              <a:alpha val="43137"/>
            </a:srgbClr>
          </a:outerShdw>
        </a:effectLst>
        <a:latin typeface="Comic Sans MS" pitchFamily="66" charset="0"/>
        <a:ea typeface="+mn-ea"/>
        <a:cs typeface="+mn-cs"/>
      </a:defRPr>
    </a:lvl7pPr>
    <a:lvl8pPr marL="3200400" algn="l" defTabSz="914400" rtl="0" eaLnBrk="1" latinLnBrk="0" hangingPunct="1">
      <a:defRPr sz="2800" b="1" i="1" kern="1200">
        <a:solidFill>
          <a:srgbClr val="BC0000"/>
        </a:solidFill>
        <a:effectLst>
          <a:outerShdw blurRad="38100" dist="38100" dir="2700000" algn="tl">
            <a:srgbClr val="000000">
              <a:alpha val="43137"/>
            </a:srgbClr>
          </a:outerShdw>
        </a:effectLst>
        <a:latin typeface="Comic Sans MS" pitchFamily="66" charset="0"/>
        <a:ea typeface="+mn-ea"/>
        <a:cs typeface="+mn-cs"/>
      </a:defRPr>
    </a:lvl8pPr>
    <a:lvl9pPr marL="3657600" algn="l" defTabSz="914400" rtl="0" eaLnBrk="1" latinLnBrk="0" hangingPunct="1">
      <a:defRPr sz="2800" b="1" i="1" kern="1200">
        <a:solidFill>
          <a:srgbClr val="BC0000"/>
        </a:solidFill>
        <a:effectLst>
          <a:outerShdw blurRad="38100" dist="38100" dir="2700000" algn="tl">
            <a:srgbClr val="000000">
              <a:alpha val="43137"/>
            </a:srgbClr>
          </a:outerShdw>
        </a:effectLst>
        <a:latin typeface="Comic Sans MS" pitchFamily="66"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3023">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66CC"/>
    <a:srgbClr val="CC0000"/>
    <a:srgbClr val="FF6600"/>
    <a:srgbClr val="FFFFC5"/>
    <a:srgbClr val="B00000"/>
    <a:srgbClr val="EBFFFF"/>
    <a:srgbClr val="99FFCC"/>
    <a:srgbClr val="EFFFFF"/>
    <a:srgbClr val="FFFFFF"/>
    <a:srgbClr val="CEF2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62" autoAdjust="0"/>
    <p:restoredTop sz="88632" autoAdjust="0"/>
  </p:normalViewPr>
  <p:slideViewPr>
    <p:cSldViewPr>
      <p:cViewPr varScale="1">
        <p:scale>
          <a:sx n="107" d="100"/>
          <a:sy n="107" d="100"/>
        </p:scale>
        <p:origin x="-84" y="-138"/>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 r:id="rId27" collapse="1"/>
      <p:sld r:id="rId28" collapse="1"/>
      <p:sld r:id="rId29" collapse="1"/>
      <p:sld r:id="rId30" collapse="1"/>
      <p:sld r:id="rId31" collapse="1"/>
      <p:sld r:id="rId32" collapse="1"/>
      <p:sld r:id="rId33" collapse="1"/>
      <p:sld r:id="rId34" collapse="1"/>
      <p:sld r:id="rId35" collapse="1"/>
      <p:sld r:id="rId36" collapse="1"/>
      <p:sld r:id="rId37" collapse="1"/>
      <p:sld r:id="rId38" collapse="1"/>
      <p:sld r:id="rId39" collapse="1"/>
      <p:sld r:id="rId40" collapse="1"/>
      <p:sld r:id="rId41" collapse="1"/>
      <p:sld r:id="rId42" collapse="1"/>
      <p:sld r:id="rId43" collapse="1"/>
      <p:sld r:id="rId44" collapse="1"/>
      <p:sld r:id="rId45" collapse="1"/>
      <p:sld r:id="rId46" collapse="1"/>
      <p:sld r:id="rId47" collapse="1"/>
      <p:sld r:id="rId48" collapse="1"/>
      <p:sld r:id="rId49" collapse="1"/>
      <p:sld r:id="rId50" collapse="1"/>
      <p:sld r:id="rId51" collapse="1"/>
      <p:sld r:id="rId52" collapse="1"/>
      <p:sld r:id="rId53" collapse="1"/>
      <p:sld r:id="rId54" collapse="1"/>
      <p:sld r:id="rId55" collapse="1"/>
      <p:sld r:id="rId56" collapse="1"/>
      <p:sld r:id="rId57" collapse="1"/>
      <p:sld r:id="rId58" collapse="1"/>
      <p:sld r:id="rId59" collapse="1"/>
      <p:sld r:id="rId60" collapse="1"/>
    </p:sldLst>
  </p:outlineViewPr>
  <p:notesTextViewPr>
    <p:cViewPr>
      <p:scale>
        <a:sx n="100" d="100"/>
        <a:sy n="100" d="100"/>
      </p:scale>
      <p:origin x="0" y="0"/>
    </p:cViewPr>
  </p:notesTextViewPr>
  <p:sorterViewPr>
    <p:cViewPr>
      <p:scale>
        <a:sx n="100" d="100"/>
        <a:sy n="100" d="100"/>
      </p:scale>
      <p:origin x="0" y="3906"/>
    </p:cViewPr>
  </p:sorterViewPr>
  <p:notesViewPr>
    <p:cSldViewPr>
      <p:cViewPr>
        <p:scale>
          <a:sx n="75" d="100"/>
          <a:sy n="75" d="100"/>
        </p:scale>
        <p:origin x="-2334" y="-174"/>
      </p:cViewPr>
      <p:guideLst>
        <p:guide orient="horz" pos="2927"/>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_rels/viewProps.xml.rels><?xml version="1.0" encoding="UTF-8" standalone="yes"?>
<Relationships xmlns="http://schemas.openxmlformats.org/package/2006/relationships"><Relationship Id="rId13" Type="http://schemas.openxmlformats.org/officeDocument/2006/relationships/slide" Target="slides/slide18.xml"/><Relationship Id="rId18" Type="http://schemas.openxmlformats.org/officeDocument/2006/relationships/slide" Target="slides/slide23.xml"/><Relationship Id="rId26" Type="http://schemas.openxmlformats.org/officeDocument/2006/relationships/slide" Target="slides/slide31.xml"/><Relationship Id="rId39" Type="http://schemas.openxmlformats.org/officeDocument/2006/relationships/slide" Target="slides/slide44.xml"/><Relationship Id="rId21" Type="http://schemas.openxmlformats.org/officeDocument/2006/relationships/slide" Target="slides/slide26.xml"/><Relationship Id="rId34" Type="http://schemas.openxmlformats.org/officeDocument/2006/relationships/slide" Target="slides/slide39.xml"/><Relationship Id="rId42" Type="http://schemas.openxmlformats.org/officeDocument/2006/relationships/slide" Target="slides/slide47.xml"/><Relationship Id="rId47" Type="http://schemas.openxmlformats.org/officeDocument/2006/relationships/slide" Target="slides/slide52.xml"/><Relationship Id="rId50" Type="http://schemas.openxmlformats.org/officeDocument/2006/relationships/slide" Target="slides/slide55.xml"/><Relationship Id="rId55" Type="http://schemas.openxmlformats.org/officeDocument/2006/relationships/slide" Target="slides/slide60.xml"/><Relationship Id="rId7" Type="http://schemas.openxmlformats.org/officeDocument/2006/relationships/slide" Target="slides/slide11.xml"/><Relationship Id="rId12" Type="http://schemas.openxmlformats.org/officeDocument/2006/relationships/slide" Target="slides/slide17.xml"/><Relationship Id="rId17" Type="http://schemas.openxmlformats.org/officeDocument/2006/relationships/slide" Target="slides/slide22.xml"/><Relationship Id="rId25" Type="http://schemas.openxmlformats.org/officeDocument/2006/relationships/slide" Target="slides/slide30.xml"/><Relationship Id="rId33" Type="http://schemas.openxmlformats.org/officeDocument/2006/relationships/slide" Target="slides/slide38.xml"/><Relationship Id="rId38" Type="http://schemas.openxmlformats.org/officeDocument/2006/relationships/slide" Target="slides/slide43.xml"/><Relationship Id="rId46" Type="http://schemas.openxmlformats.org/officeDocument/2006/relationships/slide" Target="slides/slide51.xml"/><Relationship Id="rId59" Type="http://schemas.openxmlformats.org/officeDocument/2006/relationships/slide" Target="slides/slide64.xml"/><Relationship Id="rId2" Type="http://schemas.openxmlformats.org/officeDocument/2006/relationships/slide" Target="slides/slide4.xml"/><Relationship Id="rId16" Type="http://schemas.openxmlformats.org/officeDocument/2006/relationships/slide" Target="slides/slide21.xml"/><Relationship Id="rId20" Type="http://schemas.openxmlformats.org/officeDocument/2006/relationships/slide" Target="slides/slide25.xml"/><Relationship Id="rId29" Type="http://schemas.openxmlformats.org/officeDocument/2006/relationships/slide" Target="slides/slide34.xml"/><Relationship Id="rId41" Type="http://schemas.openxmlformats.org/officeDocument/2006/relationships/slide" Target="slides/slide46.xml"/><Relationship Id="rId54" Type="http://schemas.openxmlformats.org/officeDocument/2006/relationships/slide" Target="slides/slide59.xml"/><Relationship Id="rId1" Type="http://schemas.openxmlformats.org/officeDocument/2006/relationships/slide" Target="slides/slide3.xml"/><Relationship Id="rId6" Type="http://schemas.openxmlformats.org/officeDocument/2006/relationships/slide" Target="slides/slide9.xml"/><Relationship Id="rId11" Type="http://schemas.openxmlformats.org/officeDocument/2006/relationships/slide" Target="slides/slide16.xml"/><Relationship Id="rId24" Type="http://schemas.openxmlformats.org/officeDocument/2006/relationships/slide" Target="slides/slide29.xml"/><Relationship Id="rId32" Type="http://schemas.openxmlformats.org/officeDocument/2006/relationships/slide" Target="slides/slide37.xml"/><Relationship Id="rId37" Type="http://schemas.openxmlformats.org/officeDocument/2006/relationships/slide" Target="slides/slide42.xml"/><Relationship Id="rId40" Type="http://schemas.openxmlformats.org/officeDocument/2006/relationships/slide" Target="slides/slide45.xml"/><Relationship Id="rId45" Type="http://schemas.openxmlformats.org/officeDocument/2006/relationships/slide" Target="slides/slide50.xml"/><Relationship Id="rId53" Type="http://schemas.openxmlformats.org/officeDocument/2006/relationships/slide" Target="slides/slide58.xml"/><Relationship Id="rId58" Type="http://schemas.openxmlformats.org/officeDocument/2006/relationships/slide" Target="slides/slide63.xml"/><Relationship Id="rId5" Type="http://schemas.openxmlformats.org/officeDocument/2006/relationships/slide" Target="slides/slide7.xml"/><Relationship Id="rId15" Type="http://schemas.openxmlformats.org/officeDocument/2006/relationships/slide" Target="slides/slide20.xml"/><Relationship Id="rId23" Type="http://schemas.openxmlformats.org/officeDocument/2006/relationships/slide" Target="slides/slide28.xml"/><Relationship Id="rId28" Type="http://schemas.openxmlformats.org/officeDocument/2006/relationships/slide" Target="slides/slide33.xml"/><Relationship Id="rId36" Type="http://schemas.openxmlformats.org/officeDocument/2006/relationships/slide" Target="slides/slide41.xml"/><Relationship Id="rId49" Type="http://schemas.openxmlformats.org/officeDocument/2006/relationships/slide" Target="slides/slide54.xml"/><Relationship Id="rId57" Type="http://schemas.openxmlformats.org/officeDocument/2006/relationships/slide" Target="slides/slide62.xml"/><Relationship Id="rId10" Type="http://schemas.openxmlformats.org/officeDocument/2006/relationships/slide" Target="slides/slide15.xml"/><Relationship Id="rId19" Type="http://schemas.openxmlformats.org/officeDocument/2006/relationships/slide" Target="slides/slide24.xml"/><Relationship Id="rId31" Type="http://schemas.openxmlformats.org/officeDocument/2006/relationships/slide" Target="slides/slide36.xml"/><Relationship Id="rId44" Type="http://schemas.openxmlformats.org/officeDocument/2006/relationships/slide" Target="slides/slide49.xml"/><Relationship Id="rId52" Type="http://schemas.openxmlformats.org/officeDocument/2006/relationships/slide" Target="slides/slide57.xml"/><Relationship Id="rId60" Type="http://schemas.openxmlformats.org/officeDocument/2006/relationships/slide" Target="slides/slide65.xml"/><Relationship Id="rId4" Type="http://schemas.openxmlformats.org/officeDocument/2006/relationships/slide" Target="slides/slide6.xml"/><Relationship Id="rId9" Type="http://schemas.openxmlformats.org/officeDocument/2006/relationships/slide" Target="slides/slide14.xml"/><Relationship Id="rId14" Type="http://schemas.openxmlformats.org/officeDocument/2006/relationships/slide" Target="slides/slide19.xml"/><Relationship Id="rId22" Type="http://schemas.openxmlformats.org/officeDocument/2006/relationships/slide" Target="slides/slide27.xml"/><Relationship Id="rId27" Type="http://schemas.openxmlformats.org/officeDocument/2006/relationships/slide" Target="slides/slide32.xml"/><Relationship Id="rId30" Type="http://schemas.openxmlformats.org/officeDocument/2006/relationships/slide" Target="slides/slide35.xml"/><Relationship Id="rId35" Type="http://schemas.openxmlformats.org/officeDocument/2006/relationships/slide" Target="slides/slide40.xml"/><Relationship Id="rId43" Type="http://schemas.openxmlformats.org/officeDocument/2006/relationships/slide" Target="slides/slide48.xml"/><Relationship Id="rId48" Type="http://schemas.openxmlformats.org/officeDocument/2006/relationships/slide" Target="slides/slide53.xml"/><Relationship Id="rId56" Type="http://schemas.openxmlformats.org/officeDocument/2006/relationships/slide" Target="slides/slide61.xml"/><Relationship Id="rId8" Type="http://schemas.openxmlformats.org/officeDocument/2006/relationships/slide" Target="slides/slide13.xml"/><Relationship Id="rId51" Type="http://schemas.openxmlformats.org/officeDocument/2006/relationships/slide" Target="slides/slide56.xml"/><Relationship Id="rId3"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52078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389467" y="4416099"/>
            <a:ext cx="6309056" cy="4182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928" tIns="45158" rIns="91928" bIns="45158" numCol="1" anchor="t" anchorCtr="0" compatLnSpc="1">
            <a:prstTxWarp prst="textNoShape">
              <a:avLst/>
            </a:prstTxWarp>
          </a:bodyPr>
          <a:lstStyle/>
          <a:p>
            <a:pPr lvl="0"/>
            <a:r>
              <a:rPr lang="en-US" noProof="0" smtClean="0"/>
              <a:t>Click to edit Master notes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4275" name="Rectangle 3"/>
          <p:cNvSpPr>
            <a:spLocks noGrp="1" noRot="1" noChangeAspect="1" noChangeArrowheads="1" noTextEdit="1"/>
          </p:cNvSpPr>
          <p:nvPr>
            <p:ph type="sldImg" idx="2"/>
          </p:nvPr>
        </p:nvSpPr>
        <p:spPr bwMode="auto">
          <a:xfrm>
            <a:off x="1190625" y="703263"/>
            <a:ext cx="4629150" cy="34734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154299027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400" kern="1200">
        <a:solidFill>
          <a:schemeClr val="tx1"/>
        </a:solidFill>
        <a:latin typeface="Arial" charset="0"/>
        <a:ea typeface="+mn-ea"/>
        <a:cs typeface="+mn-cs"/>
      </a:defRPr>
    </a:lvl1pPr>
    <a:lvl2pPr marL="457200" algn="l" rtl="0" eaLnBrk="0" fontAlgn="base" hangingPunct="0">
      <a:spcBef>
        <a:spcPct val="30000"/>
      </a:spcBef>
      <a:spcAft>
        <a:spcPct val="0"/>
      </a:spcAft>
      <a:defRPr sz="1400" kern="1200">
        <a:solidFill>
          <a:schemeClr val="tx1"/>
        </a:solidFill>
        <a:latin typeface="Arial" charset="0"/>
        <a:ea typeface="+mn-ea"/>
        <a:cs typeface="+mn-cs"/>
      </a:defRPr>
    </a:lvl2pPr>
    <a:lvl3pPr marL="914400" algn="l" rtl="0" eaLnBrk="0" fontAlgn="base" hangingPunct="0">
      <a:spcBef>
        <a:spcPct val="30000"/>
      </a:spcBef>
      <a:spcAft>
        <a:spcPct val="0"/>
      </a:spcAft>
      <a:defRPr sz="1400" kern="1200">
        <a:solidFill>
          <a:schemeClr val="tx1"/>
        </a:solidFill>
        <a:latin typeface="Arial" charset="0"/>
        <a:ea typeface="+mn-ea"/>
        <a:cs typeface="+mn-cs"/>
      </a:defRPr>
    </a:lvl3pPr>
    <a:lvl4pPr marL="1371600" algn="l" rtl="0" eaLnBrk="0" fontAlgn="base" hangingPunct="0">
      <a:spcBef>
        <a:spcPct val="30000"/>
      </a:spcBef>
      <a:spcAft>
        <a:spcPct val="0"/>
      </a:spcAft>
      <a:defRPr sz="1400" kern="1200">
        <a:solidFill>
          <a:schemeClr val="tx1"/>
        </a:solidFill>
        <a:latin typeface="Arial" charset="0"/>
        <a:ea typeface="+mn-ea"/>
        <a:cs typeface="+mn-cs"/>
      </a:defRPr>
    </a:lvl4pPr>
    <a:lvl5pPr marL="1828800" algn="l" rtl="0" eaLnBrk="0" fontAlgn="base" hangingPunct="0">
      <a:spcBef>
        <a:spcPct val="30000"/>
      </a:spcBef>
      <a:spcAft>
        <a:spcPct val="0"/>
      </a:spcAft>
      <a:defRPr sz="14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2"/>
          <p:cNvSpPr>
            <a:spLocks noGrp="1" noRot="1" noChangeAspect="1" noChangeArrowheads="1" noTextEdit="1"/>
          </p:cNvSpPr>
          <p:nvPr>
            <p:ph type="sldImg"/>
          </p:nvPr>
        </p:nvSpPr>
        <p:spPr>
          <a:ln/>
        </p:spPr>
      </p:sp>
      <p:sp>
        <p:nvSpPr>
          <p:cNvPr id="32256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Tree>
    <p:extLst>
      <p:ext uri="{BB962C8B-B14F-4D97-AF65-F5344CB8AC3E}">
        <p14:creationId xmlns:p14="http://schemas.microsoft.com/office/powerpoint/2010/main" val="36094638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endParaRPr lang="en-US" altLang="en-US" dirty="0" smtClean="0"/>
          </a:p>
        </p:txBody>
      </p:sp>
    </p:spTree>
    <p:extLst>
      <p:ext uri="{BB962C8B-B14F-4D97-AF65-F5344CB8AC3E}">
        <p14:creationId xmlns:p14="http://schemas.microsoft.com/office/powerpoint/2010/main" val="7077672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2"/>
          <p:cNvSpPr>
            <a:spLocks noGrp="1" noRot="1" noChangeAspect="1" noChangeArrowheads="1" noTextEdit="1"/>
          </p:cNvSpPr>
          <p:nvPr>
            <p:ph type="sldImg"/>
          </p:nvPr>
        </p:nvSpPr>
        <p:spPr>
          <a:ln/>
        </p:spPr>
      </p:sp>
      <p:sp>
        <p:nvSpPr>
          <p:cNvPr id="331779" name="Rectangle 3"/>
          <p:cNvSpPr>
            <a:spLocks noGrp="1" noChangeArrowheads="1"/>
          </p:cNvSpPr>
          <p:nvPr>
            <p:ph type="body" idx="1"/>
          </p:nvPr>
        </p:nvSpPr>
        <p:spPr/>
        <p:txBody>
          <a:bodyPr/>
          <a:lstStyle/>
          <a:p>
            <a:endParaRPr lang="en-US" altLang="en-US" dirty="0" smtClean="0"/>
          </a:p>
        </p:txBody>
      </p:sp>
    </p:spTree>
    <p:extLst>
      <p:ext uri="{BB962C8B-B14F-4D97-AF65-F5344CB8AC3E}">
        <p14:creationId xmlns:p14="http://schemas.microsoft.com/office/powerpoint/2010/main" val="31798317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2"/>
          <p:cNvSpPr>
            <a:spLocks noGrp="1" noRot="1" noChangeAspect="1" noChangeArrowheads="1" noTextEdit="1"/>
          </p:cNvSpPr>
          <p:nvPr>
            <p:ph type="sldImg"/>
          </p:nvPr>
        </p:nvSpPr>
        <p:spPr>
          <a:xfrm>
            <a:off x="1192213" y="703263"/>
            <a:ext cx="4629150" cy="3473450"/>
          </a:xfrm>
          <a:ln/>
        </p:spPr>
      </p:sp>
      <p:sp>
        <p:nvSpPr>
          <p:cNvPr id="397315" name="Rectangle 3"/>
          <p:cNvSpPr>
            <a:spLocks noGrp="1" noChangeArrowheads="1"/>
          </p:cNvSpPr>
          <p:nvPr>
            <p:ph type="body" idx="1"/>
          </p:nvPr>
        </p:nvSpPr>
        <p:spPr/>
        <p:txBody>
          <a:bodyPr/>
          <a:lstStyle/>
          <a:p>
            <a:endParaRPr lang="en-US" altLang="en-US" dirty="0" smtClean="0"/>
          </a:p>
        </p:txBody>
      </p:sp>
    </p:spTree>
    <p:extLst>
      <p:ext uri="{BB962C8B-B14F-4D97-AF65-F5344CB8AC3E}">
        <p14:creationId xmlns:p14="http://schemas.microsoft.com/office/powerpoint/2010/main" val="2860650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Rot="1" noChangeAspect="1" noChangeArrowheads="1" noTextEdit="1"/>
          </p:cNvSpPr>
          <p:nvPr>
            <p:ph type="sldImg"/>
          </p:nvPr>
        </p:nvSpPr>
        <p:spPr>
          <a:ln/>
        </p:spPr>
      </p:sp>
      <p:sp>
        <p:nvSpPr>
          <p:cNvPr id="187395" name="Rectangle 3"/>
          <p:cNvSpPr>
            <a:spLocks noGrp="1" noChangeArrowheads="1"/>
          </p:cNvSpPr>
          <p:nvPr>
            <p:ph type="body" idx="1"/>
          </p:nvPr>
        </p:nvSpPr>
        <p:spPr/>
        <p:txBody>
          <a:bodyPr/>
          <a:lstStyle/>
          <a:p>
            <a:endParaRPr lang="en-US" altLang="en-US" dirty="0" smtClean="0"/>
          </a:p>
        </p:txBody>
      </p:sp>
    </p:spTree>
    <p:extLst>
      <p:ext uri="{BB962C8B-B14F-4D97-AF65-F5344CB8AC3E}">
        <p14:creationId xmlns:p14="http://schemas.microsoft.com/office/powerpoint/2010/main" val="37102329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p:txBody>
          <a:bodyPr/>
          <a:lstStyle/>
          <a:p>
            <a:endParaRPr lang="en-US" altLang="en-US" dirty="0" smtClean="0"/>
          </a:p>
        </p:txBody>
      </p:sp>
    </p:spTree>
    <p:extLst>
      <p:ext uri="{BB962C8B-B14F-4D97-AF65-F5344CB8AC3E}">
        <p14:creationId xmlns:p14="http://schemas.microsoft.com/office/powerpoint/2010/main" val="11529568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p:txBody>
          <a:bodyPr/>
          <a:lstStyle/>
          <a:p>
            <a:endParaRPr lang="en-US" altLang="en-US" dirty="0" smtClean="0"/>
          </a:p>
        </p:txBody>
      </p:sp>
    </p:spTree>
    <p:extLst>
      <p:ext uri="{BB962C8B-B14F-4D97-AF65-F5344CB8AC3E}">
        <p14:creationId xmlns:p14="http://schemas.microsoft.com/office/powerpoint/2010/main" val="24723034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p:txBody>
          <a:bodyPr/>
          <a:lstStyle/>
          <a:p>
            <a:endParaRPr lang="en-US" altLang="en-US" dirty="0" smtClean="0"/>
          </a:p>
        </p:txBody>
      </p:sp>
    </p:spTree>
    <p:extLst>
      <p:ext uri="{BB962C8B-B14F-4D97-AF65-F5344CB8AC3E}">
        <p14:creationId xmlns:p14="http://schemas.microsoft.com/office/powerpoint/2010/main" val="21544786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p:txBody>
          <a:bodyPr/>
          <a:lstStyle/>
          <a:p>
            <a:endParaRPr lang="en-US" altLang="en-US" dirty="0" smtClean="0"/>
          </a:p>
        </p:txBody>
      </p:sp>
    </p:spTree>
    <p:extLst>
      <p:ext uri="{BB962C8B-B14F-4D97-AF65-F5344CB8AC3E}">
        <p14:creationId xmlns:p14="http://schemas.microsoft.com/office/powerpoint/2010/main" val="37368780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Rot="1" noChangeAspect="1" noChangeArrowheads="1" noTextEdit="1"/>
          </p:cNvSpPr>
          <p:nvPr>
            <p:ph type="sldImg"/>
          </p:nvPr>
        </p:nvSpPr>
        <p:spPr>
          <a:ln/>
        </p:spPr>
      </p:sp>
      <p:sp>
        <p:nvSpPr>
          <p:cNvPr id="198659" name="Rectangle 3"/>
          <p:cNvSpPr>
            <a:spLocks noGrp="1" noChangeArrowheads="1"/>
          </p:cNvSpPr>
          <p:nvPr>
            <p:ph type="body" idx="1"/>
          </p:nvPr>
        </p:nvSpPr>
        <p:spPr/>
        <p:txBody>
          <a:bodyPr/>
          <a:lstStyle/>
          <a:p>
            <a:endParaRPr lang="en-US" altLang="en-US" dirty="0" smtClean="0"/>
          </a:p>
        </p:txBody>
      </p:sp>
    </p:spTree>
    <p:extLst>
      <p:ext uri="{BB962C8B-B14F-4D97-AF65-F5344CB8AC3E}">
        <p14:creationId xmlns:p14="http://schemas.microsoft.com/office/powerpoint/2010/main" val="37090549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2"/>
          <p:cNvSpPr>
            <a:spLocks noGrp="1" noRot="1" noChangeAspect="1" noChangeArrowheads="1" noTextEdit="1"/>
          </p:cNvSpPr>
          <p:nvPr>
            <p:ph type="sldImg"/>
          </p:nvPr>
        </p:nvSpPr>
        <p:spPr>
          <a:ln/>
        </p:spPr>
      </p:sp>
      <p:pic>
        <p:nvPicPr>
          <p:cNvPr id="315395" name="Picture 3"/>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4228413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ln/>
        </p:spPr>
      </p:sp>
      <p:sp>
        <p:nvSpPr>
          <p:cNvPr id="55300" name="Rectangle 4"/>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smtClean="0"/>
          </a:p>
        </p:txBody>
      </p:sp>
    </p:spTree>
    <p:extLst>
      <p:ext uri="{BB962C8B-B14F-4D97-AF65-F5344CB8AC3E}">
        <p14:creationId xmlns:p14="http://schemas.microsoft.com/office/powerpoint/2010/main" val="24973848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2"/>
          <p:cNvSpPr>
            <a:spLocks noGrp="1" noRot="1" noChangeAspect="1" noChangeArrowheads="1" noTextEdit="1"/>
          </p:cNvSpPr>
          <p:nvPr>
            <p:ph type="sldImg"/>
          </p:nvPr>
        </p:nvSpPr>
        <p:spPr>
          <a:ln/>
        </p:spPr>
      </p:sp>
      <p:sp>
        <p:nvSpPr>
          <p:cNvPr id="319491" name="Rectangle 3"/>
          <p:cNvSpPr>
            <a:spLocks noGrp="1" noChangeArrowheads="1"/>
          </p:cNvSpPr>
          <p:nvPr>
            <p:ph type="body" idx="1"/>
          </p:nvPr>
        </p:nvSpPr>
        <p:spPr/>
        <p:txBody>
          <a:bodyPr/>
          <a:lstStyle/>
          <a:p>
            <a:endParaRPr lang="en-US" altLang="en-US" dirty="0" smtClean="0"/>
          </a:p>
        </p:txBody>
      </p:sp>
    </p:spTree>
    <p:extLst>
      <p:ext uri="{BB962C8B-B14F-4D97-AF65-F5344CB8AC3E}">
        <p14:creationId xmlns:p14="http://schemas.microsoft.com/office/powerpoint/2010/main" val="1288008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2"/>
          <p:cNvSpPr>
            <a:spLocks noGrp="1" noRot="1" noChangeAspect="1" noChangeArrowheads="1" noTextEdit="1"/>
          </p:cNvSpPr>
          <p:nvPr>
            <p:ph type="sldImg"/>
          </p:nvPr>
        </p:nvSpPr>
        <p:spPr>
          <a:ln/>
        </p:spPr>
      </p:sp>
      <p:sp>
        <p:nvSpPr>
          <p:cNvPr id="333827" name="Rectangle 3"/>
          <p:cNvSpPr>
            <a:spLocks noGrp="1" noChangeArrowheads="1"/>
          </p:cNvSpPr>
          <p:nvPr>
            <p:ph type="body" idx="1"/>
          </p:nvPr>
        </p:nvSpPr>
        <p:spPr/>
        <p:txBody>
          <a:bodyPr/>
          <a:lstStyle/>
          <a:p>
            <a:endParaRPr lang="en-US" altLang="en-US" dirty="0" smtClean="0"/>
          </a:p>
        </p:txBody>
      </p:sp>
    </p:spTree>
    <p:extLst>
      <p:ext uri="{BB962C8B-B14F-4D97-AF65-F5344CB8AC3E}">
        <p14:creationId xmlns:p14="http://schemas.microsoft.com/office/powerpoint/2010/main" val="27190665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2"/>
          <p:cNvSpPr>
            <a:spLocks noGrp="1" noRot="1" noChangeAspect="1" noChangeArrowheads="1" noTextEdit="1"/>
          </p:cNvSpPr>
          <p:nvPr>
            <p:ph type="sldImg"/>
          </p:nvPr>
        </p:nvSpPr>
        <p:spPr>
          <a:ln/>
        </p:spPr>
      </p:sp>
      <p:pic>
        <p:nvPicPr>
          <p:cNvPr id="318467" name="Picture 3"/>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8764065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2"/>
          <p:cNvSpPr>
            <a:spLocks noGrp="1" noRot="1" noChangeAspect="1" noChangeArrowheads="1" noTextEdit="1"/>
          </p:cNvSpPr>
          <p:nvPr>
            <p:ph type="sldImg"/>
          </p:nvPr>
        </p:nvSpPr>
        <p:spPr>
          <a:ln/>
        </p:spPr>
      </p:sp>
      <p:sp>
        <p:nvSpPr>
          <p:cNvPr id="335875" name="Rectangle 3"/>
          <p:cNvSpPr>
            <a:spLocks noGrp="1" noChangeArrowheads="1"/>
          </p:cNvSpPr>
          <p:nvPr>
            <p:ph type="body" idx="1"/>
          </p:nvPr>
        </p:nvSpPr>
        <p:spPr/>
        <p:txBody>
          <a:bodyPr/>
          <a:lstStyle/>
          <a:p>
            <a:endParaRPr lang="en-US" altLang="en-US" dirty="0" smtClean="0"/>
          </a:p>
        </p:txBody>
      </p:sp>
    </p:spTree>
    <p:extLst>
      <p:ext uri="{BB962C8B-B14F-4D97-AF65-F5344CB8AC3E}">
        <p14:creationId xmlns:p14="http://schemas.microsoft.com/office/powerpoint/2010/main" val="4406096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2"/>
          <p:cNvSpPr>
            <a:spLocks noGrp="1" noRot="1" noChangeAspect="1" noChangeArrowheads="1" noTextEdit="1"/>
          </p:cNvSpPr>
          <p:nvPr>
            <p:ph type="sldImg"/>
          </p:nvPr>
        </p:nvSpPr>
        <p:spPr>
          <a:ln/>
        </p:spPr>
      </p:sp>
      <p:pic>
        <p:nvPicPr>
          <p:cNvPr id="321539" name="Picture 3"/>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7457480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2"/>
          <p:cNvSpPr>
            <a:spLocks noGrp="1" noRot="1" noChangeAspect="1" noChangeArrowheads="1" noTextEdit="1"/>
          </p:cNvSpPr>
          <p:nvPr>
            <p:ph type="sldImg"/>
          </p:nvPr>
        </p:nvSpPr>
        <p:spPr>
          <a:ln/>
        </p:spPr>
      </p:sp>
      <p:sp>
        <p:nvSpPr>
          <p:cNvPr id="335875" name="Rectangle 3"/>
          <p:cNvSpPr>
            <a:spLocks noGrp="1" noChangeArrowheads="1"/>
          </p:cNvSpPr>
          <p:nvPr>
            <p:ph type="body" idx="1"/>
          </p:nvPr>
        </p:nvSpPr>
        <p:spPr/>
        <p:txBody>
          <a:bodyPr/>
          <a:lstStyle/>
          <a:p>
            <a:endParaRPr lang="en-US" altLang="en-US" dirty="0" smtClean="0"/>
          </a:p>
        </p:txBody>
      </p:sp>
    </p:spTree>
    <p:extLst>
      <p:ext uri="{BB962C8B-B14F-4D97-AF65-F5344CB8AC3E}">
        <p14:creationId xmlns:p14="http://schemas.microsoft.com/office/powerpoint/2010/main" val="38380576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noFill/>
        </p:spPr>
        <p:txBody>
          <a:bodyPr/>
          <a:lstStyle/>
          <a:p>
            <a:endParaRPr lang="en-US" altLang="en-US" dirty="0" smtClean="0"/>
          </a:p>
        </p:txBody>
      </p:sp>
    </p:spTree>
    <p:extLst>
      <p:ext uri="{BB962C8B-B14F-4D97-AF65-F5344CB8AC3E}">
        <p14:creationId xmlns:p14="http://schemas.microsoft.com/office/powerpoint/2010/main" val="37467512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noFill/>
        </p:spPr>
        <p:txBody>
          <a:bodyPr/>
          <a:lstStyle/>
          <a:p>
            <a:endParaRPr lang="en-US" altLang="en-US" dirty="0" smtClean="0"/>
          </a:p>
        </p:txBody>
      </p:sp>
    </p:spTree>
    <p:extLst>
      <p:ext uri="{BB962C8B-B14F-4D97-AF65-F5344CB8AC3E}">
        <p14:creationId xmlns:p14="http://schemas.microsoft.com/office/powerpoint/2010/main" val="38620244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Grp="1" noRot="1" noChangeAspect="1" noChangeArrowheads="1" noTextEdit="1"/>
          </p:cNvSpPr>
          <p:nvPr>
            <p:ph type="sldImg"/>
          </p:nvPr>
        </p:nvSpPr>
        <p:spPr>
          <a:xfrm>
            <a:off x="1192213" y="703263"/>
            <a:ext cx="4630737" cy="3473450"/>
          </a:xfrm>
          <a:ln/>
        </p:spPr>
      </p:sp>
      <p:sp>
        <p:nvSpPr>
          <p:cNvPr id="2344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smtClean="0"/>
          </a:p>
        </p:txBody>
      </p:sp>
    </p:spTree>
    <p:extLst>
      <p:ext uri="{BB962C8B-B14F-4D97-AF65-F5344CB8AC3E}">
        <p14:creationId xmlns:p14="http://schemas.microsoft.com/office/powerpoint/2010/main" val="5649191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Rot="1" noChangeAspect="1" noChangeArrowheads="1" noTextEdit="1"/>
          </p:cNvSpPr>
          <p:nvPr>
            <p:ph type="sldImg"/>
          </p:nvPr>
        </p:nvSpPr>
        <p:spPr>
          <a:ln/>
        </p:spPr>
      </p:sp>
      <p:sp>
        <p:nvSpPr>
          <p:cNvPr id="220163" name="Rectangle 3"/>
          <p:cNvSpPr>
            <a:spLocks noGrp="1" noChangeArrowheads="1"/>
          </p:cNvSpPr>
          <p:nvPr>
            <p:ph type="body" idx="1"/>
          </p:nvPr>
        </p:nvSpPr>
        <p:spPr/>
        <p:txBody>
          <a:bodyPr/>
          <a:lstStyle/>
          <a:p>
            <a:endParaRPr lang="en-US" altLang="en-US" dirty="0" smtClean="0"/>
          </a:p>
        </p:txBody>
      </p:sp>
    </p:spTree>
    <p:extLst>
      <p:ext uri="{BB962C8B-B14F-4D97-AF65-F5344CB8AC3E}">
        <p14:creationId xmlns:p14="http://schemas.microsoft.com/office/powerpoint/2010/main" val="15888829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Rot="1" noChangeAspect="1" noChangeArrowheads="1" noTextEdit="1"/>
          </p:cNvSpPr>
          <p:nvPr>
            <p:ph type="sldImg"/>
          </p:nvPr>
        </p:nvSpPr>
        <p:spPr>
          <a:ln/>
        </p:spPr>
      </p:sp>
      <p:sp>
        <p:nvSpPr>
          <p:cNvPr id="174083" name="Rectangle 3"/>
          <p:cNvSpPr>
            <a:spLocks noGrp="1" noChangeArrowheads="1"/>
          </p:cNvSpPr>
          <p:nvPr>
            <p:ph type="body" idx="1"/>
          </p:nvPr>
        </p:nvSpPr>
        <p:spPr/>
        <p:txBody>
          <a:bodyPr/>
          <a:lstStyle/>
          <a:p>
            <a:endParaRPr lang="en-US" altLang="en-US" dirty="0" smtClean="0"/>
          </a:p>
        </p:txBody>
      </p:sp>
    </p:spTree>
    <p:extLst>
      <p:ext uri="{BB962C8B-B14F-4D97-AF65-F5344CB8AC3E}">
        <p14:creationId xmlns:p14="http://schemas.microsoft.com/office/powerpoint/2010/main" val="31738864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2"/>
          <p:cNvSpPr>
            <a:spLocks noGrp="1" noRot="1" noChangeAspect="1" noChangeArrowheads="1" noTextEdit="1"/>
          </p:cNvSpPr>
          <p:nvPr>
            <p:ph type="sldImg"/>
          </p:nvPr>
        </p:nvSpPr>
        <p:spPr>
          <a:xfrm>
            <a:off x="1192213" y="703263"/>
            <a:ext cx="4629150" cy="3473450"/>
          </a:xfrm>
          <a:ln/>
        </p:spPr>
      </p:sp>
      <p:sp>
        <p:nvSpPr>
          <p:cNvPr id="397315" name="Rectangle 3"/>
          <p:cNvSpPr>
            <a:spLocks noGrp="1" noChangeArrowheads="1"/>
          </p:cNvSpPr>
          <p:nvPr>
            <p:ph type="body" idx="1"/>
          </p:nvPr>
        </p:nvSpPr>
        <p:spPr/>
        <p:txBody>
          <a:bodyPr/>
          <a:lstStyle/>
          <a:p>
            <a:endParaRPr lang="en-US" altLang="en-US" dirty="0" smtClean="0"/>
          </a:p>
        </p:txBody>
      </p:sp>
    </p:spTree>
    <p:extLst>
      <p:ext uri="{BB962C8B-B14F-4D97-AF65-F5344CB8AC3E}">
        <p14:creationId xmlns:p14="http://schemas.microsoft.com/office/powerpoint/2010/main" val="32106879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2"/>
          <p:cNvSpPr>
            <a:spLocks noGrp="1" noRot="1" noChangeAspect="1" noChangeArrowheads="1" noTextEdit="1"/>
          </p:cNvSpPr>
          <p:nvPr>
            <p:ph type="sldImg"/>
          </p:nvPr>
        </p:nvSpPr>
        <p:spPr>
          <a:xfrm>
            <a:off x="1192213" y="703263"/>
            <a:ext cx="4629150" cy="3473450"/>
          </a:xfrm>
          <a:ln/>
        </p:spPr>
      </p:sp>
      <p:sp>
        <p:nvSpPr>
          <p:cNvPr id="397315" name="Rectangle 3"/>
          <p:cNvSpPr>
            <a:spLocks noGrp="1" noChangeArrowheads="1"/>
          </p:cNvSpPr>
          <p:nvPr>
            <p:ph type="body" idx="1"/>
          </p:nvPr>
        </p:nvSpPr>
        <p:spPr/>
        <p:txBody>
          <a:bodyPr/>
          <a:lstStyle/>
          <a:p>
            <a:endParaRPr lang="en-US" altLang="en-US" dirty="0" smtClean="0"/>
          </a:p>
        </p:txBody>
      </p:sp>
    </p:spTree>
    <p:extLst>
      <p:ext uri="{BB962C8B-B14F-4D97-AF65-F5344CB8AC3E}">
        <p14:creationId xmlns:p14="http://schemas.microsoft.com/office/powerpoint/2010/main" val="11931356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2"/>
          <p:cNvSpPr>
            <a:spLocks noGrp="1" noRot="1" noChangeAspect="1" noChangeArrowheads="1" noTextEdit="1"/>
          </p:cNvSpPr>
          <p:nvPr>
            <p:ph type="sldImg"/>
          </p:nvPr>
        </p:nvSpPr>
        <p:spPr>
          <a:xfrm>
            <a:off x="1192213" y="703263"/>
            <a:ext cx="4629150" cy="3473450"/>
          </a:xfrm>
          <a:ln/>
        </p:spPr>
      </p:sp>
      <p:sp>
        <p:nvSpPr>
          <p:cNvPr id="397315" name="Rectangle 3"/>
          <p:cNvSpPr>
            <a:spLocks noGrp="1" noChangeArrowheads="1"/>
          </p:cNvSpPr>
          <p:nvPr>
            <p:ph type="body" idx="1"/>
          </p:nvPr>
        </p:nvSpPr>
        <p:spPr/>
        <p:txBody>
          <a:bodyPr/>
          <a:lstStyle/>
          <a:p>
            <a:endParaRPr lang="en-US" altLang="en-US" dirty="0" smtClean="0"/>
          </a:p>
        </p:txBody>
      </p:sp>
    </p:spTree>
    <p:extLst>
      <p:ext uri="{BB962C8B-B14F-4D97-AF65-F5344CB8AC3E}">
        <p14:creationId xmlns:p14="http://schemas.microsoft.com/office/powerpoint/2010/main" val="5196923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Grp="1" noRot="1" noChangeAspect="1" noChangeArrowheads="1" noTextEdit="1"/>
          </p:cNvSpPr>
          <p:nvPr>
            <p:ph type="sldImg"/>
          </p:nvPr>
        </p:nvSpPr>
        <p:spPr>
          <a:ln/>
        </p:spPr>
      </p:sp>
      <p:sp>
        <p:nvSpPr>
          <p:cNvPr id="222211" name="Rectangle 3"/>
          <p:cNvSpPr>
            <a:spLocks noGrp="1" noChangeArrowheads="1"/>
          </p:cNvSpPr>
          <p:nvPr>
            <p:ph type="body" idx="1"/>
          </p:nvPr>
        </p:nvSpPr>
        <p:spPr/>
        <p:txBody>
          <a:bodyPr/>
          <a:lstStyle/>
          <a:p>
            <a:endParaRPr lang="en-US" altLang="en-US" dirty="0" smtClean="0"/>
          </a:p>
        </p:txBody>
      </p:sp>
    </p:spTree>
    <p:extLst>
      <p:ext uri="{BB962C8B-B14F-4D97-AF65-F5344CB8AC3E}">
        <p14:creationId xmlns:p14="http://schemas.microsoft.com/office/powerpoint/2010/main" val="22070152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Grp="1" noRot="1" noChangeAspect="1" noChangeArrowheads="1" noTextEdit="1"/>
          </p:cNvSpPr>
          <p:nvPr>
            <p:ph type="sldImg"/>
          </p:nvPr>
        </p:nvSpPr>
        <p:spPr>
          <a:ln/>
        </p:spPr>
      </p:sp>
      <p:sp>
        <p:nvSpPr>
          <p:cNvPr id="222211" name="Rectangle 3"/>
          <p:cNvSpPr>
            <a:spLocks noGrp="1" noChangeArrowheads="1"/>
          </p:cNvSpPr>
          <p:nvPr>
            <p:ph type="body" idx="1"/>
          </p:nvPr>
        </p:nvSpPr>
        <p:spPr/>
        <p:txBody>
          <a:bodyPr/>
          <a:lstStyle/>
          <a:p>
            <a:endParaRPr lang="en-US" altLang="en-US" dirty="0" smtClean="0"/>
          </a:p>
        </p:txBody>
      </p:sp>
    </p:spTree>
    <p:extLst>
      <p:ext uri="{BB962C8B-B14F-4D97-AF65-F5344CB8AC3E}">
        <p14:creationId xmlns:p14="http://schemas.microsoft.com/office/powerpoint/2010/main" val="22250082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Grp="1" noRot="1" noChangeAspect="1" noChangeArrowheads="1" noTextEdit="1"/>
          </p:cNvSpPr>
          <p:nvPr>
            <p:ph type="sldImg"/>
          </p:nvPr>
        </p:nvSpPr>
        <p:spPr>
          <a:ln/>
        </p:spPr>
      </p:sp>
      <p:sp>
        <p:nvSpPr>
          <p:cNvPr id="222211" name="Rectangle 3"/>
          <p:cNvSpPr>
            <a:spLocks noGrp="1" noChangeArrowheads="1"/>
          </p:cNvSpPr>
          <p:nvPr>
            <p:ph type="body" idx="1"/>
          </p:nvPr>
        </p:nvSpPr>
        <p:spPr/>
        <p:txBody>
          <a:bodyPr/>
          <a:lstStyle/>
          <a:p>
            <a:endParaRPr lang="en-US" altLang="en-US" dirty="0" smtClean="0"/>
          </a:p>
        </p:txBody>
      </p:sp>
    </p:spTree>
    <p:extLst>
      <p:ext uri="{BB962C8B-B14F-4D97-AF65-F5344CB8AC3E}">
        <p14:creationId xmlns:p14="http://schemas.microsoft.com/office/powerpoint/2010/main" val="4241342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Rot="1" noChangeAspect="1" noChangeArrowheads="1" noTextEdit="1"/>
          </p:cNvSpPr>
          <p:nvPr>
            <p:ph type="sldImg"/>
          </p:nvPr>
        </p:nvSpPr>
        <p:spPr>
          <a:ln/>
        </p:spPr>
      </p:sp>
      <p:sp>
        <p:nvSpPr>
          <p:cNvPr id="224259" name="Rectangle 3"/>
          <p:cNvSpPr>
            <a:spLocks noGrp="1" noChangeArrowheads="1"/>
          </p:cNvSpPr>
          <p:nvPr>
            <p:ph type="body" idx="1"/>
          </p:nvPr>
        </p:nvSpPr>
        <p:spPr/>
        <p:txBody>
          <a:bodyPr/>
          <a:lstStyle/>
          <a:p>
            <a:endParaRPr lang="en-US" altLang="en-US" dirty="0" smtClean="0"/>
          </a:p>
        </p:txBody>
      </p:sp>
    </p:spTree>
    <p:extLst>
      <p:ext uri="{BB962C8B-B14F-4D97-AF65-F5344CB8AC3E}">
        <p14:creationId xmlns:p14="http://schemas.microsoft.com/office/powerpoint/2010/main" val="4666333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2"/>
          <p:cNvSpPr>
            <a:spLocks noGrp="1" noRot="1" noChangeAspect="1" noChangeArrowheads="1" noTextEdit="1"/>
          </p:cNvSpPr>
          <p:nvPr>
            <p:ph type="sldImg"/>
          </p:nvPr>
        </p:nvSpPr>
        <p:spPr>
          <a:xfrm>
            <a:off x="1192213" y="703263"/>
            <a:ext cx="4629150" cy="3473450"/>
          </a:xfrm>
          <a:ln/>
        </p:spPr>
      </p:sp>
      <p:sp>
        <p:nvSpPr>
          <p:cNvPr id="397315" name="Rectangle 3"/>
          <p:cNvSpPr>
            <a:spLocks noGrp="1" noChangeArrowheads="1"/>
          </p:cNvSpPr>
          <p:nvPr>
            <p:ph type="body" idx="1"/>
          </p:nvPr>
        </p:nvSpPr>
        <p:spPr/>
        <p:txBody>
          <a:bodyPr/>
          <a:lstStyle/>
          <a:p>
            <a:endParaRPr lang="en-US" altLang="en-US" dirty="0" smtClean="0"/>
          </a:p>
        </p:txBody>
      </p:sp>
    </p:spTree>
    <p:extLst>
      <p:ext uri="{BB962C8B-B14F-4D97-AF65-F5344CB8AC3E}">
        <p14:creationId xmlns:p14="http://schemas.microsoft.com/office/powerpoint/2010/main" val="36554326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2"/>
          <p:cNvSpPr>
            <a:spLocks noGrp="1" noRot="1" noChangeAspect="1" noChangeArrowheads="1" noTextEdit="1"/>
          </p:cNvSpPr>
          <p:nvPr>
            <p:ph type="sldImg"/>
          </p:nvPr>
        </p:nvSpPr>
        <p:spPr>
          <a:xfrm>
            <a:off x="1192213" y="703263"/>
            <a:ext cx="4629150" cy="3473450"/>
          </a:xfrm>
          <a:ln/>
        </p:spPr>
      </p:sp>
      <p:sp>
        <p:nvSpPr>
          <p:cNvPr id="397315" name="Rectangle 3"/>
          <p:cNvSpPr>
            <a:spLocks noGrp="1" noChangeArrowheads="1"/>
          </p:cNvSpPr>
          <p:nvPr>
            <p:ph type="body" idx="1"/>
          </p:nvPr>
        </p:nvSpPr>
        <p:spPr/>
        <p:txBody>
          <a:bodyPr/>
          <a:lstStyle/>
          <a:p>
            <a:endParaRPr lang="en-US" altLang="en-US" dirty="0" smtClean="0"/>
          </a:p>
        </p:txBody>
      </p:sp>
    </p:spTree>
    <p:extLst>
      <p:ext uri="{BB962C8B-B14F-4D97-AF65-F5344CB8AC3E}">
        <p14:creationId xmlns:p14="http://schemas.microsoft.com/office/powerpoint/2010/main" val="36122402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2"/>
          <p:cNvSpPr>
            <a:spLocks noGrp="1" noRot="1" noChangeAspect="1" noChangeArrowheads="1" noTextEdit="1"/>
          </p:cNvSpPr>
          <p:nvPr>
            <p:ph type="sldImg"/>
          </p:nvPr>
        </p:nvSpPr>
        <p:spPr>
          <a:ln/>
        </p:spPr>
      </p:sp>
      <p:sp>
        <p:nvSpPr>
          <p:cNvPr id="339971" name="Rectangle 3"/>
          <p:cNvSpPr>
            <a:spLocks noGrp="1" noChangeArrowheads="1"/>
          </p:cNvSpPr>
          <p:nvPr>
            <p:ph type="body" idx="1"/>
          </p:nvPr>
        </p:nvSpPr>
        <p:spPr/>
        <p:txBody>
          <a:bodyPr/>
          <a:lstStyle/>
          <a:p>
            <a:endParaRPr lang="en-US" altLang="en-US" dirty="0" smtClean="0"/>
          </a:p>
        </p:txBody>
      </p:sp>
    </p:spTree>
    <p:extLst>
      <p:ext uri="{BB962C8B-B14F-4D97-AF65-F5344CB8AC3E}">
        <p14:creationId xmlns:p14="http://schemas.microsoft.com/office/powerpoint/2010/main" val="40246144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Grp="1" noRot="1" noChangeAspect="1" noChangeArrowheads="1" noTextEdit="1"/>
          </p:cNvSpPr>
          <p:nvPr>
            <p:ph type="sldImg"/>
          </p:nvPr>
        </p:nvSpPr>
        <p:spPr>
          <a:xfrm>
            <a:off x="1192213" y="703263"/>
            <a:ext cx="4630737" cy="3473450"/>
          </a:xfrm>
          <a:ln/>
        </p:spPr>
      </p:sp>
      <p:sp>
        <p:nvSpPr>
          <p:cNvPr id="2344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smtClean="0"/>
          </a:p>
        </p:txBody>
      </p:sp>
    </p:spTree>
    <p:extLst>
      <p:ext uri="{BB962C8B-B14F-4D97-AF65-F5344CB8AC3E}">
        <p14:creationId xmlns:p14="http://schemas.microsoft.com/office/powerpoint/2010/main" val="40135144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Rot="1" noChangeAspect="1" noChangeArrowheads="1" noTextEdit="1"/>
          </p:cNvSpPr>
          <p:nvPr>
            <p:ph type="sldImg"/>
          </p:nvPr>
        </p:nvSpPr>
        <p:spPr>
          <a:ln/>
        </p:spPr>
      </p:sp>
      <p:sp>
        <p:nvSpPr>
          <p:cNvPr id="240643" name="Rectangle 3"/>
          <p:cNvSpPr>
            <a:spLocks noGrp="1" noChangeArrowheads="1"/>
          </p:cNvSpPr>
          <p:nvPr>
            <p:ph type="body" idx="1"/>
          </p:nvPr>
        </p:nvSpPr>
        <p:spPr/>
        <p:txBody>
          <a:bodyPr/>
          <a:lstStyle/>
          <a:p>
            <a:endParaRPr lang="en-US" altLang="en-US" dirty="0" smtClean="0"/>
          </a:p>
        </p:txBody>
      </p:sp>
    </p:spTree>
    <p:extLst>
      <p:ext uri="{BB962C8B-B14F-4D97-AF65-F5344CB8AC3E}">
        <p14:creationId xmlns:p14="http://schemas.microsoft.com/office/powerpoint/2010/main" val="31298573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2"/>
          <p:cNvSpPr>
            <a:spLocks noGrp="1" noRot="1" noChangeAspect="1" noChangeArrowheads="1" noTextEdit="1"/>
          </p:cNvSpPr>
          <p:nvPr>
            <p:ph type="sldImg"/>
          </p:nvPr>
        </p:nvSpPr>
        <p:spPr>
          <a:ln/>
        </p:spPr>
      </p:sp>
      <p:sp>
        <p:nvSpPr>
          <p:cNvPr id="342019" name="Rectangle 3"/>
          <p:cNvSpPr>
            <a:spLocks noGrp="1" noChangeArrowheads="1"/>
          </p:cNvSpPr>
          <p:nvPr>
            <p:ph type="body" idx="1"/>
          </p:nvPr>
        </p:nvSpPr>
        <p:spPr/>
        <p:txBody>
          <a:bodyPr/>
          <a:lstStyle/>
          <a:p>
            <a:endParaRPr lang="en-US" altLang="en-US" dirty="0" smtClean="0"/>
          </a:p>
        </p:txBody>
      </p:sp>
    </p:spTree>
    <p:extLst>
      <p:ext uri="{BB962C8B-B14F-4D97-AF65-F5344CB8AC3E}">
        <p14:creationId xmlns:p14="http://schemas.microsoft.com/office/powerpoint/2010/main" val="36286774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Grp="1" noRot="1" noChangeAspect="1" noChangeArrowheads="1" noTextEdit="1"/>
          </p:cNvSpPr>
          <p:nvPr>
            <p:ph type="sldImg"/>
          </p:nvPr>
        </p:nvSpPr>
        <p:spPr>
          <a:xfrm>
            <a:off x="1192213" y="703263"/>
            <a:ext cx="4630737" cy="3473450"/>
          </a:xfrm>
          <a:ln/>
        </p:spPr>
      </p:sp>
      <p:sp>
        <p:nvSpPr>
          <p:cNvPr id="2344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smtClean="0"/>
          </a:p>
        </p:txBody>
      </p:sp>
    </p:spTree>
    <p:extLst>
      <p:ext uri="{BB962C8B-B14F-4D97-AF65-F5344CB8AC3E}">
        <p14:creationId xmlns:p14="http://schemas.microsoft.com/office/powerpoint/2010/main" val="29147205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Grp="1" noRot="1" noChangeAspect="1" noChangeArrowheads="1" noTextEdit="1"/>
          </p:cNvSpPr>
          <p:nvPr>
            <p:ph type="sldImg"/>
          </p:nvPr>
        </p:nvSpPr>
        <p:spPr>
          <a:ln/>
        </p:spPr>
      </p:sp>
      <p:sp>
        <p:nvSpPr>
          <p:cNvPr id="274435" name="Rectangle 3"/>
          <p:cNvSpPr>
            <a:spLocks noGrp="1" noChangeArrowheads="1"/>
          </p:cNvSpPr>
          <p:nvPr>
            <p:ph type="body" idx="1"/>
          </p:nvPr>
        </p:nvSpPr>
        <p:spPr/>
        <p:txBody>
          <a:bodyPr/>
          <a:lstStyle/>
          <a:p>
            <a:endParaRPr lang="en-US" altLang="en-US" dirty="0" smtClean="0"/>
          </a:p>
        </p:txBody>
      </p:sp>
    </p:spTree>
    <p:extLst>
      <p:ext uri="{BB962C8B-B14F-4D97-AF65-F5344CB8AC3E}">
        <p14:creationId xmlns:p14="http://schemas.microsoft.com/office/powerpoint/2010/main" val="2661490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
          <p:cNvSpPr>
            <a:spLocks noGrp="1" noRot="1" noChangeAspect="1" noChangeArrowheads="1" noTextEdit="1"/>
          </p:cNvSpPr>
          <p:nvPr>
            <p:ph type="sldImg"/>
          </p:nvPr>
        </p:nvSpPr>
        <p:spPr>
          <a:ln/>
        </p:spPr>
      </p:sp>
      <p:sp>
        <p:nvSpPr>
          <p:cNvPr id="276483" name="Rectangle 3"/>
          <p:cNvSpPr>
            <a:spLocks noGrp="1" noChangeArrowheads="1"/>
          </p:cNvSpPr>
          <p:nvPr>
            <p:ph type="body" idx="1"/>
          </p:nvPr>
        </p:nvSpPr>
        <p:spPr/>
        <p:txBody>
          <a:bodyPr/>
          <a:lstStyle/>
          <a:p>
            <a:endParaRPr lang="en-US" altLang="en-US" dirty="0" smtClean="0"/>
          </a:p>
        </p:txBody>
      </p:sp>
    </p:spTree>
    <p:extLst>
      <p:ext uri="{BB962C8B-B14F-4D97-AF65-F5344CB8AC3E}">
        <p14:creationId xmlns:p14="http://schemas.microsoft.com/office/powerpoint/2010/main" val="27338255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
          <p:cNvSpPr>
            <a:spLocks noGrp="1" noRot="1" noChangeAspect="1" noChangeArrowheads="1" noTextEdit="1"/>
          </p:cNvSpPr>
          <p:nvPr>
            <p:ph type="sldImg"/>
          </p:nvPr>
        </p:nvSpPr>
        <p:spPr>
          <a:ln/>
        </p:spPr>
      </p:sp>
      <p:sp>
        <p:nvSpPr>
          <p:cNvPr id="276483" name="Rectangle 3"/>
          <p:cNvSpPr>
            <a:spLocks noGrp="1" noChangeArrowheads="1"/>
          </p:cNvSpPr>
          <p:nvPr>
            <p:ph type="body" idx="1"/>
          </p:nvPr>
        </p:nvSpPr>
        <p:spPr/>
        <p:txBody>
          <a:bodyPr/>
          <a:lstStyle/>
          <a:p>
            <a:endParaRPr lang="en-US" altLang="en-US" dirty="0" smtClean="0"/>
          </a:p>
        </p:txBody>
      </p:sp>
    </p:spTree>
    <p:extLst>
      <p:ext uri="{BB962C8B-B14F-4D97-AF65-F5344CB8AC3E}">
        <p14:creationId xmlns:p14="http://schemas.microsoft.com/office/powerpoint/2010/main" val="11670012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2"/>
          <p:cNvSpPr>
            <a:spLocks noGrp="1" noRot="1" noChangeAspect="1" noChangeArrowheads="1" noTextEdit="1"/>
          </p:cNvSpPr>
          <p:nvPr>
            <p:ph type="sldImg"/>
          </p:nvPr>
        </p:nvSpPr>
        <p:spPr>
          <a:xfrm>
            <a:off x="1192213" y="703263"/>
            <a:ext cx="4629150" cy="3473450"/>
          </a:xfrm>
          <a:ln/>
        </p:spPr>
      </p:sp>
      <p:sp>
        <p:nvSpPr>
          <p:cNvPr id="397315" name="Rectangle 3"/>
          <p:cNvSpPr>
            <a:spLocks noGrp="1" noChangeArrowheads="1"/>
          </p:cNvSpPr>
          <p:nvPr>
            <p:ph type="body" idx="1"/>
          </p:nvPr>
        </p:nvSpPr>
        <p:spPr/>
        <p:txBody>
          <a:bodyPr/>
          <a:lstStyle/>
          <a:p>
            <a:endParaRPr lang="en-US" altLang="en-US" dirty="0" smtClean="0"/>
          </a:p>
        </p:txBody>
      </p:sp>
    </p:spTree>
    <p:extLst>
      <p:ext uri="{BB962C8B-B14F-4D97-AF65-F5344CB8AC3E}">
        <p14:creationId xmlns:p14="http://schemas.microsoft.com/office/powerpoint/2010/main" val="419239178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p:cNvSpPr>
            <a:spLocks noGrp="1" noRot="1" noChangeAspect="1" noChangeArrowheads="1" noTextEdit="1"/>
          </p:cNvSpPr>
          <p:nvPr>
            <p:ph type="sldImg"/>
          </p:nvPr>
        </p:nvSpPr>
        <p:spPr>
          <a:ln/>
        </p:spPr>
      </p:sp>
      <p:sp>
        <p:nvSpPr>
          <p:cNvPr id="278531" name="Rectangle 3"/>
          <p:cNvSpPr>
            <a:spLocks noGrp="1" noChangeArrowheads="1"/>
          </p:cNvSpPr>
          <p:nvPr>
            <p:ph type="body" idx="1"/>
          </p:nvPr>
        </p:nvSpPr>
        <p:spPr/>
        <p:txBody>
          <a:bodyPr/>
          <a:lstStyle/>
          <a:p>
            <a:endParaRPr lang="en-US" altLang="en-US" dirty="0" smtClean="0"/>
          </a:p>
        </p:txBody>
      </p:sp>
    </p:spTree>
    <p:extLst>
      <p:ext uri="{BB962C8B-B14F-4D97-AF65-F5344CB8AC3E}">
        <p14:creationId xmlns:p14="http://schemas.microsoft.com/office/powerpoint/2010/main" val="40722232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2"/>
          <p:cNvSpPr>
            <a:spLocks noGrp="1" noRot="1" noChangeAspect="1" noChangeArrowheads="1" noTextEdit="1"/>
          </p:cNvSpPr>
          <p:nvPr>
            <p:ph type="sldImg"/>
          </p:nvPr>
        </p:nvSpPr>
        <p:spPr>
          <a:ln/>
        </p:spPr>
      </p:sp>
      <p:sp>
        <p:nvSpPr>
          <p:cNvPr id="344067" name="Rectangle 3"/>
          <p:cNvSpPr>
            <a:spLocks noGrp="1" noChangeArrowheads="1"/>
          </p:cNvSpPr>
          <p:nvPr>
            <p:ph type="body" idx="1"/>
          </p:nvPr>
        </p:nvSpPr>
        <p:spPr/>
        <p:txBody>
          <a:bodyPr/>
          <a:lstStyle/>
          <a:p>
            <a:endParaRPr lang="en-US" altLang="en-US" dirty="0" smtClean="0"/>
          </a:p>
        </p:txBody>
      </p:sp>
      <p:pic>
        <p:nvPicPr>
          <p:cNvPr id="344068"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9219" y="4877229"/>
            <a:ext cx="4632524" cy="3472316"/>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18745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2"/>
          <p:cNvSpPr>
            <a:spLocks noGrp="1" noRot="1" noChangeAspect="1" noChangeArrowheads="1" noTextEdit="1"/>
          </p:cNvSpPr>
          <p:nvPr>
            <p:ph type="sldImg"/>
          </p:nvPr>
        </p:nvSpPr>
        <p:spPr>
          <a:ln/>
        </p:spPr>
      </p:sp>
      <p:sp>
        <p:nvSpPr>
          <p:cNvPr id="344067" name="Rectangle 3"/>
          <p:cNvSpPr>
            <a:spLocks noGrp="1" noChangeArrowheads="1"/>
          </p:cNvSpPr>
          <p:nvPr>
            <p:ph type="body" idx="1"/>
          </p:nvPr>
        </p:nvSpPr>
        <p:spPr/>
        <p:txBody>
          <a:bodyPr/>
          <a:lstStyle/>
          <a:p>
            <a:endParaRPr lang="en-US" altLang="en-US" dirty="0" smtClean="0"/>
          </a:p>
        </p:txBody>
      </p:sp>
      <p:pic>
        <p:nvPicPr>
          <p:cNvPr id="344068"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9219" y="4877229"/>
            <a:ext cx="4632524" cy="3472316"/>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15319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Rot="1" noChangeAspect="1" noChangeArrowheads="1" noTextEdit="1"/>
          </p:cNvSpPr>
          <p:nvPr>
            <p:ph type="sldImg"/>
          </p:nvPr>
        </p:nvSpPr>
        <p:spPr>
          <a:ln/>
        </p:spPr>
      </p:sp>
      <p:sp>
        <p:nvSpPr>
          <p:cNvPr id="176131" name="Rectangle 3"/>
          <p:cNvSpPr>
            <a:spLocks noGrp="1" noChangeArrowheads="1"/>
          </p:cNvSpPr>
          <p:nvPr>
            <p:ph type="body" idx="1"/>
          </p:nvPr>
        </p:nvSpPr>
        <p:spPr/>
        <p:txBody>
          <a:bodyPr/>
          <a:lstStyle/>
          <a:p>
            <a:endParaRPr lang="en-US" altLang="en-US" dirty="0" smtClean="0"/>
          </a:p>
        </p:txBody>
      </p:sp>
    </p:spTree>
    <p:extLst>
      <p:ext uri="{BB962C8B-B14F-4D97-AF65-F5344CB8AC3E}">
        <p14:creationId xmlns:p14="http://schemas.microsoft.com/office/powerpoint/2010/main" val="17311205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2"/>
          <p:cNvSpPr>
            <a:spLocks noGrp="1" noRot="1" noChangeAspect="1" noChangeArrowheads="1" noTextEdit="1"/>
          </p:cNvSpPr>
          <p:nvPr>
            <p:ph type="sldImg"/>
          </p:nvPr>
        </p:nvSpPr>
        <p:spPr>
          <a:ln/>
        </p:spPr>
      </p:sp>
      <p:sp>
        <p:nvSpPr>
          <p:cNvPr id="344067" name="Rectangle 3"/>
          <p:cNvSpPr>
            <a:spLocks noGrp="1" noChangeArrowheads="1"/>
          </p:cNvSpPr>
          <p:nvPr>
            <p:ph type="body" idx="1"/>
          </p:nvPr>
        </p:nvSpPr>
        <p:spPr/>
        <p:txBody>
          <a:bodyPr/>
          <a:lstStyle/>
          <a:p>
            <a:endParaRPr lang="en-US" altLang="en-US" dirty="0" smtClean="0"/>
          </a:p>
        </p:txBody>
      </p:sp>
      <p:pic>
        <p:nvPicPr>
          <p:cNvPr id="344068"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9219" y="4877229"/>
            <a:ext cx="4632524" cy="3472316"/>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020542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2"/>
          <p:cNvSpPr>
            <a:spLocks noGrp="1" noRot="1" noChangeAspect="1" noChangeArrowheads="1" noTextEdit="1"/>
          </p:cNvSpPr>
          <p:nvPr>
            <p:ph type="sldImg"/>
          </p:nvPr>
        </p:nvSpPr>
        <p:spPr>
          <a:ln/>
        </p:spPr>
      </p:sp>
      <p:sp>
        <p:nvSpPr>
          <p:cNvPr id="284675" name="Rectangle 3"/>
          <p:cNvSpPr>
            <a:spLocks noGrp="1" noChangeArrowheads="1"/>
          </p:cNvSpPr>
          <p:nvPr>
            <p:ph type="body" idx="1"/>
          </p:nvPr>
        </p:nvSpPr>
        <p:spPr/>
        <p:txBody>
          <a:bodyPr/>
          <a:lstStyle/>
          <a:p>
            <a:endParaRPr lang="en-US" altLang="en-US" dirty="0" smtClean="0"/>
          </a:p>
        </p:txBody>
      </p:sp>
    </p:spTree>
    <p:extLst>
      <p:ext uri="{BB962C8B-B14F-4D97-AF65-F5344CB8AC3E}">
        <p14:creationId xmlns:p14="http://schemas.microsoft.com/office/powerpoint/2010/main" val="183884808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Grp="1" noRot="1" noChangeAspect="1" noChangeArrowheads="1" noTextEdit="1"/>
          </p:cNvSpPr>
          <p:nvPr>
            <p:ph type="sldImg"/>
          </p:nvPr>
        </p:nvSpPr>
        <p:spPr>
          <a:ln/>
        </p:spPr>
      </p:sp>
      <p:sp>
        <p:nvSpPr>
          <p:cNvPr id="286723" name="Rectangle 3"/>
          <p:cNvSpPr>
            <a:spLocks noGrp="1" noChangeArrowheads="1"/>
          </p:cNvSpPr>
          <p:nvPr>
            <p:ph type="body" idx="1"/>
          </p:nvPr>
        </p:nvSpPr>
        <p:spPr/>
        <p:txBody>
          <a:bodyPr/>
          <a:lstStyle/>
          <a:p>
            <a:endParaRPr lang="en-US" altLang="en-US" dirty="0" smtClean="0"/>
          </a:p>
        </p:txBody>
      </p:sp>
    </p:spTree>
    <p:extLst>
      <p:ext uri="{BB962C8B-B14F-4D97-AF65-F5344CB8AC3E}">
        <p14:creationId xmlns:p14="http://schemas.microsoft.com/office/powerpoint/2010/main" val="92361556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
          <p:cNvSpPr>
            <a:spLocks noGrp="1" noRot="1" noChangeAspect="1" noChangeArrowheads="1" noTextEdit="1"/>
          </p:cNvSpPr>
          <p:nvPr>
            <p:ph type="sldImg"/>
          </p:nvPr>
        </p:nvSpPr>
        <p:spPr>
          <a:ln/>
        </p:spPr>
      </p:sp>
      <p:sp>
        <p:nvSpPr>
          <p:cNvPr id="288771" name="Rectangle 3"/>
          <p:cNvSpPr>
            <a:spLocks noGrp="1" noChangeArrowheads="1"/>
          </p:cNvSpPr>
          <p:nvPr>
            <p:ph type="body" idx="1"/>
          </p:nvPr>
        </p:nvSpPr>
        <p:spPr/>
        <p:txBody>
          <a:bodyPr/>
          <a:lstStyle/>
          <a:p>
            <a:endParaRPr lang="en-US" altLang="en-US" dirty="0" smtClean="0"/>
          </a:p>
        </p:txBody>
      </p:sp>
    </p:spTree>
    <p:extLst>
      <p:ext uri="{BB962C8B-B14F-4D97-AF65-F5344CB8AC3E}">
        <p14:creationId xmlns:p14="http://schemas.microsoft.com/office/powerpoint/2010/main" val="414692953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2"/>
          <p:cNvSpPr>
            <a:spLocks noGrp="1" noRot="1" noChangeAspect="1" noChangeArrowheads="1" noTextEdit="1"/>
          </p:cNvSpPr>
          <p:nvPr>
            <p:ph type="sldImg"/>
          </p:nvPr>
        </p:nvSpPr>
        <p:spPr>
          <a:ln/>
        </p:spPr>
      </p:sp>
      <p:sp>
        <p:nvSpPr>
          <p:cNvPr id="290819" name="Rectangle 3"/>
          <p:cNvSpPr>
            <a:spLocks noGrp="1" noChangeArrowheads="1"/>
          </p:cNvSpPr>
          <p:nvPr>
            <p:ph type="body" idx="1"/>
          </p:nvPr>
        </p:nvSpPr>
        <p:spPr/>
        <p:txBody>
          <a:bodyPr/>
          <a:lstStyle/>
          <a:p>
            <a:endParaRPr lang="en-US" altLang="en-US" dirty="0" smtClean="0"/>
          </a:p>
        </p:txBody>
      </p:sp>
    </p:spTree>
    <p:extLst>
      <p:ext uri="{BB962C8B-B14F-4D97-AF65-F5344CB8AC3E}">
        <p14:creationId xmlns:p14="http://schemas.microsoft.com/office/powerpoint/2010/main" val="401979525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noFill/>
        </p:spPr>
        <p:txBody>
          <a:bodyPr/>
          <a:lstStyle/>
          <a:p>
            <a:endParaRPr lang="en-US" altLang="en-US" dirty="0" smtClean="0"/>
          </a:p>
        </p:txBody>
      </p:sp>
    </p:spTree>
    <p:extLst>
      <p:ext uri="{BB962C8B-B14F-4D97-AF65-F5344CB8AC3E}">
        <p14:creationId xmlns:p14="http://schemas.microsoft.com/office/powerpoint/2010/main" val="157955929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1026"/>
          <p:cNvSpPr>
            <a:spLocks noGrp="1" noRot="1" noChangeAspect="1" noChangeArrowheads="1" noTextEdit="1"/>
          </p:cNvSpPr>
          <p:nvPr>
            <p:ph type="sldImg"/>
          </p:nvPr>
        </p:nvSpPr>
        <p:spPr>
          <a:ln/>
        </p:spPr>
      </p:sp>
      <p:sp>
        <p:nvSpPr>
          <p:cNvPr id="294915" name="Rectangle 1027"/>
          <p:cNvSpPr>
            <a:spLocks noGrp="1" noChangeArrowheads="1"/>
          </p:cNvSpPr>
          <p:nvPr>
            <p:ph type="body" idx="1"/>
          </p:nvPr>
        </p:nvSpPr>
        <p:spPr/>
        <p:txBody>
          <a:bodyPr/>
          <a:lstStyle/>
          <a:p>
            <a:endParaRPr lang="en-US" altLang="en-US" dirty="0" smtClean="0"/>
          </a:p>
        </p:txBody>
      </p:sp>
    </p:spTree>
    <p:extLst>
      <p:ext uri="{BB962C8B-B14F-4D97-AF65-F5344CB8AC3E}">
        <p14:creationId xmlns:p14="http://schemas.microsoft.com/office/powerpoint/2010/main" val="170636965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a:noFill/>
        </p:spPr>
        <p:txBody>
          <a:bodyPr lIns="91918" tIns="45153" rIns="91918" bIns="45153"/>
          <a:lstStyle/>
          <a:p>
            <a:endParaRPr lang="en-US" altLang="en-US" dirty="0" smtClean="0"/>
          </a:p>
        </p:txBody>
      </p:sp>
    </p:spTree>
    <p:extLst>
      <p:ext uri="{BB962C8B-B14F-4D97-AF65-F5344CB8AC3E}">
        <p14:creationId xmlns:p14="http://schemas.microsoft.com/office/powerpoint/2010/main" val="124919184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ChangeArrowheads="1" noTextEdit="1"/>
          </p:cNvSpPr>
          <p:nvPr>
            <p:ph type="sldImg"/>
          </p:nvPr>
        </p:nvSpPr>
        <p:spPr>
          <a:xfrm>
            <a:off x="1190625" y="703263"/>
            <a:ext cx="4629150" cy="3473450"/>
          </a:xfrm>
          <a:ln/>
        </p:spPr>
      </p:sp>
      <p:sp>
        <p:nvSpPr>
          <p:cNvPr id="126979" name="Rectangle 3"/>
          <p:cNvSpPr>
            <a:spLocks noGrp="1" noChangeArrowheads="1"/>
          </p:cNvSpPr>
          <p:nvPr>
            <p:ph type="body" idx="1"/>
          </p:nvPr>
        </p:nvSpPr>
        <p:spPr>
          <a:noFill/>
        </p:spPr>
        <p:txBody>
          <a:bodyPr/>
          <a:lstStyle/>
          <a:p>
            <a:endParaRPr lang="en-US" altLang="en-US" dirty="0" smtClean="0"/>
          </a:p>
        </p:txBody>
      </p:sp>
    </p:spTree>
    <p:extLst>
      <p:ext uri="{BB962C8B-B14F-4D97-AF65-F5344CB8AC3E}">
        <p14:creationId xmlns:p14="http://schemas.microsoft.com/office/powerpoint/2010/main" val="350816357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ChangeArrowheads="1" noTextEdit="1"/>
          </p:cNvSpPr>
          <p:nvPr>
            <p:ph type="sldImg"/>
          </p:nvPr>
        </p:nvSpPr>
        <p:spPr>
          <a:xfrm>
            <a:off x="1190625" y="703263"/>
            <a:ext cx="4629150" cy="3473450"/>
          </a:xfrm>
          <a:ln/>
        </p:spPr>
      </p:sp>
      <p:sp>
        <p:nvSpPr>
          <p:cNvPr id="126979" name="Rectangle 3"/>
          <p:cNvSpPr>
            <a:spLocks noGrp="1" noChangeArrowheads="1"/>
          </p:cNvSpPr>
          <p:nvPr>
            <p:ph type="body" idx="1"/>
          </p:nvPr>
        </p:nvSpPr>
        <p:spPr>
          <a:noFill/>
        </p:spPr>
        <p:txBody>
          <a:bodyPr/>
          <a:lstStyle/>
          <a:p>
            <a:endParaRPr lang="en-US" altLang="en-US" dirty="0" smtClean="0"/>
          </a:p>
        </p:txBody>
      </p:sp>
    </p:spTree>
    <p:extLst>
      <p:ext uri="{BB962C8B-B14F-4D97-AF65-F5344CB8AC3E}">
        <p14:creationId xmlns:p14="http://schemas.microsoft.com/office/powerpoint/2010/main" val="15720233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p:txBody>
          <a:bodyPr/>
          <a:lstStyle/>
          <a:p>
            <a:endParaRPr lang="en-US" altLang="en-US" dirty="0" smtClean="0"/>
          </a:p>
        </p:txBody>
      </p:sp>
    </p:spTree>
    <p:extLst>
      <p:ext uri="{BB962C8B-B14F-4D97-AF65-F5344CB8AC3E}">
        <p14:creationId xmlns:p14="http://schemas.microsoft.com/office/powerpoint/2010/main" val="495870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ChangeArrowheads="1" noTextEdit="1"/>
          </p:cNvSpPr>
          <p:nvPr>
            <p:ph type="sldImg"/>
          </p:nvPr>
        </p:nvSpPr>
        <p:spPr>
          <a:xfrm>
            <a:off x="1190625" y="703263"/>
            <a:ext cx="4629150" cy="3473450"/>
          </a:xfrm>
          <a:ln/>
        </p:spPr>
      </p:sp>
      <p:sp>
        <p:nvSpPr>
          <p:cNvPr id="126979" name="Rectangle 3"/>
          <p:cNvSpPr>
            <a:spLocks noGrp="1" noChangeArrowheads="1"/>
          </p:cNvSpPr>
          <p:nvPr>
            <p:ph type="body" idx="1"/>
          </p:nvPr>
        </p:nvSpPr>
        <p:spPr>
          <a:noFill/>
        </p:spPr>
        <p:txBody>
          <a:bodyPr/>
          <a:lstStyle/>
          <a:p>
            <a:endParaRPr lang="en-US" altLang="en-US" dirty="0" smtClean="0"/>
          </a:p>
        </p:txBody>
      </p:sp>
    </p:spTree>
    <p:extLst>
      <p:ext uri="{BB962C8B-B14F-4D97-AF65-F5344CB8AC3E}">
        <p14:creationId xmlns:p14="http://schemas.microsoft.com/office/powerpoint/2010/main" val="160699271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2"/>
          <p:cNvSpPr>
            <a:spLocks noGrp="1" noRot="1" noChangeAspect="1" noChangeArrowheads="1" noTextEdit="1"/>
          </p:cNvSpPr>
          <p:nvPr>
            <p:ph type="sldImg"/>
          </p:nvPr>
        </p:nvSpPr>
        <p:spPr>
          <a:ln/>
        </p:spPr>
      </p:sp>
      <p:sp>
        <p:nvSpPr>
          <p:cNvPr id="34304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918" tIns="45153" rIns="91918" bIns="45153"/>
          <a:lstStyle/>
          <a:p>
            <a:endParaRPr lang="en-US" altLang="en-US" dirty="0" smtClean="0"/>
          </a:p>
        </p:txBody>
      </p:sp>
    </p:spTree>
    <p:extLst>
      <p:ext uri="{BB962C8B-B14F-4D97-AF65-F5344CB8AC3E}">
        <p14:creationId xmlns:p14="http://schemas.microsoft.com/office/powerpoint/2010/main" val="345334027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2"/>
          <p:cNvSpPr>
            <a:spLocks noGrp="1" noRot="1" noChangeAspect="1" noChangeArrowheads="1" noTextEdit="1"/>
          </p:cNvSpPr>
          <p:nvPr>
            <p:ph type="sldImg"/>
          </p:nvPr>
        </p:nvSpPr>
        <p:spPr>
          <a:ln/>
        </p:spPr>
      </p:sp>
      <p:sp>
        <p:nvSpPr>
          <p:cNvPr id="34304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918" tIns="45153" rIns="91918" bIns="45153"/>
          <a:lstStyle/>
          <a:p>
            <a:endParaRPr lang="en-US" altLang="en-US" dirty="0" smtClean="0"/>
          </a:p>
        </p:txBody>
      </p:sp>
    </p:spTree>
    <p:extLst>
      <p:ext uri="{BB962C8B-B14F-4D97-AF65-F5344CB8AC3E}">
        <p14:creationId xmlns:p14="http://schemas.microsoft.com/office/powerpoint/2010/main" val="2044431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2"/>
          <p:cNvSpPr>
            <a:spLocks noGrp="1" noRot="1" noChangeAspect="1" noChangeArrowheads="1" noTextEdit="1"/>
          </p:cNvSpPr>
          <p:nvPr>
            <p:ph type="sldImg"/>
          </p:nvPr>
        </p:nvSpPr>
        <p:spPr>
          <a:xfrm>
            <a:off x="1184275" y="700088"/>
            <a:ext cx="4641850" cy="3481387"/>
          </a:xfrm>
          <a:ln cap="flat"/>
        </p:spPr>
      </p:sp>
      <p:sp>
        <p:nvSpPr>
          <p:cNvPr id="353283" name="Rectangle 3"/>
          <p:cNvSpPr>
            <a:spLocks noGrp="1" noChangeArrowheads="1"/>
          </p:cNvSpPr>
          <p:nvPr>
            <p:ph type="body" idx="1"/>
          </p:nvPr>
        </p:nvSpPr>
        <p:spPr>
          <a:xfrm>
            <a:off x="934297" y="4416266"/>
            <a:ext cx="5141807" cy="418274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541" tIns="46771" rIns="93541" bIns="46771"/>
          <a:lstStyle/>
          <a:p>
            <a:endParaRPr lang="en-US" altLang="en-US" dirty="0" smtClean="0"/>
          </a:p>
        </p:txBody>
      </p:sp>
    </p:spTree>
    <p:extLst>
      <p:ext uri="{BB962C8B-B14F-4D97-AF65-F5344CB8AC3E}">
        <p14:creationId xmlns:p14="http://schemas.microsoft.com/office/powerpoint/2010/main" val="33205803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p:txBody>
          <a:bodyPr/>
          <a:lstStyle/>
          <a:p>
            <a:endParaRPr lang="en-US" altLang="en-US" dirty="0" smtClean="0"/>
          </a:p>
        </p:txBody>
      </p:sp>
    </p:spTree>
    <p:extLst>
      <p:ext uri="{BB962C8B-B14F-4D97-AF65-F5344CB8AC3E}">
        <p14:creationId xmlns:p14="http://schemas.microsoft.com/office/powerpoint/2010/main" val="20358414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Grp="1" noRot="1" noChangeAspect="1" noChangeArrowheads="1" noTextEdit="1"/>
          </p:cNvSpPr>
          <p:nvPr>
            <p:ph type="sldImg"/>
          </p:nvPr>
        </p:nvSpPr>
        <p:spPr>
          <a:xfrm>
            <a:off x="1192213" y="703263"/>
            <a:ext cx="4630737" cy="3473450"/>
          </a:xfrm>
          <a:ln/>
        </p:spPr>
      </p:sp>
      <p:sp>
        <p:nvSpPr>
          <p:cNvPr id="2344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smtClean="0"/>
          </a:p>
        </p:txBody>
      </p:sp>
    </p:spTree>
    <p:extLst>
      <p:ext uri="{BB962C8B-B14F-4D97-AF65-F5344CB8AC3E}">
        <p14:creationId xmlns:p14="http://schemas.microsoft.com/office/powerpoint/2010/main" val="19478646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noFill/>
        </p:spPr>
        <p:txBody>
          <a:bodyPr/>
          <a:lstStyle/>
          <a:p>
            <a:endParaRPr lang="en-US" altLang="en-US" dirty="0" smtClean="0"/>
          </a:p>
        </p:txBody>
      </p:sp>
    </p:spTree>
    <p:extLst>
      <p:ext uri="{BB962C8B-B14F-4D97-AF65-F5344CB8AC3E}">
        <p14:creationId xmlns:p14="http://schemas.microsoft.com/office/powerpoint/2010/main" val="4571624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743995641"/>
      </p:ext>
    </p:extLst>
  </p:cSld>
  <p:clrMapOvr>
    <a:masterClrMapping/>
  </p:clrMapOvr>
  <p:transition>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45679899"/>
      </p:ext>
    </p:extLst>
  </p:cSld>
  <p:clrMapOvr>
    <a:masterClrMapping/>
  </p:clrMapOvr>
  <p:transition>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354013"/>
            <a:ext cx="2095500" cy="55895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0" y="354013"/>
            <a:ext cx="6134100" cy="55895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37358570"/>
      </p:ext>
    </p:extLst>
  </p:cSld>
  <p:clrMapOvr>
    <a:masterClrMapping/>
  </p:clrMapOvr>
  <p:transition>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Tree>
    <p:extLst>
      <p:ext uri="{BB962C8B-B14F-4D97-AF65-F5344CB8AC3E}">
        <p14:creationId xmlns:p14="http://schemas.microsoft.com/office/powerpoint/2010/main" val="1232045560"/>
      </p:ext>
    </p:extLst>
  </p:cSld>
  <p:clrMapOvr>
    <a:masterClrMapping/>
  </p:clrMapOvr>
  <p:transition>
    <p:wipe dir="r"/>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96848361"/>
      </p:ext>
    </p:extLst>
  </p:cSld>
  <p:clrMapOvr>
    <a:masterClrMapping/>
  </p:clrMapOvr>
  <p:transition>
    <p:wipe dir="r"/>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17085111"/>
      </p:ext>
    </p:extLst>
  </p:cSld>
  <p:clrMapOvr>
    <a:masterClrMapping/>
  </p:clrMapOvr>
  <p:transition>
    <p:wipe dir="r"/>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Tree>
    <p:extLst>
      <p:ext uri="{BB962C8B-B14F-4D97-AF65-F5344CB8AC3E}">
        <p14:creationId xmlns:p14="http://schemas.microsoft.com/office/powerpoint/2010/main" val="3154165768"/>
      </p:ext>
    </p:extLst>
  </p:cSld>
  <p:clrMapOvr>
    <a:masterClrMapping/>
  </p:clrMapOvr>
  <p:transition>
    <p:wipe dir="r"/>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9350" y="354013"/>
            <a:ext cx="7607300" cy="560387"/>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81000" y="1143000"/>
            <a:ext cx="41148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0"/>
            <a:ext cx="41148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63881437"/>
      </p:ext>
    </p:extLst>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32078374"/>
      </p:ext>
    </p:extLst>
  </p:cSld>
  <p:clrMapOvr>
    <a:masterClrMapping/>
  </p:clrMapOvr>
  <p:transitio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553810712"/>
      </p:ext>
    </p:extLst>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143000"/>
            <a:ext cx="41148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0"/>
            <a:ext cx="41148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69768642"/>
      </p:ext>
    </p:extLst>
  </p:cSld>
  <p:clrMapOvr>
    <a:masterClrMapping/>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98780225"/>
      </p:ext>
    </p:extLst>
  </p:cSld>
  <p:clrMapOvr>
    <a:masterClrMapping/>
  </p:clrMapOvr>
  <p:transition>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033747698"/>
      </p:ext>
    </p:extLst>
  </p:cSld>
  <p:clrMapOvr>
    <a:masterClrMapping/>
  </p:clrMapOvr>
  <p:transition>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98466939"/>
      </p:ext>
    </p:extLst>
  </p:cSld>
  <p:clrMapOvr>
    <a:masterClrMapping/>
  </p:clrMapOvr>
  <p:transition>
    <p:wipe dir="r"/>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42861182"/>
      </p:ext>
    </p:extLst>
  </p:cSld>
  <p:clrMapOvr>
    <a:masterClrMapping/>
  </p:clrMapOvr>
  <p:transition>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80828028"/>
      </p:ext>
    </p:extLst>
  </p:cSld>
  <p:clrMapOvr>
    <a:masterClrMapping/>
  </p:clrMapOvr>
  <p:transition>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8" name="Rectangle 14"/>
          <p:cNvSpPr>
            <a:spLocks noGrp="1" noChangeArrowheads="1"/>
          </p:cNvSpPr>
          <p:nvPr>
            <p:ph type="body" idx="1"/>
          </p:nvPr>
        </p:nvSpPr>
        <p:spPr bwMode="auto">
          <a:xfrm>
            <a:off x="381000" y="1143000"/>
            <a:ext cx="8382000" cy="4800600"/>
          </a:xfrm>
          <a:prstGeom prst="rect">
            <a:avLst/>
          </a:prstGeom>
          <a:noFill/>
          <a:ln w="12700">
            <a:noFill/>
            <a:miter lim="800000"/>
            <a:headEnd/>
            <a:tailEnd/>
          </a:ln>
          <a:effectLst/>
        </p:spPr>
        <p:txBody>
          <a:bodyPr vert="horz" wrap="square" lIns="182562" tIns="46038" rIns="182562"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40" name="Text Box 16"/>
          <p:cNvSpPr txBox="1">
            <a:spLocks noChangeArrowheads="1"/>
          </p:cNvSpPr>
          <p:nvPr/>
        </p:nvSpPr>
        <p:spPr bwMode="auto">
          <a:xfrm>
            <a:off x="76200" y="6395707"/>
            <a:ext cx="685800" cy="274637"/>
          </a:xfrm>
          <a:prstGeom prst="rect">
            <a:avLst/>
          </a:prstGeom>
          <a:noFill/>
          <a:ln w="12700">
            <a:noFill/>
            <a:miter lim="800000"/>
            <a:headEnd/>
            <a:tailEnd/>
          </a:ln>
          <a:effectLst/>
        </p:spPr>
        <p:txBody>
          <a:bodyPr>
            <a:spAutoFit/>
          </a:bodyPr>
          <a:lstStyle>
            <a:lvl1pPr algn="ctr">
              <a:defRPr sz="2400">
                <a:solidFill>
                  <a:schemeClr val="tx1"/>
                </a:solidFill>
                <a:latin typeface="Times New Roman" pitchFamily="18" charset="0"/>
              </a:defRPr>
            </a:lvl1pPr>
            <a:lvl2pPr marL="742950" indent="-285750" algn="ctr">
              <a:defRPr sz="2400">
                <a:solidFill>
                  <a:schemeClr val="tx1"/>
                </a:solidFill>
                <a:latin typeface="Times New Roman" pitchFamily="18" charset="0"/>
              </a:defRPr>
            </a:lvl2pPr>
            <a:lvl3pPr marL="1143000" indent="-228600" algn="ctr">
              <a:defRPr sz="2400">
                <a:solidFill>
                  <a:schemeClr val="tx1"/>
                </a:solidFill>
                <a:latin typeface="Times New Roman" pitchFamily="18" charset="0"/>
              </a:defRPr>
            </a:lvl3pPr>
            <a:lvl4pPr marL="1600200" indent="-228600" algn="ctr">
              <a:defRPr sz="2400">
                <a:solidFill>
                  <a:schemeClr val="tx1"/>
                </a:solidFill>
                <a:latin typeface="Times New Roman" pitchFamily="18" charset="0"/>
              </a:defRPr>
            </a:lvl4pPr>
            <a:lvl5pPr marL="2057400" indent="-228600" algn="ctr">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1200" i="0" dirty="0">
                <a:effectLst/>
                <a:latin typeface="Arial" charset="0"/>
              </a:rPr>
              <a:t>6-</a:t>
            </a:r>
            <a:fld id="{195F1638-BFE3-4718-9FE5-DE59940FD178}" type="slidenum">
              <a:rPr lang="en-US" altLang="en-US" sz="1200" i="0">
                <a:effectLst/>
                <a:latin typeface="Arial" charset="0"/>
              </a:rPr>
              <a:pPr>
                <a:spcBef>
                  <a:spcPct val="50000"/>
                </a:spcBef>
              </a:pPr>
              <a:t>‹#›</a:t>
            </a:fld>
            <a:endParaRPr lang="en-US" altLang="en-US" sz="1200" i="0" dirty="0">
              <a:effectLst/>
              <a:latin typeface="Arial"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3" r:id="rId13"/>
    <p:sldLayoutId id="2147483664" r:id="rId14"/>
    <p:sldLayoutId id="2147483665" r:id="rId15"/>
    <p:sldLayoutId id="2147483666" r:id="rId16"/>
  </p:sldLayoutIdLst>
  <p:transition>
    <p:wipe dir="r"/>
  </p:transition>
  <p:txStyles>
    <p:titleStyle>
      <a:lvl1pPr algn="ctr" rtl="0" eaLnBrk="0" fontAlgn="base" hangingPunct="0">
        <a:spcBef>
          <a:spcPct val="0"/>
        </a:spcBef>
        <a:spcAft>
          <a:spcPct val="0"/>
        </a:spcAft>
        <a:defRPr sz="3000" b="1" i="1">
          <a:solidFill>
            <a:srgbClr val="BC0000"/>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000" b="1" i="1">
          <a:solidFill>
            <a:srgbClr val="BC0000"/>
          </a:solidFill>
          <a:effectLst>
            <a:outerShdw blurRad="38100" dist="38100" dir="2700000" algn="tl">
              <a:srgbClr val="C0C0C0"/>
            </a:outerShdw>
          </a:effectLst>
          <a:latin typeface="Comic Sans MS" pitchFamily="66" charset="0"/>
        </a:defRPr>
      </a:lvl2pPr>
      <a:lvl3pPr algn="ctr" rtl="0" eaLnBrk="0" fontAlgn="base" hangingPunct="0">
        <a:spcBef>
          <a:spcPct val="0"/>
        </a:spcBef>
        <a:spcAft>
          <a:spcPct val="0"/>
        </a:spcAft>
        <a:defRPr sz="3000" b="1" i="1">
          <a:solidFill>
            <a:srgbClr val="BC0000"/>
          </a:solidFill>
          <a:effectLst>
            <a:outerShdw blurRad="38100" dist="38100" dir="2700000" algn="tl">
              <a:srgbClr val="C0C0C0"/>
            </a:outerShdw>
          </a:effectLst>
          <a:latin typeface="Comic Sans MS" pitchFamily="66" charset="0"/>
        </a:defRPr>
      </a:lvl3pPr>
      <a:lvl4pPr algn="ctr" rtl="0" eaLnBrk="0" fontAlgn="base" hangingPunct="0">
        <a:spcBef>
          <a:spcPct val="0"/>
        </a:spcBef>
        <a:spcAft>
          <a:spcPct val="0"/>
        </a:spcAft>
        <a:defRPr sz="3000" b="1" i="1">
          <a:solidFill>
            <a:srgbClr val="BC0000"/>
          </a:solidFill>
          <a:effectLst>
            <a:outerShdw blurRad="38100" dist="38100" dir="2700000" algn="tl">
              <a:srgbClr val="C0C0C0"/>
            </a:outerShdw>
          </a:effectLst>
          <a:latin typeface="Comic Sans MS" pitchFamily="66" charset="0"/>
        </a:defRPr>
      </a:lvl4pPr>
      <a:lvl5pPr algn="ctr" rtl="0" eaLnBrk="0" fontAlgn="base" hangingPunct="0">
        <a:spcBef>
          <a:spcPct val="0"/>
        </a:spcBef>
        <a:spcAft>
          <a:spcPct val="0"/>
        </a:spcAft>
        <a:defRPr sz="3000" b="1" i="1">
          <a:solidFill>
            <a:srgbClr val="BC0000"/>
          </a:solidFill>
          <a:effectLst>
            <a:outerShdw blurRad="38100" dist="38100" dir="2700000" algn="tl">
              <a:srgbClr val="C0C0C0"/>
            </a:outerShdw>
          </a:effectLst>
          <a:latin typeface="Comic Sans MS" pitchFamily="66" charset="0"/>
        </a:defRPr>
      </a:lvl5pPr>
      <a:lvl6pPr marL="457200" algn="ctr" rtl="0" eaLnBrk="0" fontAlgn="base" hangingPunct="0">
        <a:spcBef>
          <a:spcPct val="0"/>
        </a:spcBef>
        <a:spcAft>
          <a:spcPct val="0"/>
        </a:spcAft>
        <a:defRPr sz="3000" b="1" i="1">
          <a:solidFill>
            <a:schemeClr val="tx1"/>
          </a:solidFill>
          <a:effectLst>
            <a:outerShdw blurRad="38100" dist="38100" dir="2700000" algn="tl">
              <a:srgbClr val="FFFFFF"/>
            </a:outerShdw>
          </a:effectLst>
          <a:latin typeface="Comic Sans MS" pitchFamily="66" charset="0"/>
        </a:defRPr>
      </a:lvl6pPr>
      <a:lvl7pPr marL="914400" algn="ctr" rtl="0" eaLnBrk="0" fontAlgn="base" hangingPunct="0">
        <a:spcBef>
          <a:spcPct val="0"/>
        </a:spcBef>
        <a:spcAft>
          <a:spcPct val="0"/>
        </a:spcAft>
        <a:defRPr sz="3000" b="1" i="1">
          <a:solidFill>
            <a:schemeClr val="tx1"/>
          </a:solidFill>
          <a:effectLst>
            <a:outerShdw blurRad="38100" dist="38100" dir="2700000" algn="tl">
              <a:srgbClr val="FFFFFF"/>
            </a:outerShdw>
          </a:effectLst>
          <a:latin typeface="Comic Sans MS" pitchFamily="66" charset="0"/>
        </a:defRPr>
      </a:lvl7pPr>
      <a:lvl8pPr marL="1371600" algn="ctr" rtl="0" eaLnBrk="0" fontAlgn="base" hangingPunct="0">
        <a:spcBef>
          <a:spcPct val="0"/>
        </a:spcBef>
        <a:spcAft>
          <a:spcPct val="0"/>
        </a:spcAft>
        <a:defRPr sz="3000" b="1" i="1">
          <a:solidFill>
            <a:schemeClr val="tx1"/>
          </a:solidFill>
          <a:effectLst>
            <a:outerShdw blurRad="38100" dist="38100" dir="2700000" algn="tl">
              <a:srgbClr val="FFFFFF"/>
            </a:outerShdw>
          </a:effectLst>
          <a:latin typeface="Comic Sans MS" pitchFamily="66" charset="0"/>
        </a:defRPr>
      </a:lvl8pPr>
      <a:lvl9pPr marL="1828800" algn="ctr" rtl="0" eaLnBrk="0" fontAlgn="base" hangingPunct="0">
        <a:spcBef>
          <a:spcPct val="0"/>
        </a:spcBef>
        <a:spcAft>
          <a:spcPct val="0"/>
        </a:spcAft>
        <a:defRPr sz="3000" b="1" i="1">
          <a:solidFill>
            <a:schemeClr val="tx1"/>
          </a:solidFill>
          <a:effectLst>
            <a:outerShdw blurRad="38100" dist="38100" dir="2700000" algn="tl">
              <a:srgbClr val="FFFFFF"/>
            </a:outerShdw>
          </a:effectLst>
          <a:latin typeface="Comic Sans MS" pitchFamily="66" charset="0"/>
        </a:defRPr>
      </a:lvl9pPr>
    </p:titleStyle>
    <p:bodyStyle>
      <a:lvl1pPr marL="342900" indent="-342900" algn="l" rtl="0" eaLnBrk="0" fontAlgn="base" hangingPunct="0">
        <a:spcBef>
          <a:spcPct val="20000"/>
        </a:spcBef>
        <a:spcAft>
          <a:spcPct val="0"/>
        </a:spcAft>
        <a:buClr>
          <a:schemeClr val="accent2"/>
        </a:buClr>
        <a:buSzPct val="75000"/>
        <a:buFont typeface="Wingdings" pitchFamily="2" charset="2"/>
        <a:buChar char="l"/>
        <a:defRPr sz="2800" b="1">
          <a:solidFill>
            <a:schemeClr val="bg2"/>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5000"/>
        <a:buFont typeface="Wingdings" pitchFamily="2" charset="2"/>
        <a:buChar char="l"/>
        <a:defRPr sz="2400" b="1">
          <a:solidFill>
            <a:schemeClr val="bg2"/>
          </a:solidFill>
          <a:effectLst>
            <a:outerShdw blurRad="38100" dist="38100" dir="2700000" algn="tl">
              <a:srgbClr val="C0C0C0"/>
            </a:outerShdw>
          </a:effectLst>
          <a:latin typeface="+mn-lt"/>
        </a:defRPr>
      </a:lvl2pPr>
      <a:lvl3pPr marL="1143000" indent="-228600" algn="l" rtl="0" eaLnBrk="0" fontAlgn="base" hangingPunct="0">
        <a:spcBef>
          <a:spcPct val="20000"/>
        </a:spcBef>
        <a:spcAft>
          <a:spcPct val="0"/>
        </a:spcAft>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mn-lt"/>
        </a:defRPr>
      </a:lvl3pPr>
      <a:lvl4pPr marL="1600200" indent="-228600" algn="l" rtl="0" eaLnBrk="0" fontAlgn="base" hangingPunct="0">
        <a:spcBef>
          <a:spcPct val="20000"/>
        </a:spcBef>
        <a:spcAft>
          <a:spcPct val="0"/>
        </a:spcAft>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mn-lt"/>
        </a:defRPr>
      </a:lvl4pPr>
      <a:lvl5pPr marL="2057400" indent="-228600" algn="l" rtl="0" eaLnBrk="0" fontAlgn="base" hangingPunct="0">
        <a:spcBef>
          <a:spcPct val="20000"/>
        </a:spcBef>
        <a:spcAft>
          <a:spcPct val="0"/>
        </a:spcAft>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mn-lt"/>
        </a:defRPr>
      </a:lvl5pPr>
      <a:lvl6pPr marL="2514600" indent="-228600" algn="l" rtl="0" eaLnBrk="0" fontAlgn="base" hangingPunct="0">
        <a:spcBef>
          <a:spcPct val="20000"/>
        </a:spcBef>
        <a:spcAft>
          <a:spcPct val="0"/>
        </a:spcAft>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mn-lt"/>
        </a:defRPr>
      </a:lvl6pPr>
      <a:lvl7pPr marL="2971800" indent="-228600" algn="l" rtl="0" eaLnBrk="0" fontAlgn="base" hangingPunct="0">
        <a:spcBef>
          <a:spcPct val="20000"/>
        </a:spcBef>
        <a:spcAft>
          <a:spcPct val="0"/>
        </a:spcAft>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mn-lt"/>
        </a:defRPr>
      </a:lvl7pPr>
      <a:lvl8pPr marL="3429000" indent="-228600" algn="l" rtl="0" eaLnBrk="0" fontAlgn="base" hangingPunct="0">
        <a:spcBef>
          <a:spcPct val="20000"/>
        </a:spcBef>
        <a:spcAft>
          <a:spcPct val="0"/>
        </a:spcAft>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mn-lt"/>
        </a:defRPr>
      </a:lvl8pPr>
      <a:lvl9pPr marL="3886200" indent="-228600" algn="l" rtl="0" eaLnBrk="0" fontAlgn="base" hangingPunct="0">
        <a:spcBef>
          <a:spcPct val="20000"/>
        </a:spcBef>
        <a:spcAft>
          <a:spcPct val="0"/>
        </a:spcAft>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5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5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64.emf"/><Relationship Id="rId5" Type="http://schemas.openxmlformats.org/officeDocument/2006/relationships/oleObject" Target="../embeddings/Microsoft_Excel_97-2003_Worksheet1.xls"/><Relationship Id="rId4" Type="http://schemas.openxmlformats.org/officeDocument/2006/relationships/oleObject" Target="../embeddings/oleObject1.bin"/></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s://careers.rgis.com/"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png"/></Relationships>
</file>

<file path=ppt/slides/_rels/slide7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IN"/>
          </a:p>
        </p:txBody>
      </p:sp>
      <p:sp>
        <p:nvSpPr>
          <p:cNvPr id="3" name="Subtitle 2"/>
          <p:cNvSpPr>
            <a:spLocks noGrp="1"/>
          </p:cNvSpPr>
          <p:nvPr>
            <p:ph type="subTitle" idx="1"/>
          </p:nvPr>
        </p:nvSpPr>
        <p:spPr/>
        <p:txBody>
          <a:bodyPr/>
          <a:lstStyle/>
          <a:p>
            <a:endParaRPr lang="en-IN"/>
          </a:p>
        </p:txBody>
      </p:sp>
      <p:pic>
        <p:nvPicPr>
          <p:cNvPr id="5" name="Picture 4" descr="FINACCT8e_finalcvr.jpg"/>
          <p:cNvPicPr>
            <a:picLocks noChangeAspect="1"/>
          </p:cNvPicPr>
          <p:nvPr/>
        </p:nvPicPr>
        <p:blipFill>
          <a:blip r:embed="rId2" cstate="print"/>
          <a:stretch>
            <a:fillRect/>
          </a:stretch>
        </p:blipFill>
        <p:spPr>
          <a:xfrm>
            <a:off x="0" y="262"/>
            <a:ext cx="9144000" cy="6857475"/>
          </a:xfrm>
          <a:prstGeom prst="rect">
            <a:avLst/>
          </a:prstGeom>
        </p:spPr>
      </p:pic>
    </p:spTree>
    <p:extLst>
      <p:ext uri="{BB962C8B-B14F-4D97-AF65-F5344CB8AC3E}">
        <p14:creationId xmlns:p14="http://schemas.microsoft.com/office/powerpoint/2010/main" val="2689022861"/>
      </p:ext>
    </p:extLst>
  </p:cSld>
  <p:clrMapOvr>
    <a:masterClrMapping/>
  </p:clrMapOvr>
  <p:transition>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altLang="en-US" dirty="0" smtClean="0">
                <a:solidFill>
                  <a:schemeClr val="bg1"/>
                </a:solidFill>
                <a:effectLst/>
              </a:rPr>
              <a:t>Again…Why do we care?</a:t>
            </a:r>
          </a:p>
        </p:txBody>
      </p:sp>
      <p:sp>
        <p:nvSpPr>
          <p:cNvPr id="1433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smtClean="0">
              <a:effectLst/>
            </a:endParaRPr>
          </a:p>
        </p:txBody>
      </p:sp>
      <p:pic>
        <p:nvPicPr>
          <p:cNvPr id="14340" name="Picture 4" descr="container-ship-ecofl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4457700" cy="286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5" descr="freight_tra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3900" y="1143000"/>
            <a:ext cx="4610100" cy="297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2866" name="Picture 2" descr="Image result for oil barge poughkeepsi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47800" y="4121150"/>
            <a:ext cx="5867400" cy="252031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i="0" dirty="0" smtClean="0">
                <a:solidFill>
                  <a:srgbClr val="CC0000"/>
                </a:solidFill>
                <a:effectLst/>
                <a:latin typeface="Liberation Sans" panose="020B0604020202020204" pitchFamily="34" charset="0"/>
              </a:rPr>
              <a:t>Why do we care about “ownership”?</a:t>
            </a:r>
            <a:endParaRPr lang="en-US" altLang="en-US" sz="3200" b="1" i="0" dirty="0">
              <a:solidFill>
                <a:srgbClr val="CC0000"/>
              </a:solidFill>
              <a:effectLst/>
              <a:latin typeface="Liberation Sans" panose="020B0604020202020204" pitchFamily="34" charset="0"/>
            </a:endParaRPr>
          </a:p>
        </p:txBody>
      </p:sp>
      <p:sp>
        <p:nvSpPr>
          <p:cNvPr id="9"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Tree>
    <p:extLst>
      <p:ext uri="{BB962C8B-B14F-4D97-AF65-F5344CB8AC3E}">
        <p14:creationId xmlns:p14="http://schemas.microsoft.com/office/powerpoint/2010/main" val="2548786891"/>
      </p:ext>
    </p:extLst>
  </p:cSld>
  <p:clrMapOvr>
    <a:masterClrMapping/>
  </p:clrMapOvr>
  <p:transition>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own Arrow 4"/>
          <p:cNvSpPr/>
          <p:nvPr/>
        </p:nvSpPr>
        <p:spPr bwMode="auto">
          <a:xfrm>
            <a:off x="2057400" y="3352800"/>
            <a:ext cx="599313" cy="609600"/>
          </a:xfrm>
          <a:prstGeom prst="downArrow">
            <a:avLst/>
          </a:prstGeom>
          <a:solidFill>
            <a:srgbClr val="CC0000"/>
          </a:solidFill>
          <a:ln w="28575" cap="sq" cmpd="sng" algn="ctr">
            <a:solidFill>
              <a:schemeClr val="tx1"/>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Comic Sans MS" pitchFamily="66" charset="0"/>
            </a:endParaRPr>
          </a:p>
        </p:txBody>
      </p:sp>
      <p:sp>
        <p:nvSpPr>
          <p:cNvPr id="22" name="Down Arrow 21"/>
          <p:cNvSpPr/>
          <p:nvPr/>
        </p:nvSpPr>
        <p:spPr bwMode="auto">
          <a:xfrm>
            <a:off x="6334887" y="3352800"/>
            <a:ext cx="599313" cy="609600"/>
          </a:xfrm>
          <a:prstGeom prst="downArrow">
            <a:avLst/>
          </a:prstGeom>
          <a:solidFill>
            <a:srgbClr val="CC0000"/>
          </a:solidFill>
          <a:ln w="28575" cap="sq" cmpd="sng" algn="ctr">
            <a:solidFill>
              <a:schemeClr val="tx1"/>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Comic Sans MS" pitchFamily="66" charset="0"/>
            </a:endParaRPr>
          </a:p>
        </p:txBody>
      </p:sp>
      <p:sp>
        <p:nvSpPr>
          <p:cNvPr id="16388" name="Rectangle 5"/>
          <p:cNvSpPr>
            <a:spLocks noChangeArrowheads="1"/>
          </p:cNvSpPr>
          <p:nvPr/>
        </p:nvSpPr>
        <p:spPr bwMode="auto">
          <a:xfrm>
            <a:off x="457200" y="4032250"/>
            <a:ext cx="3733800" cy="1530350"/>
          </a:xfrm>
          <a:prstGeom prst="rect">
            <a:avLst/>
          </a:prstGeom>
          <a:noFill/>
          <a:ln w="28575" cap="sq" algn="ctr">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Comic Sans MS" pitchFamily="66" charset="0"/>
              </a:defRPr>
            </a:lvl1pPr>
            <a:lvl2pPr marL="742950" indent="-285750">
              <a:defRPr sz="2000">
                <a:solidFill>
                  <a:schemeClr val="tx1"/>
                </a:solidFill>
                <a:latin typeface="Comic Sans MS" pitchFamily="66" charset="0"/>
              </a:defRPr>
            </a:lvl2pPr>
            <a:lvl3pPr marL="1143000" indent="-228600">
              <a:defRPr sz="2000">
                <a:solidFill>
                  <a:schemeClr val="tx1"/>
                </a:solidFill>
                <a:latin typeface="Comic Sans MS" pitchFamily="66" charset="0"/>
              </a:defRPr>
            </a:lvl3pPr>
            <a:lvl4pPr marL="1600200" indent="-228600">
              <a:defRPr sz="2000">
                <a:solidFill>
                  <a:schemeClr val="tx1"/>
                </a:solidFill>
                <a:latin typeface="Comic Sans MS" pitchFamily="66" charset="0"/>
              </a:defRPr>
            </a:lvl4pPr>
            <a:lvl5pPr marL="2057400" indent="-228600">
              <a:defRPr sz="2000">
                <a:solidFill>
                  <a:schemeClr val="tx1"/>
                </a:solidFill>
                <a:latin typeface="Comic Sans MS" pitchFamily="66" charset="0"/>
              </a:defRPr>
            </a:lvl5pPr>
            <a:lvl6pPr marL="2514600" indent="-228600" algn="ctr" eaLnBrk="0" fontAlgn="base" hangingPunct="0">
              <a:spcBef>
                <a:spcPct val="0"/>
              </a:spcBef>
              <a:spcAft>
                <a:spcPct val="0"/>
              </a:spcAft>
              <a:defRPr sz="2000">
                <a:solidFill>
                  <a:schemeClr val="tx1"/>
                </a:solidFill>
                <a:latin typeface="Comic Sans MS" pitchFamily="66" charset="0"/>
              </a:defRPr>
            </a:lvl6pPr>
            <a:lvl7pPr marL="2971800" indent="-228600" algn="ctr" eaLnBrk="0" fontAlgn="base" hangingPunct="0">
              <a:spcBef>
                <a:spcPct val="0"/>
              </a:spcBef>
              <a:spcAft>
                <a:spcPct val="0"/>
              </a:spcAft>
              <a:defRPr sz="2000">
                <a:solidFill>
                  <a:schemeClr val="tx1"/>
                </a:solidFill>
                <a:latin typeface="Comic Sans MS" pitchFamily="66" charset="0"/>
              </a:defRPr>
            </a:lvl7pPr>
            <a:lvl8pPr marL="3429000" indent="-228600" algn="ctr" eaLnBrk="0" fontAlgn="base" hangingPunct="0">
              <a:spcBef>
                <a:spcPct val="0"/>
              </a:spcBef>
              <a:spcAft>
                <a:spcPct val="0"/>
              </a:spcAft>
              <a:defRPr sz="2000">
                <a:solidFill>
                  <a:schemeClr val="tx1"/>
                </a:solidFill>
                <a:latin typeface="Comic Sans MS" pitchFamily="66" charset="0"/>
              </a:defRPr>
            </a:lvl8pPr>
            <a:lvl9pPr marL="3886200" indent="-228600" algn="ctr" eaLnBrk="0" fontAlgn="base" hangingPunct="0">
              <a:spcBef>
                <a:spcPct val="0"/>
              </a:spcBef>
              <a:spcAft>
                <a:spcPct val="0"/>
              </a:spcAft>
              <a:defRPr sz="2000">
                <a:solidFill>
                  <a:schemeClr val="tx1"/>
                </a:solidFill>
                <a:latin typeface="Comic Sans MS" pitchFamily="66" charset="0"/>
              </a:defRPr>
            </a:lvl9pPr>
          </a:lstStyle>
          <a:p>
            <a:pPr algn="ctr">
              <a:lnSpc>
                <a:spcPct val="110000"/>
              </a:lnSpc>
              <a:spcBef>
                <a:spcPct val="50000"/>
              </a:spcBef>
            </a:pPr>
            <a:r>
              <a:rPr lang="en-US" altLang="en-US" sz="2100" i="0" dirty="0">
                <a:solidFill>
                  <a:srgbClr val="000000"/>
                </a:solidFill>
                <a:effectLst/>
                <a:latin typeface="Liberation Sans" panose="020B0604020202020204" pitchFamily="34" charset="0"/>
              </a:rPr>
              <a:t>Ownership of the goods passes to the buyer when the public carrier accepts the goods from the seller.</a:t>
            </a:r>
          </a:p>
        </p:txBody>
      </p:sp>
      <p:sp>
        <p:nvSpPr>
          <p:cNvPr id="16389" name="Rectangle 6"/>
          <p:cNvSpPr>
            <a:spLocks noChangeArrowheads="1"/>
          </p:cNvSpPr>
          <p:nvPr/>
        </p:nvSpPr>
        <p:spPr bwMode="auto">
          <a:xfrm>
            <a:off x="4876800" y="4032250"/>
            <a:ext cx="3733800" cy="1131207"/>
          </a:xfrm>
          <a:prstGeom prst="rect">
            <a:avLst/>
          </a:prstGeom>
          <a:noFill/>
          <a:ln w="28575" cap="sq" algn="ctr">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110000"/>
              </a:lnSpc>
              <a:spcBef>
                <a:spcPct val="50000"/>
              </a:spcBef>
            </a:pPr>
            <a:r>
              <a:rPr lang="en-US" altLang="en-US" sz="2100" i="0" dirty="0">
                <a:solidFill>
                  <a:srgbClr val="000000"/>
                </a:solidFill>
                <a:effectLst/>
                <a:latin typeface="Liberation Sans" panose="020B0604020202020204" pitchFamily="34" charset="0"/>
              </a:rPr>
              <a:t>Ownership of the goods remains with the seller until the goods reach the buyer.</a:t>
            </a:r>
          </a:p>
        </p:txBody>
      </p:sp>
      <p:sp>
        <p:nvSpPr>
          <p:cNvPr id="16393" name="Rectangle 11"/>
          <p:cNvSpPr>
            <a:spLocks noChangeArrowheads="1"/>
          </p:cNvSpPr>
          <p:nvPr/>
        </p:nvSpPr>
        <p:spPr bwMode="auto">
          <a:xfrm>
            <a:off x="1066800" y="5943600"/>
            <a:ext cx="7086600" cy="369332"/>
          </a:xfrm>
          <a:prstGeom prst="rect">
            <a:avLst/>
          </a:prstGeom>
          <a:solidFill>
            <a:srgbClr val="FAEFB6"/>
          </a:solidFill>
          <a:ln w="28575"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Comic Sans MS" pitchFamily="66" charset="0"/>
              </a:defRPr>
            </a:lvl1pPr>
            <a:lvl2pPr marL="742950" indent="-285750">
              <a:defRPr sz="2000">
                <a:solidFill>
                  <a:schemeClr val="tx1"/>
                </a:solidFill>
                <a:latin typeface="Comic Sans MS" pitchFamily="66" charset="0"/>
              </a:defRPr>
            </a:lvl2pPr>
            <a:lvl3pPr marL="1143000" indent="-228600">
              <a:defRPr sz="2000">
                <a:solidFill>
                  <a:schemeClr val="tx1"/>
                </a:solidFill>
                <a:latin typeface="Comic Sans MS" pitchFamily="66" charset="0"/>
              </a:defRPr>
            </a:lvl3pPr>
            <a:lvl4pPr marL="1600200" indent="-228600">
              <a:defRPr sz="2000">
                <a:solidFill>
                  <a:schemeClr val="tx1"/>
                </a:solidFill>
                <a:latin typeface="Comic Sans MS" pitchFamily="66" charset="0"/>
              </a:defRPr>
            </a:lvl4pPr>
            <a:lvl5pPr marL="2057400" indent="-228600">
              <a:defRPr sz="2000">
                <a:solidFill>
                  <a:schemeClr val="tx1"/>
                </a:solidFill>
                <a:latin typeface="Comic Sans MS" pitchFamily="66" charset="0"/>
              </a:defRPr>
            </a:lvl5pPr>
            <a:lvl6pPr marL="2514600" indent="-228600" algn="ctr" eaLnBrk="0" fontAlgn="base" hangingPunct="0">
              <a:spcBef>
                <a:spcPct val="0"/>
              </a:spcBef>
              <a:spcAft>
                <a:spcPct val="0"/>
              </a:spcAft>
              <a:defRPr sz="2000">
                <a:solidFill>
                  <a:schemeClr val="tx1"/>
                </a:solidFill>
                <a:latin typeface="Comic Sans MS" pitchFamily="66" charset="0"/>
              </a:defRPr>
            </a:lvl6pPr>
            <a:lvl7pPr marL="2971800" indent="-228600" algn="ctr" eaLnBrk="0" fontAlgn="base" hangingPunct="0">
              <a:spcBef>
                <a:spcPct val="0"/>
              </a:spcBef>
              <a:spcAft>
                <a:spcPct val="0"/>
              </a:spcAft>
              <a:defRPr sz="2000">
                <a:solidFill>
                  <a:schemeClr val="tx1"/>
                </a:solidFill>
                <a:latin typeface="Comic Sans MS" pitchFamily="66" charset="0"/>
              </a:defRPr>
            </a:lvl7pPr>
            <a:lvl8pPr marL="3429000" indent="-228600" algn="ctr" eaLnBrk="0" fontAlgn="base" hangingPunct="0">
              <a:spcBef>
                <a:spcPct val="0"/>
              </a:spcBef>
              <a:spcAft>
                <a:spcPct val="0"/>
              </a:spcAft>
              <a:defRPr sz="2000">
                <a:solidFill>
                  <a:schemeClr val="tx1"/>
                </a:solidFill>
                <a:latin typeface="Comic Sans MS" pitchFamily="66" charset="0"/>
              </a:defRPr>
            </a:lvl8pPr>
            <a:lvl9pPr marL="3886200" indent="-228600" algn="ctr" eaLnBrk="0" fontAlgn="base" hangingPunct="0">
              <a:spcBef>
                <a:spcPct val="0"/>
              </a:spcBef>
              <a:spcAft>
                <a:spcPct val="0"/>
              </a:spcAft>
              <a:defRPr sz="2000">
                <a:solidFill>
                  <a:schemeClr val="tx1"/>
                </a:solidFill>
                <a:latin typeface="Comic Sans MS" pitchFamily="66" charset="0"/>
              </a:defRPr>
            </a:lvl9pPr>
          </a:lstStyle>
          <a:p>
            <a:pPr>
              <a:spcBef>
                <a:spcPct val="50000"/>
              </a:spcBef>
            </a:pPr>
            <a:r>
              <a:rPr lang="en-US" altLang="en-US" sz="1800" i="0" dirty="0">
                <a:effectLst/>
                <a:latin typeface="Liberation Sans" panose="020B0604020202020204" pitchFamily="34" charset="0"/>
              </a:rPr>
              <a:t>Freight costs incurred by the seller are an </a:t>
            </a:r>
            <a:r>
              <a:rPr lang="en-US" altLang="en-US" sz="1800" b="1" i="0" dirty="0">
                <a:effectLst/>
                <a:latin typeface="Liberation Sans" panose="020B0604020202020204" pitchFamily="34" charset="0"/>
              </a:rPr>
              <a:t>operating expense</a:t>
            </a:r>
            <a:r>
              <a:rPr lang="en-US" altLang="en-US" sz="1800" i="0" dirty="0">
                <a:effectLst/>
                <a:latin typeface="Liberation Sans" panose="020B0604020202020204" pitchFamily="34" charset="0"/>
              </a:rPr>
              <a:t>.</a:t>
            </a:r>
          </a:p>
        </p:txBody>
      </p:sp>
      <p:pic>
        <p:nvPicPr>
          <p:cNvPr id="16398" name="Picture 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3856" y="1401166"/>
            <a:ext cx="4267199" cy="1951634"/>
          </a:xfrm>
          <a:prstGeom prst="rect">
            <a:avLst/>
          </a:prstGeom>
          <a:noFill/>
          <a:ln w="28575" cap="sq" cmpd="sng">
            <a:solidFill>
              <a:schemeClr val="tx1"/>
            </a:solidFill>
            <a:prstDash val="solid"/>
            <a:miter lim="800000"/>
            <a:headEnd type="none" w="sm" len="sm"/>
            <a:tailEnd type="none" w="sm" len="sm"/>
          </a:ln>
          <a:extLst>
            <a:ext uri="{909E8E84-426E-40DD-AFC4-6F175D3DCCD1}">
              <a14:hiddenFill xmlns:a14="http://schemas.microsoft.com/office/drawing/2010/main">
                <a:solidFill>
                  <a:schemeClr val="accent1"/>
                </a:solidFill>
              </a14:hiddenFill>
            </a:ext>
          </a:extLst>
        </p:spPr>
      </p:pic>
      <p:pic>
        <p:nvPicPr>
          <p:cNvPr id="16399" name="Picture 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85648" y="1401166"/>
            <a:ext cx="4267199" cy="1951634"/>
          </a:xfrm>
          <a:prstGeom prst="rect">
            <a:avLst/>
          </a:prstGeom>
          <a:noFill/>
          <a:ln w="28575" cap="sq" cmpd="sng">
            <a:solidFill>
              <a:schemeClr val="tx1"/>
            </a:solidFill>
            <a:prstDash val="solid"/>
            <a:miter lim="800000"/>
            <a:headEnd type="none" w="sm" len="sm"/>
            <a:tailEnd type="none" w="sm" len="sm"/>
          </a:ln>
          <a:extLst>
            <a:ext uri="{909E8E84-426E-40DD-AFC4-6F175D3DCCD1}">
              <a14:hiddenFill xmlns:a14="http://schemas.microsoft.com/office/drawing/2010/main">
                <a:solidFill>
                  <a:schemeClr val="accent1"/>
                </a:solidFill>
              </a14:hiddenFill>
            </a:ext>
          </a:extLst>
        </p:spPr>
      </p:pic>
      <p:sp>
        <p:nvSpPr>
          <p:cNvPr id="13"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i="0" dirty="0" smtClean="0">
                <a:solidFill>
                  <a:srgbClr val="CC0000"/>
                </a:solidFill>
                <a:effectLst/>
                <a:latin typeface="Liberation Sans" panose="020B0604020202020204" pitchFamily="34" charset="0"/>
              </a:rPr>
              <a:t>Determining Ownership of Goods</a:t>
            </a:r>
            <a:endParaRPr lang="en-US" altLang="en-US" sz="3200" b="1" i="0" dirty="0">
              <a:solidFill>
                <a:srgbClr val="CC0000"/>
              </a:solidFill>
              <a:effectLst/>
              <a:latin typeface="Liberation Sans" panose="020B0604020202020204" pitchFamily="34" charset="0"/>
            </a:endParaRPr>
          </a:p>
        </p:txBody>
      </p:sp>
      <p:sp>
        <p:nvSpPr>
          <p:cNvPr id="14"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6" name="Rectangle 5"/>
          <p:cNvSpPr/>
          <p:nvPr/>
        </p:nvSpPr>
        <p:spPr>
          <a:xfrm>
            <a:off x="7351600" y="762000"/>
            <a:ext cx="1676400" cy="461665"/>
          </a:xfrm>
          <a:prstGeom prst="rect">
            <a:avLst/>
          </a:prstGeom>
          <a:solidFill>
            <a:schemeClr val="accent3"/>
          </a:solidFill>
          <a:ln>
            <a:noFill/>
          </a:ln>
          <a:effectLst/>
        </p:spPr>
        <p:txBody>
          <a:bodyPr wrap="square">
            <a:spAutoFit/>
          </a:bodyPr>
          <a:lstStyle/>
          <a:p>
            <a:pPr algn="l"/>
            <a:r>
              <a:rPr lang="en-US" sz="1200" b="1" i="0" dirty="0">
                <a:solidFill>
                  <a:schemeClr val="tx1"/>
                </a:solidFill>
                <a:effectLst/>
                <a:latin typeface="Liberation Sans" panose="020B0604020202020204" pitchFamily="34" charset="0"/>
              </a:rPr>
              <a:t>ILLUSTRATION </a:t>
            </a:r>
            <a:r>
              <a:rPr lang="en-US" sz="1200" i="0" dirty="0" smtClean="0">
                <a:solidFill>
                  <a:schemeClr val="tx1"/>
                </a:solidFill>
                <a:effectLst/>
                <a:latin typeface="Liberation Sans" panose="020B0604020202020204" pitchFamily="34" charset="0"/>
              </a:rPr>
              <a:t>6-2</a:t>
            </a:r>
            <a:endParaRPr lang="en-US" sz="1200" b="1" i="0" dirty="0">
              <a:solidFill>
                <a:schemeClr val="tx1"/>
              </a:solidFill>
              <a:effectLst/>
              <a:latin typeface="Liberation Sans" panose="020B0604020202020204" pitchFamily="34" charset="0"/>
            </a:endParaRPr>
          </a:p>
          <a:p>
            <a:pPr algn="l"/>
            <a:r>
              <a:rPr lang="en-US" sz="1200" b="0" i="0" dirty="0" smtClean="0">
                <a:solidFill>
                  <a:schemeClr val="tx1"/>
                </a:solidFill>
                <a:effectLst/>
                <a:latin typeface="Liberation Sans" panose="020B0604020202020204" pitchFamily="34" charset="0"/>
              </a:rPr>
              <a:t>Terms of sale</a:t>
            </a:r>
            <a:endParaRPr lang="en-US" sz="1200" b="0" i="0" dirty="0">
              <a:solidFill>
                <a:schemeClr val="tx1"/>
              </a:solidFill>
              <a:effectLst/>
              <a:latin typeface="Liberation Sans" panose="020B0604020202020204" pitchFamily="34" charset="0"/>
            </a:endParaRPr>
          </a:p>
        </p:txBody>
      </p:sp>
      <p:sp>
        <p:nvSpPr>
          <p:cNvPr id="12"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1 </a:t>
            </a:r>
            <a:endParaRPr lang="en-US" altLang="en-US" dirty="0"/>
          </a:p>
        </p:txBody>
      </p:sp>
    </p:spTree>
    <p:extLst>
      <p:ext uri="{BB962C8B-B14F-4D97-AF65-F5344CB8AC3E}">
        <p14:creationId xmlns:p14="http://schemas.microsoft.com/office/powerpoint/2010/main" val="3915428731"/>
      </p:ext>
    </p:extLst>
  </p:cSld>
  <p:clrMapOvr>
    <a:masterClrMapping/>
  </p:clrMapOvr>
  <p:transition>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n-US" altLang="en-US" smtClean="0">
                <a:solidFill>
                  <a:schemeClr val="bg1"/>
                </a:solidFill>
                <a:effectLst/>
              </a:rPr>
              <a:t>Why do we care?</a:t>
            </a:r>
          </a:p>
        </p:txBody>
      </p:sp>
      <p:sp>
        <p:nvSpPr>
          <p:cNvPr id="15365" name="Text Box 6"/>
          <p:cNvSpPr txBox="1">
            <a:spLocks noChangeArrowheads="1"/>
          </p:cNvSpPr>
          <p:nvPr/>
        </p:nvSpPr>
        <p:spPr bwMode="auto">
          <a:xfrm>
            <a:off x="56224" y="2795431"/>
            <a:ext cx="9011575"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chemeClr val="tx1"/>
                </a:solidFill>
                <a:latin typeface="Comic Sans MS" pitchFamily="66" charset="0"/>
              </a:defRPr>
            </a:lvl1pPr>
            <a:lvl2pPr marL="742950" indent="-285750">
              <a:defRPr sz="2000">
                <a:solidFill>
                  <a:schemeClr val="tx1"/>
                </a:solidFill>
                <a:latin typeface="Comic Sans MS" pitchFamily="66" charset="0"/>
              </a:defRPr>
            </a:lvl2pPr>
            <a:lvl3pPr marL="1143000" indent="-228600">
              <a:defRPr sz="2000">
                <a:solidFill>
                  <a:schemeClr val="tx1"/>
                </a:solidFill>
                <a:latin typeface="Comic Sans MS" pitchFamily="66" charset="0"/>
              </a:defRPr>
            </a:lvl3pPr>
            <a:lvl4pPr marL="1600200" indent="-228600">
              <a:defRPr sz="2000">
                <a:solidFill>
                  <a:schemeClr val="tx1"/>
                </a:solidFill>
                <a:latin typeface="Comic Sans MS" pitchFamily="66" charset="0"/>
              </a:defRPr>
            </a:lvl4pPr>
            <a:lvl5pPr marL="2057400" indent="-228600">
              <a:defRPr sz="2000">
                <a:solidFill>
                  <a:schemeClr val="tx1"/>
                </a:solidFill>
                <a:latin typeface="Comic Sans MS" pitchFamily="66" charset="0"/>
              </a:defRPr>
            </a:lvl5pPr>
            <a:lvl6pPr marL="2514600" indent="-228600" algn="ctr" eaLnBrk="0" fontAlgn="base" hangingPunct="0">
              <a:spcBef>
                <a:spcPct val="0"/>
              </a:spcBef>
              <a:spcAft>
                <a:spcPct val="0"/>
              </a:spcAft>
              <a:defRPr sz="2000">
                <a:solidFill>
                  <a:schemeClr val="tx1"/>
                </a:solidFill>
                <a:latin typeface="Comic Sans MS" pitchFamily="66" charset="0"/>
              </a:defRPr>
            </a:lvl6pPr>
            <a:lvl7pPr marL="2971800" indent="-228600" algn="ctr" eaLnBrk="0" fontAlgn="base" hangingPunct="0">
              <a:spcBef>
                <a:spcPct val="0"/>
              </a:spcBef>
              <a:spcAft>
                <a:spcPct val="0"/>
              </a:spcAft>
              <a:defRPr sz="2000">
                <a:solidFill>
                  <a:schemeClr val="tx1"/>
                </a:solidFill>
                <a:latin typeface="Comic Sans MS" pitchFamily="66" charset="0"/>
              </a:defRPr>
            </a:lvl7pPr>
            <a:lvl8pPr marL="3429000" indent="-228600" algn="ctr" eaLnBrk="0" fontAlgn="base" hangingPunct="0">
              <a:spcBef>
                <a:spcPct val="0"/>
              </a:spcBef>
              <a:spcAft>
                <a:spcPct val="0"/>
              </a:spcAft>
              <a:defRPr sz="2000">
                <a:solidFill>
                  <a:schemeClr val="tx1"/>
                </a:solidFill>
                <a:latin typeface="Comic Sans MS" pitchFamily="66" charset="0"/>
              </a:defRPr>
            </a:lvl8pPr>
            <a:lvl9pPr marL="3886200" indent="-228600" algn="ctr" eaLnBrk="0" fontAlgn="base" hangingPunct="0">
              <a:spcBef>
                <a:spcPct val="0"/>
              </a:spcBef>
              <a:spcAft>
                <a:spcPct val="0"/>
              </a:spcAft>
              <a:defRPr sz="2000">
                <a:solidFill>
                  <a:schemeClr val="tx1"/>
                </a:solidFill>
                <a:latin typeface="Comic Sans MS" pitchFamily="66" charset="0"/>
              </a:defRPr>
            </a:lvl9pPr>
          </a:lstStyle>
          <a:p>
            <a:r>
              <a:rPr lang="en-US" altLang="en-US" sz="2600" b="0" i="0" dirty="0">
                <a:solidFill>
                  <a:srgbClr val="FF0000"/>
                </a:solidFill>
                <a:effectLst/>
                <a:latin typeface="Liberation Sans"/>
              </a:rPr>
              <a:t>FOB Shipping:  </a:t>
            </a:r>
            <a:r>
              <a:rPr lang="en-US" altLang="en-US" sz="2600" b="0" i="0" dirty="0" smtClean="0">
                <a:effectLst/>
                <a:latin typeface="Liberation Sans"/>
              </a:rPr>
              <a:t>Who </a:t>
            </a:r>
            <a:r>
              <a:rPr lang="en-US" altLang="en-US" sz="2600" b="0" i="0" dirty="0">
                <a:effectLst/>
                <a:latin typeface="Liberation Sans"/>
              </a:rPr>
              <a:t>is most </a:t>
            </a:r>
            <a:r>
              <a:rPr lang="en-US" altLang="en-US" sz="2600" b="0" i="0" dirty="0" smtClean="0">
                <a:effectLst/>
                <a:latin typeface="Liberation Sans"/>
              </a:rPr>
              <a:t>worried about </a:t>
            </a:r>
            <a:r>
              <a:rPr lang="en-US" altLang="en-US" sz="2600" b="0" i="0" dirty="0">
                <a:effectLst/>
                <a:latin typeface="Liberation Sans"/>
              </a:rPr>
              <a:t>this happening?</a:t>
            </a:r>
          </a:p>
        </p:txBody>
      </p:sp>
      <p:pic>
        <p:nvPicPr>
          <p:cNvPr id="15366" name="Picture 8" descr="Event_JebelAliTankerFire_Feb20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95" y="29592"/>
            <a:ext cx="4020105" cy="2763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12" descr="Granitevil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3338" y="56225"/>
            <a:ext cx="4030662" cy="266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2082" name="Picture 2" descr="Image result for container ship in stor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224" y="3429000"/>
            <a:ext cx="4063999" cy="2286000"/>
          </a:xfrm>
          <a:prstGeom prst="rect">
            <a:avLst/>
          </a:prstGeom>
          <a:noFill/>
          <a:extLst>
            <a:ext uri="{909E8E84-426E-40DD-AFC4-6F175D3DCCD1}">
              <a14:hiddenFill xmlns:a14="http://schemas.microsoft.com/office/drawing/2010/main">
                <a:solidFill>
                  <a:srgbClr val="FFFFFF"/>
                </a:solidFill>
              </a14:hiddenFill>
            </a:ext>
          </a:extLst>
        </p:spPr>
      </p:pic>
      <p:pic>
        <p:nvPicPr>
          <p:cNvPr id="302084" name="Picture 4" descr="https://cbsnewyork.files.wordpress.com/2017/04/bargeok.jpg?w=625&amp;h=352&amp;crop=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3418642"/>
            <a:ext cx="4419600" cy="2489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8466659"/>
      </p:ext>
    </p:extLst>
  </p:cSld>
  <p:clrMapOvr>
    <a:masterClrMapping/>
  </p:clrMapOvr>
  <p:transition>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457200" y="381000"/>
            <a:ext cx="2819400" cy="560388"/>
          </a:xfrm>
          <a:prstGeom prst="rect">
            <a:avLst/>
          </a:prstGeom>
          <a:solidFill>
            <a:srgbClr val="800080"/>
          </a:solidFill>
          <a:ln>
            <a:noFill/>
          </a:ln>
          <a:effectLst/>
        </p:spPr>
        <p:txBody>
          <a:bodyPr lIns="90488" tIns="44450" rIns="90488" bIns="44450" anchor="ctr" anchorCtr="0"/>
          <a:lstStyle/>
          <a:p>
            <a:pPr marL="53975" algn="l"/>
            <a:r>
              <a:rPr lang="en-US" altLang="en-US" sz="2400" b="1" i="0" dirty="0" smtClean="0">
                <a:solidFill>
                  <a:schemeClr val="accent3"/>
                </a:solidFill>
                <a:latin typeface="Liberation Sans" panose="020B0604020202020204" pitchFamily="34" charset="0"/>
              </a:rPr>
              <a:t>ETHICS INSIGHT</a:t>
            </a:r>
            <a:endParaRPr lang="en-US" altLang="en-US" sz="2400" b="1" i="0" dirty="0">
              <a:solidFill>
                <a:schemeClr val="accent3"/>
              </a:solidFill>
              <a:latin typeface="Liberation Sans" panose="020B0604020202020204" pitchFamily="34" charset="0"/>
            </a:endParaRPr>
          </a:p>
        </p:txBody>
      </p:sp>
      <p:sp>
        <p:nvSpPr>
          <p:cNvPr id="2" name="Rectangle 1"/>
          <p:cNvSpPr/>
          <p:nvPr/>
        </p:nvSpPr>
        <p:spPr>
          <a:xfrm>
            <a:off x="457200" y="1173996"/>
            <a:ext cx="8229600" cy="4490460"/>
          </a:xfrm>
          <a:prstGeom prst="rect">
            <a:avLst/>
          </a:prstGeom>
        </p:spPr>
        <p:txBody>
          <a:bodyPr wrap="square">
            <a:spAutoFit/>
          </a:bodyPr>
          <a:lstStyle/>
          <a:p>
            <a:pPr algn="just">
              <a:lnSpc>
                <a:spcPct val="110000"/>
              </a:lnSpc>
              <a:spcBef>
                <a:spcPts val="600"/>
              </a:spcBef>
            </a:pPr>
            <a:r>
              <a:rPr lang="en-US" sz="2300" i="0" dirty="0" smtClean="0">
                <a:solidFill>
                  <a:schemeClr val="tx1"/>
                </a:solidFill>
                <a:effectLst/>
                <a:latin typeface="Liberation Sans" panose="020B0604020202020204" pitchFamily="34" charset="0"/>
              </a:rPr>
              <a:t>Falsifying Inventory to Boost Income</a:t>
            </a:r>
            <a:endParaRPr lang="en-US" sz="2300" i="0" dirty="0">
              <a:solidFill>
                <a:schemeClr val="tx1"/>
              </a:solidFill>
              <a:effectLst/>
              <a:latin typeface="Liberation Sans" panose="020B0604020202020204" pitchFamily="34" charset="0"/>
            </a:endParaRPr>
          </a:p>
          <a:p>
            <a:pPr algn="just">
              <a:lnSpc>
                <a:spcPct val="110000"/>
              </a:lnSpc>
              <a:spcBef>
                <a:spcPts val="900"/>
              </a:spcBef>
            </a:pPr>
            <a:r>
              <a:rPr lang="en-US" sz="2300" b="0" i="0" dirty="0" smtClean="0">
                <a:solidFill>
                  <a:schemeClr val="tx1"/>
                </a:solidFill>
                <a:effectLst/>
                <a:latin typeface="Liberation Sans" panose="020B0604020202020204" pitchFamily="34" charset="0"/>
              </a:rPr>
              <a:t>Managers </a:t>
            </a:r>
            <a:r>
              <a:rPr lang="en-US" sz="2300" b="0" i="0" dirty="0">
                <a:solidFill>
                  <a:schemeClr val="tx1"/>
                </a:solidFill>
                <a:effectLst/>
                <a:latin typeface="Liberation Sans" panose="020B0604020202020204" pitchFamily="34" charset="0"/>
              </a:rPr>
              <a:t>at women’s </a:t>
            </a:r>
            <a:r>
              <a:rPr lang="en-US" sz="2300" b="0" i="0" dirty="0" smtClean="0">
                <a:solidFill>
                  <a:schemeClr val="tx1"/>
                </a:solidFill>
                <a:effectLst/>
                <a:latin typeface="Liberation Sans" panose="020B0604020202020204" pitchFamily="34" charset="0"/>
              </a:rPr>
              <a:t>apparel maker </a:t>
            </a:r>
            <a:r>
              <a:rPr lang="en-US" sz="2300" i="0" dirty="0">
                <a:solidFill>
                  <a:srgbClr val="CC0000"/>
                </a:solidFill>
                <a:effectLst/>
                <a:latin typeface="Liberation Sans" panose="020B0604020202020204" pitchFamily="34" charset="0"/>
              </a:rPr>
              <a:t>Leslie Fay </a:t>
            </a:r>
            <a:r>
              <a:rPr lang="en-US" sz="2300" b="0" i="0" dirty="0">
                <a:solidFill>
                  <a:schemeClr val="tx1"/>
                </a:solidFill>
                <a:effectLst/>
                <a:latin typeface="Liberation Sans" panose="020B0604020202020204" pitchFamily="34" charset="0"/>
              </a:rPr>
              <a:t>were </a:t>
            </a:r>
            <a:r>
              <a:rPr lang="en-US" sz="2300" b="0" i="0" dirty="0" smtClean="0">
                <a:solidFill>
                  <a:schemeClr val="tx1"/>
                </a:solidFill>
                <a:effectLst/>
                <a:latin typeface="Liberation Sans" panose="020B0604020202020204" pitchFamily="34" charset="0"/>
              </a:rPr>
              <a:t>convicted of </a:t>
            </a:r>
            <a:r>
              <a:rPr lang="en-US" sz="2300" b="0" i="0" dirty="0">
                <a:solidFill>
                  <a:schemeClr val="tx1"/>
                </a:solidFill>
                <a:effectLst/>
                <a:latin typeface="Liberation Sans" panose="020B0604020202020204" pitchFamily="34" charset="0"/>
              </a:rPr>
              <a:t>falsifying inventory </a:t>
            </a:r>
            <a:r>
              <a:rPr lang="en-US" sz="2300" b="0" i="0" dirty="0" smtClean="0">
                <a:solidFill>
                  <a:schemeClr val="tx1"/>
                </a:solidFill>
                <a:effectLst/>
                <a:latin typeface="Liberation Sans" panose="020B0604020202020204" pitchFamily="34" charset="0"/>
              </a:rPr>
              <a:t>records to </a:t>
            </a:r>
            <a:r>
              <a:rPr lang="en-US" sz="2300" b="0" i="0" dirty="0">
                <a:solidFill>
                  <a:schemeClr val="tx1"/>
                </a:solidFill>
                <a:effectLst/>
                <a:latin typeface="Liberation Sans" panose="020B0604020202020204" pitchFamily="34" charset="0"/>
              </a:rPr>
              <a:t>boost net income in </a:t>
            </a:r>
            <a:r>
              <a:rPr lang="en-US" sz="2300" b="0" i="0" dirty="0" smtClean="0">
                <a:solidFill>
                  <a:schemeClr val="tx1"/>
                </a:solidFill>
                <a:effectLst/>
                <a:latin typeface="Liberation Sans" panose="020B0604020202020204" pitchFamily="34" charset="0"/>
              </a:rPr>
              <a:t>an attempt </a:t>
            </a:r>
            <a:r>
              <a:rPr lang="en-US" sz="2300" b="0" i="0" dirty="0">
                <a:solidFill>
                  <a:schemeClr val="tx1"/>
                </a:solidFill>
                <a:effectLst/>
                <a:latin typeface="Liberation Sans" panose="020B0604020202020204" pitchFamily="34" charset="0"/>
              </a:rPr>
              <a:t>to increase </a:t>
            </a:r>
            <a:r>
              <a:rPr lang="en-US" sz="2300" b="0" i="0" dirty="0" smtClean="0">
                <a:solidFill>
                  <a:schemeClr val="tx1"/>
                </a:solidFill>
                <a:effectLst/>
                <a:latin typeface="Liberation Sans" panose="020B0604020202020204" pitchFamily="34" charset="0"/>
              </a:rPr>
              <a:t>management bonuses</a:t>
            </a:r>
            <a:r>
              <a:rPr lang="en-US" sz="2300" b="0" i="0" dirty="0">
                <a:solidFill>
                  <a:schemeClr val="tx1"/>
                </a:solidFill>
                <a:effectLst/>
                <a:latin typeface="Liberation Sans" panose="020B0604020202020204" pitchFamily="34" charset="0"/>
              </a:rPr>
              <a:t>. In another case</a:t>
            </a:r>
            <a:r>
              <a:rPr lang="en-US" sz="2300" b="0" i="0" dirty="0" smtClean="0">
                <a:solidFill>
                  <a:schemeClr val="tx1"/>
                </a:solidFill>
                <a:effectLst/>
                <a:latin typeface="Liberation Sans" panose="020B0604020202020204" pitchFamily="34" charset="0"/>
              </a:rPr>
              <a:t>, executives </a:t>
            </a:r>
            <a:r>
              <a:rPr lang="en-US" sz="2300" b="0" i="0" dirty="0">
                <a:solidFill>
                  <a:schemeClr val="tx1"/>
                </a:solidFill>
                <a:effectLst/>
                <a:latin typeface="Liberation Sans" panose="020B0604020202020204" pitchFamily="34" charset="0"/>
              </a:rPr>
              <a:t>at </a:t>
            </a:r>
            <a:r>
              <a:rPr lang="en-US" sz="2300" i="0" dirty="0">
                <a:solidFill>
                  <a:srgbClr val="CC0000"/>
                </a:solidFill>
                <a:effectLst/>
                <a:latin typeface="Liberation Sans" panose="020B0604020202020204" pitchFamily="34" charset="0"/>
              </a:rPr>
              <a:t>Craig</a:t>
            </a:r>
            <a:r>
              <a:rPr lang="en-US" sz="2300" b="0" i="0" dirty="0">
                <a:solidFill>
                  <a:schemeClr val="tx1"/>
                </a:solidFill>
                <a:effectLst/>
                <a:latin typeface="Liberation Sans" panose="020B0604020202020204" pitchFamily="34" charset="0"/>
              </a:rPr>
              <a:t> </a:t>
            </a:r>
            <a:r>
              <a:rPr lang="en-US" sz="2300" i="0" dirty="0">
                <a:solidFill>
                  <a:srgbClr val="CC0000"/>
                </a:solidFill>
                <a:effectLst/>
                <a:latin typeface="Liberation Sans" panose="020B0604020202020204" pitchFamily="34" charset="0"/>
              </a:rPr>
              <a:t>Consumer</a:t>
            </a:r>
            <a:r>
              <a:rPr lang="en-US" sz="2300" b="0" i="0" dirty="0" smtClean="0">
                <a:solidFill>
                  <a:schemeClr val="tx1"/>
                </a:solidFill>
                <a:effectLst/>
                <a:latin typeface="Liberation Sans" panose="020B0604020202020204" pitchFamily="34" charset="0"/>
              </a:rPr>
              <a:t> </a:t>
            </a:r>
            <a:r>
              <a:rPr lang="en-US" sz="2300" i="0" dirty="0">
                <a:solidFill>
                  <a:srgbClr val="CC0000"/>
                </a:solidFill>
                <a:effectLst/>
                <a:latin typeface="Liberation Sans" panose="020B0604020202020204" pitchFamily="34" charset="0"/>
              </a:rPr>
              <a:t>Electronics</a:t>
            </a:r>
            <a:r>
              <a:rPr lang="en-US" sz="2300" b="0" i="0" dirty="0" smtClean="0">
                <a:solidFill>
                  <a:schemeClr val="tx1"/>
                </a:solidFill>
                <a:effectLst/>
                <a:latin typeface="Liberation Sans" panose="020B0604020202020204" pitchFamily="34" charset="0"/>
              </a:rPr>
              <a:t> </a:t>
            </a:r>
            <a:r>
              <a:rPr lang="en-US" sz="2300" b="0" i="0" dirty="0">
                <a:solidFill>
                  <a:schemeClr val="tx1"/>
                </a:solidFill>
                <a:effectLst/>
                <a:latin typeface="Liberation Sans" panose="020B0604020202020204" pitchFamily="34" charset="0"/>
              </a:rPr>
              <a:t>were accused of </a:t>
            </a:r>
            <a:r>
              <a:rPr lang="en-US" sz="2300" b="0" i="0" dirty="0" smtClean="0">
                <a:solidFill>
                  <a:schemeClr val="tx1"/>
                </a:solidFill>
                <a:effectLst/>
                <a:latin typeface="Liberation Sans" panose="020B0604020202020204" pitchFamily="34" charset="0"/>
              </a:rPr>
              <a:t>defrauding lenders </a:t>
            </a:r>
            <a:r>
              <a:rPr lang="en-US" sz="2300" b="0" i="0" dirty="0">
                <a:solidFill>
                  <a:schemeClr val="tx1"/>
                </a:solidFill>
                <a:effectLst/>
                <a:latin typeface="Liberation Sans" panose="020B0604020202020204" pitchFamily="34" charset="0"/>
              </a:rPr>
              <a:t>by </a:t>
            </a:r>
            <a:r>
              <a:rPr lang="en-US" sz="2300" b="0" i="0" dirty="0" smtClean="0">
                <a:solidFill>
                  <a:schemeClr val="tx1"/>
                </a:solidFill>
                <a:effectLst/>
                <a:latin typeface="Liberation Sans" panose="020B0604020202020204" pitchFamily="34" charset="0"/>
              </a:rPr>
              <a:t>manipulating inventory </a:t>
            </a:r>
            <a:r>
              <a:rPr lang="en-US" sz="2300" b="0" i="0" dirty="0">
                <a:solidFill>
                  <a:schemeClr val="tx1"/>
                </a:solidFill>
                <a:effectLst/>
                <a:latin typeface="Liberation Sans" panose="020B0604020202020204" pitchFamily="34" charset="0"/>
              </a:rPr>
              <a:t>records. The indictment said the company </a:t>
            </a:r>
            <a:r>
              <a:rPr lang="en-US" sz="2300" b="0" i="0" dirty="0" smtClean="0">
                <a:solidFill>
                  <a:schemeClr val="tx1"/>
                </a:solidFill>
                <a:effectLst/>
                <a:latin typeface="Liberation Sans" panose="020B0604020202020204" pitchFamily="34" charset="0"/>
              </a:rPr>
              <a:t>classified “</a:t>
            </a:r>
            <a:r>
              <a:rPr lang="en-US" sz="2300" b="0" i="0" dirty="0">
                <a:solidFill>
                  <a:schemeClr val="tx1"/>
                </a:solidFill>
                <a:effectLst/>
                <a:latin typeface="Liberation Sans" panose="020B0604020202020204" pitchFamily="34" charset="0"/>
              </a:rPr>
              <a:t>defective goods as new or refurbished” and claimed that </a:t>
            </a:r>
            <a:r>
              <a:rPr lang="en-US" sz="2300" b="0" i="0" dirty="0" smtClean="0">
                <a:solidFill>
                  <a:schemeClr val="tx1"/>
                </a:solidFill>
                <a:effectLst/>
                <a:latin typeface="Liberation Sans" panose="020B0604020202020204" pitchFamily="34" charset="0"/>
              </a:rPr>
              <a:t>it owned </a:t>
            </a:r>
            <a:r>
              <a:rPr lang="en-US" sz="2300" b="0" i="0" dirty="0">
                <a:solidFill>
                  <a:schemeClr val="tx1"/>
                </a:solidFill>
                <a:effectLst/>
                <a:latin typeface="Liberation Sans" panose="020B0604020202020204" pitchFamily="34" charset="0"/>
              </a:rPr>
              <a:t>certain shipments “from overseas suppliers” when, </a:t>
            </a:r>
            <a:r>
              <a:rPr lang="en-US" sz="2300" b="0" i="0" dirty="0" smtClean="0">
                <a:solidFill>
                  <a:schemeClr val="tx1"/>
                </a:solidFill>
                <a:effectLst/>
                <a:latin typeface="Liberation Sans" panose="020B0604020202020204" pitchFamily="34" charset="0"/>
              </a:rPr>
              <a:t>in fact</a:t>
            </a:r>
            <a:r>
              <a:rPr lang="en-US" sz="2300" b="0" i="0" dirty="0">
                <a:solidFill>
                  <a:schemeClr val="tx1"/>
                </a:solidFill>
                <a:effectLst/>
                <a:latin typeface="Liberation Sans" panose="020B0604020202020204" pitchFamily="34" charset="0"/>
              </a:rPr>
              <a:t>, Craig either did not own the shipments or the </a:t>
            </a:r>
            <a:r>
              <a:rPr lang="en-US" sz="2300" b="0" i="0" dirty="0" smtClean="0">
                <a:solidFill>
                  <a:schemeClr val="tx1"/>
                </a:solidFill>
                <a:effectLst/>
                <a:latin typeface="Liberation Sans" panose="020B0604020202020204" pitchFamily="34" charset="0"/>
              </a:rPr>
              <a:t>shipments did </a:t>
            </a:r>
            <a:r>
              <a:rPr lang="en-US" sz="2300" b="0" i="0" dirty="0">
                <a:solidFill>
                  <a:schemeClr val="tx1"/>
                </a:solidFill>
                <a:effectLst/>
                <a:latin typeface="Liberation Sans" panose="020B0604020202020204" pitchFamily="34" charset="0"/>
              </a:rPr>
              <a:t>not exist.</a:t>
            </a:r>
          </a:p>
        </p:txBody>
      </p:sp>
      <p:sp>
        <p:nvSpPr>
          <p:cNvPr id="4" name="Rectangle 3"/>
          <p:cNvSpPr>
            <a:spLocks noChangeArrowheads="1"/>
          </p:cNvSpPr>
          <p:nvPr/>
        </p:nvSpPr>
        <p:spPr bwMode="auto">
          <a:xfrm>
            <a:off x="3352800" y="381000"/>
            <a:ext cx="4114800" cy="560388"/>
          </a:xfrm>
          <a:prstGeom prst="rect">
            <a:avLst/>
          </a:prstGeom>
          <a:noFill/>
          <a:ln>
            <a:noFill/>
          </a:ln>
          <a:effectLst/>
        </p:spPr>
        <p:txBody>
          <a:bodyPr lIns="90488" tIns="44450" rIns="90488" bIns="44450" anchor="ctr" anchorCtr="0"/>
          <a:lstStyle/>
          <a:p>
            <a:pPr marL="53975" algn="l"/>
            <a:r>
              <a:rPr lang="en-US" altLang="en-US" sz="2400" b="1" i="0" dirty="0" smtClean="0">
                <a:solidFill>
                  <a:srgbClr val="800080"/>
                </a:solidFill>
                <a:effectLst/>
                <a:latin typeface="Liberation Sans" panose="020B0604020202020204" pitchFamily="34" charset="0"/>
              </a:rPr>
              <a:t>Leslie Fay</a:t>
            </a:r>
            <a:endParaRPr lang="en-US" altLang="en-US" sz="2400" b="1" i="0" dirty="0">
              <a:solidFill>
                <a:srgbClr val="800080"/>
              </a:solidFill>
              <a:effectLst/>
              <a:latin typeface="Liberation Sans" panose="020B0604020202020204" pitchFamily="34" charset="0"/>
            </a:endParaRPr>
          </a:p>
        </p:txBody>
      </p:sp>
      <p:sp>
        <p:nvSpPr>
          <p:cNvPr id="5"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1 </a:t>
            </a:r>
            <a:endParaRPr lang="en-US" altLang="en-US" dirty="0"/>
          </a:p>
        </p:txBody>
      </p:sp>
    </p:spTree>
    <p:extLst>
      <p:ext uri="{BB962C8B-B14F-4D97-AF65-F5344CB8AC3E}">
        <p14:creationId xmlns:p14="http://schemas.microsoft.com/office/powerpoint/2010/main" val="1047463621"/>
      </p:ext>
    </p:extLst>
  </p:cSld>
  <p:clrMapOvr>
    <a:masterClrMapping/>
  </p:clrMapOvr>
  <p:transition>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1"/>
          <p:cNvSpPr>
            <a:spLocks noChangeArrowheads="1"/>
          </p:cNvSpPr>
          <p:nvPr/>
        </p:nvSpPr>
        <p:spPr bwMode="auto">
          <a:xfrm>
            <a:off x="609600" y="1295400"/>
            <a:ext cx="5334000" cy="55464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1440" tIns="46038" rIns="182562" bIns="46038">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969963" indent="-512763">
              <a:spcBef>
                <a:spcPct val="20000"/>
              </a:spcBef>
              <a:buClr>
                <a:schemeClr val="accent2"/>
              </a:buClr>
              <a:buSzPct val="75000"/>
              <a:buFont typeface="Wingdings" pitchFamily="2" charset="2"/>
              <a:buChar char="l"/>
              <a:defRPr sz="2400" b="1">
                <a:solidFill>
                  <a:schemeClr val="bg2"/>
                </a:solidFill>
                <a:latin typeface="Arial" charset="0"/>
              </a:defRPr>
            </a:lvl2pPr>
            <a:lvl3pPr marL="1470025" indent="-342900">
              <a:spcBef>
                <a:spcPct val="20000"/>
              </a:spcBef>
              <a:buClr>
                <a:schemeClr val="accent2"/>
              </a:buClr>
              <a:buSzPct val="75000"/>
              <a:buFont typeface="Wingdings" pitchFamily="2" charset="2"/>
              <a:buChar char="l"/>
              <a:defRPr sz="2000" b="1">
                <a:solidFill>
                  <a:schemeClr val="bg2"/>
                </a:solidFill>
                <a:latin typeface="Arial" charset="0"/>
              </a:defRPr>
            </a:lvl3pPr>
            <a:lvl4pPr marL="1927225" indent="-342900">
              <a:spcBef>
                <a:spcPct val="20000"/>
              </a:spcBef>
              <a:buClr>
                <a:schemeClr val="accent2"/>
              </a:buClr>
              <a:buSzPct val="75000"/>
              <a:buFont typeface="Wingdings" pitchFamily="2" charset="2"/>
              <a:buChar char="l"/>
              <a:defRPr sz="2000" b="1">
                <a:solidFill>
                  <a:schemeClr val="bg2"/>
                </a:solidFill>
                <a:latin typeface="Arial" charset="0"/>
              </a:defRPr>
            </a:lvl4pPr>
            <a:lvl5pPr marL="2384425" indent="-342900">
              <a:spcBef>
                <a:spcPct val="20000"/>
              </a:spcBef>
              <a:buClr>
                <a:schemeClr val="accent2"/>
              </a:buClr>
              <a:buSzPct val="75000"/>
              <a:buFont typeface="Wingdings" pitchFamily="2" charset="2"/>
              <a:buChar char="l"/>
              <a:defRPr sz="2000" b="1">
                <a:solidFill>
                  <a:schemeClr val="bg2"/>
                </a:solidFill>
                <a:latin typeface="Arial" charset="0"/>
              </a:defRPr>
            </a:lvl5pPr>
            <a:lvl6pPr marL="2841625" indent="-3429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3298825" indent="-3429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756025" indent="-3429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4213225" indent="-3429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gn="l">
              <a:spcBef>
                <a:spcPts val="0"/>
              </a:spcBef>
              <a:buClr>
                <a:schemeClr val="tx1"/>
              </a:buClr>
              <a:buSzTx/>
              <a:buFont typeface="Wingdings" pitchFamily="2" charset="2"/>
              <a:buNone/>
            </a:pPr>
            <a:r>
              <a:rPr lang="en-US" altLang="en-US" sz="3000" i="0" dirty="0">
                <a:solidFill>
                  <a:srgbClr val="CC0000"/>
                </a:solidFill>
                <a:effectLst/>
                <a:latin typeface="Liberation Sans" panose="020B0604020202020204" pitchFamily="34" charset="0"/>
              </a:rPr>
              <a:t>Review Question</a:t>
            </a:r>
          </a:p>
        </p:txBody>
      </p:sp>
      <p:sp>
        <p:nvSpPr>
          <p:cNvPr id="12" name="Notched Right Arrow 11"/>
          <p:cNvSpPr/>
          <p:nvPr/>
        </p:nvSpPr>
        <p:spPr bwMode="auto">
          <a:xfrm>
            <a:off x="326408" y="4800138"/>
            <a:ext cx="533400" cy="416718"/>
          </a:xfrm>
          <a:prstGeom prst="notchedRightArrow">
            <a:avLst/>
          </a:prstGeom>
          <a:solidFill>
            <a:srgbClr val="E20000"/>
          </a:solidFill>
          <a:ln w="381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13" name="Rectangle 2"/>
          <p:cNvSpPr>
            <a:spLocks noChangeArrowheads="1"/>
          </p:cNvSpPr>
          <p:nvPr/>
        </p:nvSpPr>
        <p:spPr bwMode="auto">
          <a:xfrm>
            <a:off x="609600" y="1933289"/>
            <a:ext cx="8001000" cy="2971800"/>
          </a:xfrm>
          <a:prstGeom prst="rect">
            <a:avLst/>
          </a:prstGeom>
          <a:noFill/>
          <a:ln>
            <a:noFill/>
          </a:ln>
          <a:effectLst/>
          <a:extLst/>
        </p:spPr>
        <p:txBody>
          <a:bodyPr lIns="91440" tIns="46038" rIns="182562" bIns="46038"/>
          <a:lstStyle/>
          <a:p>
            <a:pPr marL="0" lvl="1" algn="l">
              <a:lnSpc>
                <a:spcPct val="125000"/>
              </a:lnSpc>
              <a:spcBef>
                <a:spcPts val="1200"/>
              </a:spcBef>
              <a:buClr>
                <a:schemeClr val="tx1"/>
              </a:buClr>
            </a:pPr>
            <a:r>
              <a:rPr lang="en-US" altLang="en-US" sz="2300" b="0" i="0" dirty="0" smtClean="0">
                <a:solidFill>
                  <a:schemeClr val="tx1"/>
                </a:solidFill>
                <a:effectLst/>
                <a:latin typeface="Liberation Sans" panose="020B0604020202020204" pitchFamily="34" charset="0"/>
              </a:rPr>
              <a:t>Goods </a:t>
            </a:r>
            <a:r>
              <a:rPr lang="en-US" altLang="en-US" sz="2300" b="0" i="0" dirty="0">
                <a:solidFill>
                  <a:schemeClr val="tx1"/>
                </a:solidFill>
                <a:effectLst/>
                <a:latin typeface="Liberation Sans" panose="020B0604020202020204" pitchFamily="34" charset="0"/>
              </a:rPr>
              <a:t>in transit should be included in the inventory of the buyer when the:  </a:t>
            </a:r>
            <a:endParaRPr lang="en-US" altLang="en-US" sz="2300" b="0" i="0" dirty="0" smtClean="0">
              <a:solidFill>
                <a:schemeClr val="tx1"/>
              </a:solidFill>
              <a:effectLst/>
              <a:latin typeface="Liberation Sans" panose="020B0604020202020204" pitchFamily="34" charset="0"/>
            </a:endParaRPr>
          </a:p>
          <a:p>
            <a:pPr marL="804863" lvl="1" indent="-463550" algn="l">
              <a:lnSpc>
                <a:spcPct val="125000"/>
              </a:lnSpc>
              <a:spcBef>
                <a:spcPts val="1200"/>
              </a:spcBef>
              <a:buClr>
                <a:schemeClr val="tx1"/>
              </a:buClr>
              <a:buFont typeface="Wingdings" pitchFamily="2" charset="2"/>
              <a:buAutoNum type="alphaLcPeriod"/>
            </a:pPr>
            <a:r>
              <a:rPr lang="en-US" altLang="en-US" sz="2300" b="0" i="0" dirty="0" smtClean="0">
                <a:solidFill>
                  <a:schemeClr val="tx1"/>
                </a:solidFill>
                <a:effectLst/>
                <a:latin typeface="Liberation Sans" panose="020B0604020202020204" pitchFamily="34" charset="0"/>
              </a:rPr>
              <a:t>public </a:t>
            </a:r>
            <a:r>
              <a:rPr lang="en-US" altLang="en-US" sz="2300" b="0" i="0" dirty="0">
                <a:solidFill>
                  <a:schemeClr val="tx1"/>
                </a:solidFill>
                <a:effectLst/>
                <a:latin typeface="Liberation Sans" panose="020B0604020202020204" pitchFamily="34" charset="0"/>
              </a:rPr>
              <a:t>carrier accepts the goods from the </a:t>
            </a:r>
            <a:r>
              <a:rPr lang="en-US" altLang="en-US" sz="2300" b="0" i="0" dirty="0" smtClean="0">
                <a:solidFill>
                  <a:schemeClr val="tx1"/>
                </a:solidFill>
                <a:effectLst/>
                <a:latin typeface="Liberation Sans" panose="020B0604020202020204" pitchFamily="34" charset="0"/>
              </a:rPr>
              <a:t>seller.</a:t>
            </a:r>
          </a:p>
          <a:p>
            <a:pPr marL="804863" lvl="1" indent="-463550" algn="l">
              <a:lnSpc>
                <a:spcPct val="125000"/>
              </a:lnSpc>
              <a:spcBef>
                <a:spcPts val="1200"/>
              </a:spcBef>
              <a:buClr>
                <a:schemeClr val="tx1"/>
              </a:buClr>
              <a:buFont typeface="Wingdings" pitchFamily="2" charset="2"/>
              <a:buAutoNum type="alphaLcPeriod"/>
            </a:pPr>
            <a:r>
              <a:rPr lang="en-US" altLang="en-US" sz="2300" b="0" i="0" dirty="0" smtClean="0">
                <a:solidFill>
                  <a:schemeClr val="tx1"/>
                </a:solidFill>
                <a:effectLst/>
                <a:latin typeface="Liberation Sans" panose="020B0604020202020204" pitchFamily="34" charset="0"/>
              </a:rPr>
              <a:t>goods </a:t>
            </a:r>
            <a:r>
              <a:rPr lang="en-US" altLang="en-US" sz="2300" b="0" i="0" dirty="0">
                <a:solidFill>
                  <a:schemeClr val="tx1"/>
                </a:solidFill>
                <a:effectLst/>
                <a:latin typeface="Liberation Sans" panose="020B0604020202020204" pitchFamily="34" charset="0"/>
              </a:rPr>
              <a:t>reach the buyer.  </a:t>
            </a:r>
            <a:endParaRPr lang="en-US" altLang="en-US" sz="2300" b="0" i="0" dirty="0" smtClean="0">
              <a:solidFill>
                <a:schemeClr val="tx1"/>
              </a:solidFill>
              <a:effectLst/>
              <a:latin typeface="Liberation Sans" panose="020B0604020202020204" pitchFamily="34" charset="0"/>
            </a:endParaRPr>
          </a:p>
          <a:p>
            <a:pPr marL="804863" lvl="1" indent="-463550" algn="l">
              <a:lnSpc>
                <a:spcPct val="125000"/>
              </a:lnSpc>
              <a:spcBef>
                <a:spcPts val="1200"/>
              </a:spcBef>
              <a:buClr>
                <a:schemeClr val="tx1"/>
              </a:buClr>
              <a:buFont typeface="Wingdings" pitchFamily="2" charset="2"/>
              <a:buAutoNum type="alphaLcPeriod"/>
            </a:pPr>
            <a:r>
              <a:rPr lang="en-US" altLang="en-US" sz="2300" b="0" i="0" dirty="0" smtClean="0">
                <a:solidFill>
                  <a:schemeClr val="tx1"/>
                </a:solidFill>
                <a:effectLst/>
                <a:latin typeface="Liberation Sans" panose="020B0604020202020204" pitchFamily="34" charset="0"/>
              </a:rPr>
              <a:t>terms </a:t>
            </a:r>
            <a:r>
              <a:rPr lang="en-US" altLang="en-US" sz="2300" b="0" i="0" dirty="0">
                <a:solidFill>
                  <a:schemeClr val="tx1"/>
                </a:solidFill>
                <a:effectLst/>
                <a:latin typeface="Liberation Sans" panose="020B0604020202020204" pitchFamily="34" charset="0"/>
              </a:rPr>
              <a:t>of sale are FOB destination.  </a:t>
            </a:r>
            <a:endParaRPr lang="en-US" altLang="en-US" sz="2300" b="0" i="0" dirty="0" smtClean="0">
              <a:solidFill>
                <a:schemeClr val="tx1"/>
              </a:solidFill>
              <a:effectLst/>
              <a:latin typeface="Liberation Sans" panose="020B0604020202020204" pitchFamily="34" charset="0"/>
            </a:endParaRPr>
          </a:p>
          <a:p>
            <a:pPr marL="804863" lvl="1" indent="-463550" algn="l">
              <a:lnSpc>
                <a:spcPct val="125000"/>
              </a:lnSpc>
              <a:spcBef>
                <a:spcPts val="1200"/>
              </a:spcBef>
              <a:buClr>
                <a:schemeClr val="tx1"/>
              </a:buClr>
              <a:buFont typeface="Wingdings" pitchFamily="2" charset="2"/>
              <a:buAutoNum type="alphaLcPeriod"/>
            </a:pPr>
            <a:r>
              <a:rPr lang="en-US" altLang="en-US" sz="2300" b="0" i="0" dirty="0" smtClean="0">
                <a:solidFill>
                  <a:schemeClr val="tx1"/>
                </a:solidFill>
                <a:effectLst/>
                <a:latin typeface="Liberation Sans" panose="020B0604020202020204" pitchFamily="34" charset="0"/>
              </a:rPr>
              <a:t>terms </a:t>
            </a:r>
            <a:r>
              <a:rPr lang="en-US" altLang="en-US" sz="2300" b="0" i="0" dirty="0">
                <a:solidFill>
                  <a:schemeClr val="tx1"/>
                </a:solidFill>
                <a:effectLst/>
                <a:latin typeface="Liberation Sans" panose="020B0604020202020204" pitchFamily="34" charset="0"/>
              </a:rPr>
              <a:t>of sale are FOB shipping point.</a:t>
            </a:r>
          </a:p>
        </p:txBody>
      </p:sp>
      <p:sp>
        <p:nvSpPr>
          <p:cNvPr id="8"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i="0" dirty="0" smtClean="0">
                <a:solidFill>
                  <a:srgbClr val="CC0000"/>
                </a:solidFill>
                <a:effectLst/>
                <a:latin typeface="Liberation Sans" panose="020B0604020202020204" pitchFamily="34" charset="0"/>
              </a:rPr>
              <a:t>Determining Ownership of Goods</a:t>
            </a:r>
            <a:endParaRPr lang="en-US" altLang="en-US" sz="3200" b="1" i="0" dirty="0">
              <a:solidFill>
                <a:srgbClr val="CC0000"/>
              </a:solidFill>
              <a:effectLst/>
              <a:latin typeface="Liberation Sans" panose="020B0604020202020204" pitchFamily="34" charset="0"/>
            </a:endParaRPr>
          </a:p>
        </p:txBody>
      </p:sp>
      <p:sp>
        <p:nvSpPr>
          <p:cNvPr id="14"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7"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1 </a:t>
            </a:r>
            <a:endParaRPr lang="en-US" altLang="en-US" dirty="0"/>
          </a:p>
        </p:txBody>
      </p:sp>
    </p:spTree>
    <p:extLst>
      <p:ext uri="{BB962C8B-B14F-4D97-AF65-F5344CB8AC3E}">
        <p14:creationId xmlns:p14="http://schemas.microsoft.com/office/powerpoint/2010/main" val="2288425980"/>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ext Box 2"/>
          <p:cNvSpPr txBox="1">
            <a:spLocks noChangeArrowheads="1"/>
          </p:cNvSpPr>
          <p:nvPr/>
        </p:nvSpPr>
        <p:spPr bwMode="auto">
          <a:xfrm>
            <a:off x="228600" y="1295400"/>
            <a:ext cx="8610600" cy="1573508"/>
          </a:xfrm>
          <a:prstGeom prst="rect">
            <a:avLst/>
          </a:prstGeom>
          <a:solidFill>
            <a:schemeClr val="bg1"/>
          </a:solidFill>
          <a:ln>
            <a:noFill/>
          </a:ln>
          <a:effectLst/>
          <a:extLst>
            <a:ext uri="{91240B29-F687-4F45-9708-019B960494DF}">
              <a14:hiddenLine xmlns:a14="http://schemas.microsoft.com/office/drawing/2010/main" w="38100" cap="sq">
                <a:solidFill>
                  <a:srgbClr val="800000"/>
                </a:solidFill>
                <a:miter lim="800000"/>
                <a:headEnd type="none" w="sm" len="sm"/>
                <a:tailEnd type="none" w="sm" len="sm"/>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square">
            <a:spAutoFit/>
          </a:bodyPr>
          <a:lstStyle>
            <a:defPPr>
              <a:defRPr lang="en-US"/>
            </a:defPPr>
            <a:lvl1pPr>
              <a:lnSpc>
                <a:spcPct val="125000"/>
              </a:lnSpc>
              <a:spcBef>
                <a:spcPts val="1200"/>
              </a:spcBef>
              <a:spcAft>
                <a:spcPct val="20000"/>
              </a:spcAft>
              <a:buSzPct val="80000"/>
              <a:defRPr sz="2600" i="0">
                <a:solidFill>
                  <a:srgbClr val="000000"/>
                </a:solidFill>
                <a:effectLst/>
                <a:latin typeface="Liberation Sans" panose="020B0604020202020204" pitchFamily="34" charset="0"/>
              </a:defRPr>
            </a:lvl1pPr>
            <a:lvl2pPr marL="692150" lvl="1" indent="-457200">
              <a:lnSpc>
                <a:spcPct val="125000"/>
              </a:lnSpc>
              <a:spcBef>
                <a:spcPts val="1200"/>
              </a:spcBef>
              <a:spcAft>
                <a:spcPct val="20000"/>
              </a:spcAft>
              <a:buClr>
                <a:srgbClr val="CC0000"/>
              </a:buClr>
              <a:buSzPct val="80000"/>
              <a:buFont typeface="Wingdings" pitchFamily="2" charset="2"/>
              <a:buChar char="u"/>
              <a:defRPr sz="2300" b="0" i="0">
                <a:solidFill>
                  <a:srgbClr val="000000"/>
                </a:solidFill>
                <a:effectLst/>
                <a:latin typeface="Liberation Sans" panose="020B0604020202020204" pitchFamily="34" charset="0"/>
              </a:defRPr>
            </a:lvl2pPr>
            <a:lvl3pPr algn="ctr">
              <a:defRPr sz="2400">
                <a:solidFill>
                  <a:schemeClr val="tx1"/>
                </a:solidFill>
                <a:latin typeface="Times New Roman" pitchFamily="18" charset="0"/>
              </a:defRPr>
            </a:lvl3pPr>
            <a:lvl4pPr algn="ctr">
              <a:defRPr sz="2400">
                <a:solidFill>
                  <a:schemeClr val="tx1"/>
                </a:solidFill>
                <a:latin typeface="Times New Roman" pitchFamily="18" charset="0"/>
              </a:defRPr>
            </a:lvl4pPr>
            <a:lvl5pPr algn="ctr">
              <a:defRPr sz="2400">
                <a:solidFill>
                  <a:schemeClr val="tx1"/>
                </a:solidFill>
                <a:latin typeface="Times New Roman" pitchFamily="18" charset="0"/>
              </a:defRPr>
            </a:lvl5pPr>
            <a:lvl6pPr algn="ctr" eaLnBrk="0" fontAlgn="base" hangingPunct="0">
              <a:spcBef>
                <a:spcPct val="0"/>
              </a:spcBef>
              <a:spcAft>
                <a:spcPct val="0"/>
              </a:spcAft>
              <a:defRPr sz="2400">
                <a:solidFill>
                  <a:schemeClr val="tx1"/>
                </a:solidFill>
                <a:latin typeface="Times New Roman" pitchFamily="18" charset="0"/>
              </a:defRPr>
            </a:lvl6pPr>
            <a:lvl7pPr algn="ctr" eaLnBrk="0" fontAlgn="base" hangingPunct="0">
              <a:spcBef>
                <a:spcPct val="0"/>
              </a:spcBef>
              <a:spcAft>
                <a:spcPct val="0"/>
              </a:spcAft>
              <a:defRPr sz="2400">
                <a:solidFill>
                  <a:schemeClr val="tx1"/>
                </a:solidFill>
                <a:latin typeface="Times New Roman" pitchFamily="18" charset="0"/>
              </a:defRPr>
            </a:lvl7pPr>
            <a:lvl8pPr algn="ctr" eaLnBrk="0" fontAlgn="base" hangingPunct="0">
              <a:spcBef>
                <a:spcPct val="0"/>
              </a:spcBef>
              <a:spcAft>
                <a:spcPct val="0"/>
              </a:spcAft>
              <a:defRPr sz="2400">
                <a:solidFill>
                  <a:schemeClr val="tx1"/>
                </a:solidFill>
                <a:latin typeface="Times New Roman" pitchFamily="18" charset="0"/>
              </a:defRPr>
            </a:lvl8pPr>
            <a:lvl9pPr algn="ctr" eaLnBrk="0" fontAlgn="base" hangingPunct="0">
              <a:spcBef>
                <a:spcPct val="0"/>
              </a:spcBef>
              <a:spcAft>
                <a:spcPct val="0"/>
              </a:spcAft>
              <a:defRPr sz="2400">
                <a:solidFill>
                  <a:schemeClr val="tx1"/>
                </a:solidFill>
                <a:latin typeface="Times New Roman" pitchFamily="18" charset="0"/>
              </a:defRPr>
            </a:lvl9pPr>
          </a:lstStyle>
          <a:p>
            <a:pPr>
              <a:spcAft>
                <a:spcPts val="0"/>
              </a:spcAft>
            </a:pPr>
            <a:r>
              <a:rPr lang="en-US" altLang="en-US" sz="2300" dirty="0"/>
              <a:t>Consigned Goods</a:t>
            </a:r>
          </a:p>
          <a:p>
            <a:pPr>
              <a:spcAft>
                <a:spcPts val="0"/>
              </a:spcAft>
            </a:pPr>
            <a:r>
              <a:rPr lang="en-US" altLang="en-US" sz="2300" b="0" dirty="0"/>
              <a:t>To hold the goods of other parties and try to sell the goods for them for a fee, but without taking ownership of the goods</a:t>
            </a:r>
            <a:r>
              <a:rPr lang="en-US" altLang="en-US" sz="2300" b="0" dirty="0" smtClean="0"/>
              <a:t>.</a:t>
            </a:r>
            <a:endParaRPr lang="en-US" altLang="en-US" sz="2300" b="0" dirty="0"/>
          </a:p>
        </p:txBody>
      </p:sp>
      <p:sp>
        <p:nvSpPr>
          <p:cNvPr id="7"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i="0" dirty="0" smtClean="0">
                <a:solidFill>
                  <a:srgbClr val="CC0000"/>
                </a:solidFill>
                <a:effectLst/>
                <a:latin typeface="Liberation Sans" panose="020B0604020202020204" pitchFamily="34" charset="0"/>
              </a:rPr>
              <a:t>Determining Ownership of Goods</a:t>
            </a:r>
            <a:endParaRPr lang="en-US" altLang="en-US" sz="3200" b="1" i="0" dirty="0">
              <a:solidFill>
                <a:srgbClr val="CC0000"/>
              </a:solidFill>
              <a:effectLst/>
              <a:latin typeface="Liberation Sans" panose="020B0604020202020204" pitchFamily="34" charset="0"/>
            </a:endParaRPr>
          </a:p>
        </p:txBody>
      </p:sp>
      <p:sp>
        <p:nvSpPr>
          <p:cNvPr id="8"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5"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1 </a:t>
            </a:r>
            <a:endParaRPr lang="en-US" altLang="en-US" dirty="0"/>
          </a:p>
        </p:txBody>
      </p:sp>
      <p:pic>
        <p:nvPicPr>
          <p:cNvPr id="6" name="Picture 7" descr="Image result for consignment sh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4344338"/>
            <a:ext cx="2209800" cy="221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7" descr="https://i.ytimg.com/vi/kGD9NDciijU/maxresdefaul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7967" y="4328203"/>
            <a:ext cx="3871233" cy="217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rot="21439651">
            <a:off x="608702" y="3045890"/>
            <a:ext cx="7174234" cy="1384995"/>
          </a:xfrm>
          <a:prstGeom prst="rect">
            <a:avLst/>
          </a:prstGeom>
          <a:noFill/>
        </p:spPr>
        <p:txBody>
          <a:bodyPr wrap="square" rtlCol="0">
            <a:spAutoFit/>
          </a:bodyPr>
          <a:lstStyle/>
          <a:p>
            <a:r>
              <a:rPr lang="en-US" altLang="en-US" b="0" dirty="0">
                <a:solidFill>
                  <a:srgbClr val="00B050"/>
                </a:solidFill>
                <a:latin typeface="Narkisim" pitchFamily="34" charset="-79"/>
                <a:cs typeface="Narkisim" pitchFamily="34" charset="-79"/>
              </a:rPr>
              <a:t>You are a business owner… what is the advantage stocking and selling goods on consignment? </a:t>
            </a:r>
          </a:p>
          <a:p>
            <a:endParaRPr lang="en-US" dirty="0"/>
          </a:p>
        </p:txBody>
      </p:sp>
    </p:spTree>
  </p:cSld>
  <p:clrMapOvr>
    <a:masterClrMapping/>
  </p:clrMapOvr>
  <p:transition>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765"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504" y="457200"/>
            <a:ext cx="8557801" cy="5504028"/>
          </a:xfrm>
          <a:prstGeom prst="rect">
            <a:avLst/>
          </a:prstGeom>
          <a:noFill/>
          <a:ln w="12700" cap="flat" cmpd="sng" algn="ctr">
            <a:solidFill>
              <a:schemeClr val="tx1"/>
            </a:solidFill>
            <a:prstDash val="solid"/>
            <a:miter lim="800000"/>
            <a:headEnd/>
            <a:tailEnd/>
          </a:ln>
          <a:extLst>
            <a:ext uri="{909E8E84-426E-40DD-AFC4-6F175D3DCCD1}">
              <a14:hiddenFill xmlns:a14="http://schemas.microsoft.com/office/drawing/2010/main">
                <a:solidFill>
                  <a:schemeClr val="bg1"/>
                </a:solidFill>
              </a14:hiddenFill>
            </a:ext>
          </a:extLst>
        </p:spPr>
      </p:pic>
      <p:sp>
        <p:nvSpPr>
          <p:cNvPr id="330760" name="Rectangle 8"/>
          <p:cNvSpPr>
            <a:spLocks noChangeArrowheads="1"/>
          </p:cNvSpPr>
          <p:nvPr/>
        </p:nvSpPr>
        <p:spPr bwMode="auto">
          <a:xfrm>
            <a:off x="1475096" y="4011304"/>
            <a:ext cx="990600" cy="304800"/>
          </a:xfrm>
          <a:prstGeom prst="rect">
            <a:avLst/>
          </a:prstGeom>
          <a:solidFill>
            <a:schemeClr val="bg1"/>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lIns="90488" tIns="44450" rIns="90488" bIns="44450" anchor="ctr"/>
          <a:lstStyle/>
          <a:p>
            <a:pPr algn="ctr"/>
            <a:r>
              <a:rPr lang="en-US" altLang="en-US" sz="2000" i="0" dirty="0">
                <a:solidFill>
                  <a:schemeClr val="tx1"/>
                </a:solidFill>
                <a:effectLst/>
                <a:latin typeface="Arial" charset="0"/>
              </a:rPr>
              <a:t>$</a:t>
            </a:r>
          </a:p>
        </p:txBody>
      </p:sp>
      <p:sp>
        <p:nvSpPr>
          <p:cNvPr id="330761" name="Rectangle 9"/>
          <p:cNvSpPr>
            <a:spLocks noChangeArrowheads="1"/>
          </p:cNvSpPr>
          <p:nvPr/>
        </p:nvSpPr>
        <p:spPr bwMode="auto">
          <a:xfrm>
            <a:off x="437524" y="4732007"/>
            <a:ext cx="8214360" cy="838200"/>
          </a:xfrm>
          <a:prstGeom prst="rect">
            <a:avLst/>
          </a:prstGeom>
          <a:solidFill>
            <a:schemeClr val="bg1"/>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lIns="90488" tIns="44450" rIns="90488" bIns="44450" anchor="ctr"/>
          <a:lstStyle/>
          <a:p>
            <a:endParaRPr lang="en-US" dirty="0"/>
          </a:p>
        </p:txBody>
      </p:sp>
      <p:sp>
        <p:nvSpPr>
          <p:cNvPr id="5"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1 </a:t>
            </a:r>
            <a:endParaRPr lang="en-US" altLang="en-US" dirty="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8" fill="hold" grpId="0" nodeType="clickEffect">
                                  <p:stCondLst>
                                    <p:cond delay="0"/>
                                  </p:stCondLst>
                                  <p:childTnLst>
                                    <p:animEffect transition="out" filter="wipe(left)">
                                      <p:cBhvr>
                                        <p:cTn id="6" dur="500"/>
                                        <p:tgtEl>
                                          <p:spTgt spid="330760"/>
                                        </p:tgtEl>
                                      </p:cBhvr>
                                    </p:animEffect>
                                    <p:set>
                                      <p:cBhvr>
                                        <p:cTn id="7" dur="1" fill="hold">
                                          <p:stCondLst>
                                            <p:cond delay="499"/>
                                          </p:stCondLst>
                                        </p:cTn>
                                        <p:tgtEl>
                                          <p:spTgt spid="330760"/>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xit" presetSubtype="8" fill="hold" grpId="0" nodeType="clickEffect">
                                  <p:stCondLst>
                                    <p:cond delay="0"/>
                                  </p:stCondLst>
                                  <p:childTnLst>
                                    <p:animEffect transition="out" filter="wipe(left)">
                                      <p:cBhvr>
                                        <p:cTn id="11" dur="500"/>
                                        <p:tgtEl>
                                          <p:spTgt spid="330761"/>
                                        </p:tgtEl>
                                      </p:cBhvr>
                                    </p:animEffect>
                                    <p:set>
                                      <p:cBhvr>
                                        <p:cTn id="12" dur="1" fill="hold">
                                          <p:stCondLst>
                                            <p:cond delay="499"/>
                                          </p:stCondLst>
                                        </p:cTn>
                                        <p:tgtEl>
                                          <p:spTgt spid="33076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760" grpId="0" animBg="1"/>
      <p:bldP spid="33076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305" name="Text Box 17"/>
          <p:cNvSpPr txBox="1">
            <a:spLocks noChangeArrowheads="1"/>
          </p:cNvSpPr>
          <p:nvPr/>
        </p:nvSpPr>
        <p:spPr bwMode="auto">
          <a:xfrm>
            <a:off x="457200" y="4598988"/>
            <a:ext cx="8305800" cy="1617662"/>
          </a:xfrm>
          <a:prstGeom prst="rect">
            <a:avLst/>
          </a:prstGeom>
          <a:noFill/>
          <a:ln>
            <a:noFill/>
          </a:ln>
          <a:effectLst/>
          <a:extLst>
            <a:ext uri="{909E8E84-426E-40DD-AFC4-6F175D3DCCD1}">
              <a14:hiddenFill xmlns:a14="http://schemas.microsoft.com/office/drawing/2010/main">
                <a:solidFill>
                  <a:srgbClr val="EBF7FF"/>
                </a:solidFill>
              </a14:hiddenFill>
            </a:ex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lgn="ctr">
              <a:tabLst>
                <a:tab pos="342900" algn="l"/>
                <a:tab pos="1943100" algn="l"/>
              </a:tabLst>
              <a:defRPr sz="2400">
                <a:solidFill>
                  <a:schemeClr val="tx1"/>
                </a:solidFill>
                <a:latin typeface="Times New Roman" pitchFamily="18" charset="0"/>
              </a:defRPr>
            </a:lvl1pPr>
            <a:lvl2pPr marL="971550" indent="-457200" algn="ctr">
              <a:tabLst>
                <a:tab pos="342900" algn="l"/>
                <a:tab pos="1943100" algn="l"/>
              </a:tabLst>
              <a:defRPr sz="2400">
                <a:solidFill>
                  <a:schemeClr val="tx1"/>
                </a:solidFill>
                <a:latin typeface="Times New Roman" pitchFamily="18" charset="0"/>
              </a:defRPr>
            </a:lvl2pPr>
            <a:lvl3pPr marL="1543050" indent="-457200" algn="ctr">
              <a:tabLst>
                <a:tab pos="342900" algn="l"/>
                <a:tab pos="1943100" algn="l"/>
              </a:tabLst>
              <a:defRPr sz="2400">
                <a:solidFill>
                  <a:schemeClr val="tx1"/>
                </a:solidFill>
                <a:latin typeface="Times New Roman" pitchFamily="18" charset="0"/>
              </a:defRPr>
            </a:lvl3pPr>
            <a:lvl4pPr marL="2114550" indent="-457200" algn="ctr">
              <a:tabLst>
                <a:tab pos="342900" algn="l"/>
                <a:tab pos="1943100" algn="l"/>
              </a:tabLst>
              <a:defRPr sz="2400">
                <a:solidFill>
                  <a:schemeClr val="tx1"/>
                </a:solidFill>
                <a:latin typeface="Times New Roman" pitchFamily="18" charset="0"/>
              </a:defRPr>
            </a:lvl4pPr>
            <a:lvl5pPr marL="2686050" indent="-457200" algn="ctr">
              <a:tabLst>
                <a:tab pos="342900" algn="l"/>
                <a:tab pos="1943100" algn="l"/>
              </a:tabLst>
              <a:defRPr sz="2400">
                <a:solidFill>
                  <a:schemeClr val="tx1"/>
                </a:solidFill>
                <a:latin typeface="Times New Roman" pitchFamily="18" charset="0"/>
              </a:defRPr>
            </a:lvl5pPr>
            <a:lvl6pPr marL="31432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6pPr>
            <a:lvl7pPr marL="36004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7pPr>
            <a:lvl8pPr marL="40576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8pPr>
            <a:lvl9pPr marL="45148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9pPr>
          </a:lstStyle>
          <a:p>
            <a:pPr algn="l">
              <a:lnSpc>
                <a:spcPct val="110000"/>
              </a:lnSpc>
              <a:spcBef>
                <a:spcPct val="20000"/>
              </a:spcBef>
            </a:pPr>
            <a:r>
              <a:rPr lang="en-US" altLang="en-US" sz="1700" b="0" i="0" dirty="0">
                <a:solidFill>
                  <a:schemeClr val="bg2"/>
                </a:solidFill>
                <a:effectLst/>
                <a:latin typeface="Arial" charset="0"/>
              </a:rPr>
              <a:t>1.	Goods of $15,000 held on consignment should be deducted from the inventory 	count.</a:t>
            </a:r>
          </a:p>
          <a:p>
            <a:pPr algn="l">
              <a:lnSpc>
                <a:spcPct val="110000"/>
              </a:lnSpc>
              <a:spcBef>
                <a:spcPct val="20000"/>
              </a:spcBef>
            </a:pPr>
            <a:r>
              <a:rPr lang="en-US" altLang="en-US" sz="1700" b="0" i="0" dirty="0">
                <a:solidFill>
                  <a:schemeClr val="bg2"/>
                </a:solidFill>
                <a:effectLst/>
                <a:latin typeface="Arial" charset="0"/>
              </a:rPr>
              <a:t>2.	The goods of $10,000 purchased FOB shipping point should </a:t>
            </a:r>
            <a:r>
              <a:rPr lang="en-US" altLang="en-US" sz="1700" b="0" i="0" dirty="0" smtClean="0">
                <a:solidFill>
                  <a:schemeClr val="bg2"/>
                </a:solidFill>
                <a:effectLst/>
                <a:latin typeface="Arial" charset="0"/>
              </a:rPr>
              <a:t>be added </a:t>
            </a:r>
            <a:r>
              <a:rPr lang="en-US" altLang="en-US" sz="1700" b="0" i="0" dirty="0">
                <a:solidFill>
                  <a:schemeClr val="bg2"/>
                </a:solidFill>
                <a:effectLst/>
                <a:latin typeface="Arial" charset="0"/>
              </a:rPr>
              <a:t>to the 	inventory count. </a:t>
            </a:r>
          </a:p>
          <a:p>
            <a:pPr algn="l">
              <a:lnSpc>
                <a:spcPct val="110000"/>
              </a:lnSpc>
              <a:spcBef>
                <a:spcPct val="20000"/>
              </a:spcBef>
            </a:pPr>
            <a:r>
              <a:rPr lang="en-US" altLang="en-US" sz="1700" b="0" i="0" dirty="0">
                <a:solidFill>
                  <a:schemeClr val="bg2"/>
                </a:solidFill>
                <a:effectLst/>
                <a:latin typeface="Arial" charset="0"/>
              </a:rPr>
              <a:t>3.	Item 3 was treated correctly. </a:t>
            </a:r>
          </a:p>
        </p:txBody>
      </p:sp>
      <p:sp>
        <p:nvSpPr>
          <p:cNvPr id="396291" name="Rectangle 3"/>
          <p:cNvSpPr>
            <a:spLocks noChangeArrowheads="1"/>
          </p:cNvSpPr>
          <p:nvPr/>
        </p:nvSpPr>
        <p:spPr bwMode="auto">
          <a:xfrm>
            <a:off x="457200" y="1219200"/>
            <a:ext cx="8305800" cy="2921000"/>
          </a:xfrm>
          <a:prstGeom prst="rect">
            <a:avLst/>
          </a:prstGeom>
          <a:noFill/>
          <a:ln>
            <a:noFill/>
          </a:ln>
          <a:effectLst/>
          <a:extLst>
            <a:ext uri="{909E8E84-426E-40DD-AFC4-6F175D3DCCD1}">
              <a14:hiddenFill xmlns:a14="http://schemas.microsoft.com/office/drawing/2010/main">
                <a:solidFill>
                  <a:srgbClr val="EBF7FF"/>
                </a:solidFill>
              </a14:hiddenFill>
            </a:ex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lgn="ctr">
              <a:tabLst>
                <a:tab pos="342900" algn="l"/>
                <a:tab pos="1943100" algn="l"/>
              </a:tabLst>
              <a:defRPr sz="2400">
                <a:solidFill>
                  <a:schemeClr val="tx1"/>
                </a:solidFill>
                <a:latin typeface="Times New Roman" pitchFamily="18" charset="0"/>
              </a:defRPr>
            </a:lvl1pPr>
            <a:lvl2pPr marL="971550" indent="-457200" algn="ctr">
              <a:tabLst>
                <a:tab pos="342900" algn="l"/>
                <a:tab pos="1943100" algn="l"/>
              </a:tabLst>
              <a:defRPr sz="2400">
                <a:solidFill>
                  <a:schemeClr val="tx1"/>
                </a:solidFill>
                <a:latin typeface="Times New Roman" pitchFamily="18" charset="0"/>
              </a:defRPr>
            </a:lvl2pPr>
            <a:lvl3pPr marL="1543050" indent="-457200" algn="ctr">
              <a:tabLst>
                <a:tab pos="342900" algn="l"/>
                <a:tab pos="1943100" algn="l"/>
              </a:tabLst>
              <a:defRPr sz="2400">
                <a:solidFill>
                  <a:schemeClr val="tx1"/>
                </a:solidFill>
                <a:latin typeface="Times New Roman" pitchFamily="18" charset="0"/>
              </a:defRPr>
            </a:lvl3pPr>
            <a:lvl4pPr marL="2114550" indent="-457200" algn="ctr">
              <a:tabLst>
                <a:tab pos="342900" algn="l"/>
                <a:tab pos="1943100" algn="l"/>
              </a:tabLst>
              <a:defRPr sz="2400">
                <a:solidFill>
                  <a:schemeClr val="tx1"/>
                </a:solidFill>
                <a:latin typeface="Times New Roman" pitchFamily="18" charset="0"/>
              </a:defRPr>
            </a:lvl4pPr>
            <a:lvl5pPr marL="2686050" indent="-457200" algn="ctr">
              <a:tabLst>
                <a:tab pos="342900" algn="l"/>
                <a:tab pos="1943100" algn="l"/>
              </a:tabLst>
              <a:defRPr sz="2400">
                <a:solidFill>
                  <a:schemeClr val="tx1"/>
                </a:solidFill>
                <a:latin typeface="Times New Roman" pitchFamily="18" charset="0"/>
              </a:defRPr>
            </a:lvl5pPr>
            <a:lvl6pPr marL="31432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6pPr>
            <a:lvl7pPr marL="36004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7pPr>
            <a:lvl8pPr marL="40576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8pPr>
            <a:lvl9pPr marL="45148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9pPr>
          </a:lstStyle>
          <a:p>
            <a:pPr algn="l">
              <a:lnSpc>
                <a:spcPct val="115000"/>
              </a:lnSpc>
              <a:spcBef>
                <a:spcPct val="20000"/>
              </a:spcBef>
            </a:pPr>
            <a:r>
              <a:rPr lang="en-US" altLang="en-US" sz="1700" b="0" i="0" dirty="0" smtClean="0">
                <a:solidFill>
                  <a:schemeClr val="bg2"/>
                </a:solidFill>
                <a:effectLst/>
                <a:latin typeface="Arial" charset="0"/>
              </a:rPr>
              <a:t>Hasbeen </a:t>
            </a:r>
            <a:r>
              <a:rPr lang="en-US" altLang="en-US" sz="1700" b="0" i="0" dirty="0">
                <a:solidFill>
                  <a:schemeClr val="bg2"/>
                </a:solidFill>
                <a:effectLst/>
                <a:latin typeface="Arial" charset="0"/>
              </a:rPr>
              <a:t>Company completed its inventory count. It arrived at a total inventory value of $200,000. You have been given the information listed below. Discuss how this information affects the reported cost of inventory.</a:t>
            </a:r>
          </a:p>
          <a:p>
            <a:pPr algn="l">
              <a:lnSpc>
                <a:spcPct val="115000"/>
              </a:lnSpc>
              <a:spcBef>
                <a:spcPct val="20000"/>
              </a:spcBef>
            </a:pPr>
            <a:r>
              <a:rPr lang="en-US" altLang="en-US" sz="1700" b="0" i="0" dirty="0">
                <a:solidFill>
                  <a:schemeClr val="bg2"/>
                </a:solidFill>
                <a:effectLst/>
                <a:latin typeface="Arial" charset="0"/>
              </a:rPr>
              <a:t>1. 	Hasbeen included in the inventory goods held on consignment for Falls Co., 	costing $15,000.</a:t>
            </a:r>
          </a:p>
          <a:p>
            <a:pPr algn="l">
              <a:lnSpc>
                <a:spcPct val="115000"/>
              </a:lnSpc>
              <a:spcBef>
                <a:spcPct val="20000"/>
              </a:spcBef>
            </a:pPr>
            <a:r>
              <a:rPr lang="en-US" altLang="en-US" sz="1700" b="0" i="0" dirty="0">
                <a:solidFill>
                  <a:schemeClr val="bg2"/>
                </a:solidFill>
                <a:effectLst/>
                <a:latin typeface="Arial" charset="0"/>
              </a:rPr>
              <a:t>2. 	The company did not include in the count purchased goods of $10,000, which 	were in transit (terms: FOB shipping point).</a:t>
            </a:r>
          </a:p>
          <a:p>
            <a:pPr algn="l">
              <a:lnSpc>
                <a:spcPct val="115000"/>
              </a:lnSpc>
              <a:spcBef>
                <a:spcPct val="20000"/>
              </a:spcBef>
            </a:pPr>
            <a:r>
              <a:rPr lang="en-US" altLang="en-US" sz="1700" b="0" i="0" dirty="0">
                <a:solidFill>
                  <a:schemeClr val="bg2"/>
                </a:solidFill>
                <a:effectLst/>
                <a:latin typeface="Arial" charset="0"/>
              </a:rPr>
              <a:t>3. 	The company did not include in the count inventory that had been sold with a 	cost of $12,000, which was in transit (terms: FOB shipping point).</a:t>
            </a:r>
          </a:p>
        </p:txBody>
      </p:sp>
      <p:sp>
        <p:nvSpPr>
          <p:cNvPr id="396304" name="Text Box 16"/>
          <p:cNvSpPr txBox="1">
            <a:spLocks noChangeArrowheads="1"/>
          </p:cNvSpPr>
          <p:nvPr/>
        </p:nvSpPr>
        <p:spPr bwMode="auto">
          <a:xfrm>
            <a:off x="457200" y="4235450"/>
            <a:ext cx="1600200" cy="363538"/>
          </a:xfrm>
          <a:prstGeom prst="rect">
            <a:avLst/>
          </a:prstGeom>
          <a:noFill/>
          <a:ln>
            <a:noFill/>
          </a:ln>
          <a:effectLst/>
          <a:extLst>
            <a:ext uri="{909E8E84-426E-40DD-AFC4-6F175D3DCCD1}">
              <a14:hiddenFill xmlns:a14="http://schemas.microsoft.com/office/drawing/2010/main">
                <a:solidFill>
                  <a:srgbClr val="EBF7FF"/>
                </a:solidFill>
              </a14:hiddenFill>
            </a:ext>
            <a:ext uri="{91240B29-F687-4F45-9708-019B960494DF}">
              <a14:hiddenLine xmlns:a14="http://schemas.microsoft.com/office/drawing/2010/main" w="19050" algn="ctr">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lgn="ctr">
              <a:tabLst>
                <a:tab pos="342900" algn="l"/>
                <a:tab pos="5257800" algn="r"/>
                <a:tab pos="6858000" algn="r"/>
                <a:tab pos="8001000" algn="r"/>
              </a:tabLst>
              <a:defRPr sz="2400">
                <a:solidFill>
                  <a:schemeClr val="tx1"/>
                </a:solidFill>
                <a:latin typeface="Times New Roman" pitchFamily="18" charset="0"/>
              </a:defRPr>
            </a:lvl1pPr>
            <a:lvl2pPr marL="800100" indent="-285750" algn="ctr">
              <a:tabLst>
                <a:tab pos="342900" algn="l"/>
                <a:tab pos="5257800" algn="r"/>
                <a:tab pos="6858000" algn="r"/>
                <a:tab pos="8001000" algn="r"/>
              </a:tabLst>
              <a:defRPr sz="2400">
                <a:solidFill>
                  <a:schemeClr val="tx1"/>
                </a:solidFill>
                <a:latin typeface="Times New Roman" pitchFamily="18" charset="0"/>
              </a:defRPr>
            </a:lvl2pPr>
            <a:lvl3pPr marL="1143000" indent="-228600" algn="ctr">
              <a:tabLst>
                <a:tab pos="342900" algn="l"/>
                <a:tab pos="5257800" algn="r"/>
                <a:tab pos="6858000" algn="r"/>
                <a:tab pos="8001000" algn="r"/>
              </a:tabLst>
              <a:defRPr sz="2400">
                <a:solidFill>
                  <a:schemeClr val="tx1"/>
                </a:solidFill>
                <a:latin typeface="Times New Roman" pitchFamily="18" charset="0"/>
              </a:defRPr>
            </a:lvl3pPr>
            <a:lvl4pPr marL="1600200" indent="-228600" algn="ctr">
              <a:tabLst>
                <a:tab pos="342900" algn="l"/>
                <a:tab pos="5257800" algn="r"/>
                <a:tab pos="6858000" algn="r"/>
                <a:tab pos="8001000" algn="r"/>
              </a:tabLst>
              <a:defRPr sz="2400">
                <a:solidFill>
                  <a:schemeClr val="tx1"/>
                </a:solidFill>
                <a:latin typeface="Times New Roman" pitchFamily="18" charset="0"/>
              </a:defRPr>
            </a:lvl4pPr>
            <a:lvl5pPr marL="2057400" indent="-228600" algn="ctr">
              <a:tabLst>
                <a:tab pos="342900" algn="l"/>
                <a:tab pos="5257800" algn="r"/>
                <a:tab pos="6858000" algn="r"/>
                <a:tab pos="8001000" algn="r"/>
              </a:tabLst>
              <a:defRPr sz="2400">
                <a:solidFill>
                  <a:schemeClr val="tx1"/>
                </a:solidFill>
                <a:latin typeface="Times New Roman" pitchFamily="18" charset="0"/>
              </a:defRPr>
            </a:lvl5pPr>
            <a:lvl6pPr marL="2514600" indent="-228600" algn="ctr" eaLnBrk="0" fontAlgn="base" hangingPunct="0">
              <a:spcBef>
                <a:spcPct val="0"/>
              </a:spcBef>
              <a:spcAft>
                <a:spcPct val="0"/>
              </a:spcAft>
              <a:tabLst>
                <a:tab pos="342900" algn="l"/>
                <a:tab pos="5257800" algn="r"/>
                <a:tab pos="6858000" algn="r"/>
                <a:tab pos="8001000" algn="r"/>
              </a:tabLst>
              <a:defRPr sz="2400">
                <a:solidFill>
                  <a:schemeClr val="tx1"/>
                </a:solidFill>
                <a:latin typeface="Times New Roman" pitchFamily="18" charset="0"/>
              </a:defRPr>
            </a:lvl6pPr>
            <a:lvl7pPr marL="2971800" indent="-228600" algn="ctr" eaLnBrk="0" fontAlgn="base" hangingPunct="0">
              <a:spcBef>
                <a:spcPct val="0"/>
              </a:spcBef>
              <a:spcAft>
                <a:spcPct val="0"/>
              </a:spcAft>
              <a:tabLst>
                <a:tab pos="342900" algn="l"/>
                <a:tab pos="5257800" algn="r"/>
                <a:tab pos="6858000" algn="r"/>
                <a:tab pos="8001000" algn="r"/>
              </a:tabLst>
              <a:defRPr sz="2400">
                <a:solidFill>
                  <a:schemeClr val="tx1"/>
                </a:solidFill>
                <a:latin typeface="Times New Roman" pitchFamily="18" charset="0"/>
              </a:defRPr>
            </a:lvl7pPr>
            <a:lvl8pPr marL="3429000" indent="-228600" algn="ctr" eaLnBrk="0" fontAlgn="base" hangingPunct="0">
              <a:spcBef>
                <a:spcPct val="0"/>
              </a:spcBef>
              <a:spcAft>
                <a:spcPct val="0"/>
              </a:spcAft>
              <a:tabLst>
                <a:tab pos="342900" algn="l"/>
                <a:tab pos="5257800" algn="r"/>
                <a:tab pos="6858000" algn="r"/>
                <a:tab pos="8001000" algn="r"/>
              </a:tabLst>
              <a:defRPr sz="2400">
                <a:solidFill>
                  <a:schemeClr val="tx1"/>
                </a:solidFill>
                <a:latin typeface="Times New Roman" pitchFamily="18" charset="0"/>
              </a:defRPr>
            </a:lvl8pPr>
            <a:lvl9pPr marL="3886200" indent="-228600" algn="ctr" eaLnBrk="0" fontAlgn="base" hangingPunct="0">
              <a:spcBef>
                <a:spcPct val="0"/>
              </a:spcBef>
              <a:spcAft>
                <a:spcPct val="0"/>
              </a:spcAft>
              <a:tabLst>
                <a:tab pos="342900" algn="l"/>
                <a:tab pos="5257800" algn="r"/>
                <a:tab pos="6858000" algn="r"/>
                <a:tab pos="8001000" algn="r"/>
              </a:tabLst>
              <a:defRPr sz="2400">
                <a:solidFill>
                  <a:schemeClr val="tx1"/>
                </a:solidFill>
                <a:latin typeface="Times New Roman" pitchFamily="18" charset="0"/>
              </a:defRPr>
            </a:lvl9pPr>
          </a:lstStyle>
          <a:p>
            <a:pPr algn="l">
              <a:lnSpc>
                <a:spcPct val="105000"/>
              </a:lnSpc>
              <a:spcBef>
                <a:spcPct val="20000"/>
              </a:spcBef>
            </a:pPr>
            <a:r>
              <a:rPr lang="en-US" altLang="en-US" sz="1700" i="0" dirty="0">
                <a:solidFill>
                  <a:schemeClr val="bg2"/>
                </a:solidFill>
                <a:effectLst/>
                <a:latin typeface="Arial" charset="0"/>
              </a:rPr>
              <a:t>Solution</a:t>
            </a:r>
          </a:p>
        </p:txBody>
      </p:sp>
      <p:sp>
        <p:nvSpPr>
          <p:cNvPr id="396306" name="Text Box 18"/>
          <p:cNvSpPr txBox="1">
            <a:spLocks noChangeArrowheads="1"/>
          </p:cNvSpPr>
          <p:nvPr/>
        </p:nvSpPr>
        <p:spPr bwMode="auto">
          <a:xfrm>
            <a:off x="4343400" y="5740400"/>
            <a:ext cx="3429000" cy="736600"/>
          </a:xfrm>
          <a:prstGeom prst="rect">
            <a:avLst/>
          </a:prstGeom>
          <a:solidFill>
            <a:schemeClr val="bg1"/>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lgn="ctr">
              <a:tabLst>
                <a:tab pos="342900" algn="l"/>
                <a:tab pos="1943100" algn="l"/>
              </a:tabLst>
              <a:defRPr sz="2400">
                <a:solidFill>
                  <a:schemeClr val="tx1"/>
                </a:solidFill>
                <a:latin typeface="Times New Roman" pitchFamily="18" charset="0"/>
              </a:defRPr>
            </a:lvl1pPr>
            <a:lvl2pPr marL="971550" indent="-457200" algn="ctr">
              <a:tabLst>
                <a:tab pos="342900" algn="l"/>
                <a:tab pos="1943100" algn="l"/>
              </a:tabLst>
              <a:defRPr sz="2400">
                <a:solidFill>
                  <a:schemeClr val="tx1"/>
                </a:solidFill>
                <a:latin typeface="Times New Roman" pitchFamily="18" charset="0"/>
              </a:defRPr>
            </a:lvl2pPr>
            <a:lvl3pPr marL="1543050" indent="-457200" algn="ctr">
              <a:tabLst>
                <a:tab pos="342900" algn="l"/>
                <a:tab pos="1943100" algn="l"/>
              </a:tabLst>
              <a:defRPr sz="2400">
                <a:solidFill>
                  <a:schemeClr val="tx1"/>
                </a:solidFill>
                <a:latin typeface="Times New Roman" pitchFamily="18" charset="0"/>
              </a:defRPr>
            </a:lvl3pPr>
            <a:lvl4pPr marL="2114550" indent="-457200" algn="ctr">
              <a:tabLst>
                <a:tab pos="342900" algn="l"/>
                <a:tab pos="1943100" algn="l"/>
              </a:tabLst>
              <a:defRPr sz="2400">
                <a:solidFill>
                  <a:schemeClr val="tx1"/>
                </a:solidFill>
                <a:latin typeface="Times New Roman" pitchFamily="18" charset="0"/>
              </a:defRPr>
            </a:lvl4pPr>
            <a:lvl5pPr marL="2686050" indent="-457200" algn="ctr">
              <a:tabLst>
                <a:tab pos="342900" algn="l"/>
                <a:tab pos="1943100" algn="l"/>
              </a:tabLst>
              <a:defRPr sz="2400">
                <a:solidFill>
                  <a:schemeClr val="tx1"/>
                </a:solidFill>
                <a:latin typeface="Times New Roman" pitchFamily="18" charset="0"/>
              </a:defRPr>
            </a:lvl5pPr>
            <a:lvl6pPr marL="31432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6pPr>
            <a:lvl7pPr marL="36004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7pPr>
            <a:lvl8pPr marL="40576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8pPr>
            <a:lvl9pPr marL="45148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9pPr>
          </a:lstStyle>
          <a:p>
            <a:pPr>
              <a:lnSpc>
                <a:spcPct val="110000"/>
              </a:lnSpc>
              <a:spcBef>
                <a:spcPct val="20000"/>
              </a:spcBef>
            </a:pPr>
            <a:r>
              <a:rPr lang="en-US" altLang="en-US" sz="1700" i="0" dirty="0">
                <a:solidFill>
                  <a:schemeClr val="bg2"/>
                </a:solidFill>
                <a:effectLst/>
                <a:latin typeface="Arial" charset="0"/>
              </a:rPr>
              <a:t>Inventory should be $195,000</a:t>
            </a:r>
            <a:r>
              <a:rPr lang="en-US" altLang="en-US" sz="1700" b="0" i="0" dirty="0">
                <a:solidFill>
                  <a:schemeClr val="bg2"/>
                </a:solidFill>
                <a:effectLst/>
                <a:latin typeface="Arial" charset="0"/>
              </a:rPr>
              <a:t> ($200,000 - $15,000 + $10,000).</a:t>
            </a:r>
          </a:p>
        </p:txBody>
      </p:sp>
      <p:sp>
        <p:nvSpPr>
          <p:cNvPr id="20" name="Rounded Rectangle 19"/>
          <p:cNvSpPr/>
          <p:nvPr/>
        </p:nvSpPr>
        <p:spPr bwMode="auto">
          <a:xfrm>
            <a:off x="2895600" y="334269"/>
            <a:ext cx="5943600" cy="707697"/>
          </a:xfrm>
          <a:prstGeom prst="roundRect">
            <a:avLst/>
          </a:prstGeom>
          <a:solidFill>
            <a:srgbClr val="0066CC"/>
          </a:solidFill>
          <a:ln w="12700" cap="sq" cmpd="sng" algn="ctr">
            <a:noFill/>
            <a:prstDash val="solid"/>
            <a:round/>
            <a:headEnd type="none" w="sm" len="sm"/>
            <a:tailEnd type="none" w="sm" len="sm"/>
          </a:ln>
          <a:effectLst>
            <a:innerShdw blurRad="114300">
              <a:prstClr val="black"/>
            </a:innerShdw>
          </a:effectLst>
        </p:spPr>
        <p:txBody>
          <a:bodyPr vert="horz" wrap="square" lIns="91440" tIns="45720" rIns="91440" bIns="91440" numCol="1" rtlCol="0" anchor="ctr" anchorCtr="0" compatLnSpc="1">
            <a:prstTxWarp prst="textNoShape">
              <a:avLst/>
            </a:prstTxWarp>
            <a:noAutofit/>
          </a:bodyPr>
          <a:lstStyle/>
          <a:p>
            <a:pPr marL="53975" algn="l"/>
            <a:r>
              <a:rPr lang="en-US" sz="2900" b="1" i="0" dirty="0" smtClean="0">
                <a:solidFill>
                  <a:schemeClr val="accent3"/>
                </a:solidFill>
                <a:latin typeface="Liberation Sans" panose="020B0604020202020204" pitchFamily="34" charset="0"/>
              </a:rPr>
              <a:t>Rules of Ownership</a:t>
            </a:r>
            <a:endParaRPr lang="en-US" sz="2900" b="1" i="0" dirty="0">
              <a:solidFill>
                <a:schemeClr val="accent3"/>
              </a:solidFill>
              <a:latin typeface="Liberation Sans" panose="020B0604020202020204" pitchFamily="34" charset="0"/>
            </a:endParaRPr>
          </a:p>
        </p:txBody>
      </p:sp>
      <p:sp>
        <p:nvSpPr>
          <p:cNvPr id="21" name="Isosceles Triangle 20"/>
          <p:cNvSpPr/>
          <p:nvPr/>
        </p:nvSpPr>
        <p:spPr bwMode="auto">
          <a:xfrm rot="5400000">
            <a:off x="1917401" y="506648"/>
            <a:ext cx="338931" cy="329406"/>
          </a:xfrm>
          <a:prstGeom prst="triangle">
            <a:avLst/>
          </a:prstGeom>
          <a:solidFill>
            <a:srgbClr val="003399"/>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cxnSp>
        <p:nvCxnSpPr>
          <p:cNvPr id="22" name="Straight Connector 21"/>
          <p:cNvCxnSpPr/>
          <p:nvPr/>
        </p:nvCxnSpPr>
        <p:spPr bwMode="auto">
          <a:xfrm>
            <a:off x="1905000" y="228600"/>
            <a:ext cx="0" cy="912801"/>
          </a:xfrm>
          <a:prstGeom prst="line">
            <a:avLst/>
          </a:prstGeom>
          <a:solidFill>
            <a:schemeClr val="accent1"/>
          </a:solidFill>
          <a:ln w="38100" cap="sq" cmpd="sng" algn="ctr">
            <a:solidFill>
              <a:schemeClr val="tx1"/>
            </a:solidFill>
            <a:prstDash val="solid"/>
            <a:round/>
            <a:headEnd type="none" w="sm" len="sm"/>
            <a:tailEnd type="none" w="sm" len="sm"/>
          </a:ln>
          <a:effectLst/>
        </p:spPr>
      </p:cxnSp>
      <p:sp>
        <p:nvSpPr>
          <p:cNvPr id="23" name="TextBox 22"/>
          <p:cNvSpPr txBox="1"/>
          <p:nvPr/>
        </p:nvSpPr>
        <p:spPr>
          <a:xfrm>
            <a:off x="228600" y="383044"/>
            <a:ext cx="173374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defPPr>
              <a:defRPr lang="en-US"/>
            </a:defPPr>
            <a:lvl1pPr algn="ctr">
              <a:spcBef>
                <a:spcPct val="50000"/>
              </a:spcBef>
              <a:defRPr i="0">
                <a:solidFill>
                  <a:srgbClr val="E20000"/>
                </a:solidFill>
                <a:effectLst/>
                <a:latin typeface="Arial" charset="0"/>
              </a:defRPr>
            </a:lvl1pPr>
            <a:lvl2pPr marL="742950" indent="-285750" algn="ctr">
              <a:defRPr sz="2400">
                <a:solidFill>
                  <a:schemeClr val="tx1"/>
                </a:solidFill>
                <a:latin typeface="Times New Roman" pitchFamily="18" charset="0"/>
              </a:defRPr>
            </a:lvl2pPr>
            <a:lvl3pPr marL="1143000" indent="-228600" algn="ctr">
              <a:defRPr sz="2400">
                <a:solidFill>
                  <a:schemeClr val="tx1"/>
                </a:solidFill>
                <a:latin typeface="Times New Roman" pitchFamily="18" charset="0"/>
              </a:defRPr>
            </a:lvl3pPr>
            <a:lvl4pPr marL="1600200" indent="-228600" algn="ctr">
              <a:defRPr sz="2400">
                <a:solidFill>
                  <a:schemeClr val="tx1"/>
                </a:solidFill>
                <a:latin typeface="Times New Roman" pitchFamily="18" charset="0"/>
              </a:defRPr>
            </a:lvl4pPr>
            <a:lvl5pPr marL="2057400" indent="-228600" algn="ctr">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buClr>
                <a:srgbClr val="E20000"/>
              </a:buClr>
            </a:pPr>
            <a:r>
              <a:rPr lang="en-US" sz="3200" b="1" dirty="0">
                <a:latin typeface="Liberation Sans" panose="020B0604020202020204" pitchFamily="34" charset="0"/>
              </a:rPr>
              <a:t>DO IT!</a:t>
            </a:r>
          </a:p>
        </p:txBody>
      </p:sp>
      <p:sp>
        <p:nvSpPr>
          <p:cNvPr id="24" name="TextBox 23"/>
          <p:cNvSpPr txBox="1"/>
          <p:nvPr/>
        </p:nvSpPr>
        <p:spPr>
          <a:xfrm>
            <a:off x="2209800" y="317158"/>
            <a:ext cx="554182" cy="707886"/>
          </a:xfrm>
          <a:prstGeom prst="rect">
            <a:avLst/>
          </a:prstGeom>
          <a:noFill/>
        </p:spPr>
        <p:txBody>
          <a:bodyPr wrap="square" rtlCol="0">
            <a:spAutoFit/>
          </a:bodyPr>
          <a:lstStyle/>
          <a:p>
            <a:pPr algn="ctr"/>
            <a:r>
              <a:rPr lang="en-US" sz="4000" b="1" i="0" dirty="0" smtClean="0">
                <a:solidFill>
                  <a:srgbClr val="CC0000"/>
                </a:solidFill>
                <a:effectLst/>
                <a:latin typeface="Liberation Sans" panose="020B0604020202020204" pitchFamily="34" charset="0"/>
              </a:rPr>
              <a:t>1</a:t>
            </a:r>
            <a:endParaRPr lang="en-US" sz="4000" b="1" i="0" dirty="0">
              <a:solidFill>
                <a:srgbClr val="CC0000"/>
              </a:solidFill>
              <a:effectLst/>
              <a:latin typeface="Liberation Sans" panose="020B0604020202020204" pitchFamily="34" charset="0"/>
            </a:endParaRPr>
          </a:p>
        </p:txBody>
      </p:sp>
      <p:sp>
        <p:nvSpPr>
          <p:cNvPr id="25" name="Rectangle 24"/>
          <p:cNvSpPr/>
          <p:nvPr/>
        </p:nvSpPr>
        <p:spPr bwMode="auto">
          <a:xfrm>
            <a:off x="8757312" y="231560"/>
            <a:ext cx="228600" cy="1028584"/>
          </a:xfrm>
          <a:prstGeom prst="rect">
            <a:avLst/>
          </a:prstGeom>
          <a:solidFill>
            <a:schemeClr val="accent3"/>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sp>
        <p:nvSpPr>
          <p:cNvPr id="12"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1 </a:t>
            </a:r>
            <a:endParaRPr lang="en-US" altLang="en-US" dirty="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96305">
                                            <p:txEl>
                                              <p:pRg st="0" end="0"/>
                                            </p:txEl>
                                          </p:spTgt>
                                        </p:tgtEl>
                                        <p:attrNameLst>
                                          <p:attrName>style.visibility</p:attrName>
                                        </p:attrNameLst>
                                      </p:cBhvr>
                                      <p:to>
                                        <p:strVal val="visible"/>
                                      </p:to>
                                    </p:set>
                                    <p:animEffect transition="in" filter="wipe(left)">
                                      <p:cBhvr>
                                        <p:cTn id="7" dur="500"/>
                                        <p:tgtEl>
                                          <p:spTgt spid="39630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96305">
                                            <p:txEl>
                                              <p:pRg st="1" end="1"/>
                                            </p:txEl>
                                          </p:spTgt>
                                        </p:tgtEl>
                                        <p:attrNameLst>
                                          <p:attrName>style.visibility</p:attrName>
                                        </p:attrNameLst>
                                      </p:cBhvr>
                                      <p:to>
                                        <p:strVal val="visible"/>
                                      </p:to>
                                    </p:set>
                                    <p:animEffect transition="in" filter="wipe(left)">
                                      <p:cBhvr>
                                        <p:cTn id="12" dur="500"/>
                                        <p:tgtEl>
                                          <p:spTgt spid="39630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96305">
                                            <p:txEl>
                                              <p:pRg st="2" end="2"/>
                                            </p:txEl>
                                          </p:spTgt>
                                        </p:tgtEl>
                                        <p:attrNameLst>
                                          <p:attrName>style.visibility</p:attrName>
                                        </p:attrNameLst>
                                      </p:cBhvr>
                                      <p:to>
                                        <p:strVal val="visible"/>
                                      </p:to>
                                    </p:set>
                                    <p:animEffect transition="in" filter="wipe(left)">
                                      <p:cBhvr>
                                        <p:cTn id="17" dur="500"/>
                                        <p:tgtEl>
                                          <p:spTgt spid="396305">
                                            <p:txEl>
                                              <p:pRg st="2" end="2"/>
                                            </p:txEl>
                                          </p:spTgt>
                                        </p:tgtEl>
                                      </p:cBhvr>
                                    </p:animEffect>
                                  </p:childTnLst>
                                </p:cTn>
                              </p:par>
                            </p:childTnLst>
                          </p:cTn>
                        </p:par>
                        <p:par>
                          <p:cTn id="18" fill="hold" nodeType="afterGroup">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396306"/>
                                        </p:tgtEl>
                                        <p:attrNameLst>
                                          <p:attrName>style.visibility</p:attrName>
                                        </p:attrNameLst>
                                      </p:cBhvr>
                                      <p:to>
                                        <p:strVal val="visible"/>
                                      </p:to>
                                    </p:set>
                                    <p:animEffect transition="in" filter="wipe(left)">
                                      <p:cBhvr>
                                        <p:cTn id="21" dur="500"/>
                                        <p:tgtEl>
                                          <p:spTgt spid="3963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6305" grpId="0" build="p"/>
      <p:bldP spid="39630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6" name="Text Box 8"/>
          <p:cNvSpPr txBox="1">
            <a:spLocks noChangeArrowheads="1"/>
          </p:cNvSpPr>
          <p:nvPr/>
        </p:nvSpPr>
        <p:spPr bwMode="auto">
          <a:xfrm>
            <a:off x="609600" y="1524000"/>
            <a:ext cx="7924800" cy="4851328"/>
          </a:xfrm>
          <a:prstGeom prst="rect">
            <a:avLst/>
          </a:prstGeom>
          <a:solidFill>
            <a:schemeClr val="bg1"/>
          </a:solidFill>
          <a:ln>
            <a:noFill/>
          </a:ln>
          <a:effectLst/>
          <a:extLst>
            <a:ext uri="{91240B29-F687-4F45-9708-019B960494DF}">
              <a14:hiddenLine xmlns:a14="http://schemas.microsoft.com/office/drawing/2010/main" w="38100" cap="sq">
                <a:solidFill>
                  <a:srgbClr val="800000"/>
                </a:solidFill>
                <a:miter lim="800000"/>
                <a:headEnd type="none" w="sm" len="sm"/>
                <a:tailEnd type="none" w="sm" len="sm"/>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spAutoFit/>
          </a:bodyPr>
          <a:lstStyle>
            <a:lvl1pPr algn="ctr">
              <a:defRPr sz="2400">
                <a:solidFill>
                  <a:schemeClr val="tx1"/>
                </a:solidFill>
                <a:latin typeface="Times New Roman" pitchFamily="18" charset="0"/>
              </a:defRPr>
            </a:lvl1pPr>
            <a:lvl2pPr marL="685800" indent="-457200" algn="ctr">
              <a:defRPr sz="2400">
                <a:solidFill>
                  <a:schemeClr val="tx1"/>
                </a:solidFill>
                <a:latin typeface="Times New Roman" pitchFamily="18" charset="0"/>
              </a:defRPr>
            </a:lvl2pPr>
            <a:lvl3pPr marL="1257300" indent="-457200" algn="ctr">
              <a:defRPr sz="2400">
                <a:solidFill>
                  <a:schemeClr val="tx1"/>
                </a:solidFill>
                <a:latin typeface="Times New Roman" pitchFamily="18" charset="0"/>
              </a:defRPr>
            </a:lvl3pPr>
            <a:lvl4pPr marL="1428750" algn="ctr">
              <a:defRPr sz="2400">
                <a:solidFill>
                  <a:schemeClr val="tx1"/>
                </a:solidFill>
                <a:latin typeface="Times New Roman" pitchFamily="18" charset="0"/>
              </a:defRPr>
            </a:lvl4pPr>
            <a:lvl5pPr algn="ctr">
              <a:defRPr sz="2400">
                <a:solidFill>
                  <a:schemeClr val="tx1"/>
                </a:solidFill>
                <a:latin typeface="Times New Roman" pitchFamily="18" charset="0"/>
              </a:defRPr>
            </a:lvl5pPr>
            <a:lvl6pPr algn="ctr" eaLnBrk="0" fontAlgn="base" hangingPunct="0">
              <a:spcBef>
                <a:spcPct val="0"/>
              </a:spcBef>
              <a:spcAft>
                <a:spcPct val="0"/>
              </a:spcAft>
              <a:defRPr sz="2400">
                <a:solidFill>
                  <a:schemeClr val="tx1"/>
                </a:solidFill>
                <a:latin typeface="Times New Roman" pitchFamily="18" charset="0"/>
              </a:defRPr>
            </a:lvl6pPr>
            <a:lvl7pPr algn="ctr" eaLnBrk="0" fontAlgn="base" hangingPunct="0">
              <a:spcBef>
                <a:spcPct val="0"/>
              </a:spcBef>
              <a:spcAft>
                <a:spcPct val="0"/>
              </a:spcAft>
              <a:defRPr sz="2400">
                <a:solidFill>
                  <a:schemeClr val="tx1"/>
                </a:solidFill>
                <a:latin typeface="Times New Roman" pitchFamily="18" charset="0"/>
              </a:defRPr>
            </a:lvl7pPr>
            <a:lvl8pPr algn="ctr" eaLnBrk="0" fontAlgn="base" hangingPunct="0">
              <a:spcBef>
                <a:spcPct val="0"/>
              </a:spcBef>
              <a:spcAft>
                <a:spcPct val="0"/>
              </a:spcAft>
              <a:defRPr sz="2400">
                <a:solidFill>
                  <a:schemeClr val="tx1"/>
                </a:solidFill>
                <a:latin typeface="Times New Roman" pitchFamily="18" charset="0"/>
              </a:defRPr>
            </a:lvl8pPr>
            <a:lvl9pPr algn="ctr" eaLnBrk="0" fontAlgn="base" hangingPunct="0">
              <a:spcBef>
                <a:spcPct val="0"/>
              </a:spcBef>
              <a:spcAft>
                <a:spcPct val="0"/>
              </a:spcAft>
              <a:defRPr sz="2400">
                <a:solidFill>
                  <a:schemeClr val="tx1"/>
                </a:solidFill>
                <a:latin typeface="Times New Roman" pitchFamily="18" charset="0"/>
              </a:defRPr>
            </a:lvl9pPr>
          </a:lstStyle>
          <a:p>
            <a:pPr algn="l">
              <a:lnSpc>
                <a:spcPct val="115000"/>
              </a:lnSpc>
              <a:spcBef>
                <a:spcPct val="50000"/>
              </a:spcBef>
              <a:buSzPct val="80000"/>
            </a:pPr>
            <a:r>
              <a:rPr lang="en-US" altLang="en-US" b="0" i="0" dirty="0">
                <a:solidFill>
                  <a:srgbClr val="000000"/>
                </a:solidFill>
                <a:effectLst/>
                <a:latin typeface="Liberation Sans" panose="020B0604020202020204" pitchFamily="34" charset="0"/>
              </a:rPr>
              <a:t>Inventory is accounted for at cost. </a:t>
            </a:r>
          </a:p>
          <a:p>
            <a:pPr lvl="1" algn="l">
              <a:lnSpc>
                <a:spcPct val="115000"/>
              </a:lnSpc>
              <a:spcBef>
                <a:spcPct val="50000"/>
              </a:spcBef>
              <a:buClr>
                <a:srgbClr val="CC0000"/>
              </a:buClr>
              <a:buSzPct val="80000"/>
              <a:buFont typeface="Wingdings" pitchFamily="2" charset="2"/>
              <a:buChar char="u"/>
            </a:pPr>
            <a:r>
              <a:rPr lang="en-US" altLang="en-US" sz="2200" b="0" i="0" dirty="0">
                <a:solidFill>
                  <a:srgbClr val="000000"/>
                </a:solidFill>
                <a:effectLst/>
                <a:latin typeface="Liberation Sans" panose="020B0604020202020204" pitchFamily="34" charset="0"/>
              </a:rPr>
              <a:t>Cost includes all expenditures necessary to acquire goods and place them in a condition ready for sale.</a:t>
            </a:r>
          </a:p>
          <a:p>
            <a:pPr lvl="1" algn="l">
              <a:lnSpc>
                <a:spcPct val="115000"/>
              </a:lnSpc>
              <a:spcBef>
                <a:spcPct val="50000"/>
              </a:spcBef>
              <a:buClr>
                <a:srgbClr val="CC0000"/>
              </a:buClr>
              <a:buSzPct val="80000"/>
              <a:buFont typeface="Wingdings" pitchFamily="2" charset="2"/>
              <a:buChar char="u"/>
            </a:pPr>
            <a:r>
              <a:rPr lang="en-US" altLang="en-US" sz="2200" b="0" i="0" dirty="0">
                <a:solidFill>
                  <a:srgbClr val="000000"/>
                </a:solidFill>
                <a:effectLst/>
                <a:latin typeface="Liberation Sans" panose="020B0604020202020204" pitchFamily="34" charset="0"/>
              </a:rPr>
              <a:t>Unit costs are applied to quantities to determine the total cost of the inventory and the cost of goods sold using the following costing methods:</a:t>
            </a:r>
          </a:p>
          <a:p>
            <a:pPr lvl="2" algn="l">
              <a:lnSpc>
                <a:spcPct val="115000"/>
              </a:lnSpc>
              <a:spcBef>
                <a:spcPct val="50000"/>
              </a:spcBef>
              <a:buClr>
                <a:srgbClr val="CC0000"/>
              </a:buClr>
              <a:buSzPct val="80000"/>
              <a:buFont typeface="Arial" charset="0"/>
              <a:buChar char="►"/>
            </a:pPr>
            <a:r>
              <a:rPr lang="en-US" altLang="en-US" sz="2000" b="0" i="0" dirty="0" smtClean="0">
                <a:solidFill>
                  <a:srgbClr val="000000"/>
                </a:solidFill>
                <a:effectLst/>
                <a:latin typeface="Liberation Sans" panose="020B0604020202020204" pitchFamily="34" charset="0"/>
              </a:rPr>
              <a:t>Specific identification</a:t>
            </a:r>
          </a:p>
          <a:p>
            <a:pPr lvl="2" algn="l">
              <a:lnSpc>
                <a:spcPct val="115000"/>
              </a:lnSpc>
              <a:spcBef>
                <a:spcPct val="50000"/>
              </a:spcBef>
              <a:buClr>
                <a:srgbClr val="CC0000"/>
              </a:buClr>
              <a:buSzPct val="80000"/>
              <a:buFont typeface="Arial" charset="0"/>
              <a:buChar char="►"/>
            </a:pPr>
            <a:r>
              <a:rPr lang="en-US" altLang="en-US" sz="2000" b="0" i="0" dirty="0" smtClean="0">
                <a:solidFill>
                  <a:srgbClr val="000000"/>
                </a:solidFill>
                <a:effectLst/>
                <a:latin typeface="Liberation Sans" panose="020B0604020202020204" pitchFamily="34" charset="0"/>
              </a:rPr>
              <a:t>First-in, first-out (FIFO)</a:t>
            </a:r>
          </a:p>
          <a:p>
            <a:pPr lvl="2" algn="l">
              <a:lnSpc>
                <a:spcPct val="115000"/>
              </a:lnSpc>
              <a:spcBef>
                <a:spcPct val="50000"/>
              </a:spcBef>
              <a:buClr>
                <a:srgbClr val="CC0000"/>
              </a:buClr>
              <a:buSzPct val="80000"/>
              <a:buFont typeface="Arial" charset="0"/>
              <a:buChar char="►"/>
            </a:pPr>
            <a:r>
              <a:rPr lang="en-US" altLang="en-US" sz="2000" b="0" i="0" dirty="0" smtClean="0">
                <a:solidFill>
                  <a:srgbClr val="000000"/>
                </a:solidFill>
                <a:effectLst/>
                <a:latin typeface="Liberation Sans" panose="020B0604020202020204" pitchFamily="34" charset="0"/>
              </a:rPr>
              <a:t>Last-in, first-out (LIFO)</a:t>
            </a:r>
          </a:p>
          <a:p>
            <a:pPr lvl="2" algn="l">
              <a:lnSpc>
                <a:spcPct val="115000"/>
              </a:lnSpc>
              <a:spcBef>
                <a:spcPct val="50000"/>
              </a:spcBef>
              <a:buClr>
                <a:srgbClr val="CC0000"/>
              </a:buClr>
              <a:buSzPct val="80000"/>
              <a:buFont typeface="Arial" charset="0"/>
              <a:buChar char="►"/>
            </a:pPr>
            <a:r>
              <a:rPr lang="en-US" altLang="en-US" sz="2000" b="0" i="0" dirty="0" smtClean="0">
                <a:solidFill>
                  <a:srgbClr val="000000"/>
                </a:solidFill>
                <a:effectLst/>
                <a:latin typeface="Liberation Sans" panose="020B0604020202020204" pitchFamily="34" charset="0"/>
              </a:rPr>
              <a:t>Average-cost</a:t>
            </a:r>
            <a:endParaRPr lang="en-US" altLang="en-US" sz="2000" b="0" i="0" dirty="0">
              <a:solidFill>
                <a:srgbClr val="000000"/>
              </a:solidFill>
              <a:effectLst/>
              <a:latin typeface="Liberation Sans" panose="020B0604020202020204" pitchFamily="34" charset="0"/>
            </a:endParaRPr>
          </a:p>
        </p:txBody>
      </p:sp>
      <p:sp>
        <p:nvSpPr>
          <p:cNvPr id="186379" name="AutoShape 11"/>
          <p:cNvSpPr>
            <a:spLocks/>
          </p:cNvSpPr>
          <p:nvPr/>
        </p:nvSpPr>
        <p:spPr bwMode="auto">
          <a:xfrm>
            <a:off x="4800600" y="4945040"/>
            <a:ext cx="304800" cy="1295400"/>
          </a:xfrm>
          <a:prstGeom prst="rightBrace">
            <a:avLst>
              <a:gd name="adj1" fmla="val 35417"/>
              <a:gd name="adj2" fmla="val 50000"/>
            </a:avLst>
          </a:prstGeom>
          <a:noFill/>
          <a:ln w="38100" cap="sq">
            <a:solidFill>
              <a:srgbClr val="800000"/>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Liberation Sans" panose="020B0604020202020204" pitchFamily="34" charset="0"/>
            </a:endParaRPr>
          </a:p>
        </p:txBody>
      </p:sp>
      <p:sp>
        <p:nvSpPr>
          <p:cNvPr id="186380" name="Text Box 12"/>
          <p:cNvSpPr txBox="1">
            <a:spLocks noChangeArrowheads="1"/>
          </p:cNvSpPr>
          <p:nvPr/>
        </p:nvSpPr>
        <p:spPr bwMode="auto">
          <a:xfrm>
            <a:off x="5410200" y="5160940"/>
            <a:ext cx="2286000" cy="822325"/>
          </a:xfrm>
          <a:prstGeom prst="rect">
            <a:avLst/>
          </a:prstGeom>
          <a:solidFill>
            <a:srgbClr val="FFFFC5"/>
          </a:solidFill>
          <a:ln w="28575" cap="sq">
            <a:solidFill>
              <a:schemeClr val="tx1"/>
            </a:solidFill>
            <a:miter lim="800000"/>
            <a:headEnd type="none" w="sm" len="sm"/>
            <a:tailEnd type="none" w="sm" len="sm"/>
          </a:ln>
          <a:effectLst/>
        </p:spPr>
        <p:txBody>
          <a:bodyPr>
            <a:spAutoFit/>
          </a:bodyPr>
          <a:lstStyle/>
          <a:p>
            <a:pPr algn="ctr">
              <a:spcBef>
                <a:spcPct val="50000"/>
              </a:spcBef>
            </a:pPr>
            <a:r>
              <a:rPr lang="en-US" altLang="en-US" sz="2300" i="0" dirty="0">
                <a:solidFill>
                  <a:schemeClr val="tx1"/>
                </a:solidFill>
                <a:effectLst/>
                <a:latin typeface="Liberation Sans" panose="020B0604020202020204" pitchFamily="34" charset="0"/>
              </a:rPr>
              <a:t>Cost Flow Assumptions</a:t>
            </a:r>
          </a:p>
        </p:txBody>
      </p:sp>
      <p:sp>
        <p:nvSpPr>
          <p:cNvPr id="8" name="Isosceles Triangle 7"/>
          <p:cNvSpPr/>
          <p:nvPr/>
        </p:nvSpPr>
        <p:spPr bwMode="auto">
          <a:xfrm rot="5400000">
            <a:off x="1917401" y="616061"/>
            <a:ext cx="338931" cy="329406"/>
          </a:xfrm>
          <a:prstGeom prst="triangle">
            <a:avLst/>
          </a:prstGeom>
          <a:solidFill>
            <a:srgbClr val="003399"/>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sp>
        <p:nvSpPr>
          <p:cNvPr id="9" name="TextBox 8"/>
          <p:cNvSpPr txBox="1"/>
          <p:nvPr/>
        </p:nvSpPr>
        <p:spPr>
          <a:xfrm>
            <a:off x="228600" y="465160"/>
            <a:ext cx="173374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defPPr>
              <a:defRPr lang="en-US"/>
            </a:defPPr>
            <a:lvl1pPr algn="ctr">
              <a:spcBef>
                <a:spcPct val="50000"/>
              </a:spcBef>
              <a:defRPr i="0">
                <a:solidFill>
                  <a:srgbClr val="E20000"/>
                </a:solidFill>
                <a:effectLst/>
                <a:latin typeface="Arial" charset="0"/>
              </a:defRPr>
            </a:lvl1pPr>
            <a:lvl2pPr marL="742950" indent="-285750" algn="ctr">
              <a:defRPr sz="2400">
                <a:solidFill>
                  <a:schemeClr val="tx1"/>
                </a:solidFill>
                <a:latin typeface="Times New Roman" pitchFamily="18" charset="0"/>
              </a:defRPr>
            </a:lvl2pPr>
            <a:lvl3pPr marL="1143000" indent="-228600" algn="ctr">
              <a:defRPr sz="2400">
                <a:solidFill>
                  <a:schemeClr val="tx1"/>
                </a:solidFill>
                <a:latin typeface="Times New Roman" pitchFamily="18" charset="0"/>
              </a:defRPr>
            </a:lvl3pPr>
            <a:lvl4pPr marL="1600200" indent="-228600" algn="ctr">
              <a:defRPr sz="2400">
                <a:solidFill>
                  <a:schemeClr val="tx1"/>
                </a:solidFill>
                <a:latin typeface="Times New Roman" pitchFamily="18" charset="0"/>
              </a:defRPr>
            </a:lvl4pPr>
            <a:lvl5pPr marL="2057400" indent="-228600" algn="ctr">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sz="1800" b="1" dirty="0">
                <a:solidFill>
                  <a:srgbClr val="CC0000"/>
                </a:solidFill>
                <a:latin typeface="Liberation Sans" panose="020B0604020202020204" pitchFamily="34" charset="0"/>
              </a:rPr>
              <a:t>LEARNING OBJECTIVE</a:t>
            </a:r>
          </a:p>
        </p:txBody>
      </p:sp>
      <p:sp>
        <p:nvSpPr>
          <p:cNvPr id="10" name="Rounded Rectangle 9"/>
          <p:cNvSpPr/>
          <p:nvPr/>
        </p:nvSpPr>
        <p:spPr bwMode="auto">
          <a:xfrm>
            <a:off x="2817125" y="330348"/>
            <a:ext cx="5958883" cy="941945"/>
          </a:xfrm>
          <a:prstGeom prst="roundRect">
            <a:avLst/>
          </a:prstGeom>
          <a:solidFill>
            <a:srgbClr val="0066CC"/>
          </a:solidFill>
          <a:ln w="12700" cap="sq" cmpd="sng" algn="ctr">
            <a:noFill/>
            <a:prstDash val="solid"/>
            <a:round/>
            <a:headEnd type="none" w="sm" len="sm"/>
            <a:tailEnd type="none" w="sm" len="sm"/>
          </a:ln>
          <a:effectLst>
            <a:innerShdw blurRad="114300">
              <a:prstClr val="black"/>
            </a:innerShdw>
          </a:effectLst>
        </p:spPr>
        <p:txBody>
          <a:bodyPr vert="horz" wrap="square" lIns="91440" tIns="45720" rIns="91440" bIns="91440" numCol="1" rtlCol="0" anchor="ctr" anchorCtr="0" compatLnSpc="1">
            <a:prstTxWarp prst="textNoShape">
              <a:avLst/>
            </a:prstTxWarp>
            <a:noAutofit/>
          </a:bodyPr>
          <a:lstStyle/>
          <a:p>
            <a:pPr marL="53975"/>
            <a:r>
              <a:rPr lang="en-US" sz="2400" i="0" dirty="0" smtClean="0">
                <a:solidFill>
                  <a:schemeClr val="accent3"/>
                </a:solidFill>
                <a:latin typeface="Liberation Sans" panose="020B0604020202020204" pitchFamily="34" charset="0"/>
              </a:rPr>
              <a:t>Apply </a:t>
            </a:r>
            <a:r>
              <a:rPr lang="en-US" sz="2400" i="0" dirty="0">
                <a:solidFill>
                  <a:schemeClr val="accent3"/>
                </a:solidFill>
                <a:latin typeface="Liberation Sans" panose="020B0604020202020204" pitchFamily="34" charset="0"/>
              </a:rPr>
              <a:t>inventory cost </a:t>
            </a:r>
            <a:r>
              <a:rPr lang="en-US" sz="2400" i="0" dirty="0" smtClean="0">
                <a:solidFill>
                  <a:schemeClr val="accent3"/>
                </a:solidFill>
                <a:latin typeface="Liberation Sans" panose="020B0604020202020204" pitchFamily="34" charset="0"/>
              </a:rPr>
              <a:t>flow </a:t>
            </a:r>
            <a:r>
              <a:rPr lang="en-US" sz="2400" i="0" dirty="0">
                <a:solidFill>
                  <a:schemeClr val="accent3"/>
                </a:solidFill>
                <a:latin typeface="Liberation Sans" panose="020B0604020202020204" pitchFamily="34" charset="0"/>
              </a:rPr>
              <a:t>methods and discuss </a:t>
            </a:r>
            <a:r>
              <a:rPr lang="en-US" sz="2400" i="0" dirty="0" smtClean="0">
                <a:solidFill>
                  <a:schemeClr val="accent3"/>
                </a:solidFill>
                <a:latin typeface="Liberation Sans" panose="020B0604020202020204" pitchFamily="34" charset="0"/>
              </a:rPr>
              <a:t>their financial </a:t>
            </a:r>
            <a:r>
              <a:rPr lang="en-US" sz="2400" i="0" dirty="0">
                <a:solidFill>
                  <a:schemeClr val="accent3"/>
                </a:solidFill>
                <a:latin typeface="Liberation Sans" panose="020B0604020202020204" pitchFamily="34" charset="0"/>
              </a:rPr>
              <a:t>effects.</a:t>
            </a:r>
          </a:p>
        </p:txBody>
      </p:sp>
      <p:sp>
        <p:nvSpPr>
          <p:cNvPr id="11" name="TextBox 10"/>
          <p:cNvSpPr txBox="1"/>
          <p:nvPr/>
        </p:nvSpPr>
        <p:spPr>
          <a:xfrm>
            <a:off x="2210626" y="426570"/>
            <a:ext cx="554182" cy="707886"/>
          </a:xfrm>
          <a:prstGeom prst="rect">
            <a:avLst/>
          </a:prstGeom>
          <a:noFill/>
        </p:spPr>
        <p:txBody>
          <a:bodyPr wrap="square" rtlCol="0">
            <a:spAutoFit/>
          </a:bodyPr>
          <a:lstStyle/>
          <a:p>
            <a:pPr algn="ctr"/>
            <a:r>
              <a:rPr lang="en-US" sz="4000" b="1" i="0" dirty="0" smtClean="0">
                <a:solidFill>
                  <a:srgbClr val="CC0000"/>
                </a:solidFill>
                <a:effectLst/>
                <a:latin typeface="Liberation Sans" panose="020B0604020202020204" pitchFamily="34" charset="0"/>
              </a:rPr>
              <a:t>2</a:t>
            </a:r>
            <a:endParaRPr lang="en-US" sz="4000" b="1" i="0" dirty="0">
              <a:solidFill>
                <a:srgbClr val="CC0000"/>
              </a:solidFill>
              <a:effectLst/>
              <a:latin typeface="Liberation Sans" panose="020B0604020202020204" pitchFamily="34" charset="0"/>
            </a:endParaRPr>
          </a:p>
        </p:txBody>
      </p:sp>
      <p:cxnSp>
        <p:nvCxnSpPr>
          <p:cNvPr id="12" name="Straight Connector 11"/>
          <p:cNvCxnSpPr/>
          <p:nvPr/>
        </p:nvCxnSpPr>
        <p:spPr bwMode="auto">
          <a:xfrm flipH="1">
            <a:off x="1905000" y="338012"/>
            <a:ext cx="1" cy="912801"/>
          </a:xfrm>
          <a:prstGeom prst="line">
            <a:avLst/>
          </a:prstGeom>
          <a:solidFill>
            <a:schemeClr val="accent1"/>
          </a:solidFill>
          <a:ln w="38100" cap="sq" cmpd="sng" algn="ctr">
            <a:solidFill>
              <a:schemeClr val="tx1"/>
            </a:solidFill>
            <a:prstDash val="solid"/>
            <a:round/>
            <a:headEnd type="none" w="sm" len="sm"/>
            <a:tailEnd type="none" w="sm" len="sm"/>
          </a:ln>
          <a:effectLst/>
        </p:spPr>
      </p:cxnSp>
      <p:sp>
        <p:nvSpPr>
          <p:cNvPr id="13"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2 </a:t>
            </a:r>
            <a:endParaRPr lang="en-US" altLang="en-US" dirty="0"/>
          </a:p>
        </p:txBody>
      </p:sp>
    </p:spTree>
  </p:cSld>
  <p:clrMapOvr>
    <a:masterClrMapping/>
  </p:clrMapOvr>
  <p:transition>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9" name="Text Box 3"/>
          <p:cNvSpPr txBox="1">
            <a:spLocks noChangeArrowheads="1"/>
          </p:cNvSpPr>
          <p:nvPr/>
        </p:nvSpPr>
        <p:spPr bwMode="auto">
          <a:xfrm>
            <a:off x="457200" y="1085348"/>
            <a:ext cx="8001000" cy="171739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2400">
                <a:solidFill>
                  <a:schemeClr val="tx1"/>
                </a:solidFill>
                <a:latin typeface="Times New Roman" pitchFamily="18" charset="0"/>
              </a:defRPr>
            </a:lvl1pPr>
            <a:lvl2pPr marL="571500" algn="ctr">
              <a:defRPr sz="2400">
                <a:solidFill>
                  <a:schemeClr val="tx1"/>
                </a:solidFill>
                <a:latin typeface="Times New Roman" pitchFamily="18" charset="0"/>
              </a:defRPr>
            </a:lvl2pPr>
            <a:lvl3pPr algn="ctr">
              <a:defRPr sz="2400">
                <a:solidFill>
                  <a:schemeClr val="tx1"/>
                </a:solidFill>
                <a:latin typeface="Times New Roman" pitchFamily="18" charset="0"/>
              </a:defRPr>
            </a:lvl3pPr>
            <a:lvl4pPr algn="ctr">
              <a:defRPr sz="2400">
                <a:solidFill>
                  <a:schemeClr val="tx1"/>
                </a:solidFill>
                <a:latin typeface="Times New Roman" pitchFamily="18" charset="0"/>
              </a:defRPr>
            </a:lvl4pPr>
            <a:lvl5pPr algn="ctr">
              <a:defRPr sz="2400">
                <a:solidFill>
                  <a:schemeClr val="tx1"/>
                </a:solidFill>
                <a:latin typeface="Times New Roman" pitchFamily="18" charset="0"/>
              </a:defRPr>
            </a:lvl5pPr>
            <a:lvl6pPr algn="ctr" eaLnBrk="0" fontAlgn="base" hangingPunct="0">
              <a:spcBef>
                <a:spcPct val="0"/>
              </a:spcBef>
              <a:spcAft>
                <a:spcPct val="0"/>
              </a:spcAft>
              <a:defRPr sz="2400">
                <a:solidFill>
                  <a:schemeClr val="tx1"/>
                </a:solidFill>
                <a:latin typeface="Times New Roman" pitchFamily="18" charset="0"/>
              </a:defRPr>
            </a:lvl6pPr>
            <a:lvl7pPr algn="ctr" eaLnBrk="0" fontAlgn="base" hangingPunct="0">
              <a:spcBef>
                <a:spcPct val="0"/>
              </a:spcBef>
              <a:spcAft>
                <a:spcPct val="0"/>
              </a:spcAft>
              <a:defRPr sz="2400">
                <a:solidFill>
                  <a:schemeClr val="tx1"/>
                </a:solidFill>
                <a:latin typeface="Times New Roman" pitchFamily="18" charset="0"/>
              </a:defRPr>
            </a:lvl7pPr>
            <a:lvl8pPr algn="ctr" eaLnBrk="0" fontAlgn="base" hangingPunct="0">
              <a:spcBef>
                <a:spcPct val="0"/>
              </a:spcBef>
              <a:spcAft>
                <a:spcPct val="0"/>
              </a:spcAft>
              <a:defRPr sz="2400">
                <a:solidFill>
                  <a:schemeClr val="tx1"/>
                </a:solidFill>
                <a:latin typeface="Times New Roman" pitchFamily="18" charset="0"/>
              </a:defRPr>
            </a:lvl8pPr>
            <a:lvl9pPr algn="ctr" eaLnBrk="0" fontAlgn="base" hangingPunct="0">
              <a:spcBef>
                <a:spcPct val="0"/>
              </a:spcBef>
              <a:spcAft>
                <a:spcPct val="0"/>
              </a:spcAft>
              <a:defRPr sz="2400">
                <a:solidFill>
                  <a:schemeClr val="tx1"/>
                </a:solidFill>
                <a:latin typeface="Times New Roman" pitchFamily="18" charset="0"/>
              </a:defRPr>
            </a:lvl9pPr>
          </a:lstStyle>
          <a:p>
            <a:pPr algn="l">
              <a:lnSpc>
                <a:spcPct val="120000"/>
              </a:lnSpc>
            </a:pPr>
            <a:r>
              <a:rPr lang="en-US" altLang="en-US" sz="2200" i="0" dirty="0">
                <a:effectLst/>
                <a:latin typeface="Liberation Sans" panose="020B0604020202020204" pitchFamily="34" charset="0"/>
              </a:rPr>
              <a:t>Illustration:</a:t>
            </a:r>
            <a:r>
              <a:rPr lang="en-US" altLang="en-US" sz="2200" b="0" i="0" dirty="0">
                <a:effectLst/>
                <a:latin typeface="Liberation Sans" panose="020B0604020202020204" pitchFamily="34" charset="0"/>
              </a:rPr>
              <a:t> </a:t>
            </a:r>
            <a:r>
              <a:rPr lang="en-US" altLang="en-US" sz="2200" b="0" i="0" dirty="0" smtClean="0">
                <a:effectLst/>
                <a:latin typeface="Liberation Sans" panose="020B0604020202020204" pitchFamily="34" charset="0"/>
              </a:rPr>
              <a:t>“The Art Gallery” purchased three pieces of art on different dates at </a:t>
            </a:r>
            <a:r>
              <a:rPr lang="en-US" altLang="en-US" sz="2200" b="0" i="0" dirty="0">
                <a:effectLst/>
                <a:latin typeface="Liberation Sans" panose="020B0604020202020204" pitchFamily="34" charset="0"/>
              </a:rPr>
              <a:t>costs of $700, $750, and $</a:t>
            </a:r>
            <a:r>
              <a:rPr lang="en-US" altLang="en-US" sz="2200" b="0" i="0" dirty="0" smtClean="0">
                <a:effectLst/>
                <a:latin typeface="Liberation Sans" panose="020B0604020202020204" pitchFamily="34" charset="0"/>
              </a:rPr>
              <a:t>800 in February, March, and May, respectively. </a:t>
            </a:r>
            <a:r>
              <a:rPr lang="en-US" altLang="en-US" sz="2200" b="0" i="0" dirty="0">
                <a:effectLst/>
                <a:latin typeface="Liberation Sans" panose="020B0604020202020204" pitchFamily="34" charset="0"/>
              </a:rPr>
              <a:t>During the year </a:t>
            </a:r>
            <a:r>
              <a:rPr lang="en-US" altLang="en-US" sz="2200" b="0" i="0" dirty="0" smtClean="0">
                <a:effectLst/>
                <a:latin typeface="Liberation Sans" panose="020B0604020202020204" pitchFamily="34" charset="0"/>
              </a:rPr>
              <a:t>“The Art Gallery” </a:t>
            </a:r>
            <a:r>
              <a:rPr lang="en-US" altLang="en-US" sz="2200" b="0" i="0" dirty="0">
                <a:effectLst/>
                <a:latin typeface="Liberation Sans" panose="020B0604020202020204" pitchFamily="34" charset="0"/>
              </a:rPr>
              <a:t>sold two </a:t>
            </a:r>
            <a:r>
              <a:rPr lang="en-US" altLang="en-US" sz="2200" b="0" i="0" dirty="0" smtClean="0">
                <a:effectLst/>
                <a:latin typeface="Liberation Sans" panose="020B0604020202020204" pitchFamily="34" charset="0"/>
              </a:rPr>
              <a:t>pieces at </a:t>
            </a:r>
            <a:r>
              <a:rPr lang="en-US" altLang="en-US" sz="2200" b="0" i="0" dirty="0">
                <a:effectLst/>
                <a:latin typeface="Liberation Sans" panose="020B0604020202020204" pitchFamily="34" charset="0"/>
              </a:rPr>
              <a:t>$1,200 each. </a:t>
            </a:r>
          </a:p>
        </p:txBody>
      </p:sp>
      <p:sp>
        <p:nvSpPr>
          <p:cNvPr id="8"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b="1" i="0" dirty="0" smtClean="0">
                <a:solidFill>
                  <a:schemeClr val="tx2">
                    <a:lumMod val="50000"/>
                  </a:schemeClr>
                </a:solidFill>
                <a:effectLst/>
                <a:latin typeface="Liberation Sans" panose="020B0604020202020204" pitchFamily="34" charset="0"/>
              </a:rPr>
              <a:t>SPECIFIC IDENTIFICATION</a:t>
            </a:r>
            <a:endParaRPr lang="en-US" altLang="en-US" sz="3200" b="1" i="0" dirty="0">
              <a:solidFill>
                <a:schemeClr val="tx2">
                  <a:lumMod val="50000"/>
                </a:schemeClr>
              </a:solidFill>
              <a:effectLst/>
              <a:latin typeface="Liberation Sans" panose="020B0604020202020204" pitchFamily="34" charset="0"/>
            </a:endParaRPr>
          </a:p>
        </p:txBody>
      </p:sp>
      <p:sp>
        <p:nvSpPr>
          <p:cNvPr id="9"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2" name="Rectangle 1"/>
          <p:cNvSpPr/>
          <p:nvPr/>
        </p:nvSpPr>
        <p:spPr>
          <a:xfrm>
            <a:off x="228600" y="5517191"/>
            <a:ext cx="2590800" cy="461665"/>
          </a:xfrm>
          <a:prstGeom prst="rect">
            <a:avLst/>
          </a:prstGeom>
        </p:spPr>
        <p:txBody>
          <a:bodyPr wrap="square">
            <a:spAutoFit/>
          </a:bodyPr>
          <a:lstStyle/>
          <a:p>
            <a:r>
              <a:rPr lang="en-US" sz="1200" i="0" dirty="0">
                <a:solidFill>
                  <a:schemeClr val="tx1"/>
                </a:solidFill>
                <a:effectLst/>
                <a:latin typeface="Liberation Sans" panose="020B0604020202020204" pitchFamily="34" charset="0"/>
              </a:rPr>
              <a:t>ILLUSTRATION 6-3</a:t>
            </a:r>
          </a:p>
          <a:p>
            <a:r>
              <a:rPr lang="en-US" sz="1200" b="0" i="0" dirty="0">
                <a:solidFill>
                  <a:schemeClr val="tx1"/>
                </a:solidFill>
                <a:effectLst/>
                <a:latin typeface="Liberation Sans" panose="020B0604020202020204" pitchFamily="34" charset="0"/>
              </a:rPr>
              <a:t>Data for inventory </a:t>
            </a:r>
            <a:r>
              <a:rPr lang="en-US" sz="1200" b="0" i="0" dirty="0" smtClean="0">
                <a:solidFill>
                  <a:schemeClr val="tx1"/>
                </a:solidFill>
                <a:effectLst/>
                <a:latin typeface="Liberation Sans" panose="020B0604020202020204" pitchFamily="34" charset="0"/>
              </a:rPr>
              <a:t>costing example</a:t>
            </a:r>
            <a:endParaRPr lang="en-US" sz="1200" dirty="0">
              <a:solidFill>
                <a:schemeClr val="tx1"/>
              </a:solidFill>
              <a:effectLst/>
              <a:latin typeface="Liberation Sans" panose="020B0604020202020204" pitchFamily="34" charset="0"/>
            </a:endParaRPr>
          </a:p>
        </p:txBody>
      </p:sp>
      <p:sp>
        <p:nvSpPr>
          <p:cNvPr id="7"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2 </a:t>
            </a:r>
            <a:endParaRPr lang="en-US" altLang="en-US" dirty="0"/>
          </a:p>
        </p:txBody>
      </p:sp>
      <p:pic>
        <p:nvPicPr>
          <p:cNvPr id="10" name="Picture 2" descr="Image result for monet lili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276600"/>
            <a:ext cx="3493666" cy="1781770"/>
          </a:xfrm>
          <a:prstGeom prst="rect">
            <a:avLst/>
          </a:prstGeom>
          <a:noFill/>
          <a:extLst>
            <a:ext uri="{909E8E84-426E-40DD-AFC4-6F175D3DCCD1}">
              <a14:hiddenFill xmlns:a14="http://schemas.microsoft.com/office/drawing/2010/main">
                <a:solidFill>
                  <a:srgbClr val="FFFFFF"/>
                </a:solidFill>
              </a14:hiddenFill>
            </a:ext>
          </a:extLst>
        </p:spPr>
      </p:pic>
      <p:pic>
        <p:nvPicPr>
          <p:cNvPr id="292866" name="Picture 2" descr=" Daily Dancer Drawing Archive, Inky Stinky Go-Gos from 2009  http://caitlinmacqueen.blogspot.com/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8400" y="2654527"/>
            <a:ext cx="2683172" cy="373855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Image result for warhol marily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86200" y="3429000"/>
            <a:ext cx="2057400" cy="204917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7" name="Rectangle 2051"/>
          <p:cNvSpPr>
            <a:spLocks noGrp="1" noChangeArrowheads="1"/>
          </p:cNvSpPr>
          <p:nvPr>
            <p:ph type="body" idx="4294967295"/>
          </p:nvPr>
        </p:nvSpPr>
        <p:spPr>
          <a:xfrm>
            <a:off x="457200" y="2438400"/>
            <a:ext cx="8055592" cy="1447192"/>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p>
            <a:pPr marL="0" indent="0">
              <a:lnSpc>
                <a:spcPct val="110000"/>
              </a:lnSpc>
              <a:spcBef>
                <a:spcPct val="5000"/>
              </a:spcBef>
              <a:buFont typeface="Wingdings" pitchFamily="2" charset="2"/>
              <a:buNone/>
            </a:pPr>
            <a:r>
              <a:rPr lang="en-US" sz="4000" dirty="0" smtClean="0">
                <a:solidFill>
                  <a:schemeClr val="tx1"/>
                </a:solidFill>
                <a:effectLst/>
                <a:latin typeface="Liberation Sans" panose="020B0604020202020204" pitchFamily="34" charset="0"/>
              </a:rPr>
              <a:t>Reporting and Analyzing Inventory</a:t>
            </a:r>
            <a:endParaRPr lang="en-US" altLang="en-US" sz="4000" dirty="0">
              <a:solidFill>
                <a:schemeClr val="tx1"/>
              </a:solidFill>
              <a:effectLst/>
              <a:latin typeface="Liberation Sans" panose="020B0604020202020204" pitchFamily="34" charset="0"/>
            </a:endParaRPr>
          </a:p>
        </p:txBody>
      </p:sp>
      <p:sp>
        <p:nvSpPr>
          <p:cNvPr id="321540" name="Text Box 2052"/>
          <p:cNvSpPr txBox="1">
            <a:spLocks noChangeArrowheads="1"/>
          </p:cNvSpPr>
          <p:nvPr/>
        </p:nvSpPr>
        <p:spPr bwMode="auto">
          <a:xfrm>
            <a:off x="2071048" y="5791200"/>
            <a:ext cx="4953000" cy="684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lgn="ctr">
              <a:defRPr sz="2400">
                <a:solidFill>
                  <a:schemeClr val="tx1"/>
                </a:solidFill>
                <a:latin typeface="Times New Roman" pitchFamily="18" charset="0"/>
              </a:defRPr>
            </a:lvl1pPr>
            <a:lvl2pPr marL="742950" indent="-285750" algn="ctr">
              <a:defRPr sz="2400">
                <a:solidFill>
                  <a:schemeClr val="tx1"/>
                </a:solidFill>
                <a:latin typeface="Times New Roman" pitchFamily="18" charset="0"/>
              </a:defRPr>
            </a:lvl2pPr>
            <a:lvl3pPr marL="1143000" indent="-228600" algn="ctr">
              <a:defRPr sz="2400">
                <a:solidFill>
                  <a:schemeClr val="tx1"/>
                </a:solidFill>
                <a:latin typeface="Times New Roman" pitchFamily="18" charset="0"/>
              </a:defRPr>
            </a:lvl3pPr>
            <a:lvl4pPr marL="1600200" indent="-228600" algn="ctr">
              <a:defRPr sz="2400">
                <a:solidFill>
                  <a:schemeClr val="tx1"/>
                </a:solidFill>
                <a:latin typeface="Times New Roman" pitchFamily="18" charset="0"/>
              </a:defRPr>
            </a:lvl4pPr>
            <a:lvl5pPr marL="2057400" indent="-228600" algn="ctr">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spcBef>
                <a:spcPts val="300"/>
              </a:spcBef>
            </a:pPr>
            <a:r>
              <a:rPr lang="en-US" altLang="en-US" sz="1800" i="0" dirty="0" smtClean="0">
                <a:effectLst/>
                <a:latin typeface="Liberation Sans" panose="020B0604020202020204" pitchFamily="34" charset="0"/>
              </a:rPr>
              <a:t>Kimmel </a:t>
            </a:r>
            <a:r>
              <a:rPr lang="en-US" altLang="en-US" sz="1800" i="0" dirty="0" smtClean="0">
                <a:effectLst/>
                <a:latin typeface="Arial"/>
                <a:cs typeface="Arial"/>
              </a:rPr>
              <a:t>● Weygandt ● Kieso</a:t>
            </a:r>
            <a:endParaRPr lang="en-US" altLang="en-US" sz="1800" i="0" dirty="0" smtClean="0">
              <a:effectLst/>
              <a:latin typeface="Liberation Sans" panose="020B0604020202020204" pitchFamily="34" charset="0"/>
            </a:endParaRPr>
          </a:p>
          <a:p>
            <a:pPr>
              <a:spcBef>
                <a:spcPts val="300"/>
              </a:spcBef>
            </a:pPr>
            <a:r>
              <a:rPr lang="en-US" altLang="en-US" sz="1800" i="0" dirty="0" smtClean="0">
                <a:effectLst/>
                <a:latin typeface="Liberation Sans" panose="020B0604020202020204" pitchFamily="34" charset="0"/>
              </a:rPr>
              <a:t>Financial </a:t>
            </a:r>
            <a:r>
              <a:rPr lang="en-US" altLang="en-US" sz="1800" i="0" dirty="0">
                <a:effectLst/>
                <a:latin typeface="Liberation Sans" panose="020B0604020202020204" pitchFamily="34" charset="0"/>
              </a:rPr>
              <a:t>Accounting,  </a:t>
            </a:r>
            <a:r>
              <a:rPr lang="en-US" altLang="en-US" sz="1800" i="0" dirty="0" smtClean="0">
                <a:effectLst/>
                <a:latin typeface="Liberation Sans" panose="020B0604020202020204" pitchFamily="34" charset="0"/>
              </a:rPr>
              <a:t>Eighth </a:t>
            </a:r>
            <a:r>
              <a:rPr lang="en-US" altLang="en-US" sz="1800" i="0" dirty="0">
                <a:effectLst/>
                <a:latin typeface="Liberation Sans" panose="020B0604020202020204" pitchFamily="34" charset="0"/>
              </a:rPr>
              <a:t>Edition</a:t>
            </a:r>
          </a:p>
        </p:txBody>
      </p:sp>
      <p:cxnSp>
        <p:nvCxnSpPr>
          <p:cNvPr id="4" name="Straight Connector 3"/>
          <p:cNvCxnSpPr/>
          <p:nvPr/>
        </p:nvCxnSpPr>
        <p:spPr bwMode="auto">
          <a:xfrm>
            <a:off x="587992" y="2354240"/>
            <a:ext cx="7924800" cy="0"/>
          </a:xfrm>
          <a:prstGeom prst="line">
            <a:avLst/>
          </a:prstGeom>
          <a:solidFill>
            <a:schemeClr val="accent1"/>
          </a:solidFill>
          <a:ln w="38100" cap="sq" cmpd="sng" algn="ctr">
            <a:solidFill>
              <a:schemeClr val="tx1"/>
            </a:solidFill>
            <a:prstDash val="solid"/>
            <a:round/>
            <a:headEnd type="none" w="sm" len="sm"/>
            <a:tailEnd type="none" w="sm" len="sm"/>
          </a:ln>
          <a:effectLst/>
        </p:spPr>
      </p:cxnSp>
      <p:pic>
        <p:nvPicPr>
          <p:cNvPr id="1026" name="Picture 2" descr="Wile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9578" y="572595"/>
            <a:ext cx="2028444" cy="42643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609600" y="-209474"/>
            <a:ext cx="1316182" cy="3031599"/>
          </a:xfrm>
          <a:prstGeom prst="rect">
            <a:avLst/>
          </a:prstGeom>
          <a:noFill/>
          <a:ln>
            <a:noFill/>
          </a:ln>
        </p:spPr>
        <p:txBody>
          <a:bodyPr wrap="square" lIns="45720" rIns="45720" rtlCol="0" anchor="ctr" anchorCtr="0">
            <a:spAutoFit/>
          </a:bodyPr>
          <a:lstStyle/>
          <a:p>
            <a:pPr algn="ctr"/>
            <a:r>
              <a:rPr lang="en-US" sz="19100" i="0" dirty="0" smtClean="0">
                <a:solidFill>
                  <a:srgbClr val="0066CC"/>
                </a:solidFill>
                <a:effectLst/>
                <a:latin typeface="+mn-lt"/>
              </a:rPr>
              <a:t>6</a:t>
            </a:r>
            <a:endParaRPr lang="en-US" sz="19100" i="0" dirty="0">
              <a:solidFill>
                <a:srgbClr val="0066CC"/>
              </a:solidFill>
              <a:effectLst/>
              <a:latin typeface="+mn-lt"/>
            </a:endParaRPr>
          </a:p>
        </p:txBody>
      </p:sp>
    </p:spTree>
    <p:extLst>
      <p:ext uri="{BB962C8B-B14F-4D97-AF65-F5344CB8AC3E}">
        <p14:creationId xmlns:p14="http://schemas.microsoft.com/office/powerpoint/2010/main" val="4157435463"/>
      </p:ext>
    </p:extLst>
  </p:cSld>
  <p:clrMapOvr>
    <a:masterClrMapping/>
  </p:clrMapOvr>
  <p:transition>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79" name="Rectangle 15"/>
          <p:cNvSpPr>
            <a:spLocks noChangeArrowheads="1"/>
          </p:cNvSpPr>
          <p:nvPr/>
        </p:nvSpPr>
        <p:spPr bwMode="auto">
          <a:xfrm>
            <a:off x="609600" y="1295400"/>
            <a:ext cx="8077200" cy="13665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20000"/>
              </a:lnSpc>
            </a:pPr>
            <a:r>
              <a:rPr lang="en-US" altLang="en-US" sz="2300" b="0" i="0" dirty="0">
                <a:solidFill>
                  <a:schemeClr val="tx1"/>
                </a:solidFill>
                <a:effectLst/>
                <a:latin typeface="Liberation Sans" panose="020B0604020202020204" pitchFamily="34" charset="0"/>
              </a:rPr>
              <a:t>If </a:t>
            </a:r>
            <a:r>
              <a:rPr lang="en-US" altLang="en-US" sz="2300" b="0" i="0" dirty="0" smtClean="0">
                <a:solidFill>
                  <a:schemeClr val="tx1"/>
                </a:solidFill>
                <a:effectLst/>
                <a:latin typeface="Liberation Sans" panose="020B0604020202020204" pitchFamily="34" charset="0"/>
              </a:rPr>
              <a:t>the Art Gallery </a:t>
            </a:r>
            <a:r>
              <a:rPr lang="en-US" altLang="en-US" sz="2300" b="0" i="0" dirty="0">
                <a:solidFill>
                  <a:schemeClr val="tx1"/>
                </a:solidFill>
                <a:effectLst/>
                <a:latin typeface="Liberation Sans" panose="020B0604020202020204" pitchFamily="34" charset="0"/>
              </a:rPr>
              <a:t>sold the </a:t>
            </a:r>
            <a:r>
              <a:rPr lang="en-US" altLang="en-US" sz="2300" b="0" i="0" dirty="0" smtClean="0">
                <a:solidFill>
                  <a:schemeClr val="tx1"/>
                </a:solidFill>
                <a:effectLst/>
                <a:latin typeface="Liberation Sans" panose="020B0604020202020204" pitchFamily="34" charset="0"/>
              </a:rPr>
              <a:t>“pieces” </a:t>
            </a:r>
            <a:r>
              <a:rPr lang="en-US" altLang="en-US" sz="2300" b="0" i="0" dirty="0">
                <a:solidFill>
                  <a:schemeClr val="tx1"/>
                </a:solidFill>
                <a:effectLst/>
                <a:latin typeface="Liberation Sans" panose="020B0604020202020204" pitchFamily="34" charset="0"/>
              </a:rPr>
              <a:t>it purchased on February 3 and May 22, then its cost of goods sold is $1,500 ($700 + $800), and its ending inventory is $750.</a:t>
            </a:r>
          </a:p>
        </p:txBody>
      </p:sp>
      <p:pic>
        <p:nvPicPr>
          <p:cNvPr id="190485" name="Picture 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835" y="2595953"/>
            <a:ext cx="9971915" cy="418584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pic>
      <p:sp>
        <p:nvSpPr>
          <p:cNvPr id="9"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b="1" i="0" dirty="0" smtClean="0">
                <a:solidFill>
                  <a:schemeClr val="tx2">
                    <a:lumMod val="50000"/>
                  </a:schemeClr>
                </a:solidFill>
                <a:effectLst/>
                <a:latin typeface="Liberation Sans" panose="020B0604020202020204" pitchFamily="34" charset="0"/>
              </a:rPr>
              <a:t>SPECIFIC IDENTIFICATION</a:t>
            </a:r>
            <a:endParaRPr lang="en-US" altLang="en-US" sz="3200" b="1" i="0" dirty="0">
              <a:solidFill>
                <a:schemeClr val="tx2">
                  <a:lumMod val="50000"/>
                </a:schemeClr>
              </a:solidFill>
              <a:effectLst/>
              <a:latin typeface="Liberation Sans" panose="020B0604020202020204" pitchFamily="34" charset="0"/>
            </a:endParaRPr>
          </a:p>
        </p:txBody>
      </p:sp>
      <p:sp>
        <p:nvSpPr>
          <p:cNvPr id="10"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7"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2 </a:t>
            </a:r>
            <a:endParaRPr lang="en-US" altLang="en-US" dirty="0"/>
          </a:p>
        </p:txBody>
      </p:sp>
      <p:pic>
        <p:nvPicPr>
          <p:cNvPr id="291842" name="Picture 2" descr="Image result for monet lili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5000" y="4321946"/>
            <a:ext cx="2362200" cy="1204722"/>
          </a:xfrm>
          <a:prstGeom prst="rect">
            <a:avLst/>
          </a:prstGeom>
          <a:noFill/>
          <a:extLst>
            <a:ext uri="{909E8E84-426E-40DD-AFC4-6F175D3DCCD1}">
              <a14:hiddenFill xmlns:a14="http://schemas.microsoft.com/office/drawing/2010/main">
                <a:solidFill>
                  <a:srgbClr val="FFFFFF"/>
                </a:solidFill>
              </a14:hiddenFill>
            </a:ext>
          </a:extLst>
        </p:spPr>
      </p:pic>
      <p:pic>
        <p:nvPicPr>
          <p:cNvPr id="291846" name="Picture 6" descr="Image result for warhol marily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00500" y="3246266"/>
            <a:ext cx="1447800" cy="1442009"/>
          </a:xfrm>
          <a:prstGeom prst="rect">
            <a:avLst/>
          </a:prstGeom>
          <a:noFill/>
          <a:extLst>
            <a:ext uri="{909E8E84-426E-40DD-AFC4-6F175D3DCCD1}">
              <a14:hiddenFill xmlns:a14="http://schemas.microsoft.com/office/drawing/2010/main">
                <a:solidFill>
                  <a:srgbClr val="FFFFFF"/>
                </a:solidFill>
              </a14:hiddenFill>
            </a:ext>
          </a:extLst>
        </p:spPr>
      </p:pic>
      <p:pic>
        <p:nvPicPr>
          <p:cNvPr id="291848" name="Picture 8" descr=" Daily Dancer Drawing Archive, Inky Stinky Go-Gos from 2009  http://caitlinmacqueen.blogspot.com/ "/>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329" t="14539" r="22115" b="10024"/>
          <a:stretch/>
        </p:blipFill>
        <p:spPr bwMode="auto">
          <a:xfrm>
            <a:off x="5791200" y="3015060"/>
            <a:ext cx="1600200" cy="252714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8" name="Text Box 10"/>
          <p:cNvSpPr txBox="1">
            <a:spLocks noChangeArrowheads="1"/>
          </p:cNvSpPr>
          <p:nvPr/>
        </p:nvSpPr>
        <p:spPr bwMode="auto">
          <a:xfrm>
            <a:off x="609600" y="1295400"/>
            <a:ext cx="4800600" cy="4728217"/>
          </a:xfrm>
          <a:prstGeom prst="rect">
            <a:avLst/>
          </a:prstGeom>
          <a:solidFill>
            <a:schemeClr val="bg1"/>
          </a:solidFill>
          <a:ln>
            <a:noFill/>
          </a:ln>
          <a:effectLst/>
          <a:extLst>
            <a:ext uri="{91240B29-F687-4F45-9708-019B960494DF}">
              <a14:hiddenLine xmlns:a14="http://schemas.microsoft.com/office/drawing/2010/main" w="38100" cap="sq">
                <a:solidFill>
                  <a:srgbClr val="800000"/>
                </a:solidFill>
                <a:miter lim="800000"/>
                <a:headEnd type="none" w="sm" len="sm"/>
                <a:tailEnd type="none" w="sm" len="sm"/>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square">
            <a:spAutoFit/>
          </a:bodyPr>
          <a:lstStyle>
            <a:lvl1pPr algn="ctr">
              <a:defRPr sz="2400">
                <a:solidFill>
                  <a:schemeClr val="tx1"/>
                </a:solidFill>
                <a:latin typeface="Times New Roman" pitchFamily="18" charset="0"/>
              </a:defRPr>
            </a:lvl1pPr>
            <a:lvl2pPr marL="692150" indent="-457200" algn="ctr">
              <a:defRPr sz="2400">
                <a:solidFill>
                  <a:schemeClr val="tx1"/>
                </a:solidFill>
                <a:latin typeface="Times New Roman" pitchFamily="18" charset="0"/>
              </a:defRPr>
            </a:lvl2pPr>
            <a:lvl3pPr marL="1143000" algn="ctr">
              <a:defRPr sz="2400">
                <a:solidFill>
                  <a:schemeClr val="tx1"/>
                </a:solidFill>
                <a:latin typeface="Times New Roman" pitchFamily="18" charset="0"/>
              </a:defRPr>
            </a:lvl3pPr>
            <a:lvl4pPr algn="ctr">
              <a:defRPr sz="2400">
                <a:solidFill>
                  <a:schemeClr val="tx1"/>
                </a:solidFill>
                <a:latin typeface="Times New Roman" pitchFamily="18" charset="0"/>
              </a:defRPr>
            </a:lvl4pPr>
            <a:lvl5pPr algn="ctr">
              <a:defRPr sz="2400">
                <a:solidFill>
                  <a:schemeClr val="tx1"/>
                </a:solidFill>
                <a:latin typeface="Times New Roman" pitchFamily="18" charset="0"/>
              </a:defRPr>
            </a:lvl5pPr>
            <a:lvl6pPr algn="ctr" eaLnBrk="0" fontAlgn="base" hangingPunct="0">
              <a:spcBef>
                <a:spcPct val="0"/>
              </a:spcBef>
              <a:spcAft>
                <a:spcPct val="0"/>
              </a:spcAft>
              <a:defRPr sz="2400">
                <a:solidFill>
                  <a:schemeClr val="tx1"/>
                </a:solidFill>
                <a:latin typeface="Times New Roman" pitchFamily="18" charset="0"/>
              </a:defRPr>
            </a:lvl6pPr>
            <a:lvl7pPr algn="ctr" eaLnBrk="0" fontAlgn="base" hangingPunct="0">
              <a:spcBef>
                <a:spcPct val="0"/>
              </a:spcBef>
              <a:spcAft>
                <a:spcPct val="0"/>
              </a:spcAft>
              <a:defRPr sz="2400">
                <a:solidFill>
                  <a:schemeClr val="tx1"/>
                </a:solidFill>
                <a:latin typeface="Times New Roman" pitchFamily="18" charset="0"/>
              </a:defRPr>
            </a:lvl7pPr>
            <a:lvl8pPr algn="ctr" eaLnBrk="0" fontAlgn="base" hangingPunct="0">
              <a:spcBef>
                <a:spcPct val="0"/>
              </a:spcBef>
              <a:spcAft>
                <a:spcPct val="0"/>
              </a:spcAft>
              <a:defRPr sz="2400">
                <a:solidFill>
                  <a:schemeClr val="tx1"/>
                </a:solidFill>
                <a:latin typeface="Times New Roman" pitchFamily="18" charset="0"/>
              </a:defRPr>
            </a:lvl8pPr>
            <a:lvl9pPr algn="ctr" eaLnBrk="0" fontAlgn="base" hangingPunct="0">
              <a:spcBef>
                <a:spcPct val="0"/>
              </a:spcBef>
              <a:spcAft>
                <a:spcPct val="0"/>
              </a:spcAft>
              <a:defRPr sz="2400">
                <a:solidFill>
                  <a:schemeClr val="tx1"/>
                </a:solidFill>
                <a:latin typeface="Times New Roman" pitchFamily="18" charset="0"/>
              </a:defRPr>
            </a:lvl9pPr>
          </a:lstStyle>
          <a:p>
            <a:pPr algn="l">
              <a:lnSpc>
                <a:spcPct val="125000"/>
              </a:lnSpc>
              <a:spcBef>
                <a:spcPts val="1200"/>
              </a:spcBef>
              <a:buSzPct val="80000"/>
            </a:pPr>
            <a:r>
              <a:rPr lang="en-US" altLang="en-US" sz="2300" i="0" dirty="0">
                <a:effectLst/>
                <a:latin typeface="Liberation Sans" panose="020B0604020202020204" pitchFamily="34" charset="0"/>
              </a:rPr>
              <a:t>Actual physical flow costing method</a:t>
            </a:r>
            <a:r>
              <a:rPr lang="en-US" altLang="en-US" sz="2300" b="0" i="0" dirty="0">
                <a:effectLst/>
                <a:latin typeface="Liberation Sans" panose="020B0604020202020204" pitchFamily="34" charset="0"/>
              </a:rPr>
              <a:t> in which items still in inventory are specifically costed to arrive at the total cost of the ending inventory.</a:t>
            </a:r>
          </a:p>
          <a:p>
            <a:pPr lvl="1" algn="l">
              <a:lnSpc>
                <a:spcPct val="125000"/>
              </a:lnSpc>
              <a:spcBef>
                <a:spcPts val="1200"/>
              </a:spcBef>
              <a:buClr>
                <a:srgbClr val="CC0000"/>
              </a:buClr>
              <a:buSzPct val="80000"/>
              <a:buFont typeface="Wingdings" pitchFamily="2" charset="2"/>
              <a:buChar char="u"/>
            </a:pPr>
            <a:r>
              <a:rPr lang="en-US" altLang="en-US" sz="2200" b="0" i="0" dirty="0">
                <a:effectLst/>
                <a:latin typeface="Liberation Sans" panose="020B0604020202020204" pitchFamily="34" charset="0"/>
              </a:rPr>
              <a:t>Practice is relatively </a:t>
            </a:r>
            <a:r>
              <a:rPr lang="en-US" altLang="en-US" sz="2200" b="0" i="0" dirty="0">
                <a:solidFill>
                  <a:srgbClr val="FF0000"/>
                </a:solidFill>
                <a:effectLst/>
                <a:latin typeface="Liberation Sans" panose="020B0604020202020204" pitchFamily="34" charset="0"/>
              </a:rPr>
              <a:t>rare</a:t>
            </a:r>
            <a:r>
              <a:rPr lang="en-US" altLang="en-US" sz="2200" b="0" i="0" dirty="0">
                <a:effectLst/>
                <a:latin typeface="Liberation Sans" panose="020B0604020202020204" pitchFamily="34" charset="0"/>
              </a:rPr>
              <a:t>.</a:t>
            </a:r>
          </a:p>
          <a:p>
            <a:pPr lvl="1" algn="l">
              <a:lnSpc>
                <a:spcPct val="125000"/>
              </a:lnSpc>
              <a:spcBef>
                <a:spcPts val="1200"/>
              </a:spcBef>
              <a:buClr>
                <a:srgbClr val="CC0000"/>
              </a:buClr>
              <a:buSzPct val="80000"/>
              <a:buFont typeface="Wingdings" pitchFamily="2" charset="2"/>
              <a:buChar char="u"/>
            </a:pPr>
            <a:r>
              <a:rPr lang="en-US" altLang="en-US" sz="2200" b="0" i="0" dirty="0">
                <a:effectLst/>
                <a:latin typeface="Liberation Sans" panose="020B0604020202020204" pitchFamily="34" charset="0"/>
              </a:rPr>
              <a:t>Most companies make assumptions (</a:t>
            </a:r>
            <a:r>
              <a:rPr lang="en-US" altLang="en-US" sz="2200" i="0" dirty="0">
                <a:effectLst/>
                <a:latin typeface="Liberation Sans" panose="020B0604020202020204" pitchFamily="34" charset="0"/>
              </a:rPr>
              <a:t>cost flow assumptions</a:t>
            </a:r>
            <a:r>
              <a:rPr lang="en-US" altLang="en-US" sz="2200" b="0" i="0" dirty="0">
                <a:effectLst/>
                <a:latin typeface="Liberation Sans" panose="020B0604020202020204" pitchFamily="34" charset="0"/>
              </a:rPr>
              <a:t>) about which units were sold.</a:t>
            </a:r>
          </a:p>
        </p:txBody>
      </p:sp>
      <p:sp>
        <p:nvSpPr>
          <p:cNvPr id="7"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b="1" i="0" dirty="0" smtClean="0">
                <a:solidFill>
                  <a:schemeClr val="tx2">
                    <a:lumMod val="50000"/>
                  </a:schemeClr>
                </a:solidFill>
                <a:effectLst/>
                <a:latin typeface="Liberation Sans" panose="020B0604020202020204" pitchFamily="34" charset="0"/>
              </a:rPr>
              <a:t>SPECIFIC IDENTIFICATION</a:t>
            </a:r>
            <a:endParaRPr lang="en-US" altLang="en-US" sz="3200" b="1" i="0" dirty="0">
              <a:solidFill>
                <a:schemeClr val="tx2">
                  <a:lumMod val="50000"/>
                </a:schemeClr>
              </a:solidFill>
              <a:effectLst/>
              <a:latin typeface="Liberation Sans" panose="020B0604020202020204" pitchFamily="34" charset="0"/>
            </a:endParaRPr>
          </a:p>
        </p:txBody>
      </p:sp>
      <p:sp>
        <p:nvSpPr>
          <p:cNvPr id="8"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5"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2 </a:t>
            </a:r>
            <a:endParaRPr lang="en-US" altLang="en-US" dirty="0"/>
          </a:p>
        </p:txBody>
      </p:sp>
      <p:pic>
        <p:nvPicPr>
          <p:cNvPr id="290818" name="Picture 2" descr="Image result for art gallery bea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9352" y="1066800"/>
            <a:ext cx="3754648" cy="2819400"/>
          </a:xfrm>
          <a:prstGeom prst="rect">
            <a:avLst/>
          </a:prstGeom>
          <a:noFill/>
          <a:extLst>
            <a:ext uri="{909E8E84-426E-40DD-AFC4-6F175D3DCCD1}">
              <a14:hiddenFill xmlns:a14="http://schemas.microsoft.com/office/drawing/2010/main">
                <a:solidFill>
                  <a:srgbClr val="FFFFFF"/>
                </a:solidFill>
              </a14:hiddenFill>
            </a:ext>
          </a:extLst>
        </p:spPr>
      </p:pic>
      <p:pic>
        <p:nvPicPr>
          <p:cNvPr id="290820" name="Picture 4" descr="Image result for custom car showro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63439" y="4247454"/>
            <a:ext cx="3862066" cy="25618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41" name="Text Box 5"/>
          <p:cNvSpPr txBox="1">
            <a:spLocks noChangeArrowheads="1"/>
          </p:cNvSpPr>
          <p:nvPr/>
        </p:nvSpPr>
        <p:spPr bwMode="auto">
          <a:xfrm>
            <a:off x="2791691" y="4648200"/>
            <a:ext cx="2008909" cy="646331"/>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28575" cap="sq">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200" i="0" dirty="0">
                <a:solidFill>
                  <a:schemeClr val="tx1"/>
                </a:solidFill>
                <a:effectLst/>
                <a:latin typeface="Liberation Sans" panose="020B0604020202020204" pitchFamily="34" charset="0"/>
              </a:rPr>
              <a:t>Illustration 6-12</a:t>
            </a:r>
          </a:p>
          <a:p>
            <a:r>
              <a:rPr lang="en-US" altLang="en-US" sz="1200" b="0" i="0" dirty="0">
                <a:solidFill>
                  <a:schemeClr val="tx1"/>
                </a:solidFill>
                <a:effectLst/>
                <a:latin typeface="Liberation Sans" panose="020B0604020202020204" pitchFamily="34" charset="0"/>
              </a:rPr>
              <a:t>Use of cost flow methods in major U.S. companies</a:t>
            </a:r>
          </a:p>
        </p:txBody>
      </p:sp>
      <p:sp>
        <p:nvSpPr>
          <p:cNvPr id="193542" name="Text Box 6"/>
          <p:cNvSpPr txBox="1">
            <a:spLocks noChangeArrowheads="1"/>
          </p:cNvSpPr>
          <p:nvPr/>
        </p:nvSpPr>
        <p:spPr bwMode="auto">
          <a:xfrm>
            <a:off x="304800" y="1447800"/>
            <a:ext cx="3962400" cy="254390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125000"/>
              </a:lnSpc>
              <a:spcBef>
                <a:spcPct val="50000"/>
              </a:spcBef>
            </a:pPr>
            <a:r>
              <a:rPr lang="en-US" altLang="en-US" sz="2600" i="0" dirty="0">
                <a:solidFill>
                  <a:schemeClr val="tx1"/>
                </a:solidFill>
                <a:effectLst/>
                <a:latin typeface="Liberation Sans" panose="020B0604020202020204" pitchFamily="34" charset="0"/>
              </a:rPr>
              <a:t>Cost </a:t>
            </a:r>
            <a:r>
              <a:rPr lang="en-US" altLang="en-US" sz="2600" i="0" dirty="0" smtClean="0">
                <a:solidFill>
                  <a:schemeClr val="tx1"/>
                </a:solidFill>
                <a:effectLst/>
                <a:latin typeface="Liberation Sans" panose="020B0604020202020204" pitchFamily="34" charset="0"/>
              </a:rPr>
              <a:t>flow assumption does </a:t>
            </a:r>
            <a:r>
              <a:rPr lang="en-US" altLang="en-US" sz="2600" i="0" dirty="0">
                <a:solidFill>
                  <a:schemeClr val="tx1"/>
                </a:solidFill>
                <a:effectLst/>
                <a:latin typeface="Liberation Sans" panose="020B0604020202020204" pitchFamily="34" charset="0"/>
              </a:rPr>
              <a:t>not need to be consistent with the physical movement of goods</a:t>
            </a:r>
          </a:p>
        </p:txBody>
      </p:sp>
      <p:pic>
        <p:nvPicPr>
          <p:cNvPr id="19354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371600"/>
            <a:ext cx="4114800" cy="401796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pic>
      <p:sp>
        <p:nvSpPr>
          <p:cNvPr id="8"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b="1" i="0" dirty="0" smtClean="0">
                <a:solidFill>
                  <a:schemeClr val="tx2">
                    <a:lumMod val="50000"/>
                  </a:schemeClr>
                </a:solidFill>
                <a:effectLst/>
                <a:latin typeface="Liberation Sans" panose="020B0604020202020204" pitchFamily="34" charset="0"/>
              </a:rPr>
              <a:t>COST FLOW ASSUMPTIONS</a:t>
            </a:r>
            <a:endParaRPr lang="en-US" altLang="en-US" sz="3200" b="1" i="0" dirty="0">
              <a:solidFill>
                <a:schemeClr val="tx2">
                  <a:lumMod val="50000"/>
                </a:schemeClr>
              </a:solidFill>
              <a:effectLst/>
              <a:latin typeface="Liberation Sans" panose="020B0604020202020204" pitchFamily="34" charset="0"/>
            </a:endParaRPr>
          </a:p>
        </p:txBody>
      </p:sp>
      <p:sp>
        <p:nvSpPr>
          <p:cNvPr id="9"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7"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2 </a:t>
            </a:r>
            <a:endParaRPr lang="en-US" altLang="en-US" dirty="0"/>
          </a:p>
        </p:txBody>
      </p:sp>
    </p:spTree>
  </p:cSld>
  <p:clrMapOvr>
    <a:masterClrMapping/>
  </p:clrMapOvr>
  <p:transition>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97"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1" y="1953331"/>
            <a:ext cx="8534400" cy="3249877"/>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cap="flat" cmpd="sng" algn="ctr">
                <a:solidFill>
                  <a:schemeClr val="tx1"/>
                </a:solidFill>
                <a:prstDash val="solid"/>
                <a:miter lim="800000"/>
                <a:headEnd/>
                <a:tailEnd/>
              </a14:hiddenLine>
            </a:ext>
          </a:extLst>
        </p:spPr>
      </p:pic>
      <p:sp>
        <p:nvSpPr>
          <p:cNvPr id="195596" name="Text Box 12"/>
          <p:cNvSpPr txBox="1">
            <a:spLocks noChangeArrowheads="1"/>
          </p:cNvSpPr>
          <p:nvPr/>
        </p:nvSpPr>
        <p:spPr bwMode="auto">
          <a:xfrm>
            <a:off x="609600" y="1295400"/>
            <a:ext cx="8001000" cy="4612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2400">
                <a:solidFill>
                  <a:schemeClr val="tx1"/>
                </a:solidFill>
                <a:latin typeface="Times New Roman" pitchFamily="18" charset="0"/>
              </a:defRPr>
            </a:lvl1pPr>
            <a:lvl2pPr marL="571500" algn="ctr">
              <a:defRPr sz="2400">
                <a:solidFill>
                  <a:schemeClr val="tx1"/>
                </a:solidFill>
                <a:latin typeface="Times New Roman" pitchFamily="18" charset="0"/>
              </a:defRPr>
            </a:lvl2pPr>
            <a:lvl3pPr algn="ctr">
              <a:defRPr sz="2400">
                <a:solidFill>
                  <a:schemeClr val="tx1"/>
                </a:solidFill>
                <a:latin typeface="Times New Roman" pitchFamily="18" charset="0"/>
              </a:defRPr>
            </a:lvl3pPr>
            <a:lvl4pPr algn="ctr">
              <a:defRPr sz="2400">
                <a:solidFill>
                  <a:schemeClr val="tx1"/>
                </a:solidFill>
                <a:latin typeface="Times New Roman" pitchFamily="18" charset="0"/>
              </a:defRPr>
            </a:lvl4pPr>
            <a:lvl5pPr algn="ctr">
              <a:defRPr sz="2400">
                <a:solidFill>
                  <a:schemeClr val="tx1"/>
                </a:solidFill>
                <a:latin typeface="Times New Roman" pitchFamily="18" charset="0"/>
              </a:defRPr>
            </a:lvl5pPr>
            <a:lvl6pPr algn="ctr" eaLnBrk="0" fontAlgn="base" hangingPunct="0">
              <a:spcBef>
                <a:spcPct val="0"/>
              </a:spcBef>
              <a:spcAft>
                <a:spcPct val="0"/>
              </a:spcAft>
              <a:defRPr sz="2400">
                <a:solidFill>
                  <a:schemeClr val="tx1"/>
                </a:solidFill>
                <a:latin typeface="Times New Roman" pitchFamily="18" charset="0"/>
              </a:defRPr>
            </a:lvl6pPr>
            <a:lvl7pPr algn="ctr" eaLnBrk="0" fontAlgn="base" hangingPunct="0">
              <a:spcBef>
                <a:spcPct val="0"/>
              </a:spcBef>
              <a:spcAft>
                <a:spcPct val="0"/>
              </a:spcAft>
              <a:defRPr sz="2400">
                <a:solidFill>
                  <a:schemeClr val="tx1"/>
                </a:solidFill>
                <a:latin typeface="Times New Roman" pitchFamily="18" charset="0"/>
              </a:defRPr>
            </a:lvl7pPr>
            <a:lvl8pPr algn="ctr" eaLnBrk="0" fontAlgn="base" hangingPunct="0">
              <a:spcBef>
                <a:spcPct val="0"/>
              </a:spcBef>
              <a:spcAft>
                <a:spcPct val="0"/>
              </a:spcAft>
              <a:defRPr sz="2400">
                <a:solidFill>
                  <a:schemeClr val="tx1"/>
                </a:solidFill>
                <a:latin typeface="Times New Roman" pitchFamily="18" charset="0"/>
              </a:defRPr>
            </a:lvl8pPr>
            <a:lvl9pPr algn="ctr" eaLnBrk="0" fontAlgn="base" hangingPunct="0">
              <a:spcBef>
                <a:spcPct val="0"/>
              </a:spcBef>
              <a:spcAft>
                <a:spcPct val="0"/>
              </a:spcAft>
              <a:defRPr sz="2400">
                <a:solidFill>
                  <a:schemeClr val="tx1"/>
                </a:solidFill>
                <a:latin typeface="Times New Roman" pitchFamily="18" charset="0"/>
              </a:defRPr>
            </a:lvl9pPr>
          </a:lstStyle>
          <a:p>
            <a:pPr algn="l">
              <a:lnSpc>
                <a:spcPct val="120000"/>
              </a:lnSpc>
            </a:pPr>
            <a:r>
              <a:rPr lang="en-US" altLang="en-US" sz="2200" i="0" dirty="0">
                <a:effectLst/>
                <a:latin typeface="Liberation Sans" panose="020B0604020202020204" pitchFamily="34" charset="0"/>
              </a:rPr>
              <a:t>Illustration</a:t>
            </a:r>
            <a:r>
              <a:rPr lang="en-US" altLang="en-US" sz="2200" i="0" dirty="0" smtClean="0">
                <a:effectLst/>
                <a:latin typeface="Liberation Sans" panose="020B0604020202020204" pitchFamily="34" charset="0"/>
              </a:rPr>
              <a:t>: </a:t>
            </a:r>
            <a:r>
              <a:rPr lang="en-US" altLang="en-US" sz="2200" b="0" i="0" dirty="0">
                <a:effectLst/>
                <a:latin typeface="Liberation Sans" panose="020B0604020202020204" pitchFamily="34" charset="0"/>
              </a:rPr>
              <a:t>Data for Houston Electronics’ Astro condensers.</a:t>
            </a:r>
          </a:p>
        </p:txBody>
      </p:sp>
      <p:sp>
        <p:nvSpPr>
          <p:cNvPr id="195592" name="Rectangle 8"/>
          <p:cNvSpPr>
            <a:spLocks noChangeArrowheads="1"/>
          </p:cNvSpPr>
          <p:nvPr/>
        </p:nvSpPr>
        <p:spPr bwMode="auto">
          <a:xfrm>
            <a:off x="228600" y="5867142"/>
            <a:ext cx="8686800" cy="40831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square" lIns="90488" tIns="44450" rIns="90488" bIns="44450">
            <a:spAutoFit/>
          </a:bodyPr>
          <a:lstStyle/>
          <a:p>
            <a:pPr algn="ctr">
              <a:lnSpc>
                <a:spcPct val="115000"/>
              </a:lnSpc>
            </a:pPr>
            <a:r>
              <a:rPr lang="en-US" altLang="en-US" sz="1800" i="0" dirty="0">
                <a:solidFill>
                  <a:schemeClr val="tx1"/>
                </a:solidFill>
                <a:effectLst/>
                <a:latin typeface="Liberation Sans" panose="020B0604020202020204" pitchFamily="34" charset="0"/>
              </a:rPr>
              <a:t>(Beginning Inventory + Purchases) - Ending Inventory = </a:t>
            </a:r>
            <a:r>
              <a:rPr lang="en-US" altLang="en-US" sz="1800" i="0" dirty="0">
                <a:solidFill>
                  <a:srgbClr val="CC0000"/>
                </a:solidFill>
                <a:effectLst/>
                <a:latin typeface="Liberation Sans" panose="020B0604020202020204" pitchFamily="34" charset="0"/>
              </a:rPr>
              <a:t>Cost of Goods Sold</a:t>
            </a:r>
          </a:p>
        </p:txBody>
      </p:sp>
      <p:sp>
        <p:nvSpPr>
          <p:cNvPr id="9"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b="1" i="0" dirty="0" smtClean="0">
                <a:solidFill>
                  <a:schemeClr val="tx2">
                    <a:lumMod val="50000"/>
                  </a:schemeClr>
                </a:solidFill>
                <a:effectLst/>
                <a:latin typeface="Liberation Sans" panose="020B0604020202020204" pitchFamily="34" charset="0"/>
              </a:rPr>
              <a:t>COST FLOW </a:t>
            </a:r>
            <a:r>
              <a:rPr lang="en-US" altLang="en-US" sz="4400" b="1" i="0" dirty="0" smtClean="0">
                <a:solidFill>
                  <a:srgbClr val="FF0000"/>
                </a:solidFill>
                <a:effectLst/>
                <a:latin typeface="Liberation Sans" panose="020B0604020202020204" pitchFamily="34" charset="0"/>
              </a:rPr>
              <a:t>ASSUMPTIONS</a:t>
            </a:r>
            <a:endParaRPr lang="en-US" altLang="en-US" sz="4400" b="1" i="0" dirty="0">
              <a:solidFill>
                <a:srgbClr val="FF0000"/>
              </a:solidFill>
              <a:effectLst/>
              <a:latin typeface="Liberation Sans" panose="020B0604020202020204" pitchFamily="34" charset="0"/>
            </a:endParaRPr>
          </a:p>
        </p:txBody>
      </p:sp>
      <p:sp>
        <p:nvSpPr>
          <p:cNvPr id="10"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2" name="Rectangle 1"/>
          <p:cNvSpPr/>
          <p:nvPr/>
        </p:nvSpPr>
        <p:spPr>
          <a:xfrm>
            <a:off x="250209" y="5233999"/>
            <a:ext cx="2286000" cy="461665"/>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28575" cap="sq">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200" i="0" dirty="0">
                <a:solidFill>
                  <a:schemeClr val="tx1"/>
                </a:solidFill>
                <a:effectLst/>
                <a:latin typeface="Liberation Sans" panose="020B0604020202020204" pitchFamily="34" charset="0"/>
              </a:rPr>
              <a:t>ILLUSTRATION 6-5</a:t>
            </a:r>
          </a:p>
          <a:p>
            <a:r>
              <a:rPr lang="en-US" sz="1200" b="0" i="0" dirty="0" smtClean="0">
                <a:solidFill>
                  <a:schemeClr val="tx1"/>
                </a:solidFill>
                <a:effectLst/>
                <a:latin typeface="Liberation Sans" panose="020B0604020202020204" pitchFamily="34" charset="0"/>
              </a:rPr>
              <a:t>Data </a:t>
            </a:r>
            <a:r>
              <a:rPr lang="en-US" sz="1200" b="0" i="0" dirty="0">
                <a:solidFill>
                  <a:schemeClr val="tx1"/>
                </a:solidFill>
                <a:effectLst/>
                <a:latin typeface="Liberation Sans" panose="020B0604020202020204" pitchFamily="34" charset="0"/>
              </a:rPr>
              <a:t>for Houston Electronics</a:t>
            </a:r>
          </a:p>
        </p:txBody>
      </p:sp>
      <p:sp>
        <p:nvSpPr>
          <p:cNvPr id="8"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2 </a:t>
            </a:r>
            <a:endParaRPr lang="en-US" altLang="en-US" dirty="0"/>
          </a:p>
        </p:txBody>
      </p:sp>
    </p:spTree>
  </p:cSld>
  <p:clrMapOvr>
    <a:masterClrMapping/>
  </p:clrMapOvr>
  <p:transition>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92" name="Picture 4" descr="Image result for milk fif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99454" y="189190"/>
            <a:ext cx="2444546" cy="2667000"/>
          </a:xfrm>
          <a:prstGeom prst="rect">
            <a:avLst/>
          </a:prstGeom>
          <a:noFill/>
          <a:extLst>
            <a:ext uri="{909E8E84-426E-40DD-AFC4-6F175D3DCCD1}">
              <a14:hiddenFill xmlns:a14="http://schemas.microsoft.com/office/drawing/2010/main">
                <a:solidFill>
                  <a:srgbClr val="FFFFFF"/>
                </a:solidFill>
              </a14:hiddenFill>
            </a:ext>
          </a:extLst>
        </p:spPr>
      </p:pic>
      <p:sp>
        <p:nvSpPr>
          <p:cNvPr id="197634" name="Text Box 2"/>
          <p:cNvSpPr txBox="1">
            <a:spLocks noChangeArrowheads="1"/>
          </p:cNvSpPr>
          <p:nvPr/>
        </p:nvSpPr>
        <p:spPr bwMode="auto">
          <a:xfrm>
            <a:off x="4655" y="1699334"/>
            <a:ext cx="7620000" cy="4744312"/>
          </a:xfrm>
          <a:prstGeom prst="rect">
            <a:avLst/>
          </a:prstGeom>
          <a:solidFill>
            <a:schemeClr val="bg1"/>
          </a:solidFill>
          <a:ln>
            <a:noFill/>
          </a:ln>
          <a:effectLst/>
          <a:extLst>
            <a:ext uri="{91240B29-F687-4F45-9708-019B960494DF}">
              <a14:hiddenLine xmlns:a14="http://schemas.microsoft.com/office/drawing/2010/main" w="38100" cap="sq">
                <a:solidFill>
                  <a:srgbClr val="800000"/>
                </a:solidFill>
                <a:miter lim="800000"/>
                <a:headEnd type="none" w="sm" len="sm"/>
                <a:tailEnd type="none" w="sm" len="sm"/>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square">
            <a:spAutoFit/>
          </a:bodyPr>
          <a:lstStyle>
            <a:lvl1pPr algn="ctr">
              <a:defRPr sz="2400">
                <a:solidFill>
                  <a:schemeClr val="tx1"/>
                </a:solidFill>
                <a:latin typeface="Times New Roman" pitchFamily="18" charset="0"/>
              </a:defRPr>
            </a:lvl1pPr>
            <a:lvl2pPr marL="685800" indent="-457200" algn="ctr">
              <a:defRPr sz="2400">
                <a:solidFill>
                  <a:schemeClr val="tx1"/>
                </a:solidFill>
                <a:latin typeface="Times New Roman" pitchFamily="18" charset="0"/>
              </a:defRPr>
            </a:lvl2pPr>
            <a:lvl3pPr marL="1143000" algn="ctr">
              <a:defRPr sz="2400">
                <a:solidFill>
                  <a:schemeClr val="tx1"/>
                </a:solidFill>
                <a:latin typeface="Times New Roman" pitchFamily="18" charset="0"/>
              </a:defRPr>
            </a:lvl3pPr>
            <a:lvl4pPr algn="ctr">
              <a:defRPr sz="2400">
                <a:solidFill>
                  <a:schemeClr val="tx1"/>
                </a:solidFill>
                <a:latin typeface="Times New Roman" pitchFamily="18" charset="0"/>
              </a:defRPr>
            </a:lvl4pPr>
            <a:lvl5pPr algn="ctr">
              <a:defRPr sz="2400">
                <a:solidFill>
                  <a:schemeClr val="tx1"/>
                </a:solidFill>
                <a:latin typeface="Times New Roman" pitchFamily="18" charset="0"/>
              </a:defRPr>
            </a:lvl5pPr>
            <a:lvl6pPr algn="ctr" eaLnBrk="0" fontAlgn="base" hangingPunct="0">
              <a:spcBef>
                <a:spcPct val="0"/>
              </a:spcBef>
              <a:spcAft>
                <a:spcPct val="0"/>
              </a:spcAft>
              <a:defRPr sz="2400">
                <a:solidFill>
                  <a:schemeClr val="tx1"/>
                </a:solidFill>
                <a:latin typeface="Times New Roman" pitchFamily="18" charset="0"/>
              </a:defRPr>
            </a:lvl6pPr>
            <a:lvl7pPr algn="ctr" eaLnBrk="0" fontAlgn="base" hangingPunct="0">
              <a:spcBef>
                <a:spcPct val="0"/>
              </a:spcBef>
              <a:spcAft>
                <a:spcPct val="0"/>
              </a:spcAft>
              <a:defRPr sz="2400">
                <a:solidFill>
                  <a:schemeClr val="tx1"/>
                </a:solidFill>
                <a:latin typeface="Times New Roman" pitchFamily="18" charset="0"/>
              </a:defRPr>
            </a:lvl7pPr>
            <a:lvl8pPr algn="ctr" eaLnBrk="0" fontAlgn="base" hangingPunct="0">
              <a:spcBef>
                <a:spcPct val="0"/>
              </a:spcBef>
              <a:spcAft>
                <a:spcPct val="0"/>
              </a:spcAft>
              <a:defRPr sz="2400">
                <a:solidFill>
                  <a:schemeClr val="tx1"/>
                </a:solidFill>
                <a:latin typeface="Times New Roman" pitchFamily="18" charset="0"/>
              </a:defRPr>
            </a:lvl8pPr>
            <a:lvl9pPr algn="ctr" eaLnBrk="0" fontAlgn="base" hangingPunct="0">
              <a:spcBef>
                <a:spcPct val="0"/>
              </a:spcBef>
              <a:spcAft>
                <a:spcPct val="0"/>
              </a:spcAft>
              <a:defRPr sz="2400">
                <a:solidFill>
                  <a:schemeClr val="tx1"/>
                </a:solidFill>
                <a:latin typeface="Times New Roman" pitchFamily="18" charset="0"/>
              </a:defRPr>
            </a:lvl9pPr>
          </a:lstStyle>
          <a:p>
            <a:pPr lvl="1" algn="l">
              <a:lnSpc>
                <a:spcPct val="125000"/>
              </a:lnSpc>
              <a:spcBef>
                <a:spcPts val="1200"/>
              </a:spcBef>
              <a:buClr>
                <a:srgbClr val="CC0000"/>
              </a:buClr>
              <a:buSzPct val="80000"/>
              <a:buFont typeface="Wingdings" pitchFamily="2" charset="2"/>
              <a:buChar char="u"/>
            </a:pPr>
            <a:r>
              <a:rPr lang="en-US" altLang="en-US" sz="2200" i="0" dirty="0" smtClean="0">
                <a:solidFill>
                  <a:srgbClr val="000000"/>
                </a:solidFill>
                <a:effectLst/>
                <a:latin typeface="Liberation Sans" panose="020B0604020202020204" pitchFamily="34" charset="0"/>
              </a:rPr>
              <a:t>The FIRST items purchased are the First items sold.</a:t>
            </a:r>
          </a:p>
          <a:p>
            <a:pPr lvl="1" algn="l">
              <a:lnSpc>
                <a:spcPct val="125000"/>
              </a:lnSpc>
              <a:spcBef>
                <a:spcPts val="1200"/>
              </a:spcBef>
              <a:buClr>
                <a:srgbClr val="CC0000"/>
              </a:buClr>
              <a:buSzPct val="80000"/>
              <a:buFont typeface="Wingdings" pitchFamily="2" charset="2"/>
              <a:buChar char="u"/>
            </a:pPr>
            <a:r>
              <a:rPr lang="en-US" altLang="en-US" sz="2200" i="0" dirty="0" smtClean="0">
                <a:solidFill>
                  <a:srgbClr val="000000"/>
                </a:solidFill>
                <a:effectLst/>
                <a:latin typeface="Liberation Sans" panose="020B0604020202020204" pitchFamily="34" charset="0"/>
              </a:rPr>
              <a:t>Costs </a:t>
            </a:r>
            <a:r>
              <a:rPr lang="en-US" altLang="en-US" sz="2200" i="0" dirty="0">
                <a:solidFill>
                  <a:srgbClr val="000000"/>
                </a:solidFill>
                <a:effectLst/>
                <a:latin typeface="Liberation Sans" panose="020B0604020202020204" pitchFamily="34" charset="0"/>
              </a:rPr>
              <a:t>of the earliest goods purchased </a:t>
            </a:r>
            <a:r>
              <a:rPr lang="en-US" altLang="en-US" sz="2200" b="0" i="0" dirty="0">
                <a:solidFill>
                  <a:srgbClr val="000000"/>
                </a:solidFill>
                <a:effectLst/>
                <a:latin typeface="Liberation Sans" panose="020B0604020202020204" pitchFamily="34" charset="0"/>
              </a:rPr>
              <a:t>are </a:t>
            </a:r>
            <a:r>
              <a:rPr lang="en-US" altLang="en-US" sz="2200" b="0" i="0" dirty="0" smtClean="0">
                <a:solidFill>
                  <a:srgbClr val="FF0000"/>
                </a:solidFill>
                <a:effectLst/>
                <a:latin typeface="Liberation Sans" panose="020B0604020202020204" pitchFamily="34" charset="0"/>
              </a:rPr>
              <a:t>ASSUMED to be </a:t>
            </a:r>
            <a:r>
              <a:rPr lang="en-US" altLang="en-US" sz="2200" b="0" i="0" dirty="0" smtClean="0">
                <a:solidFill>
                  <a:srgbClr val="000000"/>
                </a:solidFill>
                <a:effectLst/>
                <a:latin typeface="Liberation Sans" panose="020B0604020202020204" pitchFamily="34" charset="0"/>
              </a:rPr>
              <a:t>the </a:t>
            </a:r>
            <a:r>
              <a:rPr lang="en-US" altLang="en-US" sz="2200" b="0" i="0" dirty="0" err="1" smtClean="0">
                <a:solidFill>
                  <a:srgbClr val="000000"/>
                </a:solidFill>
                <a:effectLst/>
                <a:latin typeface="Liberation Sans" panose="020B0604020202020204" pitchFamily="34" charset="0"/>
              </a:rPr>
              <a:t>the</a:t>
            </a:r>
            <a:r>
              <a:rPr lang="en-US" altLang="en-US" sz="2200" b="0" i="0" dirty="0" smtClean="0">
                <a:solidFill>
                  <a:srgbClr val="000000"/>
                </a:solidFill>
                <a:effectLst/>
                <a:latin typeface="Liberation Sans" panose="020B0604020202020204" pitchFamily="34" charset="0"/>
              </a:rPr>
              <a:t> </a:t>
            </a:r>
            <a:r>
              <a:rPr lang="en-US" altLang="en-US" sz="2200" b="0" i="0" dirty="0">
                <a:solidFill>
                  <a:srgbClr val="000000"/>
                </a:solidFill>
                <a:effectLst/>
                <a:latin typeface="Liberation Sans" panose="020B0604020202020204" pitchFamily="34" charset="0"/>
              </a:rPr>
              <a:t>first to be recognized in determining cost of goods sold.</a:t>
            </a:r>
          </a:p>
          <a:p>
            <a:pPr lvl="1" algn="l">
              <a:lnSpc>
                <a:spcPct val="125000"/>
              </a:lnSpc>
              <a:spcBef>
                <a:spcPts val="1200"/>
              </a:spcBef>
              <a:buClr>
                <a:srgbClr val="CC0000"/>
              </a:buClr>
              <a:buSzPct val="80000"/>
              <a:buFont typeface="Wingdings" pitchFamily="2" charset="2"/>
              <a:buChar char="u"/>
            </a:pPr>
            <a:r>
              <a:rPr lang="en-US" altLang="en-US" sz="2200" b="0" i="0" dirty="0">
                <a:solidFill>
                  <a:srgbClr val="000000"/>
                </a:solidFill>
                <a:effectLst/>
                <a:latin typeface="Liberation Sans" panose="020B0604020202020204" pitchFamily="34" charset="0"/>
              </a:rPr>
              <a:t>Often parallels actual physical flow of merchandise.</a:t>
            </a:r>
          </a:p>
          <a:p>
            <a:pPr lvl="1" algn="l">
              <a:lnSpc>
                <a:spcPct val="125000"/>
              </a:lnSpc>
              <a:spcBef>
                <a:spcPts val="1200"/>
              </a:spcBef>
              <a:buClr>
                <a:srgbClr val="CC0000"/>
              </a:buClr>
              <a:buSzPct val="80000"/>
              <a:buFont typeface="Wingdings" pitchFamily="2" charset="2"/>
              <a:buChar char="u"/>
            </a:pPr>
            <a:r>
              <a:rPr lang="en-US" altLang="en-US" sz="2200" b="0" i="0" dirty="0">
                <a:solidFill>
                  <a:srgbClr val="000000"/>
                </a:solidFill>
                <a:effectLst/>
                <a:latin typeface="Liberation Sans" panose="020B0604020202020204" pitchFamily="34" charset="0"/>
              </a:rPr>
              <a:t>Companies determine the cost of the ending inventory by taking the unit cost of the most recent purchase and working backward until all units of inventory have been </a:t>
            </a:r>
            <a:r>
              <a:rPr lang="en-US" altLang="en-US" sz="2200" b="0" i="0" dirty="0" err="1">
                <a:solidFill>
                  <a:srgbClr val="000000"/>
                </a:solidFill>
                <a:effectLst/>
                <a:latin typeface="Liberation Sans" panose="020B0604020202020204" pitchFamily="34" charset="0"/>
              </a:rPr>
              <a:t>costed</a:t>
            </a:r>
            <a:r>
              <a:rPr lang="en-US" altLang="en-US" sz="2200" b="0" i="0" dirty="0" smtClean="0">
                <a:solidFill>
                  <a:srgbClr val="000000"/>
                </a:solidFill>
                <a:effectLst/>
                <a:latin typeface="Liberation Sans" panose="020B0604020202020204" pitchFamily="34" charset="0"/>
              </a:rPr>
              <a:t>.  (i.e. Milk)</a:t>
            </a:r>
            <a:endParaRPr lang="en-US" altLang="en-US" sz="2200" b="0" i="0" dirty="0">
              <a:solidFill>
                <a:srgbClr val="000000"/>
              </a:solidFill>
              <a:effectLst/>
              <a:latin typeface="Liberation Sans" panose="020B0604020202020204" pitchFamily="34" charset="0"/>
            </a:endParaRPr>
          </a:p>
        </p:txBody>
      </p:sp>
      <p:sp>
        <p:nvSpPr>
          <p:cNvPr id="7"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r>
              <a:rPr lang="en-US" altLang="en-US" sz="2000" i="0" dirty="0">
                <a:solidFill>
                  <a:schemeClr val="tx2">
                    <a:lumMod val="50000"/>
                  </a:schemeClr>
                </a:solidFill>
                <a:effectLst/>
                <a:latin typeface="Liberation Sans" panose="020B0604020202020204" pitchFamily="34" charset="0"/>
              </a:rPr>
              <a:t>COST FLOW </a:t>
            </a:r>
            <a:r>
              <a:rPr lang="en-US" altLang="en-US" sz="3200" i="0" dirty="0">
                <a:solidFill>
                  <a:srgbClr val="FF0000"/>
                </a:solidFill>
                <a:effectLst/>
                <a:latin typeface="Liberation Sans" panose="020B0604020202020204" pitchFamily="34" charset="0"/>
              </a:rPr>
              <a:t>ASSUMPTIONS</a:t>
            </a:r>
          </a:p>
          <a:p>
            <a:r>
              <a:rPr lang="en-US" altLang="en-US" sz="3200" i="0" dirty="0" smtClean="0">
                <a:solidFill>
                  <a:srgbClr val="CC0000"/>
                </a:solidFill>
                <a:effectLst/>
                <a:latin typeface="Liberation Sans" panose="020B0604020202020204" pitchFamily="34" charset="0"/>
              </a:rPr>
              <a:t>First-In</a:t>
            </a:r>
            <a:r>
              <a:rPr lang="en-US" altLang="en-US" sz="3200" i="0" dirty="0">
                <a:solidFill>
                  <a:srgbClr val="CC0000"/>
                </a:solidFill>
                <a:effectLst/>
                <a:latin typeface="Liberation Sans" panose="020B0604020202020204" pitchFamily="34" charset="0"/>
              </a:rPr>
              <a:t>, First-Out (FIFO)</a:t>
            </a:r>
          </a:p>
          <a:p>
            <a:pPr algn="l"/>
            <a:endParaRPr lang="en-US" altLang="en-US" sz="3200" b="1" i="0" dirty="0">
              <a:solidFill>
                <a:srgbClr val="CC0000"/>
              </a:solidFill>
              <a:effectLst/>
              <a:latin typeface="Liberation Sans" panose="020B0604020202020204" pitchFamily="34" charset="0"/>
            </a:endParaRPr>
          </a:p>
        </p:txBody>
      </p:sp>
      <p:sp>
        <p:nvSpPr>
          <p:cNvPr id="8" name="Line 12"/>
          <p:cNvSpPr>
            <a:spLocks noChangeShapeType="1"/>
          </p:cNvSpPr>
          <p:nvPr/>
        </p:nvSpPr>
        <p:spPr bwMode="auto">
          <a:xfrm>
            <a:off x="304800" y="1295400"/>
            <a:ext cx="6629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5"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2 </a:t>
            </a:r>
            <a:endParaRPr lang="en-US" altLang="en-US" dirty="0"/>
          </a:p>
        </p:txBody>
      </p:sp>
      <p:sp>
        <p:nvSpPr>
          <p:cNvPr id="2" name="AutoShape 2" descr="Image result for milk fif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transition>
    <p:wipe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715" name="Picture 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427" y="1295400"/>
            <a:ext cx="8545773" cy="4603713"/>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cap="flat" cmpd="sng" algn="ctr">
                <a:solidFill>
                  <a:schemeClr val="tx1"/>
                </a:solidFill>
                <a:prstDash val="solid"/>
                <a:miter lim="800000"/>
                <a:headEnd/>
                <a:tailEnd/>
              </a14:hiddenLine>
            </a:ext>
          </a:extLst>
        </p:spPr>
      </p:pic>
      <p:sp>
        <p:nvSpPr>
          <p:cNvPr id="199698" name="Line 18"/>
          <p:cNvSpPr>
            <a:spLocks noChangeShapeType="1"/>
          </p:cNvSpPr>
          <p:nvPr/>
        </p:nvSpPr>
        <p:spPr bwMode="auto">
          <a:xfrm>
            <a:off x="8229600" y="3656974"/>
            <a:ext cx="0" cy="1089660"/>
          </a:xfrm>
          <a:prstGeom prst="line">
            <a:avLst/>
          </a:prstGeom>
          <a:noFill/>
          <a:ln w="381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endParaRPr lang="en-US" dirty="0"/>
          </a:p>
        </p:txBody>
      </p:sp>
      <p:sp>
        <p:nvSpPr>
          <p:cNvPr id="15"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r>
              <a:rPr lang="en-US" altLang="en-US" sz="3200" i="0" dirty="0" smtClean="0">
                <a:solidFill>
                  <a:srgbClr val="CC0000"/>
                </a:solidFill>
                <a:effectLst/>
                <a:latin typeface="Liberation Sans" panose="020B0604020202020204" pitchFamily="34" charset="0"/>
              </a:rPr>
              <a:t>First-In</a:t>
            </a:r>
            <a:r>
              <a:rPr lang="en-US" altLang="en-US" sz="3200" i="0" dirty="0">
                <a:solidFill>
                  <a:srgbClr val="CC0000"/>
                </a:solidFill>
                <a:effectLst/>
                <a:latin typeface="Liberation Sans" panose="020B0604020202020204" pitchFamily="34" charset="0"/>
              </a:rPr>
              <a:t>, First-Out (FIFO)</a:t>
            </a:r>
          </a:p>
          <a:p>
            <a:pPr algn="l"/>
            <a:endParaRPr lang="en-US" altLang="en-US" sz="3200" b="1" i="0" dirty="0">
              <a:solidFill>
                <a:srgbClr val="CC0000"/>
              </a:solidFill>
              <a:effectLst/>
              <a:latin typeface="Liberation Sans" panose="020B0604020202020204" pitchFamily="34" charset="0"/>
            </a:endParaRPr>
          </a:p>
        </p:txBody>
      </p:sp>
      <p:sp>
        <p:nvSpPr>
          <p:cNvPr id="16"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pic>
        <p:nvPicPr>
          <p:cNvPr id="199716" name="Picture 36"/>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0445" y="4902049"/>
            <a:ext cx="3123907" cy="228285"/>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cap="flat" cmpd="sng" algn="ctr">
                <a:solidFill>
                  <a:schemeClr val="tx1"/>
                </a:solidFill>
                <a:prstDash val="solid"/>
                <a:miter lim="800000"/>
                <a:headEnd/>
                <a:tailEnd/>
              </a14:hiddenLine>
            </a:ext>
          </a:extLst>
        </p:spPr>
      </p:pic>
      <p:pic>
        <p:nvPicPr>
          <p:cNvPr id="20" name="Picture 36"/>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0352" y="5160307"/>
            <a:ext cx="3123907" cy="228285"/>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cap="flat" cmpd="sng" algn="ctr">
                <a:solidFill>
                  <a:schemeClr val="tx1"/>
                </a:solidFill>
                <a:prstDash val="solid"/>
                <a:miter lim="800000"/>
                <a:headEnd/>
                <a:tailEnd/>
              </a14:hiddenLine>
            </a:ext>
          </a:extLst>
        </p:spPr>
      </p:pic>
      <p:pic>
        <p:nvPicPr>
          <p:cNvPr id="21" name="Picture 36"/>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0352" y="5461652"/>
            <a:ext cx="3123907" cy="251114"/>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cap="flat" cmpd="sng" algn="ctr">
                <a:solidFill>
                  <a:schemeClr val="tx1"/>
                </a:solidFill>
                <a:prstDash val="solid"/>
                <a:miter lim="800000"/>
                <a:headEnd/>
                <a:tailEnd/>
              </a14:hiddenLine>
            </a:ext>
          </a:extLst>
        </p:spPr>
      </p:pic>
      <p:pic>
        <p:nvPicPr>
          <p:cNvPr id="22" name="Picture 36"/>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2340" y="4912371"/>
            <a:ext cx="4157921" cy="228285"/>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cap="flat" cmpd="sng" algn="ctr">
                <a:solidFill>
                  <a:schemeClr val="tx1"/>
                </a:solidFill>
                <a:prstDash val="solid"/>
                <a:miter lim="800000"/>
                <a:headEnd/>
                <a:tailEnd/>
              </a14:hiddenLine>
            </a:ext>
          </a:extLst>
        </p:spPr>
      </p:pic>
      <p:pic>
        <p:nvPicPr>
          <p:cNvPr id="23" name="Picture 36"/>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0904" y="5181600"/>
            <a:ext cx="4157921" cy="228285"/>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cap="flat" cmpd="sng" algn="ctr">
                <a:solidFill>
                  <a:schemeClr val="tx1"/>
                </a:solidFill>
                <a:prstDash val="solid"/>
                <a:miter lim="800000"/>
                <a:headEnd/>
                <a:tailEnd/>
              </a14:hiddenLine>
            </a:ext>
          </a:extLst>
        </p:spPr>
      </p:pic>
      <p:pic>
        <p:nvPicPr>
          <p:cNvPr id="24" name="Picture 36"/>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0904" y="5461652"/>
            <a:ext cx="4157921" cy="251114"/>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cap="flat" cmpd="sng" algn="ctr">
                <a:solidFill>
                  <a:schemeClr val="tx1"/>
                </a:solidFill>
                <a:prstDash val="solid"/>
                <a:miter lim="800000"/>
                <a:headEnd/>
                <a:tailEnd/>
              </a14:hiddenLine>
            </a:ext>
          </a:extLst>
        </p:spPr>
      </p:pic>
      <p:sp>
        <p:nvSpPr>
          <p:cNvPr id="3" name="Rectangle 2"/>
          <p:cNvSpPr/>
          <p:nvPr/>
        </p:nvSpPr>
        <p:spPr>
          <a:xfrm>
            <a:off x="762000" y="5970896"/>
            <a:ext cx="2743200" cy="461665"/>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28575" cap="sq">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200" i="0" dirty="0">
                <a:solidFill>
                  <a:schemeClr val="tx1"/>
                </a:solidFill>
                <a:effectLst/>
                <a:latin typeface="Liberation Sans" panose="020B0604020202020204" pitchFamily="34" charset="0"/>
              </a:rPr>
              <a:t>ILLUSTRATION 6-6</a:t>
            </a:r>
          </a:p>
          <a:p>
            <a:r>
              <a:rPr lang="en-US" sz="1200" b="0" i="0" dirty="0">
                <a:solidFill>
                  <a:schemeClr val="tx1"/>
                </a:solidFill>
                <a:effectLst/>
                <a:latin typeface="Liberation Sans" panose="020B0604020202020204" pitchFamily="34" charset="0"/>
              </a:rPr>
              <a:t>Allocation of </a:t>
            </a:r>
            <a:r>
              <a:rPr lang="en-US" sz="1200" b="0" i="0" dirty="0" smtClean="0">
                <a:solidFill>
                  <a:schemeClr val="tx1"/>
                </a:solidFill>
                <a:effectLst/>
                <a:latin typeface="Liberation Sans" panose="020B0604020202020204" pitchFamily="34" charset="0"/>
              </a:rPr>
              <a:t>costs—FIFO method</a:t>
            </a:r>
            <a:endParaRPr lang="en-US" sz="1200" b="0" i="0" dirty="0">
              <a:solidFill>
                <a:schemeClr val="tx1"/>
              </a:solidFill>
              <a:effectLst/>
              <a:latin typeface="Liberation Sans" panose="020B0604020202020204" pitchFamily="34" charset="0"/>
            </a:endParaRPr>
          </a:p>
        </p:txBody>
      </p:sp>
      <p:sp>
        <p:nvSpPr>
          <p:cNvPr id="13"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2 </a:t>
            </a:r>
            <a:endParaRPr lang="en-US" altLang="en-US" dirty="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99716"/>
                                        </p:tgtEl>
                                      </p:cBhvr>
                                    </p:animEffect>
                                    <p:set>
                                      <p:cBhvr>
                                        <p:cTn id="7" dur="1" fill="hold">
                                          <p:stCondLst>
                                            <p:cond delay="499"/>
                                          </p:stCondLst>
                                        </p:cTn>
                                        <p:tgtEl>
                                          <p:spTgt spid="19971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0"/>
                                        </p:tgtEl>
                                      </p:cBhvr>
                                    </p:animEffect>
                                    <p:set>
                                      <p:cBhvr>
                                        <p:cTn id="12" dur="1" fill="hold">
                                          <p:stCondLst>
                                            <p:cond delay="499"/>
                                          </p:stCondLst>
                                        </p:cTn>
                                        <p:tgtEl>
                                          <p:spTgt spid="2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21"/>
                                        </p:tgtEl>
                                      </p:cBhvr>
                                    </p:animEffect>
                                    <p:set>
                                      <p:cBhvr>
                                        <p:cTn id="17" dur="1" fill="hold">
                                          <p:stCondLst>
                                            <p:cond delay="499"/>
                                          </p:stCondLst>
                                        </p:cTn>
                                        <p:tgtEl>
                                          <p:spTgt spid="2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99698"/>
                                        </p:tgtEl>
                                        <p:attrNameLst>
                                          <p:attrName>style.visibility</p:attrName>
                                        </p:attrNameLst>
                                      </p:cBhvr>
                                      <p:to>
                                        <p:strVal val="visible"/>
                                      </p:to>
                                    </p:set>
                                    <p:animEffect transition="in" filter="wipe(up)">
                                      <p:cBhvr>
                                        <p:cTn id="22" dur="500"/>
                                        <p:tgtEl>
                                          <p:spTgt spid="199698"/>
                                        </p:tgtEl>
                                      </p:cBhvr>
                                    </p:animEffect>
                                  </p:childTnLst>
                                </p:cTn>
                              </p:par>
                            </p:childTnLst>
                          </p:cTn>
                        </p:par>
                        <p:par>
                          <p:cTn id="23" fill="hold">
                            <p:stCondLst>
                              <p:cond delay="500"/>
                            </p:stCondLst>
                            <p:childTnLst>
                              <p:par>
                                <p:cTn id="24" presetID="10" presetClass="exit" presetSubtype="0" fill="hold" nodeType="afterEffect">
                                  <p:stCondLst>
                                    <p:cond delay="0"/>
                                  </p:stCondLst>
                                  <p:childTnLst>
                                    <p:animEffect transition="out" filter="fade">
                                      <p:cBhvr>
                                        <p:cTn id="25" dur="500"/>
                                        <p:tgtEl>
                                          <p:spTgt spid="22"/>
                                        </p:tgtEl>
                                      </p:cBhvr>
                                    </p:animEffect>
                                    <p:set>
                                      <p:cBhvr>
                                        <p:cTn id="26" dur="1" fill="hold">
                                          <p:stCondLst>
                                            <p:cond delay="499"/>
                                          </p:stCondLst>
                                        </p:cTn>
                                        <p:tgtEl>
                                          <p:spTgt spid="2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23"/>
                                        </p:tgtEl>
                                      </p:cBhvr>
                                    </p:animEffect>
                                    <p:set>
                                      <p:cBhvr>
                                        <p:cTn id="31" dur="1" fill="hold">
                                          <p:stCondLst>
                                            <p:cond delay="499"/>
                                          </p:stCondLst>
                                        </p:cTn>
                                        <p:tgtEl>
                                          <p:spTgt spid="23"/>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24"/>
                                        </p:tgtEl>
                                      </p:cBhvr>
                                    </p:animEffect>
                                    <p:set>
                                      <p:cBhvr>
                                        <p:cTn id="36"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69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65"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254" y="1352550"/>
            <a:ext cx="8801100" cy="39814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pic>
      <p:sp>
        <p:nvSpPr>
          <p:cNvPr id="253966" name="Rectangle 14"/>
          <p:cNvSpPr>
            <a:spLocks noChangeArrowheads="1"/>
          </p:cNvSpPr>
          <p:nvPr/>
        </p:nvSpPr>
        <p:spPr bwMode="auto">
          <a:xfrm>
            <a:off x="5410200" y="4414439"/>
            <a:ext cx="3186545" cy="1452961"/>
          </a:xfrm>
          <a:prstGeom prst="rect">
            <a:avLst/>
          </a:prstGeom>
          <a:solidFill>
            <a:schemeClr val="accent3"/>
          </a:solidFill>
          <a:ln w="12700" algn="ctr">
            <a:solidFill>
              <a:schemeClr val="tx1"/>
            </a:solidFill>
            <a:miter lim="800000"/>
            <a:headEnd/>
            <a:tailEnd/>
          </a:ln>
          <a:effectLst>
            <a:innerShdw blurRad="114300">
              <a:prstClr val="black"/>
            </a:innerShdw>
          </a:effectLst>
        </p:spPr>
        <p:txBody>
          <a:bodyPr lIns="90488" tIns="44450" rIns="90488" bIns="44450" anchor="ctr" anchorCtr="0">
            <a:spAutoFit/>
          </a:bodyPr>
          <a:lstStyle>
            <a:lvl1pPr marL="109538" algn="ctr">
              <a:defRPr sz="2400">
                <a:solidFill>
                  <a:schemeClr val="tx1"/>
                </a:solidFill>
                <a:latin typeface="Times New Roman" pitchFamily="18" charset="0"/>
              </a:defRPr>
            </a:lvl1pPr>
            <a:lvl2pPr algn="ctr">
              <a:defRPr sz="2400">
                <a:solidFill>
                  <a:schemeClr val="tx1"/>
                </a:solidFill>
                <a:latin typeface="Times New Roman" pitchFamily="18" charset="0"/>
              </a:defRPr>
            </a:lvl2pPr>
            <a:lvl3pPr algn="ctr">
              <a:defRPr sz="2400">
                <a:solidFill>
                  <a:schemeClr val="tx1"/>
                </a:solidFill>
                <a:latin typeface="Times New Roman" pitchFamily="18" charset="0"/>
              </a:defRPr>
            </a:lvl3pPr>
            <a:lvl4pPr algn="ctr">
              <a:defRPr sz="2400">
                <a:solidFill>
                  <a:schemeClr val="tx1"/>
                </a:solidFill>
                <a:latin typeface="Times New Roman" pitchFamily="18" charset="0"/>
              </a:defRPr>
            </a:lvl4pPr>
            <a:lvl5pPr algn="ctr">
              <a:defRPr sz="2400">
                <a:solidFill>
                  <a:schemeClr val="tx1"/>
                </a:solidFill>
                <a:latin typeface="Times New Roman" pitchFamily="18" charset="0"/>
              </a:defRPr>
            </a:lvl5pPr>
            <a:lvl6pPr algn="ctr" eaLnBrk="0" fontAlgn="base" hangingPunct="0">
              <a:spcBef>
                <a:spcPct val="0"/>
              </a:spcBef>
              <a:spcAft>
                <a:spcPct val="0"/>
              </a:spcAft>
              <a:defRPr sz="2400">
                <a:solidFill>
                  <a:schemeClr val="tx1"/>
                </a:solidFill>
                <a:latin typeface="Times New Roman" pitchFamily="18" charset="0"/>
              </a:defRPr>
            </a:lvl6pPr>
            <a:lvl7pPr algn="ctr" eaLnBrk="0" fontAlgn="base" hangingPunct="0">
              <a:spcBef>
                <a:spcPct val="0"/>
              </a:spcBef>
              <a:spcAft>
                <a:spcPct val="0"/>
              </a:spcAft>
              <a:defRPr sz="2400">
                <a:solidFill>
                  <a:schemeClr val="tx1"/>
                </a:solidFill>
                <a:latin typeface="Times New Roman" pitchFamily="18" charset="0"/>
              </a:defRPr>
            </a:lvl7pPr>
            <a:lvl8pPr algn="ctr" eaLnBrk="0" fontAlgn="base" hangingPunct="0">
              <a:spcBef>
                <a:spcPct val="0"/>
              </a:spcBef>
              <a:spcAft>
                <a:spcPct val="0"/>
              </a:spcAft>
              <a:defRPr sz="2400">
                <a:solidFill>
                  <a:schemeClr val="tx1"/>
                </a:solidFill>
                <a:latin typeface="Times New Roman" pitchFamily="18" charset="0"/>
              </a:defRPr>
            </a:lvl8pPr>
            <a:lvl9pPr algn="ctr" eaLnBrk="0" fontAlgn="base" hangingPunct="0">
              <a:spcBef>
                <a:spcPct val="0"/>
              </a:spcBef>
              <a:spcAft>
                <a:spcPct val="0"/>
              </a:spcAft>
              <a:defRPr sz="2400">
                <a:solidFill>
                  <a:schemeClr val="tx1"/>
                </a:solidFill>
                <a:latin typeface="Times New Roman" pitchFamily="18" charset="0"/>
              </a:defRPr>
            </a:lvl9pPr>
          </a:lstStyle>
          <a:p>
            <a:pPr algn="l"/>
            <a:r>
              <a:rPr lang="en-US" sz="1600" i="0" dirty="0" smtClean="0">
                <a:solidFill>
                  <a:srgbClr val="CC0000"/>
                </a:solidFill>
                <a:effectLst/>
                <a:latin typeface="Liberation Sans" panose="020B0604020202020204" pitchFamily="34" charset="0"/>
              </a:rPr>
              <a:t>▼ </a:t>
            </a:r>
            <a:r>
              <a:rPr lang="en-US" sz="1600" i="0" dirty="0">
                <a:solidFill>
                  <a:srgbClr val="CC0000"/>
                </a:solidFill>
                <a:effectLst/>
                <a:latin typeface="Liberation Sans" panose="020B0604020202020204" pitchFamily="34" charset="0"/>
              </a:rPr>
              <a:t>HELPFUL </a:t>
            </a:r>
            <a:r>
              <a:rPr lang="en-US" sz="1600" i="0" dirty="0" smtClean="0">
                <a:solidFill>
                  <a:srgbClr val="CC0000"/>
                </a:solidFill>
                <a:effectLst/>
                <a:latin typeface="Liberation Sans" panose="020B0604020202020204" pitchFamily="34" charset="0"/>
              </a:rPr>
              <a:t>HINT</a:t>
            </a:r>
            <a:endParaRPr lang="en-US" sz="1600" i="0" dirty="0">
              <a:solidFill>
                <a:srgbClr val="CC0000"/>
              </a:solidFill>
              <a:effectLst/>
              <a:latin typeface="Liberation Sans" panose="020B0604020202020204" pitchFamily="34" charset="0"/>
            </a:endParaRPr>
          </a:p>
          <a:p>
            <a:pPr algn="l"/>
            <a:r>
              <a:rPr lang="en-US" altLang="en-US" sz="1600" i="0" dirty="0" smtClean="0">
                <a:effectLst/>
                <a:latin typeface="Liberation Sans" panose="020B0604020202020204" pitchFamily="34" charset="0"/>
              </a:rPr>
              <a:t> </a:t>
            </a:r>
            <a:r>
              <a:rPr lang="en-US" altLang="en-US" sz="1600" b="0" i="0" dirty="0">
                <a:effectLst/>
                <a:latin typeface="Liberation Sans" panose="020B0604020202020204" pitchFamily="34" charset="0"/>
              </a:rPr>
              <a:t>Another way </a:t>
            </a:r>
            <a:r>
              <a:rPr lang="en-US" altLang="en-US" sz="1600" b="0" i="0" dirty="0" smtClean="0">
                <a:effectLst/>
                <a:latin typeface="Liberation Sans" panose="020B0604020202020204" pitchFamily="34" charset="0"/>
              </a:rPr>
              <a:t>of thinking </a:t>
            </a:r>
            <a:r>
              <a:rPr lang="en-US" altLang="en-US" sz="1600" b="0" i="0" dirty="0">
                <a:effectLst/>
                <a:latin typeface="Liberation Sans" panose="020B0604020202020204" pitchFamily="34" charset="0"/>
              </a:rPr>
              <a:t>about the </a:t>
            </a:r>
            <a:r>
              <a:rPr lang="en-US" altLang="en-US" sz="1600" b="0" i="0" dirty="0" smtClean="0">
                <a:effectLst/>
                <a:latin typeface="Liberation Sans" panose="020B0604020202020204" pitchFamily="34" charset="0"/>
              </a:rPr>
              <a:t>calculation of </a:t>
            </a:r>
            <a:r>
              <a:rPr lang="en-US" altLang="en-US" sz="1600" b="0" i="0" dirty="0">
                <a:effectLst/>
                <a:latin typeface="Liberation Sans" panose="020B0604020202020204" pitchFamily="34" charset="0"/>
              </a:rPr>
              <a:t>FIFO </a:t>
            </a:r>
            <a:r>
              <a:rPr lang="en-US" altLang="en-US" sz="1600" i="0" dirty="0">
                <a:effectLst/>
                <a:latin typeface="Liberation Sans" panose="020B0604020202020204" pitchFamily="34" charset="0"/>
              </a:rPr>
              <a:t>ending inventory </a:t>
            </a:r>
            <a:r>
              <a:rPr lang="en-US" altLang="en-US" sz="1600" b="0" i="0" dirty="0">
                <a:effectLst/>
                <a:latin typeface="Liberation Sans" panose="020B0604020202020204" pitchFamily="34" charset="0"/>
              </a:rPr>
              <a:t>is </a:t>
            </a:r>
            <a:r>
              <a:rPr lang="en-US" altLang="en-US" sz="1600" b="0" i="0" dirty="0" smtClean="0">
                <a:effectLst/>
                <a:latin typeface="Liberation Sans" panose="020B0604020202020204" pitchFamily="34" charset="0"/>
              </a:rPr>
              <a:t>the </a:t>
            </a:r>
            <a:r>
              <a:rPr lang="en-US" altLang="en-US" sz="1600" b="0" dirty="0" smtClean="0">
                <a:effectLst/>
                <a:latin typeface="Liberation Sans" panose="020B0604020202020204" pitchFamily="34" charset="0"/>
              </a:rPr>
              <a:t>LISH </a:t>
            </a:r>
            <a:r>
              <a:rPr lang="en-US" altLang="en-US" sz="1600" b="0" dirty="0">
                <a:effectLst/>
                <a:latin typeface="Liberation Sans" panose="020B0604020202020204" pitchFamily="34" charset="0"/>
              </a:rPr>
              <a:t>assumption</a:t>
            </a:r>
            <a:r>
              <a:rPr lang="en-US" altLang="en-US" sz="1600" b="0" i="0" dirty="0">
                <a:effectLst/>
                <a:latin typeface="Liberation Sans" panose="020B0604020202020204" pitchFamily="34" charset="0"/>
              </a:rPr>
              <a:t>—last in still here.</a:t>
            </a:r>
          </a:p>
        </p:txBody>
      </p:sp>
      <p:sp>
        <p:nvSpPr>
          <p:cNvPr id="9"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r>
              <a:rPr lang="en-US" altLang="en-US" sz="3200" i="0" dirty="0" smtClean="0">
                <a:solidFill>
                  <a:srgbClr val="CC0000"/>
                </a:solidFill>
                <a:effectLst/>
                <a:latin typeface="Liberation Sans" panose="020B0604020202020204" pitchFamily="34" charset="0"/>
              </a:rPr>
              <a:t>First-In</a:t>
            </a:r>
            <a:r>
              <a:rPr lang="en-US" altLang="en-US" sz="3200" i="0" dirty="0">
                <a:solidFill>
                  <a:srgbClr val="CC0000"/>
                </a:solidFill>
                <a:effectLst/>
                <a:latin typeface="Liberation Sans" panose="020B0604020202020204" pitchFamily="34" charset="0"/>
              </a:rPr>
              <a:t>, First-Out (FIFO)</a:t>
            </a:r>
          </a:p>
          <a:p>
            <a:pPr algn="l"/>
            <a:endParaRPr lang="en-US" altLang="en-US" sz="3200" b="1" i="0" dirty="0">
              <a:solidFill>
                <a:srgbClr val="CC0000"/>
              </a:solidFill>
              <a:effectLst/>
              <a:latin typeface="Liberation Sans" panose="020B0604020202020204" pitchFamily="34" charset="0"/>
            </a:endParaRPr>
          </a:p>
        </p:txBody>
      </p:sp>
      <p:sp>
        <p:nvSpPr>
          <p:cNvPr id="10"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6"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2 </a:t>
            </a:r>
            <a:endParaRPr lang="en-US" altLang="en-US" dirty="0"/>
          </a:p>
        </p:txBody>
      </p:sp>
    </p:spTree>
  </p:cSld>
  <p:clrMapOvr>
    <a:masterClrMapping/>
  </p:clrMapOvr>
  <p:transition>
    <p:wipe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Text Box 2"/>
          <p:cNvSpPr txBox="1">
            <a:spLocks noChangeArrowheads="1"/>
          </p:cNvSpPr>
          <p:nvPr/>
        </p:nvSpPr>
        <p:spPr bwMode="auto">
          <a:xfrm>
            <a:off x="146482" y="2362200"/>
            <a:ext cx="8610600" cy="3350917"/>
          </a:xfrm>
          <a:prstGeom prst="rect">
            <a:avLst/>
          </a:prstGeom>
          <a:solidFill>
            <a:schemeClr val="bg1"/>
          </a:solidFill>
          <a:ln>
            <a:noFill/>
          </a:ln>
          <a:effectLst/>
          <a:extLst>
            <a:ext uri="{91240B29-F687-4F45-9708-019B960494DF}">
              <a14:hiddenLine xmlns:a14="http://schemas.microsoft.com/office/drawing/2010/main" w="38100" cap="sq">
                <a:solidFill>
                  <a:srgbClr val="800000"/>
                </a:solidFill>
                <a:miter lim="800000"/>
                <a:headEnd type="none" w="sm" len="sm"/>
                <a:tailEnd type="none" w="sm" len="sm"/>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square">
            <a:spAutoFit/>
          </a:bodyPr>
          <a:lstStyle>
            <a:defPPr>
              <a:defRPr lang="en-US"/>
            </a:defPPr>
            <a:lvl1pPr algn="ctr">
              <a:defRPr sz="2400">
                <a:solidFill>
                  <a:schemeClr val="tx1"/>
                </a:solidFill>
                <a:latin typeface="Times New Roman" pitchFamily="18" charset="0"/>
              </a:defRPr>
            </a:lvl1pPr>
            <a:lvl2pPr marL="685800" lvl="1" indent="-457200">
              <a:lnSpc>
                <a:spcPct val="125000"/>
              </a:lnSpc>
              <a:spcBef>
                <a:spcPts val="1200"/>
              </a:spcBef>
              <a:buClr>
                <a:srgbClr val="CC0000"/>
              </a:buClr>
              <a:buSzPct val="80000"/>
              <a:buFont typeface="Wingdings" pitchFamily="2" charset="2"/>
              <a:buChar char="u"/>
              <a:defRPr sz="2300" i="0">
                <a:solidFill>
                  <a:srgbClr val="000000"/>
                </a:solidFill>
                <a:effectLst/>
                <a:latin typeface="Liberation Sans" panose="020B0604020202020204" pitchFamily="34" charset="0"/>
              </a:defRPr>
            </a:lvl2pPr>
            <a:lvl3pPr marL="1143000" algn="ctr">
              <a:defRPr sz="2400">
                <a:solidFill>
                  <a:schemeClr val="tx1"/>
                </a:solidFill>
                <a:latin typeface="Times New Roman" pitchFamily="18" charset="0"/>
              </a:defRPr>
            </a:lvl3pPr>
            <a:lvl4pPr algn="ctr">
              <a:defRPr sz="2400">
                <a:solidFill>
                  <a:schemeClr val="tx1"/>
                </a:solidFill>
                <a:latin typeface="Times New Roman" pitchFamily="18" charset="0"/>
              </a:defRPr>
            </a:lvl4pPr>
            <a:lvl5pPr algn="ctr">
              <a:defRPr sz="2400">
                <a:solidFill>
                  <a:schemeClr val="tx1"/>
                </a:solidFill>
                <a:latin typeface="Times New Roman" pitchFamily="18" charset="0"/>
              </a:defRPr>
            </a:lvl5pPr>
            <a:lvl6pPr algn="ctr" eaLnBrk="0" fontAlgn="base" hangingPunct="0">
              <a:spcBef>
                <a:spcPct val="0"/>
              </a:spcBef>
              <a:spcAft>
                <a:spcPct val="0"/>
              </a:spcAft>
              <a:defRPr sz="2400">
                <a:solidFill>
                  <a:schemeClr val="tx1"/>
                </a:solidFill>
                <a:latin typeface="Times New Roman" pitchFamily="18" charset="0"/>
              </a:defRPr>
            </a:lvl6pPr>
            <a:lvl7pPr algn="ctr" eaLnBrk="0" fontAlgn="base" hangingPunct="0">
              <a:spcBef>
                <a:spcPct val="0"/>
              </a:spcBef>
              <a:spcAft>
                <a:spcPct val="0"/>
              </a:spcAft>
              <a:defRPr sz="2400">
                <a:solidFill>
                  <a:schemeClr val="tx1"/>
                </a:solidFill>
                <a:latin typeface="Times New Roman" pitchFamily="18" charset="0"/>
              </a:defRPr>
            </a:lvl7pPr>
            <a:lvl8pPr algn="ctr" eaLnBrk="0" fontAlgn="base" hangingPunct="0">
              <a:spcBef>
                <a:spcPct val="0"/>
              </a:spcBef>
              <a:spcAft>
                <a:spcPct val="0"/>
              </a:spcAft>
              <a:defRPr sz="2400">
                <a:solidFill>
                  <a:schemeClr val="tx1"/>
                </a:solidFill>
                <a:latin typeface="Times New Roman" pitchFamily="18" charset="0"/>
              </a:defRPr>
            </a:lvl8pPr>
            <a:lvl9pPr algn="ctr" eaLnBrk="0" fontAlgn="base" hangingPunct="0">
              <a:spcBef>
                <a:spcPct val="0"/>
              </a:spcBef>
              <a:spcAft>
                <a:spcPct val="0"/>
              </a:spcAft>
              <a:defRPr sz="2400">
                <a:solidFill>
                  <a:schemeClr val="tx1"/>
                </a:solidFill>
                <a:latin typeface="Times New Roman" pitchFamily="18" charset="0"/>
              </a:defRPr>
            </a:lvl9pPr>
          </a:lstStyle>
          <a:p>
            <a:pPr lvl="1"/>
            <a:r>
              <a:rPr lang="en-US" altLang="en-US" dirty="0"/>
              <a:t>The </a:t>
            </a:r>
            <a:r>
              <a:rPr lang="en-US" altLang="en-US" dirty="0" smtClean="0"/>
              <a:t>LAST </a:t>
            </a:r>
            <a:r>
              <a:rPr lang="en-US" altLang="en-US" dirty="0"/>
              <a:t>items purchased are the </a:t>
            </a:r>
            <a:r>
              <a:rPr lang="en-US" altLang="en-US" dirty="0" smtClean="0"/>
              <a:t>FIRST </a:t>
            </a:r>
            <a:r>
              <a:rPr lang="en-US" altLang="en-US" dirty="0"/>
              <a:t>items sold.</a:t>
            </a:r>
          </a:p>
          <a:p>
            <a:pPr lvl="1"/>
            <a:r>
              <a:rPr lang="en-US" altLang="en-US" dirty="0" smtClean="0">
                <a:solidFill>
                  <a:schemeClr val="tx1"/>
                </a:solidFill>
              </a:rPr>
              <a:t>Costs </a:t>
            </a:r>
            <a:r>
              <a:rPr lang="en-US" altLang="en-US" dirty="0">
                <a:solidFill>
                  <a:schemeClr val="tx1"/>
                </a:solidFill>
              </a:rPr>
              <a:t>of the latest goods purchased </a:t>
            </a:r>
            <a:r>
              <a:rPr lang="en-US" altLang="en-US" b="0" dirty="0">
                <a:solidFill>
                  <a:srgbClr val="FF0000"/>
                </a:solidFill>
              </a:rPr>
              <a:t>are </a:t>
            </a:r>
            <a:r>
              <a:rPr lang="en-US" altLang="en-US" b="0" dirty="0" smtClean="0">
                <a:solidFill>
                  <a:srgbClr val="FF0000"/>
                </a:solidFill>
              </a:rPr>
              <a:t>ASSUMED to be </a:t>
            </a:r>
            <a:r>
              <a:rPr lang="en-US" altLang="en-US" b="0" dirty="0" smtClean="0"/>
              <a:t>the </a:t>
            </a:r>
            <a:r>
              <a:rPr lang="en-US" altLang="en-US" b="0" dirty="0"/>
              <a:t>first to be recognized in determining cost of goods sold.</a:t>
            </a:r>
          </a:p>
          <a:p>
            <a:pPr lvl="1"/>
            <a:r>
              <a:rPr lang="en-US" altLang="en-US" b="0" dirty="0"/>
              <a:t>Seldom coincides with actual physical flow of merchandise.</a:t>
            </a:r>
          </a:p>
          <a:p>
            <a:pPr lvl="2" algn="l"/>
            <a:r>
              <a:rPr lang="en-US" altLang="en-US" sz="2200" b="0" i="0" dirty="0" smtClean="0">
                <a:effectLst/>
                <a:latin typeface="+mn-lt"/>
              </a:rPr>
              <a:t>(Exceptions </a:t>
            </a:r>
            <a:r>
              <a:rPr lang="en-US" altLang="en-US" sz="2200" b="0" i="0" dirty="0">
                <a:effectLst/>
                <a:latin typeface="+mn-lt"/>
              </a:rPr>
              <a:t>include goods stored in piles, such as </a:t>
            </a:r>
            <a:r>
              <a:rPr lang="en-US" altLang="en-US" sz="2200" b="0" i="0" dirty="0" smtClean="0">
                <a:effectLst/>
                <a:latin typeface="+mn-lt"/>
              </a:rPr>
              <a:t>coal, gravel, nuts and bolts).</a:t>
            </a:r>
            <a:endParaRPr lang="en-US" altLang="en-US" sz="2200" b="0" i="0" dirty="0">
              <a:effectLst/>
              <a:latin typeface="+mn-lt"/>
            </a:endParaRPr>
          </a:p>
        </p:txBody>
      </p:sp>
      <p:sp>
        <p:nvSpPr>
          <p:cNvPr id="7"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r>
              <a:rPr lang="en-US" altLang="en-US" sz="2000" i="0" dirty="0">
                <a:solidFill>
                  <a:schemeClr val="tx2">
                    <a:lumMod val="50000"/>
                  </a:schemeClr>
                </a:solidFill>
                <a:effectLst/>
                <a:latin typeface="Liberation Sans" panose="020B0604020202020204" pitchFamily="34" charset="0"/>
              </a:rPr>
              <a:t>COST FLOW </a:t>
            </a:r>
            <a:r>
              <a:rPr lang="en-US" altLang="en-US" sz="3200" i="0" dirty="0">
                <a:solidFill>
                  <a:srgbClr val="FF0000"/>
                </a:solidFill>
                <a:effectLst/>
                <a:latin typeface="Liberation Sans" panose="020B0604020202020204" pitchFamily="34" charset="0"/>
              </a:rPr>
              <a:t>ASSUMPTIONS</a:t>
            </a:r>
          </a:p>
          <a:p>
            <a:r>
              <a:rPr lang="en-US" altLang="en-US" sz="3200" i="0" dirty="0" smtClean="0">
                <a:solidFill>
                  <a:srgbClr val="CC0000"/>
                </a:solidFill>
                <a:effectLst/>
                <a:latin typeface="Liberation Sans" panose="020B0604020202020204" pitchFamily="34" charset="0"/>
              </a:rPr>
              <a:t>Last-In</a:t>
            </a:r>
            <a:r>
              <a:rPr lang="en-US" altLang="en-US" sz="3200" i="0" dirty="0">
                <a:solidFill>
                  <a:srgbClr val="CC0000"/>
                </a:solidFill>
                <a:effectLst/>
                <a:latin typeface="Liberation Sans" panose="020B0604020202020204" pitchFamily="34" charset="0"/>
              </a:rPr>
              <a:t>, First-Out </a:t>
            </a:r>
            <a:r>
              <a:rPr lang="en-US" altLang="en-US" sz="3200" i="0" dirty="0" smtClean="0">
                <a:solidFill>
                  <a:srgbClr val="CC0000"/>
                </a:solidFill>
                <a:effectLst/>
                <a:latin typeface="Liberation Sans" panose="020B0604020202020204" pitchFamily="34" charset="0"/>
              </a:rPr>
              <a:t>(LIFO)</a:t>
            </a:r>
            <a:endParaRPr lang="en-US" altLang="en-US" sz="3200" b="1" i="0" dirty="0">
              <a:solidFill>
                <a:srgbClr val="CC0000"/>
              </a:solidFill>
              <a:effectLst/>
              <a:latin typeface="Liberation Sans" panose="020B0604020202020204" pitchFamily="34" charset="0"/>
            </a:endParaRPr>
          </a:p>
        </p:txBody>
      </p:sp>
      <p:sp>
        <p:nvSpPr>
          <p:cNvPr id="8" name="Line 12"/>
          <p:cNvSpPr>
            <a:spLocks noChangeShapeType="1"/>
          </p:cNvSpPr>
          <p:nvPr/>
        </p:nvSpPr>
        <p:spPr bwMode="auto">
          <a:xfrm>
            <a:off x="228600" y="1300579"/>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5"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2 </a:t>
            </a:r>
            <a:endParaRPr lang="en-US" altLang="en-US" dirty="0"/>
          </a:p>
        </p:txBody>
      </p:sp>
      <p:pic>
        <p:nvPicPr>
          <p:cNvPr id="6" name="Content Placeholder 5"/>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716487" y="152400"/>
            <a:ext cx="3275113" cy="19050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wipe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5000" name="Picture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1" y="1295400"/>
            <a:ext cx="8534400" cy="4808782"/>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cap="flat" cmpd="sng" algn="ctr">
                <a:solidFill>
                  <a:schemeClr val="tx1"/>
                </a:solidFill>
                <a:prstDash val="solid"/>
                <a:miter lim="800000"/>
                <a:headEnd/>
                <a:tailEnd/>
              </a14:hiddenLine>
            </a:ext>
          </a:extLst>
        </p:spPr>
      </p:pic>
      <p:sp>
        <p:nvSpPr>
          <p:cNvPr id="14"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r>
              <a:rPr lang="en-US" altLang="en-US" sz="3200" i="0" dirty="0" smtClean="0">
                <a:solidFill>
                  <a:srgbClr val="CC0000"/>
                </a:solidFill>
                <a:effectLst/>
                <a:latin typeface="Liberation Sans" panose="020B0604020202020204" pitchFamily="34" charset="0"/>
              </a:rPr>
              <a:t>Last-In</a:t>
            </a:r>
            <a:r>
              <a:rPr lang="en-US" altLang="en-US" sz="3200" i="0" dirty="0">
                <a:solidFill>
                  <a:srgbClr val="CC0000"/>
                </a:solidFill>
                <a:effectLst/>
                <a:latin typeface="Liberation Sans" panose="020B0604020202020204" pitchFamily="34" charset="0"/>
              </a:rPr>
              <a:t>, First-Out </a:t>
            </a:r>
            <a:r>
              <a:rPr lang="en-US" altLang="en-US" sz="3200" i="0" dirty="0" smtClean="0">
                <a:solidFill>
                  <a:srgbClr val="CC0000"/>
                </a:solidFill>
                <a:effectLst/>
                <a:latin typeface="Liberation Sans" panose="020B0604020202020204" pitchFamily="34" charset="0"/>
              </a:rPr>
              <a:t>(LIFO</a:t>
            </a:r>
            <a:r>
              <a:rPr lang="en-US" altLang="en-US" sz="3200" i="0" dirty="0">
                <a:solidFill>
                  <a:srgbClr val="CC0000"/>
                </a:solidFill>
                <a:effectLst/>
                <a:latin typeface="Liberation Sans" panose="020B0604020202020204" pitchFamily="34" charset="0"/>
              </a:rPr>
              <a:t>)</a:t>
            </a:r>
          </a:p>
          <a:p>
            <a:pPr algn="l"/>
            <a:endParaRPr lang="en-US" altLang="en-US" sz="3200" b="1" i="0" dirty="0">
              <a:solidFill>
                <a:srgbClr val="CC0000"/>
              </a:solidFill>
              <a:effectLst/>
              <a:latin typeface="Liberation Sans" panose="020B0604020202020204" pitchFamily="34" charset="0"/>
            </a:endParaRPr>
          </a:p>
        </p:txBody>
      </p:sp>
      <p:sp>
        <p:nvSpPr>
          <p:cNvPr id="15"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17" name="Line 18"/>
          <p:cNvSpPr>
            <a:spLocks noChangeShapeType="1"/>
          </p:cNvSpPr>
          <p:nvPr/>
        </p:nvSpPr>
        <p:spPr bwMode="auto">
          <a:xfrm>
            <a:off x="8229600" y="3656974"/>
            <a:ext cx="0" cy="1089660"/>
          </a:xfrm>
          <a:prstGeom prst="line">
            <a:avLst/>
          </a:prstGeom>
          <a:noFill/>
          <a:ln w="381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endParaRPr lang="en-US" dirty="0"/>
          </a:p>
        </p:txBody>
      </p:sp>
      <p:sp>
        <p:nvSpPr>
          <p:cNvPr id="18" name="Rectangle 17"/>
          <p:cNvSpPr/>
          <p:nvPr/>
        </p:nvSpPr>
        <p:spPr>
          <a:xfrm>
            <a:off x="762000" y="6158552"/>
            <a:ext cx="2743200" cy="461665"/>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28575" cap="sq">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200" i="0" dirty="0">
                <a:solidFill>
                  <a:schemeClr val="tx1"/>
                </a:solidFill>
                <a:effectLst/>
                <a:latin typeface="Liberation Sans" panose="020B0604020202020204" pitchFamily="34" charset="0"/>
              </a:rPr>
              <a:t>ILLUSTRATION </a:t>
            </a:r>
            <a:r>
              <a:rPr lang="en-US" sz="1200" i="0" dirty="0" smtClean="0">
                <a:solidFill>
                  <a:schemeClr val="tx1"/>
                </a:solidFill>
                <a:effectLst/>
                <a:latin typeface="Liberation Sans" panose="020B0604020202020204" pitchFamily="34" charset="0"/>
              </a:rPr>
              <a:t>6-8</a:t>
            </a:r>
          </a:p>
          <a:p>
            <a:r>
              <a:rPr lang="en-US" sz="1200" b="0" i="0" dirty="0" smtClean="0">
                <a:solidFill>
                  <a:schemeClr val="tx1"/>
                </a:solidFill>
                <a:effectLst/>
                <a:latin typeface="Liberation Sans" panose="020B0604020202020204" pitchFamily="34" charset="0"/>
              </a:rPr>
              <a:t>Allocation </a:t>
            </a:r>
            <a:r>
              <a:rPr lang="en-US" sz="1200" b="0" i="0" dirty="0">
                <a:solidFill>
                  <a:schemeClr val="tx1"/>
                </a:solidFill>
                <a:effectLst/>
                <a:latin typeface="Liberation Sans" panose="020B0604020202020204" pitchFamily="34" charset="0"/>
              </a:rPr>
              <a:t>of </a:t>
            </a:r>
            <a:r>
              <a:rPr lang="en-US" sz="1200" b="0" i="0" dirty="0" smtClean="0">
                <a:solidFill>
                  <a:schemeClr val="tx1"/>
                </a:solidFill>
                <a:effectLst/>
                <a:latin typeface="Liberation Sans" panose="020B0604020202020204" pitchFamily="34" charset="0"/>
              </a:rPr>
              <a:t>costs—LIFO method</a:t>
            </a:r>
            <a:endParaRPr lang="en-US" sz="1200" b="0" i="0" dirty="0">
              <a:solidFill>
                <a:schemeClr val="tx1"/>
              </a:solidFill>
              <a:effectLst/>
              <a:latin typeface="Liberation Sans" panose="020B0604020202020204" pitchFamily="34" charset="0"/>
            </a:endParaRPr>
          </a:p>
        </p:txBody>
      </p:sp>
      <p:pic>
        <p:nvPicPr>
          <p:cNvPr id="20" name="Picture 36"/>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293" y="4902049"/>
            <a:ext cx="3123907" cy="228285"/>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cap="flat" cmpd="sng" algn="ctr">
                <a:solidFill>
                  <a:schemeClr val="tx1"/>
                </a:solidFill>
                <a:prstDash val="solid"/>
                <a:miter lim="800000"/>
                <a:headEnd/>
                <a:tailEnd/>
              </a14:hiddenLine>
            </a:ext>
          </a:extLst>
        </p:spPr>
      </p:pic>
      <p:pic>
        <p:nvPicPr>
          <p:cNvPr id="21" name="Picture 36"/>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4200" y="5160307"/>
            <a:ext cx="3123907" cy="228285"/>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cap="flat" cmpd="sng" algn="ctr">
                <a:solidFill>
                  <a:schemeClr val="tx1"/>
                </a:solidFill>
                <a:prstDash val="solid"/>
                <a:miter lim="800000"/>
                <a:headEnd/>
                <a:tailEnd/>
              </a14:hiddenLine>
            </a:ext>
          </a:extLst>
        </p:spPr>
      </p:pic>
      <p:pic>
        <p:nvPicPr>
          <p:cNvPr id="22" name="Picture 36"/>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4200" y="5379764"/>
            <a:ext cx="3123907" cy="251114"/>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cap="flat" cmpd="sng" algn="ctr">
                <a:solidFill>
                  <a:schemeClr val="tx1"/>
                </a:solidFill>
                <a:prstDash val="solid"/>
                <a:miter lim="800000"/>
                <a:headEnd/>
                <a:tailEnd/>
              </a14:hiddenLine>
            </a:ext>
          </a:extLst>
        </p:spPr>
      </p:pic>
      <p:pic>
        <p:nvPicPr>
          <p:cNvPr id="23" name="Picture 36"/>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0645" y="5678838"/>
            <a:ext cx="3123907" cy="251114"/>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cap="flat" cmpd="sng" algn="ctr">
                <a:solidFill>
                  <a:schemeClr val="tx1"/>
                </a:solidFill>
                <a:prstDash val="solid"/>
                <a:miter lim="800000"/>
                <a:headEnd/>
                <a:tailEnd/>
              </a14:hiddenLine>
            </a:ext>
          </a:extLst>
        </p:spPr>
      </p:pic>
      <p:pic>
        <p:nvPicPr>
          <p:cNvPr id="25" name="Picture 36"/>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2340" y="4912371"/>
            <a:ext cx="4157921" cy="228285"/>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cap="flat" cmpd="sng" algn="ctr">
                <a:solidFill>
                  <a:schemeClr val="tx1"/>
                </a:solidFill>
                <a:prstDash val="solid"/>
                <a:miter lim="800000"/>
                <a:headEnd/>
                <a:tailEnd/>
              </a14:hiddenLine>
            </a:ext>
          </a:extLst>
        </p:spPr>
      </p:pic>
      <p:pic>
        <p:nvPicPr>
          <p:cNvPr id="26" name="Picture 36"/>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0904" y="5167952"/>
            <a:ext cx="4157921" cy="228285"/>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cap="flat" cmpd="sng" algn="ctr">
                <a:solidFill>
                  <a:schemeClr val="tx1"/>
                </a:solidFill>
                <a:prstDash val="solid"/>
                <a:miter lim="800000"/>
                <a:headEnd/>
                <a:tailEnd/>
              </a14:hiddenLine>
            </a:ext>
          </a:extLst>
        </p:spPr>
      </p:pic>
      <p:pic>
        <p:nvPicPr>
          <p:cNvPr id="27" name="Picture 36"/>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0904" y="5461652"/>
            <a:ext cx="4157921" cy="251114"/>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cap="flat" cmpd="sng" algn="ctr">
                <a:solidFill>
                  <a:schemeClr val="tx1"/>
                </a:solidFill>
                <a:prstDash val="solid"/>
                <a:miter lim="800000"/>
                <a:headEnd/>
                <a:tailEnd/>
              </a14:hiddenLine>
            </a:ext>
          </a:extLst>
        </p:spPr>
      </p:pic>
      <p:sp>
        <p:nvSpPr>
          <p:cNvPr id="16"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2 </a:t>
            </a:r>
            <a:endParaRPr lang="en-US" altLang="en-US" dirty="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1"/>
                                        </p:tgtEl>
                                      </p:cBhvr>
                                    </p:animEffect>
                                    <p:set>
                                      <p:cBhvr>
                                        <p:cTn id="12" dur="1" fill="hold">
                                          <p:stCondLst>
                                            <p:cond delay="499"/>
                                          </p:stCondLst>
                                        </p:cTn>
                                        <p:tgtEl>
                                          <p:spTgt spid="2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22"/>
                                        </p:tgtEl>
                                      </p:cBhvr>
                                    </p:animEffect>
                                    <p:set>
                                      <p:cBhvr>
                                        <p:cTn id="17" dur="1" fill="hold">
                                          <p:stCondLst>
                                            <p:cond delay="499"/>
                                          </p:stCondLst>
                                        </p:cTn>
                                        <p:tgtEl>
                                          <p:spTgt spid="2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23"/>
                                        </p:tgtEl>
                                      </p:cBhvr>
                                    </p:animEffect>
                                    <p:set>
                                      <p:cBhvr>
                                        <p:cTn id="22" dur="1" fill="hold">
                                          <p:stCondLst>
                                            <p:cond delay="499"/>
                                          </p:stCondLst>
                                        </p:cTn>
                                        <p:tgtEl>
                                          <p:spTgt spid="2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up)">
                                      <p:cBhvr>
                                        <p:cTn id="27" dur="500"/>
                                        <p:tgtEl>
                                          <p:spTgt spid="17"/>
                                        </p:tgtEl>
                                      </p:cBhvr>
                                    </p:animEffect>
                                  </p:childTnLst>
                                </p:cTn>
                              </p:par>
                            </p:childTnLst>
                          </p:cTn>
                        </p:par>
                        <p:par>
                          <p:cTn id="28" fill="hold">
                            <p:stCondLst>
                              <p:cond delay="500"/>
                            </p:stCondLst>
                            <p:childTnLst>
                              <p:par>
                                <p:cTn id="29" presetID="10" presetClass="exit" presetSubtype="0" fill="hold" nodeType="afterEffect">
                                  <p:stCondLst>
                                    <p:cond delay="0"/>
                                  </p:stCondLst>
                                  <p:childTnLst>
                                    <p:animEffect transition="out" filter="fade">
                                      <p:cBhvr>
                                        <p:cTn id="30" dur="500"/>
                                        <p:tgtEl>
                                          <p:spTgt spid="25"/>
                                        </p:tgtEl>
                                      </p:cBhvr>
                                    </p:animEffect>
                                    <p:set>
                                      <p:cBhvr>
                                        <p:cTn id="31" dur="1" fill="hold">
                                          <p:stCondLst>
                                            <p:cond delay="499"/>
                                          </p:stCondLst>
                                        </p:cTn>
                                        <p:tgtEl>
                                          <p:spTgt spid="25"/>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26"/>
                                        </p:tgtEl>
                                      </p:cBhvr>
                                    </p:animEffect>
                                    <p:set>
                                      <p:cBhvr>
                                        <p:cTn id="36" dur="1" fill="hold">
                                          <p:stCondLst>
                                            <p:cond delay="499"/>
                                          </p:stCondLst>
                                        </p:cTn>
                                        <p:tgtEl>
                                          <p:spTgt spid="26"/>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27"/>
                                        </p:tgtEl>
                                      </p:cBhvr>
                                    </p:animEffect>
                                    <p:set>
                                      <p:cBhvr>
                                        <p:cTn id="41"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4"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034" y="1600200"/>
            <a:ext cx="8633460" cy="390985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pic>
      <p:sp>
        <p:nvSpPr>
          <p:cNvPr id="256016" name="Rectangle 16"/>
          <p:cNvSpPr>
            <a:spLocks noChangeArrowheads="1"/>
          </p:cNvSpPr>
          <p:nvPr/>
        </p:nvSpPr>
        <p:spPr bwMode="auto">
          <a:xfrm>
            <a:off x="5651426" y="1381757"/>
            <a:ext cx="3035374" cy="1452961"/>
          </a:xfrm>
          <a:prstGeom prst="rect">
            <a:avLst/>
          </a:prstGeom>
          <a:solidFill>
            <a:schemeClr val="accent3"/>
          </a:solidFill>
          <a:ln w="12700" algn="ctr">
            <a:solidFill>
              <a:schemeClr val="tx1"/>
            </a:solidFill>
            <a:miter lim="800000"/>
            <a:headEnd/>
            <a:tailEnd/>
          </a:ln>
          <a:effectLst>
            <a:innerShdw blurRad="114300">
              <a:prstClr val="black"/>
            </a:innerShdw>
          </a:effectLst>
        </p:spPr>
        <p:txBody>
          <a:bodyPr wrap="square" lIns="90488" tIns="44450" rIns="90488" bIns="44450" anchor="ctr" anchorCtr="0">
            <a:spAutoFit/>
          </a:bodyPr>
          <a:lstStyle/>
          <a:p>
            <a:pPr marL="109538"/>
            <a:r>
              <a:rPr lang="en-US" sz="1600" i="0" dirty="0" smtClean="0">
                <a:solidFill>
                  <a:srgbClr val="CC0000"/>
                </a:solidFill>
                <a:effectLst/>
                <a:latin typeface="Liberation Sans" panose="020B0604020202020204" pitchFamily="34" charset="0"/>
              </a:rPr>
              <a:t>▼ HELPFUL HINT</a:t>
            </a:r>
            <a:endParaRPr lang="en-US" altLang="en-US" sz="1600" i="0" dirty="0" smtClean="0">
              <a:solidFill>
                <a:srgbClr val="CC0000"/>
              </a:solidFill>
              <a:effectLst/>
              <a:latin typeface="Liberation Sans" panose="020B0604020202020204" pitchFamily="34" charset="0"/>
            </a:endParaRPr>
          </a:p>
          <a:p>
            <a:pPr marL="109538"/>
            <a:r>
              <a:rPr lang="en-US" altLang="en-US" sz="1600" b="0" i="0" dirty="0" smtClean="0">
                <a:solidFill>
                  <a:schemeClr val="tx1"/>
                </a:solidFill>
                <a:effectLst/>
                <a:latin typeface="Liberation Sans" panose="020B0604020202020204" pitchFamily="34" charset="0"/>
              </a:rPr>
              <a:t>Another </a:t>
            </a:r>
            <a:r>
              <a:rPr lang="en-US" altLang="en-US" sz="1600" b="0" i="0" dirty="0">
                <a:solidFill>
                  <a:schemeClr val="tx1"/>
                </a:solidFill>
                <a:effectLst/>
                <a:latin typeface="Liberation Sans" panose="020B0604020202020204" pitchFamily="34" charset="0"/>
              </a:rPr>
              <a:t>way </a:t>
            </a:r>
            <a:r>
              <a:rPr lang="en-US" altLang="en-US" sz="1600" b="0" i="0" dirty="0" smtClean="0">
                <a:solidFill>
                  <a:schemeClr val="tx1"/>
                </a:solidFill>
                <a:effectLst/>
                <a:latin typeface="Liberation Sans" panose="020B0604020202020204" pitchFamily="34" charset="0"/>
              </a:rPr>
              <a:t>of thinking </a:t>
            </a:r>
            <a:r>
              <a:rPr lang="en-US" altLang="en-US" sz="1600" b="0" i="0" dirty="0">
                <a:solidFill>
                  <a:schemeClr val="tx1"/>
                </a:solidFill>
                <a:effectLst/>
                <a:latin typeface="Liberation Sans" panose="020B0604020202020204" pitchFamily="34" charset="0"/>
              </a:rPr>
              <a:t>about the </a:t>
            </a:r>
            <a:r>
              <a:rPr lang="en-US" altLang="en-US" sz="1600" b="0" i="0" dirty="0" smtClean="0">
                <a:solidFill>
                  <a:schemeClr val="tx1"/>
                </a:solidFill>
                <a:effectLst/>
                <a:latin typeface="Liberation Sans" panose="020B0604020202020204" pitchFamily="34" charset="0"/>
              </a:rPr>
              <a:t>calculation of </a:t>
            </a:r>
            <a:r>
              <a:rPr lang="en-US" altLang="en-US" sz="1600" b="0" i="0" dirty="0">
                <a:solidFill>
                  <a:schemeClr val="tx1"/>
                </a:solidFill>
                <a:effectLst/>
                <a:latin typeface="Liberation Sans" panose="020B0604020202020204" pitchFamily="34" charset="0"/>
              </a:rPr>
              <a:t>LIFO </a:t>
            </a:r>
            <a:r>
              <a:rPr lang="en-US" altLang="en-US" sz="1600" b="0" i="0" dirty="0" smtClean="0">
                <a:solidFill>
                  <a:schemeClr val="tx1"/>
                </a:solidFill>
                <a:effectLst/>
                <a:latin typeface="Liberation Sans" panose="020B0604020202020204" pitchFamily="34" charset="0"/>
              </a:rPr>
              <a:t>ending inventory </a:t>
            </a:r>
            <a:r>
              <a:rPr lang="en-US" altLang="en-US" sz="1600" b="0" i="0" dirty="0">
                <a:solidFill>
                  <a:schemeClr val="tx1"/>
                </a:solidFill>
                <a:effectLst/>
                <a:latin typeface="Liberation Sans" panose="020B0604020202020204" pitchFamily="34" charset="0"/>
              </a:rPr>
              <a:t>is the </a:t>
            </a:r>
            <a:r>
              <a:rPr lang="en-US" altLang="en-US" sz="1600" b="0" i="0" dirty="0" smtClean="0">
                <a:solidFill>
                  <a:schemeClr val="tx1"/>
                </a:solidFill>
                <a:effectLst/>
                <a:latin typeface="Liberation Sans" panose="020B0604020202020204" pitchFamily="34" charset="0"/>
              </a:rPr>
              <a:t>FISH assumption—first </a:t>
            </a:r>
            <a:r>
              <a:rPr lang="en-US" altLang="en-US" sz="1600" b="0" i="0" dirty="0">
                <a:solidFill>
                  <a:schemeClr val="tx1"/>
                </a:solidFill>
                <a:effectLst/>
                <a:latin typeface="Liberation Sans" panose="020B0604020202020204" pitchFamily="34" charset="0"/>
              </a:rPr>
              <a:t>in still here.</a:t>
            </a:r>
          </a:p>
        </p:txBody>
      </p:sp>
      <p:sp>
        <p:nvSpPr>
          <p:cNvPr id="9"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r>
              <a:rPr lang="en-US" altLang="en-US" sz="3200" i="0" dirty="0" smtClean="0">
                <a:solidFill>
                  <a:srgbClr val="CC0000"/>
                </a:solidFill>
                <a:effectLst/>
                <a:latin typeface="Liberation Sans" panose="020B0604020202020204" pitchFamily="34" charset="0"/>
              </a:rPr>
              <a:t>Last-In</a:t>
            </a:r>
            <a:r>
              <a:rPr lang="en-US" altLang="en-US" sz="3200" i="0" dirty="0">
                <a:solidFill>
                  <a:srgbClr val="CC0000"/>
                </a:solidFill>
                <a:effectLst/>
                <a:latin typeface="Liberation Sans" panose="020B0604020202020204" pitchFamily="34" charset="0"/>
              </a:rPr>
              <a:t>, First-Out </a:t>
            </a:r>
            <a:r>
              <a:rPr lang="en-US" altLang="en-US" sz="3200" i="0" dirty="0" smtClean="0">
                <a:solidFill>
                  <a:srgbClr val="CC0000"/>
                </a:solidFill>
                <a:effectLst/>
                <a:latin typeface="Liberation Sans" panose="020B0604020202020204" pitchFamily="34" charset="0"/>
              </a:rPr>
              <a:t>(LIFO</a:t>
            </a:r>
            <a:r>
              <a:rPr lang="en-US" altLang="en-US" sz="3200" i="0" dirty="0">
                <a:solidFill>
                  <a:srgbClr val="CC0000"/>
                </a:solidFill>
                <a:effectLst/>
                <a:latin typeface="Liberation Sans" panose="020B0604020202020204" pitchFamily="34" charset="0"/>
              </a:rPr>
              <a:t>)</a:t>
            </a:r>
          </a:p>
          <a:p>
            <a:pPr algn="l"/>
            <a:endParaRPr lang="en-US" altLang="en-US" sz="3200" b="1" i="0" dirty="0">
              <a:solidFill>
                <a:srgbClr val="CC0000"/>
              </a:solidFill>
              <a:effectLst/>
              <a:latin typeface="Liberation Sans" panose="020B0604020202020204" pitchFamily="34" charset="0"/>
            </a:endParaRPr>
          </a:p>
        </p:txBody>
      </p:sp>
      <p:sp>
        <p:nvSpPr>
          <p:cNvPr id="10"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11" name="Rectangle 10"/>
          <p:cNvSpPr/>
          <p:nvPr/>
        </p:nvSpPr>
        <p:spPr>
          <a:xfrm>
            <a:off x="762000" y="5486400"/>
            <a:ext cx="2743200" cy="461665"/>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28575" cap="sq">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200" i="0" dirty="0">
                <a:solidFill>
                  <a:schemeClr val="tx1"/>
                </a:solidFill>
                <a:effectLst/>
                <a:latin typeface="Liberation Sans" panose="020B0604020202020204" pitchFamily="34" charset="0"/>
              </a:rPr>
              <a:t>ILLUSTRATION </a:t>
            </a:r>
            <a:r>
              <a:rPr lang="en-US" sz="1200" i="0" dirty="0" smtClean="0">
                <a:solidFill>
                  <a:schemeClr val="tx1"/>
                </a:solidFill>
                <a:effectLst/>
                <a:latin typeface="Liberation Sans" panose="020B0604020202020204" pitchFamily="34" charset="0"/>
              </a:rPr>
              <a:t>6-8</a:t>
            </a:r>
          </a:p>
          <a:p>
            <a:r>
              <a:rPr lang="en-US" sz="1200" b="0" i="0" dirty="0" smtClean="0">
                <a:solidFill>
                  <a:schemeClr val="tx1"/>
                </a:solidFill>
                <a:effectLst/>
                <a:latin typeface="Liberation Sans" panose="020B0604020202020204" pitchFamily="34" charset="0"/>
              </a:rPr>
              <a:t>Allocation </a:t>
            </a:r>
            <a:r>
              <a:rPr lang="en-US" sz="1200" b="0" i="0" dirty="0">
                <a:solidFill>
                  <a:schemeClr val="tx1"/>
                </a:solidFill>
                <a:effectLst/>
                <a:latin typeface="Liberation Sans" panose="020B0604020202020204" pitchFamily="34" charset="0"/>
              </a:rPr>
              <a:t>of </a:t>
            </a:r>
            <a:r>
              <a:rPr lang="en-US" sz="1200" b="0" i="0" dirty="0" smtClean="0">
                <a:solidFill>
                  <a:schemeClr val="tx1"/>
                </a:solidFill>
                <a:effectLst/>
                <a:latin typeface="Liberation Sans" panose="020B0604020202020204" pitchFamily="34" charset="0"/>
              </a:rPr>
              <a:t>costs—LIFO method</a:t>
            </a:r>
            <a:endParaRPr lang="en-US" sz="1200" b="0" i="0" dirty="0">
              <a:solidFill>
                <a:schemeClr val="tx1"/>
              </a:solidFill>
              <a:effectLst/>
              <a:latin typeface="Liberation Sans" panose="020B0604020202020204" pitchFamily="34" charset="0"/>
            </a:endParaRPr>
          </a:p>
        </p:txBody>
      </p:sp>
      <p:sp>
        <p:nvSpPr>
          <p:cNvPr id="7"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2 </a:t>
            </a:r>
            <a:endParaRPr lang="en-US" altLang="en-US" dirty="0"/>
          </a:p>
        </p:txBody>
      </p:sp>
    </p:spTree>
  </p:cSld>
  <p:clrMapOvr>
    <a:masterClrMapping/>
  </p:clrMapOvr>
  <p:transition>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62" name="Rectangle 14"/>
          <p:cNvSpPr>
            <a:spLocks noGrp="1" noChangeArrowheads="1"/>
          </p:cNvSpPr>
          <p:nvPr>
            <p:ph type="title"/>
          </p:nvPr>
        </p:nvSpPr>
        <p:spPr bwMode="auto">
          <a:xfrm>
            <a:off x="457200" y="457200"/>
            <a:ext cx="8229600" cy="560388"/>
          </a:xfrm>
          <a:prstGeom prst="rect">
            <a:avLst/>
          </a:prstGeom>
          <a:solidFill>
            <a:srgbClr val="0066CC"/>
          </a:solidFill>
          <a:ln w="38100" cap="flat" algn="ctr">
            <a:solidFill>
              <a:srgbClr val="7F7F7F"/>
            </a:solidFill>
            <a:miter lim="800000"/>
            <a:headEnd/>
            <a:tailEnd/>
          </a:ln>
          <a:effectLst/>
        </p:spPr>
        <p:txBody>
          <a:bodyPr vert="horz" wrap="square" lIns="90488" tIns="44450" rIns="90488" bIns="44450" numCol="1" anchor="t" anchorCtr="0" compatLnSpc="1">
            <a:prstTxWarp prst="textNoShape">
              <a:avLst/>
            </a:prstTxWarp>
          </a:bodyPr>
          <a:lstStyle/>
          <a:p>
            <a:pPr marL="109538"/>
            <a:r>
              <a:rPr lang="en-US" altLang="en-US" i="0" dirty="0" smtClean="0">
                <a:solidFill>
                  <a:schemeClr val="bg1"/>
                </a:solidFill>
                <a:effectLst>
                  <a:outerShdw blurRad="38100" dist="38100" dir="2700000" algn="tl">
                    <a:srgbClr val="000000"/>
                  </a:outerShdw>
                </a:effectLst>
                <a:latin typeface="Liberation Sans" panose="020B0604020202020204" pitchFamily="34" charset="0"/>
              </a:rPr>
              <a:t>CHAPTER OUTLINE</a:t>
            </a:r>
          </a:p>
        </p:txBody>
      </p:sp>
      <p:sp>
        <p:nvSpPr>
          <p:cNvPr id="3" name="Rounded Rectangle 2"/>
          <p:cNvSpPr/>
          <p:nvPr/>
        </p:nvSpPr>
        <p:spPr bwMode="auto">
          <a:xfrm>
            <a:off x="677840" y="1752601"/>
            <a:ext cx="7772400" cy="1065824"/>
          </a:xfrm>
          <a:prstGeom prst="roundRect">
            <a:avLst/>
          </a:prstGeom>
          <a:solidFill>
            <a:srgbClr val="FFFFC5"/>
          </a:solidFill>
          <a:ln w="12700" cap="sq" cmpd="sng" algn="ctr">
            <a:solidFill>
              <a:schemeClr val="tx1"/>
            </a:solidFill>
            <a:prstDash val="solid"/>
            <a:round/>
            <a:headEnd type="none" w="sm" len="sm"/>
            <a:tailEnd type="none" w="sm" len="sm"/>
          </a:ln>
          <a:effectLst>
            <a:innerShdw blurRad="114300">
              <a:prstClr val="black"/>
            </a:innerShdw>
          </a:effectLst>
        </p:spPr>
        <p:txBody>
          <a:bodyPr vert="horz" wrap="square" lIns="91440" tIns="91440" rIns="182880" bIns="91440" numCol="1" rtlCol="0" anchor="ctr" anchorCtr="0" compatLnSpc="1">
            <a:prstTxWarp prst="textNoShape">
              <a:avLst/>
            </a:prstTxWarp>
            <a:spAutoFit/>
          </a:bodyPr>
          <a:lstStyle/>
          <a:p>
            <a:pPr marL="804863">
              <a:lnSpc>
                <a:spcPct val="110000"/>
              </a:lnSpc>
            </a:pPr>
            <a:r>
              <a:rPr lang="en-US" sz="2300" i="0" dirty="0">
                <a:solidFill>
                  <a:schemeClr val="tx1"/>
                </a:solidFill>
                <a:effectLst/>
                <a:latin typeface="Liberation Sans" panose="020B0604020202020204" pitchFamily="34" charset="0"/>
              </a:rPr>
              <a:t>Discuss how to classify and determine</a:t>
            </a:r>
          </a:p>
          <a:p>
            <a:pPr marL="804863">
              <a:lnSpc>
                <a:spcPct val="110000"/>
              </a:lnSpc>
            </a:pPr>
            <a:r>
              <a:rPr lang="en-US" sz="2300" i="0" dirty="0">
                <a:solidFill>
                  <a:schemeClr val="tx1"/>
                </a:solidFill>
                <a:effectLst/>
                <a:latin typeface="Liberation Sans" panose="020B0604020202020204" pitchFamily="34" charset="0"/>
              </a:rPr>
              <a:t>inventory.</a:t>
            </a:r>
          </a:p>
        </p:txBody>
      </p:sp>
      <p:cxnSp>
        <p:nvCxnSpPr>
          <p:cNvPr id="5" name="Straight Connector 4"/>
          <p:cNvCxnSpPr/>
          <p:nvPr/>
        </p:nvCxnSpPr>
        <p:spPr bwMode="auto">
          <a:xfrm>
            <a:off x="1439840" y="1942610"/>
            <a:ext cx="0" cy="685800"/>
          </a:xfrm>
          <a:prstGeom prst="line">
            <a:avLst/>
          </a:prstGeom>
          <a:solidFill>
            <a:schemeClr val="accent1"/>
          </a:solidFill>
          <a:ln w="38100" cap="sq" cmpd="sng" algn="ctr">
            <a:solidFill>
              <a:schemeClr val="tx1"/>
            </a:solidFill>
            <a:prstDash val="solid"/>
            <a:round/>
            <a:headEnd type="none" w="sm" len="sm"/>
            <a:tailEnd type="none" w="sm" len="sm"/>
          </a:ln>
          <a:effectLst/>
        </p:spPr>
      </p:cxnSp>
      <p:sp>
        <p:nvSpPr>
          <p:cNvPr id="6" name="TextBox 5"/>
          <p:cNvSpPr txBox="1"/>
          <p:nvPr/>
        </p:nvSpPr>
        <p:spPr>
          <a:xfrm>
            <a:off x="865909" y="1983554"/>
            <a:ext cx="554182" cy="584775"/>
          </a:xfrm>
          <a:prstGeom prst="rect">
            <a:avLst/>
          </a:prstGeom>
          <a:noFill/>
        </p:spPr>
        <p:txBody>
          <a:bodyPr wrap="square" rtlCol="0">
            <a:spAutoFit/>
          </a:bodyPr>
          <a:lstStyle/>
          <a:p>
            <a:pPr algn="ctr"/>
            <a:r>
              <a:rPr lang="en-US" sz="3200" i="0" dirty="0" smtClean="0">
                <a:solidFill>
                  <a:srgbClr val="E20000"/>
                </a:solidFill>
                <a:effectLst/>
                <a:latin typeface="+mn-lt"/>
              </a:rPr>
              <a:t>1</a:t>
            </a:r>
            <a:endParaRPr lang="en-US" sz="3200" i="0" dirty="0">
              <a:solidFill>
                <a:srgbClr val="E20000"/>
              </a:solidFill>
              <a:effectLst/>
              <a:latin typeface="+mn-lt"/>
            </a:endParaRPr>
          </a:p>
        </p:txBody>
      </p:sp>
      <p:sp>
        <p:nvSpPr>
          <p:cNvPr id="7" name="Rectangle 6"/>
          <p:cNvSpPr/>
          <p:nvPr/>
        </p:nvSpPr>
        <p:spPr bwMode="auto">
          <a:xfrm>
            <a:off x="457200" y="457200"/>
            <a:ext cx="8229600" cy="5410200"/>
          </a:xfrm>
          <a:prstGeom prst="rect">
            <a:avLst/>
          </a:prstGeom>
          <a:noFill/>
          <a:ln w="38100" cap="sq" cmpd="sng" algn="ctr">
            <a:solidFill>
              <a:srgbClr val="7F7F7F"/>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12" name="Rounded Rectangle 11"/>
          <p:cNvSpPr/>
          <p:nvPr/>
        </p:nvSpPr>
        <p:spPr bwMode="auto">
          <a:xfrm>
            <a:off x="677840" y="3125178"/>
            <a:ext cx="7772400" cy="1065824"/>
          </a:xfrm>
          <a:prstGeom prst="roundRect">
            <a:avLst/>
          </a:prstGeom>
          <a:solidFill>
            <a:srgbClr val="FFFFC5"/>
          </a:solidFill>
          <a:ln w="12700" cap="sq" cmpd="sng" algn="ctr">
            <a:solidFill>
              <a:schemeClr val="tx1"/>
            </a:solidFill>
            <a:prstDash val="solid"/>
            <a:round/>
            <a:headEnd type="none" w="sm" len="sm"/>
            <a:tailEnd type="none" w="sm" len="sm"/>
          </a:ln>
          <a:effectLst>
            <a:innerShdw blurRad="114300">
              <a:prstClr val="black"/>
            </a:innerShdw>
          </a:effectLst>
        </p:spPr>
        <p:txBody>
          <a:bodyPr vert="horz" wrap="square" lIns="91440" tIns="91440" rIns="182880" bIns="91440" numCol="1" rtlCol="0" anchor="ctr" anchorCtr="0" compatLnSpc="1">
            <a:prstTxWarp prst="textNoShape">
              <a:avLst/>
            </a:prstTxWarp>
            <a:spAutoFit/>
          </a:bodyPr>
          <a:lstStyle/>
          <a:p>
            <a:pPr marL="804863">
              <a:lnSpc>
                <a:spcPct val="110000"/>
              </a:lnSpc>
            </a:pPr>
            <a:r>
              <a:rPr lang="en-US" sz="2300" i="0" dirty="0">
                <a:solidFill>
                  <a:schemeClr val="tx1"/>
                </a:solidFill>
                <a:effectLst/>
                <a:latin typeface="Liberation Sans" panose="020B0604020202020204" pitchFamily="34" charset="0"/>
              </a:rPr>
              <a:t>Apply inventory cost </a:t>
            </a:r>
            <a:r>
              <a:rPr lang="en-US" sz="2300" i="0" dirty="0" smtClean="0">
                <a:solidFill>
                  <a:schemeClr val="tx1"/>
                </a:solidFill>
                <a:effectLst/>
                <a:latin typeface="Liberation Sans" panose="020B0604020202020204" pitchFamily="34" charset="0"/>
              </a:rPr>
              <a:t>flow methods and </a:t>
            </a:r>
            <a:r>
              <a:rPr lang="en-US" sz="2300" i="0" dirty="0">
                <a:solidFill>
                  <a:schemeClr val="tx1"/>
                </a:solidFill>
                <a:effectLst/>
                <a:latin typeface="Liberation Sans" panose="020B0604020202020204" pitchFamily="34" charset="0"/>
              </a:rPr>
              <a:t>discuss their </a:t>
            </a:r>
            <a:r>
              <a:rPr lang="en-US" sz="2300" i="0" dirty="0" smtClean="0">
                <a:solidFill>
                  <a:schemeClr val="tx1"/>
                </a:solidFill>
                <a:effectLst/>
                <a:latin typeface="Liberation Sans" panose="020B0604020202020204" pitchFamily="34" charset="0"/>
              </a:rPr>
              <a:t>financial </a:t>
            </a:r>
            <a:r>
              <a:rPr lang="en-US" sz="2300" i="0" dirty="0">
                <a:solidFill>
                  <a:schemeClr val="tx1"/>
                </a:solidFill>
                <a:effectLst/>
                <a:latin typeface="Liberation Sans" panose="020B0604020202020204" pitchFamily="34" charset="0"/>
              </a:rPr>
              <a:t>effects.</a:t>
            </a:r>
          </a:p>
        </p:txBody>
      </p:sp>
      <p:cxnSp>
        <p:nvCxnSpPr>
          <p:cNvPr id="13" name="Straight Connector 12"/>
          <p:cNvCxnSpPr/>
          <p:nvPr/>
        </p:nvCxnSpPr>
        <p:spPr bwMode="auto">
          <a:xfrm>
            <a:off x="1439840" y="3315186"/>
            <a:ext cx="0" cy="685800"/>
          </a:xfrm>
          <a:prstGeom prst="line">
            <a:avLst/>
          </a:prstGeom>
          <a:solidFill>
            <a:schemeClr val="accent1"/>
          </a:solidFill>
          <a:ln w="38100" cap="sq" cmpd="sng" algn="ctr">
            <a:solidFill>
              <a:schemeClr val="tx1"/>
            </a:solidFill>
            <a:prstDash val="solid"/>
            <a:round/>
            <a:headEnd type="none" w="sm" len="sm"/>
            <a:tailEnd type="none" w="sm" len="sm"/>
          </a:ln>
          <a:effectLst/>
        </p:spPr>
      </p:cxnSp>
      <p:sp>
        <p:nvSpPr>
          <p:cNvPr id="14" name="TextBox 13"/>
          <p:cNvSpPr txBox="1"/>
          <p:nvPr/>
        </p:nvSpPr>
        <p:spPr>
          <a:xfrm>
            <a:off x="865909" y="3356130"/>
            <a:ext cx="554182" cy="584775"/>
          </a:xfrm>
          <a:prstGeom prst="rect">
            <a:avLst/>
          </a:prstGeom>
          <a:noFill/>
        </p:spPr>
        <p:txBody>
          <a:bodyPr wrap="square" rtlCol="0">
            <a:spAutoFit/>
          </a:bodyPr>
          <a:lstStyle/>
          <a:p>
            <a:pPr algn="ctr"/>
            <a:r>
              <a:rPr lang="en-US" sz="3200" i="0" dirty="0" smtClean="0">
                <a:solidFill>
                  <a:srgbClr val="E20000"/>
                </a:solidFill>
                <a:effectLst/>
                <a:latin typeface="+mn-lt"/>
              </a:rPr>
              <a:t>2</a:t>
            </a:r>
            <a:endParaRPr lang="en-US" sz="3200" i="0" dirty="0">
              <a:solidFill>
                <a:srgbClr val="E20000"/>
              </a:solidFill>
              <a:effectLst/>
              <a:latin typeface="+mn-lt"/>
            </a:endParaRPr>
          </a:p>
        </p:txBody>
      </p:sp>
      <p:sp>
        <p:nvSpPr>
          <p:cNvPr id="8" name="TextBox 7"/>
          <p:cNvSpPr txBox="1"/>
          <p:nvPr/>
        </p:nvSpPr>
        <p:spPr>
          <a:xfrm>
            <a:off x="587992" y="1156648"/>
            <a:ext cx="5181600" cy="484909"/>
          </a:xfrm>
          <a:prstGeom prst="rect">
            <a:avLst/>
          </a:prstGeom>
          <a:noFill/>
          <a:ln w="38100" cap="flat" algn="ctr">
            <a:noFill/>
            <a:miter lim="800000"/>
            <a:headEnd/>
            <a:tailEnd/>
          </a:ln>
          <a:effectLst/>
        </p:spPr>
        <p:txBody>
          <a:bodyPr vert="horz" wrap="square" lIns="90488" tIns="44450" rIns="90488" bIns="44450" numCol="1" anchor="t" anchorCtr="0" compatLnSpc="1">
            <a:prstTxWarp prst="textNoShape">
              <a:avLst/>
            </a:prstTxWarp>
          </a:bodyPr>
          <a:lstStyle>
            <a:lvl1pPr marL="109538" algn="ctr">
              <a:defRPr sz="3000" i="0">
                <a:solidFill>
                  <a:schemeClr val="bg1"/>
                </a:solidFill>
                <a:effectLst>
                  <a:outerShdw blurRad="38100" dist="38100" dir="2700000" algn="tl">
                    <a:srgbClr val="000000"/>
                  </a:outerShdw>
                </a:effectLst>
                <a:latin typeface="Liberation Sans" panose="020B0604020202020204" pitchFamily="34" charset="0"/>
                <a:ea typeface="+mj-ea"/>
                <a:cs typeface="+mj-cs"/>
              </a:defRPr>
            </a:lvl1pPr>
            <a:lvl2pPr algn="ctr">
              <a:defRPr sz="3000">
                <a:effectLst>
                  <a:outerShdw blurRad="38100" dist="38100" dir="2700000" algn="tl">
                    <a:srgbClr val="C0C0C0"/>
                  </a:outerShdw>
                </a:effectLst>
              </a:defRPr>
            </a:lvl2pPr>
            <a:lvl3pPr algn="ctr">
              <a:defRPr sz="3000">
                <a:effectLst>
                  <a:outerShdw blurRad="38100" dist="38100" dir="2700000" algn="tl">
                    <a:srgbClr val="C0C0C0"/>
                  </a:outerShdw>
                </a:effectLst>
              </a:defRPr>
            </a:lvl3pPr>
            <a:lvl4pPr algn="ctr">
              <a:defRPr sz="3000">
                <a:effectLst>
                  <a:outerShdw blurRad="38100" dist="38100" dir="2700000" algn="tl">
                    <a:srgbClr val="C0C0C0"/>
                  </a:outerShdw>
                </a:effectLst>
              </a:defRPr>
            </a:lvl4pPr>
            <a:lvl5pPr algn="ctr">
              <a:defRPr sz="3000">
                <a:effectLst>
                  <a:outerShdw blurRad="38100" dist="38100" dir="2700000" algn="tl">
                    <a:srgbClr val="C0C0C0"/>
                  </a:outerShdw>
                </a:effectLst>
              </a:defRPr>
            </a:lvl5pPr>
            <a:lvl6pPr marL="457200" algn="ctr" eaLnBrk="0" fontAlgn="base" hangingPunct="0">
              <a:spcBef>
                <a:spcPct val="0"/>
              </a:spcBef>
              <a:spcAft>
                <a:spcPct val="0"/>
              </a:spcAft>
              <a:defRPr sz="3000">
                <a:solidFill>
                  <a:schemeClr val="tx1"/>
                </a:solidFill>
                <a:effectLst>
                  <a:outerShdw blurRad="38100" dist="38100" dir="2700000" algn="tl">
                    <a:srgbClr val="FFFFFF"/>
                  </a:outerShdw>
                </a:effectLst>
              </a:defRPr>
            </a:lvl6pPr>
            <a:lvl7pPr marL="914400" algn="ctr" eaLnBrk="0" fontAlgn="base" hangingPunct="0">
              <a:spcBef>
                <a:spcPct val="0"/>
              </a:spcBef>
              <a:spcAft>
                <a:spcPct val="0"/>
              </a:spcAft>
              <a:defRPr sz="3000">
                <a:solidFill>
                  <a:schemeClr val="tx1"/>
                </a:solidFill>
                <a:effectLst>
                  <a:outerShdw blurRad="38100" dist="38100" dir="2700000" algn="tl">
                    <a:srgbClr val="FFFFFF"/>
                  </a:outerShdw>
                </a:effectLst>
              </a:defRPr>
            </a:lvl7pPr>
            <a:lvl8pPr marL="1371600" algn="ctr" eaLnBrk="0" fontAlgn="base" hangingPunct="0">
              <a:spcBef>
                <a:spcPct val="0"/>
              </a:spcBef>
              <a:spcAft>
                <a:spcPct val="0"/>
              </a:spcAft>
              <a:defRPr sz="3000">
                <a:solidFill>
                  <a:schemeClr val="tx1"/>
                </a:solidFill>
                <a:effectLst>
                  <a:outerShdw blurRad="38100" dist="38100" dir="2700000" algn="tl">
                    <a:srgbClr val="FFFFFF"/>
                  </a:outerShdw>
                </a:effectLst>
              </a:defRPr>
            </a:lvl8pPr>
            <a:lvl9pPr marL="1828800" algn="ctr" eaLnBrk="0" fontAlgn="base" hangingPunct="0">
              <a:spcBef>
                <a:spcPct val="0"/>
              </a:spcBef>
              <a:spcAft>
                <a:spcPct val="0"/>
              </a:spcAft>
              <a:defRPr sz="3000">
                <a:solidFill>
                  <a:schemeClr val="tx1"/>
                </a:solidFill>
                <a:effectLst>
                  <a:outerShdw blurRad="38100" dist="38100" dir="2700000" algn="tl">
                    <a:srgbClr val="FFFFFF"/>
                  </a:outerShdw>
                </a:effectLst>
              </a:defRPr>
            </a:lvl9pPr>
          </a:lstStyle>
          <a:p>
            <a:pPr algn="l"/>
            <a:r>
              <a:rPr lang="en-US" sz="2400" dirty="0">
                <a:solidFill>
                  <a:srgbClr val="E20000"/>
                </a:solidFill>
                <a:effectLst/>
              </a:rPr>
              <a:t>LEARNING OBJECTIVES</a:t>
            </a:r>
          </a:p>
        </p:txBody>
      </p:sp>
      <p:sp>
        <p:nvSpPr>
          <p:cNvPr id="16" name="Rounded Rectangle 15"/>
          <p:cNvSpPr/>
          <p:nvPr/>
        </p:nvSpPr>
        <p:spPr bwMode="auto">
          <a:xfrm>
            <a:off x="677840" y="4496778"/>
            <a:ext cx="7772400" cy="1065824"/>
          </a:xfrm>
          <a:prstGeom prst="roundRect">
            <a:avLst/>
          </a:prstGeom>
          <a:solidFill>
            <a:srgbClr val="FFFFC5"/>
          </a:solidFill>
          <a:ln w="12700" cap="sq" cmpd="sng" algn="ctr">
            <a:solidFill>
              <a:schemeClr val="tx1"/>
            </a:solidFill>
            <a:prstDash val="solid"/>
            <a:round/>
            <a:headEnd type="none" w="sm" len="sm"/>
            <a:tailEnd type="none" w="sm" len="sm"/>
          </a:ln>
          <a:effectLst>
            <a:innerShdw blurRad="114300">
              <a:prstClr val="black"/>
            </a:innerShdw>
          </a:effectLst>
        </p:spPr>
        <p:txBody>
          <a:bodyPr vert="horz" wrap="square" lIns="91440" tIns="91440" rIns="182880" bIns="91440" numCol="1" rtlCol="0" anchor="ctr" anchorCtr="0" compatLnSpc="1">
            <a:prstTxWarp prst="textNoShape">
              <a:avLst/>
            </a:prstTxWarp>
            <a:spAutoFit/>
          </a:bodyPr>
          <a:lstStyle/>
          <a:p>
            <a:pPr marL="804863">
              <a:lnSpc>
                <a:spcPct val="110000"/>
              </a:lnSpc>
            </a:pPr>
            <a:r>
              <a:rPr lang="en-US" sz="2300" i="0" dirty="0">
                <a:solidFill>
                  <a:schemeClr val="tx1"/>
                </a:solidFill>
                <a:effectLst/>
                <a:latin typeface="Liberation Sans" panose="020B0604020202020204" pitchFamily="34" charset="0"/>
              </a:rPr>
              <a:t>Explain the statement </a:t>
            </a:r>
            <a:r>
              <a:rPr lang="en-US" sz="2300" i="0" dirty="0" smtClean="0">
                <a:solidFill>
                  <a:schemeClr val="tx1"/>
                </a:solidFill>
                <a:effectLst/>
                <a:latin typeface="Liberation Sans" panose="020B0604020202020204" pitchFamily="34" charset="0"/>
              </a:rPr>
              <a:t>presentation and </a:t>
            </a:r>
            <a:r>
              <a:rPr lang="en-US" sz="2300" i="0" dirty="0">
                <a:solidFill>
                  <a:schemeClr val="tx1"/>
                </a:solidFill>
                <a:effectLst/>
                <a:latin typeface="Liberation Sans" panose="020B0604020202020204" pitchFamily="34" charset="0"/>
              </a:rPr>
              <a:t>analysis of inventory.</a:t>
            </a:r>
          </a:p>
        </p:txBody>
      </p:sp>
      <p:cxnSp>
        <p:nvCxnSpPr>
          <p:cNvPr id="17" name="Straight Connector 16"/>
          <p:cNvCxnSpPr/>
          <p:nvPr/>
        </p:nvCxnSpPr>
        <p:spPr bwMode="auto">
          <a:xfrm>
            <a:off x="1439840" y="4686786"/>
            <a:ext cx="0" cy="685800"/>
          </a:xfrm>
          <a:prstGeom prst="line">
            <a:avLst/>
          </a:prstGeom>
          <a:solidFill>
            <a:schemeClr val="accent1"/>
          </a:solidFill>
          <a:ln w="38100" cap="sq" cmpd="sng" algn="ctr">
            <a:solidFill>
              <a:schemeClr val="tx1"/>
            </a:solidFill>
            <a:prstDash val="solid"/>
            <a:round/>
            <a:headEnd type="none" w="sm" len="sm"/>
            <a:tailEnd type="none" w="sm" len="sm"/>
          </a:ln>
          <a:effectLst/>
        </p:spPr>
      </p:cxnSp>
      <p:sp>
        <p:nvSpPr>
          <p:cNvPr id="18" name="TextBox 17"/>
          <p:cNvSpPr txBox="1"/>
          <p:nvPr/>
        </p:nvSpPr>
        <p:spPr>
          <a:xfrm>
            <a:off x="865909" y="4727730"/>
            <a:ext cx="554182" cy="584775"/>
          </a:xfrm>
          <a:prstGeom prst="rect">
            <a:avLst/>
          </a:prstGeom>
          <a:noFill/>
        </p:spPr>
        <p:txBody>
          <a:bodyPr wrap="square" rtlCol="0">
            <a:spAutoFit/>
          </a:bodyPr>
          <a:lstStyle/>
          <a:p>
            <a:pPr algn="ctr"/>
            <a:r>
              <a:rPr lang="en-US" sz="3200" i="0" dirty="0" smtClean="0">
                <a:solidFill>
                  <a:srgbClr val="E20000"/>
                </a:solidFill>
                <a:effectLst/>
                <a:latin typeface="+mn-lt"/>
              </a:rPr>
              <a:t>3</a:t>
            </a:r>
            <a:endParaRPr lang="en-US" sz="3200" i="0" dirty="0">
              <a:solidFill>
                <a:srgbClr val="E20000"/>
              </a:solidFill>
              <a:effectLst/>
              <a:latin typeface="+mn-lt"/>
            </a:endParaRPr>
          </a:p>
        </p:txBody>
      </p:sp>
    </p:spTree>
    <p:extLst>
      <p:ext uri="{BB962C8B-B14F-4D97-AF65-F5344CB8AC3E}">
        <p14:creationId xmlns:p14="http://schemas.microsoft.com/office/powerpoint/2010/main" val="28700982"/>
      </p:ext>
    </p:extLst>
  </p:cSld>
  <p:clrMapOvr>
    <a:masterClrMapping/>
  </p:clrMapOvr>
  <p:transition>
    <p:wipe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Text Box 2"/>
          <p:cNvSpPr txBox="1">
            <a:spLocks noChangeArrowheads="1"/>
          </p:cNvSpPr>
          <p:nvPr/>
        </p:nvSpPr>
        <p:spPr bwMode="auto">
          <a:xfrm>
            <a:off x="609600" y="1295400"/>
            <a:ext cx="7543800" cy="2612254"/>
          </a:xfrm>
          <a:prstGeom prst="rect">
            <a:avLst/>
          </a:prstGeom>
          <a:solidFill>
            <a:schemeClr val="bg1"/>
          </a:solidFill>
          <a:ln>
            <a:noFill/>
          </a:ln>
          <a:effectLst/>
          <a:extLst>
            <a:ext uri="{91240B29-F687-4F45-9708-019B960494DF}">
              <a14:hiddenLine xmlns:a14="http://schemas.microsoft.com/office/drawing/2010/main" w="38100" cap="sq">
                <a:solidFill>
                  <a:srgbClr val="800000"/>
                </a:solidFill>
                <a:miter lim="800000"/>
                <a:headEnd type="none" w="sm" len="sm"/>
                <a:tailEnd type="none" w="sm" len="sm"/>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square">
            <a:spAutoFit/>
          </a:bodyPr>
          <a:lstStyle>
            <a:defPPr>
              <a:defRPr lang="en-US"/>
            </a:defPPr>
            <a:lvl1pPr algn="ctr">
              <a:defRPr sz="2400">
                <a:solidFill>
                  <a:schemeClr val="tx1"/>
                </a:solidFill>
                <a:latin typeface="Times New Roman" pitchFamily="18" charset="0"/>
              </a:defRPr>
            </a:lvl1pPr>
            <a:lvl2pPr marL="685800" lvl="1" indent="-457200">
              <a:lnSpc>
                <a:spcPct val="125000"/>
              </a:lnSpc>
              <a:spcBef>
                <a:spcPts val="1200"/>
              </a:spcBef>
              <a:buClr>
                <a:srgbClr val="CC0000"/>
              </a:buClr>
              <a:buSzPct val="80000"/>
              <a:buFont typeface="Wingdings" pitchFamily="2" charset="2"/>
              <a:buChar char="u"/>
              <a:defRPr sz="2300" i="0">
                <a:solidFill>
                  <a:schemeClr val="tx1"/>
                </a:solidFill>
                <a:effectLst/>
                <a:latin typeface="Liberation Sans" panose="020B0604020202020204" pitchFamily="34" charset="0"/>
              </a:defRPr>
            </a:lvl2pPr>
            <a:lvl3pPr marL="1143000" algn="ctr">
              <a:defRPr sz="2400">
                <a:solidFill>
                  <a:schemeClr val="tx1"/>
                </a:solidFill>
                <a:latin typeface="Times New Roman" pitchFamily="18" charset="0"/>
              </a:defRPr>
            </a:lvl3pPr>
            <a:lvl4pPr algn="ctr">
              <a:defRPr sz="2400">
                <a:solidFill>
                  <a:schemeClr val="tx1"/>
                </a:solidFill>
                <a:latin typeface="Times New Roman" pitchFamily="18" charset="0"/>
              </a:defRPr>
            </a:lvl4pPr>
            <a:lvl5pPr algn="ctr">
              <a:defRPr sz="2400">
                <a:solidFill>
                  <a:schemeClr val="tx1"/>
                </a:solidFill>
                <a:latin typeface="Times New Roman" pitchFamily="18" charset="0"/>
              </a:defRPr>
            </a:lvl5pPr>
            <a:lvl6pPr algn="ctr" eaLnBrk="0" fontAlgn="base" hangingPunct="0">
              <a:spcBef>
                <a:spcPct val="0"/>
              </a:spcBef>
              <a:spcAft>
                <a:spcPct val="0"/>
              </a:spcAft>
              <a:defRPr sz="2400">
                <a:solidFill>
                  <a:schemeClr val="tx1"/>
                </a:solidFill>
                <a:latin typeface="Times New Roman" pitchFamily="18" charset="0"/>
              </a:defRPr>
            </a:lvl6pPr>
            <a:lvl7pPr algn="ctr" eaLnBrk="0" fontAlgn="base" hangingPunct="0">
              <a:spcBef>
                <a:spcPct val="0"/>
              </a:spcBef>
              <a:spcAft>
                <a:spcPct val="0"/>
              </a:spcAft>
              <a:defRPr sz="2400">
                <a:solidFill>
                  <a:schemeClr val="tx1"/>
                </a:solidFill>
                <a:latin typeface="Times New Roman" pitchFamily="18" charset="0"/>
              </a:defRPr>
            </a:lvl7pPr>
            <a:lvl8pPr algn="ctr" eaLnBrk="0" fontAlgn="base" hangingPunct="0">
              <a:spcBef>
                <a:spcPct val="0"/>
              </a:spcBef>
              <a:spcAft>
                <a:spcPct val="0"/>
              </a:spcAft>
              <a:defRPr sz="2400">
                <a:solidFill>
                  <a:schemeClr val="tx1"/>
                </a:solidFill>
                <a:latin typeface="Times New Roman" pitchFamily="18" charset="0"/>
              </a:defRPr>
            </a:lvl8pPr>
            <a:lvl9pPr algn="ctr" eaLnBrk="0" fontAlgn="base" hangingPunct="0">
              <a:spcBef>
                <a:spcPct val="0"/>
              </a:spcBef>
              <a:spcAft>
                <a:spcPct val="0"/>
              </a:spcAft>
              <a:defRPr sz="2400">
                <a:solidFill>
                  <a:schemeClr val="tx1"/>
                </a:solidFill>
                <a:latin typeface="Times New Roman" pitchFamily="18" charset="0"/>
              </a:defRPr>
            </a:lvl9pPr>
          </a:lstStyle>
          <a:p>
            <a:pPr lvl="1"/>
            <a:r>
              <a:rPr lang="en-US" altLang="en-US" b="0" dirty="0"/>
              <a:t>Allocates cost of goods available for sale on the basis of </a:t>
            </a:r>
            <a:r>
              <a:rPr lang="en-US" altLang="en-US" dirty="0">
                <a:solidFill>
                  <a:schemeClr val="tx2">
                    <a:lumMod val="50000"/>
                  </a:schemeClr>
                </a:solidFill>
              </a:rPr>
              <a:t>weighted-average unit cost </a:t>
            </a:r>
            <a:r>
              <a:rPr lang="en-US" altLang="en-US" b="0" dirty="0"/>
              <a:t>incurred</a:t>
            </a:r>
            <a:r>
              <a:rPr lang="en-US" altLang="en-US" b="0" dirty="0" smtClean="0"/>
              <a:t>.</a:t>
            </a:r>
          </a:p>
          <a:p>
            <a:pPr lvl="1"/>
            <a:r>
              <a:rPr lang="en-US" altLang="en-US" b="0" dirty="0" smtClean="0"/>
              <a:t>ASSUMES items are similar in nature.</a:t>
            </a:r>
            <a:endParaRPr lang="en-US" altLang="en-US" b="0" dirty="0"/>
          </a:p>
          <a:p>
            <a:pPr lvl="1"/>
            <a:r>
              <a:rPr lang="en-US" altLang="en-US" b="0" dirty="0"/>
              <a:t>Applies weighted-average unit cost to the </a:t>
            </a:r>
            <a:r>
              <a:rPr lang="en-US" altLang="en-US" dirty="0"/>
              <a:t>units on hand</a:t>
            </a:r>
            <a:r>
              <a:rPr lang="en-US" altLang="en-US" b="0" dirty="0"/>
              <a:t> to determine cost of the ending inventory.</a:t>
            </a:r>
          </a:p>
        </p:txBody>
      </p:sp>
      <p:sp>
        <p:nvSpPr>
          <p:cNvPr id="7"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r>
              <a:rPr lang="en-US" altLang="en-US" sz="3200" i="0" dirty="0" smtClean="0">
                <a:solidFill>
                  <a:srgbClr val="CC0000"/>
                </a:solidFill>
                <a:effectLst/>
                <a:latin typeface="Liberation Sans" panose="020B0604020202020204" pitchFamily="34" charset="0"/>
              </a:rPr>
              <a:t>Average-Cost</a:t>
            </a:r>
            <a:endParaRPr lang="en-US" altLang="en-US" sz="3200" i="0" dirty="0">
              <a:solidFill>
                <a:srgbClr val="CC0000"/>
              </a:solidFill>
              <a:effectLst/>
              <a:latin typeface="Liberation Sans" panose="020B0604020202020204" pitchFamily="34" charset="0"/>
            </a:endParaRPr>
          </a:p>
          <a:p>
            <a:pPr algn="l"/>
            <a:endParaRPr lang="en-US" altLang="en-US" sz="3200" b="1" i="0" dirty="0">
              <a:solidFill>
                <a:srgbClr val="CC0000"/>
              </a:solidFill>
              <a:effectLst/>
              <a:latin typeface="Liberation Sans" panose="020B0604020202020204" pitchFamily="34" charset="0"/>
            </a:endParaRPr>
          </a:p>
        </p:txBody>
      </p:sp>
      <p:sp>
        <p:nvSpPr>
          <p:cNvPr id="8"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5"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2 </a:t>
            </a:r>
            <a:endParaRPr lang="en-US" altLang="en-US" dirty="0"/>
          </a:p>
        </p:txBody>
      </p:sp>
    </p:spTree>
  </p:cSld>
  <p:clrMapOvr>
    <a:masterClrMapping/>
  </p:clrMapOvr>
  <p:transition>
    <p:wipe dir="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r>
              <a:rPr lang="en-US" altLang="en-US" sz="3200" i="0" dirty="0" smtClean="0">
                <a:solidFill>
                  <a:srgbClr val="CC0000"/>
                </a:solidFill>
                <a:effectLst/>
                <a:latin typeface="Liberation Sans" panose="020B0604020202020204" pitchFamily="34" charset="0"/>
              </a:rPr>
              <a:t>Average-Cost</a:t>
            </a:r>
            <a:endParaRPr lang="en-US" altLang="en-US" sz="3200" i="0" dirty="0">
              <a:solidFill>
                <a:srgbClr val="CC0000"/>
              </a:solidFill>
              <a:effectLst/>
              <a:latin typeface="Liberation Sans" panose="020B0604020202020204" pitchFamily="34" charset="0"/>
            </a:endParaRPr>
          </a:p>
          <a:p>
            <a:pPr algn="l"/>
            <a:endParaRPr lang="en-US" altLang="en-US" sz="3200" b="1" i="0" dirty="0">
              <a:solidFill>
                <a:srgbClr val="CC0000"/>
              </a:solidFill>
              <a:effectLst/>
              <a:latin typeface="Liberation Sans" panose="020B0604020202020204" pitchFamily="34" charset="0"/>
            </a:endParaRPr>
          </a:p>
        </p:txBody>
      </p:sp>
      <p:sp>
        <p:nvSpPr>
          <p:cNvPr id="12"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pic>
        <p:nvPicPr>
          <p:cNvPr id="257043"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295400"/>
            <a:ext cx="8534400" cy="4298500"/>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cap="flat" cmpd="sng" algn="ctr">
                <a:solidFill>
                  <a:schemeClr val="tx1"/>
                </a:solidFill>
                <a:prstDash val="solid"/>
                <a:miter lim="800000"/>
                <a:headEnd/>
                <a:tailEnd/>
              </a14:hiddenLine>
            </a:ext>
          </a:extLst>
        </p:spPr>
      </p:pic>
      <p:pic>
        <p:nvPicPr>
          <p:cNvPr id="14" name="Picture 36"/>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256" y="5217039"/>
            <a:ext cx="3779928" cy="207532"/>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cap="flat" cmpd="sng" algn="ctr">
                <a:solidFill>
                  <a:schemeClr val="tx1"/>
                </a:solidFill>
                <a:prstDash val="solid"/>
                <a:miter lim="800000"/>
                <a:headEnd/>
                <a:tailEnd/>
              </a14:hiddenLine>
            </a:ext>
          </a:extLst>
        </p:spPr>
      </p:pic>
      <p:pic>
        <p:nvPicPr>
          <p:cNvPr id="16" name="Picture 36"/>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2340" y="4343715"/>
            <a:ext cx="4157921" cy="228285"/>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cap="flat" cmpd="sng" algn="ctr">
                <a:solidFill>
                  <a:schemeClr val="tx1"/>
                </a:solidFill>
                <a:prstDash val="solid"/>
                <a:miter lim="800000"/>
                <a:headEnd/>
                <a:tailEnd/>
              </a14:hiddenLine>
            </a:ext>
          </a:extLst>
        </p:spPr>
      </p:pic>
      <p:pic>
        <p:nvPicPr>
          <p:cNvPr id="17" name="Picture 36"/>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0904" y="4585963"/>
            <a:ext cx="4157921" cy="228285"/>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cap="flat" cmpd="sng" algn="ctr">
                <a:solidFill>
                  <a:schemeClr val="tx1"/>
                </a:solidFill>
                <a:prstDash val="solid"/>
                <a:miter lim="800000"/>
                <a:headEnd/>
                <a:tailEnd/>
              </a14:hiddenLine>
            </a:ext>
          </a:extLst>
        </p:spPr>
      </p:pic>
      <p:sp>
        <p:nvSpPr>
          <p:cNvPr id="18" name="Line 18"/>
          <p:cNvSpPr>
            <a:spLocks noChangeShapeType="1"/>
          </p:cNvSpPr>
          <p:nvPr/>
        </p:nvSpPr>
        <p:spPr bwMode="auto">
          <a:xfrm>
            <a:off x="8229600" y="3652442"/>
            <a:ext cx="0" cy="676593"/>
          </a:xfrm>
          <a:prstGeom prst="line">
            <a:avLst/>
          </a:prstGeom>
          <a:noFill/>
          <a:ln w="381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endParaRPr lang="en-US" dirty="0"/>
          </a:p>
        </p:txBody>
      </p:sp>
      <p:pic>
        <p:nvPicPr>
          <p:cNvPr id="19" name="Picture 36"/>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0904" y="4865700"/>
            <a:ext cx="4157921" cy="251114"/>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cap="flat" cmpd="sng" algn="ctr">
                <a:solidFill>
                  <a:schemeClr val="tx1"/>
                </a:solidFill>
                <a:prstDash val="solid"/>
                <a:miter lim="800000"/>
                <a:headEnd/>
                <a:tailEnd/>
              </a14:hiddenLine>
            </a:ext>
          </a:extLst>
        </p:spPr>
      </p:pic>
      <p:sp>
        <p:nvSpPr>
          <p:cNvPr id="20" name="Rectangle 19"/>
          <p:cNvSpPr/>
          <p:nvPr/>
        </p:nvSpPr>
        <p:spPr>
          <a:xfrm>
            <a:off x="255896" y="5661631"/>
            <a:ext cx="3124200" cy="461665"/>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28575" cap="sq">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200" i="0" dirty="0">
                <a:solidFill>
                  <a:schemeClr val="tx1"/>
                </a:solidFill>
                <a:effectLst/>
                <a:latin typeface="Liberation Sans" panose="020B0604020202020204" pitchFamily="34" charset="0"/>
              </a:rPr>
              <a:t>ILLUSTRATION </a:t>
            </a:r>
            <a:r>
              <a:rPr lang="en-US" sz="1200" i="0" dirty="0" smtClean="0">
                <a:solidFill>
                  <a:schemeClr val="tx1"/>
                </a:solidFill>
                <a:effectLst/>
                <a:latin typeface="Liberation Sans" panose="020B0604020202020204" pitchFamily="34" charset="0"/>
              </a:rPr>
              <a:t>6-11</a:t>
            </a:r>
          </a:p>
          <a:p>
            <a:r>
              <a:rPr lang="en-US" sz="1200" b="0" i="0" dirty="0" smtClean="0">
                <a:solidFill>
                  <a:schemeClr val="tx1"/>
                </a:solidFill>
                <a:effectLst/>
                <a:latin typeface="Liberation Sans" panose="020B0604020202020204" pitchFamily="34" charset="0"/>
              </a:rPr>
              <a:t>Allocation </a:t>
            </a:r>
            <a:r>
              <a:rPr lang="en-US" sz="1200" b="0" i="0" dirty="0">
                <a:solidFill>
                  <a:schemeClr val="tx1"/>
                </a:solidFill>
                <a:effectLst/>
                <a:latin typeface="Liberation Sans" panose="020B0604020202020204" pitchFamily="34" charset="0"/>
              </a:rPr>
              <a:t>of </a:t>
            </a:r>
            <a:r>
              <a:rPr lang="en-US" sz="1200" b="0" i="0" dirty="0" smtClean="0">
                <a:solidFill>
                  <a:schemeClr val="tx1"/>
                </a:solidFill>
                <a:effectLst/>
                <a:latin typeface="Liberation Sans" panose="020B0604020202020204" pitchFamily="34" charset="0"/>
              </a:rPr>
              <a:t>costs—average-cost method</a:t>
            </a:r>
            <a:endParaRPr lang="en-US" sz="1200" b="0" i="0" dirty="0">
              <a:solidFill>
                <a:schemeClr val="tx1"/>
              </a:solidFill>
              <a:effectLst/>
              <a:latin typeface="Liberation Sans" panose="020B0604020202020204" pitchFamily="34" charset="0"/>
            </a:endParaRPr>
          </a:p>
        </p:txBody>
      </p:sp>
      <p:sp>
        <p:nvSpPr>
          <p:cNvPr id="13"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2 </a:t>
            </a:r>
            <a:endParaRPr lang="en-US" altLang="en-US" dirty="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childTnLst>
                          </p:cTn>
                        </p:par>
                        <p:par>
                          <p:cTn id="13" fill="hold">
                            <p:stCondLst>
                              <p:cond delay="500"/>
                            </p:stCondLst>
                            <p:childTnLst>
                              <p:par>
                                <p:cTn id="14" presetID="10" presetClass="exit" presetSubtype="0" fill="hold" nodeType="afterEffect">
                                  <p:stCondLst>
                                    <p:cond delay="0"/>
                                  </p:stCondLst>
                                  <p:childTnLst>
                                    <p:animEffect transition="out" filter="fade">
                                      <p:cBhvr>
                                        <p:cTn id="15" dur="500"/>
                                        <p:tgtEl>
                                          <p:spTgt spid="16"/>
                                        </p:tgtEl>
                                      </p:cBhvr>
                                    </p:animEffect>
                                    <p:set>
                                      <p:cBhvr>
                                        <p:cTn id="16" dur="1" fill="hold">
                                          <p:stCondLst>
                                            <p:cond delay="499"/>
                                          </p:stCondLst>
                                        </p:cTn>
                                        <p:tgtEl>
                                          <p:spTgt spid="16"/>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17"/>
                                        </p:tgtEl>
                                      </p:cBhvr>
                                    </p:animEffect>
                                    <p:set>
                                      <p:cBhvr>
                                        <p:cTn id="21" dur="1" fill="hold">
                                          <p:stCondLst>
                                            <p:cond delay="499"/>
                                          </p:stCondLst>
                                        </p:cTn>
                                        <p:tgtEl>
                                          <p:spTgt spid="17"/>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19"/>
                                        </p:tgtEl>
                                      </p:cBhvr>
                                    </p:animEffect>
                                    <p:set>
                                      <p:cBhvr>
                                        <p:cTn id="26"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063" name="Picture 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963" y="1447800"/>
            <a:ext cx="8277225" cy="393255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pic>
      <p:sp>
        <p:nvSpPr>
          <p:cNvPr id="8"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r>
              <a:rPr lang="en-US" altLang="en-US" sz="3200" i="0" dirty="0" smtClean="0">
                <a:solidFill>
                  <a:srgbClr val="CC0000"/>
                </a:solidFill>
                <a:effectLst/>
                <a:latin typeface="Liberation Sans" panose="020B0604020202020204" pitchFamily="34" charset="0"/>
              </a:rPr>
              <a:t>Average-Cost</a:t>
            </a:r>
            <a:endParaRPr lang="en-US" altLang="en-US" sz="3200" i="0" dirty="0">
              <a:solidFill>
                <a:srgbClr val="CC0000"/>
              </a:solidFill>
              <a:effectLst/>
              <a:latin typeface="Liberation Sans" panose="020B0604020202020204" pitchFamily="34" charset="0"/>
            </a:endParaRPr>
          </a:p>
          <a:p>
            <a:pPr algn="l"/>
            <a:endParaRPr lang="en-US" altLang="en-US" sz="3200" b="1" i="0" dirty="0">
              <a:solidFill>
                <a:srgbClr val="CC0000"/>
              </a:solidFill>
              <a:effectLst/>
              <a:latin typeface="Liberation Sans" panose="020B0604020202020204" pitchFamily="34" charset="0"/>
            </a:endParaRPr>
          </a:p>
        </p:txBody>
      </p:sp>
      <p:sp>
        <p:nvSpPr>
          <p:cNvPr id="9"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10" name="Rectangle 9"/>
          <p:cNvSpPr/>
          <p:nvPr/>
        </p:nvSpPr>
        <p:spPr>
          <a:xfrm>
            <a:off x="255896" y="5661631"/>
            <a:ext cx="3124200" cy="461665"/>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28575" cap="sq">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200" i="0" dirty="0">
                <a:solidFill>
                  <a:schemeClr val="tx1"/>
                </a:solidFill>
                <a:effectLst/>
                <a:latin typeface="Liberation Sans" panose="020B0604020202020204" pitchFamily="34" charset="0"/>
              </a:rPr>
              <a:t>ILLUSTRATION </a:t>
            </a:r>
            <a:r>
              <a:rPr lang="en-US" sz="1200" i="0" dirty="0" smtClean="0">
                <a:solidFill>
                  <a:schemeClr val="tx1"/>
                </a:solidFill>
                <a:effectLst/>
                <a:latin typeface="Liberation Sans" panose="020B0604020202020204" pitchFamily="34" charset="0"/>
              </a:rPr>
              <a:t>6-11</a:t>
            </a:r>
          </a:p>
          <a:p>
            <a:r>
              <a:rPr lang="en-US" sz="1200" b="0" i="0" dirty="0" smtClean="0">
                <a:solidFill>
                  <a:schemeClr val="tx1"/>
                </a:solidFill>
                <a:effectLst/>
                <a:latin typeface="Liberation Sans" panose="020B0604020202020204" pitchFamily="34" charset="0"/>
              </a:rPr>
              <a:t>Allocation </a:t>
            </a:r>
            <a:r>
              <a:rPr lang="en-US" sz="1200" b="0" i="0" dirty="0">
                <a:solidFill>
                  <a:schemeClr val="tx1"/>
                </a:solidFill>
                <a:effectLst/>
                <a:latin typeface="Liberation Sans" panose="020B0604020202020204" pitchFamily="34" charset="0"/>
              </a:rPr>
              <a:t>of </a:t>
            </a:r>
            <a:r>
              <a:rPr lang="en-US" sz="1200" b="0" i="0" dirty="0" smtClean="0">
                <a:solidFill>
                  <a:schemeClr val="tx1"/>
                </a:solidFill>
                <a:effectLst/>
                <a:latin typeface="Liberation Sans" panose="020B0604020202020204" pitchFamily="34" charset="0"/>
              </a:rPr>
              <a:t>costs—average-cost method</a:t>
            </a:r>
            <a:endParaRPr lang="en-US" sz="1200" b="0" i="0" dirty="0">
              <a:solidFill>
                <a:schemeClr val="tx1"/>
              </a:solidFill>
              <a:effectLst/>
              <a:latin typeface="Liberation Sans" panose="020B0604020202020204" pitchFamily="34" charset="0"/>
            </a:endParaRPr>
          </a:p>
        </p:txBody>
      </p:sp>
      <p:sp>
        <p:nvSpPr>
          <p:cNvPr id="6"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2 </a:t>
            </a:r>
            <a:endParaRPr lang="en-US" altLang="en-US" dirty="0"/>
          </a:p>
        </p:txBody>
      </p:sp>
    </p:spTree>
  </p:cSld>
  <p:clrMapOvr>
    <a:masterClrMapping/>
  </p:clrMapOvr>
  <p:transition>
    <p:wipe dir="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ChangeArrowheads="1"/>
          </p:cNvSpPr>
          <p:nvPr/>
        </p:nvSpPr>
        <p:spPr bwMode="auto">
          <a:xfrm>
            <a:off x="304800" y="304800"/>
            <a:ext cx="86868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r>
              <a:rPr lang="en-US" sz="3100" i="0" dirty="0">
                <a:solidFill>
                  <a:schemeClr val="tx2">
                    <a:lumMod val="50000"/>
                  </a:schemeClr>
                </a:solidFill>
                <a:effectLst/>
                <a:latin typeface="Liberation Sans" panose="020B0604020202020204" pitchFamily="34" charset="0"/>
              </a:rPr>
              <a:t>FINANCIAL STATEMENT AND TAX EFFECTS</a:t>
            </a:r>
            <a:endParaRPr lang="en-US" altLang="en-US" sz="3100" b="1" i="0" dirty="0">
              <a:solidFill>
                <a:schemeClr val="tx2">
                  <a:lumMod val="50000"/>
                </a:schemeClr>
              </a:solidFill>
              <a:effectLst/>
              <a:latin typeface="Liberation Sans" panose="020B0604020202020204" pitchFamily="34" charset="0"/>
            </a:endParaRPr>
          </a:p>
        </p:txBody>
      </p:sp>
      <p:sp>
        <p:nvSpPr>
          <p:cNvPr id="9"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pic>
        <p:nvPicPr>
          <p:cNvPr id="259114" name="Picture 4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302367"/>
            <a:ext cx="8534400" cy="4572993"/>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cap="flat" cmpd="sng" algn="ctr">
                <a:solidFill>
                  <a:schemeClr val="tx1"/>
                </a:solidFill>
                <a:prstDash val="solid"/>
                <a:miter lim="800000"/>
                <a:headEnd/>
                <a:tailEnd/>
              </a14:hiddenLine>
            </a:ext>
          </a:extLst>
        </p:spPr>
      </p:pic>
      <p:sp>
        <p:nvSpPr>
          <p:cNvPr id="2" name="Rectangle 1"/>
          <p:cNvSpPr/>
          <p:nvPr/>
        </p:nvSpPr>
        <p:spPr>
          <a:xfrm>
            <a:off x="263856" y="5902656"/>
            <a:ext cx="4267200" cy="461665"/>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28575" cap="sq">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200" i="0" dirty="0">
                <a:solidFill>
                  <a:schemeClr val="tx1"/>
                </a:solidFill>
                <a:effectLst/>
                <a:latin typeface="Liberation Sans" panose="020B0604020202020204" pitchFamily="34" charset="0"/>
              </a:rPr>
              <a:t>ILLUSTRATION 6-13</a:t>
            </a:r>
          </a:p>
          <a:p>
            <a:r>
              <a:rPr lang="en-US" sz="1200" b="0" i="0" dirty="0">
                <a:solidFill>
                  <a:schemeClr val="tx1"/>
                </a:solidFill>
                <a:effectLst/>
                <a:latin typeface="Liberation Sans" panose="020B0604020202020204" pitchFamily="34" charset="0"/>
              </a:rPr>
              <a:t>Comparative effects of cost </a:t>
            </a:r>
            <a:r>
              <a:rPr lang="en-US" sz="1200" b="0" i="0" dirty="0" smtClean="0">
                <a:solidFill>
                  <a:schemeClr val="tx1"/>
                </a:solidFill>
                <a:effectLst/>
                <a:latin typeface="Liberation Sans" panose="020B0604020202020204" pitchFamily="34" charset="0"/>
              </a:rPr>
              <a:t>flow methods</a:t>
            </a:r>
            <a:endParaRPr lang="en-US" sz="1200" b="0" i="0" dirty="0">
              <a:solidFill>
                <a:schemeClr val="tx1"/>
              </a:solidFill>
              <a:effectLst/>
              <a:latin typeface="Liberation Sans" panose="020B0604020202020204" pitchFamily="34" charset="0"/>
            </a:endParaRPr>
          </a:p>
        </p:txBody>
      </p:sp>
      <p:sp>
        <p:nvSpPr>
          <p:cNvPr id="6"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2 </a:t>
            </a:r>
            <a:endParaRPr lang="en-US" altLang="en-US" dirty="0"/>
          </a:p>
        </p:txBody>
      </p:sp>
    </p:spTree>
  </p:cSld>
  <p:clrMapOvr>
    <a:masterClrMapping/>
  </p:clrMapOvr>
  <p:transition>
    <p:wipe dir="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Text Box 2"/>
          <p:cNvSpPr txBox="1">
            <a:spLocks noChangeArrowheads="1"/>
          </p:cNvSpPr>
          <p:nvPr/>
        </p:nvSpPr>
        <p:spPr bwMode="auto">
          <a:xfrm>
            <a:off x="281496" y="2654485"/>
            <a:ext cx="8481504" cy="3724096"/>
          </a:xfrm>
          <a:prstGeom prst="rect">
            <a:avLst/>
          </a:prstGeom>
          <a:solidFill>
            <a:schemeClr val="bg1"/>
          </a:solidFill>
          <a:ln>
            <a:noFill/>
          </a:ln>
          <a:effectLst/>
          <a:extLst>
            <a:ext uri="{91240B29-F687-4F45-9708-019B960494DF}">
              <a14:hiddenLine xmlns:a14="http://schemas.microsoft.com/office/drawing/2010/main" w="38100" cap="sq">
                <a:solidFill>
                  <a:srgbClr val="800000"/>
                </a:solidFill>
                <a:miter lim="800000"/>
                <a:headEnd type="none" w="sm" len="sm"/>
                <a:tailEnd type="none" w="sm" len="sm"/>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square">
            <a:spAutoFit/>
          </a:bodyPr>
          <a:lstStyle>
            <a:defPPr>
              <a:defRPr lang="en-US"/>
            </a:defPPr>
            <a:lvl1pPr algn="ctr">
              <a:defRPr sz="2400">
                <a:solidFill>
                  <a:schemeClr val="tx1"/>
                </a:solidFill>
                <a:latin typeface="Times New Roman" pitchFamily="18" charset="0"/>
              </a:defRPr>
            </a:lvl1pPr>
            <a:lvl2pPr marL="685800" lvl="1" indent="-457200">
              <a:lnSpc>
                <a:spcPct val="125000"/>
              </a:lnSpc>
              <a:spcBef>
                <a:spcPts val="1200"/>
              </a:spcBef>
              <a:buClr>
                <a:srgbClr val="CC0000"/>
              </a:buClr>
              <a:buSzPct val="80000"/>
              <a:buFont typeface="Wingdings" pitchFamily="2" charset="2"/>
              <a:buChar char="u"/>
              <a:defRPr sz="2300" i="0">
                <a:solidFill>
                  <a:schemeClr val="tx1"/>
                </a:solidFill>
                <a:effectLst/>
                <a:latin typeface="Liberation Sans" panose="020B0604020202020204" pitchFamily="34" charset="0"/>
              </a:defRPr>
            </a:lvl2pPr>
            <a:lvl3pPr marL="1143000" algn="ctr">
              <a:defRPr sz="2400">
                <a:solidFill>
                  <a:schemeClr val="tx1"/>
                </a:solidFill>
                <a:latin typeface="Times New Roman" pitchFamily="18" charset="0"/>
              </a:defRPr>
            </a:lvl3pPr>
            <a:lvl4pPr algn="ctr">
              <a:defRPr sz="2400">
                <a:solidFill>
                  <a:schemeClr val="tx1"/>
                </a:solidFill>
                <a:latin typeface="Times New Roman" pitchFamily="18" charset="0"/>
              </a:defRPr>
            </a:lvl4pPr>
            <a:lvl5pPr algn="ctr">
              <a:defRPr sz="2400">
                <a:solidFill>
                  <a:schemeClr val="tx1"/>
                </a:solidFill>
                <a:latin typeface="Times New Roman" pitchFamily="18" charset="0"/>
              </a:defRPr>
            </a:lvl5pPr>
            <a:lvl6pPr algn="ctr" eaLnBrk="0" fontAlgn="base" hangingPunct="0">
              <a:spcBef>
                <a:spcPct val="0"/>
              </a:spcBef>
              <a:spcAft>
                <a:spcPct val="0"/>
              </a:spcAft>
              <a:defRPr sz="2400">
                <a:solidFill>
                  <a:schemeClr val="tx1"/>
                </a:solidFill>
                <a:latin typeface="Times New Roman" pitchFamily="18" charset="0"/>
              </a:defRPr>
            </a:lvl6pPr>
            <a:lvl7pPr algn="ctr" eaLnBrk="0" fontAlgn="base" hangingPunct="0">
              <a:spcBef>
                <a:spcPct val="0"/>
              </a:spcBef>
              <a:spcAft>
                <a:spcPct val="0"/>
              </a:spcAft>
              <a:defRPr sz="2400">
                <a:solidFill>
                  <a:schemeClr val="tx1"/>
                </a:solidFill>
                <a:latin typeface="Times New Roman" pitchFamily="18" charset="0"/>
              </a:defRPr>
            </a:lvl7pPr>
            <a:lvl8pPr algn="ctr" eaLnBrk="0" fontAlgn="base" hangingPunct="0">
              <a:spcBef>
                <a:spcPct val="0"/>
              </a:spcBef>
              <a:spcAft>
                <a:spcPct val="0"/>
              </a:spcAft>
              <a:defRPr sz="2400">
                <a:solidFill>
                  <a:schemeClr val="tx1"/>
                </a:solidFill>
                <a:latin typeface="Times New Roman" pitchFamily="18" charset="0"/>
              </a:defRPr>
            </a:lvl8pPr>
            <a:lvl9pPr algn="ctr" eaLnBrk="0" fontAlgn="base" hangingPunct="0">
              <a:spcBef>
                <a:spcPct val="0"/>
              </a:spcBef>
              <a:spcAft>
                <a:spcPct val="0"/>
              </a:spcAft>
              <a:defRPr sz="2400">
                <a:solidFill>
                  <a:schemeClr val="tx1"/>
                </a:solidFill>
                <a:latin typeface="Times New Roman" pitchFamily="18" charset="0"/>
              </a:defRPr>
            </a:lvl9pPr>
          </a:lstStyle>
          <a:p>
            <a:pPr marL="0" lvl="1" indent="0">
              <a:lnSpc>
                <a:spcPct val="120000"/>
              </a:lnSpc>
              <a:spcBef>
                <a:spcPts val="600"/>
              </a:spcBef>
              <a:buClrTx/>
              <a:buSzPct val="100000"/>
              <a:buNone/>
            </a:pPr>
            <a:r>
              <a:rPr lang="en-US" sz="1800" b="0" i="0" dirty="0" smtClean="0">
                <a:effectLst/>
                <a:latin typeface="Liberation Sans" panose="020B0604020202020204" pitchFamily="34" charset="0"/>
              </a:rPr>
              <a:t>In </a:t>
            </a:r>
            <a:r>
              <a:rPr lang="en-US" sz="1800" b="0" i="0" dirty="0">
                <a:effectLst/>
                <a:latin typeface="Liberation Sans" panose="020B0604020202020204" pitchFamily="34" charset="0"/>
              </a:rPr>
              <a:t>periods of changing prices, the cost </a:t>
            </a:r>
            <a:r>
              <a:rPr lang="en-US" sz="1800" b="0" i="0" dirty="0" smtClean="0">
                <a:effectLst/>
                <a:latin typeface="Liberation Sans" panose="020B0604020202020204" pitchFamily="34" charset="0"/>
              </a:rPr>
              <a:t>flow </a:t>
            </a:r>
            <a:r>
              <a:rPr lang="en-US" sz="1800" b="0" i="0" dirty="0">
                <a:effectLst/>
                <a:latin typeface="Liberation Sans" panose="020B0604020202020204" pitchFamily="34" charset="0"/>
              </a:rPr>
              <a:t>assumption can have </a:t>
            </a:r>
            <a:r>
              <a:rPr lang="en-US" sz="1800" b="0" i="0" dirty="0" smtClean="0">
                <a:effectLst/>
                <a:latin typeface="Liberation Sans" panose="020B0604020202020204" pitchFamily="34" charset="0"/>
              </a:rPr>
              <a:t>significant impacts </a:t>
            </a:r>
            <a:r>
              <a:rPr lang="en-US" sz="1800" b="0" i="0" dirty="0">
                <a:effectLst/>
                <a:latin typeface="Liberation Sans" panose="020B0604020202020204" pitchFamily="34" charset="0"/>
              </a:rPr>
              <a:t>both on income and on evaluations of income, such as the </a:t>
            </a:r>
            <a:r>
              <a:rPr lang="en-US" sz="1800" b="0" i="0" dirty="0" smtClean="0">
                <a:effectLst/>
                <a:latin typeface="Liberation Sans" panose="020B0604020202020204" pitchFamily="34" charset="0"/>
              </a:rPr>
              <a:t>following.</a:t>
            </a:r>
          </a:p>
          <a:p>
            <a:pPr lvl="1">
              <a:lnSpc>
                <a:spcPct val="120000"/>
              </a:lnSpc>
              <a:spcBef>
                <a:spcPts val="600"/>
              </a:spcBef>
              <a:buClrTx/>
              <a:buSzPct val="100000"/>
              <a:buFont typeface="+mj-lt"/>
              <a:buAutoNum type="arabicPeriod"/>
            </a:pPr>
            <a:r>
              <a:rPr lang="en-US" sz="1800" b="0" i="0" dirty="0" smtClean="0">
                <a:effectLst/>
                <a:latin typeface="Liberation Sans" panose="020B0604020202020204" pitchFamily="34" charset="0"/>
              </a:rPr>
              <a:t>In </a:t>
            </a:r>
            <a:r>
              <a:rPr lang="en-US" sz="1800" b="0" i="0" dirty="0">
                <a:effectLst/>
                <a:latin typeface="Liberation Sans" panose="020B0604020202020204" pitchFamily="34" charset="0"/>
              </a:rPr>
              <a:t>a period of </a:t>
            </a:r>
            <a:r>
              <a:rPr lang="en-US" sz="1800" b="0" i="0" dirty="0" smtClean="0">
                <a:effectLst/>
                <a:latin typeface="Liberation Sans" panose="020B0604020202020204" pitchFamily="34" charset="0"/>
              </a:rPr>
              <a:t>inflation</a:t>
            </a:r>
            <a:r>
              <a:rPr lang="en-US" sz="1800" b="0" i="0" dirty="0">
                <a:effectLst/>
                <a:latin typeface="Liberation Sans" panose="020B0604020202020204" pitchFamily="34" charset="0"/>
              </a:rPr>
              <a:t>, FIFO produces a higher net income because </a:t>
            </a:r>
            <a:r>
              <a:rPr lang="en-US" sz="1800" b="0" i="0" dirty="0" smtClean="0">
                <a:effectLst/>
                <a:latin typeface="Liberation Sans" panose="020B0604020202020204" pitchFamily="34" charset="0"/>
              </a:rPr>
              <a:t>lower unit </a:t>
            </a:r>
            <a:r>
              <a:rPr lang="en-US" sz="1800" b="0" i="0" dirty="0">
                <a:effectLst/>
                <a:latin typeface="Liberation Sans" panose="020B0604020202020204" pitchFamily="34" charset="0"/>
              </a:rPr>
              <a:t>costs of the </a:t>
            </a:r>
            <a:r>
              <a:rPr lang="en-US" sz="1800" b="0" i="0" dirty="0" smtClean="0">
                <a:effectLst/>
                <a:latin typeface="Liberation Sans" panose="020B0604020202020204" pitchFamily="34" charset="0"/>
              </a:rPr>
              <a:t>first </a:t>
            </a:r>
            <a:r>
              <a:rPr lang="en-US" sz="1800" b="0" i="0" dirty="0">
                <a:effectLst/>
                <a:latin typeface="Liberation Sans" panose="020B0604020202020204" pitchFamily="34" charset="0"/>
              </a:rPr>
              <a:t>units purchased are matched against </a:t>
            </a:r>
            <a:r>
              <a:rPr lang="en-US" sz="1800" b="0" i="0" dirty="0" smtClean="0">
                <a:effectLst/>
                <a:latin typeface="Liberation Sans" panose="020B0604020202020204" pitchFamily="34" charset="0"/>
              </a:rPr>
              <a:t>revenue.</a:t>
            </a:r>
          </a:p>
          <a:p>
            <a:pPr lvl="1">
              <a:lnSpc>
                <a:spcPct val="120000"/>
              </a:lnSpc>
              <a:spcBef>
                <a:spcPts val="600"/>
              </a:spcBef>
              <a:buClrTx/>
              <a:buSzPct val="100000"/>
              <a:buFont typeface="+mj-lt"/>
              <a:buAutoNum type="arabicPeriod"/>
            </a:pPr>
            <a:r>
              <a:rPr lang="en-US" sz="1800" b="0" i="0" dirty="0" smtClean="0">
                <a:effectLst/>
                <a:latin typeface="Liberation Sans" panose="020B0604020202020204" pitchFamily="34" charset="0"/>
              </a:rPr>
              <a:t>In </a:t>
            </a:r>
            <a:r>
              <a:rPr lang="en-US" sz="1800" b="0" i="0" dirty="0">
                <a:effectLst/>
                <a:latin typeface="Liberation Sans" panose="020B0604020202020204" pitchFamily="34" charset="0"/>
              </a:rPr>
              <a:t>a period of </a:t>
            </a:r>
            <a:r>
              <a:rPr lang="en-US" sz="1800" b="0" i="0" dirty="0" smtClean="0">
                <a:effectLst/>
                <a:latin typeface="Liberation Sans" panose="020B0604020202020204" pitchFamily="34" charset="0"/>
              </a:rPr>
              <a:t>inflation</a:t>
            </a:r>
            <a:r>
              <a:rPr lang="en-US" sz="1800" b="0" i="0" dirty="0">
                <a:effectLst/>
                <a:latin typeface="Liberation Sans" panose="020B0604020202020204" pitchFamily="34" charset="0"/>
              </a:rPr>
              <a:t>, LIFO produces a lower net income because </a:t>
            </a:r>
            <a:r>
              <a:rPr lang="en-US" sz="1800" b="0" i="0" dirty="0" smtClean="0">
                <a:effectLst/>
                <a:latin typeface="Liberation Sans" panose="020B0604020202020204" pitchFamily="34" charset="0"/>
              </a:rPr>
              <a:t>higher unit </a:t>
            </a:r>
            <a:r>
              <a:rPr lang="en-US" sz="1800" b="0" i="0" dirty="0">
                <a:effectLst/>
                <a:latin typeface="Liberation Sans" panose="020B0604020202020204" pitchFamily="34" charset="0"/>
              </a:rPr>
              <a:t>costs of the last goods purchased are matched against revenue</a:t>
            </a:r>
            <a:r>
              <a:rPr lang="en-US" sz="1800" b="0" i="0" dirty="0" smtClean="0">
                <a:effectLst/>
                <a:latin typeface="Liberation Sans" panose="020B0604020202020204" pitchFamily="34" charset="0"/>
              </a:rPr>
              <a:t>. </a:t>
            </a:r>
          </a:p>
          <a:p>
            <a:pPr lvl="1">
              <a:lnSpc>
                <a:spcPct val="120000"/>
              </a:lnSpc>
              <a:spcBef>
                <a:spcPts val="600"/>
              </a:spcBef>
              <a:buClrTx/>
              <a:buSzPct val="100000"/>
              <a:buFont typeface="+mj-lt"/>
              <a:buAutoNum type="arabicPeriod"/>
            </a:pPr>
            <a:r>
              <a:rPr lang="en-US" sz="1800" b="0" i="0" dirty="0" smtClean="0">
                <a:effectLst/>
                <a:latin typeface="Liberation Sans" panose="020B0604020202020204" pitchFamily="34" charset="0"/>
              </a:rPr>
              <a:t>If </a:t>
            </a:r>
            <a:r>
              <a:rPr lang="en-US" sz="1800" b="0" i="0" dirty="0">
                <a:effectLst/>
                <a:latin typeface="Liberation Sans" panose="020B0604020202020204" pitchFamily="34" charset="0"/>
              </a:rPr>
              <a:t>prices are falling, the results from the use of FIFO and LIFO are </a:t>
            </a:r>
            <a:r>
              <a:rPr lang="en-US" sz="1800" b="0" i="0" dirty="0" smtClean="0">
                <a:effectLst/>
                <a:latin typeface="Liberation Sans" panose="020B0604020202020204" pitchFamily="34" charset="0"/>
              </a:rPr>
              <a:t>reversed. FIFO </a:t>
            </a:r>
            <a:r>
              <a:rPr lang="en-US" sz="1800" b="0" i="0" dirty="0">
                <a:effectLst/>
                <a:latin typeface="Liberation Sans" panose="020B0604020202020204" pitchFamily="34" charset="0"/>
              </a:rPr>
              <a:t>will report the lowest net income and LIFO the highest</a:t>
            </a:r>
            <a:r>
              <a:rPr lang="en-US" sz="1800" b="0" i="0" dirty="0" smtClean="0">
                <a:effectLst/>
                <a:latin typeface="Liberation Sans" panose="020B0604020202020204" pitchFamily="34" charset="0"/>
              </a:rPr>
              <a:t>. </a:t>
            </a:r>
          </a:p>
          <a:p>
            <a:pPr lvl="1">
              <a:lnSpc>
                <a:spcPct val="120000"/>
              </a:lnSpc>
              <a:spcBef>
                <a:spcPts val="600"/>
              </a:spcBef>
              <a:buClrTx/>
              <a:buSzPct val="100000"/>
              <a:buFont typeface="+mj-lt"/>
              <a:buAutoNum type="arabicPeriod"/>
            </a:pPr>
            <a:r>
              <a:rPr lang="en-US" sz="1800" b="0" i="0" dirty="0" smtClean="0">
                <a:effectLst/>
                <a:latin typeface="Liberation Sans" panose="020B0604020202020204" pitchFamily="34" charset="0"/>
              </a:rPr>
              <a:t>Regardless </a:t>
            </a:r>
            <a:r>
              <a:rPr lang="en-US" sz="1800" b="0" i="0" dirty="0">
                <a:effectLst/>
                <a:latin typeface="Liberation Sans" panose="020B0604020202020204" pitchFamily="34" charset="0"/>
              </a:rPr>
              <a:t>of whether prices are rising or falling, average-cost produces </a:t>
            </a:r>
            <a:r>
              <a:rPr lang="en-US" sz="1800" b="0" i="0" dirty="0" smtClean="0">
                <a:effectLst/>
                <a:latin typeface="Liberation Sans" panose="020B0604020202020204" pitchFamily="34" charset="0"/>
              </a:rPr>
              <a:t>net income </a:t>
            </a:r>
            <a:r>
              <a:rPr lang="en-US" sz="1800" b="0" i="0" dirty="0">
                <a:effectLst/>
                <a:latin typeface="Liberation Sans" panose="020B0604020202020204" pitchFamily="34" charset="0"/>
              </a:rPr>
              <a:t>between FIFO and LIFO.</a:t>
            </a:r>
            <a:endParaRPr lang="en-US" altLang="en-US" sz="1800" b="0" i="0" dirty="0">
              <a:effectLst/>
              <a:latin typeface="Liberation Sans" panose="020B0604020202020204" pitchFamily="34" charset="0"/>
            </a:endParaRPr>
          </a:p>
        </p:txBody>
      </p:sp>
      <p:sp>
        <p:nvSpPr>
          <p:cNvPr id="7" name="Rectangle 2"/>
          <p:cNvSpPr>
            <a:spLocks noChangeArrowheads="1"/>
          </p:cNvSpPr>
          <p:nvPr/>
        </p:nvSpPr>
        <p:spPr bwMode="auto">
          <a:xfrm>
            <a:off x="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r>
              <a:rPr lang="en-US" altLang="en-US" i="0" dirty="0" smtClean="0">
                <a:solidFill>
                  <a:srgbClr val="CC0000"/>
                </a:solidFill>
                <a:effectLst/>
                <a:latin typeface="Liberation Sans" panose="020B0604020202020204" pitchFamily="34" charset="0"/>
              </a:rPr>
              <a:t>Income Statement Effects</a:t>
            </a:r>
            <a:endParaRPr lang="en-US" altLang="en-US" i="0" dirty="0">
              <a:solidFill>
                <a:srgbClr val="CC0000"/>
              </a:solidFill>
              <a:effectLst/>
              <a:latin typeface="Liberation Sans" panose="020B0604020202020204" pitchFamily="34" charset="0"/>
            </a:endParaRPr>
          </a:p>
          <a:p>
            <a:pPr algn="l"/>
            <a:endParaRPr lang="en-US" altLang="en-US" sz="3200" b="1" i="0" dirty="0">
              <a:solidFill>
                <a:srgbClr val="CC0000"/>
              </a:solidFill>
              <a:effectLst/>
              <a:latin typeface="Liberation Sans" panose="020B0604020202020204" pitchFamily="34" charset="0"/>
            </a:endParaRPr>
          </a:p>
        </p:txBody>
      </p:sp>
      <p:sp>
        <p:nvSpPr>
          <p:cNvPr id="8"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5"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2 </a:t>
            </a:r>
            <a:endParaRPr lang="en-US" altLang="en-US" dirty="0"/>
          </a:p>
        </p:txBody>
      </p:sp>
      <p:pic>
        <p:nvPicPr>
          <p:cNvPr id="290818" name="Picture 2" descr="Image result for lifo fifo income state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3837" y="152400"/>
            <a:ext cx="4524375" cy="2638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5461545"/>
      </p:ext>
    </p:extLst>
  </p:cSld>
  <p:clrMapOvr>
    <a:masterClrMapping/>
  </p:clrMapOvr>
  <p:transition>
    <p:wipe dir="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1"/>
          <p:cNvSpPr>
            <a:spLocks noChangeArrowheads="1"/>
          </p:cNvSpPr>
          <p:nvPr/>
        </p:nvSpPr>
        <p:spPr bwMode="auto">
          <a:xfrm>
            <a:off x="609600" y="1295400"/>
            <a:ext cx="5334000" cy="55464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1440" tIns="46038" rIns="182562" bIns="46038">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969963" indent="-512763">
              <a:spcBef>
                <a:spcPct val="20000"/>
              </a:spcBef>
              <a:buClr>
                <a:schemeClr val="accent2"/>
              </a:buClr>
              <a:buSzPct val="75000"/>
              <a:buFont typeface="Wingdings" pitchFamily="2" charset="2"/>
              <a:buChar char="l"/>
              <a:defRPr sz="2400" b="1">
                <a:solidFill>
                  <a:schemeClr val="bg2"/>
                </a:solidFill>
                <a:latin typeface="Arial" charset="0"/>
              </a:defRPr>
            </a:lvl2pPr>
            <a:lvl3pPr marL="1470025" indent="-342900">
              <a:spcBef>
                <a:spcPct val="20000"/>
              </a:spcBef>
              <a:buClr>
                <a:schemeClr val="accent2"/>
              </a:buClr>
              <a:buSzPct val="75000"/>
              <a:buFont typeface="Wingdings" pitchFamily="2" charset="2"/>
              <a:buChar char="l"/>
              <a:defRPr sz="2000" b="1">
                <a:solidFill>
                  <a:schemeClr val="bg2"/>
                </a:solidFill>
                <a:latin typeface="Arial" charset="0"/>
              </a:defRPr>
            </a:lvl3pPr>
            <a:lvl4pPr marL="1927225" indent="-342900">
              <a:spcBef>
                <a:spcPct val="20000"/>
              </a:spcBef>
              <a:buClr>
                <a:schemeClr val="accent2"/>
              </a:buClr>
              <a:buSzPct val="75000"/>
              <a:buFont typeface="Wingdings" pitchFamily="2" charset="2"/>
              <a:buChar char="l"/>
              <a:defRPr sz="2000" b="1">
                <a:solidFill>
                  <a:schemeClr val="bg2"/>
                </a:solidFill>
                <a:latin typeface="Arial" charset="0"/>
              </a:defRPr>
            </a:lvl4pPr>
            <a:lvl5pPr marL="2384425" indent="-342900">
              <a:spcBef>
                <a:spcPct val="20000"/>
              </a:spcBef>
              <a:buClr>
                <a:schemeClr val="accent2"/>
              </a:buClr>
              <a:buSzPct val="75000"/>
              <a:buFont typeface="Wingdings" pitchFamily="2" charset="2"/>
              <a:buChar char="l"/>
              <a:defRPr sz="2000" b="1">
                <a:solidFill>
                  <a:schemeClr val="bg2"/>
                </a:solidFill>
                <a:latin typeface="Arial" charset="0"/>
              </a:defRPr>
            </a:lvl5pPr>
            <a:lvl6pPr marL="2841625" indent="-3429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3298825" indent="-3429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756025" indent="-3429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4213225" indent="-3429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gn="l">
              <a:spcBef>
                <a:spcPts val="0"/>
              </a:spcBef>
              <a:buClr>
                <a:schemeClr val="tx1"/>
              </a:buClr>
              <a:buSzTx/>
              <a:buFont typeface="Wingdings" pitchFamily="2" charset="2"/>
              <a:buNone/>
            </a:pPr>
            <a:r>
              <a:rPr lang="en-US" altLang="en-US" sz="3000" i="0" dirty="0">
                <a:solidFill>
                  <a:srgbClr val="CC0000"/>
                </a:solidFill>
                <a:effectLst/>
                <a:latin typeface="Liberation Sans" panose="020B0604020202020204" pitchFamily="34" charset="0"/>
              </a:rPr>
              <a:t>Review Question</a:t>
            </a:r>
          </a:p>
        </p:txBody>
      </p:sp>
      <p:sp>
        <p:nvSpPr>
          <p:cNvPr id="12" name="Notched Right Arrow 11"/>
          <p:cNvSpPr/>
          <p:nvPr/>
        </p:nvSpPr>
        <p:spPr bwMode="auto">
          <a:xfrm>
            <a:off x="326408" y="3034352"/>
            <a:ext cx="533400" cy="416718"/>
          </a:xfrm>
          <a:prstGeom prst="notchedRightArrow">
            <a:avLst/>
          </a:prstGeom>
          <a:solidFill>
            <a:srgbClr val="E20000"/>
          </a:solidFill>
          <a:ln w="381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13" name="Rectangle 2"/>
          <p:cNvSpPr>
            <a:spLocks noChangeArrowheads="1"/>
          </p:cNvSpPr>
          <p:nvPr/>
        </p:nvSpPr>
        <p:spPr bwMode="auto">
          <a:xfrm>
            <a:off x="609600" y="1933289"/>
            <a:ext cx="8001000" cy="2971800"/>
          </a:xfrm>
          <a:prstGeom prst="rect">
            <a:avLst/>
          </a:prstGeom>
          <a:noFill/>
          <a:ln>
            <a:noFill/>
          </a:ln>
          <a:effectLst/>
          <a:extLst/>
        </p:spPr>
        <p:txBody>
          <a:bodyPr lIns="91440" tIns="46038" rIns="182562" bIns="46038"/>
          <a:lstStyle/>
          <a:p>
            <a:pPr marL="0" lvl="1" algn="l">
              <a:lnSpc>
                <a:spcPct val="125000"/>
              </a:lnSpc>
              <a:spcBef>
                <a:spcPts val="1200"/>
              </a:spcBef>
              <a:buClr>
                <a:schemeClr val="tx1"/>
              </a:buClr>
            </a:pPr>
            <a:r>
              <a:rPr lang="en-US" altLang="en-US" sz="2300" b="0" i="0" dirty="0" smtClean="0">
                <a:solidFill>
                  <a:schemeClr val="tx1"/>
                </a:solidFill>
                <a:effectLst/>
                <a:latin typeface="Liberation Sans" panose="020B0604020202020204" pitchFamily="34" charset="0"/>
              </a:rPr>
              <a:t>The </a:t>
            </a:r>
            <a:r>
              <a:rPr lang="en-US" altLang="en-US" sz="2300" b="0" i="0" dirty="0">
                <a:solidFill>
                  <a:schemeClr val="tx1"/>
                </a:solidFill>
                <a:effectLst/>
                <a:latin typeface="Liberation Sans" panose="020B0604020202020204" pitchFamily="34" charset="0"/>
              </a:rPr>
              <a:t>cost flow method that often parallels the actual physical flow of merchandise is the:  </a:t>
            </a:r>
            <a:endParaRPr lang="en-US" altLang="en-US" sz="2300" b="0" i="0" dirty="0" smtClean="0">
              <a:solidFill>
                <a:schemeClr val="tx1"/>
              </a:solidFill>
              <a:effectLst/>
              <a:latin typeface="Liberation Sans" panose="020B0604020202020204" pitchFamily="34" charset="0"/>
            </a:endParaRPr>
          </a:p>
          <a:p>
            <a:pPr marL="804863" lvl="1" indent="-463550" algn="l">
              <a:lnSpc>
                <a:spcPct val="125000"/>
              </a:lnSpc>
              <a:spcBef>
                <a:spcPts val="1200"/>
              </a:spcBef>
              <a:buClr>
                <a:schemeClr val="tx1"/>
              </a:buClr>
              <a:buFont typeface="Wingdings" pitchFamily="2" charset="2"/>
              <a:buAutoNum type="alphaLcPeriod"/>
            </a:pPr>
            <a:r>
              <a:rPr lang="en-US" altLang="en-US" sz="2300" b="0" i="0" dirty="0" smtClean="0">
                <a:solidFill>
                  <a:schemeClr val="tx1"/>
                </a:solidFill>
                <a:effectLst/>
                <a:latin typeface="Liberation Sans" panose="020B0604020202020204" pitchFamily="34" charset="0"/>
              </a:rPr>
              <a:t>FIFO </a:t>
            </a:r>
            <a:r>
              <a:rPr lang="en-US" altLang="en-US" sz="2300" b="0" i="0" dirty="0">
                <a:solidFill>
                  <a:schemeClr val="tx1"/>
                </a:solidFill>
                <a:effectLst/>
                <a:latin typeface="Liberation Sans" panose="020B0604020202020204" pitchFamily="34" charset="0"/>
              </a:rPr>
              <a:t>method.  </a:t>
            </a:r>
            <a:endParaRPr lang="en-US" altLang="en-US" sz="2300" b="0" i="0" dirty="0" smtClean="0">
              <a:solidFill>
                <a:schemeClr val="tx1"/>
              </a:solidFill>
              <a:effectLst/>
              <a:latin typeface="Liberation Sans" panose="020B0604020202020204" pitchFamily="34" charset="0"/>
            </a:endParaRPr>
          </a:p>
          <a:p>
            <a:pPr marL="804863" lvl="1" indent="-463550" algn="l">
              <a:lnSpc>
                <a:spcPct val="125000"/>
              </a:lnSpc>
              <a:spcBef>
                <a:spcPts val="1200"/>
              </a:spcBef>
              <a:buClr>
                <a:schemeClr val="tx1"/>
              </a:buClr>
              <a:buFont typeface="Wingdings" pitchFamily="2" charset="2"/>
              <a:buAutoNum type="alphaLcPeriod"/>
            </a:pPr>
            <a:r>
              <a:rPr lang="en-US" altLang="en-US" sz="2300" b="0" i="0" dirty="0" smtClean="0">
                <a:solidFill>
                  <a:schemeClr val="tx1"/>
                </a:solidFill>
                <a:effectLst/>
                <a:latin typeface="Liberation Sans" panose="020B0604020202020204" pitchFamily="34" charset="0"/>
              </a:rPr>
              <a:t>LIFO </a:t>
            </a:r>
            <a:r>
              <a:rPr lang="en-US" altLang="en-US" sz="2300" b="0" i="0" dirty="0">
                <a:solidFill>
                  <a:schemeClr val="tx1"/>
                </a:solidFill>
                <a:effectLst/>
                <a:latin typeface="Liberation Sans" panose="020B0604020202020204" pitchFamily="34" charset="0"/>
              </a:rPr>
              <a:t>method.  </a:t>
            </a:r>
            <a:endParaRPr lang="en-US" altLang="en-US" sz="2300" b="0" i="0" dirty="0" smtClean="0">
              <a:solidFill>
                <a:schemeClr val="tx1"/>
              </a:solidFill>
              <a:effectLst/>
              <a:latin typeface="Liberation Sans" panose="020B0604020202020204" pitchFamily="34" charset="0"/>
            </a:endParaRPr>
          </a:p>
          <a:p>
            <a:pPr marL="804863" lvl="1" indent="-463550" algn="l">
              <a:lnSpc>
                <a:spcPct val="125000"/>
              </a:lnSpc>
              <a:spcBef>
                <a:spcPts val="1200"/>
              </a:spcBef>
              <a:buClr>
                <a:schemeClr val="tx1"/>
              </a:buClr>
              <a:buFont typeface="Wingdings" pitchFamily="2" charset="2"/>
              <a:buAutoNum type="alphaLcPeriod"/>
            </a:pPr>
            <a:r>
              <a:rPr lang="en-US" altLang="en-US" sz="2300" b="0" i="0" dirty="0" smtClean="0">
                <a:solidFill>
                  <a:schemeClr val="tx1"/>
                </a:solidFill>
                <a:effectLst/>
                <a:latin typeface="Liberation Sans" panose="020B0604020202020204" pitchFamily="34" charset="0"/>
              </a:rPr>
              <a:t>average </a:t>
            </a:r>
            <a:r>
              <a:rPr lang="en-US" altLang="en-US" sz="2300" b="0" i="0" dirty="0">
                <a:solidFill>
                  <a:schemeClr val="tx1"/>
                </a:solidFill>
                <a:effectLst/>
                <a:latin typeface="Liberation Sans" panose="020B0604020202020204" pitchFamily="34" charset="0"/>
              </a:rPr>
              <a:t>cost method.  </a:t>
            </a:r>
            <a:endParaRPr lang="en-US" altLang="en-US" sz="2300" b="0" i="0" dirty="0" smtClean="0">
              <a:solidFill>
                <a:schemeClr val="tx1"/>
              </a:solidFill>
              <a:effectLst/>
              <a:latin typeface="Liberation Sans" panose="020B0604020202020204" pitchFamily="34" charset="0"/>
            </a:endParaRPr>
          </a:p>
          <a:p>
            <a:pPr marL="804863" lvl="1" indent="-463550" algn="l">
              <a:lnSpc>
                <a:spcPct val="125000"/>
              </a:lnSpc>
              <a:spcBef>
                <a:spcPts val="1200"/>
              </a:spcBef>
              <a:buClr>
                <a:schemeClr val="tx1"/>
              </a:buClr>
              <a:buFont typeface="Wingdings" pitchFamily="2" charset="2"/>
              <a:buAutoNum type="alphaLcPeriod"/>
            </a:pPr>
            <a:r>
              <a:rPr lang="en-US" altLang="en-US" sz="2300" b="0" i="0" dirty="0" smtClean="0">
                <a:solidFill>
                  <a:schemeClr val="tx1"/>
                </a:solidFill>
                <a:effectLst/>
                <a:latin typeface="Liberation Sans" panose="020B0604020202020204" pitchFamily="34" charset="0"/>
              </a:rPr>
              <a:t>gross </a:t>
            </a:r>
            <a:r>
              <a:rPr lang="en-US" altLang="en-US" sz="2300" b="0" i="0" dirty="0">
                <a:solidFill>
                  <a:schemeClr val="tx1"/>
                </a:solidFill>
                <a:effectLst/>
                <a:latin typeface="Liberation Sans" panose="020B0604020202020204" pitchFamily="34" charset="0"/>
              </a:rPr>
              <a:t>profit method.</a:t>
            </a:r>
          </a:p>
        </p:txBody>
      </p:sp>
      <p:sp>
        <p:nvSpPr>
          <p:cNvPr id="14"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7"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b="1" i="0" dirty="0" smtClean="0">
                <a:solidFill>
                  <a:schemeClr val="tx2">
                    <a:lumMod val="50000"/>
                  </a:schemeClr>
                </a:solidFill>
                <a:effectLst/>
                <a:latin typeface="Liberation Sans" panose="020B0604020202020204" pitchFamily="34" charset="0"/>
              </a:rPr>
              <a:t>COST FLOW ASSUMPTIONS</a:t>
            </a:r>
            <a:endParaRPr lang="en-US" altLang="en-US" sz="3200" b="1" i="0" dirty="0">
              <a:solidFill>
                <a:schemeClr val="tx2">
                  <a:lumMod val="50000"/>
                </a:schemeClr>
              </a:solidFill>
              <a:effectLst/>
              <a:latin typeface="Liberation Sans" panose="020B0604020202020204" pitchFamily="34" charset="0"/>
            </a:endParaRPr>
          </a:p>
        </p:txBody>
      </p:sp>
      <p:sp>
        <p:nvSpPr>
          <p:cNvPr id="8"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2 </a:t>
            </a:r>
            <a:endParaRPr lang="en-US" altLang="en-US" dirty="0"/>
          </a:p>
        </p:txBody>
      </p:sp>
    </p:spTree>
    <p:extLst>
      <p:ext uri="{BB962C8B-B14F-4D97-AF65-F5344CB8AC3E}">
        <p14:creationId xmlns:p14="http://schemas.microsoft.com/office/powerpoint/2010/main" val="139991343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1"/>
          <p:cNvSpPr>
            <a:spLocks noChangeArrowheads="1"/>
          </p:cNvSpPr>
          <p:nvPr/>
        </p:nvSpPr>
        <p:spPr bwMode="auto">
          <a:xfrm>
            <a:off x="609600" y="1295400"/>
            <a:ext cx="5334000" cy="55464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1440" tIns="46038" rIns="182562" bIns="46038">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969963" indent="-512763">
              <a:spcBef>
                <a:spcPct val="20000"/>
              </a:spcBef>
              <a:buClr>
                <a:schemeClr val="accent2"/>
              </a:buClr>
              <a:buSzPct val="75000"/>
              <a:buFont typeface="Wingdings" pitchFamily="2" charset="2"/>
              <a:buChar char="l"/>
              <a:defRPr sz="2400" b="1">
                <a:solidFill>
                  <a:schemeClr val="bg2"/>
                </a:solidFill>
                <a:latin typeface="Arial" charset="0"/>
              </a:defRPr>
            </a:lvl2pPr>
            <a:lvl3pPr marL="1470025" indent="-342900">
              <a:spcBef>
                <a:spcPct val="20000"/>
              </a:spcBef>
              <a:buClr>
                <a:schemeClr val="accent2"/>
              </a:buClr>
              <a:buSzPct val="75000"/>
              <a:buFont typeface="Wingdings" pitchFamily="2" charset="2"/>
              <a:buChar char="l"/>
              <a:defRPr sz="2000" b="1">
                <a:solidFill>
                  <a:schemeClr val="bg2"/>
                </a:solidFill>
                <a:latin typeface="Arial" charset="0"/>
              </a:defRPr>
            </a:lvl3pPr>
            <a:lvl4pPr marL="1927225" indent="-342900">
              <a:spcBef>
                <a:spcPct val="20000"/>
              </a:spcBef>
              <a:buClr>
                <a:schemeClr val="accent2"/>
              </a:buClr>
              <a:buSzPct val="75000"/>
              <a:buFont typeface="Wingdings" pitchFamily="2" charset="2"/>
              <a:buChar char="l"/>
              <a:defRPr sz="2000" b="1">
                <a:solidFill>
                  <a:schemeClr val="bg2"/>
                </a:solidFill>
                <a:latin typeface="Arial" charset="0"/>
              </a:defRPr>
            </a:lvl4pPr>
            <a:lvl5pPr marL="2384425" indent="-342900">
              <a:spcBef>
                <a:spcPct val="20000"/>
              </a:spcBef>
              <a:buClr>
                <a:schemeClr val="accent2"/>
              </a:buClr>
              <a:buSzPct val="75000"/>
              <a:buFont typeface="Wingdings" pitchFamily="2" charset="2"/>
              <a:buChar char="l"/>
              <a:defRPr sz="2000" b="1">
                <a:solidFill>
                  <a:schemeClr val="bg2"/>
                </a:solidFill>
                <a:latin typeface="Arial" charset="0"/>
              </a:defRPr>
            </a:lvl5pPr>
            <a:lvl6pPr marL="2841625" indent="-3429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3298825" indent="-3429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756025" indent="-3429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4213225" indent="-3429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gn="l">
              <a:spcBef>
                <a:spcPts val="0"/>
              </a:spcBef>
              <a:buClr>
                <a:schemeClr val="tx1"/>
              </a:buClr>
              <a:buSzTx/>
              <a:buFont typeface="Wingdings" pitchFamily="2" charset="2"/>
              <a:buNone/>
            </a:pPr>
            <a:r>
              <a:rPr lang="en-US" altLang="en-US" sz="3000" i="0" dirty="0">
                <a:solidFill>
                  <a:srgbClr val="CC0000"/>
                </a:solidFill>
                <a:effectLst/>
                <a:latin typeface="Liberation Sans" panose="020B0604020202020204" pitchFamily="34" charset="0"/>
              </a:rPr>
              <a:t>Review Question</a:t>
            </a:r>
          </a:p>
        </p:txBody>
      </p:sp>
      <p:sp>
        <p:nvSpPr>
          <p:cNvPr id="12" name="Notched Right Arrow 11"/>
          <p:cNvSpPr/>
          <p:nvPr/>
        </p:nvSpPr>
        <p:spPr bwMode="auto">
          <a:xfrm>
            <a:off x="326408" y="3621882"/>
            <a:ext cx="533400" cy="416718"/>
          </a:xfrm>
          <a:prstGeom prst="notchedRightArrow">
            <a:avLst/>
          </a:prstGeom>
          <a:solidFill>
            <a:srgbClr val="E20000"/>
          </a:solidFill>
          <a:ln w="381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13" name="Rectangle 2"/>
          <p:cNvSpPr>
            <a:spLocks noChangeArrowheads="1"/>
          </p:cNvSpPr>
          <p:nvPr/>
        </p:nvSpPr>
        <p:spPr bwMode="auto">
          <a:xfrm>
            <a:off x="609600" y="1933289"/>
            <a:ext cx="8001000" cy="2971800"/>
          </a:xfrm>
          <a:prstGeom prst="rect">
            <a:avLst/>
          </a:prstGeom>
          <a:noFill/>
          <a:ln>
            <a:noFill/>
          </a:ln>
          <a:effectLst/>
          <a:extLst/>
        </p:spPr>
        <p:txBody>
          <a:bodyPr lIns="91440" tIns="46038" rIns="182562" bIns="46038"/>
          <a:lstStyle/>
          <a:p>
            <a:pPr marL="0" lvl="1" algn="l">
              <a:lnSpc>
                <a:spcPct val="125000"/>
              </a:lnSpc>
              <a:spcBef>
                <a:spcPts val="1200"/>
              </a:spcBef>
              <a:buClr>
                <a:schemeClr val="tx1"/>
              </a:buClr>
            </a:pPr>
            <a:r>
              <a:rPr lang="en-US" altLang="en-US" sz="2300" b="0" i="0" dirty="0" smtClean="0">
                <a:solidFill>
                  <a:schemeClr val="tx1"/>
                </a:solidFill>
                <a:effectLst/>
                <a:latin typeface="Liberation Sans" panose="020B0604020202020204" pitchFamily="34" charset="0"/>
              </a:rPr>
              <a:t>In </a:t>
            </a:r>
            <a:r>
              <a:rPr lang="en-US" altLang="en-US" sz="2300" b="0" i="0" dirty="0">
                <a:solidFill>
                  <a:schemeClr val="tx1"/>
                </a:solidFill>
                <a:effectLst/>
                <a:latin typeface="Liberation Sans" panose="020B0604020202020204" pitchFamily="34" charset="0"/>
              </a:rPr>
              <a:t>a period of inflation, the cost flow method that results in the lowest income taxes is the:  </a:t>
            </a:r>
            <a:endParaRPr lang="en-US" altLang="en-US" sz="2300" b="0" i="0" dirty="0" smtClean="0">
              <a:solidFill>
                <a:schemeClr val="tx1"/>
              </a:solidFill>
              <a:effectLst/>
              <a:latin typeface="Liberation Sans" panose="020B0604020202020204" pitchFamily="34" charset="0"/>
            </a:endParaRPr>
          </a:p>
          <a:p>
            <a:pPr marL="804863" lvl="1" indent="-463550" algn="l">
              <a:lnSpc>
                <a:spcPct val="125000"/>
              </a:lnSpc>
              <a:spcBef>
                <a:spcPts val="1200"/>
              </a:spcBef>
              <a:buClr>
                <a:schemeClr val="tx1"/>
              </a:buClr>
              <a:buFont typeface="Wingdings" pitchFamily="2" charset="2"/>
              <a:buAutoNum type="alphaLcPeriod"/>
            </a:pPr>
            <a:r>
              <a:rPr lang="en-US" altLang="en-US" sz="2300" b="0" i="0" dirty="0" smtClean="0">
                <a:solidFill>
                  <a:schemeClr val="tx1"/>
                </a:solidFill>
                <a:effectLst/>
                <a:latin typeface="Liberation Sans" panose="020B0604020202020204" pitchFamily="34" charset="0"/>
              </a:rPr>
              <a:t>FIFO </a:t>
            </a:r>
            <a:r>
              <a:rPr lang="en-US" altLang="en-US" sz="2300" b="0" i="0" dirty="0">
                <a:solidFill>
                  <a:schemeClr val="tx1"/>
                </a:solidFill>
                <a:effectLst/>
                <a:latin typeface="Liberation Sans" panose="020B0604020202020204" pitchFamily="34" charset="0"/>
              </a:rPr>
              <a:t>method.  </a:t>
            </a:r>
            <a:endParaRPr lang="en-US" altLang="en-US" sz="2300" b="0" i="0" dirty="0" smtClean="0">
              <a:solidFill>
                <a:schemeClr val="tx1"/>
              </a:solidFill>
              <a:effectLst/>
              <a:latin typeface="Liberation Sans" panose="020B0604020202020204" pitchFamily="34" charset="0"/>
            </a:endParaRPr>
          </a:p>
          <a:p>
            <a:pPr marL="804863" lvl="1" indent="-463550" algn="l">
              <a:lnSpc>
                <a:spcPct val="125000"/>
              </a:lnSpc>
              <a:spcBef>
                <a:spcPts val="1200"/>
              </a:spcBef>
              <a:buClr>
                <a:schemeClr val="tx1"/>
              </a:buClr>
              <a:buFont typeface="Wingdings" pitchFamily="2" charset="2"/>
              <a:buAutoNum type="alphaLcPeriod"/>
            </a:pPr>
            <a:r>
              <a:rPr lang="en-US" altLang="en-US" sz="2300" b="0" i="0" dirty="0" smtClean="0">
                <a:solidFill>
                  <a:schemeClr val="tx1"/>
                </a:solidFill>
                <a:effectLst/>
                <a:latin typeface="Liberation Sans" panose="020B0604020202020204" pitchFamily="34" charset="0"/>
              </a:rPr>
              <a:t>LIFO </a:t>
            </a:r>
            <a:r>
              <a:rPr lang="en-US" altLang="en-US" sz="2300" b="0" i="0" dirty="0">
                <a:solidFill>
                  <a:schemeClr val="tx1"/>
                </a:solidFill>
                <a:effectLst/>
                <a:latin typeface="Liberation Sans" panose="020B0604020202020204" pitchFamily="34" charset="0"/>
              </a:rPr>
              <a:t>method.  </a:t>
            </a:r>
            <a:endParaRPr lang="en-US" altLang="en-US" sz="2300" b="0" i="0" dirty="0" smtClean="0">
              <a:solidFill>
                <a:schemeClr val="tx1"/>
              </a:solidFill>
              <a:effectLst/>
              <a:latin typeface="Liberation Sans" panose="020B0604020202020204" pitchFamily="34" charset="0"/>
            </a:endParaRPr>
          </a:p>
          <a:p>
            <a:pPr marL="804863" lvl="1" indent="-463550" algn="l">
              <a:lnSpc>
                <a:spcPct val="125000"/>
              </a:lnSpc>
              <a:spcBef>
                <a:spcPts val="1200"/>
              </a:spcBef>
              <a:buClr>
                <a:schemeClr val="tx1"/>
              </a:buClr>
              <a:buFont typeface="Wingdings" pitchFamily="2" charset="2"/>
              <a:buAutoNum type="alphaLcPeriod"/>
            </a:pPr>
            <a:r>
              <a:rPr lang="en-US" altLang="en-US" sz="2300" b="0" i="0" dirty="0" smtClean="0">
                <a:solidFill>
                  <a:schemeClr val="tx1"/>
                </a:solidFill>
                <a:effectLst/>
                <a:latin typeface="Liberation Sans" panose="020B0604020202020204" pitchFamily="34" charset="0"/>
              </a:rPr>
              <a:t>average </a:t>
            </a:r>
            <a:r>
              <a:rPr lang="en-US" altLang="en-US" sz="2300" b="0" i="0" dirty="0">
                <a:solidFill>
                  <a:schemeClr val="tx1"/>
                </a:solidFill>
                <a:effectLst/>
                <a:latin typeface="Liberation Sans" panose="020B0604020202020204" pitchFamily="34" charset="0"/>
              </a:rPr>
              <a:t>cost </a:t>
            </a:r>
            <a:r>
              <a:rPr lang="en-US" altLang="en-US" sz="2300" b="0" i="0" dirty="0" smtClean="0">
                <a:solidFill>
                  <a:schemeClr val="tx1"/>
                </a:solidFill>
                <a:effectLst/>
                <a:latin typeface="Liberation Sans" panose="020B0604020202020204" pitchFamily="34" charset="0"/>
              </a:rPr>
              <a:t>method.</a:t>
            </a:r>
          </a:p>
          <a:p>
            <a:pPr marL="804863" lvl="1" indent="-463550" algn="l">
              <a:lnSpc>
                <a:spcPct val="125000"/>
              </a:lnSpc>
              <a:spcBef>
                <a:spcPts val="1200"/>
              </a:spcBef>
              <a:buClr>
                <a:schemeClr val="tx1"/>
              </a:buClr>
              <a:buFont typeface="Wingdings" pitchFamily="2" charset="2"/>
              <a:buAutoNum type="alphaLcPeriod"/>
            </a:pPr>
            <a:r>
              <a:rPr lang="en-US" altLang="en-US" sz="2300" b="0" i="0" dirty="0" smtClean="0">
                <a:solidFill>
                  <a:schemeClr val="tx1"/>
                </a:solidFill>
                <a:effectLst/>
                <a:latin typeface="Liberation Sans" panose="020B0604020202020204" pitchFamily="34" charset="0"/>
              </a:rPr>
              <a:t>gross </a:t>
            </a:r>
            <a:r>
              <a:rPr lang="en-US" altLang="en-US" sz="2300" b="0" i="0" dirty="0">
                <a:solidFill>
                  <a:schemeClr val="tx1"/>
                </a:solidFill>
                <a:effectLst/>
                <a:latin typeface="Liberation Sans" panose="020B0604020202020204" pitchFamily="34" charset="0"/>
              </a:rPr>
              <a:t>profit method.</a:t>
            </a:r>
          </a:p>
        </p:txBody>
      </p:sp>
      <p:sp>
        <p:nvSpPr>
          <p:cNvPr id="14"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7"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b="1" i="0" dirty="0" smtClean="0">
                <a:solidFill>
                  <a:schemeClr val="tx2">
                    <a:lumMod val="50000"/>
                  </a:schemeClr>
                </a:solidFill>
                <a:effectLst/>
                <a:latin typeface="Liberation Sans" panose="020B0604020202020204" pitchFamily="34" charset="0"/>
              </a:rPr>
              <a:t>COST FLOW ASSUMPTIONS</a:t>
            </a:r>
            <a:endParaRPr lang="en-US" altLang="en-US" sz="3200" b="1" i="0" dirty="0">
              <a:solidFill>
                <a:schemeClr val="tx2">
                  <a:lumMod val="50000"/>
                </a:schemeClr>
              </a:solidFill>
              <a:effectLst/>
              <a:latin typeface="Liberation Sans" panose="020B0604020202020204" pitchFamily="34" charset="0"/>
            </a:endParaRPr>
          </a:p>
        </p:txBody>
      </p:sp>
      <p:sp>
        <p:nvSpPr>
          <p:cNvPr id="8" name="Rectangle 14"/>
          <p:cNvSpPr>
            <a:spLocks noChangeArrowheads="1"/>
          </p:cNvSpPr>
          <p:nvPr/>
        </p:nvSpPr>
        <p:spPr bwMode="auto">
          <a:xfrm>
            <a:off x="5257800" y="3048000"/>
            <a:ext cx="3185160" cy="3165992"/>
          </a:xfrm>
          <a:prstGeom prst="rect">
            <a:avLst/>
          </a:prstGeom>
          <a:solidFill>
            <a:schemeClr val="accent3"/>
          </a:solidFill>
          <a:ln w="12700" algn="ctr">
            <a:solidFill>
              <a:schemeClr val="tx1"/>
            </a:solidFill>
            <a:miter lim="800000"/>
            <a:headEnd/>
            <a:tailEnd/>
          </a:ln>
          <a:effectLst>
            <a:innerShdw blurRad="114300">
              <a:prstClr val="black"/>
            </a:innerShdw>
          </a:effectLst>
          <a:extLst/>
        </p:spPr>
        <p:txBody>
          <a:bodyPr wrap="square" lIns="90488" tIns="44450" rIns="90488" bIns="44450" anchor="ctr" anchorCtr="0">
            <a:noAutofit/>
          </a:bodyPr>
          <a:lstStyle/>
          <a:p>
            <a:pPr marL="109538"/>
            <a:r>
              <a:rPr lang="en-US" sz="1600" i="0" dirty="0">
                <a:solidFill>
                  <a:srgbClr val="CC0000"/>
                </a:solidFill>
                <a:effectLst/>
                <a:latin typeface="Liberation Sans" panose="020B0604020202020204" pitchFamily="34" charset="0"/>
              </a:rPr>
              <a:t>▼ HELPFUL HINT</a:t>
            </a:r>
            <a:endParaRPr lang="en-US" altLang="en-US" sz="1600" i="0" dirty="0">
              <a:solidFill>
                <a:srgbClr val="CC0000"/>
              </a:solidFill>
              <a:effectLst/>
              <a:latin typeface="Liberation Sans" panose="020B0604020202020204" pitchFamily="34" charset="0"/>
            </a:endParaRPr>
          </a:p>
          <a:p>
            <a:pPr marL="109538"/>
            <a:r>
              <a:rPr lang="en-US" altLang="en-US" sz="1600" b="0" i="0" dirty="0" smtClean="0">
                <a:solidFill>
                  <a:schemeClr val="tx1"/>
                </a:solidFill>
                <a:effectLst/>
                <a:latin typeface="Liberation Sans" panose="020B0604020202020204" pitchFamily="34" charset="0"/>
              </a:rPr>
              <a:t>A </a:t>
            </a:r>
            <a:r>
              <a:rPr lang="en-US" altLang="en-US" sz="1600" b="0" i="0" dirty="0">
                <a:solidFill>
                  <a:schemeClr val="tx1"/>
                </a:solidFill>
                <a:effectLst/>
                <a:latin typeface="Liberation Sans" panose="020B0604020202020204" pitchFamily="34" charset="0"/>
              </a:rPr>
              <a:t>tax rule</a:t>
            </a:r>
            <a:r>
              <a:rPr lang="en-US" altLang="en-US" sz="1600" b="0" i="0" dirty="0" smtClean="0">
                <a:solidFill>
                  <a:schemeClr val="tx1"/>
                </a:solidFill>
                <a:effectLst/>
                <a:latin typeface="Liberation Sans" panose="020B0604020202020204" pitchFamily="34" charset="0"/>
              </a:rPr>
              <a:t>, often </a:t>
            </a:r>
            <a:r>
              <a:rPr lang="en-US" altLang="en-US" sz="1600" b="0" i="0" dirty="0">
                <a:solidFill>
                  <a:schemeClr val="tx1"/>
                </a:solidFill>
                <a:effectLst/>
                <a:latin typeface="Liberation Sans" panose="020B0604020202020204" pitchFamily="34" charset="0"/>
              </a:rPr>
              <a:t>referred to as the </a:t>
            </a:r>
            <a:r>
              <a:rPr lang="en-US" altLang="en-US" sz="1600" i="0" dirty="0" smtClean="0">
                <a:solidFill>
                  <a:schemeClr val="tx1"/>
                </a:solidFill>
                <a:effectLst/>
                <a:latin typeface="Liberation Sans" panose="020B0604020202020204" pitchFamily="34" charset="0"/>
              </a:rPr>
              <a:t>LIFO conformity </a:t>
            </a:r>
            <a:r>
              <a:rPr lang="en-US" altLang="en-US" sz="1600" i="0" dirty="0">
                <a:solidFill>
                  <a:schemeClr val="tx1"/>
                </a:solidFill>
                <a:effectLst/>
                <a:latin typeface="Liberation Sans" panose="020B0604020202020204" pitchFamily="34" charset="0"/>
              </a:rPr>
              <a:t>rule</a:t>
            </a:r>
            <a:r>
              <a:rPr lang="en-US" altLang="en-US" sz="1600" b="0" i="0" dirty="0">
                <a:solidFill>
                  <a:schemeClr val="tx1"/>
                </a:solidFill>
                <a:effectLst/>
                <a:latin typeface="Liberation Sans" panose="020B0604020202020204" pitchFamily="34" charset="0"/>
              </a:rPr>
              <a:t>, requires </a:t>
            </a:r>
            <a:r>
              <a:rPr lang="en-US" altLang="en-US" sz="1600" b="0" i="0" dirty="0" smtClean="0">
                <a:solidFill>
                  <a:schemeClr val="tx1"/>
                </a:solidFill>
                <a:effectLst/>
                <a:latin typeface="Liberation Sans" panose="020B0604020202020204" pitchFamily="34" charset="0"/>
              </a:rPr>
              <a:t>that if </a:t>
            </a:r>
            <a:r>
              <a:rPr lang="en-US" altLang="en-US" sz="1600" b="0" i="0" dirty="0">
                <a:solidFill>
                  <a:schemeClr val="tx1"/>
                </a:solidFill>
                <a:effectLst/>
                <a:latin typeface="Liberation Sans" panose="020B0604020202020204" pitchFamily="34" charset="0"/>
              </a:rPr>
              <a:t>companies use LIFO for </a:t>
            </a:r>
            <a:r>
              <a:rPr lang="en-US" altLang="en-US" sz="1600" b="0" i="0" dirty="0" smtClean="0">
                <a:solidFill>
                  <a:schemeClr val="tx1"/>
                </a:solidFill>
                <a:effectLst/>
                <a:latin typeface="Liberation Sans" panose="020B0604020202020204" pitchFamily="34" charset="0"/>
              </a:rPr>
              <a:t>tax purposes</a:t>
            </a:r>
            <a:r>
              <a:rPr lang="en-US" altLang="en-US" sz="1600" b="0" i="0" dirty="0">
                <a:solidFill>
                  <a:schemeClr val="tx1"/>
                </a:solidFill>
                <a:effectLst/>
                <a:latin typeface="Liberation Sans" panose="020B0604020202020204" pitchFamily="34" charset="0"/>
              </a:rPr>
              <a:t>, they must also use </a:t>
            </a:r>
            <a:r>
              <a:rPr lang="en-US" altLang="en-US" sz="1600" b="0" i="0" dirty="0" smtClean="0">
                <a:solidFill>
                  <a:schemeClr val="tx1"/>
                </a:solidFill>
                <a:effectLst/>
                <a:latin typeface="Liberation Sans" panose="020B0604020202020204" pitchFamily="34" charset="0"/>
              </a:rPr>
              <a:t>it for </a:t>
            </a:r>
            <a:r>
              <a:rPr lang="en-US" altLang="en-US" sz="1600" b="0" i="0" dirty="0">
                <a:solidFill>
                  <a:schemeClr val="tx1"/>
                </a:solidFill>
                <a:effectLst/>
                <a:latin typeface="Liberation Sans" panose="020B0604020202020204" pitchFamily="34" charset="0"/>
              </a:rPr>
              <a:t>financial reporting purposes. This means that if a company chooses the LIFO method to reduce its tax bills, it will also have to report lower net income in its financial statements.</a:t>
            </a:r>
          </a:p>
        </p:txBody>
      </p:sp>
      <p:sp>
        <p:nvSpPr>
          <p:cNvPr id="9"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2 </a:t>
            </a:r>
            <a:endParaRPr lang="en-US" altLang="en-US" dirty="0"/>
          </a:p>
        </p:txBody>
      </p:sp>
    </p:spTree>
    <p:extLst>
      <p:ext uri="{BB962C8B-B14F-4D97-AF65-F5344CB8AC3E}">
        <p14:creationId xmlns:p14="http://schemas.microsoft.com/office/powerpoint/2010/main" val="3374899613"/>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457200" y="381000"/>
            <a:ext cx="5029200" cy="560388"/>
          </a:xfrm>
          <a:prstGeom prst="rect">
            <a:avLst/>
          </a:prstGeom>
          <a:solidFill>
            <a:srgbClr val="FF6600"/>
          </a:solidFill>
          <a:ln>
            <a:noFill/>
          </a:ln>
          <a:effectLst/>
        </p:spPr>
        <p:txBody>
          <a:bodyPr lIns="90488" tIns="44450" rIns="90488" bIns="44450" anchor="ctr" anchorCtr="0"/>
          <a:lstStyle/>
          <a:p>
            <a:pPr marL="53975"/>
            <a:r>
              <a:rPr lang="en-US" altLang="en-US" sz="2900" i="0" dirty="0" smtClean="0">
                <a:solidFill>
                  <a:schemeClr val="accent3"/>
                </a:solidFill>
                <a:latin typeface="Liberation Sans" panose="020B0604020202020204" pitchFamily="34" charset="0"/>
              </a:rPr>
              <a:t>INTERNATIONAL INSIGHT</a:t>
            </a:r>
            <a:endParaRPr lang="en-US" altLang="en-US" sz="2900" i="0" dirty="0">
              <a:solidFill>
                <a:schemeClr val="accent3"/>
              </a:solidFill>
              <a:latin typeface="Liberation Sans" panose="020B0604020202020204" pitchFamily="34" charset="0"/>
            </a:endParaRPr>
          </a:p>
        </p:txBody>
      </p:sp>
      <p:sp>
        <p:nvSpPr>
          <p:cNvPr id="2" name="Rectangle 1"/>
          <p:cNvSpPr/>
          <p:nvPr/>
        </p:nvSpPr>
        <p:spPr>
          <a:xfrm>
            <a:off x="457200" y="1105480"/>
            <a:ext cx="8229600" cy="5324535"/>
          </a:xfrm>
          <a:prstGeom prst="rect">
            <a:avLst/>
          </a:prstGeom>
        </p:spPr>
        <p:txBody>
          <a:bodyPr wrap="square">
            <a:spAutoFit/>
          </a:bodyPr>
          <a:lstStyle/>
          <a:p>
            <a:pPr algn="just">
              <a:lnSpc>
                <a:spcPct val="110000"/>
              </a:lnSpc>
              <a:spcBef>
                <a:spcPts val="600"/>
              </a:spcBef>
            </a:pPr>
            <a:r>
              <a:rPr lang="en-US" sz="1900" i="0" dirty="0" smtClean="0">
                <a:solidFill>
                  <a:schemeClr val="tx1"/>
                </a:solidFill>
                <a:effectLst/>
                <a:latin typeface="Liberation Sans" panose="020B0604020202020204" pitchFamily="34" charset="0"/>
              </a:rPr>
              <a:t>Is LIFO Fair?</a:t>
            </a:r>
            <a:endParaRPr lang="en-US" sz="1900" i="0" dirty="0">
              <a:solidFill>
                <a:schemeClr val="tx1"/>
              </a:solidFill>
              <a:effectLst/>
              <a:latin typeface="Liberation Sans" panose="020B0604020202020204" pitchFamily="34" charset="0"/>
            </a:endParaRPr>
          </a:p>
          <a:p>
            <a:pPr algn="just">
              <a:lnSpc>
                <a:spcPct val="110000"/>
              </a:lnSpc>
              <a:spcBef>
                <a:spcPts val="600"/>
              </a:spcBef>
            </a:pPr>
            <a:r>
              <a:rPr lang="en-US" sz="1900" i="0" dirty="0" smtClean="0">
                <a:solidFill>
                  <a:srgbClr val="CC0000"/>
                </a:solidFill>
                <a:effectLst/>
                <a:latin typeface="Liberation Sans" panose="020B0604020202020204" pitchFamily="34" charset="0"/>
              </a:rPr>
              <a:t>ExxonMobil </a:t>
            </a:r>
            <a:r>
              <a:rPr lang="en-US" sz="1900" i="0" dirty="0">
                <a:solidFill>
                  <a:srgbClr val="CC0000"/>
                </a:solidFill>
                <a:effectLst/>
                <a:latin typeface="Liberation Sans" panose="020B0604020202020204" pitchFamily="34" charset="0"/>
              </a:rPr>
              <a:t>Corporation</a:t>
            </a:r>
            <a:r>
              <a:rPr lang="en-US" sz="1900" b="0" i="0" dirty="0">
                <a:solidFill>
                  <a:schemeClr val="tx1"/>
                </a:solidFill>
                <a:effectLst/>
                <a:latin typeface="Liberation Sans" panose="020B0604020202020204" pitchFamily="34" charset="0"/>
              </a:rPr>
              <a:t>, like </a:t>
            </a:r>
            <a:r>
              <a:rPr lang="en-US" sz="1900" b="0" i="0" dirty="0" smtClean="0">
                <a:solidFill>
                  <a:schemeClr val="tx1"/>
                </a:solidFill>
                <a:effectLst/>
                <a:latin typeface="Liberation Sans" panose="020B0604020202020204" pitchFamily="34" charset="0"/>
              </a:rPr>
              <a:t>many U.S</a:t>
            </a:r>
            <a:r>
              <a:rPr lang="en-US" sz="1900" b="0" i="0" dirty="0">
                <a:solidFill>
                  <a:schemeClr val="tx1"/>
                </a:solidFill>
                <a:effectLst/>
                <a:latin typeface="Liberation Sans" panose="020B0604020202020204" pitchFamily="34" charset="0"/>
              </a:rPr>
              <a:t>. companies, uses LIFO to </a:t>
            </a:r>
            <a:r>
              <a:rPr lang="en-US" sz="1900" b="0" i="0" dirty="0" smtClean="0">
                <a:solidFill>
                  <a:schemeClr val="tx1"/>
                </a:solidFill>
                <a:effectLst/>
                <a:latin typeface="Liberation Sans" panose="020B0604020202020204" pitchFamily="34" charset="0"/>
              </a:rPr>
              <a:t>value its </a:t>
            </a:r>
            <a:r>
              <a:rPr lang="en-US" sz="1900" b="0" i="0" dirty="0">
                <a:solidFill>
                  <a:schemeClr val="tx1"/>
                </a:solidFill>
                <a:effectLst/>
                <a:latin typeface="Liberation Sans" panose="020B0604020202020204" pitchFamily="34" charset="0"/>
              </a:rPr>
              <a:t>inventory for </a:t>
            </a:r>
            <a:r>
              <a:rPr lang="en-US" sz="1900" b="0" i="0" dirty="0" smtClean="0">
                <a:solidFill>
                  <a:schemeClr val="tx1"/>
                </a:solidFill>
                <a:effectLst/>
                <a:latin typeface="Liberation Sans" panose="020B0604020202020204" pitchFamily="34" charset="0"/>
              </a:rPr>
              <a:t>financial reporting and </a:t>
            </a:r>
            <a:r>
              <a:rPr lang="en-US" sz="1900" b="0" i="0" dirty="0">
                <a:solidFill>
                  <a:schemeClr val="tx1"/>
                </a:solidFill>
                <a:effectLst/>
                <a:latin typeface="Liberation Sans" panose="020B0604020202020204" pitchFamily="34" charset="0"/>
              </a:rPr>
              <a:t>tax purposes. In one </a:t>
            </a:r>
            <a:r>
              <a:rPr lang="en-US" sz="1900" b="0" i="0" dirty="0" smtClean="0">
                <a:solidFill>
                  <a:schemeClr val="tx1"/>
                </a:solidFill>
                <a:effectLst/>
                <a:latin typeface="Liberation Sans" panose="020B0604020202020204" pitchFamily="34" charset="0"/>
              </a:rPr>
              <a:t>recent year</a:t>
            </a:r>
            <a:r>
              <a:rPr lang="en-US" sz="1900" b="0" i="0" dirty="0">
                <a:solidFill>
                  <a:schemeClr val="tx1"/>
                </a:solidFill>
                <a:effectLst/>
                <a:latin typeface="Liberation Sans" panose="020B0604020202020204" pitchFamily="34" charset="0"/>
              </a:rPr>
              <a:t>, this resulted in a cost of </a:t>
            </a:r>
            <a:r>
              <a:rPr lang="en-US" sz="1900" b="0" i="0" dirty="0" smtClean="0">
                <a:solidFill>
                  <a:schemeClr val="tx1"/>
                </a:solidFill>
                <a:effectLst/>
                <a:latin typeface="Liberation Sans" panose="020B0604020202020204" pitchFamily="34" charset="0"/>
              </a:rPr>
              <a:t>goods sold figure </a:t>
            </a:r>
            <a:r>
              <a:rPr lang="en-US" sz="1900" b="0" i="0" dirty="0">
                <a:solidFill>
                  <a:schemeClr val="tx1"/>
                </a:solidFill>
                <a:effectLst/>
                <a:latin typeface="Liberation Sans" panose="020B0604020202020204" pitchFamily="34" charset="0"/>
              </a:rPr>
              <a:t>that was $5.6 </a:t>
            </a:r>
            <a:r>
              <a:rPr lang="en-US" sz="1900" b="0" i="0" dirty="0" smtClean="0">
                <a:solidFill>
                  <a:schemeClr val="tx1"/>
                </a:solidFill>
                <a:effectLst/>
                <a:latin typeface="Liberation Sans" panose="020B0604020202020204" pitchFamily="34" charset="0"/>
              </a:rPr>
              <a:t>billion higher </a:t>
            </a:r>
            <a:r>
              <a:rPr lang="en-US" sz="1900" b="0" i="0" dirty="0">
                <a:solidFill>
                  <a:schemeClr val="tx1"/>
                </a:solidFill>
                <a:effectLst/>
                <a:latin typeface="Liberation Sans" panose="020B0604020202020204" pitchFamily="34" charset="0"/>
              </a:rPr>
              <a:t>than under FIFO. By </a:t>
            </a:r>
            <a:r>
              <a:rPr lang="en-US" sz="1900" b="0" i="0" dirty="0" smtClean="0">
                <a:solidFill>
                  <a:schemeClr val="tx1"/>
                </a:solidFill>
                <a:effectLst/>
                <a:latin typeface="Liberation Sans" panose="020B0604020202020204" pitchFamily="34" charset="0"/>
              </a:rPr>
              <a:t>increasing cost </a:t>
            </a:r>
            <a:r>
              <a:rPr lang="en-US" sz="1900" b="0" i="0" dirty="0">
                <a:solidFill>
                  <a:schemeClr val="tx1"/>
                </a:solidFill>
                <a:effectLst/>
                <a:latin typeface="Liberation Sans" panose="020B0604020202020204" pitchFamily="34" charset="0"/>
              </a:rPr>
              <a:t>of goods sold, </a:t>
            </a:r>
            <a:r>
              <a:rPr lang="en-US" sz="1900" b="0" i="0" dirty="0" smtClean="0">
                <a:solidFill>
                  <a:schemeClr val="tx1"/>
                </a:solidFill>
                <a:effectLst/>
                <a:latin typeface="Liberation Sans" panose="020B0604020202020204" pitchFamily="34" charset="0"/>
              </a:rPr>
              <a:t>ExxonMobil reduces </a:t>
            </a:r>
            <a:r>
              <a:rPr lang="en-US" sz="1900" b="0" i="0" dirty="0">
                <a:solidFill>
                  <a:schemeClr val="tx1"/>
                </a:solidFill>
                <a:effectLst/>
                <a:latin typeface="Liberation Sans" panose="020B0604020202020204" pitchFamily="34" charset="0"/>
              </a:rPr>
              <a:t>net income, which </a:t>
            </a:r>
            <a:r>
              <a:rPr lang="en-US" sz="1900" b="0" i="0" dirty="0" smtClean="0">
                <a:solidFill>
                  <a:schemeClr val="tx1"/>
                </a:solidFill>
                <a:effectLst/>
                <a:latin typeface="Liberation Sans" panose="020B0604020202020204" pitchFamily="34" charset="0"/>
              </a:rPr>
              <a:t>reduces taxes</a:t>
            </a:r>
            <a:r>
              <a:rPr lang="en-US" sz="1900" b="0" i="0" dirty="0">
                <a:solidFill>
                  <a:schemeClr val="tx1"/>
                </a:solidFill>
                <a:effectLst/>
                <a:latin typeface="Liberation Sans" panose="020B0604020202020204" pitchFamily="34" charset="0"/>
              </a:rPr>
              <a:t>. Critics say that LIFO </a:t>
            </a:r>
            <a:r>
              <a:rPr lang="en-US" sz="1900" b="0" i="0" dirty="0" smtClean="0">
                <a:solidFill>
                  <a:schemeClr val="tx1"/>
                </a:solidFill>
                <a:effectLst/>
                <a:latin typeface="Liberation Sans" panose="020B0604020202020204" pitchFamily="34" charset="0"/>
              </a:rPr>
              <a:t>provides an </a:t>
            </a:r>
            <a:r>
              <a:rPr lang="en-US" sz="1900" b="0" i="0" dirty="0">
                <a:solidFill>
                  <a:schemeClr val="tx1"/>
                </a:solidFill>
                <a:effectLst/>
                <a:latin typeface="Liberation Sans" panose="020B0604020202020204" pitchFamily="34" charset="0"/>
              </a:rPr>
              <a:t>unfair “tax dodge.” As </a:t>
            </a:r>
            <a:r>
              <a:rPr lang="en-US" sz="1900" b="0" i="0" dirty="0" smtClean="0">
                <a:solidFill>
                  <a:schemeClr val="tx1"/>
                </a:solidFill>
                <a:effectLst/>
                <a:latin typeface="Liberation Sans" panose="020B0604020202020204" pitchFamily="34" charset="0"/>
              </a:rPr>
              <a:t>Congress looks </a:t>
            </a:r>
            <a:r>
              <a:rPr lang="en-US" sz="1900" b="0" i="0" dirty="0">
                <a:solidFill>
                  <a:schemeClr val="tx1"/>
                </a:solidFill>
                <a:effectLst/>
                <a:latin typeface="Liberation Sans" panose="020B0604020202020204" pitchFamily="34" charset="0"/>
              </a:rPr>
              <a:t>for more sources of tax </a:t>
            </a:r>
            <a:r>
              <a:rPr lang="en-US" sz="1900" b="0" i="0" dirty="0" smtClean="0">
                <a:solidFill>
                  <a:schemeClr val="tx1"/>
                </a:solidFill>
                <a:effectLst/>
                <a:latin typeface="Liberation Sans" panose="020B0604020202020204" pitchFamily="34" charset="0"/>
              </a:rPr>
              <a:t>revenue, some </a:t>
            </a:r>
            <a:r>
              <a:rPr lang="en-US" sz="1900" b="0" i="0" dirty="0">
                <a:solidFill>
                  <a:schemeClr val="tx1"/>
                </a:solidFill>
                <a:effectLst/>
                <a:latin typeface="Liberation Sans" panose="020B0604020202020204" pitchFamily="34" charset="0"/>
              </a:rPr>
              <a:t>lawmakers favor </a:t>
            </a:r>
            <a:r>
              <a:rPr lang="en-US" sz="1900" b="0" i="0" dirty="0" smtClean="0">
                <a:solidFill>
                  <a:schemeClr val="tx1"/>
                </a:solidFill>
                <a:effectLst/>
                <a:latin typeface="Liberation Sans" panose="020B0604020202020204" pitchFamily="34" charset="0"/>
              </a:rPr>
              <a:t>the elimination </a:t>
            </a:r>
            <a:r>
              <a:rPr lang="en-US" sz="1900" b="0" i="0" dirty="0">
                <a:solidFill>
                  <a:schemeClr val="tx1"/>
                </a:solidFill>
                <a:effectLst/>
                <a:latin typeface="Liberation Sans" panose="020B0604020202020204" pitchFamily="34" charset="0"/>
              </a:rPr>
              <a:t>of LIFO. Supporters of LIFO argue that the </a:t>
            </a:r>
            <a:r>
              <a:rPr lang="en-US" sz="1900" b="0" i="0" dirty="0" smtClean="0">
                <a:solidFill>
                  <a:schemeClr val="tx1"/>
                </a:solidFill>
                <a:effectLst/>
                <a:latin typeface="Liberation Sans" panose="020B0604020202020204" pitchFamily="34" charset="0"/>
              </a:rPr>
              <a:t>method is </a:t>
            </a:r>
            <a:r>
              <a:rPr lang="en-US" sz="1900" b="0" i="0" dirty="0">
                <a:solidFill>
                  <a:schemeClr val="tx1"/>
                </a:solidFill>
                <a:effectLst/>
                <a:latin typeface="Liberation Sans" panose="020B0604020202020204" pitchFamily="34" charset="0"/>
              </a:rPr>
              <a:t>conceptually sound because it matches current costs </a:t>
            </a:r>
            <a:r>
              <a:rPr lang="en-US" sz="1900" b="0" i="0" dirty="0" smtClean="0">
                <a:solidFill>
                  <a:schemeClr val="tx1"/>
                </a:solidFill>
                <a:effectLst/>
                <a:latin typeface="Liberation Sans" panose="020B0604020202020204" pitchFamily="34" charset="0"/>
              </a:rPr>
              <a:t>with current </a:t>
            </a:r>
            <a:r>
              <a:rPr lang="en-US" sz="1900" b="0" i="0" dirty="0">
                <a:solidFill>
                  <a:schemeClr val="tx1"/>
                </a:solidFill>
                <a:effectLst/>
                <a:latin typeface="Liberation Sans" panose="020B0604020202020204" pitchFamily="34" charset="0"/>
              </a:rPr>
              <a:t>revenues. In addition, they point out that this </a:t>
            </a:r>
            <a:r>
              <a:rPr lang="en-US" sz="1900" b="0" i="0" dirty="0" smtClean="0">
                <a:solidFill>
                  <a:schemeClr val="tx1"/>
                </a:solidFill>
                <a:effectLst/>
                <a:latin typeface="Liberation Sans" panose="020B0604020202020204" pitchFamily="34" charset="0"/>
              </a:rPr>
              <a:t>matching provides </a:t>
            </a:r>
            <a:r>
              <a:rPr lang="en-US" sz="1900" b="0" i="0" dirty="0">
                <a:solidFill>
                  <a:schemeClr val="tx1"/>
                </a:solidFill>
                <a:effectLst/>
                <a:latin typeface="Liberation Sans" panose="020B0604020202020204" pitchFamily="34" charset="0"/>
              </a:rPr>
              <a:t>protection against </a:t>
            </a:r>
            <a:r>
              <a:rPr lang="en-US" sz="1900" b="0" i="0" dirty="0" smtClean="0">
                <a:solidFill>
                  <a:schemeClr val="tx1"/>
                </a:solidFill>
                <a:effectLst/>
                <a:latin typeface="Liberation Sans" panose="020B0604020202020204" pitchFamily="34" charset="0"/>
              </a:rPr>
              <a:t>inflation. International </a:t>
            </a:r>
            <a:r>
              <a:rPr lang="en-US" sz="1900" b="0" i="0" dirty="0">
                <a:solidFill>
                  <a:schemeClr val="tx1"/>
                </a:solidFill>
                <a:effectLst/>
                <a:latin typeface="Liberation Sans" panose="020B0604020202020204" pitchFamily="34" charset="0"/>
              </a:rPr>
              <a:t>accounting standards do not allow the use </a:t>
            </a:r>
            <a:r>
              <a:rPr lang="en-US" sz="1900" b="0" i="0" dirty="0" smtClean="0">
                <a:solidFill>
                  <a:schemeClr val="tx1"/>
                </a:solidFill>
                <a:effectLst/>
                <a:latin typeface="Liberation Sans" panose="020B0604020202020204" pitchFamily="34" charset="0"/>
              </a:rPr>
              <a:t>of LIFO</a:t>
            </a:r>
            <a:r>
              <a:rPr lang="en-US" sz="1900" b="0" i="0" dirty="0">
                <a:solidFill>
                  <a:schemeClr val="tx1"/>
                </a:solidFill>
                <a:effectLst/>
                <a:latin typeface="Liberation Sans" panose="020B0604020202020204" pitchFamily="34" charset="0"/>
              </a:rPr>
              <a:t>. Because of this, the net income of foreign oil </a:t>
            </a:r>
            <a:r>
              <a:rPr lang="en-US" sz="1900" b="0" i="0" dirty="0" smtClean="0">
                <a:solidFill>
                  <a:schemeClr val="tx1"/>
                </a:solidFill>
                <a:effectLst/>
                <a:latin typeface="Liberation Sans" panose="020B0604020202020204" pitchFamily="34" charset="0"/>
              </a:rPr>
              <a:t>companies such </a:t>
            </a:r>
            <a:r>
              <a:rPr lang="en-US" sz="1900" b="0" i="0" dirty="0">
                <a:solidFill>
                  <a:schemeClr val="tx1"/>
                </a:solidFill>
                <a:effectLst/>
                <a:latin typeface="Liberation Sans" panose="020B0604020202020204" pitchFamily="34" charset="0"/>
              </a:rPr>
              <a:t>as </a:t>
            </a:r>
            <a:r>
              <a:rPr lang="en-US" sz="1900" i="0" dirty="0">
                <a:solidFill>
                  <a:srgbClr val="CC0000"/>
                </a:solidFill>
                <a:effectLst/>
                <a:latin typeface="Liberation Sans" panose="020B0604020202020204" pitchFamily="34" charset="0"/>
              </a:rPr>
              <a:t>BP</a:t>
            </a:r>
            <a:r>
              <a:rPr lang="en-US" sz="1900" b="0" i="0" dirty="0">
                <a:solidFill>
                  <a:schemeClr val="tx1"/>
                </a:solidFill>
                <a:effectLst/>
                <a:latin typeface="Liberation Sans" panose="020B0604020202020204" pitchFamily="34" charset="0"/>
              </a:rPr>
              <a:t> and </a:t>
            </a:r>
            <a:r>
              <a:rPr lang="en-US" sz="1900" i="0" dirty="0">
                <a:solidFill>
                  <a:srgbClr val="CC0000"/>
                </a:solidFill>
                <a:effectLst/>
                <a:latin typeface="Liberation Sans" panose="020B0604020202020204" pitchFamily="34" charset="0"/>
              </a:rPr>
              <a:t>Royal</a:t>
            </a:r>
            <a:r>
              <a:rPr lang="en-US" sz="1900" b="0" i="0" dirty="0">
                <a:solidFill>
                  <a:schemeClr val="tx1"/>
                </a:solidFill>
                <a:effectLst/>
                <a:latin typeface="Liberation Sans" panose="020B0604020202020204" pitchFamily="34" charset="0"/>
              </a:rPr>
              <a:t> </a:t>
            </a:r>
            <a:r>
              <a:rPr lang="en-US" sz="1900" i="0" dirty="0">
                <a:solidFill>
                  <a:srgbClr val="CC0000"/>
                </a:solidFill>
                <a:effectLst/>
                <a:latin typeface="Liberation Sans" panose="020B0604020202020204" pitchFamily="34" charset="0"/>
              </a:rPr>
              <a:t>Dutch</a:t>
            </a:r>
            <a:r>
              <a:rPr lang="en-US" sz="1900" b="0" i="0" dirty="0">
                <a:solidFill>
                  <a:schemeClr val="tx1"/>
                </a:solidFill>
                <a:effectLst/>
                <a:latin typeface="Liberation Sans" panose="020B0604020202020204" pitchFamily="34" charset="0"/>
              </a:rPr>
              <a:t> </a:t>
            </a:r>
            <a:r>
              <a:rPr lang="en-US" sz="1900" i="0" dirty="0">
                <a:solidFill>
                  <a:srgbClr val="CC0000"/>
                </a:solidFill>
                <a:effectLst/>
                <a:latin typeface="Liberation Sans" panose="020B0604020202020204" pitchFamily="34" charset="0"/>
              </a:rPr>
              <a:t>Shell</a:t>
            </a:r>
            <a:r>
              <a:rPr lang="en-US" sz="1900" b="0" i="0" dirty="0">
                <a:solidFill>
                  <a:schemeClr val="tx1"/>
                </a:solidFill>
                <a:effectLst/>
                <a:latin typeface="Liberation Sans" panose="020B0604020202020204" pitchFamily="34" charset="0"/>
              </a:rPr>
              <a:t> are not directly </a:t>
            </a:r>
            <a:r>
              <a:rPr lang="en-US" sz="1900" b="0" i="0" dirty="0" smtClean="0">
                <a:solidFill>
                  <a:schemeClr val="tx1"/>
                </a:solidFill>
                <a:effectLst/>
                <a:latin typeface="Liberation Sans" panose="020B0604020202020204" pitchFamily="34" charset="0"/>
              </a:rPr>
              <a:t>comparable to </a:t>
            </a:r>
            <a:r>
              <a:rPr lang="en-US" sz="1900" b="0" i="0" dirty="0">
                <a:solidFill>
                  <a:schemeClr val="tx1"/>
                </a:solidFill>
                <a:effectLst/>
                <a:latin typeface="Liberation Sans" panose="020B0604020202020204" pitchFamily="34" charset="0"/>
              </a:rPr>
              <a:t>U.S. companies, which can make analysis </a:t>
            </a:r>
            <a:r>
              <a:rPr lang="en-US" sz="1900" b="0" i="0" dirty="0" smtClean="0">
                <a:solidFill>
                  <a:schemeClr val="tx1"/>
                </a:solidFill>
                <a:effectLst/>
                <a:latin typeface="Liberation Sans" panose="020B0604020202020204" pitchFamily="34" charset="0"/>
              </a:rPr>
              <a:t>difficult</a:t>
            </a:r>
            <a:r>
              <a:rPr lang="en-US" sz="1900" b="0" i="0" dirty="0">
                <a:solidFill>
                  <a:schemeClr val="tx1"/>
                </a:solidFill>
                <a:effectLst/>
                <a:latin typeface="Liberation Sans" panose="020B0604020202020204" pitchFamily="34" charset="0"/>
              </a:rPr>
              <a:t>.</a:t>
            </a:r>
          </a:p>
          <a:p>
            <a:pPr>
              <a:lnSpc>
                <a:spcPct val="110000"/>
              </a:lnSpc>
              <a:spcBef>
                <a:spcPts val="600"/>
              </a:spcBef>
            </a:pPr>
            <a:r>
              <a:rPr lang="en-US" sz="1700" b="0" dirty="0">
                <a:solidFill>
                  <a:schemeClr val="tx1"/>
                </a:solidFill>
                <a:effectLst/>
                <a:latin typeface="Liberation Sans" panose="020B0604020202020204" pitchFamily="34" charset="0"/>
              </a:rPr>
              <a:t>Source: </a:t>
            </a:r>
            <a:r>
              <a:rPr lang="en-US" sz="1700" b="0" i="0" dirty="0">
                <a:solidFill>
                  <a:schemeClr val="tx1"/>
                </a:solidFill>
                <a:effectLst/>
                <a:latin typeface="Liberation Sans" panose="020B0604020202020204" pitchFamily="34" charset="0"/>
              </a:rPr>
              <a:t>David Reilly, “Big Oil’s Accounting Methods Fuel Criticism</a:t>
            </a:r>
            <a:r>
              <a:rPr lang="en-US" sz="1700" b="0" i="0" dirty="0" smtClean="0">
                <a:solidFill>
                  <a:schemeClr val="tx1"/>
                </a:solidFill>
                <a:effectLst/>
                <a:latin typeface="Liberation Sans" panose="020B0604020202020204" pitchFamily="34" charset="0"/>
              </a:rPr>
              <a:t>,” </a:t>
            </a:r>
            <a:r>
              <a:rPr lang="en-US" sz="1700" b="0" dirty="0" smtClean="0">
                <a:solidFill>
                  <a:schemeClr val="tx1"/>
                </a:solidFill>
                <a:effectLst/>
                <a:latin typeface="Liberation Sans" panose="020B0604020202020204" pitchFamily="34" charset="0"/>
              </a:rPr>
              <a:t>Wall </a:t>
            </a:r>
            <a:r>
              <a:rPr lang="en-US" sz="1700" b="0" dirty="0">
                <a:solidFill>
                  <a:schemeClr val="tx1"/>
                </a:solidFill>
                <a:effectLst/>
                <a:latin typeface="Liberation Sans" panose="020B0604020202020204" pitchFamily="34" charset="0"/>
              </a:rPr>
              <a:t>Street Journal </a:t>
            </a:r>
            <a:r>
              <a:rPr lang="en-US" sz="1700" b="0" i="0" dirty="0">
                <a:solidFill>
                  <a:schemeClr val="tx1"/>
                </a:solidFill>
                <a:effectLst/>
                <a:latin typeface="Liberation Sans" panose="020B0604020202020204" pitchFamily="34" charset="0"/>
              </a:rPr>
              <a:t>(August 8, 2006), p. C1.</a:t>
            </a:r>
          </a:p>
        </p:txBody>
      </p:sp>
      <p:sp>
        <p:nvSpPr>
          <p:cNvPr id="5" name="Rectangle 4"/>
          <p:cNvSpPr>
            <a:spLocks noChangeArrowheads="1"/>
          </p:cNvSpPr>
          <p:nvPr/>
        </p:nvSpPr>
        <p:spPr bwMode="auto">
          <a:xfrm>
            <a:off x="5562600" y="381000"/>
            <a:ext cx="2971800" cy="560388"/>
          </a:xfrm>
          <a:prstGeom prst="rect">
            <a:avLst/>
          </a:prstGeom>
          <a:noFill/>
          <a:ln>
            <a:noFill/>
          </a:ln>
          <a:effectLst/>
        </p:spPr>
        <p:txBody>
          <a:bodyPr lIns="90488" tIns="44450" rIns="90488" bIns="44450" anchor="ctr" anchorCtr="0"/>
          <a:lstStyle/>
          <a:p>
            <a:pPr marL="53975"/>
            <a:r>
              <a:rPr lang="en-US" altLang="en-US" sz="2900" i="0" dirty="0" smtClean="0">
                <a:solidFill>
                  <a:srgbClr val="FF6600"/>
                </a:solidFill>
                <a:effectLst/>
                <a:latin typeface="Liberation Sans" panose="020B0604020202020204" pitchFamily="34" charset="0"/>
              </a:rPr>
              <a:t>ExxonMobil</a:t>
            </a:r>
            <a:endParaRPr lang="en-US" altLang="en-US" sz="2900" i="0" dirty="0">
              <a:solidFill>
                <a:srgbClr val="FF6600"/>
              </a:solidFill>
              <a:effectLst/>
              <a:latin typeface="Liberation Sans" panose="020B0604020202020204" pitchFamily="34" charset="0"/>
            </a:endParaRPr>
          </a:p>
        </p:txBody>
      </p:sp>
      <p:sp>
        <p:nvSpPr>
          <p:cNvPr id="6"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2 </a:t>
            </a:r>
            <a:endParaRPr lang="en-US" altLang="en-US" dirty="0"/>
          </a:p>
        </p:txBody>
      </p:sp>
    </p:spTree>
    <p:extLst>
      <p:ext uri="{BB962C8B-B14F-4D97-AF65-F5344CB8AC3E}">
        <p14:creationId xmlns:p14="http://schemas.microsoft.com/office/powerpoint/2010/main" val="2606182750"/>
      </p:ext>
    </p:extLst>
  </p:cSld>
  <p:clrMapOvr>
    <a:masterClrMapping/>
  </p:clrMapOvr>
  <p:transition>
    <p:wipe dir="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1" y="3886200"/>
            <a:ext cx="8534400" cy="2204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9140" name="Text Box 4"/>
          <p:cNvSpPr txBox="1">
            <a:spLocks noChangeArrowheads="1"/>
          </p:cNvSpPr>
          <p:nvPr/>
        </p:nvSpPr>
        <p:spPr bwMode="auto">
          <a:xfrm>
            <a:off x="609600" y="1752600"/>
            <a:ext cx="7924800" cy="1972463"/>
          </a:xfrm>
          <a:prstGeom prst="rect">
            <a:avLst/>
          </a:prstGeom>
          <a:solidFill>
            <a:schemeClr val="bg1"/>
          </a:solidFill>
          <a:ln>
            <a:noFill/>
          </a:ln>
          <a:effectLst/>
          <a:extLst>
            <a:ext uri="{91240B29-F687-4F45-9708-019B960494DF}">
              <a14:hiddenLine xmlns:a14="http://schemas.microsoft.com/office/drawing/2010/main" w="38100" cap="sq">
                <a:solidFill>
                  <a:srgbClr val="800000"/>
                </a:solidFill>
                <a:miter lim="800000"/>
                <a:headEnd type="none" w="sm" len="sm"/>
                <a:tailEnd type="none" w="sm" len="sm"/>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spAutoFit/>
          </a:bodyPr>
          <a:lstStyle>
            <a:lvl1pPr algn="ctr">
              <a:defRPr sz="2400">
                <a:solidFill>
                  <a:schemeClr val="tx1"/>
                </a:solidFill>
                <a:latin typeface="Times New Roman" pitchFamily="18" charset="0"/>
              </a:defRPr>
            </a:lvl1pPr>
            <a:lvl2pPr marL="692150" indent="-457200" algn="ctr">
              <a:defRPr sz="2400">
                <a:solidFill>
                  <a:schemeClr val="tx1"/>
                </a:solidFill>
                <a:latin typeface="Times New Roman" pitchFamily="18" charset="0"/>
              </a:defRPr>
            </a:lvl2pPr>
            <a:lvl3pPr marL="1606550" indent="-463550" algn="ctr">
              <a:defRPr sz="2400">
                <a:solidFill>
                  <a:schemeClr val="tx1"/>
                </a:solidFill>
                <a:latin typeface="Times New Roman" pitchFamily="18" charset="0"/>
              </a:defRPr>
            </a:lvl3pPr>
            <a:lvl4pPr marL="1720850" algn="ctr">
              <a:defRPr sz="2400">
                <a:solidFill>
                  <a:schemeClr val="tx1"/>
                </a:solidFill>
                <a:latin typeface="Times New Roman" pitchFamily="18" charset="0"/>
              </a:defRPr>
            </a:lvl4pPr>
            <a:lvl5pPr marL="1835150" algn="ctr">
              <a:defRPr sz="2400">
                <a:solidFill>
                  <a:schemeClr val="tx1"/>
                </a:solidFill>
                <a:latin typeface="Times New Roman" pitchFamily="18" charset="0"/>
              </a:defRPr>
            </a:lvl5pPr>
            <a:lvl6pPr marL="2292350" algn="ctr" eaLnBrk="0" fontAlgn="base" hangingPunct="0">
              <a:spcBef>
                <a:spcPct val="0"/>
              </a:spcBef>
              <a:spcAft>
                <a:spcPct val="0"/>
              </a:spcAft>
              <a:defRPr sz="2400">
                <a:solidFill>
                  <a:schemeClr val="tx1"/>
                </a:solidFill>
                <a:latin typeface="Times New Roman" pitchFamily="18" charset="0"/>
              </a:defRPr>
            </a:lvl6pPr>
            <a:lvl7pPr marL="2749550" algn="ctr" eaLnBrk="0" fontAlgn="base" hangingPunct="0">
              <a:spcBef>
                <a:spcPct val="0"/>
              </a:spcBef>
              <a:spcAft>
                <a:spcPct val="0"/>
              </a:spcAft>
              <a:defRPr sz="2400">
                <a:solidFill>
                  <a:schemeClr val="tx1"/>
                </a:solidFill>
                <a:latin typeface="Times New Roman" pitchFamily="18" charset="0"/>
              </a:defRPr>
            </a:lvl7pPr>
            <a:lvl8pPr marL="3206750" algn="ctr" eaLnBrk="0" fontAlgn="base" hangingPunct="0">
              <a:spcBef>
                <a:spcPct val="0"/>
              </a:spcBef>
              <a:spcAft>
                <a:spcPct val="0"/>
              </a:spcAft>
              <a:defRPr sz="2400">
                <a:solidFill>
                  <a:schemeClr val="tx1"/>
                </a:solidFill>
                <a:latin typeface="Times New Roman" pitchFamily="18" charset="0"/>
              </a:defRPr>
            </a:lvl8pPr>
            <a:lvl9pPr marL="3663950" algn="ctr" eaLnBrk="0" fontAlgn="base" hangingPunct="0">
              <a:spcBef>
                <a:spcPct val="0"/>
              </a:spcBef>
              <a:spcAft>
                <a:spcPct val="0"/>
              </a:spcAft>
              <a:defRPr sz="2400">
                <a:solidFill>
                  <a:schemeClr val="tx1"/>
                </a:solidFill>
                <a:latin typeface="Times New Roman" pitchFamily="18" charset="0"/>
              </a:defRPr>
            </a:lvl9pPr>
          </a:lstStyle>
          <a:p>
            <a:pPr lvl="1" algn="l">
              <a:lnSpc>
                <a:spcPct val="120000"/>
              </a:lnSpc>
              <a:spcBef>
                <a:spcPts val="900"/>
              </a:spcBef>
              <a:spcAft>
                <a:spcPts val="0"/>
              </a:spcAft>
              <a:buClr>
                <a:srgbClr val="CC0000"/>
              </a:buClr>
              <a:buSzPct val="80000"/>
              <a:buFont typeface="Wingdings" pitchFamily="2" charset="2"/>
              <a:buChar char="u"/>
            </a:pPr>
            <a:r>
              <a:rPr lang="en-US" altLang="en-US" sz="2300" b="0" i="0" dirty="0">
                <a:solidFill>
                  <a:srgbClr val="000000"/>
                </a:solidFill>
                <a:effectLst/>
                <a:latin typeface="Liberation Sans" panose="020B0604020202020204" pitchFamily="34" charset="0"/>
              </a:rPr>
              <a:t>Method should be used consistently, enhances comparability.</a:t>
            </a:r>
          </a:p>
          <a:p>
            <a:pPr lvl="1" algn="l">
              <a:lnSpc>
                <a:spcPct val="120000"/>
              </a:lnSpc>
              <a:spcBef>
                <a:spcPts val="900"/>
              </a:spcBef>
              <a:spcAft>
                <a:spcPts val="0"/>
              </a:spcAft>
              <a:buClr>
                <a:srgbClr val="CC0000"/>
              </a:buClr>
              <a:buSzPct val="80000"/>
              <a:buFont typeface="Wingdings" pitchFamily="2" charset="2"/>
              <a:buChar char="u"/>
            </a:pPr>
            <a:r>
              <a:rPr lang="en-US" altLang="en-US" sz="2300" b="0" i="0" dirty="0">
                <a:solidFill>
                  <a:srgbClr val="000000"/>
                </a:solidFill>
                <a:effectLst/>
                <a:latin typeface="Liberation Sans" panose="020B0604020202020204" pitchFamily="34" charset="0"/>
              </a:rPr>
              <a:t>Although consistency is preferred, a company may change its inventory costing </a:t>
            </a:r>
            <a:r>
              <a:rPr lang="en-US" altLang="en-US" sz="2300" b="0" i="0" dirty="0" smtClean="0">
                <a:solidFill>
                  <a:srgbClr val="000000"/>
                </a:solidFill>
                <a:effectLst/>
                <a:latin typeface="Liberation Sans" panose="020B0604020202020204" pitchFamily="34" charset="0"/>
              </a:rPr>
              <a:t>method.</a:t>
            </a:r>
            <a:endParaRPr lang="en-US" altLang="en-US" sz="2300" b="0" i="0" dirty="0">
              <a:solidFill>
                <a:srgbClr val="000000"/>
              </a:solidFill>
              <a:effectLst/>
              <a:latin typeface="Liberation Sans" panose="020B0604020202020204" pitchFamily="34" charset="0"/>
            </a:endParaRPr>
          </a:p>
        </p:txBody>
      </p:sp>
      <p:sp>
        <p:nvSpPr>
          <p:cNvPr id="219142" name="Text Box 6"/>
          <p:cNvSpPr txBox="1">
            <a:spLocks noChangeArrowheads="1"/>
          </p:cNvSpPr>
          <p:nvPr/>
        </p:nvSpPr>
        <p:spPr bwMode="auto">
          <a:xfrm>
            <a:off x="838200" y="6126791"/>
            <a:ext cx="3806588" cy="461665"/>
          </a:xfrm>
          <a:prstGeom prst="rect">
            <a:avLst/>
          </a:prstGeom>
          <a:solidFill>
            <a:schemeClr val="bg1"/>
          </a:solidFill>
          <a:ln w="28575" cap="sq" algn="ctr">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1200" i="0" dirty="0" smtClean="0">
                <a:solidFill>
                  <a:schemeClr val="tx1"/>
                </a:solidFill>
                <a:effectLst/>
                <a:latin typeface="Liberation Sans" panose="020B0604020202020204" pitchFamily="34" charset="0"/>
              </a:rPr>
              <a:t>ILLUSTRATION 6-14</a:t>
            </a:r>
            <a:endParaRPr lang="en-US" altLang="en-US" sz="1200" i="0" dirty="0">
              <a:solidFill>
                <a:schemeClr val="tx1"/>
              </a:solidFill>
              <a:effectLst/>
              <a:latin typeface="Liberation Sans" panose="020B0604020202020204" pitchFamily="34" charset="0"/>
            </a:endParaRPr>
          </a:p>
          <a:p>
            <a:r>
              <a:rPr lang="en-US" altLang="en-US" sz="1200" b="0" i="0" dirty="0">
                <a:solidFill>
                  <a:schemeClr val="tx1"/>
                </a:solidFill>
                <a:effectLst/>
                <a:latin typeface="Liberation Sans" panose="020B0604020202020204" pitchFamily="34" charset="0"/>
              </a:rPr>
              <a:t>Disclosure of change in cost flow method</a:t>
            </a:r>
          </a:p>
        </p:txBody>
      </p:sp>
      <p:sp>
        <p:nvSpPr>
          <p:cNvPr id="10" name="Line 12"/>
          <p:cNvSpPr>
            <a:spLocks noChangeShapeType="1"/>
          </p:cNvSpPr>
          <p:nvPr/>
        </p:nvSpPr>
        <p:spPr bwMode="auto">
          <a:xfrm>
            <a:off x="304800" y="14478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11"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b="1" i="0" dirty="0" smtClean="0">
                <a:solidFill>
                  <a:schemeClr val="tx2">
                    <a:lumMod val="50000"/>
                  </a:schemeClr>
                </a:solidFill>
                <a:effectLst/>
                <a:latin typeface="Liberation Sans" panose="020B0604020202020204" pitchFamily="34" charset="0"/>
              </a:rPr>
              <a:t>USING INVENTORY COST FLOW METHODS CONSISTENTLY</a:t>
            </a:r>
            <a:endParaRPr lang="en-US" altLang="en-US" sz="3200" b="1" i="0" dirty="0">
              <a:solidFill>
                <a:schemeClr val="tx2">
                  <a:lumMod val="50000"/>
                </a:schemeClr>
              </a:solidFill>
              <a:effectLst/>
              <a:latin typeface="Liberation Sans" panose="020B0604020202020204" pitchFamily="34" charset="0"/>
            </a:endParaRPr>
          </a:p>
        </p:txBody>
      </p:sp>
      <p:sp>
        <p:nvSpPr>
          <p:cNvPr id="7"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2 </a:t>
            </a:r>
            <a:endParaRPr lang="en-US" altLang="en-US" dirty="0"/>
          </a:p>
        </p:txBody>
      </p:sp>
    </p:spTree>
  </p:cSld>
  <p:clrMapOvr>
    <a:masterClrMapping/>
  </p:clrMapOvr>
  <p:transition>
    <p:wipe dir="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305" name="Text Box 17"/>
          <p:cNvSpPr txBox="1">
            <a:spLocks noChangeArrowheads="1"/>
          </p:cNvSpPr>
          <p:nvPr/>
        </p:nvSpPr>
        <p:spPr bwMode="auto">
          <a:xfrm>
            <a:off x="457200" y="5005626"/>
            <a:ext cx="8305800" cy="1336520"/>
          </a:xfrm>
          <a:prstGeom prst="rect">
            <a:avLst/>
          </a:prstGeom>
          <a:noFill/>
          <a:ln>
            <a:noFill/>
          </a:ln>
          <a:effectLst/>
          <a:extLst>
            <a:ext uri="{909E8E84-426E-40DD-AFC4-6F175D3DCCD1}">
              <a14:hiddenFill xmlns:a14="http://schemas.microsoft.com/office/drawing/2010/main">
                <a:solidFill>
                  <a:srgbClr val="EBF7FF"/>
                </a:solidFill>
              </a14:hiddenFill>
            </a:ex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a:lnSpc>
                <a:spcPct val="115000"/>
              </a:lnSpc>
              <a:spcBef>
                <a:spcPct val="20000"/>
              </a:spcBef>
              <a:tabLst>
                <a:tab pos="342900" algn="l"/>
                <a:tab pos="1943100" algn="l"/>
              </a:tabLst>
              <a:defRPr sz="2100" b="0" i="0">
                <a:solidFill>
                  <a:schemeClr val="bg2"/>
                </a:solidFill>
                <a:effectLst/>
                <a:latin typeface="Liberation Sans" panose="020B0604020202020204" pitchFamily="34" charset="0"/>
              </a:defRPr>
            </a:lvl1pPr>
            <a:lvl2pPr marL="971550" indent="-457200" algn="ctr">
              <a:tabLst>
                <a:tab pos="342900" algn="l"/>
                <a:tab pos="1943100" algn="l"/>
              </a:tabLst>
              <a:defRPr sz="2400">
                <a:solidFill>
                  <a:schemeClr val="tx1"/>
                </a:solidFill>
                <a:latin typeface="Times New Roman" pitchFamily="18" charset="0"/>
              </a:defRPr>
            </a:lvl2pPr>
            <a:lvl3pPr marL="1543050" indent="-457200" algn="ctr">
              <a:tabLst>
                <a:tab pos="342900" algn="l"/>
                <a:tab pos="1943100" algn="l"/>
              </a:tabLst>
              <a:defRPr sz="2400">
                <a:solidFill>
                  <a:schemeClr val="tx1"/>
                </a:solidFill>
                <a:latin typeface="Times New Roman" pitchFamily="18" charset="0"/>
              </a:defRPr>
            </a:lvl3pPr>
            <a:lvl4pPr marL="2114550" indent="-457200" algn="ctr">
              <a:tabLst>
                <a:tab pos="342900" algn="l"/>
                <a:tab pos="1943100" algn="l"/>
              </a:tabLst>
              <a:defRPr sz="2400">
                <a:solidFill>
                  <a:schemeClr val="tx1"/>
                </a:solidFill>
                <a:latin typeface="Times New Roman" pitchFamily="18" charset="0"/>
              </a:defRPr>
            </a:lvl4pPr>
            <a:lvl5pPr marL="2686050" indent="-457200" algn="ctr">
              <a:tabLst>
                <a:tab pos="342900" algn="l"/>
                <a:tab pos="1943100" algn="l"/>
              </a:tabLst>
              <a:defRPr sz="2400">
                <a:solidFill>
                  <a:schemeClr val="tx1"/>
                </a:solidFill>
                <a:latin typeface="Times New Roman" pitchFamily="18" charset="0"/>
              </a:defRPr>
            </a:lvl5pPr>
            <a:lvl6pPr marL="31432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6pPr>
            <a:lvl7pPr marL="36004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7pPr>
            <a:lvl8pPr marL="40576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8pPr>
            <a:lvl9pPr marL="45148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9pPr>
          </a:lstStyle>
          <a:p>
            <a:pPr marL="463550">
              <a:tabLst>
                <a:tab pos="342900" algn="l"/>
                <a:tab pos="4913313" algn="r"/>
              </a:tabLst>
            </a:pPr>
            <a:r>
              <a:rPr lang="en-US" b="1" dirty="0" smtClean="0"/>
              <a:t>4,000 units </a:t>
            </a:r>
            <a:r>
              <a:rPr lang="en-US" b="1" dirty="0"/>
              <a:t>× </a:t>
            </a:r>
            <a:r>
              <a:rPr lang="en-US" b="1" dirty="0" smtClean="0"/>
              <a:t>$3 </a:t>
            </a:r>
            <a:r>
              <a:rPr lang="en-US" b="1" dirty="0"/>
              <a:t>= </a:t>
            </a:r>
            <a:r>
              <a:rPr lang="en-US" b="1" dirty="0" smtClean="0"/>
              <a:t>	$12,000</a:t>
            </a:r>
          </a:p>
          <a:p>
            <a:pPr marL="463550">
              <a:tabLst>
                <a:tab pos="342900" algn="l"/>
                <a:tab pos="4913313" algn="r"/>
              </a:tabLst>
            </a:pPr>
            <a:r>
              <a:rPr lang="en-US" b="1" dirty="0" smtClean="0"/>
              <a:t>3,000 units </a:t>
            </a:r>
            <a:r>
              <a:rPr lang="en-US" b="1" dirty="0"/>
              <a:t>× </a:t>
            </a:r>
            <a:r>
              <a:rPr lang="en-US" b="1" dirty="0" smtClean="0"/>
              <a:t>$4 </a:t>
            </a:r>
            <a:r>
              <a:rPr lang="en-US" b="1" dirty="0"/>
              <a:t>= 	</a:t>
            </a:r>
            <a:r>
              <a:rPr lang="en-US" b="1" dirty="0" smtClean="0"/>
              <a:t>12,000</a:t>
            </a:r>
          </a:p>
          <a:p>
            <a:pPr marL="463550">
              <a:tabLst>
                <a:tab pos="342900" algn="l"/>
                <a:tab pos="4913313" algn="r"/>
              </a:tabLst>
            </a:pPr>
            <a:r>
              <a:rPr lang="en-US" b="1" dirty="0"/>
              <a:t>	</a:t>
            </a:r>
            <a:r>
              <a:rPr lang="en-US" b="1" dirty="0" smtClean="0">
                <a:solidFill>
                  <a:srgbClr val="CC0000"/>
                </a:solidFill>
              </a:rPr>
              <a:t>$24,000</a:t>
            </a:r>
            <a:endParaRPr lang="en-US" altLang="en-US" b="1" dirty="0">
              <a:solidFill>
                <a:srgbClr val="CC0000"/>
              </a:solidFill>
            </a:endParaRPr>
          </a:p>
        </p:txBody>
      </p:sp>
      <p:sp>
        <p:nvSpPr>
          <p:cNvPr id="396291" name="Rectangle 3"/>
          <p:cNvSpPr>
            <a:spLocks noChangeArrowheads="1"/>
          </p:cNvSpPr>
          <p:nvPr/>
        </p:nvSpPr>
        <p:spPr bwMode="auto">
          <a:xfrm>
            <a:off x="457200" y="1371600"/>
            <a:ext cx="8305800" cy="2964658"/>
          </a:xfrm>
          <a:prstGeom prst="rect">
            <a:avLst/>
          </a:prstGeom>
          <a:noFill/>
          <a:ln>
            <a:noFill/>
          </a:ln>
          <a:effectLst/>
          <a:extLst>
            <a:ext uri="{909E8E84-426E-40DD-AFC4-6F175D3DCCD1}">
              <a14:hiddenFill xmlns:a14="http://schemas.microsoft.com/office/drawing/2010/main">
                <a:solidFill>
                  <a:srgbClr val="EBF7FF"/>
                </a:solidFill>
              </a14:hiddenFill>
            </a:ex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lgn="ctr">
              <a:tabLst>
                <a:tab pos="342900" algn="l"/>
                <a:tab pos="1943100" algn="l"/>
              </a:tabLst>
              <a:defRPr sz="2400">
                <a:solidFill>
                  <a:schemeClr val="tx1"/>
                </a:solidFill>
                <a:latin typeface="Times New Roman" pitchFamily="18" charset="0"/>
              </a:defRPr>
            </a:lvl1pPr>
            <a:lvl2pPr marL="971550" indent="-457200" algn="ctr">
              <a:tabLst>
                <a:tab pos="342900" algn="l"/>
                <a:tab pos="1943100" algn="l"/>
              </a:tabLst>
              <a:defRPr sz="2400">
                <a:solidFill>
                  <a:schemeClr val="tx1"/>
                </a:solidFill>
                <a:latin typeface="Times New Roman" pitchFamily="18" charset="0"/>
              </a:defRPr>
            </a:lvl2pPr>
            <a:lvl3pPr marL="1543050" indent="-457200" algn="ctr">
              <a:tabLst>
                <a:tab pos="342900" algn="l"/>
                <a:tab pos="1943100" algn="l"/>
              </a:tabLst>
              <a:defRPr sz="2400">
                <a:solidFill>
                  <a:schemeClr val="tx1"/>
                </a:solidFill>
                <a:latin typeface="Times New Roman" pitchFamily="18" charset="0"/>
              </a:defRPr>
            </a:lvl3pPr>
            <a:lvl4pPr marL="2114550" indent="-457200" algn="ctr">
              <a:tabLst>
                <a:tab pos="342900" algn="l"/>
                <a:tab pos="1943100" algn="l"/>
              </a:tabLst>
              <a:defRPr sz="2400">
                <a:solidFill>
                  <a:schemeClr val="tx1"/>
                </a:solidFill>
                <a:latin typeface="Times New Roman" pitchFamily="18" charset="0"/>
              </a:defRPr>
            </a:lvl4pPr>
            <a:lvl5pPr marL="2686050" indent="-457200" algn="ctr">
              <a:tabLst>
                <a:tab pos="342900" algn="l"/>
                <a:tab pos="1943100" algn="l"/>
              </a:tabLst>
              <a:defRPr sz="2400">
                <a:solidFill>
                  <a:schemeClr val="tx1"/>
                </a:solidFill>
                <a:latin typeface="Times New Roman" pitchFamily="18" charset="0"/>
              </a:defRPr>
            </a:lvl5pPr>
            <a:lvl6pPr marL="31432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6pPr>
            <a:lvl7pPr marL="36004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7pPr>
            <a:lvl8pPr marL="40576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8pPr>
            <a:lvl9pPr marL="45148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9pPr>
          </a:lstStyle>
          <a:p>
            <a:pPr algn="l">
              <a:lnSpc>
                <a:spcPct val="115000"/>
              </a:lnSpc>
              <a:spcBef>
                <a:spcPct val="20000"/>
              </a:spcBef>
            </a:pPr>
            <a:r>
              <a:rPr lang="en-US" sz="2100" b="0" i="0" dirty="0" smtClean="0">
                <a:solidFill>
                  <a:schemeClr val="bg2"/>
                </a:solidFill>
                <a:effectLst/>
                <a:latin typeface="Liberation Sans" panose="020B0604020202020204" pitchFamily="34" charset="0"/>
              </a:rPr>
              <a:t>The </a:t>
            </a:r>
            <a:r>
              <a:rPr lang="en-US" sz="2100" b="0" i="0" dirty="0">
                <a:solidFill>
                  <a:schemeClr val="bg2"/>
                </a:solidFill>
                <a:effectLst/>
                <a:latin typeface="Liberation Sans" panose="020B0604020202020204" pitchFamily="34" charset="0"/>
              </a:rPr>
              <a:t>accounting records of Shumway Ag Implement show the following </a:t>
            </a:r>
            <a:r>
              <a:rPr lang="en-US" sz="2100" b="0" i="0" dirty="0" smtClean="0">
                <a:solidFill>
                  <a:schemeClr val="bg2"/>
                </a:solidFill>
                <a:effectLst/>
                <a:latin typeface="Liberation Sans" panose="020B0604020202020204" pitchFamily="34" charset="0"/>
              </a:rPr>
              <a:t>data.</a:t>
            </a:r>
          </a:p>
          <a:p>
            <a:pPr marL="463550" algn="l">
              <a:lnSpc>
                <a:spcPct val="115000"/>
              </a:lnSpc>
              <a:spcBef>
                <a:spcPct val="20000"/>
              </a:spcBef>
              <a:tabLst>
                <a:tab pos="3548063" algn="l"/>
              </a:tabLst>
            </a:pPr>
            <a:r>
              <a:rPr lang="en-US" sz="2100" b="0" i="0" dirty="0" smtClean="0">
                <a:solidFill>
                  <a:schemeClr val="bg2"/>
                </a:solidFill>
                <a:effectLst/>
                <a:latin typeface="Liberation Sans" panose="020B0604020202020204" pitchFamily="34" charset="0"/>
              </a:rPr>
              <a:t>Beginning </a:t>
            </a:r>
            <a:r>
              <a:rPr lang="en-US" sz="2100" b="0" i="0" dirty="0">
                <a:solidFill>
                  <a:schemeClr val="bg2"/>
                </a:solidFill>
                <a:effectLst/>
                <a:latin typeface="Liberation Sans" panose="020B0604020202020204" pitchFamily="34" charset="0"/>
              </a:rPr>
              <a:t>inventory </a:t>
            </a:r>
            <a:r>
              <a:rPr lang="en-US" sz="2100" b="0" i="0" dirty="0" smtClean="0">
                <a:solidFill>
                  <a:schemeClr val="bg2"/>
                </a:solidFill>
                <a:effectLst/>
                <a:latin typeface="Liberation Sans" panose="020B0604020202020204" pitchFamily="34" charset="0"/>
              </a:rPr>
              <a:t>	4,000 </a:t>
            </a:r>
            <a:r>
              <a:rPr lang="en-US" sz="2100" b="0" i="0" dirty="0">
                <a:solidFill>
                  <a:schemeClr val="bg2"/>
                </a:solidFill>
                <a:effectLst/>
                <a:latin typeface="Liberation Sans" panose="020B0604020202020204" pitchFamily="34" charset="0"/>
              </a:rPr>
              <a:t>units at $</a:t>
            </a:r>
            <a:r>
              <a:rPr lang="en-US" sz="2100" b="0" i="0" dirty="0" smtClean="0">
                <a:solidFill>
                  <a:schemeClr val="bg2"/>
                </a:solidFill>
                <a:effectLst/>
                <a:latin typeface="Liberation Sans" panose="020B0604020202020204" pitchFamily="34" charset="0"/>
              </a:rPr>
              <a:t>3</a:t>
            </a:r>
          </a:p>
          <a:p>
            <a:pPr marL="463550" algn="l">
              <a:lnSpc>
                <a:spcPct val="115000"/>
              </a:lnSpc>
              <a:spcBef>
                <a:spcPct val="20000"/>
              </a:spcBef>
              <a:tabLst>
                <a:tab pos="3548063" algn="l"/>
              </a:tabLst>
            </a:pPr>
            <a:r>
              <a:rPr lang="en-US" sz="2100" b="0" i="0" dirty="0" smtClean="0">
                <a:solidFill>
                  <a:schemeClr val="bg2"/>
                </a:solidFill>
                <a:effectLst/>
                <a:latin typeface="Liberation Sans" panose="020B0604020202020204" pitchFamily="34" charset="0"/>
              </a:rPr>
              <a:t>Purchases 	6,000 </a:t>
            </a:r>
            <a:r>
              <a:rPr lang="en-US" sz="2100" b="0" i="0" dirty="0">
                <a:solidFill>
                  <a:schemeClr val="bg2"/>
                </a:solidFill>
                <a:effectLst/>
                <a:latin typeface="Liberation Sans" panose="020B0604020202020204" pitchFamily="34" charset="0"/>
              </a:rPr>
              <a:t>units at $</a:t>
            </a:r>
            <a:r>
              <a:rPr lang="en-US" sz="2100" b="0" i="0" dirty="0" smtClean="0">
                <a:solidFill>
                  <a:schemeClr val="bg2"/>
                </a:solidFill>
                <a:effectLst/>
                <a:latin typeface="Liberation Sans" panose="020B0604020202020204" pitchFamily="34" charset="0"/>
              </a:rPr>
              <a:t>4</a:t>
            </a:r>
          </a:p>
          <a:p>
            <a:pPr marL="463550" algn="l">
              <a:lnSpc>
                <a:spcPct val="115000"/>
              </a:lnSpc>
              <a:spcBef>
                <a:spcPct val="20000"/>
              </a:spcBef>
              <a:tabLst>
                <a:tab pos="3548063" algn="l"/>
              </a:tabLst>
            </a:pPr>
            <a:r>
              <a:rPr lang="en-US" sz="2100" b="0" i="0" dirty="0" smtClean="0">
                <a:solidFill>
                  <a:schemeClr val="bg2"/>
                </a:solidFill>
                <a:effectLst/>
                <a:latin typeface="Liberation Sans" panose="020B0604020202020204" pitchFamily="34" charset="0"/>
              </a:rPr>
              <a:t>Sales 	7,000 </a:t>
            </a:r>
            <a:r>
              <a:rPr lang="en-US" sz="2100" b="0" i="0" dirty="0">
                <a:solidFill>
                  <a:schemeClr val="bg2"/>
                </a:solidFill>
                <a:effectLst/>
                <a:latin typeface="Liberation Sans" panose="020B0604020202020204" pitchFamily="34" charset="0"/>
              </a:rPr>
              <a:t>units at $</a:t>
            </a:r>
            <a:r>
              <a:rPr lang="en-US" sz="2100" b="0" i="0" dirty="0" smtClean="0">
                <a:solidFill>
                  <a:schemeClr val="bg2"/>
                </a:solidFill>
                <a:effectLst/>
                <a:latin typeface="Liberation Sans" panose="020B0604020202020204" pitchFamily="34" charset="0"/>
              </a:rPr>
              <a:t>12</a:t>
            </a:r>
          </a:p>
          <a:p>
            <a:pPr algn="l">
              <a:lnSpc>
                <a:spcPct val="115000"/>
              </a:lnSpc>
              <a:spcBef>
                <a:spcPts val="600"/>
              </a:spcBef>
            </a:pPr>
            <a:r>
              <a:rPr lang="en-US" sz="2100" b="0" i="0" dirty="0" smtClean="0">
                <a:solidFill>
                  <a:srgbClr val="FF0000"/>
                </a:solidFill>
                <a:effectLst/>
                <a:latin typeface="Liberation Sans" panose="020B0604020202020204" pitchFamily="34" charset="0"/>
              </a:rPr>
              <a:t>Determine the </a:t>
            </a:r>
            <a:r>
              <a:rPr lang="en-US" sz="2100" b="0" i="0" dirty="0">
                <a:solidFill>
                  <a:srgbClr val="FF0000"/>
                </a:solidFill>
                <a:effectLst/>
                <a:latin typeface="Liberation Sans" panose="020B0604020202020204" pitchFamily="34" charset="0"/>
              </a:rPr>
              <a:t>cost of goods </a:t>
            </a:r>
            <a:r>
              <a:rPr lang="en-US" sz="2100" b="0" i="0" dirty="0">
                <a:solidFill>
                  <a:schemeClr val="bg2"/>
                </a:solidFill>
                <a:effectLst/>
                <a:latin typeface="Liberation Sans" panose="020B0604020202020204" pitchFamily="34" charset="0"/>
              </a:rPr>
              <a:t>sold during the period under a periodic system </a:t>
            </a:r>
            <a:r>
              <a:rPr lang="en-US" sz="2100" b="0" i="0" dirty="0" smtClean="0">
                <a:solidFill>
                  <a:srgbClr val="FF0000"/>
                </a:solidFill>
                <a:effectLst/>
                <a:latin typeface="Liberation Sans" panose="020B0604020202020204" pitchFamily="34" charset="0"/>
              </a:rPr>
              <a:t>using </a:t>
            </a:r>
            <a:r>
              <a:rPr lang="en-US" sz="2100" i="0" dirty="0" smtClean="0">
                <a:solidFill>
                  <a:srgbClr val="FF0000"/>
                </a:solidFill>
                <a:effectLst/>
                <a:latin typeface="Liberation Sans" panose="020B0604020202020204" pitchFamily="34" charset="0"/>
              </a:rPr>
              <a:t>FIFO</a:t>
            </a:r>
            <a:r>
              <a:rPr lang="en-US" sz="2100" i="0" dirty="0" smtClean="0">
                <a:solidFill>
                  <a:schemeClr val="bg2"/>
                </a:solidFill>
                <a:effectLst/>
                <a:latin typeface="Liberation Sans" panose="020B0604020202020204" pitchFamily="34" charset="0"/>
              </a:rPr>
              <a:t>.</a:t>
            </a:r>
            <a:endParaRPr lang="en-US" altLang="en-US" sz="2100" i="0" dirty="0">
              <a:solidFill>
                <a:schemeClr val="bg2"/>
              </a:solidFill>
              <a:effectLst/>
              <a:latin typeface="Liberation Sans" panose="020B0604020202020204" pitchFamily="34" charset="0"/>
            </a:endParaRPr>
          </a:p>
        </p:txBody>
      </p:sp>
      <p:sp>
        <p:nvSpPr>
          <p:cNvPr id="396304" name="Text Box 16"/>
          <p:cNvSpPr txBox="1">
            <a:spLocks noChangeArrowheads="1"/>
          </p:cNvSpPr>
          <p:nvPr/>
        </p:nvSpPr>
        <p:spPr bwMode="auto">
          <a:xfrm>
            <a:off x="457200" y="4460105"/>
            <a:ext cx="1600200" cy="408125"/>
          </a:xfrm>
          <a:prstGeom prst="rect">
            <a:avLst/>
          </a:prstGeom>
          <a:noFill/>
          <a:ln>
            <a:noFill/>
          </a:ln>
          <a:effectLst/>
          <a:extLst>
            <a:ext uri="{909E8E84-426E-40DD-AFC4-6F175D3DCCD1}">
              <a14:hiddenFill xmlns:a14="http://schemas.microsoft.com/office/drawing/2010/main">
                <a:solidFill>
                  <a:srgbClr val="EBF7FF"/>
                </a:solidFill>
              </a14:hiddenFill>
            </a:ext>
            <a:ext uri="{91240B29-F687-4F45-9708-019B960494DF}">
              <a14:hiddenLine xmlns:a14="http://schemas.microsoft.com/office/drawing/2010/main" w="19050" algn="ctr">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lgn="ctr">
              <a:tabLst>
                <a:tab pos="342900" algn="l"/>
                <a:tab pos="5257800" algn="r"/>
                <a:tab pos="6858000" algn="r"/>
                <a:tab pos="8001000" algn="r"/>
              </a:tabLst>
              <a:defRPr sz="2400">
                <a:solidFill>
                  <a:schemeClr val="tx1"/>
                </a:solidFill>
                <a:latin typeface="Times New Roman" pitchFamily="18" charset="0"/>
              </a:defRPr>
            </a:lvl1pPr>
            <a:lvl2pPr marL="800100" indent="-285750" algn="ctr">
              <a:tabLst>
                <a:tab pos="342900" algn="l"/>
                <a:tab pos="5257800" algn="r"/>
                <a:tab pos="6858000" algn="r"/>
                <a:tab pos="8001000" algn="r"/>
              </a:tabLst>
              <a:defRPr sz="2400">
                <a:solidFill>
                  <a:schemeClr val="tx1"/>
                </a:solidFill>
                <a:latin typeface="Times New Roman" pitchFamily="18" charset="0"/>
              </a:defRPr>
            </a:lvl2pPr>
            <a:lvl3pPr marL="1143000" indent="-228600" algn="ctr">
              <a:tabLst>
                <a:tab pos="342900" algn="l"/>
                <a:tab pos="5257800" algn="r"/>
                <a:tab pos="6858000" algn="r"/>
                <a:tab pos="8001000" algn="r"/>
              </a:tabLst>
              <a:defRPr sz="2400">
                <a:solidFill>
                  <a:schemeClr val="tx1"/>
                </a:solidFill>
                <a:latin typeface="Times New Roman" pitchFamily="18" charset="0"/>
              </a:defRPr>
            </a:lvl3pPr>
            <a:lvl4pPr marL="1600200" indent="-228600" algn="ctr">
              <a:tabLst>
                <a:tab pos="342900" algn="l"/>
                <a:tab pos="5257800" algn="r"/>
                <a:tab pos="6858000" algn="r"/>
                <a:tab pos="8001000" algn="r"/>
              </a:tabLst>
              <a:defRPr sz="2400">
                <a:solidFill>
                  <a:schemeClr val="tx1"/>
                </a:solidFill>
                <a:latin typeface="Times New Roman" pitchFamily="18" charset="0"/>
              </a:defRPr>
            </a:lvl4pPr>
            <a:lvl5pPr marL="2057400" indent="-228600" algn="ctr">
              <a:tabLst>
                <a:tab pos="342900" algn="l"/>
                <a:tab pos="5257800" algn="r"/>
                <a:tab pos="6858000" algn="r"/>
                <a:tab pos="8001000" algn="r"/>
              </a:tabLst>
              <a:defRPr sz="2400">
                <a:solidFill>
                  <a:schemeClr val="tx1"/>
                </a:solidFill>
                <a:latin typeface="Times New Roman" pitchFamily="18" charset="0"/>
              </a:defRPr>
            </a:lvl5pPr>
            <a:lvl6pPr marL="2514600" indent="-228600" algn="ctr" eaLnBrk="0" fontAlgn="base" hangingPunct="0">
              <a:spcBef>
                <a:spcPct val="0"/>
              </a:spcBef>
              <a:spcAft>
                <a:spcPct val="0"/>
              </a:spcAft>
              <a:tabLst>
                <a:tab pos="342900" algn="l"/>
                <a:tab pos="5257800" algn="r"/>
                <a:tab pos="6858000" algn="r"/>
                <a:tab pos="8001000" algn="r"/>
              </a:tabLst>
              <a:defRPr sz="2400">
                <a:solidFill>
                  <a:schemeClr val="tx1"/>
                </a:solidFill>
                <a:latin typeface="Times New Roman" pitchFamily="18" charset="0"/>
              </a:defRPr>
            </a:lvl6pPr>
            <a:lvl7pPr marL="2971800" indent="-228600" algn="ctr" eaLnBrk="0" fontAlgn="base" hangingPunct="0">
              <a:spcBef>
                <a:spcPct val="0"/>
              </a:spcBef>
              <a:spcAft>
                <a:spcPct val="0"/>
              </a:spcAft>
              <a:tabLst>
                <a:tab pos="342900" algn="l"/>
                <a:tab pos="5257800" algn="r"/>
                <a:tab pos="6858000" algn="r"/>
                <a:tab pos="8001000" algn="r"/>
              </a:tabLst>
              <a:defRPr sz="2400">
                <a:solidFill>
                  <a:schemeClr val="tx1"/>
                </a:solidFill>
                <a:latin typeface="Times New Roman" pitchFamily="18" charset="0"/>
              </a:defRPr>
            </a:lvl7pPr>
            <a:lvl8pPr marL="3429000" indent="-228600" algn="ctr" eaLnBrk="0" fontAlgn="base" hangingPunct="0">
              <a:spcBef>
                <a:spcPct val="0"/>
              </a:spcBef>
              <a:spcAft>
                <a:spcPct val="0"/>
              </a:spcAft>
              <a:tabLst>
                <a:tab pos="342900" algn="l"/>
                <a:tab pos="5257800" algn="r"/>
                <a:tab pos="6858000" algn="r"/>
                <a:tab pos="8001000" algn="r"/>
              </a:tabLst>
              <a:defRPr sz="2400">
                <a:solidFill>
                  <a:schemeClr val="tx1"/>
                </a:solidFill>
                <a:latin typeface="Times New Roman" pitchFamily="18" charset="0"/>
              </a:defRPr>
            </a:lvl8pPr>
            <a:lvl9pPr marL="3886200" indent="-228600" algn="ctr" eaLnBrk="0" fontAlgn="base" hangingPunct="0">
              <a:spcBef>
                <a:spcPct val="0"/>
              </a:spcBef>
              <a:spcAft>
                <a:spcPct val="0"/>
              </a:spcAft>
              <a:tabLst>
                <a:tab pos="342900" algn="l"/>
                <a:tab pos="5257800" algn="r"/>
                <a:tab pos="6858000" algn="r"/>
                <a:tab pos="8001000" algn="r"/>
              </a:tabLst>
              <a:defRPr sz="2400">
                <a:solidFill>
                  <a:schemeClr val="tx1"/>
                </a:solidFill>
                <a:latin typeface="Times New Roman" pitchFamily="18" charset="0"/>
              </a:defRPr>
            </a:lvl9pPr>
          </a:lstStyle>
          <a:p>
            <a:pPr algn="l">
              <a:lnSpc>
                <a:spcPct val="105000"/>
              </a:lnSpc>
              <a:spcBef>
                <a:spcPct val="20000"/>
              </a:spcBef>
            </a:pPr>
            <a:r>
              <a:rPr lang="en-US" altLang="en-US" sz="2100" i="0" dirty="0" smtClean="0">
                <a:solidFill>
                  <a:schemeClr val="tx2">
                    <a:lumMod val="50000"/>
                  </a:schemeClr>
                </a:solidFill>
                <a:effectLst/>
                <a:latin typeface="Liberation Sans" panose="020B0604020202020204" pitchFamily="34" charset="0"/>
              </a:rPr>
              <a:t>SOLUTION</a:t>
            </a:r>
            <a:endParaRPr lang="en-US" altLang="en-US" sz="2100" i="0" dirty="0">
              <a:solidFill>
                <a:schemeClr val="tx2">
                  <a:lumMod val="50000"/>
                </a:schemeClr>
              </a:solidFill>
              <a:effectLst/>
              <a:latin typeface="Liberation Sans" panose="020B0604020202020204" pitchFamily="34" charset="0"/>
            </a:endParaRPr>
          </a:p>
        </p:txBody>
      </p:sp>
      <p:sp>
        <p:nvSpPr>
          <p:cNvPr id="25" name="Rectangle 24"/>
          <p:cNvSpPr/>
          <p:nvPr/>
        </p:nvSpPr>
        <p:spPr bwMode="auto">
          <a:xfrm>
            <a:off x="8757312" y="231560"/>
            <a:ext cx="228600" cy="1028584"/>
          </a:xfrm>
          <a:prstGeom prst="rect">
            <a:avLst/>
          </a:prstGeom>
          <a:solidFill>
            <a:schemeClr val="accent3"/>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cxnSp>
        <p:nvCxnSpPr>
          <p:cNvPr id="3" name="Straight Connector 2"/>
          <p:cNvCxnSpPr/>
          <p:nvPr/>
        </p:nvCxnSpPr>
        <p:spPr bwMode="auto">
          <a:xfrm flipH="1">
            <a:off x="4335440" y="5867400"/>
            <a:ext cx="1143000" cy="0"/>
          </a:xfrm>
          <a:prstGeom prst="line">
            <a:avLst/>
          </a:prstGeom>
          <a:solidFill>
            <a:schemeClr val="accent1"/>
          </a:solidFill>
          <a:ln w="28575" cap="sq" cmpd="sng" algn="ctr">
            <a:solidFill>
              <a:schemeClr val="tx1"/>
            </a:solidFill>
            <a:prstDash val="solid"/>
            <a:round/>
            <a:headEnd type="none" w="sm" len="sm"/>
            <a:tailEnd type="none" w="sm" len="sm"/>
          </a:ln>
          <a:effectLst/>
        </p:spPr>
      </p:cxnSp>
      <p:cxnSp>
        <p:nvCxnSpPr>
          <p:cNvPr id="13" name="Straight Connector 12"/>
          <p:cNvCxnSpPr/>
          <p:nvPr/>
        </p:nvCxnSpPr>
        <p:spPr bwMode="auto">
          <a:xfrm flipH="1">
            <a:off x="4335440" y="6324600"/>
            <a:ext cx="1143000" cy="0"/>
          </a:xfrm>
          <a:prstGeom prst="line">
            <a:avLst/>
          </a:prstGeom>
          <a:solidFill>
            <a:schemeClr val="accent1"/>
          </a:solidFill>
          <a:ln w="28575" cap="sq" cmpd="sng" algn="ctr">
            <a:solidFill>
              <a:schemeClr val="tx1"/>
            </a:solidFill>
            <a:prstDash val="solid"/>
            <a:round/>
            <a:headEnd type="none" w="sm" len="sm"/>
            <a:tailEnd type="none" w="sm" len="sm"/>
          </a:ln>
          <a:effectLst/>
        </p:spPr>
      </p:cxnSp>
      <p:sp>
        <p:nvSpPr>
          <p:cNvPr id="14" name="Rounded Rectangle 13"/>
          <p:cNvSpPr/>
          <p:nvPr/>
        </p:nvSpPr>
        <p:spPr bwMode="auto">
          <a:xfrm>
            <a:off x="2895600" y="443453"/>
            <a:ext cx="5943600" cy="707697"/>
          </a:xfrm>
          <a:prstGeom prst="roundRect">
            <a:avLst/>
          </a:prstGeom>
          <a:solidFill>
            <a:srgbClr val="0066CC"/>
          </a:solidFill>
          <a:ln w="12700" cap="sq" cmpd="sng" algn="ctr">
            <a:noFill/>
            <a:prstDash val="solid"/>
            <a:round/>
            <a:headEnd type="none" w="sm" len="sm"/>
            <a:tailEnd type="none" w="sm" len="sm"/>
          </a:ln>
          <a:effectLst>
            <a:innerShdw blurRad="114300">
              <a:prstClr val="black"/>
            </a:innerShdw>
          </a:effectLst>
        </p:spPr>
        <p:txBody>
          <a:bodyPr vert="horz" wrap="square" lIns="91440" tIns="45720" rIns="91440" bIns="91440" numCol="1" rtlCol="0" anchor="ctr" anchorCtr="0" compatLnSpc="1">
            <a:prstTxWarp prst="textNoShape">
              <a:avLst/>
            </a:prstTxWarp>
            <a:noAutofit/>
          </a:bodyPr>
          <a:lstStyle/>
          <a:p>
            <a:pPr marL="53975" algn="l"/>
            <a:r>
              <a:rPr lang="en-US" sz="2900" i="0" dirty="0" smtClean="0">
                <a:solidFill>
                  <a:schemeClr val="accent3"/>
                </a:solidFill>
                <a:latin typeface="Liberation Sans" panose="020B0604020202020204" pitchFamily="34" charset="0"/>
              </a:rPr>
              <a:t>Cost Flow Methods</a:t>
            </a:r>
            <a:endParaRPr lang="en-US" sz="2900" b="1" i="0" dirty="0">
              <a:solidFill>
                <a:schemeClr val="accent3"/>
              </a:solidFill>
              <a:latin typeface="Liberation Sans" panose="020B0604020202020204" pitchFamily="34" charset="0"/>
            </a:endParaRPr>
          </a:p>
        </p:txBody>
      </p:sp>
      <p:sp>
        <p:nvSpPr>
          <p:cNvPr id="15" name="TextBox 14"/>
          <p:cNvSpPr txBox="1"/>
          <p:nvPr/>
        </p:nvSpPr>
        <p:spPr>
          <a:xfrm>
            <a:off x="228600" y="478808"/>
            <a:ext cx="173374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defPPr>
              <a:defRPr lang="en-US"/>
            </a:defPPr>
            <a:lvl1pPr algn="ctr">
              <a:spcBef>
                <a:spcPct val="50000"/>
              </a:spcBef>
              <a:defRPr i="0">
                <a:solidFill>
                  <a:srgbClr val="E20000"/>
                </a:solidFill>
                <a:effectLst/>
                <a:latin typeface="Arial" charset="0"/>
              </a:defRPr>
            </a:lvl1pPr>
            <a:lvl2pPr marL="742950" indent="-285750" algn="ctr">
              <a:defRPr sz="2400">
                <a:solidFill>
                  <a:schemeClr val="tx1"/>
                </a:solidFill>
                <a:latin typeface="Times New Roman" pitchFamily="18" charset="0"/>
              </a:defRPr>
            </a:lvl2pPr>
            <a:lvl3pPr marL="1143000" indent="-228600" algn="ctr">
              <a:defRPr sz="2400">
                <a:solidFill>
                  <a:schemeClr val="tx1"/>
                </a:solidFill>
                <a:latin typeface="Times New Roman" pitchFamily="18" charset="0"/>
              </a:defRPr>
            </a:lvl3pPr>
            <a:lvl4pPr marL="1600200" indent="-228600" algn="ctr">
              <a:defRPr sz="2400">
                <a:solidFill>
                  <a:schemeClr val="tx1"/>
                </a:solidFill>
                <a:latin typeface="Times New Roman" pitchFamily="18" charset="0"/>
              </a:defRPr>
            </a:lvl4pPr>
            <a:lvl5pPr marL="2057400" indent="-228600" algn="ctr">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buClr>
                <a:srgbClr val="E20000"/>
              </a:buClr>
            </a:pPr>
            <a:r>
              <a:rPr lang="en-US" sz="3200" b="1" dirty="0">
                <a:latin typeface="Liberation Sans" panose="020B0604020202020204" pitchFamily="34" charset="0"/>
              </a:rPr>
              <a:t>DO IT!</a:t>
            </a:r>
          </a:p>
        </p:txBody>
      </p:sp>
      <p:sp>
        <p:nvSpPr>
          <p:cNvPr id="16" name="Isosceles Triangle 15"/>
          <p:cNvSpPr/>
          <p:nvPr/>
        </p:nvSpPr>
        <p:spPr bwMode="auto">
          <a:xfrm rot="5400000">
            <a:off x="1917401" y="616061"/>
            <a:ext cx="338931" cy="329406"/>
          </a:xfrm>
          <a:prstGeom prst="triangle">
            <a:avLst/>
          </a:prstGeom>
          <a:solidFill>
            <a:srgbClr val="003399"/>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sp>
        <p:nvSpPr>
          <p:cNvPr id="17" name="TextBox 16"/>
          <p:cNvSpPr txBox="1"/>
          <p:nvPr/>
        </p:nvSpPr>
        <p:spPr>
          <a:xfrm>
            <a:off x="2210626" y="426570"/>
            <a:ext cx="554182" cy="707886"/>
          </a:xfrm>
          <a:prstGeom prst="rect">
            <a:avLst/>
          </a:prstGeom>
          <a:noFill/>
        </p:spPr>
        <p:txBody>
          <a:bodyPr wrap="square" rtlCol="0">
            <a:spAutoFit/>
          </a:bodyPr>
          <a:lstStyle/>
          <a:p>
            <a:pPr algn="ctr"/>
            <a:r>
              <a:rPr lang="en-US" sz="4000" b="1" i="0" dirty="0" smtClean="0">
                <a:solidFill>
                  <a:srgbClr val="CC0000"/>
                </a:solidFill>
                <a:effectLst/>
                <a:latin typeface="Liberation Sans" panose="020B0604020202020204" pitchFamily="34" charset="0"/>
              </a:rPr>
              <a:t>2</a:t>
            </a:r>
            <a:endParaRPr lang="en-US" sz="4000" b="1" i="0" dirty="0">
              <a:solidFill>
                <a:srgbClr val="CC0000"/>
              </a:solidFill>
              <a:effectLst/>
              <a:latin typeface="Liberation Sans" panose="020B0604020202020204" pitchFamily="34" charset="0"/>
            </a:endParaRPr>
          </a:p>
        </p:txBody>
      </p:sp>
      <p:cxnSp>
        <p:nvCxnSpPr>
          <p:cNvPr id="18" name="Straight Connector 17"/>
          <p:cNvCxnSpPr/>
          <p:nvPr/>
        </p:nvCxnSpPr>
        <p:spPr bwMode="auto">
          <a:xfrm flipH="1">
            <a:off x="1905000" y="338012"/>
            <a:ext cx="1" cy="912801"/>
          </a:xfrm>
          <a:prstGeom prst="line">
            <a:avLst/>
          </a:prstGeom>
          <a:solidFill>
            <a:schemeClr val="accent1"/>
          </a:solidFill>
          <a:ln w="38100" cap="sq" cmpd="sng" algn="ctr">
            <a:solidFill>
              <a:schemeClr val="tx1"/>
            </a:solidFill>
            <a:prstDash val="solid"/>
            <a:round/>
            <a:headEnd type="none" w="sm" len="sm"/>
            <a:tailEnd type="none" w="sm" len="sm"/>
          </a:ln>
          <a:effectLst/>
        </p:spPr>
      </p:cxnSp>
      <p:sp>
        <p:nvSpPr>
          <p:cNvPr id="19"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2 </a:t>
            </a:r>
            <a:endParaRPr lang="en-US" altLang="en-US" dirty="0"/>
          </a:p>
        </p:txBody>
      </p:sp>
    </p:spTree>
    <p:extLst>
      <p:ext uri="{BB962C8B-B14F-4D97-AF65-F5344CB8AC3E}">
        <p14:creationId xmlns:p14="http://schemas.microsoft.com/office/powerpoint/2010/main" val="2714623267"/>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6305">
                                            <p:txEl>
                                              <p:pRg st="0" end="0"/>
                                            </p:txEl>
                                          </p:spTgt>
                                        </p:tgtEl>
                                        <p:attrNameLst>
                                          <p:attrName>style.visibility</p:attrName>
                                        </p:attrNameLst>
                                      </p:cBhvr>
                                      <p:to>
                                        <p:strVal val="visible"/>
                                      </p:to>
                                    </p:set>
                                    <p:animEffect transition="in" filter="fade">
                                      <p:cBhvr>
                                        <p:cTn id="7" dur="500"/>
                                        <p:tgtEl>
                                          <p:spTgt spid="39630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96305">
                                            <p:txEl>
                                              <p:pRg st="1" end="1"/>
                                            </p:txEl>
                                          </p:spTgt>
                                        </p:tgtEl>
                                        <p:attrNameLst>
                                          <p:attrName>style.visibility</p:attrName>
                                        </p:attrNameLst>
                                      </p:cBhvr>
                                      <p:to>
                                        <p:strVal val="visible"/>
                                      </p:to>
                                    </p:set>
                                    <p:animEffect transition="in" filter="fade">
                                      <p:cBhvr>
                                        <p:cTn id="12" dur="500"/>
                                        <p:tgtEl>
                                          <p:spTgt spid="39630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96305">
                                            <p:txEl>
                                              <p:pRg st="2" end="2"/>
                                            </p:txEl>
                                          </p:spTgt>
                                        </p:tgtEl>
                                        <p:attrNameLst>
                                          <p:attrName>style.visibility</p:attrName>
                                        </p:attrNameLst>
                                      </p:cBhvr>
                                      <p:to>
                                        <p:strVal val="visible"/>
                                      </p:to>
                                    </p:set>
                                    <p:animEffect transition="in" filter="fade">
                                      <p:cBhvr>
                                        <p:cTn id="17" dur="500"/>
                                        <p:tgtEl>
                                          <p:spTgt spid="39630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6305" grpId="0" build="p" bldLvl="3"/>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9" name="Rectangle 3"/>
          <p:cNvSpPr>
            <a:spLocks noChangeArrowheads="1"/>
          </p:cNvSpPr>
          <p:nvPr/>
        </p:nvSpPr>
        <p:spPr bwMode="auto">
          <a:xfrm>
            <a:off x="838200" y="2755900"/>
            <a:ext cx="3200400" cy="1498872"/>
          </a:xfrm>
          <a:prstGeom prst="rect">
            <a:avLst/>
          </a:prstGeom>
          <a:solidFill>
            <a:schemeClr val="bg1"/>
          </a:solidFill>
          <a:ln>
            <a:noFill/>
          </a:ln>
          <a:effectLst/>
          <a:extLs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2400">
                <a:solidFill>
                  <a:schemeClr val="tx1"/>
                </a:solidFill>
                <a:latin typeface="Times New Roman" pitchFamily="18" charset="0"/>
              </a:defRPr>
            </a:lvl1pPr>
            <a:lvl2pPr marL="685800" indent="-457200" algn="ctr">
              <a:defRPr sz="2400">
                <a:solidFill>
                  <a:schemeClr val="tx1"/>
                </a:solidFill>
                <a:latin typeface="Times New Roman" pitchFamily="18" charset="0"/>
              </a:defRPr>
            </a:lvl2pPr>
            <a:lvl3pPr algn="ctr">
              <a:defRPr sz="2400">
                <a:solidFill>
                  <a:schemeClr val="tx1"/>
                </a:solidFill>
                <a:latin typeface="Times New Roman" pitchFamily="18" charset="0"/>
              </a:defRPr>
            </a:lvl3pPr>
            <a:lvl4pPr algn="ctr">
              <a:defRPr sz="2400">
                <a:solidFill>
                  <a:schemeClr val="tx1"/>
                </a:solidFill>
                <a:latin typeface="Times New Roman" pitchFamily="18" charset="0"/>
              </a:defRPr>
            </a:lvl4pPr>
            <a:lvl5pPr algn="ctr">
              <a:defRPr sz="2400">
                <a:solidFill>
                  <a:schemeClr val="tx1"/>
                </a:solidFill>
                <a:latin typeface="Times New Roman" pitchFamily="18" charset="0"/>
              </a:defRPr>
            </a:lvl5pPr>
            <a:lvl6pPr algn="ctr" eaLnBrk="0" fontAlgn="base" hangingPunct="0">
              <a:spcBef>
                <a:spcPct val="0"/>
              </a:spcBef>
              <a:spcAft>
                <a:spcPct val="0"/>
              </a:spcAft>
              <a:defRPr sz="2400">
                <a:solidFill>
                  <a:schemeClr val="tx1"/>
                </a:solidFill>
                <a:latin typeface="Times New Roman" pitchFamily="18" charset="0"/>
              </a:defRPr>
            </a:lvl6pPr>
            <a:lvl7pPr algn="ctr" eaLnBrk="0" fontAlgn="base" hangingPunct="0">
              <a:spcBef>
                <a:spcPct val="0"/>
              </a:spcBef>
              <a:spcAft>
                <a:spcPct val="0"/>
              </a:spcAft>
              <a:defRPr sz="2400">
                <a:solidFill>
                  <a:schemeClr val="tx1"/>
                </a:solidFill>
                <a:latin typeface="Times New Roman" pitchFamily="18" charset="0"/>
              </a:defRPr>
            </a:lvl7pPr>
            <a:lvl8pPr algn="ctr" eaLnBrk="0" fontAlgn="base" hangingPunct="0">
              <a:spcBef>
                <a:spcPct val="0"/>
              </a:spcBef>
              <a:spcAft>
                <a:spcPct val="0"/>
              </a:spcAft>
              <a:defRPr sz="2400">
                <a:solidFill>
                  <a:schemeClr val="tx1"/>
                </a:solidFill>
                <a:latin typeface="Times New Roman" pitchFamily="18" charset="0"/>
              </a:defRPr>
            </a:lvl8pPr>
            <a:lvl9pPr algn="ctr" eaLnBrk="0" fontAlgn="base" hangingPunct="0">
              <a:spcBef>
                <a:spcPct val="0"/>
              </a:spcBef>
              <a:spcAft>
                <a:spcPct val="0"/>
              </a:spcAft>
              <a:defRPr sz="2400">
                <a:solidFill>
                  <a:schemeClr val="tx1"/>
                </a:solidFill>
                <a:latin typeface="Times New Roman" pitchFamily="18" charset="0"/>
              </a:defRPr>
            </a:lvl9pPr>
          </a:lstStyle>
          <a:p>
            <a:pPr algn="l">
              <a:lnSpc>
                <a:spcPct val="120000"/>
              </a:lnSpc>
              <a:spcBef>
                <a:spcPct val="50000"/>
              </a:spcBef>
              <a:buSzPct val="80000"/>
            </a:pPr>
            <a:r>
              <a:rPr lang="en-US" altLang="en-US" sz="2300" i="0" dirty="0">
                <a:effectLst/>
                <a:latin typeface="Liberation Sans" panose="020B0604020202020204" pitchFamily="34" charset="0"/>
              </a:rPr>
              <a:t>One Classification:</a:t>
            </a:r>
          </a:p>
          <a:p>
            <a:pPr lvl="1" algn="l">
              <a:lnSpc>
                <a:spcPct val="120000"/>
              </a:lnSpc>
              <a:spcBef>
                <a:spcPct val="50000"/>
              </a:spcBef>
              <a:buClr>
                <a:srgbClr val="CC0000"/>
              </a:buClr>
              <a:buSzPct val="80000"/>
              <a:buFont typeface="Wingdings" pitchFamily="2" charset="2"/>
              <a:buChar char="u"/>
            </a:pPr>
            <a:r>
              <a:rPr lang="en-US" altLang="en-US" sz="2200" i="0" dirty="0">
                <a:effectLst/>
                <a:latin typeface="Liberation Sans" panose="020B0604020202020204" pitchFamily="34" charset="0"/>
              </a:rPr>
              <a:t>Merchandise </a:t>
            </a:r>
            <a:r>
              <a:rPr lang="en-US" altLang="en-US" sz="2200" i="0" dirty="0" smtClean="0">
                <a:effectLst/>
                <a:latin typeface="Liberation Sans" panose="020B0604020202020204" pitchFamily="34" charset="0"/>
              </a:rPr>
              <a:t>Inventory</a:t>
            </a:r>
            <a:endParaRPr lang="en-US" altLang="en-US" sz="2200" i="0" dirty="0">
              <a:effectLst/>
              <a:latin typeface="Liberation Sans" panose="020B0604020202020204" pitchFamily="34" charset="0"/>
            </a:endParaRPr>
          </a:p>
        </p:txBody>
      </p:sp>
      <p:sp>
        <p:nvSpPr>
          <p:cNvPr id="173060" name="Rectangle 4"/>
          <p:cNvSpPr>
            <a:spLocks noChangeArrowheads="1"/>
          </p:cNvSpPr>
          <p:nvPr/>
        </p:nvSpPr>
        <p:spPr bwMode="auto">
          <a:xfrm>
            <a:off x="4953000" y="2743200"/>
            <a:ext cx="3581400" cy="2222500"/>
          </a:xfrm>
          <a:prstGeom prst="rect">
            <a:avLst/>
          </a:prstGeom>
          <a:solidFill>
            <a:schemeClr val="bg1"/>
          </a:solidFill>
          <a:ln>
            <a:noFill/>
          </a:ln>
          <a:effectLst/>
          <a:extLs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2400">
                <a:solidFill>
                  <a:schemeClr val="tx1"/>
                </a:solidFill>
                <a:latin typeface="Times New Roman" pitchFamily="18" charset="0"/>
              </a:defRPr>
            </a:lvl1pPr>
            <a:lvl2pPr marL="685800" indent="-457200" algn="ctr">
              <a:defRPr sz="2400">
                <a:solidFill>
                  <a:schemeClr val="tx1"/>
                </a:solidFill>
                <a:latin typeface="Times New Roman" pitchFamily="18" charset="0"/>
              </a:defRPr>
            </a:lvl2pPr>
            <a:lvl3pPr algn="ctr">
              <a:defRPr sz="2400">
                <a:solidFill>
                  <a:schemeClr val="tx1"/>
                </a:solidFill>
                <a:latin typeface="Times New Roman" pitchFamily="18" charset="0"/>
              </a:defRPr>
            </a:lvl3pPr>
            <a:lvl4pPr algn="ctr">
              <a:defRPr sz="2400">
                <a:solidFill>
                  <a:schemeClr val="tx1"/>
                </a:solidFill>
                <a:latin typeface="Times New Roman" pitchFamily="18" charset="0"/>
              </a:defRPr>
            </a:lvl4pPr>
            <a:lvl5pPr algn="ctr">
              <a:defRPr sz="2400">
                <a:solidFill>
                  <a:schemeClr val="tx1"/>
                </a:solidFill>
                <a:latin typeface="Times New Roman" pitchFamily="18" charset="0"/>
              </a:defRPr>
            </a:lvl5pPr>
            <a:lvl6pPr algn="ctr" eaLnBrk="0" fontAlgn="base" hangingPunct="0">
              <a:spcBef>
                <a:spcPct val="0"/>
              </a:spcBef>
              <a:spcAft>
                <a:spcPct val="0"/>
              </a:spcAft>
              <a:defRPr sz="2400">
                <a:solidFill>
                  <a:schemeClr val="tx1"/>
                </a:solidFill>
                <a:latin typeface="Times New Roman" pitchFamily="18" charset="0"/>
              </a:defRPr>
            </a:lvl6pPr>
            <a:lvl7pPr algn="ctr" eaLnBrk="0" fontAlgn="base" hangingPunct="0">
              <a:spcBef>
                <a:spcPct val="0"/>
              </a:spcBef>
              <a:spcAft>
                <a:spcPct val="0"/>
              </a:spcAft>
              <a:defRPr sz="2400">
                <a:solidFill>
                  <a:schemeClr val="tx1"/>
                </a:solidFill>
                <a:latin typeface="Times New Roman" pitchFamily="18" charset="0"/>
              </a:defRPr>
            </a:lvl7pPr>
            <a:lvl8pPr algn="ctr" eaLnBrk="0" fontAlgn="base" hangingPunct="0">
              <a:spcBef>
                <a:spcPct val="0"/>
              </a:spcBef>
              <a:spcAft>
                <a:spcPct val="0"/>
              </a:spcAft>
              <a:defRPr sz="2400">
                <a:solidFill>
                  <a:schemeClr val="tx1"/>
                </a:solidFill>
                <a:latin typeface="Times New Roman" pitchFamily="18" charset="0"/>
              </a:defRPr>
            </a:lvl8pPr>
            <a:lvl9pPr algn="ctr" eaLnBrk="0" fontAlgn="base" hangingPunct="0">
              <a:spcBef>
                <a:spcPct val="0"/>
              </a:spcBef>
              <a:spcAft>
                <a:spcPct val="0"/>
              </a:spcAft>
              <a:defRPr sz="2400">
                <a:solidFill>
                  <a:schemeClr val="tx1"/>
                </a:solidFill>
                <a:latin typeface="Times New Roman" pitchFamily="18" charset="0"/>
              </a:defRPr>
            </a:lvl9pPr>
          </a:lstStyle>
          <a:p>
            <a:pPr algn="l">
              <a:lnSpc>
                <a:spcPct val="120000"/>
              </a:lnSpc>
              <a:spcBef>
                <a:spcPct val="50000"/>
              </a:spcBef>
              <a:buSzPct val="80000"/>
            </a:pPr>
            <a:r>
              <a:rPr lang="en-US" altLang="en-US" sz="2300" i="0" dirty="0">
                <a:effectLst/>
                <a:latin typeface="Liberation Sans" panose="020B0604020202020204" pitchFamily="34" charset="0"/>
              </a:rPr>
              <a:t>Three Classifications:</a:t>
            </a:r>
          </a:p>
          <a:p>
            <a:pPr lvl="1" algn="l">
              <a:lnSpc>
                <a:spcPct val="120000"/>
              </a:lnSpc>
              <a:spcBef>
                <a:spcPct val="50000"/>
              </a:spcBef>
              <a:buClr>
                <a:srgbClr val="CC0000"/>
              </a:buClr>
              <a:buSzPct val="80000"/>
              <a:buFont typeface="Wingdings" pitchFamily="2" charset="2"/>
              <a:buChar char="u"/>
            </a:pPr>
            <a:r>
              <a:rPr lang="en-US" altLang="en-US" sz="2200" i="0" dirty="0">
                <a:solidFill>
                  <a:schemeClr val="tx2">
                    <a:lumMod val="50000"/>
                  </a:schemeClr>
                </a:solidFill>
                <a:effectLst/>
                <a:latin typeface="Liberation Sans" panose="020B0604020202020204" pitchFamily="34" charset="0"/>
              </a:rPr>
              <a:t>Raw Materials</a:t>
            </a:r>
          </a:p>
          <a:p>
            <a:pPr lvl="1" algn="l">
              <a:lnSpc>
                <a:spcPct val="120000"/>
              </a:lnSpc>
              <a:spcBef>
                <a:spcPct val="50000"/>
              </a:spcBef>
              <a:buClr>
                <a:srgbClr val="CC0000"/>
              </a:buClr>
              <a:buSzPct val="80000"/>
              <a:buFont typeface="Wingdings" pitchFamily="2" charset="2"/>
              <a:buChar char="u"/>
            </a:pPr>
            <a:r>
              <a:rPr lang="en-US" altLang="en-US" sz="2200" i="0" dirty="0">
                <a:solidFill>
                  <a:schemeClr val="tx2">
                    <a:lumMod val="50000"/>
                  </a:schemeClr>
                </a:solidFill>
                <a:effectLst/>
                <a:latin typeface="Liberation Sans" panose="020B0604020202020204" pitchFamily="34" charset="0"/>
              </a:rPr>
              <a:t>Work in Process</a:t>
            </a:r>
          </a:p>
          <a:p>
            <a:pPr lvl="1" algn="l">
              <a:lnSpc>
                <a:spcPct val="120000"/>
              </a:lnSpc>
              <a:spcBef>
                <a:spcPct val="50000"/>
              </a:spcBef>
              <a:buClr>
                <a:srgbClr val="CC0000"/>
              </a:buClr>
              <a:buSzPct val="80000"/>
              <a:buFont typeface="Wingdings" pitchFamily="2" charset="2"/>
              <a:buChar char="u"/>
            </a:pPr>
            <a:r>
              <a:rPr lang="en-US" altLang="en-US" sz="2200" i="0" dirty="0">
                <a:solidFill>
                  <a:schemeClr val="tx2">
                    <a:lumMod val="50000"/>
                  </a:schemeClr>
                </a:solidFill>
                <a:effectLst/>
                <a:latin typeface="Liberation Sans" panose="020B0604020202020204" pitchFamily="34" charset="0"/>
              </a:rPr>
              <a:t>Finished Goods</a:t>
            </a:r>
          </a:p>
        </p:txBody>
      </p:sp>
      <p:sp>
        <p:nvSpPr>
          <p:cNvPr id="173061" name="Rectangle 5"/>
          <p:cNvSpPr>
            <a:spLocks noChangeArrowheads="1"/>
          </p:cNvSpPr>
          <p:nvPr/>
        </p:nvSpPr>
        <p:spPr bwMode="auto">
          <a:xfrm>
            <a:off x="685800" y="1677988"/>
            <a:ext cx="3581400" cy="914400"/>
          </a:xfrm>
          <a:prstGeom prst="rect">
            <a:avLst/>
          </a:prstGeom>
          <a:solidFill>
            <a:srgbClr val="FFFFC5"/>
          </a:solidFill>
          <a:ln w="28575" cap="sq">
            <a:solidFill>
              <a:schemeClr val="tx1"/>
            </a:solidFill>
            <a:miter lim="800000"/>
            <a:headEnd type="none" w="sm" len="sm"/>
            <a:tailEnd type="none" w="sm" len="sm"/>
          </a:ln>
          <a:effectLst/>
        </p:spPr>
        <p:txBody>
          <a:bodyPr>
            <a:spAutoFit/>
          </a:bodyPr>
          <a:lstStyle/>
          <a:p>
            <a:pPr algn="ctr">
              <a:spcBef>
                <a:spcPct val="50000"/>
              </a:spcBef>
            </a:pPr>
            <a:r>
              <a:rPr lang="en-US" altLang="en-US" sz="2600" i="0" dirty="0">
                <a:solidFill>
                  <a:schemeClr val="tx1"/>
                </a:solidFill>
                <a:effectLst/>
                <a:latin typeface="Liberation Sans" panose="020B0604020202020204" pitchFamily="34" charset="0"/>
              </a:rPr>
              <a:t>Merchandising Company</a:t>
            </a:r>
          </a:p>
        </p:txBody>
      </p:sp>
      <p:sp>
        <p:nvSpPr>
          <p:cNvPr id="173062" name="Rectangle 6"/>
          <p:cNvSpPr>
            <a:spLocks noChangeArrowheads="1"/>
          </p:cNvSpPr>
          <p:nvPr/>
        </p:nvSpPr>
        <p:spPr bwMode="auto">
          <a:xfrm>
            <a:off x="4800600" y="1676400"/>
            <a:ext cx="3581400" cy="914400"/>
          </a:xfrm>
          <a:prstGeom prst="rect">
            <a:avLst/>
          </a:prstGeom>
          <a:solidFill>
            <a:srgbClr val="FFFFC5"/>
          </a:solidFill>
          <a:ln w="28575" cap="sq">
            <a:solidFill>
              <a:schemeClr val="tx1"/>
            </a:solidFill>
            <a:miter lim="800000"/>
            <a:headEnd type="none" w="sm" len="sm"/>
            <a:tailEnd type="none" w="sm" len="sm"/>
          </a:ln>
          <a:effectLst/>
        </p:spPr>
        <p:txBody>
          <a:bodyPr>
            <a:spAutoFit/>
          </a:bodyPr>
          <a:lstStyle/>
          <a:p>
            <a:pPr algn="ctr">
              <a:spcBef>
                <a:spcPct val="50000"/>
              </a:spcBef>
            </a:pPr>
            <a:r>
              <a:rPr lang="en-US" altLang="en-US" sz="2600" i="0" dirty="0">
                <a:solidFill>
                  <a:schemeClr val="tx1"/>
                </a:solidFill>
                <a:effectLst/>
                <a:latin typeface="Liberation Sans" panose="020B0604020202020204" pitchFamily="34" charset="0"/>
              </a:rPr>
              <a:t>Manufacturing Company</a:t>
            </a:r>
          </a:p>
        </p:txBody>
      </p:sp>
      <p:sp>
        <p:nvSpPr>
          <p:cNvPr id="173066" name="Rectangle 10"/>
          <p:cNvSpPr>
            <a:spLocks noChangeArrowheads="1"/>
          </p:cNvSpPr>
          <p:nvPr/>
        </p:nvSpPr>
        <p:spPr bwMode="auto">
          <a:xfrm>
            <a:off x="914400" y="4648200"/>
            <a:ext cx="3276600" cy="1508105"/>
          </a:xfrm>
          <a:prstGeom prst="rect">
            <a:avLst/>
          </a:prstGeom>
          <a:noFill/>
          <a:ln w="28575" cap="sq" algn="ctr">
            <a:solidFill>
              <a:schemeClr val="tx1"/>
            </a:solidFill>
            <a:miter lim="800000"/>
            <a:headEnd/>
            <a:tailEnd/>
          </a:ln>
          <a:effectLst/>
          <a:extLst>
            <a:ext uri="{909E8E84-426E-40DD-AFC4-6F175D3DCCD1}">
              <a14:hiddenFill xmlns:a14="http://schemas.microsoft.com/office/drawing/2010/main">
                <a:solidFill>
                  <a:srgbClr val="FAEFB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200" b="0" i="0" dirty="0">
                <a:solidFill>
                  <a:srgbClr val="CC0000"/>
                </a:solidFill>
                <a:effectLst/>
                <a:latin typeface="Liberation Sans" panose="020B0604020202020204" pitchFamily="34" charset="0"/>
              </a:rPr>
              <a:t>▼</a:t>
            </a:r>
            <a:r>
              <a:rPr lang="en-US" sz="1800" b="0" i="0" dirty="0">
                <a:solidFill>
                  <a:srgbClr val="CC0000"/>
                </a:solidFill>
                <a:effectLst/>
                <a:latin typeface="Liberation Sans" panose="020B0604020202020204" pitchFamily="34" charset="0"/>
              </a:rPr>
              <a:t> </a:t>
            </a:r>
            <a:r>
              <a:rPr lang="en-US" sz="1800" i="0" dirty="0">
                <a:solidFill>
                  <a:srgbClr val="CC0000"/>
                </a:solidFill>
                <a:effectLst/>
                <a:latin typeface="Liberation Sans" panose="020B0604020202020204" pitchFamily="34" charset="0"/>
              </a:rPr>
              <a:t>HELPFUL </a:t>
            </a:r>
            <a:r>
              <a:rPr lang="en-US" sz="1800" i="0" dirty="0" smtClean="0">
                <a:solidFill>
                  <a:srgbClr val="CC0000"/>
                </a:solidFill>
                <a:effectLst/>
                <a:latin typeface="Liberation Sans" panose="020B0604020202020204" pitchFamily="34" charset="0"/>
              </a:rPr>
              <a:t>HINT</a:t>
            </a:r>
            <a:r>
              <a:rPr lang="en-US" sz="1700" i="0" dirty="0">
                <a:solidFill>
                  <a:srgbClr val="CC0000"/>
                </a:solidFill>
                <a:effectLst/>
                <a:latin typeface="Liberation Sans" panose="020B0604020202020204" pitchFamily="34" charset="0"/>
              </a:rPr>
              <a:t> </a:t>
            </a:r>
            <a:r>
              <a:rPr lang="en-US" altLang="en-US" sz="1700" b="0" i="0" dirty="0" smtClean="0">
                <a:solidFill>
                  <a:schemeClr val="tx1"/>
                </a:solidFill>
                <a:effectLst/>
                <a:latin typeface="Liberation Sans" panose="020B0604020202020204" pitchFamily="34" charset="0"/>
              </a:rPr>
              <a:t>Regardless </a:t>
            </a:r>
            <a:r>
              <a:rPr lang="en-US" altLang="en-US" sz="1700" b="0" i="0" dirty="0">
                <a:solidFill>
                  <a:schemeClr val="tx1"/>
                </a:solidFill>
                <a:effectLst/>
                <a:latin typeface="Liberation Sans" panose="020B0604020202020204" pitchFamily="34" charset="0"/>
              </a:rPr>
              <a:t>of </a:t>
            </a:r>
            <a:r>
              <a:rPr lang="en-US" altLang="en-US" sz="1700" b="0" i="0" dirty="0" smtClean="0">
                <a:solidFill>
                  <a:schemeClr val="tx1"/>
                </a:solidFill>
                <a:effectLst/>
                <a:latin typeface="Liberation Sans" panose="020B0604020202020204" pitchFamily="34" charset="0"/>
              </a:rPr>
              <a:t>the classification</a:t>
            </a:r>
            <a:r>
              <a:rPr lang="en-US" altLang="en-US" sz="1700" b="0" i="0" dirty="0">
                <a:solidFill>
                  <a:schemeClr val="tx1"/>
                </a:solidFill>
                <a:effectLst/>
                <a:latin typeface="Liberation Sans" panose="020B0604020202020204" pitchFamily="34" charset="0"/>
              </a:rPr>
              <a:t>, companies </a:t>
            </a:r>
            <a:r>
              <a:rPr lang="en-US" altLang="en-US" sz="1700" b="0" i="0" dirty="0" smtClean="0">
                <a:solidFill>
                  <a:schemeClr val="tx1"/>
                </a:solidFill>
                <a:effectLst/>
                <a:latin typeface="Liberation Sans" panose="020B0604020202020204" pitchFamily="34" charset="0"/>
              </a:rPr>
              <a:t>report all </a:t>
            </a:r>
            <a:r>
              <a:rPr lang="en-US" altLang="en-US" sz="1700" b="0" i="0" dirty="0">
                <a:solidFill>
                  <a:schemeClr val="tx1"/>
                </a:solidFill>
                <a:effectLst/>
                <a:latin typeface="Liberation Sans" panose="020B0604020202020204" pitchFamily="34" charset="0"/>
              </a:rPr>
              <a:t>inventories under </a:t>
            </a:r>
            <a:r>
              <a:rPr lang="en-US" altLang="en-US" sz="1700" b="0" i="0" dirty="0" smtClean="0">
                <a:solidFill>
                  <a:schemeClr val="tx1"/>
                </a:solidFill>
                <a:effectLst/>
                <a:latin typeface="Liberation Sans" panose="020B0604020202020204" pitchFamily="34" charset="0"/>
              </a:rPr>
              <a:t>Current Assets </a:t>
            </a:r>
            <a:r>
              <a:rPr lang="en-US" altLang="en-US" sz="1700" b="0" i="0" dirty="0">
                <a:solidFill>
                  <a:schemeClr val="tx1"/>
                </a:solidFill>
                <a:effectLst/>
                <a:latin typeface="Liberation Sans" panose="020B0604020202020204" pitchFamily="34" charset="0"/>
              </a:rPr>
              <a:t>on the balance sheet.</a:t>
            </a:r>
          </a:p>
        </p:txBody>
      </p:sp>
      <p:sp>
        <p:nvSpPr>
          <p:cNvPr id="11" name="Isosceles Triangle 10"/>
          <p:cNvSpPr/>
          <p:nvPr/>
        </p:nvSpPr>
        <p:spPr bwMode="auto">
          <a:xfrm rot="5400000">
            <a:off x="1917401" y="616061"/>
            <a:ext cx="338931" cy="329406"/>
          </a:xfrm>
          <a:prstGeom prst="triangle">
            <a:avLst/>
          </a:prstGeom>
          <a:solidFill>
            <a:srgbClr val="003399"/>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sp>
        <p:nvSpPr>
          <p:cNvPr id="12" name="TextBox 11"/>
          <p:cNvSpPr txBox="1"/>
          <p:nvPr/>
        </p:nvSpPr>
        <p:spPr>
          <a:xfrm>
            <a:off x="228600" y="465160"/>
            <a:ext cx="173374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defPPr>
              <a:defRPr lang="en-US"/>
            </a:defPPr>
            <a:lvl1pPr algn="ctr">
              <a:spcBef>
                <a:spcPct val="50000"/>
              </a:spcBef>
              <a:defRPr i="0">
                <a:solidFill>
                  <a:srgbClr val="E20000"/>
                </a:solidFill>
                <a:effectLst/>
                <a:latin typeface="Arial" charset="0"/>
              </a:defRPr>
            </a:lvl1pPr>
            <a:lvl2pPr marL="742950" indent="-285750" algn="ctr">
              <a:defRPr sz="2400">
                <a:solidFill>
                  <a:schemeClr val="tx1"/>
                </a:solidFill>
                <a:latin typeface="Times New Roman" pitchFamily="18" charset="0"/>
              </a:defRPr>
            </a:lvl2pPr>
            <a:lvl3pPr marL="1143000" indent="-228600" algn="ctr">
              <a:defRPr sz="2400">
                <a:solidFill>
                  <a:schemeClr val="tx1"/>
                </a:solidFill>
                <a:latin typeface="Times New Roman" pitchFamily="18" charset="0"/>
              </a:defRPr>
            </a:lvl3pPr>
            <a:lvl4pPr marL="1600200" indent="-228600" algn="ctr">
              <a:defRPr sz="2400">
                <a:solidFill>
                  <a:schemeClr val="tx1"/>
                </a:solidFill>
                <a:latin typeface="Times New Roman" pitchFamily="18" charset="0"/>
              </a:defRPr>
            </a:lvl4pPr>
            <a:lvl5pPr marL="2057400" indent="-228600" algn="ctr">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sz="1800" b="1" dirty="0">
                <a:solidFill>
                  <a:srgbClr val="CC0000"/>
                </a:solidFill>
                <a:latin typeface="Liberation Sans" panose="020B0604020202020204" pitchFamily="34" charset="0"/>
              </a:rPr>
              <a:t>LEARNING OBJECTIVE</a:t>
            </a:r>
          </a:p>
        </p:txBody>
      </p:sp>
      <p:sp>
        <p:nvSpPr>
          <p:cNvPr id="13" name="Rounded Rectangle 12"/>
          <p:cNvSpPr/>
          <p:nvPr/>
        </p:nvSpPr>
        <p:spPr bwMode="auto">
          <a:xfrm>
            <a:off x="2789829" y="330348"/>
            <a:ext cx="5958883" cy="941945"/>
          </a:xfrm>
          <a:prstGeom prst="roundRect">
            <a:avLst/>
          </a:prstGeom>
          <a:solidFill>
            <a:srgbClr val="0066CC"/>
          </a:solidFill>
          <a:ln w="12700" cap="sq" cmpd="sng" algn="ctr">
            <a:noFill/>
            <a:prstDash val="solid"/>
            <a:round/>
            <a:headEnd type="none" w="sm" len="sm"/>
            <a:tailEnd type="none" w="sm" len="sm"/>
          </a:ln>
          <a:effectLst>
            <a:innerShdw blurRad="114300">
              <a:prstClr val="black"/>
            </a:innerShdw>
          </a:effectLst>
        </p:spPr>
        <p:txBody>
          <a:bodyPr vert="horz" wrap="square" lIns="91440" tIns="45720" rIns="91440" bIns="91440" numCol="1" rtlCol="0" anchor="ctr" anchorCtr="0" compatLnSpc="1">
            <a:prstTxWarp prst="textNoShape">
              <a:avLst/>
            </a:prstTxWarp>
            <a:noAutofit/>
          </a:bodyPr>
          <a:lstStyle/>
          <a:p>
            <a:pPr marL="53975"/>
            <a:r>
              <a:rPr lang="en-US" sz="2400" i="0" dirty="0">
                <a:solidFill>
                  <a:schemeClr val="accent3"/>
                </a:solidFill>
                <a:latin typeface="Liberation Sans" panose="020B0604020202020204" pitchFamily="34" charset="0"/>
              </a:rPr>
              <a:t>Discuss how to classify and determine inventory.</a:t>
            </a:r>
            <a:endParaRPr lang="en-US" sz="2400" b="1" i="0" dirty="0">
              <a:solidFill>
                <a:schemeClr val="accent3"/>
              </a:solidFill>
              <a:effectLst>
                <a:outerShdw blurRad="38100" dist="38100" dir="2700000" algn="tl">
                  <a:srgbClr val="000000">
                    <a:alpha val="43137"/>
                  </a:srgbClr>
                </a:outerShdw>
              </a:effectLst>
              <a:latin typeface="Liberation Sans" panose="020B0604020202020204" pitchFamily="34" charset="0"/>
            </a:endParaRPr>
          </a:p>
        </p:txBody>
      </p:sp>
      <p:sp>
        <p:nvSpPr>
          <p:cNvPr id="14" name="TextBox 13"/>
          <p:cNvSpPr txBox="1"/>
          <p:nvPr/>
        </p:nvSpPr>
        <p:spPr>
          <a:xfrm>
            <a:off x="2169682" y="426570"/>
            <a:ext cx="554182" cy="707886"/>
          </a:xfrm>
          <a:prstGeom prst="rect">
            <a:avLst/>
          </a:prstGeom>
          <a:noFill/>
        </p:spPr>
        <p:txBody>
          <a:bodyPr wrap="square" rtlCol="0">
            <a:spAutoFit/>
          </a:bodyPr>
          <a:lstStyle/>
          <a:p>
            <a:pPr algn="ctr"/>
            <a:r>
              <a:rPr lang="en-US" sz="4000" b="1" i="0" dirty="0" smtClean="0">
                <a:solidFill>
                  <a:srgbClr val="CC0000"/>
                </a:solidFill>
                <a:effectLst/>
                <a:latin typeface="Liberation Sans" panose="020B0604020202020204" pitchFamily="34" charset="0"/>
              </a:rPr>
              <a:t>1</a:t>
            </a:r>
            <a:endParaRPr lang="en-US" sz="4000" b="1" i="0" dirty="0">
              <a:solidFill>
                <a:srgbClr val="CC0000"/>
              </a:solidFill>
              <a:effectLst/>
              <a:latin typeface="Liberation Sans" panose="020B0604020202020204" pitchFamily="34" charset="0"/>
            </a:endParaRPr>
          </a:p>
        </p:txBody>
      </p:sp>
      <p:cxnSp>
        <p:nvCxnSpPr>
          <p:cNvPr id="15" name="Straight Connector 14"/>
          <p:cNvCxnSpPr/>
          <p:nvPr/>
        </p:nvCxnSpPr>
        <p:spPr bwMode="auto">
          <a:xfrm flipH="1">
            <a:off x="1905000" y="338012"/>
            <a:ext cx="1" cy="912801"/>
          </a:xfrm>
          <a:prstGeom prst="line">
            <a:avLst/>
          </a:prstGeom>
          <a:solidFill>
            <a:schemeClr val="accent1"/>
          </a:solidFill>
          <a:ln w="38100" cap="sq" cmpd="sng" algn="ctr">
            <a:solidFill>
              <a:schemeClr val="tx1"/>
            </a:solidFill>
            <a:prstDash val="solid"/>
            <a:round/>
            <a:headEnd type="none" w="sm" len="sm"/>
            <a:tailEnd type="none" w="sm" len="sm"/>
          </a:ln>
          <a:effectLst/>
        </p:spPr>
      </p:cxnSp>
      <p:sp>
        <p:nvSpPr>
          <p:cNvPr id="16"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1 </a:t>
            </a:r>
            <a:endParaRPr lang="en-US" altLang="en-US" dirty="0"/>
          </a:p>
        </p:txBody>
      </p:sp>
    </p:spTree>
  </p:cSld>
  <p:clrMapOvr>
    <a:masterClrMapping/>
  </p:clrMapOvr>
  <p:transition>
    <p:wipe dir="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305" name="Text Box 17"/>
          <p:cNvSpPr txBox="1">
            <a:spLocks noChangeArrowheads="1"/>
          </p:cNvSpPr>
          <p:nvPr/>
        </p:nvSpPr>
        <p:spPr bwMode="auto">
          <a:xfrm>
            <a:off x="457200" y="5005626"/>
            <a:ext cx="8305800" cy="1336520"/>
          </a:xfrm>
          <a:prstGeom prst="rect">
            <a:avLst/>
          </a:prstGeom>
          <a:noFill/>
          <a:ln>
            <a:noFill/>
          </a:ln>
          <a:effectLst/>
          <a:extLst>
            <a:ext uri="{909E8E84-426E-40DD-AFC4-6F175D3DCCD1}">
              <a14:hiddenFill xmlns:a14="http://schemas.microsoft.com/office/drawing/2010/main">
                <a:solidFill>
                  <a:srgbClr val="EBF7FF"/>
                </a:solidFill>
              </a14:hiddenFill>
            </a:ex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a:lnSpc>
                <a:spcPct val="115000"/>
              </a:lnSpc>
              <a:spcBef>
                <a:spcPct val="20000"/>
              </a:spcBef>
              <a:tabLst>
                <a:tab pos="342900" algn="l"/>
                <a:tab pos="1943100" algn="l"/>
              </a:tabLst>
              <a:defRPr sz="2100" b="0" i="0">
                <a:solidFill>
                  <a:schemeClr val="bg2"/>
                </a:solidFill>
                <a:effectLst/>
                <a:latin typeface="Liberation Sans" panose="020B0604020202020204" pitchFamily="34" charset="0"/>
              </a:defRPr>
            </a:lvl1pPr>
            <a:lvl2pPr marL="971550" indent="-457200" algn="ctr">
              <a:tabLst>
                <a:tab pos="342900" algn="l"/>
                <a:tab pos="1943100" algn="l"/>
              </a:tabLst>
              <a:defRPr sz="2400">
                <a:solidFill>
                  <a:schemeClr val="tx1"/>
                </a:solidFill>
                <a:latin typeface="Times New Roman" pitchFamily="18" charset="0"/>
              </a:defRPr>
            </a:lvl2pPr>
            <a:lvl3pPr marL="1543050" indent="-457200" algn="ctr">
              <a:tabLst>
                <a:tab pos="342900" algn="l"/>
                <a:tab pos="1943100" algn="l"/>
              </a:tabLst>
              <a:defRPr sz="2400">
                <a:solidFill>
                  <a:schemeClr val="tx1"/>
                </a:solidFill>
                <a:latin typeface="Times New Roman" pitchFamily="18" charset="0"/>
              </a:defRPr>
            </a:lvl3pPr>
            <a:lvl4pPr marL="2114550" indent="-457200" algn="ctr">
              <a:tabLst>
                <a:tab pos="342900" algn="l"/>
                <a:tab pos="1943100" algn="l"/>
              </a:tabLst>
              <a:defRPr sz="2400">
                <a:solidFill>
                  <a:schemeClr val="tx1"/>
                </a:solidFill>
                <a:latin typeface="Times New Roman" pitchFamily="18" charset="0"/>
              </a:defRPr>
            </a:lvl4pPr>
            <a:lvl5pPr marL="2686050" indent="-457200" algn="ctr">
              <a:tabLst>
                <a:tab pos="342900" algn="l"/>
                <a:tab pos="1943100" algn="l"/>
              </a:tabLst>
              <a:defRPr sz="2400">
                <a:solidFill>
                  <a:schemeClr val="tx1"/>
                </a:solidFill>
                <a:latin typeface="Times New Roman" pitchFamily="18" charset="0"/>
              </a:defRPr>
            </a:lvl5pPr>
            <a:lvl6pPr marL="31432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6pPr>
            <a:lvl7pPr marL="36004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7pPr>
            <a:lvl8pPr marL="40576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8pPr>
            <a:lvl9pPr marL="45148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9pPr>
          </a:lstStyle>
          <a:p>
            <a:pPr marL="463550">
              <a:tabLst>
                <a:tab pos="342900" algn="l"/>
                <a:tab pos="4913313" algn="r"/>
              </a:tabLst>
            </a:pPr>
            <a:r>
              <a:rPr lang="en-US" b="1" dirty="0" smtClean="0"/>
              <a:t>6,000 units </a:t>
            </a:r>
            <a:r>
              <a:rPr lang="en-US" b="1" dirty="0"/>
              <a:t>× </a:t>
            </a:r>
            <a:r>
              <a:rPr lang="en-US" b="1" dirty="0" smtClean="0"/>
              <a:t>$4 </a:t>
            </a:r>
            <a:r>
              <a:rPr lang="en-US" b="1" dirty="0"/>
              <a:t>= </a:t>
            </a:r>
            <a:r>
              <a:rPr lang="en-US" b="1" dirty="0" smtClean="0"/>
              <a:t>	$24,000</a:t>
            </a:r>
          </a:p>
          <a:p>
            <a:pPr marL="463550">
              <a:tabLst>
                <a:tab pos="342900" algn="l"/>
                <a:tab pos="4913313" algn="r"/>
              </a:tabLst>
            </a:pPr>
            <a:r>
              <a:rPr lang="en-US" b="1" dirty="0" smtClean="0"/>
              <a:t>1,000 units </a:t>
            </a:r>
            <a:r>
              <a:rPr lang="en-US" b="1" dirty="0"/>
              <a:t>× </a:t>
            </a:r>
            <a:r>
              <a:rPr lang="en-US" b="1" dirty="0" smtClean="0"/>
              <a:t>$3 </a:t>
            </a:r>
            <a:r>
              <a:rPr lang="en-US" b="1" dirty="0"/>
              <a:t>= 	</a:t>
            </a:r>
            <a:r>
              <a:rPr lang="en-US" b="1" dirty="0" smtClean="0"/>
              <a:t>3,000</a:t>
            </a:r>
          </a:p>
          <a:p>
            <a:pPr marL="463550">
              <a:tabLst>
                <a:tab pos="342900" algn="l"/>
                <a:tab pos="4913313" algn="r"/>
              </a:tabLst>
            </a:pPr>
            <a:r>
              <a:rPr lang="en-US" b="1" dirty="0"/>
              <a:t>	</a:t>
            </a:r>
            <a:r>
              <a:rPr lang="en-US" b="1" dirty="0" smtClean="0">
                <a:solidFill>
                  <a:srgbClr val="CC0000"/>
                </a:solidFill>
              </a:rPr>
              <a:t>$27,000</a:t>
            </a:r>
            <a:endParaRPr lang="en-US" altLang="en-US" b="1" dirty="0">
              <a:solidFill>
                <a:srgbClr val="CC0000"/>
              </a:solidFill>
            </a:endParaRPr>
          </a:p>
        </p:txBody>
      </p:sp>
      <p:sp>
        <p:nvSpPr>
          <p:cNvPr id="396291" name="Rectangle 3"/>
          <p:cNvSpPr>
            <a:spLocks noChangeArrowheads="1"/>
          </p:cNvSpPr>
          <p:nvPr/>
        </p:nvSpPr>
        <p:spPr bwMode="auto">
          <a:xfrm>
            <a:off x="457200" y="1371600"/>
            <a:ext cx="8305800" cy="2964658"/>
          </a:xfrm>
          <a:prstGeom prst="rect">
            <a:avLst/>
          </a:prstGeom>
          <a:noFill/>
          <a:ln>
            <a:noFill/>
          </a:ln>
          <a:effectLst/>
          <a:extLst>
            <a:ext uri="{909E8E84-426E-40DD-AFC4-6F175D3DCCD1}">
              <a14:hiddenFill xmlns:a14="http://schemas.microsoft.com/office/drawing/2010/main">
                <a:solidFill>
                  <a:srgbClr val="EBF7FF"/>
                </a:solidFill>
              </a14:hiddenFill>
            </a:ex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lgn="ctr">
              <a:tabLst>
                <a:tab pos="342900" algn="l"/>
                <a:tab pos="1943100" algn="l"/>
              </a:tabLst>
              <a:defRPr sz="2400">
                <a:solidFill>
                  <a:schemeClr val="tx1"/>
                </a:solidFill>
                <a:latin typeface="Times New Roman" pitchFamily="18" charset="0"/>
              </a:defRPr>
            </a:lvl1pPr>
            <a:lvl2pPr marL="971550" indent="-457200" algn="ctr">
              <a:tabLst>
                <a:tab pos="342900" algn="l"/>
                <a:tab pos="1943100" algn="l"/>
              </a:tabLst>
              <a:defRPr sz="2400">
                <a:solidFill>
                  <a:schemeClr val="tx1"/>
                </a:solidFill>
                <a:latin typeface="Times New Roman" pitchFamily="18" charset="0"/>
              </a:defRPr>
            </a:lvl2pPr>
            <a:lvl3pPr marL="1543050" indent="-457200" algn="ctr">
              <a:tabLst>
                <a:tab pos="342900" algn="l"/>
                <a:tab pos="1943100" algn="l"/>
              </a:tabLst>
              <a:defRPr sz="2400">
                <a:solidFill>
                  <a:schemeClr val="tx1"/>
                </a:solidFill>
                <a:latin typeface="Times New Roman" pitchFamily="18" charset="0"/>
              </a:defRPr>
            </a:lvl3pPr>
            <a:lvl4pPr marL="2114550" indent="-457200" algn="ctr">
              <a:tabLst>
                <a:tab pos="342900" algn="l"/>
                <a:tab pos="1943100" algn="l"/>
              </a:tabLst>
              <a:defRPr sz="2400">
                <a:solidFill>
                  <a:schemeClr val="tx1"/>
                </a:solidFill>
                <a:latin typeface="Times New Roman" pitchFamily="18" charset="0"/>
              </a:defRPr>
            </a:lvl4pPr>
            <a:lvl5pPr marL="2686050" indent="-457200" algn="ctr">
              <a:tabLst>
                <a:tab pos="342900" algn="l"/>
                <a:tab pos="1943100" algn="l"/>
              </a:tabLst>
              <a:defRPr sz="2400">
                <a:solidFill>
                  <a:schemeClr val="tx1"/>
                </a:solidFill>
                <a:latin typeface="Times New Roman" pitchFamily="18" charset="0"/>
              </a:defRPr>
            </a:lvl5pPr>
            <a:lvl6pPr marL="31432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6pPr>
            <a:lvl7pPr marL="36004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7pPr>
            <a:lvl8pPr marL="40576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8pPr>
            <a:lvl9pPr marL="45148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9pPr>
          </a:lstStyle>
          <a:p>
            <a:pPr algn="l">
              <a:lnSpc>
                <a:spcPct val="115000"/>
              </a:lnSpc>
              <a:spcBef>
                <a:spcPct val="20000"/>
              </a:spcBef>
            </a:pPr>
            <a:r>
              <a:rPr lang="en-US" sz="2100" b="0" i="0" dirty="0" smtClean="0">
                <a:solidFill>
                  <a:schemeClr val="bg2"/>
                </a:solidFill>
                <a:effectLst/>
                <a:latin typeface="Liberation Sans" panose="020B0604020202020204" pitchFamily="34" charset="0"/>
              </a:rPr>
              <a:t>The </a:t>
            </a:r>
            <a:r>
              <a:rPr lang="en-US" sz="2100" b="0" i="0" dirty="0">
                <a:solidFill>
                  <a:schemeClr val="bg2"/>
                </a:solidFill>
                <a:effectLst/>
                <a:latin typeface="Liberation Sans" panose="020B0604020202020204" pitchFamily="34" charset="0"/>
              </a:rPr>
              <a:t>accounting records of Shumway Ag Implement show the following </a:t>
            </a:r>
            <a:r>
              <a:rPr lang="en-US" sz="2100" b="0" i="0" dirty="0" smtClean="0">
                <a:solidFill>
                  <a:schemeClr val="bg2"/>
                </a:solidFill>
                <a:effectLst/>
                <a:latin typeface="Liberation Sans" panose="020B0604020202020204" pitchFamily="34" charset="0"/>
              </a:rPr>
              <a:t>data.</a:t>
            </a:r>
          </a:p>
          <a:p>
            <a:pPr marL="463550" algn="l">
              <a:lnSpc>
                <a:spcPct val="115000"/>
              </a:lnSpc>
              <a:spcBef>
                <a:spcPct val="20000"/>
              </a:spcBef>
              <a:tabLst>
                <a:tab pos="3548063" algn="l"/>
              </a:tabLst>
            </a:pPr>
            <a:r>
              <a:rPr lang="en-US" sz="2100" b="0" i="0" dirty="0" smtClean="0">
                <a:solidFill>
                  <a:schemeClr val="bg2"/>
                </a:solidFill>
                <a:effectLst/>
                <a:latin typeface="Liberation Sans" panose="020B0604020202020204" pitchFamily="34" charset="0"/>
              </a:rPr>
              <a:t>Beginning </a:t>
            </a:r>
            <a:r>
              <a:rPr lang="en-US" sz="2100" b="0" i="0" dirty="0">
                <a:solidFill>
                  <a:schemeClr val="bg2"/>
                </a:solidFill>
                <a:effectLst/>
                <a:latin typeface="Liberation Sans" panose="020B0604020202020204" pitchFamily="34" charset="0"/>
              </a:rPr>
              <a:t>inventory </a:t>
            </a:r>
            <a:r>
              <a:rPr lang="en-US" sz="2100" b="0" i="0" dirty="0" smtClean="0">
                <a:solidFill>
                  <a:schemeClr val="bg2"/>
                </a:solidFill>
                <a:effectLst/>
                <a:latin typeface="Liberation Sans" panose="020B0604020202020204" pitchFamily="34" charset="0"/>
              </a:rPr>
              <a:t>	4,000 </a:t>
            </a:r>
            <a:r>
              <a:rPr lang="en-US" sz="2100" b="0" i="0" dirty="0">
                <a:solidFill>
                  <a:schemeClr val="bg2"/>
                </a:solidFill>
                <a:effectLst/>
                <a:latin typeface="Liberation Sans" panose="020B0604020202020204" pitchFamily="34" charset="0"/>
              </a:rPr>
              <a:t>units at $</a:t>
            </a:r>
            <a:r>
              <a:rPr lang="en-US" sz="2100" b="0" i="0" dirty="0" smtClean="0">
                <a:solidFill>
                  <a:schemeClr val="bg2"/>
                </a:solidFill>
                <a:effectLst/>
                <a:latin typeface="Liberation Sans" panose="020B0604020202020204" pitchFamily="34" charset="0"/>
              </a:rPr>
              <a:t>3</a:t>
            </a:r>
          </a:p>
          <a:p>
            <a:pPr marL="463550" algn="l">
              <a:lnSpc>
                <a:spcPct val="115000"/>
              </a:lnSpc>
              <a:spcBef>
                <a:spcPct val="20000"/>
              </a:spcBef>
              <a:tabLst>
                <a:tab pos="3548063" algn="l"/>
              </a:tabLst>
            </a:pPr>
            <a:r>
              <a:rPr lang="en-US" sz="2100" b="0" i="0" dirty="0" smtClean="0">
                <a:solidFill>
                  <a:schemeClr val="bg2"/>
                </a:solidFill>
                <a:effectLst/>
                <a:latin typeface="Liberation Sans" panose="020B0604020202020204" pitchFamily="34" charset="0"/>
              </a:rPr>
              <a:t>Purchases 	6,000 </a:t>
            </a:r>
            <a:r>
              <a:rPr lang="en-US" sz="2100" b="0" i="0" dirty="0">
                <a:solidFill>
                  <a:schemeClr val="bg2"/>
                </a:solidFill>
                <a:effectLst/>
                <a:latin typeface="Liberation Sans" panose="020B0604020202020204" pitchFamily="34" charset="0"/>
              </a:rPr>
              <a:t>units at $</a:t>
            </a:r>
            <a:r>
              <a:rPr lang="en-US" sz="2100" b="0" i="0" dirty="0" smtClean="0">
                <a:solidFill>
                  <a:schemeClr val="bg2"/>
                </a:solidFill>
                <a:effectLst/>
                <a:latin typeface="Liberation Sans" panose="020B0604020202020204" pitchFamily="34" charset="0"/>
              </a:rPr>
              <a:t>4</a:t>
            </a:r>
          </a:p>
          <a:p>
            <a:pPr marL="463550" algn="l">
              <a:lnSpc>
                <a:spcPct val="115000"/>
              </a:lnSpc>
              <a:spcBef>
                <a:spcPct val="20000"/>
              </a:spcBef>
              <a:tabLst>
                <a:tab pos="3548063" algn="l"/>
              </a:tabLst>
            </a:pPr>
            <a:r>
              <a:rPr lang="en-US" sz="2100" b="0" i="0" dirty="0" smtClean="0">
                <a:solidFill>
                  <a:schemeClr val="bg2"/>
                </a:solidFill>
                <a:effectLst/>
                <a:latin typeface="Liberation Sans" panose="020B0604020202020204" pitchFamily="34" charset="0"/>
              </a:rPr>
              <a:t>Sales 	7,000 </a:t>
            </a:r>
            <a:r>
              <a:rPr lang="en-US" sz="2100" b="0" i="0" dirty="0">
                <a:solidFill>
                  <a:schemeClr val="bg2"/>
                </a:solidFill>
                <a:effectLst/>
                <a:latin typeface="Liberation Sans" panose="020B0604020202020204" pitchFamily="34" charset="0"/>
              </a:rPr>
              <a:t>units at $</a:t>
            </a:r>
            <a:r>
              <a:rPr lang="en-US" sz="2100" b="0" i="0" dirty="0" smtClean="0">
                <a:solidFill>
                  <a:schemeClr val="bg2"/>
                </a:solidFill>
                <a:effectLst/>
                <a:latin typeface="Liberation Sans" panose="020B0604020202020204" pitchFamily="34" charset="0"/>
              </a:rPr>
              <a:t>12</a:t>
            </a:r>
          </a:p>
          <a:p>
            <a:pPr algn="l">
              <a:lnSpc>
                <a:spcPct val="115000"/>
              </a:lnSpc>
              <a:spcBef>
                <a:spcPts val="600"/>
              </a:spcBef>
            </a:pPr>
            <a:r>
              <a:rPr lang="en-US" sz="2100" b="0" i="0" dirty="0" smtClean="0">
                <a:solidFill>
                  <a:srgbClr val="FF0000"/>
                </a:solidFill>
                <a:effectLst/>
                <a:latin typeface="Liberation Sans" panose="020B0604020202020204" pitchFamily="34" charset="0"/>
              </a:rPr>
              <a:t>Determine the </a:t>
            </a:r>
            <a:r>
              <a:rPr lang="en-US" sz="2100" b="0" i="0" dirty="0">
                <a:solidFill>
                  <a:srgbClr val="FF0000"/>
                </a:solidFill>
                <a:effectLst/>
                <a:latin typeface="Liberation Sans" panose="020B0604020202020204" pitchFamily="34" charset="0"/>
              </a:rPr>
              <a:t>cost of goods sold </a:t>
            </a:r>
            <a:r>
              <a:rPr lang="en-US" sz="2100" b="0" i="0" dirty="0">
                <a:solidFill>
                  <a:schemeClr val="bg2"/>
                </a:solidFill>
                <a:effectLst/>
                <a:latin typeface="Liberation Sans" panose="020B0604020202020204" pitchFamily="34" charset="0"/>
              </a:rPr>
              <a:t>during the period under a periodic system </a:t>
            </a:r>
            <a:r>
              <a:rPr lang="en-US" sz="2100" b="0" i="0" dirty="0" smtClean="0">
                <a:solidFill>
                  <a:srgbClr val="FF0000"/>
                </a:solidFill>
                <a:effectLst/>
                <a:latin typeface="Liberation Sans" panose="020B0604020202020204" pitchFamily="34" charset="0"/>
              </a:rPr>
              <a:t>using </a:t>
            </a:r>
            <a:r>
              <a:rPr lang="en-US" sz="2100" i="0" dirty="0" smtClean="0">
                <a:solidFill>
                  <a:srgbClr val="FF0000"/>
                </a:solidFill>
                <a:effectLst/>
                <a:latin typeface="Liberation Sans" panose="020B0604020202020204" pitchFamily="34" charset="0"/>
              </a:rPr>
              <a:t>LIFO</a:t>
            </a:r>
            <a:r>
              <a:rPr lang="en-US" sz="2100" i="0" dirty="0" smtClean="0">
                <a:solidFill>
                  <a:schemeClr val="bg2"/>
                </a:solidFill>
                <a:effectLst/>
                <a:latin typeface="Liberation Sans" panose="020B0604020202020204" pitchFamily="34" charset="0"/>
              </a:rPr>
              <a:t>.</a:t>
            </a:r>
            <a:endParaRPr lang="en-US" altLang="en-US" sz="2100" i="0" dirty="0">
              <a:solidFill>
                <a:schemeClr val="bg2"/>
              </a:solidFill>
              <a:effectLst/>
              <a:latin typeface="Liberation Sans" panose="020B0604020202020204" pitchFamily="34" charset="0"/>
            </a:endParaRPr>
          </a:p>
        </p:txBody>
      </p:sp>
      <p:sp>
        <p:nvSpPr>
          <p:cNvPr id="396304" name="Text Box 16"/>
          <p:cNvSpPr txBox="1">
            <a:spLocks noChangeArrowheads="1"/>
          </p:cNvSpPr>
          <p:nvPr/>
        </p:nvSpPr>
        <p:spPr bwMode="auto">
          <a:xfrm>
            <a:off x="457200" y="4460105"/>
            <a:ext cx="1600200" cy="408125"/>
          </a:xfrm>
          <a:prstGeom prst="rect">
            <a:avLst/>
          </a:prstGeom>
          <a:noFill/>
          <a:ln>
            <a:noFill/>
          </a:ln>
          <a:effectLst/>
          <a:extLst>
            <a:ext uri="{909E8E84-426E-40DD-AFC4-6F175D3DCCD1}">
              <a14:hiddenFill xmlns:a14="http://schemas.microsoft.com/office/drawing/2010/main">
                <a:solidFill>
                  <a:srgbClr val="EBF7FF"/>
                </a:solidFill>
              </a14:hiddenFill>
            </a:ext>
            <a:ext uri="{91240B29-F687-4F45-9708-019B960494DF}">
              <a14:hiddenLine xmlns:a14="http://schemas.microsoft.com/office/drawing/2010/main" w="19050" algn="ctr">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lgn="ctr">
              <a:tabLst>
                <a:tab pos="342900" algn="l"/>
                <a:tab pos="5257800" algn="r"/>
                <a:tab pos="6858000" algn="r"/>
                <a:tab pos="8001000" algn="r"/>
              </a:tabLst>
              <a:defRPr sz="2400">
                <a:solidFill>
                  <a:schemeClr val="tx1"/>
                </a:solidFill>
                <a:latin typeface="Times New Roman" pitchFamily="18" charset="0"/>
              </a:defRPr>
            </a:lvl1pPr>
            <a:lvl2pPr marL="800100" indent="-285750" algn="ctr">
              <a:tabLst>
                <a:tab pos="342900" algn="l"/>
                <a:tab pos="5257800" algn="r"/>
                <a:tab pos="6858000" algn="r"/>
                <a:tab pos="8001000" algn="r"/>
              </a:tabLst>
              <a:defRPr sz="2400">
                <a:solidFill>
                  <a:schemeClr val="tx1"/>
                </a:solidFill>
                <a:latin typeface="Times New Roman" pitchFamily="18" charset="0"/>
              </a:defRPr>
            </a:lvl2pPr>
            <a:lvl3pPr marL="1143000" indent="-228600" algn="ctr">
              <a:tabLst>
                <a:tab pos="342900" algn="l"/>
                <a:tab pos="5257800" algn="r"/>
                <a:tab pos="6858000" algn="r"/>
                <a:tab pos="8001000" algn="r"/>
              </a:tabLst>
              <a:defRPr sz="2400">
                <a:solidFill>
                  <a:schemeClr val="tx1"/>
                </a:solidFill>
                <a:latin typeface="Times New Roman" pitchFamily="18" charset="0"/>
              </a:defRPr>
            </a:lvl3pPr>
            <a:lvl4pPr marL="1600200" indent="-228600" algn="ctr">
              <a:tabLst>
                <a:tab pos="342900" algn="l"/>
                <a:tab pos="5257800" algn="r"/>
                <a:tab pos="6858000" algn="r"/>
                <a:tab pos="8001000" algn="r"/>
              </a:tabLst>
              <a:defRPr sz="2400">
                <a:solidFill>
                  <a:schemeClr val="tx1"/>
                </a:solidFill>
                <a:latin typeface="Times New Roman" pitchFamily="18" charset="0"/>
              </a:defRPr>
            </a:lvl4pPr>
            <a:lvl5pPr marL="2057400" indent="-228600" algn="ctr">
              <a:tabLst>
                <a:tab pos="342900" algn="l"/>
                <a:tab pos="5257800" algn="r"/>
                <a:tab pos="6858000" algn="r"/>
                <a:tab pos="8001000" algn="r"/>
              </a:tabLst>
              <a:defRPr sz="2400">
                <a:solidFill>
                  <a:schemeClr val="tx1"/>
                </a:solidFill>
                <a:latin typeface="Times New Roman" pitchFamily="18" charset="0"/>
              </a:defRPr>
            </a:lvl5pPr>
            <a:lvl6pPr marL="2514600" indent="-228600" algn="ctr" eaLnBrk="0" fontAlgn="base" hangingPunct="0">
              <a:spcBef>
                <a:spcPct val="0"/>
              </a:spcBef>
              <a:spcAft>
                <a:spcPct val="0"/>
              </a:spcAft>
              <a:tabLst>
                <a:tab pos="342900" algn="l"/>
                <a:tab pos="5257800" algn="r"/>
                <a:tab pos="6858000" algn="r"/>
                <a:tab pos="8001000" algn="r"/>
              </a:tabLst>
              <a:defRPr sz="2400">
                <a:solidFill>
                  <a:schemeClr val="tx1"/>
                </a:solidFill>
                <a:latin typeface="Times New Roman" pitchFamily="18" charset="0"/>
              </a:defRPr>
            </a:lvl6pPr>
            <a:lvl7pPr marL="2971800" indent="-228600" algn="ctr" eaLnBrk="0" fontAlgn="base" hangingPunct="0">
              <a:spcBef>
                <a:spcPct val="0"/>
              </a:spcBef>
              <a:spcAft>
                <a:spcPct val="0"/>
              </a:spcAft>
              <a:tabLst>
                <a:tab pos="342900" algn="l"/>
                <a:tab pos="5257800" algn="r"/>
                <a:tab pos="6858000" algn="r"/>
                <a:tab pos="8001000" algn="r"/>
              </a:tabLst>
              <a:defRPr sz="2400">
                <a:solidFill>
                  <a:schemeClr val="tx1"/>
                </a:solidFill>
                <a:latin typeface="Times New Roman" pitchFamily="18" charset="0"/>
              </a:defRPr>
            </a:lvl7pPr>
            <a:lvl8pPr marL="3429000" indent="-228600" algn="ctr" eaLnBrk="0" fontAlgn="base" hangingPunct="0">
              <a:spcBef>
                <a:spcPct val="0"/>
              </a:spcBef>
              <a:spcAft>
                <a:spcPct val="0"/>
              </a:spcAft>
              <a:tabLst>
                <a:tab pos="342900" algn="l"/>
                <a:tab pos="5257800" algn="r"/>
                <a:tab pos="6858000" algn="r"/>
                <a:tab pos="8001000" algn="r"/>
              </a:tabLst>
              <a:defRPr sz="2400">
                <a:solidFill>
                  <a:schemeClr val="tx1"/>
                </a:solidFill>
                <a:latin typeface="Times New Roman" pitchFamily="18" charset="0"/>
              </a:defRPr>
            </a:lvl8pPr>
            <a:lvl9pPr marL="3886200" indent="-228600" algn="ctr" eaLnBrk="0" fontAlgn="base" hangingPunct="0">
              <a:spcBef>
                <a:spcPct val="0"/>
              </a:spcBef>
              <a:spcAft>
                <a:spcPct val="0"/>
              </a:spcAft>
              <a:tabLst>
                <a:tab pos="342900" algn="l"/>
                <a:tab pos="5257800" algn="r"/>
                <a:tab pos="6858000" algn="r"/>
                <a:tab pos="8001000" algn="r"/>
              </a:tabLst>
              <a:defRPr sz="2400">
                <a:solidFill>
                  <a:schemeClr val="tx1"/>
                </a:solidFill>
                <a:latin typeface="Times New Roman" pitchFamily="18" charset="0"/>
              </a:defRPr>
            </a:lvl9pPr>
          </a:lstStyle>
          <a:p>
            <a:pPr algn="l">
              <a:lnSpc>
                <a:spcPct val="105000"/>
              </a:lnSpc>
              <a:spcBef>
                <a:spcPct val="20000"/>
              </a:spcBef>
            </a:pPr>
            <a:r>
              <a:rPr lang="en-US" altLang="en-US" sz="2100" i="0" dirty="0" smtClean="0">
                <a:solidFill>
                  <a:schemeClr val="tx2">
                    <a:lumMod val="50000"/>
                  </a:schemeClr>
                </a:solidFill>
                <a:effectLst/>
                <a:latin typeface="Liberation Sans" panose="020B0604020202020204" pitchFamily="34" charset="0"/>
              </a:rPr>
              <a:t>SOLUTION</a:t>
            </a:r>
            <a:endParaRPr lang="en-US" altLang="en-US" sz="2100" i="0" dirty="0">
              <a:solidFill>
                <a:schemeClr val="tx2">
                  <a:lumMod val="50000"/>
                </a:schemeClr>
              </a:solidFill>
              <a:effectLst/>
              <a:latin typeface="Liberation Sans" panose="020B0604020202020204" pitchFamily="34" charset="0"/>
            </a:endParaRPr>
          </a:p>
        </p:txBody>
      </p:sp>
      <p:sp>
        <p:nvSpPr>
          <p:cNvPr id="25" name="Rectangle 24"/>
          <p:cNvSpPr/>
          <p:nvPr/>
        </p:nvSpPr>
        <p:spPr bwMode="auto">
          <a:xfrm>
            <a:off x="8757312" y="231560"/>
            <a:ext cx="228600" cy="1028584"/>
          </a:xfrm>
          <a:prstGeom prst="rect">
            <a:avLst/>
          </a:prstGeom>
          <a:solidFill>
            <a:schemeClr val="accent3"/>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cxnSp>
        <p:nvCxnSpPr>
          <p:cNvPr id="3" name="Straight Connector 2"/>
          <p:cNvCxnSpPr/>
          <p:nvPr/>
        </p:nvCxnSpPr>
        <p:spPr bwMode="auto">
          <a:xfrm flipH="1">
            <a:off x="4335440" y="5867400"/>
            <a:ext cx="1143000" cy="0"/>
          </a:xfrm>
          <a:prstGeom prst="line">
            <a:avLst/>
          </a:prstGeom>
          <a:solidFill>
            <a:schemeClr val="accent1"/>
          </a:solidFill>
          <a:ln w="28575" cap="sq" cmpd="sng" algn="ctr">
            <a:solidFill>
              <a:schemeClr val="tx1"/>
            </a:solidFill>
            <a:prstDash val="solid"/>
            <a:round/>
            <a:headEnd type="none" w="sm" len="sm"/>
            <a:tailEnd type="none" w="sm" len="sm"/>
          </a:ln>
          <a:effectLst/>
        </p:spPr>
      </p:cxnSp>
      <p:cxnSp>
        <p:nvCxnSpPr>
          <p:cNvPr id="13" name="Straight Connector 12"/>
          <p:cNvCxnSpPr/>
          <p:nvPr/>
        </p:nvCxnSpPr>
        <p:spPr bwMode="auto">
          <a:xfrm flipH="1">
            <a:off x="4335440" y="6324600"/>
            <a:ext cx="1143000" cy="0"/>
          </a:xfrm>
          <a:prstGeom prst="line">
            <a:avLst/>
          </a:prstGeom>
          <a:solidFill>
            <a:schemeClr val="accent1"/>
          </a:solidFill>
          <a:ln w="28575" cap="sq" cmpd="sng" algn="ctr">
            <a:solidFill>
              <a:schemeClr val="tx1"/>
            </a:solidFill>
            <a:prstDash val="solid"/>
            <a:round/>
            <a:headEnd type="none" w="sm" len="sm"/>
            <a:tailEnd type="none" w="sm" len="sm"/>
          </a:ln>
          <a:effectLst/>
        </p:spPr>
      </p:cxnSp>
      <p:sp>
        <p:nvSpPr>
          <p:cNvPr id="17" name="Rounded Rectangle 16"/>
          <p:cNvSpPr/>
          <p:nvPr/>
        </p:nvSpPr>
        <p:spPr bwMode="auto">
          <a:xfrm>
            <a:off x="2895600" y="443453"/>
            <a:ext cx="5943600" cy="707697"/>
          </a:xfrm>
          <a:prstGeom prst="roundRect">
            <a:avLst/>
          </a:prstGeom>
          <a:solidFill>
            <a:srgbClr val="0066CC"/>
          </a:solidFill>
          <a:ln w="12700" cap="sq" cmpd="sng" algn="ctr">
            <a:noFill/>
            <a:prstDash val="solid"/>
            <a:round/>
            <a:headEnd type="none" w="sm" len="sm"/>
            <a:tailEnd type="none" w="sm" len="sm"/>
          </a:ln>
          <a:effectLst>
            <a:innerShdw blurRad="114300">
              <a:prstClr val="black"/>
            </a:innerShdw>
          </a:effectLst>
        </p:spPr>
        <p:txBody>
          <a:bodyPr vert="horz" wrap="square" lIns="91440" tIns="45720" rIns="91440" bIns="91440" numCol="1" rtlCol="0" anchor="ctr" anchorCtr="0" compatLnSpc="1">
            <a:prstTxWarp prst="textNoShape">
              <a:avLst/>
            </a:prstTxWarp>
            <a:noAutofit/>
          </a:bodyPr>
          <a:lstStyle/>
          <a:p>
            <a:pPr marL="53975" algn="l"/>
            <a:r>
              <a:rPr lang="en-US" sz="2900" i="0" dirty="0" smtClean="0">
                <a:solidFill>
                  <a:schemeClr val="accent3"/>
                </a:solidFill>
                <a:latin typeface="Liberation Sans" panose="020B0604020202020204" pitchFamily="34" charset="0"/>
              </a:rPr>
              <a:t>Cost Flow Methods</a:t>
            </a:r>
            <a:endParaRPr lang="en-US" sz="2900" b="1" i="0" dirty="0">
              <a:solidFill>
                <a:schemeClr val="accent3"/>
              </a:solidFill>
              <a:latin typeface="Liberation Sans" panose="020B0604020202020204" pitchFamily="34" charset="0"/>
            </a:endParaRPr>
          </a:p>
        </p:txBody>
      </p:sp>
      <p:sp>
        <p:nvSpPr>
          <p:cNvPr id="18" name="TextBox 17"/>
          <p:cNvSpPr txBox="1"/>
          <p:nvPr/>
        </p:nvSpPr>
        <p:spPr>
          <a:xfrm>
            <a:off x="228600" y="478808"/>
            <a:ext cx="173374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defPPr>
              <a:defRPr lang="en-US"/>
            </a:defPPr>
            <a:lvl1pPr algn="ctr">
              <a:spcBef>
                <a:spcPct val="50000"/>
              </a:spcBef>
              <a:defRPr i="0">
                <a:solidFill>
                  <a:srgbClr val="E20000"/>
                </a:solidFill>
                <a:effectLst/>
                <a:latin typeface="Arial" charset="0"/>
              </a:defRPr>
            </a:lvl1pPr>
            <a:lvl2pPr marL="742950" indent="-285750" algn="ctr">
              <a:defRPr sz="2400">
                <a:solidFill>
                  <a:schemeClr val="tx1"/>
                </a:solidFill>
                <a:latin typeface="Times New Roman" pitchFamily="18" charset="0"/>
              </a:defRPr>
            </a:lvl2pPr>
            <a:lvl3pPr marL="1143000" indent="-228600" algn="ctr">
              <a:defRPr sz="2400">
                <a:solidFill>
                  <a:schemeClr val="tx1"/>
                </a:solidFill>
                <a:latin typeface="Times New Roman" pitchFamily="18" charset="0"/>
              </a:defRPr>
            </a:lvl3pPr>
            <a:lvl4pPr marL="1600200" indent="-228600" algn="ctr">
              <a:defRPr sz="2400">
                <a:solidFill>
                  <a:schemeClr val="tx1"/>
                </a:solidFill>
                <a:latin typeface="Times New Roman" pitchFamily="18" charset="0"/>
              </a:defRPr>
            </a:lvl4pPr>
            <a:lvl5pPr marL="2057400" indent="-228600" algn="ctr">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buClr>
                <a:srgbClr val="E20000"/>
              </a:buClr>
            </a:pPr>
            <a:r>
              <a:rPr lang="en-US" sz="3200" b="1" dirty="0">
                <a:latin typeface="Liberation Sans" panose="020B0604020202020204" pitchFamily="34" charset="0"/>
              </a:rPr>
              <a:t>DO IT!</a:t>
            </a:r>
          </a:p>
        </p:txBody>
      </p:sp>
      <p:sp>
        <p:nvSpPr>
          <p:cNvPr id="19" name="Isosceles Triangle 18"/>
          <p:cNvSpPr/>
          <p:nvPr/>
        </p:nvSpPr>
        <p:spPr bwMode="auto">
          <a:xfrm rot="5400000">
            <a:off x="1917401" y="616061"/>
            <a:ext cx="338931" cy="329406"/>
          </a:xfrm>
          <a:prstGeom prst="triangle">
            <a:avLst/>
          </a:prstGeom>
          <a:solidFill>
            <a:srgbClr val="003399"/>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sp>
        <p:nvSpPr>
          <p:cNvPr id="26" name="TextBox 25"/>
          <p:cNvSpPr txBox="1"/>
          <p:nvPr/>
        </p:nvSpPr>
        <p:spPr>
          <a:xfrm>
            <a:off x="2210626" y="426570"/>
            <a:ext cx="554182" cy="707886"/>
          </a:xfrm>
          <a:prstGeom prst="rect">
            <a:avLst/>
          </a:prstGeom>
          <a:noFill/>
        </p:spPr>
        <p:txBody>
          <a:bodyPr wrap="square" rtlCol="0">
            <a:spAutoFit/>
          </a:bodyPr>
          <a:lstStyle/>
          <a:p>
            <a:pPr algn="ctr"/>
            <a:r>
              <a:rPr lang="en-US" sz="4000" b="1" i="0" dirty="0" smtClean="0">
                <a:solidFill>
                  <a:srgbClr val="CC0000"/>
                </a:solidFill>
                <a:effectLst/>
                <a:latin typeface="Liberation Sans" panose="020B0604020202020204" pitchFamily="34" charset="0"/>
              </a:rPr>
              <a:t>2</a:t>
            </a:r>
            <a:endParaRPr lang="en-US" sz="4000" b="1" i="0" dirty="0">
              <a:solidFill>
                <a:srgbClr val="CC0000"/>
              </a:solidFill>
              <a:effectLst/>
              <a:latin typeface="Liberation Sans" panose="020B0604020202020204" pitchFamily="34" charset="0"/>
            </a:endParaRPr>
          </a:p>
        </p:txBody>
      </p:sp>
      <p:cxnSp>
        <p:nvCxnSpPr>
          <p:cNvPr id="27" name="Straight Connector 26"/>
          <p:cNvCxnSpPr/>
          <p:nvPr/>
        </p:nvCxnSpPr>
        <p:spPr bwMode="auto">
          <a:xfrm flipH="1">
            <a:off x="1905000" y="338012"/>
            <a:ext cx="1" cy="912801"/>
          </a:xfrm>
          <a:prstGeom prst="line">
            <a:avLst/>
          </a:prstGeom>
          <a:solidFill>
            <a:schemeClr val="accent1"/>
          </a:solidFill>
          <a:ln w="38100" cap="sq" cmpd="sng" algn="ctr">
            <a:solidFill>
              <a:schemeClr val="tx1"/>
            </a:solidFill>
            <a:prstDash val="solid"/>
            <a:round/>
            <a:headEnd type="none" w="sm" len="sm"/>
            <a:tailEnd type="none" w="sm" len="sm"/>
          </a:ln>
          <a:effectLst/>
        </p:spPr>
      </p:cxnSp>
      <p:sp>
        <p:nvSpPr>
          <p:cNvPr id="14"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2 </a:t>
            </a:r>
            <a:endParaRPr lang="en-US" altLang="en-US" dirty="0"/>
          </a:p>
        </p:txBody>
      </p:sp>
    </p:spTree>
    <p:extLst>
      <p:ext uri="{BB962C8B-B14F-4D97-AF65-F5344CB8AC3E}">
        <p14:creationId xmlns:p14="http://schemas.microsoft.com/office/powerpoint/2010/main" val="143742162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6305">
                                            <p:txEl>
                                              <p:pRg st="0" end="0"/>
                                            </p:txEl>
                                          </p:spTgt>
                                        </p:tgtEl>
                                        <p:attrNameLst>
                                          <p:attrName>style.visibility</p:attrName>
                                        </p:attrNameLst>
                                      </p:cBhvr>
                                      <p:to>
                                        <p:strVal val="visible"/>
                                      </p:to>
                                    </p:set>
                                    <p:animEffect transition="in" filter="fade">
                                      <p:cBhvr>
                                        <p:cTn id="7" dur="500"/>
                                        <p:tgtEl>
                                          <p:spTgt spid="39630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96305">
                                            <p:txEl>
                                              <p:pRg st="1" end="1"/>
                                            </p:txEl>
                                          </p:spTgt>
                                        </p:tgtEl>
                                        <p:attrNameLst>
                                          <p:attrName>style.visibility</p:attrName>
                                        </p:attrNameLst>
                                      </p:cBhvr>
                                      <p:to>
                                        <p:strVal val="visible"/>
                                      </p:to>
                                    </p:set>
                                    <p:animEffect transition="in" filter="fade">
                                      <p:cBhvr>
                                        <p:cTn id="12" dur="500"/>
                                        <p:tgtEl>
                                          <p:spTgt spid="39630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96305">
                                            <p:txEl>
                                              <p:pRg st="2" end="2"/>
                                            </p:txEl>
                                          </p:spTgt>
                                        </p:tgtEl>
                                        <p:attrNameLst>
                                          <p:attrName>style.visibility</p:attrName>
                                        </p:attrNameLst>
                                      </p:cBhvr>
                                      <p:to>
                                        <p:strVal val="visible"/>
                                      </p:to>
                                    </p:set>
                                    <p:animEffect transition="in" filter="fade">
                                      <p:cBhvr>
                                        <p:cTn id="17" dur="500"/>
                                        <p:tgtEl>
                                          <p:spTgt spid="39630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6305" grpId="0" build="p" bldLvl="3"/>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305" name="Text Box 17"/>
          <p:cNvSpPr txBox="1">
            <a:spLocks noChangeArrowheads="1"/>
          </p:cNvSpPr>
          <p:nvPr/>
        </p:nvSpPr>
        <p:spPr bwMode="auto">
          <a:xfrm>
            <a:off x="457200" y="5005626"/>
            <a:ext cx="8305800" cy="900246"/>
          </a:xfrm>
          <a:prstGeom prst="rect">
            <a:avLst/>
          </a:prstGeom>
          <a:noFill/>
          <a:ln>
            <a:noFill/>
          </a:ln>
          <a:effectLst/>
          <a:extLst>
            <a:ext uri="{909E8E84-426E-40DD-AFC4-6F175D3DCCD1}">
              <a14:hiddenFill xmlns:a14="http://schemas.microsoft.com/office/drawing/2010/main">
                <a:solidFill>
                  <a:srgbClr val="EBF7FF"/>
                </a:solidFill>
              </a14:hiddenFill>
            </a:ex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a:lnSpc>
                <a:spcPct val="115000"/>
              </a:lnSpc>
              <a:spcBef>
                <a:spcPct val="20000"/>
              </a:spcBef>
              <a:tabLst>
                <a:tab pos="342900" algn="l"/>
                <a:tab pos="1943100" algn="l"/>
              </a:tabLst>
              <a:defRPr sz="2100" b="0" i="0">
                <a:solidFill>
                  <a:schemeClr val="bg2"/>
                </a:solidFill>
                <a:effectLst/>
                <a:latin typeface="Liberation Sans" panose="020B0604020202020204" pitchFamily="34" charset="0"/>
              </a:defRPr>
            </a:lvl1pPr>
            <a:lvl2pPr marL="971550" indent="-457200" algn="ctr">
              <a:tabLst>
                <a:tab pos="342900" algn="l"/>
                <a:tab pos="1943100" algn="l"/>
              </a:tabLst>
              <a:defRPr sz="2400">
                <a:solidFill>
                  <a:schemeClr val="tx1"/>
                </a:solidFill>
                <a:latin typeface="Times New Roman" pitchFamily="18" charset="0"/>
              </a:defRPr>
            </a:lvl2pPr>
            <a:lvl3pPr marL="1543050" indent="-457200" algn="ctr">
              <a:tabLst>
                <a:tab pos="342900" algn="l"/>
                <a:tab pos="1943100" algn="l"/>
              </a:tabLst>
              <a:defRPr sz="2400">
                <a:solidFill>
                  <a:schemeClr val="tx1"/>
                </a:solidFill>
                <a:latin typeface="Times New Roman" pitchFamily="18" charset="0"/>
              </a:defRPr>
            </a:lvl3pPr>
            <a:lvl4pPr marL="2114550" indent="-457200" algn="ctr">
              <a:tabLst>
                <a:tab pos="342900" algn="l"/>
                <a:tab pos="1943100" algn="l"/>
              </a:tabLst>
              <a:defRPr sz="2400">
                <a:solidFill>
                  <a:schemeClr val="tx1"/>
                </a:solidFill>
                <a:latin typeface="Times New Roman" pitchFamily="18" charset="0"/>
              </a:defRPr>
            </a:lvl4pPr>
            <a:lvl5pPr marL="2686050" indent="-457200" algn="ctr">
              <a:tabLst>
                <a:tab pos="342900" algn="l"/>
                <a:tab pos="1943100" algn="l"/>
              </a:tabLst>
              <a:defRPr sz="2400">
                <a:solidFill>
                  <a:schemeClr val="tx1"/>
                </a:solidFill>
                <a:latin typeface="Times New Roman" pitchFamily="18" charset="0"/>
              </a:defRPr>
            </a:lvl5pPr>
            <a:lvl6pPr marL="31432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6pPr>
            <a:lvl7pPr marL="36004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7pPr>
            <a:lvl8pPr marL="40576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8pPr>
            <a:lvl9pPr marL="45148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9pPr>
          </a:lstStyle>
          <a:p>
            <a:pPr marL="463550"/>
            <a:r>
              <a:rPr lang="en-US" b="1" dirty="0" smtClean="0"/>
              <a:t>$</a:t>
            </a:r>
            <a:r>
              <a:rPr lang="en-US" b="1" dirty="0"/>
              <a:t>36,000 </a:t>
            </a:r>
            <a:r>
              <a:rPr lang="en-US" b="1" dirty="0" smtClean="0"/>
              <a:t>÷ 10,000 units </a:t>
            </a:r>
            <a:r>
              <a:rPr lang="en-US" b="1" dirty="0"/>
              <a:t>= $</a:t>
            </a:r>
            <a:r>
              <a:rPr lang="en-US" b="1" dirty="0" smtClean="0"/>
              <a:t>3.60 average cost per unit</a:t>
            </a:r>
          </a:p>
          <a:p>
            <a:pPr marL="463550"/>
            <a:r>
              <a:rPr lang="en-US" b="1" dirty="0" smtClean="0"/>
              <a:t>$36,000 – ($3,000 ending units × </a:t>
            </a:r>
            <a:r>
              <a:rPr lang="en-US" b="1" dirty="0"/>
              <a:t>$3.60) = </a:t>
            </a:r>
            <a:r>
              <a:rPr lang="en-US" b="1" dirty="0">
                <a:solidFill>
                  <a:srgbClr val="CC0000"/>
                </a:solidFill>
              </a:rPr>
              <a:t>$</a:t>
            </a:r>
            <a:r>
              <a:rPr lang="en-US" b="1" dirty="0" smtClean="0">
                <a:solidFill>
                  <a:srgbClr val="CC0000"/>
                </a:solidFill>
              </a:rPr>
              <a:t>25,200</a:t>
            </a:r>
            <a:endParaRPr lang="en-US" altLang="en-US" b="1" dirty="0">
              <a:solidFill>
                <a:srgbClr val="CC0000"/>
              </a:solidFill>
            </a:endParaRPr>
          </a:p>
        </p:txBody>
      </p:sp>
      <p:sp>
        <p:nvSpPr>
          <p:cNvPr id="396291" name="Rectangle 3"/>
          <p:cNvSpPr>
            <a:spLocks noChangeArrowheads="1"/>
          </p:cNvSpPr>
          <p:nvPr/>
        </p:nvSpPr>
        <p:spPr bwMode="auto">
          <a:xfrm>
            <a:off x="457200" y="1371600"/>
            <a:ext cx="8305800" cy="2964658"/>
          </a:xfrm>
          <a:prstGeom prst="rect">
            <a:avLst/>
          </a:prstGeom>
          <a:noFill/>
          <a:ln>
            <a:noFill/>
          </a:ln>
          <a:effectLst/>
          <a:extLst>
            <a:ext uri="{909E8E84-426E-40DD-AFC4-6F175D3DCCD1}">
              <a14:hiddenFill xmlns:a14="http://schemas.microsoft.com/office/drawing/2010/main">
                <a:solidFill>
                  <a:srgbClr val="EBF7FF"/>
                </a:solidFill>
              </a14:hiddenFill>
            </a:ex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lgn="ctr">
              <a:tabLst>
                <a:tab pos="342900" algn="l"/>
                <a:tab pos="1943100" algn="l"/>
              </a:tabLst>
              <a:defRPr sz="2400">
                <a:solidFill>
                  <a:schemeClr val="tx1"/>
                </a:solidFill>
                <a:latin typeface="Times New Roman" pitchFamily="18" charset="0"/>
              </a:defRPr>
            </a:lvl1pPr>
            <a:lvl2pPr marL="971550" indent="-457200" algn="ctr">
              <a:tabLst>
                <a:tab pos="342900" algn="l"/>
                <a:tab pos="1943100" algn="l"/>
              </a:tabLst>
              <a:defRPr sz="2400">
                <a:solidFill>
                  <a:schemeClr val="tx1"/>
                </a:solidFill>
                <a:latin typeface="Times New Roman" pitchFamily="18" charset="0"/>
              </a:defRPr>
            </a:lvl2pPr>
            <a:lvl3pPr marL="1543050" indent="-457200" algn="ctr">
              <a:tabLst>
                <a:tab pos="342900" algn="l"/>
                <a:tab pos="1943100" algn="l"/>
              </a:tabLst>
              <a:defRPr sz="2400">
                <a:solidFill>
                  <a:schemeClr val="tx1"/>
                </a:solidFill>
                <a:latin typeface="Times New Roman" pitchFamily="18" charset="0"/>
              </a:defRPr>
            </a:lvl3pPr>
            <a:lvl4pPr marL="2114550" indent="-457200" algn="ctr">
              <a:tabLst>
                <a:tab pos="342900" algn="l"/>
                <a:tab pos="1943100" algn="l"/>
              </a:tabLst>
              <a:defRPr sz="2400">
                <a:solidFill>
                  <a:schemeClr val="tx1"/>
                </a:solidFill>
                <a:latin typeface="Times New Roman" pitchFamily="18" charset="0"/>
              </a:defRPr>
            </a:lvl4pPr>
            <a:lvl5pPr marL="2686050" indent="-457200" algn="ctr">
              <a:tabLst>
                <a:tab pos="342900" algn="l"/>
                <a:tab pos="1943100" algn="l"/>
              </a:tabLst>
              <a:defRPr sz="2400">
                <a:solidFill>
                  <a:schemeClr val="tx1"/>
                </a:solidFill>
                <a:latin typeface="Times New Roman" pitchFamily="18" charset="0"/>
              </a:defRPr>
            </a:lvl5pPr>
            <a:lvl6pPr marL="31432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6pPr>
            <a:lvl7pPr marL="36004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7pPr>
            <a:lvl8pPr marL="40576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8pPr>
            <a:lvl9pPr marL="45148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9pPr>
          </a:lstStyle>
          <a:p>
            <a:pPr algn="l">
              <a:lnSpc>
                <a:spcPct val="115000"/>
              </a:lnSpc>
              <a:spcBef>
                <a:spcPct val="20000"/>
              </a:spcBef>
            </a:pPr>
            <a:r>
              <a:rPr lang="en-US" sz="2100" b="0" i="0" dirty="0" smtClean="0">
                <a:solidFill>
                  <a:schemeClr val="bg2"/>
                </a:solidFill>
                <a:effectLst/>
                <a:latin typeface="Liberation Sans" panose="020B0604020202020204" pitchFamily="34" charset="0"/>
              </a:rPr>
              <a:t>The </a:t>
            </a:r>
            <a:r>
              <a:rPr lang="en-US" sz="2100" b="0" i="0" dirty="0">
                <a:solidFill>
                  <a:schemeClr val="bg2"/>
                </a:solidFill>
                <a:effectLst/>
                <a:latin typeface="Liberation Sans" panose="020B0604020202020204" pitchFamily="34" charset="0"/>
              </a:rPr>
              <a:t>accounting records of Shumway Ag Implement show the following </a:t>
            </a:r>
            <a:r>
              <a:rPr lang="en-US" sz="2100" b="0" i="0" dirty="0" smtClean="0">
                <a:solidFill>
                  <a:schemeClr val="bg2"/>
                </a:solidFill>
                <a:effectLst/>
                <a:latin typeface="Liberation Sans" panose="020B0604020202020204" pitchFamily="34" charset="0"/>
              </a:rPr>
              <a:t>data.</a:t>
            </a:r>
          </a:p>
          <a:p>
            <a:pPr marL="463550" algn="l">
              <a:lnSpc>
                <a:spcPct val="115000"/>
              </a:lnSpc>
              <a:spcBef>
                <a:spcPct val="20000"/>
              </a:spcBef>
              <a:tabLst>
                <a:tab pos="3548063" algn="l"/>
              </a:tabLst>
            </a:pPr>
            <a:r>
              <a:rPr lang="en-US" sz="2100" b="0" i="0" dirty="0" smtClean="0">
                <a:solidFill>
                  <a:schemeClr val="bg2"/>
                </a:solidFill>
                <a:effectLst/>
                <a:latin typeface="Liberation Sans" panose="020B0604020202020204" pitchFamily="34" charset="0"/>
              </a:rPr>
              <a:t>Beginning </a:t>
            </a:r>
            <a:r>
              <a:rPr lang="en-US" sz="2100" b="0" i="0" dirty="0">
                <a:solidFill>
                  <a:schemeClr val="bg2"/>
                </a:solidFill>
                <a:effectLst/>
                <a:latin typeface="Liberation Sans" panose="020B0604020202020204" pitchFamily="34" charset="0"/>
              </a:rPr>
              <a:t>inventory </a:t>
            </a:r>
            <a:r>
              <a:rPr lang="en-US" sz="2100" b="0" i="0" dirty="0" smtClean="0">
                <a:solidFill>
                  <a:schemeClr val="bg2"/>
                </a:solidFill>
                <a:effectLst/>
                <a:latin typeface="Liberation Sans" panose="020B0604020202020204" pitchFamily="34" charset="0"/>
              </a:rPr>
              <a:t>	4,000 </a:t>
            </a:r>
            <a:r>
              <a:rPr lang="en-US" sz="2100" b="0" i="0" dirty="0">
                <a:solidFill>
                  <a:schemeClr val="bg2"/>
                </a:solidFill>
                <a:effectLst/>
                <a:latin typeface="Liberation Sans" panose="020B0604020202020204" pitchFamily="34" charset="0"/>
              </a:rPr>
              <a:t>units at $</a:t>
            </a:r>
            <a:r>
              <a:rPr lang="en-US" sz="2100" b="0" i="0" dirty="0" smtClean="0">
                <a:solidFill>
                  <a:schemeClr val="bg2"/>
                </a:solidFill>
                <a:effectLst/>
                <a:latin typeface="Liberation Sans" panose="020B0604020202020204" pitchFamily="34" charset="0"/>
              </a:rPr>
              <a:t>3 = $12,000</a:t>
            </a:r>
          </a:p>
          <a:p>
            <a:pPr marL="463550" algn="l">
              <a:lnSpc>
                <a:spcPct val="115000"/>
              </a:lnSpc>
              <a:spcBef>
                <a:spcPct val="20000"/>
              </a:spcBef>
              <a:tabLst>
                <a:tab pos="3548063" algn="l"/>
              </a:tabLst>
            </a:pPr>
            <a:r>
              <a:rPr lang="en-US" sz="2100" b="0" i="0" dirty="0" smtClean="0">
                <a:solidFill>
                  <a:schemeClr val="bg2"/>
                </a:solidFill>
                <a:effectLst/>
                <a:latin typeface="Liberation Sans" panose="020B0604020202020204" pitchFamily="34" charset="0"/>
              </a:rPr>
              <a:t>Purchases 	6,000 </a:t>
            </a:r>
            <a:r>
              <a:rPr lang="en-US" sz="2100" b="0" i="0" dirty="0">
                <a:solidFill>
                  <a:schemeClr val="bg2"/>
                </a:solidFill>
                <a:effectLst/>
                <a:latin typeface="Liberation Sans" panose="020B0604020202020204" pitchFamily="34" charset="0"/>
              </a:rPr>
              <a:t>units at $</a:t>
            </a:r>
            <a:r>
              <a:rPr lang="en-US" sz="2100" b="0" i="0" dirty="0" smtClean="0">
                <a:solidFill>
                  <a:schemeClr val="bg2"/>
                </a:solidFill>
                <a:effectLst/>
                <a:latin typeface="Liberation Sans" panose="020B0604020202020204" pitchFamily="34" charset="0"/>
              </a:rPr>
              <a:t>4 = $24,000</a:t>
            </a:r>
          </a:p>
          <a:p>
            <a:pPr marL="463550" algn="l">
              <a:lnSpc>
                <a:spcPct val="115000"/>
              </a:lnSpc>
              <a:spcBef>
                <a:spcPct val="20000"/>
              </a:spcBef>
              <a:tabLst>
                <a:tab pos="3548063" algn="l"/>
              </a:tabLst>
            </a:pPr>
            <a:r>
              <a:rPr lang="en-US" sz="2100" b="0" i="0" dirty="0" smtClean="0">
                <a:solidFill>
                  <a:schemeClr val="bg2"/>
                </a:solidFill>
                <a:effectLst/>
                <a:latin typeface="Liberation Sans" panose="020B0604020202020204" pitchFamily="34" charset="0"/>
              </a:rPr>
              <a:t>Sales 	7,000 </a:t>
            </a:r>
            <a:r>
              <a:rPr lang="en-US" sz="2100" b="0" i="0" dirty="0">
                <a:solidFill>
                  <a:schemeClr val="bg2"/>
                </a:solidFill>
                <a:effectLst/>
                <a:latin typeface="Liberation Sans" panose="020B0604020202020204" pitchFamily="34" charset="0"/>
              </a:rPr>
              <a:t>units at $</a:t>
            </a:r>
            <a:r>
              <a:rPr lang="en-US" sz="2100" b="0" i="0" dirty="0" smtClean="0">
                <a:solidFill>
                  <a:schemeClr val="bg2"/>
                </a:solidFill>
                <a:effectLst/>
                <a:latin typeface="Liberation Sans" panose="020B0604020202020204" pitchFamily="34" charset="0"/>
              </a:rPr>
              <a:t>12</a:t>
            </a:r>
          </a:p>
          <a:p>
            <a:pPr algn="l">
              <a:lnSpc>
                <a:spcPct val="115000"/>
              </a:lnSpc>
              <a:spcBef>
                <a:spcPts val="600"/>
              </a:spcBef>
            </a:pPr>
            <a:r>
              <a:rPr lang="en-US" sz="2100" b="0" i="0" dirty="0" smtClean="0">
                <a:solidFill>
                  <a:schemeClr val="bg2"/>
                </a:solidFill>
                <a:effectLst/>
                <a:latin typeface="Liberation Sans" panose="020B0604020202020204" pitchFamily="34" charset="0"/>
              </a:rPr>
              <a:t>Determine </a:t>
            </a:r>
            <a:r>
              <a:rPr lang="en-US" sz="2100" b="0" i="0" dirty="0" smtClean="0">
                <a:solidFill>
                  <a:srgbClr val="FF0000"/>
                </a:solidFill>
                <a:effectLst/>
                <a:latin typeface="Liberation Sans" panose="020B0604020202020204" pitchFamily="34" charset="0"/>
              </a:rPr>
              <a:t>the </a:t>
            </a:r>
            <a:r>
              <a:rPr lang="en-US" sz="2100" b="0" i="0" dirty="0">
                <a:solidFill>
                  <a:srgbClr val="FF0000"/>
                </a:solidFill>
                <a:effectLst/>
                <a:latin typeface="Liberation Sans" panose="020B0604020202020204" pitchFamily="34" charset="0"/>
              </a:rPr>
              <a:t>cost of goods sold </a:t>
            </a:r>
            <a:r>
              <a:rPr lang="en-US" sz="2100" b="0" i="0" dirty="0">
                <a:solidFill>
                  <a:schemeClr val="bg2"/>
                </a:solidFill>
                <a:effectLst/>
                <a:latin typeface="Liberation Sans" panose="020B0604020202020204" pitchFamily="34" charset="0"/>
              </a:rPr>
              <a:t>during the period under a periodic system </a:t>
            </a:r>
            <a:r>
              <a:rPr lang="en-US" sz="2100" b="0" i="0" dirty="0" smtClean="0">
                <a:solidFill>
                  <a:srgbClr val="FF0000"/>
                </a:solidFill>
                <a:effectLst/>
                <a:latin typeface="Liberation Sans" panose="020B0604020202020204" pitchFamily="34" charset="0"/>
              </a:rPr>
              <a:t>using </a:t>
            </a:r>
            <a:r>
              <a:rPr lang="en-US" sz="2100" i="0" dirty="0" smtClean="0">
                <a:solidFill>
                  <a:srgbClr val="FF0000"/>
                </a:solidFill>
                <a:effectLst/>
                <a:latin typeface="Liberation Sans" panose="020B0604020202020204" pitchFamily="34" charset="0"/>
              </a:rPr>
              <a:t>average cost</a:t>
            </a:r>
            <a:r>
              <a:rPr lang="en-US" sz="2100" i="0" dirty="0" smtClean="0">
                <a:solidFill>
                  <a:schemeClr val="bg2"/>
                </a:solidFill>
                <a:effectLst/>
                <a:latin typeface="Liberation Sans" panose="020B0604020202020204" pitchFamily="34" charset="0"/>
              </a:rPr>
              <a:t>.</a:t>
            </a:r>
            <a:endParaRPr lang="en-US" altLang="en-US" sz="2100" i="0" dirty="0">
              <a:solidFill>
                <a:schemeClr val="bg2"/>
              </a:solidFill>
              <a:effectLst/>
              <a:latin typeface="Liberation Sans" panose="020B0604020202020204" pitchFamily="34" charset="0"/>
            </a:endParaRPr>
          </a:p>
        </p:txBody>
      </p:sp>
      <p:sp>
        <p:nvSpPr>
          <p:cNvPr id="396304" name="Text Box 16"/>
          <p:cNvSpPr txBox="1">
            <a:spLocks noChangeArrowheads="1"/>
          </p:cNvSpPr>
          <p:nvPr/>
        </p:nvSpPr>
        <p:spPr bwMode="auto">
          <a:xfrm>
            <a:off x="457200" y="4460105"/>
            <a:ext cx="1600200" cy="408125"/>
          </a:xfrm>
          <a:prstGeom prst="rect">
            <a:avLst/>
          </a:prstGeom>
          <a:noFill/>
          <a:ln>
            <a:noFill/>
          </a:ln>
          <a:effectLst/>
          <a:extLst>
            <a:ext uri="{909E8E84-426E-40DD-AFC4-6F175D3DCCD1}">
              <a14:hiddenFill xmlns:a14="http://schemas.microsoft.com/office/drawing/2010/main">
                <a:solidFill>
                  <a:srgbClr val="EBF7FF"/>
                </a:solidFill>
              </a14:hiddenFill>
            </a:ext>
            <a:ext uri="{91240B29-F687-4F45-9708-019B960494DF}">
              <a14:hiddenLine xmlns:a14="http://schemas.microsoft.com/office/drawing/2010/main" w="19050" algn="ctr">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lgn="ctr">
              <a:tabLst>
                <a:tab pos="342900" algn="l"/>
                <a:tab pos="5257800" algn="r"/>
                <a:tab pos="6858000" algn="r"/>
                <a:tab pos="8001000" algn="r"/>
              </a:tabLst>
              <a:defRPr sz="2400">
                <a:solidFill>
                  <a:schemeClr val="tx1"/>
                </a:solidFill>
                <a:latin typeface="Times New Roman" pitchFamily="18" charset="0"/>
              </a:defRPr>
            </a:lvl1pPr>
            <a:lvl2pPr marL="800100" indent="-285750" algn="ctr">
              <a:tabLst>
                <a:tab pos="342900" algn="l"/>
                <a:tab pos="5257800" algn="r"/>
                <a:tab pos="6858000" algn="r"/>
                <a:tab pos="8001000" algn="r"/>
              </a:tabLst>
              <a:defRPr sz="2400">
                <a:solidFill>
                  <a:schemeClr val="tx1"/>
                </a:solidFill>
                <a:latin typeface="Times New Roman" pitchFamily="18" charset="0"/>
              </a:defRPr>
            </a:lvl2pPr>
            <a:lvl3pPr marL="1143000" indent="-228600" algn="ctr">
              <a:tabLst>
                <a:tab pos="342900" algn="l"/>
                <a:tab pos="5257800" algn="r"/>
                <a:tab pos="6858000" algn="r"/>
                <a:tab pos="8001000" algn="r"/>
              </a:tabLst>
              <a:defRPr sz="2400">
                <a:solidFill>
                  <a:schemeClr val="tx1"/>
                </a:solidFill>
                <a:latin typeface="Times New Roman" pitchFamily="18" charset="0"/>
              </a:defRPr>
            </a:lvl3pPr>
            <a:lvl4pPr marL="1600200" indent="-228600" algn="ctr">
              <a:tabLst>
                <a:tab pos="342900" algn="l"/>
                <a:tab pos="5257800" algn="r"/>
                <a:tab pos="6858000" algn="r"/>
                <a:tab pos="8001000" algn="r"/>
              </a:tabLst>
              <a:defRPr sz="2400">
                <a:solidFill>
                  <a:schemeClr val="tx1"/>
                </a:solidFill>
                <a:latin typeface="Times New Roman" pitchFamily="18" charset="0"/>
              </a:defRPr>
            </a:lvl4pPr>
            <a:lvl5pPr marL="2057400" indent="-228600" algn="ctr">
              <a:tabLst>
                <a:tab pos="342900" algn="l"/>
                <a:tab pos="5257800" algn="r"/>
                <a:tab pos="6858000" algn="r"/>
                <a:tab pos="8001000" algn="r"/>
              </a:tabLst>
              <a:defRPr sz="2400">
                <a:solidFill>
                  <a:schemeClr val="tx1"/>
                </a:solidFill>
                <a:latin typeface="Times New Roman" pitchFamily="18" charset="0"/>
              </a:defRPr>
            </a:lvl5pPr>
            <a:lvl6pPr marL="2514600" indent="-228600" algn="ctr" eaLnBrk="0" fontAlgn="base" hangingPunct="0">
              <a:spcBef>
                <a:spcPct val="0"/>
              </a:spcBef>
              <a:spcAft>
                <a:spcPct val="0"/>
              </a:spcAft>
              <a:tabLst>
                <a:tab pos="342900" algn="l"/>
                <a:tab pos="5257800" algn="r"/>
                <a:tab pos="6858000" algn="r"/>
                <a:tab pos="8001000" algn="r"/>
              </a:tabLst>
              <a:defRPr sz="2400">
                <a:solidFill>
                  <a:schemeClr val="tx1"/>
                </a:solidFill>
                <a:latin typeface="Times New Roman" pitchFamily="18" charset="0"/>
              </a:defRPr>
            </a:lvl6pPr>
            <a:lvl7pPr marL="2971800" indent="-228600" algn="ctr" eaLnBrk="0" fontAlgn="base" hangingPunct="0">
              <a:spcBef>
                <a:spcPct val="0"/>
              </a:spcBef>
              <a:spcAft>
                <a:spcPct val="0"/>
              </a:spcAft>
              <a:tabLst>
                <a:tab pos="342900" algn="l"/>
                <a:tab pos="5257800" algn="r"/>
                <a:tab pos="6858000" algn="r"/>
                <a:tab pos="8001000" algn="r"/>
              </a:tabLst>
              <a:defRPr sz="2400">
                <a:solidFill>
                  <a:schemeClr val="tx1"/>
                </a:solidFill>
                <a:latin typeface="Times New Roman" pitchFamily="18" charset="0"/>
              </a:defRPr>
            </a:lvl7pPr>
            <a:lvl8pPr marL="3429000" indent="-228600" algn="ctr" eaLnBrk="0" fontAlgn="base" hangingPunct="0">
              <a:spcBef>
                <a:spcPct val="0"/>
              </a:spcBef>
              <a:spcAft>
                <a:spcPct val="0"/>
              </a:spcAft>
              <a:tabLst>
                <a:tab pos="342900" algn="l"/>
                <a:tab pos="5257800" algn="r"/>
                <a:tab pos="6858000" algn="r"/>
                <a:tab pos="8001000" algn="r"/>
              </a:tabLst>
              <a:defRPr sz="2400">
                <a:solidFill>
                  <a:schemeClr val="tx1"/>
                </a:solidFill>
                <a:latin typeface="Times New Roman" pitchFamily="18" charset="0"/>
              </a:defRPr>
            </a:lvl8pPr>
            <a:lvl9pPr marL="3886200" indent="-228600" algn="ctr" eaLnBrk="0" fontAlgn="base" hangingPunct="0">
              <a:spcBef>
                <a:spcPct val="0"/>
              </a:spcBef>
              <a:spcAft>
                <a:spcPct val="0"/>
              </a:spcAft>
              <a:tabLst>
                <a:tab pos="342900" algn="l"/>
                <a:tab pos="5257800" algn="r"/>
                <a:tab pos="6858000" algn="r"/>
                <a:tab pos="8001000" algn="r"/>
              </a:tabLst>
              <a:defRPr sz="2400">
                <a:solidFill>
                  <a:schemeClr val="tx1"/>
                </a:solidFill>
                <a:latin typeface="Times New Roman" pitchFamily="18" charset="0"/>
              </a:defRPr>
            </a:lvl9pPr>
          </a:lstStyle>
          <a:p>
            <a:pPr algn="l">
              <a:lnSpc>
                <a:spcPct val="105000"/>
              </a:lnSpc>
              <a:spcBef>
                <a:spcPct val="20000"/>
              </a:spcBef>
            </a:pPr>
            <a:r>
              <a:rPr lang="en-US" altLang="en-US" sz="2100" i="0" dirty="0" smtClean="0">
                <a:solidFill>
                  <a:schemeClr val="tx2">
                    <a:lumMod val="50000"/>
                  </a:schemeClr>
                </a:solidFill>
                <a:effectLst/>
                <a:latin typeface="Liberation Sans" panose="020B0604020202020204" pitchFamily="34" charset="0"/>
              </a:rPr>
              <a:t>SOLUTION</a:t>
            </a:r>
            <a:endParaRPr lang="en-US" altLang="en-US" sz="2100" i="0" dirty="0">
              <a:solidFill>
                <a:schemeClr val="tx2">
                  <a:lumMod val="50000"/>
                </a:schemeClr>
              </a:solidFill>
              <a:effectLst/>
              <a:latin typeface="Liberation Sans" panose="020B0604020202020204" pitchFamily="34" charset="0"/>
            </a:endParaRPr>
          </a:p>
        </p:txBody>
      </p:sp>
      <p:sp>
        <p:nvSpPr>
          <p:cNvPr id="20" name="Rounded Rectangle 19"/>
          <p:cNvSpPr/>
          <p:nvPr/>
        </p:nvSpPr>
        <p:spPr bwMode="auto">
          <a:xfrm>
            <a:off x="2895600" y="443453"/>
            <a:ext cx="5943600" cy="707697"/>
          </a:xfrm>
          <a:prstGeom prst="roundRect">
            <a:avLst/>
          </a:prstGeom>
          <a:solidFill>
            <a:srgbClr val="0066CC"/>
          </a:solidFill>
          <a:ln w="12700" cap="sq" cmpd="sng" algn="ctr">
            <a:noFill/>
            <a:prstDash val="solid"/>
            <a:round/>
            <a:headEnd type="none" w="sm" len="sm"/>
            <a:tailEnd type="none" w="sm" len="sm"/>
          </a:ln>
          <a:effectLst>
            <a:innerShdw blurRad="114300">
              <a:prstClr val="black"/>
            </a:innerShdw>
          </a:effectLst>
        </p:spPr>
        <p:txBody>
          <a:bodyPr vert="horz" wrap="square" lIns="91440" tIns="45720" rIns="91440" bIns="91440" numCol="1" rtlCol="0" anchor="ctr" anchorCtr="0" compatLnSpc="1">
            <a:prstTxWarp prst="textNoShape">
              <a:avLst/>
            </a:prstTxWarp>
            <a:noAutofit/>
          </a:bodyPr>
          <a:lstStyle/>
          <a:p>
            <a:pPr marL="53975" algn="l"/>
            <a:r>
              <a:rPr lang="en-US" sz="2900" i="0" dirty="0" smtClean="0">
                <a:solidFill>
                  <a:schemeClr val="accent3"/>
                </a:solidFill>
                <a:latin typeface="Liberation Sans" panose="020B0604020202020204" pitchFamily="34" charset="0"/>
              </a:rPr>
              <a:t>Cost Flow Methods</a:t>
            </a:r>
            <a:endParaRPr lang="en-US" sz="2900" b="1" i="0" dirty="0">
              <a:solidFill>
                <a:schemeClr val="accent3"/>
              </a:solidFill>
              <a:latin typeface="Liberation Sans" panose="020B0604020202020204" pitchFamily="34" charset="0"/>
            </a:endParaRPr>
          </a:p>
        </p:txBody>
      </p:sp>
      <p:sp>
        <p:nvSpPr>
          <p:cNvPr id="23" name="TextBox 22"/>
          <p:cNvSpPr txBox="1"/>
          <p:nvPr/>
        </p:nvSpPr>
        <p:spPr>
          <a:xfrm>
            <a:off x="228600" y="478808"/>
            <a:ext cx="173374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defPPr>
              <a:defRPr lang="en-US"/>
            </a:defPPr>
            <a:lvl1pPr algn="ctr">
              <a:spcBef>
                <a:spcPct val="50000"/>
              </a:spcBef>
              <a:defRPr i="0">
                <a:solidFill>
                  <a:srgbClr val="E20000"/>
                </a:solidFill>
                <a:effectLst/>
                <a:latin typeface="Arial" charset="0"/>
              </a:defRPr>
            </a:lvl1pPr>
            <a:lvl2pPr marL="742950" indent="-285750" algn="ctr">
              <a:defRPr sz="2400">
                <a:solidFill>
                  <a:schemeClr val="tx1"/>
                </a:solidFill>
                <a:latin typeface="Times New Roman" pitchFamily="18" charset="0"/>
              </a:defRPr>
            </a:lvl2pPr>
            <a:lvl3pPr marL="1143000" indent="-228600" algn="ctr">
              <a:defRPr sz="2400">
                <a:solidFill>
                  <a:schemeClr val="tx1"/>
                </a:solidFill>
                <a:latin typeface="Times New Roman" pitchFamily="18" charset="0"/>
              </a:defRPr>
            </a:lvl3pPr>
            <a:lvl4pPr marL="1600200" indent="-228600" algn="ctr">
              <a:defRPr sz="2400">
                <a:solidFill>
                  <a:schemeClr val="tx1"/>
                </a:solidFill>
                <a:latin typeface="Times New Roman" pitchFamily="18" charset="0"/>
              </a:defRPr>
            </a:lvl4pPr>
            <a:lvl5pPr marL="2057400" indent="-228600" algn="ctr">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buClr>
                <a:srgbClr val="E20000"/>
              </a:buClr>
            </a:pPr>
            <a:r>
              <a:rPr lang="en-US" sz="3200" b="1" dirty="0">
                <a:latin typeface="Liberation Sans" panose="020B0604020202020204" pitchFamily="34" charset="0"/>
              </a:rPr>
              <a:t>DO IT!</a:t>
            </a:r>
          </a:p>
        </p:txBody>
      </p:sp>
      <p:sp>
        <p:nvSpPr>
          <p:cNvPr id="25" name="Rectangle 24"/>
          <p:cNvSpPr/>
          <p:nvPr/>
        </p:nvSpPr>
        <p:spPr bwMode="auto">
          <a:xfrm>
            <a:off x="8757312" y="231560"/>
            <a:ext cx="228600" cy="1028584"/>
          </a:xfrm>
          <a:prstGeom prst="rect">
            <a:avLst/>
          </a:prstGeom>
          <a:solidFill>
            <a:schemeClr val="accent3"/>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sp>
        <p:nvSpPr>
          <p:cNvPr id="2" name="Right Brace 1"/>
          <p:cNvSpPr/>
          <p:nvPr/>
        </p:nvSpPr>
        <p:spPr bwMode="auto">
          <a:xfrm>
            <a:off x="7391400" y="2209800"/>
            <a:ext cx="304800" cy="838200"/>
          </a:xfrm>
          <a:prstGeom prst="rightBrace">
            <a:avLst/>
          </a:prstGeom>
          <a:solidFill>
            <a:schemeClr val="accent3"/>
          </a:solidFill>
          <a:ln w="28575" cap="sq" cmpd="sng" algn="ctr">
            <a:solidFill>
              <a:srgbClr val="CC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4" name="Rectangle 3"/>
          <p:cNvSpPr/>
          <p:nvPr/>
        </p:nvSpPr>
        <p:spPr>
          <a:xfrm>
            <a:off x="7772400" y="2390683"/>
            <a:ext cx="1154483" cy="432362"/>
          </a:xfrm>
          <a:prstGeom prst="rect">
            <a:avLst/>
          </a:prstGeom>
          <a:noFill/>
          <a:ln>
            <a:noFill/>
          </a:ln>
          <a:effectLst/>
          <a:extLst>
            <a:ext uri="{909E8E84-426E-40DD-AFC4-6F175D3DCCD1}">
              <a14:hiddenFill xmlns:a14="http://schemas.microsoft.com/office/drawing/2010/main">
                <a:solidFill>
                  <a:srgbClr val="EBF7FF"/>
                </a:solidFill>
              </a14:hiddenFill>
            </a:ex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nSpc>
                <a:spcPct val="115000"/>
              </a:lnSpc>
              <a:spcBef>
                <a:spcPct val="20000"/>
              </a:spcBef>
              <a:tabLst>
                <a:tab pos="342900" algn="l"/>
                <a:tab pos="1943100" algn="l"/>
              </a:tabLst>
            </a:pPr>
            <a:r>
              <a:rPr lang="en-US" sz="2100" i="0" dirty="0" smtClean="0">
                <a:solidFill>
                  <a:schemeClr val="bg2"/>
                </a:solidFill>
                <a:effectLst/>
                <a:latin typeface="Liberation Sans" panose="020B0604020202020204" pitchFamily="34" charset="0"/>
              </a:rPr>
              <a:t>$36,000</a:t>
            </a:r>
            <a:endParaRPr lang="en-US" sz="2100" i="0" dirty="0">
              <a:solidFill>
                <a:schemeClr val="bg2"/>
              </a:solidFill>
              <a:effectLst/>
              <a:latin typeface="Liberation Sans" panose="020B0604020202020204" pitchFamily="34" charset="0"/>
            </a:endParaRPr>
          </a:p>
        </p:txBody>
      </p:sp>
      <p:sp>
        <p:nvSpPr>
          <p:cNvPr id="15" name="Isosceles Triangle 14"/>
          <p:cNvSpPr/>
          <p:nvPr/>
        </p:nvSpPr>
        <p:spPr bwMode="auto">
          <a:xfrm rot="5400000">
            <a:off x="1917401" y="616061"/>
            <a:ext cx="338931" cy="329406"/>
          </a:xfrm>
          <a:prstGeom prst="triangle">
            <a:avLst/>
          </a:prstGeom>
          <a:solidFill>
            <a:srgbClr val="003399"/>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sp>
        <p:nvSpPr>
          <p:cNvPr id="16" name="TextBox 15"/>
          <p:cNvSpPr txBox="1"/>
          <p:nvPr/>
        </p:nvSpPr>
        <p:spPr>
          <a:xfrm>
            <a:off x="2210626" y="426570"/>
            <a:ext cx="554182" cy="707886"/>
          </a:xfrm>
          <a:prstGeom prst="rect">
            <a:avLst/>
          </a:prstGeom>
          <a:noFill/>
        </p:spPr>
        <p:txBody>
          <a:bodyPr wrap="square" rtlCol="0">
            <a:spAutoFit/>
          </a:bodyPr>
          <a:lstStyle/>
          <a:p>
            <a:pPr algn="ctr"/>
            <a:r>
              <a:rPr lang="en-US" sz="4000" b="1" i="0" dirty="0" smtClean="0">
                <a:solidFill>
                  <a:srgbClr val="CC0000"/>
                </a:solidFill>
                <a:effectLst/>
                <a:latin typeface="Liberation Sans" panose="020B0604020202020204" pitchFamily="34" charset="0"/>
              </a:rPr>
              <a:t>2</a:t>
            </a:r>
            <a:endParaRPr lang="en-US" sz="4000" b="1" i="0" dirty="0">
              <a:solidFill>
                <a:srgbClr val="CC0000"/>
              </a:solidFill>
              <a:effectLst/>
              <a:latin typeface="Liberation Sans" panose="020B0604020202020204" pitchFamily="34" charset="0"/>
            </a:endParaRPr>
          </a:p>
        </p:txBody>
      </p:sp>
      <p:cxnSp>
        <p:nvCxnSpPr>
          <p:cNvPr id="17" name="Straight Connector 16"/>
          <p:cNvCxnSpPr/>
          <p:nvPr/>
        </p:nvCxnSpPr>
        <p:spPr bwMode="auto">
          <a:xfrm flipH="1">
            <a:off x="1905000" y="338012"/>
            <a:ext cx="1" cy="912801"/>
          </a:xfrm>
          <a:prstGeom prst="line">
            <a:avLst/>
          </a:prstGeom>
          <a:solidFill>
            <a:schemeClr val="accent1"/>
          </a:solidFill>
          <a:ln w="38100" cap="sq" cmpd="sng" algn="ctr">
            <a:solidFill>
              <a:schemeClr val="tx1"/>
            </a:solidFill>
            <a:prstDash val="solid"/>
            <a:round/>
            <a:headEnd type="none" w="sm" len="sm"/>
            <a:tailEnd type="none" w="sm" len="sm"/>
          </a:ln>
          <a:effectLst/>
        </p:spPr>
      </p:cxnSp>
      <p:sp>
        <p:nvSpPr>
          <p:cNvPr id="14"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2 </a:t>
            </a:r>
            <a:endParaRPr lang="en-US" altLang="en-US" dirty="0"/>
          </a:p>
        </p:txBody>
      </p:sp>
    </p:spTree>
    <p:extLst>
      <p:ext uri="{BB962C8B-B14F-4D97-AF65-F5344CB8AC3E}">
        <p14:creationId xmlns:p14="http://schemas.microsoft.com/office/powerpoint/2010/main" val="1393793649"/>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6305">
                                            <p:txEl>
                                              <p:pRg st="0" end="0"/>
                                            </p:txEl>
                                          </p:spTgt>
                                        </p:tgtEl>
                                        <p:attrNameLst>
                                          <p:attrName>style.visibility</p:attrName>
                                        </p:attrNameLst>
                                      </p:cBhvr>
                                      <p:to>
                                        <p:strVal val="visible"/>
                                      </p:to>
                                    </p:set>
                                    <p:animEffect transition="in" filter="fade">
                                      <p:cBhvr>
                                        <p:cTn id="7" dur="500"/>
                                        <p:tgtEl>
                                          <p:spTgt spid="39630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96305">
                                            <p:txEl>
                                              <p:pRg st="1" end="1"/>
                                            </p:txEl>
                                          </p:spTgt>
                                        </p:tgtEl>
                                        <p:attrNameLst>
                                          <p:attrName>style.visibility</p:attrName>
                                        </p:attrNameLst>
                                      </p:cBhvr>
                                      <p:to>
                                        <p:strVal val="visible"/>
                                      </p:to>
                                    </p:set>
                                    <p:animEffect transition="in" filter="fade">
                                      <p:cBhvr>
                                        <p:cTn id="12" dur="500"/>
                                        <p:tgtEl>
                                          <p:spTgt spid="39630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6305" grpId="0" build="p" bldLvl="3"/>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Text Box 2"/>
          <p:cNvSpPr txBox="1">
            <a:spLocks noChangeArrowheads="1"/>
          </p:cNvSpPr>
          <p:nvPr/>
        </p:nvSpPr>
        <p:spPr bwMode="auto">
          <a:xfrm>
            <a:off x="609600" y="1572904"/>
            <a:ext cx="8229600" cy="519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lgn="ctr">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lgn="ctr">
              <a:defRPr sz="2400">
                <a:solidFill>
                  <a:schemeClr val="tx1"/>
                </a:solidFill>
                <a:latin typeface="Times New Roman" pitchFamily="18" charset="0"/>
              </a:defRPr>
            </a:lvl1pPr>
            <a:lvl2pPr marL="742950" indent="-285750" algn="ctr">
              <a:defRPr sz="2400">
                <a:solidFill>
                  <a:schemeClr val="tx1"/>
                </a:solidFill>
                <a:latin typeface="Times New Roman" pitchFamily="18" charset="0"/>
              </a:defRPr>
            </a:lvl2pPr>
            <a:lvl3pPr marL="1143000" indent="-228600" algn="ctr">
              <a:defRPr sz="2400">
                <a:solidFill>
                  <a:schemeClr val="tx1"/>
                </a:solidFill>
                <a:latin typeface="Times New Roman" pitchFamily="18" charset="0"/>
              </a:defRPr>
            </a:lvl3pPr>
            <a:lvl4pPr marL="1600200" indent="-228600" algn="ctr">
              <a:defRPr sz="2400">
                <a:solidFill>
                  <a:schemeClr val="tx1"/>
                </a:solidFill>
                <a:latin typeface="Times New Roman" pitchFamily="18" charset="0"/>
              </a:defRPr>
            </a:lvl4pPr>
            <a:lvl5pPr marL="2057400" indent="-228600" algn="ctr">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buSzPct val="80000"/>
            </a:pPr>
            <a:r>
              <a:rPr lang="en-US" altLang="en-US" sz="2800" i="0" dirty="0" smtClean="0">
                <a:solidFill>
                  <a:srgbClr val="003B76"/>
                </a:solidFill>
                <a:effectLst/>
                <a:latin typeface="Liberation Sans" panose="020B0604020202020204" pitchFamily="34" charset="0"/>
              </a:rPr>
              <a:t>PRESENTATION</a:t>
            </a:r>
            <a:endParaRPr lang="en-US" altLang="en-US" sz="2800" i="0" dirty="0">
              <a:solidFill>
                <a:srgbClr val="003B76"/>
              </a:solidFill>
              <a:effectLst/>
              <a:latin typeface="Liberation Sans" panose="020B0604020202020204" pitchFamily="34" charset="0"/>
            </a:endParaRPr>
          </a:p>
        </p:txBody>
      </p:sp>
      <p:sp>
        <p:nvSpPr>
          <p:cNvPr id="221189" name="Text Box 5"/>
          <p:cNvSpPr txBox="1">
            <a:spLocks noChangeArrowheads="1"/>
          </p:cNvSpPr>
          <p:nvPr/>
        </p:nvSpPr>
        <p:spPr bwMode="auto">
          <a:xfrm>
            <a:off x="609600" y="2133600"/>
            <a:ext cx="7924800" cy="4325800"/>
          </a:xfrm>
          <a:prstGeom prst="rect">
            <a:avLst/>
          </a:prstGeom>
          <a:solidFill>
            <a:schemeClr val="bg1"/>
          </a:solidFill>
          <a:ln>
            <a:noFill/>
          </a:ln>
          <a:effectLst/>
          <a:extLst>
            <a:ext uri="{91240B29-F687-4F45-9708-019B960494DF}">
              <a14:hiddenLine xmlns:a14="http://schemas.microsoft.com/office/drawing/2010/main" w="38100" cap="sq">
                <a:solidFill>
                  <a:srgbClr val="800000"/>
                </a:solidFill>
                <a:miter lim="800000"/>
                <a:headEnd type="none" w="sm" len="sm"/>
                <a:tailEnd type="none" w="sm" len="sm"/>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spAutoFit/>
          </a:bodyPr>
          <a:lstStyle>
            <a:lvl1pPr algn="ctr">
              <a:defRPr sz="2400">
                <a:solidFill>
                  <a:schemeClr val="tx1"/>
                </a:solidFill>
                <a:latin typeface="Times New Roman" pitchFamily="18" charset="0"/>
              </a:defRPr>
            </a:lvl1pPr>
            <a:lvl2pPr marL="692150" indent="-457200" algn="ctr">
              <a:defRPr sz="2400">
                <a:solidFill>
                  <a:schemeClr val="tx1"/>
                </a:solidFill>
                <a:latin typeface="Times New Roman" pitchFamily="18" charset="0"/>
              </a:defRPr>
            </a:lvl2pPr>
            <a:lvl3pPr marL="1143000" algn="ctr">
              <a:defRPr sz="2400">
                <a:solidFill>
                  <a:schemeClr val="tx1"/>
                </a:solidFill>
                <a:latin typeface="Times New Roman" pitchFamily="18" charset="0"/>
              </a:defRPr>
            </a:lvl3pPr>
            <a:lvl4pPr algn="ctr">
              <a:defRPr sz="2400">
                <a:solidFill>
                  <a:schemeClr val="tx1"/>
                </a:solidFill>
                <a:latin typeface="Times New Roman" pitchFamily="18" charset="0"/>
              </a:defRPr>
            </a:lvl4pPr>
            <a:lvl5pPr algn="ctr">
              <a:defRPr sz="2400">
                <a:solidFill>
                  <a:schemeClr val="tx1"/>
                </a:solidFill>
                <a:latin typeface="Times New Roman" pitchFamily="18" charset="0"/>
              </a:defRPr>
            </a:lvl5pPr>
            <a:lvl6pPr algn="ctr" eaLnBrk="0" fontAlgn="base" hangingPunct="0">
              <a:spcBef>
                <a:spcPct val="0"/>
              </a:spcBef>
              <a:spcAft>
                <a:spcPct val="0"/>
              </a:spcAft>
              <a:defRPr sz="2400">
                <a:solidFill>
                  <a:schemeClr val="tx1"/>
                </a:solidFill>
                <a:latin typeface="Times New Roman" pitchFamily="18" charset="0"/>
              </a:defRPr>
            </a:lvl6pPr>
            <a:lvl7pPr algn="ctr" eaLnBrk="0" fontAlgn="base" hangingPunct="0">
              <a:spcBef>
                <a:spcPct val="0"/>
              </a:spcBef>
              <a:spcAft>
                <a:spcPct val="0"/>
              </a:spcAft>
              <a:defRPr sz="2400">
                <a:solidFill>
                  <a:schemeClr val="tx1"/>
                </a:solidFill>
                <a:latin typeface="Times New Roman" pitchFamily="18" charset="0"/>
              </a:defRPr>
            </a:lvl7pPr>
            <a:lvl8pPr algn="ctr" eaLnBrk="0" fontAlgn="base" hangingPunct="0">
              <a:spcBef>
                <a:spcPct val="0"/>
              </a:spcBef>
              <a:spcAft>
                <a:spcPct val="0"/>
              </a:spcAft>
              <a:defRPr sz="2400">
                <a:solidFill>
                  <a:schemeClr val="tx1"/>
                </a:solidFill>
                <a:latin typeface="Times New Roman" pitchFamily="18" charset="0"/>
              </a:defRPr>
            </a:lvl8pPr>
            <a:lvl9pPr algn="ctr" eaLnBrk="0" fontAlgn="base" hangingPunct="0">
              <a:spcBef>
                <a:spcPct val="0"/>
              </a:spcBef>
              <a:spcAft>
                <a:spcPct val="0"/>
              </a:spcAft>
              <a:defRPr sz="2400">
                <a:solidFill>
                  <a:schemeClr val="tx1"/>
                </a:solidFill>
                <a:latin typeface="Times New Roman" pitchFamily="18" charset="0"/>
              </a:defRPr>
            </a:lvl9pPr>
          </a:lstStyle>
          <a:p>
            <a:pPr lvl="1" algn="l">
              <a:lnSpc>
                <a:spcPct val="120000"/>
              </a:lnSpc>
              <a:spcBef>
                <a:spcPts val="900"/>
              </a:spcBef>
              <a:spcAft>
                <a:spcPts val="0"/>
              </a:spcAft>
              <a:buClr>
                <a:srgbClr val="CC0000"/>
              </a:buClr>
              <a:buSzPct val="80000"/>
              <a:buFont typeface="Wingdings" pitchFamily="2" charset="2"/>
              <a:buChar char="u"/>
            </a:pPr>
            <a:r>
              <a:rPr lang="en-US" sz="2200" b="0" i="0" dirty="0" smtClean="0">
                <a:effectLst/>
                <a:latin typeface="Liberation Sans" panose="020B0604020202020204" pitchFamily="34" charset="0"/>
              </a:rPr>
              <a:t>Inventory </a:t>
            </a:r>
            <a:r>
              <a:rPr lang="en-US" sz="2200" b="0" i="0" dirty="0">
                <a:effectLst/>
                <a:latin typeface="Liberation Sans" panose="020B0604020202020204" pitchFamily="34" charset="0"/>
              </a:rPr>
              <a:t>is </a:t>
            </a:r>
            <a:r>
              <a:rPr lang="en-US" sz="2200" b="0" i="0" dirty="0" smtClean="0">
                <a:effectLst/>
                <a:latin typeface="Liberation Sans" panose="020B0604020202020204" pitchFamily="34" charset="0"/>
              </a:rPr>
              <a:t>classified </a:t>
            </a:r>
            <a:r>
              <a:rPr lang="en-US" sz="2200" b="0" i="0" dirty="0">
                <a:effectLst/>
                <a:latin typeface="Liberation Sans" panose="020B0604020202020204" pitchFamily="34" charset="0"/>
              </a:rPr>
              <a:t>in the balance sheet as a </a:t>
            </a:r>
            <a:r>
              <a:rPr lang="en-US" sz="2200" b="0" i="0" dirty="0" smtClean="0">
                <a:effectLst/>
                <a:latin typeface="Liberation Sans" panose="020B0604020202020204" pitchFamily="34" charset="0"/>
              </a:rPr>
              <a:t>current asset </a:t>
            </a:r>
            <a:r>
              <a:rPr lang="en-US" sz="2200" b="0" i="0" dirty="0">
                <a:effectLst/>
                <a:latin typeface="Liberation Sans" panose="020B0604020202020204" pitchFamily="34" charset="0"/>
              </a:rPr>
              <a:t>immediately below receivables. </a:t>
            </a:r>
            <a:endParaRPr lang="en-US" sz="2200" b="0" i="0" dirty="0" smtClean="0">
              <a:effectLst/>
              <a:latin typeface="Liberation Sans" panose="020B0604020202020204" pitchFamily="34" charset="0"/>
            </a:endParaRPr>
          </a:p>
          <a:p>
            <a:pPr lvl="1" algn="l">
              <a:lnSpc>
                <a:spcPct val="120000"/>
              </a:lnSpc>
              <a:spcBef>
                <a:spcPts val="900"/>
              </a:spcBef>
              <a:spcAft>
                <a:spcPts val="0"/>
              </a:spcAft>
              <a:buClr>
                <a:srgbClr val="CC0000"/>
              </a:buClr>
              <a:buSzPct val="80000"/>
              <a:buFont typeface="Wingdings" pitchFamily="2" charset="2"/>
              <a:buChar char="u"/>
            </a:pPr>
            <a:r>
              <a:rPr lang="en-US" sz="2200" b="0" i="0" dirty="0" smtClean="0">
                <a:effectLst/>
                <a:latin typeface="Liberation Sans" panose="020B0604020202020204" pitchFamily="34" charset="0"/>
              </a:rPr>
              <a:t>In </a:t>
            </a:r>
            <a:r>
              <a:rPr lang="en-US" sz="2200" b="0" i="0" dirty="0">
                <a:effectLst/>
                <a:latin typeface="Liberation Sans" panose="020B0604020202020204" pitchFamily="34" charset="0"/>
              </a:rPr>
              <a:t>a multiple-step income statement, cost </a:t>
            </a:r>
            <a:r>
              <a:rPr lang="en-US" sz="2200" b="0" i="0" dirty="0" smtClean="0">
                <a:effectLst/>
                <a:latin typeface="Liberation Sans" panose="020B0604020202020204" pitchFamily="34" charset="0"/>
              </a:rPr>
              <a:t>of goods </a:t>
            </a:r>
            <a:r>
              <a:rPr lang="en-US" sz="2200" b="0" i="0" dirty="0">
                <a:effectLst/>
                <a:latin typeface="Liberation Sans" panose="020B0604020202020204" pitchFamily="34" charset="0"/>
              </a:rPr>
              <a:t>sold is subtracted from net sales. </a:t>
            </a:r>
            <a:endParaRPr lang="en-US" sz="2200" b="0" i="0" dirty="0" smtClean="0">
              <a:effectLst/>
              <a:latin typeface="Liberation Sans" panose="020B0604020202020204" pitchFamily="34" charset="0"/>
            </a:endParaRPr>
          </a:p>
          <a:p>
            <a:pPr lvl="1" algn="l">
              <a:lnSpc>
                <a:spcPct val="120000"/>
              </a:lnSpc>
              <a:spcBef>
                <a:spcPts val="900"/>
              </a:spcBef>
              <a:spcAft>
                <a:spcPts val="0"/>
              </a:spcAft>
              <a:buClr>
                <a:srgbClr val="CC0000"/>
              </a:buClr>
              <a:buSzPct val="80000"/>
              <a:buFont typeface="Wingdings" pitchFamily="2" charset="2"/>
              <a:buChar char="u"/>
            </a:pPr>
            <a:r>
              <a:rPr lang="en-US" sz="2200" b="0" i="0" dirty="0" smtClean="0">
                <a:effectLst/>
                <a:latin typeface="Liberation Sans" panose="020B0604020202020204" pitchFamily="34" charset="0"/>
              </a:rPr>
              <a:t>There </a:t>
            </a:r>
            <a:r>
              <a:rPr lang="en-US" sz="2200" b="0" i="0" dirty="0">
                <a:effectLst/>
                <a:latin typeface="Liberation Sans" panose="020B0604020202020204" pitchFamily="34" charset="0"/>
              </a:rPr>
              <a:t>also should be disclosure of </a:t>
            </a:r>
            <a:endParaRPr lang="en-US" sz="2200" b="0" i="0" dirty="0" smtClean="0">
              <a:effectLst/>
              <a:latin typeface="Liberation Sans" panose="020B0604020202020204" pitchFamily="34" charset="0"/>
            </a:endParaRPr>
          </a:p>
          <a:p>
            <a:pPr marL="1377950" lvl="2" indent="-463550" algn="l">
              <a:lnSpc>
                <a:spcPct val="120000"/>
              </a:lnSpc>
              <a:spcBef>
                <a:spcPts val="900"/>
              </a:spcBef>
              <a:spcAft>
                <a:spcPts val="0"/>
              </a:spcAft>
              <a:buClr>
                <a:schemeClr val="tx1"/>
              </a:buClr>
              <a:buSzPct val="100000"/>
              <a:buFont typeface="+mj-lt"/>
              <a:buAutoNum type="arabicPeriod"/>
            </a:pPr>
            <a:r>
              <a:rPr lang="en-US" sz="2100" b="0" i="0" dirty="0" smtClean="0">
                <a:effectLst/>
                <a:latin typeface="Liberation Sans" panose="020B0604020202020204" pitchFamily="34" charset="0"/>
              </a:rPr>
              <a:t>the major </a:t>
            </a:r>
            <a:r>
              <a:rPr lang="en-US" sz="2100" b="0" i="0" dirty="0">
                <a:effectLst/>
                <a:latin typeface="Liberation Sans" panose="020B0604020202020204" pitchFamily="34" charset="0"/>
              </a:rPr>
              <a:t>inventory </a:t>
            </a:r>
            <a:r>
              <a:rPr lang="en-US" sz="2100" b="0" i="0" dirty="0" smtClean="0">
                <a:effectLst/>
                <a:latin typeface="Liberation Sans" panose="020B0604020202020204" pitchFamily="34" charset="0"/>
              </a:rPr>
              <a:t>classifications</a:t>
            </a:r>
            <a:r>
              <a:rPr lang="en-US" sz="2100" b="0" i="0" dirty="0">
                <a:effectLst/>
                <a:latin typeface="Liberation Sans" panose="020B0604020202020204" pitchFamily="34" charset="0"/>
              </a:rPr>
              <a:t>, </a:t>
            </a:r>
            <a:endParaRPr lang="en-US" sz="2100" b="0" i="0" dirty="0" smtClean="0">
              <a:effectLst/>
              <a:latin typeface="Liberation Sans" panose="020B0604020202020204" pitchFamily="34" charset="0"/>
            </a:endParaRPr>
          </a:p>
          <a:p>
            <a:pPr marL="1377950" lvl="2" indent="-463550" algn="l">
              <a:lnSpc>
                <a:spcPct val="120000"/>
              </a:lnSpc>
              <a:spcBef>
                <a:spcPts val="900"/>
              </a:spcBef>
              <a:spcAft>
                <a:spcPts val="0"/>
              </a:spcAft>
              <a:buClr>
                <a:schemeClr val="tx1"/>
              </a:buClr>
              <a:buSzPct val="100000"/>
              <a:buFont typeface="+mj-lt"/>
              <a:buAutoNum type="arabicPeriod"/>
            </a:pPr>
            <a:r>
              <a:rPr lang="en-US" sz="2100" b="0" i="0" dirty="0" smtClean="0">
                <a:effectLst/>
                <a:latin typeface="Liberation Sans" panose="020B0604020202020204" pitchFamily="34" charset="0"/>
              </a:rPr>
              <a:t>the </a:t>
            </a:r>
            <a:r>
              <a:rPr lang="en-US" sz="2100" b="0" i="0" dirty="0">
                <a:effectLst/>
                <a:latin typeface="Liberation Sans" panose="020B0604020202020204" pitchFamily="34" charset="0"/>
              </a:rPr>
              <a:t>basis of accounting (cost, or </a:t>
            </a:r>
            <a:r>
              <a:rPr lang="en-US" sz="2100" b="0" i="0" dirty="0" smtClean="0">
                <a:effectLst/>
                <a:latin typeface="Liberation Sans" panose="020B0604020202020204" pitchFamily="34" charset="0"/>
              </a:rPr>
              <a:t>lower-of-cost-or-market</a:t>
            </a:r>
            <a:r>
              <a:rPr lang="en-US" sz="2100" b="0" i="0" dirty="0">
                <a:effectLst/>
                <a:latin typeface="Liberation Sans" panose="020B0604020202020204" pitchFamily="34" charset="0"/>
              </a:rPr>
              <a:t>), and </a:t>
            </a:r>
            <a:endParaRPr lang="en-US" sz="2100" b="0" i="0" dirty="0" smtClean="0">
              <a:effectLst/>
              <a:latin typeface="Liberation Sans" panose="020B0604020202020204" pitchFamily="34" charset="0"/>
            </a:endParaRPr>
          </a:p>
          <a:p>
            <a:pPr marL="1377950" lvl="2" indent="-463550" algn="l">
              <a:lnSpc>
                <a:spcPct val="120000"/>
              </a:lnSpc>
              <a:spcBef>
                <a:spcPts val="900"/>
              </a:spcBef>
              <a:spcAft>
                <a:spcPts val="0"/>
              </a:spcAft>
              <a:buClr>
                <a:schemeClr val="tx1"/>
              </a:buClr>
              <a:buSzPct val="100000"/>
              <a:buFont typeface="+mj-lt"/>
              <a:buAutoNum type="arabicPeriod"/>
            </a:pPr>
            <a:r>
              <a:rPr lang="en-US" sz="2100" b="0" i="0" dirty="0" smtClean="0">
                <a:effectLst/>
                <a:latin typeface="Liberation Sans" panose="020B0604020202020204" pitchFamily="34" charset="0"/>
              </a:rPr>
              <a:t>the </a:t>
            </a:r>
            <a:r>
              <a:rPr lang="en-US" sz="2100" b="0" i="0" dirty="0">
                <a:effectLst/>
                <a:latin typeface="Liberation Sans" panose="020B0604020202020204" pitchFamily="34" charset="0"/>
              </a:rPr>
              <a:t>cost method (FIFO, LIFO, or average-cost).</a:t>
            </a:r>
            <a:endParaRPr lang="en-US" altLang="en-US" sz="2100" b="0" i="0" dirty="0">
              <a:effectLst/>
              <a:latin typeface="Liberation Sans" panose="020B0604020202020204" pitchFamily="34" charset="0"/>
            </a:endParaRPr>
          </a:p>
        </p:txBody>
      </p:sp>
      <p:sp>
        <p:nvSpPr>
          <p:cNvPr id="8" name="Isosceles Triangle 7"/>
          <p:cNvSpPr/>
          <p:nvPr/>
        </p:nvSpPr>
        <p:spPr bwMode="auto">
          <a:xfrm rot="5400000">
            <a:off x="1917401" y="616061"/>
            <a:ext cx="338931" cy="329406"/>
          </a:xfrm>
          <a:prstGeom prst="triangle">
            <a:avLst/>
          </a:prstGeom>
          <a:solidFill>
            <a:srgbClr val="003399"/>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sp>
        <p:nvSpPr>
          <p:cNvPr id="9" name="TextBox 8"/>
          <p:cNvSpPr txBox="1"/>
          <p:nvPr/>
        </p:nvSpPr>
        <p:spPr>
          <a:xfrm>
            <a:off x="228600" y="465160"/>
            <a:ext cx="173374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defPPr>
              <a:defRPr lang="en-US"/>
            </a:defPPr>
            <a:lvl1pPr algn="ctr">
              <a:spcBef>
                <a:spcPct val="50000"/>
              </a:spcBef>
              <a:defRPr i="0">
                <a:solidFill>
                  <a:srgbClr val="E20000"/>
                </a:solidFill>
                <a:effectLst/>
                <a:latin typeface="Arial" charset="0"/>
              </a:defRPr>
            </a:lvl1pPr>
            <a:lvl2pPr marL="742950" indent="-285750" algn="ctr">
              <a:defRPr sz="2400">
                <a:solidFill>
                  <a:schemeClr val="tx1"/>
                </a:solidFill>
                <a:latin typeface="Times New Roman" pitchFamily="18" charset="0"/>
              </a:defRPr>
            </a:lvl2pPr>
            <a:lvl3pPr marL="1143000" indent="-228600" algn="ctr">
              <a:defRPr sz="2400">
                <a:solidFill>
                  <a:schemeClr val="tx1"/>
                </a:solidFill>
                <a:latin typeface="Times New Roman" pitchFamily="18" charset="0"/>
              </a:defRPr>
            </a:lvl3pPr>
            <a:lvl4pPr marL="1600200" indent="-228600" algn="ctr">
              <a:defRPr sz="2400">
                <a:solidFill>
                  <a:schemeClr val="tx1"/>
                </a:solidFill>
                <a:latin typeface="Times New Roman" pitchFamily="18" charset="0"/>
              </a:defRPr>
            </a:lvl4pPr>
            <a:lvl5pPr marL="2057400" indent="-228600" algn="ctr">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sz="1800" b="1" dirty="0">
                <a:solidFill>
                  <a:srgbClr val="CC0000"/>
                </a:solidFill>
                <a:latin typeface="Liberation Sans" panose="020B0604020202020204" pitchFamily="34" charset="0"/>
              </a:rPr>
              <a:t>LEARNING OBJECTIVE</a:t>
            </a:r>
          </a:p>
        </p:txBody>
      </p:sp>
      <p:sp>
        <p:nvSpPr>
          <p:cNvPr id="10" name="Rounded Rectangle 9"/>
          <p:cNvSpPr/>
          <p:nvPr/>
        </p:nvSpPr>
        <p:spPr bwMode="auto">
          <a:xfrm>
            <a:off x="2880317" y="330348"/>
            <a:ext cx="5958883" cy="941945"/>
          </a:xfrm>
          <a:prstGeom prst="roundRect">
            <a:avLst/>
          </a:prstGeom>
          <a:solidFill>
            <a:srgbClr val="0066CC"/>
          </a:solidFill>
          <a:ln w="12700" cap="sq" cmpd="sng" algn="ctr">
            <a:noFill/>
            <a:prstDash val="solid"/>
            <a:round/>
            <a:headEnd type="none" w="sm" len="sm"/>
            <a:tailEnd type="none" w="sm" len="sm"/>
          </a:ln>
          <a:effectLst>
            <a:innerShdw blurRad="114300">
              <a:prstClr val="black"/>
            </a:innerShdw>
          </a:effectLst>
        </p:spPr>
        <p:txBody>
          <a:bodyPr vert="horz" wrap="square" lIns="91440" tIns="45720" rIns="91440" bIns="91440" numCol="1" rtlCol="0" anchor="ctr" anchorCtr="0" compatLnSpc="1">
            <a:prstTxWarp prst="textNoShape">
              <a:avLst/>
            </a:prstTxWarp>
            <a:noAutofit/>
          </a:bodyPr>
          <a:lstStyle/>
          <a:p>
            <a:pPr marL="53975"/>
            <a:r>
              <a:rPr lang="en-US" sz="2400" i="0" dirty="0" smtClean="0">
                <a:solidFill>
                  <a:schemeClr val="accent3"/>
                </a:solidFill>
                <a:latin typeface="Liberation Sans" panose="020B0604020202020204" pitchFamily="34" charset="0"/>
              </a:rPr>
              <a:t>Explain the statement presentation and analysis of inventory.</a:t>
            </a:r>
            <a:endParaRPr lang="en-US" sz="2400" i="0" dirty="0">
              <a:solidFill>
                <a:schemeClr val="accent3"/>
              </a:solidFill>
              <a:latin typeface="Liberation Sans" panose="020B0604020202020204" pitchFamily="34" charset="0"/>
            </a:endParaRPr>
          </a:p>
        </p:txBody>
      </p:sp>
      <p:sp>
        <p:nvSpPr>
          <p:cNvPr id="11" name="TextBox 10"/>
          <p:cNvSpPr txBox="1"/>
          <p:nvPr/>
        </p:nvSpPr>
        <p:spPr>
          <a:xfrm>
            <a:off x="2210626" y="426570"/>
            <a:ext cx="554182" cy="707886"/>
          </a:xfrm>
          <a:prstGeom prst="rect">
            <a:avLst/>
          </a:prstGeom>
          <a:noFill/>
        </p:spPr>
        <p:txBody>
          <a:bodyPr wrap="square" rtlCol="0">
            <a:spAutoFit/>
          </a:bodyPr>
          <a:lstStyle/>
          <a:p>
            <a:pPr algn="ctr"/>
            <a:r>
              <a:rPr lang="en-US" sz="4000" b="1" i="0" dirty="0" smtClean="0">
                <a:solidFill>
                  <a:srgbClr val="CC0000"/>
                </a:solidFill>
                <a:effectLst/>
                <a:latin typeface="Liberation Sans" panose="020B0604020202020204" pitchFamily="34" charset="0"/>
              </a:rPr>
              <a:t>3</a:t>
            </a:r>
            <a:endParaRPr lang="en-US" sz="4000" b="1" i="0" dirty="0">
              <a:solidFill>
                <a:srgbClr val="CC0000"/>
              </a:solidFill>
              <a:effectLst/>
              <a:latin typeface="Liberation Sans" panose="020B0604020202020204" pitchFamily="34" charset="0"/>
            </a:endParaRPr>
          </a:p>
        </p:txBody>
      </p:sp>
      <p:cxnSp>
        <p:nvCxnSpPr>
          <p:cNvPr id="12" name="Straight Connector 11"/>
          <p:cNvCxnSpPr/>
          <p:nvPr/>
        </p:nvCxnSpPr>
        <p:spPr bwMode="auto">
          <a:xfrm flipH="1">
            <a:off x="1905000" y="338012"/>
            <a:ext cx="1" cy="912801"/>
          </a:xfrm>
          <a:prstGeom prst="line">
            <a:avLst/>
          </a:prstGeom>
          <a:solidFill>
            <a:schemeClr val="accent1"/>
          </a:solidFill>
          <a:ln w="38100" cap="sq" cmpd="sng" algn="ctr">
            <a:solidFill>
              <a:schemeClr val="tx1"/>
            </a:solidFill>
            <a:prstDash val="solid"/>
            <a:round/>
            <a:headEnd type="none" w="sm" len="sm"/>
            <a:tailEnd type="none" w="sm" len="sm"/>
          </a:ln>
          <a:effectLst/>
        </p:spPr>
      </p:cxnSp>
      <p:sp>
        <p:nvSpPr>
          <p:cNvPr id="13"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3 </a:t>
            </a:r>
            <a:endParaRPr lang="en-US" altLang="en-US" dirty="0"/>
          </a:p>
        </p:txBody>
      </p:sp>
    </p:spTree>
  </p:cSld>
  <p:clrMapOvr>
    <a:masterClrMapping/>
  </p:clrMapOvr>
  <p:transition>
    <p:wipe dir="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14"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b="1" i="0" dirty="0" smtClean="0">
                <a:solidFill>
                  <a:schemeClr val="tx2">
                    <a:lumMod val="50000"/>
                  </a:schemeClr>
                </a:solidFill>
                <a:effectLst/>
                <a:latin typeface="Liberation Sans" panose="020B0604020202020204" pitchFamily="34" charset="0"/>
              </a:rPr>
              <a:t>PRESENTATION</a:t>
            </a:r>
            <a:endParaRPr lang="en-US" altLang="en-US" sz="3200" b="1" i="0" dirty="0">
              <a:solidFill>
                <a:schemeClr val="tx2">
                  <a:lumMod val="50000"/>
                </a:schemeClr>
              </a:solidFill>
              <a:effectLst/>
              <a:latin typeface="Liberation Sans" panose="020B0604020202020204" pitchFamily="34" charset="0"/>
            </a:endParaRPr>
          </a:p>
        </p:txBody>
      </p:sp>
      <p:pic>
        <p:nvPicPr>
          <p:cNvPr id="2918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295400"/>
            <a:ext cx="8534400" cy="4423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55896" y="5759439"/>
            <a:ext cx="2743200" cy="461665"/>
          </a:xfrm>
          <a:prstGeom prst="rect">
            <a:avLst/>
          </a:prstGeom>
          <a:noFill/>
          <a:ln w="28575" cap="sq" algn="ctr">
            <a:noFill/>
            <a:miter lim="800000"/>
            <a:headEnd/>
            <a:tailEnd/>
          </a:ln>
          <a:effectLst/>
        </p:spPr>
        <p:txBody>
          <a:bodyPr wrap="square">
            <a:spAutoFit/>
          </a:bodyPr>
          <a:lstStyle/>
          <a:p>
            <a:r>
              <a:rPr lang="en-US" sz="1200" i="0" dirty="0">
                <a:solidFill>
                  <a:schemeClr val="tx1"/>
                </a:solidFill>
                <a:effectLst/>
                <a:latin typeface="Liberation Sans" panose="020B0604020202020204" pitchFamily="34" charset="0"/>
              </a:rPr>
              <a:t>ILLUSTRATION 6-15</a:t>
            </a:r>
          </a:p>
          <a:p>
            <a:r>
              <a:rPr lang="en-US" sz="1200" b="0" i="0" dirty="0">
                <a:solidFill>
                  <a:schemeClr val="tx1"/>
                </a:solidFill>
                <a:effectLst/>
                <a:latin typeface="Liberation Sans" panose="020B0604020202020204" pitchFamily="34" charset="0"/>
              </a:rPr>
              <a:t>Inventory </a:t>
            </a:r>
            <a:r>
              <a:rPr lang="en-US" sz="1200" b="0" i="0" dirty="0" smtClean="0">
                <a:solidFill>
                  <a:schemeClr val="tx1"/>
                </a:solidFill>
                <a:effectLst/>
                <a:latin typeface="Liberation Sans" panose="020B0604020202020204" pitchFamily="34" charset="0"/>
              </a:rPr>
              <a:t>disclosures by </a:t>
            </a:r>
            <a:r>
              <a:rPr lang="en-US" sz="1200" b="0" i="0" dirty="0">
                <a:solidFill>
                  <a:schemeClr val="tx1"/>
                </a:solidFill>
                <a:effectLst/>
                <a:latin typeface="Liberation Sans" panose="020B0604020202020204" pitchFamily="34" charset="0"/>
              </a:rPr>
              <a:t>Wal-Mart</a:t>
            </a:r>
          </a:p>
        </p:txBody>
      </p:sp>
      <p:sp>
        <p:nvSpPr>
          <p:cNvPr id="6"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3 </a:t>
            </a:r>
            <a:endParaRPr lang="en-US" altLang="en-US" dirty="0"/>
          </a:p>
        </p:txBody>
      </p:sp>
    </p:spTree>
    <p:extLst>
      <p:ext uri="{BB962C8B-B14F-4D97-AF65-F5344CB8AC3E}">
        <p14:creationId xmlns:p14="http://schemas.microsoft.com/office/powerpoint/2010/main" val="836110377"/>
      </p:ext>
    </p:extLst>
  </p:cSld>
  <p:clrMapOvr>
    <a:masterClrMapping/>
  </p:clrMapOvr>
  <p:transition>
    <p:wipe dir="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5"/>
          <p:cNvSpPr txBox="1">
            <a:spLocks noChangeArrowheads="1"/>
          </p:cNvSpPr>
          <p:nvPr/>
        </p:nvSpPr>
        <p:spPr bwMode="auto">
          <a:xfrm>
            <a:off x="228600" y="1295400"/>
            <a:ext cx="6553200" cy="5144422"/>
          </a:xfrm>
          <a:prstGeom prst="rect">
            <a:avLst/>
          </a:prstGeom>
          <a:solidFill>
            <a:schemeClr val="bg1"/>
          </a:solidFill>
          <a:ln>
            <a:noFill/>
          </a:ln>
          <a:effectLst/>
          <a:extLst>
            <a:ext uri="{91240B29-F687-4F45-9708-019B960494DF}">
              <a14:hiddenLine xmlns:a14="http://schemas.microsoft.com/office/drawing/2010/main" w="38100" cap="sq">
                <a:solidFill>
                  <a:srgbClr val="800000"/>
                </a:solidFill>
                <a:miter lim="800000"/>
                <a:headEnd type="none" w="sm" len="sm"/>
                <a:tailEnd type="none" w="sm" len="sm"/>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square">
            <a:spAutoFit/>
          </a:bodyPr>
          <a:lstStyle>
            <a:lvl1pPr algn="ctr">
              <a:defRPr sz="2400">
                <a:solidFill>
                  <a:schemeClr val="tx1"/>
                </a:solidFill>
                <a:latin typeface="Times New Roman" pitchFamily="18" charset="0"/>
              </a:defRPr>
            </a:lvl1pPr>
            <a:lvl2pPr marL="692150" indent="-457200" algn="ctr">
              <a:defRPr sz="2400">
                <a:solidFill>
                  <a:schemeClr val="tx1"/>
                </a:solidFill>
                <a:latin typeface="Times New Roman" pitchFamily="18" charset="0"/>
              </a:defRPr>
            </a:lvl2pPr>
            <a:lvl3pPr marL="1143000" algn="ctr">
              <a:defRPr sz="2400">
                <a:solidFill>
                  <a:schemeClr val="tx1"/>
                </a:solidFill>
                <a:latin typeface="Times New Roman" pitchFamily="18" charset="0"/>
              </a:defRPr>
            </a:lvl3pPr>
            <a:lvl4pPr algn="ctr">
              <a:defRPr sz="2400">
                <a:solidFill>
                  <a:schemeClr val="tx1"/>
                </a:solidFill>
                <a:latin typeface="Times New Roman" pitchFamily="18" charset="0"/>
              </a:defRPr>
            </a:lvl4pPr>
            <a:lvl5pPr algn="ctr">
              <a:defRPr sz="2400">
                <a:solidFill>
                  <a:schemeClr val="tx1"/>
                </a:solidFill>
                <a:latin typeface="Times New Roman" pitchFamily="18" charset="0"/>
              </a:defRPr>
            </a:lvl5pPr>
            <a:lvl6pPr algn="ctr" eaLnBrk="0" fontAlgn="base" hangingPunct="0">
              <a:spcBef>
                <a:spcPct val="0"/>
              </a:spcBef>
              <a:spcAft>
                <a:spcPct val="0"/>
              </a:spcAft>
              <a:defRPr sz="2400">
                <a:solidFill>
                  <a:schemeClr val="tx1"/>
                </a:solidFill>
                <a:latin typeface="Times New Roman" pitchFamily="18" charset="0"/>
              </a:defRPr>
            </a:lvl6pPr>
            <a:lvl7pPr algn="ctr" eaLnBrk="0" fontAlgn="base" hangingPunct="0">
              <a:spcBef>
                <a:spcPct val="0"/>
              </a:spcBef>
              <a:spcAft>
                <a:spcPct val="0"/>
              </a:spcAft>
              <a:defRPr sz="2400">
                <a:solidFill>
                  <a:schemeClr val="tx1"/>
                </a:solidFill>
                <a:latin typeface="Times New Roman" pitchFamily="18" charset="0"/>
              </a:defRPr>
            </a:lvl7pPr>
            <a:lvl8pPr algn="ctr" eaLnBrk="0" fontAlgn="base" hangingPunct="0">
              <a:spcBef>
                <a:spcPct val="0"/>
              </a:spcBef>
              <a:spcAft>
                <a:spcPct val="0"/>
              </a:spcAft>
              <a:defRPr sz="2400">
                <a:solidFill>
                  <a:schemeClr val="tx1"/>
                </a:solidFill>
                <a:latin typeface="Times New Roman" pitchFamily="18" charset="0"/>
              </a:defRPr>
            </a:lvl8pPr>
            <a:lvl9pPr algn="ctr" eaLnBrk="0" fontAlgn="base" hangingPunct="0">
              <a:spcBef>
                <a:spcPct val="0"/>
              </a:spcBef>
              <a:spcAft>
                <a:spcPct val="0"/>
              </a:spcAft>
              <a:defRPr sz="2400">
                <a:solidFill>
                  <a:schemeClr val="tx1"/>
                </a:solidFill>
                <a:latin typeface="Times New Roman" pitchFamily="18" charset="0"/>
              </a:defRPr>
            </a:lvl9pPr>
          </a:lstStyle>
          <a:p>
            <a:pPr algn="l">
              <a:spcBef>
                <a:spcPts val="900"/>
              </a:spcBef>
              <a:spcAft>
                <a:spcPts val="0"/>
              </a:spcAft>
              <a:buSzPct val="80000"/>
            </a:pPr>
            <a:r>
              <a:rPr lang="en-US" altLang="en-US" sz="2300" b="0" i="0" dirty="0">
                <a:effectLst/>
                <a:latin typeface="Liberation Sans" panose="020B0604020202020204" pitchFamily="34" charset="0"/>
              </a:rPr>
              <a:t>When the value of inventory is </a:t>
            </a:r>
            <a:endParaRPr lang="en-US" altLang="en-US" sz="2300" b="0" i="0" dirty="0" smtClean="0">
              <a:effectLst/>
              <a:latin typeface="Liberation Sans" panose="020B0604020202020204" pitchFamily="34" charset="0"/>
            </a:endParaRPr>
          </a:p>
          <a:p>
            <a:pPr algn="l">
              <a:spcBef>
                <a:spcPts val="900"/>
              </a:spcBef>
              <a:spcAft>
                <a:spcPts val="0"/>
              </a:spcAft>
              <a:buSzPct val="80000"/>
            </a:pPr>
            <a:r>
              <a:rPr lang="en-US" altLang="en-US" sz="2300" b="0" i="0" dirty="0" smtClean="0">
                <a:effectLst/>
                <a:latin typeface="Liberation Sans" panose="020B0604020202020204" pitchFamily="34" charset="0"/>
              </a:rPr>
              <a:t>lower </a:t>
            </a:r>
            <a:r>
              <a:rPr lang="en-US" altLang="en-US" sz="2300" b="0" i="0" dirty="0">
                <a:effectLst/>
                <a:latin typeface="Liberation Sans" panose="020B0604020202020204" pitchFamily="34" charset="0"/>
              </a:rPr>
              <a:t>than its </a:t>
            </a:r>
            <a:r>
              <a:rPr lang="en-US" altLang="en-US" sz="2300" b="0" i="0" dirty="0" smtClean="0">
                <a:effectLst/>
                <a:latin typeface="Liberation Sans" panose="020B0604020202020204" pitchFamily="34" charset="0"/>
              </a:rPr>
              <a:t>cost.</a:t>
            </a:r>
            <a:endParaRPr lang="en-US" altLang="en-US" sz="2300" b="0" i="0" dirty="0">
              <a:effectLst/>
              <a:latin typeface="Liberation Sans" panose="020B0604020202020204" pitchFamily="34" charset="0"/>
            </a:endParaRPr>
          </a:p>
          <a:p>
            <a:pPr lvl="1" algn="l">
              <a:lnSpc>
                <a:spcPct val="125000"/>
              </a:lnSpc>
              <a:spcBef>
                <a:spcPts val="900"/>
              </a:spcBef>
              <a:spcAft>
                <a:spcPts val="0"/>
              </a:spcAft>
              <a:buClr>
                <a:srgbClr val="CC0000"/>
              </a:buClr>
              <a:buSzPct val="80000"/>
              <a:buFont typeface="Wingdings" pitchFamily="2" charset="2"/>
              <a:buChar char="u"/>
            </a:pPr>
            <a:r>
              <a:rPr lang="en-US" sz="2200" b="0" i="0" dirty="0" smtClean="0">
                <a:effectLst/>
                <a:latin typeface="Liberation Sans" panose="020B0604020202020204" pitchFamily="34" charset="0"/>
              </a:rPr>
              <a:t>Applied to items </a:t>
            </a:r>
            <a:r>
              <a:rPr lang="en-US" sz="2200" b="0" i="0" dirty="0">
                <a:effectLst/>
                <a:latin typeface="Liberation Sans" panose="020B0604020202020204" pitchFamily="34" charset="0"/>
              </a:rPr>
              <a:t>in inventory after </a:t>
            </a:r>
            <a:r>
              <a:rPr lang="en-US" sz="2200" b="0" i="0" dirty="0" smtClean="0">
                <a:effectLst/>
                <a:latin typeface="Liberation Sans" panose="020B0604020202020204" pitchFamily="34" charset="0"/>
              </a:rPr>
              <a:t>the company has </a:t>
            </a:r>
            <a:r>
              <a:rPr lang="en-US" sz="2200" b="0" i="0" dirty="0">
                <a:effectLst/>
                <a:latin typeface="Liberation Sans" panose="020B0604020202020204" pitchFamily="34" charset="0"/>
              </a:rPr>
              <a:t>used one of </a:t>
            </a:r>
            <a:r>
              <a:rPr lang="en-US" sz="2200" b="0" i="0" dirty="0" smtClean="0">
                <a:effectLst/>
                <a:latin typeface="Liberation Sans" panose="020B0604020202020204" pitchFamily="34" charset="0"/>
              </a:rPr>
              <a:t>the cost flow </a:t>
            </a:r>
            <a:r>
              <a:rPr lang="en-US" sz="2200" b="0" i="0" dirty="0">
                <a:effectLst/>
                <a:latin typeface="Liberation Sans" panose="020B0604020202020204" pitchFamily="34" charset="0"/>
              </a:rPr>
              <a:t>methods (</a:t>
            </a:r>
            <a:r>
              <a:rPr lang="en-US" sz="2200" b="0" i="0" dirty="0" smtClean="0">
                <a:effectLst/>
                <a:latin typeface="Liberation Sans" panose="020B0604020202020204" pitchFamily="34" charset="0"/>
              </a:rPr>
              <a:t>specific identification</a:t>
            </a:r>
            <a:r>
              <a:rPr lang="en-US" sz="2200" b="0" i="0" dirty="0">
                <a:effectLst/>
                <a:latin typeface="Liberation Sans" panose="020B0604020202020204" pitchFamily="34" charset="0"/>
              </a:rPr>
              <a:t>, FIFO, LIFO, or average-cost) to </a:t>
            </a:r>
            <a:r>
              <a:rPr lang="en-US" sz="2200" b="0" i="0" dirty="0" smtClean="0">
                <a:effectLst/>
                <a:latin typeface="Liberation Sans" panose="020B0604020202020204" pitchFamily="34" charset="0"/>
              </a:rPr>
              <a:t>determine cost.</a:t>
            </a:r>
          </a:p>
          <a:p>
            <a:pPr lvl="1" algn="l">
              <a:lnSpc>
                <a:spcPct val="125000"/>
              </a:lnSpc>
              <a:spcBef>
                <a:spcPts val="900"/>
              </a:spcBef>
              <a:spcAft>
                <a:spcPts val="0"/>
              </a:spcAft>
              <a:buClr>
                <a:srgbClr val="CC0000"/>
              </a:buClr>
              <a:buSzPct val="80000"/>
              <a:buFont typeface="Wingdings" pitchFamily="2" charset="2"/>
              <a:buChar char="u"/>
            </a:pPr>
            <a:r>
              <a:rPr lang="en-US" altLang="en-US" sz="2200" b="0" i="0" dirty="0">
                <a:effectLst/>
                <a:latin typeface="Liberation Sans" panose="020B0604020202020204" pitchFamily="34" charset="0"/>
              </a:rPr>
              <a:t>Companies can </a:t>
            </a:r>
            <a:r>
              <a:rPr lang="en-US" altLang="en-US" sz="2200" i="0" dirty="0">
                <a:effectLst/>
                <a:latin typeface="Liberation Sans" panose="020B0604020202020204" pitchFamily="34" charset="0"/>
              </a:rPr>
              <a:t>“write down”</a:t>
            </a:r>
            <a:r>
              <a:rPr lang="en-US" altLang="en-US" sz="2200" b="0" i="0" dirty="0">
                <a:effectLst/>
                <a:latin typeface="Liberation Sans" panose="020B0604020202020204" pitchFamily="34" charset="0"/>
              </a:rPr>
              <a:t> the inventory to its market value in the period in which the price decline occurs.</a:t>
            </a:r>
          </a:p>
          <a:p>
            <a:pPr lvl="1" algn="l">
              <a:lnSpc>
                <a:spcPct val="125000"/>
              </a:lnSpc>
              <a:spcBef>
                <a:spcPts val="900"/>
              </a:spcBef>
              <a:spcAft>
                <a:spcPts val="0"/>
              </a:spcAft>
              <a:buClr>
                <a:srgbClr val="CC0000"/>
              </a:buClr>
              <a:buSzPct val="80000"/>
              <a:buFont typeface="Wingdings" pitchFamily="2" charset="2"/>
              <a:buChar char="u"/>
            </a:pPr>
            <a:r>
              <a:rPr lang="en-US" altLang="en-US" sz="2200" i="0" dirty="0" smtClean="0">
                <a:effectLst/>
                <a:latin typeface="Liberation Sans" panose="020B0604020202020204" pitchFamily="34" charset="0"/>
              </a:rPr>
              <a:t>Market </a:t>
            </a:r>
            <a:r>
              <a:rPr lang="en-US" altLang="en-US" sz="2200" i="0" dirty="0">
                <a:effectLst/>
                <a:latin typeface="Liberation Sans" panose="020B0604020202020204" pitchFamily="34" charset="0"/>
              </a:rPr>
              <a:t>value</a:t>
            </a:r>
            <a:r>
              <a:rPr lang="en-US" altLang="en-US" sz="2200" b="0" i="0" dirty="0">
                <a:effectLst/>
                <a:latin typeface="Liberation Sans" panose="020B0604020202020204" pitchFamily="34" charset="0"/>
              </a:rPr>
              <a:t> = </a:t>
            </a:r>
            <a:r>
              <a:rPr lang="en-US" altLang="en-US" sz="2200" i="0" dirty="0">
                <a:solidFill>
                  <a:schemeClr val="hlink"/>
                </a:solidFill>
                <a:effectLst/>
                <a:latin typeface="Liberation Sans" panose="020B0604020202020204" pitchFamily="34" charset="0"/>
              </a:rPr>
              <a:t>Replacement Cost</a:t>
            </a:r>
          </a:p>
          <a:p>
            <a:pPr lvl="1" algn="l">
              <a:lnSpc>
                <a:spcPct val="125000"/>
              </a:lnSpc>
              <a:spcBef>
                <a:spcPts val="900"/>
              </a:spcBef>
              <a:spcAft>
                <a:spcPts val="0"/>
              </a:spcAft>
              <a:buClr>
                <a:srgbClr val="CC0000"/>
              </a:buClr>
              <a:buSzPct val="80000"/>
              <a:buFont typeface="Wingdings" pitchFamily="2" charset="2"/>
              <a:buChar char="u"/>
            </a:pPr>
            <a:r>
              <a:rPr lang="en-US" altLang="en-US" sz="2200" b="0" i="0" dirty="0">
                <a:effectLst/>
                <a:latin typeface="Liberation Sans" panose="020B0604020202020204" pitchFamily="34" charset="0"/>
              </a:rPr>
              <a:t>Example of </a:t>
            </a:r>
            <a:r>
              <a:rPr lang="en-US" altLang="en-US" sz="2200" i="0" dirty="0">
                <a:effectLst/>
                <a:latin typeface="Liberation Sans" panose="020B0604020202020204" pitchFamily="34" charset="0"/>
              </a:rPr>
              <a:t>conservatism</a:t>
            </a:r>
            <a:r>
              <a:rPr lang="en-US" altLang="en-US" sz="2200" b="0" i="0" dirty="0">
                <a:effectLst/>
                <a:latin typeface="Liberation Sans" panose="020B0604020202020204" pitchFamily="34" charset="0"/>
              </a:rPr>
              <a:t>.</a:t>
            </a:r>
          </a:p>
        </p:txBody>
      </p:sp>
      <p:sp>
        <p:nvSpPr>
          <p:cNvPr id="15"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16"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buSzPct val="80000"/>
            </a:pPr>
            <a:r>
              <a:rPr lang="en-US" altLang="en-US" sz="3200" i="0" dirty="0" smtClean="0">
                <a:solidFill>
                  <a:srgbClr val="003B76"/>
                </a:solidFill>
                <a:effectLst/>
                <a:latin typeface="Liberation Sans" panose="020B0604020202020204" pitchFamily="34" charset="0"/>
              </a:rPr>
              <a:t>LOWER-OF-COST-OR-MARKET</a:t>
            </a:r>
            <a:endParaRPr lang="en-US" altLang="en-US" sz="3200" i="0" dirty="0">
              <a:solidFill>
                <a:srgbClr val="003B76"/>
              </a:solidFill>
              <a:effectLst/>
              <a:latin typeface="Liberation Sans" panose="020B0604020202020204" pitchFamily="34" charset="0"/>
            </a:endParaRPr>
          </a:p>
        </p:txBody>
      </p:sp>
      <p:sp>
        <p:nvSpPr>
          <p:cNvPr id="5"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3 </a:t>
            </a:r>
            <a:endParaRPr lang="en-US" altLang="en-US" dirty="0"/>
          </a:p>
        </p:txBody>
      </p:sp>
      <p:pic>
        <p:nvPicPr>
          <p:cNvPr id="290818" name="Picture 2" descr="Image result for fidget spinner on displa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73815" y="3657600"/>
            <a:ext cx="1917785" cy="2286000"/>
          </a:xfrm>
          <a:prstGeom prst="rect">
            <a:avLst/>
          </a:prstGeom>
          <a:noFill/>
          <a:extLst>
            <a:ext uri="{909E8E84-426E-40DD-AFC4-6F175D3DCCD1}">
              <a14:hiddenFill xmlns:a14="http://schemas.microsoft.com/office/drawing/2010/main">
                <a:solidFill>
                  <a:srgbClr val="FFFFFF"/>
                </a:solidFill>
              </a14:hiddenFill>
            </a:ext>
          </a:extLst>
        </p:spPr>
      </p:pic>
      <p:pic>
        <p:nvPicPr>
          <p:cNvPr id="290820" name="Picture 4" descr="Image result for fidget spinner on sa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1524000"/>
            <a:ext cx="3514725" cy="1295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9828776"/>
      </p:ext>
    </p:extLst>
  </p:cSld>
  <p:clrMapOvr>
    <a:masterClrMapping/>
  </p:clrMapOvr>
  <p:transition>
    <p:wipe dir="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7" name="Text Box 5"/>
          <p:cNvSpPr txBox="1">
            <a:spLocks noChangeArrowheads="1"/>
          </p:cNvSpPr>
          <p:nvPr/>
        </p:nvSpPr>
        <p:spPr bwMode="auto">
          <a:xfrm>
            <a:off x="609600" y="1295400"/>
            <a:ext cx="7772400" cy="13274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2400">
                <a:solidFill>
                  <a:schemeClr val="tx1"/>
                </a:solidFill>
                <a:latin typeface="Times New Roman" pitchFamily="18" charset="0"/>
              </a:defRPr>
            </a:lvl1pPr>
            <a:lvl2pPr marL="1028700" indent="-457200" algn="ctr">
              <a:defRPr sz="2400">
                <a:solidFill>
                  <a:schemeClr val="tx1"/>
                </a:solidFill>
                <a:latin typeface="Times New Roman" pitchFamily="18" charset="0"/>
              </a:defRPr>
            </a:lvl2pPr>
            <a:lvl3pPr marL="1544638" indent="-457200" algn="ctr">
              <a:defRPr sz="2400">
                <a:solidFill>
                  <a:schemeClr val="tx1"/>
                </a:solidFill>
                <a:latin typeface="Times New Roman" pitchFamily="18" charset="0"/>
              </a:defRPr>
            </a:lvl3pPr>
            <a:lvl4pPr marL="2116138" indent="-457200" algn="ctr">
              <a:defRPr sz="2400">
                <a:solidFill>
                  <a:schemeClr val="tx1"/>
                </a:solidFill>
                <a:latin typeface="Times New Roman" pitchFamily="18" charset="0"/>
              </a:defRPr>
            </a:lvl4pPr>
            <a:lvl5pPr marL="2687638" indent="-457200" algn="ctr">
              <a:defRPr sz="2400">
                <a:solidFill>
                  <a:schemeClr val="tx1"/>
                </a:solidFill>
                <a:latin typeface="Times New Roman" pitchFamily="18" charset="0"/>
              </a:defRPr>
            </a:lvl5pPr>
            <a:lvl6pPr marL="3144838" indent="-457200" algn="ctr" eaLnBrk="0" fontAlgn="base" hangingPunct="0">
              <a:spcBef>
                <a:spcPct val="0"/>
              </a:spcBef>
              <a:spcAft>
                <a:spcPct val="0"/>
              </a:spcAft>
              <a:defRPr sz="2400">
                <a:solidFill>
                  <a:schemeClr val="tx1"/>
                </a:solidFill>
                <a:latin typeface="Times New Roman" pitchFamily="18" charset="0"/>
              </a:defRPr>
            </a:lvl6pPr>
            <a:lvl7pPr marL="3602038" indent="-457200" algn="ctr" eaLnBrk="0" fontAlgn="base" hangingPunct="0">
              <a:spcBef>
                <a:spcPct val="0"/>
              </a:spcBef>
              <a:spcAft>
                <a:spcPct val="0"/>
              </a:spcAft>
              <a:defRPr sz="2400">
                <a:solidFill>
                  <a:schemeClr val="tx1"/>
                </a:solidFill>
                <a:latin typeface="Times New Roman" pitchFamily="18" charset="0"/>
              </a:defRPr>
            </a:lvl7pPr>
            <a:lvl8pPr marL="4059238" indent="-457200" algn="ctr" eaLnBrk="0" fontAlgn="base" hangingPunct="0">
              <a:spcBef>
                <a:spcPct val="0"/>
              </a:spcBef>
              <a:spcAft>
                <a:spcPct val="0"/>
              </a:spcAft>
              <a:defRPr sz="2400">
                <a:solidFill>
                  <a:schemeClr val="tx1"/>
                </a:solidFill>
                <a:latin typeface="Times New Roman" pitchFamily="18" charset="0"/>
              </a:defRPr>
            </a:lvl8pPr>
            <a:lvl9pPr marL="4516438" indent="-457200" algn="ctr" eaLnBrk="0" fontAlgn="base" hangingPunct="0">
              <a:spcBef>
                <a:spcPct val="0"/>
              </a:spcBef>
              <a:spcAft>
                <a:spcPct val="0"/>
              </a:spcAft>
              <a:defRPr sz="2400">
                <a:solidFill>
                  <a:schemeClr val="tx1"/>
                </a:solidFill>
                <a:latin typeface="Times New Roman" pitchFamily="18" charset="0"/>
              </a:defRPr>
            </a:lvl9pPr>
          </a:lstStyle>
          <a:p>
            <a:pPr algn="l">
              <a:lnSpc>
                <a:spcPct val="120000"/>
              </a:lnSpc>
            </a:pPr>
            <a:r>
              <a:rPr lang="en-US" altLang="en-US" sz="2300" i="0" dirty="0">
                <a:effectLst/>
                <a:latin typeface="Liberation Sans" panose="020B0604020202020204" pitchFamily="34" charset="0"/>
              </a:rPr>
              <a:t>Illustration:</a:t>
            </a:r>
            <a:r>
              <a:rPr lang="en-US" altLang="en-US" sz="2300" b="0" i="0" dirty="0">
                <a:effectLst/>
                <a:latin typeface="Liberation Sans" panose="020B0604020202020204" pitchFamily="34" charset="0"/>
              </a:rPr>
              <a:t> </a:t>
            </a:r>
            <a:r>
              <a:rPr lang="en-US" altLang="en-US" sz="2300" b="0" i="0" dirty="0" smtClean="0">
                <a:effectLst/>
                <a:latin typeface="Liberation Sans" panose="020B0604020202020204" pitchFamily="34" charset="0"/>
              </a:rPr>
              <a:t>Assume </a:t>
            </a:r>
            <a:r>
              <a:rPr lang="en-US" altLang="en-US" sz="2300" b="0" i="0" dirty="0">
                <a:effectLst/>
                <a:latin typeface="Liberation Sans" panose="020B0604020202020204" pitchFamily="34" charset="0"/>
              </a:rPr>
              <a:t>that Ken Tuckie TV has the following lines of merchandise with costs and market values as indicated.</a:t>
            </a:r>
          </a:p>
        </p:txBody>
      </p:sp>
      <p:sp>
        <p:nvSpPr>
          <p:cNvPr id="14"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15"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buSzPct val="80000"/>
            </a:pPr>
            <a:r>
              <a:rPr lang="en-US" altLang="en-US" sz="3200" i="0" dirty="0" smtClean="0">
                <a:solidFill>
                  <a:srgbClr val="003B76"/>
                </a:solidFill>
                <a:effectLst/>
                <a:latin typeface="Liberation Sans" panose="020B0604020202020204" pitchFamily="34" charset="0"/>
              </a:rPr>
              <a:t>LOWER-OF-COST-OR-MARKET</a:t>
            </a:r>
            <a:endParaRPr lang="en-US" altLang="en-US" sz="3200" i="0" dirty="0">
              <a:solidFill>
                <a:srgbClr val="003B76"/>
              </a:solidFill>
              <a:effectLst/>
              <a:latin typeface="Liberation Sans" panose="020B0604020202020204" pitchFamily="34" charset="0"/>
            </a:endParaRPr>
          </a:p>
        </p:txBody>
      </p:sp>
      <p:pic>
        <p:nvPicPr>
          <p:cNvPr id="2928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843" y="2937333"/>
            <a:ext cx="8534400" cy="2239327"/>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Rectangle 1"/>
          <p:cNvSpPr/>
          <p:nvPr/>
        </p:nvSpPr>
        <p:spPr>
          <a:xfrm>
            <a:off x="214952" y="5253335"/>
            <a:ext cx="2971800" cy="461665"/>
          </a:xfrm>
          <a:prstGeom prst="rect">
            <a:avLst/>
          </a:prstGeom>
          <a:noFill/>
          <a:ln w="28575" cap="sq" algn="ctr">
            <a:noFill/>
            <a:miter lim="800000"/>
            <a:headEnd/>
            <a:tailEnd/>
          </a:ln>
          <a:effectLst/>
        </p:spPr>
        <p:txBody>
          <a:bodyPr wrap="square">
            <a:spAutoFit/>
          </a:bodyPr>
          <a:lstStyle/>
          <a:p>
            <a:r>
              <a:rPr lang="en-US" sz="1200" i="0" dirty="0">
                <a:solidFill>
                  <a:schemeClr val="tx1"/>
                </a:solidFill>
                <a:effectLst/>
                <a:latin typeface="Liberation Sans" panose="020B0604020202020204" pitchFamily="34" charset="0"/>
              </a:rPr>
              <a:t>ILLUSTRATION 6-16</a:t>
            </a:r>
          </a:p>
          <a:p>
            <a:r>
              <a:rPr lang="en-US" sz="1200" b="0" i="0" dirty="0">
                <a:solidFill>
                  <a:schemeClr val="tx1"/>
                </a:solidFill>
                <a:effectLst/>
                <a:latin typeface="Liberation Sans" panose="020B0604020202020204" pitchFamily="34" charset="0"/>
              </a:rPr>
              <a:t>Computation of </a:t>
            </a:r>
            <a:r>
              <a:rPr lang="en-US" sz="1200" b="0" i="0" dirty="0" smtClean="0">
                <a:solidFill>
                  <a:schemeClr val="tx1"/>
                </a:solidFill>
                <a:effectLst/>
                <a:latin typeface="Liberation Sans" panose="020B0604020202020204" pitchFamily="34" charset="0"/>
              </a:rPr>
              <a:t>lower-of-cost-or-market</a:t>
            </a:r>
            <a:endParaRPr lang="en-US" sz="1200" b="0" i="0" dirty="0">
              <a:solidFill>
                <a:schemeClr val="tx1"/>
              </a:solidFill>
              <a:effectLst/>
              <a:latin typeface="Liberation Sans" panose="020B0604020202020204" pitchFamily="34" charset="0"/>
            </a:endParaRPr>
          </a:p>
        </p:txBody>
      </p:sp>
      <p:sp>
        <p:nvSpPr>
          <p:cNvPr id="7"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3 </a:t>
            </a:r>
            <a:endParaRPr lang="en-US" altLang="en-US" dirty="0"/>
          </a:p>
        </p:txBody>
      </p:sp>
      <p:sp>
        <p:nvSpPr>
          <p:cNvPr id="4" name="Down Arrow 3"/>
          <p:cNvSpPr/>
          <p:nvPr/>
        </p:nvSpPr>
        <p:spPr bwMode="auto">
          <a:xfrm rot="18485197">
            <a:off x="3489725" y="2670632"/>
            <a:ext cx="381000" cy="533400"/>
          </a:xfrm>
          <a:prstGeom prst="downArrow">
            <a:avLst/>
          </a:prstGeom>
          <a:solidFill>
            <a:schemeClr val="accent1"/>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0" name="Down Arrow 9"/>
          <p:cNvSpPr/>
          <p:nvPr/>
        </p:nvSpPr>
        <p:spPr bwMode="auto">
          <a:xfrm rot="18485197">
            <a:off x="4706395" y="2670633"/>
            <a:ext cx="381000" cy="533400"/>
          </a:xfrm>
          <a:prstGeom prst="downArrow">
            <a:avLst/>
          </a:prstGeom>
          <a:solidFill>
            <a:schemeClr val="accent1"/>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6" name="Oval 5"/>
          <p:cNvSpPr/>
          <p:nvPr/>
        </p:nvSpPr>
        <p:spPr bwMode="auto">
          <a:xfrm>
            <a:off x="5029200" y="3505200"/>
            <a:ext cx="990600" cy="381000"/>
          </a:xfrm>
          <a:prstGeom prst="ellipse">
            <a:avLst/>
          </a:prstGeom>
          <a:no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3" name="Oval 12"/>
          <p:cNvSpPr/>
          <p:nvPr/>
        </p:nvSpPr>
        <p:spPr bwMode="auto">
          <a:xfrm>
            <a:off x="3906295" y="3781148"/>
            <a:ext cx="990600" cy="381000"/>
          </a:xfrm>
          <a:prstGeom prst="ellipse">
            <a:avLst/>
          </a:prstGeom>
          <a:no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6" name="Oval 15"/>
          <p:cNvSpPr/>
          <p:nvPr/>
        </p:nvSpPr>
        <p:spPr bwMode="auto">
          <a:xfrm>
            <a:off x="5026241" y="4000500"/>
            <a:ext cx="990600" cy="381000"/>
          </a:xfrm>
          <a:prstGeom prst="ellipse">
            <a:avLst/>
          </a:prstGeom>
          <a:no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7" name="Oval 16"/>
          <p:cNvSpPr/>
          <p:nvPr/>
        </p:nvSpPr>
        <p:spPr bwMode="auto">
          <a:xfrm>
            <a:off x="3906295" y="4381500"/>
            <a:ext cx="990600" cy="381000"/>
          </a:xfrm>
          <a:prstGeom prst="ellipse">
            <a:avLst/>
          </a:prstGeom>
          <a:no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8" name="Oval 17"/>
          <p:cNvSpPr/>
          <p:nvPr/>
        </p:nvSpPr>
        <p:spPr bwMode="auto">
          <a:xfrm>
            <a:off x="7057129" y="3550329"/>
            <a:ext cx="990600" cy="381000"/>
          </a:xfrm>
          <a:prstGeom prst="ellipse">
            <a:avLst/>
          </a:prstGeom>
          <a:no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9" name="Oval 18"/>
          <p:cNvSpPr/>
          <p:nvPr/>
        </p:nvSpPr>
        <p:spPr bwMode="auto">
          <a:xfrm>
            <a:off x="7046151" y="3844623"/>
            <a:ext cx="990600" cy="381000"/>
          </a:xfrm>
          <a:prstGeom prst="ellipse">
            <a:avLst/>
          </a:prstGeom>
          <a:no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0" name="Oval 19"/>
          <p:cNvSpPr/>
          <p:nvPr/>
        </p:nvSpPr>
        <p:spPr bwMode="auto">
          <a:xfrm>
            <a:off x="7046771" y="4056207"/>
            <a:ext cx="990600" cy="381000"/>
          </a:xfrm>
          <a:prstGeom prst="ellipse">
            <a:avLst/>
          </a:prstGeom>
          <a:no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1" name="Oval 20"/>
          <p:cNvSpPr/>
          <p:nvPr/>
        </p:nvSpPr>
        <p:spPr bwMode="auto">
          <a:xfrm>
            <a:off x="7010400" y="4370377"/>
            <a:ext cx="990600" cy="381000"/>
          </a:xfrm>
          <a:prstGeom prst="ellipse">
            <a:avLst/>
          </a:prstGeom>
          <a:no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cSld>
  <p:clrMapOvr>
    <a:masterClrMapping/>
  </p:clrMapOvr>
  <p:transition>
    <p:wipe dir="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1" name="Rectangle 3"/>
          <p:cNvSpPr>
            <a:spLocks noChangeArrowheads="1"/>
          </p:cNvSpPr>
          <p:nvPr/>
        </p:nvSpPr>
        <p:spPr bwMode="auto">
          <a:xfrm>
            <a:off x="457200" y="1371600"/>
            <a:ext cx="8305800" cy="3420936"/>
          </a:xfrm>
          <a:prstGeom prst="rect">
            <a:avLst/>
          </a:prstGeom>
          <a:noFill/>
          <a:ln>
            <a:noFill/>
          </a:ln>
          <a:effectLst/>
          <a:extLst>
            <a:ext uri="{909E8E84-426E-40DD-AFC4-6F175D3DCCD1}">
              <a14:hiddenFill xmlns:a14="http://schemas.microsoft.com/office/drawing/2010/main">
                <a:solidFill>
                  <a:srgbClr val="EBF7FF"/>
                </a:solidFill>
              </a14:hiddenFill>
            </a:ex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lgn="ctr">
              <a:tabLst>
                <a:tab pos="342900" algn="l"/>
                <a:tab pos="1943100" algn="l"/>
              </a:tabLst>
              <a:defRPr sz="2400">
                <a:solidFill>
                  <a:schemeClr val="tx1"/>
                </a:solidFill>
                <a:latin typeface="Times New Roman" pitchFamily="18" charset="0"/>
              </a:defRPr>
            </a:lvl1pPr>
            <a:lvl2pPr marL="971550" indent="-457200" algn="ctr">
              <a:tabLst>
                <a:tab pos="342900" algn="l"/>
                <a:tab pos="1943100" algn="l"/>
              </a:tabLst>
              <a:defRPr sz="2400">
                <a:solidFill>
                  <a:schemeClr val="tx1"/>
                </a:solidFill>
                <a:latin typeface="Times New Roman" pitchFamily="18" charset="0"/>
              </a:defRPr>
            </a:lvl2pPr>
            <a:lvl3pPr marL="1543050" indent="-457200" algn="ctr">
              <a:tabLst>
                <a:tab pos="342900" algn="l"/>
                <a:tab pos="1943100" algn="l"/>
              </a:tabLst>
              <a:defRPr sz="2400">
                <a:solidFill>
                  <a:schemeClr val="tx1"/>
                </a:solidFill>
                <a:latin typeface="Times New Roman" pitchFamily="18" charset="0"/>
              </a:defRPr>
            </a:lvl3pPr>
            <a:lvl4pPr marL="2114550" indent="-457200" algn="ctr">
              <a:tabLst>
                <a:tab pos="342900" algn="l"/>
                <a:tab pos="1943100" algn="l"/>
              </a:tabLst>
              <a:defRPr sz="2400">
                <a:solidFill>
                  <a:schemeClr val="tx1"/>
                </a:solidFill>
                <a:latin typeface="Times New Roman" pitchFamily="18" charset="0"/>
              </a:defRPr>
            </a:lvl4pPr>
            <a:lvl5pPr marL="2686050" indent="-457200" algn="ctr">
              <a:tabLst>
                <a:tab pos="342900" algn="l"/>
                <a:tab pos="1943100" algn="l"/>
              </a:tabLst>
              <a:defRPr sz="2400">
                <a:solidFill>
                  <a:schemeClr val="tx1"/>
                </a:solidFill>
                <a:latin typeface="Times New Roman" pitchFamily="18" charset="0"/>
              </a:defRPr>
            </a:lvl5pPr>
            <a:lvl6pPr marL="31432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6pPr>
            <a:lvl7pPr marL="36004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7pPr>
            <a:lvl8pPr marL="40576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8pPr>
            <a:lvl9pPr marL="45148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9pPr>
          </a:lstStyle>
          <a:p>
            <a:pPr algn="l">
              <a:lnSpc>
                <a:spcPct val="115000"/>
              </a:lnSpc>
              <a:spcBef>
                <a:spcPct val="20000"/>
              </a:spcBef>
            </a:pPr>
            <a:r>
              <a:rPr lang="en-US" sz="2100" b="0" i="0" dirty="0" smtClean="0">
                <a:solidFill>
                  <a:schemeClr val="bg2"/>
                </a:solidFill>
                <a:effectLst/>
                <a:latin typeface="Liberation Sans" panose="020B0604020202020204" pitchFamily="34" charset="0"/>
              </a:rPr>
              <a:t>Tracy </a:t>
            </a:r>
            <a:r>
              <a:rPr lang="en-US" sz="2100" b="0" i="0" dirty="0">
                <a:solidFill>
                  <a:schemeClr val="bg2"/>
                </a:solidFill>
                <a:effectLst/>
                <a:latin typeface="Liberation Sans" panose="020B0604020202020204" pitchFamily="34" charset="0"/>
              </a:rPr>
              <a:t>Company sells three different types of home heating stoves (gas, wood, and pellet</a:t>
            </a:r>
            <a:r>
              <a:rPr lang="en-US" sz="2100" b="0" i="0" dirty="0" smtClean="0">
                <a:solidFill>
                  <a:schemeClr val="bg2"/>
                </a:solidFill>
                <a:effectLst/>
                <a:latin typeface="Liberation Sans" panose="020B0604020202020204" pitchFamily="34" charset="0"/>
              </a:rPr>
              <a:t>). The </a:t>
            </a:r>
            <a:r>
              <a:rPr lang="en-US" sz="2100" b="0" i="0" dirty="0">
                <a:solidFill>
                  <a:schemeClr val="bg2"/>
                </a:solidFill>
                <a:effectLst/>
                <a:latin typeface="Liberation Sans" panose="020B0604020202020204" pitchFamily="34" charset="0"/>
              </a:rPr>
              <a:t>cost and market value of its inventory of stoves are as </a:t>
            </a:r>
            <a:r>
              <a:rPr lang="en-US" sz="2100" b="0" i="0" dirty="0" smtClean="0">
                <a:solidFill>
                  <a:schemeClr val="bg2"/>
                </a:solidFill>
                <a:effectLst/>
                <a:latin typeface="Liberation Sans" panose="020B0604020202020204" pitchFamily="34" charset="0"/>
              </a:rPr>
              <a:t>follows.</a:t>
            </a:r>
          </a:p>
          <a:p>
            <a:pPr algn="l">
              <a:lnSpc>
                <a:spcPct val="115000"/>
              </a:lnSpc>
              <a:spcBef>
                <a:spcPts val="0"/>
              </a:spcBef>
              <a:tabLst>
                <a:tab pos="4394200" algn="ctr"/>
                <a:tab pos="5949950" algn="ctr"/>
              </a:tabLst>
            </a:pPr>
            <a:r>
              <a:rPr lang="en-US" sz="2100" b="0" i="0" dirty="0" smtClean="0">
                <a:solidFill>
                  <a:schemeClr val="bg2"/>
                </a:solidFill>
                <a:effectLst/>
                <a:latin typeface="Liberation Sans" panose="020B0604020202020204" pitchFamily="34" charset="0"/>
              </a:rPr>
              <a:t>	Cost 	Market</a:t>
            </a:r>
          </a:p>
          <a:p>
            <a:pPr marL="1828800" algn="l">
              <a:spcBef>
                <a:spcPts val="0"/>
              </a:spcBef>
              <a:tabLst>
                <a:tab pos="4913313" algn="r"/>
                <a:tab pos="6454775" algn="r"/>
              </a:tabLst>
            </a:pPr>
            <a:r>
              <a:rPr lang="en-US" sz="2100" b="0" i="0" dirty="0" smtClean="0">
                <a:solidFill>
                  <a:schemeClr val="bg2"/>
                </a:solidFill>
                <a:effectLst/>
                <a:latin typeface="Liberation Sans" panose="020B0604020202020204" pitchFamily="34" charset="0"/>
              </a:rPr>
              <a:t>Gas 	$ </a:t>
            </a:r>
            <a:r>
              <a:rPr lang="en-US" sz="2100" b="0" i="0" dirty="0">
                <a:solidFill>
                  <a:schemeClr val="bg2"/>
                </a:solidFill>
                <a:effectLst/>
                <a:latin typeface="Liberation Sans" panose="020B0604020202020204" pitchFamily="34" charset="0"/>
              </a:rPr>
              <a:t>84,000 </a:t>
            </a:r>
            <a:r>
              <a:rPr lang="en-US" sz="2100" b="0" i="0" dirty="0" smtClean="0">
                <a:solidFill>
                  <a:schemeClr val="bg2"/>
                </a:solidFill>
                <a:effectLst/>
                <a:latin typeface="Liberation Sans" panose="020B0604020202020204" pitchFamily="34" charset="0"/>
              </a:rPr>
              <a:t>	$ 79,000</a:t>
            </a:r>
          </a:p>
          <a:p>
            <a:pPr marL="1828800" algn="l">
              <a:spcBef>
                <a:spcPts val="0"/>
              </a:spcBef>
              <a:tabLst>
                <a:tab pos="4913313" algn="r"/>
                <a:tab pos="6454775" algn="r"/>
              </a:tabLst>
            </a:pPr>
            <a:r>
              <a:rPr lang="en-US" sz="2100" b="0" i="0" dirty="0" smtClean="0">
                <a:solidFill>
                  <a:schemeClr val="bg2"/>
                </a:solidFill>
                <a:effectLst/>
                <a:latin typeface="Liberation Sans" panose="020B0604020202020204" pitchFamily="34" charset="0"/>
              </a:rPr>
              <a:t>Wood 	250,000 	280,000</a:t>
            </a:r>
          </a:p>
          <a:p>
            <a:pPr marL="1828800" algn="l">
              <a:spcBef>
                <a:spcPts val="0"/>
              </a:spcBef>
              <a:tabLst>
                <a:tab pos="4913313" algn="r"/>
                <a:tab pos="6454775" algn="r"/>
              </a:tabLst>
            </a:pPr>
            <a:r>
              <a:rPr lang="en-US" sz="2100" b="0" i="0" dirty="0" smtClean="0">
                <a:solidFill>
                  <a:schemeClr val="bg2"/>
                </a:solidFill>
                <a:effectLst/>
                <a:latin typeface="Liberation Sans" panose="020B0604020202020204" pitchFamily="34" charset="0"/>
              </a:rPr>
              <a:t>Pellet 	112,000 	101,000</a:t>
            </a:r>
          </a:p>
          <a:p>
            <a:pPr algn="l">
              <a:lnSpc>
                <a:spcPct val="115000"/>
              </a:lnSpc>
              <a:spcBef>
                <a:spcPct val="20000"/>
              </a:spcBef>
            </a:pPr>
            <a:r>
              <a:rPr lang="en-US" sz="2100" b="0" i="0" dirty="0" smtClean="0">
                <a:solidFill>
                  <a:schemeClr val="bg2"/>
                </a:solidFill>
                <a:effectLst/>
                <a:latin typeface="Liberation Sans" panose="020B0604020202020204" pitchFamily="34" charset="0"/>
              </a:rPr>
              <a:t>Determine </a:t>
            </a:r>
            <a:r>
              <a:rPr lang="en-US" sz="2100" b="0" i="0" dirty="0">
                <a:solidFill>
                  <a:schemeClr val="bg2"/>
                </a:solidFill>
                <a:effectLst/>
                <a:latin typeface="Liberation Sans" panose="020B0604020202020204" pitchFamily="34" charset="0"/>
              </a:rPr>
              <a:t>the value of the company’s inventory under the </a:t>
            </a:r>
            <a:r>
              <a:rPr lang="en-US" sz="2100" b="0" i="0" dirty="0">
                <a:solidFill>
                  <a:srgbClr val="FF0000"/>
                </a:solidFill>
                <a:effectLst/>
                <a:latin typeface="Liberation Sans" panose="020B0604020202020204" pitchFamily="34" charset="0"/>
              </a:rPr>
              <a:t>lower-of-cost-or-market</a:t>
            </a:r>
            <a:r>
              <a:rPr lang="en-US" sz="2100" b="0" i="0" dirty="0">
                <a:solidFill>
                  <a:schemeClr val="bg2"/>
                </a:solidFill>
                <a:effectLst/>
                <a:latin typeface="Liberation Sans" panose="020B0604020202020204" pitchFamily="34" charset="0"/>
              </a:rPr>
              <a:t> </a:t>
            </a:r>
            <a:r>
              <a:rPr lang="en-US" sz="2100" b="0" i="0" dirty="0" smtClean="0">
                <a:solidFill>
                  <a:schemeClr val="bg2"/>
                </a:solidFill>
                <a:effectLst/>
                <a:latin typeface="Liberation Sans" panose="020B0604020202020204" pitchFamily="34" charset="0"/>
              </a:rPr>
              <a:t>approach</a:t>
            </a:r>
            <a:r>
              <a:rPr lang="en-US" sz="2100" b="0" i="0" dirty="0">
                <a:solidFill>
                  <a:schemeClr val="bg2"/>
                </a:solidFill>
                <a:effectLst/>
                <a:latin typeface="Liberation Sans" panose="020B0604020202020204" pitchFamily="34" charset="0"/>
              </a:rPr>
              <a:t>.</a:t>
            </a:r>
          </a:p>
        </p:txBody>
      </p:sp>
      <p:sp>
        <p:nvSpPr>
          <p:cNvPr id="396304" name="Text Box 16"/>
          <p:cNvSpPr txBox="1">
            <a:spLocks noChangeArrowheads="1"/>
          </p:cNvSpPr>
          <p:nvPr/>
        </p:nvSpPr>
        <p:spPr bwMode="auto">
          <a:xfrm>
            <a:off x="457200" y="4802633"/>
            <a:ext cx="1600200" cy="408125"/>
          </a:xfrm>
          <a:prstGeom prst="rect">
            <a:avLst/>
          </a:prstGeom>
          <a:noFill/>
          <a:ln>
            <a:noFill/>
          </a:ln>
          <a:effectLst/>
          <a:extLst>
            <a:ext uri="{909E8E84-426E-40DD-AFC4-6F175D3DCCD1}">
              <a14:hiddenFill xmlns:a14="http://schemas.microsoft.com/office/drawing/2010/main">
                <a:solidFill>
                  <a:srgbClr val="EBF7FF"/>
                </a:solidFill>
              </a14:hiddenFill>
            </a:ext>
            <a:ext uri="{91240B29-F687-4F45-9708-019B960494DF}">
              <a14:hiddenLine xmlns:a14="http://schemas.microsoft.com/office/drawing/2010/main" w="19050" algn="ctr">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lgn="ctr">
              <a:tabLst>
                <a:tab pos="342900" algn="l"/>
                <a:tab pos="5257800" algn="r"/>
                <a:tab pos="6858000" algn="r"/>
                <a:tab pos="8001000" algn="r"/>
              </a:tabLst>
              <a:defRPr sz="2400">
                <a:solidFill>
                  <a:schemeClr val="tx1"/>
                </a:solidFill>
                <a:latin typeface="Times New Roman" pitchFamily="18" charset="0"/>
              </a:defRPr>
            </a:lvl1pPr>
            <a:lvl2pPr marL="800100" indent="-285750" algn="ctr">
              <a:tabLst>
                <a:tab pos="342900" algn="l"/>
                <a:tab pos="5257800" algn="r"/>
                <a:tab pos="6858000" algn="r"/>
                <a:tab pos="8001000" algn="r"/>
              </a:tabLst>
              <a:defRPr sz="2400">
                <a:solidFill>
                  <a:schemeClr val="tx1"/>
                </a:solidFill>
                <a:latin typeface="Times New Roman" pitchFamily="18" charset="0"/>
              </a:defRPr>
            </a:lvl2pPr>
            <a:lvl3pPr marL="1143000" indent="-228600" algn="ctr">
              <a:tabLst>
                <a:tab pos="342900" algn="l"/>
                <a:tab pos="5257800" algn="r"/>
                <a:tab pos="6858000" algn="r"/>
                <a:tab pos="8001000" algn="r"/>
              </a:tabLst>
              <a:defRPr sz="2400">
                <a:solidFill>
                  <a:schemeClr val="tx1"/>
                </a:solidFill>
                <a:latin typeface="Times New Roman" pitchFamily="18" charset="0"/>
              </a:defRPr>
            </a:lvl3pPr>
            <a:lvl4pPr marL="1600200" indent="-228600" algn="ctr">
              <a:tabLst>
                <a:tab pos="342900" algn="l"/>
                <a:tab pos="5257800" algn="r"/>
                <a:tab pos="6858000" algn="r"/>
                <a:tab pos="8001000" algn="r"/>
              </a:tabLst>
              <a:defRPr sz="2400">
                <a:solidFill>
                  <a:schemeClr val="tx1"/>
                </a:solidFill>
                <a:latin typeface="Times New Roman" pitchFamily="18" charset="0"/>
              </a:defRPr>
            </a:lvl4pPr>
            <a:lvl5pPr marL="2057400" indent="-228600" algn="ctr">
              <a:tabLst>
                <a:tab pos="342900" algn="l"/>
                <a:tab pos="5257800" algn="r"/>
                <a:tab pos="6858000" algn="r"/>
                <a:tab pos="8001000" algn="r"/>
              </a:tabLst>
              <a:defRPr sz="2400">
                <a:solidFill>
                  <a:schemeClr val="tx1"/>
                </a:solidFill>
                <a:latin typeface="Times New Roman" pitchFamily="18" charset="0"/>
              </a:defRPr>
            </a:lvl5pPr>
            <a:lvl6pPr marL="2514600" indent="-228600" algn="ctr" eaLnBrk="0" fontAlgn="base" hangingPunct="0">
              <a:spcBef>
                <a:spcPct val="0"/>
              </a:spcBef>
              <a:spcAft>
                <a:spcPct val="0"/>
              </a:spcAft>
              <a:tabLst>
                <a:tab pos="342900" algn="l"/>
                <a:tab pos="5257800" algn="r"/>
                <a:tab pos="6858000" algn="r"/>
                <a:tab pos="8001000" algn="r"/>
              </a:tabLst>
              <a:defRPr sz="2400">
                <a:solidFill>
                  <a:schemeClr val="tx1"/>
                </a:solidFill>
                <a:latin typeface="Times New Roman" pitchFamily="18" charset="0"/>
              </a:defRPr>
            </a:lvl6pPr>
            <a:lvl7pPr marL="2971800" indent="-228600" algn="ctr" eaLnBrk="0" fontAlgn="base" hangingPunct="0">
              <a:spcBef>
                <a:spcPct val="0"/>
              </a:spcBef>
              <a:spcAft>
                <a:spcPct val="0"/>
              </a:spcAft>
              <a:tabLst>
                <a:tab pos="342900" algn="l"/>
                <a:tab pos="5257800" algn="r"/>
                <a:tab pos="6858000" algn="r"/>
                <a:tab pos="8001000" algn="r"/>
              </a:tabLst>
              <a:defRPr sz="2400">
                <a:solidFill>
                  <a:schemeClr val="tx1"/>
                </a:solidFill>
                <a:latin typeface="Times New Roman" pitchFamily="18" charset="0"/>
              </a:defRPr>
            </a:lvl7pPr>
            <a:lvl8pPr marL="3429000" indent="-228600" algn="ctr" eaLnBrk="0" fontAlgn="base" hangingPunct="0">
              <a:spcBef>
                <a:spcPct val="0"/>
              </a:spcBef>
              <a:spcAft>
                <a:spcPct val="0"/>
              </a:spcAft>
              <a:tabLst>
                <a:tab pos="342900" algn="l"/>
                <a:tab pos="5257800" algn="r"/>
                <a:tab pos="6858000" algn="r"/>
                <a:tab pos="8001000" algn="r"/>
              </a:tabLst>
              <a:defRPr sz="2400">
                <a:solidFill>
                  <a:schemeClr val="tx1"/>
                </a:solidFill>
                <a:latin typeface="Times New Roman" pitchFamily="18" charset="0"/>
              </a:defRPr>
            </a:lvl8pPr>
            <a:lvl9pPr marL="3886200" indent="-228600" algn="ctr" eaLnBrk="0" fontAlgn="base" hangingPunct="0">
              <a:spcBef>
                <a:spcPct val="0"/>
              </a:spcBef>
              <a:spcAft>
                <a:spcPct val="0"/>
              </a:spcAft>
              <a:tabLst>
                <a:tab pos="342900" algn="l"/>
                <a:tab pos="5257800" algn="r"/>
                <a:tab pos="6858000" algn="r"/>
                <a:tab pos="8001000" algn="r"/>
              </a:tabLst>
              <a:defRPr sz="2400">
                <a:solidFill>
                  <a:schemeClr val="tx1"/>
                </a:solidFill>
                <a:latin typeface="Times New Roman" pitchFamily="18" charset="0"/>
              </a:defRPr>
            </a:lvl9pPr>
          </a:lstStyle>
          <a:p>
            <a:pPr algn="l">
              <a:lnSpc>
                <a:spcPct val="105000"/>
              </a:lnSpc>
              <a:spcBef>
                <a:spcPct val="20000"/>
              </a:spcBef>
            </a:pPr>
            <a:r>
              <a:rPr lang="en-US" altLang="en-US" sz="2100" i="0" dirty="0" smtClean="0">
                <a:solidFill>
                  <a:schemeClr val="tx2">
                    <a:lumMod val="50000"/>
                  </a:schemeClr>
                </a:solidFill>
                <a:effectLst/>
                <a:latin typeface="Liberation Sans" panose="020B0604020202020204" pitchFamily="34" charset="0"/>
              </a:rPr>
              <a:t>SOLUTION</a:t>
            </a:r>
            <a:endParaRPr lang="en-US" altLang="en-US" sz="2100" i="0" dirty="0">
              <a:solidFill>
                <a:schemeClr val="tx2">
                  <a:lumMod val="50000"/>
                </a:schemeClr>
              </a:solidFill>
              <a:effectLst/>
              <a:latin typeface="Liberation Sans" panose="020B0604020202020204" pitchFamily="34" charset="0"/>
            </a:endParaRPr>
          </a:p>
        </p:txBody>
      </p:sp>
      <p:sp>
        <p:nvSpPr>
          <p:cNvPr id="20" name="Rounded Rectangle 19"/>
          <p:cNvSpPr/>
          <p:nvPr/>
        </p:nvSpPr>
        <p:spPr bwMode="auto">
          <a:xfrm>
            <a:off x="3124200" y="443453"/>
            <a:ext cx="5802683" cy="707697"/>
          </a:xfrm>
          <a:prstGeom prst="roundRect">
            <a:avLst/>
          </a:prstGeom>
          <a:solidFill>
            <a:srgbClr val="0066CC"/>
          </a:solidFill>
          <a:ln w="12700" cap="sq" cmpd="sng" algn="ctr">
            <a:noFill/>
            <a:prstDash val="solid"/>
            <a:round/>
            <a:headEnd type="none" w="sm" len="sm"/>
            <a:tailEnd type="none" w="sm" len="sm"/>
          </a:ln>
          <a:effectLst>
            <a:innerShdw blurRad="114300">
              <a:prstClr val="black"/>
            </a:innerShdw>
          </a:effectLst>
        </p:spPr>
        <p:txBody>
          <a:bodyPr vert="horz" wrap="square" lIns="91440" tIns="45720" rIns="91440" bIns="91440" numCol="1" rtlCol="0" anchor="ctr" anchorCtr="0" compatLnSpc="1">
            <a:prstTxWarp prst="textNoShape">
              <a:avLst/>
            </a:prstTxWarp>
            <a:noAutofit/>
          </a:bodyPr>
          <a:lstStyle/>
          <a:p>
            <a:pPr marL="53975" algn="l"/>
            <a:r>
              <a:rPr lang="en-US" sz="2900" i="0" dirty="0" smtClean="0">
                <a:solidFill>
                  <a:schemeClr val="accent3"/>
                </a:solidFill>
                <a:latin typeface="Liberation Sans" panose="020B0604020202020204" pitchFamily="34" charset="0"/>
              </a:rPr>
              <a:t>LCM Basis</a:t>
            </a:r>
            <a:endParaRPr lang="en-US" sz="2900" b="1" i="0" dirty="0">
              <a:solidFill>
                <a:schemeClr val="accent3"/>
              </a:solidFill>
              <a:latin typeface="Liberation Sans" panose="020B0604020202020204" pitchFamily="34" charset="0"/>
            </a:endParaRPr>
          </a:p>
        </p:txBody>
      </p:sp>
      <p:sp>
        <p:nvSpPr>
          <p:cNvPr id="23" name="TextBox 22"/>
          <p:cNvSpPr txBox="1"/>
          <p:nvPr/>
        </p:nvSpPr>
        <p:spPr>
          <a:xfrm>
            <a:off x="228600" y="478808"/>
            <a:ext cx="173374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defPPr>
              <a:defRPr lang="en-US"/>
            </a:defPPr>
            <a:lvl1pPr algn="ctr">
              <a:spcBef>
                <a:spcPct val="50000"/>
              </a:spcBef>
              <a:defRPr i="0">
                <a:solidFill>
                  <a:srgbClr val="E20000"/>
                </a:solidFill>
                <a:effectLst/>
                <a:latin typeface="Arial" charset="0"/>
              </a:defRPr>
            </a:lvl1pPr>
            <a:lvl2pPr marL="742950" indent="-285750" algn="ctr">
              <a:defRPr sz="2400">
                <a:solidFill>
                  <a:schemeClr val="tx1"/>
                </a:solidFill>
                <a:latin typeface="Times New Roman" pitchFamily="18" charset="0"/>
              </a:defRPr>
            </a:lvl2pPr>
            <a:lvl3pPr marL="1143000" indent="-228600" algn="ctr">
              <a:defRPr sz="2400">
                <a:solidFill>
                  <a:schemeClr val="tx1"/>
                </a:solidFill>
                <a:latin typeface="Times New Roman" pitchFamily="18" charset="0"/>
              </a:defRPr>
            </a:lvl3pPr>
            <a:lvl4pPr marL="1600200" indent="-228600" algn="ctr">
              <a:defRPr sz="2400">
                <a:solidFill>
                  <a:schemeClr val="tx1"/>
                </a:solidFill>
                <a:latin typeface="Times New Roman" pitchFamily="18" charset="0"/>
              </a:defRPr>
            </a:lvl4pPr>
            <a:lvl5pPr marL="2057400" indent="-228600" algn="ctr">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buClr>
                <a:srgbClr val="E20000"/>
              </a:buClr>
            </a:pPr>
            <a:r>
              <a:rPr lang="en-US" sz="3200" b="1" dirty="0">
                <a:latin typeface="Liberation Sans" panose="020B0604020202020204" pitchFamily="34" charset="0"/>
              </a:rPr>
              <a:t>DO IT!</a:t>
            </a:r>
          </a:p>
        </p:txBody>
      </p:sp>
      <p:sp>
        <p:nvSpPr>
          <p:cNvPr id="25" name="Rectangle 24"/>
          <p:cNvSpPr/>
          <p:nvPr/>
        </p:nvSpPr>
        <p:spPr bwMode="auto">
          <a:xfrm>
            <a:off x="8757312" y="231560"/>
            <a:ext cx="228600" cy="1028584"/>
          </a:xfrm>
          <a:prstGeom prst="rect">
            <a:avLst/>
          </a:prstGeom>
          <a:solidFill>
            <a:schemeClr val="accent3"/>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sp>
        <p:nvSpPr>
          <p:cNvPr id="15" name="Isosceles Triangle 14"/>
          <p:cNvSpPr/>
          <p:nvPr/>
        </p:nvSpPr>
        <p:spPr bwMode="auto">
          <a:xfrm rot="5400000">
            <a:off x="1917401" y="616061"/>
            <a:ext cx="338931" cy="329406"/>
          </a:xfrm>
          <a:prstGeom prst="triangle">
            <a:avLst/>
          </a:prstGeom>
          <a:solidFill>
            <a:srgbClr val="003399"/>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sp>
        <p:nvSpPr>
          <p:cNvPr id="16" name="TextBox 15"/>
          <p:cNvSpPr txBox="1"/>
          <p:nvPr/>
        </p:nvSpPr>
        <p:spPr>
          <a:xfrm>
            <a:off x="2210626" y="426570"/>
            <a:ext cx="837374" cy="707886"/>
          </a:xfrm>
          <a:prstGeom prst="rect">
            <a:avLst/>
          </a:prstGeom>
          <a:noFill/>
        </p:spPr>
        <p:txBody>
          <a:bodyPr wrap="square" rtlCol="0">
            <a:spAutoFit/>
          </a:bodyPr>
          <a:lstStyle/>
          <a:p>
            <a:pPr algn="ctr"/>
            <a:r>
              <a:rPr lang="en-US" sz="4000" b="1" i="0" dirty="0" smtClean="0">
                <a:solidFill>
                  <a:srgbClr val="CC0000"/>
                </a:solidFill>
                <a:effectLst/>
                <a:latin typeface="Liberation Sans" panose="020B0604020202020204" pitchFamily="34" charset="0"/>
              </a:rPr>
              <a:t>3a</a:t>
            </a:r>
            <a:endParaRPr lang="en-US" sz="4000" b="1" i="0" dirty="0">
              <a:solidFill>
                <a:srgbClr val="CC0000"/>
              </a:solidFill>
              <a:effectLst/>
              <a:latin typeface="Liberation Sans" panose="020B0604020202020204" pitchFamily="34" charset="0"/>
            </a:endParaRPr>
          </a:p>
        </p:txBody>
      </p:sp>
      <p:cxnSp>
        <p:nvCxnSpPr>
          <p:cNvPr id="17" name="Straight Connector 16"/>
          <p:cNvCxnSpPr/>
          <p:nvPr/>
        </p:nvCxnSpPr>
        <p:spPr bwMode="auto">
          <a:xfrm flipH="1">
            <a:off x="1905000" y="338012"/>
            <a:ext cx="1" cy="912801"/>
          </a:xfrm>
          <a:prstGeom prst="line">
            <a:avLst/>
          </a:prstGeom>
          <a:solidFill>
            <a:schemeClr val="accent1"/>
          </a:solidFill>
          <a:ln w="38100" cap="sq" cmpd="sng" algn="ctr">
            <a:solidFill>
              <a:schemeClr val="tx1"/>
            </a:solidFill>
            <a:prstDash val="solid"/>
            <a:round/>
            <a:headEnd type="none" w="sm" len="sm"/>
            <a:tailEnd type="none" w="sm" len="sm"/>
          </a:ln>
          <a:effectLst/>
        </p:spPr>
      </p:cxnSp>
      <p:cxnSp>
        <p:nvCxnSpPr>
          <p:cNvPr id="14" name="Straight Connector 13"/>
          <p:cNvCxnSpPr/>
          <p:nvPr/>
        </p:nvCxnSpPr>
        <p:spPr bwMode="auto">
          <a:xfrm flipH="1">
            <a:off x="4425701" y="2881952"/>
            <a:ext cx="1039091" cy="0"/>
          </a:xfrm>
          <a:prstGeom prst="line">
            <a:avLst/>
          </a:prstGeom>
          <a:solidFill>
            <a:schemeClr val="accent1"/>
          </a:solidFill>
          <a:ln w="28575" cap="sq" cmpd="sng" algn="ctr">
            <a:solidFill>
              <a:schemeClr val="tx1"/>
            </a:solidFill>
            <a:prstDash val="solid"/>
            <a:round/>
            <a:headEnd type="none" w="sm" len="sm"/>
            <a:tailEnd type="none" w="sm" len="sm"/>
          </a:ln>
          <a:effectLst/>
        </p:spPr>
      </p:cxnSp>
      <p:cxnSp>
        <p:nvCxnSpPr>
          <p:cNvPr id="18" name="Straight Connector 17"/>
          <p:cNvCxnSpPr/>
          <p:nvPr/>
        </p:nvCxnSpPr>
        <p:spPr bwMode="auto">
          <a:xfrm flipH="1">
            <a:off x="5957661" y="2881952"/>
            <a:ext cx="1039091" cy="0"/>
          </a:xfrm>
          <a:prstGeom prst="line">
            <a:avLst/>
          </a:prstGeom>
          <a:solidFill>
            <a:schemeClr val="accent1"/>
          </a:solidFill>
          <a:ln w="28575" cap="sq" cmpd="sng" algn="ctr">
            <a:solidFill>
              <a:schemeClr val="tx1"/>
            </a:solidFill>
            <a:prstDash val="solid"/>
            <a:round/>
            <a:headEnd type="none" w="sm" len="sm"/>
            <a:tailEnd type="none" w="sm" len="sm"/>
          </a:ln>
          <a:effectLst/>
        </p:spPr>
      </p:cxnSp>
      <p:sp>
        <p:nvSpPr>
          <p:cNvPr id="12"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3 </a:t>
            </a:r>
            <a:endParaRPr lang="en-US" altLang="en-US" dirty="0"/>
          </a:p>
        </p:txBody>
      </p:sp>
    </p:spTree>
    <p:extLst>
      <p:ext uri="{BB962C8B-B14F-4D97-AF65-F5344CB8AC3E}">
        <p14:creationId xmlns:p14="http://schemas.microsoft.com/office/powerpoint/2010/main" val="3405077734"/>
      </p:ext>
    </p:extLst>
  </p:cSld>
  <p:clrMapOvr>
    <a:masterClrMapping/>
  </p:clrMapOvr>
  <p:transition>
    <p:wipe dir="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305" name="Text Box 17"/>
          <p:cNvSpPr txBox="1">
            <a:spLocks noChangeArrowheads="1"/>
          </p:cNvSpPr>
          <p:nvPr/>
        </p:nvSpPr>
        <p:spPr bwMode="auto">
          <a:xfrm>
            <a:off x="457200" y="5257800"/>
            <a:ext cx="8305800" cy="1207254"/>
          </a:xfrm>
          <a:prstGeom prst="rect">
            <a:avLst/>
          </a:prstGeom>
          <a:noFill/>
          <a:ln>
            <a:noFill/>
          </a:ln>
          <a:effectLst/>
          <a:extLst>
            <a:ext uri="{909E8E84-426E-40DD-AFC4-6F175D3DCCD1}">
              <a14:hiddenFill xmlns:a14="http://schemas.microsoft.com/office/drawing/2010/main">
                <a:solidFill>
                  <a:srgbClr val="EBF7FF"/>
                </a:solidFill>
              </a14:hiddenFill>
            </a:ex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a:lnSpc>
                <a:spcPct val="115000"/>
              </a:lnSpc>
              <a:spcBef>
                <a:spcPct val="20000"/>
              </a:spcBef>
              <a:tabLst>
                <a:tab pos="342900" algn="l"/>
                <a:tab pos="1943100" algn="l"/>
              </a:tabLst>
              <a:defRPr sz="2100" b="0" i="0">
                <a:solidFill>
                  <a:schemeClr val="bg2"/>
                </a:solidFill>
                <a:effectLst/>
                <a:latin typeface="Liberation Sans" panose="020B0604020202020204" pitchFamily="34" charset="0"/>
              </a:defRPr>
            </a:lvl1pPr>
            <a:lvl2pPr marL="971550" indent="-457200" algn="ctr">
              <a:tabLst>
                <a:tab pos="342900" algn="l"/>
                <a:tab pos="1943100" algn="l"/>
              </a:tabLst>
              <a:defRPr sz="2400">
                <a:solidFill>
                  <a:schemeClr val="tx1"/>
                </a:solidFill>
                <a:latin typeface="Times New Roman" pitchFamily="18" charset="0"/>
              </a:defRPr>
            </a:lvl2pPr>
            <a:lvl3pPr marL="1543050" indent="-457200" algn="ctr">
              <a:tabLst>
                <a:tab pos="342900" algn="l"/>
                <a:tab pos="1943100" algn="l"/>
              </a:tabLst>
              <a:defRPr sz="2400">
                <a:solidFill>
                  <a:schemeClr val="tx1"/>
                </a:solidFill>
                <a:latin typeface="Times New Roman" pitchFamily="18" charset="0"/>
              </a:defRPr>
            </a:lvl3pPr>
            <a:lvl4pPr marL="2114550" indent="-457200" algn="ctr">
              <a:tabLst>
                <a:tab pos="342900" algn="l"/>
                <a:tab pos="1943100" algn="l"/>
              </a:tabLst>
              <a:defRPr sz="2400">
                <a:solidFill>
                  <a:schemeClr val="tx1"/>
                </a:solidFill>
                <a:latin typeface="Times New Roman" pitchFamily="18" charset="0"/>
              </a:defRPr>
            </a:lvl4pPr>
            <a:lvl5pPr marL="2686050" indent="-457200" algn="ctr">
              <a:tabLst>
                <a:tab pos="342900" algn="l"/>
                <a:tab pos="1943100" algn="l"/>
              </a:tabLst>
              <a:defRPr sz="2400">
                <a:solidFill>
                  <a:schemeClr val="tx1"/>
                </a:solidFill>
                <a:latin typeface="Times New Roman" pitchFamily="18" charset="0"/>
              </a:defRPr>
            </a:lvl5pPr>
            <a:lvl6pPr marL="31432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6pPr>
            <a:lvl7pPr marL="36004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7pPr>
            <a:lvl8pPr marL="40576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8pPr>
            <a:lvl9pPr marL="45148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9pPr>
          </a:lstStyle>
          <a:p>
            <a:r>
              <a:rPr lang="en-US" dirty="0" smtClean="0"/>
              <a:t>The </a:t>
            </a:r>
            <a:r>
              <a:rPr lang="en-US" dirty="0"/>
              <a:t>lower value for each inventory type is gas </a:t>
            </a:r>
            <a:r>
              <a:rPr lang="en-US" b="1" dirty="0"/>
              <a:t>$79,000</a:t>
            </a:r>
            <a:r>
              <a:rPr lang="en-US" dirty="0"/>
              <a:t>, wood </a:t>
            </a:r>
            <a:r>
              <a:rPr lang="en-US" b="1" dirty="0"/>
              <a:t>$250,000</a:t>
            </a:r>
            <a:r>
              <a:rPr lang="en-US" dirty="0"/>
              <a:t>, and pellet </a:t>
            </a:r>
            <a:r>
              <a:rPr lang="en-US" b="1" dirty="0"/>
              <a:t>$101,000</a:t>
            </a:r>
            <a:r>
              <a:rPr lang="en-US" dirty="0" smtClean="0"/>
              <a:t>. The </a:t>
            </a:r>
            <a:r>
              <a:rPr lang="en-US" dirty="0"/>
              <a:t>total inventory value is the sum of these </a:t>
            </a:r>
            <a:r>
              <a:rPr lang="en-US" dirty="0" smtClean="0"/>
              <a:t>figures</a:t>
            </a:r>
            <a:r>
              <a:rPr lang="en-US" dirty="0"/>
              <a:t>, </a:t>
            </a:r>
            <a:r>
              <a:rPr lang="en-US" b="1" dirty="0">
                <a:solidFill>
                  <a:srgbClr val="CC0000"/>
                </a:solidFill>
              </a:rPr>
              <a:t>$430,000</a:t>
            </a:r>
            <a:r>
              <a:rPr lang="en-US" dirty="0"/>
              <a:t>.</a:t>
            </a:r>
            <a:endParaRPr lang="en-US" altLang="en-US" b="1" dirty="0">
              <a:solidFill>
                <a:srgbClr val="CC0000"/>
              </a:solidFill>
            </a:endParaRPr>
          </a:p>
        </p:txBody>
      </p:sp>
      <p:sp>
        <p:nvSpPr>
          <p:cNvPr id="396291" name="Rectangle 3"/>
          <p:cNvSpPr>
            <a:spLocks noChangeArrowheads="1"/>
          </p:cNvSpPr>
          <p:nvPr/>
        </p:nvSpPr>
        <p:spPr bwMode="auto">
          <a:xfrm>
            <a:off x="457200" y="1371600"/>
            <a:ext cx="8305800" cy="3420936"/>
          </a:xfrm>
          <a:prstGeom prst="rect">
            <a:avLst/>
          </a:prstGeom>
          <a:noFill/>
          <a:ln>
            <a:noFill/>
          </a:ln>
          <a:effectLst/>
          <a:extLst>
            <a:ext uri="{909E8E84-426E-40DD-AFC4-6F175D3DCCD1}">
              <a14:hiddenFill xmlns:a14="http://schemas.microsoft.com/office/drawing/2010/main">
                <a:solidFill>
                  <a:srgbClr val="EBF7FF"/>
                </a:solidFill>
              </a14:hiddenFill>
            </a:ex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lgn="ctr">
              <a:tabLst>
                <a:tab pos="342900" algn="l"/>
                <a:tab pos="1943100" algn="l"/>
              </a:tabLst>
              <a:defRPr sz="2400">
                <a:solidFill>
                  <a:schemeClr val="tx1"/>
                </a:solidFill>
                <a:latin typeface="Times New Roman" pitchFamily="18" charset="0"/>
              </a:defRPr>
            </a:lvl1pPr>
            <a:lvl2pPr marL="971550" indent="-457200" algn="ctr">
              <a:tabLst>
                <a:tab pos="342900" algn="l"/>
                <a:tab pos="1943100" algn="l"/>
              </a:tabLst>
              <a:defRPr sz="2400">
                <a:solidFill>
                  <a:schemeClr val="tx1"/>
                </a:solidFill>
                <a:latin typeface="Times New Roman" pitchFamily="18" charset="0"/>
              </a:defRPr>
            </a:lvl2pPr>
            <a:lvl3pPr marL="1543050" indent="-457200" algn="ctr">
              <a:tabLst>
                <a:tab pos="342900" algn="l"/>
                <a:tab pos="1943100" algn="l"/>
              </a:tabLst>
              <a:defRPr sz="2400">
                <a:solidFill>
                  <a:schemeClr val="tx1"/>
                </a:solidFill>
                <a:latin typeface="Times New Roman" pitchFamily="18" charset="0"/>
              </a:defRPr>
            </a:lvl3pPr>
            <a:lvl4pPr marL="2114550" indent="-457200" algn="ctr">
              <a:tabLst>
                <a:tab pos="342900" algn="l"/>
                <a:tab pos="1943100" algn="l"/>
              </a:tabLst>
              <a:defRPr sz="2400">
                <a:solidFill>
                  <a:schemeClr val="tx1"/>
                </a:solidFill>
                <a:latin typeface="Times New Roman" pitchFamily="18" charset="0"/>
              </a:defRPr>
            </a:lvl4pPr>
            <a:lvl5pPr marL="2686050" indent="-457200" algn="ctr">
              <a:tabLst>
                <a:tab pos="342900" algn="l"/>
                <a:tab pos="1943100" algn="l"/>
              </a:tabLst>
              <a:defRPr sz="2400">
                <a:solidFill>
                  <a:schemeClr val="tx1"/>
                </a:solidFill>
                <a:latin typeface="Times New Roman" pitchFamily="18" charset="0"/>
              </a:defRPr>
            </a:lvl5pPr>
            <a:lvl6pPr marL="31432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6pPr>
            <a:lvl7pPr marL="36004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7pPr>
            <a:lvl8pPr marL="40576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8pPr>
            <a:lvl9pPr marL="45148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9pPr>
          </a:lstStyle>
          <a:p>
            <a:pPr algn="l">
              <a:lnSpc>
                <a:spcPct val="115000"/>
              </a:lnSpc>
              <a:spcBef>
                <a:spcPct val="20000"/>
              </a:spcBef>
            </a:pPr>
            <a:r>
              <a:rPr lang="en-US" sz="2100" b="0" i="0" dirty="0" smtClean="0">
                <a:solidFill>
                  <a:schemeClr val="bg2"/>
                </a:solidFill>
                <a:effectLst/>
                <a:latin typeface="Liberation Sans" panose="020B0604020202020204" pitchFamily="34" charset="0"/>
              </a:rPr>
              <a:t>Tracy </a:t>
            </a:r>
            <a:r>
              <a:rPr lang="en-US" sz="2100" b="0" i="0" dirty="0">
                <a:solidFill>
                  <a:schemeClr val="bg2"/>
                </a:solidFill>
                <a:effectLst/>
                <a:latin typeface="Liberation Sans" panose="020B0604020202020204" pitchFamily="34" charset="0"/>
              </a:rPr>
              <a:t>Company sells three different types of home heating stoves (gas, wood, and pellet</a:t>
            </a:r>
            <a:r>
              <a:rPr lang="en-US" sz="2100" b="0" i="0" dirty="0" smtClean="0">
                <a:solidFill>
                  <a:schemeClr val="bg2"/>
                </a:solidFill>
                <a:effectLst/>
                <a:latin typeface="Liberation Sans" panose="020B0604020202020204" pitchFamily="34" charset="0"/>
              </a:rPr>
              <a:t>). The </a:t>
            </a:r>
            <a:r>
              <a:rPr lang="en-US" sz="2100" b="0" i="0" dirty="0">
                <a:solidFill>
                  <a:schemeClr val="bg2"/>
                </a:solidFill>
                <a:effectLst/>
                <a:latin typeface="Liberation Sans" panose="020B0604020202020204" pitchFamily="34" charset="0"/>
              </a:rPr>
              <a:t>cost and market value of its inventory of stoves are as </a:t>
            </a:r>
            <a:r>
              <a:rPr lang="en-US" sz="2100" b="0" i="0" dirty="0" smtClean="0">
                <a:solidFill>
                  <a:schemeClr val="bg2"/>
                </a:solidFill>
                <a:effectLst/>
                <a:latin typeface="Liberation Sans" panose="020B0604020202020204" pitchFamily="34" charset="0"/>
              </a:rPr>
              <a:t>follows.</a:t>
            </a:r>
          </a:p>
          <a:p>
            <a:pPr algn="l">
              <a:lnSpc>
                <a:spcPct val="115000"/>
              </a:lnSpc>
              <a:spcBef>
                <a:spcPts val="0"/>
              </a:spcBef>
              <a:tabLst>
                <a:tab pos="4394200" algn="ctr"/>
                <a:tab pos="5949950" algn="ctr"/>
              </a:tabLst>
            </a:pPr>
            <a:r>
              <a:rPr lang="en-US" sz="2100" b="0" i="0" dirty="0" smtClean="0">
                <a:solidFill>
                  <a:schemeClr val="bg2"/>
                </a:solidFill>
                <a:effectLst/>
                <a:latin typeface="Liberation Sans" panose="020B0604020202020204" pitchFamily="34" charset="0"/>
              </a:rPr>
              <a:t>	Cost 	Market</a:t>
            </a:r>
          </a:p>
          <a:p>
            <a:pPr marL="1828800" algn="l">
              <a:spcBef>
                <a:spcPts val="0"/>
              </a:spcBef>
              <a:tabLst>
                <a:tab pos="4913313" algn="r"/>
                <a:tab pos="6454775" algn="r"/>
              </a:tabLst>
            </a:pPr>
            <a:r>
              <a:rPr lang="en-US" sz="2100" b="0" i="0" dirty="0" smtClean="0">
                <a:solidFill>
                  <a:schemeClr val="bg2"/>
                </a:solidFill>
                <a:effectLst/>
                <a:latin typeface="Liberation Sans" panose="020B0604020202020204" pitchFamily="34" charset="0"/>
              </a:rPr>
              <a:t>Gas 	$ </a:t>
            </a:r>
            <a:r>
              <a:rPr lang="en-US" sz="2100" b="0" i="0" dirty="0">
                <a:solidFill>
                  <a:schemeClr val="bg2"/>
                </a:solidFill>
                <a:effectLst/>
                <a:latin typeface="Liberation Sans" panose="020B0604020202020204" pitchFamily="34" charset="0"/>
              </a:rPr>
              <a:t>84,000 </a:t>
            </a:r>
            <a:r>
              <a:rPr lang="en-US" sz="2100" b="0" i="0" dirty="0" smtClean="0">
                <a:solidFill>
                  <a:schemeClr val="bg2"/>
                </a:solidFill>
                <a:effectLst/>
                <a:latin typeface="Liberation Sans" panose="020B0604020202020204" pitchFamily="34" charset="0"/>
              </a:rPr>
              <a:t>	</a:t>
            </a:r>
            <a:r>
              <a:rPr lang="en-US" sz="2100" i="0" dirty="0" smtClean="0">
                <a:solidFill>
                  <a:schemeClr val="bg2"/>
                </a:solidFill>
                <a:effectLst/>
                <a:latin typeface="Liberation Sans" panose="020B0604020202020204" pitchFamily="34" charset="0"/>
              </a:rPr>
              <a:t>$ 79,000</a:t>
            </a:r>
          </a:p>
          <a:p>
            <a:pPr marL="1828800" algn="l">
              <a:spcBef>
                <a:spcPts val="0"/>
              </a:spcBef>
              <a:tabLst>
                <a:tab pos="4913313" algn="r"/>
                <a:tab pos="6454775" algn="r"/>
              </a:tabLst>
            </a:pPr>
            <a:r>
              <a:rPr lang="en-US" sz="2100" b="0" i="0" dirty="0" smtClean="0">
                <a:solidFill>
                  <a:schemeClr val="bg2"/>
                </a:solidFill>
                <a:effectLst/>
                <a:latin typeface="Liberation Sans" panose="020B0604020202020204" pitchFamily="34" charset="0"/>
              </a:rPr>
              <a:t>Wood 	</a:t>
            </a:r>
            <a:r>
              <a:rPr lang="en-US" sz="2100" i="0" dirty="0" smtClean="0">
                <a:solidFill>
                  <a:schemeClr val="bg2"/>
                </a:solidFill>
                <a:effectLst/>
                <a:latin typeface="Liberation Sans" panose="020B0604020202020204" pitchFamily="34" charset="0"/>
              </a:rPr>
              <a:t>250,000</a:t>
            </a:r>
            <a:r>
              <a:rPr lang="en-US" sz="2100" b="0" i="0" dirty="0" smtClean="0">
                <a:solidFill>
                  <a:schemeClr val="bg2"/>
                </a:solidFill>
                <a:effectLst/>
                <a:latin typeface="Liberation Sans" panose="020B0604020202020204" pitchFamily="34" charset="0"/>
              </a:rPr>
              <a:t> 	280,000</a:t>
            </a:r>
          </a:p>
          <a:p>
            <a:pPr marL="1828800" algn="l">
              <a:spcBef>
                <a:spcPts val="0"/>
              </a:spcBef>
              <a:tabLst>
                <a:tab pos="4913313" algn="r"/>
                <a:tab pos="6454775" algn="r"/>
              </a:tabLst>
            </a:pPr>
            <a:r>
              <a:rPr lang="en-US" sz="2100" b="0" i="0" dirty="0" smtClean="0">
                <a:solidFill>
                  <a:schemeClr val="bg2"/>
                </a:solidFill>
                <a:effectLst/>
                <a:latin typeface="Liberation Sans" panose="020B0604020202020204" pitchFamily="34" charset="0"/>
              </a:rPr>
              <a:t>Pellet 	112,000 	</a:t>
            </a:r>
            <a:r>
              <a:rPr lang="en-US" sz="2100" i="0" dirty="0" smtClean="0">
                <a:solidFill>
                  <a:schemeClr val="bg2"/>
                </a:solidFill>
                <a:effectLst/>
                <a:latin typeface="Liberation Sans" panose="020B0604020202020204" pitchFamily="34" charset="0"/>
              </a:rPr>
              <a:t>101,000</a:t>
            </a:r>
          </a:p>
          <a:p>
            <a:pPr algn="l">
              <a:lnSpc>
                <a:spcPct val="115000"/>
              </a:lnSpc>
              <a:spcBef>
                <a:spcPct val="20000"/>
              </a:spcBef>
            </a:pPr>
            <a:r>
              <a:rPr lang="en-US" sz="2100" b="0" i="0" dirty="0" smtClean="0">
                <a:solidFill>
                  <a:schemeClr val="bg2"/>
                </a:solidFill>
                <a:effectLst/>
                <a:latin typeface="Liberation Sans" panose="020B0604020202020204" pitchFamily="34" charset="0"/>
              </a:rPr>
              <a:t>Determine </a:t>
            </a:r>
            <a:r>
              <a:rPr lang="en-US" sz="2100" b="0" i="0" dirty="0">
                <a:solidFill>
                  <a:schemeClr val="bg2"/>
                </a:solidFill>
                <a:effectLst/>
                <a:latin typeface="Liberation Sans" panose="020B0604020202020204" pitchFamily="34" charset="0"/>
              </a:rPr>
              <a:t>the value of the company’s inventory under the lower-of-cost-or-market </a:t>
            </a:r>
            <a:r>
              <a:rPr lang="en-US" sz="2100" b="0" i="0" dirty="0" smtClean="0">
                <a:solidFill>
                  <a:schemeClr val="bg2"/>
                </a:solidFill>
                <a:effectLst/>
                <a:latin typeface="Liberation Sans" panose="020B0604020202020204" pitchFamily="34" charset="0"/>
              </a:rPr>
              <a:t>approach</a:t>
            </a:r>
            <a:r>
              <a:rPr lang="en-US" sz="2100" b="0" i="0" dirty="0">
                <a:solidFill>
                  <a:schemeClr val="bg2"/>
                </a:solidFill>
                <a:effectLst/>
                <a:latin typeface="Liberation Sans" panose="020B0604020202020204" pitchFamily="34" charset="0"/>
              </a:rPr>
              <a:t>.</a:t>
            </a:r>
          </a:p>
        </p:txBody>
      </p:sp>
      <p:sp>
        <p:nvSpPr>
          <p:cNvPr id="396304" name="Text Box 16"/>
          <p:cNvSpPr txBox="1">
            <a:spLocks noChangeArrowheads="1"/>
          </p:cNvSpPr>
          <p:nvPr/>
        </p:nvSpPr>
        <p:spPr bwMode="auto">
          <a:xfrm>
            <a:off x="457200" y="4802633"/>
            <a:ext cx="1600200" cy="408125"/>
          </a:xfrm>
          <a:prstGeom prst="rect">
            <a:avLst/>
          </a:prstGeom>
          <a:noFill/>
          <a:ln>
            <a:noFill/>
          </a:ln>
          <a:effectLst/>
          <a:extLst>
            <a:ext uri="{909E8E84-426E-40DD-AFC4-6F175D3DCCD1}">
              <a14:hiddenFill xmlns:a14="http://schemas.microsoft.com/office/drawing/2010/main">
                <a:solidFill>
                  <a:srgbClr val="EBF7FF"/>
                </a:solidFill>
              </a14:hiddenFill>
            </a:ext>
            <a:ext uri="{91240B29-F687-4F45-9708-019B960494DF}">
              <a14:hiddenLine xmlns:a14="http://schemas.microsoft.com/office/drawing/2010/main" w="19050" algn="ctr">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lgn="ctr">
              <a:tabLst>
                <a:tab pos="342900" algn="l"/>
                <a:tab pos="5257800" algn="r"/>
                <a:tab pos="6858000" algn="r"/>
                <a:tab pos="8001000" algn="r"/>
              </a:tabLst>
              <a:defRPr sz="2400">
                <a:solidFill>
                  <a:schemeClr val="tx1"/>
                </a:solidFill>
                <a:latin typeface="Times New Roman" pitchFamily="18" charset="0"/>
              </a:defRPr>
            </a:lvl1pPr>
            <a:lvl2pPr marL="800100" indent="-285750" algn="ctr">
              <a:tabLst>
                <a:tab pos="342900" algn="l"/>
                <a:tab pos="5257800" algn="r"/>
                <a:tab pos="6858000" algn="r"/>
                <a:tab pos="8001000" algn="r"/>
              </a:tabLst>
              <a:defRPr sz="2400">
                <a:solidFill>
                  <a:schemeClr val="tx1"/>
                </a:solidFill>
                <a:latin typeface="Times New Roman" pitchFamily="18" charset="0"/>
              </a:defRPr>
            </a:lvl2pPr>
            <a:lvl3pPr marL="1143000" indent="-228600" algn="ctr">
              <a:tabLst>
                <a:tab pos="342900" algn="l"/>
                <a:tab pos="5257800" algn="r"/>
                <a:tab pos="6858000" algn="r"/>
                <a:tab pos="8001000" algn="r"/>
              </a:tabLst>
              <a:defRPr sz="2400">
                <a:solidFill>
                  <a:schemeClr val="tx1"/>
                </a:solidFill>
                <a:latin typeface="Times New Roman" pitchFamily="18" charset="0"/>
              </a:defRPr>
            </a:lvl3pPr>
            <a:lvl4pPr marL="1600200" indent="-228600" algn="ctr">
              <a:tabLst>
                <a:tab pos="342900" algn="l"/>
                <a:tab pos="5257800" algn="r"/>
                <a:tab pos="6858000" algn="r"/>
                <a:tab pos="8001000" algn="r"/>
              </a:tabLst>
              <a:defRPr sz="2400">
                <a:solidFill>
                  <a:schemeClr val="tx1"/>
                </a:solidFill>
                <a:latin typeface="Times New Roman" pitchFamily="18" charset="0"/>
              </a:defRPr>
            </a:lvl4pPr>
            <a:lvl5pPr marL="2057400" indent="-228600" algn="ctr">
              <a:tabLst>
                <a:tab pos="342900" algn="l"/>
                <a:tab pos="5257800" algn="r"/>
                <a:tab pos="6858000" algn="r"/>
                <a:tab pos="8001000" algn="r"/>
              </a:tabLst>
              <a:defRPr sz="2400">
                <a:solidFill>
                  <a:schemeClr val="tx1"/>
                </a:solidFill>
                <a:latin typeface="Times New Roman" pitchFamily="18" charset="0"/>
              </a:defRPr>
            </a:lvl5pPr>
            <a:lvl6pPr marL="2514600" indent="-228600" algn="ctr" eaLnBrk="0" fontAlgn="base" hangingPunct="0">
              <a:spcBef>
                <a:spcPct val="0"/>
              </a:spcBef>
              <a:spcAft>
                <a:spcPct val="0"/>
              </a:spcAft>
              <a:tabLst>
                <a:tab pos="342900" algn="l"/>
                <a:tab pos="5257800" algn="r"/>
                <a:tab pos="6858000" algn="r"/>
                <a:tab pos="8001000" algn="r"/>
              </a:tabLst>
              <a:defRPr sz="2400">
                <a:solidFill>
                  <a:schemeClr val="tx1"/>
                </a:solidFill>
                <a:latin typeface="Times New Roman" pitchFamily="18" charset="0"/>
              </a:defRPr>
            </a:lvl6pPr>
            <a:lvl7pPr marL="2971800" indent="-228600" algn="ctr" eaLnBrk="0" fontAlgn="base" hangingPunct="0">
              <a:spcBef>
                <a:spcPct val="0"/>
              </a:spcBef>
              <a:spcAft>
                <a:spcPct val="0"/>
              </a:spcAft>
              <a:tabLst>
                <a:tab pos="342900" algn="l"/>
                <a:tab pos="5257800" algn="r"/>
                <a:tab pos="6858000" algn="r"/>
                <a:tab pos="8001000" algn="r"/>
              </a:tabLst>
              <a:defRPr sz="2400">
                <a:solidFill>
                  <a:schemeClr val="tx1"/>
                </a:solidFill>
                <a:latin typeface="Times New Roman" pitchFamily="18" charset="0"/>
              </a:defRPr>
            </a:lvl7pPr>
            <a:lvl8pPr marL="3429000" indent="-228600" algn="ctr" eaLnBrk="0" fontAlgn="base" hangingPunct="0">
              <a:spcBef>
                <a:spcPct val="0"/>
              </a:spcBef>
              <a:spcAft>
                <a:spcPct val="0"/>
              </a:spcAft>
              <a:tabLst>
                <a:tab pos="342900" algn="l"/>
                <a:tab pos="5257800" algn="r"/>
                <a:tab pos="6858000" algn="r"/>
                <a:tab pos="8001000" algn="r"/>
              </a:tabLst>
              <a:defRPr sz="2400">
                <a:solidFill>
                  <a:schemeClr val="tx1"/>
                </a:solidFill>
                <a:latin typeface="Times New Roman" pitchFamily="18" charset="0"/>
              </a:defRPr>
            </a:lvl8pPr>
            <a:lvl9pPr marL="3886200" indent="-228600" algn="ctr" eaLnBrk="0" fontAlgn="base" hangingPunct="0">
              <a:spcBef>
                <a:spcPct val="0"/>
              </a:spcBef>
              <a:spcAft>
                <a:spcPct val="0"/>
              </a:spcAft>
              <a:tabLst>
                <a:tab pos="342900" algn="l"/>
                <a:tab pos="5257800" algn="r"/>
                <a:tab pos="6858000" algn="r"/>
                <a:tab pos="8001000" algn="r"/>
              </a:tabLst>
              <a:defRPr sz="2400">
                <a:solidFill>
                  <a:schemeClr val="tx1"/>
                </a:solidFill>
                <a:latin typeface="Times New Roman" pitchFamily="18" charset="0"/>
              </a:defRPr>
            </a:lvl9pPr>
          </a:lstStyle>
          <a:p>
            <a:pPr algn="l">
              <a:lnSpc>
                <a:spcPct val="105000"/>
              </a:lnSpc>
              <a:spcBef>
                <a:spcPct val="20000"/>
              </a:spcBef>
            </a:pPr>
            <a:r>
              <a:rPr lang="en-US" altLang="en-US" sz="2100" i="0" dirty="0" smtClean="0">
                <a:solidFill>
                  <a:schemeClr val="tx2">
                    <a:lumMod val="50000"/>
                  </a:schemeClr>
                </a:solidFill>
                <a:effectLst/>
                <a:latin typeface="Liberation Sans" panose="020B0604020202020204" pitchFamily="34" charset="0"/>
              </a:rPr>
              <a:t>SOLUTION</a:t>
            </a:r>
            <a:endParaRPr lang="en-US" altLang="en-US" sz="2100" i="0" dirty="0">
              <a:solidFill>
                <a:schemeClr val="tx2">
                  <a:lumMod val="50000"/>
                </a:schemeClr>
              </a:solidFill>
              <a:effectLst/>
              <a:latin typeface="Liberation Sans" panose="020B0604020202020204" pitchFamily="34" charset="0"/>
            </a:endParaRPr>
          </a:p>
        </p:txBody>
      </p:sp>
      <p:sp>
        <p:nvSpPr>
          <p:cNvPr id="20" name="Rounded Rectangle 19"/>
          <p:cNvSpPr/>
          <p:nvPr/>
        </p:nvSpPr>
        <p:spPr bwMode="auto">
          <a:xfrm>
            <a:off x="3124200" y="443453"/>
            <a:ext cx="5802683" cy="707697"/>
          </a:xfrm>
          <a:prstGeom prst="roundRect">
            <a:avLst/>
          </a:prstGeom>
          <a:solidFill>
            <a:srgbClr val="0066CC"/>
          </a:solidFill>
          <a:ln w="12700" cap="sq" cmpd="sng" algn="ctr">
            <a:noFill/>
            <a:prstDash val="solid"/>
            <a:round/>
            <a:headEnd type="none" w="sm" len="sm"/>
            <a:tailEnd type="none" w="sm" len="sm"/>
          </a:ln>
          <a:effectLst>
            <a:innerShdw blurRad="114300">
              <a:prstClr val="black"/>
            </a:innerShdw>
          </a:effectLst>
        </p:spPr>
        <p:txBody>
          <a:bodyPr vert="horz" wrap="square" lIns="91440" tIns="45720" rIns="91440" bIns="91440" numCol="1" rtlCol="0" anchor="ctr" anchorCtr="0" compatLnSpc="1">
            <a:prstTxWarp prst="textNoShape">
              <a:avLst/>
            </a:prstTxWarp>
            <a:noAutofit/>
          </a:bodyPr>
          <a:lstStyle/>
          <a:p>
            <a:pPr marL="53975" algn="l"/>
            <a:r>
              <a:rPr lang="en-US" sz="2900" i="0" dirty="0" smtClean="0">
                <a:solidFill>
                  <a:schemeClr val="accent3"/>
                </a:solidFill>
                <a:latin typeface="Liberation Sans" panose="020B0604020202020204" pitchFamily="34" charset="0"/>
              </a:rPr>
              <a:t>LCM Basis</a:t>
            </a:r>
            <a:endParaRPr lang="en-US" sz="2900" b="1" i="0" dirty="0">
              <a:solidFill>
                <a:schemeClr val="accent3"/>
              </a:solidFill>
              <a:latin typeface="Liberation Sans" panose="020B0604020202020204" pitchFamily="34" charset="0"/>
            </a:endParaRPr>
          </a:p>
        </p:txBody>
      </p:sp>
      <p:sp>
        <p:nvSpPr>
          <p:cNvPr id="23" name="TextBox 22"/>
          <p:cNvSpPr txBox="1"/>
          <p:nvPr/>
        </p:nvSpPr>
        <p:spPr>
          <a:xfrm>
            <a:off x="228600" y="478808"/>
            <a:ext cx="173374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defPPr>
              <a:defRPr lang="en-US"/>
            </a:defPPr>
            <a:lvl1pPr algn="ctr">
              <a:spcBef>
                <a:spcPct val="50000"/>
              </a:spcBef>
              <a:defRPr i="0">
                <a:solidFill>
                  <a:srgbClr val="E20000"/>
                </a:solidFill>
                <a:effectLst/>
                <a:latin typeface="Arial" charset="0"/>
              </a:defRPr>
            </a:lvl1pPr>
            <a:lvl2pPr marL="742950" indent="-285750" algn="ctr">
              <a:defRPr sz="2400">
                <a:solidFill>
                  <a:schemeClr val="tx1"/>
                </a:solidFill>
                <a:latin typeface="Times New Roman" pitchFamily="18" charset="0"/>
              </a:defRPr>
            </a:lvl2pPr>
            <a:lvl3pPr marL="1143000" indent="-228600" algn="ctr">
              <a:defRPr sz="2400">
                <a:solidFill>
                  <a:schemeClr val="tx1"/>
                </a:solidFill>
                <a:latin typeface="Times New Roman" pitchFamily="18" charset="0"/>
              </a:defRPr>
            </a:lvl3pPr>
            <a:lvl4pPr marL="1600200" indent="-228600" algn="ctr">
              <a:defRPr sz="2400">
                <a:solidFill>
                  <a:schemeClr val="tx1"/>
                </a:solidFill>
                <a:latin typeface="Times New Roman" pitchFamily="18" charset="0"/>
              </a:defRPr>
            </a:lvl4pPr>
            <a:lvl5pPr marL="2057400" indent="-228600" algn="ctr">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buClr>
                <a:srgbClr val="E20000"/>
              </a:buClr>
            </a:pPr>
            <a:r>
              <a:rPr lang="en-US" sz="3200" b="1" dirty="0">
                <a:latin typeface="Liberation Sans" panose="020B0604020202020204" pitchFamily="34" charset="0"/>
              </a:rPr>
              <a:t>DO IT!</a:t>
            </a:r>
          </a:p>
        </p:txBody>
      </p:sp>
      <p:sp>
        <p:nvSpPr>
          <p:cNvPr id="25" name="Rectangle 24"/>
          <p:cNvSpPr/>
          <p:nvPr/>
        </p:nvSpPr>
        <p:spPr bwMode="auto">
          <a:xfrm>
            <a:off x="8757312" y="231560"/>
            <a:ext cx="228600" cy="1028584"/>
          </a:xfrm>
          <a:prstGeom prst="rect">
            <a:avLst/>
          </a:prstGeom>
          <a:solidFill>
            <a:schemeClr val="accent3"/>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sp>
        <p:nvSpPr>
          <p:cNvPr id="15" name="Isosceles Triangle 14"/>
          <p:cNvSpPr/>
          <p:nvPr/>
        </p:nvSpPr>
        <p:spPr bwMode="auto">
          <a:xfrm rot="5400000">
            <a:off x="1917401" y="616061"/>
            <a:ext cx="338931" cy="329406"/>
          </a:xfrm>
          <a:prstGeom prst="triangle">
            <a:avLst/>
          </a:prstGeom>
          <a:solidFill>
            <a:srgbClr val="003399"/>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sp>
        <p:nvSpPr>
          <p:cNvPr id="16" name="TextBox 15"/>
          <p:cNvSpPr txBox="1"/>
          <p:nvPr/>
        </p:nvSpPr>
        <p:spPr>
          <a:xfrm>
            <a:off x="2210626" y="426570"/>
            <a:ext cx="837374" cy="707886"/>
          </a:xfrm>
          <a:prstGeom prst="rect">
            <a:avLst/>
          </a:prstGeom>
          <a:noFill/>
        </p:spPr>
        <p:txBody>
          <a:bodyPr wrap="square" rtlCol="0">
            <a:spAutoFit/>
          </a:bodyPr>
          <a:lstStyle/>
          <a:p>
            <a:pPr algn="ctr"/>
            <a:r>
              <a:rPr lang="en-US" sz="4000" b="1" i="0" dirty="0" smtClean="0">
                <a:solidFill>
                  <a:srgbClr val="CC0000"/>
                </a:solidFill>
                <a:effectLst/>
                <a:latin typeface="Liberation Sans" panose="020B0604020202020204" pitchFamily="34" charset="0"/>
              </a:rPr>
              <a:t>3a</a:t>
            </a:r>
            <a:endParaRPr lang="en-US" sz="4000" b="1" i="0" dirty="0">
              <a:solidFill>
                <a:srgbClr val="CC0000"/>
              </a:solidFill>
              <a:effectLst/>
              <a:latin typeface="Liberation Sans" panose="020B0604020202020204" pitchFamily="34" charset="0"/>
            </a:endParaRPr>
          </a:p>
        </p:txBody>
      </p:sp>
      <p:cxnSp>
        <p:nvCxnSpPr>
          <p:cNvPr id="17" name="Straight Connector 16"/>
          <p:cNvCxnSpPr/>
          <p:nvPr/>
        </p:nvCxnSpPr>
        <p:spPr bwMode="auto">
          <a:xfrm flipH="1">
            <a:off x="1905000" y="338012"/>
            <a:ext cx="1" cy="912801"/>
          </a:xfrm>
          <a:prstGeom prst="line">
            <a:avLst/>
          </a:prstGeom>
          <a:solidFill>
            <a:schemeClr val="accent1"/>
          </a:solidFill>
          <a:ln w="38100" cap="sq" cmpd="sng" algn="ctr">
            <a:solidFill>
              <a:schemeClr val="tx1"/>
            </a:solidFill>
            <a:prstDash val="solid"/>
            <a:round/>
            <a:headEnd type="none" w="sm" len="sm"/>
            <a:tailEnd type="none" w="sm" len="sm"/>
          </a:ln>
          <a:effectLst/>
        </p:spPr>
      </p:cxnSp>
      <p:cxnSp>
        <p:nvCxnSpPr>
          <p:cNvPr id="14" name="Straight Connector 13"/>
          <p:cNvCxnSpPr/>
          <p:nvPr/>
        </p:nvCxnSpPr>
        <p:spPr bwMode="auto">
          <a:xfrm flipH="1">
            <a:off x="4425701" y="2881952"/>
            <a:ext cx="1039091" cy="0"/>
          </a:xfrm>
          <a:prstGeom prst="line">
            <a:avLst/>
          </a:prstGeom>
          <a:solidFill>
            <a:schemeClr val="accent1"/>
          </a:solidFill>
          <a:ln w="28575" cap="sq" cmpd="sng" algn="ctr">
            <a:solidFill>
              <a:schemeClr val="tx1"/>
            </a:solidFill>
            <a:prstDash val="solid"/>
            <a:round/>
            <a:headEnd type="none" w="sm" len="sm"/>
            <a:tailEnd type="none" w="sm" len="sm"/>
          </a:ln>
          <a:effectLst/>
        </p:spPr>
      </p:cxnSp>
      <p:cxnSp>
        <p:nvCxnSpPr>
          <p:cNvPr id="18" name="Straight Connector 17"/>
          <p:cNvCxnSpPr/>
          <p:nvPr/>
        </p:nvCxnSpPr>
        <p:spPr bwMode="auto">
          <a:xfrm flipH="1">
            <a:off x="5957661" y="2881952"/>
            <a:ext cx="1039091" cy="0"/>
          </a:xfrm>
          <a:prstGeom prst="line">
            <a:avLst/>
          </a:prstGeom>
          <a:solidFill>
            <a:schemeClr val="accent1"/>
          </a:solidFill>
          <a:ln w="28575" cap="sq" cmpd="sng" algn="ctr">
            <a:solidFill>
              <a:schemeClr val="tx1"/>
            </a:solidFill>
            <a:prstDash val="solid"/>
            <a:round/>
            <a:headEnd type="none" w="sm" len="sm"/>
            <a:tailEnd type="none" w="sm" len="sm"/>
          </a:ln>
          <a:effectLst/>
        </p:spPr>
      </p:cxnSp>
      <p:sp>
        <p:nvSpPr>
          <p:cNvPr id="13"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3 </a:t>
            </a:r>
            <a:endParaRPr lang="en-US" altLang="en-US" dirty="0"/>
          </a:p>
        </p:txBody>
      </p:sp>
    </p:spTree>
    <p:extLst>
      <p:ext uri="{BB962C8B-B14F-4D97-AF65-F5344CB8AC3E}">
        <p14:creationId xmlns:p14="http://schemas.microsoft.com/office/powerpoint/2010/main" val="3024495783"/>
      </p:ext>
    </p:extLst>
  </p:cSld>
  <p:clrMapOvr>
    <a:masterClrMapping/>
  </p:clrMapOvr>
  <p:transition>
    <p:wipe dir="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7" name="Text Box 3"/>
          <p:cNvSpPr txBox="1">
            <a:spLocks noChangeArrowheads="1"/>
          </p:cNvSpPr>
          <p:nvPr/>
        </p:nvSpPr>
        <p:spPr bwMode="auto">
          <a:xfrm>
            <a:off x="609600" y="1295400"/>
            <a:ext cx="7924800" cy="4285789"/>
          </a:xfrm>
          <a:prstGeom prst="rect">
            <a:avLst/>
          </a:prstGeom>
          <a:solidFill>
            <a:schemeClr val="bg1"/>
          </a:solidFill>
          <a:ln>
            <a:noFill/>
          </a:ln>
          <a:effectLst/>
          <a:extLst>
            <a:ext uri="{91240B29-F687-4F45-9708-019B960494DF}">
              <a14:hiddenLine xmlns:a14="http://schemas.microsoft.com/office/drawing/2010/main" w="38100" cap="sq">
                <a:solidFill>
                  <a:srgbClr val="800000"/>
                </a:solidFill>
                <a:miter lim="800000"/>
                <a:headEnd type="none" w="sm" len="sm"/>
                <a:tailEnd type="none" w="sm" len="sm"/>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spAutoFit/>
          </a:bodyPr>
          <a:lstStyle>
            <a:lvl1pPr marL="457200" indent="-457200" algn="ctr">
              <a:defRPr sz="2400">
                <a:solidFill>
                  <a:schemeClr val="tx1"/>
                </a:solidFill>
                <a:latin typeface="Times New Roman" pitchFamily="18" charset="0"/>
              </a:defRPr>
            </a:lvl1pPr>
            <a:lvl2pPr marL="692150" indent="-457200" algn="ctr">
              <a:defRPr sz="2400">
                <a:solidFill>
                  <a:schemeClr val="tx1"/>
                </a:solidFill>
                <a:latin typeface="Times New Roman" pitchFamily="18" charset="0"/>
              </a:defRPr>
            </a:lvl2pPr>
            <a:lvl3pPr marL="1600200" indent="-457200" algn="ctr">
              <a:defRPr sz="2400">
                <a:solidFill>
                  <a:schemeClr val="tx1"/>
                </a:solidFill>
                <a:latin typeface="Times New Roman" pitchFamily="18" charset="0"/>
              </a:defRPr>
            </a:lvl3pPr>
            <a:lvl4pPr marL="2116138" indent="-457200" algn="ctr">
              <a:defRPr sz="2400">
                <a:solidFill>
                  <a:schemeClr val="tx1"/>
                </a:solidFill>
                <a:latin typeface="Times New Roman" pitchFamily="18" charset="0"/>
              </a:defRPr>
            </a:lvl4pPr>
            <a:lvl5pPr marL="2687638" indent="-457200" algn="ctr">
              <a:defRPr sz="2400">
                <a:solidFill>
                  <a:schemeClr val="tx1"/>
                </a:solidFill>
                <a:latin typeface="Times New Roman" pitchFamily="18" charset="0"/>
              </a:defRPr>
            </a:lvl5pPr>
            <a:lvl6pPr marL="3144838" indent="-457200" algn="ctr" eaLnBrk="0" fontAlgn="base" hangingPunct="0">
              <a:spcBef>
                <a:spcPct val="0"/>
              </a:spcBef>
              <a:spcAft>
                <a:spcPct val="0"/>
              </a:spcAft>
              <a:defRPr sz="2400">
                <a:solidFill>
                  <a:schemeClr val="tx1"/>
                </a:solidFill>
                <a:latin typeface="Times New Roman" pitchFamily="18" charset="0"/>
              </a:defRPr>
            </a:lvl6pPr>
            <a:lvl7pPr marL="3602038" indent="-457200" algn="ctr" eaLnBrk="0" fontAlgn="base" hangingPunct="0">
              <a:spcBef>
                <a:spcPct val="0"/>
              </a:spcBef>
              <a:spcAft>
                <a:spcPct val="0"/>
              </a:spcAft>
              <a:defRPr sz="2400">
                <a:solidFill>
                  <a:schemeClr val="tx1"/>
                </a:solidFill>
                <a:latin typeface="Times New Roman" pitchFamily="18" charset="0"/>
              </a:defRPr>
            </a:lvl7pPr>
            <a:lvl8pPr marL="4059238" indent="-457200" algn="ctr" eaLnBrk="0" fontAlgn="base" hangingPunct="0">
              <a:spcBef>
                <a:spcPct val="0"/>
              </a:spcBef>
              <a:spcAft>
                <a:spcPct val="0"/>
              </a:spcAft>
              <a:defRPr sz="2400">
                <a:solidFill>
                  <a:schemeClr val="tx1"/>
                </a:solidFill>
                <a:latin typeface="Times New Roman" pitchFamily="18" charset="0"/>
              </a:defRPr>
            </a:lvl8pPr>
            <a:lvl9pPr marL="4516438" indent="-457200" algn="ctr" eaLnBrk="0" fontAlgn="base" hangingPunct="0">
              <a:spcBef>
                <a:spcPct val="0"/>
              </a:spcBef>
              <a:spcAft>
                <a:spcPct val="0"/>
              </a:spcAft>
              <a:defRPr sz="2400">
                <a:solidFill>
                  <a:schemeClr val="tx1"/>
                </a:solidFill>
                <a:latin typeface="Times New Roman" pitchFamily="18" charset="0"/>
              </a:defRPr>
            </a:lvl9pPr>
          </a:lstStyle>
          <a:p>
            <a:pPr algn="l">
              <a:lnSpc>
                <a:spcPct val="125000"/>
              </a:lnSpc>
              <a:spcBef>
                <a:spcPts val="1200"/>
              </a:spcBef>
              <a:buSzPct val="80000"/>
            </a:pPr>
            <a:r>
              <a:rPr lang="en-US" altLang="en-US" sz="2500" i="0" dirty="0">
                <a:effectLst/>
                <a:latin typeface="Liberation Sans" panose="020B0604020202020204" pitchFamily="34" charset="0"/>
              </a:rPr>
              <a:t>Inventory management</a:t>
            </a:r>
            <a:r>
              <a:rPr lang="en-US" altLang="en-US" b="0" i="0" dirty="0">
                <a:effectLst/>
                <a:latin typeface="Liberation Sans" panose="020B0604020202020204" pitchFamily="34" charset="0"/>
              </a:rPr>
              <a:t> is a critical task</a:t>
            </a:r>
          </a:p>
          <a:p>
            <a:pPr lvl="1" algn="l">
              <a:lnSpc>
                <a:spcPct val="125000"/>
              </a:lnSpc>
              <a:spcBef>
                <a:spcPts val="1200"/>
              </a:spcBef>
              <a:buSzPct val="100000"/>
              <a:buFontTx/>
              <a:buAutoNum type="arabicPeriod"/>
            </a:pPr>
            <a:r>
              <a:rPr lang="en-US" altLang="en-US" sz="2300" i="0" dirty="0">
                <a:effectLst/>
                <a:latin typeface="Liberation Sans" panose="020B0604020202020204" pitchFamily="34" charset="0"/>
              </a:rPr>
              <a:t>High Inventory Levels</a:t>
            </a:r>
            <a:r>
              <a:rPr lang="en-US" altLang="en-US" sz="2300" b="0" i="0" dirty="0">
                <a:effectLst/>
                <a:latin typeface="Liberation Sans" panose="020B0604020202020204" pitchFamily="34" charset="0"/>
              </a:rPr>
              <a:t> - storage costs, interest cost (on funds tied up in inventory), and costs associated with the obsolescence of technical goods or shifts in fashion</a:t>
            </a:r>
            <a:r>
              <a:rPr lang="en-US" altLang="en-US" sz="2300" b="0" i="0" dirty="0" smtClean="0">
                <a:effectLst/>
                <a:latin typeface="Liberation Sans" panose="020B0604020202020204" pitchFamily="34" charset="0"/>
              </a:rPr>
              <a:t>.</a:t>
            </a:r>
          </a:p>
          <a:p>
            <a:pPr lvl="2" algn="l">
              <a:lnSpc>
                <a:spcPct val="125000"/>
              </a:lnSpc>
              <a:spcBef>
                <a:spcPts val="1200"/>
              </a:spcBef>
              <a:buSzPct val="100000"/>
              <a:buFont typeface="Arial" pitchFamily="34" charset="0"/>
              <a:buChar char="•"/>
            </a:pPr>
            <a:r>
              <a:rPr lang="en-US" altLang="en-US" sz="2300" b="0" i="0" dirty="0" smtClean="0">
                <a:solidFill>
                  <a:schemeClr val="tx2"/>
                </a:solidFill>
                <a:effectLst/>
                <a:latin typeface="Levenim MT" pitchFamily="2" charset="-79"/>
                <a:cs typeface="Levenim MT" pitchFamily="2" charset="-79"/>
              </a:rPr>
              <a:t>“Too much, is too much!”</a:t>
            </a:r>
            <a:endParaRPr lang="en-US" altLang="en-US" sz="2300" b="0" i="0" dirty="0">
              <a:solidFill>
                <a:schemeClr val="tx2"/>
              </a:solidFill>
              <a:effectLst/>
              <a:latin typeface="Levenim MT" pitchFamily="2" charset="-79"/>
              <a:cs typeface="Levenim MT" pitchFamily="2" charset="-79"/>
            </a:endParaRPr>
          </a:p>
          <a:p>
            <a:pPr lvl="1" algn="l">
              <a:lnSpc>
                <a:spcPct val="125000"/>
              </a:lnSpc>
              <a:spcBef>
                <a:spcPts val="1200"/>
              </a:spcBef>
              <a:buSzPct val="100000"/>
              <a:buFontTx/>
              <a:buAutoNum type="arabicPeriod"/>
            </a:pPr>
            <a:r>
              <a:rPr lang="en-US" altLang="en-US" sz="2300" i="0" dirty="0">
                <a:effectLst/>
                <a:latin typeface="Liberation Sans" panose="020B0604020202020204" pitchFamily="34" charset="0"/>
              </a:rPr>
              <a:t>Low Inventory Levels</a:t>
            </a:r>
            <a:r>
              <a:rPr lang="en-US" altLang="en-US" sz="2300" b="0" i="0" dirty="0">
                <a:effectLst/>
                <a:latin typeface="Liberation Sans" panose="020B0604020202020204" pitchFamily="34" charset="0"/>
              </a:rPr>
              <a:t> – may lead to lost sales</a:t>
            </a:r>
            <a:r>
              <a:rPr lang="en-US" altLang="en-US" sz="2300" b="0" i="0" dirty="0" smtClean="0">
                <a:effectLst/>
                <a:latin typeface="Liberation Sans" panose="020B0604020202020204" pitchFamily="34" charset="0"/>
              </a:rPr>
              <a:t>.</a:t>
            </a:r>
          </a:p>
          <a:p>
            <a:pPr lvl="2" algn="l">
              <a:lnSpc>
                <a:spcPct val="125000"/>
              </a:lnSpc>
              <a:spcBef>
                <a:spcPts val="1200"/>
              </a:spcBef>
              <a:buSzPct val="100000"/>
              <a:buFont typeface="Arial" pitchFamily="34" charset="0"/>
              <a:buChar char="•"/>
            </a:pPr>
            <a:r>
              <a:rPr lang="en-US" altLang="en-US" sz="2300" b="0" i="0" dirty="0" smtClean="0">
                <a:solidFill>
                  <a:schemeClr val="tx2"/>
                </a:solidFill>
                <a:effectLst/>
                <a:latin typeface="Levenim MT" pitchFamily="2" charset="-79"/>
                <a:cs typeface="Levenim MT" pitchFamily="2" charset="-79"/>
              </a:rPr>
              <a:t>“Can’t sell it if you don’t have it!”</a:t>
            </a:r>
            <a:endParaRPr lang="en-US" altLang="en-US" sz="2300" b="0" i="0" dirty="0">
              <a:solidFill>
                <a:schemeClr val="tx2"/>
              </a:solidFill>
              <a:effectLst/>
              <a:latin typeface="Levenim MT" pitchFamily="2" charset="-79"/>
              <a:cs typeface="Levenim MT" pitchFamily="2" charset="-79"/>
            </a:endParaRPr>
          </a:p>
        </p:txBody>
      </p:sp>
      <p:sp>
        <p:nvSpPr>
          <p:cNvPr id="6"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7"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buSzPct val="80000"/>
            </a:pPr>
            <a:r>
              <a:rPr lang="en-US" altLang="en-US" sz="3200" i="0" dirty="0" smtClean="0">
                <a:solidFill>
                  <a:srgbClr val="003B76"/>
                </a:solidFill>
                <a:effectLst/>
                <a:latin typeface="Liberation Sans" panose="020B0604020202020204" pitchFamily="34" charset="0"/>
              </a:rPr>
              <a:t>ANALYSIS</a:t>
            </a:r>
            <a:endParaRPr lang="en-US" altLang="en-US" sz="3200" i="0" dirty="0">
              <a:solidFill>
                <a:srgbClr val="003B76"/>
              </a:solidFill>
              <a:effectLst/>
              <a:latin typeface="Liberation Sans" panose="020B0604020202020204" pitchFamily="34" charset="0"/>
            </a:endParaRPr>
          </a:p>
        </p:txBody>
      </p:sp>
      <p:sp>
        <p:nvSpPr>
          <p:cNvPr id="5"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3 </a:t>
            </a:r>
            <a:endParaRPr lang="en-US" altLang="en-US" dirty="0"/>
          </a:p>
        </p:txBody>
      </p:sp>
    </p:spTree>
  </p:cSld>
  <p:clrMapOvr>
    <a:masterClrMapping/>
  </p:clrMapOvr>
  <p:transition>
    <p:wipe dir="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27"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447800"/>
            <a:ext cx="8153400" cy="25161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lgn="ctr">
                <a:solidFill>
                  <a:srgbClr val="800000"/>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pic>
      <p:sp>
        <p:nvSpPr>
          <p:cNvPr id="8"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9"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buSzPct val="80000"/>
            </a:pPr>
            <a:r>
              <a:rPr lang="en-US" altLang="en-US" sz="3200" i="0" dirty="0" smtClean="0">
                <a:solidFill>
                  <a:srgbClr val="CC0000"/>
                </a:solidFill>
                <a:effectLst/>
                <a:latin typeface="Liberation Sans" panose="020B0604020202020204" pitchFamily="34" charset="0"/>
              </a:rPr>
              <a:t>Inventory Turnover</a:t>
            </a:r>
            <a:endParaRPr lang="en-US" altLang="en-US" sz="3200" i="0" dirty="0">
              <a:solidFill>
                <a:srgbClr val="CC0000"/>
              </a:solidFill>
              <a:effectLst/>
              <a:latin typeface="Liberation Sans" panose="020B0604020202020204" pitchFamily="34" charset="0"/>
            </a:endParaRPr>
          </a:p>
        </p:txBody>
      </p:sp>
      <p:sp>
        <p:nvSpPr>
          <p:cNvPr id="2" name="Rectangle 1"/>
          <p:cNvSpPr/>
          <p:nvPr/>
        </p:nvSpPr>
        <p:spPr>
          <a:xfrm>
            <a:off x="457200" y="4018579"/>
            <a:ext cx="1981200" cy="646331"/>
          </a:xfrm>
          <a:prstGeom prst="rect">
            <a:avLst/>
          </a:prstGeom>
          <a:noFill/>
          <a:ln w="28575" cap="sq" algn="ctr">
            <a:noFill/>
            <a:miter lim="800000"/>
            <a:headEnd/>
            <a:tailEnd/>
          </a:ln>
          <a:effectLst/>
        </p:spPr>
        <p:txBody>
          <a:bodyPr wrap="square">
            <a:spAutoFit/>
          </a:bodyPr>
          <a:lstStyle/>
          <a:p>
            <a:r>
              <a:rPr lang="en-US" sz="1200" i="0" dirty="0">
                <a:solidFill>
                  <a:schemeClr val="tx1"/>
                </a:solidFill>
                <a:effectLst/>
                <a:latin typeface="Liberation Sans" panose="020B0604020202020204" pitchFamily="34" charset="0"/>
              </a:rPr>
              <a:t>ILLUSTRATION 6-17</a:t>
            </a:r>
          </a:p>
          <a:p>
            <a:r>
              <a:rPr lang="en-US" sz="1200" b="0" i="0" dirty="0">
                <a:solidFill>
                  <a:schemeClr val="tx1"/>
                </a:solidFill>
                <a:effectLst/>
                <a:latin typeface="Liberation Sans" panose="020B0604020202020204" pitchFamily="34" charset="0"/>
              </a:rPr>
              <a:t>Inventory turnovers and </a:t>
            </a:r>
            <a:r>
              <a:rPr lang="en-US" sz="1200" b="0" i="0" dirty="0" smtClean="0">
                <a:solidFill>
                  <a:schemeClr val="tx1"/>
                </a:solidFill>
                <a:effectLst/>
                <a:latin typeface="Liberation Sans" panose="020B0604020202020204" pitchFamily="34" charset="0"/>
              </a:rPr>
              <a:t>days in </a:t>
            </a:r>
            <a:r>
              <a:rPr lang="en-US" sz="1200" b="0" i="0" dirty="0">
                <a:solidFill>
                  <a:schemeClr val="tx1"/>
                </a:solidFill>
                <a:effectLst/>
                <a:latin typeface="Liberation Sans" panose="020B0604020202020204" pitchFamily="34" charset="0"/>
              </a:rPr>
              <a:t>inventory</a:t>
            </a:r>
          </a:p>
        </p:txBody>
      </p:sp>
      <p:sp>
        <p:nvSpPr>
          <p:cNvPr id="6"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3 </a:t>
            </a:r>
            <a:endParaRPr lang="en-US" altLang="en-US" dirty="0"/>
          </a:p>
        </p:txBody>
      </p:sp>
    </p:spTree>
  </p:cSld>
  <p:clrMapOvr>
    <a:masterClrMapping/>
  </p:clrMapOvr>
  <p:transition>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457200" y="381000"/>
            <a:ext cx="8229600" cy="560388"/>
          </a:xfrm>
          <a:prstGeom prst="rect">
            <a:avLst/>
          </a:prstGeom>
          <a:solidFill>
            <a:srgbClr val="0099CC"/>
          </a:solidFill>
          <a:ln>
            <a:noFill/>
          </a:ln>
          <a:effectLst/>
        </p:spPr>
        <p:txBody>
          <a:bodyPr lIns="90488" tIns="44450" rIns="90488" bIns="44450" anchor="ctr" anchorCtr="0"/>
          <a:lstStyle/>
          <a:p>
            <a:pPr marL="53975"/>
            <a:r>
              <a:rPr lang="en-US" altLang="en-US" sz="2800" b="1" i="0" dirty="0">
                <a:solidFill>
                  <a:schemeClr val="accent3"/>
                </a:solidFill>
                <a:effectLst>
                  <a:outerShdw blurRad="38100" dist="38100" dir="2700000" algn="tl">
                    <a:srgbClr val="000000">
                      <a:alpha val="43137"/>
                    </a:srgbClr>
                  </a:outerShdw>
                </a:effectLst>
                <a:latin typeface="Liberation Sans" panose="020B0604020202020204" pitchFamily="34" charset="0"/>
              </a:rPr>
              <a:t>ACCOUNTING ACROSS THE ORGANIZATION</a:t>
            </a:r>
          </a:p>
        </p:txBody>
      </p:sp>
      <p:sp>
        <p:nvSpPr>
          <p:cNvPr id="2" name="Rectangle 1"/>
          <p:cNvSpPr/>
          <p:nvPr/>
        </p:nvSpPr>
        <p:spPr>
          <a:xfrm>
            <a:off x="457200" y="1088408"/>
            <a:ext cx="8229600" cy="5421228"/>
          </a:xfrm>
          <a:prstGeom prst="rect">
            <a:avLst/>
          </a:prstGeom>
        </p:spPr>
        <p:txBody>
          <a:bodyPr wrap="square">
            <a:spAutoFit/>
          </a:bodyPr>
          <a:lstStyle/>
          <a:p>
            <a:pPr algn="just">
              <a:lnSpc>
                <a:spcPct val="114000"/>
              </a:lnSpc>
            </a:pPr>
            <a:r>
              <a:rPr lang="en-US" sz="1900" i="0" dirty="0" smtClean="0">
                <a:solidFill>
                  <a:schemeClr val="tx1"/>
                </a:solidFill>
                <a:effectLst/>
                <a:latin typeface="Liberation Sans" panose="020B0604020202020204" pitchFamily="34" charset="0"/>
              </a:rPr>
              <a:t>A Big Hiccup</a:t>
            </a:r>
            <a:endParaRPr lang="en-US" sz="1900" i="0" dirty="0">
              <a:solidFill>
                <a:schemeClr val="tx1"/>
              </a:solidFill>
              <a:effectLst/>
              <a:latin typeface="Liberation Sans" panose="020B0604020202020204" pitchFamily="34" charset="0"/>
            </a:endParaRPr>
          </a:p>
          <a:p>
            <a:pPr algn="just">
              <a:lnSpc>
                <a:spcPct val="114000"/>
              </a:lnSpc>
              <a:spcBef>
                <a:spcPts val="600"/>
              </a:spcBef>
            </a:pPr>
            <a:r>
              <a:rPr lang="en-US" sz="1900" b="0" i="0" dirty="0" smtClean="0">
                <a:solidFill>
                  <a:schemeClr val="tx1"/>
                </a:solidFill>
                <a:effectLst/>
                <a:latin typeface="Liberation Sans" panose="020B0604020202020204" pitchFamily="34" charset="0"/>
              </a:rPr>
              <a:t>JIT </a:t>
            </a:r>
            <a:r>
              <a:rPr lang="en-US" sz="1900" b="0" i="0" dirty="0">
                <a:solidFill>
                  <a:schemeClr val="tx1"/>
                </a:solidFill>
                <a:effectLst/>
                <a:latin typeface="Liberation Sans" panose="020B0604020202020204" pitchFamily="34" charset="0"/>
              </a:rPr>
              <a:t>can save a company a lot </a:t>
            </a:r>
            <a:r>
              <a:rPr lang="en-US" sz="1900" b="0" i="0" dirty="0" smtClean="0">
                <a:solidFill>
                  <a:schemeClr val="tx1"/>
                </a:solidFill>
                <a:effectLst/>
                <a:latin typeface="Liberation Sans" panose="020B0604020202020204" pitchFamily="34" charset="0"/>
              </a:rPr>
              <a:t>of money</a:t>
            </a:r>
            <a:r>
              <a:rPr lang="en-US" sz="1900" b="0" i="0" dirty="0">
                <a:solidFill>
                  <a:schemeClr val="tx1"/>
                </a:solidFill>
                <a:effectLst/>
                <a:latin typeface="Liberation Sans" panose="020B0604020202020204" pitchFamily="34" charset="0"/>
              </a:rPr>
              <a:t>, but it isn’t without risk</a:t>
            </a:r>
            <a:r>
              <a:rPr lang="en-US" sz="1900" b="0" i="0" dirty="0" smtClean="0">
                <a:solidFill>
                  <a:schemeClr val="tx1"/>
                </a:solidFill>
                <a:effectLst/>
                <a:latin typeface="Liberation Sans" panose="020B0604020202020204" pitchFamily="34" charset="0"/>
              </a:rPr>
              <a:t>. An </a:t>
            </a:r>
            <a:r>
              <a:rPr lang="en-US" sz="1900" b="0" i="0" dirty="0">
                <a:solidFill>
                  <a:schemeClr val="tx1"/>
                </a:solidFill>
                <a:effectLst/>
                <a:latin typeface="Liberation Sans" panose="020B0604020202020204" pitchFamily="34" charset="0"/>
              </a:rPr>
              <a:t>unexpected disruption in </a:t>
            </a:r>
            <a:r>
              <a:rPr lang="en-US" sz="1900" b="0" i="0" dirty="0" smtClean="0">
                <a:solidFill>
                  <a:schemeClr val="tx1"/>
                </a:solidFill>
                <a:effectLst/>
                <a:latin typeface="Liberation Sans" panose="020B0604020202020204" pitchFamily="34" charset="0"/>
              </a:rPr>
              <a:t>the supply </a:t>
            </a:r>
            <a:r>
              <a:rPr lang="en-US" sz="1900" b="0" i="0" dirty="0">
                <a:solidFill>
                  <a:schemeClr val="tx1"/>
                </a:solidFill>
                <a:effectLst/>
                <a:latin typeface="Liberation Sans" panose="020B0604020202020204" pitchFamily="34" charset="0"/>
              </a:rPr>
              <a:t>chain can cost a </a:t>
            </a:r>
            <a:r>
              <a:rPr lang="en-US" sz="1900" b="0" i="0" dirty="0" smtClean="0">
                <a:solidFill>
                  <a:schemeClr val="tx1"/>
                </a:solidFill>
                <a:effectLst/>
                <a:latin typeface="Liberation Sans" panose="020B0604020202020204" pitchFamily="34" charset="0"/>
              </a:rPr>
              <a:t>company a </a:t>
            </a:r>
            <a:r>
              <a:rPr lang="en-US" sz="1900" b="0" i="0" dirty="0">
                <a:solidFill>
                  <a:schemeClr val="tx1"/>
                </a:solidFill>
                <a:effectLst/>
                <a:latin typeface="Liberation Sans" panose="020B0604020202020204" pitchFamily="34" charset="0"/>
              </a:rPr>
              <a:t>lot of money. Japanese </a:t>
            </a:r>
            <a:r>
              <a:rPr lang="en-US" sz="1900" b="0" i="0" dirty="0" smtClean="0">
                <a:solidFill>
                  <a:schemeClr val="tx1"/>
                </a:solidFill>
                <a:effectLst/>
                <a:latin typeface="Liberation Sans" panose="020B0604020202020204" pitchFamily="34" charset="0"/>
              </a:rPr>
              <a:t>automakers experienced </a:t>
            </a:r>
            <a:r>
              <a:rPr lang="en-US" sz="1900" b="0" i="0" dirty="0">
                <a:solidFill>
                  <a:schemeClr val="tx1"/>
                </a:solidFill>
                <a:effectLst/>
                <a:latin typeface="Liberation Sans" panose="020B0604020202020204" pitchFamily="34" charset="0"/>
              </a:rPr>
              <a:t>just such </a:t>
            </a:r>
            <a:r>
              <a:rPr lang="en-US" sz="1900" b="0" i="0" dirty="0" smtClean="0">
                <a:solidFill>
                  <a:schemeClr val="tx1"/>
                </a:solidFill>
                <a:effectLst/>
                <a:latin typeface="Liberation Sans" panose="020B0604020202020204" pitchFamily="34" charset="0"/>
              </a:rPr>
              <a:t>a disruption </a:t>
            </a:r>
            <a:r>
              <a:rPr lang="en-US" sz="1900" b="0" i="0" dirty="0">
                <a:solidFill>
                  <a:schemeClr val="tx1"/>
                </a:solidFill>
                <a:effectLst/>
                <a:latin typeface="Liberation Sans" panose="020B0604020202020204" pitchFamily="34" charset="0"/>
              </a:rPr>
              <a:t>when a </a:t>
            </a:r>
            <a:r>
              <a:rPr lang="en-US" sz="1900" b="0" i="0" dirty="0" smtClean="0">
                <a:solidFill>
                  <a:schemeClr val="tx1"/>
                </a:solidFill>
                <a:effectLst/>
                <a:latin typeface="Liberation Sans" panose="020B0604020202020204" pitchFamily="34" charset="0"/>
              </a:rPr>
              <a:t>6.8-magnitude earthquake </a:t>
            </a:r>
            <a:r>
              <a:rPr lang="en-US" sz="1900" b="0" i="0" dirty="0">
                <a:solidFill>
                  <a:schemeClr val="tx1"/>
                </a:solidFill>
                <a:effectLst/>
                <a:latin typeface="Liberation Sans" panose="020B0604020202020204" pitchFamily="34" charset="0"/>
              </a:rPr>
              <a:t>caused major </a:t>
            </a:r>
            <a:r>
              <a:rPr lang="en-US" sz="1900" b="0" i="0" dirty="0" smtClean="0">
                <a:solidFill>
                  <a:schemeClr val="tx1"/>
                </a:solidFill>
                <a:effectLst/>
                <a:latin typeface="Liberation Sans" panose="020B0604020202020204" pitchFamily="34" charset="0"/>
              </a:rPr>
              <a:t>damage to </a:t>
            </a:r>
            <a:r>
              <a:rPr lang="en-US" sz="1900" b="0" i="0" dirty="0">
                <a:solidFill>
                  <a:schemeClr val="tx1"/>
                </a:solidFill>
                <a:effectLst/>
                <a:latin typeface="Liberation Sans" panose="020B0604020202020204" pitchFamily="34" charset="0"/>
              </a:rPr>
              <a:t>the company that </a:t>
            </a:r>
            <a:r>
              <a:rPr lang="en-US" sz="1900" b="0" i="0" dirty="0" smtClean="0">
                <a:solidFill>
                  <a:schemeClr val="tx1"/>
                </a:solidFill>
                <a:effectLst/>
                <a:latin typeface="Liberation Sans" panose="020B0604020202020204" pitchFamily="34" charset="0"/>
              </a:rPr>
              <a:t>produces 50</a:t>
            </a:r>
            <a:r>
              <a:rPr lang="en-US" sz="1900" b="0" i="0" dirty="0">
                <a:solidFill>
                  <a:schemeClr val="tx1"/>
                </a:solidFill>
                <a:effectLst/>
                <a:latin typeface="Liberation Sans" panose="020B0604020202020204" pitchFamily="34" charset="0"/>
              </a:rPr>
              <a:t>% of their piston rings</a:t>
            </a:r>
            <a:r>
              <a:rPr lang="en-US" sz="1900" b="0" i="0" dirty="0" smtClean="0">
                <a:solidFill>
                  <a:schemeClr val="tx1"/>
                </a:solidFill>
                <a:effectLst/>
                <a:latin typeface="Liberation Sans" panose="020B0604020202020204" pitchFamily="34" charset="0"/>
              </a:rPr>
              <a:t>. The </a:t>
            </a:r>
            <a:r>
              <a:rPr lang="en-US" sz="1900" b="0" i="0" dirty="0">
                <a:solidFill>
                  <a:schemeClr val="tx1"/>
                </a:solidFill>
                <a:effectLst/>
                <a:latin typeface="Liberation Sans" panose="020B0604020202020204" pitchFamily="34" charset="0"/>
              </a:rPr>
              <a:t>rings themselves cost </a:t>
            </a:r>
            <a:r>
              <a:rPr lang="en-US" sz="1900" b="0" i="0" dirty="0" smtClean="0">
                <a:solidFill>
                  <a:schemeClr val="tx1"/>
                </a:solidFill>
                <a:effectLst/>
                <a:latin typeface="Liberation Sans" panose="020B0604020202020204" pitchFamily="34" charset="0"/>
              </a:rPr>
              <a:t>only $1.50</a:t>
            </a:r>
            <a:r>
              <a:rPr lang="en-US" sz="1900" b="0" i="0" dirty="0">
                <a:solidFill>
                  <a:schemeClr val="tx1"/>
                </a:solidFill>
                <a:effectLst/>
                <a:latin typeface="Liberation Sans" panose="020B0604020202020204" pitchFamily="34" charset="0"/>
              </a:rPr>
              <a:t>, but you cannot make </a:t>
            </a:r>
            <a:r>
              <a:rPr lang="en-US" sz="1900" b="0" i="0" dirty="0" smtClean="0">
                <a:solidFill>
                  <a:schemeClr val="tx1"/>
                </a:solidFill>
                <a:effectLst/>
                <a:latin typeface="Liberation Sans" panose="020B0604020202020204" pitchFamily="34" charset="0"/>
              </a:rPr>
              <a:t>a car </a:t>
            </a:r>
            <a:r>
              <a:rPr lang="en-US" sz="1900" b="0" i="0" dirty="0">
                <a:solidFill>
                  <a:schemeClr val="tx1"/>
                </a:solidFill>
                <a:effectLst/>
                <a:latin typeface="Liberation Sans" panose="020B0604020202020204" pitchFamily="34" charset="0"/>
              </a:rPr>
              <a:t>without them. As a result, </a:t>
            </a:r>
            <a:r>
              <a:rPr lang="en-US" sz="1900" b="0" i="0" dirty="0" smtClean="0">
                <a:solidFill>
                  <a:schemeClr val="tx1"/>
                </a:solidFill>
                <a:effectLst/>
                <a:latin typeface="Liberation Sans" panose="020B0604020202020204" pitchFamily="34" charset="0"/>
              </a:rPr>
              <a:t>the automakers </a:t>
            </a:r>
            <a:r>
              <a:rPr lang="en-US" sz="1900" b="0" i="0" dirty="0">
                <a:solidFill>
                  <a:schemeClr val="tx1"/>
                </a:solidFill>
                <a:effectLst/>
                <a:latin typeface="Liberation Sans" panose="020B0604020202020204" pitchFamily="34" charset="0"/>
              </a:rPr>
              <a:t>were forced to </a:t>
            </a:r>
            <a:r>
              <a:rPr lang="en-US" sz="1900" b="0" i="0" dirty="0" smtClean="0">
                <a:solidFill>
                  <a:schemeClr val="tx1"/>
                </a:solidFill>
                <a:effectLst/>
                <a:latin typeface="Liberation Sans" panose="020B0604020202020204" pitchFamily="34" charset="0"/>
              </a:rPr>
              <a:t>shut down </a:t>
            </a:r>
            <a:r>
              <a:rPr lang="en-US" sz="1900" b="0" i="0" dirty="0">
                <a:solidFill>
                  <a:schemeClr val="tx1"/>
                </a:solidFill>
                <a:effectLst/>
                <a:latin typeface="Liberation Sans" panose="020B0604020202020204" pitchFamily="34" charset="0"/>
              </a:rPr>
              <a:t>production for a few days—a loss of tens of </a:t>
            </a:r>
            <a:r>
              <a:rPr lang="en-US" sz="1900" b="0" i="0" dirty="0" smtClean="0">
                <a:solidFill>
                  <a:schemeClr val="tx1"/>
                </a:solidFill>
                <a:effectLst/>
                <a:latin typeface="Liberation Sans" panose="020B0604020202020204" pitchFamily="34" charset="0"/>
              </a:rPr>
              <a:t>thousands of </a:t>
            </a:r>
            <a:r>
              <a:rPr lang="en-US" sz="1900" b="0" i="0" dirty="0">
                <a:solidFill>
                  <a:schemeClr val="tx1"/>
                </a:solidFill>
                <a:effectLst/>
                <a:latin typeface="Liberation Sans" panose="020B0604020202020204" pitchFamily="34" charset="0"/>
              </a:rPr>
              <a:t>cars</a:t>
            </a:r>
            <a:r>
              <a:rPr lang="en-US" sz="1900" b="0" i="0" dirty="0" smtClean="0">
                <a:solidFill>
                  <a:schemeClr val="tx1"/>
                </a:solidFill>
                <a:effectLst/>
                <a:latin typeface="Liberation Sans" panose="020B0604020202020204" pitchFamily="34" charset="0"/>
              </a:rPr>
              <a:t>. Similarly</a:t>
            </a:r>
            <a:r>
              <a:rPr lang="en-US" sz="1900" b="0" i="0" dirty="0">
                <a:solidFill>
                  <a:schemeClr val="tx1"/>
                </a:solidFill>
                <a:effectLst/>
                <a:latin typeface="Liberation Sans" panose="020B0604020202020204" pitchFamily="34" charset="0"/>
              </a:rPr>
              <a:t>, a major snowstorm halted production at </a:t>
            </a:r>
            <a:r>
              <a:rPr lang="en-US" sz="1900" b="0" i="0" dirty="0" smtClean="0">
                <a:solidFill>
                  <a:schemeClr val="tx1"/>
                </a:solidFill>
                <a:effectLst/>
                <a:latin typeface="Liberation Sans" panose="020B0604020202020204" pitchFamily="34" charset="0"/>
              </a:rPr>
              <a:t>the Canadian </a:t>
            </a:r>
            <a:r>
              <a:rPr lang="en-US" sz="1900" b="0" i="0" dirty="0">
                <a:solidFill>
                  <a:schemeClr val="tx1"/>
                </a:solidFill>
                <a:effectLst/>
                <a:latin typeface="Liberation Sans" panose="020B0604020202020204" pitchFamily="34" charset="0"/>
              </a:rPr>
              <a:t>plants of </a:t>
            </a:r>
            <a:r>
              <a:rPr lang="en-US" sz="1900" i="0" dirty="0">
                <a:solidFill>
                  <a:srgbClr val="CC0000"/>
                </a:solidFill>
                <a:effectLst/>
                <a:latin typeface="Liberation Sans" panose="020B0604020202020204" pitchFamily="34" charset="0"/>
              </a:rPr>
              <a:t>Ford</a:t>
            </a:r>
            <a:r>
              <a:rPr lang="en-US" sz="1900" b="0" i="0" dirty="0">
                <a:solidFill>
                  <a:schemeClr val="tx1"/>
                </a:solidFill>
                <a:effectLst/>
                <a:latin typeface="Liberation Sans" panose="020B0604020202020204" pitchFamily="34" charset="0"/>
              </a:rPr>
              <a:t>. A Ford spokesperson said, “</a:t>
            </a:r>
            <a:r>
              <a:rPr lang="en-US" sz="1900" b="0" i="0" dirty="0" smtClean="0">
                <a:solidFill>
                  <a:schemeClr val="tx1"/>
                </a:solidFill>
                <a:effectLst/>
                <a:latin typeface="Liberation Sans" panose="020B0604020202020204" pitchFamily="34" charset="0"/>
              </a:rPr>
              <a:t>Because the </a:t>
            </a:r>
            <a:r>
              <a:rPr lang="en-US" sz="1900" b="0" i="0" dirty="0">
                <a:solidFill>
                  <a:schemeClr val="tx1"/>
                </a:solidFill>
                <a:effectLst/>
                <a:latin typeface="Liberation Sans" panose="020B0604020202020204" pitchFamily="34" charset="0"/>
              </a:rPr>
              <a:t>plants run with just-in-time inventory, we don’t have </a:t>
            </a:r>
            <a:r>
              <a:rPr lang="en-US" sz="1900" b="0" i="0" dirty="0" smtClean="0">
                <a:solidFill>
                  <a:schemeClr val="tx1"/>
                </a:solidFill>
                <a:effectLst/>
                <a:latin typeface="Liberation Sans" panose="020B0604020202020204" pitchFamily="34" charset="0"/>
              </a:rPr>
              <a:t>large stockpiles </a:t>
            </a:r>
            <a:r>
              <a:rPr lang="en-US" sz="1900" b="0" i="0" dirty="0">
                <a:solidFill>
                  <a:schemeClr val="tx1"/>
                </a:solidFill>
                <a:effectLst/>
                <a:latin typeface="Liberation Sans" panose="020B0604020202020204" pitchFamily="34" charset="0"/>
              </a:rPr>
              <a:t>of parts sitting around. When you have a </a:t>
            </a:r>
            <a:r>
              <a:rPr lang="en-US" sz="1900" b="0" i="0" dirty="0" smtClean="0">
                <a:solidFill>
                  <a:schemeClr val="tx1"/>
                </a:solidFill>
                <a:effectLst/>
                <a:latin typeface="Liberation Sans" panose="020B0604020202020204" pitchFamily="34" charset="0"/>
              </a:rPr>
              <a:t>somewhat significant </a:t>
            </a:r>
            <a:r>
              <a:rPr lang="en-US" sz="1900" b="0" i="0" dirty="0">
                <a:solidFill>
                  <a:schemeClr val="tx1"/>
                </a:solidFill>
                <a:effectLst/>
                <a:latin typeface="Liberation Sans" panose="020B0604020202020204" pitchFamily="34" charset="0"/>
              </a:rPr>
              <a:t>disruption, you can pretty quickly run out of parts</a:t>
            </a:r>
            <a:r>
              <a:rPr lang="en-US" sz="1900" b="0" i="0" dirty="0" smtClean="0">
                <a:solidFill>
                  <a:schemeClr val="tx1"/>
                </a:solidFill>
                <a:effectLst/>
                <a:latin typeface="Liberation Sans" panose="020B0604020202020204" pitchFamily="34" charset="0"/>
              </a:rPr>
              <a:t>.” </a:t>
            </a:r>
          </a:p>
          <a:p>
            <a:pPr algn="just">
              <a:lnSpc>
                <a:spcPct val="114000"/>
              </a:lnSpc>
              <a:spcBef>
                <a:spcPts val="600"/>
              </a:spcBef>
            </a:pPr>
            <a:r>
              <a:rPr lang="en-US" sz="1600" b="0" dirty="0" smtClean="0">
                <a:solidFill>
                  <a:schemeClr val="tx1"/>
                </a:solidFill>
                <a:effectLst/>
                <a:latin typeface="Liberation Sans" panose="020B0604020202020204" pitchFamily="34" charset="0"/>
              </a:rPr>
              <a:t>Sources</a:t>
            </a:r>
            <a:r>
              <a:rPr lang="en-US" sz="1600" b="0" dirty="0">
                <a:solidFill>
                  <a:schemeClr val="tx1"/>
                </a:solidFill>
                <a:effectLst/>
                <a:latin typeface="Liberation Sans" panose="020B0604020202020204" pitchFamily="34" charset="0"/>
              </a:rPr>
              <a:t>: </a:t>
            </a:r>
            <a:r>
              <a:rPr lang="en-US" sz="1600" b="0" i="0" dirty="0">
                <a:solidFill>
                  <a:schemeClr val="tx1"/>
                </a:solidFill>
                <a:effectLst/>
                <a:latin typeface="Liberation Sans" panose="020B0604020202020204" pitchFamily="34" charset="0"/>
              </a:rPr>
              <a:t>Amy Chozick, “A Key Strategy of Japan’s Car </a:t>
            </a:r>
            <a:r>
              <a:rPr lang="en-US" sz="1600" b="0" i="0" dirty="0" smtClean="0">
                <a:solidFill>
                  <a:schemeClr val="tx1"/>
                </a:solidFill>
                <a:effectLst/>
                <a:latin typeface="Liberation Sans" panose="020B0604020202020204" pitchFamily="34" charset="0"/>
              </a:rPr>
              <a:t>Makers Backfires</a:t>
            </a:r>
            <a:r>
              <a:rPr lang="en-US" sz="1600" b="0" i="0" dirty="0">
                <a:solidFill>
                  <a:schemeClr val="tx1"/>
                </a:solidFill>
                <a:effectLst/>
                <a:latin typeface="Liberation Sans" panose="020B0604020202020204" pitchFamily="34" charset="0"/>
              </a:rPr>
              <a:t>,” </a:t>
            </a:r>
            <a:r>
              <a:rPr lang="en-US" sz="1600" b="0" dirty="0">
                <a:solidFill>
                  <a:schemeClr val="tx1"/>
                </a:solidFill>
                <a:effectLst/>
                <a:latin typeface="Liberation Sans" panose="020B0604020202020204" pitchFamily="34" charset="0"/>
              </a:rPr>
              <a:t>Wall Street Journal</a:t>
            </a:r>
            <a:r>
              <a:rPr lang="en-US" sz="1600" b="0" i="0" dirty="0">
                <a:solidFill>
                  <a:schemeClr val="tx1"/>
                </a:solidFill>
                <a:effectLst/>
                <a:latin typeface="Liberation Sans" panose="020B0604020202020204" pitchFamily="34" charset="0"/>
              </a:rPr>
              <a:t> (July 20, 2007); and Kate Linebaugh</a:t>
            </a:r>
            <a:r>
              <a:rPr lang="en-US" sz="1600" b="0" i="0" dirty="0" smtClean="0">
                <a:solidFill>
                  <a:schemeClr val="tx1"/>
                </a:solidFill>
                <a:effectLst/>
                <a:latin typeface="Liberation Sans" panose="020B0604020202020204" pitchFamily="34" charset="0"/>
              </a:rPr>
              <a:t>, “</a:t>
            </a:r>
            <a:r>
              <a:rPr lang="en-US" sz="1600" b="0" i="0" dirty="0">
                <a:solidFill>
                  <a:schemeClr val="tx1"/>
                </a:solidFill>
                <a:effectLst/>
                <a:latin typeface="Liberation Sans" panose="020B0604020202020204" pitchFamily="34" charset="0"/>
              </a:rPr>
              <a:t>Canada Military Evacuates Motorists Stranded by Snow,” </a:t>
            </a:r>
            <a:r>
              <a:rPr lang="en-US" sz="1600" b="0" dirty="0" smtClean="0">
                <a:solidFill>
                  <a:schemeClr val="tx1"/>
                </a:solidFill>
                <a:effectLst/>
                <a:latin typeface="Liberation Sans" panose="020B0604020202020204" pitchFamily="34" charset="0"/>
              </a:rPr>
              <a:t>Wall Street </a:t>
            </a:r>
            <a:r>
              <a:rPr lang="en-US" sz="1600" b="0" dirty="0">
                <a:solidFill>
                  <a:schemeClr val="tx1"/>
                </a:solidFill>
                <a:effectLst/>
                <a:latin typeface="Liberation Sans" panose="020B0604020202020204" pitchFamily="34" charset="0"/>
              </a:rPr>
              <a:t>Journal </a:t>
            </a:r>
            <a:r>
              <a:rPr lang="en-US" sz="1600" b="0" i="0" dirty="0">
                <a:solidFill>
                  <a:schemeClr val="tx1"/>
                </a:solidFill>
                <a:effectLst/>
                <a:latin typeface="Liberation Sans" panose="020B0604020202020204" pitchFamily="34" charset="0"/>
              </a:rPr>
              <a:t>(December 15, 2010).</a:t>
            </a:r>
          </a:p>
        </p:txBody>
      </p:sp>
      <p:sp>
        <p:nvSpPr>
          <p:cNvPr id="4"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1 </a:t>
            </a:r>
            <a:endParaRPr lang="en-US" altLang="en-US" dirty="0"/>
          </a:p>
        </p:txBody>
      </p:sp>
    </p:spTree>
    <p:extLst>
      <p:ext uri="{BB962C8B-B14F-4D97-AF65-F5344CB8AC3E}">
        <p14:creationId xmlns:p14="http://schemas.microsoft.com/office/powerpoint/2010/main" val="3373887437"/>
      </p:ext>
    </p:extLst>
  </p:cSld>
  <p:clrMapOvr>
    <a:masterClrMapping/>
  </p:clrMapOvr>
  <p:transition>
    <p:wipe dir="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9" name="Rectangle 7"/>
          <p:cNvSpPr>
            <a:spLocks noChangeArrowheads="1"/>
          </p:cNvSpPr>
          <p:nvPr/>
        </p:nvSpPr>
        <p:spPr bwMode="auto">
          <a:xfrm>
            <a:off x="685800" y="1295400"/>
            <a:ext cx="7620000" cy="517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20000"/>
              </a:lnSpc>
              <a:spcBef>
                <a:spcPct val="50000"/>
              </a:spcBef>
            </a:pPr>
            <a:r>
              <a:rPr lang="en-US" altLang="en-US" sz="2300" i="0" dirty="0">
                <a:solidFill>
                  <a:schemeClr val="tx1"/>
                </a:solidFill>
                <a:effectLst/>
                <a:latin typeface="Liberation Sans" panose="020B0604020202020204" pitchFamily="34" charset="0"/>
              </a:rPr>
              <a:t>Illustration: </a:t>
            </a:r>
            <a:r>
              <a:rPr lang="en-US" altLang="en-US" sz="2300" b="0" i="0" dirty="0">
                <a:solidFill>
                  <a:schemeClr val="tx1"/>
                </a:solidFill>
                <a:effectLst/>
                <a:latin typeface="Liberation Sans" panose="020B0604020202020204" pitchFamily="34" charset="0"/>
              </a:rPr>
              <a:t>Data available for </a:t>
            </a:r>
            <a:r>
              <a:rPr lang="en-US" altLang="en-US" sz="2300" i="0" dirty="0">
                <a:solidFill>
                  <a:srgbClr val="CC0000"/>
                </a:solidFill>
                <a:effectLst/>
                <a:latin typeface="Liberation Sans" panose="020B0604020202020204" pitchFamily="34" charset="0"/>
              </a:rPr>
              <a:t>Wal-Mart</a:t>
            </a:r>
            <a:r>
              <a:rPr lang="en-US" altLang="en-US" sz="2300" b="0" i="0" dirty="0">
                <a:solidFill>
                  <a:schemeClr val="tx1"/>
                </a:solidFill>
                <a:effectLst/>
                <a:latin typeface="Liberation Sans" panose="020B0604020202020204" pitchFamily="34" charset="0"/>
              </a:rPr>
              <a:t>.</a:t>
            </a:r>
          </a:p>
        </p:txBody>
      </p:sp>
      <p:sp>
        <p:nvSpPr>
          <p:cNvPr id="9"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10"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buSzPct val="80000"/>
            </a:pPr>
            <a:r>
              <a:rPr lang="en-US" altLang="en-US" sz="3200" i="0" dirty="0" smtClean="0">
                <a:solidFill>
                  <a:srgbClr val="CC0000"/>
                </a:solidFill>
                <a:effectLst/>
                <a:latin typeface="Liberation Sans" panose="020B0604020202020204" pitchFamily="34" charset="0"/>
              </a:rPr>
              <a:t>Inventory Turnover</a:t>
            </a:r>
            <a:endParaRPr lang="en-US" altLang="en-US" sz="3200" i="0" dirty="0">
              <a:solidFill>
                <a:srgbClr val="CC0000"/>
              </a:solidFill>
              <a:effectLst/>
              <a:latin typeface="Liberation Sans" panose="020B0604020202020204" pitchFamily="34" charset="0"/>
            </a:endParaRPr>
          </a:p>
        </p:txBody>
      </p:sp>
      <p:pic>
        <p:nvPicPr>
          <p:cNvPr id="2938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1" y="2052164"/>
            <a:ext cx="8534400" cy="1453036"/>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Lst>
        </p:spPr>
      </p:pic>
      <p:pic>
        <p:nvPicPr>
          <p:cNvPr id="2938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1" y="3733800"/>
            <a:ext cx="8534399" cy="22625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13" name="Rectangle 12"/>
          <p:cNvSpPr/>
          <p:nvPr/>
        </p:nvSpPr>
        <p:spPr>
          <a:xfrm>
            <a:off x="838200" y="6055056"/>
            <a:ext cx="3124200" cy="461665"/>
          </a:xfrm>
          <a:prstGeom prst="rect">
            <a:avLst/>
          </a:prstGeom>
          <a:noFill/>
          <a:ln w="28575" cap="sq" algn="ctr">
            <a:noFill/>
            <a:miter lim="800000"/>
            <a:headEnd/>
            <a:tailEnd/>
          </a:ln>
          <a:effectLst/>
        </p:spPr>
        <p:txBody>
          <a:bodyPr wrap="square">
            <a:spAutoFit/>
          </a:bodyPr>
          <a:lstStyle/>
          <a:p>
            <a:r>
              <a:rPr lang="en-US" sz="1200" i="0" dirty="0">
                <a:solidFill>
                  <a:schemeClr val="tx1"/>
                </a:solidFill>
                <a:effectLst/>
                <a:latin typeface="Liberation Sans" panose="020B0604020202020204" pitchFamily="34" charset="0"/>
              </a:rPr>
              <a:t>ILLUSTRATION 6-17</a:t>
            </a:r>
          </a:p>
          <a:p>
            <a:r>
              <a:rPr lang="en-US" sz="1200" b="0" i="0" dirty="0">
                <a:solidFill>
                  <a:schemeClr val="tx1"/>
                </a:solidFill>
                <a:effectLst/>
                <a:latin typeface="Liberation Sans" panose="020B0604020202020204" pitchFamily="34" charset="0"/>
              </a:rPr>
              <a:t>Inventory turnovers and </a:t>
            </a:r>
            <a:r>
              <a:rPr lang="en-US" sz="1200" b="0" i="0" dirty="0" smtClean="0">
                <a:solidFill>
                  <a:schemeClr val="tx1"/>
                </a:solidFill>
                <a:effectLst/>
                <a:latin typeface="Liberation Sans" panose="020B0604020202020204" pitchFamily="34" charset="0"/>
              </a:rPr>
              <a:t>days in </a:t>
            </a:r>
            <a:r>
              <a:rPr lang="en-US" sz="1200" b="0" i="0" dirty="0">
                <a:solidFill>
                  <a:schemeClr val="tx1"/>
                </a:solidFill>
                <a:effectLst/>
                <a:latin typeface="Liberation Sans" panose="020B0604020202020204" pitchFamily="34" charset="0"/>
              </a:rPr>
              <a:t>inventory</a:t>
            </a:r>
          </a:p>
        </p:txBody>
      </p:sp>
      <p:sp>
        <p:nvSpPr>
          <p:cNvPr id="8"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3 </a:t>
            </a:r>
            <a:endParaRPr lang="en-US" altLang="en-US" dirty="0"/>
          </a:p>
        </p:txBody>
      </p:sp>
    </p:spTree>
  </p:cSld>
  <p:clrMapOvr>
    <a:masterClrMapping/>
  </p:clrMapOvr>
  <p:transition>
    <p:wipe dir="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457200" y="381000"/>
            <a:ext cx="8001000" cy="560388"/>
          </a:xfrm>
          <a:prstGeom prst="rect">
            <a:avLst/>
          </a:prstGeom>
          <a:solidFill>
            <a:srgbClr val="0099CC"/>
          </a:solidFill>
          <a:ln>
            <a:noFill/>
          </a:ln>
          <a:effectLst/>
        </p:spPr>
        <p:txBody>
          <a:bodyPr lIns="90488" tIns="44450" rIns="90488" bIns="44450" anchor="ctr" anchorCtr="0"/>
          <a:lstStyle/>
          <a:p>
            <a:pPr marL="53975"/>
            <a:r>
              <a:rPr lang="en-US" altLang="en-US" sz="2800" i="0" dirty="0">
                <a:solidFill>
                  <a:schemeClr val="accent3"/>
                </a:solidFill>
                <a:effectLst>
                  <a:outerShdw blurRad="38100" dist="38100" dir="2700000" algn="tl">
                    <a:srgbClr val="000000">
                      <a:alpha val="43137"/>
                    </a:srgbClr>
                  </a:outerShdw>
                </a:effectLst>
                <a:latin typeface="Liberation Sans" panose="020B0604020202020204" pitchFamily="34" charset="0"/>
              </a:rPr>
              <a:t>ACCOUNTING ACROSS THE ORGANIZATION</a:t>
            </a:r>
          </a:p>
        </p:txBody>
      </p:sp>
      <p:sp>
        <p:nvSpPr>
          <p:cNvPr id="2" name="Rectangle 1"/>
          <p:cNvSpPr/>
          <p:nvPr/>
        </p:nvSpPr>
        <p:spPr>
          <a:xfrm>
            <a:off x="457200" y="1160072"/>
            <a:ext cx="8001000" cy="5367303"/>
          </a:xfrm>
          <a:prstGeom prst="rect">
            <a:avLst/>
          </a:prstGeom>
        </p:spPr>
        <p:txBody>
          <a:bodyPr wrap="square">
            <a:spAutoFit/>
          </a:bodyPr>
          <a:lstStyle/>
          <a:p>
            <a:pPr algn="just">
              <a:lnSpc>
                <a:spcPct val="110000"/>
              </a:lnSpc>
            </a:pPr>
            <a:r>
              <a:rPr lang="en-US" sz="1900" i="0" dirty="0" smtClean="0">
                <a:solidFill>
                  <a:schemeClr val="tx1"/>
                </a:solidFill>
                <a:effectLst/>
                <a:latin typeface="Liberation Sans" panose="020B0604020202020204" pitchFamily="34" charset="0"/>
              </a:rPr>
              <a:t>Too Many TVs or Too Few?</a:t>
            </a:r>
            <a:endParaRPr lang="en-US" sz="1900" i="0" dirty="0">
              <a:solidFill>
                <a:schemeClr val="tx1"/>
              </a:solidFill>
              <a:effectLst/>
              <a:latin typeface="Liberation Sans" panose="020B0604020202020204" pitchFamily="34" charset="0"/>
            </a:endParaRPr>
          </a:p>
          <a:p>
            <a:pPr algn="just">
              <a:lnSpc>
                <a:spcPct val="110000"/>
              </a:lnSpc>
              <a:spcBef>
                <a:spcPts val="600"/>
              </a:spcBef>
            </a:pPr>
            <a:r>
              <a:rPr lang="en-US" sz="1900" b="0" i="0" dirty="0" smtClean="0">
                <a:solidFill>
                  <a:schemeClr val="tx1"/>
                </a:solidFill>
                <a:effectLst/>
                <a:latin typeface="Liberation Sans" panose="020B0604020202020204" pitchFamily="34" charset="0"/>
              </a:rPr>
              <a:t>Financial </a:t>
            </a:r>
            <a:r>
              <a:rPr lang="en-US" sz="1900" b="0" i="0" dirty="0">
                <a:solidFill>
                  <a:schemeClr val="tx1"/>
                </a:solidFill>
                <a:effectLst/>
                <a:latin typeface="Liberation Sans" panose="020B0604020202020204" pitchFamily="34" charset="0"/>
              </a:rPr>
              <a:t>analysts </a:t>
            </a:r>
            <a:r>
              <a:rPr lang="en-US" sz="1900" b="0" i="0" dirty="0" smtClean="0">
                <a:solidFill>
                  <a:schemeClr val="tx1"/>
                </a:solidFill>
                <a:effectLst/>
                <a:latin typeface="Liberation Sans" panose="020B0604020202020204" pitchFamily="34" charset="0"/>
              </a:rPr>
              <a:t>closely monitor </a:t>
            </a:r>
            <a:r>
              <a:rPr lang="en-US" sz="1900" b="0" i="0" dirty="0">
                <a:solidFill>
                  <a:schemeClr val="tx1"/>
                </a:solidFill>
                <a:effectLst/>
                <a:latin typeface="Liberation Sans" panose="020B0604020202020204" pitchFamily="34" charset="0"/>
              </a:rPr>
              <a:t>the inventory </a:t>
            </a:r>
            <a:r>
              <a:rPr lang="en-US" sz="1900" b="0" i="0" dirty="0" smtClean="0">
                <a:solidFill>
                  <a:schemeClr val="tx1"/>
                </a:solidFill>
                <a:effectLst/>
                <a:latin typeface="Liberation Sans" panose="020B0604020202020204" pitchFamily="34" charset="0"/>
              </a:rPr>
              <a:t>management practices </a:t>
            </a:r>
            <a:r>
              <a:rPr lang="en-US" sz="1900" b="0" i="0" dirty="0">
                <a:solidFill>
                  <a:schemeClr val="tx1"/>
                </a:solidFill>
                <a:effectLst/>
                <a:latin typeface="Liberation Sans" panose="020B0604020202020204" pitchFamily="34" charset="0"/>
              </a:rPr>
              <a:t>of companies</a:t>
            </a:r>
            <a:r>
              <a:rPr lang="en-US" sz="1900" b="0" i="0" dirty="0" smtClean="0">
                <a:solidFill>
                  <a:schemeClr val="tx1"/>
                </a:solidFill>
                <a:effectLst/>
                <a:latin typeface="Liberation Sans" panose="020B0604020202020204" pitchFamily="34" charset="0"/>
              </a:rPr>
              <a:t>. For </a:t>
            </a:r>
            <a:r>
              <a:rPr lang="en-US" sz="1900" b="0" i="0" dirty="0">
                <a:solidFill>
                  <a:schemeClr val="tx1"/>
                </a:solidFill>
                <a:effectLst/>
                <a:latin typeface="Liberation Sans" panose="020B0604020202020204" pitchFamily="34" charset="0"/>
              </a:rPr>
              <a:t>example, </a:t>
            </a:r>
            <a:r>
              <a:rPr lang="en-US" sz="1900" b="0" i="0" dirty="0" smtClean="0">
                <a:solidFill>
                  <a:schemeClr val="tx1"/>
                </a:solidFill>
                <a:effectLst/>
                <a:latin typeface="Liberation Sans" panose="020B0604020202020204" pitchFamily="34" charset="0"/>
              </a:rPr>
              <a:t>some analysts </a:t>
            </a:r>
            <a:r>
              <a:rPr lang="en-US" sz="1900" b="0" i="0" dirty="0">
                <a:solidFill>
                  <a:schemeClr val="tx1"/>
                </a:solidFill>
                <a:effectLst/>
                <a:latin typeface="Liberation Sans" panose="020B0604020202020204" pitchFamily="34" charset="0"/>
              </a:rPr>
              <a:t>following </a:t>
            </a:r>
            <a:r>
              <a:rPr lang="en-US" sz="1900" i="0" dirty="0" smtClean="0">
                <a:solidFill>
                  <a:srgbClr val="CC0000"/>
                </a:solidFill>
                <a:effectLst/>
                <a:latin typeface="Liberation Sans" panose="020B0604020202020204" pitchFamily="34" charset="0"/>
              </a:rPr>
              <a:t>Sony</a:t>
            </a:r>
            <a:r>
              <a:rPr lang="en-US" sz="1900" b="0" i="0" dirty="0" smtClean="0">
                <a:solidFill>
                  <a:schemeClr val="tx1"/>
                </a:solidFill>
                <a:effectLst/>
                <a:latin typeface="Liberation Sans" panose="020B0604020202020204" pitchFamily="34" charset="0"/>
              </a:rPr>
              <a:t> expressed </a:t>
            </a:r>
            <a:r>
              <a:rPr lang="en-US" sz="1900" b="0" i="0" dirty="0">
                <a:solidFill>
                  <a:schemeClr val="tx1"/>
                </a:solidFill>
                <a:effectLst/>
                <a:latin typeface="Liberation Sans" panose="020B0604020202020204" pitchFamily="34" charset="0"/>
              </a:rPr>
              <a:t>concern </a:t>
            </a:r>
            <a:r>
              <a:rPr lang="en-US" sz="1900" b="0" i="0" dirty="0" smtClean="0">
                <a:solidFill>
                  <a:schemeClr val="tx1"/>
                </a:solidFill>
                <a:effectLst/>
                <a:latin typeface="Liberation Sans" panose="020B0604020202020204" pitchFamily="34" charset="0"/>
              </a:rPr>
              <a:t>because the </a:t>
            </a:r>
            <a:r>
              <a:rPr lang="en-US" sz="1900" b="0" i="0" dirty="0">
                <a:solidFill>
                  <a:schemeClr val="tx1"/>
                </a:solidFill>
                <a:effectLst/>
                <a:latin typeface="Liberation Sans" panose="020B0604020202020204" pitchFamily="34" charset="0"/>
              </a:rPr>
              <a:t>company built up its </a:t>
            </a:r>
            <a:r>
              <a:rPr lang="en-US" sz="1900" b="0" i="0" dirty="0" smtClean="0">
                <a:solidFill>
                  <a:schemeClr val="tx1"/>
                </a:solidFill>
                <a:effectLst/>
                <a:latin typeface="Liberation Sans" panose="020B0604020202020204" pitchFamily="34" charset="0"/>
              </a:rPr>
              <a:t>inventory of </a:t>
            </a:r>
            <a:r>
              <a:rPr lang="en-US" sz="1900" b="0" i="0" dirty="0">
                <a:solidFill>
                  <a:schemeClr val="tx1"/>
                </a:solidFill>
                <a:effectLst/>
                <a:latin typeface="Liberation Sans" panose="020B0604020202020204" pitchFamily="34" charset="0"/>
              </a:rPr>
              <a:t>televisions in </a:t>
            </a:r>
            <a:r>
              <a:rPr lang="en-US" sz="1900" b="0" i="0" dirty="0" smtClean="0">
                <a:solidFill>
                  <a:schemeClr val="tx1"/>
                </a:solidFill>
                <a:effectLst/>
                <a:latin typeface="Liberation Sans" panose="020B0604020202020204" pitchFamily="34" charset="0"/>
              </a:rPr>
              <a:t>an attempt </a:t>
            </a:r>
            <a:r>
              <a:rPr lang="en-US" sz="1900" b="0" i="0" dirty="0">
                <a:solidFill>
                  <a:schemeClr val="tx1"/>
                </a:solidFill>
                <a:effectLst/>
                <a:latin typeface="Liberation Sans" panose="020B0604020202020204" pitchFamily="34" charset="0"/>
              </a:rPr>
              <a:t>to sell 25 </a:t>
            </a:r>
            <a:r>
              <a:rPr lang="en-US" sz="1900" b="0" i="0" dirty="0" smtClean="0">
                <a:solidFill>
                  <a:schemeClr val="tx1"/>
                </a:solidFill>
                <a:effectLst/>
                <a:latin typeface="Liberation Sans" panose="020B0604020202020204" pitchFamily="34" charset="0"/>
              </a:rPr>
              <a:t>million liquid </a:t>
            </a:r>
            <a:r>
              <a:rPr lang="en-US" sz="1900" b="0" i="0" dirty="0">
                <a:solidFill>
                  <a:schemeClr val="tx1"/>
                </a:solidFill>
                <a:effectLst/>
                <a:latin typeface="Liberation Sans" panose="020B0604020202020204" pitchFamily="34" charset="0"/>
              </a:rPr>
              <a:t>crystal display (LCD</a:t>
            </a:r>
            <a:r>
              <a:rPr lang="en-US" sz="1900" b="0" i="0" dirty="0" smtClean="0">
                <a:solidFill>
                  <a:schemeClr val="tx1"/>
                </a:solidFill>
                <a:effectLst/>
                <a:latin typeface="Liberation Sans" panose="020B0604020202020204" pitchFamily="34" charset="0"/>
              </a:rPr>
              <a:t>) TVs—a </a:t>
            </a:r>
            <a:r>
              <a:rPr lang="en-US" sz="1900" b="0" i="0" dirty="0">
                <a:solidFill>
                  <a:schemeClr val="tx1"/>
                </a:solidFill>
                <a:effectLst/>
                <a:latin typeface="Liberation Sans" panose="020B0604020202020204" pitchFamily="34" charset="0"/>
              </a:rPr>
              <a:t>60% increase </a:t>
            </a:r>
            <a:r>
              <a:rPr lang="en-US" sz="1900" b="0" i="0" dirty="0" smtClean="0">
                <a:solidFill>
                  <a:schemeClr val="tx1"/>
                </a:solidFill>
                <a:effectLst/>
                <a:latin typeface="Liberation Sans" panose="020B0604020202020204" pitchFamily="34" charset="0"/>
              </a:rPr>
              <a:t>over the </a:t>
            </a:r>
            <a:r>
              <a:rPr lang="en-US" sz="1900" b="0" i="0" dirty="0">
                <a:solidFill>
                  <a:schemeClr val="tx1"/>
                </a:solidFill>
                <a:effectLst/>
                <a:latin typeface="Liberation Sans" panose="020B0604020202020204" pitchFamily="34" charset="0"/>
              </a:rPr>
              <a:t>prior year. A year earlier</a:t>
            </a:r>
            <a:r>
              <a:rPr lang="en-US" sz="1900" b="0" i="0" dirty="0" smtClean="0">
                <a:solidFill>
                  <a:schemeClr val="tx1"/>
                </a:solidFill>
                <a:effectLst/>
                <a:latin typeface="Liberation Sans" panose="020B0604020202020204" pitchFamily="34" charset="0"/>
              </a:rPr>
              <a:t>, Sony </a:t>
            </a:r>
            <a:r>
              <a:rPr lang="en-US" sz="1900" b="0" i="0" dirty="0">
                <a:solidFill>
                  <a:schemeClr val="tx1"/>
                </a:solidFill>
                <a:effectLst/>
                <a:latin typeface="Liberation Sans" panose="020B0604020202020204" pitchFamily="34" charset="0"/>
              </a:rPr>
              <a:t>had cut its </a:t>
            </a:r>
            <a:r>
              <a:rPr lang="en-US" sz="1900" b="0" i="0" dirty="0" smtClean="0">
                <a:solidFill>
                  <a:schemeClr val="tx1"/>
                </a:solidFill>
                <a:effectLst/>
                <a:latin typeface="Liberation Sans" panose="020B0604020202020204" pitchFamily="34" charset="0"/>
              </a:rPr>
              <a:t>inventory levels </a:t>
            </a:r>
            <a:r>
              <a:rPr lang="en-US" sz="1900" b="0" i="0" dirty="0">
                <a:solidFill>
                  <a:schemeClr val="tx1"/>
                </a:solidFill>
                <a:effectLst/>
                <a:latin typeface="Liberation Sans" panose="020B0604020202020204" pitchFamily="34" charset="0"/>
              </a:rPr>
              <a:t>so that its quarterly days in inventory was down </a:t>
            </a:r>
            <a:r>
              <a:rPr lang="en-US" sz="1900" b="0" i="0" dirty="0" smtClean="0">
                <a:solidFill>
                  <a:schemeClr val="tx1"/>
                </a:solidFill>
                <a:effectLst/>
                <a:latin typeface="Liberation Sans" panose="020B0604020202020204" pitchFamily="34" charset="0"/>
              </a:rPr>
              <a:t>to 38 </a:t>
            </a:r>
            <a:r>
              <a:rPr lang="en-US" sz="1900" b="0" i="0" dirty="0">
                <a:solidFill>
                  <a:schemeClr val="tx1"/>
                </a:solidFill>
                <a:effectLst/>
                <a:latin typeface="Liberation Sans" panose="020B0604020202020204" pitchFamily="34" charset="0"/>
              </a:rPr>
              <a:t>days, compared to 61 days for the same quarter a </a:t>
            </a:r>
            <a:r>
              <a:rPr lang="en-US" sz="1900" b="0" i="0" dirty="0" smtClean="0">
                <a:solidFill>
                  <a:schemeClr val="tx1"/>
                </a:solidFill>
                <a:effectLst/>
                <a:latin typeface="Liberation Sans" panose="020B0604020202020204" pitchFamily="34" charset="0"/>
              </a:rPr>
              <a:t>year before </a:t>
            </a:r>
            <a:r>
              <a:rPr lang="en-US" sz="1900" b="0" i="0" dirty="0">
                <a:solidFill>
                  <a:schemeClr val="tx1"/>
                </a:solidFill>
                <a:effectLst/>
                <a:latin typeface="Liberation Sans" panose="020B0604020202020204" pitchFamily="34" charset="0"/>
              </a:rPr>
              <a:t>that. But in the next year, as a result of its </a:t>
            </a:r>
            <a:r>
              <a:rPr lang="en-US" sz="1900" b="0" i="0" dirty="0" smtClean="0">
                <a:solidFill>
                  <a:schemeClr val="tx1"/>
                </a:solidFill>
                <a:effectLst/>
                <a:latin typeface="Liberation Sans" panose="020B0604020202020204" pitchFamily="34" charset="0"/>
              </a:rPr>
              <a:t>inventory build-up</a:t>
            </a:r>
            <a:r>
              <a:rPr lang="en-US" sz="1900" b="0" i="0" dirty="0">
                <a:solidFill>
                  <a:schemeClr val="tx1"/>
                </a:solidFill>
                <a:effectLst/>
                <a:latin typeface="Liberation Sans" panose="020B0604020202020204" pitchFamily="34" charset="0"/>
              </a:rPr>
              <a:t>, days in inventory rose to 59 days. Management </a:t>
            </a:r>
            <a:r>
              <a:rPr lang="en-US" sz="1900" b="0" i="0" dirty="0" smtClean="0">
                <a:solidFill>
                  <a:schemeClr val="tx1"/>
                </a:solidFill>
                <a:effectLst/>
                <a:latin typeface="Liberation Sans" panose="020B0604020202020204" pitchFamily="34" charset="0"/>
              </a:rPr>
              <a:t>said that </a:t>
            </a:r>
            <a:r>
              <a:rPr lang="en-US" sz="1900" b="0" i="0" dirty="0">
                <a:solidFill>
                  <a:schemeClr val="tx1"/>
                </a:solidFill>
                <a:effectLst/>
                <a:latin typeface="Liberation Sans" panose="020B0604020202020204" pitchFamily="34" charset="0"/>
              </a:rPr>
              <a:t>it didn’t think that Sony’s inventory levels were too high</a:t>
            </a:r>
            <a:r>
              <a:rPr lang="en-US" sz="1900" b="0" i="0" dirty="0" smtClean="0">
                <a:solidFill>
                  <a:schemeClr val="tx1"/>
                </a:solidFill>
                <a:effectLst/>
                <a:latin typeface="Liberation Sans" panose="020B0604020202020204" pitchFamily="34" charset="0"/>
              </a:rPr>
              <a:t>. However</a:t>
            </a:r>
            <a:r>
              <a:rPr lang="en-US" sz="1900" b="0" i="0" dirty="0">
                <a:solidFill>
                  <a:schemeClr val="tx1"/>
                </a:solidFill>
                <a:effectLst/>
                <a:latin typeface="Liberation Sans" panose="020B0604020202020204" pitchFamily="34" charset="0"/>
              </a:rPr>
              <a:t>, analysts were concerned that the company </a:t>
            </a:r>
            <a:r>
              <a:rPr lang="en-US" sz="1900" b="0" i="0" dirty="0" smtClean="0">
                <a:solidFill>
                  <a:schemeClr val="tx1"/>
                </a:solidFill>
                <a:effectLst/>
                <a:latin typeface="Liberation Sans" panose="020B0604020202020204" pitchFamily="34" charset="0"/>
              </a:rPr>
              <a:t>would have </a:t>
            </a:r>
            <a:r>
              <a:rPr lang="en-US" sz="1900" b="0" i="0" dirty="0">
                <a:solidFill>
                  <a:schemeClr val="tx1"/>
                </a:solidFill>
                <a:effectLst/>
                <a:latin typeface="Liberation Sans" panose="020B0604020202020204" pitchFamily="34" charset="0"/>
              </a:rPr>
              <a:t>to engage in very heavy discounting in order to sell </a:t>
            </a:r>
            <a:r>
              <a:rPr lang="en-US" sz="1900" b="0" i="0" dirty="0" smtClean="0">
                <a:solidFill>
                  <a:schemeClr val="tx1"/>
                </a:solidFill>
                <a:effectLst/>
                <a:latin typeface="Liberation Sans" panose="020B0604020202020204" pitchFamily="34" charset="0"/>
              </a:rPr>
              <a:t>off its </a:t>
            </a:r>
            <a:r>
              <a:rPr lang="en-US" sz="1900" b="0" i="0" dirty="0">
                <a:solidFill>
                  <a:schemeClr val="tx1"/>
                </a:solidFill>
                <a:effectLst/>
                <a:latin typeface="Liberation Sans" panose="020B0604020202020204" pitchFamily="34" charset="0"/>
              </a:rPr>
              <a:t>inventory. Analysts noted that the losses from </a:t>
            </a:r>
            <a:r>
              <a:rPr lang="en-US" sz="1900" b="0" i="0" dirty="0" smtClean="0">
                <a:solidFill>
                  <a:schemeClr val="tx1"/>
                </a:solidFill>
                <a:effectLst/>
                <a:latin typeface="Liberation Sans" panose="020B0604020202020204" pitchFamily="34" charset="0"/>
              </a:rPr>
              <a:t>discounting can </a:t>
            </a:r>
            <a:r>
              <a:rPr lang="en-US" sz="1900" b="0" i="0" dirty="0">
                <a:solidFill>
                  <a:schemeClr val="tx1"/>
                </a:solidFill>
                <a:effectLst/>
                <a:latin typeface="Liberation Sans" panose="020B0604020202020204" pitchFamily="34" charset="0"/>
              </a:rPr>
              <a:t>be “punishing</a:t>
            </a:r>
            <a:r>
              <a:rPr lang="en-US" sz="1900" b="0" i="0" dirty="0" smtClean="0">
                <a:solidFill>
                  <a:schemeClr val="tx1"/>
                </a:solidFill>
                <a:effectLst/>
                <a:latin typeface="Liberation Sans" panose="020B0604020202020204" pitchFamily="34" charset="0"/>
              </a:rPr>
              <a:t>.” </a:t>
            </a:r>
          </a:p>
          <a:p>
            <a:pPr>
              <a:lnSpc>
                <a:spcPct val="110000"/>
              </a:lnSpc>
              <a:spcBef>
                <a:spcPts val="600"/>
              </a:spcBef>
            </a:pPr>
            <a:r>
              <a:rPr lang="en-US" sz="1700" b="0" dirty="0" smtClean="0">
                <a:solidFill>
                  <a:schemeClr val="tx1"/>
                </a:solidFill>
                <a:effectLst/>
                <a:latin typeface="Liberation Sans" panose="020B0604020202020204" pitchFamily="34" charset="0"/>
              </a:rPr>
              <a:t>Source</a:t>
            </a:r>
            <a:r>
              <a:rPr lang="en-US" sz="1700" b="0" dirty="0">
                <a:solidFill>
                  <a:schemeClr val="tx1"/>
                </a:solidFill>
                <a:effectLst/>
                <a:latin typeface="Liberation Sans" panose="020B0604020202020204" pitchFamily="34" charset="0"/>
              </a:rPr>
              <a:t>: </a:t>
            </a:r>
            <a:r>
              <a:rPr lang="en-US" sz="1700" b="0" i="0" dirty="0">
                <a:solidFill>
                  <a:schemeClr val="tx1"/>
                </a:solidFill>
                <a:effectLst/>
                <a:latin typeface="Liberation Sans" panose="020B0604020202020204" pitchFamily="34" charset="0"/>
              </a:rPr>
              <a:t>Daisuke Wakabayashi, “Sony Pledges to </a:t>
            </a:r>
            <a:r>
              <a:rPr lang="en-US" sz="1700" b="0" i="0" dirty="0" smtClean="0">
                <a:solidFill>
                  <a:schemeClr val="tx1"/>
                </a:solidFill>
                <a:effectLst/>
                <a:latin typeface="Liberation Sans" panose="020B0604020202020204" pitchFamily="34" charset="0"/>
              </a:rPr>
              <a:t>Corral Inventory</a:t>
            </a:r>
            <a:r>
              <a:rPr lang="en-US" sz="1700" b="0" i="0" dirty="0">
                <a:solidFill>
                  <a:schemeClr val="tx1"/>
                </a:solidFill>
                <a:effectLst/>
                <a:latin typeface="Liberation Sans" panose="020B0604020202020204" pitchFamily="34" charset="0"/>
              </a:rPr>
              <a:t>,” </a:t>
            </a:r>
            <a:r>
              <a:rPr lang="en-US" sz="1700" b="0" dirty="0">
                <a:solidFill>
                  <a:schemeClr val="tx1"/>
                </a:solidFill>
                <a:effectLst/>
                <a:latin typeface="Liberation Sans" panose="020B0604020202020204" pitchFamily="34" charset="0"/>
              </a:rPr>
              <a:t>Wall Street Journal Online </a:t>
            </a:r>
            <a:r>
              <a:rPr lang="en-US" sz="1700" b="0" i="0" dirty="0">
                <a:solidFill>
                  <a:schemeClr val="tx1"/>
                </a:solidFill>
                <a:effectLst/>
                <a:latin typeface="Liberation Sans" panose="020B0604020202020204" pitchFamily="34" charset="0"/>
              </a:rPr>
              <a:t>(November 2, 2010).</a:t>
            </a:r>
          </a:p>
        </p:txBody>
      </p:sp>
      <p:sp>
        <p:nvSpPr>
          <p:cNvPr id="4"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3 </a:t>
            </a:r>
            <a:endParaRPr lang="en-US" altLang="en-US" dirty="0"/>
          </a:p>
        </p:txBody>
      </p:sp>
    </p:spTree>
    <p:extLst>
      <p:ext uri="{BB962C8B-B14F-4D97-AF65-F5344CB8AC3E}">
        <p14:creationId xmlns:p14="http://schemas.microsoft.com/office/powerpoint/2010/main" val="2430032280"/>
      </p:ext>
    </p:extLst>
  </p:cSld>
  <p:clrMapOvr>
    <a:masterClrMapping/>
  </p:clrMapOvr>
  <p:transition>
    <p:wipe dir="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1" name="Text Box 3"/>
          <p:cNvSpPr txBox="1">
            <a:spLocks noChangeArrowheads="1"/>
          </p:cNvSpPr>
          <p:nvPr/>
        </p:nvSpPr>
        <p:spPr bwMode="auto">
          <a:xfrm>
            <a:off x="609600" y="1295400"/>
            <a:ext cx="7924800" cy="1419619"/>
          </a:xfrm>
          <a:prstGeom prst="rect">
            <a:avLst/>
          </a:prstGeom>
          <a:solidFill>
            <a:schemeClr val="bg1"/>
          </a:solidFill>
          <a:ln>
            <a:noFill/>
          </a:ln>
          <a:effectLst/>
          <a:extLst>
            <a:ext uri="{91240B29-F687-4F45-9708-019B960494DF}">
              <a14:hiddenLine xmlns:a14="http://schemas.microsoft.com/office/drawing/2010/main" w="38100" cap="sq">
                <a:solidFill>
                  <a:srgbClr val="800000"/>
                </a:solidFill>
                <a:miter lim="800000"/>
                <a:headEnd type="none" w="sm" len="sm"/>
                <a:tailEnd type="none" w="sm" len="sm"/>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spAutoFit/>
          </a:bodyPr>
          <a:lstStyle>
            <a:lvl1pPr algn="ctr">
              <a:defRPr sz="2400">
                <a:solidFill>
                  <a:schemeClr val="tx1"/>
                </a:solidFill>
                <a:latin typeface="Times New Roman" pitchFamily="18" charset="0"/>
              </a:defRPr>
            </a:lvl1pPr>
            <a:lvl2pPr marL="971550" indent="-457200" algn="ctr">
              <a:defRPr sz="2400">
                <a:solidFill>
                  <a:schemeClr val="tx1"/>
                </a:solidFill>
                <a:latin typeface="Times New Roman" pitchFamily="18" charset="0"/>
              </a:defRPr>
            </a:lvl2pPr>
            <a:lvl3pPr marL="1600200" indent="-457200" algn="ctr">
              <a:defRPr sz="2400">
                <a:solidFill>
                  <a:schemeClr val="tx1"/>
                </a:solidFill>
                <a:latin typeface="Times New Roman" pitchFamily="18" charset="0"/>
              </a:defRPr>
            </a:lvl3pPr>
            <a:lvl4pPr marL="2116138" indent="-457200" algn="ctr">
              <a:defRPr sz="2400">
                <a:solidFill>
                  <a:schemeClr val="tx1"/>
                </a:solidFill>
                <a:latin typeface="Times New Roman" pitchFamily="18" charset="0"/>
              </a:defRPr>
            </a:lvl4pPr>
            <a:lvl5pPr marL="2687638" indent="-457200" algn="ctr">
              <a:defRPr sz="2400">
                <a:solidFill>
                  <a:schemeClr val="tx1"/>
                </a:solidFill>
                <a:latin typeface="Times New Roman" pitchFamily="18" charset="0"/>
              </a:defRPr>
            </a:lvl5pPr>
            <a:lvl6pPr marL="3144838" indent="-457200" algn="ctr" eaLnBrk="0" fontAlgn="base" hangingPunct="0">
              <a:spcBef>
                <a:spcPct val="0"/>
              </a:spcBef>
              <a:spcAft>
                <a:spcPct val="0"/>
              </a:spcAft>
              <a:defRPr sz="2400">
                <a:solidFill>
                  <a:schemeClr val="tx1"/>
                </a:solidFill>
                <a:latin typeface="Times New Roman" pitchFamily="18" charset="0"/>
              </a:defRPr>
            </a:lvl6pPr>
            <a:lvl7pPr marL="3602038" indent="-457200" algn="ctr" eaLnBrk="0" fontAlgn="base" hangingPunct="0">
              <a:spcBef>
                <a:spcPct val="0"/>
              </a:spcBef>
              <a:spcAft>
                <a:spcPct val="0"/>
              </a:spcAft>
              <a:defRPr sz="2400">
                <a:solidFill>
                  <a:schemeClr val="tx1"/>
                </a:solidFill>
                <a:latin typeface="Times New Roman" pitchFamily="18" charset="0"/>
              </a:defRPr>
            </a:lvl7pPr>
            <a:lvl8pPr marL="4059238" indent="-457200" algn="ctr" eaLnBrk="0" fontAlgn="base" hangingPunct="0">
              <a:spcBef>
                <a:spcPct val="0"/>
              </a:spcBef>
              <a:spcAft>
                <a:spcPct val="0"/>
              </a:spcAft>
              <a:defRPr sz="2400">
                <a:solidFill>
                  <a:schemeClr val="tx1"/>
                </a:solidFill>
                <a:latin typeface="Times New Roman" pitchFamily="18" charset="0"/>
              </a:defRPr>
            </a:lvl8pPr>
            <a:lvl9pPr marL="4516438" indent="-457200" algn="ctr" eaLnBrk="0" fontAlgn="base" hangingPunct="0">
              <a:spcBef>
                <a:spcPct val="0"/>
              </a:spcBef>
              <a:spcAft>
                <a:spcPct val="0"/>
              </a:spcAft>
              <a:defRPr sz="2400">
                <a:solidFill>
                  <a:schemeClr val="tx1"/>
                </a:solidFill>
                <a:latin typeface="Times New Roman" pitchFamily="18" charset="0"/>
              </a:defRPr>
            </a:lvl9pPr>
          </a:lstStyle>
          <a:p>
            <a:pPr algn="l">
              <a:lnSpc>
                <a:spcPct val="125000"/>
              </a:lnSpc>
            </a:pPr>
            <a:r>
              <a:rPr lang="en-US" altLang="en-US" sz="2300" b="0" i="0" dirty="0">
                <a:effectLst/>
                <a:latin typeface="Liberation Sans" panose="020B0604020202020204" pitchFamily="34" charset="0"/>
              </a:rPr>
              <a:t>Companies using LIFO are required to report the difference between inventory reported using LIFO and Inventory using FIFO. This amount is referred to as the </a:t>
            </a:r>
            <a:r>
              <a:rPr lang="en-US" altLang="en-US" sz="2300" i="0" dirty="0">
                <a:solidFill>
                  <a:schemeClr val="tx2">
                    <a:lumMod val="50000"/>
                  </a:schemeClr>
                </a:solidFill>
                <a:effectLst/>
                <a:latin typeface="Liberation Sans" panose="020B0604020202020204" pitchFamily="34" charset="0"/>
              </a:rPr>
              <a:t>LIFO reserve</a:t>
            </a:r>
            <a:r>
              <a:rPr lang="en-US" altLang="en-US" sz="2300" b="0" i="0" dirty="0">
                <a:effectLst/>
                <a:latin typeface="Liberation Sans" panose="020B0604020202020204" pitchFamily="34" charset="0"/>
              </a:rPr>
              <a:t>.</a:t>
            </a:r>
          </a:p>
        </p:txBody>
      </p:sp>
      <p:sp>
        <p:nvSpPr>
          <p:cNvPr id="9"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10"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buSzPct val="80000"/>
            </a:pPr>
            <a:r>
              <a:rPr lang="en-US" altLang="en-US" sz="3200" i="0" dirty="0" smtClean="0">
                <a:solidFill>
                  <a:srgbClr val="003B76"/>
                </a:solidFill>
                <a:effectLst/>
                <a:latin typeface="Liberation Sans" panose="020B0604020202020204" pitchFamily="34" charset="0"/>
              </a:rPr>
              <a:t>ADJUSTMENTS FOR LIFO RESERVE</a:t>
            </a:r>
            <a:endParaRPr lang="en-US" altLang="en-US" sz="3200" i="0" dirty="0">
              <a:solidFill>
                <a:srgbClr val="003B76"/>
              </a:solidFill>
              <a:effectLst/>
              <a:latin typeface="Liberation Sans" panose="020B0604020202020204" pitchFamily="34" charset="0"/>
            </a:endParaRPr>
          </a:p>
        </p:txBody>
      </p:sp>
      <p:pic>
        <p:nvPicPr>
          <p:cNvPr id="2949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1" y="2961964"/>
            <a:ext cx="8534400" cy="19513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63856" y="4948535"/>
            <a:ext cx="2286000" cy="461665"/>
          </a:xfrm>
          <a:prstGeom prst="rect">
            <a:avLst/>
          </a:prstGeom>
          <a:noFill/>
          <a:ln w="28575" cap="sq" algn="ctr">
            <a:noFill/>
            <a:miter lim="800000"/>
            <a:headEnd/>
            <a:tailEnd/>
          </a:ln>
          <a:effectLst/>
        </p:spPr>
        <p:txBody>
          <a:bodyPr wrap="square">
            <a:spAutoFit/>
          </a:bodyPr>
          <a:lstStyle/>
          <a:p>
            <a:r>
              <a:rPr lang="en-US" sz="1200" i="0" dirty="0">
                <a:solidFill>
                  <a:schemeClr val="tx1"/>
                </a:solidFill>
                <a:effectLst/>
                <a:latin typeface="Liberation Sans" panose="020B0604020202020204" pitchFamily="34" charset="0"/>
              </a:rPr>
              <a:t>ILLUSTRATION 6-18</a:t>
            </a:r>
          </a:p>
          <a:p>
            <a:r>
              <a:rPr lang="en-US" sz="1200" b="0" i="0" dirty="0">
                <a:solidFill>
                  <a:schemeClr val="tx1"/>
                </a:solidFill>
                <a:effectLst/>
                <a:latin typeface="Liberation Sans" panose="020B0604020202020204" pitchFamily="34" charset="0"/>
              </a:rPr>
              <a:t>Caterpillar’s LIFO reserve</a:t>
            </a:r>
          </a:p>
        </p:txBody>
      </p:sp>
      <p:sp>
        <p:nvSpPr>
          <p:cNvPr id="7"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3 </a:t>
            </a:r>
            <a:endParaRPr lang="en-US" altLang="en-US" dirty="0"/>
          </a:p>
        </p:txBody>
      </p:sp>
    </p:spTree>
  </p:cSld>
  <p:clrMapOvr>
    <a:masterClrMapping/>
  </p:clrMapOvr>
  <p:transition>
    <p:wipe dir="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9" name="Text Box 3"/>
          <p:cNvSpPr txBox="1">
            <a:spLocks noChangeArrowheads="1"/>
          </p:cNvSpPr>
          <p:nvPr/>
        </p:nvSpPr>
        <p:spPr bwMode="auto">
          <a:xfrm>
            <a:off x="609600" y="1295400"/>
            <a:ext cx="7924800" cy="977191"/>
          </a:xfrm>
          <a:prstGeom prst="rect">
            <a:avLst/>
          </a:prstGeom>
          <a:solidFill>
            <a:schemeClr val="bg1"/>
          </a:solidFill>
          <a:ln>
            <a:noFill/>
          </a:ln>
          <a:effectLst/>
          <a:extLst>
            <a:ext uri="{91240B29-F687-4F45-9708-019B960494DF}">
              <a14:hiddenLine xmlns:a14="http://schemas.microsoft.com/office/drawing/2010/main" w="38100" cap="sq" algn="ctr">
                <a:solidFill>
                  <a:srgbClr val="800000"/>
                </a:solidFill>
                <a:miter lim="800000"/>
                <a:headEnd type="none" w="sm" len="sm"/>
                <a:tailEnd type="none" w="sm" len="sm"/>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spAutoFit/>
          </a:bodyPr>
          <a:lstStyle>
            <a:defPPr>
              <a:defRPr lang="en-US"/>
            </a:defPPr>
            <a:lvl1pPr>
              <a:lnSpc>
                <a:spcPct val="125000"/>
              </a:lnSpc>
              <a:defRPr sz="2300" b="0" i="0">
                <a:solidFill>
                  <a:schemeClr val="tx1"/>
                </a:solidFill>
                <a:effectLst/>
                <a:latin typeface="Liberation Sans" panose="020B0604020202020204" pitchFamily="34" charset="0"/>
              </a:defRPr>
            </a:lvl1pPr>
            <a:lvl2pPr marL="971550" indent="-457200" algn="ctr">
              <a:defRPr sz="2400">
                <a:solidFill>
                  <a:schemeClr val="tx1"/>
                </a:solidFill>
                <a:latin typeface="Times New Roman" pitchFamily="18" charset="0"/>
              </a:defRPr>
            </a:lvl2pPr>
            <a:lvl3pPr marL="1600200" indent="-457200" algn="ctr">
              <a:defRPr sz="2400">
                <a:solidFill>
                  <a:schemeClr val="tx1"/>
                </a:solidFill>
                <a:latin typeface="Times New Roman" pitchFamily="18" charset="0"/>
              </a:defRPr>
            </a:lvl3pPr>
            <a:lvl4pPr marL="2116138" indent="-457200" algn="ctr">
              <a:defRPr sz="2400">
                <a:solidFill>
                  <a:schemeClr val="tx1"/>
                </a:solidFill>
                <a:latin typeface="Times New Roman" pitchFamily="18" charset="0"/>
              </a:defRPr>
            </a:lvl4pPr>
            <a:lvl5pPr marL="2687638" indent="-457200" algn="ctr">
              <a:defRPr sz="2400">
                <a:solidFill>
                  <a:schemeClr val="tx1"/>
                </a:solidFill>
                <a:latin typeface="Times New Roman" pitchFamily="18" charset="0"/>
              </a:defRPr>
            </a:lvl5pPr>
            <a:lvl6pPr marL="3144838" indent="-457200" algn="ctr" eaLnBrk="0" fontAlgn="base" hangingPunct="0">
              <a:spcBef>
                <a:spcPct val="0"/>
              </a:spcBef>
              <a:spcAft>
                <a:spcPct val="0"/>
              </a:spcAft>
              <a:defRPr sz="2400">
                <a:solidFill>
                  <a:schemeClr val="tx1"/>
                </a:solidFill>
                <a:latin typeface="Times New Roman" pitchFamily="18" charset="0"/>
              </a:defRPr>
            </a:lvl6pPr>
            <a:lvl7pPr marL="3602038" indent="-457200" algn="ctr" eaLnBrk="0" fontAlgn="base" hangingPunct="0">
              <a:spcBef>
                <a:spcPct val="0"/>
              </a:spcBef>
              <a:spcAft>
                <a:spcPct val="0"/>
              </a:spcAft>
              <a:defRPr sz="2400">
                <a:solidFill>
                  <a:schemeClr val="tx1"/>
                </a:solidFill>
                <a:latin typeface="Times New Roman" pitchFamily="18" charset="0"/>
              </a:defRPr>
            </a:lvl7pPr>
            <a:lvl8pPr marL="4059238" indent="-457200" algn="ctr" eaLnBrk="0" fontAlgn="base" hangingPunct="0">
              <a:spcBef>
                <a:spcPct val="0"/>
              </a:spcBef>
              <a:spcAft>
                <a:spcPct val="0"/>
              </a:spcAft>
              <a:defRPr sz="2400">
                <a:solidFill>
                  <a:schemeClr val="tx1"/>
                </a:solidFill>
                <a:latin typeface="Times New Roman" pitchFamily="18" charset="0"/>
              </a:defRPr>
            </a:lvl8pPr>
            <a:lvl9pPr marL="4516438" indent="-457200" algn="ctr" eaLnBrk="0" fontAlgn="base" hangingPunct="0">
              <a:spcBef>
                <a:spcPct val="0"/>
              </a:spcBef>
              <a:spcAft>
                <a:spcPct val="0"/>
              </a:spcAft>
              <a:defRPr sz="2400">
                <a:solidFill>
                  <a:schemeClr val="tx1"/>
                </a:solidFill>
                <a:latin typeface="Times New Roman" pitchFamily="18" charset="0"/>
              </a:defRPr>
            </a:lvl9pPr>
          </a:lstStyle>
          <a:p>
            <a:r>
              <a:rPr lang="en-US" dirty="0"/>
              <a:t>I</a:t>
            </a:r>
            <a:r>
              <a:rPr lang="en-US" dirty="0" smtClean="0"/>
              <a:t>f </a:t>
            </a:r>
            <a:r>
              <a:rPr lang="en-US" dirty="0"/>
              <a:t>Caterpillar </a:t>
            </a:r>
            <a:r>
              <a:rPr lang="en-US" dirty="0" smtClean="0"/>
              <a:t>had used </a:t>
            </a:r>
            <a:r>
              <a:rPr lang="en-US" dirty="0"/>
              <a:t>FIFO all along, its inventory would be $14,635 million, rather </a:t>
            </a:r>
            <a:r>
              <a:rPr lang="en-US" dirty="0" smtClean="0"/>
              <a:t>than $</a:t>
            </a:r>
            <a:r>
              <a:rPr lang="en-US" dirty="0"/>
              <a:t>12,205 million.</a:t>
            </a:r>
            <a:endParaRPr lang="en-US" altLang="en-US" dirty="0"/>
          </a:p>
        </p:txBody>
      </p:sp>
      <p:sp>
        <p:nvSpPr>
          <p:cNvPr id="9"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10"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buSzPct val="80000"/>
            </a:pPr>
            <a:r>
              <a:rPr lang="en-US" altLang="en-US" sz="3200" i="0" dirty="0" smtClean="0">
                <a:solidFill>
                  <a:srgbClr val="003B76"/>
                </a:solidFill>
                <a:effectLst/>
                <a:latin typeface="Liberation Sans" panose="020B0604020202020204" pitchFamily="34" charset="0"/>
              </a:rPr>
              <a:t>ADJUSTMENTS FOR LIFO RESERVE</a:t>
            </a:r>
            <a:endParaRPr lang="en-US" altLang="en-US" sz="3200" i="0" dirty="0">
              <a:solidFill>
                <a:srgbClr val="003B76"/>
              </a:solidFill>
              <a:effectLst/>
              <a:latin typeface="Liberation Sans" panose="020B0604020202020204" pitchFamily="34" charset="0"/>
            </a:endParaRPr>
          </a:p>
        </p:txBody>
      </p:sp>
      <p:pic>
        <p:nvPicPr>
          <p:cNvPr id="2959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1" y="2599983"/>
            <a:ext cx="8534400" cy="1892098"/>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Rectangle 1"/>
          <p:cNvSpPr/>
          <p:nvPr/>
        </p:nvSpPr>
        <p:spPr>
          <a:xfrm>
            <a:off x="228600" y="4567535"/>
            <a:ext cx="3200400" cy="461665"/>
          </a:xfrm>
          <a:prstGeom prst="rect">
            <a:avLst/>
          </a:prstGeom>
          <a:noFill/>
          <a:ln w="28575" cap="sq" algn="ctr">
            <a:noFill/>
            <a:miter lim="800000"/>
            <a:headEnd/>
            <a:tailEnd/>
          </a:ln>
          <a:effectLst/>
        </p:spPr>
        <p:txBody>
          <a:bodyPr wrap="square">
            <a:spAutoFit/>
          </a:bodyPr>
          <a:lstStyle/>
          <a:p>
            <a:r>
              <a:rPr lang="en-US" sz="1200" i="0" dirty="0">
                <a:solidFill>
                  <a:schemeClr val="tx1"/>
                </a:solidFill>
                <a:effectLst/>
                <a:latin typeface="Liberation Sans" panose="020B0604020202020204" pitchFamily="34" charset="0"/>
              </a:rPr>
              <a:t>ILLUSTRATION 6-19</a:t>
            </a:r>
          </a:p>
          <a:p>
            <a:r>
              <a:rPr lang="en-US" sz="1200" b="0" i="0" dirty="0">
                <a:solidFill>
                  <a:schemeClr val="tx1"/>
                </a:solidFill>
                <a:effectLst/>
                <a:latin typeface="Liberation Sans" panose="020B0604020202020204" pitchFamily="34" charset="0"/>
              </a:rPr>
              <a:t>Conversion of inventory </a:t>
            </a:r>
            <a:r>
              <a:rPr lang="en-US" sz="1200" b="0" i="0" dirty="0" smtClean="0">
                <a:solidFill>
                  <a:schemeClr val="tx1"/>
                </a:solidFill>
                <a:effectLst/>
                <a:latin typeface="Liberation Sans" panose="020B0604020202020204" pitchFamily="34" charset="0"/>
              </a:rPr>
              <a:t>from LIFO </a:t>
            </a:r>
            <a:r>
              <a:rPr lang="en-US" sz="1200" b="0" i="0" dirty="0">
                <a:solidFill>
                  <a:schemeClr val="tx1"/>
                </a:solidFill>
                <a:effectLst/>
                <a:latin typeface="Liberation Sans" panose="020B0604020202020204" pitchFamily="34" charset="0"/>
              </a:rPr>
              <a:t>to FIFO</a:t>
            </a:r>
          </a:p>
        </p:txBody>
      </p:sp>
      <p:sp>
        <p:nvSpPr>
          <p:cNvPr id="7"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3 </a:t>
            </a:r>
            <a:endParaRPr lang="en-US" altLang="en-US" dirty="0"/>
          </a:p>
        </p:txBody>
      </p:sp>
    </p:spTree>
  </p:cSld>
  <p:clrMapOvr>
    <a:masterClrMapping/>
  </p:clrMapOvr>
  <p:transition>
    <p:wipe dir="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9" name="Text Box 3"/>
          <p:cNvSpPr txBox="1">
            <a:spLocks noChangeArrowheads="1"/>
          </p:cNvSpPr>
          <p:nvPr/>
        </p:nvSpPr>
        <p:spPr bwMode="auto">
          <a:xfrm>
            <a:off x="609600" y="1295400"/>
            <a:ext cx="7924800" cy="933717"/>
          </a:xfrm>
          <a:prstGeom prst="rect">
            <a:avLst/>
          </a:prstGeom>
          <a:solidFill>
            <a:schemeClr val="bg1"/>
          </a:solidFill>
          <a:ln>
            <a:noFill/>
          </a:ln>
          <a:effectLst/>
          <a:extLst>
            <a:ext uri="{91240B29-F687-4F45-9708-019B960494DF}">
              <a14:hiddenLine xmlns:a14="http://schemas.microsoft.com/office/drawing/2010/main" w="38100" cap="sq" algn="ctr">
                <a:solidFill>
                  <a:srgbClr val="800000"/>
                </a:solidFill>
                <a:miter lim="800000"/>
                <a:headEnd type="none" w="sm" len="sm"/>
                <a:tailEnd type="none" w="sm" len="sm"/>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spAutoFit/>
          </a:bodyPr>
          <a:lstStyle>
            <a:lvl1pPr algn="ctr">
              <a:defRPr sz="2400">
                <a:solidFill>
                  <a:schemeClr val="tx1"/>
                </a:solidFill>
                <a:latin typeface="Times New Roman" pitchFamily="18" charset="0"/>
              </a:defRPr>
            </a:lvl1pPr>
            <a:lvl2pPr marL="971550" indent="-457200" algn="ctr">
              <a:defRPr sz="2400">
                <a:solidFill>
                  <a:schemeClr val="tx1"/>
                </a:solidFill>
                <a:latin typeface="Times New Roman" pitchFamily="18" charset="0"/>
              </a:defRPr>
            </a:lvl2pPr>
            <a:lvl3pPr marL="1600200" indent="-457200" algn="ctr">
              <a:defRPr sz="2400">
                <a:solidFill>
                  <a:schemeClr val="tx1"/>
                </a:solidFill>
                <a:latin typeface="Times New Roman" pitchFamily="18" charset="0"/>
              </a:defRPr>
            </a:lvl3pPr>
            <a:lvl4pPr marL="2116138" indent="-457200" algn="ctr">
              <a:defRPr sz="2400">
                <a:solidFill>
                  <a:schemeClr val="tx1"/>
                </a:solidFill>
                <a:latin typeface="Times New Roman" pitchFamily="18" charset="0"/>
              </a:defRPr>
            </a:lvl4pPr>
            <a:lvl5pPr marL="2687638" indent="-457200" algn="ctr">
              <a:defRPr sz="2400">
                <a:solidFill>
                  <a:schemeClr val="tx1"/>
                </a:solidFill>
                <a:latin typeface="Times New Roman" pitchFamily="18" charset="0"/>
              </a:defRPr>
            </a:lvl5pPr>
            <a:lvl6pPr marL="3144838" indent="-457200" algn="ctr" eaLnBrk="0" fontAlgn="base" hangingPunct="0">
              <a:spcBef>
                <a:spcPct val="0"/>
              </a:spcBef>
              <a:spcAft>
                <a:spcPct val="0"/>
              </a:spcAft>
              <a:defRPr sz="2400">
                <a:solidFill>
                  <a:schemeClr val="tx1"/>
                </a:solidFill>
                <a:latin typeface="Times New Roman" pitchFamily="18" charset="0"/>
              </a:defRPr>
            </a:lvl6pPr>
            <a:lvl7pPr marL="3602038" indent="-457200" algn="ctr" eaLnBrk="0" fontAlgn="base" hangingPunct="0">
              <a:spcBef>
                <a:spcPct val="0"/>
              </a:spcBef>
              <a:spcAft>
                <a:spcPct val="0"/>
              </a:spcAft>
              <a:defRPr sz="2400">
                <a:solidFill>
                  <a:schemeClr val="tx1"/>
                </a:solidFill>
                <a:latin typeface="Times New Roman" pitchFamily="18" charset="0"/>
              </a:defRPr>
            </a:lvl7pPr>
            <a:lvl8pPr marL="4059238" indent="-457200" algn="ctr" eaLnBrk="0" fontAlgn="base" hangingPunct="0">
              <a:spcBef>
                <a:spcPct val="0"/>
              </a:spcBef>
              <a:spcAft>
                <a:spcPct val="0"/>
              </a:spcAft>
              <a:defRPr sz="2400">
                <a:solidFill>
                  <a:schemeClr val="tx1"/>
                </a:solidFill>
                <a:latin typeface="Times New Roman" pitchFamily="18" charset="0"/>
              </a:defRPr>
            </a:lvl8pPr>
            <a:lvl9pPr marL="4516438" indent="-457200" algn="ctr" eaLnBrk="0" fontAlgn="base" hangingPunct="0">
              <a:spcBef>
                <a:spcPct val="0"/>
              </a:spcBef>
              <a:spcAft>
                <a:spcPct val="0"/>
              </a:spcAft>
              <a:defRPr sz="2400">
                <a:solidFill>
                  <a:schemeClr val="tx1"/>
                </a:solidFill>
                <a:latin typeface="Times New Roman" pitchFamily="18" charset="0"/>
              </a:defRPr>
            </a:lvl9pPr>
          </a:lstStyle>
          <a:p>
            <a:pPr algn="l">
              <a:lnSpc>
                <a:spcPct val="125000"/>
              </a:lnSpc>
            </a:pPr>
            <a:r>
              <a:rPr lang="en-US" altLang="en-US" sz="2300" b="0" i="0" dirty="0">
                <a:effectLst/>
                <a:latin typeface="Liberation Sans" panose="020B0604020202020204" pitchFamily="34" charset="0"/>
              </a:rPr>
              <a:t>The LIFO reserve can have a significant effect on ratios analysts commonly use.</a:t>
            </a:r>
          </a:p>
        </p:txBody>
      </p:sp>
      <p:sp>
        <p:nvSpPr>
          <p:cNvPr id="275463" name="Rectangle 7"/>
          <p:cNvSpPr>
            <a:spLocks noChangeArrowheads="1"/>
          </p:cNvSpPr>
          <p:nvPr/>
        </p:nvSpPr>
        <p:spPr bwMode="auto">
          <a:xfrm>
            <a:off x="7301035" y="2895600"/>
            <a:ext cx="1431803" cy="27443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lIns="90488" tIns="44450" rIns="90488" bIns="44450">
            <a:spAutoFit/>
          </a:bodyPr>
          <a:lstStyle>
            <a:lvl1pPr marL="109538" algn="ctr">
              <a:defRPr sz="2400">
                <a:solidFill>
                  <a:schemeClr val="tx1"/>
                </a:solidFill>
                <a:latin typeface="Times New Roman" pitchFamily="18" charset="0"/>
              </a:defRPr>
            </a:lvl1pPr>
            <a:lvl2pPr algn="ctr">
              <a:defRPr sz="2400">
                <a:solidFill>
                  <a:schemeClr val="tx1"/>
                </a:solidFill>
                <a:latin typeface="Times New Roman" pitchFamily="18" charset="0"/>
              </a:defRPr>
            </a:lvl2pPr>
            <a:lvl3pPr algn="ctr">
              <a:defRPr sz="2400">
                <a:solidFill>
                  <a:schemeClr val="tx1"/>
                </a:solidFill>
                <a:latin typeface="Times New Roman" pitchFamily="18" charset="0"/>
              </a:defRPr>
            </a:lvl3pPr>
            <a:lvl4pPr algn="ctr">
              <a:defRPr sz="2400">
                <a:solidFill>
                  <a:schemeClr val="tx1"/>
                </a:solidFill>
                <a:latin typeface="Times New Roman" pitchFamily="18" charset="0"/>
              </a:defRPr>
            </a:lvl4pPr>
            <a:lvl5pPr algn="ctr">
              <a:defRPr sz="2400">
                <a:solidFill>
                  <a:schemeClr val="tx1"/>
                </a:solidFill>
                <a:latin typeface="Times New Roman" pitchFamily="18" charset="0"/>
              </a:defRPr>
            </a:lvl5pPr>
            <a:lvl6pPr algn="ctr" eaLnBrk="0" fontAlgn="base" hangingPunct="0">
              <a:spcBef>
                <a:spcPct val="0"/>
              </a:spcBef>
              <a:spcAft>
                <a:spcPct val="0"/>
              </a:spcAft>
              <a:defRPr sz="2400">
                <a:solidFill>
                  <a:schemeClr val="tx1"/>
                </a:solidFill>
                <a:latin typeface="Times New Roman" pitchFamily="18" charset="0"/>
              </a:defRPr>
            </a:lvl6pPr>
            <a:lvl7pPr algn="ctr" eaLnBrk="0" fontAlgn="base" hangingPunct="0">
              <a:spcBef>
                <a:spcPct val="0"/>
              </a:spcBef>
              <a:spcAft>
                <a:spcPct val="0"/>
              </a:spcAft>
              <a:defRPr sz="2400">
                <a:solidFill>
                  <a:schemeClr val="tx1"/>
                </a:solidFill>
                <a:latin typeface="Times New Roman" pitchFamily="18" charset="0"/>
              </a:defRPr>
            </a:lvl7pPr>
            <a:lvl8pPr algn="ctr" eaLnBrk="0" fontAlgn="base" hangingPunct="0">
              <a:spcBef>
                <a:spcPct val="0"/>
              </a:spcBef>
              <a:spcAft>
                <a:spcPct val="0"/>
              </a:spcAft>
              <a:defRPr sz="2400">
                <a:solidFill>
                  <a:schemeClr val="tx1"/>
                </a:solidFill>
                <a:latin typeface="Times New Roman" pitchFamily="18" charset="0"/>
              </a:defRPr>
            </a:lvl8pPr>
            <a:lvl9pPr algn="ctr" eaLnBrk="0" fontAlgn="base" hangingPunct="0">
              <a:spcBef>
                <a:spcPct val="0"/>
              </a:spcBef>
              <a:spcAft>
                <a:spcPct val="0"/>
              </a:spcAft>
              <a:defRPr sz="2400">
                <a:solidFill>
                  <a:schemeClr val="tx1"/>
                </a:solidFill>
                <a:latin typeface="Times New Roman" pitchFamily="18" charset="0"/>
              </a:defRPr>
            </a:lvl9pPr>
          </a:lstStyle>
          <a:p>
            <a:pPr algn="r"/>
            <a:r>
              <a:rPr lang="en-US" altLang="en-US" sz="1200" i="0" dirty="0">
                <a:effectLst/>
                <a:latin typeface="Liberation Sans" panose="020B0604020202020204" pitchFamily="34" charset="0"/>
              </a:rPr>
              <a:t>Illustration 6-20</a:t>
            </a:r>
          </a:p>
        </p:txBody>
      </p:sp>
      <p:sp>
        <p:nvSpPr>
          <p:cNvPr id="9"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10"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buSzPct val="80000"/>
            </a:pPr>
            <a:r>
              <a:rPr lang="en-US" altLang="en-US" sz="3200" i="0" dirty="0" smtClean="0">
                <a:solidFill>
                  <a:srgbClr val="003B76"/>
                </a:solidFill>
                <a:effectLst/>
                <a:latin typeface="Liberation Sans" panose="020B0604020202020204" pitchFamily="34" charset="0"/>
              </a:rPr>
              <a:t>ADJUSTMENTS FOR LIFO RESERVE</a:t>
            </a:r>
            <a:endParaRPr lang="en-US" altLang="en-US" sz="3200" i="0" dirty="0">
              <a:solidFill>
                <a:srgbClr val="003B76"/>
              </a:solidFill>
              <a:effectLst/>
              <a:latin typeface="Liberation Sans" panose="020B0604020202020204" pitchFamily="34" charset="0"/>
            </a:endParaRPr>
          </a:p>
        </p:txBody>
      </p:sp>
      <p:pic>
        <p:nvPicPr>
          <p:cNvPr id="2969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1" y="2604448"/>
            <a:ext cx="8534400" cy="1397937"/>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Rectangle 1"/>
          <p:cNvSpPr/>
          <p:nvPr/>
        </p:nvSpPr>
        <p:spPr>
          <a:xfrm>
            <a:off x="213815" y="4069391"/>
            <a:ext cx="2668137" cy="461665"/>
          </a:xfrm>
          <a:prstGeom prst="rect">
            <a:avLst/>
          </a:prstGeom>
          <a:noFill/>
          <a:ln w="28575" cap="sq" algn="ctr">
            <a:noFill/>
            <a:miter lim="800000"/>
            <a:headEnd/>
            <a:tailEnd/>
          </a:ln>
          <a:effectLst/>
        </p:spPr>
        <p:txBody>
          <a:bodyPr wrap="square">
            <a:spAutoFit/>
          </a:bodyPr>
          <a:lstStyle/>
          <a:p>
            <a:r>
              <a:rPr lang="en-US" sz="1200" i="0" dirty="0">
                <a:solidFill>
                  <a:schemeClr val="tx1"/>
                </a:solidFill>
                <a:effectLst/>
                <a:latin typeface="Liberation Sans" panose="020B0604020202020204" pitchFamily="34" charset="0"/>
              </a:rPr>
              <a:t>ILLUSTRATION 6-20</a:t>
            </a:r>
          </a:p>
          <a:p>
            <a:r>
              <a:rPr lang="en-US" sz="1200" b="0" i="0" dirty="0">
                <a:solidFill>
                  <a:schemeClr val="tx1"/>
                </a:solidFill>
                <a:effectLst/>
                <a:latin typeface="Liberation Sans" panose="020B0604020202020204" pitchFamily="34" charset="0"/>
              </a:rPr>
              <a:t>Impact of LIFO reserve on ratios</a:t>
            </a:r>
          </a:p>
        </p:txBody>
      </p:sp>
      <p:sp>
        <p:nvSpPr>
          <p:cNvPr id="8"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3 </a:t>
            </a:r>
            <a:endParaRPr lang="en-US" altLang="en-US" dirty="0"/>
          </a:p>
        </p:txBody>
      </p:sp>
    </p:spTree>
    <p:extLst>
      <p:ext uri="{BB962C8B-B14F-4D97-AF65-F5344CB8AC3E}">
        <p14:creationId xmlns:p14="http://schemas.microsoft.com/office/powerpoint/2010/main" val="1408818071"/>
      </p:ext>
    </p:extLst>
  </p:cSld>
  <p:clrMapOvr>
    <a:masterClrMapping/>
  </p:clrMapOvr>
  <p:transition>
    <p:wipe dir="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1" name="Rectangle 3"/>
          <p:cNvSpPr>
            <a:spLocks noChangeArrowheads="1"/>
          </p:cNvSpPr>
          <p:nvPr/>
        </p:nvSpPr>
        <p:spPr bwMode="auto">
          <a:xfrm>
            <a:off x="457200" y="1371600"/>
            <a:ext cx="8305800" cy="3053144"/>
          </a:xfrm>
          <a:prstGeom prst="rect">
            <a:avLst/>
          </a:prstGeom>
          <a:noFill/>
          <a:ln>
            <a:noFill/>
          </a:ln>
          <a:effectLst/>
          <a:extLst>
            <a:ext uri="{909E8E84-426E-40DD-AFC4-6F175D3DCCD1}">
              <a14:hiddenFill xmlns:a14="http://schemas.microsoft.com/office/drawing/2010/main">
                <a:solidFill>
                  <a:srgbClr val="EBF7FF"/>
                </a:solidFill>
              </a14:hiddenFill>
            </a:ex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lgn="ctr">
              <a:tabLst>
                <a:tab pos="342900" algn="l"/>
                <a:tab pos="1943100" algn="l"/>
              </a:tabLst>
              <a:defRPr sz="2400">
                <a:solidFill>
                  <a:schemeClr val="tx1"/>
                </a:solidFill>
                <a:latin typeface="Times New Roman" pitchFamily="18" charset="0"/>
              </a:defRPr>
            </a:lvl1pPr>
            <a:lvl2pPr marL="971550" indent="-457200" algn="ctr">
              <a:tabLst>
                <a:tab pos="342900" algn="l"/>
                <a:tab pos="1943100" algn="l"/>
              </a:tabLst>
              <a:defRPr sz="2400">
                <a:solidFill>
                  <a:schemeClr val="tx1"/>
                </a:solidFill>
                <a:latin typeface="Times New Roman" pitchFamily="18" charset="0"/>
              </a:defRPr>
            </a:lvl2pPr>
            <a:lvl3pPr marL="1543050" indent="-457200" algn="ctr">
              <a:tabLst>
                <a:tab pos="342900" algn="l"/>
                <a:tab pos="1943100" algn="l"/>
              </a:tabLst>
              <a:defRPr sz="2400">
                <a:solidFill>
                  <a:schemeClr val="tx1"/>
                </a:solidFill>
                <a:latin typeface="Times New Roman" pitchFamily="18" charset="0"/>
              </a:defRPr>
            </a:lvl3pPr>
            <a:lvl4pPr marL="2114550" indent="-457200" algn="ctr">
              <a:tabLst>
                <a:tab pos="342900" algn="l"/>
                <a:tab pos="1943100" algn="l"/>
              </a:tabLst>
              <a:defRPr sz="2400">
                <a:solidFill>
                  <a:schemeClr val="tx1"/>
                </a:solidFill>
                <a:latin typeface="Times New Roman" pitchFamily="18" charset="0"/>
              </a:defRPr>
            </a:lvl4pPr>
            <a:lvl5pPr marL="2686050" indent="-457200" algn="ctr">
              <a:tabLst>
                <a:tab pos="342900" algn="l"/>
                <a:tab pos="1943100" algn="l"/>
              </a:tabLst>
              <a:defRPr sz="2400">
                <a:solidFill>
                  <a:schemeClr val="tx1"/>
                </a:solidFill>
                <a:latin typeface="Times New Roman" pitchFamily="18" charset="0"/>
              </a:defRPr>
            </a:lvl5pPr>
            <a:lvl6pPr marL="31432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6pPr>
            <a:lvl7pPr marL="36004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7pPr>
            <a:lvl8pPr marL="40576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8pPr>
            <a:lvl9pPr marL="45148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9pPr>
          </a:lstStyle>
          <a:p>
            <a:pPr algn="l">
              <a:lnSpc>
                <a:spcPct val="115000"/>
              </a:lnSpc>
              <a:spcBef>
                <a:spcPct val="20000"/>
              </a:spcBef>
            </a:pPr>
            <a:r>
              <a:rPr lang="en-US" sz="1900" b="0" i="0" dirty="0" smtClean="0">
                <a:solidFill>
                  <a:schemeClr val="bg2"/>
                </a:solidFill>
                <a:effectLst/>
                <a:latin typeface="Liberation Sans" panose="020B0604020202020204" pitchFamily="34" charset="0"/>
              </a:rPr>
              <a:t>Early </a:t>
            </a:r>
            <a:r>
              <a:rPr lang="en-US" sz="1900" b="0" i="0" dirty="0">
                <a:solidFill>
                  <a:schemeClr val="bg2"/>
                </a:solidFill>
                <a:effectLst/>
                <a:latin typeface="Liberation Sans" panose="020B0604020202020204" pitchFamily="34" charset="0"/>
              </a:rPr>
              <a:t>in 2017, Westmoreland Company switched to a just-in-time inventory system. </a:t>
            </a:r>
            <a:r>
              <a:rPr lang="en-US" sz="1900" b="0" i="0" dirty="0" smtClean="0">
                <a:solidFill>
                  <a:schemeClr val="bg2"/>
                </a:solidFill>
                <a:effectLst/>
                <a:latin typeface="Liberation Sans" panose="020B0604020202020204" pitchFamily="34" charset="0"/>
              </a:rPr>
              <a:t>Its sales</a:t>
            </a:r>
            <a:r>
              <a:rPr lang="en-US" sz="1900" b="0" i="0" dirty="0">
                <a:solidFill>
                  <a:schemeClr val="bg2"/>
                </a:solidFill>
                <a:effectLst/>
                <a:latin typeface="Liberation Sans" panose="020B0604020202020204" pitchFamily="34" charset="0"/>
              </a:rPr>
              <a:t>, cost of goods sold, and inventory amounts for 2016 and 2017 are shown below</a:t>
            </a:r>
          </a:p>
          <a:p>
            <a:pPr algn="l">
              <a:lnSpc>
                <a:spcPct val="115000"/>
              </a:lnSpc>
              <a:spcBef>
                <a:spcPts val="0"/>
              </a:spcBef>
              <a:tabLst>
                <a:tab pos="4230688" algn="ctr"/>
                <a:tab pos="6578600" algn="ctr"/>
              </a:tabLst>
            </a:pPr>
            <a:r>
              <a:rPr lang="en-US" sz="1900" b="0" i="0" dirty="0" smtClean="0">
                <a:solidFill>
                  <a:schemeClr val="bg2"/>
                </a:solidFill>
                <a:effectLst/>
                <a:latin typeface="Liberation Sans" panose="020B0604020202020204" pitchFamily="34" charset="0"/>
              </a:rPr>
              <a:t>	2016 	2017</a:t>
            </a:r>
          </a:p>
          <a:p>
            <a:pPr marL="914400" algn="l">
              <a:spcBef>
                <a:spcPts val="0"/>
              </a:spcBef>
              <a:tabLst>
                <a:tab pos="4913313" algn="r"/>
                <a:tab pos="7261225" algn="r"/>
              </a:tabLst>
            </a:pPr>
            <a:r>
              <a:rPr lang="en-US" sz="1900" b="0" i="0" dirty="0" smtClean="0">
                <a:solidFill>
                  <a:schemeClr val="bg2"/>
                </a:solidFill>
                <a:effectLst/>
                <a:latin typeface="Liberation Sans" panose="020B0604020202020204" pitchFamily="34" charset="0"/>
              </a:rPr>
              <a:t>Sales </a:t>
            </a:r>
            <a:r>
              <a:rPr lang="en-US" sz="1900" b="0" i="0" dirty="0">
                <a:solidFill>
                  <a:schemeClr val="bg2"/>
                </a:solidFill>
                <a:effectLst/>
                <a:latin typeface="Liberation Sans" panose="020B0604020202020204" pitchFamily="34" charset="0"/>
              </a:rPr>
              <a:t>revenue </a:t>
            </a:r>
            <a:r>
              <a:rPr lang="en-US" sz="1900" b="0" i="0" dirty="0" smtClean="0">
                <a:solidFill>
                  <a:schemeClr val="bg2"/>
                </a:solidFill>
                <a:effectLst/>
                <a:latin typeface="Liberation Sans" panose="020B0604020202020204" pitchFamily="34" charset="0"/>
              </a:rPr>
              <a:t>	$</a:t>
            </a:r>
            <a:r>
              <a:rPr lang="en-US" sz="1900" b="0" i="0" dirty="0">
                <a:solidFill>
                  <a:schemeClr val="bg2"/>
                </a:solidFill>
                <a:effectLst/>
                <a:latin typeface="Liberation Sans" panose="020B0604020202020204" pitchFamily="34" charset="0"/>
              </a:rPr>
              <a:t>2,000,000 </a:t>
            </a:r>
            <a:r>
              <a:rPr lang="en-US" sz="1900" b="0" i="0" dirty="0" smtClean="0">
                <a:solidFill>
                  <a:schemeClr val="bg2"/>
                </a:solidFill>
                <a:effectLst/>
                <a:latin typeface="Liberation Sans" panose="020B0604020202020204" pitchFamily="34" charset="0"/>
              </a:rPr>
              <a:t>	$1,800,000</a:t>
            </a:r>
          </a:p>
          <a:p>
            <a:pPr marL="914400" algn="l">
              <a:spcBef>
                <a:spcPts val="0"/>
              </a:spcBef>
              <a:tabLst>
                <a:tab pos="4913313" algn="r"/>
                <a:tab pos="7261225" algn="r"/>
              </a:tabLst>
            </a:pPr>
            <a:r>
              <a:rPr lang="en-US" sz="1900" b="0" i="0" dirty="0" smtClean="0">
                <a:solidFill>
                  <a:schemeClr val="bg2"/>
                </a:solidFill>
                <a:effectLst/>
                <a:latin typeface="Liberation Sans" panose="020B0604020202020204" pitchFamily="34" charset="0"/>
              </a:rPr>
              <a:t>Cost </a:t>
            </a:r>
            <a:r>
              <a:rPr lang="en-US" sz="1900" b="0" i="0" dirty="0">
                <a:solidFill>
                  <a:schemeClr val="bg2"/>
                </a:solidFill>
                <a:effectLst/>
                <a:latin typeface="Liberation Sans" panose="020B0604020202020204" pitchFamily="34" charset="0"/>
              </a:rPr>
              <a:t>of goods sold </a:t>
            </a:r>
            <a:r>
              <a:rPr lang="en-US" sz="1900" b="0" i="0" dirty="0" smtClean="0">
                <a:solidFill>
                  <a:schemeClr val="bg2"/>
                </a:solidFill>
                <a:effectLst/>
                <a:latin typeface="Liberation Sans" panose="020B0604020202020204" pitchFamily="34" charset="0"/>
              </a:rPr>
              <a:t>	1,000,000 	910,000</a:t>
            </a:r>
          </a:p>
          <a:p>
            <a:pPr marL="914400" algn="l">
              <a:spcBef>
                <a:spcPts val="0"/>
              </a:spcBef>
              <a:tabLst>
                <a:tab pos="4913313" algn="r"/>
                <a:tab pos="7261225" algn="r"/>
              </a:tabLst>
            </a:pPr>
            <a:r>
              <a:rPr lang="en-US" sz="1900" b="0" i="0" dirty="0" smtClean="0">
                <a:solidFill>
                  <a:schemeClr val="bg2"/>
                </a:solidFill>
                <a:effectLst/>
                <a:latin typeface="Liberation Sans" panose="020B0604020202020204" pitchFamily="34" charset="0"/>
              </a:rPr>
              <a:t>Beginning </a:t>
            </a:r>
            <a:r>
              <a:rPr lang="en-US" sz="1900" b="0" i="0" dirty="0">
                <a:solidFill>
                  <a:schemeClr val="bg2"/>
                </a:solidFill>
                <a:effectLst/>
                <a:latin typeface="Liberation Sans" panose="020B0604020202020204" pitchFamily="34" charset="0"/>
              </a:rPr>
              <a:t>inventory </a:t>
            </a:r>
            <a:r>
              <a:rPr lang="en-US" sz="1900" b="0" i="0" dirty="0" smtClean="0">
                <a:solidFill>
                  <a:schemeClr val="bg2"/>
                </a:solidFill>
                <a:effectLst/>
                <a:latin typeface="Liberation Sans" panose="020B0604020202020204" pitchFamily="34" charset="0"/>
              </a:rPr>
              <a:t>	290,000 	210,000</a:t>
            </a:r>
          </a:p>
          <a:p>
            <a:pPr marL="914400" algn="l">
              <a:spcBef>
                <a:spcPts val="0"/>
              </a:spcBef>
              <a:tabLst>
                <a:tab pos="4913313" algn="r"/>
                <a:tab pos="7261225" algn="r"/>
              </a:tabLst>
            </a:pPr>
            <a:r>
              <a:rPr lang="en-US" sz="1900" b="0" i="0" dirty="0" smtClean="0">
                <a:solidFill>
                  <a:schemeClr val="bg2"/>
                </a:solidFill>
                <a:effectLst/>
                <a:latin typeface="Liberation Sans" panose="020B0604020202020204" pitchFamily="34" charset="0"/>
              </a:rPr>
              <a:t>Ending inventory	210,000	50,000</a:t>
            </a:r>
          </a:p>
          <a:p>
            <a:pPr algn="l">
              <a:spcBef>
                <a:spcPts val="1200"/>
              </a:spcBef>
              <a:tabLst>
                <a:tab pos="4913313" algn="r"/>
                <a:tab pos="7261225" algn="r"/>
              </a:tabLst>
            </a:pPr>
            <a:r>
              <a:rPr lang="en-US" sz="1900" b="0" i="0" dirty="0" smtClean="0">
                <a:solidFill>
                  <a:schemeClr val="bg2"/>
                </a:solidFill>
                <a:effectLst/>
                <a:latin typeface="Liberation Sans" panose="020B0604020202020204" pitchFamily="34" charset="0"/>
              </a:rPr>
              <a:t>Determine </a:t>
            </a:r>
            <a:r>
              <a:rPr lang="en-US" sz="1900" b="0" i="0" dirty="0">
                <a:solidFill>
                  <a:schemeClr val="bg2"/>
                </a:solidFill>
                <a:effectLst/>
                <a:latin typeface="Liberation Sans" panose="020B0604020202020204" pitchFamily="34" charset="0"/>
              </a:rPr>
              <a:t>the inventory turnover and days in inventory for 2016 and 2017.</a:t>
            </a:r>
          </a:p>
        </p:txBody>
      </p:sp>
      <p:sp>
        <p:nvSpPr>
          <p:cNvPr id="20" name="Rounded Rectangle 19"/>
          <p:cNvSpPr/>
          <p:nvPr/>
        </p:nvSpPr>
        <p:spPr bwMode="auto">
          <a:xfrm>
            <a:off x="3124200" y="443453"/>
            <a:ext cx="5802683" cy="707697"/>
          </a:xfrm>
          <a:prstGeom prst="roundRect">
            <a:avLst/>
          </a:prstGeom>
          <a:solidFill>
            <a:srgbClr val="0066CC"/>
          </a:solidFill>
          <a:ln w="12700" cap="sq" cmpd="sng" algn="ctr">
            <a:noFill/>
            <a:prstDash val="solid"/>
            <a:round/>
            <a:headEnd type="none" w="sm" len="sm"/>
            <a:tailEnd type="none" w="sm" len="sm"/>
          </a:ln>
          <a:effectLst>
            <a:innerShdw blurRad="114300">
              <a:prstClr val="black"/>
            </a:innerShdw>
          </a:effectLst>
        </p:spPr>
        <p:txBody>
          <a:bodyPr vert="horz" wrap="square" lIns="91440" tIns="45720" rIns="91440" bIns="91440" numCol="1" rtlCol="0" anchor="ctr" anchorCtr="0" compatLnSpc="1">
            <a:prstTxWarp prst="textNoShape">
              <a:avLst/>
            </a:prstTxWarp>
            <a:noAutofit/>
          </a:bodyPr>
          <a:lstStyle/>
          <a:p>
            <a:pPr marL="53975" algn="l"/>
            <a:r>
              <a:rPr lang="en-US" sz="2900" i="0" dirty="0" smtClean="0">
                <a:solidFill>
                  <a:schemeClr val="accent3"/>
                </a:solidFill>
                <a:latin typeface="Liberation Sans" panose="020B0604020202020204" pitchFamily="34" charset="0"/>
              </a:rPr>
              <a:t>Inventory Turnover</a:t>
            </a:r>
            <a:endParaRPr lang="en-US" sz="2900" b="1" i="0" dirty="0">
              <a:solidFill>
                <a:schemeClr val="accent3"/>
              </a:solidFill>
              <a:latin typeface="Liberation Sans" panose="020B0604020202020204" pitchFamily="34" charset="0"/>
            </a:endParaRPr>
          </a:p>
        </p:txBody>
      </p:sp>
      <p:sp>
        <p:nvSpPr>
          <p:cNvPr id="23" name="TextBox 22"/>
          <p:cNvSpPr txBox="1"/>
          <p:nvPr/>
        </p:nvSpPr>
        <p:spPr>
          <a:xfrm>
            <a:off x="228600" y="478808"/>
            <a:ext cx="173374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defPPr>
              <a:defRPr lang="en-US"/>
            </a:defPPr>
            <a:lvl1pPr algn="ctr">
              <a:spcBef>
                <a:spcPct val="50000"/>
              </a:spcBef>
              <a:defRPr i="0">
                <a:solidFill>
                  <a:srgbClr val="E20000"/>
                </a:solidFill>
                <a:effectLst/>
                <a:latin typeface="Arial" charset="0"/>
              </a:defRPr>
            </a:lvl1pPr>
            <a:lvl2pPr marL="742950" indent="-285750" algn="ctr">
              <a:defRPr sz="2400">
                <a:solidFill>
                  <a:schemeClr val="tx1"/>
                </a:solidFill>
                <a:latin typeface="Times New Roman" pitchFamily="18" charset="0"/>
              </a:defRPr>
            </a:lvl2pPr>
            <a:lvl3pPr marL="1143000" indent="-228600" algn="ctr">
              <a:defRPr sz="2400">
                <a:solidFill>
                  <a:schemeClr val="tx1"/>
                </a:solidFill>
                <a:latin typeface="Times New Roman" pitchFamily="18" charset="0"/>
              </a:defRPr>
            </a:lvl3pPr>
            <a:lvl4pPr marL="1600200" indent="-228600" algn="ctr">
              <a:defRPr sz="2400">
                <a:solidFill>
                  <a:schemeClr val="tx1"/>
                </a:solidFill>
                <a:latin typeface="Times New Roman" pitchFamily="18" charset="0"/>
              </a:defRPr>
            </a:lvl4pPr>
            <a:lvl5pPr marL="2057400" indent="-228600" algn="ctr">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buClr>
                <a:srgbClr val="E20000"/>
              </a:buClr>
            </a:pPr>
            <a:r>
              <a:rPr lang="en-US" sz="3200" b="1" dirty="0">
                <a:latin typeface="Liberation Sans" panose="020B0604020202020204" pitchFamily="34" charset="0"/>
              </a:rPr>
              <a:t>DO IT!</a:t>
            </a:r>
          </a:p>
        </p:txBody>
      </p:sp>
      <p:sp>
        <p:nvSpPr>
          <p:cNvPr id="25" name="Rectangle 24"/>
          <p:cNvSpPr/>
          <p:nvPr/>
        </p:nvSpPr>
        <p:spPr bwMode="auto">
          <a:xfrm>
            <a:off x="8757312" y="231560"/>
            <a:ext cx="228600" cy="1028584"/>
          </a:xfrm>
          <a:prstGeom prst="rect">
            <a:avLst/>
          </a:prstGeom>
          <a:solidFill>
            <a:schemeClr val="accent3"/>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sp>
        <p:nvSpPr>
          <p:cNvPr id="15" name="Isosceles Triangle 14"/>
          <p:cNvSpPr/>
          <p:nvPr/>
        </p:nvSpPr>
        <p:spPr bwMode="auto">
          <a:xfrm rot="5400000">
            <a:off x="1917401" y="616061"/>
            <a:ext cx="338931" cy="329406"/>
          </a:xfrm>
          <a:prstGeom prst="triangle">
            <a:avLst/>
          </a:prstGeom>
          <a:solidFill>
            <a:srgbClr val="003399"/>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sp>
        <p:nvSpPr>
          <p:cNvPr id="16" name="TextBox 15"/>
          <p:cNvSpPr txBox="1"/>
          <p:nvPr/>
        </p:nvSpPr>
        <p:spPr>
          <a:xfrm>
            <a:off x="2210626" y="426570"/>
            <a:ext cx="837374" cy="707886"/>
          </a:xfrm>
          <a:prstGeom prst="rect">
            <a:avLst/>
          </a:prstGeom>
          <a:noFill/>
        </p:spPr>
        <p:txBody>
          <a:bodyPr wrap="square" rtlCol="0">
            <a:spAutoFit/>
          </a:bodyPr>
          <a:lstStyle/>
          <a:p>
            <a:pPr algn="ctr"/>
            <a:r>
              <a:rPr lang="en-US" sz="4000" b="1" i="0" dirty="0" smtClean="0">
                <a:solidFill>
                  <a:srgbClr val="CC0000"/>
                </a:solidFill>
                <a:effectLst/>
                <a:latin typeface="Liberation Sans" panose="020B0604020202020204" pitchFamily="34" charset="0"/>
              </a:rPr>
              <a:t>3b</a:t>
            </a:r>
            <a:endParaRPr lang="en-US" sz="4000" b="1" i="0" dirty="0">
              <a:solidFill>
                <a:srgbClr val="CC0000"/>
              </a:solidFill>
              <a:effectLst/>
              <a:latin typeface="Liberation Sans" panose="020B0604020202020204" pitchFamily="34" charset="0"/>
            </a:endParaRPr>
          </a:p>
        </p:txBody>
      </p:sp>
      <p:cxnSp>
        <p:nvCxnSpPr>
          <p:cNvPr id="17" name="Straight Connector 16"/>
          <p:cNvCxnSpPr/>
          <p:nvPr/>
        </p:nvCxnSpPr>
        <p:spPr bwMode="auto">
          <a:xfrm flipH="1">
            <a:off x="1905000" y="338012"/>
            <a:ext cx="1" cy="912801"/>
          </a:xfrm>
          <a:prstGeom prst="line">
            <a:avLst/>
          </a:prstGeom>
          <a:solidFill>
            <a:schemeClr val="accent1"/>
          </a:solidFill>
          <a:ln w="38100" cap="sq" cmpd="sng" algn="ctr">
            <a:solidFill>
              <a:schemeClr val="tx1"/>
            </a:solidFill>
            <a:prstDash val="solid"/>
            <a:round/>
            <a:headEnd type="none" w="sm" len="sm"/>
            <a:tailEnd type="none" w="sm" len="sm"/>
          </a:ln>
          <a:effectLst/>
        </p:spPr>
      </p:cxnSp>
      <p:cxnSp>
        <p:nvCxnSpPr>
          <p:cNvPr id="14" name="Straight Connector 13"/>
          <p:cNvCxnSpPr/>
          <p:nvPr/>
        </p:nvCxnSpPr>
        <p:spPr bwMode="auto">
          <a:xfrm flipH="1">
            <a:off x="4095230" y="2745472"/>
            <a:ext cx="1383030" cy="0"/>
          </a:xfrm>
          <a:prstGeom prst="line">
            <a:avLst/>
          </a:prstGeom>
          <a:solidFill>
            <a:schemeClr val="accent1"/>
          </a:solidFill>
          <a:ln w="28575" cap="sq" cmpd="sng" algn="ctr">
            <a:solidFill>
              <a:schemeClr val="tx1"/>
            </a:solidFill>
            <a:prstDash val="solid"/>
            <a:round/>
            <a:headEnd type="none" w="sm" len="sm"/>
            <a:tailEnd type="none" w="sm" len="sm"/>
          </a:ln>
          <a:effectLst/>
        </p:spPr>
      </p:cxnSp>
      <p:cxnSp>
        <p:nvCxnSpPr>
          <p:cNvPr id="18" name="Straight Connector 17"/>
          <p:cNvCxnSpPr/>
          <p:nvPr/>
        </p:nvCxnSpPr>
        <p:spPr bwMode="auto">
          <a:xfrm flipH="1">
            <a:off x="6408939" y="2745472"/>
            <a:ext cx="1383030" cy="0"/>
          </a:xfrm>
          <a:prstGeom prst="line">
            <a:avLst/>
          </a:prstGeom>
          <a:solidFill>
            <a:schemeClr val="accent1"/>
          </a:solidFill>
          <a:ln w="28575" cap="sq" cmpd="sng" algn="ctr">
            <a:solidFill>
              <a:schemeClr val="tx1"/>
            </a:solidFill>
            <a:prstDash val="solid"/>
            <a:round/>
            <a:headEnd type="none" w="sm" len="sm"/>
            <a:tailEnd type="none" w="sm" len="sm"/>
          </a:ln>
          <a:effectLst/>
        </p:spPr>
      </p:cxnSp>
      <p:pic>
        <p:nvPicPr>
          <p:cNvPr id="2979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827896"/>
            <a:ext cx="8698283" cy="13929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ext Box 16"/>
          <p:cNvSpPr txBox="1">
            <a:spLocks noChangeArrowheads="1"/>
          </p:cNvSpPr>
          <p:nvPr/>
        </p:nvSpPr>
        <p:spPr bwMode="auto">
          <a:xfrm>
            <a:off x="457200" y="4446896"/>
            <a:ext cx="1600200" cy="378052"/>
          </a:xfrm>
          <a:prstGeom prst="rect">
            <a:avLst/>
          </a:prstGeom>
          <a:noFill/>
          <a:ln>
            <a:noFill/>
          </a:ln>
          <a:effectLst/>
          <a:extLst>
            <a:ext uri="{909E8E84-426E-40DD-AFC4-6F175D3DCCD1}">
              <a14:hiddenFill xmlns:a14="http://schemas.microsoft.com/office/drawing/2010/main">
                <a:solidFill>
                  <a:srgbClr val="EBF7FF"/>
                </a:solidFill>
              </a14:hiddenFill>
            </a:ext>
            <a:ext uri="{91240B29-F687-4F45-9708-019B960494DF}">
              <a14:hiddenLine xmlns:a14="http://schemas.microsoft.com/office/drawing/2010/main" w="19050" algn="ctr">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lgn="ctr">
              <a:tabLst>
                <a:tab pos="342900" algn="l"/>
                <a:tab pos="5257800" algn="r"/>
                <a:tab pos="6858000" algn="r"/>
                <a:tab pos="8001000" algn="r"/>
              </a:tabLst>
              <a:defRPr sz="2400">
                <a:solidFill>
                  <a:schemeClr val="tx1"/>
                </a:solidFill>
                <a:latin typeface="Times New Roman" pitchFamily="18" charset="0"/>
              </a:defRPr>
            </a:lvl1pPr>
            <a:lvl2pPr marL="800100" indent="-285750" algn="ctr">
              <a:tabLst>
                <a:tab pos="342900" algn="l"/>
                <a:tab pos="5257800" algn="r"/>
                <a:tab pos="6858000" algn="r"/>
                <a:tab pos="8001000" algn="r"/>
              </a:tabLst>
              <a:defRPr sz="2400">
                <a:solidFill>
                  <a:schemeClr val="tx1"/>
                </a:solidFill>
                <a:latin typeface="Times New Roman" pitchFamily="18" charset="0"/>
              </a:defRPr>
            </a:lvl2pPr>
            <a:lvl3pPr marL="1143000" indent="-228600" algn="ctr">
              <a:tabLst>
                <a:tab pos="342900" algn="l"/>
                <a:tab pos="5257800" algn="r"/>
                <a:tab pos="6858000" algn="r"/>
                <a:tab pos="8001000" algn="r"/>
              </a:tabLst>
              <a:defRPr sz="2400">
                <a:solidFill>
                  <a:schemeClr val="tx1"/>
                </a:solidFill>
                <a:latin typeface="Times New Roman" pitchFamily="18" charset="0"/>
              </a:defRPr>
            </a:lvl3pPr>
            <a:lvl4pPr marL="1600200" indent="-228600" algn="ctr">
              <a:tabLst>
                <a:tab pos="342900" algn="l"/>
                <a:tab pos="5257800" algn="r"/>
                <a:tab pos="6858000" algn="r"/>
                <a:tab pos="8001000" algn="r"/>
              </a:tabLst>
              <a:defRPr sz="2400">
                <a:solidFill>
                  <a:schemeClr val="tx1"/>
                </a:solidFill>
                <a:latin typeface="Times New Roman" pitchFamily="18" charset="0"/>
              </a:defRPr>
            </a:lvl4pPr>
            <a:lvl5pPr marL="2057400" indent="-228600" algn="ctr">
              <a:tabLst>
                <a:tab pos="342900" algn="l"/>
                <a:tab pos="5257800" algn="r"/>
                <a:tab pos="6858000" algn="r"/>
                <a:tab pos="8001000" algn="r"/>
              </a:tabLst>
              <a:defRPr sz="2400">
                <a:solidFill>
                  <a:schemeClr val="tx1"/>
                </a:solidFill>
                <a:latin typeface="Times New Roman" pitchFamily="18" charset="0"/>
              </a:defRPr>
            </a:lvl5pPr>
            <a:lvl6pPr marL="2514600" indent="-228600" algn="ctr" eaLnBrk="0" fontAlgn="base" hangingPunct="0">
              <a:spcBef>
                <a:spcPct val="0"/>
              </a:spcBef>
              <a:spcAft>
                <a:spcPct val="0"/>
              </a:spcAft>
              <a:tabLst>
                <a:tab pos="342900" algn="l"/>
                <a:tab pos="5257800" algn="r"/>
                <a:tab pos="6858000" algn="r"/>
                <a:tab pos="8001000" algn="r"/>
              </a:tabLst>
              <a:defRPr sz="2400">
                <a:solidFill>
                  <a:schemeClr val="tx1"/>
                </a:solidFill>
                <a:latin typeface="Times New Roman" pitchFamily="18" charset="0"/>
              </a:defRPr>
            </a:lvl6pPr>
            <a:lvl7pPr marL="2971800" indent="-228600" algn="ctr" eaLnBrk="0" fontAlgn="base" hangingPunct="0">
              <a:spcBef>
                <a:spcPct val="0"/>
              </a:spcBef>
              <a:spcAft>
                <a:spcPct val="0"/>
              </a:spcAft>
              <a:tabLst>
                <a:tab pos="342900" algn="l"/>
                <a:tab pos="5257800" algn="r"/>
                <a:tab pos="6858000" algn="r"/>
                <a:tab pos="8001000" algn="r"/>
              </a:tabLst>
              <a:defRPr sz="2400">
                <a:solidFill>
                  <a:schemeClr val="tx1"/>
                </a:solidFill>
                <a:latin typeface="Times New Roman" pitchFamily="18" charset="0"/>
              </a:defRPr>
            </a:lvl7pPr>
            <a:lvl8pPr marL="3429000" indent="-228600" algn="ctr" eaLnBrk="0" fontAlgn="base" hangingPunct="0">
              <a:spcBef>
                <a:spcPct val="0"/>
              </a:spcBef>
              <a:spcAft>
                <a:spcPct val="0"/>
              </a:spcAft>
              <a:tabLst>
                <a:tab pos="342900" algn="l"/>
                <a:tab pos="5257800" algn="r"/>
                <a:tab pos="6858000" algn="r"/>
                <a:tab pos="8001000" algn="r"/>
              </a:tabLst>
              <a:defRPr sz="2400">
                <a:solidFill>
                  <a:schemeClr val="tx1"/>
                </a:solidFill>
                <a:latin typeface="Times New Roman" pitchFamily="18" charset="0"/>
              </a:defRPr>
            </a:lvl8pPr>
            <a:lvl9pPr marL="3886200" indent="-228600" algn="ctr" eaLnBrk="0" fontAlgn="base" hangingPunct="0">
              <a:spcBef>
                <a:spcPct val="0"/>
              </a:spcBef>
              <a:spcAft>
                <a:spcPct val="0"/>
              </a:spcAft>
              <a:tabLst>
                <a:tab pos="342900" algn="l"/>
                <a:tab pos="5257800" algn="r"/>
                <a:tab pos="6858000" algn="r"/>
                <a:tab pos="8001000" algn="r"/>
              </a:tabLst>
              <a:defRPr sz="2400">
                <a:solidFill>
                  <a:schemeClr val="tx1"/>
                </a:solidFill>
                <a:latin typeface="Times New Roman" pitchFamily="18" charset="0"/>
              </a:defRPr>
            </a:lvl9pPr>
          </a:lstStyle>
          <a:p>
            <a:pPr algn="l">
              <a:lnSpc>
                <a:spcPct val="105000"/>
              </a:lnSpc>
              <a:spcBef>
                <a:spcPct val="20000"/>
              </a:spcBef>
            </a:pPr>
            <a:r>
              <a:rPr lang="en-US" altLang="en-US" sz="1900" i="0" dirty="0" smtClean="0">
                <a:solidFill>
                  <a:schemeClr val="tx2">
                    <a:lumMod val="50000"/>
                  </a:schemeClr>
                </a:solidFill>
                <a:effectLst/>
                <a:latin typeface="Liberation Sans" panose="020B0604020202020204" pitchFamily="34" charset="0"/>
              </a:rPr>
              <a:t>SOLUTION</a:t>
            </a:r>
            <a:endParaRPr lang="en-US" altLang="en-US" sz="1900" i="0" dirty="0">
              <a:solidFill>
                <a:schemeClr val="tx2">
                  <a:lumMod val="50000"/>
                </a:schemeClr>
              </a:solidFill>
              <a:effectLst/>
              <a:latin typeface="Liberation Sans" panose="020B0604020202020204" pitchFamily="34" charset="0"/>
            </a:endParaRPr>
          </a:p>
        </p:txBody>
      </p:sp>
      <p:sp>
        <p:nvSpPr>
          <p:cNvPr id="2" name="Rectangle 1"/>
          <p:cNvSpPr/>
          <p:nvPr/>
        </p:nvSpPr>
        <p:spPr bwMode="auto">
          <a:xfrm>
            <a:off x="2629313" y="5197466"/>
            <a:ext cx="2552287" cy="251460"/>
          </a:xfrm>
          <a:prstGeom prst="rect">
            <a:avLst/>
          </a:prstGeom>
          <a:solidFill>
            <a:schemeClr val="accent3"/>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21" name="Rectangle 20"/>
          <p:cNvSpPr/>
          <p:nvPr/>
        </p:nvSpPr>
        <p:spPr bwMode="auto">
          <a:xfrm>
            <a:off x="2639704" y="5504484"/>
            <a:ext cx="2552287" cy="251460"/>
          </a:xfrm>
          <a:prstGeom prst="rect">
            <a:avLst/>
          </a:prstGeom>
          <a:solidFill>
            <a:schemeClr val="accent3"/>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22" name="Rectangle 21"/>
          <p:cNvSpPr/>
          <p:nvPr/>
        </p:nvSpPr>
        <p:spPr bwMode="auto">
          <a:xfrm>
            <a:off x="2639704" y="5894337"/>
            <a:ext cx="2552287" cy="304267"/>
          </a:xfrm>
          <a:prstGeom prst="rect">
            <a:avLst/>
          </a:prstGeom>
          <a:solidFill>
            <a:schemeClr val="accent3"/>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24" name="Rectangle 23"/>
          <p:cNvSpPr/>
          <p:nvPr/>
        </p:nvSpPr>
        <p:spPr bwMode="auto">
          <a:xfrm>
            <a:off x="5474372" y="5361296"/>
            <a:ext cx="379380" cy="251460"/>
          </a:xfrm>
          <a:prstGeom prst="rect">
            <a:avLst/>
          </a:prstGeom>
          <a:solidFill>
            <a:schemeClr val="accent3"/>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26" name="Rectangle 25"/>
          <p:cNvSpPr/>
          <p:nvPr/>
        </p:nvSpPr>
        <p:spPr bwMode="auto">
          <a:xfrm>
            <a:off x="5919561" y="5195248"/>
            <a:ext cx="2552287" cy="251460"/>
          </a:xfrm>
          <a:prstGeom prst="rect">
            <a:avLst/>
          </a:prstGeom>
          <a:solidFill>
            <a:schemeClr val="accent3"/>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27" name="Rectangle 26"/>
          <p:cNvSpPr/>
          <p:nvPr/>
        </p:nvSpPr>
        <p:spPr bwMode="auto">
          <a:xfrm>
            <a:off x="5929952" y="5502266"/>
            <a:ext cx="2552287" cy="251460"/>
          </a:xfrm>
          <a:prstGeom prst="rect">
            <a:avLst/>
          </a:prstGeom>
          <a:solidFill>
            <a:schemeClr val="accent3"/>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28" name="Rectangle 27"/>
          <p:cNvSpPr/>
          <p:nvPr/>
        </p:nvSpPr>
        <p:spPr bwMode="auto">
          <a:xfrm>
            <a:off x="5929952" y="5892119"/>
            <a:ext cx="2552287" cy="304267"/>
          </a:xfrm>
          <a:prstGeom prst="rect">
            <a:avLst/>
          </a:prstGeom>
          <a:solidFill>
            <a:schemeClr val="accent3"/>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29" name="Rectangle 28"/>
          <p:cNvSpPr/>
          <p:nvPr/>
        </p:nvSpPr>
        <p:spPr bwMode="auto">
          <a:xfrm>
            <a:off x="8723676" y="5359078"/>
            <a:ext cx="379380" cy="251460"/>
          </a:xfrm>
          <a:prstGeom prst="rect">
            <a:avLst/>
          </a:prstGeom>
          <a:solidFill>
            <a:schemeClr val="accent3"/>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30"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3 </a:t>
            </a:r>
            <a:endParaRPr lang="en-US" altLang="en-US" dirty="0"/>
          </a:p>
        </p:txBody>
      </p:sp>
    </p:spTree>
    <p:extLst>
      <p:ext uri="{BB962C8B-B14F-4D97-AF65-F5344CB8AC3E}">
        <p14:creationId xmlns:p14="http://schemas.microsoft.com/office/powerpoint/2010/main" val="84389740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21"/>
                                        </p:tgtEl>
                                      </p:cBhvr>
                                    </p:animEffect>
                                    <p:set>
                                      <p:cBhvr>
                                        <p:cTn id="12" dur="1" fill="hold">
                                          <p:stCondLst>
                                            <p:cond delay="499"/>
                                          </p:stCondLst>
                                        </p:cTn>
                                        <p:tgtEl>
                                          <p:spTgt spid="2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24"/>
                                        </p:tgtEl>
                                      </p:cBhvr>
                                    </p:animEffect>
                                    <p:set>
                                      <p:cBhvr>
                                        <p:cTn id="17" dur="1" fill="hold">
                                          <p:stCondLst>
                                            <p:cond delay="499"/>
                                          </p:stCondLst>
                                        </p:cTn>
                                        <p:tgtEl>
                                          <p:spTgt spid="2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22"/>
                                        </p:tgtEl>
                                      </p:cBhvr>
                                    </p:animEffect>
                                    <p:set>
                                      <p:cBhvr>
                                        <p:cTn id="22" dur="1" fill="hold">
                                          <p:stCondLst>
                                            <p:cond delay="499"/>
                                          </p:stCondLst>
                                        </p:cTn>
                                        <p:tgtEl>
                                          <p:spTgt spid="2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26"/>
                                        </p:tgtEl>
                                      </p:cBhvr>
                                    </p:animEffect>
                                    <p:set>
                                      <p:cBhvr>
                                        <p:cTn id="27" dur="1" fill="hold">
                                          <p:stCondLst>
                                            <p:cond delay="499"/>
                                          </p:stCondLst>
                                        </p:cTn>
                                        <p:tgtEl>
                                          <p:spTgt spid="26"/>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cTn>
                              </p:par>
                            </p:childTnLst>
                          </p:cTn>
                        </p:par>
                        <p:par>
                          <p:cTn id="33" fill="hold">
                            <p:stCondLst>
                              <p:cond delay="500"/>
                            </p:stCondLst>
                            <p:childTnLst>
                              <p:par>
                                <p:cTn id="34" presetID="10" presetClass="exit" presetSubtype="0" fill="hold" grpId="0" nodeType="afterEffect">
                                  <p:stCondLst>
                                    <p:cond delay="0"/>
                                  </p:stCondLst>
                                  <p:childTnLst>
                                    <p:animEffect transition="out" filter="fade">
                                      <p:cBhvr>
                                        <p:cTn id="35" dur="500"/>
                                        <p:tgtEl>
                                          <p:spTgt spid="29"/>
                                        </p:tgtEl>
                                      </p:cBhvr>
                                    </p:animEffect>
                                    <p:set>
                                      <p:cBhvr>
                                        <p:cTn id="36" dur="1" fill="hold">
                                          <p:stCondLst>
                                            <p:cond delay="499"/>
                                          </p:stCondLst>
                                        </p:cTn>
                                        <p:tgtEl>
                                          <p:spTgt spid="29"/>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0" nodeType="clickEffect">
                                  <p:stCondLst>
                                    <p:cond delay="0"/>
                                  </p:stCondLst>
                                  <p:childTnLst>
                                    <p:animEffect transition="out" filter="fade">
                                      <p:cBhvr>
                                        <p:cTn id="40" dur="500"/>
                                        <p:tgtEl>
                                          <p:spTgt spid="28"/>
                                        </p:tgtEl>
                                      </p:cBhvr>
                                    </p:animEffect>
                                    <p:set>
                                      <p:cBhvr>
                                        <p:cTn id="41"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1" grpId="0" animBg="1"/>
      <p:bldP spid="22" grpId="0" animBg="1"/>
      <p:bldP spid="24" grpId="0" animBg="1"/>
      <p:bldP spid="26" grpId="0" animBg="1"/>
      <p:bldP spid="27" grpId="0" animBg="1"/>
      <p:bldP spid="28" grpId="0" animBg="1"/>
      <p:bldP spid="2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Text Box 2"/>
          <p:cNvSpPr txBox="1">
            <a:spLocks noChangeArrowheads="1"/>
          </p:cNvSpPr>
          <p:nvPr/>
        </p:nvSpPr>
        <p:spPr bwMode="auto">
          <a:xfrm>
            <a:off x="609600" y="1371600"/>
            <a:ext cx="4038600" cy="4381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2400">
                <a:solidFill>
                  <a:schemeClr val="tx1"/>
                </a:solidFill>
                <a:latin typeface="Times New Roman" pitchFamily="18" charset="0"/>
              </a:defRPr>
            </a:lvl1pPr>
            <a:lvl2pPr marL="571500" algn="ctr">
              <a:defRPr sz="2400">
                <a:solidFill>
                  <a:schemeClr val="tx1"/>
                </a:solidFill>
                <a:latin typeface="Times New Roman" pitchFamily="18" charset="0"/>
              </a:defRPr>
            </a:lvl2pPr>
            <a:lvl3pPr algn="ctr">
              <a:defRPr sz="2400">
                <a:solidFill>
                  <a:schemeClr val="tx1"/>
                </a:solidFill>
                <a:latin typeface="Times New Roman" pitchFamily="18" charset="0"/>
              </a:defRPr>
            </a:lvl3pPr>
            <a:lvl4pPr algn="ctr">
              <a:defRPr sz="2400">
                <a:solidFill>
                  <a:schemeClr val="tx1"/>
                </a:solidFill>
                <a:latin typeface="Times New Roman" pitchFamily="18" charset="0"/>
              </a:defRPr>
            </a:lvl4pPr>
            <a:lvl5pPr algn="ctr">
              <a:defRPr sz="2400">
                <a:solidFill>
                  <a:schemeClr val="tx1"/>
                </a:solidFill>
                <a:latin typeface="Times New Roman" pitchFamily="18" charset="0"/>
              </a:defRPr>
            </a:lvl5pPr>
            <a:lvl6pPr algn="ctr" eaLnBrk="0" fontAlgn="base" hangingPunct="0">
              <a:spcBef>
                <a:spcPct val="0"/>
              </a:spcBef>
              <a:spcAft>
                <a:spcPct val="0"/>
              </a:spcAft>
              <a:defRPr sz="2400">
                <a:solidFill>
                  <a:schemeClr val="tx1"/>
                </a:solidFill>
                <a:latin typeface="Times New Roman" pitchFamily="18" charset="0"/>
              </a:defRPr>
            </a:lvl6pPr>
            <a:lvl7pPr algn="ctr" eaLnBrk="0" fontAlgn="base" hangingPunct="0">
              <a:spcBef>
                <a:spcPct val="0"/>
              </a:spcBef>
              <a:spcAft>
                <a:spcPct val="0"/>
              </a:spcAft>
              <a:defRPr sz="2400">
                <a:solidFill>
                  <a:schemeClr val="tx1"/>
                </a:solidFill>
                <a:latin typeface="Times New Roman" pitchFamily="18" charset="0"/>
              </a:defRPr>
            </a:lvl7pPr>
            <a:lvl8pPr algn="ctr" eaLnBrk="0" fontAlgn="base" hangingPunct="0">
              <a:spcBef>
                <a:spcPct val="0"/>
              </a:spcBef>
              <a:spcAft>
                <a:spcPct val="0"/>
              </a:spcAft>
              <a:defRPr sz="2400">
                <a:solidFill>
                  <a:schemeClr val="tx1"/>
                </a:solidFill>
                <a:latin typeface="Times New Roman" pitchFamily="18" charset="0"/>
              </a:defRPr>
            </a:lvl8pPr>
            <a:lvl9pPr algn="ctr" eaLnBrk="0" fontAlgn="base" hangingPunct="0">
              <a:spcBef>
                <a:spcPct val="0"/>
              </a:spcBef>
              <a:spcAft>
                <a:spcPct val="0"/>
              </a:spcAft>
              <a:defRPr sz="2400">
                <a:solidFill>
                  <a:schemeClr val="tx1"/>
                </a:solidFill>
                <a:latin typeface="Times New Roman" pitchFamily="18" charset="0"/>
              </a:defRPr>
            </a:lvl9pPr>
          </a:lstStyle>
          <a:p>
            <a:pPr algn="l">
              <a:lnSpc>
                <a:spcPct val="105000"/>
              </a:lnSpc>
              <a:spcBef>
                <a:spcPct val="30000"/>
              </a:spcBef>
              <a:buSzPct val="80000"/>
            </a:pPr>
            <a:r>
              <a:rPr lang="en-US" altLang="en-US" sz="2300" i="0" dirty="0">
                <a:effectLst/>
                <a:latin typeface="Liberation Sans" panose="020B0604020202020204" pitchFamily="34" charset="0"/>
              </a:rPr>
              <a:t>Illustration:</a:t>
            </a:r>
          </a:p>
        </p:txBody>
      </p:sp>
      <p:sp>
        <p:nvSpPr>
          <p:cNvPr id="277508" name="Text Box 4"/>
          <p:cNvSpPr txBox="1">
            <a:spLocks noChangeArrowheads="1"/>
          </p:cNvSpPr>
          <p:nvPr/>
        </p:nvSpPr>
        <p:spPr bwMode="auto">
          <a:xfrm>
            <a:off x="7391400" y="3048000"/>
            <a:ext cx="1841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endParaRPr lang="en-US" altLang="en-US" b="0" i="0" dirty="0">
              <a:solidFill>
                <a:schemeClr val="tx1"/>
              </a:solidFill>
              <a:effectLst/>
              <a:latin typeface="Liberation Sans" panose="020B0604020202020204" pitchFamily="34" charset="0"/>
            </a:endParaRPr>
          </a:p>
        </p:txBody>
      </p:sp>
      <p:sp>
        <p:nvSpPr>
          <p:cNvPr id="277511" name="Text Box 7"/>
          <p:cNvSpPr txBox="1">
            <a:spLocks noChangeArrowheads="1"/>
          </p:cNvSpPr>
          <p:nvPr/>
        </p:nvSpPr>
        <p:spPr bwMode="auto">
          <a:xfrm>
            <a:off x="533400" y="5265760"/>
            <a:ext cx="8382000" cy="9002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tabLst>
                <a:tab pos="692150" algn="r"/>
                <a:tab pos="914400" algn="l"/>
                <a:tab pos="2576513" algn="l"/>
                <a:tab pos="4003675" algn="l"/>
                <a:tab pos="4806950" algn="r"/>
                <a:tab pos="5832475" algn="r"/>
              </a:tabLst>
              <a:defRPr sz="2400">
                <a:solidFill>
                  <a:schemeClr val="tx1"/>
                </a:solidFill>
                <a:latin typeface="Times New Roman" pitchFamily="18" charset="0"/>
              </a:defRPr>
            </a:lvl1pPr>
            <a:lvl2pPr marL="1028700" indent="-457200" algn="ctr">
              <a:tabLst>
                <a:tab pos="692150" algn="r"/>
                <a:tab pos="914400" algn="l"/>
                <a:tab pos="2576513" algn="l"/>
                <a:tab pos="4003675" algn="l"/>
                <a:tab pos="4806950" algn="r"/>
                <a:tab pos="5832475" algn="r"/>
              </a:tabLst>
              <a:defRPr sz="2400">
                <a:solidFill>
                  <a:schemeClr val="tx1"/>
                </a:solidFill>
                <a:latin typeface="Times New Roman" pitchFamily="18" charset="0"/>
              </a:defRPr>
            </a:lvl2pPr>
            <a:lvl3pPr marL="1544638" indent="-457200" algn="ctr">
              <a:tabLst>
                <a:tab pos="692150" algn="r"/>
                <a:tab pos="914400" algn="l"/>
                <a:tab pos="2576513" algn="l"/>
                <a:tab pos="4003675" algn="l"/>
                <a:tab pos="4806950" algn="r"/>
                <a:tab pos="5832475" algn="r"/>
              </a:tabLst>
              <a:defRPr sz="2400">
                <a:solidFill>
                  <a:schemeClr val="tx1"/>
                </a:solidFill>
                <a:latin typeface="Times New Roman" pitchFamily="18" charset="0"/>
              </a:defRPr>
            </a:lvl3pPr>
            <a:lvl4pPr marL="2116138" indent="-457200" algn="ctr">
              <a:tabLst>
                <a:tab pos="692150" algn="r"/>
                <a:tab pos="914400" algn="l"/>
                <a:tab pos="2576513" algn="l"/>
                <a:tab pos="4003675" algn="l"/>
                <a:tab pos="4806950" algn="r"/>
                <a:tab pos="5832475" algn="r"/>
              </a:tabLst>
              <a:defRPr sz="2400">
                <a:solidFill>
                  <a:schemeClr val="tx1"/>
                </a:solidFill>
                <a:latin typeface="Times New Roman" pitchFamily="18" charset="0"/>
              </a:defRPr>
            </a:lvl4pPr>
            <a:lvl5pPr marL="2687638" indent="-457200" algn="ctr">
              <a:tabLst>
                <a:tab pos="692150" algn="r"/>
                <a:tab pos="914400" algn="l"/>
                <a:tab pos="2576513" algn="l"/>
                <a:tab pos="4003675" algn="l"/>
                <a:tab pos="4806950" algn="r"/>
                <a:tab pos="5832475" algn="r"/>
              </a:tabLst>
              <a:defRPr sz="2400">
                <a:solidFill>
                  <a:schemeClr val="tx1"/>
                </a:solidFill>
                <a:latin typeface="Times New Roman" pitchFamily="18" charset="0"/>
              </a:defRPr>
            </a:lvl5pPr>
            <a:lvl6pPr marL="3144838" indent="-457200" algn="ctr" eaLnBrk="0" fontAlgn="base" hangingPunct="0">
              <a:spcBef>
                <a:spcPct val="0"/>
              </a:spcBef>
              <a:spcAft>
                <a:spcPct val="0"/>
              </a:spcAft>
              <a:tabLst>
                <a:tab pos="692150" algn="r"/>
                <a:tab pos="914400" algn="l"/>
                <a:tab pos="2576513" algn="l"/>
                <a:tab pos="4003675" algn="l"/>
                <a:tab pos="4806950" algn="r"/>
                <a:tab pos="5832475" algn="r"/>
              </a:tabLst>
              <a:defRPr sz="2400">
                <a:solidFill>
                  <a:schemeClr val="tx1"/>
                </a:solidFill>
                <a:latin typeface="Times New Roman" pitchFamily="18" charset="0"/>
              </a:defRPr>
            </a:lvl6pPr>
            <a:lvl7pPr marL="3602038" indent="-457200" algn="ctr" eaLnBrk="0" fontAlgn="base" hangingPunct="0">
              <a:spcBef>
                <a:spcPct val="0"/>
              </a:spcBef>
              <a:spcAft>
                <a:spcPct val="0"/>
              </a:spcAft>
              <a:tabLst>
                <a:tab pos="692150" algn="r"/>
                <a:tab pos="914400" algn="l"/>
                <a:tab pos="2576513" algn="l"/>
                <a:tab pos="4003675" algn="l"/>
                <a:tab pos="4806950" algn="r"/>
                <a:tab pos="5832475" algn="r"/>
              </a:tabLst>
              <a:defRPr sz="2400">
                <a:solidFill>
                  <a:schemeClr val="tx1"/>
                </a:solidFill>
                <a:latin typeface="Times New Roman" pitchFamily="18" charset="0"/>
              </a:defRPr>
            </a:lvl7pPr>
            <a:lvl8pPr marL="4059238" indent="-457200" algn="ctr" eaLnBrk="0" fontAlgn="base" hangingPunct="0">
              <a:spcBef>
                <a:spcPct val="0"/>
              </a:spcBef>
              <a:spcAft>
                <a:spcPct val="0"/>
              </a:spcAft>
              <a:tabLst>
                <a:tab pos="692150" algn="r"/>
                <a:tab pos="914400" algn="l"/>
                <a:tab pos="2576513" algn="l"/>
                <a:tab pos="4003675" algn="l"/>
                <a:tab pos="4806950" algn="r"/>
                <a:tab pos="5832475" algn="r"/>
              </a:tabLst>
              <a:defRPr sz="2400">
                <a:solidFill>
                  <a:schemeClr val="tx1"/>
                </a:solidFill>
                <a:latin typeface="Times New Roman" pitchFamily="18" charset="0"/>
              </a:defRPr>
            </a:lvl8pPr>
            <a:lvl9pPr marL="4516438" indent="-457200" algn="ctr" eaLnBrk="0" fontAlgn="base" hangingPunct="0">
              <a:spcBef>
                <a:spcPct val="0"/>
              </a:spcBef>
              <a:spcAft>
                <a:spcPct val="0"/>
              </a:spcAft>
              <a:tabLst>
                <a:tab pos="692150" algn="r"/>
                <a:tab pos="914400" algn="l"/>
                <a:tab pos="2576513" algn="l"/>
                <a:tab pos="4003675" algn="l"/>
                <a:tab pos="4806950" algn="r"/>
                <a:tab pos="5832475" algn="r"/>
              </a:tabLst>
              <a:defRPr sz="2400">
                <a:solidFill>
                  <a:schemeClr val="tx1"/>
                </a:solidFill>
                <a:latin typeface="Times New Roman" pitchFamily="18" charset="0"/>
              </a:defRPr>
            </a:lvl9pPr>
          </a:lstStyle>
          <a:p>
            <a:pPr algn="l">
              <a:lnSpc>
                <a:spcPct val="125000"/>
              </a:lnSpc>
              <a:spcBef>
                <a:spcPct val="30000"/>
              </a:spcBef>
              <a:spcAft>
                <a:spcPct val="20000"/>
              </a:spcAft>
            </a:pPr>
            <a:r>
              <a:rPr lang="en-US" altLang="en-US" sz="2100" b="0" i="0" dirty="0">
                <a:effectLst/>
                <a:latin typeface="Liberation Sans" panose="020B0604020202020204" pitchFamily="34" charset="0"/>
              </a:rPr>
              <a:t>Assuming the </a:t>
            </a:r>
            <a:r>
              <a:rPr lang="en-US" altLang="en-US" sz="2100" i="0" dirty="0">
                <a:effectLst/>
                <a:latin typeface="Liberation Sans" panose="020B0604020202020204" pitchFamily="34" charset="0"/>
              </a:rPr>
              <a:t>Perpetual</a:t>
            </a:r>
            <a:r>
              <a:rPr lang="en-US" altLang="en-US" sz="2100" b="0" i="0" dirty="0">
                <a:effectLst/>
                <a:latin typeface="Liberation Sans" panose="020B0604020202020204" pitchFamily="34" charset="0"/>
              </a:rPr>
              <a:t> Inventory System, compute Cost of Goods Sold and Ending Inventory under FIFO, LIFO, and Average cost.</a:t>
            </a:r>
          </a:p>
        </p:txBody>
      </p:sp>
      <p:sp>
        <p:nvSpPr>
          <p:cNvPr id="10" name="Isosceles Triangle 9"/>
          <p:cNvSpPr/>
          <p:nvPr/>
        </p:nvSpPr>
        <p:spPr bwMode="auto">
          <a:xfrm rot="5400000">
            <a:off x="1917401" y="616061"/>
            <a:ext cx="338931" cy="329406"/>
          </a:xfrm>
          <a:prstGeom prst="triangle">
            <a:avLst/>
          </a:prstGeom>
          <a:solidFill>
            <a:srgbClr val="003399"/>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sp>
        <p:nvSpPr>
          <p:cNvPr id="11" name="TextBox 10"/>
          <p:cNvSpPr txBox="1"/>
          <p:nvPr/>
        </p:nvSpPr>
        <p:spPr>
          <a:xfrm>
            <a:off x="228600" y="465160"/>
            <a:ext cx="173374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defPPr>
              <a:defRPr lang="en-US"/>
            </a:defPPr>
            <a:lvl1pPr algn="ctr">
              <a:spcBef>
                <a:spcPct val="50000"/>
              </a:spcBef>
              <a:defRPr i="0">
                <a:solidFill>
                  <a:srgbClr val="E20000"/>
                </a:solidFill>
                <a:effectLst/>
                <a:latin typeface="Arial" charset="0"/>
              </a:defRPr>
            </a:lvl1pPr>
            <a:lvl2pPr marL="742950" indent="-285750" algn="ctr">
              <a:defRPr sz="2400">
                <a:solidFill>
                  <a:schemeClr val="tx1"/>
                </a:solidFill>
                <a:latin typeface="Times New Roman" pitchFamily="18" charset="0"/>
              </a:defRPr>
            </a:lvl2pPr>
            <a:lvl3pPr marL="1143000" indent="-228600" algn="ctr">
              <a:defRPr sz="2400">
                <a:solidFill>
                  <a:schemeClr val="tx1"/>
                </a:solidFill>
                <a:latin typeface="Times New Roman" pitchFamily="18" charset="0"/>
              </a:defRPr>
            </a:lvl3pPr>
            <a:lvl4pPr marL="1600200" indent="-228600" algn="ctr">
              <a:defRPr sz="2400">
                <a:solidFill>
                  <a:schemeClr val="tx1"/>
                </a:solidFill>
                <a:latin typeface="Times New Roman" pitchFamily="18" charset="0"/>
              </a:defRPr>
            </a:lvl4pPr>
            <a:lvl5pPr marL="2057400" indent="-228600" algn="ctr">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sz="1800" b="1" dirty="0">
                <a:solidFill>
                  <a:srgbClr val="CC0000"/>
                </a:solidFill>
                <a:latin typeface="Liberation Sans" panose="020B0604020202020204" pitchFamily="34" charset="0"/>
              </a:rPr>
              <a:t>LEARNING OBJECTIVE</a:t>
            </a:r>
          </a:p>
        </p:txBody>
      </p:sp>
      <p:sp>
        <p:nvSpPr>
          <p:cNvPr id="12" name="Rounded Rectangle 11"/>
          <p:cNvSpPr/>
          <p:nvPr/>
        </p:nvSpPr>
        <p:spPr bwMode="auto">
          <a:xfrm>
            <a:off x="2956517" y="330348"/>
            <a:ext cx="5882683" cy="941945"/>
          </a:xfrm>
          <a:prstGeom prst="roundRect">
            <a:avLst/>
          </a:prstGeom>
          <a:solidFill>
            <a:srgbClr val="0066CC"/>
          </a:solidFill>
          <a:ln w="12700" cap="sq" cmpd="sng" algn="ctr">
            <a:noFill/>
            <a:prstDash val="solid"/>
            <a:round/>
            <a:headEnd type="none" w="sm" len="sm"/>
            <a:tailEnd type="none" w="sm" len="sm"/>
          </a:ln>
          <a:effectLst>
            <a:innerShdw blurRad="114300">
              <a:prstClr val="black"/>
            </a:innerShdw>
          </a:effectLst>
        </p:spPr>
        <p:txBody>
          <a:bodyPr vert="horz" wrap="square" lIns="91440" tIns="45720" rIns="91440" bIns="91440" numCol="1" rtlCol="0" anchor="ctr" anchorCtr="0" compatLnSpc="1">
            <a:prstTxWarp prst="textNoShape">
              <a:avLst/>
            </a:prstTxWarp>
            <a:noAutofit/>
          </a:bodyPr>
          <a:lstStyle/>
          <a:p>
            <a:pPr marL="53975"/>
            <a:r>
              <a:rPr lang="en-US" sz="2200" i="0" dirty="0" smtClean="0">
                <a:solidFill>
                  <a:schemeClr val="accent3"/>
                </a:solidFill>
                <a:latin typeface="Liberation Sans" panose="020B0604020202020204" pitchFamily="34" charset="0"/>
              </a:rPr>
              <a:t>APPENDIX </a:t>
            </a:r>
            <a:r>
              <a:rPr lang="en-US" sz="2200" i="0" dirty="0">
                <a:solidFill>
                  <a:schemeClr val="accent3"/>
                </a:solidFill>
                <a:latin typeface="Liberation Sans" panose="020B0604020202020204" pitchFamily="34" charset="0"/>
              </a:rPr>
              <a:t>6A: Apply inventory cost </a:t>
            </a:r>
            <a:r>
              <a:rPr lang="en-US" sz="2200" i="0" dirty="0" smtClean="0">
                <a:solidFill>
                  <a:schemeClr val="accent3"/>
                </a:solidFill>
                <a:latin typeface="Liberation Sans" panose="020B0604020202020204" pitchFamily="34" charset="0"/>
              </a:rPr>
              <a:t>flow </a:t>
            </a:r>
            <a:r>
              <a:rPr lang="en-US" sz="2200" i="0" dirty="0">
                <a:solidFill>
                  <a:schemeClr val="accent3"/>
                </a:solidFill>
                <a:latin typeface="Liberation Sans" panose="020B0604020202020204" pitchFamily="34" charset="0"/>
              </a:rPr>
              <a:t>methods </a:t>
            </a:r>
            <a:r>
              <a:rPr lang="en-US" sz="2200" i="0" dirty="0" smtClean="0">
                <a:solidFill>
                  <a:schemeClr val="accent3"/>
                </a:solidFill>
                <a:latin typeface="Liberation Sans" panose="020B0604020202020204" pitchFamily="34" charset="0"/>
              </a:rPr>
              <a:t>to perpetual </a:t>
            </a:r>
            <a:r>
              <a:rPr lang="en-US" sz="2200" i="0" dirty="0">
                <a:solidFill>
                  <a:schemeClr val="accent3"/>
                </a:solidFill>
                <a:latin typeface="Liberation Sans" panose="020B0604020202020204" pitchFamily="34" charset="0"/>
              </a:rPr>
              <a:t>inventory records.</a:t>
            </a:r>
          </a:p>
        </p:txBody>
      </p:sp>
      <p:sp>
        <p:nvSpPr>
          <p:cNvPr id="13" name="TextBox 12"/>
          <p:cNvSpPr txBox="1"/>
          <p:nvPr/>
        </p:nvSpPr>
        <p:spPr>
          <a:xfrm>
            <a:off x="2210625" y="426570"/>
            <a:ext cx="669691" cy="707886"/>
          </a:xfrm>
          <a:prstGeom prst="rect">
            <a:avLst/>
          </a:prstGeom>
          <a:noFill/>
        </p:spPr>
        <p:txBody>
          <a:bodyPr wrap="square" rtlCol="0">
            <a:spAutoFit/>
          </a:bodyPr>
          <a:lstStyle/>
          <a:p>
            <a:pPr algn="ctr"/>
            <a:r>
              <a:rPr lang="en-US" sz="4000" b="1" i="0" dirty="0" smtClean="0">
                <a:solidFill>
                  <a:srgbClr val="CC0000"/>
                </a:solidFill>
                <a:effectLst/>
                <a:latin typeface="Liberation Sans" panose="020B0604020202020204" pitchFamily="34" charset="0"/>
              </a:rPr>
              <a:t>*4</a:t>
            </a:r>
            <a:endParaRPr lang="en-US" sz="4000" b="1" i="0" dirty="0">
              <a:solidFill>
                <a:srgbClr val="CC0000"/>
              </a:solidFill>
              <a:effectLst/>
              <a:latin typeface="Liberation Sans" panose="020B0604020202020204" pitchFamily="34" charset="0"/>
            </a:endParaRPr>
          </a:p>
        </p:txBody>
      </p:sp>
      <p:cxnSp>
        <p:nvCxnSpPr>
          <p:cNvPr id="14" name="Straight Connector 13"/>
          <p:cNvCxnSpPr/>
          <p:nvPr/>
        </p:nvCxnSpPr>
        <p:spPr bwMode="auto">
          <a:xfrm flipH="1">
            <a:off x="1905000" y="338012"/>
            <a:ext cx="1" cy="912801"/>
          </a:xfrm>
          <a:prstGeom prst="line">
            <a:avLst/>
          </a:prstGeom>
          <a:solidFill>
            <a:schemeClr val="accent1"/>
          </a:solidFill>
          <a:ln w="38100" cap="sq" cmpd="sng" algn="ctr">
            <a:solidFill>
              <a:schemeClr val="tx1"/>
            </a:solidFill>
            <a:prstDash val="solid"/>
            <a:round/>
            <a:headEnd type="none" w="sm" len="sm"/>
            <a:tailEnd type="none" w="sm" len="sm"/>
          </a:ln>
          <a:effectLst/>
        </p:spPr>
      </p:cxnSp>
      <p:pic>
        <p:nvPicPr>
          <p:cNvPr id="1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918648"/>
            <a:ext cx="8534401" cy="3194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6750421" y="1429687"/>
            <a:ext cx="2147455" cy="461665"/>
          </a:xfrm>
          <a:prstGeom prst="rect">
            <a:avLst/>
          </a:prstGeom>
          <a:noFill/>
          <a:ln w="28575" cap="sq" algn="ctr">
            <a:noFill/>
            <a:miter lim="800000"/>
            <a:headEnd/>
            <a:tailEnd/>
          </a:ln>
          <a:effectLst/>
        </p:spPr>
        <p:txBody>
          <a:bodyPr wrap="square">
            <a:spAutoFit/>
          </a:bodyPr>
          <a:lstStyle/>
          <a:p>
            <a:r>
              <a:rPr lang="en-US" sz="1200" i="0" dirty="0">
                <a:solidFill>
                  <a:schemeClr val="tx1"/>
                </a:solidFill>
                <a:effectLst/>
                <a:latin typeface="Liberation Sans" panose="020B0604020202020204" pitchFamily="34" charset="0"/>
              </a:rPr>
              <a:t>ILLUSTRATION 6A-1</a:t>
            </a:r>
          </a:p>
          <a:p>
            <a:r>
              <a:rPr lang="en-US" sz="1200" b="0" i="0" dirty="0">
                <a:solidFill>
                  <a:schemeClr val="tx1"/>
                </a:solidFill>
                <a:effectLst/>
                <a:latin typeface="Liberation Sans" panose="020B0604020202020204" pitchFamily="34" charset="0"/>
              </a:rPr>
              <a:t>Inventoriable units and costs</a:t>
            </a:r>
          </a:p>
        </p:txBody>
      </p:sp>
      <p:sp>
        <p:nvSpPr>
          <p:cNvPr id="15"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4 </a:t>
            </a:r>
            <a:endParaRPr lang="en-US" altLang="en-US" dirty="0"/>
          </a:p>
        </p:txBody>
      </p:sp>
    </p:spTree>
  </p:cSld>
  <p:clrMapOvr>
    <a:masterClrMapping/>
  </p:clrMapOvr>
  <p:transition>
    <p:wipe dir="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0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799" y="1349596"/>
            <a:ext cx="8534401" cy="3589756"/>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43049" name="Oval 9"/>
          <p:cNvSpPr>
            <a:spLocks noChangeArrowheads="1"/>
          </p:cNvSpPr>
          <p:nvPr/>
        </p:nvSpPr>
        <p:spPr bwMode="auto">
          <a:xfrm>
            <a:off x="5410200" y="5029200"/>
            <a:ext cx="76200" cy="762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cxnSp>
        <p:nvCxnSpPr>
          <p:cNvPr id="343050" name="AutoShape 10"/>
          <p:cNvCxnSpPr>
            <a:cxnSpLocks noChangeShapeType="1"/>
            <a:stCxn id="343046" idx="3"/>
          </p:cNvCxnSpPr>
          <p:nvPr/>
        </p:nvCxnSpPr>
        <p:spPr bwMode="auto">
          <a:xfrm flipV="1">
            <a:off x="4267200" y="5080070"/>
            <a:ext cx="876300" cy="966787"/>
          </a:xfrm>
          <a:prstGeom prst="bentConnector2">
            <a:avLst/>
          </a:prstGeom>
          <a:noFill/>
          <a:ln w="57150" cap="sq">
            <a:solidFill>
              <a:srgbClr val="CC0000"/>
            </a:solidFill>
            <a:miter lim="800000"/>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43052" name="Line 12"/>
          <p:cNvSpPr>
            <a:spLocks noChangeShapeType="1"/>
          </p:cNvSpPr>
          <p:nvPr/>
        </p:nvSpPr>
        <p:spPr bwMode="auto">
          <a:xfrm flipV="1">
            <a:off x="8305800" y="5074268"/>
            <a:ext cx="0" cy="816706"/>
          </a:xfrm>
          <a:prstGeom prst="line">
            <a:avLst/>
          </a:prstGeom>
          <a:noFill/>
          <a:ln w="57150" cap="sq">
            <a:solidFill>
              <a:srgbClr val="CC0000"/>
            </a:solidFill>
            <a:miter lim="800000"/>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2"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33"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buSzPct val="80000"/>
            </a:pPr>
            <a:r>
              <a:rPr lang="en-US" altLang="en-US" sz="3200" i="0" dirty="0" smtClean="0">
                <a:solidFill>
                  <a:srgbClr val="003B76"/>
                </a:solidFill>
                <a:effectLst/>
                <a:latin typeface="Arial" charset="0"/>
              </a:rPr>
              <a:t>FIRST-IN, FIRST-OUT (FIFO)</a:t>
            </a:r>
            <a:endParaRPr lang="en-US" altLang="en-US" sz="3200" i="0" dirty="0">
              <a:solidFill>
                <a:srgbClr val="003B76"/>
              </a:solidFill>
              <a:effectLst/>
              <a:latin typeface="Arial" charset="0"/>
            </a:endParaRPr>
          </a:p>
        </p:txBody>
      </p:sp>
      <p:pic>
        <p:nvPicPr>
          <p:cNvPr id="300035" name="Picture 3"/>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5969" y="1779896"/>
            <a:ext cx="2066478" cy="227699"/>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36" name="Picture 3"/>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8304" y="2031599"/>
            <a:ext cx="2066478" cy="488094"/>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37" name="Picture 3"/>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8304" y="2541706"/>
            <a:ext cx="2066478" cy="786079"/>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38" name="Picture 3"/>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4700" y="3310335"/>
            <a:ext cx="1283120" cy="714617"/>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39" name="Picture 3"/>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8304" y="3786992"/>
            <a:ext cx="2066478" cy="275516"/>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40" name="Picture 3"/>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8304" y="4351459"/>
            <a:ext cx="2066478" cy="536903"/>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42" name="Picture 3"/>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9688" y="4032912"/>
            <a:ext cx="1283120" cy="33337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343046" name="Text Box 6"/>
          <p:cNvSpPr txBox="1">
            <a:spLocks noChangeArrowheads="1"/>
          </p:cNvSpPr>
          <p:nvPr/>
        </p:nvSpPr>
        <p:spPr bwMode="auto">
          <a:xfrm>
            <a:off x="1828800" y="5692914"/>
            <a:ext cx="2438400" cy="707886"/>
          </a:xfrm>
          <a:prstGeom prst="rect">
            <a:avLst/>
          </a:prstGeom>
          <a:solidFill>
            <a:schemeClr val="accent3"/>
          </a:solidFill>
          <a:ln w="12700" cap="sq">
            <a:solidFill>
              <a:schemeClr val="tx1"/>
            </a:solidFill>
            <a:miter lim="800000"/>
            <a:headEnd type="none" w="sm" len="sm"/>
            <a:tailEnd type="none" w="sm" len="sm"/>
          </a:ln>
          <a:effectLst>
            <a:innerShdw blurRad="114300">
              <a:prstClr val="black"/>
            </a:innerShdw>
          </a:effectLst>
          <a:extLst/>
        </p:spPr>
        <p:txBody>
          <a:bodyPr anchor="ctr" anchorCtr="0">
            <a:spAutoFit/>
          </a:bodyPr>
          <a:lstStyle/>
          <a:p>
            <a:pPr algn="ctr">
              <a:spcBef>
                <a:spcPct val="50000"/>
              </a:spcBef>
            </a:pPr>
            <a:r>
              <a:rPr lang="en-US" altLang="en-US" sz="2000" i="0" dirty="0">
                <a:solidFill>
                  <a:schemeClr val="tx1"/>
                </a:solidFill>
                <a:effectLst/>
                <a:latin typeface="Arial" charset="0"/>
              </a:rPr>
              <a:t>Cost of Goods Sold</a:t>
            </a:r>
          </a:p>
        </p:txBody>
      </p:sp>
      <p:sp>
        <p:nvSpPr>
          <p:cNvPr id="343047" name="Text Box 7"/>
          <p:cNvSpPr txBox="1">
            <a:spLocks noChangeArrowheads="1"/>
          </p:cNvSpPr>
          <p:nvPr/>
        </p:nvSpPr>
        <p:spPr bwMode="auto">
          <a:xfrm>
            <a:off x="6324600" y="5821591"/>
            <a:ext cx="2438400" cy="450533"/>
          </a:xfrm>
          <a:prstGeom prst="rect">
            <a:avLst/>
          </a:prstGeom>
          <a:solidFill>
            <a:schemeClr val="accent3"/>
          </a:solidFill>
          <a:ln w="12700" cap="sq">
            <a:solidFill>
              <a:schemeClr val="tx1"/>
            </a:solidFill>
            <a:miter lim="800000"/>
            <a:headEnd type="none" w="sm" len="sm"/>
            <a:tailEnd type="none" w="sm" len="sm"/>
          </a:ln>
          <a:effectLst>
            <a:innerShdw blurRad="114300">
              <a:prstClr val="black"/>
            </a:innerShdw>
          </a:effectLst>
          <a:extLst/>
        </p:spPr>
        <p:txBody>
          <a:bodyPr anchor="ctr" anchorCtr="0">
            <a:spAutoFit/>
          </a:bodyPr>
          <a:lstStyle>
            <a:defPPr>
              <a:defRPr lang="en-US"/>
            </a:defPPr>
            <a:lvl1pPr algn="ctr">
              <a:spcBef>
                <a:spcPct val="50000"/>
              </a:spcBef>
              <a:defRPr sz="2000" i="0">
                <a:solidFill>
                  <a:schemeClr val="tx1"/>
                </a:solidFill>
                <a:effectLst/>
                <a:latin typeface="Arial" charset="0"/>
              </a:defRPr>
            </a:lvl1pPr>
          </a:lstStyle>
          <a:p>
            <a:r>
              <a:rPr lang="en-US" altLang="en-US" dirty="0"/>
              <a:t>Ending Inventory</a:t>
            </a:r>
          </a:p>
        </p:txBody>
      </p:sp>
      <p:sp>
        <p:nvSpPr>
          <p:cNvPr id="3" name="Rectangle 2"/>
          <p:cNvSpPr/>
          <p:nvPr/>
        </p:nvSpPr>
        <p:spPr>
          <a:xfrm>
            <a:off x="228600" y="4997439"/>
            <a:ext cx="1981200" cy="461665"/>
          </a:xfrm>
          <a:prstGeom prst="rect">
            <a:avLst/>
          </a:prstGeom>
          <a:noFill/>
          <a:ln w="28575" cap="sq" algn="ctr">
            <a:noFill/>
            <a:miter lim="800000"/>
            <a:headEnd/>
            <a:tailEnd/>
          </a:ln>
          <a:effectLst/>
        </p:spPr>
        <p:txBody>
          <a:bodyPr wrap="square">
            <a:spAutoFit/>
          </a:bodyPr>
          <a:lstStyle/>
          <a:p>
            <a:r>
              <a:rPr lang="en-US" sz="1200" i="0" dirty="0">
                <a:solidFill>
                  <a:schemeClr val="tx1"/>
                </a:solidFill>
                <a:effectLst/>
                <a:latin typeface="Liberation Sans" panose="020B0604020202020204" pitchFamily="34" charset="0"/>
              </a:rPr>
              <a:t>ILLUSTRATION 6A-2</a:t>
            </a:r>
          </a:p>
          <a:p>
            <a:r>
              <a:rPr lang="en-US" sz="1200" b="0" i="0" dirty="0">
                <a:solidFill>
                  <a:schemeClr val="tx1"/>
                </a:solidFill>
                <a:effectLst/>
                <a:latin typeface="Liberation Sans" panose="020B0604020202020204" pitchFamily="34" charset="0"/>
              </a:rPr>
              <a:t>Perpetual system—FIFO</a:t>
            </a:r>
          </a:p>
        </p:txBody>
      </p:sp>
      <p:sp>
        <p:nvSpPr>
          <p:cNvPr id="18"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4 </a:t>
            </a:r>
            <a:endParaRPr lang="en-US" altLang="en-US" dirty="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00035"/>
                                        </p:tgtEl>
                                      </p:cBhvr>
                                    </p:animEffect>
                                    <p:set>
                                      <p:cBhvr>
                                        <p:cTn id="7" dur="1" fill="hold">
                                          <p:stCondLst>
                                            <p:cond delay="499"/>
                                          </p:stCondLst>
                                        </p:cTn>
                                        <p:tgtEl>
                                          <p:spTgt spid="30003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6"/>
                                        </p:tgtEl>
                                      </p:cBhvr>
                                    </p:animEffect>
                                    <p:set>
                                      <p:cBhvr>
                                        <p:cTn id="12" dur="1" fill="hold">
                                          <p:stCondLst>
                                            <p:cond delay="499"/>
                                          </p:stCondLst>
                                        </p:cTn>
                                        <p:tgtEl>
                                          <p:spTgt spid="3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37"/>
                                        </p:tgtEl>
                                      </p:cBhvr>
                                    </p:animEffect>
                                    <p:set>
                                      <p:cBhvr>
                                        <p:cTn id="17" dur="1" fill="hold">
                                          <p:stCondLst>
                                            <p:cond delay="499"/>
                                          </p:stCondLst>
                                        </p:cTn>
                                        <p:tgtEl>
                                          <p:spTgt spid="3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38"/>
                                        </p:tgtEl>
                                      </p:cBhvr>
                                    </p:animEffect>
                                    <p:set>
                                      <p:cBhvr>
                                        <p:cTn id="22" dur="1" fill="hold">
                                          <p:stCondLst>
                                            <p:cond delay="499"/>
                                          </p:stCondLst>
                                        </p:cTn>
                                        <p:tgtEl>
                                          <p:spTgt spid="3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39"/>
                                        </p:tgtEl>
                                      </p:cBhvr>
                                    </p:animEffect>
                                    <p:set>
                                      <p:cBhvr>
                                        <p:cTn id="27" dur="1" fill="hold">
                                          <p:stCondLst>
                                            <p:cond delay="499"/>
                                          </p:stCondLst>
                                        </p:cTn>
                                        <p:tgtEl>
                                          <p:spTgt spid="3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40"/>
                                        </p:tgtEl>
                                      </p:cBhvr>
                                    </p:animEffect>
                                    <p:set>
                                      <p:cBhvr>
                                        <p:cTn id="32" dur="1" fill="hold">
                                          <p:stCondLst>
                                            <p:cond delay="499"/>
                                          </p:stCondLst>
                                        </p:cTn>
                                        <p:tgtEl>
                                          <p:spTgt spid="4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42"/>
                                        </p:tgtEl>
                                      </p:cBhvr>
                                    </p:animEffect>
                                    <p:set>
                                      <p:cBhvr>
                                        <p:cTn id="37" dur="1" fill="hold">
                                          <p:stCondLst>
                                            <p:cond delay="499"/>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1" y="1357952"/>
            <a:ext cx="8534400" cy="3605592"/>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43049" name="Oval 9"/>
          <p:cNvSpPr>
            <a:spLocks noChangeArrowheads="1"/>
          </p:cNvSpPr>
          <p:nvPr/>
        </p:nvSpPr>
        <p:spPr bwMode="auto">
          <a:xfrm>
            <a:off x="5410200" y="5029200"/>
            <a:ext cx="76200" cy="762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cxnSp>
        <p:nvCxnSpPr>
          <p:cNvPr id="343050" name="AutoShape 10"/>
          <p:cNvCxnSpPr>
            <a:cxnSpLocks noChangeShapeType="1"/>
            <a:stCxn id="343046" idx="3"/>
          </p:cNvCxnSpPr>
          <p:nvPr/>
        </p:nvCxnSpPr>
        <p:spPr bwMode="auto">
          <a:xfrm flipV="1">
            <a:off x="4267200" y="5080070"/>
            <a:ext cx="876300" cy="966787"/>
          </a:xfrm>
          <a:prstGeom prst="bentConnector2">
            <a:avLst/>
          </a:prstGeom>
          <a:noFill/>
          <a:ln w="57150" cap="sq">
            <a:solidFill>
              <a:srgbClr val="CC0000"/>
            </a:solidFill>
            <a:miter lim="800000"/>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43052" name="Line 12"/>
          <p:cNvSpPr>
            <a:spLocks noChangeShapeType="1"/>
          </p:cNvSpPr>
          <p:nvPr/>
        </p:nvSpPr>
        <p:spPr bwMode="auto">
          <a:xfrm flipV="1">
            <a:off x="8305800" y="5074268"/>
            <a:ext cx="0" cy="816706"/>
          </a:xfrm>
          <a:prstGeom prst="line">
            <a:avLst/>
          </a:prstGeom>
          <a:noFill/>
          <a:ln w="57150" cap="sq">
            <a:solidFill>
              <a:srgbClr val="CC0000"/>
            </a:solidFill>
            <a:miter lim="800000"/>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2"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33"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buSzPct val="80000"/>
            </a:pPr>
            <a:r>
              <a:rPr lang="en-US" altLang="en-US" sz="3200" i="0" dirty="0" smtClean="0">
                <a:solidFill>
                  <a:srgbClr val="003B76"/>
                </a:solidFill>
                <a:effectLst/>
                <a:latin typeface="Arial" charset="0"/>
              </a:rPr>
              <a:t>LAST-IN, FIRST-OUT (LIFO)</a:t>
            </a:r>
            <a:endParaRPr lang="en-US" altLang="en-US" sz="3200" i="0" dirty="0">
              <a:solidFill>
                <a:srgbClr val="003B76"/>
              </a:solidFill>
              <a:effectLst/>
              <a:latin typeface="Arial" charset="0"/>
            </a:endParaRPr>
          </a:p>
        </p:txBody>
      </p:sp>
      <p:pic>
        <p:nvPicPr>
          <p:cNvPr id="300035" name="Picture 3"/>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5969" y="1779896"/>
            <a:ext cx="2066478" cy="227699"/>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36" name="Picture 3"/>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8304" y="2031599"/>
            <a:ext cx="2066478" cy="488094"/>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37" name="Picture 3"/>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8304" y="2541706"/>
            <a:ext cx="2066478" cy="786079"/>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38" name="Picture 3"/>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4700" y="3310335"/>
            <a:ext cx="1283120" cy="714617"/>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39" name="Picture 3"/>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8304" y="3786992"/>
            <a:ext cx="2066478" cy="275516"/>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40" name="Picture 3"/>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8304" y="4351459"/>
            <a:ext cx="2066478" cy="536903"/>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42" name="Picture 3"/>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9688" y="4019264"/>
            <a:ext cx="1283120" cy="33337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343046" name="Text Box 6"/>
          <p:cNvSpPr txBox="1">
            <a:spLocks noChangeArrowheads="1"/>
          </p:cNvSpPr>
          <p:nvPr/>
        </p:nvSpPr>
        <p:spPr bwMode="auto">
          <a:xfrm>
            <a:off x="1828800" y="5692914"/>
            <a:ext cx="2438400" cy="707886"/>
          </a:xfrm>
          <a:prstGeom prst="rect">
            <a:avLst/>
          </a:prstGeom>
          <a:solidFill>
            <a:schemeClr val="accent3"/>
          </a:solidFill>
          <a:ln w="12700" cap="sq">
            <a:solidFill>
              <a:schemeClr val="tx1"/>
            </a:solidFill>
            <a:miter lim="800000"/>
            <a:headEnd type="none" w="sm" len="sm"/>
            <a:tailEnd type="none" w="sm" len="sm"/>
          </a:ln>
          <a:effectLst>
            <a:innerShdw blurRad="114300">
              <a:prstClr val="black"/>
            </a:innerShdw>
          </a:effectLst>
          <a:extLst/>
        </p:spPr>
        <p:txBody>
          <a:bodyPr anchor="ctr" anchorCtr="0">
            <a:spAutoFit/>
          </a:bodyPr>
          <a:lstStyle/>
          <a:p>
            <a:pPr algn="ctr">
              <a:spcBef>
                <a:spcPct val="50000"/>
              </a:spcBef>
            </a:pPr>
            <a:r>
              <a:rPr lang="en-US" altLang="en-US" sz="2000" i="0" dirty="0">
                <a:solidFill>
                  <a:schemeClr val="tx1"/>
                </a:solidFill>
                <a:effectLst/>
                <a:latin typeface="Arial" charset="0"/>
              </a:rPr>
              <a:t>Cost of Goods Sold</a:t>
            </a:r>
          </a:p>
        </p:txBody>
      </p:sp>
      <p:sp>
        <p:nvSpPr>
          <p:cNvPr id="343047" name="Text Box 7"/>
          <p:cNvSpPr txBox="1">
            <a:spLocks noChangeArrowheads="1"/>
          </p:cNvSpPr>
          <p:nvPr/>
        </p:nvSpPr>
        <p:spPr bwMode="auto">
          <a:xfrm>
            <a:off x="6324600" y="5821591"/>
            <a:ext cx="2438400" cy="450533"/>
          </a:xfrm>
          <a:prstGeom prst="rect">
            <a:avLst/>
          </a:prstGeom>
          <a:solidFill>
            <a:schemeClr val="accent3"/>
          </a:solidFill>
          <a:ln w="12700" cap="sq">
            <a:solidFill>
              <a:schemeClr val="tx1"/>
            </a:solidFill>
            <a:miter lim="800000"/>
            <a:headEnd type="none" w="sm" len="sm"/>
            <a:tailEnd type="none" w="sm" len="sm"/>
          </a:ln>
          <a:effectLst>
            <a:innerShdw blurRad="114300">
              <a:prstClr val="black"/>
            </a:innerShdw>
          </a:effectLst>
          <a:extLst/>
        </p:spPr>
        <p:txBody>
          <a:bodyPr anchor="ctr" anchorCtr="0">
            <a:spAutoFit/>
          </a:bodyPr>
          <a:lstStyle>
            <a:defPPr>
              <a:defRPr lang="en-US"/>
            </a:defPPr>
            <a:lvl1pPr algn="ctr">
              <a:spcBef>
                <a:spcPct val="50000"/>
              </a:spcBef>
              <a:defRPr sz="2000" i="0">
                <a:solidFill>
                  <a:schemeClr val="tx1"/>
                </a:solidFill>
                <a:effectLst/>
                <a:latin typeface="Arial" charset="0"/>
              </a:defRPr>
            </a:lvl1pPr>
          </a:lstStyle>
          <a:p>
            <a:r>
              <a:rPr lang="en-US" altLang="en-US" dirty="0"/>
              <a:t>Ending Inventory</a:t>
            </a:r>
          </a:p>
        </p:txBody>
      </p:sp>
      <p:sp>
        <p:nvSpPr>
          <p:cNvPr id="3" name="Rectangle 2"/>
          <p:cNvSpPr/>
          <p:nvPr/>
        </p:nvSpPr>
        <p:spPr>
          <a:xfrm>
            <a:off x="228600" y="4997439"/>
            <a:ext cx="1981200" cy="461665"/>
          </a:xfrm>
          <a:prstGeom prst="rect">
            <a:avLst/>
          </a:prstGeom>
          <a:noFill/>
          <a:ln w="28575" cap="sq" algn="ctr">
            <a:noFill/>
            <a:miter lim="800000"/>
            <a:headEnd/>
            <a:tailEnd/>
          </a:ln>
          <a:effectLst/>
        </p:spPr>
        <p:txBody>
          <a:bodyPr wrap="square">
            <a:spAutoFit/>
          </a:bodyPr>
          <a:lstStyle/>
          <a:p>
            <a:r>
              <a:rPr lang="en-US" sz="1200" i="0" dirty="0">
                <a:solidFill>
                  <a:schemeClr val="tx1"/>
                </a:solidFill>
                <a:effectLst/>
                <a:latin typeface="Liberation Sans" panose="020B0604020202020204" pitchFamily="34" charset="0"/>
              </a:rPr>
              <a:t>ILLUSTRATION </a:t>
            </a:r>
            <a:r>
              <a:rPr lang="en-US" sz="1200" i="0" dirty="0" smtClean="0">
                <a:solidFill>
                  <a:schemeClr val="tx1"/>
                </a:solidFill>
                <a:effectLst/>
                <a:latin typeface="Liberation Sans" panose="020B0604020202020204" pitchFamily="34" charset="0"/>
              </a:rPr>
              <a:t>6A-3</a:t>
            </a:r>
            <a:endParaRPr lang="en-US" sz="1200" i="0" dirty="0">
              <a:solidFill>
                <a:schemeClr val="tx1"/>
              </a:solidFill>
              <a:effectLst/>
              <a:latin typeface="Liberation Sans" panose="020B0604020202020204" pitchFamily="34" charset="0"/>
            </a:endParaRPr>
          </a:p>
          <a:p>
            <a:r>
              <a:rPr lang="en-US" sz="1200" b="0" i="0" dirty="0">
                <a:solidFill>
                  <a:schemeClr val="tx1"/>
                </a:solidFill>
                <a:effectLst/>
                <a:latin typeface="Liberation Sans" panose="020B0604020202020204" pitchFamily="34" charset="0"/>
              </a:rPr>
              <a:t>Perpetual </a:t>
            </a:r>
            <a:r>
              <a:rPr lang="en-US" sz="1200" b="0" i="0" dirty="0" smtClean="0">
                <a:solidFill>
                  <a:schemeClr val="tx1"/>
                </a:solidFill>
                <a:effectLst/>
                <a:latin typeface="Liberation Sans" panose="020B0604020202020204" pitchFamily="34" charset="0"/>
              </a:rPr>
              <a:t>system—LIFO</a:t>
            </a:r>
            <a:endParaRPr lang="en-US" sz="1200" b="0" i="0" dirty="0">
              <a:solidFill>
                <a:schemeClr val="tx1"/>
              </a:solidFill>
              <a:effectLst/>
              <a:latin typeface="Liberation Sans" panose="020B0604020202020204" pitchFamily="34" charset="0"/>
            </a:endParaRPr>
          </a:p>
        </p:txBody>
      </p:sp>
      <p:sp>
        <p:nvSpPr>
          <p:cNvPr id="18"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4 </a:t>
            </a:r>
            <a:endParaRPr lang="en-US" altLang="en-US" dirty="0"/>
          </a:p>
        </p:txBody>
      </p:sp>
    </p:spTree>
    <p:extLst>
      <p:ext uri="{BB962C8B-B14F-4D97-AF65-F5344CB8AC3E}">
        <p14:creationId xmlns:p14="http://schemas.microsoft.com/office/powerpoint/2010/main" val="3912367995"/>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00035"/>
                                        </p:tgtEl>
                                      </p:cBhvr>
                                    </p:animEffect>
                                    <p:set>
                                      <p:cBhvr>
                                        <p:cTn id="7" dur="1" fill="hold">
                                          <p:stCondLst>
                                            <p:cond delay="499"/>
                                          </p:stCondLst>
                                        </p:cTn>
                                        <p:tgtEl>
                                          <p:spTgt spid="30003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6"/>
                                        </p:tgtEl>
                                      </p:cBhvr>
                                    </p:animEffect>
                                    <p:set>
                                      <p:cBhvr>
                                        <p:cTn id="12" dur="1" fill="hold">
                                          <p:stCondLst>
                                            <p:cond delay="499"/>
                                          </p:stCondLst>
                                        </p:cTn>
                                        <p:tgtEl>
                                          <p:spTgt spid="3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37"/>
                                        </p:tgtEl>
                                      </p:cBhvr>
                                    </p:animEffect>
                                    <p:set>
                                      <p:cBhvr>
                                        <p:cTn id="17" dur="1" fill="hold">
                                          <p:stCondLst>
                                            <p:cond delay="499"/>
                                          </p:stCondLst>
                                        </p:cTn>
                                        <p:tgtEl>
                                          <p:spTgt spid="3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38"/>
                                        </p:tgtEl>
                                      </p:cBhvr>
                                    </p:animEffect>
                                    <p:set>
                                      <p:cBhvr>
                                        <p:cTn id="22" dur="1" fill="hold">
                                          <p:stCondLst>
                                            <p:cond delay="499"/>
                                          </p:stCondLst>
                                        </p:cTn>
                                        <p:tgtEl>
                                          <p:spTgt spid="3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39"/>
                                        </p:tgtEl>
                                      </p:cBhvr>
                                    </p:animEffect>
                                    <p:set>
                                      <p:cBhvr>
                                        <p:cTn id="27" dur="1" fill="hold">
                                          <p:stCondLst>
                                            <p:cond delay="499"/>
                                          </p:stCondLst>
                                        </p:cTn>
                                        <p:tgtEl>
                                          <p:spTgt spid="3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40"/>
                                        </p:tgtEl>
                                      </p:cBhvr>
                                    </p:animEffect>
                                    <p:set>
                                      <p:cBhvr>
                                        <p:cTn id="32" dur="1" fill="hold">
                                          <p:stCondLst>
                                            <p:cond delay="499"/>
                                          </p:stCondLst>
                                        </p:cTn>
                                        <p:tgtEl>
                                          <p:spTgt spid="4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42"/>
                                        </p:tgtEl>
                                      </p:cBhvr>
                                    </p:animEffect>
                                    <p:set>
                                      <p:cBhvr>
                                        <p:cTn id="37" dur="1" fill="hold">
                                          <p:stCondLst>
                                            <p:cond delay="499"/>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357952"/>
            <a:ext cx="8534401" cy="1996966"/>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43049" name="Oval 9"/>
          <p:cNvSpPr>
            <a:spLocks noChangeArrowheads="1"/>
          </p:cNvSpPr>
          <p:nvPr/>
        </p:nvSpPr>
        <p:spPr bwMode="auto">
          <a:xfrm>
            <a:off x="5410200" y="5029200"/>
            <a:ext cx="76200" cy="762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cxnSp>
        <p:nvCxnSpPr>
          <p:cNvPr id="343050" name="AutoShape 10"/>
          <p:cNvCxnSpPr>
            <a:cxnSpLocks noChangeShapeType="1"/>
            <a:stCxn id="343046" idx="3"/>
          </p:cNvCxnSpPr>
          <p:nvPr/>
        </p:nvCxnSpPr>
        <p:spPr bwMode="auto">
          <a:xfrm flipV="1">
            <a:off x="4724400" y="3511003"/>
            <a:ext cx="266700" cy="966786"/>
          </a:xfrm>
          <a:prstGeom prst="bentConnector2">
            <a:avLst/>
          </a:prstGeom>
          <a:noFill/>
          <a:ln w="57150" cap="sq">
            <a:solidFill>
              <a:srgbClr val="CC0000"/>
            </a:solidFill>
            <a:miter lim="800000"/>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43052" name="Line 12"/>
          <p:cNvSpPr>
            <a:spLocks noChangeShapeType="1"/>
          </p:cNvSpPr>
          <p:nvPr/>
        </p:nvSpPr>
        <p:spPr bwMode="auto">
          <a:xfrm flipV="1">
            <a:off x="8229600" y="3505200"/>
            <a:ext cx="0" cy="816706"/>
          </a:xfrm>
          <a:prstGeom prst="line">
            <a:avLst/>
          </a:prstGeom>
          <a:noFill/>
          <a:ln w="57150" cap="sq">
            <a:solidFill>
              <a:srgbClr val="CC0000"/>
            </a:solidFill>
            <a:miter lim="800000"/>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2"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33"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buSzPct val="80000"/>
            </a:pPr>
            <a:r>
              <a:rPr lang="en-US" altLang="en-US" sz="3200" i="0" dirty="0" smtClean="0">
                <a:solidFill>
                  <a:schemeClr val="tx2">
                    <a:lumMod val="50000"/>
                  </a:schemeClr>
                </a:solidFill>
                <a:effectLst/>
                <a:latin typeface="Arial" charset="0"/>
              </a:rPr>
              <a:t>AVERAGE COST</a:t>
            </a:r>
            <a:endParaRPr lang="en-US" altLang="en-US" sz="3200" i="0" dirty="0">
              <a:solidFill>
                <a:schemeClr val="tx2">
                  <a:lumMod val="50000"/>
                </a:schemeClr>
              </a:solidFill>
              <a:effectLst/>
              <a:latin typeface="Arial" charset="0"/>
            </a:endParaRPr>
          </a:p>
        </p:txBody>
      </p:sp>
      <p:pic>
        <p:nvPicPr>
          <p:cNvPr id="300035" name="Picture 3"/>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3656" y="1779896"/>
            <a:ext cx="2500439" cy="227699"/>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343046" name="Text Box 6"/>
          <p:cNvSpPr txBox="1">
            <a:spLocks noChangeArrowheads="1"/>
          </p:cNvSpPr>
          <p:nvPr/>
        </p:nvSpPr>
        <p:spPr bwMode="auto">
          <a:xfrm>
            <a:off x="2286000" y="4123846"/>
            <a:ext cx="2438400" cy="707886"/>
          </a:xfrm>
          <a:prstGeom prst="rect">
            <a:avLst/>
          </a:prstGeom>
          <a:solidFill>
            <a:schemeClr val="accent3"/>
          </a:solidFill>
          <a:ln w="12700" cap="sq">
            <a:solidFill>
              <a:schemeClr val="tx1"/>
            </a:solidFill>
            <a:miter lim="800000"/>
            <a:headEnd type="none" w="sm" len="sm"/>
            <a:tailEnd type="none" w="sm" len="sm"/>
          </a:ln>
          <a:effectLst>
            <a:innerShdw blurRad="114300">
              <a:prstClr val="black"/>
            </a:innerShdw>
          </a:effectLst>
          <a:extLst/>
        </p:spPr>
        <p:txBody>
          <a:bodyPr anchor="ctr" anchorCtr="0">
            <a:spAutoFit/>
          </a:bodyPr>
          <a:lstStyle/>
          <a:p>
            <a:pPr algn="ctr">
              <a:spcBef>
                <a:spcPct val="50000"/>
              </a:spcBef>
            </a:pPr>
            <a:r>
              <a:rPr lang="en-US" altLang="en-US" sz="2000" i="0" dirty="0">
                <a:solidFill>
                  <a:schemeClr val="tx1"/>
                </a:solidFill>
                <a:effectLst/>
                <a:latin typeface="Arial" charset="0"/>
              </a:rPr>
              <a:t>Cost of Goods Sold</a:t>
            </a:r>
          </a:p>
        </p:txBody>
      </p:sp>
      <p:sp>
        <p:nvSpPr>
          <p:cNvPr id="343047" name="Text Box 7"/>
          <p:cNvSpPr txBox="1">
            <a:spLocks noChangeArrowheads="1"/>
          </p:cNvSpPr>
          <p:nvPr/>
        </p:nvSpPr>
        <p:spPr bwMode="auto">
          <a:xfrm>
            <a:off x="6324600" y="4252523"/>
            <a:ext cx="2438400" cy="450533"/>
          </a:xfrm>
          <a:prstGeom prst="rect">
            <a:avLst/>
          </a:prstGeom>
          <a:solidFill>
            <a:schemeClr val="accent3"/>
          </a:solidFill>
          <a:ln w="12700" cap="sq">
            <a:solidFill>
              <a:schemeClr val="tx1"/>
            </a:solidFill>
            <a:miter lim="800000"/>
            <a:headEnd type="none" w="sm" len="sm"/>
            <a:tailEnd type="none" w="sm" len="sm"/>
          </a:ln>
          <a:effectLst>
            <a:innerShdw blurRad="114300">
              <a:prstClr val="black"/>
            </a:innerShdw>
          </a:effectLst>
          <a:extLst/>
        </p:spPr>
        <p:txBody>
          <a:bodyPr anchor="ctr" anchorCtr="0">
            <a:spAutoFit/>
          </a:bodyPr>
          <a:lstStyle>
            <a:defPPr>
              <a:defRPr lang="en-US"/>
            </a:defPPr>
            <a:lvl1pPr algn="ctr">
              <a:spcBef>
                <a:spcPct val="50000"/>
              </a:spcBef>
              <a:defRPr sz="2000" i="0">
                <a:solidFill>
                  <a:schemeClr val="tx1"/>
                </a:solidFill>
                <a:effectLst/>
                <a:latin typeface="Arial" charset="0"/>
              </a:defRPr>
            </a:lvl1pPr>
          </a:lstStyle>
          <a:p>
            <a:r>
              <a:rPr lang="en-US" altLang="en-US" dirty="0"/>
              <a:t>Ending Inventory</a:t>
            </a:r>
          </a:p>
        </p:txBody>
      </p:sp>
      <p:sp>
        <p:nvSpPr>
          <p:cNvPr id="3" name="Rectangle 2"/>
          <p:cNvSpPr/>
          <p:nvPr/>
        </p:nvSpPr>
        <p:spPr>
          <a:xfrm>
            <a:off x="228600" y="3429000"/>
            <a:ext cx="1981200" cy="646331"/>
          </a:xfrm>
          <a:prstGeom prst="rect">
            <a:avLst/>
          </a:prstGeom>
          <a:noFill/>
          <a:ln w="28575" cap="sq" algn="ctr">
            <a:noFill/>
            <a:miter lim="800000"/>
            <a:headEnd/>
            <a:tailEnd/>
          </a:ln>
          <a:effectLst/>
        </p:spPr>
        <p:txBody>
          <a:bodyPr wrap="square">
            <a:spAutoFit/>
          </a:bodyPr>
          <a:lstStyle/>
          <a:p>
            <a:r>
              <a:rPr lang="en-US" sz="1200" i="0" dirty="0">
                <a:solidFill>
                  <a:schemeClr val="tx1"/>
                </a:solidFill>
                <a:effectLst/>
                <a:latin typeface="Liberation Sans" panose="020B0604020202020204" pitchFamily="34" charset="0"/>
              </a:rPr>
              <a:t>ILLUSTRATION </a:t>
            </a:r>
            <a:r>
              <a:rPr lang="en-US" sz="1200" i="0" dirty="0" smtClean="0">
                <a:solidFill>
                  <a:schemeClr val="tx1"/>
                </a:solidFill>
                <a:effectLst/>
                <a:latin typeface="Liberation Sans" panose="020B0604020202020204" pitchFamily="34" charset="0"/>
              </a:rPr>
              <a:t>6A-4</a:t>
            </a:r>
            <a:endParaRPr lang="en-US" sz="1200" i="0" dirty="0">
              <a:solidFill>
                <a:schemeClr val="tx1"/>
              </a:solidFill>
              <a:effectLst/>
              <a:latin typeface="Liberation Sans" panose="020B0604020202020204" pitchFamily="34" charset="0"/>
            </a:endParaRPr>
          </a:p>
          <a:p>
            <a:r>
              <a:rPr lang="en-US" sz="1200" b="0" i="0" dirty="0">
                <a:solidFill>
                  <a:schemeClr val="tx1"/>
                </a:solidFill>
                <a:effectLst/>
                <a:latin typeface="Liberation Sans" panose="020B0604020202020204" pitchFamily="34" charset="0"/>
              </a:rPr>
              <a:t>Perpetual </a:t>
            </a:r>
            <a:r>
              <a:rPr lang="en-US" sz="1200" b="0" i="0" dirty="0" smtClean="0">
                <a:solidFill>
                  <a:schemeClr val="tx1"/>
                </a:solidFill>
                <a:effectLst/>
                <a:latin typeface="Liberation Sans" panose="020B0604020202020204" pitchFamily="34" charset="0"/>
              </a:rPr>
              <a:t>system—average-cost method</a:t>
            </a:r>
            <a:endParaRPr lang="en-US" sz="1200" b="0" i="0" dirty="0">
              <a:solidFill>
                <a:schemeClr val="tx1"/>
              </a:solidFill>
              <a:effectLst/>
              <a:latin typeface="Liberation Sans" panose="020B0604020202020204" pitchFamily="34" charset="0"/>
            </a:endParaRPr>
          </a:p>
        </p:txBody>
      </p:sp>
      <p:pic>
        <p:nvPicPr>
          <p:cNvPr id="20" name="Picture 3"/>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6209" y="2044653"/>
            <a:ext cx="2500439" cy="227699"/>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21" name="Picture 3"/>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3656" y="2286901"/>
            <a:ext cx="2500439" cy="227699"/>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22" name="Picture 3"/>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4984" y="2541896"/>
            <a:ext cx="1878616" cy="227699"/>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23" name="Picture 3"/>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6209" y="2541896"/>
            <a:ext cx="2500439" cy="227699"/>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24" name="Picture 3"/>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3656" y="3051164"/>
            <a:ext cx="2500439" cy="250469"/>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26" name="Picture 3"/>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4984" y="2806653"/>
            <a:ext cx="1878616" cy="227699"/>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18"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4 </a:t>
            </a:r>
            <a:endParaRPr lang="en-US" altLang="en-US" dirty="0"/>
          </a:p>
        </p:txBody>
      </p:sp>
    </p:spTree>
    <p:extLst>
      <p:ext uri="{BB962C8B-B14F-4D97-AF65-F5344CB8AC3E}">
        <p14:creationId xmlns:p14="http://schemas.microsoft.com/office/powerpoint/2010/main" val="190984011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00035"/>
                                        </p:tgtEl>
                                      </p:cBhvr>
                                    </p:animEffect>
                                    <p:set>
                                      <p:cBhvr>
                                        <p:cTn id="7" dur="1" fill="hold">
                                          <p:stCondLst>
                                            <p:cond delay="499"/>
                                          </p:stCondLst>
                                        </p:cTn>
                                        <p:tgtEl>
                                          <p:spTgt spid="30003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0"/>
                                        </p:tgtEl>
                                      </p:cBhvr>
                                    </p:animEffect>
                                    <p:set>
                                      <p:cBhvr>
                                        <p:cTn id="12" dur="1" fill="hold">
                                          <p:stCondLst>
                                            <p:cond delay="499"/>
                                          </p:stCondLst>
                                        </p:cTn>
                                        <p:tgtEl>
                                          <p:spTgt spid="2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21"/>
                                        </p:tgtEl>
                                      </p:cBhvr>
                                    </p:animEffect>
                                    <p:set>
                                      <p:cBhvr>
                                        <p:cTn id="17" dur="1" fill="hold">
                                          <p:stCondLst>
                                            <p:cond delay="499"/>
                                          </p:stCondLst>
                                        </p:cTn>
                                        <p:tgtEl>
                                          <p:spTgt spid="2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22"/>
                                        </p:tgtEl>
                                      </p:cBhvr>
                                    </p:animEffect>
                                    <p:set>
                                      <p:cBhvr>
                                        <p:cTn id="22" dur="1" fill="hold">
                                          <p:stCondLst>
                                            <p:cond delay="499"/>
                                          </p:stCondLst>
                                        </p:cTn>
                                        <p:tgtEl>
                                          <p:spTgt spid="2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23"/>
                                        </p:tgtEl>
                                      </p:cBhvr>
                                    </p:animEffect>
                                    <p:set>
                                      <p:cBhvr>
                                        <p:cTn id="27" dur="1" fill="hold">
                                          <p:stCondLst>
                                            <p:cond delay="499"/>
                                          </p:stCondLst>
                                        </p:cTn>
                                        <p:tgtEl>
                                          <p:spTgt spid="2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24"/>
                                        </p:tgtEl>
                                      </p:cBhvr>
                                    </p:animEffect>
                                    <p:set>
                                      <p:cBhvr>
                                        <p:cTn id="32" dur="1" fill="hold">
                                          <p:stCondLst>
                                            <p:cond delay="499"/>
                                          </p:stCondLst>
                                        </p:cTn>
                                        <p:tgtEl>
                                          <p:spTgt spid="2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26"/>
                                        </p:tgtEl>
                                      </p:cBhvr>
                                    </p:animEffect>
                                    <p:set>
                                      <p:cBhvr>
                                        <p:cTn id="37"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Text Box 2"/>
          <p:cNvSpPr txBox="1">
            <a:spLocks noChangeArrowheads="1"/>
          </p:cNvSpPr>
          <p:nvPr/>
        </p:nvSpPr>
        <p:spPr bwMode="auto">
          <a:xfrm>
            <a:off x="609600" y="1295400"/>
            <a:ext cx="7772400" cy="483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lgn="ctr">
              <a:defRPr sz="2400">
                <a:solidFill>
                  <a:schemeClr val="tx1"/>
                </a:solidFill>
                <a:latin typeface="Times New Roman" pitchFamily="18" charset="0"/>
              </a:defRPr>
            </a:lvl1pPr>
            <a:lvl2pPr marL="571500" algn="ctr">
              <a:defRPr sz="2400">
                <a:solidFill>
                  <a:schemeClr val="tx1"/>
                </a:solidFill>
                <a:latin typeface="Times New Roman" pitchFamily="18" charset="0"/>
              </a:defRPr>
            </a:lvl2pPr>
            <a:lvl3pPr algn="ctr">
              <a:defRPr sz="2400">
                <a:solidFill>
                  <a:schemeClr val="tx1"/>
                </a:solidFill>
                <a:latin typeface="Times New Roman" pitchFamily="18" charset="0"/>
              </a:defRPr>
            </a:lvl3pPr>
            <a:lvl4pPr algn="ctr">
              <a:defRPr sz="2400">
                <a:solidFill>
                  <a:schemeClr val="tx1"/>
                </a:solidFill>
                <a:latin typeface="Times New Roman" pitchFamily="18" charset="0"/>
              </a:defRPr>
            </a:lvl4pPr>
            <a:lvl5pPr algn="ctr">
              <a:defRPr sz="2400">
                <a:solidFill>
                  <a:schemeClr val="tx1"/>
                </a:solidFill>
                <a:latin typeface="Times New Roman" pitchFamily="18" charset="0"/>
              </a:defRPr>
            </a:lvl5pPr>
            <a:lvl6pPr algn="ctr" eaLnBrk="0" fontAlgn="base" hangingPunct="0">
              <a:spcBef>
                <a:spcPct val="0"/>
              </a:spcBef>
              <a:spcAft>
                <a:spcPct val="0"/>
              </a:spcAft>
              <a:defRPr sz="2400">
                <a:solidFill>
                  <a:schemeClr val="tx1"/>
                </a:solidFill>
                <a:latin typeface="Times New Roman" pitchFamily="18" charset="0"/>
              </a:defRPr>
            </a:lvl6pPr>
            <a:lvl7pPr algn="ctr" eaLnBrk="0" fontAlgn="base" hangingPunct="0">
              <a:spcBef>
                <a:spcPct val="0"/>
              </a:spcBef>
              <a:spcAft>
                <a:spcPct val="0"/>
              </a:spcAft>
              <a:defRPr sz="2400">
                <a:solidFill>
                  <a:schemeClr val="tx1"/>
                </a:solidFill>
                <a:latin typeface="Times New Roman" pitchFamily="18" charset="0"/>
              </a:defRPr>
            </a:lvl7pPr>
            <a:lvl8pPr algn="ctr" eaLnBrk="0" fontAlgn="base" hangingPunct="0">
              <a:spcBef>
                <a:spcPct val="0"/>
              </a:spcBef>
              <a:spcAft>
                <a:spcPct val="0"/>
              </a:spcAft>
              <a:defRPr sz="2400">
                <a:solidFill>
                  <a:schemeClr val="tx1"/>
                </a:solidFill>
                <a:latin typeface="Times New Roman" pitchFamily="18" charset="0"/>
              </a:defRPr>
            </a:lvl8pPr>
            <a:lvl9pPr algn="ctr" eaLnBrk="0" fontAlgn="base" hangingPunct="0">
              <a:spcBef>
                <a:spcPct val="0"/>
              </a:spcBef>
              <a:spcAft>
                <a:spcPct val="0"/>
              </a:spcAft>
              <a:defRPr sz="2400">
                <a:solidFill>
                  <a:schemeClr val="tx1"/>
                </a:solidFill>
                <a:latin typeface="Times New Roman" pitchFamily="18" charset="0"/>
              </a:defRPr>
            </a:lvl9pPr>
          </a:lstStyle>
          <a:p>
            <a:pPr algn="l">
              <a:lnSpc>
                <a:spcPct val="105000"/>
              </a:lnSpc>
              <a:spcBef>
                <a:spcPct val="30000"/>
              </a:spcBef>
              <a:spcAft>
                <a:spcPct val="20000"/>
              </a:spcAft>
              <a:buSzPct val="80000"/>
            </a:pPr>
            <a:r>
              <a:rPr lang="en-US" altLang="en-US" sz="2600" i="0" dirty="0">
                <a:effectLst/>
                <a:latin typeface="Liberation Sans" panose="020B0604020202020204" pitchFamily="34" charset="0"/>
              </a:rPr>
              <a:t>Physical Inventory taken for two reasons:</a:t>
            </a:r>
          </a:p>
        </p:txBody>
      </p:sp>
      <p:sp>
        <p:nvSpPr>
          <p:cNvPr id="175107" name="Text Box 3"/>
          <p:cNvSpPr txBox="1">
            <a:spLocks noChangeArrowheads="1"/>
          </p:cNvSpPr>
          <p:nvPr/>
        </p:nvSpPr>
        <p:spPr bwMode="auto">
          <a:xfrm>
            <a:off x="609600" y="1878960"/>
            <a:ext cx="7848600" cy="38272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2400">
                <a:solidFill>
                  <a:schemeClr val="tx1"/>
                </a:solidFill>
                <a:latin typeface="Times New Roman" pitchFamily="18" charset="0"/>
              </a:defRPr>
            </a:lvl1pPr>
            <a:lvl2pPr marL="800100" indent="-457200" algn="ctr">
              <a:defRPr sz="2400">
                <a:solidFill>
                  <a:schemeClr val="tx1"/>
                </a:solidFill>
                <a:latin typeface="Times New Roman" pitchFamily="18" charset="0"/>
              </a:defRPr>
            </a:lvl2pPr>
            <a:lvl3pPr marL="1600200" indent="-457200" algn="ctr">
              <a:defRPr sz="2400">
                <a:solidFill>
                  <a:schemeClr val="tx1"/>
                </a:solidFill>
                <a:latin typeface="Times New Roman" pitchFamily="18" charset="0"/>
              </a:defRPr>
            </a:lvl3pPr>
            <a:lvl4pPr marL="2171700" indent="-457200" algn="ctr">
              <a:defRPr sz="2400">
                <a:solidFill>
                  <a:schemeClr val="tx1"/>
                </a:solidFill>
                <a:latin typeface="Times New Roman" pitchFamily="18" charset="0"/>
              </a:defRPr>
            </a:lvl4pPr>
            <a:lvl5pPr marL="2743200" indent="-457200" algn="ctr">
              <a:defRPr sz="2400">
                <a:solidFill>
                  <a:schemeClr val="tx1"/>
                </a:solidFill>
                <a:latin typeface="Times New Roman" pitchFamily="18" charset="0"/>
              </a:defRPr>
            </a:lvl5pPr>
            <a:lvl6pPr marL="3200400" indent="-457200" algn="ctr" eaLnBrk="0" fontAlgn="base" hangingPunct="0">
              <a:spcBef>
                <a:spcPct val="0"/>
              </a:spcBef>
              <a:spcAft>
                <a:spcPct val="0"/>
              </a:spcAft>
              <a:defRPr sz="2400">
                <a:solidFill>
                  <a:schemeClr val="tx1"/>
                </a:solidFill>
                <a:latin typeface="Times New Roman" pitchFamily="18" charset="0"/>
              </a:defRPr>
            </a:lvl6pPr>
            <a:lvl7pPr marL="3657600" indent="-457200" algn="ctr" eaLnBrk="0" fontAlgn="base" hangingPunct="0">
              <a:spcBef>
                <a:spcPct val="0"/>
              </a:spcBef>
              <a:spcAft>
                <a:spcPct val="0"/>
              </a:spcAft>
              <a:defRPr sz="2400">
                <a:solidFill>
                  <a:schemeClr val="tx1"/>
                </a:solidFill>
                <a:latin typeface="Times New Roman" pitchFamily="18" charset="0"/>
              </a:defRPr>
            </a:lvl7pPr>
            <a:lvl8pPr marL="4114800" indent="-457200" algn="ctr" eaLnBrk="0" fontAlgn="base" hangingPunct="0">
              <a:spcBef>
                <a:spcPct val="0"/>
              </a:spcBef>
              <a:spcAft>
                <a:spcPct val="0"/>
              </a:spcAft>
              <a:defRPr sz="2400">
                <a:solidFill>
                  <a:schemeClr val="tx1"/>
                </a:solidFill>
                <a:latin typeface="Times New Roman" pitchFamily="18" charset="0"/>
              </a:defRPr>
            </a:lvl8pPr>
            <a:lvl9pPr marL="4572000" indent="-457200" algn="ctr" eaLnBrk="0" fontAlgn="base" hangingPunct="0">
              <a:spcBef>
                <a:spcPct val="0"/>
              </a:spcBef>
              <a:spcAft>
                <a:spcPct val="0"/>
              </a:spcAft>
              <a:defRPr sz="2400">
                <a:solidFill>
                  <a:schemeClr val="tx1"/>
                </a:solidFill>
                <a:latin typeface="Times New Roman" pitchFamily="18" charset="0"/>
              </a:defRPr>
            </a:lvl9pPr>
          </a:lstStyle>
          <a:p>
            <a:pPr algn="l">
              <a:lnSpc>
                <a:spcPct val="125000"/>
              </a:lnSpc>
              <a:spcBef>
                <a:spcPts val="1200"/>
              </a:spcBef>
              <a:buClr>
                <a:srgbClr val="800000"/>
              </a:buClr>
              <a:buSzPct val="95000"/>
            </a:pPr>
            <a:r>
              <a:rPr lang="en-US" altLang="en-US" sz="2300" i="0" dirty="0">
                <a:effectLst/>
                <a:latin typeface="Liberation Sans" panose="020B0604020202020204" pitchFamily="34" charset="0"/>
              </a:rPr>
              <a:t>Perpetual System</a:t>
            </a:r>
          </a:p>
          <a:p>
            <a:pPr lvl="1" algn="l">
              <a:lnSpc>
                <a:spcPct val="125000"/>
              </a:lnSpc>
              <a:spcBef>
                <a:spcPts val="1200"/>
              </a:spcBef>
              <a:buClr>
                <a:schemeClr val="tx1"/>
              </a:buClr>
              <a:buFontTx/>
              <a:buAutoNum type="arabicPeriod"/>
            </a:pPr>
            <a:r>
              <a:rPr lang="en-US" altLang="en-US" sz="2200" b="0" i="0" dirty="0">
                <a:effectLst/>
                <a:latin typeface="Liberation Sans" panose="020B0604020202020204" pitchFamily="34" charset="0"/>
              </a:rPr>
              <a:t>Check accuracy of inventory records.</a:t>
            </a:r>
          </a:p>
          <a:p>
            <a:pPr lvl="1" algn="l">
              <a:lnSpc>
                <a:spcPct val="125000"/>
              </a:lnSpc>
              <a:spcBef>
                <a:spcPts val="1200"/>
              </a:spcBef>
              <a:buClr>
                <a:schemeClr val="tx1"/>
              </a:buClr>
              <a:buFontTx/>
              <a:buAutoNum type="arabicPeriod"/>
            </a:pPr>
            <a:r>
              <a:rPr lang="en-US" altLang="en-US" sz="2200" b="0" i="0" dirty="0">
                <a:effectLst/>
                <a:latin typeface="Liberation Sans" panose="020B0604020202020204" pitchFamily="34" charset="0"/>
              </a:rPr>
              <a:t>Determine amount of inventory lost due to wasted raw materials, shoplifting, or employee theft.</a:t>
            </a:r>
          </a:p>
          <a:p>
            <a:pPr algn="l">
              <a:lnSpc>
                <a:spcPct val="125000"/>
              </a:lnSpc>
              <a:spcBef>
                <a:spcPts val="1200"/>
              </a:spcBef>
              <a:buClr>
                <a:schemeClr val="tx1"/>
              </a:buClr>
              <a:buSzPct val="95000"/>
            </a:pPr>
            <a:r>
              <a:rPr lang="en-US" altLang="en-US" sz="2300" i="0" dirty="0">
                <a:effectLst/>
                <a:latin typeface="Liberation Sans" panose="020B0604020202020204" pitchFamily="34" charset="0"/>
              </a:rPr>
              <a:t>Periodic System</a:t>
            </a:r>
          </a:p>
          <a:p>
            <a:pPr lvl="1" algn="l">
              <a:lnSpc>
                <a:spcPct val="125000"/>
              </a:lnSpc>
              <a:spcBef>
                <a:spcPts val="1200"/>
              </a:spcBef>
              <a:buClr>
                <a:schemeClr val="tx1"/>
              </a:buClr>
              <a:buFontTx/>
              <a:buAutoNum type="arabicPeriod"/>
            </a:pPr>
            <a:r>
              <a:rPr lang="en-US" altLang="en-US" sz="2200" b="0" i="0" dirty="0">
                <a:effectLst/>
                <a:latin typeface="Liberation Sans" panose="020B0604020202020204" pitchFamily="34" charset="0"/>
              </a:rPr>
              <a:t>Determine the inventory on hand.</a:t>
            </a:r>
          </a:p>
          <a:p>
            <a:pPr lvl="1" algn="l">
              <a:lnSpc>
                <a:spcPct val="125000"/>
              </a:lnSpc>
              <a:spcBef>
                <a:spcPts val="1200"/>
              </a:spcBef>
              <a:buClr>
                <a:schemeClr val="tx1"/>
              </a:buClr>
              <a:buFontTx/>
              <a:buAutoNum type="arabicPeriod"/>
            </a:pPr>
            <a:r>
              <a:rPr lang="en-US" altLang="en-US" sz="2200" b="0" i="0" dirty="0">
                <a:effectLst/>
                <a:latin typeface="Liberation Sans" panose="020B0604020202020204" pitchFamily="34" charset="0"/>
              </a:rPr>
              <a:t>Determine the cost of goods sold for the period.</a:t>
            </a:r>
          </a:p>
        </p:txBody>
      </p:sp>
      <p:sp>
        <p:nvSpPr>
          <p:cNvPr id="8"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b="1" i="0" dirty="0" smtClean="0">
                <a:solidFill>
                  <a:schemeClr val="tx2">
                    <a:lumMod val="50000"/>
                  </a:schemeClr>
                </a:solidFill>
                <a:effectLst/>
                <a:latin typeface="Liberation Sans" panose="020B0604020202020204" pitchFamily="34" charset="0"/>
              </a:rPr>
              <a:t>DETERMINING INVENTORY QUANTITIES</a:t>
            </a:r>
            <a:endParaRPr lang="en-US" altLang="en-US" sz="3200" b="1" i="0" dirty="0">
              <a:solidFill>
                <a:schemeClr val="tx2">
                  <a:lumMod val="50000"/>
                </a:schemeClr>
              </a:solidFill>
              <a:effectLst/>
              <a:latin typeface="Liberation Sans" panose="020B0604020202020204" pitchFamily="34" charset="0"/>
            </a:endParaRPr>
          </a:p>
        </p:txBody>
      </p:sp>
      <p:sp>
        <p:nvSpPr>
          <p:cNvPr id="9"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6"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1 </a:t>
            </a:r>
            <a:endParaRPr lang="en-US" altLang="en-US" dirty="0"/>
          </a:p>
        </p:txBody>
      </p:sp>
    </p:spTree>
  </p:cSld>
  <p:clrMapOvr>
    <a:masterClrMapping/>
  </p:clrMapOvr>
  <p:transition>
    <p:wipe dir="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7331" name="Text Box 3"/>
          <p:cNvSpPr txBox="1">
            <a:spLocks noChangeArrowheads="1"/>
          </p:cNvSpPr>
          <p:nvPr/>
        </p:nvSpPr>
        <p:spPr bwMode="auto">
          <a:xfrm>
            <a:off x="685800" y="1600200"/>
            <a:ext cx="6843712" cy="519113"/>
          </a:xfrm>
          <a:prstGeom prst="rect">
            <a:avLst/>
          </a:prstGeom>
          <a:noFill/>
          <a:ln w="28575" cap="sq">
            <a:noFill/>
            <a:miter lim="800000"/>
            <a:headEnd type="none" w="sm" len="sm"/>
            <a:tailEnd type="none" w="sm" len="sm"/>
          </a:ln>
          <a:effectLst/>
        </p:spPr>
        <p:txBody>
          <a:bodyPr>
            <a:spAutoFit/>
          </a:bodyPr>
          <a:lstStyle>
            <a:lvl1pPr algn="ctr">
              <a:defRPr sz="2400">
                <a:solidFill>
                  <a:schemeClr val="tx1"/>
                </a:solidFill>
                <a:latin typeface="Times New Roman" pitchFamily="18" charset="0"/>
              </a:defRPr>
            </a:lvl1pPr>
            <a:lvl2pPr marL="742950" indent="-285750" algn="ctr">
              <a:defRPr sz="2400">
                <a:solidFill>
                  <a:schemeClr val="tx1"/>
                </a:solidFill>
                <a:latin typeface="Times New Roman" pitchFamily="18" charset="0"/>
              </a:defRPr>
            </a:lvl2pPr>
            <a:lvl3pPr marL="1143000" indent="-228600" algn="ctr">
              <a:defRPr sz="2400">
                <a:solidFill>
                  <a:schemeClr val="tx1"/>
                </a:solidFill>
                <a:latin typeface="Times New Roman" pitchFamily="18" charset="0"/>
              </a:defRPr>
            </a:lvl3pPr>
            <a:lvl4pPr marL="1600200" indent="-228600" algn="ctr">
              <a:defRPr sz="2400">
                <a:solidFill>
                  <a:schemeClr val="tx1"/>
                </a:solidFill>
                <a:latin typeface="Times New Roman" pitchFamily="18" charset="0"/>
              </a:defRPr>
            </a:lvl4pPr>
            <a:lvl5pPr marL="2057400" indent="-228600" algn="ctr">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buSzPct val="80000"/>
            </a:pPr>
            <a:r>
              <a:rPr lang="en-US" altLang="en-US" sz="2800" i="0" dirty="0">
                <a:effectLst/>
                <a:latin typeface="Liberation Sans" panose="020B0604020202020204" pitchFamily="34" charset="0"/>
              </a:rPr>
              <a:t>Inventory Errors</a:t>
            </a:r>
          </a:p>
        </p:txBody>
      </p:sp>
      <p:sp>
        <p:nvSpPr>
          <p:cNvPr id="283652" name="Text Box 5"/>
          <p:cNvSpPr txBox="1">
            <a:spLocks noChangeArrowheads="1"/>
          </p:cNvSpPr>
          <p:nvPr/>
        </p:nvSpPr>
        <p:spPr bwMode="auto">
          <a:xfrm>
            <a:off x="685800" y="2165350"/>
            <a:ext cx="7696200" cy="3203569"/>
          </a:xfrm>
          <a:prstGeom prst="rect">
            <a:avLst/>
          </a:prstGeom>
          <a:solidFill>
            <a:schemeClr val="bg1"/>
          </a:solidFill>
          <a:ln>
            <a:noFill/>
          </a:ln>
          <a:extLs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a:spAutoFit/>
          </a:bodyPr>
          <a:lstStyle>
            <a:lvl1pPr algn="ctr">
              <a:defRPr sz="2400">
                <a:solidFill>
                  <a:schemeClr val="tx1"/>
                </a:solidFill>
                <a:latin typeface="Times New Roman" pitchFamily="18" charset="0"/>
              </a:defRPr>
            </a:lvl1pPr>
            <a:lvl2pPr marL="692150" indent="-457200" algn="ctr">
              <a:defRPr sz="2400">
                <a:solidFill>
                  <a:schemeClr val="tx1"/>
                </a:solidFill>
                <a:latin typeface="Times New Roman" pitchFamily="18" charset="0"/>
              </a:defRPr>
            </a:lvl2pPr>
            <a:lvl3pPr marL="1143000" indent="-228600" algn="ctr">
              <a:defRPr sz="2400">
                <a:solidFill>
                  <a:schemeClr val="tx1"/>
                </a:solidFill>
                <a:latin typeface="Times New Roman" pitchFamily="18" charset="0"/>
              </a:defRPr>
            </a:lvl3pPr>
            <a:lvl4pPr marL="1600200" indent="-228600" algn="ctr">
              <a:defRPr sz="2400">
                <a:solidFill>
                  <a:schemeClr val="tx1"/>
                </a:solidFill>
                <a:latin typeface="Times New Roman" pitchFamily="18" charset="0"/>
              </a:defRPr>
            </a:lvl4pPr>
            <a:lvl5pPr marL="2057400" indent="-228600" algn="ctr">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lnSpc>
                <a:spcPct val="125000"/>
              </a:lnSpc>
              <a:spcBef>
                <a:spcPts val="1200"/>
              </a:spcBef>
              <a:spcAft>
                <a:spcPts val="0"/>
              </a:spcAft>
              <a:buSzPct val="80000"/>
            </a:pPr>
            <a:r>
              <a:rPr lang="en-US" altLang="en-US" i="0" dirty="0">
                <a:effectLst/>
                <a:latin typeface="Liberation Sans" panose="020B0604020202020204" pitchFamily="34" charset="0"/>
              </a:rPr>
              <a:t>Common Cause:</a:t>
            </a:r>
          </a:p>
          <a:p>
            <a:pPr lvl="1" algn="l">
              <a:lnSpc>
                <a:spcPct val="125000"/>
              </a:lnSpc>
              <a:spcBef>
                <a:spcPts val="1200"/>
              </a:spcBef>
              <a:spcAft>
                <a:spcPts val="0"/>
              </a:spcAft>
              <a:buClr>
                <a:srgbClr val="CC0000"/>
              </a:buClr>
              <a:buSzPct val="80000"/>
              <a:buFont typeface="Wingdings" pitchFamily="2" charset="2"/>
              <a:buChar char="u"/>
            </a:pPr>
            <a:r>
              <a:rPr lang="en-US" altLang="en-US" sz="2300" b="0" i="0" dirty="0">
                <a:effectLst/>
                <a:latin typeface="Liberation Sans" panose="020B0604020202020204" pitchFamily="34" charset="0"/>
              </a:rPr>
              <a:t>Failure to count or price inventory correctly. </a:t>
            </a:r>
          </a:p>
          <a:p>
            <a:pPr lvl="1" algn="l">
              <a:lnSpc>
                <a:spcPct val="125000"/>
              </a:lnSpc>
              <a:spcBef>
                <a:spcPts val="1200"/>
              </a:spcBef>
              <a:spcAft>
                <a:spcPts val="0"/>
              </a:spcAft>
              <a:buClr>
                <a:srgbClr val="CC0000"/>
              </a:buClr>
              <a:buSzPct val="80000"/>
              <a:buFont typeface="Wingdings" pitchFamily="2" charset="2"/>
              <a:buChar char="u"/>
            </a:pPr>
            <a:r>
              <a:rPr lang="en-US" altLang="en-US" sz="2300" b="0" i="0" dirty="0">
                <a:effectLst/>
                <a:latin typeface="Liberation Sans" panose="020B0604020202020204" pitchFamily="34" charset="0"/>
              </a:rPr>
              <a:t>Not properly recognizing the transfer of legal title to goods in transit.</a:t>
            </a:r>
          </a:p>
          <a:p>
            <a:pPr lvl="1" algn="l">
              <a:lnSpc>
                <a:spcPct val="125000"/>
              </a:lnSpc>
              <a:spcBef>
                <a:spcPts val="1200"/>
              </a:spcBef>
              <a:spcAft>
                <a:spcPts val="0"/>
              </a:spcAft>
              <a:buClr>
                <a:srgbClr val="CC0000"/>
              </a:buClr>
              <a:buSzPct val="80000"/>
              <a:buFont typeface="Wingdings" pitchFamily="2" charset="2"/>
              <a:buChar char="u"/>
            </a:pPr>
            <a:r>
              <a:rPr lang="en-US" altLang="en-US" sz="2300" b="0" i="0" dirty="0">
                <a:effectLst/>
                <a:latin typeface="Liberation Sans" panose="020B0604020202020204" pitchFamily="34" charset="0"/>
              </a:rPr>
              <a:t>Errors affect both the income statement and balance sheet.</a:t>
            </a:r>
          </a:p>
        </p:txBody>
      </p:sp>
      <p:sp>
        <p:nvSpPr>
          <p:cNvPr id="7" name="Isosceles Triangle 6"/>
          <p:cNvSpPr/>
          <p:nvPr/>
        </p:nvSpPr>
        <p:spPr bwMode="auto">
          <a:xfrm rot="5400000">
            <a:off x="1917401" y="616061"/>
            <a:ext cx="338931" cy="329406"/>
          </a:xfrm>
          <a:prstGeom prst="triangle">
            <a:avLst/>
          </a:prstGeom>
          <a:solidFill>
            <a:srgbClr val="003399"/>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sp>
        <p:nvSpPr>
          <p:cNvPr id="8" name="TextBox 7"/>
          <p:cNvSpPr txBox="1"/>
          <p:nvPr/>
        </p:nvSpPr>
        <p:spPr>
          <a:xfrm>
            <a:off x="228600" y="465160"/>
            <a:ext cx="173374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defPPr>
              <a:defRPr lang="en-US"/>
            </a:defPPr>
            <a:lvl1pPr algn="ctr">
              <a:spcBef>
                <a:spcPct val="50000"/>
              </a:spcBef>
              <a:defRPr i="0">
                <a:solidFill>
                  <a:srgbClr val="E20000"/>
                </a:solidFill>
                <a:effectLst/>
                <a:latin typeface="Arial" charset="0"/>
              </a:defRPr>
            </a:lvl1pPr>
            <a:lvl2pPr marL="742950" indent="-285750" algn="ctr">
              <a:defRPr sz="2400">
                <a:solidFill>
                  <a:schemeClr val="tx1"/>
                </a:solidFill>
                <a:latin typeface="Times New Roman" pitchFamily="18" charset="0"/>
              </a:defRPr>
            </a:lvl2pPr>
            <a:lvl3pPr marL="1143000" indent="-228600" algn="ctr">
              <a:defRPr sz="2400">
                <a:solidFill>
                  <a:schemeClr val="tx1"/>
                </a:solidFill>
                <a:latin typeface="Times New Roman" pitchFamily="18" charset="0"/>
              </a:defRPr>
            </a:lvl3pPr>
            <a:lvl4pPr marL="1600200" indent="-228600" algn="ctr">
              <a:defRPr sz="2400">
                <a:solidFill>
                  <a:schemeClr val="tx1"/>
                </a:solidFill>
                <a:latin typeface="Times New Roman" pitchFamily="18" charset="0"/>
              </a:defRPr>
            </a:lvl4pPr>
            <a:lvl5pPr marL="2057400" indent="-228600" algn="ctr">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sz="1800" b="1" dirty="0">
                <a:solidFill>
                  <a:srgbClr val="CC0000"/>
                </a:solidFill>
                <a:latin typeface="Liberation Sans" panose="020B0604020202020204" pitchFamily="34" charset="0"/>
              </a:rPr>
              <a:t>LEARNING OBJECTIVE</a:t>
            </a:r>
          </a:p>
        </p:txBody>
      </p:sp>
      <p:sp>
        <p:nvSpPr>
          <p:cNvPr id="9" name="Rounded Rectangle 8"/>
          <p:cNvSpPr/>
          <p:nvPr/>
        </p:nvSpPr>
        <p:spPr bwMode="auto">
          <a:xfrm>
            <a:off x="2956517" y="330348"/>
            <a:ext cx="5882683" cy="941945"/>
          </a:xfrm>
          <a:prstGeom prst="roundRect">
            <a:avLst/>
          </a:prstGeom>
          <a:solidFill>
            <a:srgbClr val="0066CC"/>
          </a:solidFill>
          <a:ln w="12700" cap="sq" cmpd="sng" algn="ctr">
            <a:noFill/>
            <a:prstDash val="solid"/>
            <a:round/>
            <a:headEnd type="none" w="sm" len="sm"/>
            <a:tailEnd type="none" w="sm" len="sm"/>
          </a:ln>
          <a:effectLst>
            <a:innerShdw blurRad="114300">
              <a:prstClr val="black"/>
            </a:innerShdw>
          </a:effectLst>
        </p:spPr>
        <p:txBody>
          <a:bodyPr vert="horz" wrap="square" lIns="91440" tIns="45720" rIns="91440" bIns="91440" numCol="1" rtlCol="0" anchor="ctr" anchorCtr="0" compatLnSpc="1">
            <a:prstTxWarp prst="textNoShape">
              <a:avLst/>
            </a:prstTxWarp>
            <a:noAutofit/>
          </a:bodyPr>
          <a:lstStyle/>
          <a:p>
            <a:pPr marL="53975">
              <a:lnSpc>
                <a:spcPct val="110000"/>
              </a:lnSpc>
            </a:pPr>
            <a:r>
              <a:rPr lang="en-US" sz="2000" i="0" dirty="0" smtClean="0">
                <a:solidFill>
                  <a:schemeClr val="accent3"/>
                </a:solidFill>
                <a:latin typeface="Liberation Sans" panose="020B0604020202020204" pitchFamily="34" charset="0"/>
              </a:rPr>
              <a:t>APPENDIX 6B: Indicate the effects of inventory errors on the financial statements.</a:t>
            </a:r>
            <a:endParaRPr lang="en-US" sz="2000" i="0" dirty="0">
              <a:solidFill>
                <a:schemeClr val="accent3"/>
              </a:solidFill>
              <a:latin typeface="Liberation Sans" panose="020B0604020202020204" pitchFamily="34" charset="0"/>
            </a:endParaRPr>
          </a:p>
        </p:txBody>
      </p:sp>
      <p:sp>
        <p:nvSpPr>
          <p:cNvPr id="10" name="TextBox 9"/>
          <p:cNvSpPr txBox="1"/>
          <p:nvPr/>
        </p:nvSpPr>
        <p:spPr>
          <a:xfrm>
            <a:off x="2210625" y="426570"/>
            <a:ext cx="669691" cy="707886"/>
          </a:xfrm>
          <a:prstGeom prst="rect">
            <a:avLst/>
          </a:prstGeom>
          <a:noFill/>
        </p:spPr>
        <p:txBody>
          <a:bodyPr wrap="square" rtlCol="0">
            <a:spAutoFit/>
          </a:bodyPr>
          <a:lstStyle/>
          <a:p>
            <a:pPr algn="ctr"/>
            <a:r>
              <a:rPr lang="en-US" sz="4000" b="1" i="0" dirty="0" smtClean="0">
                <a:solidFill>
                  <a:srgbClr val="CC0000"/>
                </a:solidFill>
                <a:effectLst/>
                <a:latin typeface="Liberation Sans" panose="020B0604020202020204" pitchFamily="34" charset="0"/>
              </a:rPr>
              <a:t>*5</a:t>
            </a:r>
            <a:endParaRPr lang="en-US" sz="4000" b="1" i="0" dirty="0">
              <a:solidFill>
                <a:srgbClr val="CC0000"/>
              </a:solidFill>
              <a:effectLst/>
              <a:latin typeface="Liberation Sans" panose="020B0604020202020204" pitchFamily="34" charset="0"/>
            </a:endParaRPr>
          </a:p>
        </p:txBody>
      </p:sp>
      <p:cxnSp>
        <p:nvCxnSpPr>
          <p:cNvPr id="11" name="Straight Connector 10"/>
          <p:cNvCxnSpPr/>
          <p:nvPr/>
        </p:nvCxnSpPr>
        <p:spPr bwMode="auto">
          <a:xfrm flipH="1">
            <a:off x="1905000" y="338012"/>
            <a:ext cx="1" cy="912801"/>
          </a:xfrm>
          <a:prstGeom prst="line">
            <a:avLst/>
          </a:prstGeom>
          <a:solidFill>
            <a:schemeClr val="accent1"/>
          </a:solidFill>
          <a:ln w="38100" cap="sq" cmpd="sng" algn="ctr">
            <a:solidFill>
              <a:schemeClr val="tx1"/>
            </a:solidFill>
            <a:prstDash val="solid"/>
            <a:round/>
            <a:headEnd type="none" w="sm" len="sm"/>
            <a:tailEnd type="none" w="sm" len="sm"/>
          </a:ln>
          <a:effectLst/>
        </p:spPr>
      </p:cxnSp>
      <p:sp>
        <p:nvSpPr>
          <p:cNvPr id="12"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5 </a:t>
            </a:r>
            <a:endParaRPr lang="en-US" altLang="en-US" dirty="0"/>
          </a:p>
        </p:txBody>
      </p:sp>
    </p:spTree>
  </p:cSld>
  <p:clrMapOvr>
    <a:masterClrMapping/>
  </p:clrMapOvr>
  <p:transition>
    <p:wipe dir="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700" name="Text Box 4"/>
          <p:cNvSpPr txBox="1">
            <a:spLocks noChangeArrowheads="1"/>
          </p:cNvSpPr>
          <p:nvPr/>
        </p:nvSpPr>
        <p:spPr bwMode="auto">
          <a:xfrm>
            <a:off x="609600" y="1295400"/>
            <a:ext cx="7924800" cy="977191"/>
          </a:xfrm>
          <a:prstGeom prst="rect">
            <a:avLst/>
          </a:prstGeom>
          <a:solidFill>
            <a:schemeClr val="bg1"/>
          </a:solidFill>
          <a:ln>
            <a:noFill/>
          </a:ln>
          <a:extLs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a:spAutoFit/>
          </a:bodyPr>
          <a:lstStyle>
            <a:lvl1pPr algn="ctr">
              <a:defRPr sz="2400">
                <a:solidFill>
                  <a:schemeClr val="tx1"/>
                </a:solidFill>
                <a:latin typeface="Times New Roman" pitchFamily="18" charset="0"/>
              </a:defRPr>
            </a:lvl1pPr>
            <a:lvl2pPr marL="742950" indent="-285750" algn="ctr">
              <a:defRPr sz="2400">
                <a:solidFill>
                  <a:schemeClr val="tx1"/>
                </a:solidFill>
                <a:latin typeface="Times New Roman" pitchFamily="18" charset="0"/>
              </a:defRPr>
            </a:lvl2pPr>
            <a:lvl3pPr marL="1143000" indent="-228600" algn="ctr">
              <a:defRPr sz="2400">
                <a:solidFill>
                  <a:schemeClr val="tx1"/>
                </a:solidFill>
                <a:latin typeface="Times New Roman" pitchFamily="18" charset="0"/>
              </a:defRPr>
            </a:lvl3pPr>
            <a:lvl4pPr marL="1600200" indent="-228600" algn="ctr">
              <a:defRPr sz="2400">
                <a:solidFill>
                  <a:schemeClr val="tx1"/>
                </a:solidFill>
                <a:latin typeface="Times New Roman" pitchFamily="18" charset="0"/>
              </a:defRPr>
            </a:lvl4pPr>
            <a:lvl5pPr marL="2057400" indent="-228600" algn="ctr">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lnSpc>
                <a:spcPct val="125000"/>
              </a:lnSpc>
              <a:spcBef>
                <a:spcPts val="1200"/>
              </a:spcBef>
              <a:spcAft>
                <a:spcPts val="0"/>
              </a:spcAft>
              <a:buSzPct val="80000"/>
            </a:pPr>
            <a:r>
              <a:rPr lang="en-US" altLang="en-US" sz="2300" b="0" i="0" dirty="0">
                <a:effectLst/>
                <a:latin typeface="Liberation Sans" panose="020B0604020202020204" pitchFamily="34" charset="0"/>
              </a:rPr>
              <a:t>Inventory errors affect the computation of cost of goods sold and net income.</a:t>
            </a:r>
          </a:p>
        </p:txBody>
      </p:sp>
      <p:pic>
        <p:nvPicPr>
          <p:cNvPr id="28570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667000"/>
            <a:ext cx="8534400" cy="948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rgbClr val="000000"/>
                </a:solidFill>
                <a:miter lim="800000"/>
                <a:headEnd type="none" w="sm" len="sm"/>
                <a:tailEnd type="none" w="sm" len="sm"/>
              </a14:hiddenLine>
            </a:ext>
          </a:extLst>
        </p:spPr>
      </p:pic>
      <p:sp>
        <p:nvSpPr>
          <p:cNvPr id="11"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12"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buSzPct val="80000"/>
            </a:pPr>
            <a:r>
              <a:rPr lang="en-US" altLang="en-US" sz="3200" i="0" dirty="0" smtClean="0">
                <a:solidFill>
                  <a:schemeClr val="tx2">
                    <a:lumMod val="50000"/>
                  </a:schemeClr>
                </a:solidFill>
                <a:effectLst/>
                <a:latin typeface="Liberation Sans" panose="020B0604020202020204" pitchFamily="34" charset="0"/>
              </a:rPr>
              <a:t>INCOME STATEMENT EFFECTS</a:t>
            </a:r>
            <a:endParaRPr lang="en-US" altLang="en-US" sz="3200" i="0" dirty="0">
              <a:solidFill>
                <a:schemeClr val="tx2">
                  <a:lumMod val="50000"/>
                </a:schemeClr>
              </a:solidFill>
              <a:effectLst/>
              <a:latin typeface="Liberation Sans" panose="020B0604020202020204" pitchFamily="34" charset="0"/>
            </a:endParaRPr>
          </a:p>
        </p:txBody>
      </p:sp>
      <p:pic>
        <p:nvPicPr>
          <p:cNvPr id="30310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962400"/>
            <a:ext cx="8534400" cy="1846043"/>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Rectangle 1"/>
          <p:cNvSpPr/>
          <p:nvPr/>
        </p:nvSpPr>
        <p:spPr>
          <a:xfrm>
            <a:off x="228600" y="5870995"/>
            <a:ext cx="4419600" cy="461665"/>
          </a:xfrm>
          <a:prstGeom prst="rect">
            <a:avLst/>
          </a:prstGeom>
          <a:noFill/>
          <a:ln w="28575" cap="sq" algn="ctr">
            <a:noFill/>
            <a:miter lim="800000"/>
            <a:headEnd/>
            <a:tailEnd/>
          </a:ln>
          <a:effectLst/>
        </p:spPr>
        <p:txBody>
          <a:bodyPr wrap="square">
            <a:spAutoFit/>
          </a:bodyPr>
          <a:lstStyle/>
          <a:p>
            <a:r>
              <a:rPr lang="en-US" sz="1200" i="0" dirty="0">
                <a:solidFill>
                  <a:schemeClr val="tx1"/>
                </a:solidFill>
                <a:effectLst/>
                <a:latin typeface="Liberation Sans" panose="020B0604020202020204" pitchFamily="34" charset="0"/>
              </a:rPr>
              <a:t>ILLUSTRATION 6B-2</a:t>
            </a:r>
          </a:p>
          <a:p>
            <a:r>
              <a:rPr lang="en-US" sz="1200" b="0" i="0" dirty="0">
                <a:solidFill>
                  <a:schemeClr val="tx1"/>
                </a:solidFill>
                <a:effectLst/>
                <a:latin typeface="Liberation Sans" panose="020B0604020202020204" pitchFamily="34" charset="0"/>
              </a:rPr>
              <a:t>Effects of inventory errors </a:t>
            </a:r>
            <a:r>
              <a:rPr lang="en-US" sz="1200" b="0" i="0" dirty="0" smtClean="0">
                <a:solidFill>
                  <a:schemeClr val="tx1"/>
                </a:solidFill>
                <a:effectLst/>
                <a:latin typeface="Liberation Sans" panose="020B0604020202020204" pitchFamily="34" charset="0"/>
              </a:rPr>
              <a:t>on current </a:t>
            </a:r>
            <a:r>
              <a:rPr lang="en-US" sz="1200" b="0" i="0" dirty="0">
                <a:solidFill>
                  <a:schemeClr val="tx1"/>
                </a:solidFill>
                <a:effectLst/>
                <a:latin typeface="Liberation Sans" panose="020B0604020202020204" pitchFamily="34" charset="0"/>
              </a:rPr>
              <a:t>year’s income statement</a:t>
            </a:r>
          </a:p>
        </p:txBody>
      </p:sp>
      <p:sp>
        <p:nvSpPr>
          <p:cNvPr id="3" name="Rectangle 2"/>
          <p:cNvSpPr/>
          <p:nvPr/>
        </p:nvSpPr>
        <p:spPr>
          <a:xfrm>
            <a:off x="6477000" y="2158624"/>
            <a:ext cx="2286000" cy="461665"/>
          </a:xfrm>
          <a:prstGeom prst="rect">
            <a:avLst/>
          </a:prstGeom>
          <a:noFill/>
          <a:ln w="28575" cap="sq" algn="ctr">
            <a:noFill/>
            <a:miter lim="800000"/>
            <a:headEnd/>
            <a:tailEnd/>
          </a:ln>
          <a:effectLst/>
        </p:spPr>
        <p:txBody>
          <a:bodyPr wrap="square">
            <a:spAutoFit/>
          </a:bodyPr>
          <a:lstStyle/>
          <a:p>
            <a:r>
              <a:rPr lang="en-US" sz="1200" i="0" dirty="0">
                <a:solidFill>
                  <a:schemeClr val="tx1"/>
                </a:solidFill>
                <a:effectLst/>
                <a:latin typeface="Liberation Sans" panose="020B0604020202020204" pitchFamily="34" charset="0"/>
              </a:rPr>
              <a:t>ILLUSTRATION 6B-1</a:t>
            </a:r>
          </a:p>
          <a:p>
            <a:r>
              <a:rPr lang="en-US" sz="1200" b="0" i="0" dirty="0">
                <a:solidFill>
                  <a:schemeClr val="tx1"/>
                </a:solidFill>
                <a:effectLst/>
                <a:latin typeface="Liberation Sans" panose="020B0604020202020204" pitchFamily="34" charset="0"/>
              </a:rPr>
              <a:t>Formula for cost of goods sold</a:t>
            </a:r>
          </a:p>
        </p:txBody>
      </p:sp>
      <p:sp>
        <p:nvSpPr>
          <p:cNvPr id="9"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5 </a:t>
            </a:r>
            <a:endParaRPr lang="en-US" altLang="en-US" dirty="0"/>
          </a:p>
        </p:txBody>
      </p:sp>
    </p:spTree>
  </p:cSld>
  <p:clrMapOvr>
    <a:masterClrMapping/>
  </p:clrMapOvr>
  <p:transition>
    <p:wipe dir="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8" name="Text Box 4"/>
          <p:cNvSpPr txBox="1">
            <a:spLocks noChangeArrowheads="1"/>
          </p:cNvSpPr>
          <p:nvPr/>
        </p:nvSpPr>
        <p:spPr bwMode="auto">
          <a:xfrm>
            <a:off x="609600" y="1295400"/>
            <a:ext cx="7772400" cy="4492384"/>
          </a:xfrm>
          <a:prstGeom prst="rect">
            <a:avLst/>
          </a:prstGeom>
          <a:solidFill>
            <a:schemeClr val="bg1"/>
          </a:solidFill>
          <a:ln>
            <a:noFill/>
          </a:ln>
          <a:extLs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a:spAutoFit/>
          </a:bodyPr>
          <a:lstStyle>
            <a:lvl1pPr algn="ctr">
              <a:defRPr sz="2400">
                <a:solidFill>
                  <a:schemeClr val="tx1"/>
                </a:solidFill>
                <a:latin typeface="Times New Roman" pitchFamily="18" charset="0"/>
              </a:defRPr>
            </a:lvl1pPr>
            <a:lvl2pPr marL="692150" indent="-457200" algn="ctr">
              <a:defRPr sz="2400">
                <a:solidFill>
                  <a:schemeClr val="tx1"/>
                </a:solidFill>
                <a:latin typeface="Times New Roman" pitchFamily="18" charset="0"/>
              </a:defRPr>
            </a:lvl2pPr>
            <a:lvl3pPr marL="1143000" indent="-228600" algn="ctr">
              <a:defRPr sz="2400">
                <a:solidFill>
                  <a:schemeClr val="tx1"/>
                </a:solidFill>
                <a:latin typeface="Times New Roman" pitchFamily="18" charset="0"/>
              </a:defRPr>
            </a:lvl3pPr>
            <a:lvl4pPr marL="1600200" indent="-228600" algn="ctr">
              <a:defRPr sz="2400">
                <a:solidFill>
                  <a:schemeClr val="tx1"/>
                </a:solidFill>
                <a:latin typeface="Times New Roman" pitchFamily="18" charset="0"/>
              </a:defRPr>
            </a:lvl4pPr>
            <a:lvl5pPr marL="2057400" indent="-228600" algn="ctr">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lnSpc>
                <a:spcPct val="125000"/>
              </a:lnSpc>
              <a:spcBef>
                <a:spcPts val="1200"/>
              </a:spcBef>
              <a:spcAft>
                <a:spcPts val="0"/>
              </a:spcAft>
              <a:buSzPct val="80000"/>
            </a:pPr>
            <a:r>
              <a:rPr lang="en-US" altLang="en-US" sz="2300" b="0" i="0" dirty="0">
                <a:effectLst/>
                <a:latin typeface="Liberation Sans" panose="020B0604020202020204" pitchFamily="34" charset="0"/>
              </a:rPr>
              <a:t>Inventory errors affect the computation of cost of goods sold and net income </a:t>
            </a:r>
            <a:r>
              <a:rPr lang="en-US" altLang="en-US" sz="2300" i="0" dirty="0">
                <a:effectLst/>
                <a:latin typeface="Liberation Sans" panose="020B0604020202020204" pitchFamily="34" charset="0"/>
              </a:rPr>
              <a:t>in two periods</a:t>
            </a:r>
            <a:r>
              <a:rPr lang="en-US" altLang="en-US" sz="2300" b="0" i="0" dirty="0">
                <a:effectLst/>
                <a:latin typeface="Liberation Sans" panose="020B0604020202020204" pitchFamily="34" charset="0"/>
              </a:rPr>
              <a:t>.</a:t>
            </a:r>
          </a:p>
          <a:p>
            <a:pPr lvl="1" algn="l">
              <a:lnSpc>
                <a:spcPct val="125000"/>
              </a:lnSpc>
              <a:spcBef>
                <a:spcPts val="1200"/>
              </a:spcBef>
              <a:spcAft>
                <a:spcPts val="0"/>
              </a:spcAft>
              <a:buClr>
                <a:srgbClr val="CC0000"/>
              </a:buClr>
              <a:buSzPct val="80000"/>
              <a:buFont typeface="Wingdings" pitchFamily="2" charset="2"/>
              <a:buChar char="u"/>
            </a:pPr>
            <a:r>
              <a:rPr lang="en-US" altLang="en-US" sz="2300" b="0" i="0" dirty="0">
                <a:effectLst/>
                <a:latin typeface="Liberation Sans" panose="020B0604020202020204" pitchFamily="34" charset="0"/>
              </a:rPr>
              <a:t>An </a:t>
            </a:r>
            <a:r>
              <a:rPr lang="en-US" altLang="en-US" sz="2200" b="0" i="0" dirty="0">
                <a:effectLst/>
                <a:latin typeface="Liberation Sans" panose="020B0604020202020204" pitchFamily="34" charset="0"/>
              </a:rPr>
              <a:t>error in ending inventory of the current period will have a </a:t>
            </a:r>
            <a:r>
              <a:rPr lang="en-US" altLang="en-US" sz="2200" i="0" dirty="0">
                <a:effectLst/>
                <a:latin typeface="Liberation Sans" panose="020B0604020202020204" pitchFamily="34" charset="0"/>
              </a:rPr>
              <a:t>reverse effect on net income of the next accounting period</a:t>
            </a:r>
            <a:r>
              <a:rPr lang="en-US" altLang="en-US" sz="2200" b="0" i="0" dirty="0">
                <a:effectLst/>
                <a:latin typeface="Liberation Sans" panose="020B0604020202020204" pitchFamily="34" charset="0"/>
              </a:rPr>
              <a:t>.</a:t>
            </a:r>
          </a:p>
          <a:p>
            <a:pPr lvl="1" algn="l">
              <a:lnSpc>
                <a:spcPct val="125000"/>
              </a:lnSpc>
              <a:spcBef>
                <a:spcPts val="1200"/>
              </a:spcBef>
              <a:spcAft>
                <a:spcPts val="0"/>
              </a:spcAft>
              <a:buClr>
                <a:srgbClr val="CC0000"/>
              </a:buClr>
              <a:buSzPct val="80000"/>
              <a:buFont typeface="Wingdings" pitchFamily="2" charset="2"/>
              <a:buChar char="u"/>
            </a:pPr>
            <a:r>
              <a:rPr lang="en-US" altLang="en-US" sz="2200" b="0" i="0" dirty="0">
                <a:effectLst/>
                <a:latin typeface="Liberation Sans" panose="020B0604020202020204" pitchFamily="34" charset="0"/>
              </a:rPr>
              <a:t>Over the two years, the total net income is correct because the errors </a:t>
            </a:r>
            <a:r>
              <a:rPr lang="en-US" altLang="en-US" sz="2200" i="0" dirty="0">
                <a:effectLst/>
                <a:latin typeface="Liberation Sans" panose="020B0604020202020204" pitchFamily="34" charset="0"/>
              </a:rPr>
              <a:t>offset each other</a:t>
            </a:r>
            <a:r>
              <a:rPr lang="en-US" altLang="en-US" sz="2200" b="0" i="0" dirty="0">
                <a:effectLst/>
                <a:latin typeface="Liberation Sans" panose="020B0604020202020204" pitchFamily="34" charset="0"/>
              </a:rPr>
              <a:t>.</a:t>
            </a:r>
          </a:p>
          <a:p>
            <a:pPr lvl="1" algn="l">
              <a:lnSpc>
                <a:spcPct val="125000"/>
              </a:lnSpc>
              <a:spcBef>
                <a:spcPts val="1200"/>
              </a:spcBef>
              <a:spcAft>
                <a:spcPts val="0"/>
              </a:spcAft>
              <a:buClr>
                <a:srgbClr val="CC0000"/>
              </a:buClr>
              <a:buSzPct val="80000"/>
              <a:buFont typeface="Wingdings" pitchFamily="2" charset="2"/>
              <a:buChar char="u"/>
            </a:pPr>
            <a:r>
              <a:rPr lang="en-US" altLang="en-US" sz="2200" b="0" i="0" dirty="0">
                <a:effectLst/>
                <a:latin typeface="Liberation Sans" panose="020B0604020202020204" pitchFamily="34" charset="0"/>
              </a:rPr>
              <a:t>Ending inventory depends entirely on the accuracy of taking and costing the inventory.</a:t>
            </a:r>
          </a:p>
        </p:txBody>
      </p:sp>
      <p:sp>
        <p:nvSpPr>
          <p:cNvPr id="7"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8"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buSzPct val="80000"/>
            </a:pPr>
            <a:r>
              <a:rPr lang="en-US" altLang="en-US" sz="3200" i="0" dirty="0" smtClean="0">
                <a:solidFill>
                  <a:schemeClr val="tx2">
                    <a:lumMod val="50000"/>
                  </a:schemeClr>
                </a:solidFill>
                <a:effectLst/>
                <a:latin typeface="Liberation Sans" panose="020B0604020202020204" pitchFamily="34" charset="0"/>
              </a:rPr>
              <a:t>INCOME STATEMENT EFFECTS</a:t>
            </a:r>
            <a:endParaRPr lang="en-US" altLang="en-US" sz="3200" i="0" dirty="0">
              <a:solidFill>
                <a:schemeClr val="tx2">
                  <a:lumMod val="50000"/>
                </a:schemeClr>
              </a:solidFill>
              <a:effectLst/>
              <a:latin typeface="Liberation Sans" panose="020B0604020202020204" pitchFamily="34" charset="0"/>
            </a:endParaRPr>
          </a:p>
        </p:txBody>
      </p:sp>
      <p:sp>
        <p:nvSpPr>
          <p:cNvPr id="5"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5 </a:t>
            </a:r>
            <a:endParaRPr lang="en-US" altLang="en-US" dirty="0"/>
          </a:p>
        </p:txBody>
      </p:sp>
    </p:spTree>
  </p:cSld>
  <p:clrMapOvr>
    <a:masterClrMapping/>
  </p:clrMapOvr>
  <p:transition>
    <p:wipe dir="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9796" name="Object 6"/>
          <p:cNvGraphicFramePr>
            <a:graphicFrameLocks noChangeAspect="1"/>
          </p:cNvGraphicFramePr>
          <p:nvPr>
            <p:extLst>
              <p:ext uri="{D42A27DB-BD31-4B8C-83A1-F6EECF244321}">
                <p14:modId xmlns:p14="http://schemas.microsoft.com/office/powerpoint/2010/main" val="3879882513"/>
              </p:ext>
            </p:extLst>
          </p:nvPr>
        </p:nvGraphicFramePr>
        <p:xfrm>
          <a:off x="609600" y="1295400"/>
          <a:ext cx="7924800" cy="3854450"/>
        </p:xfrm>
        <a:graphic>
          <a:graphicData uri="http://schemas.openxmlformats.org/presentationml/2006/ole">
            <mc:AlternateContent xmlns:mc="http://schemas.openxmlformats.org/markup-compatibility/2006">
              <mc:Choice xmlns:v="urn:schemas-microsoft-com:vml" Requires="v">
                <p:oleObj spid="_x0000_s289950" name="Worksheet" r:id="rId5" imgW="4591154" imgH="2390802" progId="Excel.Sheet.8">
                  <p:embed/>
                </p:oleObj>
              </mc:Choice>
              <mc:Fallback>
                <p:oleObj name="Worksheet" r:id="rId5" imgW="4591154" imgH="2390802" progId="Excel.Sheet.8">
                  <p:embed/>
                  <p:pic>
                    <p:nvPicPr>
                      <p:cNvPr id="0" name="Object 6"/>
                      <p:cNvPicPr>
                        <a:picLocks noChangeAspect="1" noChangeArrowheads="1"/>
                      </p:cNvPicPr>
                      <p:nvPr/>
                    </p:nvPicPr>
                    <p:blipFill>
                      <a:blip r:embed="rId6"/>
                      <a:srcRect/>
                      <a:stretch>
                        <a:fillRect/>
                      </a:stretch>
                    </p:blipFill>
                    <p:spPr bwMode="auto">
                      <a:xfrm>
                        <a:off x="609600" y="1295400"/>
                        <a:ext cx="7924800" cy="385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89797" name="Text Box 7"/>
          <p:cNvSpPr txBox="1">
            <a:spLocks noChangeArrowheads="1"/>
          </p:cNvSpPr>
          <p:nvPr/>
        </p:nvSpPr>
        <p:spPr bwMode="auto">
          <a:xfrm>
            <a:off x="3657600" y="5422900"/>
            <a:ext cx="19050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lgn="ctr">
              <a:defRPr sz="2400">
                <a:solidFill>
                  <a:schemeClr val="tx1"/>
                </a:solidFill>
                <a:latin typeface="Times New Roman" pitchFamily="18" charset="0"/>
              </a:defRPr>
            </a:lvl1pPr>
            <a:lvl2pPr marL="742950" indent="-285750" algn="ctr">
              <a:defRPr sz="2400">
                <a:solidFill>
                  <a:schemeClr val="tx1"/>
                </a:solidFill>
                <a:latin typeface="Times New Roman" pitchFamily="18" charset="0"/>
              </a:defRPr>
            </a:lvl2pPr>
            <a:lvl3pPr marL="1143000" indent="-228600" algn="ctr">
              <a:defRPr sz="2400">
                <a:solidFill>
                  <a:schemeClr val="tx1"/>
                </a:solidFill>
                <a:latin typeface="Times New Roman" pitchFamily="18" charset="0"/>
              </a:defRPr>
            </a:lvl3pPr>
            <a:lvl4pPr marL="1600200" indent="-228600" algn="ctr">
              <a:defRPr sz="2400">
                <a:solidFill>
                  <a:schemeClr val="tx1"/>
                </a:solidFill>
                <a:latin typeface="Times New Roman" pitchFamily="18" charset="0"/>
              </a:defRPr>
            </a:lvl4pPr>
            <a:lvl5pPr marL="2057400" indent="-228600" algn="ctr">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sz="1600" i="0" dirty="0">
                <a:solidFill>
                  <a:srgbClr val="CC0000"/>
                </a:solidFill>
                <a:effectLst/>
                <a:latin typeface="Liberation Sans" panose="020B0604020202020204" pitchFamily="34" charset="0"/>
              </a:rPr>
              <a:t>($3,000)</a:t>
            </a:r>
          </a:p>
          <a:p>
            <a:r>
              <a:rPr lang="en-US" altLang="en-US" sz="1600" i="0" dirty="0">
                <a:effectLst/>
                <a:latin typeface="Liberation Sans" panose="020B0604020202020204" pitchFamily="34" charset="0"/>
              </a:rPr>
              <a:t>Net Income understated</a:t>
            </a:r>
          </a:p>
        </p:txBody>
      </p:sp>
      <p:sp>
        <p:nvSpPr>
          <p:cNvPr id="289798" name="Text Box 9"/>
          <p:cNvSpPr txBox="1">
            <a:spLocks noChangeArrowheads="1"/>
          </p:cNvSpPr>
          <p:nvPr/>
        </p:nvSpPr>
        <p:spPr bwMode="auto">
          <a:xfrm>
            <a:off x="6324600" y="5423848"/>
            <a:ext cx="19050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lgn="ctr">
              <a:defRPr sz="2400">
                <a:solidFill>
                  <a:schemeClr val="tx1"/>
                </a:solidFill>
                <a:latin typeface="Times New Roman" pitchFamily="18" charset="0"/>
              </a:defRPr>
            </a:lvl1pPr>
            <a:lvl2pPr marL="742950" indent="-285750" algn="ctr">
              <a:defRPr sz="2400">
                <a:solidFill>
                  <a:schemeClr val="tx1"/>
                </a:solidFill>
                <a:latin typeface="Times New Roman" pitchFamily="18" charset="0"/>
              </a:defRPr>
            </a:lvl2pPr>
            <a:lvl3pPr marL="1143000" indent="-228600" algn="ctr">
              <a:defRPr sz="2400">
                <a:solidFill>
                  <a:schemeClr val="tx1"/>
                </a:solidFill>
                <a:latin typeface="Times New Roman" pitchFamily="18" charset="0"/>
              </a:defRPr>
            </a:lvl3pPr>
            <a:lvl4pPr marL="1600200" indent="-228600" algn="ctr">
              <a:defRPr sz="2400">
                <a:solidFill>
                  <a:schemeClr val="tx1"/>
                </a:solidFill>
                <a:latin typeface="Times New Roman" pitchFamily="18" charset="0"/>
              </a:defRPr>
            </a:lvl4pPr>
            <a:lvl5pPr marL="2057400" indent="-228600" algn="ctr">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sz="1600" i="0" dirty="0">
                <a:effectLst/>
                <a:latin typeface="Liberation Sans" panose="020B0604020202020204" pitchFamily="34" charset="0"/>
              </a:rPr>
              <a:t>$3,000</a:t>
            </a:r>
          </a:p>
          <a:p>
            <a:r>
              <a:rPr lang="en-US" altLang="en-US" sz="1600" i="0" dirty="0">
                <a:effectLst/>
                <a:latin typeface="Liberation Sans" panose="020B0604020202020204" pitchFamily="34" charset="0"/>
              </a:rPr>
              <a:t>Net Income overstated</a:t>
            </a:r>
          </a:p>
        </p:txBody>
      </p:sp>
      <p:sp>
        <p:nvSpPr>
          <p:cNvPr id="289799" name="AutoShape 10"/>
          <p:cNvSpPr>
            <a:spLocks/>
          </p:cNvSpPr>
          <p:nvPr/>
        </p:nvSpPr>
        <p:spPr bwMode="auto">
          <a:xfrm rot="5400000">
            <a:off x="4495800" y="3962400"/>
            <a:ext cx="228600" cy="2514600"/>
          </a:xfrm>
          <a:prstGeom prst="rightBrace">
            <a:avLst>
              <a:gd name="adj1" fmla="val 91667"/>
              <a:gd name="adj2" fmla="val 50000"/>
            </a:avLst>
          </a:prstGeom>
          <a:noFill/>
          <a:ln w="38100" cap="sq">
            <a:solidFill>
              <a:srgbClr val="CC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lgn="ctr">
              <a:defRPr sz="2400">
                <a:solidFill>
                  <a:schemeClr val="tx1"/>
                </a:solidFill>
                <a:latin typeface="Times New Roman" pitchFamily="18" charset="0"/>
              </a:defRPr>
            </a:lvl1pPr>
            <a:lvl2pPr marL="742950" indent="-285750" algn="ctr">
              <a:defRPr sz="2400">
                <a:solidFill>
                  <a:schemeClr val="tx1"/>
                </a:solidFill>
                <a:latin typeface="Times New Roman" pitchFamily="18" charset="0"/>
              </a:defRPr>
            </a:lvl2pPr>
            <a:lvl3pPr marL="1143000" indent="-228600" algn="ctr">
              <a:defRPr sz="2400">
                <a:solidFill>
                  <a:schemeClr val="tx1"/>
                </a:solidFill>
                <a:latin typeface="Times New Roman" pitchFamily="18" charset="0"/>
              </a:defRPr>
            </a:lvl3pPr>
            <a:lvl4pPr marL="1600200" indent="-228600" algn="ctr">
              <a:defRPr sz="2400">
                <a:solidFill>
                  <a:schemeClr val="tx1"/>
                </a:solidFill>
                <a:latin typeface="Times New Roman" pitchFamily="18" charset="0"/>
              </a:defRPr>
            </a:lvl4pPr>
            <a:lvl5pPr marL="2057400" indent="-228600" algn="ctr">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en-US" sz="2000" b="0" i="0" dirty="0">
              <a:effectLst/>
              <a:latin typeface="Liberation Sans" panose="020B0604020202020204" pitchFamily="34" charset="0"/>
            </a:endParaRPr>
          </a:p>
        </p:txBody>
      </p:sp>
      <p:sp>
        <p:nvSpPr>
          <p:cNvPr id="289800" name="AutoShape 11"/>
          <p:cNvSpPr>
            <a:spLocks/>
          </p:cNvSpPr>
          <p:nvPr/>
        </p:nvSpPr>
        <p:spPr bwMode="auto">
          <a:xfrm rot="5400000">
            <a:off x="7162800" y="3962400"/>
            <a:ext cx="228600" cy="2514600"/>
          </a:xfrm>
          <a:prstGeom prst="rightBrace">
            <a:avLst>
              <a:gd name="adj1" fmla="val 91667"/>
              <a:gd name="adj2" fmla="val 50000"/>
            </a:avLst>
          </a:prstGeom>
          <a:noFill/>
          <a:ln w="38100" cap="sq">
            <a:solidFill>
              <a:srgbClr val="CC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lgn="ctr">
              <a:defRPr sz="2400">
                <a:solidFill>
                  <a:schemeClr val="tx1"/>
                </a:solidFill>
                <a:latin typeface="Times New Roman" pitchFamily="18" charset="0"/>
              </a:defRPr>
            </a:lvl1pPr>
            <a:lvl2pPr marL="742950" indent="-285750" algn="ctr">
              <a:defRPr sz="2400">
                <a:solidFill>
                  <a:schemeClr val="tx1"/>
                </a:solidFill>
                <a:latin typeface="Times New Roman" pitchFamily="18" charset="0"/>
              </a:defRPr>
            </a:lvl2pPr>
            <a:lvl3pPr marL="1143000" indent="-228600" algn="ctr">
              <a:defRPr sz="2400">
                <a:solidFill>
                  <a:schemeClr val="tx1"/>
                </a:solidFill>
                <a:latin typeface="Times New Roman" pitchFamily="18" charset="0"/>
              </a:defRPr>
            </a:lvl3pPr>
            <a:lvl4pPr marL="1600200" indent="-228600" algn="ctr">
              <a:defRPr sz="2400">
                <a:solidFill>
                  <a:schemeClr val="tx1"/>
                </a:solidFill>
                <a:latin typeface="Times New Roman" pitchFamily="18" charset="0"/>
              </a:defRPr>
            </a:lvl4pPr>
            <a:lvl5pPr marL="2057400" indent="-228600" algn="ctr">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en-US" sz="2000" b="0" i="0" dirty="0">
              <a:effectLst/>
              <a:latin typeface="Liberation Sans" panose="020B0604020202020204" pitchFamily="34" charset="0"/>
            </a:endParaRPr>
          </a:p>
        </p:txBody>
      </p:sp>
      <p:sp>
        <p:nvSpPr>
          <p:cNvPr id="289801" name="Rectangle 12"/>
          <p:cNvSpPr>
            <a:spLocks noChangeArrowheads="1"/>
          </p:cNvSpPr>
          <p:nvPr/>
        </p:nvSpPr>
        <p:spPr bwMode="auto">
          <a:xfrm>
            <a:off x="486484" y="5302107"/>
            <a:ext cx="2456033" cy="946293"/>
          </a:xfrm>
          <a:prstGeom prst="rect">
            <a:avLst/>
          </a:prstGeom>
          <a:solidFill>
            <a:srgbClr val="F6E27C"/>
          </a:solidFill>
          <a:ln w="28575" cap="sq">
            <a:solidFill>
              <a:schemeClr val="tx1"/>
            </a:solidFill>
            <a:miter lim="800000"/>
            <a:headEnd type="none" w="sm" len="sm"/>
            <a:tailEnd type="none" w="sm" len="sm"/>
          </a:ln>
        </p:spPr>
        <p:txBody>
          <a:bodyPr>
            <a:spAutoFit/>
          </a:bodyPr>
          <a:lstStyle>
            <a:lvl1pPr algn="ctr">
              <a:defRPr sz="2400">
                <a:solidFill>
                  <a:schemeClr val="tx1"/>
                </a:solidFill>
                <a:latin typeface="Times New Roman" pitchFamily="18" charset="0"/>
              </a:defRPr>
            </a:lvl1pPr>
            <a:lvl2pPr marL="742950" indent="-285750" algn="ctr">
              <a:defRPr sz="2400">
                <a:solidFill>
                  <a:schemeClr val="tx1"/>
                </a:solidFill>
                <a:latin typeface="Times New Roman" pitchFamily="18" charset="0"/>
              </a:defRPr>
            </a:lvl2pPr>
            <a:lvl3pPr marL="1143000" indent="-228600" algn="ctr">
              <a:defRPr sz="2400">
                <a:solidFill>
                  <a:schemeClr val="tx1"/>
                </a:solidFill>
                <a:latin typeface="Times New Roman" pitchFamily="18" charset="0"/>
              </a:defRPr>
            </a:lvl3pPr>
            <a:lvl4pPr marL="1600200" indent="-228600" algn="ctr">
              <a:defRPr sz="2400">
                <a:solidFill>
                  <a:schemeClr val="tx1"/>
                </a:solidFill>
                <a:latin typeface="Times New Roman" pitchFamily="18" charset="0"/>
              </a:defRPr>
            </a:lvl4pPr>
            <a:lvl5pPr marL="2057400" indent="-228600" algn="ctr">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1800" b="0" i="0" dirty="0">
                <a:effectLst/>
                <a:latin typeface="Liberation Sans" panose="020B0604020202020204" pitchFamily="34" charset="0"/>
              </a:rPr>
              <a:t>Combined income for </a:t>
            </a:r>
            <a:r>
              <a:rPr lang="en-US" altLang="en-US" sz="1800" b="0" i="0" dirty="0" smtClean="0">
                <a:effectLst/>
                <a:latin typeface="Liberation Sans" panose="020B0604020202020204" pitchFamily="34" charset="0"/>
              </a:rPr>
              <a:t>2-year </a:t>
            </a:r>
            <a:r>
              <a:rPr lang="en-US" altLang="en-US" sz="1800" b="0" i="0" dirty="0">
                <a:effectLst/>
                <a:latin typeface="Liberation Sans" panose="020B0604020202020204" pitchFamily="34" charset="0"/>
              </a:rPr>
              <a:t>period is correct.</a:t>
            </a:r>
          </a:p>
        </p:txBody>
      </p:sp>
      <p:sp>
        <p:nvSpPr>
          <p:cNvPr id="289802" name="Text Box 13"/>
          <p:cNvSpPr txBox="1">
            <a:spLocks noChangeArrowheads="1"/>
          </p:cNvSpPr>
          <p:nvPr/>
        </p:nvSpPr>
        <p:spPr bwMode="auto">
          <a:xfrm>
            <a:off x="288856" y="1170296"/>
            <a:ext cx="2646559" cy="643766"/>
          </a:xfrm>
          <a:prstGeom prst="rect">
            <a:avLst/>
          </a:prstGeom>
          <a:noFill/>
          <a:ln w="28575" cap="sq" algn="ctr">
            <a:noFill/>
            <a:miter lim="800000"/>
            <a:headEnd/>
            <a:tailEnd/>
          </a:ln>
          <a:effectLst/>
          <a:extLst/>
        </p:spPr>
        <p:txBody>
          <a:bodyPr wrap="square">
            <a:spAutoFit/>
          </a:bodyPr>
          <a:lstStyle>
            <a:defPPr>
              <a:defRPr lang="en-US"/>
            </a:defPPr>
            <a:lvl1pPr>
              <a:defRPr sz="1200" i="0">
                <a:solidFill>
                  <a:schemeClr val="tx1"/>
                </a:solidFill>
                <a:effectLst/>
                <a:latin typeface="Liberation Sans" panose="020B0604020202020204" pitchFamily="34" charset="0"/>
              </a:defRPr>
            </a:lvl1pPr>
          </a:lstStyle>
          <a:p>
            <a:r>
              <a:rPr lang="en-US" dirty="0"/>
              <a:t>ILLUSTRATION 6B-3</a:t>
            </a:r>
          </a:p>
          <a:p>
            <a:r>
              <a:rPr lang="en-US" b="0" dirty="0"/>
              <a:t>Effects of inventory errors on two</a:t>
            </a:r>
          </a:p>
          <a:p>
            <a:r>
              <a:rPr lang="en-US" b="0" dirty="0"/>
              <a:t>years’ income statements</a:t>
            </a:r>
            <a:endParaRPr lang="en-US" altLang="en-US" b="0" dirty="0"/>
          </a:p>
        </p:txBody>
      </p:sp>
      <p:sp>
        <p:nvSpPr>
          <p:cNvPr id="12"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13"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buSzPct val="80000"/>
            </a:pPr>
            <a:r>
              <a:rPr lang="en-US" altLang="en-US" sz="3200" i="0" dirty="0" smtClean="0">
                <a:solidFill>
                  <a:schemeClr val="tx2">
                    <a:lumMod val="50000"/>
                  </a:schemeClr>
                </a:solidFill>
                <a:effectLst/>
                <a:latin typeface="Liberation Sans" panose="020B0604020202020204" pitchFamily="34" charset="0"/>
              </a:rPr>
              <a:t>INCOME STATEMENT EFFECTS</a:t>
            </a:r>
            <a:endParaRPr lang="en-US" altLang="en-US" sz="3200" i="0" dirty="0">
              <a:solidFill>
                <a:schemeClr val="tx2">
                  <a:lumMod val="50000"/>
                </a:schemeClr>
              </a:solidFill>
              <a:effectLst/>
              <a:latin typeface="Liberation Sans" panose="020B0604020202020204" pitchFamily="34" charset="0"/>
            </a:endParaRPr>
          </a:p>
        </p:txBody>
      </p:sp>
      <p:sp>
        <p:nvSpPr>
          <p:cNvPr id="2" name="Left-Right-Up Arrow 1"/>
          <p:cNvSpPr/>
          <p:nvPr/>
        </p:nvSpPr>
        <p:spPr bwMode="auto">
          <a:xfrm rot="10800000">
            <a:off x="5329996" y="5458276"/>
            <a:ext cx="1227208" cy="618718"/>
          </a:xfrm>
          <a:prstGeom prst="leftRightUpArrow">
            <a:avLst/>
          </a:prstGeom>
          <a:solidFill>
            <a:srgbClr val="CC0000"/>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15" name="Text Box 9"/>
          <p:cNvSpPr txBox="1">
            <a:spLocks noChangeArrowheads="1"/>
          </p:cNvSpPr>
          <p:nvPr/>
        </p:nvSpPr>
        <p:spPr bwMode="auto">
          <a:xfrm>
            <a:off x="4993944" y="6289344"/>
            <a:ext cx="1905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lgn="ctr">
              <a:defRPr sz="2400">
                <a:solidFill>
                  <a:schemeClr val="tx1"/>
                </a:solidFill>
                <a:latin typeface="Times New Roman" pitchFamily="18" charset="0"/>
              </a:defRPr>
            </a:lvl1pPr>
            <a:lvl2pPr marL="742950" indent="-285750" algn="ctr">
              <a:defRPr sz="2400">
                <a:solidFill>
                  <a:schemeClr val="tx1"/>
                </a:solidFill>
                <a:latin typeface="Times New Roman" pitchFamily="18" charset="0"/>
              </a:defRPr>
            </a:lvl2pPr>
            <a:lvl3pPr marL="1143000" indent="-228600" algn="ctr">
              <a:defRPr sz="2400">
                <a:solidFill>
                  <a:schemeClr val="tx1"/>
                </a:solidFill>
                <a:latin typeface="Times New Roman" pitchFamily="18" charset="0"/>
              </a:defRPr>
            </a:lvl3pPr>
            <a:lvl4pPr marL="1600200" indent="-228600" algn="ctr">
              <a:defRPr sz="2400">
                <a:solidFill>
                  <a:schemeClr val="tx1"/>
                </a:solidFill>
                <a:latin typeface="Times New Roman" pitchFamily="18" charset="0"/>
              </a:defRPr>
            </a:lvl4pPr>
            <a:lvl5pPr marL="2057400" indent="-228600" algn="ctr">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sz="1600" i="0" dirty="0" smtClean="0">
                <a:solidFill>
                  <a:srgbClr val="CC0000"/>
                </a:solidFill>
                <a:effectLst/>
                <a:latin typeface="Liberation Sans" panose="020B0604020202020204" pitchFamily="34" charset="0"/>
              </a:rPr>
              <a:t>Errors Cancel</a:t>
            </a:r>
            <a:endParaRPr lang="en-US" altLang="en-US" sz="1600" i="0" dirty="0">
              <a:solidFill>
                <a:srgbClr val="CC0000"/>
              </a:solidFill>
              <a:effectLst/>
              <a:latin typeface="Liberation Sans" panose="020B0604020202020204" pitchFamily="34" charset="0"/>
            </a:endParaRPr>
          </a:p>
        </p:txBody>
      </p:sp>
      <p:sp>
        <p:nvSpPr>
          <p:cNvPr id="14"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5 </a:t>
            </a:r>
            <a:endParaRPr lang="en-US" altLang="en-US" dirty="0"/>
          </a:p>
        </p:txBody>
      </p:sp>
    </p:spTree>
  </p:cSld>
  <p:clrMapOvr>
    <a:masterClrMapping/>
  </p:clrMapOvr>
  <p:transition>
    <p:wipe dir="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1"/>
          <p:cNvSpPr>
            <a:spLocks noChangeArrowheads="1"/>
          </p:cNvSpPr>
          <p:nvPr/>
        </p:nvSpPr>
        <p:spPr bwMode="auto">
          <a:xfrm>
            <a:off x="609600" y="1295400"/>
            <a:ext cx="5334000" cy="55464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1440" tIns="46038" rIns="182562" bIns="46038">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969963" indent="-512763">
              <a:spcBef>
                <a:spcPct val="20000"/>
              </a:spcBef>
              <a:buClr>
                <a:schemeClr val="accent2"/>
              </a:buClr>
              <a:buSzPct val="75000"/>
              <a:buFont typeface="Wingdings" pitchFamily="2" charset="2"/>
              <a:buChar char="l"/>
              <a:defRPr sz="2400" b="1">
                <a:solidFill>
                  <a:schemeClr val="bg2"/>
                </a:solidFill>
                <a:latin typeface="Arial" charset="0"/>
              </a:defRPr>
            </a:lvl2pPr>
            <a:lvl3pPr marL="1470025" indent="-342900">
              <a:spcBef>
                <a:spcPct val="20000"/>
              </a:spcBef>
              <a:buClr>
                <a:schemeClr val="accent2"/>
              </a:buClr>
              <a:buSzPct val="75000"/>
              <a:buFont typeface="Wingdings" pitchFamily="2" charset="2"/>
              <a:buChar char="l"/>
              <a:defRPr sz="2000" b="1">
                <a:solidFill>
                  <a:schemeClr val="bg2"/>
                </a:solidFill>
                <a:latin typeface="Arial" charset="0"/>
              </a:defRPr>
            </a:lvl3pPr>
            <a:lvl4pPr marL="1927225" indent="-342900">
              <a:spcBef>
                <a:spcPct val="20000"/>
              </a:spcBef>
              <a:buClr>
                <a:schemeClr val="accent2"/>
              </a:buClr>
              <a:buSzPct val="75000"/>
              <a:buFont typeface="Wingdings" pitchFamily="2" charset="2"/>
              <a:buChar char="l"/>
              <a:defRPr sz="2000" b="1">
                <a:solidFill>
                  <a:schemeClr val="bg2"/>
                </a:solidFill>
                <a:latin typeface="Arial" charset="0"/>
              </a:defRPr>
            </a:lvl4pPr>
            <a:lvl5pPr marL="2384425" indent="-342900">
              <a:spcBef>
                <a:spcPct val="20000"/>
              </a:spcBef>
              <a:buClr>
                <a:schemeClr val="accent2"/>
              </a:buClr>
              <a:buSzPct val="75000"/>
              <a:buFont typeface="Wingdings" pitchFamily="2" charset="2"/>
              <a:buChar char="l"/>
              <a:defRPr sz="2000" b="1">
                <a:solidFill>
                  <a:schemeClr val="bg2"/>
                </a:solidFill>
                <a:latin typeface="Arial" charset="0"/>
              </a:defRPr>
            </a:lvl5pPr>
            <a:lvl6pPr marL="2841625" indent="-3429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3298825" indent="-3429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756025" indent="-3429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4213225" indent="-3429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gn="l">
              <a:spcBef>
                <a:spcPts val="0"/>
              </a:spcBef>
              <a:buClr>
                <a:schemeClr val="tx1"/>
              </a:buClr>
              <a:buSzTx/>
              <a:buFont typeface="Wingdings" pitchFamily="2" charset="2"/>
              <a:buNone/>
            </a:pPr>
            <a:r>
              <a:rPr lang="en-US" altLang="en-US" sz="3000" i="0" dirty="0">
                <a:solidFill>
                  <a:srgbClr val="CC0000"/>
                </a:solidFill>
                <a:effectLst/>
                <a:latin typeface="Liberation Sans" panose="020B0604020202020204" pitchFamily="34" charset="0"/>
              </a:rPr>
              <a:t>Review Question</a:t>
            </a:r>
          </a:p>
        </p:txBody>
      </p:sp>
      <p:sp>
        <p:nvSpPr>
          <p:cNvPr id="12" name="Notched Right Arrow 11"/>
          <p:cNvSpPr/>
          <p:nvPr/>
        </p:nvSpPr>
        <p:spPr bwMode="auto">
          <a:xfrm>
            <a:off x="326408" y="3191978"/>
            <a:ext cx="533400" cy="416718"/>
          </a:xfrm>
          <a:prstGeom prst="notchedRightArrow">
            <a:avLst/>
          </a:prstGeom>
          <a:solidFill>
            <a:srgbClr val="E20000"/>
          </a:solidFill>
          <a:ln w="381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13" name="Rectangle 2"/>
          <p:cNvSpPr>
            <a:spLocks noChangeArrowheads="1"/>
          </p:cNvSpPr>
          <p:nvPr/>
        </p:nvSpPr>
        <p:spPr bwMode="auto">
          <a:xfrm>
            <a:off x="609600" y="1933289"/>
            <a:ext cx="8001000" cy="2971800"/>
          </a:xfrm>
          <a:prstGeom prst="rect">
            <a:avLst/>
          </a:prstGeom>
          <a:noFill/>
          <a:ln>
            <a:noFill/>
          </a:ln>
          <a:effectLst/>
          <a:extLst/>
        </p:spPr>
        <p:txBody>
          <a:bodyPr lIns="91440" tIns="46038" rIns="182562" bIns="46038"/>
          <a:lstStyle/>
          <a:p>
            <a:pPr marL="0" lvl="1" algn="l">
              <a:lnSpc>
                <a:spcPct val="125000"/>
              </a:lnSpc>
              <a:spcBef>
                <a:spcPts val="1200"/>
              </a:spcBef>
              <a:buClr>
                <a:schemeClr val="tx1"/>
              </a:buClr>
            </a:pPr>
            <a:r>
              <a:rPr lang="en-US" altLang="en-US" sz="2300" b="0" i="0" dirty="0" smtClean="0">
                <a:solidFill>
                  <a:schemeClr val="tx1"/>
                </a:solidFill>
                <a:effectLst/>
                <a:latin typeface="Liberation Sans" panose="020B0604020202020204" pitchFamily="34" charset="0"/>
              </a:rPr>
              <a:t>Understating </a:t>
            </a:r>
            <a:r>
              <a:rPr lang="en-US" altLang="en-US" sz="2300" b="0" i="0" dirty="0">
                <a:solidFill>
                  <a:schemeClr val="tx1"/>
                </a:solidFill>
                <a:effectLst/>
                <a:latin typeface="Liberation Sans" panose="020B0604020202020204" pitchFamily="34" charset="0"/>
              </a:rPr>
              <a:t>ending inventory will overstate:  </a:t>
            </a:r>
            <a:endParaRPr lang="en-US" altLang="en-US" sz="2300" b="0" i="0" dirty="0" smtClean="0">
              <a:solidFill>
                <a:schemeClr val="tx1"/>
              </a:solidFill>
              <a:effectLst/>
              <a:latin typeface="Liberation Sans" panose="020B0604020202020204" pitchFamily="34" charset="0"/>
            </a:endParaRPr>
          </a:p>
          <a:p>
            <a:pPr marL="804863" lvl="1" indent="-463550" algn="l">
              <a:lnSpc>
                <a:spcPct val="125000"/>
              </a:lnSpc>
              <a:spcBef>
                <a:spcPts val="1200"/>
              </a:spcBef>
              <a:buClr>
                <a:schemeClr val="tx1"/>
              </a:buClr>
              <a:buFont typeface="Wingdings" pitchFamily="2" charset="2"/>
              <a:buAutoNum type="alphaLcPeriod"/>
            </a:pPr>
            <a:r>
              <a:rPr lang="en-US" altLang="en-US" sz="2300" b="0" i="0" dirty="0" smtClean="0">
                <a:solidFill>
                  <a:schemeClr val="tx1"/>
                </a:solidFill>
                <a:effectLst/>
                <a:latin typeface="Liberation Sans" panose="020B0604020202020204" pitchFamily="34" charset="0"/>
              </a:rPr>
              <a:t>assets</a:t>
            </a:r>
            <a:r>
              <a:rPr lang="en-US" altLang="en-US" sz="2300" b="0" i="0" dirty="0">
                <a:solidFill>
                  <a:schemeClr val="tx1"/>
                </a:solidFill>
                <a:effectLst/>
                <a:latin typeface="Liberation Sans" panose="020B0604020202020204" pitchFamily="34" charset="0"/>
              </a:rPr>
              <a:t>.  </a:t>
            </a:r>
            <a:endParaRPr lang="en-US" altLang="en-US" sz="2300" b="0" i="0" dirty="0" smtClean="0">
              <a:solidFill>
                <a:schemeClr val="tx1"/>
              </a:solidFill>
              <a:effectLst/>
              <a:latin typeface="Liberation Sans" panose="020B0604020202020204" pitchFamily="34" charset="0"/>
            </a:endParaRPr>
          </a:p>
          <a:p>
            <a:pPr marL="804863" lvl="1" indent="-463550" algn="l">
              <a:lnSpc>
                <a:spcPct val="125000"/>
              </a:lnSpc>
              <a:spcBef>
                <a:spcPts val="1200"/>
              </a:spcBef>
              <a:buClr>
                <a:schemeClr val="tx1"/>
              </a:buClr>
              <a:buFont typeface="Wingdings" pitchFamily="2" charset="2"/>
              <a:buAutoNum type="alphaLcPeriod"/>
            </a:pPr>
            <a:r>
              <a:rPr lang="en-US" altLang="en-US" sz="2300" b="0" i="0" dirty="0" smtClean="0">
                <a:solidFill>
                  <a:schemeClr val="tx1"/>
                </a:solidFill>
                <a:effectLst/>
                <a:latin typeface="Liberation Sans" panose="020B0604020202020204" pitchFamily="34" charset="0"/>
              </a:rPr>
              <a:t>cost </a:t>
            </a:r>
            <a:r>
              <a:rPr lang="en-US" altLang="en-US" sz="2300" b="0" i="0" dirty="0">
                <a:solidFill>
                  <a:schemeClr val="tx1"/>
                </a:solidFill>
                <a:effectLst/>
                <a:latin typeface="Liberation Sans" panose="020B0604020202020204" pitchFamily="34" charset="0"/>
              </a:rPr>
              <a:t>of goods sold. </a:t>
            </a:r>
            <a:endParaRPr lang="en-US" altLang="en-US" sz="2300" b="0" i="0" dirty="0" smtClean="0">
              <a:solidFill>
                <a:schemeClr val="tx1"/>
              </a:solidFill>
              <a:effectLst/>
              <a:latin typeface="Liberation Sans" panose="020B0604020202020204" pitchFamily="34" charset="0"/>
            </a:endParaRPr>
          </a:p>
          <a:p>
            <a:pPr marL="804863" lvl="1" indent="-463550" algn="l">
              <a:lnSpc>
                <a:spcPct val="125000"/>
              </a:lnSpc>
              <a:spcBef>
                <a:spcPts val="1200"/>
              </a:spcBef>
              <a:buClr>
                <a:schemeClr val="tx1"/>
              </a:buClr>
              <a:buFont typeface="Wingdings" pitchFamily="2" charset="2"/>
              <a:buAutoNum type="alphaLcPeriod"/>
            </a:pPr>
            <a:r>
              <a:rPr lang="en-US" altLang="en-US" sz="2300" b="0" i="0" dirty="0" smtClean="0">
                <a:solidFill>
                  <a:schemeClr val="tx1"/>
                </a:solidFill>
                <a:effectLst/>
                <a:latin typeface="Liberation Sans" panose="020B0604020202020204" pitchFamily="34" charset="0"/>
              </a:rPr>
              <a:t>net </a:t>
            </a:r>
            <a:r>
              <a:rPr lang="en-US" altLang="en-US" sz="2300" b="0" i="0" dirty="0">
                <a:solidFill>
                  <a:schemeClr val="tx1"/>
                </a:solidFill>
                <a:effectLst/>
                <a:latin typeface="Liberation Sans" panose="020B0604020202020204" pitchFamily="34" charset="0"/>
              </a:rPr>
              <a:t>income.  </a:t>
            </a:r>
            <a:endParaRPr lang="en-US" altLang="en-US" sz="2300" b="0" i="0" dirty="0" smtClean="0">
              <a:solidFill>
                <a:schemeClr val="tx1"/>
              </a:solidFill>
              <a:effectLst/>
              <a:latin typeface="Liberation Sans" panose="020B0604020202020204" pitchFamily="34" charset="0"/>
            </a:endParaRPr>
          </a:p>
          <a:p>
            <a:pPr marL="804863" lvl="1" indent="-463550" algn="l">
              <a:lnSpc>
                <a:spcPct val="125000"/>
              </a:lnSpc>
              <a:spcBef>
                <a:spcPts val="1200"/>
              </a:spcBef>
              <a:buClr>
                <a:schemeClr val="tx1"/>
              </a:buClr>
              <a:buFont typeface="Wingdings" pitchFamily="2" charset="2"/>
              <a:buAutoNum type="alphaLcPeriod"/>
            </a:pPr>
            <a:r>
              <a:rPr lang="en-US" altLang="en-US" sz="2300" b="0" i="0" dirty="0" smtClean="0">
                <a:solidFill>
                  <a:schemeClr val="tx1"/>
                </a:solidFill>
                <a:effectLst/>
                <a:latin typeface="Liberation Sans" panose="020B0604020202020204" pitchFamily="34" charset="0"/>
              </a:rPr>
              <a:t>owner's </a:t>
            </a:r>
            <a:r>
              <a:rPr lang="en-US" altLang="en-US" sz="2300" b="0" i="0" dirty="0">
                <a:solidFill>
                  <a:schemeClr val="tx1"/>
                </a:solidFill>
                <a:effectLst/>
                <a:latin typeface="Liberation Sans" panose="020B0604020202020204" pitchFamily="34" charset="0"/>
              </a:rPr>
              <a:t>equity.</a:t>
            </a:r>
          </a:p>
        </p:txBody>
      </p:sp>
      <p:sp>
        <p:nvSpPr>
          <p:cNvPr id="14"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8"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buSzPct val="80000"/>
            </a:pPr>
            <a:r>
              <a:rPr lang="en-US" altLang="en-US" sz="3200" i="0" dirty="0" smtClean="0">
                <a:solidFill>
                  <a:schemeClr val="tx2">
                    <a:lumMod val="50000"/>
                  </a:schemeClr>
                </a:solidFill>
                <a:effectLst/>
                <a:latin typeface="Liberation Sans" panose="020B0604020202020204" pitchFamily="34" charset="0"/>
              </a:rPr>
              <a:t>INCOME STATEMENT EFFECTS</a:t>
            </a:r>
            <a:endParaRPr lang="en-US" altLang="en-US" sz="3200" i="0" dirty="0">
              <a:solidFill>
                <a:schemeClr val="tx2">
                  <a:lumMod val="50000"/>
                </a:schemeClr>
              </a:solidFill>
              <a:effectLst/>
              <a:latin typeface="Liberation Sans" panose="020B0604020202020204" pitchFamily="34" charset="0"/>
            </a:endParaRPr>
          </a:p>
        </p:txBody>
      </p:sp>
      <p:sp>
        <p:nvSpPr>
          <p:cNvPr id="7"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5 </a:t>
            </a:r>
            <a:endParaRPr lang="en-US" altLang="en-US" dirty="0"/>
          </a:p>
        </p:txBody>
      </p:sp>
    </p:spTree>
    <p:extLst>
      <p:ext uri="{BB962C8B-B14F-4D97-AF65-F5344CB8AC3E}">
        <p14:creationId xmlns:p14="http://schemas.microsoft.com/office/powerpoint/2010/main" val="1778496000"/>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2" name="Text Box 4"/>
          <p:cNvSpPr txBox="1">
            <a:spLocks noChangeArrowheads="1"/>
          </p:cNvSpPr>
          <p:nvPr/>
        </p:nvSpPr>
        <p:spPr bwMode="auto">
          <a:xfrm>
            <a:off x="609600" y="1295400"/>
            <a:ext cx="7924800" cy="2223686"/>
          </a:xfrm>
          <a:prstGeom prst="rect">
            <a:avLst/>
          </a:prstGeom>
          <a:solidFill>
            <a:schemeClr val="bg1"/>
          </a:solidFill>
          <a:ln>
            <a:noFill/>
          </a:ln>
          <a:extLs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a:spAutoFit/>
          </a:bodyPr>
          <a:lstStyle>
            <a:lvl1pPr algn="ctr">
              <a:defRPr sz="2400">
                <a:solidFill>
                  <a:schemeClr val="tx1"/>
                </a:solidFill>
                <a:latin typeface="Times New Roman" pitchFamily="18" charset="0"/>
              </a:defRPr>
            </a:lvl1pPr>
            <a:lvl2pPr marL="742950" indent="-285750" algn="ctr">
              <a:defRPr sz="2400">
                <a:solidFill>
                  <a:schemeClr val="tx1"/>
                </a:solidFill>
                <a:latin typeface="Times New Roman" pitchFamily="18" charset="0"/>
              </a:defRPr>
            </a:lvl2pPr>
            <a:lvl3pPr marL="1143000" indent="-228600" algn="ctr">
              <a:defRPr sz="2400">
                <a:solidFill>
                  <a:schemeClr val="tx1"/>
                </a:solidFill>
                <a:latin typeface="Times New Roman" pitchFamily="18" charset="0"/>
              </a:defRPr>
            </a:lvl3pPr>
            <a:lvl4pPr marL="1600200" indent="-228600" algn="ctr">
              <a:defRPr sz="2400">
                <a:solidFill>
                  <a:schemeClr val="tx1"/>
                </a:solidFill>
                <a:latin typeface="Times New Roman" pitchFamily="18" charset="0"/>
              </a:defRPr>
            </a:lvl4pPr>
            <a:lvl5pPr marL="2057400" indent="-228600" algn="ctr">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lnSpc>
                <a:spcPct val="125000"/>
              </a:lnSpc>
              <a:spcBef>
                <a:spcPts val="1200"/>
              </a:spcBef>
              <a:spcAft>
                <a:spcPts val="0"/>
              </a:spcAft>
              <a:buSzPct val="80000"/>
            </a:pPr>
            <a:r>
              <a:rPr lang="en-US" altLang="en-US" sz="2300" b="0" i="0" dirty="0">
                <a:effectLst/>
                <a:latin typeface="Liberation Sans" panose="020B0604020202020204" pitchFamily="34" charset="0"/>
              </a:rPr>
              <a:t>Effect of inventory errors on the balance sheet is determined by using the basic accounting equation</a:t>
            </a:r>
            <a:r>
              <a:rPr lang="en-US" altLang="en-US" sz="2300" b="0" i="0" dirty="0" smtClean="0">
                <a:effectLst/>
                <a:latin typeface="Liberation Sans" panose="020B0604020202020204" pitchFamily="34" charset="0"/>
              </a:rPr>
              <a:t>:</a:t>
            </a:r>
            <a:endParaRPr lang="en-US" altLang="en-US" sz="2300" b="0" i="0" dirty="0">
              <a:effectLst/>
              <a:latin typeface="Liberation Sans" panose="020B0604020202020204" pitchFamily="34" charset="0"/>
            </a:endParaRPr>
          </a:p>
          <a:p>
            <a:pPr>
              <a:spcBef>
                <a:spcPts val="1800"/>
              </a:spcBef>
              <a:spcAft>
                <a:spcPts val="1800"/>
              </a:spcAft>
            </a:pPr>
            <a:r>
              <a:rPr lang="en-US" sz="2300" i="0" dirty="0">
                <a:effectLst/>
                <a:latin typeface="Liberation Sans" panose="020B0604020202020204" pitchFamily="34" charset="0"/>
              </a:rPr>
              <a:t>Assets = Liabilities + Stockholders’ </a:t>
            </a:r>
            <a:r>
              <a:rPr lang="en-US" sz="2300" i="0" dirty="0" smtClean="0">
                <a:effectLst/>
                <a:latin typeface="Liberation Sans" panose="020B0604020202020204" pitchFamily="34" charset="0"/>
              </a:rPr>
              <a:t>Equity</a:t>
            </a:r>
            <a:endParaRPr lang="en-US" sz="2300" i="0" dirty="0">
              <a:effectLst/>
              <a:latin typeface="Liberation Sans" panose="020B0604020202020204" pitchFamily="34" charset="0"/>
            </a:endParaRPr>
          </a:p>
          <a:p>
            <a:pPr algn="l">
              <a:spcBef>
                <a:spcPts val="600"/>
              </a:spcBef>
            </a:pPr>
            <a:r>
              <a:rPr lang="en-US" sz="2300" b="0" i="0" dirty="0">
                <a:effectLst/>
                <a:latin typeface="Liberation Sans" panose="020B0604020202020204" pitchFamily="34" charset="0"/>
              </a:rPr>
              <a:t>Errors in the ending inventory have the effects </a:t>
            </a:r>
            <a:r>
              <a:rPr lang="en-US" sz="2300" b="0" i="0" dirty="0" smtClean="0">
                <a:effectLst/>
                <a:latin typeface="Liberation Sans" panose="020B0604020202020204" pitchFamily="34" charset="0"/>
              </a:rPr>
              <a:t>shown:</a:t>
            </a:r>
            <a:endParaRPr lang="en-US" altLang="en-US" sz="2300" b="0" i="0" dirty="0">
              <a:effectLst/>
              <a:latin typeface="Liberation Sans" panose="020B0604020202020204" pitchFamily="34" charset="0"/>
            </a:endParaRPr>
          </a:p>
        </p:txBody>
      </p:sp>
      <p:sp>
        <p:nvSpPr>
          <p:cNvPr id="11"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12"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buSzPct val="80000"/>
            </a:pPr>
            <a:r>
              <a:rPr lang="en-US" altLang="en-US" sz="3200" i="0" dirty="0" smtClean="0">
                <a:solidFill>
                  <a:srgbClr val="003B76"/>
                </a:solidFill>
                <a:effectLst/>
                <a:latin typeface="Liberation Sans" panose="020B0604020202020204" pitchFamily="34" charset="0"/>
              </a:rPr>
              <a:t>BALANCE SHEET EFFECTS</a:t>
            </a:r>
            <a:endParaRPr lang="en-US" altLang="en-US" sz="3200" i="0" dirty="0">
              <a:solidFill>
                <a:srgbClr val="003B76"/>
              </a:solidFill>
              <a:effectLst/>
              <a:latin typeface="Liberation Sans" panose="020B0604020202020204" pitchFamily="34" charset="0"/>
            </a:endParaRPr>
          </a:p>
        </p:txBody>
      </p:sp>
      <p:pic>
        <p:nvPicPr>
          <p:cNvPr id="3041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1" y="3657600"/>
            <a:ext cx="8534400" cy="1265901"/>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Rectangle 1"/>
          <p:cNvSpPr/>
          <p:nvPr/>
        </p:nvSpPr>
        <p:spPr>
          <a:xfrm>
            <a:off x="228600" y="4993748"/>
            <a:ext cx="2514600" cy="646331"/>
          </a:xfrm>
          <a:prstGeom prst="rect">
            <a:avLst/>
          </a:prstGeom>
          <a:noFill/>
          <a:ln w="28575" cap="sq" algn="ctr">
            <a:noFill/>
            <a:miter lim="800000"/>
            <a:headEnd/>
            <a:tailEnd/>
          </a:ln>
          <a:effectLst/>
        </p:spPr>
        <p:txBody>
          <a:bodyPr wrap="square">
            <a:spAutoFit/>
          </a:bodyPr>
          <a:lstStyle/>
          <a:p>
            <a:r>
              <a:rPr lang="en-US" sz="1200" i="0" dirty="0">
                <a:solidFill>
                  <a:schemeClr val="tx1"/>
                </a:solidFill>
                <a:effectLst/>
                <a:latin typeface="Liberation Sans" panose="020B0604020202020204" pitchFamily="34" charset="0"/>
              </a:rPr>
              <a:t>ILLUSTRATION 6B-4</a:t>
            </a:r>
          </a:p>
          <a:p>
            <a:r>
              <a:rPr lang="en-US" sz="1200" b="0" i="0" dirty="0">
                <a:solidFill>
                  <a:schemeClr val="tx1"/>
                </a:solidFill>
                <a:effectLst/>
                <a:latin typeface="Liberation Sans" panose="020B0604020202020204" pitchFamily="34" charset="0"/>
              </a:rPr>
              <a:t>Effects of ending inventory errors</a:t>
            </a:r>
          </a:p>
          <a:p>
            <a:r>
              <a:rPr lang="en-US" sz="1200" b="0" i="0" dirty="0">
                <a:solidFill>
                  <a:schemeClr val="tx1"/>
                </a:solidFill>
                <a:effectLst/>
                <a:latin typeface="Liberation Sans" panose="020B0604020202020204" pitchFamily="34" charset="0"/>
              </a:rPr>
              <a:t>on balance sheet</a:t>
            </a:r>
          </a:p>
        </p:txBody>
      </p:sp>
      <p:sp>
        <p:nvSpPr>
          <p:cNvPr id="7"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5 </a:t>
            </a:r>
            <a:endParaRPr lang="en-US" altLang="en-US" dirty="0"/>
          </a:p>
        </p:txBody>
      </p:sp>
    </p:spTree>
  </p:cSld>
  <p:clrMapOvr>
    <a:masterClrMapping/>
  </p:clrMapOvr>
  <p:transition>
    <p:wipe dir="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ight Arrow 44"/>
          <p:cNvSpPr/>
          <p:nvPr/>
        </p:nvSpPr>
        <p:spPr bwMode="auto">
          <a:xfrm>
            <a:off x="533400" y="17717"/>
            <a:ext cx="8610600" cy="1997710"/>
          </a:xfrm>
          <a:prstGeom prst="rightArrow">
            <a:avLst/>
          </a:prstGeom>
          <a:gradFill flip="none" rotWithShape="1">
            <a:gsLst>
              <a:gs pos="0">
                <a:srgbClr val="5E9EFF"/>
              </a:gs>
              <a:gs pos="19000">
                <a:srgbClr val="85C2FF"/>
              </a:gs>
              <a:gs pos="19000">
                <a:srgbClr val="C4D6EB"/>
              </a:gs>
              <a:gs pos="100000">
                <a:schemeClr val="accent3"/>
              </a:gs>
              <a:gs pos="43000">
                <a:srgbClr val="E4ECF6"/>
              </a:gs>
              <a:gs pos="57000">
                <a:schemeClr val="accent3"/>
              </a:gs>
            </a:gsLst>
            <a:lin ang="5400000" scaled="0"/>
            <a:tileRect/>
          </a:gra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sp>
        <p:nvSpPr>
          <p:cNvPr id="58375" name="Rectangle 7"/>
          <p:cNvSpPr>
            <a:spLocks noChangeArrowheads="1"/>
          </p:cNvSpPr>
          <p:nvPr/>
        </p:nvSpPr>
        <p:spPr bwMode="auto">
          <a:xfrm rot="5400000">
            <a:off x="388938" y="6561137"/>
            <a:ext cx="152400" cy="441325"/>
          </a:xfrm>
          <a:prstGeom prst="rect">
            <a:avLst/>
          </a:prstGeom>
          <a:solidFill>
            <a:srgbClr val="005C8A"/>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algn="l">
              <a:spcBef>
                <a:spcPct val="20000"/>
              </a:spcBef>
              <a:buClr>
                <a:schemeClr val="accent2"/>
              </a:buClr>
              <a:buSzPct val="75000"/>
              <a:buFont typeface="Wingdings" pitchFamily="2" charset="2"/>
              <a:buChar char="l"/>
              <a:defRPr sz="2800" b="1">
                <a:solidFill>
                  <a:schemeClr val="bg2"/>
                </a:solidFill>
                <a:latin typeface="Arial" charset="0"/>
              </a:defRPr>
            </a:lvl1pPr>
            <a:lvl2pPr marL="62865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endParaRPr lang="en-US" altLang="en-US" sz="3000" dirty="0">
              <a:solidFill>
                <a:schemeClr val="bg1"/>
              </a:solidFill>
              <a:latin typeface="Liberation Sans" panose="020B0604020202020204" pitchFamily="34" charset="0"/>
            </a:endParaRPr>
          </a:p>
        </p:txBody>
      </p:sp>
      <p:sp>
        <p:nvSpPr>
          <p:cNvPr id="46" name="Rectangle 2"/>
          <p:cNvSpPr>
            <a:spLocks noChangeArrowheads="1"/>
          </p:cNvSpPr>
          <p:nvPr/>
        </p:nvSpPr>
        <p:spPr bwMode="auto">
          <a:xfrm>
            <a:off x="846160" y="3136060"/>
            <a:ext cx="2590800" cy="442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lvl1pPr algn="ctr">
              <a:defRPr sz="2400">
                <a:solidFill>
                  <a:schemeClr val="tx1"/>
                </a:solidFill>
                <a:latin typeface="Times New Roman" pitchFamily="18" charset="0"/>
              </a:defRPr>
            </a:lvl1pPr>
            <a:lvl2pPr marL="742950" indent="-285750" algn="ctr">
              <a:defRPr sz="2400">
                <a:solidFill>
                  <a:schemeClr val="tx1"/>
                </a:solidFill>
                <a:latin typeface="Times New Roman" pitchFamily="18" charset="0"/>
              </a:defRPr>
            </a:lvl2pPr>
            <a:lvl3pPr marL="1143000" indent="-228600" algn="ctr">
              <a:defRPr sz="2400">
                <a:solidFill>
                  <a:schemeClr val="tx1"/>
                </a:solidFill>
                <a:latin typeface="Times New Roman" pitchFamily="18" charset="0"/>
              </a:defRPr>
            </a:lvl3pPr>
            <a:lvl4pPr marL="1600200" indent="-228600" algn="ctr">
              <a:defRPr sz="2400">
                <a:solidFill>
                  <a:schemeClr val="tx1"/>
                </a:solidFill>
                <a:latin typeface="Times New Roman" pitchFamily="18" charset="0"/>
              </a:defRPr>
            </a:lvl4pPr>
            <a:lvl5pPr marL="2057400" indent="-228600" algn="ctr">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altLang="en-US" sz="2300" b="1" i="0" dirty="0" smtClean="0">
                <a:solidFill>
                  <a:srgbClr val="CC0000"/>
                </a:solidFill>
                <a:effectLst/>
                <a:latin typeface="Liberation Sans" panose="020B0604020202020204" pitchFamily="34" charset="0"/>
              </a:rPr>
              <a:t>KEY POINTS</a:t>
            </a:r>
            <a:endParaRPr lang="en-US" altLang="en-US" sz="2300" b="1" i="0" dirty="0">
              <a:solidFill>
                <a:srgbClr val="CC0000"/>
              </a:solidFill>
              <a:effectLst/>
              <a:latin typeface="Liberation Sans" panose="020B0604020202020204" pitchFamily="34" charset="0"/>
            </a:endParaRPr>
          </a:p>
        </p:txBody>
      </p:sp>
      <p:pic>
        <p:nvPicPr>
          <p:cNvPr id="4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8073" y="668373"/>
            <a:ext cx="928687" cy="932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8" name="TextBox 47"/>
          <p:cNvSpPr txBox="1"/>
          <p:nvPr/>
        </p:nvSpPr>
        <p:spPr>
          <a:xfrm>
            <a:off x="2053984" y="633480"/>
            <a:ext cx="5486400" cy="646331"/>
          </a:xfrm>
          <a:prstGeom prst="rect">
            <a:avLst/>
          </a:prstGeom>
          <a:noFill/>
        </p:spPr>
        <p:txBody>
          <a:bodyPr wrap="square" rtlCol="0">
            <a:spAutoFit/>
          </a:bodyPr>
          <a:lstStyle>
            <a:defPPr>
              <a:defRPr lang="en-US"/>
            </a:defPPr>
            <a:lvl1pPr algn="l">
              <a:defRPr sz="3600" b="1" i="0">
                <a:solidFill>
                  <a:srgbClr val="0000A2"/>
                </a:solidFill>
                <a:effectLst/>
                <a:latin typeface="Liberation Sans" panose="020B0604020202020204" pitchFamily="34" charset="0"/>
              </a:defRPr>
            </a:lvl1pPr>
            <a:lvl2pPr algn="l">
              <a:defRPr sz="2800" b="1" i="1">
                <a:solidFill>
                  <a:srgbClr val="BC0000"/>
                </a:solidFill>
                <a:effectLst>
                  <a:outerShdw blurRad="38100" dist="38100" dir="2700000" algn="tl">
                    <a:srgbClr val="000000">
                      <a:alpha val="43137"/>
                    </a:srgbClr>
                  </a:outerShdw>
                </a:effectLst>
              </a:defRPr>
            </a:lvl2pPr>
            <a:lvl3pPr algn="l">
              <a:defRPr sz="2800" b="1" i="1">
                <a:solidFill>
                  <a:srgbClr val="BC0000"/>
                </a:solidFill>
                <a:effectLst>
                  <a:outerShdw blurRad="38100" dist="38100" dir="2700000" algn="tl">
                    <a:srgbClr val="000000">
                      <a:alpha val="43137"/>
                    </a:srgbClr>
                  </a:outerShdw>
                </a:effectLst>
              </a:defRPr>
            </a:lvl3pPr>
            <a:lvl4pPr algn="l">
              <a:defRPr sz="2800" b="1" i="1">
                <a:solidFill>
                  <a:srgbClr val="BC0000"/>
                </a:solidFill>
                <a:effectLst>
                  <a:outerShdw blurRad="38100" dist="38100" dir="2700000" algn="tl">
                    <a:srgbClr val="000000">
                      <a:alpha val="43137"/>
                    </a:srgbClr>
                  </a:outerShdw>
                </a:effectLst>
              </a:defRPr>
            </a:lvl4pPr>
            <a:lvl5pPr algn="l">
              <a:defRPr sz="2800" b="1" i="1">
                <a:solidFill>
                  <a:srgbClr val="BC0000"/>
                </a:solidFill>
                <a:effectLst>
                  <a:outerShdw blurRad="38100" dist="38100" dir="2700000" algn="tl">
                    <a:srgbClr val="000000">
                      <a:alpha val="43137"/>
                    </a:srgbClr>
                  </a:outerShdw>
                </a:effectLst>
              </a:defRPr>
            </a:lvl5pPr>
            <a:lvl6pPr>
              <a:defRPr sz="2800" b="1" i="1">
                <a:solidFill>
                  <a:srgbClr val="BC0000"/>
                </a:solidFill>
                <a:effectLst>
                  <a:outerShdw blurRad="38100" dist="38100" dir="2700000" algn="tl">
                    <a:srgbClr val="000000">
                      <a:alpha val="43137"/>
                    </a:srgbClr>
                  </a:outerShdw>
                </a:effectLst>
              </a:defRPr>
            </a:lvl6pPr>
            <a:lvl7pPr>
              <a:defRPr sz="2800" b="1" i="1">
                <a:solidFill>
                  <a:srgbClr val="BC0000"/>
                </a:solidFill>
                <a:effectLst>
                  <a:outerShdw blurRad="38100" dist="38100" dir="2700000" algn="tl">
                    <a:srgbClr val="000000">
                      <a:alpha val="43137"/>
                    </a:srgbClr>
                  </a:outerShdw>
                </a:effectLst>
              </a:defRPr>
            </a:lvl7pPr>
            <a:lvl8pPr>
              <a:defRPr sz="2800" b="1" i="1">
                <a:solidFill>
                  <a:srgbClr val="BC0000"/>
                </a:solidFill>
                <a:effectLst>
                  <a:outerShdw blurRad="38100" dist="38100" dir="2700000" algn="tl">
                    <a:srgbClr val="000000">
                      <a:alpha val="43137"/>
                    </a:srgbClr>
                  </a:outerShdw>
                </a:effectLst>
              </a:defRPr>
            </a:lvl8pPr>
            <a:lvl9pPr>
              <a:defRPr sz="2800" b="1" i="1">
                <a:solidFill>
                  <a:srgbClr val="BC0000"/>
                </a:solidFill>
                <a:effectLst>
                  <a:outerShdw blurRad="38100" dist="38100" dir="2700000" algn="tl">
                    <a:srgbClr val="000000">
                      <a:alpha val="43137"/>
                    </a:srgbClr>
                  </a:outerShdw>
                </a:effectLst>
              </a:defRPr>
            </a:lvl9pPr>
          </a:lstStyle>
          <a:p>
            <a:r>
              <a:rPr lang="en-US" dirty="0">
                <a:solidFill>
                  <a:schemeClr val="tx2">
                    <a:lumMod val="50000"/>
                  </a:schemeClr>
                </a:solidFill>
              </a:rPr>
              <a:t>A Look at IFRS</a:t>
            </a:r>
          </a:p>
        </p:txBody>
      </p:sp>
      <p:sp>
        <p:nvSpPr>
          <p:cNvPr id="49" name="Isosceles Triangle 48"/>
          <p:cNvSpPr/>
          <p:nvPr/>
        </p:nvSpPr>
        <p:spPr bwMode="auto">
          <a:xfrm rot="5400000">
            <a:off x="2534961" y="2112240"/>
            <a:ext cx="338931" cy="329406"/>
          </a:xfrm>
          <a:prstGeom prst="triangle">
            <a:avLst/>
          </a:prstGeom>
          <a:solidFill>
            <a:srgbClr val="003399"/>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sp>
        <p:nvSpPr>
          <p:cNvPr id="50" name="TextBox 49"/>
          <p:cNvSpPr txBox="1"/>
          <p:nvPr/>
        </p:nvSpPr>
        <p:spPr>
          <a:xfrm>
            <a:off x="846160" y="1961340"/>
            <a:ext cx="173374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defPPr>
              <a:defRPr lang="en-US"/>
            </a:defPPr>
            <a:lvl1pPr algn="l">
              <a:spcBef>
                <a:spcPct val="50000"/>
              </a:spcBef>
              <a:defRPr sz="1800" b="1" i="0">
                <a:solidFill>
                  <a:srgbClr val="E20000"/>
                </a:solidFill>
                <a:effectLst/>
                <a:latin typeface="Liberation Sans" panose="020B0604020202020204" pitchFamily="34" charset="0"/>
              </a:defRPr>
            </a:lvl1pPr>
            <a:lvl2pPr marL="742950" indent="-285750">
              <a:defRPr b="1" i="1">
                <a:effectLst>
                  <a:outerShdw blurRad="38100" dist="38100" dir="2700000" algn="tl">
                    <a:srgbClr val="000000">
                      <a:alpha val="43137"/>
                    </a:srgbClr>
                  </a:outerShdw>
                </a:effectLst>
                <a:latin typeface="Times New Roman" pitchFamily="18" charset="0"/>
              </a:defRPr>
            </a:lvl2pPr>
            <a:lvl3pPr marL="1143000" indent="-228600">
              <a:defRPr b="1" i="1">
                <a:effectLst>
                  <a:outerShdw blurRad="38100" dist="38100" dir="2700000" algn="tl">
                    <a:srgbClr val="000000">
                      <a:alpha val="43137"/>
                    </a:srgbClr>
                  </a:outerShdw>
                </a:effectLst>
                <a:latin typeface="Times New Roman" pitchFamily="18" charset="0"/>
              </a:defRPr>
            </a:lvl3pPr>
            <a:lvl4pPr marL="1600200" indent="-228600">
              <a:defRPr b="1" i="1">
                <a:effectLst>
                  <a:outerShdw blurRad="38100" dist="38100" dir="2700000" algn="tl">
                    <a:srgbClr val="000000">
                      <a:alpha val="43137"/>
                    </a:srgbClr>
                  </a:outerShdw>
                </a:effectLst>
                <a:latin typeface="Times New Roman" pitchFamily="18" charset="0"/>
              </a:defRPr>
            </a:lvl4pPr>
            <a:lvl5pPr marL="2057400" indent="-228600">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defRPr b="1" i="1">
                <a:effectLst>
                  <a:outerShdw blurRad="38100" dist="38100" dir="2700000" algn="tl">
                    <a:srgbClr val="000000">
                      <a:alpha val="43137"/>
                    </a:srgbClr>
                  </a:outerShdw>
                </a:effectLst>
                <a:latin typeface="Times New Roman" pitchFamily="18" charset="0"/>
              </a:defRPr>
            </a:lvl9pPr>
          </a:lstStyle>
          <a:p>
            <a:r>
              <a:rPr lang="en-US" dirty="0">
                <a:solidFill>
                  <a:srgbClr val="CC0000"/>
                </a:solidFill>
              </a:rPr>
              <a:t>LEARNING OBJECTIVE</a:t>
            </a:r>
          </a:p>
        </p:txBody>
      </p:sp>
      <p:sp>
        <p:nvSpPr>
          <p:cNvPr id="51" name="Rounded Rectangle 50"/>
          <p:cNvSpPr/>
          <p:nvPr/>
        </p:nvSpPr>
        <p:spPr bwMode="auto">
          <a:xfrm>
            <a:off x="3407389" y="1779430"/>
            <a:ext cx="5211171" cy="1036140"/>
          </a:xfrm>
          <a:prstGeom prst="roundRect">
            <a:avLst/>
          </a:prstGeom>
          <a:solidFill>
            <a:srgbClr val="0066CC"/>
          </a:solidFill>
          <a:ln w="12700" cap="sq" cmpd="sng" algn="ctr">
            <a:noFill/>
            <a:prstDash val="solid"/>
            <a:round/>
            <a:headEnd type="none" w="sm" len="sm"/>
            <a:tailEnd type="none" w="sm" len="sm"/>
          </a:ln>
          <a:effectLst>
            <a:innerShdw blurRad="114300">
              <a:prstClr val="black"/>
            </a:innerShdw>
          </a:effectLst>
        </p:spPr>
        <p:txBody>
          <a:bodyPr vert="horz" wrap="square" lIns="91440" tIns="45720" rIns="91440" bIns="91440" numCol="1" rtlCol="0" anchor="ctr" anchorCtr="0" compatLnSpc="1">
            <a:prstTxWarp prst="textNoShape">
              <a:avLst/>
            </a:prstTxWarp>
            <a:noAutofit/>
          </a:bodyPr>
          <a:lstStyle/>
          <a:p>
            <a:pPr marL="53975" algn="l"/>
            <a:r>
              <a:rPr lang="en-US" sz="2300" b="1" i="0" dirty="0">
                <a:solidFill>
                  <a:schemeClr val="accent3"/>
                </a:solidFill>
                <a:effectLst>
                  <a:outerShdw blurRad="38100" dist="38100" dir="2700000" algn="tl">
                    <a:srgbClr val="000000">
                      <a:alpha val="43137"/>
                    </a:srgbClr>
                  </a:outerShdw>
                </a:effectLst>
                <a:latin typeface="Liberation Sans" panose="020B0604020202020204" pitchFamily="34" charset="0"/>
              </a:rPr>
              <a:t>Compare the </a:t>
            </a:r>
            <a:r>
              <a:rPr lang="en-US" sz="2300" b="1" i="0" dirty="0" smtClean="0">
                <a:solidFill>
                  <a:schemeClr val="accent3"/>
                </a:solidFill>
                <a:effectLst>
                  <a:outerShdw blurRad="38100" dist="38100" dir="2700000" algn="tl">
                    <a:srgbClr val="000000">
                      <a:alpha val="43137"/>
                    </a:srgbClr>
                  </a:outerShdw>
                </a:effectLst>
                <a:latin typeface="Liberation Sans" panose="020B0604020202020204" pitchFamily="34" charset="0"/>
              </a:rPr>
              <a:t>accounting for inventories under </a:t>
            </a:r>
            <a:r>
              <a:rPr lang="en-US" sz="2300" b="1" i="0" dirty="0">
                <a:solidFill>
                  <a:schemeClr val="accent3"/>
                </a:solidFill>
                <a:effectLst>
                  <a:outerShdw blurRad="38100" dist="38100" dir="2700000" algn="tl">
                    <a:srgbClr val="000000">
                      <a:alpha val="43137"/>
                    </a:srgbClr>
                  </a:outerShdw>
                </a:effectLst>
                <a:latin typeface="Liberation Sans" panose="020B0604020202020204" pitchFamily="34" charset="0"/>
              </a:rPr>
              <a:t>GAAP and IFRS.</a:t>
            </a:r>
          </a:p>
        </p:txBody>
      </p:sp>
      <p:sp>
        <p:nvSpPr>
          <p:cNvPr id="52" name="TextBox 51"/>
          <p:cNvSpPr txBox="1"/>
          <p:nvPr/>
        </p:nvSpPr>
        <p:spPr>
          <a:xfrm>
            <a:off x="2787242" y="1936398"/>
            <a:ext cx="554182" cy="707886"/>
          </a:xfrm>
          <a:prstGeom prst="rect">
            <a:avLst/>
          </a:prstGeom>
          <a:noFill/>
        </p:spPr>
        <p:txBody>
          <a:bodyPr wrap="square" rtlCol="0">
            <a:spAutoFit/>
          </a:bodyPr>
          <a:lstStyle/>
          <a:p>
            <a:pPr algn="ctr"/>
            <a:r>
              <a:rPr lang="en-US" sz="4000" b="1" i="0" dirty="0">
                <a:solidFill>
                  <a:srgbClr val="CC0000"/>
                </a:solidFill>
                <a:effectLst/>
                <a:latin typeface="Liberation Sans" panose="020B0604020202020204" pitchFamily="34" charset="0"/>
              </a:rPr>
              <a:t>6</a:t>
            </a:r>
          </a:p>
        </p:txBody>
      </p:sp>
      <p:cxnSp>
        <p:nvCxnSpPr>
          <p:cNvPr id="53" name="Straight Connector 52"/>
          <p:cNvCxnSpPr/>
          <p:nvPr/>
        </p:nvCxnSpPr>
        <p:spPr bwMode="auto">
          <a:xfrm>
            <a:off x="2522560" y="1622376"/>
            <a:ext cx="0" cy="1336432"/>
          </a:xfrm>
          <a:prstGeom prst="line">
            <a:avLst/>
          </a:prstGeom>
          <a:solidFill>
            <a:schemeClr val="accent1"/>
          </a:solidFill>
          <a:ln w="19050" cap="sq" cmpd="sng" algn="ctr">
            <a:solidFill>
              <a:schemeClr val="tx1"/>
            </a:solidFill>
            <a:prstDash val="solid"/>
            <a:round/>
            <a:headEnd type="none" w="sm" len="sm"/>
            <a:tailEnd type="none" w="sm" len="sm"/>
          </a:ln>
          <a:effectLst/>
        </p:spPr>
      </p:cxnSp>
      <p:cxnSp>
        <p:nvCxnSpPr>
          <p:cNvPr id="54" name="Straight Connector 53"/>
          <p:cNvCxnSpPr/>
          <p:nvPr/>
        </p:nvCxnSpPr>
        <p:spPr bwMode="auto">
          <a:xfrm>
            <a:off x="908073" y="1616120"/>
            <a:ext cx="7702527" cy="0"/>
          </a:xfrm>
          <a:prstGeom prst="line">
            <a:avLst/>
          </a:prstGeom>
          <a:solidFill>
            <a:schemeClr val="accent1"/>
          </a:solidFill>
          <a:ln w="19050" cap="sq" cmpd="sng" algn="ctr">
            <a:solidFill>
              <a:schemeClr val="tx1"/>
            </a:solidFill>
            <a:prstDash val="solid"/>
            <a:round/>
            <a:headEnd type="none" w="sm" len="sm"/>
            <a:tailEnd type="none" w="sm" len="sm"/>
          </a:ln>
          <a:effectLst/>
        </p:spPr>
      </p:cxnSp>
      <p:sp>
        <p:nvSpPr>
          <p:cNvPr id="56" name="Rectangle 4"/>
          <p:cNvSpPr>
            <a:spLocks noChangeArrowheads="1"/>
          </p:cNvSpPr>
          <p:nvPr/>
        </p:nvSpPr>
        <p:spPr bwMode="auto">
          <a:xfrm>
            <a:off x="846160" y="3669460"/>
            <a:ext cx="7764440" cy="2738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ctr">
              <a:defRPr sz="2400">
                <a:solidFill>
                  <a:schemeClr val="tx1"/>
                </a:solidFill>
                <a:latin typeface="Times New Roman" pitchFamily="18" charset="0"/>
              </a:defRPr>
            </a:lvl1pPr>
            <a:lvl2pPr marL="685800" indent="-457200" algn="ctr">
              <a:defRPr sz="2400">
                <a:solidFill>
                  <a:schemeClr val="tx1"/>
                </a:solidFill>
                <a:latin typeface="Times New Roman" pitchFamily="18" charset="0"/>
              </a:defRPr>
            </a:lvl2pPr>
            <a:lvl3pPr algn="ctr">
              <a:defRPr sz="2400">
                <a:solidFill>
                  <a:schemeClr val="tx1"/>
                </a:solidFill>
                <a:latin typeface="Times New Roman" pitchFamily="18" charset="0"/>
              </a:defRPr>
            </a:lvl3pPr>
            <a:lvl4pPr marL="2114550" indent="-457200" algn="ctr">
              <a:defRPr sz="2400">
                <a:solidFill>
                  <a:schemeClr val="tx1"/>
                </a:solidFill>
                <a:latin typeface="Times New Roman" pitchFamily="18" charset="0"/>
              </a:defRPr>
            </a:lvl4pPr>
            <a:lvl5pPr marL="2686050" indent="-457200" algn="ctr">
              <a:defRPr sz="2400">
                <a:solidFill>
                  <a:schemeClr val="tx1"/>
                </a:solidFill>
                <a:latin typeface="Times New Roman" pitchFamily="18" charset="0"/>
              </a:defRPr>
            </a:lvl5pPr>
            <a:lvl6pPr marL="3143250" indent="-457200" algn="ctr" eaLnBrk="0" fontAlgn="base" hangingPunct="0">
              <a:spcBef>
                <a:spcPct val="0"/>
              </a:spcBef>
              <a:spcAft>
                <a:spcPct val="0"/>
              </a:spcAft>
              <a:defRPr sz="2400">
                <a:solidFill>
                  <a:schemeClr val="tx1"/>
                </a:solidFill>
                <a:latin typeface="Times New Roman" pitchFamily="18" charset="0"/>
              </a:defRPr>
            </a:lvl6pPr>
            <a:lvl7pPr marL="3600450" indent="-457200" algn="ctr" eaLnBrk="0" fontAlgn="base" hangingPunct="0">
              <a:spcBef>
                <a:spcPct val="0"/>
              </a:spcBef>
              <a:spcAft>
                <a:spcPct val="0"/>
              </a:spcAft>
              <a:defRPr sz="2400">
                <a:solidFill>
                  <a:schemeClr val="tx1"/>
                </a:solidFill>
                <a:latin typeface="Times New Roman" pitchFamily="18" charset="0"/>
              </a:defRPr>
            </a:lvl7pPr>
            <a:lvl8pPr marL="4057650" indent="-457200" algn="ctr" eaLnBrk="0" fontAlgn="base" hangingPunct="0">
              <a:spcBef>
                <a:spcPct val="0"/>
              </a:spcBef>
              <a:spcAft>
                <a:spcPct val="0"/>
              </a:spcAft>
              <a:defRPr sz="2400">
                <a:solidFill>
                  <a:schemeClr val="tx1"/>
                </a:solidFill>
                <a:latin typeface="Times New Roman" pitchFamily="18" charset="0"/>
              </a:defRPr>
            </a:lvl8pPr>
            <a:lvl9pPr marL="4514850" indent="-457200" algn="ctr" eaLnBrk="0" fontAlgn="base" hangingPunct="0">
              <a:spcBef>
                <a:spcPct val="0"/>
              </a:spcBef>
              <a:spcAft>
                <a:spcPct val="0"/>
              </a:spcAft>
              <a:defRPr sz="2400">
                <a:solidFill>
                  <a:schemeClr val="tx1"/>
                </a:solidFill>
                <a:latin typeface="Times New Roman" pitchFamily="18" charset="0"/>
              </a:defRPr>
            </a:lvl9pPr>
          </a:lstStyle>
          <a:p>
            <a:pPr marL="0" lvl="1" indent="0" algn="l">
              <a:lnSpc>
                <a:spcPct val="115000"/>
              </a:lnSpc>
              <a:spcBef>
                <a:spcPct val="50000"/>
              </a:spcBef>
              <a:buClr>
                <a:srgbClr val="800000"/>
              </a:buClr>
              <a:buSzPct val="80000"/>
            </a:pPr>
            <a:r>
              <a:rPr lang="en-US" altLang="en-US" sz="1900" b="1" i="0" dirty="0" smtClean="0">
                <a:effectLst/>
                <a:latin typeface="Liberation Sans" panose="020B0604020202020204" pitchFamily="34" charset="0"/>
              </a:rPr>
              <a:t>Similarities</a:t>
            </a:r>
          </a:p>
          <a:p>
            <a:pPr lvl="1" algn="l">
              <a:lnSpc>
                <a:spcPct val="115000"/>
              </a:lnSpc>
              <a:spcBef>
                <a:spcPct val="50000"/>
              </a:spcBef>
              <a:buClr>
                <a:srgbClr val="CC0000"/>
              </a:buClr>
              <a:buSzPct val="80000"/>
              <a:buFont typeface="Wingdings" pitchFamily="2" charset="2"/>
              <a:buChar char="u"/>
            </a:pPr>
            <a:r>
              <a:rPr lang="en-US" sz="1900" b="0" i="0" dirty="0" smtClean="0">
                <a:effectLst/>
                <a:latin typeface="Liberation Sans" panose="020B0604020202020204" pitchFamily="34" charset="0"/>
              </a:rPr>
              <a:t>IFRS </a:t>
            </a:r>
            <a:r>
              <a:rPr lang="en-US" sz="1900" b="0" i="0" dirty="0">
                <a:effectLst/>
                <a:latin typeface="Liberation Sans" panose="020B0604020202020204" pitchFamily="34" charset="0"/>
              </a:rPr>
              <a:t>and GAAP account for inventory acquisitions at historical cost and value </a:t>
            </a:r>
            <a:r>
              <a:rPr lang="en-US" sz="1900" b="0" i="0" dirty="0" smtClean="0">
                <a:effectLst/>
                <a:latin typeface="Liberation Sans" panose="020B0604020202020204" pitchFamily="34" charset="0"/>
              </a:rPr>
              <a:t>inventory at </a:t>
            </a:r>
            <a:r>
              <a:rPr lang="en-US" sz="1900" b="0" i="0" dirty="0">
                <a:effectLst/>
                <a:latin typeface="Liberation Sans" panose="020B0604020202020204" pitchFamily="34" charset="0"/>
              </a:rPr>
              <a:t>the lower-of-cost-or-market subsequent to acquisition</a:t>
            </a:r>
            <a:r>
              <a:rPr lang="en-US" sz="1900" b="0" i="0" dirty="0" smtClean="0">
                <a:effectLst/>
                <a:latin typeface="Liberation Sans" panose="020B0604020202020204" pitchFamily="34" charset="0"/>
              </a:rPr>
              <a:t>. </a:t>
            </a:r>
          </a:p>
          <a:p>
            <a:pPr lvl="1" algn="l">
              <a:lnSpc>
                <a:spcPct val="115000"/>
              </a:lnSpc>
              <a:spcBef>
                <a:spcPct val="50000"/>
              </a:spcBef>
              <a:buClr>
                <a:srgbClr val="CC0000"/>
              </a:buClr>
              <a:buSzPct val="80000"/>
              <a:buFont typeface="Wingdings" pitchFamily="2" charset="2"/>
              <a:buChar char="u"/>
            </a:pPr>
            <a:r>
              <a:rPr lang="en-US" sz="1900" b="0" i="0" dirty="0" smtClean="0">
                <a:effectLst/>
                <a:latin typeface="Liberation Sans" panose="020B0604020202020204" pitchFamily="34" charset="0"/>
              </a:rPr>
              <a:t>Who </a:t>
            </a:r>
            <a:r>
              <a:rPr lang="en-US" sz="1900" b="0" i="0" dirty="0">
                <a:effectLst/>
                <a:latin typeface="Liberation Sans" panose="020B0604020202020204" pitchFamily="34" charset="0"/>
              </a:rPr>
              <a:t>owns the goods—goods in transit or consigned goods—as well as the costs </a:t>
            </a:r>
            <a:r>
              <a:rPr lang="en-US" sz="1900" b="0" i="0" dirty="0" smtClean="0">
                <a:effectLst/>
                <a:latin typeface="Liberation Sans" panose="020B0604020202020204" pitchFamily="34" charset="0"/>
              </a:rPr>
              <a:t>to include </a:t>
            </a:r>
            <a:r>
              <a:rPr lang="en-US" sz="1900" b="0" i="0" dirty="0">
                <a:effectLst/>
                <a:latin typeface="Liberation Sans" panose="020B0604020202020204" pitchFamily="34" charset="0"/>
              </a:rPr>
              <a:t>in inventory are essentially accounted for the same under IFRS and GAAP.</a:t>
            </a:r>
            <a:endParaRPr lang="en-US" altLang="en-US" sz="1900" b="0" i="0" dirty="0">
              <a:effectLst/>
              <a:latin typeface="Liberation Sans" panose="020B0604020202020204" pitchFamily="34" charset="0"/>
            </a:endParaRPr>
          </a:p>
        </p:txBody>
      </p:sp>
      <p:sp>
        <p:nvSpPr>
          <p:cNvPr id="57"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6 </a:t>
            </a:r>
            <a:endParaRPr lang="en-US" altLang="en-US" dirty="0"/>
          </a:p>
        </p:txBody>
      </p:sp>
      <p:sp>
        <p:nvSpPr>
          <p:cNvPr id="16" name="Rectangle 8"/>
          <p:cNvSpPr>
            <a:spLocks noChangeArrowheads="1"/>
          </p:cNvSpPr>
          <p:nvPr/>
        </p:nvSpPr>
        <p:spPr bwMode="auto">
          <a:xfrm rot="5400000">
            <a:off x="-2735262" y="2979737"/>
            <a:ext cx="6400800" cy="441325"/>
          </a:xfrm>
          <a:prstGeom prst="rect">
            <a:avLst/>
          </a:prstGeom>
          <a:solidFill>
            <a:srgbClr val="005C8A"/>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marL="514350" algn="l">
              <a:spcBef>
                <a:spcPct val="20000"/>
              </a:spcBef>
              <a:buClr>
                <a:schemeClr val="accent2"/>
              </a:buClr>
              <a:buSzPct val="75000"/>
              <a:buFont typeface="Wingdings" pitchFamily="2" charset="2"/>
              <a:buChar char="l"/>
              <a:defRPr sz="2800" b="1">
                <a:solidFill>
                  <a:schemeClr val="bg2"/>
                </a:solidFill>
                <a:latin typeface="Arial" charset="0"/>
              </a:defRPr>
            </a:lvl1pPr>
            <a:lvl2pPr marL="62865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endParaRPr lang="en-US" altLang="en-US" sz="3000" dirty="0">
              <a:solidFill>
                <a:schemeClr val="bg1"/>
              </a:solidFill>
            </a:endParaRPr>
          </a:p>
        </p:txBody>
      </p:sp>
    </p:spTree>
    <p:extLst>
      <p:ext uri="{BB962C8B-B14F-4D97-AF65-F5344CB8AC3E}">
        <p14:creationId xmlns:p14="http://schemas.microsoft.com/office/powerpoint/2010/main" val="1189994827"/>
      </p:ext>
    </p:extLst>
  </p:cSld>
  <p:clrMapOvr>
    <a:masterClrMapping/>
  </p:clrMapOvr>
  <p:transition>
    <p:wipe dir="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ight Arrow 11"/>
          <p:cNvSpPr/>
          <p:nvPr/>
        </p:nvSpPr>
        <p:spPr bwMode="auto">
          <a:xfrm>
            <a:off x="533400" y="17717"/>
            <a:ext cx="8610600" cy="1997710"/>
          </a:xfrm>
          <a:prstGeom prst="rightArrow">
            <a:avLst/>
          </a:prstGeom>
          <a:gradFill flip="none" rotWithShape="1">
            <a:gsLst>
              <a:gs pos="0">
                <a:srgbClr val="5E9EFF"/>
              </a:gs>
              <a:gs pos="19000">
                <a:srgbClr val="85C2FF"/>
              </a:gs>
              <a:gs pos="19000">
                <a:srgbClr val="C4D6EB"/>
              </a:gs>
              <a:gs pos="100000">
                <a:schemeClr val="accent3"/>
              </a:gs>
              <a:gs pos="43000">
                <a:srgbClr val="E4ECF6"/>
              </a:gs>
              <a:gs pos="57000">
                <a:schemeClr val="accent3"/>
              </a:gs>
            </a:gsLst>
            <a:lin ang="5400000" scaled="0"/>
            <a:tileRect/>
          </a:gra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sp>
        <p:nvSpPr>
          <p:cNvPr id="59397" name="Rectangle 8"/>
          <p:cNvSpPr>
            <a:spLocks noChangeArrowheads="1"/>
          </p:cNvSpPr>
          <p:nvPr/>
        </p:nvSpPr>
        <p:spPr bwMode="auto">
          <a:xfrm rot="5400000">
            <a:off x="-2735262" y="2979737"/>
            <a:ext cx="6400800" cy="441325"/>
          </a:xfrm>
          <a:prstGeom prst="rect">
            <a:avLst/>
          </a:prstGeom>
          <a:solidFill>
            <a:srgbClr val="005C8A"/>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marL="514350" algn="l">
              <a:spcBef>
                <a:spcPct val="20000"/>
              </a:spcBef>
              <a:buClr>
                <a:schemeClr val="accent2"/>
              </a:buClr>
              <a:buSzPct val="75000"/>
              <a:buFont typeface="Wingdings" pitchFamily="2" charset="2"/>
              <a:buChar char="l"/>
              <a:defRPr sz="2800" b="1">
                <a:solidFill>
                  <a:schemeClr val="bg2"/>
                </a:solidFill>
                <a:latin typeface="Arial" charset="0"/>
              </a:defRPr>
            </a:lvl1pPr>
            <a:lvl2pPr marL="62865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endParaRPr lang="en-US" altLang="en-US" sz="3000" dirty="0">
              <a:solidFill>
                <a:schemeClr val="bg1"/>
              </a:solidFill>
            </a:endParaRPr>
          </a:p>
        </p:txBody>
      </p:sp>
      <p:sp>
        <p:nvSpPr>
          <p:cNvPr id="59398" name="Rectangle 9"/>
          <p:cNvSpPr>
            <a:spLocks noChangeArrowheads="1"/>
          </p:cNvSpPr>
          <p:nvPr/>
        </p:nvSpPr>
        <p:spPr bwMode="auto">
          <a:xfrm rot="5400000">
            <a:off x="388938" y="6561137"/>
            <a:ext cx="152400" cy="441325"/>
          </a:xfrm>
          <a:prstGeom prst="rect">
            <a:avLst/>
          </a:prstGeom>
          <a:solidFill>
            <a:srgbClr val="005C8A"/>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algn="l">
              <a:spcBef>
                <a:spcPct val="20000"/>
              </a:spcBef>
              <a:buClr>
                <a:schemeClr val="accent2"/>
              </a:buClr>
              <a:buSzPct val="75000"/>
              <a:buFont typeface="Wingdings" pitchFamily="2" charset="2"/>
              <a:buChar char="l"/>
              <a:defRPr sz="2800" b="1">
                <a:solidFill>
                  <a:schemeClr val="bg2"/>
                </a:solidFill>
                <a:latin typeface="Arial" charset="0"/>
              </a:defRPr>
            </a:lvl1pPr>
            <a:lvl2pPr marL="62865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endParaRPr lang="en-US" altLang="en-US" sz="3000" dirty="0">
              <a:solidFill>
                <a:schemeClr val="bg1"/>
              </a:solidFill>
            </a:endParaRPr>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8073" y="668373"/>
            <a:ext cx="928687" cy="932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2053984" y="633480"/>
            <a:ext cx="5486400" cy="646331"/>
          </a:xfrm>
          <a:prstGeom prst="rect">
            <a:avLst/>
          </a:prstGeom>
          <a:noFill/>
        </p:spPr>
        <p:txBody>
          <a:bodyPr wrap="square" rtlCol="0">
            <a:spAutoFit/>
          </a:bodyPr>
          <a:lstStyle>
            <a:defPPr>
              <a:defRPr lang="en-US"/>
            </a:defPPr>
            <a:lvl1pPr algn="l">
              <a:defRPr sz="3600" b="1" i="0">
                <a:solidFill>
                  <a:srgbClr val="0000A2"/>
                </a:solidFill>
                <a:effectLst/>
                <a:latin typeface="Liberation Sans" panose="020B0604020202020204" pitchFamily="34" charset="0"/>
              </a:defRPr>
            </a:lvl1pPr>
            <a:lvl2pPr algn="l">
              <a:defRPr sz="2800" b="1" i="1">
                <a:solidFill>
                  <a:srgbClr val="BC0000"/>
                </a:solidFill>
                <a:effectLst>
                  <a:outerShdw blurRad="38100" dist="38100" dir="2700000" algn="tl">
                    <a:srgbClr val="000000">
                      <a:alpha val="43137"/>
                    </a:srgbClr>
                  </a:outerShdw>
                </a:effectLst>
              </a:defRPr>
            </a:lvl2pPr>
            <a:lvl3pPr algn="l">
              <a:defRPr sz="2800" b="1" i="1">
                <a:solidFill>
                  <a:srgbClr val="BC0000"/>
                </a:solidFill>
                <a:effectLst>
                  <a:outerShdw blurRad="38100" dist="38100" dir="2700000" algn="tl">
                    <a:srgbClr val="000000">
                      <a:alpha val="43137"/>
                    </a:srgbClr>
                  </a:outerShdw>
                </a:effectLst>
              </a:defRPr>
            </a:lvl3pPr>
            <a:lvl4pPr algn="l">
              <a:defRPr sz="2800" b="1" i="1">
                <a:solidFill>
                  <a:srgbClr val="BC0000"/>
                </a:solidFill>
                <a:effectLst>
                  <a:outerShdw blurRad="38100" dist="38100" dir="2700000" algn="tl">
                    <a:srgbClr val="000000">
                      <a:alpha val="43137"/>
                    </a:srgbClr>
                  </a:outerShdw>
                </a:effectLst>
              </a:defRPr>
            </a:lvl4pPr>
            <a:lvl5pPr algn="l">
              <a:defRPr sz="2800" b="1" i="1">
                <a:solidFill>
                  <a:srgbClr val="BC0000"/>
                </a:solidFill>
                <a:effectLst>
                  <a:outerShdw blurRad="38100" dist="38100" dir="2700000" algn="tl">
                    <a:srgbClr val="000000">
                      <a:alpha val="43137"/>
                    </a:srgbClr>
                  </a:outerShdw>
                </a:effectLst>
              </a:defRPr>
            </a:lvl5pPr>
            <a:lvl6pPr>
              <a:defRPr sz="2800" b="1" i="1">
                <a:solidFill>
                  <a:srgbClr val="BC0000"/>
                </a:solidFill>
                <a:effectLst>
                  <a:outerShdw blurRad="38100" dist="38100" dir="2700000" algn="tl">
                    <a:srgbClr val="000000">
                      <a:alpha val="43137"/>
                    </a:srgbClr>
                  </a:outerShdw>
                </a:effectLst>
              </a:defRPr>
            </a:lvl6pPr>
            <a:lvl7pPr>
              <a:defRPr sz="2800" b="1" i="1">
                <a:solidFill>
                  <a:srgbClr val="BC0000"/>
                </a:solidFill>
                <a:effectLst>
                  <a:outerShdw blurRad="38100" dist="38100" dir="2700000" algn="tl">
                    <a:srgbClr val="000000">
                      <a:alpha val="43137"/>
                    </a:srgbClr>
                  </a:outerShdw>
                </a:effectLst>
              </a:defRPr>
            </a:lvl7pPr>
            <a:lvl8pPr>
              <a:defRPr sz="2800" b="1" i="1">
                <a:solidFill>
                  <a:srgbClr val="BC0000"/>
                </a:solidFill>
                <a:effectLst>
                  <a:outerShdw blurRad="38100" dist="38100" dir="2700000" algn="tl">
                    <a:srgbClr val="000000">
                      <a:alpha val="43137"/>
                    </a:srgbClr>
                  </a:outerShdw>
                </a:effectLst>
              </a:defRPr>
            </a:lvl8pPr>
            <a:lvl9pPr>
              <a:defRPr sz="2800" b="1" i="1">
                <a:solidFill>
                  <a:srgbClr val="BC0000"/>
                </a:solidFill>
                <a:effectLst>
                  <a:outerShdw blurRad="38100" dist="38100" dir="2700000" algn="tl">
                    <a:srgbClr val="000000">
                      <a:alpha val="43137"/>
                    </a:srgbClr>
                  </a:outerShdw>
                </a:effectLst>
              </a:defRPr>
            </a:lvl9pPr>
          </a:lstStyle>
          <a:p>
            <a:r>
              <a:rPr lang="en-US" dirty="0">
                <a:solidFill>
                  <a:schemeClr val="tx2">
                    <a:lumMod val="50000"/>
                  </a:schemeClr>
                </a:solidFill>
              </a:rPr>
              <a:t>A Look at IFRS</a:t>
            </a:r>
          </a:p>
        </p:txBody>
      </p:sp>
      <p:sp>
        <p:nvSpPr>
          <p:cNvPr id="10" name="Rectangle 2"/>
          <p:cNvSpPr>
            <a:spLocks noChangeArrowheads="1"/>
          </p:cNvSpPr>
          <p:nvPr/>
        </p:nvSpPr>
        <p:spPr bwMode="auto">
          <a:xfrm>
            <a:off x="846160" y="1788804"/>
            <a:ext cx="2590800" cy="442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lvl1pPr algn="ctr">
              <a:defRPr sz="2400">
                <a:solidFill>
                  <a:schemeClr val="tx1"/>
                </a:solidFill>
                <a:latin typeface="Times New Roman" pitchFamily="18" charset="0"/>
              </a:defRPr>
            </a:lvl1pPr>
            <a:lvl2pPr marL="742950" indent="-285750" algn="ctr">
              <a:defRPr sz="2400">
                <a:solidFill>
                  <a:schemeClr val="tx1"/>
                </a:solidFill>
                <a:latin typeface="Times New Roman" pitchFamily="18" charset="0"/>
              </a:defRPr>
            </a:lvl2pPr>
            <a:lvl3pPr marL="1143000" indent="-228600" algn="ctr">
              <a:defRPr sz="2400">
                <a:solidFill>
                  <a:schemeClr val="tx1"/>
                </a:solidFill>
                <a:latin typeface="Times New Roman" pitchFamily="18" charset="0"/>
              </a:defRPr>
            </a:lvl3pPr>
            <a:lvl4pPr marL="1600200" indent="-228600" algn="ctr">
              <a:defRPr sz="2400">
                <a:solidFill>
                  <a:schemeClr val="tx1"/>
                </a:solidFill>
                <a:latin typeface="Times New Roman" pitchFamily="18" charset="0"/>
              </a:defRPr>
            </a:lvl4pPr>
            <a:lvl5pPr marL="2057400" indent="-228600" algn="ctr">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altLang="en-US" sz="2300" b="1" i="0" dirty="0" smtClean="0">
                <a:solidFill>
                  <a:srgbClr val="CC0000"/>
                </a:solidFill>
                <a:effectLst/>
                <a:latin typeface="Liberation Sans" panose="020B0604020202020204" pitchFamily="34" charset="0"/>
              </a:rPr>
              <a:t>KEY POINTS</a:t>
            </a:r>
            <a:endParaRPr lang="en-US" altLang="en-US" sz="2300" b="1" i="0" dirty="0">
              <a:solidFill>
                <a:srgbClr val="CC0000"/>
              </a:solidFill>
              <a:effectLst/>
              <a:latin typeface="Liberation Sans" panose="020B0604020202020204" pitchFamily="34" charset="0"/>
            </a:endParaRPr>
          </a:p>
        </p:txBody>
      </p:sp>
      <p:sp>
        <p:nvSpPr>
          <p:cNvPr id="11" name="Rectangle 4"/>
          <p:cNvSpPr>
            <a:spLocks noChangeArrowheads="1"/>
          </p:cNvSpPr>
          <p:nvPr/>
        </p:nvSpPr>
        <p:spPr bwMode="auto">
          <a:xfrm>
            <a:off x="846160" y="2322204"/>
            <a:ext cx="7764440" cy="3747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ctr">
              <a:defRPr sz="2400">
                <a:solidFill>
                  <a:schemeClr val="tx1"/>
                </a:solidFill>
                <a:latin typeface="Times New Roman" pitchFamily="18" charset="0"/>
              </a:defRPr>
            </a:lvl1pPr>
            <a:lvl2pPr marL="685800" indent="-457200" algn="ctr">
              <a:defRPr sz="2400">
                <a:solidFill>
                  <a:schemeClr val="tx1"/>
                </a:solidFill>
                <a:latin typeface="Times New Roman" pitchFamily="18" charset="0"/>
              </a:defRPr>
            </a:lvl2pPr>
            <a:lvl3pPr algn="ctr">
              <a:defRPr sz="2400">
                <a:solidFill>
                  <a:schemeClr val="tx1"/>
                </a:solidFill>
                <a:latin typeface="Times New Roman" pitchFamily="18" charset="0"/>
              </a:defRPr>
            </a:lvl3pPr>
            <a:lvl4pPr marL="2114550" indent="-457200" algn="ctr">
              <a:defRPr sz="2400">
                <a:solidFill>
                  <a:schemeClr val="tx1"/>
                </a:solidFill>
                <a:latin typeface="Times New Roman" pitchFamily="18" charset="0"/>
              </a:defRPr>
            </a:lvl4pPr>
            <a:lvl5pPr marL="2686050" indent="-457200" algn="ctr">
              <a:defRPr sz="2400">
                <a:solidFill>
                  <a:schemeClr val="tx1"/>
                </a:solidFill>
                <a:latin typeface="Times New Roman" pitchFamily="18" charset="0"/>
              </a:defRPr>
            </a:lvl5pPr>
            <a:lvl6pPr marL="3143250" indent="-457200" algn="ctr" eaLnBrk="0" fontAlgn="base" hangingPunct="0">
              <a:spcBef>
                <a:spcPct val="0"/>
              </a:spcBef>
              <a:spcAft>
                <a:spcPct val="0"/>
              </a:spcAft>
              <a:defRPr sz="2400">
                <a:solidFill>
                  <a:schemeClr val="tx1"/>
                </a:solidFill>
                <a:latin typeface="Times New Roman" pitchFamily="18" charset="0"/>
              </a:defRPr>
            </a:lvl6pPr>
            <a:lvl7pPr marL="3600450" indent="-457200" algn="ctr" eaLnBrk="0" fontAlgn="base" hangingPunct="0">
              <a:spcBef>
                <a:spcPct val="0"/>
              </a:spcBef>
              <a:spcAft>
                <a:spcPct val="0"/>
              </a:spcAft>
              <a:defRPr sz="2400">
                <a:solidFill>
                  <a:schemeClr val="tx1"/>
                </a:solidFill>
                <a:latin typeface="Times New Roman" pitchFamily="18" charset="0"/>
              </a:defRPr>
            </a:lvl7pPr>
            <a:lvl8pPr marL="4057650" indent="-457200" algn="ctr" eaLnBrk="0" fontAlgn="base" hangingPunct="0">
              <a:spcBef>
                <a:spcPct val="0"/>
              </a:spcBef>
              <a:spcAft>
                <a:spcPct val="0"/>
              </a:spcAft>
              <a:defRPr sz="2400">
                <a:solidFill>
                  <a:schemeClr val="tx1"/>
                </a:solidFill>
                <a:latin typeface="Times New Roman" pitchFamily="18" charset="0"/>
              </a:defRPr>
            </a:lvl8pPr>
            <a:lvl9pPr marL="4514850" indent="-457200" algn="ctr" eaLnBrk="0" fontAlgn="base" hangingPunct="0">
              <a:spcBef>
                <a:spcPct val="0"/>
              </a:spcBef>
              <a:spcAft>
                <a:spcPct val="0"/>
              </a:spcAft>
              <a:defRPr sz="2400">
                <a:solidFill>
                  <a:schemeClr val="tx1"/>
                </a:solidFill>
                <a:latin typeface="Times New Roman" pitchFamily="18" charset="0"/>
              </a:defRPr>
            </a:lvl9pPr>
          </a:lstStyle>
          <a:p>
            <a:pPr marL="0" lvl="1" indent="0" algn="l">
              <a:lnSpc>
                <a:spcPct val="115000"/>
              </a:lnSpc>
              <a:spcBef>
                <a:spcPct val="50000"/>
              </a:spcBef>
              <a:buClr>
                <a:srgbClr val="800000"/>
              </a:buClr>
              <a:buSzPct val="80000"/>
            </a:pPr>
            <a:r>
              <a:rPr lang="en-US" altLang="en-US" sz="1900" b="1" i="0" dirty="0" smtClean="0">
                <a:effectLst/>
                <a:latin typeface="Liberation Sans" panose="020B0604020202020204" pitchFamily="34" charset="0"/>
              </a:rPr>
              <a:t>Differences</a:t>
            </a:r>
          </a:p>
          <a:p>
            <a:pPr lvl="1" algn="l">
              <a:lnSpc>
                <a:spcPct val="115000"/>
              </a:lnSpc>
              <a:spcBef>
                <a:spcPct val="50000"/>
              </a:spcBef>
              <a:buClr>
                <a:srgbClr val="CC0000"/>
              </a:buClr>
              <a:buSzPct val="80000"/>
              <a:buFont typeface="Wingdings" pitchFamily="2" charset="2"/>
              <a:buChar char="u"/>
            </a:pPr>
            <a:r>
              <a:rPr lang="en-US" sz="1900" b="0" i="0" dirty="0" smtClean="0">
                <a:effectLst/>
                <a:latin typeface="Liberation Sans" panose="020B0604020202020204" pitchFamily="34" charset="0"/>
              </a:rPr>
              <a:t>The </a:t>
            </a:r>
            <a:r>
              <a:rPr lang="en-US" sz="1900" b="0" i="0" dirty="0">
                <a:effectLst/>
                <a:latin typeface="Liberation Sans" panose="020B0604020202020204" pitchFamily="34" charset="0"/>
              </a:rPr>
              <a:t>requirements for accounting for and reporting inventories are more </a:t>
            </a:r>
            <a:r>
              <a:rPr lang="en-US" sz="1900" b="0" i="0" dirty="0" smtClean="0">
                <a:effectLst/>
                <a:latin typeface="Liberation Sans" panose="020B0604020202020204" pitchFamily="34" charset="0"/>
              </a:rPr>
              <a:t>principles based under </a:t>
            </a:r>
            <a:r>
              <a:rPr lang="en-US" sz="1900" b="0" i="0" dirty="0">
                <a:effectLst/>
                <a:latin typeface="Liberation Sans" panose="020B0604020202020204" pitchFamily="34" charset="0"/>
              </a:rPr>
              <a:t>IFRS. That is, GAAP provides more detailed guidelines in </a:t>
            </a:r>
            <a:r>
              <a:rPr lang="en-US" sz="1900" b="0" i="0" dirty="0" smtClean="0">
                <a:effectLst/>
                <a:latin typeface="Liberation Sans" panose="020B0604020202020204" pitchFamily="34" charset="0"/>
              </a:rPr>
              <a:t>inventory accounting. </a:t>
            </a:r>
          </a:p>
          <a:p>
            <a:pPr lvl="1" algn="l">
              <a:lnSpc>
                <a:spcPct val="115000"/>
              </a:lnSpc>
              <a:spcBef>
                <a:spcPct val="50000"/>
              </a:spcBef>
              <a:buClr>
                <a:srgbClr val="CC0000"/>
              </a:buClr>
              <a:buSzPct val="80000"/>
              <a:buFont typeface="Wingdings" pitchFamily="2" charset="2"/>
              <a:buChar char="u"/>
            </a:pPr>
            <a:r>
              <a:rPr lang="en-US" sz="1900" b="0" i="0" dirty="0" smtClean="0">
                <a:effectLst/>
                <a:latin typeface="Liberation Sans" panose="020B0604020202020204" pitchFamily="34" charset="0"/>
              </a:rPr>
              <a:t>A </a:t>
            </a:r>
            <a:r>
              <a:rPr lang="en-US" sz="1900" b="0" i="0" dirty="0">
                <a:effectLst/>
                <a:latin typeface="Liberation Sans" panose="020B0604020202020204" pitchFamily="34" charset="0"/>
              </a:rPr>
              <a:t>major difference between IFRS and GAAP relates to the LIFO cost flow assumption</a:t>
            </a:r>
            <a:r>
              <a:rPr lang="en-US" sz="1900" b="0" i="0" dirty="0" smtClean="0">
                <a:effectLst/>
                <a:latin typeface="Liberation Sans" panose="020B0604020202020204" pitchFamily="34" charset="0"/>
              </a:rPr>
              <a:t>. </a:t>
            </a:r>
            <a:r>
              <a:rPr lang="en-US" sz="1900" b="0" i="0" dirty="0">
                <a:effectLst/>
                <a:latin typeface="Liberation Sans" panose="020B0604020202020204" pitchFamily="34" charset="0"/>
              </a:rPr>
              <a:t>GAAP</a:t>
            </a:r>
            <a:r>
              <a:rPr lang="en-US" sz="1900" b="0" i="0" dirty="0" smtClean="0">
                <a:effectLst/>
                <a:latin typeface="Liberation Sans" panose="020B0604020202020204" pitchFamily="34" charset="0"/>
              </a:rPr>
              <a:t> </a:t>
            </a:r>
            <a:r>
              <a:rPr lang="en-US" sz="1900" b="0" i="0" dirty="0">
                <a:effectLst/>
                <a:latin typeface="Liberation Sans" panose="020B0604020202020204" pitchFamily="34" charset="0"/>
              </a:rPr>
              <a:t>permits the use of LIFO for inventory valuation. IFRS prohibits its use. FIFO</a:t>
            </a:r>
            <a:r>
              <a:rPr lang="en-US" sz="1900" b="0" i="0" dirty="0" smtClean="0">
                <a:effectLst/>
                <a:latin typeface="Liberation Sans" panose="020B0604020202020204" pitchFamily="34" charset="0"/>
              </a:rPr>
              <a:t> and </a:t>
            </a:r>
            <a:r>
              <a:rPr lang="en-US" sz="1900" b="0" i="0" dirty="0">
                <a:effectLst/>
                <a:latin typeface="Liberation Sans" panose="020B0604020202020204" pitchFamily="34" charset="0"/>
              </a:rPr>
              <a:t>average-cost are the only two acceptable cost flow assumptions permitted </a:t>
            </a:r>
            <a:r>
              <a:rPr lang="en-US" sz="1900" b="0" i="0" dirty="0" smtClean="0">
                <a:effectLst/>
                <a:latin typeface="Liberation Sans" panose="020B0604020202020204" pitchFamily="34" charset="0"/>
              </a:rPr>
              <a:t>under </a:t>
            </a:r>
            <a:r>
              <a:rPr lang="en-US" sz="1900" b="0" i="0" dirty="0">
                <a:effectLst/>
                <a:latin typeface="Liberation Sans" panose="020B0604020202020204" pitchFamily="34" charset="0"/>
              </a:rPr>
              <a:t>IFRS. Both sets of standards permit specific identification where appropriate</a:t>
            </a:r>
            <a:r>
              <a:rPr lang="en-US" sz="1900" b="0" i="0" dirty="0" smtClean="0">
                <a:effectLst/>
                <a:latin typeface="Liberation Sans" panose="020B0604020202020204" pitchFamily="34" charset="0"/>
              </a:rPr>
              <a:t>. </a:t>
            </a:r>
          </a:p>
        </p:txBody>
      </p:sp>
      <p:sp>
        <p:nvSpPr>
          <p:cNvPr id="14"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6 </a:t>
            </a:r>
            <a:endParaRPr lang="en-US" altLang="en-US" dirty="0"/>
          </a:p>
        </p:txBody>
      </p:sp>
      <p:cxnSp>
        <p:nvCxnSpPr>
          <p:cNvPr id="15" name="Straight Connector 14"/>
          <p:cNvCxnSpPr/>
          <p:nvPr/>
        </p:nvCxnSpPr>
        <p:spPr bwMode="auto">
          <a:xfrm>
            <a:off x="908073" y="1616120"/>
            <a:ext cx="7702527" cy="0"/>
          </a:xfrm>
          <a:prstGeom prst="line">
            <a:avLst/>
          </a:prstGeom>
          <a:solidFill>
            <a:schemeClr val="accent1"/>
          </a:solidFill>
          <a:ln w="19050" cap="sq" cmpd="sng" algn="ctr">
            <a:solidFill>
              <a:schemeClr val="tx1"/>
            </a:solidFill>
            <a:prstDash val="solid"/>
            <a:round/>
            <a:headEnd type="none" w="sm" len="sm"/>
            <a:tailEnd type="none" w="sm" len="sm"/>
          </a:ln>
          <a:effectLst/>
        </p:spPr>
      </p:cxnSp>
    </p:spTree>
    <p:extLst>
      <p:ext uri="{BB962C8B-B14F-4D97-AF65-F5344CB8AC3E}">
        <p14:creationId xmlns:p14="http://schemas.microsoft.com/office/powerpoint/2010/main" val="2639643957"/>
      </p:ext>
    </p:extLst>
  </p:cSld>
  <p:clrMapOvr>
    <a:masterClrMapping/>
  </p:clrMapOvr>
  <p:transition>
    <p:wipe dir="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ight Arrow 11"/>
          <p:cNvSpPr/>
          <p:nvPr/>
        </p:nvSpPr>
        <p:spPr bwMode="auto">
          <a:xfrm>
            <a:off x="533400" y="17717"/>
            <a:ext cx="8610600" cy="1997710"/>
          </a:xfrm>
          <a:prstGeom prst="rightArrow">
            <a:avLst/>
          </a:prstGeom>
          <a:gradFill flip="none" rotWithShape="1">
            <a:gsLst>
              <a:gs pos="0">
                <a:srgbClr val="5E9EFF"/>
              </a:gs>
              <a:gs pos="19000">
                <a:srgbClr val="85C2FF"/>
              </a:gs>
              <a:gs pos="19000">
                <a:srgbClr val="C4D6EB"/>
              </a:gs>
              <a:gs pos="100000">
                <a:schemeClr val="accent3"/>
              </a:gs>
              <a:gs pos="43000">
                <a:srgbClr val="E4ECF6"/>
              </a:gs>
              <a:gs pos="57000">
                <a:schemeClr val="accent3"/>
              </a:gs>
            </a:gsLst>
            <a:lin ang="5400000" scaled="0"/>
            <a:tileRect/>
          </a:gra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sp>
        <p:nvSpPr>
          <p:cNvPr id="59397" name="Rectangle 8"/>
          <p:cNvSpPr>
            <a:spLocks noChangeArrowheads="1"/>
          </p:cNvSpPr>
          <p:nvPr/>
        </p:nvSpPr>
        <p:spPr bwMode="auto">
          <a:xfrm rot="5400000">
            <a:off x="-2735262" y="2979737"/>
            <a:ext cx="6400800" cy="441325"/>
          </a:xfrm>
          <a:prstGeom prst="rect">
            <a:avLst/>
          </a:prstGeom>
          <a:solidFill>
            <a:srgbClr val="005C8A"/>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marL="514350" algn="l">
              <a:spcBef>
                <a:spcPct val="20000"/>
              </a:spcBef>
              <a:buClr>
                <a:schemeClr val="accent2"/>
              </a:buClr>
              <a:buSzPct val="75000"/>
              <a:buFont typeface="Wingdings" pitchFamily="2" charset="2"/>
              <a:buChar char="l"/>
              <a:defRPr sz="2800" b="1">
                <a:solidFill>
                  <a:schemeClr val="bg2"/>
                </a:solidFill>
                <a:latin typeface="Arial" charset="0"/>
              </a:defRPr>
            </a:lvl1pPr>
            <a:lvl2pPr marL="62865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endParaRPr lang="en-US" altLang="en-US" sz="3000" dirty="0">
              <a:solidFill>
                <a:schemeClr val="bg1"/>
              </a:solidFill>
            </a:endParaRPr>
          </a:p>
        </p:txBody>
      </p:sp>
      <p:sp>
        <p:nvSpPr>
          <p:cNvPr id="59398" name="Rectangle 9"/>
          <p:cNvSpPr>
            <a:spLocks noChangeArrowheads="1"/>
          </p:cNvSpPr>
          <p:nvPr/>
        </p:nvSpPr>
        <p:spPr bwMode="auto">
          <a:xfrm rot="5400000">
            <a:off x="388938" y="6561137"/>
            <a:ext cx="152400" cy="441325"/>
          </a:xfrm>
          <a:prstGeom prst="rect">
            <a:avLst/>
          </a:prstGeom>
          <a:solidFill>
            <a:srgbClr val="005C8A"/>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algn="l">
              <a:spcBef>
                <a:spcPct val="20000"/>
              </a:spcBef>
              <a:buClr>
                <a:schemeClr val="accent2"/>
              </a:buClr>
              <a:buSzPct val="75000"/>
              <a:buFont typeface="Wingdings" pitchFamily="2" charset="2"/>
              <a:buChar char="l"/>
              <a:defRPr sz="2800" b="1">
                <a:solidFill>
                  <a:schemeClr val="bg2"/>
                </a:solidFill>
                <a:latin typeface="Arial" charset="0"/>
              </a:defRPr>
            </a:lvl1pPr>
            <a:lvl2pPr marL="62865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endParaRPr lang="en-US" altLang="en-US" sz="3000" dirty="0">
              <a:solidFill>
                <a:schemeClr val="bg1"/>
              </a:solidFill>
            </a:endParaRPr>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8073" y="668373"/>
            <a:ext cx="928687" cy="932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2053984" y="633480"/>
            <a:ext cx="5486400" cy="646331"/>
          </a:xfrm>
          <a:prstGeom prst="rect">
            <a:avLst/>
          </a:prstGeom>
          <a:noFill/>
        </p:spPr>
        <p:txBody>
          <a:bodyPr wrap="square" rtlCol="0">
            <a:spAutoFit/>
          </a:bodyPr>
          <a:lstStyle>
            <a:defPPr>
              <a:defRPr lang="en-US"/>
            </a:defPPr>
            <a:lvl1pPr algn="l">
              <a:defRPr sz="3600" b="1" i="0">
                <a:solidFill>
                  <a:srgbClr val="0000A2"/>
                </a:solidFill>
                <a:effectLst/>
                <a:latin typeface="Liberation Sans" panose="020B0604020202020204" pitchFamily="34" charset="0"/>
              </a:defRPr>
            </a:lvl1pPr>
            <a:lvl2pPr algn="l">
              <a:defRPr sz="2800" b="1" i="1">
                <a:solidFill>
                  <a:srgbClr val="BC0000"/>
                </a:solidFill>
                <a:effectLst>
                  <a:outerShdw blurRad="38100" dist="38100" dir="2700000" algn="tl">
                    <a:srgbClr val="000000">
                      <a:alpha val="43137"/>
                    </a:srgbClr>
                  </a:outerShdw>
                </a:effectLst>
              </a:defRPr>
            </a:lvl2pPr>
            <a:lvl3pPr algn="l">
              <a:defRPr sz="2800" b="1" i="1">
                <a:solidFill>
                  <a:srgbClr val="BC0000"/>
                </a:solidFill>
                <a:effectLst>
                  <a:outerShdw blurRad="38100" dist="38100" dir="2700000" algn="tl">
                    <a:srgbClr val="000000">
                      <a:alpha val="43137"/>
                    </a:srgbClr>
                  </a:outerShdw>
                </a:effectLst>
              </a:defRPr>
            </a:lvl3pPr>
            <a:lvl4pPr algn="l">
              <a:defRPr sz="2800" b="1" i="1">
                <a:solidFill>
                  <a:srgbClr val="BC0000"/>
                </a:solidFill>
                <a:effectLst>
                  <a:outerShdw blurRad="38100" dist="38100" dir="2700000" algn="tl">
                    <a:srgbClr val="000000">
                      <a:alpha val="43137"/>
                    </a:srgbClr>
                  </a:outerShdw>
                </a:effectLst>
              </a:defRPr>
            </a:lvl4pPr>
            <a:lvl5pPr algn="l">
              <a:defRPr sz="2800" b="1" i="1">
                <a:solidFill>
                  <a:srgbClr val="BC0000"/>
                </a:solidFill>
                <a:effectLst>
                  <a:outerShdw blurRad="38100" dist="38100" dir="2700000" algn="tl">
                    <a:srgbClr val="000000">
                      <a:alpha val="43137"/>
                    </a:srgbClr>
                  </a:outerShdw>
                </a:effectLst>
              </a:defRPr>
            </a:lvl5pPr>
            <a:lvl6pPr>
              <a:defRPr sz="2800" b="1" i="1">
                <a:solidFill>
                  <a:srgbClr val="BC0000"/>
                </a:solidFill>
                <a:effectLst>
                  <a:outerShdw blurRad="38100" dist="38100" dir="2700000" algn="tl">
                    <a:srgbClr val="000000">
                      <a:alpha val="43137"/>
                    </a:srgbClr>
                  </a:outerShdw>
                </a:effectLst>
              </a:defRPr>
            </a:lvl6pPr>
            <a:lvl7pPr>
              <a:defRPr sz="2800" b="1" i="1">
                <a:solidFill>
                  <a:srgbClr val="BC0000"/>
                </a:solidFill>
                <a:effectLst>
                  <a:outerShdw blurRad="38100" dist="38100" dir="2700000" algn="tl">
                    <a:srgbClr val="000000">
                      <a:alpha val="43137"/>
                    </a:srgbClr>
                  </a:outerShdw>
                </a:effectLst>
              </a:defRPr>
            </a:lvl7pPr>
            <a:lvl8pPr>
              <a:defRPr sz="2800" b="1" i="1">
                <a:solidFill>
                  <a:srgbClr val="BC0000"/>
                </a:solidFill>
                <a:effectLst>
                  <a:outerShdw blurRad="38100" dist="38100" dir="2700000" algn="tl">
                    <a:srgbClr val="000000">
                      <a:alpha val="43137"/>
                    </a:srgbClr>
                  </a:outerShdw>
                </a:effectLst>
              </a:defRPr>
            </a:lvl8pPr>
            <a:lvl9pPr>
              <a:defRPr sz="2800" b="1" i="1">
                <a:solidFill>
                  <a:srgbClr val="BC0000"/>
                </a:solidFill>
                <a:effectLst>
                  <a:outerShdw blurRad="38100" dist="38100" dir="2700000" algn="tl">
                    <a:srgbClr val="000000">
                      <a:alpha val="43137"/>
                    </a:srgbClr>
                  </a:outerShdw>
                </a:effectLst>
              </a:defRPr>
            </a:lvl9pPr>
          </a:lstStyle>
          <a:p>
            <a:r>
              <a:rPr lang="en-US" dirty="0">
                <a:solidFill>
                  <a:schemeClr val="tx2">
                    <a:lumMod val="50000"/>
                  </a:schemeClr>
                </a:solidFill>
              </a:rPr>
              <a:t>A Look at IFRS</a:t>
            </a:r>
          </a:p>
        </p:txBody>
      </p:sp>
      <p:sp>
        <p:nvSpPr>
          <p:cNvPr id="10" name="Rectangle 2"/>
          <p:cNvSpPr>
            <a:spLocks noChangeArrowheads="1"/>
          </p:cNvSpPr>
          <p:nvPr/>
        </p:nvSpPr>
        <p:spPr bwMode="auto">
          <a:xfrm>
            <a:off x="846160" y="1788804"/>
            <a:ext cx="2590800" cy="442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lvl1pPr algn="ctr">
              <a:defRPr sz="2400">
                <a:solidFill>
                  <a:schemeClr val="tx1"/>
                </a:solidFill>
                <a:latin typeface="Times New Roman" pitchFamily="18" charset="0"/>
              </a:defRPr>
            </a:lvl1pPr>
            <a:lvl2pPr marL="742950" indent="-285750" algn="ctr">
              <a:defRPr sz="2400">
                <a:solidFill>
                  <a:schemeClr val="tx1"/>
                </a:solidFill>
                <a:latin typeface="Times New Roman" pitchFamily="18" charset="0"/>
              </a:defRPr>
            </a:lvl2pPr>
            <a:lvl3pPr marL="1143000" indent="-228600" algn="ctr">
              <a:defRPr sz="2400">
                <a:solidFill>
                  <a:schemeClr val="tx1"/>
                </a:solidFill>
                <a:latin typeface="Times New Roman" pitchFamily="18" charset="0"/>
              </a:defRPr>
            </a:lvl3pPr>
            <a:lvl4pPr marL="1600200" indent="-228600" algn="ctr">
              <a:defRPr sz="2400">
                <a:solidFill>
                  <a:schemeClr val="tx1"/>
                </a:solidFill>
                <a:latin typeface="Times New Roman" pitchFamily="18" charset="0"/>
              </a:defRPr>
            </a:lvl4pPr>
            <a:lvl5pPr marL="2057400" indent="-228600" algn="ctr">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altLang="en-US" sz="2300" b="1" i="0" dirty="0" smtClean="0">
                <a:solidFill>
                  <a:srgbClr val="CC0000"/>
                </a:solidFill>
                <a:effectLst/>
                <a:latin typeface="Liberation Sans" panose="020B0604020202020204" pitchFamily="34" charset="0"/>
              </a:rPr>
              <a:t>KEY POINTS</a:t>
            </a:r>
            <a:endParaRPr lang="en-US" altLang="en-US" sz="2300" b="1" i="0" dirty="0">
              <a:solidFill>
                <a:srgbClr val="CC0000"/>
              </a:solidFill>
              <a:effectLst/>
              <a:latin typeface="Liberation Sans" panose="020B0604020202020204" pitchFamily="34" charset="0"/>
            </a:endParaRPr>
          </a:p>
        </p:txBody>
      </p:sp>
      <p:sp>
        <p:nvSpPr>
          <p:cNvPr id="11" name="Rectangle 4"/>
          <p:cNvSpPr>
            <a:spLocks noChangeArrowheads="1"/>
          </p:cNvSpPr>
          <p:nvPr/>
        </p:nvSpPr>
        <p:spPr bwMode="auto">
          <a:xfrm>
            <a:off x="846160" y="2322204"/>
            <a:ext cx="7764440" cy="1583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ctr">
              <a:defRPr sz="2400">
                <a:solidFill>
                  <a:schemeClr val="tx1"/>
                </a:solidFill>
                <a:latin typeface="Times New Roman" pitchFamily="18" charset="0"/>
              </a:defRPr>
            </a:lvl1pPr>
            <a:lvl2pPr marL="685800" indent="-457200" algn="ctr">
              <a:defRPr sz="2400">
                <a:solidFill>
                  <a:schemeClr val="tx1"/>
                </a:solidFill>
                <a:latin typeface="Times New Roman" pitchFamily="18" charset="0"/>
              </a:defRPr>
            </a:lvl2pPr>
            <a:lvl3pPr algn="ctr">
              <a:defRPr sz="2400">
                <a:solidFill>
                  <a:schemeClr val="tx1"/>
                </a:solidFill>
                <a:latin typeface="Times New Roman" pitchFamily="18" charset="0"/>
              </a:defRPr>
            </a:lvl3pPr>
            <a:lvl4pPr marL="2114550" indent="-457200" algn="ctr">
              <a:defRPr sz="2400">
                <a:solidFill>
                  <a:schemeClr val="tx1"/>
                </a:solidFill>
                <a:latin typeface="Times New Roman" pitchFamily="18" charset="0"/>
              </a:defRPr>
            </a:lvl4pPr>
            <a:lvl5pPr marL="2686050" indent="-457200" algn="ctr">
              <a:defRPr sz="2400">
                <a:solidFill>
                  <a:schemeClr val="tx1"/>
                </a:solidFill>
                <a:latin typeface="Times New Roman" pitchFamily="18" charset="0"/>
              </a:defRPr>
            </a:lvl5pPr>
            <a:lvl6pPr marL="3143250" indent="-457200" algn="ctr" eaLnBrk="0" fontAlgn="base" hangingPunct="0">
              <a:spcBef>
                <a:spcPct val="0"/>
              </a:spcBef>
              <a:spcAft>
                <a:spcPct val="0"/>
              </a:spcAft>
              <a:defRPr sz="2400">
                <a:solidFill>
                  <a:schemeClr val="tx1"/>
                </a:solidFill>
                <a:latin typeface="Times New Roman" pitchFamily="18" charset="0"/>
              </a:defRPr>
            </a:lvl6pPr>
            <a:lvl7pPr marL="3600450" indent="-457200" algn="ctr" eaLnBrk="0" fontAlgn="base" hangingPunct="0">
              <a:spcBef>
                <a:spcPct val="0"/>
              </a:spcBef>
              <a:spcAft>
                <a:spcPct val="0"/>
              </a:spcAft>
              <a:defRPr sz="2400">
                <a:solidFill>
                  <a:schemeClr val="tx1"/>
                </a:solidFill>
                <a:latin typeface="Times New Roman" pitchFamily="18" charset="0"/>
              </a:defRPr>
            </a:lvl7pPr>
            <a:lvl8pPr marL="4057650" indent="-457200" algn="ctr" eaLnBrk="0" fontAlgn="base" hangingPunct="0">
              <a:spcBef>
                <a:spcPct val="0"/>
              </a:spcBef>
              <a:spcAft>
                <a:spcPct val="0"/>
              </a:spcAft>
              <a:defRPr sz="2400">
                <a:solidFill>
                  <a:schemeClr val="tx1"/>
                </a:solidFill>
                <a:latin typeface="Times New Roman" pitchFamily="18" charset="0"/>
              </a:defRPr>
            </a:lvl8pPr>
            <a:lvl9pPr marL="4514850" indent="-457200" algn="ctr" eaLnBrk="0" fontAlgn="base" hangingPunct="0">
              <a:spcBef>
                <a:spcPct val="0"/>
              </a:spcBef>
              <a:spcAft>
                <a:spcPct val="0"/>
              </a:spcAft>
              <a:defRPr sz="2400">
                <a:solidFill>
                  <a:schemeClr val="tx1"/>
                </a:solidFill>
                <a:latin typeface="Times New Roman" pitchFamily="18" charset="0"/>
              </a:defRPr>
            </a:lvl9pPr>
          </a:lstStyle>
          <a:p>
            <a:pPr marL="0" lvl="1" indent="0" algn="l">
              <a:lnSpc>
                <a:spcPct val="115000"/>
              </a:lnSpc>
              <a:spcBef>
                <a:spcPct val="50000"/>
              </a:spcBef>
              <a:buClr>
                <a:srgbClr val="800000"/>
              </a:buClr>
              <a:buSzPct val="80000"/>
            </a:pPr>
            <a:r>
              <a:rPr lang="en-US" altLang="en-US" sz="1900" b="1" i="0" dirty="0" smtClean="0">
                <a:effectLst/>
                <a:latin typeface="Liberation Sans" panose="020B0604020202020204" pitchFamily="34" charset="0"/>
              </a:rPr>
              <a:t>Differences</a:t>
            </a:r>
          </a:p>
          <a:p>
            <a:pPr lvl="1" algn="l">
              <a:lnSpc>
                <a:spcPct val="115000"/>
              </a:lnSpc>
              <a:spcBef>
                <a:spcPct val="50000"/>
              </a:spcBef>
              <a:buClr>
                <a:srgbClr val="CC0000"/>
              </a:buClr>
              <a:buSzPct val="80000"/>
              <a:buFont typeface="Wingdings" pitchFamily="2" charset="2"/>
              <a:buChar char="u"/>
            </a:pPr>
            <a:r>
              <a:rPr lang="en-US" sz="1900" b="0" i="0" dirty="0" smtClean="0">
                <a:effectLst/>
                <a:latin typeface="Liberation Sans" panose="020B0604020202020204" pitchFamily="34" charset="0"/>
              </a:rPr>
              <a:t>In </a:t>
            </a:r>
            <a:r>
              <a:rPr lang="en-US" sz="1900" b="0" i="0" dirty="0">
                <a:effectLst/>
                <a:latin typeface="Liberation Sans" panose="020B0604020202020204" pitchFamily="34" charset="0"/>
              </a:rPr>
              <a:t>the lower-of-cost-or-market test for inventory valuation, IFRS defines market as </a:t>
            </a:r>
            <a:r>
              <a:rPr lang="en-US" sz="1900" b="0" i="0" dirty="0" smtClean="0">
                <a:effectLst/>
                <a:latin typeface="Liberation Sans" panose="020B0604020202020204" pitchFamily="34" charset="0"/>
              </a:rPr>
              <a:t>net realizable </a:t>
            </a:r>
            <a:r>
              <a:rPr lang="en-US" sz="1900" b="0" i="0" dirty="0">
                <a:effectLst/>
                <a:latin typeface="Liberation Sans" panose="020B0604020202020204" pitchFamily="34" charset="0"/>
              </a:rPr>
              <a:t>value. GAAP, on the other hand, defines market as replacement cost.</a:t>
            </a:r>
          </a:p>
        </p:txBody>
      </p:sp>
      <p:sp>
        <p:nvSpPr>
          <p:cNvPr id="14"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6 </a:t>
            </a:r>
            <a:endParaRPr lang="en-US" altLang="en-US" dirty="0"/>
          </a:p>
        </p:txBody>
      </p:sp>
      <p:cxnSp>
        <p:nvCxnSpPr>
          <p:cNvPr id="15" name="Straight Connector 14"/>
          <p:cNvCxnSpPr/>
          <p:nvPr/>
        </p:nvCxnSpPr>
        <p:spPr bwMode="auto">
          <a:xfrm>
            <a:off x="908073" y="1616120"/>
            <a:ext cx="7702527" cy="0"/>
          </a:xfrm>
          <a:prstGeom prst="line">
            <a:avLst/>
          </a:prstGeom>
          <a:solidFill>
            <a:schemeClr val="accent1"/>
          </a:solidFill>
          <a:ln w="19050" cap="sq" cmpd="sng" algn="ctr">
            <a:solidFill>
              <a:schemeClr val="tx1"/>
            </a:solidFill>
            <a:prstDash val="solid"/>
            <a:round/>
            <a:headEnd type="none" w="sm" len="sm"/>
            <a:tailEnd type="none" w="sm" len="sm"/>
          </a:ln>
          <a:effectLst/>
        </p:spPr>
      </p:cxnSp>
    </p:spTree>
    <p:extLst>
      <p:ext uri="{BB962C8B-B14F-4D97-AF65-F5344CB8AC3E}">
        <p14:creationId xmlns:p14="http://schemas.microsoft.com/office/powerpoint/2010/main" val="4283100140"/>
      </p:ext>
    </p:extLst>
  </p:cSld>
  <p:clrMapOvr>
    <a:masterClrMapping/>
  </p:clrMapOvr>
  <p:transition>
    <p:wipe dir="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ight Arrow 11"/>
          <p:cNvSpPr/>
          <p:nvPr/>
        </p:nvSpPr>
        <p:spPr bwMode="auto">
          <a:xfrm>
            <a:off x="533400" y="17717"/>
            <a:ext cx="8610600" cy="1997710"/>
          </a:xfrm>
          <a:prstGeom prst="rightArrow">
            <a:avLst/>
          </a:prstGeom>
          <a:gradFill flip="none" rotWithShape="1">
            <a:gsLst>
              <a:gs pos="0">
                <a:srgbClr val="5E9EFF"/>
              </a:gs>
              <a:gs pos="19000">
                <a:srgbClr val="85C2FF"/>
              </a:gs>
              <a:gs pos="19000">
                <a:srgbClr val="C4D6EB"/>
              </a:gs>
              <a:gs pos="100000">
                <a:schemeClr val="accent3"/>
              </a:gs>
              <a:gs pos="43000">
                <a:srgbClr val="E4ECF6"/>
              </a:gs>
              <a:gs pos="57000">
                <a:schemeClr val="accent3"/>
              </a:gs>
            </a:gsLst>
            <a:lin ang="5400000" scaled="0"/>
            <a:tileRect/>
          </a:gra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sp>
        <p:nvSpPr>
          <p:cNvPr id="59397" name="Rectangle 8"/>
          <p:cNvSpPr>
            <a:spLocks noChangeArrowheads="1"/>
          </p:cNvSpPr>
          <p:nvPr/>
        </p:nvSpPr>
        <p:spPr bwMode="auto">
          <a:xfrm rot="5400000">
            <a:off x="-2735262" y="2979737"/>
            <a:ext cx="6400800" cy="441325"/>
          </a:xfrm>
          <a:prstGeom prst="rect">
            <a:avLst/>
          </a:prstGeom>
          <a:solidFill>
            <a:srgbClr val="005C8A"/>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marL="514350" algn="l">
              <a:spcBef>
                <a:spcPct val="20000"/>
              </a:spcBef>
              <a:buClr>
                <a:schemeClr val="accent2"/>
              </a:buClr>
              <a:buSzPct val="75000"/>
              <a:buFont typeface="Wingdings" pitchFamily="2" charset="2"/>
              <a:buChar char="l"/>
              <a:defRPr sz="2800" b="1">
                <a:solidFill>
                  <a:schemeClr val="bg2"/>
                </a:solidFill>
                <a:latin typeface="Arial" charset="0"/>
              </a:defRPr>
            </a:lvl1pPr>
            <a:lvl2pPr marL="62865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endParaRPr lang="en-US" altLang="en-US" sz="3000" dirty="0">
              <a:solidFill>
                <a:schemeClr val="bg1"/>
              </a:solidFill>
            </a:endParaRPr>
          </a:p>
        </p:txBody>
      </p:sp>
      <p:sp>
        <p:nvSpPr>
          <p:cNvPr id="59398" name="Rectangle 9"/>
          <p:cNvSpPr>
            <a:spLocks noChangeArrowheads="1"/>
          </p:cNvSpPr>
          <p:nvPr/>
        </p:nvSpPr>
        <p:spPr bwMode="auto">
          <a:xfrm rot="5400000">
            <a:off x="388938" y="6561137"/>
            <a:ext cx="152400" cy="441325"/>
          </a:xfrm>
          <a:prstGeom prst="rect">
            <a:avLst/>
          </a:prstGeom>
          <a:solidFill>
            <a:srgbClr val="005C8A"/>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algn="l">
              <a:spcBef>
                <a:spcPct val="20000"/>
              </a:spcBef>
              <a:buClr>
                <a:schemeClr val="accent2"/>
              </a:buClr>
              <a:buSzPct val="75000"/>
              <a:buFont typeface="Wingdings" pitchFamily="2" charset="2"/>
              <a:buChar char="l"/>
              <a:defRPr sz="2800" b="1">
                <a:solidFill>
                  <a:schemeClr val="bg2"/>
                </a:solidFill>
                <a:latin typeface="Arial" charset="0"/>
              </a:defRPr>
            </a:lvl1pPr>
            <a:lvl2pPr marL="62865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endParaRPr lang="en-US" altLang="en-US" sz="3000" dirty="0">
              <a:solidFill>
                <a:schemeClr val="bg1"/>
              </a:solidFill>
            </a:endParaRPr>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8073" y="668373"/>
            <a:ext cx="928687" cy="932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2053984" y="633480"/>
            <a:ext cx="5486400" cy="646331"/>
          </a:xfrm>
          <a:prstGeom prst="rect">
            <a:avLst/>
          </a:prstGeom>
          <a:noFill/>
        </p:spPr>
        <p:txBody>
          <a:bodyPr wrap="square" rtlCol="0">
            <a:spAutoFit/>
          </a:bodyPr>
          <a:lstStyle>
            <a:defPPr>
              <a:defRPr lang="en-US"/>
            </a:defPPr>
            <a:lvl1pPr algn="l">
              <a:defRPr sz="3600" b="1" i="0">
                <a:solidFill>
                  <a:srgbClr val="0000A2"/>
                </a:solidFill>
                <a:effectLst/>
                <a:latin typeface="Liberation Sans" panose="020B0604020202020204" pitchFamily="34" charset="0"/>
              </a:defRPr>
            </a:lvl1pPr>
            <a:lvl2pPr algn="l">
              <a:defRPr sz="2800" b="1" i="1">
                <a:solidFill>
                  <a:srgbClr val="BC0000"/>
                </a:solidFill>
                <a:effectLst>
                  <a:outerShdw blurRad="38100" dist="38100" dir="2700000" algn="tl">
                    <a:srgbClr val="000000">
                      <a:alpha val="43137"/>
                    </a:srgbClr>
                  </a:outerShdw>
                </a:effectLst>
              </a:defRPr>
            </a:lvl2pPr>
            <a:lvl3pPr algn="l">
              <a:defRPr sz="2800" b="1" i="1">
                <a:solidFill>
                  <a:srgbClr val="BC0000"/>
                </a:solidFill>
                <a:effectLst>
                  <a:outerShdw blurRad="38100" dist="38100" dir="2700000" algn="tl">
                    <a:srgbClr val="000000">
                      <a:alpha val="43137"/>
                    </a:srgbClr>
                  </a:outerShdw>
                </a:effectLst>
              </a:defRPr>
            </a:lvl3pPr>
            <a:lvl4pPr algn="l">
              <a:defRPr sz="2800" b="1" i="1">
                <a:solidFill>
                  <a:srgbClr val="BC0000"/>
                </a:solidFill>
                <a:effectLst>
                  <a:outerShdw blurRad="38100" dist="38100" dir="2700000" algn="tl">
                    <a:srgbClr val="000000">
                      <a:alpha val="43137"/>
                    </a:srgbClr>
                  </a:outerShdw>
                </a:effectLst>
              </a:defRPr>
            </a:lvl4pPr>
            <a:lvl5pPr algn="l">
              <a:defRPr sz="2800" b="1" i="1">
                <a:solidFill>
                  <a:srgbClr val="BC0000"/>
                </a:solidFill>
                <a:effectLst>
                  <a:outerShdw blurRad="38100" dist="38100" dir="2700000" algn="tl">
                    <a:srgbClr val="000000">
                      <a:alpha val="43137"/>
                    </a:srgbClr>
                  </a:outerShdw>
                </a:effectLst>
              </a:defRPr>
            </a:lvl5pPr>
            <a:lvl6pPr>
              <a:defRPr sz="2800" b="1" i="1">
                <a:solidFill>
                  <a:srgbClr val="BC0000"/>
                </a:solidFill>
                <a:effectLst>
                  <a:outerShdw blurRad="38100" dist="38100" dir="2700000" algn="tl">
                    <a:srgbClr val="000000">
                      <a:alpha val="43137"/>
                    </a:srgbClr>
                  </a:outerShdw>
                </a:effectLst>
              </a:defRPr>
            </a:lvl6pPr>
            <a:lvl7pPr>
              <a:defRPr sz="2800" b="1" i="1">
                <a:solidFill>
                  <a:srgbClr val="BC0000"/>
                </a:solidFill>
                <a:effectLst>
                  <a:outerShdw blurRad="38100" dist="38100" dir="2700000" algn="tl">
                    <a:srgbClr val="000000">
                      <a:alpha val="43137"/>
                    </a:srgbClr>
                  </a:outerShdw>
                </a:effectLst>
              </a:defRPr>
            </a:lvl7pPr>
            <a:lvl8pPr>
              <a:defRPr sz="2800" b="1" i="1">
                <a:solidFill>
                  <a:srgbClr val="BC0000"/>
                </a:solidFill>
                <a:effectLst>
                  <a:outerShdw blurRad="38100" dist="38100" dir="2700000" algn="tl">
                    <a:srgbClr val="000000">
                      <a:alpha val="43137"/>
                    </a:srgbClr>
                  </a:outerShdw>
                </a:effectLst>
              </a:defRPr>
            </a:lvl8pPr>
            <a:lvl9pPr>
              <a:defRPr sz="2800" b="1" i="1">
                <a:solidFill>
                  <a:srgbClr val="BC0000"/>
                </a:solidFill>
                <a:effectLst>
                  <a:outerShdw blurRad="38100" dist="38100" dir="2700000" algn="tl">
                    <a:srgbClr val="000000">
                      <a:alpha val="43137"/>
                    </a:srgbClr>
                  </a:outerShdw>
                </a:effectLst>
              </a:defRPr>
            </a:lvl9pPr>
          </a:lstStyle>
          <a:p>
            <a:r>
              <a:rPr lang="en-US" dirty="0">
                <a:solidFill>
                  <a:schemeClr val="tx2">
                    <a:lumMod val="50000"/>
                  </a:schemeClr>
                </a:solidFill>
              </a:rPr>
              <a:t>A Look at IFRS</a:t>
            </a:r>
          </a:p>
        </p:txBody>
      </p:sp>
      <p:sp>
        <p:nvSpPr>
          <p:cNvPr id="10" name="Rectangle 2"/>
          <p:cNvSpPr>
            <a:spLocks noChangeArrowheads="1"/>
          </p:cNvSpPr>
          <p:nvPr/>
        </p:nvSpPr>
        <p:spPr bwMode="auto">
          <a:xfrm>
            <a:off x="846160" y="1788804"/>
            <a:ext cx="3992540" cy="442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2075" tIns="46038" rIns="92075" bIns="46038">
            <a:spAutoFit/>
          </a:bodyPr>
          <a:lstStyle>
            <a:lvl1pPr algn="ctr">
              <a:defRPr sz="2400">
                <a:solidFill>
                  <a:schemeClr val="tx1"/>
                </a:solidFill>
                <a:latin typeface="Times New Roman" pitchFamily="18" charset="0"/>
              </a:defRPr>
            </a:lvl1pPr>
            <a:lvl2pPr marL="742950" indent="-285750" algn="ctr">
              <a:defRPr sz="2400">
                <a:solidFill>
                  <a:schemeClr val="tx1"/>
                </a:solidFill>
                <a:latin typeface="Times New Roman" pitchFamily="18" charset="0"/>
              </a:defRPr>
            </a:lvl2pPr>
            <a:lvl3pPr marL="1143000" indent="-228600" algn="ctr">
              <a:defRPr sz="2400">
                <a:solidFill>
                  <a:schemeClr val="tx1"/>
                </a:solidFill>
                <a:latin typeface="Times New Roman" pitchFamily="18" charset="0"/>
              </a:defRPr>
            </a:lvl3pPr>
            <a:lvl4pPr marL="1600200" indent="-228600" algn="ctr">
              <a:defRPr sz="2400">
                <a:solidFill>
                  <a:schemeClr val="tx1"/>
                </a:solidFill>
                <a:latin typeface="Times New Roman" pitchFamily="18" charset="0"/>
              </a:defRPr>
            </a:lvl4pPr>
            <a:lvl5pPr marL="2057400" indent="-228600" algn="ctr">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altLang="en-US" sz="2300" b="1" i="0" dirty="0" smtClean="0">
                <a:solidFill>
                  <a:srgbClr val="CC0000"/>
                </a:solidFill>
                <a:effectLst/>
                <a:latin typeface="Liberation Sans" panose="020B0604020202020204" pitchFamily="34" charset="0"/>
              </a:rPr>
              <a:t>LOOKING TO THE FUTURE</a:t>
            </a:r>
            <a:endParaRPr lang="en-US" altLang="en-US" sz="2300" b="1" i="0" dirty="0">
              <a:solidFill>
                <a:srgbClr val="CC0000"/>
              </a:solidFill>
              <a:effectLst/>
              <a:latin typeface="Liberation Sans" panose="020B0604020202020204" pitchFamily="34" charset="0"/>
            </a:endParaRPr>
          </a:p>
        </p:txBody>
      </p:sp>
      <p:sp>
        <p:nvSpPr>
          <p:cNvPr id="11" name="Rectangle 4"/>
          <p:cNvSpPr>
            <a:spLocks noChangeArrowheads="1"/>
          </p:cNvSpPr>
          <p:nvPr/>
        </p:nvSpPr>
        <p:spPr bwMode="auto">
          <a:xfrm>
            <a:off x="846160" y="2322204"/>
            <a:ext cx="7764440" cy="2417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ctr">
              <a:defRPr sz="2400">
                <a:solidFill>
                  <a:schemeClr val="tx1"/>
                </a:solidFill>
                <a:latin typeface="Times New Roman" pitchFamily="18" charset="0"/>
              </a:defRPr>
            </a:lvl1pPr>
            <a:lvl2pPr marL="685800" indent="-457200" algn="ctr">
              <a:defRPr sz="2400">
                <a:solidFill>
                  <a:schemeClr val="tx1"/>
                </a:solidFill>
                <a:latin typeface="Times New Roman" pitchFamily="18" charset="0"/>
              </a:defRPr>
            </a:lvl2pPr>
            <a:lvl3pPr algn="ctr">
              <a:defRPr sz="2400">
                <a:solidFill>
                  <a:schemeClr val="tx1"/>
                </a:solidFill>
                <a:latin typeface="Times New Roman" pitchFamily="18" charset="0"/>
              </a:defRPr>
            </a:lvl3pPr>
            <a:lvl4pPr marL="2114550" indent="-457200" algn="ctr">
              <a:defRPr sz="2400">
                <a:solidFill>
                  <a:schemeClr val="tx1"/>
                </a:solidFill>
                <a:latin typeface="Times New Roman" pitchFamily="18" charset="0"/>
              </a:defRPr>
            </a:lvl4pPr>
            <a:lvl5pPr marL="2686050" indent="-457200" algn="ctr">
              <a:defRPr sz="2400">
                <a:solidFill>
                  <a:schemeClr val="tx1"/>
                </a:solidFill>
                <a:latin typeface="Times New Roman" pitchFamily="18" charset="0"/>
              </a:defRPr>
            </a:lvl5pPr>
            <a:lvl6pPr marL="3143250" indent="-457200" algn="ctr" eaLnBrk="0" fontAlgn="base" hangingPunct="0">
              <a:spcBef>
                <a:spcPct val="0"/>
              </a:spcBef>
              <a:spcAft>
                <a:spcPct val="0"/>
              </a:spcAft>
              <a:defRPr sz="2400">
                <a:solidFill>
                  <a:schemeClr val="tx1"/>
                </a:solidFill>
                <a:latin typeface="Times New Roman" pitchFamily="18" charset="0"/>
              </a:defRPr>
            </a:lvl6pPr>
            <a:lvl7pPr marL="3600450" indent="-457200" algn="ctr" eaLnBrk="0" fontAlgn="base" hangingPunct="0">
              <a:spcBef>
                <a:spcPct val="0"/>
              </a:spcBef>
              <a:spcAft>
                <a:spcPct val="0"/>
              </a:spcAft>
              <a:defRPr sz="2400">
                <a:solidFill>
                  <a:schemeClr val="tx1"/>
                </a:solidFill>
                <a:latin typeface="Times New Roman" pitchFamily="18" charset="0"/>
              </a:defRPr>
            </a:lvl7pPr>
            <a:lvl8pPr marL="4057650" indent="-457200" algn="ctr" eaLnBrk="0" fontAlgn="base" hangingPunct="0">
              <a:spcBef>
                <a:spcPct val="0"/>
              </a:spcBef>
              <a:spcAft>
                <a:spcPct val="0"/>
              </a:spcAft>
              <a:defRPr sz="2400">
                <a:solidFill>
                  <a:schemeClr val="tx1"/>
                </a:solidFill>
                <a:latin typeface="Times New Roman" pitchFamily="18" charset="0"/>
              </a:defRPr>
            </a:lvl8pPr>
            <a:lvl9pPr marL="4514850" indent="-457200" algn="ctr" eaLnBrk="0" fontAlgn="base" hangingPunct="0">
              <a:spcBef>
                <a:spcPct val="0"/>
              </a:spcBef>
              <a:spcAft>
                <a:spcPct val="0"/>
              </a:spcAft>
              <a:defRPr sz="2400">
                <a:solidFill>
                  <a:schemeClr val="tx1"/>
                </a:solidFill>
                <a:latin typeface="Times New Roman" pitchFamily="18" charset="0"/>
              </a:defRPr>
            </a:lvl9pPr>
          </a:lstStyle>
          <a:p>
            <a:pPr marL="0" lvl="1" indent="0" algn="just">
              <a:lnSpc>
                <a:spcPct val="115000"/>
              </a:lnSpc>
              <a:spcBef>
                <a:spcPct val="50000"/>
              </a:spcBef>
              <a:buClr>
                <a:srgbClr val="E20000"/>
              </a:buClr>
              <a:buSzPct val="80000"/>
            </a:pPr>
            <a:r>
              <a:rPr lang="en-US" sz="1900" b="0" i="0" dirty="0" smtClean="0">
                <a:effectLst/>
                <a:latin typeface="Liberation Sans" panose="020B0604020202020204" pitchFamily="34" charset="0"/>
              </a:rPr>
              <a:t>One </a:t>
            </a:r>
            <a:r>
              <a:rPr lang="en-US" sz="1900" b="0" i="0" dirty="0">
                <a:effectLst/>
                <a:latin typeface="Liberation Sans" panose="020B0604020202020204" pitchFamily="34" charset="0"/>
              </a:rPr>
              <a:t>convergence issue that will be difficult to resolve relates to the use of the LIFO </a:t>
            </a:r>
            <a:r>
              <a:rPr lang="en-US" sz="1900" b="0" i="0" dirty="0" smtClean="0">
                <a:effectLst/>
                <a:latin typeface="Liberation Sans" panose="020B0604020202020204" pitchFamily="34" charset="0"/>
              </a:rPr>
              <a:t>cost flow </a:t>
            </a:r>
            <a:r>
              <a:rPr lang="en-US" sz="1900" b="0" i="0" dirty="0">
                <a:effectLst/>
                <a:latin typeface="Liberation Sans" panose="020B0604020202020204" pitchFamily="34" charset="0"/>
              </a:rPr>
              <a:t>assumption. As indicated, IFRS specifically prohibits its use. Conversely, the </a:t>
            </a:r>
            <a:r>
              <a:rPr lang="en-US" sz="1900" b="0" i="0" dirty="0" smtClean="0">
                <a:effectLst/>
                <a:latin typeface="Liberation Sans" panose="020B0604020202020204" pitchFamily="34" charset="0"/>
              </a:rPr>
              <a:t>LIFO cost </a:t>
            </a:r>
            <a:r>
              <a:rPr lang="en-US" sz="1900" b="0" i="0" dirty="0">
                <a:effectLst/>
                <a:latin typeface="Liberation Sans" panose="020B0604020202020204" pitchFamily="34" charset="0"/>
              </a:rPr>
              <a:t>flow assumption is widely used in the United States because of its favorable </a:t>
            </a:r>
            <a:r>
              <a:rPr lang="en-US" sz="1900" b="0" i="0" dirty="0" smtClean="0">
                <a:effectLst/>
                <a:latin typeface="Liberation Sans" panose="020B0604020202020204" pitchFamily="34" charset="0"/>
              </a:rPr>
              <a:t>tax advantages</a:t>
            </a:r>
            <a:r>
              <a:rPr lang="en-US" sz="1900" b="0" i="0" dirty="0">
                <a:effectLst/>
                <a:latin typeface="Liberation Sans" panose="020B0604020202020204" pitchFamily="34" charset="0"/>
              </a:rPr>
              <a:t>. In addition, many argue that LIFO from a financial reporting point of </a:t>
            </a:r>
            <a:r>
              <a:rPr lang="en-US" sz="1900" b="0" i="0" dirty="0" smtClean="0">
                <a:effectLst/>
                <a:latin typeface="Liberation Sans" panose="020B0604020202020204" pitchFamily="34" charset="0"/>
              </a:rPr>
              <a:t>view provides </a:t>
            </a:r>
            <a:r>
              <a:rPr lang="en-US" sz="1900" b="0" i="0" dirty="0">
                <a:effectLst/>
                <a:latin typeface="Liberation Sans" panose="020B0604020202020204" pitchFamily="34" charset="0"/>
              </a:rPr>
              <a:t>a better matching of current costs against revenue and, therefore, enables </a:t>
            </a:r>
            <a:r>
              <a:rPr lang="en-US" sz="1900" b="0" i="0" dirty="0" smtClean="0">
                <a:effectLst/>
                <a:latin typeface="Liberation Sans" panose="020B0604020202020204" pitchFamily="34" charset="0"/>
              </a:rPr>
              <a:t>companies to </a:t>
            </a:r>
            <a:r>
              <a:rPr lang="en-US" sz="1900" b="0" i="0" dirty="0">
                <a:effectLst/>
                <a:latin typeface="Liberation Sans" panose="020B0604020202020204" pitchFamily="34" charset="0"/>
              </a:rPr>
              <a:t>compute a more realistic income.</a:t>
            </a:r>
          </a:p>
        </p:txBody>
      </p:sp>
      <p:sp>
        <p:nvSpPr>
          <p:cNvPr id="14"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6 </a:t>
            </a:r>
            <a:endParaRPr lang="en-US" altLang="en-US" dirty="0"/>
          </a:p>
        </p:txBody>
      </p:sp>
      <p:cxnSp>
        <p:nvCxnSpPr>
          <p:cNvPr id="15" name="Straight Connector 14"/>
          <p:cNvCxnSpPr/>
          <p:nvPr/>
        </p:nvCxnSpPr>
        <p:spPr bwMode="auto">
          <a:xfrm>
            <a:off x="908073" y="1616120"/>
            <a:ext cx="7702527" cy="0"/>
          </a:xfrm>
          <a:prstGeom prst="line">
            <a:avLst/>
          </a:prstGeom>
          <a:solidFill>
            <a:schemeClr val="accent1"/>
          </a:solidFill>
          <a:ln w="19050" cap="sq" cmpd="sng" algn="ctr">
            <a:solidFill>
              <a:schemeClr val="tx1"/>
            </a:solidFill>
            <a:prstDash val="solid"/>
            <a:round/>
            <a:headEnd type="none" w="sm" len="sm"/>
            <a:tailEnd type="none" w="sm" len="sm"/>
          </a:ln>
          <a:effectLst/>
        </p:spPr>
      </p:cxnSp>
    </p:spTree>
    <p:extLst>
      <p:ext uri="{BB962C8B-B14F-4D97-AF65-F5344CB8AC3E}">
        <p14:creationId xmlns:p14="http://schemas.microsoft.com/office/powerpoint/2010/main" val="3329839301"/>
      </p:ext>
    </p:extLst>
  </p:cSld>
  <p:clrMapOvr>
    <a:masterClrMapping/>
  </p:clrMapOvr>
  <p:transition>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Text Box 2"/>
          <p:cNvSpPr txBox="1">
            <a:spLocks noChangeArrowheads="1"/>
          </p:cNvSpPr>
          <p:nvPr/>
        </p:nvSpPr>
        <p:spPr bwMode="auto">
          <a:xfrm>
            <a:off x="609600" y="1295400"/>
            <a:ext cx="7543800" cy="27078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2400">
                <a:solidFill>
                  <a:schemeClr val="tx1"/>
                </a:solidFill>
                <a:latin typeface="Times New Roman" pitchFamily="18" charset="0"/>
              </a:defRPr>
            </a:lvl1pPr>
            <a:lvl2pPr marL="692150" indent="-457200" algn="ctr">
              <a:defRPr sz="2400">
                <a:solidFill>
                  <a:schemeClr val="tx1"/>
                </a:solidFill>
                <a:latin typeface="Times New Roman" pitchFamily="18" charset="0"/>
              </a:defRPr>
            </a:lvl2pPr>
            <a:lvl3pPr algn="ctr">
              <a:defRPr sz="2400">
                <a:solidFill>
                  <a:schemeClr val="tx1"/>
                </a:solidFill>
                <a:latin typeface="Times New Roman" pitchFamily="18" charset="0"/>
              </a:defRPr>
            </a:lvl3pPr>
            <a:lvl4pPr algn="ctr">
              <a:defRPr sz="2400">
                <a:solidFill>
                  <a:schemeClr val="tx1"/>
                </a:solidFill>
                <a:latin typeface="Times New Roman" pitchFamily="18" charset="0"/>
              </a:defRPr>
            </a:lvl4pPr>
            <a:lvl5pPr algn="ctr">
              <a:defRPr sz="2400">
                <a:solidFill>
                  <a:schemeClr val="tx1"/>
                </a:solidFill>
                <a:latin typeface="Times New Roman" pitchFamily="18" charset="0"/>
              </a:defRPr>
            </a:lvl5pPr>
            <a:lvl6pPr algn="ctr" eaLnBrk="0" fontAlgn="base" hangingPunct="0">
              <a:spcBef>
                <a:spcPct val="0"/>
              </a:spcBef>
              <a:spcAft>
                <a:spcPct val="0"/>
              </a:spcAft>
              <a:defRPr sz="2400">
                <a:solidFill>
                  <a:schemeClr val="tx1"/>
                </a:solidFill>
                <a:latin typeface="Times New Roman" pitchFamily="18" charset="0"/>
              </a:defRPr>
            </a:lvl6pPr>
            <a:lvl7pPr algn="ctr" eaLnBrk="0" fontAlgn="base" hangingPunct="0">
              <a:spcBef>
                <a:spcPct val="0"/>
              </a:spcBef>
              <a:spcAft>
                <a:spcPct val="0"/>
              </a:spcAft>
              <a:defRPr sz="2400">
                <a:solidFill>
                  <a:schemeClr val="tx1"/>
                </a:solidFill>
                <a:latin typeface="Times New Roman" pitchFamily="18" charset="0"/>
              </a:defRPr>
            </a:lvl7pPr>
            <a:lvl8pPr algn="ctr" eaLnBrk="0" fontAlgn="base" hangingPunct="0">
              <a:spcBef>
                <a:spcPct val="0"/>
              </a:spcBef>
              <a:spcAft>
                <a:spcPct val="0"/>
              </a:spcAft>
              <a:defRPr sz="2400">
                <a:solidFill>
                  <a:schemeClr val="tx1"/>
                </a:solidFill>
                <a:latin typeface="Times New Roman" pitchFamily="18" charset="0"/>
              </a:defRPr>
            </a:lvl8pPr>
            <a:lvl9pPr algn="ctr" eaLnBrk="0" fontAlgn="base" hangingPunct="0">
              <a:spcBef>
                <a:spcPct val="0"/>
              </a:spcBef>
              <a:spcAft>
                <a:spcPct val="0"/>
              </a:spcAft>
              <a:defRPr sz="2400">
                <a:solidFill>
                  <a:schemeClr val="tx1"/>
                </a:solidFill>
                <a:latin typeface="Times New Roman" pitchFamily="18" charset="0"/>
              </a:defRPr>
            </a:lvl9pPr>
          </a:lstStyle>
          <a:p>
            <a:pPr algn="l">
              <a:lnSpc>
                <a:spcPct val="125000"/>
              </a:lnSpc>
              <a:spcBef>
                <a:spcPts val="1200"/>
              </a:spcBef>
            </a:pPr>
            <a:r>
              <a:rPr lang="en-US" altLang="en-US" sz="2300" b="0" i="0" dirty="0">
                <a:solidFill>
                  <a:srgbClr val="000000"/>
                </a:solidFill>
                <a:effectLst/>
                <a:latin typeface="Liberation Sans" panose="020B0604020202020204" pitchFamily="34" charset="0"/>
              </a:rPr>
              <a:t>Involves counting, weighing, or measuring each kind of inventory on hand.</a:t>
            </a:r>
          </a:p>
          <a:p>
            <a:pPr algn="l">
              <a:lnSpc>
                <a:spcPct val="125000"/>
              </a:lnSpc>
              <a:spcBef>
                <a:spcPts val="1200"/>
              </a:spcBef>
            </a:pPr>
            <a:r>
              <a:rPr lang="en-US" altLang="en-US" sz="2300" b="0" i="0" dirty="0">
                <a:solidFill>
                  <a:srgbClr val="000000"/>
                </a:solidFill>
                <a:effectLst/>
                <a:latin typeface="Liberation Sans" panose="020B0604020202020204" pitchFamily="34" charset="0"/>
              </a:rPr>
              <a:t>Taken,</a:t>
            </a:r>
          </a:p>
          <a:p>
            <a:pPr lvl="1" algn="l">
              <a:lnSpc>
                <a:spcPct val="125000"/>
              </a:lnSpc>
              <a:spcBef>
                <a:spcPts val="1200"/>
              </a:spcBef>
              <a:buClr>
                <a:srgbClr val="CC0000"/>
              </a:buClr>
              <a:buSzPct val="80000"/>
              <a:buFont typeface="Wingdings" pitchFamily="2" charset="2"/>
              <a:buChar char="u"/>
            </a:pPr>
            <a:r>
              <a:rPr lang="en-US" altLang="en-US" sz="2200" b="0" i="0" dirty="0">
                <a:solidFill>
                  <a:srgbClr val="000000"/>
                </a:solidFill>
                <a:effectLst/>
                <a:latin typeface="Liberation Sans" panose="020B0604020202020204" pitchFamily="34" charset="0"/>
              </a:rPr>
              <a:t>when the business is closed or business is slow.</a:t>
            </a:r>
          </a:p>
          <a:p>
            <a:pPr lvl="1" algn="l">
              <a:lnSpc>
                <a:spcPct val="125000"/>
              </a:lnSpc>
              <a:spcBef>
                <a:spcPts val="1200"/>
              </a:spcBef>
              <a:buClr>
                <a:srgbClr val="CC0000"/>
              </a:buClr>
              <a:buSzPct val="80000"/>
              <a:buFont typeface="Wingdings" pitchFamily="2" charset="2"/>
              <a:buChar char="u"/>
            </a:pPr>
            <a:r>
              <a:rPr lang="en-US" altLang="en-US" sz="2200" b="0" i="0" dirty="0">
                <a:solidFill>
                  <a:srgbClr val="000000"/>
                </a:solidFill>
                <a:effectLst/>
                <a:latin typeface="Liberation Sans" panose="020B0604020202020204" pitchFamily="34" charset="0"/>
              </a:rPr>
              <a:t>at the end of the accounting period.</a:t>
            </a:r>
          </a:p>
        </p:txBody>
      </p:sp>
      <p:sp>
        <p:nvSpPr>
          <p:cNvPr id="7"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i="0" dirty="0" smtClean="0">
                <a:solidFill>
                  <a:srgbClr val="CC0000"/>
                </a:solidFill>
                <a:effectLst/>
                <a:latin typeface="Liberation Sans" panose="020B0604020202020204" pitchFamily="34" charset="0"/>
              </a:rPr>
              <a:t>Taking a Physical Inventory</a:t>
            </a:r>
            <a:endParaRPr lang="en-US" altLang="en-US" sz="3200" b="1" i="0" dirty="0">
              <a:solidFill>
                <a:srgbClr val="CC0000"/>
              </a:solidFill>
              <a:effectLst/>
              <a:latin typeface="Liberation Sans" panose="020B0604020202020204" pitchFamily="34" charset="0"/>
            </a:endParaRPr>
          </a:p>
        </p:txBody>
      </p:sp>
      <p:sp>
        <p:nvSpPr>
          <p:cNvPr id="8"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5"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1 </a:t>
            </a:r>
            <a:endParaRPr lang="en-US" altLang="en-US" dirty="0"/>
          </a:p>
        </p:txBody>
      </p:sp>
      <p:pic>
        <p:nvPicPr>
          <p:cNvPr id="290818" name="Picture 2">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0318" y="4310020"/>
            <a:ext cx="2419082" cy="1935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276600" y="5867400"/>
            <a:ext cx="4572000" cy="307777"/>
          </a:xfrm>
          <a:prstGeom prst="rect">
            <a:avLst/>
          </a:prstGeom>
        </p:spPr>
        <p:txBody>
          <a:bodyPr>
            <a:spAutoFit/>
          </a:bodyPr>
          <a:lstStyle/>
          <a:p>
            <a:r>
              <a:rPr lang="en-US" sz="1400" b="0" i="0" dirty="0">
                <a:effectLst/>
                <a:latin typeface="Liberation Sans"/>
              </a:rPr>
              <a:t>https://www.indeed.com/q-Inventory-Taker-jobs.html</a:t>
            </a:r>
          </a:p>
        </p:txBody>
      </p:sp>
      <p:pic>
        <p:nvPicPr>
          <p:cNvPr id="290820" name="Picture 4" descr="Image result for inventory taker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72200" y="3586120"/>
            <a:ext cx="2848996" cy="19002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wipe dir="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ight Arrow 14"/>
          <p:cNvSpPr/>
          <p:nvPr/>
        </p:nvSpPr>
        <p:spPr bwMode="auto">
          <a:xfrm>
            <a:off x="533400" y="17717"/>
            <a:ext cx="8610600" cy="1997710"/>
          </a:xfrm>
          <a:prstGeom prst="rightArrow">
            <a:avLst/>
          </a:prstGeom>
          <a:gradFill flip="none" rotWithShape="1">
            <a:gsLst>
              <a:gs pos="0">
                <a:srgbClr val="5E9EFF"/>
              </a:gs>
              <a:gs pos="19000">
                <a:srgbClr val="85C2FF"/>
              </a:gs>
              <a:gs pos="19000">
                <a:srgbClr val="C4D6EB"/>
              </a:gs>
              <a:gs pos="100000">
                <a:schemeClr val="accent3"/>
              </a:gs>
              <a:gs pos="43000">
                <a:srgbClr val="E4ECF6"/>
              </a:gs>
              <a:gs pos="57000">
                <a:schemeClr val="accent3"/>
              </a:gs>
            </a:gsLst>
            <a:lin ang="5400000" scaled="0"/>
            <a:tileRect/>
          </a:gra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cxnSp>
        <p:nvCxnSpPr>
          <p:cNvPr id="10" name="Straight Connector 9"/>
          <p:cNvCxnSpPr/>
          <p:nvPr/>
        </p:nvCxnSpPr>
        <p:spPr bwMode="auto">
          <a:xfrm>
            <a:off x="908073" y="1616120"/>
            <a:ext cx="7702527" cy="0"/>
          </a:xfrm>
          <a:prstGeom prst="line">
            <a:avLst/>
          </a:prstGeom>
          <a:solidFill>
            <a:schemeClr val="accent1"/>
          </a:solidFill>
          <a:ln w="19050" cap="sq" cmpd="sng" algn="ctr">
            <a:solidFill>
              <a:schemeClr val="tx1"/>
            </a:solidFill>
            <a:prstDash val="solid"/>
            <a:round/>
            <a:headEnd type="none" w="sm" len="sm"/>
            <a:tailEnd type="none" w="sm" len="sm"/>
          </a:ln>
          <a:effectLst/>
        </p:spPr>
      </p:cxnSp>
      <p:sp>
        <p:nvSpPr>
          <p:cNvPr id="11" name="Rectangle 2"/>
          <p:cNvSpPr>
            <a:spLocks noChangeArrowheads="1"/>
          </p:cNvSpPr>
          <p:nvPr/>
        </p:nvSpPr>
        <p:spPr bwMode="auto">
          <a:xfrm>
            <a:off x="851848" y="1771936"/>
            <a:ext cx="4343400" cy="4469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2075" tIns="46038" rIns="92075" bIns="46038">
            <a:spAutoFit/>
          </a:bodyPr>
          <a:lstStyle/>
          <a:p>
            <a:pPr algn="l"/>
            <a:r>
              <a:rPr lang="en-US" altLang="en-US" sz="2300" b="1" i="0" dirty="0">
                <a:solidFill>
                  <a:srgbClr val="CC0000"/>
                </a:solidFill>
                <a:effectLst/>
                <a:latin typeface="Liberation Sans" panose="020B0604020202020204" pitchFamily="34" charset="0"/>
              </a:rPr>
              <a:t>IFRS Practice</a:t>
            </a:r>
          </a:p>
        </p:txBody>
      </p:sp>
      <p:sp>
        <p:nvSpPr>
          <p:cNvPr id="12" name="Rectangle 8"/>
          <p:cNvSpPr>
            <a:spLocks noChangeArrowheads="1"/>
          </p:cNvSpPr>
          <p:nvPr/>
        </p:nvSpPr>
        <p:spPr bwMode="auto">
          <a:xfrm>
            <a:off x="851848" y="2292636"/>
            <a:ext cx="7772400" cy="339836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spAutoFit/>
          </a:bodyPr>
          <a:lstStyle>
            <a:lvl1pPr algn="ctr">
              <a:defRPr sz="2400">
                <a:solidFill>
                  <a:schemeClr val="tx1"/>
                </a:solidFill>
                <a:latin typeface="Times New Roman" pitchFamily="18" charset="0"/>
              </a:defRPr>
            </a:lvl1pPr>
            <a:lvl2pPr marL="685800" indent="-457200" algn="ctr">
              <a:defRPr sz="2400">
                <a:solidFill>
                  <a:schemeClr val="tx1"/>
                </a:solidFill>
                <a:latin typeface="Times New Roman" pitchFamily="18" charset="0"/>
              </a:defRPr>
            </a:lvl2pPr>
            <a:lvl3pPr marL="1543050" indent="-457200" algn="ctr">
              <a:defRPr sz="2400">
                <a:solidFill>
                  <a:schemeClr val="tx1"/>
                </a:solidFill>
                <a:latin typeface="Times New Roman" pitchFamily="18" charset="0"/>
              </a:defRPr>
            </a:lvl3pPr>
            <a:lvl4pPr marL="2114550" indent="-457200" algn="ctr">
              <a:defRPr sz="2400">
                <a:solidFill>
                  <a:schemeClr val="tx1"/>
                </a:solidFill>
                <a:latin typeface="Times New Roman" pitchFamily="18" charset="0"/>
              </a:defRPr>
            </a:lvl4pPr>
            <a:lvl5pPr marL="2686050" indent="-457200" algn="ctr">
              <a:defRPr sz="2400">
                <a:solidFill>
                  <a:schemeClr val="tx1"/>
                </a:solidFill>
                <a:latin typeface="Times New Roman" pitchFamily="18" charset="0"/>
              </a:defRPr>
            </a:lvl5pPr>
            <a:lvl6pPr marL="3143250" indent="-457200" algn="ctr" eaLnBrk="0" fontAlgn="base" hangingPunct="0">
              <a:spcBef>
                <a:spcPct val="0"/>
              </a:spcBef>
              <a:spcAft>
                <a:spcPct val="0"/>
              </a:spcAft>
              <a:defRPr sz="2400">
                <a:solidFill>
                  <a:schemeClr val="tx1"/>
                </a:solidFill>
                <a:latin typeface="Times New Roman" pitchFamily="18" charset="0"/>
              </a:defRPr>
            </a:lvl6pPr>
            <a:lvl7pPr marL="3600450" indent="-457200" algn="ctr" eaLnBrk="0" fontAlgn="base" hangingPunct="0">
              <a:spcBef>
                <a:spcPct val="0"/>
              </a:spcBef>
              <a:spcAft>
                <a:spcPct val="0"/>
              </a:spcAft>
              <a:defRPr sz="2400">
                <a:solidFill>
                  <a:schemeClr val="tx1"/>
                </a:solidFill>
                <a:latin typeface="Times New Roman" pitchFamily="18" charset="0"/>
              </a:defRPr>
            </a:lvl7pPr>
            <a:lvl8pPr marL="4057650" indent="-457200" algn="ctr" eaLnBrk="0" fontAlgn="base" hangingPunct="0">
              <a:spcBef>
                <a:spcPct val="0"/>
              </a:spcBef>
              <a:spcAft>
                <a:spcPct val="0"/>
              </a:spcAft>
              <a:defRPr sz="2400">
                <a:solidFill>
                  <a:schemeClr val="tx1"/>
                </a:solidFill>
                <a:latin typeface="Times New Roman" pitchFamily="18" charset="0"/>
              </a:defRPr>
            </a:lvl8pPr>
            <a:lvl9pPr marL="4514850" indent="-457200" algn="ctr" eaLnBrk="0" fontAlgn="base" hangingPunct="0">
              <a:spcBef>
                <a:spcPct val="0"/>
              </a:spcBef>
              <a:spcAft>
                <a:spcPct val="0"/>
              </a:spcAft>
              <a:defRPr sz="2400">
                <a:solidFill>
                  <a:schemeClr val="tx1"/>
                </a:solidFill>
                <a:latin typeface="Times New Roman" pitchFamily="18" charset="0"/>
              </a:defRPr>
            </a:lvl9pPr>
          </a:lstStyle>
          <a:p>
            <a:pPr marL="0" lvl="1" indent="0" algn="l">
              <a:lnSpc>
                <a:spcPct val="125000"/>
              </a:lnSpc>
              <a:spcBef>
                <a:spcPct val="50000"/>
              </a:spcBef>
            </a:pPr>
            <a:r>
              <a:rPr lang="en-US" altLang="en-US" sz="2000" b="0" i="0" dirty="0" smtClean="0">
                <a:effectLst/>
                <a:latin typeface="Liberation Sans" panose="020B0604020202020204" pitchFamily="34" charset="0"/>
              </a:rPr>
              <a:t>Which </a:t>
            </a:r>
            <a:r>
              <a:rPr lang="en-US" altLang="en-US" sz="2000" b="0" i="0" dirty="0">
                <a:effectLst/>
                <a:latin typeface="Liberation Sans" panose="020B0604020202020204" pitchFamily="34" charset="0"/>
              </a:rPr>
              <a:t>of the following should </a:t>
            </a:r>
            <a:r>
              <a:rPr lang="en-US" altLang="en-US" sz="2000" i="0" dirty="0">
                <a:effectLst/>
                <a:latin typeface="Liberation Sans" panose="020B0604020202020204" pitchFamily="34" charset="0"/>
              </a:rPr>
              <a:t>not</a:t>
            </a:r>
            <a:r>
              <a:rPr lang="en-US" altLang="en-US" sz="2000" b="0" i="0" dirty="0">
                <a:effectLst/>
                <a:latin typeface="Liberation Sans" panose="020B0604020202020204" pitchFamily="34" charset="0"/>
              </a:rPr>
              <a:t> be included in the inventory of a company using </a:t>
            </a:r>
            <a:r>
              <a:rPr lang="en-US" altLang="en-US" sz="2000" b="0" i="0" dirty="0" smtClean="0">
                <a:effectLst/>
                <a:latin typeface="Liberation Sans" panose="020B0604020202020204" pitchFamily="34" charset="0"/>
              </a:rPr>
              <a:t>IFRS?</a:t>
            </a:r>
          </a:p>
          <a:p>
            <a:pPr marL="914400" lvl="1" indent="-450850" algn="l">
              <a:lnSpc>
                <a:spcPct val="125000"/>
              </a:lnSpc>
              <a:spcBef>
                <a:spcPct val="50000"/>
              </a:spcBef>
              <a:buFontTx/>
              <a:buAutoNum type="alphaLcParenR"/>
            </a:pPr>
            <a:r>
              <a:rPr lang="en-US" altLang="en-US" sz="2000" b="0" i="0" dirty="0" smtClean="0">
                <a:effectLst/>
                <a:latin typeface="Liberation Sans" panose="020B0604020202020204" pitchFamily="34" charset="0"/>
              </a:rPr>
              <a:t>Goods </a:t>
            </a:r>
            <a:r>
              <a:rPr lang="en-US" altLang="en-US" sz="2000" b="0" i="0" dirty="0">
                <a:effectLst/>
                <a:latin typeface="Liberation Sans" panose="020B0604020202020204" pitchFamily="34" charset="0"/>
              </a:rPr>
              <a:t>held on consignment from another </a:t>
            </a:r>
            <a:r>
              <a:rPr lang="en-US" altLang="en-US" sz="2000" b="0" i="0" dirty="0" smtClean="0">
                <a:effectLst/>
                <a:latin typeface="Liberation Sans" panose="020B0604020202020204" pitchFamily="34" charset="0"/>
              </a:rPr>
              <a:t>company.</a:t>
            </a:r>
          </a:p>
          <a:p>
            <a:pPr marL="914400" lvl="1" indent="-450850" algn="l">
              <a:lnSpc>
                <a:spcPct val="125000"/>
              </a:lnSpc>
              <a:spcBef>
                <a:spcPct val="50000"/>
              </a:spcBef>
              <a:buFontTx/>
              <a:buAutoNum type="alphaLcParenR"/>
            </a:pPr>
            <a:r>
              <a:rPr lang="en-US" altLang="en-US" sz="2000" b="0" i="0" dirty="0" smtClean="0">
                <a:effectLst/>
                <a:latin typeface="Liberation Sans" panose="020B0604020202020204" pitchFamily="34" charset="0"/>
              </a:rPr>
              <a:t>Goods </a:t>
            </a:r>
            <a:r>
              <a:rPr lang="en-US" altLang="en-US" sz="2000" b="0" i="0" dirty="0">
                <a:effectLst/>
                <a:latin typeface="Liberation Sans" panose="020B0604020202020204" pitchFamily="34" charset="0"/>
              </a:rPr>
              <a:t>shipped on consignment to another </a:t>
            </a:r>
            <a:r>
              <a:rPr lang="en-US" altLang="en-US" sz="2000" b="0" i="0" dirty="0" smtClean="0">
                <a:effectLst/>
                <a:latin typeface="Liberation Sans" panose="020B0604020202020204" pitchFamily="34" charset="0"/>
              </a:rPr>
              <a:t>company.</a:t>
            </a:r>
          </a:p>
          <a:p>
            <a:pPr marL="914400" lvl="1" indent="-450850" algn="l">
              <a:lnSpc>
                <a:spcPct val="125000"/>
              </a:lnSpc>
              <a:spcBef>
                <a:spcPct val="50000"/>
              </a:spcBef>
              <a:buFontTx/>
              <a:buAutoNum type="alphaLcParenR"/>
            </a:pPr>
            <a:r>
              <a:rPr lang="en-US" altLang="en-US" sz="2000" b="0" i="0" dirty="0" smtClean="0">
                <a:effectLst/>
                <a:latin typeface="Liberation Sans" panose="020B0604020202020204" pitchFamily="34" charset="0"/>
              </a:rPr>
              <a:t>Goods </a:t>
            </a:r>
            <a:r>
              <a:rPr lang="en-US" altLang="en-US" sz="2000" b="0" i="0" dirty="0">
                <a:effectLst/>
                <a:latin typeface="Liberation Sans" panose="020B0604020202020204" pitchFamily="34" charset="0"/>
              </a:rPr>
              <a:t>in transit from another company shipped FOB shipping </a:t>
            </a:r>
            <a:r>
              <a:rPr lang="en-US" altLang="en-US" sz="2000" b="0" i="0" dirty="0" smtClean="0">
                <a:effectLst/>
                <a:latin typeface="Liberation Sans" panose="020B0604020202020204" pitchFamily="34" charset="0"/>
              </a:rPr>
              <a:t>point.</a:t>
            </a:r>
          </a:p>
          <a:p>
            <a:pPr marL="914400" lvl="1" indent="-450850" algn="l">
              <a:lnSpc>
                <a:spcPct val="125000"/>
              </a:lnSpc>
              <a:spcBef>
                <a:spcPct val="50000"/>
              </a:spcBef>
              <a:buFontTx/>
              <a:buAutoNum type="alphaLcParenR"/>
            </a:pPr>
            <a:r>
              <a:rPr lang="en-US" altLang="en-US" sz="2000" b="0" i="0" dirty="0" smtClean="0">
                <a:effectLst/>
                <a:latin typeface="Liberation Sans" panose="020B0604020202020204" pitchFamily="34" charset="0"/>
              </a:rPr>
              <a:t>None </a:t>
            </a:r>
            <a:r>
              <a:rPr lang="en-US" altLang="en-US" sz="2000" b="0" i="0" dirty="0">
                <a:effectLst/>
                <a:latin typeface="Liberation Sans" panose="020B0604020202020204" pitchFamily="34" charset="0"/>
              </a:rPr>
              <a:t>of the above.</a:t>
            </a:r>
          </a:p>
        </p:txBody>
      </p:sp>
      <p:sp>
        <p:nvSpPr>
          <p:cNvPr id="14" name="Notched Right Arrow 13"/>
          <p:cNvSpPr/>
          <p:nvPr/>
        </p:nvSpPr>
        <p:spPr bwMode="auto">
          <a:xfrm>
            <a:off x="854574" y="3240882"/>
            <a:ext cx="440826" cy="416718"/>
          </a:xfrm>
          <a:prstGeom prst="notchedRightArrow">
            <a:avLst/>
          </a:prstGeom>
          <a:solidFill>
            <a:srgbClr val="CC0000"/>
          </a:solidFill>
          <a:ln w="381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pic>
        <p:nvPicPr>
          <p:cNvPr id="1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8073" y="668373"/>
            <a:ext cx="928687" cy="932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2053984" y="633480"/>
            <a:ext cx="5486400" cy="646331"/>
          </a:xfrm>
          <a:prstGeom prst="rect">
            <a:avLst/>
          </a:prstGeom>
          <a:noFill/>
        </p:spPr>
        <p:txBody>
          <a:bodyPr wrap="square" rtlCol="0">
            <a:spAutoFit/>
          </a:bodyPr>
          <a:lstStyle>
            <a:defPPr>
              <a:defRPr lang="en-US"/>
            </a:defPPr>
            <a:lvl1pPr algn="l">
              <a:defRPr sz="3600" b="1" i="0">
                <a:solidFill>
                  <a:srgbClr val="0000A2"/>
                </a:solidFill>
                <a:effectLst/>
                <a:latin typeface="Liberation Sans" panose="020B0604020202020204" pitchFamily="34" charset="0"/>
              </a:defRPr>
            </a:lvl1pPr>
            <a:lvl2pPr algn="l">
              <a:defRPr sz="2800" b="1" i="1">
                <a:solidFill>
                  <a:srgbClr val="BC0000"/>
                </a:solidFill>
                <a:effectLst>
                  <a:outerShdw blurRad="38100" dist="38100" dir="2700000" algn="tl">
                    <a:srgbClr val="000000">
                      <a:alpha val="43137"/>
                    </a:srgbClr>
                  </a:outerShdw>
                </a:effectLst>
              </a:defRPr>
            </a:lvl2pPr>
            <a:lvl3pPr algn="l">
              <a:defRPr sz="2800" b="1" i="1">
                <a:solidFill>
                  <a:srgbClr val="BC0000"/>
                </a:solidFill>
                <a:effectLst>
                  <a:outerShdw blurRad="38100" dist="38100" dir="2700000" algn="tl">
                    <a:srgbClr val="000000">
                      <a:alpha val="43137"/>
                    </a:srgbClr>
                  </a:outerShdw>
                </a:effectLst>
              </a:defRPr>
            </a:lvl3pPr>
            <a:lvl4pPr algn="l">
              <a:defRPr sz="2800" b="1" i="1">
                <a:solidFill>
                  <a:srgbClr val="BC0000"/>
                </a:solidFill>
                <a:effectLst>
                  <a:outerShdw blurRad="38100" dist="38100" dir="2700000" algn="tl">
                    <a:srgbClr val="000000">
                      <a:alpha val="43137"/>
                    </a:srgbClr>
                  </a:outerShdw>
                </a:effectLst>
              </a:defRPr>
            </a:lvl4pPr>
            <a:lvl5pPr algn="l">
              <a:defRPr sz="2800" b="1" i="1">
                <a:solidFill>
                  <a:srgbClr val="BC0000"/>
                </a:solidFill>
                <a:effectLst>
                  <a:outerShdw blurRad="38100" dist="38100" dir="2700000" algn="tl">
                    <a:srgbClr val="000000">
                      <a:alpha val="43137"/>
                    </a:srgbClr>
                  </a:outerShdw>
                </a:effectLst>
              </a:defRPr>
            </a:lvl5pPr>
            <a:lvl6pPr>
              <a:defRPr sz="2800" b="1" i="1">
                <a:solidFill>
                  <a:srgbClr val="BC0000"/>
                </a:solidFill>
                <a:effectLst>
                  <a:outerShdw blurRad="38100" dist="38100" dir="2700000" algn="tl">
                    <a:srgbClr val="000000">
                      <a:alpha val="43137"/>
                    </a:srgbClr>
                  </a:outerShdw>
                </a:effectLst>
              </a:defRPr>
            </a:lvl6pPr>
            <a:lvl7pPr>
              <a:defRPr sz="2800" b="1" i="1">
                <a:solidFill>
                  <a:srgbClr val="BC0000"/>
                </a:solidFill>
                <a:effectLst>
                  <a:outerShdw blurRad="38100" dist="38100" dir="2700000" algn="tl">
                    <a:srgbClr val="000000">
                      <a:alpha val="43137"/>
                    </a:srgbClr>
                  </a:outerShdw>
                </a:effectLst>
              </a:defRPr>
            </a:lvl7pPr>
            <a:lvl8pPr>
              <a:defRPr sz="2800" b="1" i="1">
                <a:solidFill>
                  <a:srgbClr val="BC0000"/>
                </a:solidFill>
                <a:effectLst>
                  <a:outerShdw blurRad="38100" dist="38100" dir="2700000" algn="tl">
                    <a:srgbClr val="000000">
                      <a:alpha val="43137"/>
                    </a:srgbClr>
                  </a:outerShdw>
                </a:effectLst>
              </a:defRPr>
            </a:lvl8pPr>
            <a:lvl9pPr>
              <a:defRPr sz="2800" b="1" i="1">
                <a:solidFill>
                  <a:srgbClr val="BC0000"/>
                </a:solidFill>
                <a:effectLst>
                  <a:outerShdw blurRad="38100" dist="38100" dir="2700000" algn="tl">
                    <a:srgbClr val="000000">
                      <a:alpha val="43137"/>
                    </a:srgbClr>
                  </a:outerShdw>
                </a:effectLst>
              </a:defRPr>
            </a:lvl9pPr>
          </a:lstStyle>
          <a:p>
            <a:r>
              <a:rPr lang="en-US" dirty="0">
                <a:solidFill>
                  <a:schemeClr val="tx2">
                    <a:lumMod val="50000"/>
                  </a:schemeClr>
                </a:solidFill>
              </a:rPr>
              <a:t>A Look at IFRS</a:t>
            </a:r>
          </a:p>
        </p:txBody>
      </p:sp>
      <p:sp>
        <p:nvSpPr>
          <p:cNvPr id="18" name="Rectangle 8"/>
          <p:cNvSpPr>
            <a:spLocks noChangeArrowheads="1"/>
          </p:cNvSpPr>
          <p:nvPr/>
        </p:nvSpPr>
        <p:spPr bwMode="auto">
          <a:xfrm rot="5400000">
            <a:off x="-2735262" y="2979737"/>
            <a:ext cx="6400800" cy="441325"/>
          </a:xfrm>
          <a:prstGeom prst="rect">
            <a:avLst/>
          </a:prstGeom>
          <a:solidFill>
            <a:srgbClr val="005C8A"/>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marL="514350" algn="l">
              <a:spcBef>
                <a:spcPct val="20000"/>
              </a:spcBef>
              <a:buClr>
                <a:schemeClr val="accent2"/>
              </a:buClr>
              <a:buSzPct val="75000"/>
              <a:buFont typeface="Wingdings" pitchFamily="2" charset="2"/>
              <a:buChar char="l"/>
              <a:defRPr sz="2800" b="1">
                <a:solidFill>
                  <a:schemeClr val="bg2"/>
                </a:solidFill>
                <a:latin typeface="Arial" charset="0"/>
              </a:defRPr>
            </a:lvl1pPr>
            <a:lvl2pPr marL="62865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endParaRPr lang="en-US" altLang="en-US" sz="3000" dirty="0">
              <a:solidFill>
                <a:schemeClr val="bg1"/>
              </a:solidFill>
            </a:endParaRPr>
          </a:p>
        </p:txBody>
      </p:sp>
      <p:sp>
        <p:nvSpPr>
          <p:cNvPr id="19" name="Rectangle 9"/>
          <p:cNvSpPr>
            <a:spLocks noChangeArrowheads="1"/>
          </p:cNvSpPr>
          <p:nvPr/>
        </p:nvSpPr>
        <p:spPr bwMode="auto">
          <a:xfrm rot="5400000">
            <a:off x="388938" y="6561137"/>
            <a:ext cx="152400" cy="441325"/>
          </a:xfrm>
          <a:prstGeom prst="rect">
            <a:avLst/>
          </a:prstGeom>
          <a:solidFill>
            <a:srgbClr val="005C8A"/>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algn="l">
              <a:spcBef>
                <a:spcPct val="20000"/>
              </a:spcBef>
              <a:buClr>
                <a:schemeClr val="accent2"/>
              </a:buClr>
              <a:buSzPct val="75000"/>
              <a:buFont typeface="Wingdings" pitchFamily="2" charset="2"/>
              <a:buChar char="l"/>
              <a:defRPr sz="2800" b="1">
                <a:solidFill>
                  <a:schemeClr val="bg2"/>
                </a:solidFill>
                <a:latin typeface="Arial" charset="0"/>
              </a:defRPr>
            </a:lvl1pPr>
            <a:lvl2pPr marL="62865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endParaRPr lang="en-US" altLang="en-US" sz="3000" dirty="0">
              <a:solidFill>
                <a:schemeClr val="bg1"/>
              </a:solidFill>
            </a:endParaRPr>
          </a:p>
        </p:txBody>
      </p:sp>
      <p:sp>
        <p:nvSpPr>
          <p:cNvPr id="13"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6 </a:t>
            </a:r>
            <a:endParaRPr lang="en-US" altLang="en-US" dirty="0"/>
          </a:p>
        </p:txBody>
      </p:sp>
    </p:spTree>
    <p:extLst>
      <p:ext uri="{BB962C8B-B14F-4D97-AF65-F5344CB8AC3E}">
        <p14:creationId xmlns:p14="http://schemas.microsoft.com/office/powerpoint/2010/main" val="1391558415"/>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ight Arrow 14"/>
          <p:cNvSpPr/>
          <p:nvPr/>
        </p:nvSpPr>
        <p:spPr bwMode="auto">
          <a:xfrm>
            <a:off x="533400" y="17717"/>
            <a:ext cx="8610600" cy="1997710"/>
          </a:xfrm>
          <a:prstGeom prst="rightArrow">
            <a:avLst/>
          </a:prstGeom>
          <a:gradFill flip="none" rotWithShape="1">
            <a:gsLst>
              <a:gs pos="0">
                <a:srgbClr val="5E9EFF"/>
              </a:gs>
              <a:gs pos="19000">
                <a:srgbClr val="85C2FF"/>
              </a:gs>
              <a:gs pos="19000">
                <a:srgbClr val="C4D6EB"/>
              </a:gs>
              <a:gs pos="100000">
                <a:schemeClr val="accent3"/>
              </a:gs>
              <a:gs pos="43000">
                <a:srgbClr val="E4ECF6"/>
              </a:gs>
              <a:gs pos="57000">
                <a:schemeClr val="accent3"/>
              </a:gs>
            </a:gsLst>
            <a:lin ang="5400000" scaled="0"/>
            <a:tileRect/>
          </a:gra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cxnSp>
        <p:nvCxnSpPr>
          <p:cNvPr id="10" name="Straight Connector 9"/>
          <p:cNvCxnSpPr/>
          <p:nvPr/>
        </p:nvCxnSpPr>
        <p:spPr bwMode="auto">
          <a:xfrm>
            <a:off x="908073" y="1616120"/>
            <a:ext cx="7702527" cy="0"/>
          </a:xfrm>
          <a:prstGeom prst="line">
            <a:avLst/>
          </a:prstGeom>
          <a:solidFill>
            <a:schemeClr val="accent1"/>
          </a:solidFill>
          <a:ln w="19050" cap="sq" cmpd="sng" algn="ctr">
            <a:solidFill>
              <a:schemeClr val="tx1"/>
            </a:solidFill>
            <a:prstDash val="solid"/>
            <a:round/>
            <a:headEnd type="none" w="sm" len="sm"/>
            <a:tailEnd type="none" w="sm" len="sm"/>
          </a:ln>
          <a:effectLst/>
        </p:spPr>
      </p:cxnSp>
      <p:sp>
        <p:nvSpPr>
          <p:cNvPr id="11" name="Rectangle 2"/>
          <p:cNvSpPr>
            <a:spLocks noChangeArrowheads="1"/>
          </p:cNvSpPr>
          <p:nvPr/>
        </p:nvSpPr>
        <p:spPr bwMode="auto">
          <a:xfrm>
            <a:off x="851848" y="1771936"/>
            <a:ext cx="4343400" cy="4469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2075" tIns="46038" rIns="92075" bIns="46038">
            <a:spAutoFit/>
          </a:bodyPr>
          <a:lstStyle/>
          <a:p>
            <a:pPr algn="l"/>
            <a:r>
              <a:rPr lang="en-US" altLang="en-US" sz="2300" b="1" i="0" dirty="0">
                <a:solidFill>
                  <a:srgbClr val="CC0000"/>
                </a:solidFill>
                <a:effectLst/>
                <a:latin typeface="Liberation Sans" panose="020B0604020202020204" pitchFamily="34" charset="0"/>
              </a:rPr>
              <a:t>IFRS Practice</a:t>
            </a:r>
          </a:p>
        </p:txBody>
      </p:sp>
      <p:sp>
        <p:nvSpPr>
          <p:cNvPr id="12" name="Rectangle 8"/>
          <p:cNvSpPr>
            <a:spLocks noChangeArrowheads="1"/>
          </p:cNvSpPr>
          <p:nvPr/>
        </p:nvSpPr>
        <p:spPr bwMode="auto">
          <a:xfrm>
            <a:off x="851848" y="2292636"/>
            <a:ext cx="7772400" cy="26289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spAutoFit/>
          </a:bodyPr>
          <a:lstStyle>
            <a:lvl1pPr algn="ctr">
              <a:defRPr sz="2400">
                <a:solidFill>
                  <a:schemeClr val="tx1"/>
                </a:solidFill>
                <a:latin typeface="Times New Roman" pitchFamily="18" charset="0"/>
              </a:defRPr>
            </a:lvl1pPr>
            <a:lvl2pPr marL="685800" indent="-457200" algn="ctr">
              <a:defRPr sz="2400">
                <a:solidFill>
                  <a:schemeClr val="tx1"/>
                </a:solidFill>
                <a:latin typeface="Times New Roman" pitchFamily="18" charset="0"/>
              </a:defRPr>
            </a:lvl2pPr>
            <a:lvl3pPr marL="1543050" indent="-457200" algn="ctr">
              <a:defRPr sz="2400">
                <a:solidFill>
                  <a:schemeClr val="tx1"/>
                </a:solidFill>
                <a:latin typeface="Times New Roman" pitchFamily="18" charset="0"/>
              </a:defRPr>
            </a:lvl3pPr>
            <a:lvl4pPr marL="2114550" indent="-457200" algn="ctr">
              <a:defRPr sz="2400">
                <a:solidFill>
                  <a:schemeClr val="tx1"/>
                </a:solidFill>
                <a:latin typeface="Times New Roman" pitchFamily="18" charset="0"/>
              </a:defRPr>
            </a:lvl4pPr>
            <a:lvl5pPr marL="2686050" indent="-457200" algn="ctr">
              <a:defRPr sz="2400">
                <a:solidFill>
                  <a:schemeClr val="tx1"/>
                </a:solidFill>
                <a:latin typeface="Times New Roman" pitchFamily="18" charset="0"/>
              </a:defRPr>
            </a:lvl5pPr>
            <a:lvl6pPr marL="3143250" indent="-457200" algn="ctr" eaLnBrk="0" fontAlgn="base" hangingPunct="0">
              <a:spcBef>
                <a:spcPct val="0"/>
              </a:spcBef>
              <a:spcAft>
                <a:spcPct val="0"/>
              </a:spcAft>
              <a:defRPr sz="2400">
                <a:solidFill>
                  <a:schemeClr val="tx1"/>
                </a:solidFill>
                <a:latin typeface="Times New Roman" pitchFamily="18" charset="0"/>
              </a:defRPr>
            </a:lvl6pPr>
            <a:lvl7pPr marL="3600450" indent="-457200" algn="ctr" eaLnBrk="0" fontAlgn="base" hangingPunct="0">
              <a:spcBef>
                <a:spcPct val="0"/>
              </a:spcBef>
              <a:spcAft>
                <a:spcPct val="0"/>
              </a:spcAft>
              <a:defRPr sz="2400">
                <a:solidFill>
                  <a:schemeClr val="tx1"/>
                </a:solidFill>
                <a:latin typeface="Times New Roman" pitchFamily="18" charset="0"/>
              </a:defRPr>
            </a:lvl7pPr>
            <a:lvl8pPr marL="4057650" indent="-457200" algn="ctr" eaLnBrk="0" fontAlgn="base" hangingPunct="0">
              <a:spcBef>
                <a:spcPct val="0"/>
              </a:spcBef>
              <a:spcAft>
                <a:spcPct val="0"/>
              </a:spcAft>
              <a:defRPr sz="2400">
                <a:solidFill>
                  <a:schemeClr val="tx1"/>
                </a:solidFill>
                <a:latin typeface="Times New Roman" pitchFamily="18" charset="0"/>
              </a:defRPr>
            </a:lvl8pPr>
            <a:lvl9pPr marL="4514850" indent="-457200" algn="ctr" eaLnBrk="0" fontAlgn="base" hangingPunct="0">
              <a:spcBef>
                <a:spcPct val="0"/>
              </a:spcBef>
              <a:spcAft>
                <a:spcPct val="0"/>
              </a:spcAft>
              <a:defRPr sz="2400">
                <a:solidFill>
                  <a:schemeClr val="tx1"/>
                </a:solidFill>
                <a:latin typeface="Times New Roman" pitchFamily="18" charset="0"/>
              </a:defRPr>
            </a:lvl9pPr>
          </a:lstStyle>
          <a:p>
            <a:pPr marL="0" lvl="1" indent="0" algn="l">
              <a:lnSpc>
                <a:spcPct val="125000"/>
              </a:lnSpc>
              <a:spcBef>
                <a:spcPct val="50000"/>
              </a:spcBef>
            </a:pPr>
            <a:r>
              <a:rPr lang="en-US" altLang="en-US" sz="2000" b="0" i="0" dirty="0" smtClean="0">
                <a:effectLst/>
                <a:latin typeface="Liberation Sans" panose="020B0604020202020204" pitchFamily="34" charset="0"/>
              </a:rPr>
              <a:t>Which </a:t>
            </a:r>
            <a:r>
              <a:rPr lang="en-US" altLang="en-US" sz="2000" b="0" i="0" dirty="0">
                <a:effectLst/>
                <a:latin typeface="Liberation Sans" panose="020B0604020202020204" pitchFamily="34" charset="0"/>
              </a:rPr>
              <a:t>method of inventory costing is prohibited under </a:t>
            </a:r>
            <a:r>
              <a:rPr lang="en-US" altLang="en-US" sz="2000" b="0" i="0" dirty="0" smtClean="0">
                <a:effectLst/>
                <a:latin typeface="Liberation Sans" panose="020B0604020202020204" pitchFamily="34" charset="0"/>
              </a:rPr>
              <a:t>IFRS?</a:t>
            </a:r>
          </a:p>
          <a:p>
            <a:pPr marL="914400" lvl="1" indent="-450850" algn="l">
              <a:lnSpc>
                <a:spcPct val="125000"/>
              </a:lnSpc>
              <a:spcBef>
                <a:spcPct val="50000"/>
              </a:spcBef>
              <a:buFontTx/>
              <a:buAutoNum type="alphaLcParenR"/>
            </a:pPr>
            <a:r>
              <a:rPr lang="en-US" altLang="en-US" sz="2000" b="0" i="0" dirty="0" smtClean="0">
                <a:effectLst/>
                <a:latin typeface="Liberation Sans" panose="020B0604020202020204" pitchFamily="34" charset="0"/>
              </a:rPr>
              <a:t>Specific identification.</a:t>
            </a:r>
          </a:p>
          <a:p>
            <a:pPr marL="914400" lvl="1" indent="-450850" algn="l">
              <a:lnSpc>
                <a:spcPct val="125000"/>
              </a:lnSpc>
              <a:spcBef>
                <a:spcPct val="50000"/>
              </a:spcBef>
              <a:buFontTx/>
              <a:buAutoNum type="alphaLcParenR"/>
            </a:pPr>
            <a:r>
              <a:rPr lang="en-US" altLang="en-US" sz="2000" b="0" i="0" dirty="0" smtClean="0">
                <a:effectLst/>
                <a:latin typeface="Liberation Sans" panose="020B0604020202020204" pitchFamily="34" charset="0"/>
              </a:rPr>
              <a:t>FIFO.</a:t>
            </a:r>
          </a:p>
          <a:p>
            <a:pPr marL="914400" lvl="1" indent="-450850" algn="l">
              <a:lnSpc>
                <a:spcPct val="125000"/>
              </a:lnSpc>
              <a:spcBef>
                <a:spcPct val="50000"/>
              </a:spcBef>
              <a:buFontTx/>
              <a:buAutoNum type="alphaLcParenR"/>
            </a:pPr>
            <a:r>
              <a:rPr lang="en-US" altLang="en-US" sz="2000" b="0" i="0" dirty="0" smtClean="0">
                <a:effectLst/>
                <a:latin typeface="Liberation Sans" panose="020B0604020202020204" pitchFamily="34" charset="0"/>
              </a:rPr>
              <a:t>LIFO</a:t>
            </a:r>
            <a:r>
              <a:rPr lang="en-US" altLang="en-US" sz="2000" b="0" i="0" dirty="0">
                <a:effectLst/>
                <a:latin typeface="Liberation Sans" panose="020B0604020202020204" pitchFamily="34" charset="0"/>
              </a:rPr>
              <a:t>. </a:t>
            </a:r>
            <a:endParaRPr lang="en-US" altLang="en-US" sz="2000" b="0" i="0" dirty="0" smtClean="0">
              <a:effectLst/>
              <a:latin typeface="Liberation Sans" panose="020B0604020202020204" pitchFamily="34" charset="0"/>
            </a:endParaRPr>
          </a:p>
          <a:p>
            <a:pPr marL="914400" lvl="1" indent="-450850" algn="l">
              <a:lnSpc>
                <a:spcPct val="125000"/>
              </a:lnSpc>
              <a:spcBef>
                <a:spcPct val="50000"/>
              </a:spcBef>
              <a:buFontTx/>
              <a:buAutoNum type="alphaLcParenR"/>
            </a:pPr>
            <a:r>
              <a:rPr lang="en-US" altLang="en-US" sz="2000" b="0" i="0" dirty="0" smtClean="0">
                <a:effectLst/>
                <a:latin typeface="Liberation Sans" panose="020B0604020202020204" pitchFamily="34" charset="0"/>
              </a:rPr>
              <a:t>Average-cost</a:t>
            </a:r>
            <a:r>
              <a:rPr lang="en-US" altLang="en-US" sz="2000" b="0" i="0" dirty="0">
                <a:effectLst/>
                <a:latin typeface="Liberation Sans" panose="020B0604020202020204" pitchFamily="34" charset="0"/>
              </a:rPr>
              <a:t>.</a:t>
            </a:r>
          </a:p>
        </p:txBody>
      </p:sp>
      <p:sp>
        <p:nvSpPr>
          <p:cNvPr id="14" name="Notched Right Arrow 13"/>
          <p:cNvSpPr/>
          <p:nvPr/>
        </p:nvSpPr>
        <p:spPr bwMode="auto">
          <a:xfrm>
            <a:off x="854574" y="3926682"/>
            <a:ext cx="440826" cy="416718"/>
          </a:xfrm>
          <a:prstGeom prst="notchedRightArrow">
            <a:avLst/>
          </a:prstGeom>
          <a:solidFill>
            <a:srgbClr val="CC0000"/>
          </a:solidFill>
          <a:ln w="381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pic>
        <p:nvPicPr>
          <p:cNvPr id="1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8073" y="668373"/>
            <a:ext cx="928687" cy="932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2053984" y="633480"/>
            <a:ext cx="5486400" cy="646331"/>
          </a:xfrm>
          <a:prstGeom prst="rect">
            <a:avLst/>
          </a:prstGeom>
          <a:noFill/>
        </p:spPr>
        <p:txBody>
          <a:bodyPr wrap="square" rtlCol="0">
            <a:spAutoFit/>
          </a:bodyPr>
          <a:lstStyle>
            <a:defPPr>
              <a:defRPr lang="en-US"/>
            </a:defPPr>
            <a:lvl1pPr algn="l">
              <a:defRPr sz="3600" b="1" i="0">
                <a:solidFill>
                  <a:srgbClr val="0000A2"/>
                </a:solidFill>
                <a:effectLst/>
                <a:latin typeface="Liberation Sans" panose="020B0604020202020204" pitchFamily="34" charset="0"/>
              </a:defRPr>
            </a:lvl1pPr>
            <a:lvl2pPr algn="l">
              <a:defRPr sz="2800" b="1" i="1">
                <a:solidFill>
                  <a:srgbClr val="BC0000"/>
                </a:solidFill>
                <a:effectLst>
                  <a:outerShdw blurRad="38100" dist="38100" dir="2700000" algn="tl">
                    <a:srgbClr val="000000">
                      <a:alpha val="43137"/>
                    </a:srgbClr>
                  </a:outerShdw>
                </a:effectLst>
              </a:defRPr>
            </a:lvl2pPr>
            <a:lvl3pPr algn="l">
              <a:defRPr sz="2800" b="1" i="1">
                <a:solidFill>
                  <a:srgbClr val="BC0000"/>
                </a:solidFill>
                <a:effectLst>
                  <a:outerShdw blurRad="38100" dist="38100" dir="2700000" algn="tl">
                    <a:srgbClr val="000000">
                      <a:alpha val="43137"/>
                    </a:srgbClr>
                  </a:outerShdw>
                </a:effectLst>
              </a:defRPr>
            </a:lvl3pPr>
            <a:lvl4pPr algn="l">
              <a:defRPr sz="2800" b="1" i="1">
                <a:solidFill>
                  <a:srgbClr val="BC0000"/>
                </a:solidFill>
                <a:effectLst>
                  <a:outerShdw blurRad="38100" dist="38100" dir="2700000" algn="tl">
                    <a:srgbClr val="000000">
                      <a:alpha val="43137"/>
                    </a:srgbClr>
                  </a:outerShdw>
                </a:effectLst>
              </a:defRPr>
            </a:lvl4pPr>
            <a:lvl5pPr algn="l">
              <a:defRPr sz="2800" b="1" i="1">
                <a:solidFill>
                  <a:srgbClr val="BC0000"/>
                </a:solidFill>
                <a:effectLst>
                  <a:outerShdw blurRad="38100" dist="38100" dir="2700000" algn="tl">
                    <a:srgbClr val="000000">
                      <a:alpha val="43137"/>
                    </a:srgbClr>
                  </a:outerShdw>
                </a:effectLst>
              </a:defRPr>
            </a:lvl5pPr>
            <a:lvl6pPr>
              <a:defRPr sz="2800" b="1" i="1">
                <a:solidFill>
                  <a:srgbClr val="BC0000"/>
                </a:solidFill>
                <a:effectLst>
                  <a:outerShdw blurRad="38100" dist="38100" dir="2700000" algn="tl">
                    <a:srgbClr val="000000">
                      <a:alpha val="43137"/>
                    </a:srgbClr>
                  </a:outerShdw>
                </a:effectLst>
              </a:defRPr>
            </a:lvl6pPr>
            <a:lvl7pPr>
              <a:defRPr sz="2800" b="1" i="1">
                <a:solidFill>
                  <a:srgbClr val="BC0000"/>
                </a:solidFill>
                <a:effectLst>
                  <a:outerShdw blurRad="38100" dist="38100" dir="2700000" algn="tl">
                    <a:srgbClr val="000000">
                      <a:alpha val="43137"/>
                    </a:srgbClr>
                  </a:outerShdw>
                </a:effectLst>
              </a:defRPr>
            </a:lvl7pPr>
            <a:lvl8pPr>
              <a:defRPr sz="2800" b="1" i="1">
                <a:solidFill>
                  <a:srgbClr val="BC0000"/>
                </a:solidFill>
                <a:effectLst>
                  <a:outerShdw blurRad="38100" dist="38100" dir="2700000" algn="tl">
                    <a:srgbClr val="000000">
                      <a:alpha val="43137"/>
                    </a:srgbClr>
                  </a:outerShdw>
                </a:effectLst>
              </a:defRPr>
            </a:lvl8pPr>
            <a:lvl9pPr>
              <a:defRPr sz="2800" b="1" i="1">
                <a:solidFill>
                  <a:srgbClr val="BC0000"/>
                </a:solidFill>
                <a:effectLst>
                  <a:outerShdw blurRad="38100" dist="38100" dir="2700000" algn="tl">
                    <a:srgbClr val="000000">
                      <a:alpha val="43137"/>
                    </a:srgbClr>
                  </a:outerShdw>
                </a:effectLst>
              </a:defRPr>
            </a:lvl9pPr>
          </a:lstStyle>
          <a:p>
            <a:r>
              <a:rPr lang="en-US" dirty="0">
                <a:solidFill>
                  <a:schemeClr val="tx2">
                    <a:lumMod val="50000"/>
                  </a:schemeClr>
                </a:solidFill>
              </a:rPr>
              <a:t>A Look at IFRS</a:t>
            </a:r>
          </a:p>
        </p:txBody>
      </p:sp>
      <p:sp>
        <p:nvSpPr>
          <p:cNvPr id="18" name="Rectangle 8"/>
          <p:cNvSpPr>
            <a:spLocks noChangeArrowheads="1"/>
          </p:cNvSpPr>
          <p:nvPr/>
        </p:nvSpPr>
        <p:spPr bwMode="auto">
          <a:xfrm rot="5400000">
            <a:off x="-2735262" y="2979737"/>
            <a:ext cx="6400800" cy="441325"/>
          </a:xfrm>
          <a:prstGeom prst="rect">
            <a:avLst/>
          </a:prstGeom>
          <a:solidFill>
            <a:srgbClr val="005C8A"/>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marL="514350" algn="l">
              <a:spcBef>
                <a:spcPct val="20000"/>
              </a:spcBef>
              <a:buClr>
                <a:schemeClr val="accent2"/>
              </a:buClr>
              <a:buSzPct val="75000"/>
              <a:buFont typeface="Wingdings" pitchFamily="2" charset="2"/>
              <a:buChar char="l"/>
              <a:defRPr sz="2800" b="1">
                <a:solidFill>
                  <a:schemeClr val="bg2"/>
                </a:solidFill>
                <a:latin typeface="Arial" charset="0"/>
              </a:defRPr>
            </a:lvl1pPr>
            <a:lvl2pPr marL="62865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endParaRPr lang="en-US" altLang="en-US" sz="3000" dirty="0">
              <a:solidFill>
                <a:schemeClr val="bg1"/>
              </a:solidFill>
            </a:endParaRPr>
          </a:p>
        </p:txBody>
      </p:sp>
      <p:sp>
        <p:nvSpPr>
          <p:cNvPr id="19" name="Rectangle 9"/>
          <p:cNvSpPr>
            <a:spLocks noChangeArrowheads="1"/>
          </p:cNvSpPr>
          <p:nvPr/>
        </p:nvSpPr>
        <p:spPr bwMode="auto">
          <a:xfrm rot="5400000">
            <a:off x="388938" y="6561137"/>
            <a:ext cx="152400" cy="441325"/>
          </a:xfrm>
          <a:prstGeom prst="rect">
            <a:avLst/>
          </a:prstGeom>
          <a:solidFill>
            <a:srgbClr val="005C8A"/>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algn="l">
              <a:spcBef>
                <a:spcPct val="20000"/>
              </a:spcBef>
              <a:buClr>
                <a:schemeClr val="accent2"/>
              </a:buClr>
              <a:buSzPct val="75000"/>
              <a:buFont typeface="Wingdings" pitchFamily="2" charset="2"/>
              <a:buChar char="l"/>
              <a:defRPr sz="2800" b="1">
                <a:solidFill>
                  <a:schemeClr val="bg2"/>
                </a:solidFill>
                <a:latin typeface="Arial" charset="0"/>
              </a:defRPr>
            </a:lvl1pPr>
            <a:lvl2pPr marL="62865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endParaRPr lang="en-US" altLang="en-US" sz="3000" dirty="0">
              <a:solidFill>
                <a:schemeClr val="bg1"/>
              </a:solidFill>
            </a:endParaRPr>
          </a:p>
        </p:txBody>
      </p:sp>
      <p:sp>
        <p:nvSpPr>
          <p:cNvPr id="13"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6 </a:t>
            </a:r>
            <a:endParaRPr lang="en-US" altLang="en-US" dirty="0"/>
          </a:p>
        </p:txBody>
      </p:sp>
    </p:spTree>
    <p:extLst>
      <p:ext uri="{BB962C8B-B14F-4D97-AF65-F5344CB8AC3E}">
        <p14:creationId xmlns:p14="http://schemas.microsoft.com/office/powerpoint/2010/main" val="347000195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p:cNvSpPr>
            <a:spLocks noChangeArrowheads="1"/>
          </p:cNvSpPr>
          <p:nvPr/>
        </p:nvSpPr>
        <p:spPr bwMode="auto">
          <a:xfrm>
            <a:off x="609600" y="1371600"/>
            <a:ext cx="8001000" cy="406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algn="ctr">
              <a:defRPr sz="2400">
                <a:solidFill>
                  <a:schemeClr val="tx1"/>
                </a:solidFill>
                <a:latin typeface="Times New Roman" pitchFamily="18" charset="0"/>
              </a:defRPr>
            </a:lvl1pPr>
            <a:lvl2pPr marL="742950" indent="-285750" algn="ctr">
              <a:defRPr sz="2400">
                <a:solidFill>
                  <a:schemeClr val="tx1"/>
                </a:solidFill>
                <a:latin typeface="Times New Roman" pitchFamily="18" charset="0"/>
              </a:defRPr>
            </a:lvl2pPr>
            <a:lvl3pPr marL="1143000" indent="-228600" algn="ctr">
              <a:defRPr sz="2400">
                <a:solidFill>
                  <a:schemeClr val="tx1"/>
                </a:solidFill>
                <a:latin typeface="Times New Roman" pitchFamily="18" charset="0"/>
              </a:defRPr>
            </a:lvl3pPr>
            <a:lvl4pPr marL="1600200" indent="-228600" algn="ctr">
              <a:defRPr sz="2400">
                <a:solidFill>
                  <a:schemeClr val="tx1"/>
                </a:solidFill>
                <a:latin typeface="Times New Roman" pitchFamily="18" charset="0"/>
              </a:defRPr>
            </a:lvl4pPr>
            <a:lvl5pPr marL="2057400" indent="-228600" algn="ctr">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just">
              <a:lnSpc>
                <a:spcPct val="130000"/>
              </a:lnSpc>
            </a:pPr>
            <a:r>
              <a:rPr lang="en-US" altLang="en-US" sz="2000" b="0" i="0" dirty="0">
                <a:effectLst/>
                <a:latin typeface="Liberation Sans" panose="020B0604020202020204" pitchFamily="34" charset="0"/>
              </a:rPr>
              <a:t>“Copyright © </a:t>
            </a:r>
            <a:r>
              <a:rPr lang="en-US" altLang="en-US" sz="2000" b="0" i="0" dirty="0" smtClean="0">
                <a:effectLst/>
                <a:latin typeface="Liberation Sans" panose="020B0604020202020204" pitchFamily="34" charset="0"/>
              </a:rPr>
              <a:t>2016 John </a:t>
            </a:r>
            <a:r>
              <a:rPr lang="en-US" altLang="en-US" sz="2000" b="0" i="0" dirty="0">
                <a:effectLst/>
                <a:latin typeface="Liberation Sans" panose="020B0604020202020204" pitchFamily="34" charset="0"/>
              </a:rPr>
              <a:t>Wiley &amp; Sons, Inc. All rights reserved. Reproduction or translation of this work beyond that permitted in Section 117 of the 1976 United States Copyright Act without the express written permission of the copyright owner is unlawful. Request for further information should be addressed to the Permissions Department, John Wiley &amp; Sons, Inc. The purchaser may make back-up copies for his/her own use only and not for distribution or resale. The Publisher assumes no responsibility for errors, omissions, or damages, caused by the use of these programs or from the use of the information contained herein.”</a:t>
            </a:r>
          </a:p>
        </p:txBody>
      </p:sp>
      <p:sp>
        <p:nvSpPr>
          <p:cNvPr id="4"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b="1" i="0" dirty="0" smtClean="0">
                <a:solidFill>
                  <a:schemeClr val="tx2">
                    <a:lumMod val="50000"/>
                  </a:schemeClr>
                </a:solidFill>
                <a:effectLst/>
                <a:latin typeface="Liberation Sans" panose="020B0604020202020204" pitchFamily="34" charset="0"/>
              </a:rPr>
              <a:t>COPYRIGHT</a:t>
            </a:r>
            <a:endParaRPr lang="en-US" altLang="en-US" sz="3200" b="1" i="0" dirty="0">
              <a:solidFill>
                <a:schemeClr val="tx2">
                  <a:lumMod val="50000"/>
                </a:schemeClr>
              </a:solidFill>
              <a:effectLst/>
              <a:latin typeface="Liberation Sans" panose="020B0604020202020204" pitchFamily="34" charset="0"/>
            </a:endParaRPr>
          </a:p>
        </p:txBody>
      </p:sp>
      <p:sp>
        <p:nvSpPr>
          <p:cNvPr id="5"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Tree>
    <p:extLst>
      <p:ext uri="{BB962C8B-B14F-4D97-AF65-F5344CB8AC3E}">
        <p14:creationId xmlns:p14="http://schemas.microsoft.com/office/powerpoint/2010/main" val="260245568"/>
      </p:ext>
    </p:extLst>
  </p:cSld>
  <p:clrMapOvr>
    <a:masterClrMapping/>
  </p:clrMapOvr>
  <p:transition>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a:off x="285565" y="2045148"/>
            <a:ext cx="5638800" cy="36576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marL="0" indent="0">
              <a:lnSpc>
                <a:spcPct val="90000"/>
              </a:lnSpc>
              <a:buFont typeface="Wingdings" pitchFamily="2" charset="2"/>
              <a:buNone/>
              <a:defRPr/>
            </a:pPr>
            <a:r>
              <a:rPr lang="en-US" altLang="en-US" sz="2400" b="0" dirty="0" smtClean="0">
                <a:solidFill>
                  <a:schemeClr val="tx2"/>
                </a:solidFill>
                <a:effectLst/>
                <a:latin typeface="Liberation Sans"/>
              </a:rPr>
              <a:t>1. Segregation of duties</a:t>
            </a:r>
            <a:r>
              <a:rPr lang="en-US" altLang="en-US" sz="2400" b="0" dirty="0" smtClean="0">
                <a:effectLst/>
                <a:latin typeface="Liberation Sans"/>
              </a:rPr>
              <a:t> - counting by employees who do not have everyday responsibility for the inventory. Why?</a:t>
            </a:r>
          </a:p>
          <a:p>
            <a:pPr marL="0" indent="0">
              <a:lnSpc>
                <a:spcPct val="110000"/>
              </a:lnSpc>
              <a:spcBef>
                <a:spcPct val="35000"/>
              </a:spcBef>
              <a:buClr>
                <a:srgbClr val="800000"/>
              </a:buClr>
              <a:buFont typeface="Wingdings" pitchFamily="2" charset="2"/>
              <a:buNone/>
              <a:defRPr/>
            </a:pPr>
            <a:r>
              <a:rPr lang="en-US" altLang="en-US" sz="2400" b="0" dirty="0" smtClean="0">
                <a:solidFill>
                  <a:schemeClr val="tx2"/>
                </a:solidFill>
                <a:effectLst/>
                <a:latin typeface="Liberation Sans"/>
              </a:rPr>
              <a:t>2. Independent Internal Verification  </a:t>
            </a:r>
            <a:r>
              <a:rPr lang="en-US" altLang="en-US" sz="2400" b="0" dirty="0" smtClean="0">
                <a:solidFill>
                  <a:schemeClr val="folHlink"/>
                </a:solidFill>
                <a:effectLst/>
                <a:latin typeface="Liberation Sans"/>
              </a:rPr>
              <a:t>Records periodically verified by an employee who is independent</a:t>
            </a:r>
          </a:p>
          <a:p>
            <a:pPr marL="0" indent="0">
              <a:lnSpc>
                <a:spcPct val="90000"/>
              </a:lnSpc>
              <a:buFont typeface="Wingdings" pitchFamily="2" charset="2"/>
              <a:buNone/>
              <a:defRPr/>
            </a:pPr>
            <a:r>
              <a:rPr lang="en-US" altLang="en-US" sz="2400" b="0" dirty="0" smtClean="0">
                <a:solidFill>
                  <a:schemeClr val="tx2"/>
                </a:solidFill>
                <a:effectLst/>
                <a:latin typeface="Liberation Sans"/>
              </a:rPr>
              <a:t>3. Establishment of responsibility</a:t>
            </a:r>
            <a:r>
              <a:rPr lang="en-US" altLang="en-US" sz="2400" b="0" dirty="0" smtClean="0">
                <a:effectLst/>
                <a:latin typeface="Liberation Sans"/>
              </a:rPr>
              <a:t> – </a:t>
            </a:r>
          </a:p>
          <a:p>
            <a:pPr marL="457200" indent="-457200">
              <a:lnSpc>
                <a:spcPct val="90000"/>
              </a:lnSpc>
              <a:buFont typeface="Wingdings" pitchFamily="2" charset="2"/>
              <a:buNone/>
              <a:defRPr/>
            </a:pPr>
            <a:r>
              <a:rPr lang="en-US" altLang="en-US" sz="2400" b="0" dirty="0" smtClean="0">
                <a:effectLst/>
                <a:latin typeface="Liberation Sans"/>
              </a:rPr>
              <a:t>the counter should establish the authenticity of each inventory item.  What does this mean?</a:t>
            </a:r>
          </a:p>
          <a:p>
            <a:pPr marL="457200" indent="-457200">
              <a:lnSpc>
                <a:spcPct val="90000"/>
              </a:lnSpc>
              <a:buFont typeface="Wingdings" pitchFamily="2" charset="2"/>
              <a:buNone/>
              <a:defRPr/>
            </a:pPr>
            <a:endParaRPr lang="en-US" altLang="en-US" sz="2400" b="0" dirty="0" smtClean="0">
              <a:solidFill>
                <a:schemeClr val="tx2"/>
              </a:solidFill>
              <a:effectLst/>
              <a:latin typeface="Liberation Sans"/>
            </a:endParaRPr>
          </a:p>
        </p:txBody>
      </p:sp>
      <p:pic>
        <p:nvPicPr>
          <p:cNvPr id="9220" name="Picture 5" descr="Stack%20of%20Box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4191000"/>
            <a:ext cx="186055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7" descr="7240060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096000" y="990600"/>
            <a:ext cx="2159000" cy="2819400"/>
          </a:xfrm>
          <a:extLst>
            <a:ext uri="{91240B29-F687-4F45-9708-019B960494DF}">
              <a14:hiddenLine xmlns:a14="http://schemas.microsoft.com/office/drawing/2010/main" w="9525">
                <a:solidFill>
                  <a:srgbClr val="000000"/>
                </a:solidFill>
                <a:miter lim="800000"/>
                <a:headEnd/>
                <a:tailEnd/>
              </a14:hiddenLine>
            </a:ext>
          </a:extLst>
        </p:spPr>
      </p:pic>
      <p:sp>
        <p:nvSpPr>
          <p:cNvPr id="7"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i="0" dirty="0" smtClean="0">
                <a:solidFill>
                  <a:srgbClr val="CC0000"/>
                </a:solidFill>
                <a:effectLst/>
                <a:latin typeface="Liberation Sans" panose="020B0604020202020204" pitchFamily="34" charset="0"/>
              </a:rPr>
              <a:t>Taking a Physical Inventory</a:t>
            </a:r>
            <a:endParaRPr lang="en-US" altLang="en-US" sz="3200" b="1" i="0" dirty="0">
              <a:solidFill>
                <a:srgbClr val="CC0000"/>
              </a:solidFill>
              <a:effectLst/>
              <a:latin typeface="Liberation Sans" panose="020B0604020202020204" pitchFamily="34" charset="0"/>
            </a:endParaRPr>
          </a:p>
        </p:txBody>
      </p:sp>
      <p:sp>
        <p:nvSpPr>
          <p:cNvPr id="8"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3" name="TextBox 2"/>
          <p:cNvSpPr txBox="1"/>
          <p:nvPr/>
        </p:nvSpPr>
        <p:spPr>
          <a:xfrm>
            <a:off x="295922" y="1016168"/>
            <a:ext cx="5867400" cy="1015663"/>
          </a:xfrm>
          <a:prstGeom prst="rect">
            <a:avLst/>
          </a:prstGeom>
          <a:noFill/>
        </p:spPr>
        <p:txBody>
          <a:bodyPr wrap="square" rtlCol="0">
            <a:spAutoFit/>
          </a:bodyPr>
          <a:lstStyle/>
          <a:p>
            <a:r>
              <a:rPr lang="en-US" altLang="en-US" sz="6000" dirty="0">
                <a:solidFill>
                  <a:schemeClr val="tx2">
                    <a:lumMod val="50000"/>
                  </a:schemeClr>
                </a:solidFill>
                <a:effectLst/>
                <a:latin typeface="Chiller" pitchFamily="82" charset="0"/>
              </a:rPr>
              <a:t>What could go wrong</a:t>
            </a:r>
            <a:r>
              <a:rPr lang="en-US" altLang="en-US" sz="6000" dirty="0" smtClean="0">
                <a:solidFill>
                  <a:schemeClr val="tx2">
                    <a:lumMod val="50000"/>
                  </a:schemeClr>
                </a:solidFill>
                <a:effectLst/>
                <a:latin typeface="Chiller" pitchFamily="82" charset="0"/>
              </a:rPr>
              <a:t>?!</a:t>
            </a:r>
            <a:endParaRPr lang="en-US" sz="6000" dirty="0">
              <a:solidFill>
                <a:schemeClr val="tx2">
                  <a:lumMod val="50000"/>
                </a:schemeClr>
              </a:solidFill>
            </a:endParaRPr>
          </a:p>
        </p:txBody>
      </p:sp>
    </p:spTree>
    <p:extLst>
      <p:ext uri="{BB962C8B-B14F-4D97-AF65-F5344CB8AC3E}">
        <p14:creationId xmlns:p14="http://schemas.microsoft.com/office/powerpoint/2010/main" val="3035155594"/>
      </p:ext>
    </p:extLst>
  </p:cSld>
  <p:clrMapOvr>
    <a:masterClrMapping/>
  </p:clrMapOvr>
  <p:transition>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Text Box 2"/>
          <p:cNvSpPr txBox="1">
            <a:spLocks noChangeArrowheads="1"/>
          </p:cNvSpPr>
          <p:nvPr/>
        </p:nvSpPr>
        <p:spPr bwMode="auto">
          <a:xfrm>
            <a:off x="609600" y="1295400"/>
            <a:ext cx="7162800" cy="1926681"/>
          </a:xfrm>
          <a:prstGeom prst="rect">
            <a:avLst/>
          </a:prstGeom>
          <a:solidFill>
            <a:schemeClr val="bg1"/>
          </a:solidFill>
          <a:ln>
            <a:noFill/>
          </a:ln>
          <a:effectLst/>
          <a:extLst>
            <a:ext uri="{91240B29-F687-4F45-9708-019B960494DF}">
              <a14:hiddenLine xmlns:a14="http://schemas.microsoft.com/office/drawing/2010/main" w="38100" cap="sq">
                <a:solidFill>
                  <a:srgbClr val="800000"/>
                </a:solidFill>
                <a:miter lim="800000"/>
                <a:headEnd type="none" w="sm" len="sm"/>
                <a:tailEnd type="none" w="sm" len="sm"/>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spAutoFit/>
          </a:bodyPr>
          <a:lstStyle>
            <a:lvl1pPr algn="ctr">
              <a:defRPr sz="2400">
                <a:solidFill>
                  <a:schemeClr val="tx1"/>
                </a:solidFill>
                <a:latin typeface="Times New Roman" pitchFamily="18" charset="0"/>
              </a:defRPr>
            </a:lvl1pPr>
            <a:lvl2pPr marL="692150" indent="-457200" algn="ctr">
              <a:defRPr sz="2400">
                <a:solidFill>
                  <a:schemeClr val="tx1"/>
                </a:solidFill>
                <a:latin typeface="Times New Roman" pitchFamily="18" charset="0"/>
              </a:defRPr>
            </a:lvl2pPr>
            <a:lvl3pPr algn="ctr">
              <a:defRPr sz="2400">
                <a:solidFill>
                  <a:schemeClr val="tx1"/>
                </a:solidFill>
                <a:latin typeface="Times New Roman" pitchFamily="18" charset="0"/>
              </a:defRPr>
            </a:lvl3pPr>
            <a:lvl4pPr algn="ctr">
              <a:defRPr sz="2400">
                <a:solidFill>
                  <a:schemeClr val="tx1"/>
                </a:solidFill>
                <a:latin typeface="Times New Roman" pitchFamily="18" charset="0"/>
              </a:defRPr>
            </a:lvl4pPr>
            <a:lvl5pPr algn="ctr">
              <a:defRPr sz="2400">
                <a:solidFill>
                  <a:schemeClr val="tx1"/>
                </a:solidFill>
                <a:latin typeface="Times New Roman" pitchFamily="18" charset="0"/>
              </a:defRPr>
            </a:lvl5pPr>
            <a:lvl6pPr algn="ctr" eaLnBrk="0" fontAlgn="base" hangingPunct="0">
              <a:spcBef>
                <a:spcPct val="0"/>
              </a:spcBef>
              <a:spcAft>
                <a:spcPct val="0"/>
              </a:spcAft>
              <a:defRPr sz="2400">
                <a:solidFill>
                  <a:schemeClr val="tx1"/>
                </a:solidFill>
                <a:latin typeface="Times New Roman" pitchFamily="18" charset="0"/>
              </a:defRPr>
            </a:lvl6pPr>
            <a:lvl7pPr algn="ctr" eaLnBrk="0" fontAlgn="base" hangingPunct="0">
              <a:spcBef>
                <a:spcPct val="0"/>
              </a:spcBef>
              <a:spcAft>
                <a:spcPct val="0"/>
              </a:spcAft>
              <a:defRPr sz="2400">
                <a:solidFill>
                  <a:schemeClr val="tx1"/>
                </a:solidFill>
                <a:latin typeface="Times New Roman" pitchFamily="18" charset="0"/>
              </a:defRPr>
            </a:lvl7pPr>
            <a:lvl8pPr algn="ctr" eaLnBrk="0" fontAlgn="base" hangingPunct="0">
              <a:spcBef>
                <a:spcPct val="0"/>
              </a:spcBef>
              <a:spcAft>
                <a:spcPct val="0"/>
              </a:spcAft>
              <a:defRPr sz="2400">
                <a:solidFill>
                  <a:schemeClr val="tx1"/>
                </a:solidFill>
                <a:latin typeface="Times New Roman" pitchFamily="18" charset="0"/>
              </a:defRPr>
            </a:lvl8pPr>
            <a:lvl9pPr algn="ctr" eaLnBrk="0" fontAlgn="base" hangingPunct="0">
              <a:spcBef>
                <a:spcPct val="0"/>
              </a:spcBef>
              <a:spcAft>
                <a:spcPct val="0"/>
              </a:spcAft>
              <a:defRPr sz="2400">
                <a:solidFill>
                  <a:schemeClr val="tx1"/>
                </a:solidFill>
                <a:latin typeface="Times New Roman" pitchFamily="18" charset="0"/>
              </a:defRPr>
            </a:lvl9pPr>
          </a:lstStyle>
          <a:p>
            <a:pPr algn="l">
              <a:lnSpc>
                <a:spcPct val="125000"/>
              </a:lnSpc>
              <a:spcBef>
                <a:spcPts val="1200"/>
              </a:spcBef>
              <a:spcAft>
                <a:spcPct val="20000"/>
              </a:spcAft>
              <a:buSzPct val="80000"/>
            </a:pPr>
            <a:r>
              <a:rPr lang="en-US" altLang="en-US" sz="2600" i="0" dirty="0" smtClean="0">
                <a:solidFill>
                  <a:srgbClr val="000000"/>
                </a:solidFill>
                <a:effectLst/>
                <a:latin typeface="Liberation Sans" panose="020B0604020202020204" pitchFamily="34" charset="0"/>
              </a:rPr>
              <a:t>GOODS IN TRANSIT</a:t>
            </a:r>
          </a:p>
          <a:p>
            <a:pPr lvl="1" algn="l">
              <a:lnSpc>
                <a:spcPct val="125000"/>
              </a:lnSpc>
              <a:spcBef>
                <a:spcPts val="1200"/>
              </a:spcBef>
              <a:spcAft>
                <a:spcPct val="20000"/>
              </a:spcAft>
              <a:buClr>
                <a:srgbClr val="CC0000"/>
              </a:buClr>
              <a:buSzPct val="80000"/>
              <a:buFont typeface="Wingdings" pitchFamily="2" charset="2"/>
              <a:buChar char="u"/>
            </a:pPr>
            <a:r>
              <a:rPr lang="en-US" altLang="en-US" sz="2300" b="0" i="0" dirty="0" smtClean="0">
                <a:solidFill>
                  <a:srgbClr val="000000"/>
                </a:solidFill>
                <a:effectLst/>
                <a:latin typeface="Liberation Sans" panose="020B0604020202020204" pitchFamily="34" charset="0"/>
              </a:rPr>
              <a:t>Purchased </a:t>
            </a:r>
            <a:r>
              <a:rPr lang="en-US" altLang="en-US" sz="2300" b="0" i="0" dirty="0">
                <a:solidFill>
                  <a:srgbClr val="000000"/>
                </a:solidFill>
                <a:effectLst/>
                <a:latin typeface="Liberation Sans" panose="020B0604020202020204" pitchFamily="34" charset="0"/>
              </a:rPr>
              <a:t>goods not yet received.</a:t>
            </a:r>
          </a:p>
          <a:p>
            <a:pPr lvl="1" algn="l">
              <a:lnSpc>
                <a:spcPct val="125000"/>
              </a:lnSpc>
              <a:spcBef>
                <a:spcPts val="1200"/>
              </a:spcBef>
              <a:spcAft>
                <a:spcPct val="25000"/>
              </a:spcAft>
              <a:buClr>
                <a:srgbClr val="CC0000"/>
              </a:buClr>
              <a:buSzPct val="80000"/>
              <a:buFont typeface="Wingdings" pitchFamily="2" charset="2"/>
              <a:buChar char="u"/>
            </a:pPr>
            <a:r>
              <a:rPr lang="en-US" altLang="en-US" sz="2300" b="0" i="0" dirty="0">
                <a:solidFill>
                  <a:srgbClr val="000000"/>
                </a:solidFill>
                <a:effectLst/>
                <a:latin typeface="Liberation Sans" panose="020B0604020202020204" pitchFamily="34" charset="0"/>
              </a:rPr>
              <a:t>Sold goods not yet delivered.</a:t>
            </a:r>
          </a:p>
        </p:txBody>
      </p:sp>
      <p:sp>
        <p:nvSpPr>
          <p:cNvPr id="179206" name="Text Box 6"/>
          <p:cNvSpPr txBox="1">
            <a:spLocks noChangeArrowheads="1"/>
          </p:cNvSpPr>
          <p:nvPr/>
        </p:nvSpPr>
        <p:spPr bwMode="auto">
          <a:xfrm>
            <a:off x="1181100" y="4329169"/>
            <a:ext cx="6858000" cy="1269578"/>
          </a:xfrm>
          <a:prstGeom prst="rect">
            <a:avLst/>
          </a:prstGeom>
          <a:solidFill>
            <a:srgbClr val="FFFFC5"/>
          </a:solidFill>
          <a:ln w="28575" cap="sq" algn="ctr">
            <a:solidFill>
              <a:schemeClr val="tx1"/>
            </a:solidFill>
            <a:miter lim="800000"/>
            <a:headEnd type="none" w="sm" len="sm"/>
            <a:tailEnd type="none" w="sm" len="sm"/>
          </a:ln>
          <a:effectLst>
            <a:innerShdw blurRad="114300">
              <a:prstClr val="black"/>
            </a:innerShdw>
          </a:effectLst>
        </p:spPr>
        <p:txBody>
          <a:bodyPr anchor="ctr" anchorCtr="0">
            <a:spAutoFit/>
          </a:bodyPr>
          <a:lstStyle/>
          <a:p>
            <a:pPr algn="ctr">
              <a:lnSpc>
                <a:spcPct val="115000"/>
              </a:lnSpc>
              <a:spcBef>
                <a:spcPct val="50000"/>
              </a:spcBef>
            </a:pPr>
            <a:r>
              <a:rPr lang="en-US" altLang="en-US" sz="2000" b="0" i="0" dirty="0">
                <a:solidFill>
                  <a:schemeClr val="tx1"/>
                </a:solidFill>
                <a:effectLst/>
                <a:latin typeface="Liberation Sans" panose="020B0604020202020204" pitchFamily="34" charset="0"/>
              </a:rPr>
              <a:t>Goods in transit should be included in the inventory of the company that has </a:t>
            </a:r>
            <a:r>
              <a:rPr lang="en-US" altLang="en-US" sz="2000" i="0" dirty="0">
                <a:solidFill>
                  <a:schemeClr val="tx1"/>
                </a:solidFill>
                <a:effectLst/>
                <a:latin typeface="Liberation Sans" panose="020B0604020202020204" pitchFamily="34" charset="0"/>
              </a:rPr>
              <a:t>legal title</a:t>
            </a:r>
            <a:r>
              <a:rPr lang="en-US" altLang="en-US" sz="2000" b="0" i="0" dirty="0">
                <a:solidFill>
                  <a:schemeClr val="tx1"/>
                </a:solidFill>
                <a:effectLst/>
                <a:latin typeface="Liberation Sans" panose="020B0604020202020204" pitchFamily="34" charset="0"/>
              </a:rPr>
              <a:t> to the goods.  </a:t>
            </a:r>
            <a:endParaRPr lang="en-US" altLang="en-US" sz="2000" b="0" i="0" dirty="0" smtClean="0">
              <a:solidFill>
                <a:schemeClr val="tx1"/>
              </a:solidFill>
              <a:effectLst/>
              <a:latin typeface="Liberation Sans" panose="020B0604020202020204" pitchFamily="34" charset="0"/>
            </a:endParaRPr>
          </a:p>
          <a:p>
            <a:pPr algn="ctr">
              <a:lnSpc>
                <a:spcPct val="115000"/>
              </a:lnSpc>
              <a:spcBef>
                <a:spcPct val="50000"/>
              </a:spcBef>
            </a:pPr>
            <a:r>
              <a:rPr lang="en-US" altLang="en-US" sz="2000" b="0" i="0" dirty="0" smtClean="0">
                <a:solidFill>
                  <a:schemeClr val="tx1"/>
                </a:solidFill>
                <a:effectLst/>
                <a:latin typeface="Liberation Sans" panose="020B0604020202020204" pitchFamily="34" charset="0"/>
              </a:rPr>
              <a:t>Legal </a:t>
            </a:r>
            <a:r>
              <a:rPr lang="en-US" altLang="en-US" sz="2000" b="0" i="0" dirty="0">
                <a:solidFill>
                  <a:schemeClr val="tx1"/>
                </a:solidFill>
                <a:effectLst/>
                <a:latin typeface="Liberation Sans" panose="020B0604020202020204" pitchFamily="34" charset="0"/>
              </a:rPr>
              <a:t>title is determined by the </a:t>
            </a:r>
            <a:r>
              <a:rPr lang="en-US" altLang="en-US" sz="2000" i="0" dirty="0">
                <a:solidFill>
                  <a:schemeClr val="tx1"/>
                </a:solidFill>
                <a:effectLst/>
                <a:latin typeface="Liberation Sans" panose="020B0604020202020204" pitchFamily="34" charset="0"/>
              </a:rPr>
              <a:t>terms of sale</a:t>
            </a:r>
            <a:r>
              <a:rPr lang="en-US" altLang="en-US" sz="2000" b="0" i="0" dirty="0">
                <a:solidFill>
                  <a:schemeClr val="tx1"/>
                </a:solidFill>
                <a:effectLst/>
                <a:latin typeface="Liberation Sans" panose="020B0604020202020204" pitchFamily="34" charset="0"/>
              </a:rPr>
              <a:t>.</a:t>
            </a:r>
          </a:p>
        </p:txBody>
      </p:sp>
      <p:sp>
        <p:nvSpPr>
          <p:cNvPr id="8"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i="0" dirty="0" smtClean="0">
                <a:solidFill>
                  <a:srgbClr val="CC0000"/>
                </a:solidFill>
                <a:effectLst/>
                <a:latin typeface="Liberation Sans" panose="020B0604020202020204" pitchFamily="34" charset="0"/>
              </a:rPr>
              <a:t>Determining Ownership of Goods</a:t>
            </a:r>
            <a:endParaRPr lang="en-US" altLang="en-US" sz="3200" b="1" i="0" dirty="0">
              <a:solidFill>
                <a:srgbClr val="CC0000"/>
              </a:solidFill>
              <a:effectLst/>
              <a:latin typeface="Liberation Sans" panose="020B0604020202020204" pitchFamily="34" charset="0"/>
            </a:endParaRPr>
          </a:p>
        </p:txBody>
      </p:sp>
      <p:sp>
        <p:nvSpPr>
          <p:cNvPr id="9"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6"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1 </a:t>
            </a:r>
            <a:endParaRPr lang="en-US" altLang="en-US" dirty="0"/>
          </a:p>
        </p:txBody>
      </p:sp>
      <p:sp>
        <p:nvSpPr>
          <p:cNvPr id="7" name="TextBox 1"/>
          <p:cNvSpPr txBox="1">
            <a:spLocks noChangeArrowheads="1"/>
          </p:cNvSpPr>
          <p:nvPr/>
        </p:nvSpPr>
        <p:spPr bwMode="auto">
          <a:xfrm rot="1643091">
            <a:off x="6198369" y="1730476"/>
            <a:ext cx="243848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Comic Sans MS" pitchFamily="66" charset="0"/>
              </a:defRPr>
            </a:lvl1pPr>
            <a:lvl2pPr marL="742950" indent="-285750">
              <a:defRPr sz="2000">
                <a:solidFill>
                  <a:schemeClr val="tx1"/>
                </a:solidFill>
                <a:latin typeface="Comic Sans MS" pitchFamily="66" charset="0"/>
              </a:defRPr>
            </a:lvl2pPr>
            <a:lvl3pPr marL="1143000" indent="-228600">
              <a:defRPr sz="2000">
                <a:solidFill>
                  <a:schemeClr val="tx1"/>
                </a:solidFill>
                <a:latin typeface="Comic Sans MS" pitchFamily="66" charset="0"/>
              </a:defRPr>
            </a:lvl3pPr>
            <a:lvl4pPr marL="1600200" indent="-228600">
              <a:defRPr sz="2000">
                <a:solidFill>
                  <a:schemeClr val="tx1"/>
                </a:solidFill>
                <a:latin typeface="Comic Sans MS" pitchFamily="66" charset="0"/>
              </a:defRPr>
            </a:lvl4pPr>
            <a:lvl5pPr marL="2057400" indent="-228600">
              <a:defRPr sz="2000">
                <a:solidFill>
                  <a:schemeClr val="tx1"/>
                </a:solidFill>
                <a:latin typeface="Comic Sans MS" pitchFamily="66" charset="0"/>
              </a:defRPr>
            </a:lvl5pPr>
            <a:lvl6pPr marL="2514600" indent="-228600" algn="ctr" eaLnBrk="0" fontAlgn="base" hangingPunct="0">
              <a:spcBef>
                <a:spcPct val="0"/>
              </a:spcBef>
              <a:spcAft>
                <a:spcPct val="0"/>
              </a:spcAft>
              <a:defRPr sz="2000">
                <a:solidFill>
                  <a:schemeClr val="tx1"/>
                </a:solidFill>
                <a:latin typeface="Comic Sans MS" pitchFamily="66" charset="0"/>
              </a:defRPr>
            </a:lvl6pPr>
            <a:lvl7pPr marL="2971800" indent="-228600" algn="ctr" eaLnBrk="0" fontAlgn="base" hangingPunct="0">
              <a:spcBef>
                <a:spcPct val="0"/>
              </a:spcBef>
              <a:spcAft>
                <a:spcPct val="0"/>
              </a:spcAft>
              <a:defRPr sz="2000">
                <a:solidFill>
                  <a:schemeClr val="tx1"/>
                </a:solidFill>
                <a:latin typeface="Comic Sans MS" pitchFamily="66" charset="0"/>
              </a:defRPr>
            </a:lvl7pPr>
            <a:lvl8pPr marL="3429000" indent="-228600" algn="ctr" eaLnBrk="0" fontAlgn="base" hangingPunct="0">
              <a:spcBef>
                <a:spcPct val="0"/>
              </a:spcBef>
              <a:spcAft>
                <a:spcPct val="0"/>
              </a:spcAft>
              <a:defRPr sz="2000">
                <a:solidFill>
                  <a:schemeClr val="tx1"/>
                </a:solidFill>
                <a:latin typeface="Comic Sans MS" pitchFamily="66" charset="0"/>
              </a:defRPr>
            </a:lvl8pPr>
            <a:lvl9pPr marL="3886200" indent="-228600" algn="ctr" eaLnBrk="0" fontAlgn="base" hangingPunct="0">
              <a:spcBef>
                <a:spcPct val="0"/>
              </a:spcBef>
              <a:spcAft>
                <a:spcPct val="0"/>
              </a:spcAft>
              <a:defRPr sz="2000">
                <a:solidFill>
                  <a:schemeClr val="tx1"/>
                </a:solidFill>
                <a:latin typeface="Comic Sans MS" pitchFamily="66" charset="0"/>
              </a:defRPr>
            </a:lvl9pPr>
          </a:lstStyle>
          <a:p>
            <a:r>
              <a:rPr lang="en-US" altLang="en-US" b="0" i="0" dirty="0">
                <a:effectLst/>
                <a:latin typeface="Liberation Sans"/>
              </a:rPr>
              <a:t>FOB Shipping Point</a:t>
            </a:r>
          </a:p>
          <a:p>
            <a:r>
              <a:rPr lang="en-US" altLang="en-US" b="0" i="0" dirty="0">
                <a:effectLst/>
                <a:latin typeface="Liberation Sans"/>
              </a:rPr>
              <a:t>FOB Destination</a:t>
            </a:r>
          </a:p>
        </p:txBody>
      </p:sp>
      <p:cxnSp>
        <p:nvCxnSpPr>
          <p:cNvPr id="3" name="Straight Arrow Connector 2"/>
          <p:cNvCxnSpPr/>
          <p:nvPr/>
        </p:nvCxnSpPr>
        <p:spPr bwMode="auto">
          <a:xfrm flipV="1">
            <a:off x="7010400" y="2743200"/>
            <a:ext cx="685800" cy="2514600"/>
          </a:xfrm>
          <a:prstGeom prst="straightConnector1">
            <a:avLst/>
          </a:prstGeom>
          <a:solidFill>
            <a:schemeClr val="accent1"/>
          </a:solidFill>
          <a:ln w="12700" cap="sq" cmpd="sng" algn="ctr">
            <a:solidFill>
              <a:schemeClr val="tx1"/>
            </a:solidFill>
            <a:prstDash val="solid"/>
            <a:round/>
            <a:headEnd type="none" w="sm" len="sm"/>
            <a:tailEnd type="arrow"/>
          </a:ln>
          <a:effectLst/>
        </p:spPr>
      </p:cxnSp>
    </p:spTree>
  </p:cSld>
  <p:clrMapOvr>
    <a:masterClrMapping/>
  </p:clrMapOvr>
  <p:transition>
    <p:wipe dir="r"/>
  </p:transition>
  <p:timing>
    <p:tnLst>
      <p:par>
        <p:cTn id="1" dur="indefinite" restart="never" nodeType="tmRoot"/>
      </p:par>
    </p:tnLst>
  </p:timing>
</p:sld>
</file>

<file path=ppt/theme/theme1.xml><?xml version="1.0" encoding="utf-8"?>
<a:theme xmlns:a="http://schemas.openxmlformats.org/drawingml/2006/main" name="movnglnc">
  <a:themeElements>
    <a:clrScheme name="">
      <a:dk1>
        <a:srgbClr val="000000"/>
      </a:dk1>
      <a:lt1>
        <a:srgbClr val="FFFFFF"/>
      </a:lt1>
      <a:dk2>
        <a:srgbClr val="0000FF"/>
      </a:dk2>
      <a:lt2>
        <a:srgbClr val="000000"/>
      </a:lt2>
      <a:accent1>
        <a:srgbClr val="00FFFF"/>
      </a:accent1>
      <a:accent2>
        <a:srgbClr val="FF0000"/>
      </a:accent2>
      <a:accent3>
        <a:srgbClr val="FFFFFF"/>
      </a:accent3>
      <a:accent4>
        <a:srgbClr val="000000"/>
      </a:accent4>
      <a:accent5>
        <a:srgbClr val="AAFFFF"/>
      </a:accent5>
      <a:accent6>
        <a:srgbClr val="E70000"/>
      </a:accent6>
      <a:hlink>
        <a:srgbClr val="000099"/>
      </a:hlink>
      <a:folHlink>
        <a:srgbClr val="000000"/>
      </a:folHlink>
    </a:clrScheme>
    <a:fontScheme name="movnglnc">
      <a:majorFont>
        <a:latin typeface="Comic Sans M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movnglnc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vnglnc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vnglnc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vnglnc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vnglnc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vnglnc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vnglnc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Office\Templates\1033\Company Handbook.pot</Template>
  <TotalTime>9530</TotalTime>
  <Pages>43</Pages>
  <Words>3786</Words>
  <Application>Microsoft Office PowerPoint</Application>
  <PresentationFormat>On-screen Show (4:3)</PresentationFormat>
  <Paragraphs>484</Paragraphs>
  <Slides>72</Slides>
  <Notes>63</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72</vt:i4>
      </vt:variant>
    </vt:vector>
  </HeadingPairs>
  <TitlesOfParts>
    <vt:vector size="74" baseType="lpstr">
      <vt:lpstr>movnglnc</vt:lpstr>
      <vt:lpstr>Worksheet</vt:lpstr>
      <vt:lpstr>PowerPoint Presentation</vt:lpstr>
      <vt:lpstr>PowerPoint Presentation</vt:lpstr>
      <vt:lpstr>CHAPTER OUTLINE</vt:lpstr>
      <vt:lpstr>PowerPoint Presentation</vt:lpstr>
      <vt:lpstr>PowerPoint Presentation</vt:lpstr>
      <vt:lpstr>PowerPoint Presentation</vt:lpstr>
      <vt:lpstr>PowerPoint Presentation</vt:lpstr>
      <vt:lpstr>PowerPoint Presentation</vt:lpstr>
      <vt:lpstr>PowerPoint Presentation</vt:lpstr>
      <vt:lpstr>Again…Why do we care?</vt:lpstr>
      <vt:lpstr>PowerPoint Presentation</vt:lpstr>
      <vt:lpstr>Why do we care?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Financial Accounting and Accounting Standards</dc:title>
  <dc:creator>Coby Harmon</dc:creator>
  <cp:lastModifiedBy>wcsd</cp:lastModifiedBy>
  <cp:revision>1500</cp:revision>
  <cp:lastPrinted>2019-01-04T12:47:32Z</cp:lastPrinted>
  <dcterms:created xsi:type="dcterms:W3CDTF">1997-03-28T18:03:02Z</dcterms:created>
  <dcterms:modified xsi:type="dcterms:W3CDTF">2019-01-11T13:16:25Z</dcterms:modified>
</cp:coreProperties>
</file>