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61" r:id="rId2"/>
    <p:sldId id="257" r:id="rId3"/>
    <p:sldId id="264" r:id="rId4"/>
    <p:sldId id="265" r:id="rId5"/>
    <p:sldId id="268" r:id="rId6"/>
    <p:sldId id="266" r:id="rId7"/>
    <p:sldId id="258" r:id="rId8"/>
    <p:sldId id="267" r:id="rId9"/>
    <p:sldId id="259" r:id="rId10"/>
    <p:sldId id="260" r:id="rId11"/>
    <p:sldId id="262" r:id="rId12"/>
    <p:sldId id="263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A55188-3A73-4694-B1E8-302F9907715C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E69CD8-ED05-44E7-AF78-E425CACDE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714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E69CD8-ED05-44E7-AF78-E425CACDE48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8352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E69CD8-ED05-44E7-AF78-E425CACDE48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835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82092D65-C459-48D8-80D5-3B8AA71463B8}" type="datetimeFigureOut">
              <a:rPr lang="en-US" smtClean="0">
                <a:solidFill>
                  <a:srgbClr val="575F6D"/>
                </a:solidFill>
              </a:rPr>
              <a:pPr/>
              <a:t>10/12/2017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E9FF6AFF-712F-468D-AB93-956E793E5C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1853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92D65-C459-48D8-80D5-3B8AA71463B8}" type="datetimeFigureOut">
              <a:rPr lang="en-US" smtClean="0">
                <a:solidFill>
                  <a:srgbClr val="575F6D"/>
                </a:solidFill>
              </a:rPr>
              <a:pPr/>
              <a:t>10/12/2017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F6AFF-712F-468D-AB93-956E793E5C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59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3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92D65-C459-48D8-80D5-3B8AA71463B8}" type="datetimeFigureOut">
              <a:rPr lang="en-US" smtClean="0">
                <a:solidFill>
                  <a:srgbClr val="575F6D"/>
                </a:solidFill>
              </a:rPr>
              <a:pPr/>
              <a:t>10/12/2017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F6AFF-712F-468D-AB93-956E793E5C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411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2092D65-C459-48D8-80D5-3B8AA71463B8}" type="datetimeFigureOut">
              <a:rPr lang="en-US" smtClean="0">
                <a:solidFill>
                  <a:srgbClr val="575F6D"/>
                </a:solidFill>
              </a:rPr>
              <a:pPr/>
              <a:t>10/12/2017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9FF6AFF-712F-468D-AB93-956E793E5CF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657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82092D65-C459-48D8-80D5-3B8AA71463B8}" type="datetimeFigureOut">
              <a:rPr lang="en-US" smtClean="0">
                <a:solidFill>
                  <a:srgbClr val="FFF39D"/>
                </a:solidFill>
              </a:rPr>
              <a:pPr/>
              <a:t>10/12/2017</a:t>
            </a:fld>
            <a:endParaRPr lang="en-US">
              <a:solidFill>
                <a:srgbClr val="FFF39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>
              <a:solidFill>
                <a:srgbClr val="FFF39D"/>
              </a:solidFill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E9FF6AFF-712F-468D-AB93-956E793E5C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4014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92D65-C459-48D8-80D5-3B8AA71463B8}" type="datetimeFigureOut">
              <a:rPr lang="en-US" smtClean="0">
                <a:solidFill>
                  <a:srgbClr val="575F6D"/>
                </a:solidFill>
              </a:rPr>
              <a:pPr/>
              <a:t>10/12/2017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F6AFF-712F-468D-AB93-956E793E5CF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687057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92D65-C459-48D8-80D5-3B8AA71463B8}" type="datetimeFigureOut">
              <a:rPr lang="en-US" smtClean="0">
                <a:solidFill>
                  <a:srgbClr val="575F6D"/>
                </a:solidFill>
              </a:rPr>
              <a:pPr/>
              <a:t>10/12/2017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F6AFF-712F-468D-AB93-956E793E5CF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67373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2092D65-C459-48D8-80D5-3B8AA71463B8}" type="datetimeFigureOut">
              <a:rPr lang="en-US" smtClean="0">
                <a:solidFill>
                  <a:srgbClr val="575F6D"/>
                </a:solidFill>
              </a:rPr>
              <a:pPr/>
              <a:t>10/12/2017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9FF6AFF-712F-468D-AB93-956E793E5CF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883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92D65-C459-48D8-80D5-3B8AA71463B8}" type="datetimeFigureOut">
              <a:rPr lang="en-US" smtClean="0">
                <a:solidFill>
                  <a:srgbClr val="575F6D"/>
                </a:solidFill>
              </a:rPr>
              <a:pPr/>
              <a:t>10/12/2017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F6AFF-712F-468D-AB93-956E793E5C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252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2092D65-C459-48D8-80D5-3B8AA71463B8}" type="datetimeFigureOut">
              <a:rPr lang="en-US" smtClean="0">
                <a:solidFill>
                  <a:srgbClr val="575F6D"/>
                </a:solidFill>
              </a:rPr>
              <a:pPr/>
              <a:t>10/12/2017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9FF6AFF-712F-468D-AB93-956E793E5CF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040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2092D65-C459-48D8-80D5-3B8AA71463B8}" type="datetimeFigureOut">
              <a:rPr lang="en-US" smtClean="0">
                <a:solidFill>
                  <a:srgbClr val="575F6D"/>
                </a:solidFill>
              </a:rPr>
              <a:pPr/>
              <a:t>10/12/2017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9FF6AFF-712F-468D-AB93-956E793E5CF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185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2092D65-C459-48D8-80D5-3B8AA71463B8}" type="datetimeFigureOut">
              <a:rPr lang="en-US" smtClean="0">
                <a:solidFill>
                  <a:srgbClr val="575F6D"/>
                </a:solidFill>
              </a:rPr>
              <a:pPr/>
              <a:t>10/12/2017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9FF6AFF-712F-468D-AB93-956E793E5C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115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9yu7qI9XVRU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ytimes.com/interactive/2017/10/10/us/california-fires-maps-photos.html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subscriptions.teachtci.com/shared/programs/163/lessons/1434/slide_shows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Define federalism and its working parts</a:t>
            </a:r>
          </a:p>
          <a:p>
            <a:r>
              <a:rPr lang="en-US" dirty="0" smtClean="0"/>
              <a:t>Go over the issues that exist between the states and the federal government.</a:t>
            </a:r>
          </a:p>
          <a:p>
            <a:endParaRPr lang="en-US" dirty="0"/>
          </a:p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www.youtube.com/watch?v=9yu7qI9XVRU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764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When should the federal government have rights over the states?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371600"/>
            <a:ext cx="7467600" cy="4873752"/>
          </a:xfrm>
        </p:spPr>
        <p:txBody>
          <a:bodyPr/>
          <a:lstStyle/>
          <a:p>
            <a:r>
              <a:rPr lang="en-US" dirty="0" smtClean="0"/>
              <a:t>Loving vs. Virginia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4071" y="1905000"/>
            <a:ext cx="5315929" cy="3983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23635" y="5888891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Mildred and </a:t>
            </a:r>
            <a:r>
              <a:rPr lang="en-US" dirty="0"/>
              <a:t>R</a:t>
            </a:r>
            <a:r>
              <a:rPr lang="en-US" dirty="0" smtClean="0"/>
              <a:t>ichard Loving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523635" y="6258223"/>
            <a:ext cx="53249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Violated due process and equal protection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4275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Einstadt</a:t>
            </a:r>
            <a:r>
              <a:rPr lang="en-US" dirty="0" smtClean="0"/>
              <a:t> </a:t>
            </a:r>
            <a:r>
              <a:rPr lang="en-US" dirty="0" err="1" smtClean="0"/>
              <a:t>vs</a:t>
            </a:r>
            <a:r>
              <a:rPr lang="en-US" dirty="0" smtClean="0"/>
              <a:t> Baird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William Baird - 1972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286000"/>
            <a:ext cx="5105400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4444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>
                <a:hlinkClick r:id="rId2"/>
              </a:rPr>
              <a:t>https://</a:t>
            </a:r>
            <a:r>
              <a:rPr lang="en-US" smtClean="0">
                <a:hlinkClick r:id="rId2"/>
              </a:rPr>
              <a:t>www.nytimes.com/interactive/2017/10/10/us/california-fires-maps-photos.html</a:t>
            </a:r>
            <a:endParaRPr lang="en-US" smtClean="0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696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3562"/>
          </a:xfrm>
        </p:spPr>
        <p:txBody>
          <a:bodyPr/>
          <a:lstStyle/>
          <a:p>
            <a:r>
              <a:rPr lang="en-US" dirty="0" smtClean="0"/>
              <a:t>Federalism a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90600"/>
            <a:ext cx="7467600" cy="487375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We were colonies</a:t>
            </a:r>
          </a:p>
          <a:p>
            <a:r>
              <a:rPr lang="en-US" dirty="0" smtClean="0"/>
              <a:t>There was a war…..</a:t>
            </a:r>
          </a:p>
          <a:p>
            <a:r>
              <a:rPr lang="en-US" dirty="0" smtClean="0"/>
              <a:t>We were no longer colonies but we also couldn’t be completely independent states or nations …why</a:t>
            </a:r>
          </a:p>
          <a:p>
            <a:r>
              <a:rPr lang="en-US" dirty="0" smtClean="0"/>
              <a:t>Needed to be able to go to war and trade with each other </a:t>
            </a:r>
          </a:p>
          <a:p>
            <a:r>
              <a:rPr lang="en-US" dirty="0" smtClean="0"/>
              <a:t>We tried to unify…but we were WEAK!  What was our first attempt at a constitution called? 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Articles of Confederation</a:t>
            </a:r>
            <a:r>
              <a:rPr lang="en-US" dirty="0" smtClean="0"/>
              <a:t>	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Created a strong centralized government with powers outlined in the constitution.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684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Response Group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Get into groups of three</a:t>
            </a:r>
          </a:p>
          <a:p>
            <a:r>
              <a:rPr lang="en-US" dirty="0" smtClean="0"/>
              <a:t>Your </a:t>
            </a:r>
            <a:r>
              <a:rPr lang="en-US" dirty="0"/>
              <a:t>group will examine three case studies in which either the national government or a state government faced conflict in exercising its powers</a:t>
            </a:r>
            <a:r>
              <a:rPr lang="en-US" dirty="0" smtClean="0"/>
              <a:t>.</a:t>
            </a:r>
          </a:p>
          <a:p>
            <a:r>
              <a:rPr lang="en-US" dirty="0" smtClean="0"/>
              <a:t>After </a:t>
            </a:r>
            <a:r>
              <a:rPr lang="en-US" dirty="0"/>
              <a:t>examining the facts and arguments, your group will determine whether, according to the U.S. federal system, a legitimate use of power </a:t>
            </a:r>
            <a:r>
              <a:rPr lang="en-US" dirty="0" smtClean="0"/>
              <a:t>exists</a:t>
            </a:r>
          </a:p>
          <a:p>
            <a:r>
              <a:rPr lang="en-US">
                <a:hlinkClick r:id="rId2"/>
              </a:rPr>
              <a:t>https</a:t>
            </a:r>
            <a:r>
              <a:rPr lang="en-US">
                <a:hlinkClick r:id="rId2"/>
              </a:rPr>
              <a:t>://</a:t>
            </a:r>
            <a:r>
              <a:rPr lang="en-US" smtClean="0">
                <a:hlinkClick r:id="rId2"/>
              </a:rPr>
              <a:t>subscriptions.teachtci.com/shared/programs/163/lessons/1434/slide_shows</a:t>
            </a:r>
            <a:endParaRPr lang="en-US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7637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9762"/>
          </a:xfrm>
        </p:spPr>
        <p:txBody>
          <a:bodyPr/>
          <a:lstStyle/>
          <a:p>
            <a:r>
              <a:rPr lang="en-US" dirty="0"/>
              <a:t>Response Group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066800"/>
            <a:ext cx="7467600" cy="4873752"/>
          </a:xfrm>
        </p:spPr>
        <p:txBody>
          <a:bodyPr/>
          <a:lstStyle/>
          <a:p>
            <a:r>
              <a:rPr lang="en-US" dirty="0" smtClean="0"/>
              <a:t>What do you see in this image</a:t>
            </a:r>
          </a:p>
          <a:p>
            <a:r>
              <a:rPr lang="en-US" dirty="0" smtClean="0"/>
              <a:t>What federalism issue do you think this photograph </a:t>
            </a:r>
          </a:p>
          <a:p>
            <a:r>
              <a:rPr lang="en-US" dirty="0" smtClean="0"/>
              <a:t>Do you think the national government or the state governments should have the power to control guns near schools?</a:t>
            </a:r>
          </a:p>
          <a:p>
            <a:r>
              <a:rPr lang="en-US" dirty="0"/>
              <a:t>Read Student Handout A: Federalism and Gun Control Laws.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962400"/>
            <a:ext cx="4075289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2326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Then, discuss the questions at the bottom of the handout with your group. You must come to an agreement on Question 3 and be ready to share your response with the class.</a:t>
            </a:r>
          </a:p>
          <a:p>
            <a:r>
              <a:rPr lang="en-US" dirty="0" smtClean="0"/>
              <a:t>Use </a:t>
            </a:r>
            <a:r>
              <a:rPr lang="en-US" dirty="0"/>
              <a:t>this diagram of the federal system to help answer the questions</a:t>
            </a:r>
            <a:r>
              <a:rPr lang="en-US" dirty="0" smtClean="0"/>
              <a:t>:</a:t>
            </a:r>
          </a:p>
          <a:p>
            <a:r>
              <a:rPr lang="en-US" dirty="0"/>
              <a:t>Appoint a Presenter for your group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46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Response Group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When called on by the teacher, Presenters share your group’s response to Question 3</a:t>
            </a:r>
            <a:r>
              <a:rPr lang="en-US" dirty="0" smtClean="0"/>
              <a:t>:</a:t>
            </a:r>
          </a:p>
          <a:p>
            <a:r>
              <a:rPr lang="en-US" dirty="0" smtClean="0"/>
              <a:t>Appoint </a:t>
            </a:r>
            <a:r>
              <a:rPr lang="en-US" dirty="0"/>
              <a:t>a Presenter for your group</a:t>
            </a:r>
            <a:r>
              <a:rPr lang="en-US" dirty="0" smtClean="0"/>
              <a:t>.</a:t>
            </a:r>
          </a:p>
          <a:p>
            <a:r>
              <a:rPr lang="en-US" dirty="0" smtClean="0"/>
              <a:t>Do </a:t>
            </a:r>
            <a:r>
              <a:rPr lang="en-US" dirty="0"/>
              <a:t>you think the national government has the power to prohibit the possession of firearms near schools? Why or why not?</a:t>
            </a:r>
          </a:p>
        </p:txBody>
      </p:sp>
    </p:spTree>
    <p:extLst>
      <p:ext uri="{BB962C8B-B14F-4D97-AF65-F5344CB8AC3E}">
        <p14:creationId xmlns:p14="http://schemas.microsoft.com/office/powerpoint/2010/main" val="22503938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much power should the federal government have.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How much power should the federal government have? </a:t>
            </a:r>
          </a:p>
          <a:p>
            <a:r>
              <a:rPr lang="en-US" dirty="0" smtClean="0"/>
              <a:t>When should the federal government have power?</a:t>
            </a:r>
          </a:p>
          <a:p>
            <a:r>
              <a:rPr lang="en-US" dirty="0" smtClean="0"/>
              <a:t>When should states be left to themselves?</a:t>
            </a:r>
          </a:p>
          <a:p>
            <a:r>
              <a:rPr lang="en-US" dirty="0" smtClean="0"/>
              <a:t>When shouldn’t states be left to their own devices?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1502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Federalism a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We were colonies</a:t>
            </a:r>
          </a:p>
          <a:p>
            <a:r>
              <a:rPr lang="en-US" dirty="0" smtClean="0"/>
              <a:t>There was a war…..</a:t>
            </a:r>
          </a:p>
          <a:p>
            <a:r>
              <a:rPr lang="en-US" dirty="0" smtClean="0"/>
              <a:t>We were no longer colonies but we also couldn’t be completely independent states or nations …why</a:t>
            </a:r>
          </a:p>
          <a:p>
            <a:r>
              <a:rPr lang="en-US" dirty="0" smtClean="0"/>
              <a:t>Needed to be able to go to war and trade with each other </a:t>
            </a:r>
          </a:p>
          <a:p>
            <a:r>
              <a:rPr lang="en-US" dirty="0" smtClean="0"/>
              <a:t>We tried to unify…but we were WEAK!  What was our first attempt at a constitution called? 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Articles of Confederation</a:t>
            </a:r>
            <a:r>
              <a:rPr lang="en-US" dirty="0" smtClean="0"/>
              <a:t>	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Created a strong centralized government with powers outlined in the constitution.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035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Federalism</a:t>
            </a:r>
            <a:r>
              <a:rPr lang="en-US" dirty="0" smtClean="0"/>
              <a:t> - Powers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Three types of powers outlined in the constitution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Express</a:t>
            </a:r>
            <a:r>
              <a:rPr lang="en-US" dirty="0" smtClean="0"/>
              <a:t> – powers held by the federal government</a:t>
            </a:r>
          </a:p>
          <a:p>
            <a:pPr lvl="1"/>
            <a:endParaRPr lang="en-US" dirty="0"/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Reserved</a:t>
            </a:r>
            <a:r>
              <a:rPr lang="en-US" dirty="0" smtClean="0"/>
              <a:t> – powers given or reserved by the states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Finally shared powers called….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Concurrent</a:t>
            </a:r>
            <a:r>
              <a:rPr lang="en-US" dirty="0" smtClean="0"/>
              <a:t> powers….like</a:t>
            </a:r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Road constructions or tax collection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0676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term for when states or provinces share power with a central government </a:t>
            </a:r>
          </a:p>
          <a:p>
            <a:r>
              <a:rPr lang="en-US" dirty="0" smtClean="0"/>
              <a:t>A power given to the federal government</a:t>
            </a:r>
          </a:p>
          <a:p>
            <a:r>
              <a:rPr lang="en-US" dirty="0" smtClean="0"/>
              <a:t>A power shared by the federal government and the state government </a:t>
            </a:r>
          </a:p>
          <a:p>
            <a:r>
              <a:rPr lang="en-US" dirty="0" smtClean="0"/>
              <a:t>A power given to the states</a:t>
            </a:r>
          </a:p>
          <a:p>
            <a:r>
              <a:rPr lang="en-US" dirty="0" smtClean="0"/>
              <a:t>The federal government has two kinds of power …what are they?</a:t>
            </a:r>
          </a:p>
          <a:p>
            <a:r>
              <a:rPr lang="en-US" dirty="0" smtClean="0"/>
              <a:t>What gives the federal government authority over the states ability to make laws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19974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Federalism - Powers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Three types of powers outlined in the constitution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011125"/>
            <a:ext cx="6629400" cy="4837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1973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3330" y="387782"/>
            <a:ext cx="56147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dirty="0" smtClean="0">
                <a:solidFill>
                  <a:srgbClr val="1A560A"/>
                </a:solidFill>
                <a:latin typeface="Berlin Sans FB" pitchFamily="34" charset="0"/>
              </a:rPr>
              <a:t>… </a:t>
            </a:r>
            <a:endParaRPr lang="en-US" sz="2800" dirty="0">
              <a:solidFill>
                <a:srgbClr val="1A560A"/>
              </a:solidFill>
              <a:latin typeface="Berlin Sans FB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0" y="2590800"/>
            <a:ext cx="6629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dirty="0">
                <a:solidFill>
                  <a:srgbClr val="1A560A"/>
                </a:solidFill>
                <a:latin typeface="Berlin Sans FB" pitchFamily="34" charset="0"/>
              </a:rPr>
              <a:t>They have a </a:t>
            </a:r>
            <a:r>
              <a:rPr lang="en-US" sz="2800" dirty="0" smtClean="0">
                <a:solidFill>
                  <a:srgbClr val="1A560A"/>
                </a:solidFill>
                <a:latin typeface="Berlin Sans FB" pitchFamily="34" charset="0"/>
              </a:rPr>
              <a:t>higher or </a:t>
            </a:r>
            <a:r>
              <a:rPr lang="en-US" sz="2800" dirty="0" smtClean="0">
                <a:solidFill>
                  <a:srgbClr val="FF0000"/>
                </a:solidFill>
                <a:latin typeface="Berlin Sans FB" pitchFamily="34" charset="0"/>
              </a:rPr>
              <a:t>(Supreme) </a:t>
            </a:r>
            <a:r>
              <a:rPr lang="en-US" sz="2800" dirty="0">
                <a:solidFill>
                  <a:srgbClr val="1A560A"/>
                </a:solidFill>
                <a:latin typeface="Berlin Sans FB" pitchFamily="34" charset="0"/>
              </a:rPr>
              <a:t>authority above them!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538" y="3419035"/>
            <a:ext cx="4205061" cy="3153796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3200" dirty="0">
                <a:solidFill>
                  <a:srgbClr val="FF0000"/>
                </a:solidFill>
                <a:latin typeface="Berlin Sans FB" pitchFamily="34" charset="0"/>
              </a:rPr>
              <a:t>Federalism</a:t>
            </a:r>
            <a:br>
              <a:rPr lang="en-US" sz="3200" dirty="0">
                <a:solidFill>
                  <a:srgbClr val="FF0000"/>
                </a:solidFill>
                <a:latin typeface="Berlin Sans FB" pitchFamily="34" charset="0"/>
              </a:rPr>
            </a:br>
            <a:r>
              <a:rPr lang="en-US" sz="3200" dirty="0">
                <a:solidFill>
                  <a:srgbClr val="1A560A"/>
                </a:solidFill>
                <a:latin typeface="Berlin Sans FB" pitchFamily="34" charset="0"/>
              </a:rPr>
              <a:t>General and a regional </a:t>
            </a:r>
            <a:r>
              <a:rPr lang="en-US" sz="3200" dirty="0" smtClean="0">
                <a:solidFill>
                  <a:srgbClr val="1A560A"/>
                </a:solidFill>
                <a:latin typeface="Berlin Sans FB" pitchFamily="34" charset="0"/>
              </a:rPr>
              <a:t>government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>
          <a:xfrm>
            <a:off x="687538" y="1600200"/>
            <a:ext cx="7467600" cy="4873752"/>
          </a:xfrm>
        </p:spPr>
        <p:txBody>
          <a:bodyPr/>
          <a:lstStyle/>
          <a:p>
            <a:r>
              <a:rPr lang="en-US" dirty="0">
                <a:solidFill>
                  <a:srgbClr val="1A560A"/>
                </a:solidFill>
                <a:latin typeface="Berlin Sans FB" pitchFamily="34" charset="0"/>
              </a:rPr>
              <a:t>The </a:t>
            </a:r>
            <a:r>
              <a:rPr lang="en-US" dirty="0">
                <a:solidFill>
                  <a:srgbClr val="FF0000"/>
                </a:solidFill>
                <a:latin typeface="Berlin Sans FB" pitchFamily="34" charset="0"/>
              </a:rPr>
              <a:t>Supremacy </a:t>
            </a:r>
            <a:r>
              <a:rPr lang="en-US" dirty="0" smtClean="0">
                <a:solidFill>
                  <a:srgbClr val="FF0000"/>
                </a:solidFill>
                <a:latin typeface="Berlin Sans FB" pitchFamily="34" charset="0"/>
              </a:rPr>
              <a:t>Clause  </a:t>
            </a:r>
            <a:r>
              <a:rPr lang="en-US" dirty="0">
                <a:solidFill>
                  <a:srgbClr val="1A560A"/>
                </a:solidFill>
                <a:latin typeface="Berlin Sans FB" pitchFamily="34" charset="0"/>
              </a:rPr>
              <a:t>sates that the 50 states can’t make laws that go against the U.S. Constitution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75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Federalism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Federal Government has two types of powers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Express</a:t>
            </a:r>
          </a:p>
          <a:p>
            <a:pPr lvl="2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powers that are specifically outlined in the constitution </a:t>
            </a:r>
          </a:p>
          <a:p>
            <a:pPr lvl="3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Ex – make  money or impeach a president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Implied</a:t>
            </a:r>
          </a:p>
          <a:p>
            <a:pPr lvl="2"/>
            <a:r>
              <a:rPr lang="en-US" dirty="0" smtClean="0"/>
              <a:t>Not expressly stated  but implied through the Necessary and Proper clause</a:t>
            </a:r>
          </a:p>
          <a:p>
            <a:pPr lvl="3"/>
            <a:r>
              <a:rPr lang="en-US" dirty="0" smtClean="0"/>
              <a:t>Ex the creation of a federal reserve or bank for the use of collecting taxes.</a:t>
            </a:r>
          </a:p>
          <a:p>
            <a:pPr lvl="3"/>
            <a:r>
              <a:rPr lang="en-US" dirty="0" smtClean="0"/>
              <a:t>Expressed power is to </a:t>
            </a:r>
            <a:r>
              <a:rPr lang="en-US" dirty="0" smtClean="0"/>
              <a:t>“maintain the military”</a:t>
            </a:r>
            <a:endParaRPr lang="en-US" dirty="0" smtClean="0"/>
          </a:p>
          <a:p>
            <a:pPr lvl="4"/>
            <a:r>
              <a:rPr lang="en-US" dirty="0" smtClean="0"/>
              <a:t>Implied power is the creation of the Draft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308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2236"/>
            <a:ext cx="7467600" cy="51438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Federalism in 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087244"/>
            <a:ext cx="3733799" cy="5052299"/>
          </a:xfrm>
        </p:spPr>
        <p:txBody>
          <a:bodyPr/>
          <a:lstStyle/>
          <a:p>
            <a:r>
              <a:rPr lang="en-US" sz="2300" b="1" dirty="0" smtClean="0"/>
              <a:t>Abortion</a:t>
            </a:r>
            <a:r>
              <a:rPr lang="en-US" sz="2300" dirty="0"/>
              <a:t> in the United </a:t>
            </a:r>
            <a:r>
              <a:rPr lang="en-US" sz="2300" b="1" dirty="0"/>
              <a:t>States</a:t>
            </a:r>
            <a:r>
              <a:rPr lang="en-US" sz="2300" dirty="0"/>
              <a:t> is </a:t>
            </a:r>
            <a:r>
              <a:rPr lang="en-US" sz="2300" b="1" dirty="0"/>
              <a:t>legal</a:t>
            </a:r>
            <a:r>
              <a:rPr lang="en-US" sz="2300" dirty="0"/>
              <a:t>, </a:t>
            </a:r>
            <a:endParaRPr lang="en-US" sz="2300" dirty="0" smtClean="0"/>
          </a:p>
          <a:p>
            <a:pPr lvl="1"/>
            <a:r>
              <a:rPr lang="en-US" dirty="0" smtClean="0"/>
              <a:t>via </a:t>
            </a:r>
            <a:r>
              <a:rPr lang="en-US" dirty="0"/>
              <a:t>the landmark case of Roe v. Wade. ... </a:t>
            </a:r>
            <a:endParaRPr lang="en-US" dirty="0" smtClean="0"/>
          </a:p>
          <a:p>
            <a:pPr lvl="1"/>
            <a:r>
              <a:rPr lang="en-US" dirty="0" smtClean="0"/>
              <a:t>individual</a:t>
            </a:r>
            <a:r>
              <a:rPr lang="en-US" dirty="0"/>
              <a:t> </a:t>
            </a:r>
            <a:r>
              <a:rPr lang="en-US" b="1" dirty="0"/>
              <a:t>states</a:t>
            </a:r>
            <a:r>
              <a:rPr lang="en-US" dirty="0"/>
              <a:t> can </a:t>
            </a:r>
            <a:endParaRPr lang="en-US" dirty="0" smtClean="0"/>
          </a:p>
          <a:p>
            <a:pPr lvl="2"/>
            <a:r>
              <a:rPr lang="en-US" dirty="0" smtClean="0"/>
              <a:t>regulate/limit </a:t>
            </a:r>
            <a:r>
              <a:rPr lang="en-US" dirty="0"/>
              <a:t>the use of </a:t>
            </a:r>
            <a:r>
              <a:rPr lang="en-US" b="1" dirty="0"/>
              <a:t>abortion</a:t>
            </a:r>
            <a:r>
              <a:rPr lang="en-US" dirty="0"/>
              <a:t> </a:t>
            </a:r>
            <a:endParaRPr lang="en-US" dirty="0" smtClean="0"/>
          </a:p>
          <a:p>
            <a:pPr lvl="2"/>
            <a:r>
              <a:rPr lang="en-US" dirty="0" smtClean="0"/>
              <a:t>create </a:t>
            </a:r>
            <a:r>
              <a:rPr lang="en-US" dirty="0"/>
              <a:t>"</a:t>
            </a:r>
            <a:r>
              <a:rPr lang="en-US" dirty="0" err="1"/>
              <a:t>trigger</a:t>
            </a:r>
            <a:r>
              <a:rPr lang="en-US" b="1" dirty="0" err="1"/>
              <a:t>laws</a:t>
            </a:r>
            <a:r>
              <a:rPr lang="en-US" dirty="0" smtClean="0"/>
              <a:t>"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0" y="1066800"/>
            <a:ext cx="4267200" cy="5088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279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506</Words>
  <Application>Microsoft Office PowerPoint</Application>
  <PresentationFormat>On-screen Show (4:3)</PresentationFormat>
  <Paragraphs>94</Paragraphs>
  <Slides>17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Oriel</vt:lpstr>
      <vt:lpstr>Agenda</vt:lpstr>
      <vt:lpstr>How much power should the federal government have. </vt:lpstr>
      <vt:lpstr>Federalism a History</vt:lpstr>
      <vt:lpstr>Federalism - Powers</vt:lpstr>
      <vt:lpstr>Review</vt:lpstr>
      <vt:lpstr>Federalism - Powers</vt:lpstr>
      <vt:lpstr>Federalism General and a regional government</vt:lpstr>
      <vt:lpstr>Federalism</vt:lpstr>
      <vt:lpstr>Federalism in Action</vt:lpstr>
      <vt:lpstr>When should the federal government have rights over the states?</vt:lpstr>
      <vt:lpstr>Einstadt vs Baird</vt:lpstr>
      <vt:lpstr>PowerPoint Presentation</vt:lpstr>
      <vt:lpstr>Federalism a History</vt:lpstr>
      <vt:lpstr>Response Group</vt:lpstr>
      <vt:lpstr>Response Group</vt:lpstr>
      <vt:lpstr>PowerPoint Presentation</vt:lpstr>
      <vt:lpstr>Response Group</vt:lpstr>
    </vt:vector>
  </TitlesOfParts>
  <Company>WCSD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Agenda</dc:title>
  <dc:creator>wcsd</dc:creator>
  <cp:lastModifiedBy>wcsd</cp:lastModifiedBy>
  <cp:revision>13</cp:revision>
  <dcterms:created xsi:type="dcterms:W3CDTF">2017-10-10T16:19:50Z</dcterms:created>
  <dcterms:modified xsi:type="dcterms:W3CDTF">2017-10-12T16:21:59Z</dcterms:modified>
</cp:coreProperties>
</file>