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Economica" panose="020B0604020202020204" charset="0"/>
      <p:regular r:id="rId13"/>
      <p:bold r:id="rId14"/>
      <p:italic r:id="rId15"/>
      <p:boldItalic r:id="rId16"/>
    </p:embeddedFont>
    <p:embeddedFont>
      <p:font typeface="Open Sans"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4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a215206c6a_4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a215206c6a_4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a215206c6a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a215206c6a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9b19e4d5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9b19e4d5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394fe5f0c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394fe5f0c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5451dc282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5451dc282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9c6add60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9c6add60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394fe5f0c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394fe5f0c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461f56cef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461f56cef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a215206c6a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a215206c6a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744013" y="756700"/>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1" name="Google Shape;11;p2"/>
          <p:cNvSpPr/>
          <p:nvPr/>
        </p:nvSpPr>
        <p:spPr>
          <a:xfrm rot="10800000">
            <a:off x="5318350" y="32667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2" name="Google Shape;12;p2"/>
          <p:cNvSpPr txBox="1">
            <a:spLocks noGrp="1"/>
          </p:cNvSpPr>
          <p:nvPr>
            <p:ph type="ctrTitle"/>
          </p:nvPr>
        </p:nvSpPr>
        <p:spPr>
          <a:xfrm>
            <a:off x="3044700" y="1444255"/>
            <a:ext cx="3054600" cy="1537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3" name="Google Shape;13;p2"/>
          <p:cNvSpPr txBox="1">
            <a:spLocks noGrp="1"/>
          </p:cNvSpPr>
          <p:nvPr>
            <p:ph type="subTitle" idx="1"/>
          </p:nvPr>
        </p:nvSpPr>
        <p:spPr>
          <a:xfrm>
            <a:off x="3044700" y="3116580"/>
            <a:ext cx="3054600" cy="7014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1"/>
          <p:cNvSpPr txBox="1">
            <a:spLocks noGrp="1"/>
          </p:cNvSpPr>
          <p:nvPr>
            <p:ph type="title" hasCustomPrompt="1"/>
          </p:nvPr>
        </p:nvSpPr>
        <p:spPr>
          <a:xfrm>
            <a:off x="311700" y="957125"/>
            <a:ext cx="8520600" cy="21288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a:spLocks noGrp="1"/>
          </p:cNvSpPr>
          <p:nvPr>
            <p:ph type="body" idx="1"/>
          </p:nvPr>
        </p:nvSpPr>
        <p:spPr>
          <a:xfrm>
            <a:off x="311700" y="316200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flipH="1">
            <a:off x="7595938" y="4602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7" name="Google Shape;17;p3"/>
          <p:cNvSpPr/>
          <p:nvPr/>
        </p:nvSpPr>
        <p:spPr>
          <a:xfrm rot="10800000" flipH="1">
            <a:off x="466425" y="35583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8" name="Google Shape;18;p3"/>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7" name="Google Shape;27;p5"/>
          <p:cNvSpPr txBox="1">
            <a:spLocks noGrp="1"/>
          </p:cNvSpPr>
          <p:nvPr>
            <p:ph type="body" idx="1"/>
          </p:nvPr>
        </p:nvSpPr>
        <p:spPr>
          <a:xfrm>
            <a:off x="311700" y="1225225"/>
            <a:ext cx="3999900" cy="3354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body" idx="2"/>
          </p:nvPr>
        </p:nvSpPr>
        <p:spPr>
          <a:xfrm>
            <a:off x="4832400" y="1225225"/>
            <a:ext cx="3999900" cy="3354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5" name="Google Shape;35;p7"/>
          <p:cNvSpPr txBox="1">
            <a:spLocks noGrp="1"/>
          </p:cNvSpPr>
          <p:nvPr>
            <p:ph type="body" idx="1"/>
          </p:nvPr>
        </p:nvSpPr>
        <p:spPr>
          <a:xfrm>
            <a:off x="311700" y="1399400"/>
            <a:ext cx="2808000" cy="27849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6" name="Google Shape;36;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8"/>
          <p:cNvSpPr txBox="1">
            <a:spLocks noGrp="1"/>
          </p:cNvSpPr>
          <p:nvPr>
            <p:ph type="title"/>
          </p:nvPr>
        </p:nvSpPr>
        <p:spPr>
          <a:xfrm>
            <a:off x="490250" y="450150"/>
            <a:ext cx="5878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4" name="Google Shape;44;p9"/>
          <p:cNvSpPr txBox="1">
            <a:spLocks noGrp="1"/>
          </p:cNvSpPr>
          <p:nvPr>
            <p:ph type="title"/>
          </p:nvPr>
        </p:nvSpPr>
        <p:spPr>
          <a:xfrm>
            <a:off x="265500" y="929275"/>
            <a:ext cx="4045200" cy="17862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a:endParaRPr/>
          </a:p>
        </p:txBody>
      </p:sp>
      <p:sp>
        <p:nvSpPr>
          <p:cNvPr id="45" name="Google Shape;45;p9"/>
          <p:cNvSpPr txBox="1">
            <a:spLocks noGrp="1"/>
          </p:cNvSpPr>
          <p:nvPr>
            <p:ph type="subTitle" idx="1"/>
          </p:nvPr>
        </p:nvSpPr>
        <p:spPr>
          <a:xfrm>
            <a:off x="265500" y="2769001"/>
            <a:ext cx="4045200" cy="1574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9500" y="42189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lux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a:endParaRPr/>
          </a:p>
        </p:txBody>
      </p:sp>
      <p:sp>
        <p:nvSpPr>
          <p:cNvPr id="7" name="Google Shape;7;p1"/>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marL="914400" lvl="1"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marL="1371600" lvl="2"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marL="1828800" lvl="3"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marL="2286000" lvl="4"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marL="2743200" lvl="5"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marL="3200400" lvl="6"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marL="3657600" lvl="7"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marL="4114800" lvl="8" indent="-3175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iv.gov/hiv-basics/overview/about-hiv-and-aids/symptoms-of-hiv#aids"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gettested.cdc.gov/"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311700" y="131225"/>
            <a:ext cx="8520600" cy="831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5000" b="1"/>
              <a:t>H</a:t>
            </a:r>
            <a:r>
              <a:rPr lang="en"/>
              <a:t>uman </a:t>
            </a:r>
            <a:r>
              <a:rPr lang="en" sz="5000" b="1"/>
              <a:t>I</a:t>
            </a:r>
            <a:r>
              <a:rPr lang="en"/>
              <a:t>mmunodeficiency </a:t>
            </a:r>
            <a:r>
              <a:rPr lang="en" sz="5000" b="1"/>
              <a:t>V</a:t>
            </a:r>
            <a:r>
              <a:rPr lang="en"/>
              <a:t>irus</a:t>
            </a:r>
            <a:endParaRPr/>
          </a:p>
        </p:txBody>
      </p:sp>
      <p:sp>
        <p:nvSpPr>
          <p:cNvPr id="63" name="Google Shape;63;p13"/>
          <p:cNvSpPr txBox="1">
            <a:spLocks noGrp="1"/>
          </p:cNvSpPr>
          <p:nvPr>
            <p:ph type="body" idx="1"/>
          </p:nvPr>
        </p:nvSpPr>
        <p:spPr>
          <a:xfrm>
            <a:off x="134300" y="793200"/>
            <a:ext cx="9009600" cy="4001700"/>
          </a:xfrm>
          <a:prstGeom prst="rect">
            <a:avLst/>
          </a:prstGeom>
          <a:solidFill>
            <a:srgbClr val="FF0000"/>
          </a:solidFill>
        </p:spPr>
        <p:txBody>
          <a:bodyPr spcFirstLastPara="1" wrap="square" lIns="91425" tIns="91425" rIns="91425" bIns="91425" anchor="t" anchorCtr="0">
            <a:noAutofit/>
          </a:bodyPr>
          <a:lstStyle/>
          <a:p>
            <a:pPr marL="457200" lvl="0" indent="0" algn="l" rtl="0">
              <a:spcBef>
                <a:spcPts val="0"/>
              </a:spcBef>
              <a:spcAft>
                <a:spcPts val="0"/>
              </a:spcAft>
              <a:buNone/>
            </a:pPr>
            <a:r>
              <a:rPr lang="en" sz="3300">
                <a:solidFill>
                  <a:srgbClr val="2C2C2C"/>
                </a:solidFill>
                <a:highlight>
                  <a:srgbClr val="FF0000"/>
                </a:highlight>
                <a:latin typeface="Economica"/>
                <a:ea typeface="Economica"/>
                <a:cs typeface="Economica"/>
                <a:sym typeface="Economica"/>
              </a:rPr>
              <a:t>A virus that attacks cells that help the body fight infection, making a person more vulnerable to other infections &amp; diseases.</a:t>
            </a:r>
            <a:endParaRPr sz="3300">
              <a:solidFill>
                <a:srgbClr val="2C2C2C"/>
              </a:solidFill>
              <a:highlight>
                <a:srgbClr val="FF0000"/>
              </a:highlight>
              <a:latin typeface="Economica"/>
              <a:ea typeface="Economica"/>
              <a:cs typeface="Economica"/>
              <a:sym typeface="Economica"/>
            </a:endParaRPr>
          </a:p>
          <a:p>
            <a:pPr marL="457200" lvl="0" indent="-387350" algn="l" rtl="0">
              <a:spcBef>
                <a:spcPts val="1600"/>
              </a:spcBef>
              <a:spcAft>
                <a:spcPts val="0"/>
              </a:spcAft>
              <a:buClr>
                <a:srgbClr val="2C2C2C"/>
              </a:buClr>
              <a:buSzPts val="2500"/>
              <a:buFont typeface="Economica"/>
              <a:buChar char="➔"/>
            </a:pPr>
            <a:r>
              <a:rPr lang="en" sz="3300">
                <a:solidFill>
                  <a:srgbClr val="2C2C2C"/>
                </a:solidFill>
                <a:highlight>
                  <a:srgbClr val="FF0000"/>
                </a:highlight>
                <a:latin typeface="Economica"/>
                <a:ea typeface="Economica"/>
                <a:cs typeface="Economica"/>
                <a:sym typeface="Economica"/>
              </a:rPr>
              <a:t>If left untreated, HIV can lead to the disease of </a:t>
            </a:r>
            <a:r>
              <a:rPr lang="en" sz="3300" b="1">
                <a:solidFill>
                  <a:srgbClr val="2C2C2C"/>
                </a:solidFill>
                <a:highlight>
                  <a:srgbClr val="FF0000"/>
                </a:highlight>
                <a:latin typeface="Economica"/>
                <a:ea typeface="Economica"/>
                <a:cs typeface="Economica"/>
                <a:sym typeface="Economica"/>
              </a:rPr>
              <a:t>AIDS</a:t>
            </a:r>
            <a:r>
              <a:rPr lang="en" sz="3300">
                <a:solidFill>
                  <a:srgbClr val="2C2C2C"/>
                </a:solidFill>
                <a:highlight>
                  <a:srgbClr val="FF0000"/>
                </a:highlight>
                <a:latin typeface="Economica"/>
                <a:ea typeface="Economica"/>
                <a:cs typeface="Economica"/>
                <a:sym typeface="Economica"/>
              </a:rPr>
              <a:t>.</a:t>
            </a:r>
            <a:endParaRPr sz="3300">
              <a:solidFill>
                <a:srgbClr val="2C2C2C"/>
              </a:solidFill>
              <a:highlight>
                <a:srgbClr val="FF0000"/>
              </a:highlight>
              <a:latin typeface="Economica"/>
              <a:ea typeface="Economica"/>
              <a:cs typeface="Economica"/>
              <a:sym typeface="Economica"/>
            </a:endParaRPr>
          </a:p>
          <a:p>
            <a:pPr marL="457200" lvl="0" indent="-387350" algn="l" rtl="0">
              <a:spcBef>
                <a:spcPts val="0"/>
              </a:spcBef>
              <a:spcAft>
                <a:spcPts val="0"/>
              </a:spcAft>
              <a:buClr>
                <a:srgbClr val="2C2C2C"/>
              </a:buClr>
              <a:buSzPts val="2500"/>
              <a:buFont typeface="Economica"/>
              <a:buChar char="➔"/>
            </a:pPr>
            <a:r>
              <a:rPr lang="en" sz="3100" b="1">
                <a:solidFill>
                  <a:srgbClr val="2C2C2C"/>
                </a:solidFill>
                <a:highlight>
                  <a:srgbClr val="FF0000"/>
                </a:highlight>
                <a:latin typeface="Economica"/>
                <a:ea typeface="Economica"/>
                <a:cs typeface="Economica"/>
                <a:sym typeface="Economica"/>
              </a:rPr>
              <a:t>A</a:t>
            </a:r>
            <a:r>
              <a:rPr lang="en" sz="3100">
                <a:solidFill>
                  <a:srgbClr val="2C2C2C"/>
                </a:solidFill>
                <a:highlight>
                  <a:srgbClr val="FF0000"/>
                </a:highlight>
                <a:latin typeface="Economica"/>
                <a:ea typeface="Economica"/>
                <a:cs typeface="Economica"/>
                <a:sym typeface="Economica"/>
              </a:rPr>
              <a:t>cquired</a:t>
            </a:r>
            <a:r>
              <a:rPr lang="en" sz="3100" b="1">
                <a:solidFill>
                  <a:srgbClr val="2C2C2C"/>
                </a:solidFill>
                <a:highlight>
                  <a:srgbClr val="FF0000"/>
                </a:highlight>
                <a:latin typeface="Economica"/>
                <a:ea typeface="Economica"/>
                <a:cs typeface="Economica"/>
                <a:sym typeface="Economica"/>
              </a:rPr>
              <a:t> I</a:t>
            </a:r>
            <a:r>
              <a:rPr lang="en" sz="3100">
                <a:solidFill>
                  <a:srgbClr val="2C2C2C"/>
                </a:solidFill>
                <a:highlight>
                  <a:srgbClr val="FF0000"/>
                </a:highlight>
                <a:latin typeface="Economica"/>
                <a:ea typeface="Economica"/>
                <a:cs typeface="Economica"/>
                <a:sym typeface="Economica"/>
              </a:rPr>
              <a:t>mmuno</a:t>
            </a:r>
            <a:r>
              <a:rPr lang="en" sz="3100" b="1">
                <a:solidFill>
                  <a:srgbClr val="2C2C2C"/>
                </a:solidFill>
                <a:highlight>
                  <a:srgbClr val="FF0000"/>
                </a:highlight>
                <a:latin typeface="Economica"/>
                <a:ea typeface="Economica"/>
                <a:cs typeface="Economica"/>
                <a:sym typeface="Economica"/>
              </a:rPr>
              <a:t>d</a:t>
            </a:r>
            <a:r>
              <a:rPr lang="en" sz="3100">
                <a:solidFill>
                  <a:srgbClr val="2C2C2C"/>
                </a:solidFill>
                <a:highlight>
                  <a:srgbClr val="FF0000"/>
                </a:highlight>
                <a:latin typeface="Economica"/>
                <a:ea typeface="Economica"/>
                <a:cs typeface="Economica"/>
                <a:sym typeface="Economica"/>
              </a:rPr>
              <a:t>eficiency </a:t>
            </a:r>
            <a:r>
              <a:rPr lang="en" sz="3100" b="1">
                <a:solidFill>
                  <a:srgbClr val="2C2C2C"/>
                </a:solidFill>
                <a:highlight>
                  <a:srgbClr val="FF0000"/>
                </a:highlight>
                <a:latin typeface="Economica"/>
                <a:ea typeface="Economica"/>
                <a:cs typeface="Economica"/>
                <a:sym typeface="Economica"/>
              </a:rPr>
              <a:t>S</a:t>
            </a:r>
            <a:r>
              <a:rPr lang="en" sz="3100">
                <a:solidFill>
                  <a:srgbClr val="2C2C2C"/>
                </a:solidFill>
                <a:highlight>
                  <a:srgbClr val="FF0000"/>
                </a:highlight>
                <a:latin typeface="Economica"/>
                <a:ea typeface="Economica"/>
                <a:cs typeface="Economica"/>
                <a:sym typeface="Economica"/>
              </a:rPr>
              <a:t>yndrome</a:t>
            </a:r>
            <a:endParaRPr sz="5100">
              <a:solidFill>
                <a:srgbClr val="2C2C2C"/>
              </a:solidFill>
              <a:highlight>
                <a:srgbClr val="FF0000"/>
              </a:highlight>
              <a:latin typeface="Economica"/>
              <a:ea typeface="Economica"/>
              <a:cs typeface="Economica"/>
              <a:sym typeface="Economica"/>
            </a:endParaRPr>
          </a:p>
          <a:p>
            <a:pPr marL="914400" lvl="0" indent="0" algn="l" rtl="0">
              <a:spcBef>
                <a:spcPts val="1600"/>
              </a:spcBef>
              <a:spcAft>
                <a:spcPts val="0"/>
              </a:spcAft>
              <a:buNone/>
            </a:pPr>
            <a:endParaRPr sz="100">
              <a:solidFill>
                <a:srgbClr val="2C2C2C"/>
              </a:solidFill>
              <a:highlight>
                <a:srgbClr val="FF0000"/>
              </a:highlight>
              <a:latin typeface="Economica"/>
              <a:ea typeface="Economica"/>
              <a:cs typeface="Economica"/>
              <a:sym typeface="Economica"/>
            </a:endParaRPr>
          </a:p>
          <a:p>
            <a:pPr marL="457200" lvl="0" indent="-387350" algn="l" rtl="0">
              <a:spcBef>
                <a:spcPts val="1600"/>
              </a:spcBef>
              <a:spcAft>
                <a:spcPts val="0"/>
              </a:spcAft>
              <a:buClr>
                <a:srgbClr val="2C2C2C"/>
              </a:buClr>
              <a:buSzPts val="2500"/>
              <a:buFont typeface="Economica"/>
              <a:buChar char="➔"/>
            </a:pPr>
            <a:r>
              <a:rPr lang="en" sz="3400" b="1">
                <a:solidFill>
                  <a:srgbClr val="2C2C2C"/>
                </a:solidFill>
                <a:highlight>
                  <a:srgbClr val="FF0000"/>
                </a:highlight>
                <a:latin typeface="Economica"/>
                <a:ea typeface="Economica"/>
                <a:cs typeface="Economica"/>
                <a:sym typeface="Economica"/>
              </a:rPr>
              <a:t>AIDS </a:t>
            </a:r>
            <a:r>
              <a:rPr lang="en" sz="3400">
                <a:solidFill>
                  <a:srgbClr val="2C2C2C"/>
                </a:solidFill>
                <a:highlight>
                  <a:srgbClr val="FF0000"/>
                </a:highlight>
                <a:latin typeface="Economica"/>
                <a:ea typeface="Economica"/>
                <a:cs typeface="Economica"/>
                <a:sym typeface="Economica"/>
              </a:rPr>
              <a:t>is the late </a:t>
            </a:r>
            <a:r>
              <a:rPr lang="en" sz="3400">
                <a:solidFill>
                  <a:srgbClr val="2C2C2C"/>
                </a:solidFill>
                <a:highlight>
                  <a:srgbClr val="FF0000"/>
                </a:highlight>
                <a:uFill>
                  <a:noFill/>
                </a:uFill>
                <a:latin typeface="Economica"/>
                <a:ea typeface="Economica"/>
                <a:cs typeface="Economica"/>
                <a:sym typeface="Economica"/>
                <a:hlinkClick r:id="rId3">
                  <a:extLst>
                    <a:ext uri="{A12FA001-AC4F-418D-AE19-62706E023703}">
                      <ahyp:hlinkClr xmlns:ahyp="http://schemas.microsoft.com/office/drawing/2018/hyperlinkcolor" val="tx"/>
                    </a:ext>
                  </a:extLst>
                </a:hlinkClick>
              </a:rPr>
              <a:t>stage of HIV infection</a:t>
            </a:r>
            <a:r>
              <a:rPr lang="en" sz="3400">
                <a:solidFill>
                  <a:srgbClr val="2C2C2C"/>
                </a:solidFill>
                <a:highlight>
                  <a:srgbClr val="FF0000"/>
                </a:highlight>
                <a:latin typeface="Economica"/>
                <a:ea typeface="Economica"/>
                <a:cs typeface="Economica"/>
                <a:sym typeface="Economica"/>
              </a:rPr>
              <a:t> that occurs when the body’s immune system is badly damaged because of the virus.</a:t>
            </a:r>
            <a:endParaRPr sz="5400">
              <a:solidFill>
                <a:srgbClr val="2C2C2C"/>
              </a:solidFill>
              <a:highlight>
                <a:srgbClr val="FF0000"/>
              </a:highlight>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311700" y="0"/>
            <a:ext cx="8520600" cy="831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HIV  Testing</a:t>
            </a:r>
            <a:endParaRPr/>
          </a:p>
        </p:txBody>
      </p:sp>
      <p:sp>
        <p:nvSpPr>
          <p:cNvPr id="120" name="Google Shape;120;p22"/>
          <p:cNvSpPr txBox="1">
            <a:spLocks noGrp="1"/>
          </p:cNvSpPr>
          <p:nvPr>
            <p:ph type="body" idx="1"/>
          </p:nvPr>
        </p:nvSpPr>
        <p:spPr>
          <a:xfrm>
            <a:off x="82300" y="831300"/>
            <a:ext cx="8956500" cy="4175100"/>
          </a:xfrm>
          <a:prstGeom prst="rect">
            <a:avLst/>
          </a:prstGeom>
        </p:spPr>
        <p:txBody>
          <a:bodyPr spcFirstLastPara="1" wrap="square" lIns="91425" tIns="91425" rIns="91425" bIns="91425" anchor="t" anchorCtr="0">
            <a:noAutofit/>
          </a:bodyPr>
          <a:lstStyle/>
          <a:p>
            <a:pPr marL="457200" lvl="0" indent="-400050" algn="l" rtl="0">
              <a:spcBef>
                <a:spcPts val="0"/>
              </a:spcBef>
              <a:spcAft>
                <a:spcPts val="0"/>
              </a:spcAft>
              <a:buSzPts val="2700"/>
              <a:buFont typeface="Economica"/>
              <a:buChar char="➔"/>
            </a:pPr>
            <a:r>
              <a:rPr lang="en" sz="2700">
                <a:highlight>
                  <a:srgbClr val="FFFFFF"/>
                </a:highlight>
                <a:latin typeface="Economica"/>
                <a:ea typeface="Economica"/>
                <a:cs typeface="Economica"/>
                <a:sym typeface="Economica"/>
              </a:rPr>
              <a:t>Lab Tests (</a:t>
            </a:r>
            <a:r>
              <a:rPr lang="en" sz="2700" b="1">
                <a:highlight>
                  <a:srgbClr val="FFFFFF"/>
                </a:highlight>
                <a:latin typeface="Economica"/>
                <a:ea typeface="Economica"/>
                <a:cs typeface="Economica"/>
                <a:sym typeface="Economica"/>
              </a:rPr>
              <a:t>N</a:t>
            </a:r>
            <a:r>
              <a:rPr lang="en" sz="2700">
                <a:highlight>
                  <a:srgbClr val="FFFFFF"/>
                </a:highlight>
                <a:latin typeface="Economica"/>
                <a:ea typeface="Economica"/>
                <a:cs typeface="Economica"/>
                <a:sym typeface="Economica"/>
              </a:rPr>
              <a:t>ucleic </a:t>
            </a:r>
            <a:r>
              <a:rPr lang="en" sz="2700" b="1">
                <a:highlight>
                  <a:srgbClr val="FFFFFF"/>
                </a:highlight>
                <a:latin typeface="Economica"/>
                <a:ea typeface="Economica"/>
                <a:cs typeface="Economica"/>
                <a:sym typeface="Economica"/>
              </a:rPr>
              <a:t>A</a:t>
            </a:r>
            <a:r>
              <a:rPr lang="en" sz="2700">
                <a:highlight>
                  <a:srgbClr val="FFFFFF"/>
                </a:highlight>
                <a:latin typeface="Economica"/>
                <a:ea typeface="Economica"/>
                <a:cs typeface="Economica"/>
                <a:sym typeface="Economica"/>
              </a:rPr>
              <a:t>cid </a:t>
            </a:r>
            <a:r>
              <a:rPr lang="en" sz="2700" b="1">
                <a:highlight>
                  <a:srgbClr val="FFFFFF"/>
                </a:highlight>
                <a:latin typeface="Economica"/>
                <a:ea typeface="Economica"/>
                <a:cs typeface="Economica"/>
                <a:sym typeface="Economica"/>
              </a:rPr>
              <a:t>T</a:t>
            </a:r>
            <a:r>
              <a:rPr lang="en" sz="2700">
                <a:highlight>
                  <a:srgbClr val="FFFFFF"/>
                </a:highlight>
                <a:latin typeface="Economica"/>
                <a:ea typeface="Economica"/>
                <a:cs typeface="Economica"/>
                <a:sym typeface="Economica"/>
              </a:rPr>
              <a:t>est) require blood to be drawn and sent to a lab. </a:t>
            </a:r>
            <a:endParaRPr sz="2700">
              <a:highlight>
                <a:srgbClr val="FFFFFF"/>
              </a:highlight>
              <a:latin typeface="Economica"/>
              <a:ea typeface="Economica"/>
              <a:cs typeface="Economica"/>
              <a:sym typeface="Economica"/>
            </a:endParaRPr>
          </a:p>
          <a:p>
            <a:pPr marL="1371600" lvl="2" indent="-400050" algn="l" rtl="0">
              <a:spcBef>
                <a:spcPts val="0"/>
              </a:spcBef>
              <a:spcAft>
                <a:spcPts val="0"/>
              </a:spcAft>
              <a:buSzPts val="2700"/>
              <a:buFont typeface="Economica"/>
              <a:buChar char="●"/>
            </a:pPr>
            <a:r>
              <a:rPr lang="en" sz="2700">
                <a:highlight>
                  <a:srgbClr val="FFFFFF"/>
                </a:highlight>
                <a:latin typeface="Economica"/>
                <a:ea typeface="Economica"/>
                <a:cs typeface="Economica"/>
                <a:sym typeface="Economica"/>
              </a:rPr>
              <a:t> The results may take several days to be available.</a:t>
            </a:r>
            <a:endParaRPr sz="2700">
              <a:highlight>
                <a:srgbClr val="FFFFFF"/>
              </a:highlight>
              <a:latin typeface="Economica"/>
              <a:ea typeface="Economica"/>
              <a:cs typeface="Economica"/>
              <a:sym typeface="Economica"/>
            </a:endParaRPr>
          </a:p>
          <a:p>
            <a:pPr marL="1371600" lvl="2" indent="-400050" algn="l" rtl="0">
              <a:spcBef>
                <a:spcPts val="0"/>
              </a:spcBef>
              <a:spcAft>
                <a:spcPts val="0"/>
              </a:spcAft>
              <a:buSzPts val="2700"/>
              <a:buFont typeface="Economica"/>
              <a:buChar char="●"/>
            </a:pPr>
            <a:r>
              <a:rPr lang="en" sz="2700">
                <a:highlight>
                  <a:srgbClr val="FFFFFF"/>
                </a:highlight>
                <a:latin typeface="Economica"/>
                <a:ea typeface="Economica"/>
                <a:cs typeface="Economica"/>
                <a:sym typeface="Economica"/>
              </a:rPr>
              <a:t>Looks for the virus in the blood,  but an expensive test!</a:t>
            </a:r>
            <a:endParaRPr sz="2700">
              <a:highlight>
                <a:srgbClr val="FFFFFF"/>
              </a:highlight>
              <a:latin typeface="Economica"/>
              <a:ea typeface="Economica"/>
              <a:cs typeface="Economica"/>
              <a:sym typeface="Economica"/>
            </a:endParaRPr>
          </a:p>
          <a:p>
            <a:pPr marL="0" lvl="0" indent="0" algn="l" rtl="0">
              <a:spcBef>
                <a:spcPts val="1200"/>
              </a:spcBef>
              <a:spcAft>
                <a:spcPts val="0"/>
              </a:spcAft>
              <a:buNone/>
            </a:pPr>
            <a:endParaRPr sz="300">
              <a:highlight>
                <a:srgbClr val="FFFFFF"/>
              </a:highlight>
              <a:latin typeface="Economica"/>
              <a:ea typeface="Economica"/>
              <a:cs typeface="Economica"/>
              <a:sym typeface="Economica"/>
            </a:endParaRPr>
          </a:p>
          <a:p>
            <a:pPr marL="457200" lvl="0" indent="-400050" algn="l" rtl="0">
              <a:spcBef>
                <a:spcPts val="1200"/>
              </a:spcBef>
              <a:spcAft>
                <a:spcPts val="0"/>
              </a:spcAft>
              <a:buSzPts val="2700"/>
              <a:buFont typeface="Economica"/>
              <a:buChar char="➔"/>
            </a:pPr>
            <a:r>
              <a:rPr lang="en" sz="2700">
                <a:highlight>
                  <a:srgbClr val="FFFFFF"/>
                </a:highlight>
                <a:latin typeface="Economica"/>
                <a:ea typeface="Economica"/>
                <a:cs typeface="Economica"/>
                <a:sym typeface="Economica"/>
              </a:rPr>
              <a:t>Rapid antibody screening test, usually done with blood from a finger prick or with oral fluid, results are ready in 30 minutes or less.</a:t>
            </a:r>
            <a:endParaRPr sz="2700">
              <a:highlight>
                <a:srgbClr val="FFFFFF"/>
              </a:highlight>
              <a:latin typeface="Economica"/>
              <a:ea typeface="Economica"/>
              <a:cs typeface="Economica"/>
              <a:sym typeface="Economica"/>
            </a:endParaRPr>
          </a:p>
          <a:p>
            <a:pPr marL="0" lvl="0" indent="0" algn="l" rtl="0">
              <a:spcBef>
                <a:spcPts val="1200"/>
              </a:spcBef>
              <a:spcAft>
                <a:spcPts val="0"/>
              </a:spcAft>
              <a:buNone/>
            </a:pPr>
            <a:endParaRPr sz="300">
              <a:highlight>
                <a:srgbClr val="FFFFFF"/>
              </a:highlight>
              <a:latin typeface="Economica"/>
              <a:ea typeface="Economica"/>
              <a:cs typeface="Economica"/>
              <a:sym typeface="Economica"/>
            </a:endParaRPr>
          </a:p>
          <a:p>
            <a:pPr marL="457200" lvl="0" indent="-400050" algn="l" rtl="0">
              <a:spcBef>
                <a:spcPts val="1200"/>
              </a:spcBef>
              <a:spcAft>
                <a:spcPts val="0"/>
              </a:spcAft>
              <a:buSzPts val="2700"/>
              <a:buFont typeface="Economica"/>
              <a:buChar char="➔"/>
            </a:pPr>
            <a:r>
              <a:rPr lang="en" sz="2700">
                <a:highlight>
                  <a:srgbClr val="FFFFFF"/>
                </a:highlight>
                <a:latin typeface="Economica"/>
                <a:ea typeface="Economica"/>
                <a:cs typeface="Economica"/>
                <a:sym typeface="Economica"/>
              </a:rPr>
              <a:t>Oral fluid antibody self-test provides results within 20 minutes.</a:t>
            </a:r>
            <a:endParaRPr sz="2700">
              <a:highlight>
                <a:srgbClr val="FFFFFF"/>
              </a:highlight>
              <a:latin typeface="Economica"/>
              <a:ea typeface="Economica"/>
              <a:cs typeface="Economica"/>
              <a:sym typeface="Economica"/>
            </a:endParaRPr>
          </a:p>
          <a:p>
            <a:pPr marL="457200" lvl="0" indent="-400050" algn="l" rtl="0">
              <a:spcBef>
                <a:spcPts val="0"/>
              </a:spcBef>
              <a:spcAft>
                <a:spcPts val="0"/>
              </a:spcAft>
              <a:buSzPts val="2700"/>
              <a:buFont typeface="Economica"/>
              <a:buChar char="➔"/>
            </a:pPr>
            <a:r>
              <a:rPr lang="en" sz="2700">
                <a:highlight>
                  <a:srgbClr val="FFFFFF"/>
                </a:highlight>
                <a:latin typeface="Economica"/>
                <a:ea typeface="Economica"/>
                <a:cs typeface="Economica"/>
                <a:sym typeface="Economica"/>
              </a:rPr>
              <a:t>Where to get tested locally 			</a:t>
            </a:r>
            <a:r>
              <a:rPr lang="en" sz="2700" u="sng">
                <a:solidFill>
                  <a:schemeClr val="hlink"/>
                </a:solidFill>
                <a:highlight>
                  <a:srgbClr val="FFFFFF"/>
                </a:highlight>
                <a:latin typeface="Economica"/>
                <a:ea typeface="Economica"/>
                <a:cs typeface="Economica"/>
                <a:sym typeface="Economica"/>
                <a:hlinkClick r:id="rId3"/>
              </a:rPr>
              <a:t>https://gettested.cdc.gov/</a:t>
            </a:r>
            <a:r>
              <a:rPr lang="en" sz="2700">
                <a:highlight>
                  <a:srgbClr val="FFFFFF"/>
                </a:highlight>
                <a:latin typeface="Economica"/>
                <a:ea typeface="Economica"/>
                <a:cs typeface="Economica"/>
                <a:sym typeface="Economica"/>
              </a:rPr>
              <a:t> </a:t>
            </a:r>
            <a:endParaRPr sz="2700">
              <a:highlight>
                <a:srgbClr val="FFFFFF"/>
              </a:highlight>
              <a:latin typeface="Economica"/>
              <a:ea typeface="Economica"/>
              <a:cs typeface="Economica"/>
              <a:sym typeface="Economica"/>
            </a:endParaRPr>
          </a:p>
          <a:p>
            <a:pPr marL="0" lvl="0" indent="0" algn="l" rtl="0">
              <a:spcBef>
                <a:spcPts val="1200"/>
              </a:spcBef>
              <a:spcAft>
                <a:spcPts val="1600"/>
              </a:spcAft>
              <a:buNone/>
            </a:pPr>
            <a:endParaRPr sz="2300"/>
          </a:p>
        </p:txBody>
      </p:sp>
      <p:sp>
        <p:nvSpPr>
          <p:cNvPr id="121" name="Google Shape;121;p22"/>
          <p:cNvSpPr/>
          <p:nvPr/>
        </p:nvSpPr>
        <p:spPr>
          <a:xfrm>
            <a:off x="3593575" y="4540000"/>
            <a:ext cx="864000" cy="384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Stages of </a:t>
            </a:r>
            <a:r>
              <a:rPr lang="en" b="1"/>
              <a:t>HIV</a:t>
            </a:r>
            <a:endParaRPr b="1"/>
          </a:p>
        </p:txBody>
      </p:sp>
      <p:sp>
        <p:nvSpPr>
          <p:cNvPr id="69" name="Google Shape;69;p14"/>
          <p:cNvSpPr txBox="1">
            <a:spLocks noGrp="1"/>
          </p:cNvSpPr>
          <p:nvPr>
            <p:ph type="body" idx="1"/>
          </p:nvPr>
        </p:nvSpPr>
        <p:spPr>
          <a:xfrm>
            <a:off x="147725" y="1074350"/>
            <a:ext cx="8903700" cy="39183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SzPts val="2500"/>
              <a:buFont typeface="Economica"/>
              <a:buChar char="➔"/>
            </a:pPr>
            <a:r>
              <a:rPr lang="en" sz="2500">
                <a:highlight>
                  <a:srgbClr val="FF0000"/>
                </a:highlight>
                <a:latin typeface="Economica"/>
                <a:ea typeface="Economica"/>
                <a:cs typeface="Economica"/>
                <a:sym typeface="Economica"/>
              </a:rPr>
              <a:t>When people with HIV don’t get treatment, they typically progress through 3 stages. </a:t>
            </a:r>
            <a:endParaRPr sz="2500">
              <a:highlight>
                <a:srgbClr val="FF0000"/>
              </a:highlight>
              <a:latin typeface="Economica"/>
              <a:ea typeface="Economica"/>
              <a:cs typeface="Economica"/>
              <a:sym typeface="Economica"/>
            </a:endParaRPr>
          </a:p>
          <a:p>
            <a:pPr marL="457200" lvl="0" indent="-387350" algn="l" rtl="0">
              <a:spcBef>
                <a:spcPts val="0"/>
              </a:spcBef>
              <a:spcAft>
                <a:spcPts val="0"/>
              </a:spcAft>
              <a:buSzPts val="2500"/>
              <a:buFont typeface="Economica"/>
              <a:buChar char="➔"/>
            </a:pPr>
            <a:r>
              <a:rPr lang="en" sz="2500">
                <a:highlight>
                  <a:srgbClr val="FF0000"/>
                </a:highlight>
                <a:latin typeface="Economica"/>
                <a:ea typeface="Economica"/>
                <a:cs typeface="Economica"/>
                <a:sym typeface="Economica"/>
              </a:rPr>
              <a:t>HIV medicine can slow or prevent progression of the disease. </a:t>
            </a:r>
            <a:endParaRPr sz="2500">
              <a:highlight>
                <a:srgbClr val="FF0000"/>
              </a:highlight>
              <a:latin typeface="Economica"/>
              <a:ea typeface="Economica"/>
              <a:cs typeface="Economica"/>
              <a:sym typeface="Economica"/>
            </a:endParaRPr>
          </a:p>
          <a:p>
            <a:pPr marL="457200" lvl="0" indent="-234950" algn="l" rtl="0">
              <a:spcBef>
                <a:spcPts val="0"/>
              </a:spcBef>
              <a:spcAft>
                <a:spcPts val="0"/>
              </a:spcAft>
              <a:buSzPts val="100"/>
              <a:buFont typeface="Economica"/>
              <a:buChar char="➔"/>
            </a:pPr>
            <a:endParaRPr sz="100">
              <a:highlight>
                <a:srgbClr val="FF0000"/>
              </a:highlight>
              <a:latin typeface="Economica"/>
              <a:ea typeface="Economica"/>
              <a:cs typeface="Economica"/>
              <a:sym typeface="Economica"/>
            </a:endParaRPr>
          </a:p>
          <a:p>
            <a:pPr marL="457200" lvl="0" indent="-387350" algn="l" rtl="0">
              <a:spcBef>
                <a:spcPts val="0"/>
              </a:spcBef>
              <a:spcAft>
                <a:spcPts val="0"/>
              </a:spcAft>
              <a:buSzPts val="2500"/>
              <a:buFont typeface="Economica"/>
              <a:buChar char="➔"/>
            </a:pPr>
            <a:r>
              <a:rPr lang="en" sz="2500" b="1" i="1">
                <a:highlight>
                  <a:srgbClr val="FF0000"/>
                </a:highlight>
                <a:latin typeface="Economica"/>
                <a:ea typeface="Economica"/>
                <a:cs typeface="Economica"/>
                <a:sym typeface="Economica"/>
              </a:rPr>
              <a:t>Stage 1:</a:t>
            </a:r>
            <a:r>
              <a:rPr lang="en" sz="2500">
                <a:highlight>
                  <a:srgbClr val="FF0000"/>
                </a:highlight>
                <a:latin typeface="Economica"/>
                <a:ea typeface="Economica"/>
                <a:cs typeface="Economica"/>
                <a:sym typeface="Economica"/>
              </a:rPr>
              <a:t> </a:t>
            </a:r>
            <a:r>
              <a:rPr lang="en" sz="2500" u="sng">
                <a:highlight>
                  <a:srgbClr val="FF0000"/>
                </a:highlight>
                <a:latin typeface="Economica"/>
                <a:ea typeface="Economica"/>
                <a:cs typeface="Economica"/>
                <a:sym typeface="Economica"/>
              </a:rPr>
              <a:t>Acute HIV Infection</a:t>
            </a:r>
            <a:r>
              <a:rPr lang="en" sz="2500">
                <a:highlight>
                  <a:srgbClr val="FF0000"/>
                </a:highlight>
                <a:latin typeface="Economica"/>
                <a:ea typeface="Economica"/>
                <a:cs typeface="Economica"/>
                <a:sym typeface="Economica"/>
              </a:rPr>
              <a:t>- Some people may get flu-like symptoms within a few weeks of acquiring HIV. Only an antibody test would detect a person HIV positive.</a:t>
            </a:r>
            <a:endParaRPr sz="2500">
              <a:highlight>
                <a:srgbClr val="FF0000"/>
              </a:highlight>
              <a:latin typeface="Economica"/>
              <a:ea typeface="Economica"/>
              <a:cs typeface="Economica"/>
              <a:sym typeface="Economica"/>
            </a:endParaRPr>
          </a:p>
          <a:p>
            <a:pPr marL="457200" lvl="0" indent="-387350" algn="l" rtl="0">
              <a:spcBef>
                <a:spcPts val="0"/>
              </a:spcBef>
              <a:spcAft>
                <a:spcPts val="0"/>
              </a:spcAft>
              <a:buSzPts val="2500"/>
              <a:buFont typeface="Economica"/>
              <a:buChar char="➔"/>
            </a:pPr>
            <a:r>
              <a:rPr lang="en" sz="2500" b="1">
                <a:highlight>
                  <a:srgbClr val="FF0000"/>
                </a:highlight>
                <a:latin typeface="Economica"/>
                <a:ea typeface="Economica"/>
                <a:cs typeface="Economica"/>
                <a:sym typeface="Economica"/>
              </a:rPr>
              <a:t>Stage 2:</a:t>
            </a:r>
            <a:r>
              <a:rPr lang="en" sz="2500">
                <a:highlight>
                  <a:srgbClr val="FF0000"/>
                </a:highlight>
                <a:latin typeface="Economica"/>
                <a:ea typeface="Economica"/>
                <a:cs typeface="Economica"/>
                <a:sym typeface="Economica"/>
              </a:rPr>
              <a:t> </a:t>
            </a:r>
            <a:r>
              <a:rPr lang="en" sz="2500" u="sng">
                <a:highlight>
                  <a:srgbClr val="FF0000"/>
                </a:highlight>
                <a:latin typeface="Economica"/>
                <a:ea typeface="Economica"/>
                <a:cs typeface="Economica"/>
                <a:sym typeface="Economica"/>
              </a:rPr>
              <a:t>Chronic HIV Infection</a:t>
            </a:r>
            <a:r>
              <a:rPr lang="en" sz="2500">
                <a:highlight>
                  <a:srgbClr val="FF0000"/>
                </a:highlight>
                <a:latin typeface="Economica"/>
                <a:ea typeface="Economica"/>
                <a:cs typeface="Economica"/>
                <a:sym typeface="Economica"/>
              </a:rPr>
              <a:t>- Asymptomatic stage; people feel &amp; could look healthy for years but are still contagious.</a:t>
            </a:r>
            <a:endParaRPr sz="2500">
              <a:highlight>
                <a:srgbClr val="FF0000"/>
              </a:highlight>
              <a:latin typeface="Economica"/>
              <a:ea typeface="Economica"/>
              <a:cs typeface="Economica"/>
              <a:sym typeface="Economica"/>
            </a:endParaRPr>
          </a:p>
          <a:p>
            <a:pPr marL="457200" lvl="0" indent="-387350" algn="l" rtl="0">
              <a:spcBef>
                <a:spcPts val="0"/>
              </a:spcBef>
              <a:spcAft>
                <a:spcPts val="0"/>
              </a:spcAft>
              <a:buSzPts val="2500"/>
              <a:buFont typeface="Economica"/>
              <a:buChar char="➔"/>
            </a:pPr>
            <a:r>
              <a:rPr lang="en" sz="2500" b="1">
                <a:highlight>
                  <a:srgbClr val="FF0000"/>
                </a:highlight>
                <a:latin typeface="Economica"/>
                <a:ea typeface="Economica"/>
                <a:cs typeface="Economica"/>
                <a:sym typeface="Economica"/>
              </a:rPr>
              <a:t>Stage 3:</a:t>
            </a:r>
            <a:r>
              <a:rPr lang="en" sz="2500">
                <a:highlight>
                  <a:srgbClr val="FF0000"/>
                </a:highlight>
                <a:latin typeface="Economica"/>
                <a:ea typeface="Economica"/>
                <a:cs typeface="Economica"/>
                <a:sym typeface="Economica"/>
              </a:rPr>
              <a:t> </a:t>
            </a:r>
            <a:r>
              <a:rPr lang="en" sz="2500" u="sng">
                <a:highlight>
                  <a:srgbClr val="FF0000"/>
                </a:highlight>
                <a:latin typeface="Economica"/>
                <a:ea typeface="Economica"/>
                <a:cs typeface="Economica"/>
                <a:sym typeface="Economica"/>
              </a:rPr>
              <a:t>AIDS</a:t>
            </a:r>
            <a:r>
              <a:rPr lang="en" sz="2500">
                <a:highlight>
                  <a:srgbClr val="FF0000"/>
                </a:highlight>
                <a:latin typeface="Economica"/>
                <a:ea typeface="Economica"/>
                <a:cs typeface="Economica"/>
                <a:sym typeface="Economica"/>
              </a:rPr>
              <a:t>- Years of living with the virus damages the immune system leaving a person very weak &amp; vulnerable to opportunistic infections which are life threatening</a:t>
            </a:r>
            <a:endParaRPr sz="2500">
              <a:highlight>
                <a:srgbClr val="FF0000"/>
              </a:highlight>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1600"/>
              </a:spcAft>
              <a:buNone/>
            </a:pPr>
            <a:r>
              <a:rPr lang="en" sz="3600" b="1">
                <a:latin typeface="Open Sans"/>
                <a:ea typeface="Open Sans"/>
                <a:cs typeface="Open Sans"/>
                <a:sym typeface="Open Sans"/>
              </a:rPr>
              <a:t>HIV is NOT transmitted through…..</a:t>
            </a:r>
            <a:endParaRPr sz="3600" b="1"/>
          </a:p>
        </p:txBody>
      </p:sp>
      <p:sp>
        <p:nvSpPr>
          <p:cNvPr id="75" name="Google Shape;75;p15"/>
          <p:cNvSpPr txBox="1">
            <a:spLocks noGrp="1"/>
          </p:cNvSpPr>
          <p:nvPr>
            <p:ph type="body" idx="1"/>
          </p:nvPr>
        </p:nvSpPr>
        <p:spPr>
          <a:xfrm>
            <a:off x="311700" y="1225225"/>
            <a:ext cx="3999900" cy="33540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SzPts val="3000"/>
              <a:buChar char="●"/>
            </a:pPr>
            <a:r>
              <a:rPr lang="en" sz="3000"/>
              <a:t>Sneezing </a:t>
            </a:r>
            <a:endParaRPr sz="3000"/>
          </a:p>
          <a:p>
            <a:pPr marL="457200" lvl="0" indent="-419100" algn="l" rtl="0">
              <a:spcBef>
                <a:spcPts val="0"/>
              </a:spcBef>
              <a:spcAft>
                <a:spcPts val="0"/>
              </a:spcAft>
              <a:buSzPts val="3000"/>
              <a:buChar char="●"/>
            </a:pPr>
            <a:r>
              <a:rPr lang="en" sz="3000"/>
              <a:t>Kissing</a:t>
            </a:r>
            <a:endParaRPr sz="3000"/>
          </a:p>
          <a:p>
            <a:pPr marL="457200" lvl="0" indent="-419100" algn="l" rtl="0">
              <a:spcBef>
                <a:spcPts val="0"/>
              </a:spcBef>
              <a:spcAft>
                <a:spcPts val="0"/>
              </a:spcAft>
              <a:buSzPts val="3000"/>
              <a:buChar char="●"/>
            </a:pPr>
            <a:r>
              <a:rPr lang="en" sz="3000"/>
              <a:t> Mosquito Bites</a:t>
            </a:r>
            <a:endParaRPr sz="3000"/>
          </a:p>
          <a:p>
            <a:pPr marL="457200" lvl="0" indent="-419100" algn="l" rtl="0">
              <a:spcBef>
                <a:spcPts val="0"/>
              </a:spcBef>
              <a:spcAft>
                <a:spcPts val="0"/>
              </a:spcAft>
              <a:buSzPts val="3000"/>
              <a:buChar char="●"/>
            </a:pPr>
            <a:r>
              <a:rPr lang="en" sz="3000"/>
              <a:t> Tears</a:t>
            </a:r>
            <a:endParaRPr sz="3000"/>
          </a:p>
          <a:p>
            <a:pPr marL="457200" lvl="0" indent="-419100" algn="l" rtl="0">
              <a:spcBef>
                <a:spcPts val="0"/>
              </a:spcBef>
              <a:spcAft>
                <a:spcPts val="0"/>
              </a:spcAft>
              <a:buSzPts val="3000"/>
              <a:buChar char="●"/>
            </a:pPr>
            <a:r>
              <a:rPr lang="en" sz="3000"/>
              <a:t> Urine</a:t>
            </a:r>
            <a:endParaRPr sz="3000"/>
          </a:p>
          <a:p>
            <a:pPr marL="457200" lvl="0" indent="-419100" algn="l" rtl="0">
              <a:spcBef>
                <a:spcPts val="0"/>
              </a:spcBef>
              <a:spcAft>
                <a:spcPts val="0"/>
              </a:spcAft>
              <a:buSzPts val="3000"/>
              <a:buChar char="●"/>
            </a:pPr>
            <a:r>
              <a:rPr lang="en" sz="3000"/>
              <a:t> Hugging</a:t>
            </a:r>
            <a:endParaRPr/>
          </a:p>
        </p:txBody>
      </p:sp>
      <p:sp>
        <p:nvSpPr>
          <p:cNvPr id="76" name="Google Shape;76;p15"/>
          <p:cNvSpPr txBox="1">
            <a:spLocks noGrp="1"/>
          </p:cNvSpPr>
          <p:nvPr>
            <p:ph type="body" idx="2"/>
          </p:nvPr>
        </p:nvSpPr>
        <p:spPr>
          <a:xfrm>
            <a:off x="4832400" y="1225225"/>
            <a:ext cx="3999900" cy="33540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SzPts val="3000"/>
              <a:buChar char="●"/>
            </a:pPr>
            <a:r>
              <a:rPr lang="en" sz="3000"/>
              <a:t>Sweat</a:t>
            </a:r>
            <a:endParaRPr sz="3000"/>
          </a:p>
          <a:p>
            <a:pPr marL="457200" lvl="0" indent="-419100" algn="l" rtl="0">
              <a:spcBef>
                <a:spcPts val="0"/>
              </a:spcBef>
              <a:spcAft>
                <a:spcPts val="0"/>
              </a:spcAft>
              <a:buSzPts val="3000"/>
              <a:buChar char="●"/>
            </a:pPr>
            <a:r>
              <a:rPr lang="en" sz="3000"/>
              <a:t> Sharing Drinks</a:t>
            </a:r>
            <a:endParaRPr sz="3000"/>
          </a:p>
          <a:p>
            <a:pPr marL="457200" lvl="0" indent="-419100" algn="l" rtl="0">
              <a:spcBef>
                <a:spcPts val="0"/>
              </a:spcBef>
              <a:spcAft>
                <a:spcPts val="0"/>
              </a:spcAft>
              <a:buSzPts val="3000"/>
              <a:buChar char="●"/>
            </a:pPr>
            <a:r>
              <a:rPr lang="en" sz="3000"/>
              <a:t>Earwax</a:t>
            </a:r>
            <a:endParaRPr sz="3000"/>
          </a:p>
          <a:p>
            <a:pPr marL="457200" lvl="0" indent="-419100" algn="l" rtl="0">
              <a:spcBef>
                <a:spcPts val="0"/>
              </a:spcBef>
              <a:spcAft>
                <a:spcPts val="0"/>
              </a:spcAft>
              <a:buSzPts val="3000"/>
              <a:buChar char="●"/>
            </a:pPr>
            <a:r>
              <a:rPr lang="en" sz="3000"/>
              <a:t> Saliva</a:t>
            </a:r>
            <a:endParaRPr sz="3000"/>
          </a:p>
          <a:p>
            <a:pPr marL="457200" lvl="0" indent="-419100" algn="l" rtl="0">
              <a:spcBef>
                <a:spcPts val="0"/>
              </a:spcBef>
              <a:spcAft>
                <a:spcPts val="0"/>
              </a:spcAft>
              <a:buSzPts val="3000"/>
              <a:buChar char="●"/>
            </a:pPr>
            <a:r>
              <a:rPr lang="en" sz="3000"/>
              <a:t> Holding Hands</a:t>
            </a:r>
            <a:endParaRPr sz="3000"/>
          </a:p>
          <a:p>
            <a:pPr marL="457200" lvl="0" indent="-419100" algn="l" rtl="0">
              <a:spcBef>
                <a:spcPts val="0"/>
              </a:spcBef>
              <a:spcAft>
                <a:spcPts val="0"/>
              </a:spcAft>
              <a:buSzPts val="3000"/>
              <a:buChar char="●"/>
            </a:pPr>
            <a:r>
              <a:rPr lang="en" sz="3000"/>
              <a:t>Coughing</a:t>
            </a:r>
            <a:endParaRPr sz="3000"/>
          </a:p>
          <a:p>
            <a:pPr marL="0" lvl="0" indent="0" algn="l" rtl="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276050" y="137675"/>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Ways of Acquiring....</a:t>
            </a:r>
            <a:endParaRPr/>
          </a:p>
        </p:txBody>
      </p:sp>
      <p:sp>
        <p:nvSpPr>
          <p:cNvPr id="82" name="Google Shape;82;p16"/>
          <p:cNvSpPr txBox="1">
            <a:spLocks noGrp="1"/>
          </p:cNvSpPr>
          <p:nvPr>
            <p:ph type="body" idx="1"/>
          </p:nvPr>
        </p:nvSpPr>
        <p:spPr>
          <a:xfrm>
            <a:off x="171850" y="867875"/>
            <a:ext cx="4658700" cy="40665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i="1" u="sng"/>
              <a:t>How do you get HIV</a:t>
            </a:r>
            <a:r>
              <a:rPr lang="en" sz="2400"/>
              <a:t>?</a:t>
            </a:r>
            <a:endParaRPr sz="2400"/>
          </a:p>
          <a:p>
            <a:pPr marL="914400" lvl="1" indent="-419100" algn="l" rtl="0">
              <a:spcBef>
                <a:spcPts val="0"/>
              </a:spcBef>
              <a:spcAft>
                <a:spcPts val="0"/>
              </a:spcAft>
              <a:buSzPts val="3000"/>
              <a:buChar char="❏"/>
            </a:pPr>
            <a:r>
              <a:rPr lang="en" sz="3000"/>
              <a:t>Blood</a:t>
            </a:r>
            <a:endParaRPr sz="3000"/>
          </a:p>
          <a:p>
            <a:pPr marL="914400" lvl="1" indent="-419100" algn="l" rtl="0">
              <a:spcBef>
                <a:spcPts val="0"/>
              </a:spcBef>
              <a:spcAft>
                <a:spcPts val="0"/>
              </a:spcAft>
              <a:buSzPts val="3000"/>
              <a:buChar char="❏"/>
            </a:pPr>
            <a:r>
              <a:rPr lang="en" sz="3000"/>
              <a:t>Semen &amp; Sperm cell</a:t>
            </a:r>
            <a:endParaRPr sz="3000"/>
          </a:p>
          <a:p>
            <a:pPr marL="914400" lvl="1" indent="-419100" algn="l" rtl="0">
              <a:spcBef>
                <a:spcPts val="0"/>
              </a:spcBef>
              <a:spcAft>
                <a:spcPts val="0"/>
              </a:spcAft>
              <a:buSzPts val="3000"/>
              <a:buChar char="❏"/>
            </a:pPr>
            <a:r>
              <a:rPr lang="en" sz="3000"/>
              <a:t>Pre-seminal fluid</a:t>
            </a:r>
            <a:endParaRPr sz="3000"/>
          </a:p>
          <a:p>
            <a:pPr marL="914400" lvl="1" indent="-419100" algn="l" rtl="0">
              <a:spcBef>
                <a:spcPts val="0"/>
              </a:spcBef>
              <a:spcAft>
                <a:spcPts val="0"/>
              </a:spcAft>
              <a:buSzPts val="3000"/>
              <a:buChar char="❏"/>
            </a:pPr>
            <a:r>
              <a:rPr lang="en" sz="3000"/>
              <a:t>Vaginial fluids</a:t>
            </a:r>
            <a:endParaRPr sz="3000"/>
          </a:p>
          <a:p>
            <a:pPr marL="914400" lvl="1" indent="-419100" algn="l" rtl="0">
              <a:spcBef>
                <a:spcPts val="0"/>
              </a:spcBef>
              <a:spcAft>
                <a:spcPts val="0"/>
              </a:spcAft>
              <a:buSzPts val="3000"/>
              <a:buChar char="❏"/>
            </a:pPr>
            <a:r>
              <a:rPr lang="en" sz="3000"/>
              <a:t>Rectal fluids</a:t>
            </a:r>
            <a:endParaRPr sz="3000"/>
          </a:p>
          <a:p>
            <a:pPr marL="914400" lvl="1" indent="-419100" algn="l" rtl="0">
              <a:spcBef>
                <a:spcPts val="0"/>
              </a:spcBef>
              <a:spcAft>
                <a:spcPts val="0"/>
              </a:spcAft>
              <a:buSzPts val="3000"/>
              <a:buChar char="❏"/>
            </a:pPr>
            <a:r>
              <a:rPr lang="en" sz="3000"/>
              <a:t>Breast milk</a:t>
            </a:r>
            <a:endParaRPr sz="3000"/>
          </a:p>
        </p:txBody>
      </p:sp>
      <p:sp>
        <p:nvSpPr>
          <p:cNvPr id="83" name="Google Shape;83;p16"/>
          <p:cNvSpPr txBox="1">
            <a:spLocks noGrp="1"/>
          </p:cNvSpPr>
          <p:nvPr>
            <p:ph type="body" idx="2"/>
          </p:nvPr>
        </p:nvSpPr>
        <p:spPr>
          <a:xfrm>
            <a:off x="4055100" y="227050"/>
            <a:ext cx="4982100" cy="4808400"/>
          </a:xfrm>
          <a:prstGeom prst="rect">
            <a:avLst/>
          </a:prstGeom>
        </p:spPr>
        <p:txBody>
          <a:bodyPr spcFirstLastPara="1" wrap="square" lIns="91425" tIns="91425" rIns="91425" bIns="91425" anchor="t" anchorCtr="0">
            <a:noAutofit/>
          </a:bodyPr>
          <a:lstStyle/>
          <a:p>
            <a:pPr marL="457200" lvl="0" indent="-381000" algn="ctr" rtl="0">
              <a:spcBef>
                <a:spcPts val="0"/>
              </a:spcBef>
              <a:spcAft>
                <a:spcPts val="0"/>
              </a:spcAft>
              <a:buSzPts val="2400"/>
              <a:buChar char="★"/>
            </a:pPr>
            <a:r>
              <a:rPr lang="en" sz="2400"/>
              <a:t>Roughly 36,000 new infections yearly in the United States. </a:t>
            </a:r>
            <a:endParaRPr sz="2400"/>
          </a:p>
          <a:p>
            <a:pPr marL="457200" lvl="0" indent="0" algn="l" rtl="0">
              <a:spcBef>
                <a:spcPts val="1600"/>
              </a:spcBef>
              <a:spcAft>
                <a:spcPts val="0"/>
              </a:spcAft>
              <a:buNone/>
            </a:pPr>
            <a:endParaRPr sz="2400"/>
          </a:p>
          <a:p>
            <a:pPr marL="457200" lvl="0" indent="-381000" algn="ctr" rtl="0">
              <a:spcBef>
                <a:spcPts val="1600"/>
              </a:spcBef>
              <a:spcAft>
                <a:spcPts val="0"/>
              </a:spcAft>
              <a:buSzPts val="2400"/>
              <a:buChar char="★"/>
            </a:pPr>
            <a:r>
              <a:rPr lang="en" sz="2400" u="sng"/>
              <a:t>Mainly</a:t>
            </a:r>
            <a:r>
              <a:rPr lang="en" sz="2400"/>
              <a:t> spread by </a:t>
            </a:r>
            <a:endParaRPr sz="2400"/>
          </a:p>
          <a:p>
            <a:pPr marL="457200" lvl="0" indent="0" algn="ctr" rtl="0">
              <a:spcBef>
                <a:spcPts val="1600"/>
              </a:spcBef>
              <a:spcAft>
                <a:spcPts val="0"/>
              </a:spcAft>
              <a:buNone/>
            </a:pPr>
            <a:r>
              <a:rPr lang="en" sz="2400" i="1"/>
              <a:t>unprotected sex</a:t>
            </a:r>
            <a:r>
              <a:rPr lang="en" sz="2400"/>
              <a:t>. </a:t>
            </a:r>
            <a:endParaRPr sz="2400"/>
          </a:p>
          <a:p>
            <a:pPr marL="457200" lvl="0" indent="0" algn="l" rtl="0">
              <a:spcBef>
                <a:spcPts val="1600"/>
              </a:spcBef>
              <a:spcAft>
                <a:spcPts val="0"/>
              </a:spcAft>
              <a:buNone/>
            </a:pPr>
            <a:endParaRPr sz="2400"/>
          </a:p>
          <a:p>
            <a:pPr marL="457200" lvl="0" indent="-381000" algn="ctr" rtl="0">
              <a:spcBef>
                <a:spcPts val="1600"/>
              </a:spcBef>
              <a:spcAft>
                <a:spcPts val="0"/>
              </a:spcAft>
              <a:buSzPts val="2400"/>
              <a:buChar char="★"/>
            </a:pPr>
            <a:r>
              <a:rPr lang="en" sz="2400"/>
              <a:t>Secondly by sharing needles.</a:t>
            </a:r>
            <a:endParaRPr sz="2400"/>
          </a:p>
          <a:p>
            <a:pPr marL="0" marR="0" lvl="0" indent="0" algn="l" rtl="0">
              <a:lnSpc>
                <a:spcPct val="115000"/>
              </a:lnSpc>
              <a:spcBef>
                <a:spcPts val="1600"/>
              </a:spcBef>
              <a:spcAft>
                <a:spcPts val="1600"/>
              </a:spcAft>
              <a:buNone/>
            </a:pP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How do you get diagnosed with AIDS?</a:t>
            </a:r>
            <a:endParaRPr/>
          </a:p>
        </p:txBody>
      </p:sp>
      <p:sp>
        <p:nvSpPr>
          <p:cNvPr id="89" name="Google Shape;89;p17"/>
          <p:cNvSpPr txBox="1">
            <a:spLocks noGrp="1"/>
          </p:cNvSpPr>
          <p:nvPr>
            <p:ph type="body" idx="1"/>
          </p:nvPr>
        </p:nvSpPr>
        <p:spPr>
          <a:xfrm>
            <a:off x="120400" y="1459375"/>
            <a:ext cx="4164600" cy="34719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en" sz="3600">
                <a:latin typeface="Arial"/>
                <a:ea typeface="Arial"/>
                <a:cs typeface="Arial"/>
                <a:sym typeface="Arial"/>
              </a:rPr>
              <a:t>T -cell count drops below 200. Normally your 	T-cell count is about 1200.</a:t>
            </a:r>
            <a:endParaRPr sz="3600"/>
          </a:p>
        </p:txBody>
      </p:sp>
      <p:sp>
        <p:nvSpPr>
          <p:cNvPr id="90" name="Google Shape;90;p17"/>
          <p:cNvSpPr txBox="1">
            <a:spLocks noGrp="1"/>
          </p:cNvSpPr>
          <p:nvPr>
            <p:ph type="body" idx="2"/>
          </p:nvPr>
        </p:nvSpPr>
        <p:spPr>
          <a:xfrm>
            <a:off x="4128000" y="1518325"/>
            <a:ext cx="5016000" cy="3354000"/>
          </a:xfrm>
          <a:prstGeom prst="rect">
            <a:avLst/>
          </a:prstGeom>
        </p:spPr>
        <p:txBody>
          <a:bodyPr spcFirstLastPara="1" wrap="square" lIns="91425" tIns="91425" rIns="91425" bIns="91425" anchor="t" anchorCtr="0">
            <a:noAutofit/>
          </a:bodyPr>
          <a:lstStyle/>
          <a:p>
            <a:pPr marL="457200" marR="0" lvl="0" indent="-381000" algn="l" rtl="0">
              <a:lnSpc>
                <a:spcPct val="115000"/>
              </a:lnSpc>
              <a:spcBef>
                <a:spcPts val="0"/>
              </a:spcBef>
              <a:spcAft>
                <a:spcPts val="0"/>
              </a:spcAft>
              <a:buClr>
                <a:schemeClr val="dk1"/>
              </a:buClr>
              <a:buSzPts val="2400"/>
              <a:buFont typeface="Open Sans"/>
              <a:buChar char="★"/>
            </a:pPr>
            <a:r>
              <a:rPr lang="en" sz="2400"/>
              <a:t>Aids is a late stage of the infection when the immune system is badly damaged.Your body has difficulty fighting off other diseases/infections.</a:t>
            </a:r>
            <a:endParaRPr sz="2400"/>
          </a:p>
          <a:p>
            <a:pPr marL="0" lvl="0" indent="0" algn="l" rtl="0">
              <a:spcBef>
                <a:spcPts val="16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8"/>
          <p:cNvSpPr txBox="1">
            <a:spLocks noGrp="1"/>
          </p:cNvSpPr>
          <p:nvPr>
            <p:ph type="title"/>
          </p:nvPr>
        </p:nvSpPr>
        <p:spPr>
          <a:xfrm>
            <a:off x="288000" y="114050"/>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u="sng"/>
              <a:t>      HIV/AIDS                             “Do Now”	 </a:t>
            </a:r>
            <a:endParaRPr u="sng"/>
          </a:p>
        </p:txBody>
      </p:sp>
      <p:sp>
        <p:nvSpPr>
          <p:cNvPr id="96" name="Google Shape;96;p18"/>
          <p:cNvSpPr txBox="1">
            <a:spLocks noGrp="1"/>
          </p:cNvSpPr>
          <p:nvPr>
            <p:ph type="body" idx="1"/>
          </p:nvPr>
        </p:nvSpPr>
        <p:spPr>
          <a:xfrm>
            <a:off x="94950" y="945350"/>
            <a:ext cx="8954100" cy="40662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SzPts val="2500"/>
              <a:buAutoNum type="arabicPeriod"/>
            </a:pPr>
            <a:r>
              <a:rPr lang="en" sz="2500"/>
              <a:t>List a body fluid that does not contain/spread HIV?</a:t>
            </a:r>
            <a:endParaRPr sz="2500"/>
          </a:p>
          <a:p>
            <a:pPr marL="457200" lvl="0" indent="-387350" algn="l" rtl="0">
              <a:spcBef>
                <a:spcPts val="0"/>
              </a:spcBef>
              <a:spcAft>
                <a:spcPts val="0"/>
              </a:spcAft>
              <a:buSzPts val="2500"/>
              <a:buAutoNum type="arabicPeriod"/>
            </a:pPr>
            <a:r>
              <a:rPr lang="en" sz="2500"/>
              <a:t>What does AIDS stand for?</a:t>
            </a:r>
            <a:endParaRPr sz="2500"/>
          </a:p>
          <a:p>
            <a:pPr marL="457200" lvl="0" indent="-387350" algn="l" rtl="0">
              <a:spcBef>
                <a:spcPts val="0"/>
              </a:spcBef>
              <a:spcAft>
                <a:spcPts val="0"/>
              </a:spcAft>
              <a:buSzPts val="2500"/>
              <a:buAutoNum type="arabicPeriod"/>
            </a:pPr>
            <a:r>
              <a:rPr lang="en" sz="2500"/>
              <a:t>What pathogen is HIV?</a:t>
            </a:r>
            <a:endParaRPr sz="2500"/>
          </a:p>
          <a:p>
            <a:pPr marL="457200" lvl="0" indent="-387350" algn="l" rtl="0">
              <a:spcBef>
                <a:spcPts val="0"/>
              </a:spcBef>
              <a:spcAft>
                <a:spcPts val="0"/>
              </a:spcAft>
              <a:buSzPts val="2500"/>
              <a:buAutoNum type="arabicPeriod"/>
            </a:pPr>
            <a:r>
              <a:rPr lang="en" sz="2500"/>
              <a:t>AIDS is diagnosed when the T-cell count hits what?</a:t>
            </a:r>
            <a:endParaRPr sz="2500"/>
          </a:p>
          <a:p>
            <a:pPr marL="457200" lvl="0" indent="-387350" algn="l" rtl="0">
              <a:spcBef>
                <a:spcPts val="0"/>
              </a:spcBef>
              <a:spcAft>
                <a:spcPts val="0"/>
              </a:spcAft>
              <a:buSzPts val="2500"/>
              <a:buAutoNum type="arabicPeriod"/>
            </a:pPr>
            <a:r>
              <a:rPr lang="en" sz="2500"/>
              <a:t>Can a person still be contagious and not show any symptoms?</a:t>
            </a:r>
            <a:endParaRPr sz="2500"/>
          </a:p>
          <a:p>
            <a:pPr marL="457200" lvl="0" indent="-387350" algn="l" rtl="0">
              <a:spcBef>
                <a:spcPts val="0"/>
              </a:spcBef>
              <a:spcAft>
                <a:spcPts val="0"/>
              </a:spcAft>
              <a:buSzPts val="2500"/>
              <a:buAutoNum type="arabicPeriod"/>
            </a:pPr>
            <a:r>
              <a:rPr lang="en" sz="2500"/>
              <a:t>What is the most common way HIV spreads?</a:t>
            </a:r>
            <a:endParaRPr sz="2500"/>
          </a:p>
          <a:p>
            <a:pPr marL="457200" lvl="0" indent="-387350" algn="l" rtl="0">
              <a:spcBef>
                <a:spcPts val="0"/>
              </a:spcBef>
              <a:spcAft>
                <a:spcPts val="0"/>
              </a:spcAft>
              <a:buSzPts val="2500"/>
              <a:buAutoNum type="arabicPeriod"/>
            </a:pPr>
            <a:r>
              <a:rPr lang="en" sz="2500"/>
              <a:t>What exactly is HIV doing to the infected person’s body?</a:t>
            </a:r>
            <a:endParaRPr sz="2500"/>
          </a:p>
          <a:p>
            <a:pPr marL="457200" lvl="0" indent="-387350" algn="l" rtl="0">
              <a:spcBef>
                <a:spcPts val="0"/>
              </a:spcBef>
              <a:spcAft>
                <a:spcPts val="0"/>
              </a:spcAft>
              <a:buSzPts val="2500"/>
              <a:buAutoNum type="arabicPeriod"/>
            </a:pPr>
            <a:r>
              <a:rPr lang="en" sz="2500"/>
              <a:t>What is an opportunistic infection?</a:t>
            </a:r>
            <a:endParaRPr sz="25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62375" y="119850"/>
            <a:ext cx="89658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4800"/>
              <a:t>HIV statistics…   </a:t>
            </a:r>
            <a:r>
              <a:rPr lang="en" sz="3600"/>
              <a:t>HIV is the virus, AIDS is the condition.</a:t>
            </a:r>
            <a:endParaRPr sz="3600"/>
          </a:p>
        </p:txBody>
      </p:sp>
      <p:sp>
        <p:nvSpPr>
          <p:cNvPr id="102" name="Google Shape;102;p19"/>
          <p:cNvSpPr txBox="1">
            <a:spLocks noGrp="1"/>
          </p:cNvSpPr>
          <p:nvPr>
            <p:ph type="body" idx="1"/>
          </p:nvPr>
        </p:nvSpPr>
        <p:spPr>
          <a:xfrm>
            <a:off x="115800" y="793200"/>
            <a:ext cx="8912400" cy="40641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a:t>About 14% are unaware they are HIV positive (1 in 7)</a:t>
            </a:r>
            <a:endParaRPr sz="2400"/>
          </a:p>
          <a:p>
            <a:pPr marL="457200" lvl="0" indent="0" algn="l" rtl="0">
              <a:spcBef>
                <a:spcPts val="1600"/>
              </a:spcBef>
              <a:spcAft>
                <a:spcPts val="0"/>
              </a:spcAft>
              <a:buNone/>
            </a:pPr>
            <a:endParaRPr sz="100"/>
          </a:p>
          <a:p>
            <a:pPr marL="457200" lvl="0" indent="-381000" algn="l" rtl="0">
              <a:spcBef>
                <a:spcPts val="1600"/>
              </a:spcBef>
              <a:spcAft>
                <a:spcPts val="0"/>
              </a:spcAft>
              <a:buSzPts val="2400"/>
              <a:buChar char="★"/>
            </a:pPr>
            <a:r>
              <a:rPr lang="en" sz="2400"/>
              <a:t>1 in 4 new HIV infections is among youths between the ages 13-24.</a:t>
            </a:r>
            <a:endParaRPr sz="2400"/>
          </a:p>
          <a:p>
            <a:pPr marL="457200" lvl="0" indent="0" algn="l" rtl="0">
              <a:spcBef>
                <a:spcPts val="1600"/>
              </a:spcBef>
              <a:spcAft>
                <a:spcPts val="0"/>
              </a:spcAft>
              <a:buNone/>
            </a:pPr>
            <a:endParaRPr sz="100"/>
          </a:p>
          <a:p>
            <a:pPr marL="457200" lvl="0" indent="-381000" algn="l" rtl="0">
              <a:spcBef>
                <a:spcPts val="1600"/>
              </a:spcBef>
              <a:spcAft>
                <a:spcPts val="0"/>
              </a:spcAft>
              <a:buSzPts val="2400"/>
              <a:buChar char="★"/>
            </a:pPr>
            <a:r>
              <a:rPr lang="en" sz="2400"/>
              <a:t>45% of 13-24 year olds with HIV are unaware.</a:t>
            </a:r>
            <a:endParaRPr sz="2400"/>
          </a:p>
          <a:p>
            <a:pPr marL="457200" lvl="0" indent="0" algn="l" rtl="0">
              <a:spcBef>
                <a:spcPts val="1600"/>
              </a:spcBef>
              <a:spcAft>
                <a:spcPts val="0"/>
              </a:spcAft>
              <a:buNone/>
            </a:pPr>
            <a:endParaRPr sz="100"/>
          </a:p>
          <a:p>
            <a:pPr marL="457200" lvl="0" indent="-381000" algn="l" rtl="0">
              <a:spcBef>
                <a:spcPts val="1600"/>
              </a:spcBef>
              <a:spcAft>
                <a:spcPts val="0"/>
              </a:spcAft>
              <a:buSzPts val="2400"/>
              <a:buChar char="★"/>
            </a:pPr>
            <a:r>
              <a:rPr lang="en" sz="2400"/>
              <a:t>Most affected: Men</a:t>
            </a:r>
            <a:endParaRPr sz="2400"/>
          </a:p>
          <a:p>
            <a:pPr marL="457200" lvl="0" indent="-381000" algn="l" rtl="0">
              <a:spcBef>
                <a:spcPts val="0"/>
              </a:spcBef>
              <a:spcAft>
                <a:spcPts val="0"/>
              </a:spcAft>
              <a:buSzPts val="2400"/>
              <a:buChar char="★"/>
            </a:pPr>
            <a:r>
              <a:rPr lang="en" sz="2400"/>
              <a:t>Roughly 16,000 people die a year from an HIV/AIDS.</a:t>
            </a:r>
            <a:endParaRPr sz="2400"/>
          </a:p>
          <a:p>
            <a:pPr marL="457200" lvl="0" indent="0" algn="l" rtl="0">
              <a:spcBef>
                <a:spcPts val="1600"/>
              </a:spcBef>
              <a:spcAft>
                <a:spcPts val="1600"/>
              </a:spcAft>
              <a:buNone/>
            </a:pP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282750"/>
            <a:ext cx="8520600" cy="5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Understanding an HIV/AIDS treatment</a:t>
            </a:r>
            <a:endParaRPr/>
          </a:p>
        </p:txBody>
      </p:sp>
      <p:sp>
        <p:nvSpPr>
          <p:cNvPr id="108" name="Google Shape;108;p20"/>
          <p:cNvSpPr txBox="1">
            <a:spLocks noGrp="1"/>
          </p:cNvSpPr>
          <p:nvPr>
            <p:ph type="body" idx="1"/>
          </p:nvPr>
        </p:nvSpPr>
        <p:spPr>
          <a:xfrm>
            <a:off x="122700" y="900025"/>
            <a:ext cx="8898600" cy="40308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2700"/>
              <a:t>HIV medications can help lower your viral load, fight infections, and improve your quality of life. They can lower your chances of transmitting HIV, but if you take them incorrectly, you can still give HIV to others. They're </a:t>
            </a:r>
            <a:r>
              <a:rPr lang="en" sz="2700" b="1"/>
              <a:t>not</a:t>
            </a:r>
            <a:r>
              <a:rPr lang="en" sz="2700"/>
              <a:t> a cure for HIV, nor are they a vaccine.</a:t>
            </a:r>
            <a:endParaRPr sz="2700" b="1" u="sng"/>
          </a:p>
          <a:p>
            <a:pPr marL="0" lvl="0" indent="0" algn="l" rtl="0">
              <a:lnSpc>
                <a:spcPct val="150000"/>
              </a:lnSpc>
              <a:spcBef>
                <a:spcPts val="1100"/>
              </a:spcBef>
              <a:spcAft>
                <a:spcPts val="0"/>
              </a:spcAft>
              <a:buClr>
                <a:schemeClr val="dk1"/>
              </a:buClr>
              <a:buSzPts val="1100"/>
              <a:buFont typeface="Arial"/>
              <a:buNone/>
            </a:pPr>
            <a:br>
              <a:rPr lang="en" sz="1300">
                <a:latin typeface="Arial"/>
                <a:ea typeface="Arial"/>
                <a:cs typeface="Arial"/>
                <a:sym typeface="Arial"/>
              </a:rPr>
            </a:br>
            <a:br>
              <a:rPr lang="en" sz="1300">
                <a:latin typeface="Arial"/>
                <a:ea typeface="Arial"/>
                <a:cs typeface="Arial"/>
                <a:sym typeface="Arial"/>
              </a:rPr>
            </a:br>
            <a:endParaRPr sz="1300">
              <a:latin typeface="Arial"/>
              <a:ea typeface="Arial"/>
              <a:cs typeface="Arial"/>
              <a:sym typeface="Arial"/>
            </a:endParaRPr>
          </a:p>
          <a:p>
            <a:pPr marL="0" lvl="0" indent="0" algn="l" rtl="0">
              <a:spcBef>
                <a:spcPts val="1100"/>
              </a:spcBef>
              <a:spcAft>
                <a:spcPts val="0"/>
              </a:spcAft>
              <a:buClr>
                <a:schemeClr val="dk1"/>
              </a:buClr>
              <a:buSzPts val="1100"/>
              <a:buFont typeface="Arial"/>
              <a:buNone/>
            </a:pPr>
            <a:endParaRPr sz="1300">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1"/>
          <p:cNvSpPr txBox="1">
            <a:spLocks noGrp="1"/>
          </p:cNvSpPr>
          <p:nvPr>
            <p:ph type="title"/>
          </p:nvPr>
        </p:nvSpPr>
        <p:spPr>
          <a:xfrm>
            <a:off x="311700" y="82750"/>
            <a:ext cx="8520600" cy="831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HIV  Prevention</a:t>
            </a:r>
            <a:endParaRPr/>
          </a:p>
        </p:txBody>
      </p:sp>
      <p:sp>
        <p:nvSpPr>
          <p:cNvPr id="114" name="Google Shape;114;p21"/>
          <p:cNvSpPr txBox="1">
            <a:spLocks noGrp="1"/>
          </p:cNvSpPr>
          <p:nvPr>
            <p:ph type="body" idx="1"/>
          </p:nvPr>
        </p:nvSpPr>
        <p:spPr>
          <a:xfrm>
            <a:off x="192025" y="699525"/>
            <a:ext cx="8874300" cy="42657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700" b="1">
                <a:latin typeface="Economica"/>
                <a:ea typeface="Economica"/>
                <a:cs typeface="Economica"/>
                <a:sym typeface="Economica"/>
              </a:rPr>
              <a:t>Abstinence</a:t>
            </a:r>
            <a:endParaRPr sz="2700" b="1">
              <a:latin typeface="Economica"/>
              <a:ea typeface="Economica"/>
              <a:cs typeface="Economica"/>
              <a:sym typeface="Economica"/>
            </a:endParaRPr>
          </a:p>
          <a:p>
            <a:pPr marL="0" lvl="0" indent="0" algn="l" rtl="0">
              <a:lnSpc>
                <a:spcPct val="100000"/>
              </a:lnSpc>
              <a:spcBef>
                <a:spcPts val="1600"/>
              </a:spcBef>
              <a:spcAft>
                <a:spcPts val="0"/>
              </a:spcAft>
              <a:buNone/>
            </a:pPr>
            <a:r>
              <a:rPr lang="en" sz="2700" b="1">
                <a:latin typeface="Economica"/>
                <a:ea typeface="Economica"/>
                <a:cs typeface="Economica"/>
                <a:sym typeface="Economica"/>
              </a:rPr>
              <a:t>Properly using male condoms</a:t>
            </a:r>
            <a:endParaRPr sz="2700" b="1">
              <a:latin typeface="Economica"/>
              <a:ea typeface="Economica"/>
              <a:cs typeface="Economica"/>
              <a:sym typeface="Economica"/>
            </a:endParaRPr>
          </a:p>
          <a:p>
            <a:pPr marL="0" lvl="0" indent="0" algn="l" rtl="0">
              <a:lnSpc>
                <a:spcPct val="100000"/>
              </a:lnSpc>
              <a:spcBef>
                <a:spcPts val="1600"/>
              </a:spcBef>
              <a:spcAft>
                <a:spcPts val="0"/>
              </a:spcAft>
              <a:buNone/>
            </a:pPr>
            <a:r>
              <a:rPr lang="en" sz="2700" b="1">
                <a:latin typeface="Economica"/>
                <a:ea typeface="Economica"/>
                <a:cs typeface="Economica"/>
                <a:sym typeface="Economica"/>
              </a:rPr>
              <a:t>Not sharing or reusing needles</a:t>
            </a:r>
            <a:endParaRPr sz="2700" b="1">
              <a:latin typeface="Economica"/>
              <a:ea typeface="Economica"/>
              <a:cs typeface="Economica"/>
              <a:sym typeface="Economica"/>
            </a:endParaRPr>
          </a:p>
          <a:p>
            <a:pPr marL="0" lvl="0" indent="0" algn="l" rtl="0">
              <a:lnSpc>
                <a:spcPct val="100000"/>
              </a:lnSpc>
              <a:spcBef>
                <a:spcPts val="1600"/>
              </a:spcBef>
              <a:spcAft>
                <a:spcPts val="0"/>
              </a:spcAft>
              <a:buNone/>
            </a:pPr>
            <a:r>
              <a:rPr lang="en" sz="2700" b="1">
                <a:latin typeface="Economica"/>
                <a:ea typeface="Economica"/>
                <a:cs typeface="Economica"/>
                <a:sym typeface="Economica"/>
              </a:rPr>
              <a:t>PrEP</a:t>
            </a:r>
            <a:r>
              <a:rPr lang="en" sz="2700">
                <a:latin typeface="Economica"/>
                <a:ea typeface="Economica"/>
                <a:cs typeface="Economica"/>
                <a:sym typeface="Economica"/>
              </a:rPr>
              <a:t> (</a:t>
            </a:r>
            <a:r>
              <a:rPr lang="en" sz="2700" i="1">
                <a:latin typeface="Economica"/>
                <a:ea typeface="Economica"/>
                <a:cs typeface="Economica"/>
                <a:sym typeface="Economica"/>
              </a:rPr>
              <a:t>pre-exposure prophylaxis</a:t>
            </a:r>
            <a:r>
              <a:rPr lang="en" sz="2700">
                <a:latin typeface="Economica"/>
                <a:ea typeface="Economica"/>
                <a:cs typeface="Economica"/>
                <a:sym typeface="Economica"/>
              </a:rPr>
              <a:t>)</a:t>
            </a:r>
            <a:r>
              <a:rPr lang="en" sz="3100">
                <a:latin typeface="Economica"/>
                <a:ea typeface="Economica"/>
                <a:cs typeface="Economica"/>
                <a:sym typeface="Economica"/>
              </a:rPr>
              <a:t> </a:t>
            </a:r>
            <a:r>
              <a:rPr lang="en" sz="2500">
                <a:highlight>
                  <a:srgbClr val="FFFFFF"/>
                </a:highlight>
                <a:latin typeface="Economica"/>
                <a:ea typeface="Economica"/>
                <a:cs typeface="Economica"/>
                <a:sym typeface="Economica"/>
              </a:rPr>
              <a:t>is medicine people at risk for HIV take to prevent getting HIV from sex or injection drug use.</a:t>
            </a:r>
            <a:endParaRPr sz="2500">
              <a:highlight>
                <a:srgbClr val="FFFFFF"/>
              </a:highlight>
              <a:latin typeface="Economica"/>
              <a:ea typeface="Economica"/>
              <a:cs typeface="Economica"/>
              <a:sym typeface="Economica"/>
            </a:endParaRPr>
          </a:p>
          <a:p>
            <a:pPr marL="0" lvl="0" indent="0" algn="l" rtl="0">
              <a:lnSpc>
                <a:spcPct val="100000"/>
              </a:lnSpc>
              <a:spcBef>
                <a:spcPts val="1600"/>
              </a:spcBef>
              <a:spcAft>
                <a:spcPts val="1600"/>
              </a:spcAft>
              <a:buNone/>
            </a:pPr>
            <a:r>
              <a:rPr lang="en" sz="2600" b="1">
                <a:highlight>
                  <a:srgbClr val="FFFFFF"/>
                </a:highlight>
                <a:latin typeface="Economica"/>
                <a:ea typeface="Economica"/>
                <a:cs typeface="Economica"/>
                <a:sym typeface="Economica"/>
              </a:rPr>
              <a:t>PEP</a:t>
            </a:r>
            <a:r>
              <a:rPr lang="en" sz="2600">
                <a:highlight>
                  <a:srgbClr val="FFFFFF"/>
                </a:highlight>
                <a:latin typeface="Economica"/>
                <a:ea typeface="Economica"/>
                <a:cs typeface="Economica"/>
                <a:sym typeface="Economica"/>
              </a:rPr>
              <a:t> (</a:t>
            </a:r>
            <a:r>
              <a:rPr lang="en" sz="2600" i="1">
                <a:highlight>
                  <a:srgbClr val="FFFFFF"/>
                </a:highlight>
                <a:latin typeface="Economica"/>
                <a:ea typeface="Economica"/>
                <a:cs typeface="Economica"/>
                <a:sym typeface="Economica"/>
              </a:rPr>
              <a:t>post-exposure prophylaxis</a:t>
            </a:r>
            <a:r>
              <a:rPr lang="en" sz="2600">
                <a:highlight>
                  <a:srgbClr val="FFFFFF"/>
                </a:highlight>
                <a:latin typeface="Economica"/>
                <a:ea typeface="Economica"/>
                <a:cs typeface="Economica"/>
                <a:sym typeface="Economica"/>
              </a:rPr>
              <a:t>) means taking medicine to prevent HIV after a possible exposure. PEP should be used</a:t>
            </a:r>
            <a:r>
              <a:rPr lang="en" sz="2600" i="1">
                <a:highlight>
                  <a:srgbClr val="FFFFFF"/>
                </a:highlight>
                <a:latin typeface="Economica"/>
                <a:ea typeface="Economica"/>
                <a:cs typeface="Economica"/>
                <a:sym typeface="Economica"/>
              </a:rPr>
              <a:t> only</a:t>
            </a:r>
            <a:r>
              <a:rPr lang="en" sz="2600">
                <a:highlight>
                  <a:srgbClr val="FFFFFF"/>
                </a:highlight>
                <a:latin typeface="Economica"/>
                <a:ea typeface="Economica"/>
                <a:cs typeface="Economica"/>
                <a:sym typeface="Economica"/>
              </a:rPr>
              <a:t> in emergency situations and must be started within 72 hours after a recent possible exposure to HIV.</a:t>
            </a:r>
            <a:endParaRPr sz="4100">
              <a:highlight>
                <a:srgbClr val="FFFFFF"/>
              </a:highlight>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662</Words>
  <Application>Microsoft Office PowerPoint</Application>
  <PresentationFormat>On-screen Show (16:9)</PresentationFormat>
  <Paragraphs>79</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Economica</vt:lpstr>
      <vt:lpstr>Open Sans</vt:lpstr>
      <vt:lpstr>Arial</vt:lpstr>
      <vt:lpstr>Luxe</vt:lpstr>
      <vt:lpstr>Human Immunodeficiency Virus</vt:lpstr>
      <vt:lpstr>Stages of HIV</vt:lpstr>
      <vt:lpstr>HIV is NOT transmitted through…..</vt:lpstr>
      <vt:lpstr>Ways of Acquiring....</vt:lpstr>
      <vt:lpstr>How do you get diagnosed with AIDS?</vt:lpstr>
      <vt:lpstr>      HIV/AIDS                             “Do Now”  </vt:lpstr>
      <vt:lpstr>HIV statistics…   HIV is the virus, AIDS is the condition.</vt:lpstr>
      <vt:lpstr>Understanding an HIV/AIDS treatment</vt:lpstr>
      <vt:lpstr>HIV  Prevention</vt:lpstr>
      <vt:lpstr>HIV  Testing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Immunodeficiency Virus</dc:title>
  <dc:creator>gregory axelson</dc:creator>
  <cp:lastModifiedBy>gregory axelson</cp:lastModifiedBy>
  <cp:revision>1</cp:revision>
  <dcterms:modified xsi:type="dcterms:W3CDTF">2020-11-16T15:29:11Z</dcterms:modified>
</cp:coreProperties>
</file>