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92" r:id="rId1"/>
    <p:sldMasterId id="2147483693" r:id="rId2"/>
    <p:sldMasterId id="2147483694" r:id="rId3"/>
    <p:sldMasterId id="2147483695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5143500" type="screen16x9"/>
  <p:notesSz cx="6858000" cy="9144000"/>
  <p:embeddedFontLst>
    <p:embeddedFont>
      <p:font typeface="Source Code Pro" charset="0"/>
      <p:regular r:id="rId18"/>
      <p:bold r:id="rId19"/>
    </p:embeddedFont>
    <p:embeddedFont>
      <p:font typeface="Amatic SC" charset="-79"/>
      <p:bold r:id="rId20"/>
    </p:embeddedFont>
    <p:embeddedFont>
      <p:font typeface="Lato" charset="0"/>
      <p:regular r:id="rId21"/>
      <p:bold r:id="rId22"/>
      <p:italic r:id="rId23"/>
      <p:boldItalic r:id="rId24"/>
    </p:embeddedFont>
    <p:embeddedFont>
      <p:font typeface="Playfair Display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5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1.fntdata"/><Relationship Id="rId26" Type="http://schemas.openxmlformats.org/officeDocument/2006/relationships/font" Target="fonts/font9.fntdata"/><Relationship Id="rId3" Type="http://schemas.openxmlformats.org/officeDocument/2006/relationships/slideMaster" Target="slideMasters/slideMaster3.xml"/><Relationship Id="rId21" Type="http://schemas.openxmlformats.org/officeDocument/2006/relationships/font" Target="fonts/font4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font" Target="fonts/font3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7.fntdata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6.fntdata"/><Relationship Id="rId28" Type="http://schemas.openxmlformats.org/officeDocument/2006/relationships/font" Target="fonts/font11.fntdata"/><Relationship Id="rId10" Type="http://schemas.openxmlformats.org/officeDocument/2006/relationships/slide" Target="slides/slide6.xml"/><Relationship Id="rId19" Type="http://schemas.openxmlformats.org/officeDocument/2006/relationships/font" Target="fonts/font2.fntdata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5.fntdata"/><Relationship Id="rId27" Type="http://schemas.openxmlformats.org/officeDocument/2006/relationships/font" Target="fonts/font10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4734981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Shape 2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/>
        </p:nvSpPr>
        <p:spPr>
          <a:xfrm>
            <a:off x="2749050" y="748800"/>
            <a:ext cx="3645900" cy="3645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Shape 58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w="28575" cap="flat" cmpd="sng">
            <a:solidFill>
              <a:schemeClr val="lt1"/>
            </a:solidFill>
            <a:prstDash val="solid"/>
            <a:miter lim="8000"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311700" y="1391378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dk2"/>
        </a:soli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87" name="Shape 87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44" name="Shape 14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53" name="Shape 15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54" name="Shape 15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1" name="Shape 16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65" name="Shape 16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66" name="Shape 16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69" name="Shape 16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73" name="Shape 17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76" name="Shape 17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Shape 17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80" name="Shape 180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81" name="Shape 18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82" name="Shape 18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each-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‹#›</a:t>
            </a:fld>
            <a:endParaRPr sz="10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coral">
    <p:bg>
      <p:bgPr>
        <a:solidFill>
          <a:schemeClr val="lt1"/>
        </a:solid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  <a:endParaRPr sz="100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50" name="Shape 15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</a:rPr>
              <a:t>‹#›</a:t>
            </a:fld>
            <a:endParaRPr sz="1000">
              <a:solidFill>
                <a:schemeClr val="lt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title"/>
          </p:nvPr>
        </p:nvSpPr>
        <p:spPr>
          <a:xfrm>
            <a:off x="347550" y="2441925"/>
            <a:ext cx="8448900" cy="16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Explain the difference between a stroke and a heart attack?</a:t>
            </a:r>
            <a:endParaRPr sz="6000"/>
          </a:p>
        </p:txBody>
      </p:sp>
      <p:sp>
        <p:nvSpPr>
          <p:cNvPr id="197" name="Shape 197"/>
          <p:cNvSpPr txBox="1"/>
          <p:nvPr/>
        </p:nvSpPr>
        <p:spPr>
          <a:xfrm>
            <a:off x="1684400" y="579300"/>
            <a:ext cx="5525700" cy="8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>
                <a:latin typeface="Amatic SC"/>
                <a:ea typeface="Amatic SC"/>
                <a:cs typeface="Amatic SC"/>
                <a:sym typeface="Amatic SC"/>
              </a:rPr>
              <a:t>At the Bell Assignment</a:t>
            </a:r>
            <a:endParaRPr sz="5000"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title"/>
          </p:nvPr>
        </p:nvSpPr>
        <p:spPr>
          <a:xfrm>
            <a:off x="311700" y="1146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7 </a:t>
            </a:r>
            <a:r>
              <a:rPr lang="en" b="1" i="1" u="sng"/>
              <a:t>Warning </a:t>
            </a:r>
            <a:r>
              <a:rPr lang="en" u="sng"/>
              <a:t>signs of Cancer</a:t>
            </a:r>
            <a:endParaRPr u="sng"/>
          </a:p>
        </p:txBody>
      </p:sp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0" y="638250"/>
            <a:ext cx="9002400" cy="38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/>
              <a:t>C</a:t>
            </a:r>
            <a:r>
              <a:rPr lang="en" sz="2800"/>
              <a:t> hange in bowel or bladder habits.</a:t>
            </a:r>
            <a:endParaRPr sz="2800"/>
          </a:p>
          <a:p>
            <a:pPr marL="0" lvl="0" indent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 b="1"/>
              <a:t>A</a:t>
            </a:r>
            <a:r>
              <a:rPr lang="en" sz="2800"/>
              <a:t> sore that does not heal</a:t>
            </a:r>
            <a:endParaRPr sz="2800"/>
          </a:p>
          <a:p>
            <a:pPr marL="0" lvl="0" indent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 b="1"/>
              <a:t>U</a:t>
            </a:r>
            <a:r>
              <a:rPr lang="en" sz="2800"/>
              <a:t> nusual bleeding or discharge</a:t>
            </a:r>
            <a:endParaRPr sz="2800"/>
          </a:p>
          <a:p>
            <a:pPr marL="0" lvl="0" indent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 b="1"/>
              <a:t>T</a:t>
            </a:r>
            <a:r>
              <a:rPr lang="en" sz="2800"/>
              <a:t> hickening or lump under skin</a:t>
            </a:r>
            <a:endParaRPr sz="2800"/>
          </a:p>
          <a:p>
            <a:pPr marL="0" lvl="0" indent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 b="1"/>
              <a:t>I </a:t>
            </a:r>
            <a:r>
              <a:rPr lang="en" sz="2800"/>
              <a:t>ndigestion or difficulty swallowing</a:t>
            </a:r>
            <a:endParaRPr sz="2800"/>
          </a:p>
          <a:p>
            <a:pPr marL="0" lvl="0" indent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 b="1"/>
              <a:t>O </a:t>
            </a:r>
            <a:r>
              <a:rPr lang="en" sz="2800"/>
              <a:t>bvious change in size, shape, color in mole or freckle</a:t>
            </a:r>
            <a:endParaRPr sz="2800"/>
          </a:p>
          <a:p>
            <a:pPr marL="0" lvl="0" indent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800" b="1"/>
              <a:t>N</a:t>
            </a:r>
            <a:r>
              <a:rPr lang="en" sz="2800"/>
              <a:t> agging cough or hoarseness in voice</a:t>
            </a:r>
            <a:endParaRPr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Self-Examinations</a:t>
            </a:r>
            <a:endParaRPr/>
          </a:p>
        </p:txBody>
      </p:sp>
      <p:sp>
        <p:nvSpPr>
          <p:cNvPr id="260" name="Shape 260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Early cancer detection…...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American Cancer Society recommends…….</a:t>
            </a:r>
            <a:endParaRPr/>
          </a:p>
        </p:txBody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-23550" y="892900"/>
            <a:ext cx="9191100" cy="372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★"/>
            </a:pPr>
            <a:r>
              <a:rPr lang="en" sz="3000" u="sng"/>
              <a:t>Once</a:t>
            </a:r>
            <a:r>
              <a:rPr lang="en" sz="3000"/>
              <a:t> a month.</a:t>
            </a:r>
            <a:endParaRPr sz="300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★"/>
            </a:pPr>
            <a:r>
              <a:rPr lang="en" sz="3000"/>
              <a:t>Immediate following a bath/shower. Skin most elastic &amp; relaxed</a:t>
            </a:r>
            <a:endParaRPr sz="300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★"/>
            </a:pPr>
            <a:r>
              <a:rPr lang="en" sz="3000"/>
              <a:t>Gently massage area feeling for </a:t>
            </a:r>
            <a:r>
              <a:rPr lang="en" sz="3000" b="1"/>
              <a:t>lumps</a:t>
            </a:r>
            <a:r>
              <a:rPr lang="en" sz="3000"/>
              <a:t>, </a:t>
            </a:r>
            <a:r>
              <a:rPr lang="en" sz="3000" b="1"/>
              <a:t>bumps</a:t>
            </a:r>
            <a:r>
              <a:rPr lang="en" sz="3000"/>
              <a:t>, or changes in the size of existing ones.</a:t>
            </a:r>
            <a:endParaRPr sz="300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★"/>
            </a:pPr>
            <a:r>
              <a:rPr lang="en" sz="3000"/>
              <a:t>A lump can be as small as a pea!</a:t>
            </a:r>
            <a:endParaRPr sz="300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★"/>
            </a:pPr>
            <a:r>
              <a:rPr lang="en" sz="3000" b="1"/>
              <a:t>Not</a:t>
            </a:r>
            <a:r>
              <a:rPr lang="en" sz="3000"/>
              <a:t> all lumps are cancer but awareness and detection is key!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ctrTitle"/>
          </p:nvPr>
        </p:nvSpPr>
        <p:spPr>
          <a:xfrm>
            <a:off x="311700" y="-141575"/>
            <a:ext cx="8520600" cy="167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/>
              <a:t>Cancer</a:t>
            </a:r>
            <a:endParaRPr sz="9600"/>
          </a:p>
        </p:txBody>
      </p:sp>
      <p:sp>
        <p:nvSpPr>
          <p:cNvPr id="203" name="Shape 203"/>
          <p:cNvSpPr txBox="1">
            <a:spLocks noGrp="1"/>
          </p:cNvSpPr>
          <p:nvPr>
            <p:ph type="subTitle" idx="1"/>
          </p:nvPr>
        </p:nvSpPr>
        <p:spPr>
          <a:xfrm>
            <a:off x="47200" y="2241700"/>
            <a:ext cx="9096900" cy="213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Involve out of control growth and spread of abnormal cells.</a:t>
            </a:r>
            <a:endParaRPr sz="3600"/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endParaRPr sz="360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	</a:t>
            </a:r>
            <a:r>
              <a:rPr lang="en" sz="3000" b="0"/>
              <a:t>Normal cells in our body will grow, divide, and die.</a:t>
            </a:r>
            <a:endParaRPr sz="3000" b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0"/>
              <a:t>New healthy cells typically repair injured cells and replace dead ones.</a:t>
            </a:r>
            <a:endParaRPr sz="3000" b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title"/>
          </p:nvPr>
        </p:nvSpPr>
        <p:spPr>
          <a:xfrm>
            <a:off x="311700" y="-851625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181925" y="143175"/>
            <a:ext cx="8773200" cy="481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600"/>
              <a:t>Cancer cells continue growing and dividing and spread to other parts of the body. These cells accumulate and form </a:t>
            </a:r>
            <a:r>
              <a:rPr lang="en" sz="3600" b="1" u="sng"/>
              <a:t>tumors</a:t>
            </a:r>
            <a:r>
              <a:rPr lang="en" sz="3600" b="1"/>
              <a:t>(lumps that compress, invade and destroy normal healthy tissue)</a:t>
            </a:r>
            <a:r>
              <a:rPr lang="en" sz="3600"/>
              <a:t>.</a:t>
            </a:r>
            <a:endParaRPr sz="3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>
            <a:spLocks noGrp="1"/>
          </p:cNvSpPr>
          <p:nvPr>
            <p:ph type="title"/>
          </p:nvPr>
        </p:nvSpPr>
        <p:spPr>
          <a:xfrm>
            <a:off x="311700" y="2102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Cancer Terms</a:t>
            </a:r>
            <a:endParaRPr/>
          </a:p>
        </p:txBody>
      </p:sp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-23550" y="872400"/>
            <a:ext cx="9191100" cy="427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u="sng"/>
              <a:t>Metastasis</a:t>
            </a:r>
            <a:r>
              <a:rPr lang="en" sz="3000" b="1"/>
              <a:t>-</a:t>
            </a:r>
            <a:r>
              <a:rPr lang="en" sz="3000"/>
              <a:t> The moving of a tumor to a new site in the body.</a:t>
            </a:r>
            <a:endParaRPr sz="30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 b="1" u="sng"/>
              <a:t>Benign</a:t>
            </a:r>
            <a:r>
              <a:rPr lang="en" sz="3000" b="1"/>
              <a:t>- </a:t>
            </a:r>
            <a:r>
              <a:rPr lang="en" sz="3000"/>
              <a:t>Noncancerous tumor.</a:t>
            </a:r>
            <a:endParaRPr sz="300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 b="1" u="sng"/>
              <a:t>Leukemia</a:t>
            </a:r>
            <a:r>
              <a:rPr lang="en" sz="3000" b="1"/>
              <a:t>- </a:t>
            </a:r>
            <a:r>
              <a:rPr lang="en" sz="3000"/>
              <a:t>Form of cancer that usually does not form a tumor because it involves the blood &amp; blood forming organs in the body(bone marrow, spleen)</a:t>
            </a:r>
            <a:endParaRPr sz="3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2nd</a:t>
            </a:r>
            <a:r>
              <a:rPr lang="en"/>
              <a:t> leading cause of death in the United States.</a:t>
            </a:r>
            <a:endParaRPr/>
          </a:p>
        </p:txBody>
      </p:sp>
      <p:sp>
        <p:nvSpPr>
          <p:cNvPr id="221" name="Shape 221"/>
          <p:cNvSpPr txBox="1">
            <a:spLocks noGrp="1"/>
          </p:cNvSpPr>
          <p:nvPr>
            <p:ph type="body" idx="2"/>
          </p:nvPr>
        </p:nvSpPr>
        <p:spPr>
          <a:xfrm>
            <a:off x="4471700" y="129775"/>
            <a:ext cx="4625100" cy="482580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u="sng"/>
              <a:t>Millions</a:t>
            </a:r>
            <a:r>
              <a:rPr lang="en" sz="3600"/>
              <a:t> of people are cured each day!</a:t>
            </a:r>
            <a:endParaRPr sz="360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600" b="1"/>
              <a:t>33%</a:t>
            </a:r>
            <a:r>
              <a:rPr lang="en" sz="3600"/>
              <a:t> of cancer diagnosis is linked to dietary choices.</a:t>
            </a:r>
            <a:endParaRPr sz="3600"/>
          </a:p>
        </p:txBody>
      </p:sp>
      <p:sp>
        <p:nvSpPr>
          <p:cNvPr id="222" name="Shape 222"/>
          <p:cNvSpPr txBox="1">
            <a:spLocks noGrp="1"/>
          </p:cNvSpPr>
          <p:nvPr>
            <p:ph type="subTitle" idx="1"/>
          </p:nvPr>
        </p:nvSpPr>
        <p:spPr>
          <a:xfrm>
            <a:off x="59000" y="2583925"/>
            <a:ext cx="4330200" cy="24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Half of all men and one-third of all women will develop cancer in their lifetime.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Today, over </a:t>
            </a:r>
            <a:r>
              <a:rPr lang="en" u="sng"/>
              <a:t>half</a:t>
            </a:r>
            <a:r>
              <a:rPr lang="en"/>
              <a:t> of all cancer patients will be cured!</a:t>
            </a:r>
            <a:endParaRPr/>
          </a:p>
        </p:txBody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153375" y="1093850"/>
            <a:ext cx="4271100" cy="398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Choose foods that help maintain healthy weight.</a:t>
            </a:r>
            <a:endParaRPr sz="300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/>
              <a:t>Limit consumption of red &amp; processed meats.</a:t>
            </a:r>
            <a:endParaRPr sz="3000"/>
          </a:p>
        </p:txBody>
      </p:sp>
      <p:sp>
        <p:nvSpPr>
          <p:cNvPr id="229" name="Shape 229"/>
          <p:cNvSpPr txBox="1">
            <a:spLocks noGrp="1"/>
          </p:cNvSpPr>
          <p:nvPr>
            <p:ph type="body" idx="2"/>
          </p:nvPr>
        </p:nvSpPr>
        <p:spPr>
          <a:xfrm>
            <a:off x="4424475" y="1093850"/>
            <a:ext cx="4683900" cy="398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Eat </a:t>
            </a:r>
            <a:r>
              <a:rPr lang="en" sz="3000" b="1"/>
              <a:t>2 ½</a:t>
            </a:r>
            <a:r>
              <a:rPr lang="en" sz="3000"/>
              <a:t> cups of vegetables and fruits daily!</a:t>
            </a:r>
            <a:endParaRPr sz="300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/>
              <a:t>Choose whole grains over refined grains!</a:t>
            </a:r>
            <a:endParaRPr sz="3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title"/>
          </p:nvPr>
        </p:nvSpPr>
        <p:spPr>
          <a:xfrm>
            <a:off x="361825" y="10060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“Cancer Do Now”</a:t>
            </a:r>
            <a:endParaRPr/>
          </a:p>
        </p:txBody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110250" y="536400"/>
            <a:ext cx="8923500" cy="407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/>
              <a:t>_______ third of women will develop cancer in their lifetime. </a:t>
            </a:r>
            <a:endParaRPr sz="2800"/>
          </a:p>
          <a:p>
            <a:pPr marL="457200" lvl="0" indent="-406400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/>
              <a:t>Where does New York fall for the most new cancer cases in the US?</a:t>
            </a:r>
            <a:endParaRPr sz="2800"/>
          </a:p>
          <a:p>
            <a:pPr marL="457200" lvl="0" indent="-406400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/>
              <a:t>What is the recommended amount of fruits/vegetables each day?</a:t>
            </a:r>
            <a:endParaRPr sz="2800"/>
          </a:p>
          <a:p>
            <a:pPr marL="457200" lvl="0" indent="-406400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/>
              <a:t>________ of all men will develop cancer in their lifetime.</a:t>
            </a:r>
            <a:endParaRPr sz="2800"/>
          </a:p>
          <a:p>
            <a:pPr marL="457200" lvl="0" indent="-40640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/>
              <a:t>Cancer ranks _________among the leading cause of death in the US.</a:t>
            </a:r>
            <a:endParaRPr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Melanoma (Skin Cancer)</a:t>
            </a:r>
            <a:endParaRPr/>
          </a:p>
        </p:txBody>
      </p:sp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129775" y="1152475"/>
            <a:ext cx="8884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Caused by changes in skin cells called </a:t>
            </a:r>
            <a:r>
              <a:rPr lang="en" sz="3000" b="1"/>
              <a:t>melanocytes. </a:t>
            </a:r>
            <a:r>
              <a:rPr lang="en" sz="3000"/>
              <a:t>These are the cells responsible for making skin pigment which is called </a:t>
            </a:r>
            <a:r>
              <a:rPr lang="en" sz="3000" b="1"/>
              <a:t>melanin</a:t>
            </a:r>
            <a:r>
              <a:rPr lang="en" sz="3000"/>
              <a:t>. Melanin is what makes the color of your skin and hair. </a:t>
            </a:r>
            <a:endParaRPr sz="300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 b="1"/>
              <a:t>*Most common</a:t>
            </a:r>
            <a:r>
              <a:rPr lang="en" sz="3000"/>
              <a:t> form of cancer diagnosed each year.</a:t>
            </a:r>
            <a:endParaRPr sz="3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Common Locations</a:t>
            </a:r>
            <a:endParaRPr/>
          </a:p>
        </p:txBody>
      </p:sp>
      <p:sp>
        <p:nvSpPr>
          <p:cNvPr id="247" name="Shape 247"/>
          <p:cNvSpPr txBox="1">
            <a:spLocks noGrp="1"/>
          </p:cNvSpPr>
          <p:nvPr>
            <p:ph type="body" idx="2"/>
          </p:nvPr>
        </p:nvSpPr>
        <p:spPr>
          <a:xfrm>
            <a:off x="4495300" y="259575"/>
            <a:ext cx="4648800" cy="473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Early detection can be done through physical exams and biopsies.</a:t>
            </a:r>
            <a:endParaRPr sz="22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200"/>
              <a:t>Most cases are in people under the age of 24.</a:t>
            </a:r>
            <a:endParaRPr sz="22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200"/>
              <a:t>Very treatable and curable form of cancer when diagnosed early. </a:t>
            </a:r>
            <a:endParaRPr sz="220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200"/>
              <a:t>Eliminate tanning and monitor your sun exposure to protect yourself. </a:t>
            </a:r>
            <a:endParaRPr sz="2200"/>
          </a:p>
        </p:txBody>
      </p:sp>
      <p:sp>
        <p:nvSpPr>
          <p:cNvPr id="248" name="Shape 248"/>
          <p:cNvSpPr txBox="1">
            <a:spLocks noGrp="1"/>
          </p:cNvSpPr>
          <p:nvPr>
            <p:ph type="subTitle" idx="1"/>
          </p:nvPr>
        </p:nvSpPr>
        <p:spPr>
          <a:xfrm>
            <a:off x="129775" y="2845200"/>
            <a:ext cx="4180800" cy="200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❖"/>
            </a:pPr>
            <a:r>
              <a:rPr lang="en"/>
              <a:t>Ears</a:t>
            </a:r>
            <a:endParaRPr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❖"/>
            </a:pPr>
            <a:r>
              <a:rPr lang="en"/>
              <a:t>Nose</a:t>
            </a:r>
            <a:endParaRPr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❖"/>
            </a:pPr>
            <a:r>
              <a:rPr lang="en"/>
              <a:t>Cheeks</a:t>
            </a:r>
            <a:endParaRPr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❖"/>
            </a:pPr>
            <a:r>
              <a:rPr lang="en"/>
              <a:t>Neck</a:t>
            </a:r>
            <a:endParaRPr/>
          </a:p>
          <a:p>
            <a:pPr marL="457200" lvl="0" indent="-361950" algn="l">
              <a:spcBef>
                <a:spcPts val="0"/>
              </a:spcBef>
              <a:spcAft>
                <a:spcPts val="0"/>
              </a:spcAft>
              <a:buSzPts val="2100"/>
              <a:buChar char="❖"/>
            </a:pPr>
            <a:r>
              <a:rPr lang="en"/>
              <a:t>Forearms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480</Words>
  <Application>Microsoft Office PowerPoint</Application>
  <PresentationFormat>On-screen Show (16:9)</PresentationFormat>
  <Paragraphs>56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Source Code Pro</vt:lpstr>
      <vt:lpstr>Amatic SC</vt:lpstr>
      <vt:lpstr>Lato</vt:lpstr>
      <vt:lpstr>Playfair Display</vt:lpstr>
      <vt:lpstr>Beach Day</vt:lpstr>
      <vt:lpstr>Coral</vt:lpstr>
      <vt:lpstr>Simple Light</vt:lpstr>
      <vt:lpstr>Simple Dark</vt:lpstr>
      <vt:lpstr>Explain the difference between a stroke and a heart attack?</vt:lpstr>
      <vt:lpstr>Cancer</vt:lpstr>
      <vt:lpstr>PowerPoint Presentation</vt:lpstr>
      <vt:lpstr>Cancer Terms</vt:lpstr>
      <vt:lpstr>2nd leading cause of death in the United States.</vt:lpstr>
      <vt:lpstr>Today, over half of all cancer patients will be cured!</vt:lpstr>
      <vt:lpstr>“Cancer Do Now”</vt:lpstr>
      <vt:lpstr>Melanoma (Skin Cancer)</vt:lpstr>
      <vt:lpstr>Common Locations</vt:lpstr>
      <vt:lpstr>7 Warning signs of Cancer</vt:lpstr>
      <vt:lpstr>Self-Examinations</vt:lpstr>
      <vt:lpstr>American Cancer Society recommends…….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Explain the difference between a stroke and a heart attack?</dc:title>
  <dc:creator>gregory axelson</dc:creator>
  <cp:lastModifiedBy>wcsd</cp:lastModifiedBy>
  <cp:revision>1</cp:revision>
  <dcterms:modified xsi:type="dcterms:W3CDTF">2018-01-25T14:03:48Z</dcterms:modified>
</cp:coreProperties>
</file>