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66" r:id="rId3"/>
    <p:sldId id="263" r:id="rId4"/>
    <p:sldId id="264" r:id="rId5"/>
    <p:sldId id="256" r:id="rId6"/>
    <p:sldId id="265" r:id="rId7"/>
    <p:sldId id="257" r:id="rId8"/>
    <p:sldId id="258" r:id="rId9"/>
    <p:sldId id="260" r:id="rId10"/>
    <p:sldId id="259" r:id="rId11"/>
    <p:sldId id="279" r:id="rId12"/>
    <p:sldId id="267" r:id="rId13"/>
    <p:sldId id="280" r:id="rId14"/>
    <p:sldId id="272" r:id="rId15"/>
    <p:sldId id="281" r:id="rId16"/>
    <p:sldId id="268" r:id="rId17"/>
    <p:sldId id="274" r:id="rId18"/>
    <p:sldId id="271" r:id="rId19"/>
    <p:sldId id="282" r:id="rId20"/>
    <p:sldId id="283" r:id="rId21"/>
    <p:sldId id="284" r:id="rId22"/>
    <p:sldId id="278" r:id="rId23"/>
    <p:sldId id="270" r:id="rId24"/>
    <p:sldId id="276" r:id="rId25"/>
    <p:sldId id="285" r:id="rId26"/>
    <p:sldId id="277" r:id="rId27"/>
    <p:sldId id="275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34" y="-1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04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47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5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7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034C-D03F-46E1-A6A6-37214B5EB05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7F108-4608-41FD-AB7D-59F6583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entry/ymca-free-child-care-election-day_us_581709a6e4b064e1b4b33d0b" TargetMode="External"/><Relationship Id="rId2" Type="http://schemas.openxmlformats.org/officeDocument/2006/relationships/hyperlink" Target="http://time.com/money/4558608/zipcar-free-rental-election-nigh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inkprogress.org/nine-nevada-tribes-vote-68bdc2eb73a7#.p0svxqqqh" TargetMode="External"/><Relationship Id="rId4" Type="http://schemas.openxmlformats.org/officeDocument/2006/relationships/hyperlink" Target="http://www.msnbc.com/msnbc/study-north-carolina-polling-site-changes-hurt-black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ashingtonmonthly.com/magazine/janfeb-2016/vote-from-home-save-your-country/" TargetMode="External"/><Relationship Id="rId2" Type="http://schemas.openxmlformats.org/officeDocument/2006/relationships/hyperlink" Target="http://katu.com/news/politics/non-profit-tries-to-save-outdated-voting-machin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ions.ny.gov/votingregister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Thank-You-Smoking-Aaron-Eckhart/dp/B003MX8RJS/ref=sr_1_1?ie=UTF8&amp;qid=1511279427&amp;sr=8-1&amp;keywords=thank+you+for+smoking+movie&amp;dpID=51YIJHcaPFL&amp;preST=_SY300_QL70_&amp;dpSrc=srch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HiicN0Kg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pbseduelectioncentral.com/we-the-voters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fortune.com/2016/12/09/hillary-clinton-donald-trump-campaign-spend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bseduelectioncentral.com/we-the-voters.html" TargetMode="External"/><Relationship Id="rId2" Type="http://schemas.openxmlformats.org/officeDocument/2006/relationships/hyperlink" Target="https://wethevoters.com/film/first-time-vot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Barriers to Voting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Voter ID Laws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781800" cy="49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4766"/>
          <a:stretch/>
        </p:blipFill>
        <p:spPr bwMode="auto">
          <a:xfrm>
            <a:off x="6248400" y="5059556"/>
            <a:ext cx="299772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Cost of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1-3</a:t>
            </a:r>
            <a:r>
              <a:rPr lang="en-US" dirty="0"/>
              <a:t> </a:t>
            </a:r>
            <a:r>
              <a:rPr lang="en-US" sz="1400" dirty="0"/>
              <a:t>Number of hours that employers are required by law to give workers off in order to vote in the </a:t>
            </a:r>
            <a:r>
              <a:rPr lang="en-US" sz="1400" dirty="0" smtClean="0"/>
              <a:t>major</a:t>
            </a:r>
          </a:p>
          <a:p>
            <a:r>
              <a:rPr lang="en-US" sz="1400" b="1" dirty="0"/>
              <a:t>$0</a:t>
            </a:r>
            <a:r>
              <a:rPr lang="en-US" sz="1400" dirty="0"/>
              <a:t> Cost of public transportation on Election Day </a:t>
            </a:r>
            <a:r>
              <a:rPr lang="en-US" sz="1400" dirty="0" smtClean="0"/>
              <a:t>in areas like Houston, Dallas and Portland ME</a:t>
            </a:r>
          </a:p>
          <a:p>
            <a:r>
              <a:rPr lang="en-US" sz="1400" b="1" dirty="0"/>
              <a:t>$0 </a:t>
            </a:r>
            <a:r>
              <a:rPr lang="en-US" sz="1400" dirty="0"/>
              <a:t>The cost of </a:t>
            </a:r>
            <a:r>
              <a:rPr lang="en-US" sz="1400" dirty="0">
                <a:hlinkClick r:id="rId2"/>
              </a:rPr>
              <a:t>renting a </a:t>
            </a:r>
            <a:r>
              <a:rPr lang="en-US" sz="1400" dirty="0" err="1">
                <a:hlinkClick r:id="rId2"/>
              </a:rPr>
              <a:t>Zipcar</a:t>
            </a:r>
            <a:r>
              <a:rPr lang="en-US" sz="1400" dirty="0"/>
              <a:t> from 6 p.m. to 10 </a:t>
            </a:r>
            <a:r>
              <a:rPr lang="en-US" sz="1400" dirty="0" err="1" smtClean="0"/>
              <a:t>p.m</a:t>
            </a:r>
            <a:endParaRPr lang="en-US" sz="1400" dirty="0" smtClean="0"/>
          </a:p>
          <a:p>
            <a:r>
              <a:rPr lang="en-US" sz="1400" b="1" dirty="0"/>
              <a:t>$0</a:t>
            </a:r>
            <a:r>
              <a:rPr lang="en-US" sz="1400" dirty="0"/>
              <a:t> Cost of childcare provided by select participating </a:t>
            </a:r>
            <a:r>
              <a:rPr lang="en-US" sz="1400" dirty="0">
                <a:hlinkClick r:id="rId3"/>
              </a:rPr>
              <a:t>YMCA locations</a:t>
            </a:r>
            <a:r>
              <a:rPr lang="en-US" sz="1400" dirty="0"/>
              <a:t> </a:t>
            </a:r>
            <a:endParaRPr lang="en-US" sz="1400" dirty="0" smtClean="0"/>
          </a:p>
          <a:p>
            <a:r>
              <a:rPr lang="en-US" sz="1400" b="1" dirty="0" smtClean="0"/>
              <a:t>350,000 </a:t>
            </a:r>
            <a:r>
              <a:rPr lang="en-US" sz="1400" b="1" dirty="0"/>
              <a:t>vs. 21,000</a:t>
            </a:r>
            <a:r>
              <a:rPr lang="en-US" sz="1400" dirty="0"/>
              <a:t> Total number of extra miles that must be traveled by African Americans and whites, respectively, for </a:t>
            </a:r>
            <a:r>
              <a:rPr lang="en-US" sz="1400" dirty="0">
                <a:hlinkClick r:id="rId4"/>
              </a:rPr>
              <a:t>North Carolina residents</a:t>
            </a:r>
            <a:r>
              <a:rPr lang="en-US" sz="1400" dirty="0"/>
              <a:t> to get to their nearest voting station </a:t>
            </a:r>
            <a:endParaRPr lang="en-US" sz="1400" dirty="0" smtClean="0"/>
          </a:p>
          <a:p>
            <a:r>
              <a:rPr lang="en-US" sz="1400" b="1" dirty="0"/>
              <a:t>200</a:t>
            </a:r>
            <a:r>
              <a:rPr lang="en-US" sz="1400" dirty="0"/>
              <a:t> Number of miles some </a:t>
            </a:r>
            <a:r>
              <a:rPr lang="en-US" sz="1400" dirty="0">
                <a:hlinkClick r:id="rId5"/>
              </a:rPr>
              <a:t>Native American tribes must travel</a:t>
            </a:r>
            <a:r>
              <a:rPr lang="en-US" sz="1400" dirty="0"/>
              <a:t> round trip in order to vote on Election </a:t>
            </a:r>
            <a:r>
              <a:rPr lang="en-US" sz="1400" dirty="0" smtClean="0"/>
              <a:t>Day</a:t>
            </a:r>
          </a:p>
          <a:p>
            <a:r>
              <a:rPr lang="en-US" sz="1400" b="1" dirty="0" smtClean="0"/>
              <a:t>$</a:t>
            </a:r>
            <a:r>
              <a:rPr lang="en-US" sz="1400" b="1" dirty="0"/>
              <a:t>544 Million</a:t>
            </a:r>
            <a:r>
              <a:rPr lang="en-US" sz="1400" dirty="0"/>
              <a:t> Estimate for how much was lost in terms of productivity strictly due to people waiting in </a:t>
            </a:r>
            <a:r>
              <a:rPr lang="en-US" sz="1400" dirty="0" smtClean="0"/>
              <a:t>line </a:t>
            </a:r>
          </a:p>
          <a:p>
            <a:r>
              <a:rPr lang="en-US" sz="1400" b="1" dirty="0"/>
              <a:t>11</a:t>
            </a:r>
            <a:r>
              <a:rPr lang="en-US" sz="1400" dirty="0"/>
              <a:t> Number of states that give general Election Days as paid holidays for state employees</a:t>
            </a:r>
            <a:r>
              <a:rPr lang="en-US" sz="1400" dirty="0" smtClean="0"/>
              <a:t> </a:t>
            </a:r>
            <a:r>
              <a:rPr lang="en-US" sz="1400" dirty="0"/>
              <a:t>vote in </a:t>
            </a:r>
            <a:r>
              <a:rPr lang="en-US" sz="1400" dirty="0" smtClean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52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 does your vote cost?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75 to $400</a:t>
            </a:r>
            <a:r>
              <a:rPr lang="en-US" dirty="0"/>
              <a:t> The range of per-person costs associated with voter ID laws</a:t>
            </a:r>
          </a:p>
          <a:p>
            <a:r>
              <a:rPr lang="en-US" b="1" dirty="0"/>
              <a:t>$2,500 to $100,000</a:t>
            </a:r>
            <a:r>
              <a:rPr lang="en-US" dirty="0"/>
              <a:t>  cost for new voting machines. </a:t>
            </a:r>
          </a:p>
          <a:p>
            <a:r>
              <a:rPr lang="en-US" b="1" dirty="0"/>
              <a:t>$3 Billion</a:t>
            </a:r>
            <a:r>
              <a:rPr lang="en-US" dirty="0"/>
              <a:t> How much it would cost to </a:t>
            </a:r>
            <a:r>
              <a:rPr lang="en-US" dirty="0">
                <a:hlinkClick r:id="rId2"/>
              </a:rPr>
              <a:t>replace all of the voting machines</a:t>
            </a:r>
            <a:endParaRPr lang="en-US" dirty="0"/>
          </a:p>
          <a:p>
            <a:r>
              <a:rPr lang="en-US" b="1" dirty="0" smtClean="0"/>
              <a:t>$</a:t>
            </a:r>
            <a:r>
              <a:rPr lang="en-US" b="1" dirty="0"/>
              <a:t>3 Million</a:t>
            </a:r>
            <a:r>
              <a:rPr lang="en-US" dirty="0"/>
              <a:t> How much </a:t>
            </a:r>
            <a:r>
              <a:rPr lang="en-US" dirty="0">
                <a:hlinkClick r:id="rId3"/>
              </a:rPr>
              <a:t>Oregon has saved each election cycle</a:t>
            </a:r>
            <a:r>
              <a:rPr lang="en-US" dirty="0"/>
              <a:t> since 2000, when the state shifted to a system in which all voting is conducted by mail</a:t>
            </a:r>
            <a:r>
              <a:rPr lang="en-US" dirty="0" smtClean="0"/>
              <a:t>.</a:t>
            </a:r>
          </a:p>
          <a:p>
            <a:r>
              <a:rPr lang="en-US" b="1" dirty="0"/>
              <a:t>$10 </a:t>
            </a:r>
            <a:r>
              <a:rPr lang="en-US" dirty="0"/>
              <a:t>amount your vote costs in  each municipality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9" y="1524000"/>
            <a:ext cx="8693461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spending money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5" y="152400"/>
            <a:ext cx="853178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5418"/>
            <a:ext cx="8634663" cy="50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52400"/>
            <a:ext cx="8801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the </a:t>
            </a:r>
            <a:r>
              <a:rPr lang="en-US" smtClean="0"/>
              <a:t>money come from?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don’t vote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Vote Doesn’t count</a:t>
            </a:r>
          </a:p>
          <a:p>
            <a:r>
              <a:rPr lang="en-US" dirty="0" smtClean="0"/>
              <a:t>I Don’t feel educated enough</a:t>
            </a:r>
          </a:p>
          <a:p>
            <a:r>
              <a:rPr lang="en-US" dirty="0" smtClean="0"/>
              <a:t>Many are </a:t>
            </a:r>
            <a:r>
              <a:rPr lang="en-US" smtClean="0"/>
              <a:t>kept out</a:t>
            </a:r>
            <a:endParaRPr lang="en-US" dirty="0" smtClean="0"/>
          </a:p>
          <a:p>
            <a:r>
              <a:rPr lang="en-US" dirty="0" smtClean="0"/>
              <a:t>Don’t know how to register or vote</a:t>
            </a:r>
          </a:p>
          <a:p>
            <a:pPr lvl="1"/>
            <a:r>
              <a:rPr lang="en-US" dirty="0" smtClean="0">
                <a:hlinkClick r:id="rId2"/>
              </a:rPr>
              <a:t>http://www.elections.ny.gov/votingregister.html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762500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426207"/>
            <a:ext cx="5320553" cy="3463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582" y="44315"/>
            <a:ext cx="4072218" cy="31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-29082"/>
            <a:ext cx="7186863" cy="68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Special Interest Groups, Lobbyists and PACs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5122" name="Picture 2" descr="http://www.montgomeryschoolsmd.org/schools/blakehs/staff/wagnerm/gr/PACSi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5" y="1946442"/>
            <a:ext cx="5867400" cy="42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55263"/>
              </p:ext>
            </p:extLst>
          </p:nvPr>
        </p:nvGraphicFramePr>
        <p:xfrm>
          <a:off x="228600" y="1590562"/>
          <a:ext cx="6400801" cy="4929398"/>
        </p:xfrm>
        <a:graphic>
          <a:graphicData uri="http://schemas.openxmlformats.org/drawingml/2006/table">
            <a:tbl>
              <a:tblPr/>
              <a:tblGrid>
                <a:gridCol w="4877257"/>
                <a:gridCol w="1523544"/>
              </a:tblGrid>
              <a:tr h="323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Contributor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>
                          <a:effectLst/>
                        </a:rPr>
                        <a:t>Total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 err="1">
                          <a:effectLst/>
                        </a:rPr>
                        <a:t>Paloma</a:t>
                      </a:r>
                      <a:r>
                        <a:rPr lang="en-US" sz="1600" dirty="0">
                          <a:effectLst/>
                        </a:rPr>
                        <a:t> Partners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$21,613,800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 err="1">
                          <a:effectLst/>
                        </a:rPr>
                        <a:t>Pritzker</a:t>
                      </a:r>
                      <a:r>
                        <a:rPr lang="en-US" sz="1600" dirty="0">
                          <a:effectLst/>
                        </a:rPr>
                        <a:t> Group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$16,626,207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</a:rPr>
                        <a:t>Renaissance Technologies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$14,040,200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Saban Capital Group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$12,283,375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Newsweb Corp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$11,016,642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Soros Fund Management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$10,554,093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18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</a:rPr>
                        <a:t>S Daniel Abraham Center for Middle East Peace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$6,008,215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Asana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$6,005,556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</a:rPr>
                        <a:t>Lone Pine Capital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$5,015,300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Carpenters &amp; Joiners Union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$5,005,954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Laborers Union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$4,753,623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DE Shaw Research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>
                          <a:effectLst/>
                        </a:rPr>
                        <a:t>$4,058,757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</a:rPr>
                        <a:t>Plumbers/Pipefitters Union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600" dirty="0">
                          <a:effectLst/>
                        </a:rPr>
                        <a:t>$4,013,894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304800"/>
            <a:ext cx="70104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32740"/>
                </a:solidFill>
                <a:effectLst/>
                <a:latin typeface="Open Sans"/>
                <a:cs typeface="Arial" pitchFamily="34" charset="0"/>
              </a:rPr>
              <a:t>Top Contributors, federal election data for Hillary Clinton, 2016 cycle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  <a:cs typeface="Arial" pitchFamily="34" charset="0"/>
              </a:rPr>
              <a:t>This page shows contributions grouped by contributor to the candidate's campaign committee plus any super PACs or hybrid PACs working on his or her behalf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1676400" y="15906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1676400" y="15906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088071"/>
              </p:ext>
            </p:extLst>
          </p:nvPr>
        </p:nvGraphicFramePr>
        <p:xfrm>
          <a:off x="1371600" y="1676400"/>
          <a:ext cx="6553200" cy="4545248"/>
        </p:xfrm>
        <a:graphic>
          <a:graphicData uri="http://schemas.openxmlformats.org/drawingml/2006/table">
            <a:tbl>
              <a:tblPr/>
              <a:tblGrid>
                <a:gridCol w="4767747"/>
                <a:gridCol w="1785453"/>
              </a:tblGrid>
              <a:tr h="1982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>
                          <a:effectLst/>
                        </a:rPr>
                        <a:t>Contributor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>
                          <a:effectLst/>
                        </a:rPr>
                        <a:t>Total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Renaissance Technologies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$15,511,600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McMahon Ventures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$6,002,700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GH Palmer Assoc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$5,005,400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Mountaire Corp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$2,013,500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Houston Texans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$2,010,800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Cerberus Capital Management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$1,492,560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Electroimpact Inc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$1,005,399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Buckley Muething Capital Management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$1,000,000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Clarium Capital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$1,000,000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Hawaiian Gardens Casino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$1,000,000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Auburn Manor Holding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$705,400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Rhs Investments (Hank Seale)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$500,000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Murray Energy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$302,734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Hamilton Co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>
                          <a:effectLst/>
                        </a:rPr>
                        <a:t>$300,056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GEO Group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US" sz="1400" dirty="0">
                          <a:effectLst/>
                        </a:rPr>
                        <a:t>$281,360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07700"/>
            <a:ext cx="451485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32740"/>
                </a:solidFill>
                <a:effectLst/>
                <a:latin typeface="Open Sans"/>
                <a:cs typeface="Arial" pitchFamily="34" charset="0"/>
              </a:rPr>
              <a:t>Top Contributors, federal election data for Donald Trump, 2016 cycle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  <a:cs typeface="Arial" pitchFamily="34" charset="0"/>
              </a:rPr>
              <a:t>This page shows contributions grouped by contributor to the candidate's campaign committee plus any super PACs or hybrid PACs working on his or her behalf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2038350" y="15906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2038350" y="15906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https://www.amazon.com/Thank-You-Smoking-Aaron-Eckhart/dp/B003MX8RJS/ref=sr_1_1?ie=UTF8&amp;qid=1511279427&amp;sr=8-1&amp;keywords=thank+you+for+smoking+movie&amp;dpID=51YIJHcaPFL&amp;preST=_SY300_QL70_&amp;</a:t>
            </a:r>
            <a:r>
              <a:rPr lang="en-US" smtClean="0">
                <a:hlinkClick r:id="rId2"/>
              </a:rPr>
              <a:t>dpSrc=srch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Lobbyists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4109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www.youtube.com/watch?v=CHiicN0Kg10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7" y="3789218"/>
            <a:ext cx="3650537" cy="27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pbseduelectioncentral.com/we-the-voters.html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5426"/>
            <a:ext cx="3955300" cy="188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5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1524000"/>
            <a:ext cx="67818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9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http://fortune.com/2016/12/09/hillary-clinton-donald-trump-campaign-spending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/>
              <a:t>time voters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wethevoters.com/film/first-time-voters</a:t>
            </a:r>
            <a:endParaRPr lang="en-US" dirty="0" smtClean="0"/>
          </a:p>
          <a:p>
            <a:r>
              <a:rPr lang="en-US" dirty="0" smtClean="0"/>
              <a:t>So you think you can vote.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pbseduelectioncentral.com/we-the-voters.html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Should People Be Allowed to Vote Early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Voting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4443"/>
            <a:ext cx="86868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people be allowed to use an absentee ballot without showing a just reason?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091"/>
            <a:ext cx="8229600" cy="1143000"/>
          </a:xfrm>
        </p:spPr>
        <p:txBody>
          <a:bodyPr/>
          <a:lstStyle/>
          <a:p>
            <a:r>
              <a:rPr lang="en-US" dirty="0" smtClean="0"/>
              <a:t>Absentee Voting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421880" cy="57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408"/>
            <a:ext cx="8229600" cy="1143000"/>
          </a:xfrm>
        </p:spPr>
        <p:txBody>
          <a:bodyPr/>
          <a:lstStyle/>
          <a:p>
            <a:r>
              <a:rPr lang="en-US" dirty="0" smtClean="0"/>
              <a:t>Ex Felon Voting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343650" cy="569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7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Should you have to use ID to vote?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366</Words>
  <Application>Microsoft Office PowerPoint</Application>
  <PresentationFormat>On-screen Show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Barriers to Voting</vt:lpstr>
      <vt:lpstr>Why we don’t vote</vt:lpstr>
      <vt:lpstr>Why do we vote?</vt:lpstr>
      <vt:lpstr>Should People Be Allowed to Vote Early</vt:lpstr>
      <vt:lpstr>Early Voting</vt:lpstr>
      <vt:lpstr>Should people be allowed to use an absentee ballot without showing a just reason?</vt:lpstr>
      <vt:lpstr>Absentee Voting</vt:lpstr>
      <vt:lpstr>Ex Felon Voting</vt:lpstr>
      <vt:lpstr>Should you have to use ID to vote?</vt:lpstr>
      <vt:lpstr>Voter ID Laws</vt:lpstr>
      <vt:lpstr>The Cost of Voting</vt:lpstr>
      <vt:lpstr>How much does your vote cost?</vt:lpstr>
      <vt:lpstr>The Cost of Voting</vt:lpstr>
      <vt:lpstr>PowerPoint Presentation</vt:lpstr>
      <vt:lpstr>What are they spending money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Interest Groups, Lobbyists and PACs</vt:lpstr>
      <vt:lpstr>PowerPoint Presentation</vt:lpstr>
      <vt:lpstr>PowerPoint Presentation</vt:lpstr>
      <vt:lpstr>Thank You for Smoking</vt:lpstr>
      <vt:lpstr>Lobbyists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Voting</dc:title>
  <dc:creator>wcsd</dc:creator>
  <cp:lastModifiedBy>wcsd</cp:lastModifiedBy>
  <cp:revision>19</cp:revision>
  <dcterms:created xsi:type="dcterms:W3CDTF">2017-11-15T16:49:52Z</dcterms:created>
  <dcterms:modified xsi:type="dcterms:W3CDTF">2017-11-21T18:14:14Z</dcterms:modified>
</cp:coreProperties>
</file>