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257" r:id="rId3"/>
    <p:sldId id="269" r:id="rId4"/>
    <p:sldId id="270" r:id="rId5"/>
    <p:sldId id="265" r:id="rId6"/>
    <p:sldId id="277" r:id="rId7"/>
    <p:sldId id="260" r:id="rId8"/>
    <p:sldId id="261" r:id="rId9"/>
    <p:sldId id="281" r:id="rId10"/>
    <p:sldId id="274" r:id="rId11"/>
    <p:sldId id="283" r:id="rId12"/>
    <p:sldId id="284" r:id="rId13"/>
    <p:sldId id="285" r:id="rId14"/>
    <p:sldId id="266" r:id="rId15"/>
    <p:sldId id="286" r:id="rId16"/>
    <p:sldId id="287" r:id="rId17"/>
    <p:sldId id="288" r:id="rId18"/>
    <p:sldId id="272" r:id="rId19"/>
    <p:sldId id="280" r:id="rId20"/>
    <p:sldId id="279" r:id="rId21"/>
    <p:sldId id="262" r:id="rId22"/>
    <p:sldId id="282" r:id="rId23"/>
    <p:sldId id="263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1971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8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30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489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73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47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68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19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3058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1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8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4936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8136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3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44212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9305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8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4AFF1-CB35-4F5C-9A85-372186F0363F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8AB7C-5FF6-4CA5-812C-2D570CBD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  <p:sldLayoutId id="214748385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PIG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9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Election Funding I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allow corporations and special interest groups to donate 5000 to campaigns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allow corporations to donate unlimited funds to aid in campaigns but I cannot coordinate with the campaign and I must disclose who my donors are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allow corporations and special interest groups to donate unlimited amounts of money anonymously.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10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Special Interest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-Special interest groups aid democracy by giving individuals more of a voice in government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True or False - Special </a:t>
            </a:r>
            <a:r>
              <a:rPr lang="en-US" dirty="0" smtClean="0"/>
              <a:t>interest groups hurt democracy by giving small groups too much power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person who works for a special interest groups is called a  _________________________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cares more about what government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an interest group or a political party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cares more about </a:t>
            </a:r>
            <a:r>
              <a:rPr lang="en-US" dirty="0" smtClean="0">
                <a:solidFill>
                  <a:srgbClr val="FF0000"/>
                </a:solidFill>
              </a:rPr>
              <a:t>who takes part </a:t>
            </a:r>
            <a:r>
              <a:rPr lang="en-US" dirty="0" smtClean="0"/>
              <a:t>in government a political party or an interest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 I economic, ideological, public interest,  single interest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NAACP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Chamber of Commerce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Greenpeace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8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8572"/>
            <a:ext cx="6035040" cy="1293028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Round </a:t>
            </a:r>
            <a:r>
              <a:rPr lang="en-US" sz="2800" dirty="0" smtClean="0">
                <a:solidFill>
                  <a:srgbClr val="00B050"/>
                </a:solidFill>
              </a:rPr>
              <a:t>11</a:t>
            </a: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3000" b="1" dirty="0" smtClean="0">
                <a:solidFill>
                  <a:schemeClr val="accent1"/>
                </a:solidFill>
                <a:latin typeface="Copperplate Gothic Bold" pitchFamily="34" charset="0"/>
              </a:rPr>
              <a:t>Special Interest groups</a:t>
            </a:r>
            <a:br>
              <a:rPr lang="en-US" sz="3000" b="1" dirty="0" smtClean="0">
                <a:solidFill>
                  <a:schemeClr val="accent1"/>
                </a:solidFill>
                <a:latin typeface="Copperplate Gothic Bold" pitchFamily="34" charset="0"/>
              </a:rPr>
            </a:br>
            <a:r>
              <a:rPr lang="en-US" sz="3000" b="1" dirty="0" smtClean="0">
                <a:solidFill>
                  <a:schemeClr val="accent1"/>
                </a:solidFill>
                <a:latin typeface="Copperplate Gothic Bold" pitchFamily="34" charset="0"/>
              </a:rPr>
              <a:t> Tactics</a:t>
            </a:r>
            <a:endParaRPr lang="en-US" sz="3000" b="1" dirty="0">
              <a:solidFill>
                <a:schemeClr val="accent1"/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447800"/>
            <a:ext cx="7955280" cy="48158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am the terms for </a:t>
            </a:r>
            <a:r>
              <a:rPr lang="en-US" alt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techniques used to influence opinions, emotions, attitudes or behavior.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am the technique used to influence people by convincing them that everyone else is doing it and so should you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am the opposite… I am the technique used to influence people by convincing you are special because you know better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I am one of the most popular techniques I only give you one side of the issue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am another very popular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techniques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associate my opponent with a negative image by using loaded words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58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4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295400"/>
            <a:ext cx="7955280" cy="496824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Roads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All three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Schools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State and local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Prisons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All Three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Law Enforcement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All three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Food and Drug Safety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Federal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Amending the Constitution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Elections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Interstate trade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Federal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Garbage Collection</a:t>
            </a:r>
          </a:p>
          <a:p>
            <a:pPr lvl="1"/>
            <a:r>
              <a:rPr lang="en-US" dirty="0" smtClean="0"/>
              <a:t>Local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Round 1</a:t>
            </a:r>
            <a:br>
              <a:rPr lang="en-US" sz="2400" dirty="0">
                <a:solidFill>
                  <a:srgbClr val="00B05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Federal(Expressed), State(reserved), or Local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	(or any combination – (concurrent)</a:t>
            </a:r>
            <a:r>
              <a:rPr lang="en-US" sz="2400" dirty="0"/>
              <a:t>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764373"/>
            <a:ext cx="7578090" cy="129302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Round </a:t>
            </a:r>
            <a:r>
              <a:rPr lang="en-US" sz="2000" dirty="0" smtClean="0">
                <a:solidFill>
                  <a:srgbClr val="00B050"/>
                </a:solidFill>
              </a:rPr>
              <a:t>2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 smtClean="0"/>
              <a:t>What are the responsibilities of the branches of the Federal Government </a:t>
            </a:r>
            <a:br>
              <a:rPr lang="en-US" sz="2000" dirty="0" smtClean="0"/>
            </a:br>
            <a:r>
              <a:rPr lang="en-US" sz="2000" dirty="0" smtClean="0"/>
              <a:t>Who Can….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3600449" cy="4648199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Determine if a law is constitutional;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Judicial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Declare War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Congress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Regulate Trade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Legislative/Congress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Recommend Legislation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Legislative/Congress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Veto a Bill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Executive/President</a:t>
            </a:r>
            <a:endParaRPr lang="en-US" dirty="0" smtClean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Sign Treaties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Executive/President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Appoint Ambassadors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dirty="0">
                <a:solidFill>
                  <a:srgbClr val="C00000"/>
                </a:solidFill>
              </a:rPr>
              <a:t>Executive/President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Pardon Criminals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dirty="0">
                <a:solidFill>
                  <a:srgbClr val="C00000"/>
                </a:solidFill>
              </a:rPr>
              <a:t>Executive/President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53000" y="2057401"/>
            <a:ext cx="3810000" cy="4571999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9"/>
            </a:pPr>
            <a:r>
              <a:rPr lang="en-US" sz="1800" dirty="0"/>
              <a:t>Write and Pass </a:t>
            </a:r>
            <a:r>
              <a:rPr lang="en-US" sz="1800" dirty="0" smtClean="0"/>
              <a:t>Laws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Legislative/Congress</a:t>
            </a:r>
            <a:endParaRPr lang="en-US" sz="1400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/>
              <a:t>Make </a:t>
            </a:r>
            <a:r>
              <a:rPr lang="en-US" sz="1800" dirty="0" smtClean="0"/>
              <a:t>Money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Legislative/Congress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 smtClean="0"/>
              <a:t>Oversee the operation of all federal courts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Judicial</a:t>
            </a:r>
            <a:endParaRPr lang="en-US" sz="1400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/>
              <a:t>Send Troops </a:t>
            </a:r>
            <a:r>
              <a:rPr lang="en-US" sz="1800" dirty="0" smtClean="0"/>
              <a:t>Overseas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Executive</a:t>
            </a:r>
            <a:endParaRPr lang="en-US" sz="1400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/>
              <a:t>Impeach the </a:t>
            </a:r>
            <a:r>
              <a:rPr lang="en-US" sz="1800" dirty="0" smtClean="0"/>
              <a:t>President</a:t>
            </a:r>
          </a:p>
          <a:p>
            <a:pPr lvl="1"/>
            <a:r>
              <a:rPr lang="en-US" sz="1400" dirty="0" smtClean="0">
                <a:solidFill>
                  <a:srgbClr val="C00000"/>
                </a:solidFill>
              </a:rPr>
              <a:t>Legislative/Congress</a:t>
            </a:r>
            <a:endParaRPr lang="en-US" sz="1400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 smtClean="0"/>
              <a:t>Control Federal Taxes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Legislative/Congress</a:t>
            </a:r>
          </a:p>
          <a:p>
            <a:pPr marL="800100" lvl="1" indent="-342900">
              <a:buFont typeface="+mj-lt"/>
              <a:buAutoNum type="arabicPeriod" startAt="9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 startAt="9"/>
            </a:pPr>
            <a:endParaRPr lang="en-US" sz="14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84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9280"/>
            <a:ext cx="6377940" cy="1293028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3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Who is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12308"/>
            <a:ext cx="7955280" cy="5545692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Serves for 4 Years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President/executive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Serves for 6 Years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Senator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elected based on population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Congressmen/House of Representatives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remove a president from office.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Senate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appointed and serves for life</a:t>
            </a:r>
            <a:endParaRPr lang="en-US" dirty="0" smtClean="0">
              <a:solidFill>
                <a:schemeClr val="accent1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Supreme Court Justice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Has a Cabinet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President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Interprets if a law is constitutional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Supreme Courte Justice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Draft and Pass Laws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Congress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Oversee the department of education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Executive/President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Oversees the physical land in the United states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Executive/president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According to the constitution, has the most power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Senate</a:t>
            </a:r>
          </a:p>
        </p:txBody>
      </p:sp>
    </p:spTree>
    <p:extLst>
      <p:ext uri="{BB962C8B-B14F-4D97-AF65-F5344CB8AC3E}">
        <p14:creationId xmlns:p14="http://schemas.microsoft.com/office/powerpoint/2010/main" val="95330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4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/>
              <a:t>Which  House of the Legislature/congress is: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people’s house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House of Representatives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Based on population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House of Representatives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Decides to impeach a president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House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considered the most powerful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Senate	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Proposes most laws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House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Confirms presidential appointments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Senate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remove a president from office once the other house decides to impeach.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Senate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5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Federalism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term that referrers to the sharing of power between the federal government and the states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Federalism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clause that says 50 states can’t make laws that go against the U.S.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Constitution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Supremacy Clause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powers held by the federal government under this system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powers reserved by the states under this system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Reserved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powers that are shared between the federal government and the states under this system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Concurrent</a:t>
            </a:r>
            <a:endParaRPr lang="en-US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129302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Round </a:t>
            </a:r>
            <a:r>
              <a:rPr lang="en-US" sz="2800" dirty="0" smtClean="0">
                <a:solidFill>
                  <a:srgbClr val="00B050"/>
                </a:solidFill>
              </a:rPr>
              <a:t>6</a:t>
            </a:r>
            <a:br>
              <a:rPr lang="en-US" sz="2800" dirty="0" smtClean="0">
                <a:solidFill>
                  <a:srgbClr val="00B050"/>
                </a:solidFill>
              </a:rPr>
            </a:br>
            <a:r>
              <a:rPr lang="en-US" sz="2800" dirty="0" smtClean="0"/>
              <a:t>Bill of rights – true or false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524000"/>
            <a:ext cx="7955280" cy="4739640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am the branch of government that determines what the bill of rights means?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Judicial</a:t>
            </a:r>
          </a:p>
          <a:p>
            <a:r>
              <a:rPr lang="en-US" dirty="0" smtClean="0"/>
              <a:t>Under the first amendment we can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Burn the American flag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Teach religion in schools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Say racist and hateful things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Curse in a public forum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Require students to say a prayer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Use vulgar language in school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Use government funds to pay religious school teachers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Raise kids without education claiming religious freedom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Print any political position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Disclose government secret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May sue the government for wrong doing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6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B050"/>
                </a:solidFill>
              </a:rPr>
              <a:t>Round 1</a:t>
            </a:r>
            <a:br>
              <a:rPr lang="en-US" sz="3100" dirty="0" smtClean="0">
                <a:solidFill>
                  <a:srgbClr val="00B050"/>
                </a:solidFill>
              </a:rPr>
            </a:br>
            <a:r>
              <a:rPr lang="en-US" sz="3100" dirty="0" smtClean="0">
                <a:solidFill>
                  <a:srgbClr val="C00000"/>
                </a:solidFill>
              </a:rPr>
              <a:t>Federal(Expressed), State(reserved), or Local</a:t>
            </a:r>
            <a:br>
              <a:rPr lang="en-US" sz="3100" dirty="0" smtClean="0">
                <a:solidFill>
                  <a:srgbClr val="C00000"/>
                </a:solidFill>
              </a:rPr>
            </a:br>
            <a:r>
              <a:rPr lang="en-US" sz="3100" dirty="0">
                <a:solidFill>
                  <a:srgbClr val="C00000"/>
                </a:solidFill>
              </a:rPr>
              <a:t>	</a:t>
            </a:r>
            <a:r>
              <a:rPr lang="en-US" sz="3100" dirty="0" smtClean="0">
                <a:solidFill>
                  <a:srgbClr val="C00000"/>
                </a:solidFill>
              </a:rPr>
              <a:t>(or any combination – (concurrent)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Roads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Schools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Prisons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Law Enforcement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Food and Drug Safety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Ratifying the constitution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Elections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Interstate </a:t>
            </a:r>
            <a:r>
              <a:rPr lang="en-US" dirty="0" smtClean="0"/>
              <a:t>Trade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6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046" y="76200"/>
            <a:ext cx="6377940" cy="1293028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7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Bill of Rights 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752601"/>
            <a:ext cx="795528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Amendments 4-8 preserve the rights of the accused.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in to search premises, according to the Bill of Rights  law enforcement must: Show Probable cause and get a warrant from a judge.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False.  You don’t have to testify against yourself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double jeopardy means If acquitted, you cannot be tried for the same crime twice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Sitting in jail awaiting trial for years on end is a violation of your right to this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Speedy trial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have a right to this kind of jury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Fair and impartial jury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if  you cannot afford an attorney one one should be provided by the court free of charge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High School student Lisa was accused of shoplifting a pair of $20 sunglasses.  The judge set her bail at 100,000.  Is a violation of which right.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No excessive bail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Solitary confinement for years on end is considered a violation of your right to no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cruel and unusual punishment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8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Elections True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All states require Identification to vote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Voter ID laws stop the most common forms of voter fraud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False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Voter ID laws discriminate against the poor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Early voting and absentee ballots are proven ways to get disenfranchised voters to the polls.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Absentee balloting, early voting and fewer ID laws benefit the Democrats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True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8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9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Election Funding I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allow corporations and special interest groups to donate 5000 to campaigns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PAC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allow corporations to donate unlimited funds to aid in campaigns but I cannot coordinate with the campaign and I must disclose who my donors are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Super PAC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allow corporations and special interest groups to donate unlimited amounts of money anonymously.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Dark Money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121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10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Special Interest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-Special interest groups aid democracy by giving individuals more of a voice in government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True or False - Special </a:t>
            </a:r>
            <a:r>
              <a:rPr lang="en-US" dirty="0" smtClean="0"/>
              <a:t>interest groups hurt democracy by giving small groups too much power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person who works for a special interest groups is called a  	</a:t>
            </a:r>
            <a:r>
              <a:rPr lang="en-US" dirty="0" smtClean="0">
                <a:solidFill>
                  <a:srgbClr val="FF0000"/>
                </a:solidFill>
              </a:rPr>
              <a:t>Lobbyist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cares more about what government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an interest group or a political party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Interest Group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cares more about </a:t>
            </a:r>
            <a:r>
              <a:rPr lang="en-US" dirty="0" smtClean="0">
                <a:solidFill>
                  <a:srgbClr val="FF0000"/>
                </a:solidFill>
              </a:rPr>
              <a:t>who takes part </a:t>
            </a:r>
            <a:r>
              <a:rPr lang="en-US" dirty="0" smtClean="0"/>
              <a:t>in government a political party or an interest group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Political Party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Am I economic, ideological, public interest,  single interest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NAACP - </a:t>
            </a:r>
            <a:r>
              <a:rPr lang="en-US" dirty="0" smtClean="0">
                <a:solidFill>
                  <a:srgbClr val="FF0000"/>
                </a:solidFill>
              </a:rPr>
              <a:t>Ideological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Chamber of Commerce </a:t>
            </a:r>
            <a:r>
              <a:rPr lang="en-US" dirty="0" smtClean="0">
                <a:solidFill>
                  <a:srgbClr val="FF0000"/>
                </a:solidFill>
              </a:rPr>
              <a:t>- Economic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Greenpeace – </a:t>
            </a:r>
            <a:r>
              <a:rPr lang="en-US" dirty="0" smtClean="0">
                <a:solidFill>
                  <a:srgbClr val="FF0000"/>
                </a:solidFill>
              </a:rPr>
              <a:t>public interest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NRA – </a:t>
            </a:r>
            <a:r>
              <a:rPr lang="en-US" dirty="0" smtClean="0">
                <a:solidFill>
                  <a:srgbClr val="FF0000"/>
                </a:solidFill>
              </a:rPr>
              <a:t>single interest</a:t>
            </a:r>
            <a:endParaRPr lang="en-US" dirty="0">
              <a:solidFill>
                <a:srgbClr val="FF0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532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78572"/>
            <a:ext cx="6035040" cy="1293028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Round </a:t>
            </a:r>
            <a:r>
              <a:rPr lang="en-US" sz="2800" dirty="0" smtClean="0">
                <a:solidFill>
                  <a:srgbClr val="00B050"/>
                </a:solidFill>
              </a:rPr>
              <a:t>11</a:t>
            </a: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3000" b="1" dirty="0" smtClean="0">
                <a:solidFill>
                  <a:schemeClr val="accent1"/>
                </a:solidFill>
                <a:latin typeface="Copperplate Gothic Bold" pitchFamily="34" charset="0"/>
              </a:rPr>
              <a:t>Special Interest groups</a:t>
            </a:r>
            <a:br>
              <a:rPr lang="en-US" sz="3000" b="1" dirty="0" smtClean="0">
                <a:solidFill>
                  <a:schemeClr val="accent1"/>
                </a:solidFill>
                <a:latin typeface="Copperplate Gothic Bold" pitchFamily="34" charset="0"/>
              </a:rPr>
            </a:br>
            <a:r>
              <a:rPr lang="en-US" sz="3000" b="1" dirty="0" smtClean="0">
                <a:solidFill>
                  <a:schemeClr val="accent1"/>
                </a:solidFill>
                <a:latin typeface="Copperplate Gothic Bold" pitchFamily="34" charset="0"/>
              </a:rPr>
              <a:t> Tactics</a:t>
            </a:r>
            <a:endParaRPr lang="en-US" sz="3000" b="1" dirty="0">
              <a:solidFill>
                <a:schemeClr val="accent1"/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447800"/>
            <a:ext cx="7955280" cy="48158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am the terms for </a:t>
            </a:r>
            <a:r>
              <a:rPr lang="en-US" alt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techniques used to influence opinions, emotions, attitudes or behavior.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Propaganda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am the technique used to influence people by convincing them that everyone else is doing it and so should you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Bandwagon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am the opposite… I am the technique used to influence people by convincing you are special because you know better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Snob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I am one of the most popular techniques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only give you one side of the issue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Card Stacking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am another very popular techniques used today I associate my opponent with a negative image by using loaded words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Stereotyping, Name Calling</a:t>
            </a:r>
            <a:endParaRPr lang="en-US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5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764373"/>
            <a:ext cx="7578090" cy="129302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Round </a:t>
            </a:r>
            <a:r>
              <a:rPr lang="en-US" sz="2000" dirty="0" smtClean="0">
                <a:solidFill>
                  <a:srgbClr val="00B050"/>
                </a:solidFill>
              </a:rPr>
              <a:t>2</a:t>
            </a:r>
            <a:r>
              <a:rPr lang="en-US" sz="2000" dirty="0">
                <a:solidFill>
                  <a:srgbClr val="00B050"/>
                </a:solidFill>
              </a:rPr>
              <a:t/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 smtClean="0"/>
              <a:t>What are the responsibilities of the branches of the Federal Government </a:t>
            </a:r>
            <a:br>
              <a:rPr lang="en-US" sz="2000" dirty="0" smtClean="0"/>
            </a:br>
            <a:r>
              <a:rPr lang="en-US" sz="2000" dirty="0" smtClean="0"/>
              <a:t>Who Can….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3600449" cy="4648199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Determine if a law is constitutional;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Declare War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Regulate Trade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Recommend Legislation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Veto </a:t>
            </a:r>
            <a:r>
              <a:rPr lang="en-US" dirty="0"/>
              <a:t>a Bill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Sign Treaties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Appoint Ambassadors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Pardon Criminals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53000" y="2057401"/>
            <a:ext cx="3810000" cy="4571999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9"/>
            </a:pPr>
            <a:r>
              <a:rPr lang="en-US" sz="1800" dirty="0"/>
              <a:t>Write and Pass </a:t>
            </a:r>
            <a:r>
              <a:rPr lang="en-US" sz="1800" dirty="0" smtClean="0"/>
              <a:t>Laws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 smtClean="0"/>
              <a:t>Make Money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 smtClean="0"/>
              <a:t>Oversee the operation of all federal courts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 smtClean="0"/>
              <a:t>Send </a:t>
            </a:r>
            <a:r>
              <a:rPr lang="en-US" sz="1800" dirty="0"/>
              <a:t>Troops </a:t>
            </a:r>
            <a:r>
              <a:rPr lang="en-US" sz="1800" dirty="0" smtClean="0"/>
              <a:t>Overseas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 smtClean="0"/>
              <a:t>Impeach </a:t>
            </a:r>
            <a:r>
              <a:rPr lang="en-US" sz="1800" dirty="0"/>
              <a:t>the </a:t>
            </a:r>
            <a:r>
              <a:rPr lang="en-US" sz="1800" dirty="0" smtClean="0"/>
              <a:t>President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sz="1800" dirty="0" smtClean="0"/>
              <a:t>Control Federal Taxes</a:t>
            </a:r>
          </a:p>
          <a:p>
            <a:pPr marL="800100" lvl="1" indent="-342900">
              <a:buFont typeface="+mj-lt"/>
              <a:buAutoNum type="arabicPeriod" startAt="9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 startAt="9"/>
            </a:pPr>
            <a:endParaRPr lang="en-US" sz="14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753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3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Who is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955280" cy="406908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Serves for 4 Years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Serves for 6 Years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elected based on population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remove a president from office.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appointed and serves for life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Has a Cabinet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Interprets if a law is constitutional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Draft and Pass Laws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Oversee the department of education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Oversees the physical land in the United states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According to the constitution, has the most power</a:t>
            </a:r>
          </a:p>
        </p:txBody>
      </p:sp>
    </p:spTree>
    <p:extLst>
      <p:ext uri="{BB962C8B-B14F-4D97-AF65-F5344CB8AC3E}">
        <p14:creationId xmlns:p14="http://schemas.microsoft.com/office/powerpoint/2010/main" val="42359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4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Which  House of the Legislature/congress is: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people’s house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Based on population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Decides to impeach a president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considered the most powerful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Proposes most laws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Confirms presidential appointments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remove a president from office once the other house decides to impeach.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2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5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Federalism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term that referrers to the sharing of power between the federal government and the states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clause that says 50 states can’t make laws that go against the U.S.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Constitution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powers held by the federal government under this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powers reserved by the states under this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am the powers that are shared between the federal government and the states under this system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129302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Round </a:t>
            </a:r>
            <a:r>
              <a:rPr lang="en-US" sz="2800" dirty="0" smtClean="0">
                <a:solidFill>
                  <a:srgbClr val="00B050"/>
                </a:solidFill>
              </a:rPr>
              <a:t>6</a:t>
            </a:r>
            <a:r>
              <a:rPr lang="en-US" sz="2800" dirty="0">
                <a:solidFill>
                  <a:srgbClr val="00B050"/>
                </a:solidFill>
              </a:rPr>
              <a:t/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 smtClean="0"/>
              <a:t>Bill of rights – true or false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524000"/>
            <a:ext cx="7955280" cy="473964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am the branch of government that determines what the bill of rights means?</a:t>
            </a:r>
          </a:p>
          <a:p>
            <a:r>
              <a:rPr lang="en-US" dirty="0" smtClean="0"/>
              <a:t>Under the first amendment we can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Burn the American flag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Teach religion in schools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Say racist and hateful things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Curse in a public forum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Require students to say a prayer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Use vulgar language in school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Use government funds to pay religious school teachers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Raise kids without education claiming religious freedom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Print any political position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Disclose government secrets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May sue the government for wrong doing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6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046" y="76200"/>
            <a:ext cx="6377940" cy="1293028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7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Bill of Rights 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752601"/>
            <a:ext cx="795528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Amendments 4-8 preserve the rights of the accused.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in to search premises, according to the Bill of Rights  law enforcement must: Show Probable cause and get a warrant from a judge.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False.  You don’t have to testify against yourself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double jeopardy means If acquitted, you cannot be tried for the same crime twice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Sitting in jail awaiting trial for years on end is a violation of your right to this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 have a right to this kind of jury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True or false if  you cannot afford an attorney one one should be provided by the court free of charge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High School student Lisa was accused of shoplifting a pair of $20 sunglasses.  The judge set her bail at 100,000.  Is a violation of which right.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Solitary confinement for years on end is considered a violation of your right to no</a:t>
            </a:r>
          </a:p>
        </p:txBody>
      </p:sp>
    </p:spTree>
    <p:extLst>
      <p:ext uri="{BB962C8B-B14F-4D97-AF65-F5344CB8AC3E}">
        <p14:creationId xmlns:p14="http://schemas.microsoft.com/office/powerpoint/2010/main" val="334731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Round </a:t>
            </a:r>
            <a:r>
              <a:rPr lang="en-US" dirty="0" smtClean="0">
                <a:solidFill>
                  <a:srgbClr val="00B050"/>
                </a:solidFill>
              </a:rPr>
              <a:t>8</a:t>
            </a:r>
            <a:r>
              <a:rPr lang="en-US" dirty="0">
                <a:solidFill>
                  <a:srgbClr val="00B050"/>
                </a:solidFill>
              </a:rPr>
              <a:t/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 smtClean="0"/>
              <a:t>Elections True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All states require Identification to vote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Voter ID laws stop the most common forms of voter fraud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Voter ID laws discriminate against the poor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Absentee </a:t>
            </a:r>
            <a:r>
              <a:rPr lang="en-US" dirty="0" smtClean="0"/>
              <a:t>balloting, early voting and fewer ID laws benefit the democrats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4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1940</TotalTime>
  <Words>1536</Words>
  <Application>Microsoft Office PowerPoint</Application>
  <PresentationFormat>On-screen Show (4:3)</PresentationFormat>
  <Paragraphs>295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Vapor Trail</vt:lpstr>
      <vt:lpstr>PIG Review</vt:lpstr>
      <vt:lpstr>Round 1 Federal(Expressed), State(reserved), or Local  (or any combination – (concurrent))   </vt:lpstr>
      <vt:lpstr>Round 2 What are the responsibilities of the branches of the Federal Government  Who Can….</vt:lpstr>
      <vt:lpstr>Round 3 Who is it</vt:lpstr>
      <vt:lpstr>Round 4 Which  House of the Legislature/congress is: </vt:lpstr>
      <vt:lpstr>Round 5 Federalism</vt:lpstr>
      <vt:lpstr>Round 6 Bill of rights – true or false</vt:lpstr>
      <vt:lpstr>Round 7 Bill of Rights I </vt:lpstr>
      <vt:lpstr>Round 8 Elections True False</vt:lpstr>
      <vt:lpstr>Round 9 Election Funding I Am</vt:lpstr>
      <vt:lpstr>Round 10 Special Interest Groups</vt:lpstr>
      <vt:lpstr>Round 11 Special Interest groups  Tactics</vt:lpstr>
      <vt:lpstr>Answers</vt:lpstr>
      <vt:lpstr>Round 1 Federal(Expressed), State(reserved), or Local  (or any combination – (concurrent))  </vt:lpstr>
      <vt:lpstr>Round 2 What are the responsibilities of the branches of the Federal Government  Who Can….</vt:lpstr>
      <vt:lpstr>Round 3 Who is it</vt:lpstr>
      <vt:lpstr>Round 4 Which  House of the Legislature/congress is: </vt:lpstr>
      <vt:lpstr>Round 5 Federalism </vt:lpstr>
      <vt:lpstr>Round 6 Bill of rights – true or false</vt:lpstr>
      <vt:lpstr>Round 7 Bill of Rights I </vt:lpstr>
      <vt:lpstr>Round 8 Elections True False</vt:lpstr>
      <vt:lpstr>Round 9 Election Funding I Am</vt:lpstr>
      <vt:lpstr>Round 10 Special Interest Groups</vt:lpstr>
      <vt:lpstr>Round 11 Special Interest groups  Tactics</vt:lpstr>
    </vt:vector>
  </TitlesOfParts>
  <Company>WCSD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 Review</dc:title>
  <dc:creator>wcsd</dc:creator>
  <cp:lastModifiedBy>wcsd</cp:lastModifiedBy>
  <cp:revision>65</cp:revision>
  <dcterms:created xsi:type="dcterms:W3CDTF">2018-01-12T16:15:45Z</dcterms:created>
  <dcterms:modified xsi:type="dcterms:W3CDTF">2018-01-18T18:14:29Z</dcterms:modified>
</cp:coreProperties>
</file>