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Roboto Slab" panose="020B0604020202020204" charset="0"/>
      <p:regular r:id="rId15"/>
      <p:bold r:id="rId16"/>
    </p:embeddedFont>
    <p:embeddedFont>
      <p:font typeface="Robot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8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b9f067c6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b9f067c6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b9f067c6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b9f067c6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7729d95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7729d95c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b8ea84f20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b8ea84f20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b809e1925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b809e1925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b809e1925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b809e1925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b809e1925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b809e1925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b809e1925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b809e1925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b809e1925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b809e1925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b9f067c6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b9f067c6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b9f067c6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b9f067c6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8Em8MO3eT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GDWbczEiHb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ny.gov/prevention/tobacco_control/campaign/e-cigarette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ung.org/stop-smoking/smoking-facts/e-cigarettes-and-lung-health.html" TargetMode="External"/><Relationship Id="rId5" Type="http://schemas.openxmlformats.org/officeDocument/2006/relationships/hyperlink" Target="https://www.drugabuse.gov/publications/drugfacts/electronic-cigarettes-e-cigarettes" TargetMode="External"/><Relationship Id="rId4" Type="http://schemas.openxmlformats.org/officeDocument/2006/relationships/hyperlink" Target="https://www.cdc.gov/tobacco/basic_information/e-cigarettes/index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0" y="698625"/>
            <a:ext cx="5783400" cy="97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Vaping &amp; E-Cigarettes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384200" y="2382050"/>
            <a:ext cx="8375700" cy="97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/>
            </a:r>
            <a:br>
              <a:rPr lang="en"/>
            </a:br>
            <a:r>
              <a:rPr lang="en"/>
              <a:t>40% of e-cigarette users aged 18–24 years old had </a:t>
            </a:r>
            <a:r>
              <a:rPr lang="en" u="sng"/>
              <a:t>NEVER BEEN</a:t>
            </a:r>
            <a:r>
              <a:rPr lang="en"/>
              <a:t> regular cigarette smokers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117000" y="430650"/>
            <a:ext cx="89100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45000"/>
              </a:lnSpc>
              <a:spcBef>
                <a:spcPts val="0"/>
              </a:spcBef>
              <a:spcAft>
                <a:spcPts val="1300"/>
              </a:spcAft>
              <a:buNone/>
            </a:pPr>
            <a:r>
              <a:rPr lang="en" sz="2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Electronic Cigarettes </a:t>
            </a:r>
            <a:r>
              <a:rPr lang="en" sz="23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Aren’t</a:t>
            </a:r>
            <a:r>
              <a:rPr lang="en" sz="2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the Best Smoking Cessation Tool.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1"/>
          </p:nvPr>
        </p:nvSpPr>
        <p:spPr>
          <a:xfrm>
            <a:off x="387900" y="1334799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/>
              <a:t>Although they’ve been marketed as an aid to help you quit smoking, e-cigarettes </a:t>
            </a:r>
            <a:r>
              <a:rPr lang="en" sz="3000" u="sng"/>
              <a:t>have not </a:t>
            </a:r>
            <a:r>
              <a:rPr lang="en" sz="3000"/>
              <a:t>received Food and Drug Administration approval as smoking cessation devices.</a:t>
            </a:r>
            <a:endParaRPr sz="3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Youtube Video Links</a:t>
            </a:r>
            <a:endParaRPr/>
          </a:p>
        </p:txBody>
      </p:sp>
      <p:sp>
        <p:nvSpPr>
          <p:cNvPr id="123" name="Google Shape;123;p23"/>
          <p:cNvSpPr txBox="1"/>
          <p:nvPr/>
        </p:nvSpPr>
        <p:spPr>
          <a:xfrm>
            <a:off x="801275" y="1432875"/>
            <a:ext cx="658020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Explosions &amp; Permanent Damage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https://www.youtube.com/watch?v=n8Em8MO3eTo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4"/>
              </a:rPr>
              <a:t>https://www.youtube.com/watch?v=GDWbczEiHbo</a:t>
            </a:r>
            <a:r>
              <a:rPr lang="en" sz="1800"/>
              <a:t> 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387900" y="24457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Resources &amp; Additional Information</a:t>
            </a:r>
            <a:endParaRPr u="sng"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196650" y="874500"/>
            <a:ext cx="8750700" cy="38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i="1"/>
              <a:t>New York Department of Health</a:t>
            </a:r>
            <a:endParaRPr b="1"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https://www.health.ny.gov/prevention/tobacco_control/campaign/e-cigarettes/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i="1"/>
              <a:t>Center for Disease Control </a:t>
            </a:r>
            <a:endParaRPr b="1"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https://www.cdc.gov/tobacco/basic_information/e-cigarettes/index.htm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i="1"/>
              <a:t>National Institute on Drug Abuse</a:t>
            </a:r>
            <a:endParaRPr b="1"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https://www.drugabuse.gov/publications/drugfacts/electronic-cigarettes-e-cigarettes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i="1"/>
              <a:t>American Lung Association</a:t>
            </a:r>
            <a:endParaRPr b="1"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https://www.lung.org/stop-smoking/smoking-facts/e-cigarettes-and-lung-health.html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/>
              <a:t>Aerosols</a:t>
            </a:r>
            <a:r>
              <a:rPr lang="en" sz="3600"/>
              <a:t> </a:t>
            </a:r>
            <a:r>
              <a:rPr lang="en" sz="4800"/>
              <a:t>NOT</a:t>
            </a:r>
            <a:r>
              <a:rPr lang="en"/>
              <a:t> </a:t>
            </a:r>
            <a:r>
              <a:rPr lang="en" sz="3600"/>
              <a:t>water vapors….</a:t>
            </a:r>
            <a:endParaRPr sz="3600"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289900" y="1264475"/>
            <a:ext cx="8368200" cy="37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/>
              <a:t>Chemicals are heated producing fumes and aerosols.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/>
              <a:t>JUUL e-liquid is contained in small pods, with each pod containing the nicotine equivalent of a pack of 20 cigarettes!</a:t>
            </a:r>
            <a:endParaRPr sz="6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/>
              <a:t>Nicotine is highly addictive to under developed brains.</a:t>
            </a: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★"/>
            </a:pPr>
            <a:r>
              <a:rPr lang="en" sz="2400"/>
              <a:t>Studies show youth can become </a:t>
            </a:r>
            <a:r>
              <a:rPr lang="en" sz="2400" u="sng"/>
              <a:t>nicotine dependent</a:t>
            </a:r>
            <a:r>
              <a:rPr lang="en" sz="2400"/>
              <a:t> after only one or two exposures!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Nicotine is highly addictive...</a:t>
            </a:r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143600" y="1275525"/>
            <a:ext cx="8844300" cy="3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Nicotine can impair adolescent and young adult brains, which develop until about the age of 25.</a:t>
            </a:r>
            <a:endParaRPr sz="25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500"/>
              <a:t>Brain exposure to nicotine in young people can lower impulse control, lead to mood disorders, disrupt attention and learning, and increase the risk for addiction to other drugs.</a:t>
            </a:r>
            <a:endParaRPr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64475" y="635000"/>
            <a:ext cx="8602800" cy="41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Claims that e-cigarette aerosol is harmless water vapor are untrue. Although, the FDA recognizes propylene glycol and vegetable glycerin as safe to </a:t>
            </a:r>
            <a:r>
              <a:rPr lang="en" b="1"/>
              <a:t>ingest</a:t>
            </a:r>
            <a:r>
              <a:rPr lang="en"/>
              <a:t>, they are </a:t>
            </a:r>
            <a:r>
              <a:rPr lang="en" u="sng"/>
              <a:t>not approved</a:t>
            </a:r>
            <a:r>
              <a:rPr lang="en"/>
              <a:t> for inhalation and can cause irritation and other health problems when aerosolized.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E-cigarette aerosol contains ultrafine toxic particles that interfere with the growth and work of the lungs and increase the risk of heart disease, lung cancer, and asthma attacks.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E-liquid ingredients are often unlisted on the bottle or package, and those that do list ingredients may be inaccurate or incomplete. Many youth believe e-liquid is nicotine free, but studies find that is often not the case. Notably, the eliquid used in JUUL always contains nicotine.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Known Chemicals &amp; Metals in Vapes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99450" y="922125"/>
            <a:ext cx="8945100" cy="37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6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aerosol contains: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6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heavy metals such as lead, tin and nickel;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chemicals used for flavoring (buttery) such as </a:t>
            </a:r>
            <a:r>
              <a:rPr lang="en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diacetyl</a:t>
            </a: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that can cause a serious lung disease commonly known as "popcorn lung" 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volatile organic compounds (VOCs) that can cause long-term health effects including cancer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Known Chemicals &amp; Metals in Vapes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198825" y="1319700"/>
            <a:ext cx="8823600" cy="36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6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Many of the chemicals found in cigarette smoke are also found in e-cigarette aerosol. They include: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6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</a:pPr>
            <a:r>
              <a:rPr lang="en" sz="24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formaldehyde</a:t>
            </a: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also found in embalming fluid</a:t>
            </a:r>
            <a:endParaRPr sz="2400" baseline="30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</a:pPr>
            <a:r>
              <a:rPr lang="en" sz="24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cadmium</a:t>
            </a: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used in batteries</a:t>
            </a:r>
            <a:endParaRPr sz="2400" baseline="30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</a:pPr>
            <a:r>
              <a:rPr lang="en" sz="24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benzene</a:t>
            </a: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found in gasoline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</a:pPr>
            <a:r>
              <a:rPr lang="en" sz="24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toluene</a:t>
            </a: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an industrial solvent</a:t>
            </a:r>
            <a:endParaRPr sz="2400" baseline="30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NY Regulations &amp; Laws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187775" y="1368350"/>
            <a:ext cx="8623500" cy="3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Adolescent Tobacco Use Prevention Act</a:t>
            </a:r>
            <a:r>
              <a:rPr lang="en"/>
              <a:t> (ATUPA) prohibits the sale of tobacco products, including e-cigarettes and e-liquids to people under the age of 21.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NYS Clean Indoor Air Act</a:t>
            </a:r>
            <a:r>
              <a:rPr lang="en"/>
              <a:t> prohibits e-cigarette and lit tobacco use in nearly all indoor and certain outdoor public and workplaces, as well as on school grounds and playgrounds.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 the federal level, the FDA has stopped the sale of e-liquid packaging that resembles kid-friendly beverage and food packaging.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ENDS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102300" y="1319100"/>
            <a:ext cx="8939100" cy="37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/>
              <a:t>Electronic Nicotine Delivery Systems</a:t>
            </a:r>
            <a:r>
              <a:rPr lang="en" sz="2400"/>
              <a:t> (ENDS), also called e-cigarettes, personal vaporizers, vape pens, e-cigars, e-hookah, or vaping devices, are products that produce an aerosolized mixture containing flavored liquids and nicotine that is inhaled by the user.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ENDS can resemble traditional tobacco products like cigarettes, cigars, pipes, or common gadgets like flashlights, flash drives, or pens.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Anatomy of an E-Cigarette</a:t>
            </a:r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76850" y="1050150"/>
            <a:ext cx="8772600" cy="35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/>
            </a:r>
            <a:br>
              <a:rPr lang="en"/>
            </a:br>
            <a:r>
              <a:rPr lang="en" sz="2400"/>
              <a:t> Cartridge or reservoir, which holds a liquid solution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 (e-liquid or e- juice) containing varying amounts of</a:t>
            </a:r>
            <a:br>
              <a:rPr lang="en" sz="2400"/>
            </a:br>
            <a:r>
              <a:rPr lang="en" sz="2400"/>
              <a:t>nicotine, flavorings, and other chemicals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/>
            </a:r>
            <a:br>
              <a:rPr lang="en" sz="2400"/>
            </a:br>
            <a:r>
              <a:rPr lang="en" sz="2400"/>
              <a:t> A power source (usually a battery)</a:t>
            </a:r>
            <a:br>
              <a:rPr lang="en" sz="2400"/>
            </a:br>
            <a:r>
              <a:rPr lang="en" sz="2400"/>
              <a:t> The heating element (atomizer)</a:t>
            </a:r>
            <a:br>
              <a:rPr lang="en" sz="2400"/>
            </a:br>
            <a:r>
              <a:rPr lang="en" sz="2400"/>
              <a:t> Mouthpiece used to inhale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661</Words>
  <Application>Microsoft Office PowerPoint</Application>
  <PresentationFormat>On-screen Show (16:9)</PresentationFormat>
  <Paragraphs>55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Roboto Slab</vt:lpstr>
      <vt:lpstr>Roboto</vt:lpstr>
      <vt:lpstr>Marina</vt:lpstr>
      <vt:lpstr>Vaping &amp; E-Cigarettes</vt:lpstr>
      <vt:lpstr>Aerosols NOT water vapors….</vt:lpstr>
      <vt:lpstr>Nicotine is highly addictive...</vt:lpstr>
      <vt:lpstr>PowerPoint Presentation</vt:lpstr>
      <vt:lpstr>Known Chemicals &amp; Metals in Vapes</vt:lpstr>
      <vt:lpstr>Known Chemicals &amp; Metals in Vapes</vt:lpstr>
      <vt:lpstr>Current NY Regulations &amp; Laws</vt:lpstr>
      <vt:lpstr>ENDS</vt:lpstr>
      <vt:lpstr>Anatomy of an E-Cigarette</vt:lpstr>
      <vt:lpstr>Electronic Cigarettes Aren’t the Best Smoking Cessation Tool.</vt:lpstr>
      <vt:lpstr>Youtube Video Links</vt:lpstr>
      <vt:lpstr>Resources &amp; Additional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Vaping &amp; E-Cigarettes</dc:title>
  <dc:creator>BROOKE AXELSON</dc:creator>
  <cp:lastModifiedBy>Windows User</cp:lastModifiedBy>
  <cp:revision>1</cp:revision>
  <dcterms:modified xsi:type="dcterms:W3CDTF">2020-05-20T19:02:48Z</dcterms:modified>
</cp:coreProperties>
</file>