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5"/>
  </p:notesMasterIdLst>
  <p:handoutMasterIdLst>
    <p:handoutMasterId r:id="rId106"/>
  </p:handoutMasterIdLst>
  <p:sldIdLst>
    <p:sldId id="718" r:id="rId2"/>
    <p:sldId id="674" r:id="rId3"/>
    <p:sldId id="675" r:id="rId4"/>
    <p:sldId id="449" r:id="rId5"/>
    <p:sldId id="676" r:id="rId6"/>
    <p:sldId id="475" r:id="rId7"/>
    <p:sldId id="719" r:id="rId8"/>
    <p:sldId id="477" r:id="rId9"/>
    <p:sldId id="720" r:id="rId10"/>
    <p:sldId id="609" r:id="rId11"/>
    <p:sldId id="610" r:id="rId12"/>
    <p:sldId id="479" r:id="rId13"/>
    <p:sldId id="721" r:id="rId14"/>
    <p:sldId id="722" r:id="rId15"/>
    <p:sldId id="723" r:id="rId16"/>
    <p:sldId id="481" r:id="rId17"/>
    <p:sldId id="612" r:id="rId18"/>
    <p:sldId id="613" r:id="rId19"/>
    <p:sldId id="724" r:id="rId20"/>
    <p:sldId id="615" r:id="rId21"/>
    <p:sldId id="616" r:id="rId22"/>
    <p:sldId id="677" r:id="rId23"/>
    <p:sldId id="731" r:id="rId24"/>
    <p:sldId id="521" r:id="rId25"/>
    <p:sldId id="531" r:id="rId26"/>
    <p:sldId id="534" r:id="rId27"/>
    <p:sldId id="725" r:id="rId28"/>
    <p:sldId id="726" r:id="rId29"/>
    <p:sldId id="538" r:id="rId30"/>
    <p:sldId id="678" r:id="rId31"/>
    <p:sldId id="679" r:id="rId32"/>
    <p:sldId id="680" r:id="rId33"/>
    <p:sldId id="681" r:id="rId34"/>
    <p:sldId id="540" r:id="rId35"/>
    <p:sldId id="727" r:id="rId36"/>
    <p:sldId id="585" r:id="rId37"/>
    <p:sldId id="682" r:id="rId38"/>
    <p:sldId id="544" r:id="rId39"/>
    <p:sldId id="545" r:id="rId40"/>
    <p:sldId id="547" r:id="rId41"/>
    <p:sldId id="590" r:id="rId42"/>
    <p:sldId id="683" r:id="rId43"/>
    <p:sldId id="548" r:id="rId44"/>
    <p:sldId id="728" r:id="rId45"/>
    <p:sldId id="684" r:id="rId46"/>
    <p:sldId id="551" r:id="rId47"/>
    <p:sldId id="592" r:id="rId48"/>
    <p:sldId id="729" r:id="rId49"/>
    <p:sldId id="732" r:id="rId50"/>
    <p:sldId id="685" r:id="rId51"/>
    <p:sldId id="686" r:id="rId52"/>
    <p:sldId id="552" r:id="rId53"/>
    <p:sldId id="553" r:id="rId54"/>
    <p:sldId id="668" r:id="rId55"/>
    <p:sldId id="687" r:id="rId56"/>
    <p:sldId id="594" r:id="rId57"/>
    <p:sldId id="730" r:id="rId58"/>
    <p:sldId id="688" r:id="rId59"/>
    <p:sldId id="689" r:id="rId60"/>
    <p:sldId id="690" r:id="rId61"/>
    <p:sldId id="691" r:id="rId62"/>
    <p:sldId id="557" r:id="rId63"/>
    <p:sldId id="558" r:id="rId64"/>
    <p:sldId id="560" r:id="rId65"/>
    <p:sldId id="692" r:id="rId66"/>
    <p:sldId id="693" r:id="rId67"/>
    <p:sldId id="574" r:id="rId68"/>
    <p:sldId id="605" r:id="rId69"/>
    <p:sldId id="575" r:id="rId70"/>
    <p:sldId id="607" r:id="rId71"/>
    <p:sldId id="694" r:id="rId72"/>
    <p:sldId id="606" r:id="rId73"/>
    <p:sldId id="695" r:id="rId74"/>
    <p:sldId id="696" r:id="rId75"/>
    <p:sldId id="697" r:id="rId76"/>
    <p:sldId id="698" r:id="rId77"/>
    <p:sldId id="699" r:id="rId78"/>
    <p:sldId id="628" r:id="rId79"/>
    <p:sldId id="631" r:id="rId80"/>
    <p:sldId id="632" r:id="rId81"/>
    <p:sldId id="633" r:id="rId82"/>
    <p:sldId id="700" r:id="rId83"/>
    <p:sldId id="623" r:id="rId84"/>
    <p:sldId id="624" r:id="rId85"/>
    <p:sldId id="701" r:id="rId86"/>
    <p:sldId id="625" r:id="rId87"/>
    <p:sldId id="636" r:id="rId88"/>
    <p:sldId id="703" r:id="rId89"/>
    <p:sldId id="702" r:id="rId90"/>
    <p:sldId id="638" r:id="rId91"/>
    <p:sldId id="640" r:id="rId92"/>
    <p:sldId id="641" r:id="rId93"/>
    <p:sldId id="644" r:id="rId94"/>
    <p:sldId id="704" r:id="rId95"/>
    <p:sldId id="709" r:id="rId96"/>
    <p:sldId id="714" r:id="rId97"/>
    <p:sldId id="715" r:id="rId98"/>
    <p:sldId id="716" r:id="rId99"/>
    <p:sldId id="710" r:id="rId100"/>
    <p:sldId id="711" r:id="rId101"/>
    <p:sldId id="712" r:id="rId102"/>
    <p:sldId id="717" r:id="rId103"/>
    <p:sldId id="713" r:id="rId104"/>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DA83"/>
    <a:srgbClr val="FFFFC5"/>
    <a:srgbClr val="0066CC"/>
    <a:srgbClr val="CC0000"/>
    <a:srgbClr val="006600"/>
    <a:srgbClr val="990033"/>
    <a:srgbClr val="99CCFF"/>
    <a:srgbClr val="000099"/>
    <a:srgbClr val="F5D78B"/>
    <a:srgbClr val="F3CE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9812" autoAdjust="0"/>
  </p:normalViewPr>
  <p:slideViewPr>
    <p:cSldViewPr>
      <p:cViewPr varScale="1">
        <p:scale>
          <a:sx n="107" d="100"/>
          <a:sy n="107" d="100"/>
        </p:scale>
        <p:origin x="-84" y="-13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Lst>
  </p:outlineViewPr>
  <p:notesTextViewPr>
    <p:cViewPr>
      <p:scale>
        <a:sx n="100" d="100"/>
        <a:sy n="100" d="100"/>
      </p:scale>
      <p:origin x="0" y="0"/>
    </p:cViewPr>
  </p:notesTextViewPr>
  <p:sorterViewPr>
    <p:cViewPr>
      <p:scale>
        <a:sx n="100" d="100"/>
        <a:sy n="100" d="100"/>
      </p:scale>
      <p:origin x="0" y="13020"/>
    </p:cViewPr>
  </p:sorterViewPr>
  <p:notesViewPr>
    <p:cSldViewPr>
      <p:cViewPr>
        <p:scale>
          <a:sx n="75" d="100"/>
          <a:sy n="75" d="100"/>
        </p:scale>
        <p:origin x="-2406" y="-24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13" Type="http://schemas.openxmlformats.org/officeDocument/2006/relationships/slide" Target="slides/slide20.xml"/><Relationship Id="rId18" Type="http://schemas.openxmlformats.org/officeDocument/2006/relationships/slide" Target="slides/slide25.xml"/><Relationship Id="rId26" Type="http://schemas.openxmlformats.org/officeDocument/2006/relationships/slide" Target="slides/slide35.xml"/><Relationship Id="rId39" Type="http://schemas.openxmlformats.org/officeDocument/2006/relationships/slide" Target="slides/slide49.xml"/><Relationship Id="rId21" Type="http://schemas.openxmlformats.org/officeDocument/2006/relationships/slide" Target="slides/slide30.xml"/><Relationship Id="rId34" Type="http://schemas.openxmlformats.org/officeDocument/2006/relationships/slide" Target="slides/slide43.xml"/><Relationship Id="rId42" Type="http://schemas.openxmlformats.org/officeDocument/2006/relationships/slide" Target="slides/slide52.xml"/><Relationship Id="rId47" Type="http://schemas.openxmlformats.org/officeDocument/2006/relationships/slide" Target="slides/slide58.xml"/><Relationship Id="rId50" Type="http://schemas.openxmlformats.org/officeDocument/2006/relationships/slide" Target="slides/slide61.xml"/><Relationship Id="rId55" Type="http://schemas.openxmlformats.org/officeDocument/2006/relationships/slide" Target="slides/slide66.xml"/><Relationship Id="rId63" Type="http://schemas.openxmlformats.org/officeDocument/2006/relationships/slide" Target="slides/slide74.xml"/><Relationship Id="rId68" Type="http://schemas.openxmlformats.org/officeDocument/2006/relationships/slide" Target="slides/slide92.xml"/><Relationship Id="rId7" Type="http://schemas.openxmlformats.org/officeDocument/2006/relationships/slide" Target="slides/slide11.xml"/><Relationship Id="rId2" Type="http://schemas.openxmlformats.org/officeDocument/2006/relationships/slide" Target="slides/slide4.xml"/><Relationship Id="rId16" Type="http://schemas.openxmlformats.org/officeDocument/2006/relationships/slide" Target="slides/slide23.xml"/><Relationship Id="rId29" Type="http://schemas.openxmlformats.org/officeDocument/2006/relationships/slide" Target="slides/slide38.xml"/><Relationship Id="rId1" Type="http://schemas.openxmlformats.org/officeDocument/2006/relationships/slide" Target="slides/slide3.xml"/><Relationship Id="rId6" Type="http://schemas.openxmlformats.org/officeDocument/2006/relationships/slide" Target="slides/slide10.xml"/><Relationship Id="rId11" Type="http://schemas.openxmlformats.org/officeDocument/2006/relationships/slide" Target="slides/slide17.xml"/><Relationship Id="rId24" Type="http://schemas.openxmlformats.org/officeDocument/2006/relationships/slide" Target="slides/slide33.xml"/><Relationship Id="rId32" Type="http://schemas.openxmlformats.org/officeDocument/2006/relationships/slide" Target="slides/slide41.xml"/><Relationship Id="rId37" Type="http://schemas.openxmlformats.org/officeDocument/2006/relationships/slide" Target="slides/slide46.xml"/><Relationship Id="rId40" Type="http://schemas.openxmlformats.org/officeDocument/2006/relationships/slide" Target="slides/slide50.xml"/><Relationship Id="rId45" Type="http://schemas.openxmlformats.org/officeDocument/2006/relationships/slide" Target="slides/slide55.xml"/><Relationship Id="rId53" Type="http://schemas.openxmlformats.org/officeDocument/2006/relationships/slide" Target="slides/slide64.xml"/><Relationship Id="rId58" Type="http://schemas.openxmlformats.org/officeDocument/2006/relationships/slide" Target="slides/slide69.xml"/><Relationship Id="rId66" Type="http://schemas.openxmlformats.org/officeDocument/2006/relationships/slide" Target="slides/slide77.xml"/><Relationship Id="rId5" Type="http://schemas.openxmlformats.org/officeDocument/2006/relationships/slide" Target="slides/slide8.xml"/><Relationship Id="rId15" Type="http://schemas.openxmlformats.org/officeDocument/2006/relationships/slide" Target="slides/slide22.xml"/><Relationship Id="rId23" Type="http://schemas.openxmlformats.org/officeDocument/2006/relationships/slide" Target="slides/slide32.xml"/><Relationship Id="rId28" Type="http://schemas.openxmlformats.org/officeDocument/2006/relationships/slide" Target="slides/slide37.xml"/><Relationship Id="rId36" Type="http://schemas.openxmlformats.org/officeDocument/2006/relationships/slide" Target="slides/slide45.xml"/><Relationship Id="rId49" Type="http://schemas.openxmlformats.org/officeDocument/2006/relationships/slide" Target="slides/slide60.xml"/><Relationship Id="rId57" Type="http://schemas.openxmlformats.org/officeDocument/2006/relationships/slide" Target="slides/slide68.xml"/><Relationship Id="rId61" Type="http://schemas.openxmlformats.org/officeDocument/2006/relationships/slide" Target="slides/slide72.xml"/><Relationship Id="rId10" Type="http://schemas.openxmlformats.org/officeDocument/2006/relationships/slide" Target="slides/slide16.xml"/><Relationship Id="rId19" Type="http://schemas.openxmlformats.org/officeDocument/2006/relationships/slide" Target="slides/slide26.xml"/><Relationship Id="rId31" Type="http://schemas.openxmlformats.org/officeDocument/2006/relationships/slide" Target="slides/slide40.xml"/><Relationship Id="rId44" Type="http://schemas.openxmlformats.org/officeDocument/2006/relationships/slide" Target="slides/slide54.xml"/><Relationship Id="rId52" Type="http://schemas.openxmlformats.org/officeDocument/2006/relationships/slide" Target="slides/slide63.xml"/><Relationship Id="rId60" Type="http://schemas.openxmlformats.org/officeDocument/2006/relationships/slide" Target="slides/slide71.xml"/><Relationship Id="rId65" Type="http://schemas.openxmlformats.org/officeDocument/2006/relationships/slide" Target="slides/slide76.xml"/><Relationship Id="rId4" Type="http://schemas.openxmlformats.org/officeDocument/2006/relationships/slide" Target="slides/slide6.xml"/><Relationship Id="rId9" Type="http://schemas.openxmlformats.org/officeDocument/2006/relationships/slide" Target="slides/slide13.xml"/><Relationship Id="rId14" Type="http://schemas.openxmlformats.org/officeDocument/2006/relationships/slide" Target="slides/slide21.xml"/><Relationship Id="rId22" Type="http://schemas.openxmlformats.org/officeDocument/2006/relationships/slide" Target="slides/slide31.xml"/><Relationship Id="rId27" Type="http://schemas.openxmlformats.org/officeDocument/2006/relationships/slide" Target="slides/slide36.xml"/><Relationship Id="rId30" Type="http://schemas.openxmlformats.org/officeDocument/2006/relationships/slide" Target="slides/slide39.xml"/><Relationship Id="rId35" Type="http://schemas.openxmlformats.org/officeDocument/2006/relationships/slide" Target="slides/slide44.xml"/><Relationship Id="rId43" Type="http://schemas.openxmlformats.org/officeDocument/2006/relationships/slide" Target="slides/slide53.xml"/><Relationship Id="rId48" Type="http://schemas.openxmlformats.org/officeDocument/2006/relationships/slide" Target="slides/slide59.xml"/><Relationship Id="rId56" Type="http://schemas.openxmlformats.org/officeDocument/2006/relationships/slide" Target="slides/slide67.xml"/><Relationship Id="rId64" Type="http://schemas.openxmlformats.org/officeDocument/2006/relationships/slide" Target="slides/slide75.xml"/><Relationship Id="rId69" Type="http://schemas.openxmlformats.org/officeDocument/2006/relationships/slide" Target="slides/slide93.xml"/><Relationship Id="rId8" Type="http://schemas.openxmlformats.org/officeDocument/2006/relationships/slide" Target="slides/slide12.xml"/><Relationship Id="rId51" Type="http://schemas.openxmlformats.org/officeDocument/2006/relationships/slide" Target="slides/slide62.xml"/><Relationship Id="rId3" Type="http://schemas.openxmlformats.org/officeDocument/2006/relationships/slide" Target="slides/slide5.xml"/><Relationship Id="rId12" Type="http://schemas.openxmlformats.org/officeDocument/2006/relationships/slide" Target="slides/slide18.xml"/><Relationship Id="rId17" Type="http://schemas.openxmlformats.org/officeDocument/2006/relationships/slide" Target="slides/slide24.xml"/><Relationship Id="rId25" Type="http://schemas.openxmlformats.org/officeDocument/2006/relationships/slide" Target="slides/slide34.xml"/><Relationship Id="rId33" Type="http://schemas.openxmlformats.org/officeDocument/2006/relationships/slide" Target="slides/slide42.xml"/><Relationship Id="rId38" Type="http://schemas.openxmlformats.org/officeDocument/2006/relationships/slide" Target="slides/slide47.xml"/><Relationship Id="rId46" Type="http://schemas.openxmlformats.org/officeDocument/2006/relationships/slide" Target="slides/slide56.xml"/><Relationship Id="rId59" Type="http://schemas.openxmlformats.org/officeDocument/2006/relationships/slide" Target="slides/slide70.xml"/><Relationship Id="rId67" Type="http://schemas.openxmlformats.org/officeDocument/2006/relationships/slide" Target="slides/slide91.xml"/><Relationship Id="rId20" Type="http://schemas.openxmlformats.org/officeDocument/2006/relationships/slide" Target="slides/slide29.xml"/><Relationship Id="rId41" Type="http://schemas.openxmlformats.org/officeDocument/2006/relationships/slide" Target="slides/slide51.xml"/><Relationship Id="rId54" Type="http://schemas.openxmlformats.org/officeDocument/2006/relationships/slide" Target="slides/slide65.xml"/><Relationship Id="rId62"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570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388938" y="4416510"/>
            <a:ext cx="6310312" cy="418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1" tIns="45130" rIns="91871" bIns="45130" numCol="1" anchor="t" anchorCtr="0" compatLnSpc="1">
            <a:prstTxWarp prst="textNoShape">
              <a:avLst/>
            </a:prstTxWarp>
          </a:bodyPr>
          <a:lstStyle/>
          <a:p>
            <a:pPr lvl="0"/>
            <a:r>
              <a:rPr lang="en-US" altLang="en-US" smtClean="0"/>
              <a:t>Click to edit Master notes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1" name="Rectangle 3"/>
          <p:cNvSpPr>
            <a:spLocks noGrp="1" noRot="1" noChangeAspect="1" noChangeArrowheads="1" noTextEdit="1"/>
          </p:cNvSpPr>
          <p:nvPr>
            <p:ph type="sldImg" idx="2"/>
          </p:nvPr>
        </p:nvSpPr>
        <p:spPr bwMode="auto">
          <a:xfrm>
            <a:off x="1190625" y="703263"/>
            <a:ext cx="4630738" cy="347345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27258481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457200" algn="l" rtl="0" eaLnBrk="0" fontAlgn="base" hangingPunct="0">
      <a:spcBef>
        <a:spcPct val="30000"/>
      </a:spcBef>
      <a:spcAft>
        <a:spcPct val="0"/>
      </a:spcAft>
      <a:defRPr sz="1400" kern="1200">
        <a:solidFill>
          <a:schemeClr val="tx1"/>
        </a:solidFill>
        <a:latin typeface="Arial" charset="0"/>
        <a:ea typeface="+mn-ea"/>
        <a:cs typeface="+mn-cs"/>
      </a:defRPr>
    </a:lvl2pPr>
    <a:lvl3pPr marL="914400" algn="l" rtl="0" eaLnBrk="0" fontAlgn="base" hangingPunct="0">
      <a:spcBef>
        <a:spcPct val="30000"/>
      </a:spcBef>
      <a:spcAft>
        <a:spcPct val="0"/>
      </a:spcAft>
      <a:defRPr sz="1400" kern="1200">
        <a:solidFill>
          <a:schemeClr val="tx1"/>
        </a:solidFill>
        <a:latin typeface="Arial" charset="0"/>
        <a:ea typeface="+mn-ea"/>
        <a:cs typeface="+mn-cs"/>
      </a:defRPr>
    </a:lvl3pPr>
    <a:lvl4pPr marL="1371600" algn="l" rtl="0" eaLnBrk="0" fontAlgn="base" hangingPunct="0">
      <a:spcBef>
        <a:spcPct val="30000"/>
      </a:spcBef>
      <a:spcAft>
        <a:spcPct val="0"/>
      </a:spcAft>
      <a:defRPr sz="1400" kern="1200">
        <a:solidFill>
          <a:schemeClr val="tx1"/>
        </a:solidFill>
        <a:latin typeface="Arial" charset="0"/>
        <a:ea typeface="+mn-ea"/>
        <a:cs typeface="+mn-cs"/>
      </a:defRPr>
    </a:lvl4pPr>
    <a:lvl5pPr marL="1828800" algn="l" rtl="0" eaLnBrk="0" fontAlgn="base" hangingPunct="0">
      <a:spcBef>
        <a:spcPct val="3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846664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9150" cy="34718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54874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9150" cy="34718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548744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45340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98545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58429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10502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318439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Rot="1" noChangeAspect="1" noChangeArrowheads="1" noTextEdit="1"/>
          </p:cNvSpPr>
          <p:nvPr>
            <p:ph type="sldImg"/>
          </p:nvPr>
        </p:nvSpPr>
        <p:spPr>
          <a:ln/>
        </p:spPr>
      </p:sp>
      <p:sp>
        <p:nvSpPr>
          <p:cNvPr id="8591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5887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9150" cy="34718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57900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9150" cy="34718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14274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300" name="Rectangle 4"/>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726294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05130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92983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97327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73351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295119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327096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30561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53563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9150" cy="34718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176808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84645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37836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742880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35972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511343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692331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17367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a:xfrm>
            <a:off x="466726" y="4416510"/>
            <a:ext cx="5999163" cy="4183220"/>
          </a:xfrm>
        </p:spPr>
        <p:txBody>
          <a:bodyPr/>
          <a:lstStyle/>
          <a:p>
            <a:endParaRPr lang="en-US" altLang="en-US" dirty="0">
              <a:latin typeface="Times New Roman" pitchFamily="18" charset="0"/>
            </a:endParaRPr>
          </a:p>
        </p:txBody>
      </p:sp>
    </p:spTree>
    <p:extLst>
      <p:ext uri="{BB962C8B-B14F-4D97-AF65-F5344CB8AC3E}">
        <p14:creationId xmlns:p14="http://schemas.microsoft.com/office/powerpoint/2010/main" val="4194024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xfrm>
            <a:off x="466726" y="4416510"/>
            <a:ext cx="5999163" cy="4183220"/>
          </a:xfrm>
        </p:spPr>
        <p:txBody>
          <a:bodyPr/>
          <a:lstStyle/>
          <a:p>
            <a:endParaRPr lang="en-US" altLang="en-US" dirty="0">
              <a:latin typeface="Times New Roman" pitchFamily="18" charset="0"/>
            </a:endParaRPr>
          </a:p>
        </p:txBody>
      </p:sp>
    </p:spTree>
    <p:extLst>
      <p:ext uri="{BB962C8B-B14F-4D97-AF65-F5344CB8AC3E}">
        <p14:creationId xmlns:p14="http://schemas.microsoft.com/office/powerpoint/2010/main" val="1973779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99390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44204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a:xfrm>
            <a:off x="466726" y="4416510"/>
            <a:ext cx="5999163" cy="4183220"/>
          </a:xfrm>
        </p:spPr>
        <p:txBody>
          <a:bodyPr/>
          <a:lstStyle/>
          <a:p>
            <a:endParaRPr lang="en-US" altLang="en-US" dirty="0">
              <a:latin typeface="Times New Roman" pitchFamily="18" charset="0"/>
            </a:endParaRPr>
          </a:p>
        </p:txBody>
      </p:sp>
    </p:spTree>
    <p:extLst>
      <p:ext uri="{BB962C8B-B14F-4D97-AF65-F5344CB8AC3E}">
        <p14:creationId xmlns:p14="http://schemas.microsoft.com/office/powerpoint/2010/main" val="3409570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797281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xfrm>
            <a:off x="466726" y="4416510"/>
            <a:ext cx="5999163" cy="4183220"/>
          </a:xfrm>
        </p:spPr>
        <p:txBody>
          <a:bodyPr/>
          <a:lstStyle/>
          <a:p>
            <a:endParaRPr lang="en-US" altLang="en-US" dirty="0">
              <a:latin typeface="Times New Roman" pitchFamily="18" charset="0"/>
            </a:endParaRPr>
          </a:p>
        </p:txBody>
      </p:sp>
    </p:spTree>
    <p:extLst>
      <p:ext uri="{BB962C8B-B14F-4D97-AF65-F5344CB8AC3E}">
        <p14:creationId xmlns:p14="http://schemas.microsoft.com/office/powerpoint/2010/main" val="3407103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066389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9150" cy="34718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4145391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85342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Rot="1" noChangeAspect="1" noChangeArrowheads="1" noTextEdit="1"/>
          </p:cNvSpPr>
          <p:nvPr>
            <p:ph type="sldImg"/>
          </p:nvPr>
        </p:nvSpPr>
        <p:spPr>
          <a:ln/>
        </p:spPr>
      </p:sp>
      <p:sp>
        <p:nvSpPr>
          <p:cNvPr id="5775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91385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54505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3800" y="704850"/>
            <a:ext cx="4627563" cy="34718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380163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9150" cy="34718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570991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940920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59345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10799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986704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39484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3800" y="704850"/>
            <a:ext cx="4627563" cy="34718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509321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866761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478207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93800" y="704850"/>
            <a:ext cx="4627563" cy="34718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9414472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9150" cy="34718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47141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9150" cy="34718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904464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192213" y="704850"/>
            <a:ext cx="4629150" cy="34718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34661183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Grp="1" noRot="1" noChangeAspect="1" noChangeArrowheads="1" noTextEdit="1"/>
          </p:cNvSpPr>
          <p:nvPr>
            <p:ph type="sldImg"/>
          </p:nvPr>
        </p:nvSpPr>
        <p:spPr>
          <a:ln/>
        </p:spPr>
      </p:sp>
      <p:sp>
        <p:nvSpPr>
          <p:cNvPr id="7075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61012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874855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spect="1" noChangeArrowheads="1" noTextEdit="1"/>
          </p:cNvSpPr>
          <p:nvPr>
            <p:ph type="sldImg"/>
          </p:nvPr>
        </p:nvSpPr>
        <p:spPr>
          <a:ln/>
        </p:spPr>
      </p:sp>
      <p:sp>
        <p:nvSpPr>
          <p:cNvPr id="71373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0780874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77097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Rot="1" noChangeAspect="1" noChangeArrowheads="1" noTextEdit="1"/>
          </p:cNvSpPr>
          <p:nvPr>
            <p:ph type="sldImg"/>
          </p:nvPr>
        </p:nvSpPr>
        <p:spPr>
          <a:ln/>
        </p:spPr>
      </p:sp>
      <p:sp>
        <p:nvSpPr>
          <p:cNvPr id="71782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299227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99640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Rot="1" noChangeAspect="1" noChangeArrowheads="1" noTextEdit="1"/>
          </p:cNvSpPr>
          <p:nvPr>
            <p:ph type="sldImg"/>
          </p:nvPr>
        </p:nvSpPr>
        <p:spPr>
          <a:ln/>
        </p:spPr>
      </p:sp>
      <p:sp>
        <p:nvSpPr>
          <p:cNvPr id="6932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6483421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Rot="1" noChangeAspect="1" noChangeArrowheads="1" noTextEdit="1"/>
          </p:cNvSpPr>
          <p:nvPr>
            <p:ph type="sldImg"/>
          </p:nvPr>
        </p:nvSpPr>
        <p:spPr>
          <a:ln/>
        </p:spPr>
      </p:sp>
      <p:sp>
        <p:nvSpPr>
          <p:cNvPr id="6952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180463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904770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67920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Rot="1" noChangeAspect="1" noChangeArrowheads="1" noTextEdit="1"/>
          </p:cNvSpPr>
          <p:nvPr>
            <p:ph type="sldImg"/>
          </p:nvPr>
        </p:nvSpPr>
        <p:spPr>
          <a:ln/>
        </p:spPr>
      </p:sp>
      <p:sp>
        <p:nvSpPr>
          <p:cNvPr id="7239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5540431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Rot="1" noChangeAspect="1" noChangeArrowheads="1" noTextEdit="1"/>
          </p:cNvSpPr>
          <p:nvPr>
            <p:ph type="sldImg"/>
          </p:nvPr>
        </p:nvSpPr>
        <p:spPr>
          <a:ln/>
        </p:spPr>
      </p:sp>
      <p:sp>
        <p:nvSpPr>
          <p:cNvPr id="6952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0806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2287509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579760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Rot="1" noChangeAspect="1" noChangeArrowheads="1" noTextEdit="1"/>
          </p:cNvSpPr>
          <p:nvPr>
            <p:ph type="sldImg"/>
          </p:nvPr>
        </p:nvSpPr>
        <p:spPr>
          <a:ln/>
        </p:spPr>
      </p:sp>
      <p:sp>
        <p:nvSpPr>
          <p:cNvPr id="7280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315869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565460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2242323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Rot="1" noChangeAspect="1" noChangeArrowheads="1" noTextEdit="1"/>
          </p:cNvSpPr>
          <p:nvPr>
            <p:ph type="sldImg"/>
          </p:nvPr>
        </p:nvSpPr>
        <p:spPr>
          <a:ln/>
        </p:spPr>
      </p:sp>
      <p:sp>
        <p:nvSpPr>
          <p:cNvPr id="7383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562674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lIns="91852" tIns="45120" rIns="91852" bIns="45120"/>
          <a:lstStyle/>
          <a:p>
            <a:endParaRPr lang="en-US" altLang="en-US" dirty="0" smtClean="0"/>
          </a:p>
        </p:txBody>
      </p:sp>
    </p:spTree>
    <p:extLst>
      <p:ext uri="{BB962C8B-B14F-4D97-AF65-F5344CB8AC3E}">
        <p14:creationId xmlns:p14="http://schemas.microsoft.com/office/powerpoint/2010/main" val="12881712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6784622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3959904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3792895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36191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115321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90625" y="703263"/>
            <a:ext cx="4629150" cy="3473450"/>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4125895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852" tIns="45120" rIns="91852" bIns="45120"/>
          <a:lstStyle/>
          <a:p>
            <a:endParaRPr lang="en-US" altLang="en-US" dirty="0" smtClean="0"/>
          </a:p>
        </p:txBody>
      </p:sp>
    </p:spTree>
    <p:extLst>
      <p:ext uri="{BB962C8B-B14F-4D97-AF65-F5344CB8AC3E}">
        <p14:creationId xmlns:p14="http://schemas.microsoft.com/office/powerpoint/2010/main" val="27059040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852" tIns="45120" rIns="91852" bIns="45120"/>
          <a:lstStyle/>
          <a:p>
            <a:endParaRPr lang="en-US" altLang="en-US" dirty="0" smtClean="0"/>
          </a:p>
        </p:txBody>
      </p:sp>
    </p:spTree>
    <p:extLst>
      <p:ext uri="{BB962C8B-B14F-4D97-AF65-F5344CB8AC3E}">
        <p14:creationId xmlns:p14="http://schemas.microsoft.com/office/powerpoint/2010/main" val="12982620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852" tIns="45120" rIns="91852" bIns="45120"/>
          <a:lstStyle/>
          <a:p>
            <a:endParaRPr lang="en-US" altLang="en-US" dirty="0" smtClean="0"/>
          </a:p>
        </p:txBody>
      </p:sp>
    </p:spTree>
    <p:extLst>
      <p:ext uri="{BB962C8B-B14F-4D97-AF65-F5344CB8AC3E}">
        <p14:creationId xmlns:p14="http://schemas.microsoft.com/office/powerpoint/2010/main" val="8575419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1184275" y="698500"/>
            <a:ext cx="4641850" cy="3482975"/>
          </a:xfrm>
          <a:ln cap="flat"/>
        </p:spPr>
      </p:sp>
      <p:sp>
        <p:nvSpPr>
          <p:cNvPr id="353283" name="Rectangle 3"/>
          <p:cNvSpPr>
            <a:spLocks noGrp="1" noChangeArrowheads="1"/>
          </p:cNvSpPr>
          <p:nvPr>
            <p:ph type="body" idx="1"/>
          </p:nvPr>
        </p:nvSpPr>
        <p:spPr>
          <a:xfrm>
            <a:off x="934298" y="4416267"/>
            <a:ext cx="5141807" cy="418274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73" tIns="46737" rIns="93473" bIns="46737"/>
          <a:lstStyle/>
          <a:p>
            <a:endParaRPr lang="en-US" altLang="en-US" dirty="0" smtClean="0"/>
          </a:p>
        </p:txBody>
      </p:sp>
    </p:spTree>
    <p:extLst>
      <p:ext uri="{BB962C8B-B14F-4D97-AF65-F5344CB8AC3E}">
        <p14:creationId xmlns:p14="http://schemas.microsoft.com/office/powerpoint/2010/main" val="589111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2898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336217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0579900"/>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4300057"/>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107564774"/>
      </p:ext>
    </p:extLst>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82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869728"/>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143000"/>
            <a:ext cx="8382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399757"/>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1235705436"/>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362037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3303568"/>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7568039"/>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1154774"/>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8861014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565327"/>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9555348"/>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077362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Text Box 16"/>
          <p:cNvSpPr txBox="1">
            <a:spLocks noChangeArrowheads="1"/>
          </p:cNvSpPr>
          <p:nvPr/>
        </p:nvSpPr>
        <p:spPr bwMode="auto">
          <a:xfrm>
            <a:off x="76200" y="6400800"/>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dirty="0">
                <a:latin typeface="Arial" charset="0"/>
              </a:rPr>
              <a:t>10-</a:t>
            </a:r>
            <a:fld id="{84434429-3CE7-4B6C-80E6-E3E4074AD454}" type="slidenum">
              <a:rPr lang="en-US" altLang="en-US" sz="1200" b="1">
                <a:latin typeface="Arial" charset="0"/>
              </a:rPr>
              <a:pPr>
                <a:spcBef>
                  <a:spcPct val="50000"/>
                </a:spcBef>
              </a:pPr>
              <a:t>‹#›</a:t>
            </a:fld>
            <a:endParaRPr lang="en-US" altLang="en-US" sz="1200" b="1" dirty="0">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wipe dir="r"/>
  </p:transition>
  <p:txStyles>
    <p:titleStyle>
      <a:lvl1pPr algn="l" rtl="0" eaLnBrk="0" fontAlgn="base" hangingPunct="0">
        <a:spcBef>
          <a:spcPct val="0"/>
        </a:spcBef>
        <a:spcAft>
          <a:spcPct val="0"/>
        </a:spcAft>
        <a:defRPr sz="3000" b="1">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0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0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0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000" b="1">
          <a:solidFill>
            <a:schemeClr val="tx1"/>
          </a:solidFill>
          <a:effectLst>
            <a:outerShdw blurRad="38100" dist="38100" dir="2700000" algn="tl">
              <a:srgbClr val="C0C0C0"/>
            </a:outerShdw>
          </a:effectLst>
          <a:latin typeface="Arial" charset="0"/>
        </a:defRPr>
      </a:lvl5pPr>
      <a:lvl6pPr marL="457200" algn="l" rtl="0" eaLnBrk="0" fontAlgn="base" hangingPunct="0">
        <a:spcBef>
          <a:spcPct val="0"/>
        </a:spcBef>
        <a:spcAft>
          <a:spcPct val="0"/>
        </a:spcAft>
        <a:defRPr sz="3000" b="1">
          <a:solidFill>
            <a:schemeClr val="tx1"/>
          </a:solidFill>
          <a:effectLst>
            <a:outerShdw blurRad="38100" dist="38100" dir="2700000" algn="tl">
              <a:srgbClr val="C0C0C0"/>
            </a:outerShdw>
          </a:effectLst>
          <a:latin typeface="Arial" charset="0"/>
        </a:defRPr>
      </a:lvl6pPr>
      <a:lvl7pPr marL="914400" algn="l" rtl="0" eaLnBrk="0" fontAlgn="base" hangingPunct="0">
        <a:spcBef>
          <a:spcPct val="0"/>
        </a:spcBef>
        <a:spcAft>
          <a:spcPct val="0"/>
        </a:spcAft>
        <a:defRPr sz="3000" b="1">
          <a:solidFill>
            <a:schemeClr val="tx1"/>
          </a:solidFill>
          <a:effectLst>
            <a:outerShdw blurRad="38100" dist="38100" dir="2700000" algn="tl">
              <a:srgbClr val="C0C0C0"/>
            </a:outerShdw>
          </a:effectLst>
          <a:latin typeface="Arial" charset="0"/>
        </a:defRPr>
      </a:lvl7pPr>
      <a:lvl8pPr marL="1371600" algn="l" rtl="0" eaLnBrk="0" fontAlgn="base" hangingPunct="0">
        <a:spcBef>
          <a:spcPct val="0"/>
        </a:spcBef>
        <a:spcAft>
          <a:spcPct val="0"/>
        </a:spcAft>
        <a:defRPr sz="3000" b="1">
          <a:solidFill>
            <a:schemeClr val="tx1"/>
          </a:solidFill>
          <a:effectLst>
            <a:outerShdw blurRad="38100" dist="38100" dir="2700000" algn="tl">
              <a:srgbClr val="C0C0C0"/>
            </a:outerShdw>
          </a:effectLst>
          <a:latin typeface="Arial" charset="0"/>
        </a:defRPr>
      </a:lvl8pPr>
      <a:lvl9pPr marL="1828800" algn="l" rtl="0" eaLnBrk="0" fontAlgn="base" hangingPunct="0">
        <a:spcBef>
          <a:spcPct val="0"/>
        </a:spcBef>
        <a:spcAft>
          <a:spcPct val="0"/>
        </a:spcAft>
        <a:defRPr sz="3000" b="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images.google.com/imgres?imgurl=http://schlissellaw.files.wordpress.com/2009/01/sales-tax.jpg&amp;imgrefurl=http://schlissellaw.wordpress.com/2009/01/15/new-yorkers-may-soon-pay-sales-tax-on-amazoncom/&amp;usg=__gQCTU_DI4NSt9hcBBwEXzphWF4g=&amp;h=265&amp;w=385&amp;sz=13&amp;hl=en&amp;start=1&amp;um=1&amp;itbs=1&amp;tbnid=4fNM6qlA6rnv4M:&amp;tbnh=85&amp;tbnw=123&amp;prev=/images?q=sales+tax&amp;hl=en&amp;safe=active&amp;um=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images.google.com/imgres?imgurl=http://schlissellaw.files.wordpress.com/2009/01/sales-tax.jpg&amp;imgrefurl=http://schlissellaw.wordpress.com/2009/01/15/new-yorkers-may-soon-pay-sales-tax-on-amazoncom/&amp;usg=__gQCTU_DI4NSt9hcBBwEXzphWF4g=&amp;h=265&amp;w=385&amp;sz=13&amp;hl=en&amp;start=1&amp;um=1&amp;itbs=1&amp;tbnid=4fNM6qlA6rnv4M:&amp;tbnh=85&amp;tbnw=123&amp;prev=/images?q=sales+tax&amp;hl=en&amp;safe=active&amp;um=1" TargetMode="External"/><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5" name="Picture 4" descr="FINACCT8e_finalcvr.jpg"/>
          <p:cNvPicPr>
            <a:picLocks noChangeAspect="1"/>
          </p:cNvPicPr>
          <p:nvPr/>
        </p:nvPicPr>
        <p:blipFill>
          <a:blip r:embed="rId2" cstate="print"/>
          <a:stretch>
            <a:fillRect/>
          </a:stretch>
        </p:blipFill>
        <p:spPr>
          <a:xfrm>
            <a:off x="0" y="262"/>
            <a:ext cx="9144000" cy="6857475"/>
          </a:xfrm>
          <a:prstGeom prst="rect">
            <a:avLst/>
          </a:prstGeom>
        </p:spPr>
      </p:pic>
    </p:spTree>
    <p:extLst>
      <p:ext uri="{BB962C8B-B14F-4D97-AF65-F5344CB8AC3E}">
        <p14:creationId xmlns:p14="http://schemas.microsoft.com/office/powerpoint/2010/main" val="2689022861"/>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536359" y="1143000"/>
            <a:ext cx="8077200" cy="220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a:lnSpc>
                <a:spcPct val="125000"/>
              </a:lnSpc>
              <a:defRPr sz="2200" b="1">
                <a:latin typeface="Liberation Sans" panose="020B0604020202020204" pitchFamily="34" charset="0"/>
              </a:defRPr>
            </a:lvl1pPr>
            <a:lvl2pPr marL="976313" indent="-457200" algn="l"/>
            <a:lvl3pPr marL="1547813" indent="-457200" algn="l"/>
            <a:lvl4pPr marL="2119313" indent="-457200" algn="l"/>
            <a:lvl5pPr marL="2690813" indent="-457200" algn="l"/>
            <a:lvl6pPr marL="3148013" indent="-457200" eaLnBrk="0" fontAlgn="base" hangingPunct="0">
              <a:spcBef>
                <a:spcPct val="0"/>
              </a:spcBef>
              <a:spcAft>
                <a:spcPct val="0"/>
              </a:spcAft>
            </a:lvl6pPr>
            <a:lvl7pPr marL="3605213" indent="-457200" eaLnBrk="0" fontAlgn="base" hangingPunct="0">
              <a:spcBef>
                <a:spcPct val="0"/>
              </a:spcBef>
              <a:spcAft>
                <a:spcPct val="0"/>
              </a:spcAft>
            </a:lvl7pPr>
            <a:lvl8pPr marL="4062413" indent="-457200" eaLnBrk="0" fontAlgn="base" hangingPunct="0">
              <a:spcBef>
                <a:spcPct val="0"/>
              </a:spcBef>
              <a:spcAft>
                <a:spcPct val="0"/>
              </a:spcAft>
            </a:lvl8pPr>
            <a:lvl9pPr marL="4519613" indent="-457200" eaLnBrk="0" fontAlgn="base" hangingPunct="0">
              <a:spcBef>
                <a:spcPct val="0"/>
              </a:spcBef>
              <a:spcAft>
                <a:spcPct val="0"/>
              </a:spcAft>
            </a:lvl9pPr>
          </a:lstStyle>
          <a:p>
            <a:r>
              <a:rPr lang="en-US" altLang="en-US" dirty="0">
                <a:solidFill>
                  <a:schemeClr val="accent3">
                    <a:lumMod val="50000"/>
                  </a:schemeClr>
                </a:solidFill>
              </a:rPr>
              <a:t>Illustration: First National Bank agrees to lend $100,000 on September 1, 2017, if Cole Williams Co. signs a $100,000, 12%, four-month note maturing on January 1. </a:t>
            </a:r>
            <a:endParaRPr lang="en-US" altLang="en-US" dirty="0" smtClean="0">
              <a:solidFill>
                <a:schemeClr val="accent3">
                  <a:lumMod val="50000"/>
                </a:schemeClr>
              </a:solidFill>
            </a:endParaRPr>
          </a:p>
          <a:p>
            <a:r>
              <a:rPr lang="en-US" altLang="en-US" b="0" dirty="0" smtClean="0"/>
              <a:t>If </a:t>
            </a:r>
            <a:r>
              <a:rPr lang="en-US" altLang="en-US" b="0" dirty="0"/>
              <a:t>Cole Williams Co. prepares financial statements annually, it makes an adjusting entry at December 31 to recognize interest.</a:t>
            </a:r>
          </a:p>
        </p:txBody>
      </p:sp>
      <p:sp>
        <p:nvSpPr>
          <p:cNvPr id="670723" name="Text Box 3"/>
          <p:cNvSpPr txBox="1">
            <a:spLocks noChangeArrowheads="1"/>
          </p:cNvSpPr>
          <p:nvPr/>
        </p:nvSpPr>
        <p:spPr bwMode="auto">
          <a:xfrm>
            <a:off x="2057400" y="4573587"/>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algn="l">
              <a:tabLst>
                <a:tab pos="6691313" algn="r"/>
              </a:tabLst>
              <a:defRPr sz="2400">
                <a:solidFill>
                  <a:schemeClr val="tx1"/>
                </a:solidFill>
                <a:latin typeface="Times New Roman" pitchFamily="18" charset="0"/>
              </a:defRPr>
            </a:lvl1pPr>
            <a:lvl2pPr marL="1028700" indent="-457200" algn="l">
              <a:tabLst>
                <a:tab pos="6691313" algn="r"/>
              </a:tabLst>
              <a:defRPr sz="2400">
                <a:solidFill>
                  <a:schemeClr val="tx1"/>
                </a:solidFill>
                <a:latin typeface="Times New Roman" pitchFamily="18" charset="0"/>
              </a:defRPr>
            </a:lvl2pPr>
            <a:lvl3pPr marL="1600200" indent="-457200" algn="l">
              <a:tabLst>
                <a:tab pos="6691313" algn="r"/>
              </a:tabLst>
              <a:defRPr sz="2400">
                <a:solidFill>
                  <a:schemeClr val="tx1"/>
                </a:solidFill>
                <a:latin typeface="Times New Roman" pitchFamily="18" charset="0"/>
              </a:defRPr>
            </a:lvl3pPr>
            <a:lvl4pPr marL="2171700" indent="-457200" algn="l">
              <a:tabLst>
                <a:tab pos="6691313" algn="r"/>
              </a:tabLst>
              <a:defRPr sz="2400">
                <a:solidFill>
                  <a:schemeClr val="tx1"/>
                </a:solidFill>
                <a:latin typeface="Times New Roman" pitchFamily="18" charset="0"/>
              </a:defRPr>
            </a:lvl4pPr>
            <a:lvl5pPr marL="2743200" indent="-457200" algn="l">
              <a:tabLst>
                <a:tab pos="669131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69131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69131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69131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69131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Interest </a:t>
            </a:r>
            <a:r>
              <a:rPr lang="en-US" altLang="en-US" sz="2200" dirty="0" smtClean="0">
                <a:latin typeface="Liberation Sans" panose="020B0604020202020204" pitchFamily="34" charset="0"/>
                <a:cs typeface="Arial" charset="0"/>
              </a:rPr>
              <a:t>Payable</a:t>
            </a:r>
            <a:r>
              <a:rPr lang="en-US" altLang="en-US" sz="2200" dirty="0">
                <a:latin typeface="Liberation Sans" panose="020B0604020202020204" pitchFamily="34" charset="0"/>
                <a:cs typeface="Arial" charset="0"/>
              </a:rPr>
              <a:t>	4,000</a:t>
            </a:r>
          </a:p>
        </p:txBody>
      </p:sp>
      <p:sp>
        <p:nvSpPr>
          <p:cNvPr id="670724" name="Text Box 4"/>
          <p:cNvSpPr txBox="1">
            <a:spLocks noChangeArrowheads="1"/>
          </p:cNvSpPr>
          <p:nvPr/>
        </p:nvSpPr>
        <p:spPr bwMode="auto">
          <a:xfrm>
            <a:off x="2057400" y="4114800"/>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21200" algn="r"/>
              </a:tabLst>
              <a:defRPr sz="2400">
                <a:solidFill>
                  <a:schemeClr val="tx1"/>
                </a:solidFill>
                <a:latin typeface="Times New Roman" pitchFamily="18" charset="0"/>
              </a:defRPr>
            </a:lvl1pPr>
            <a:lvl2pPr marL="1028700" indent="-457200" algn="l">
              <a:tabLst>
                <a:tab pos="4521200" algn="r"/>
              </a:tabLst>
              <a:defRPr sz="2400">
                <a:solidFill>
                  <a:schemeClr val="tx1"/>
                </a:solidFill>
                <a:latin typeface="Times New Roman" pitchFamily="18" charset="0"/>
              </a:defRPr>
            </a:lvl2pPr>
            <a:lvl3pPr marL="1600200" indent="-457200" algn="l">
              <a:tabLst>
                <a:tab pos="4521200" algn="r"/>
              </a:tabLst>
              <a:defRPr sz="2400">
                <a:solidFill>
                  <a:schemeClr val="tx1"/>
                </a:solidFill>
                <a:latin typeface="Times New Roman" pitchFamily="18" charset="0"/>
              </a:defRPr>
            </a:lvl3pPr>
            <a:lvl4pPr marL="2171700" indent="-457200" algn="l">
              <a:tabLst>
                <a:tab pos="4521200" algn="r"/>
              </a:tabLst>
              <a:defRPr sz="2400">
                <a:solidFill>
                  <a:schemeClr val="tx1"/>
                </a:solidFill>
                <a:latin typeface="Times New Roman" pitchFamily="18" charset="0"/>
              </a:defRPr>
            </a:lvl4pPr>
            <a:lvl5pPr marL="2743200" indent="-457200" algn="l">
              <a:tabLst>
                <a:tab pos="45212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Interest </a:t>
            </a:r>
            <a:r>
              <a:rPr lang="en-US" altLang="en-US" sz="2200" dirty="0" smtClean="0">
                <a:latin typeface="Liberation Sans" panose="020B0604020202020204" pitchFamily="34" charset="0"/>
                <a:cs typeface="Arial" charset="0"/>
              </a:rPr>
              <a:t>Expense</a:t>
            </a:r>
            <a:r>
              <a:rPr lang="en-US" altLang="en-US" sz="2200" dirty="0">
                <a:latin typeface="Liberation Sans" panose="020B0604020202020204" pitchFamily="34" charset="0"/>
                <a:cs typeface="Arial" charset="0"/>
              </a:rPr>
              <a:t>	4,000 </a:t>
            </a:r>
            <a:r>
              <a:rPr lang="en-US" altLang="en-US" sz="2200" dirty="0">
                <a:solidFill>
                  <a:srgbClr val="800000"/>
                </a:solidFill>
                <a:latin typeface="Liberation Sans" panose="020B0604020202020204" pitchFamily="34" charset="0"/>
                <a:cs typeface="Arial" charset="0"/>
              </a:rPr>
              <a:t>*</a:t>
            </a:r>
          </a:p>
        </p:txBody>
      </p:sp>
      <p:sp>
        <p:nvSpPr>
          <p:cNvPr id="670727" name="Text Box 7"/>
          <p:cNvSpPr txBox="1">
            <a:spLocks noChangeArrowheads="1"/>
          </p:cNvSpPr>
          <p:nvPr/>
        </p:nvSpPr>
        <p:spPr bwMode="auto">
          <a:xfrm>
            <a:off x="762000" y="4114800"/>
            <a:ext cx="1219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264150" algn="r"/>
              </a:tabLst>
              <a:defRPr sz="2400">
                <a:solidFill>
                  <a:schemeClr val="tx1"/>
                </a:solidFill>
                <a:latin typeface="Times New Roman" pitchFamily="18" charset="0"/>
              </a:defRPr>
            </a:lvl1pPr>
            <a:lvl2pPr marL="1028700" indent="-457200" algn="l">
              <a:tabLst>
                <a:tab pos="5264150" algn="r"/>
              </a:tabLst>
              <a:defRPr sz="2400">
                <a:solidFill>
                  <a:schemeClr val="tx1"/>
                </a:solidFill>
                <a:latin typeface="Times New Roman" pitchFamily="18" charset="0"/>
              </a:defRPr>
            </a:lvl2pPr>
            <a:lvl3pPr marL="1600200" indent="-457200" algn="l">
              <a:tabLst>
                <a:tab pos="5264150" algn="r"/>
              </a:tabLst>
              <a:defRPr sz="2400">
                <a:solidFill>
                  <a:schemeClr val="tx1"/>
                </a:solidFill>
                <a:latin typeface="Times New Roman" pitchFamily="18" charset="0"/>
              </a:defRPr>
            </a:lvl3pPr>
            <a:lvl4pPr marL="2171700" indent="-457200" algn="l">
              <a:tabLst>
                <a:tab pos="5264150" algn="r"/>
              </a:tabLst>
              <a:defRPr sz="2400">
                <a:solidFill>
                  <a:schemeClr val="tx1"/>
                </a:solidFill>
                <a:latin typeface="Times New Roman" pitchFamily="18" charset="0"/>
              </a:defRPr>
            </a:lvl4pPr>
            <a:lvl5pPr marL="2743200" indent="-457200" algn="l">
              <a:tabLst>
                <a:tab pos="52641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2641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2641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2641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26415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Dec. 31</a:t>
            </a:r>
          </a:p>
        </p:txBody>
      </p:sp>
      <p:sp>
        <p:nvSpPr>
          <p:cNvPr id="670728" name="Rectangle 8"/>
          <p:cNvSpPr>
            <a:spLocks noChangeArrowheads="1"/>
          </p:cNvSpPr>
          <p:nvPr/>
        </p:nvSpPr>
        <p:spPr bwMode="auto">
          <a:xfrm>
            <a:off x="457200" y="5729288"/>
            <a:ext cx="4191000" cy="3667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21200" algn="r"/>
              </a:tabLst>
              <a:defRPr sz="2400">
                <a:solidFill>
                  <a:schemeClr val="tx1"/>
                </a:solidFill>
                <a:latin typeface="Times New Roman" pitchFamily="18" charset="0"/>
              </a:defRPr>
            </a:lvl1pPr>
            <a:lvl2pPr marL="1028700" indent="-457200" algn="l">
              <a:tabLst>
                <a:tab pos="4521200" algn="r"/>
              </a:tabLst>
              <a:defRPr sz="2400">
                <a:solidFill>
                  <a:schemeClr val="tx1"/>
                </a:solidFill>
                <a:latin typeface="Times New Roman" pitchFamily="18" charset="0"/>
              </a:defRPr>
            </a:lvl2pPr>
            <a:lvl3pPr marL="1600200" indent="-457200" algn="l">
              <a:tabLst>
                <a:tab pos="4521200" algn="r"/>
              </a:tabLst>
              <a:defRPr sz="2400">
                <a:solidFill>
                  <a:schemeClr val="tx1"/>
                </a:solidFill>
                <a:latin typeface="Times New Roman" pitchFamily="18" charset="0"/>
              </a:defRPr>
            </a:lvl3pPr>
            <a:lvl4pPr marL="2171700" indent="-457200" algn="l">
              <a:tabLst>
                <a:tab pos="4521200" algn="r"/>
              </a:tabLst>
              <a:defRPr sz="2400">
                <a:solidFill>
                  <a:schemeClr val="tx1"/>
                </a:solidFill>
                <a:latin typeface="Times New Roman" pitchFamily="18" charset="0"/>
              </a:defRPr>
            </a:lvl4pPr>
            <a:lvl5pPr marL="2743200" indent="-457200" algn="l">
              <a:tabLst>
                <a:tab pos="45212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Lst>
              <a:defRPr sz="2400">
                <a:solidFill>
                  <a:schemeClr val="tx1"/>
                </a:solidFill>
                <a:latin typeface="Times New Roman" pitchFamily="18" charset="0"/>
              </a:defRPr>
            </a:lvl9pPr>
          </a:lstStyle>
          <a:p>
            <a:r>
              <a:rPr lang="en-US" altLang="en-US" sz="1800" dirty="0">
                <a:solidFill>
                  <a:schemeClr val="tx2">
                    <a:lumMod val="40000"/>
                    <a:lumOff val="60000"/>
                  </a:schemeClr>
                </a:solidFill>
                <a:latin typeface="Liberation Sans" panose="020B0604020202020204" pitchFamily="34" charset="0"/>
                <a:cs typeface="Arial" charset="0"/>
              </a:rPr>
              <a:t>* $100,000 x 12% x </a:t>
            </a:r>
            <a:r>
              <a:rPr lang="en-US" altLang="en-US" sz="1800" dirty="0">
                <a:solidFill>
                  <a:schemeClr val="tx2">
                    <a:lumMod val="40000"/>
                    <a:lumOff val="60000"/>
                  </a:schemeClr>
                </a:solidFill>
                <a:latin typeface="Liberation Sans" panose="020B0604020202020204" pitchFamily="34" charset="0"/>
              </a:rPr>
              <a:t>4/12 = </a:t>
            </a:r>
            <a:r>
              <a:rPr lang="en-US" altLang="en-US" sz="1800" dirty="0" smtClean="0">
                <a:solidFill>
                  <a:schemeClr val="tx2">
                    <a:lumMod val="40000"/>
                    <a:lumOff val="60000"/>
                  </a:schemeClr>
                </a:solidFill>
                <a:latin typeface="Liberation Sans" panose="020B0604020202020204" pitchFamily="34" charset="0"/>
              </a:rPr>
              <a:t>$4,000</a:t>
            </a:r>
            <a:endParaRPr lang="en-US" altLang="en-US" sz="1800" dirty="0">
              <a:solidFill>
                <a:schemeClr val="tx2">
                  <a:lumMod val="40000"/>
                  <a:lumOff val="60000"/>
                </a:schemeClr>
              </a:solidFill>
              <a:latin typeface="Liberation Sans" panose="020B0604020202020204" pitchFamily="34" charset="0"/>
              <a:cs typeface="Arial" charset="0"/>
            </a:endParaRP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NOTES PAYABLE</a:t>
            </a:r>
            <a:endParaRPr lang="en-US" altLang="en-US" sz="3200" b="1" dirty="0">
              <a:solidFill>
                <a:schemeClr val="tx2">
                  <a:lumMod val="50000"/>
                </a:schemeClr>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0724"/>
                                        </p:tgtEl>
                                        <p:attrNameLst>
                                          <p:attrName>style.visibility</p:attrName>
                                        </p:attrNameLst>
                                      </p:cBhvr>
                                      <p:to>
                                        <p:strVal val="visible"/>
                                      </p:to>
                                    </p:set>
                                    <p:animEffect transition="in" filter="wipe(left)">
                                      <p:cBhvr>
                                        <p:cTn id="7" dur="500"/>
                                        <p:tgtEl>
                                          <p:spTgt spid="6707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70728"/>
                                        </p:tgtEl>
                                        <p:attrNameLst>
                                          <p:attrName>style.visibility</p:attrName>
                                        </p:attrNameLst>
                                      </p:cBhvr>
                                      <p:to>
                                        <p:strVal val="visible"/>
                                      </p:to>
                                    </p:set>
                                    <p:animEffect transition="in" filter="wipe(left)">
                                      <p:cBhvr>
                                        <p:cTn id="11" dur="500"/>
                                        <p:tgtEl>
                                          <p:spTgt spid="67072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70723"/>
                                        </p:tgtEl>
                                        <p:attrNameLst>
                                          <p:attrName>style.visibility</p:attrName>
                                        </p:attrNameLst>
                                      </p:cBhvr>
                                      <p:to>
                                        <p:strVal val="visible"/>
                                      </p:to>
                                    </p:set>
                                    <p:animEffect transition="in" filter="wipe(left)">
                                      <p:cBhvr>
                                        <p:cTn id="16" dur="500"/>
                                        <p:tgtEl>
                                          <p:spTgt spid="67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3" grpId="0" autoUpdateAnimBg="0"/>
      <p:bldP spid="670724" grpId="0" autoUpdateAnimBg="0"/>
      <p:bldP spid="67072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41678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Which </a:t>
            </a:r>
            <a:r>
              <a:rPr lang="en-US" sz="2000" dirty="0">
                <a:latin typeface="Liberation Sans" panose="020B0604020202020204" pitchFamily="34" charset="0"/>
              </a:rPr>
              <a:t>of the following is false</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Under </a:t>
            </a:r>
            <a:r>
              <a:rPr lang="en-US" sz="2000" dirty="0">
                <a:latin typeface="Liberation Sans" panose="020B0604020202020204" pitchFamily="34" charset="0"/>
              </a:rPr>
              <a:t>IFRS, current liabilities must always be presented before noncurrent liabilities</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Under </a:t>
            </a:r>
            <a:r>
              <a:rPr lang="en-US" sz="2000" dirty="0">
                <a:latin typeface="Liberation Sans" panose="020B0604020202020204" pitchFamily="34" charset="0"/>
              </a:rPr>
              <a:t>IFRS, an item is a current liability if it will be paid within the next 12 months</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Under </a:t>
            </a:r>
            <a:r>
              <a:rPr lang="en-US" sz="2000" dirty="0">
                <a:latin typeface="Liberation Sans" panose="020B0604020202020204" pitchFamily="34" charset="0"/>
              </a:rPr>
              <a:t>IFRS, current liabilities are sometimes netted against current assets on </a:t>
            </a:r>
            <a:r>
              <a:rPr lang="en-US" sz="2000" dirty="0" smtClean="0">
                <a:latin typeface="Liberation Sans" panose="020B0604020202020204" pitchFamily="34" charset="0"/>
              </a:rPr>
              <a:t>the statement </a:t>
            </a:r>
            <a:r>
              <a:rPr lang="en-US" sz="2000" dirty="0">
                <a:latin typeface="Liberation Sans" panose="020B0604020202020204" pitchFamily="34" charset="0"/>
              </a:rPr>
              <a:t>of financial position</a:t>
            </a:r>
            <a:r>
              <a:rPr lang="en-US" sz="2000" dirty="0" smtClean="0">
                <a:latin typeface="Liberation Sans" panose="020B0604020202020204" pitchFamily="34" charset="0"/>
              </a:rPr>
              <a:t>. </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Under </a:t>
            </a:r>
            <a:r>
              <a:rPr lang="en-US" sz="2000" dirty="0">
                <a:latin typeface="Liberation Sans" panose="020B0604020202020204" pitchFamily="34" charset="0"/>
              </a:rPr>
              <a:t>IFRS, a liability is only recognized if it is a present obligation.</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8</a:t>
            </a:r>
            <a:endParaRPr lang="en-US" altLang="en-US" dirty="0"/>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2"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3" name="Notched Right Arrow 12"/>
          <p:cNvSpPr/>
          <p:nvPr/>
        </p:nvSpPr>
        <p:spPr bwMode="auto">
          <a:xfrm>
            <a:off x="784407" y="2868304"/>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Tree>
    <p:extLst>
      <p:ext uri="{BB962C8B-B14F-4D97-AF65-F5344CB8AC3E}">
        <p14:creationId xmlns:p14="http://schemas.microsoft.com/office/powerpoint/2010/main" val="23249614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783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The </a:t>
            </a:r>
            <a:r>
              <a:rPr lang="en-US" sz="2000" dirty="0">
                <a:latin typeface="Liberation Sans" panose="020B0604020202020204" pitchFamily="34" charset="0"/>
              </a:rPr>
              <a:t>accounting for bonds payable is</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essentially </a:t>
            </a:r>
            <a:r>
              <a:rPr lang="en-US" sz="2000" dirty="0">
                <a:latin typeface="Liberation Sans" panose="020B0604020202020204" pitchFamily="34" charset="0"/>
              </a:rPr>
              <a:t>the same under IFRS and GAAP</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differs </a:t>
            </a:r>
            <a:r>
              <a:rPr lang="en-US" sz="2000" dirty="0">
                <a:latin typeface="Liberation Sans" panose="020B0604020202020204" pitchFamily="34" charset="0"/>
              </a:rPr>
              <a:t>in that GAAP requires use of the straight-line method for amortization </a:t>
            </a:r>
            <a:r>
              <a:rPr lang="en-US" sz="2000" dirty="0" smtClean="0">
                <a:latin typeface="Liberation Sans" panose="020B0604020202020204" pitchFamily="34" charset="0"/>
              </a:rPr>
              <a:t>of bond </a:t>
            </a:r>
            <a:r>
              <a:rPr lang="en-US" sz="2000" dirty="0">
                <a:latin typeface="Liberation Sans" panose="020B0604020202020204" pitchFamily="34" charset="0"/>
              </a:rPr>
              <a:t>premium and discount</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the </a:t>
            </a:r>
            <a:r>
              <a:rPr lang="en-US" sz="2000" dirty="0">
                <a:latin typeface="Liberation Sans" panose="020B0604020202020204" pitchFamily="34" charset="0"/>
              </a:rPr>
              <a:t>same except that market prices may be different because the present </a:t>
            </a:r>
            <a:r>
              <a:rPr lang="en-US" sz="2000" dirty="0" smtClean="0">
                <a:latin typeface="Liberation Sans" panose="020B0604020202020204" pitchFamily="34" charset="0"/>
              </a:rPr>
              <a:t>value calculations </a:t>
            </a:r>
            <a:r>
              <a:rPr lang="en-US" sz="2000" dirty="0">
                <a:latin typeface="Liberation Sans" panose="020B0604020202020204" pitchFamily="34" charset="0"/>
              </a:rPr>
              <a:t>are different between IFRS and GAAP</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not </a:t>
            </a:r>
            <a:r>
              <a:rPr lang="en-US" sz="2000" dirty="0">
                <a:latin typeface="Liberation Sans" panose="020B0604020202020204" pitchFamily="34" charset="0"/>
              </a:rPr>
              <a:t>covered by IFRS.</a:t>
            </a:r>
          </a:p>
        </p:txBody>
      </p:sp>
      <p:sp>
        <p:nvSpPr>
          <p:cNvPr id="14" name="Notched Right Arrow 13"/>
          <p:cNvSpPr/>
          <p:nvPr/>
        </p:nvSpPr>
        <p:spPr bwMode="auto">
          <a:xfrm>
            <a:off x="784407" y="2868304"/>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8</a:t>
            </a:r>
            <a:endParaRPr lang="en-US" altLang="en-US" dirty="0"/>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2"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8116384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41678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Which </a:t>
            </a:r>
            <a:r>
              <a:rPr lang="en-US" sz="2000" dirty="0">
                <a:latin typeface="Liberation Sans" panose="020B0604020202020204" pitchFamily="34" charset="0"/>
              </a:rPr>
              <a:t>of the following is true regarding accounting for amortization of bond </a:t>
            </a:r>
            <a:r>
              <a:rPr lang="en-US" sz="2000" dirty="0" smtClean="0">
                <a:latin typeface="Liberation Sans" panose="020B0604020202020204" pitchFamily="34" charset="0"/>
              </a:rPr>
              <a:t>discount and </a:t>
            </a:r>
            <a:r>
              <a:rPr lang="en-US" sz="2000" dirty="0">
                <a:latin typeface="Liberation Sans" panose="020B0604020202020204" pitchFamily="34" charset="0"/>
              </a:rPr>
              <a:t>premium</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Both </a:t>
            </a:r>
            <a:r>
              <a:rPr lang="en-US" sz="2000" dirty="0">
                <a:latin typeface="Liberation Sans" panose="020B0604020202020204" pitchFamily="34" charset="0"/>
              </a:rPr>
              <a:t>IFRS and GAAP must use the effective-interest method</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GAAP </a:t>
            </a:r>
            <a:r>
              <a:rPr lang="en-US" sz="2000" dirty="0">
                <a:latin typeface="Liberation Sans" panose="020B0604020202020204" pitchFamily="34" charset="0"/>
              </a:rPr>
              <a:t>must use the effective-interest method, but IFRS may use either the </a:t>
            </a:r>
            <a:r>
              <a:rPr lang="en-US" sz="2000" dirty="0" smtClean="0">
                <a:latin typeface="Liberation Sans" panose="020B0604020202020204" pitchFamily="34" charset="0"/>
              </a:rPr>
              <a:t>effective-interest method </a:t>
            </a:r>
            <a:r>
              <a:rPr lang="en-US" sz="2000" dirty="0">
                <a:latin typeface="Liberation Sans" panose="020B0604020202020204" pitchFamily="34" charset="0"/>
              </a:rPr>
              <a:t>or the straight-line method</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IFRS </a:t>
            </a:r>
            <a:r>
              <a:rPr lang="en-US" sz="2000" dirty="0">
                <a:latin typeface="Liberation Sans" panose="020B0604020202020204" pitchFamily="34" charset="0"/>
              </a:rPr>
              <a:t>is required to use the effective-interest method</a:t>
            </a:r>
            <a:r>
              <a:rPr lang="en-US" sz="2000" dirty="0" smtClean="0">
                <a:latin typeface="Liberation Sans" panose="020B0604020202020204" pitchFamily="34" charset="0"/>
              </a:rPr>
              <a:t>.</a:t>
            </a:r>
          </a:p>
          <a:p>
            <a:pPr marL="808038" lvl="1" indent="-412750" algn="l">
              <a:lnSpc>
                <a:spcPct val="125000"/>
              </a:lnSpc>
              <a:spcBef>
                <a:spcPct val="50000"/>
              </a:spcBef>
              <a:buFontTx/>
              <a:buAutoNum type="alphaLcParenR"/>
            </a:pPr>
            <a:r>
              <a:rPr lang="en-US" sz="2000" dirty="0" smtClean="0">
                <a:latin typeface="Liberation Sans" panose="020B0604020202020204" pitchFamily="34" charset="0"/>
              </a:rPr>
              <a:t>GAAP </a:t>
            </a:r>
            <a:r>
              <a:rPr lang="en-US" sz="2000" dirty="0">
                <a:latin typeface="Liberation Sans" panose="020B0604020202020204" pitchFamily="34" charset="0"/>
              </a:rPr>
              <a:t>is required to use the straight-line method.</a:t>
            </a:r>
          </a:p>
        </p:txBody>
      </p:sp>
      <p:sp>
        <p:nvSpPr>
          <p:cNvPr id="14" name="Notched Right Arrow 13"/>
          <p:cNvSpPr/>
          <p:nvPr/>
        </p:nvSpPr>
        <p:spPr bwMode="auto">
          <a:xfrm>
            <a:off x="784407" y="54506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8</a:t>
            </a:r>
            <a:endParaRPr lang="en-US" altLang="en-US" dirty="0"/>
          </a:p>
        </p:txBody>
      </p:sp>
      <p:sp>
        <p:nvSpPr>
          <p:cNvPr id="21"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2"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7057097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609600" y="1371600"/>
            <a:ext cx="80010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a:lnSpc>
                <a:spcPct val="130000"/>
              </a:lnSpc>
            </a:pPr>
            <a:r>
              <a:rPr lang="en-US" altLang="en-US" sz="2000" b="0" i="0" dirty="0">
                <a:effectLst/>
                <a:latin typeface="Liberation Sans" panose="020B0604020202020204" pitchFamily="34" charset="0"/>
              </a:rPr>
              <a:t>“Copyright © </a:t>
            </a:r>
            <a:r>
              <a:rPr lang="en-US" altLang="en-US" sz="2000" b="0" i="0" dirty="0" smtClean="0">
                <a:effectLst/>
                <a:latin typeface="Liberation Sans" panose="020B0604020202020204" pitchFamily="34" charset="0"/>
              </a:rPr>
              <a:t>2016 John </a:t>
            </a:r>
            <a:r>
              <a:rPr lang="en-US" altLang="en-US" sz="2000" b="0" i="0" dirty="0">
                <a:effectLst/>
                <a:latin typeface="Liberation Sans" panose="020B0604020202020204" pitchFamily="34" charset="0"/>
              </a:rPr>
              <a:t>Wiley &amp; Sons, Inc. All rights reserved. Reproduction or translation of this work beyond that permitted in Section 117 of the 1976 United States Copyright Act without the express written permission of the copyright owner is unlawful. Request for further information should be addressed to the Permissions Department, John Wiley &amp; Sons, Inc. The purchaser may make back-up copies for his/her own use only and not for distribution or resale. The Publisher assumes no responsibility for errors, omissions, or damages, caused by the use of these programs or from the use of the information contained herein.”</a:t>
            </a:r>
          </a:p>
        </p:txBody>
      </p:sp>
      <p:sp>
        <p:nvSpPr>
          <p:cNvPr id="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COPYRIGHT</a:t>
            </a:r>
            <a:endParaRPr lang="en-US" altLang="en-US" sz="3200" b="1" i="0" dirty="0">
              <a:solidFill>
                <a:schemeClr val="tx2">
                  <a:lumMod val="50000"/>
                </a:schemeClr>
              </a:solidFill>
              <a:effectLst/>
              <a:latin typeface="Liberation Sans" panose="020B0604020202020204" pitchFamily="34" charset="0"/>
            </a:endParaRPr>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3031287875"/>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Text Box 2"/>
          <p:cNvSpPr txBox="1">
            <a:spLocks noChangeArrowheads="1"/>
          </p:cNvSpPr>
          <p:nvPr/>
        </p:nvSpPr>
        <p:spPr bwMode="auto">
          <a:xfrm>
            <a:off x="506767" y="1219200"/>
            <a:ext cx="8077200" cy="220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76313" indent="-457200" algn="l">
              <a:defRPr sz="2400">
                <a:solidFill>
                  <a:schemeClr val="tx1"/>
                </a:solidFill>
                <a:latin typeface="Times New Roman" pitchFamily="18" charset="0"/>
              </a:defRPr>
            </a:lvl2pPr>
            <a:lvl3pPr marL="1547813" indent="-457200" algn="l">
              <a:defRPr sz="2400">
                <a:solidFill>
                  <a:schemeClr val="tx1"/>
                </a:solidFill>
                <a:latin typeface="Times New Roman" pitchFamily="18" charset="0"/>
              </a:defRPr>
            </a:lvl3pPr>
            <a:lvl4pPr marL="2119313" indent="-457200" algn="l">
              <a:defRPr sz="2400">
                <a:solidFill>
                  <a:schemeClr val="tx1"/>
                </a:solidFill>
                <a:latin typeface="Times New Roman" pitchFamily="18" charset="0"/>
              </a:defRPr>
            </a:lvl4pPr>
            <a:lvl5pPr marL="2690813" indent="-457200" algn="l">
              <a:defRPr sz="2400">
                <a:solidFill>
                  <a:schemeClr val="tx1"/>
                </a:solidFill>
                <a:latin typeface="Times New Roman" pitchFamily="18" charset="0"/>
              </a:defRPr>
            </a:lvl5pPr>
            <a:lvl6pPr marL="3148013" indent="-457200" eaLnBrk="0" fontAlgn="base" hangingPunct="0">
              <a:spcBef>
                <a:spcPct val="0"/>
              </a:spcBef>
              <a:spcAft>
                <a:spcPct val="0"/>
              </a:spcAft>
              <a:defRPr sz="2400">
                <a:solidFill>
                  <a:schemeClr val="tx1"/>
                </a:solidFill>
                <a:latin typeface="Times New Roman" pitchFamily="18" charset="0"/>
              </a:defRPr>
            </a:lvl6pPr>
            <a:lvl7pPr marL="3605213" indent="-457200" eaLnBrk="0" fontAlgn="base" hangingPunct="0">
              <a:spcBef>
                <a:spcPct val="0"/>
              </a:spcBef>
              <a:spcAft>
                <a:spcPct val="0"/>
              </a:spcAft>
              <a:defRPr sz="2400">
                <a:solidFill>
                  <a:schemeClr val="tx1"/>
                </a:solidFill>
                <a:latin typeface="Times New Roman" pitchFamily="18" charset="0"/>
              </a:defRPr>
            </a:lvl7pPr>
            <a:lvl8pPr marL="4062413" indent="-457200" eaLnBrk="0" fontAlgn="base" hangingPunct="0">
              <a:spcBef>
                <a:spcPct val="0"/>
              </a:spcBef>
              <a:spcAft>
                <a:spcPct val="0"/>
              </a:spcAft>
              <a:defRPr sz="2400">
                <a:solidFill>
                  <a:schemeClr val="tx1"/>
                </a:solidFill>
                <a:latin typeface="Times New Roman" pitchFamily="18" charset="0"/>
              </a:defRPr>
            </a:lvl8pPr>
            <a:lvl9pPr marL="4519613"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pPr>
            <a:r>
              <a:rPr lang="en-US" altLang="en-US" sz="2200" b="1" dirty="0">
                <a:solidFill>
                  <a:schemeClr val="accent3">
                    <a:lumMod val="50000"/>
                  </a:schemeClr>
                </a:solidFill>
                <a:latin typeface="Liberation Sans" panose="020B0604020202020204" pitchFamily="34" charset="0"/>
              </a:rPr>
              <a:t>Illustration: </a:t>
            </a:r>
            <a:r>
              <a:rPr lang="en-US" altLang="en-US" sz="2200" dirty="0">
                <a:solidFill>
                  <a:schemeClr val="accent3">
                    <a:lumMod val="50000"/>
                  </a:schemeClr>
                </a:solidFill>
                <a:latin typeface="Liberation Sans" panose="020B0604020202020204" pitchFamily="34" charset="0"/>
              </a:rPr>
              <a:t>First National Bank agrees to lend $100,000 on September 1, 2017, if Cole Williams Co. signs a $100,000, 12%, four-month note maturing on January 1. </a:t>
            </a:r>
            <a:endParaRPr lang="en-US" altLang="en-US" sz="2200" dirty="0" smtClean="0">
              <a:solidFill>
                <a:schemeClr val="accent3">
                  <a:lumMod val="50000"/>
                </a:schemeClr>
              </a:solidFill>
              <a:latin typeface="Liberation Sans" panose="020B0604020202020204" pitchFamily="34" charset="0"/>
            </a:endParaRPr>
          </a:p>
          <a:p>
            <a:pPr>
              <a:lnSpc>
                <a:spcPct val="125000"/>
              </a:lnSpc>
            </a:pPr>
            <a:r>
              <a:rPr lang="en-US" altLang="en-US" sz="2200" dirty="0" smtClean="0">
                <a:latin typeface="Liberation Sans" panose="020B0604020202020204" pitchFamily="34" charset="0"/>
              </a:rPr>
              <a:t>At </a:t>
            </a:r>
            <a:r>
              <a:rPr lang="en-US" altLang="en-US" sz="2200" dirty="0">
                <a:latin typeface="Liberation Sans" panose="020B0604020202020204" pitchFamily="34" charset="0"/>
              </a:rPr>
              <a:t>maturity (January 1), Cole Williams Co. must pay the face value of the note plus interest. It records payment as follows.</a:t>
            </a:r>
          </a:p>
        </p:txBody>
      </p:sp>
      <p:sp>
        <p:nvSpPr>
          <p:cNvPr id="671747" name="Text Box 3"/>
          <p:cNvSpPr txBox="1">
            <a:spLocks noChangeArrowheads="1"/>
          </p:cNvSpPr>
          <p:nvPr/>
        </p:nvSpPr>
        <p:spPr bwMode="auto">
          <a:xfrm>
            <a:off x="1905000" y="4573587"/>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21200" algn="r"/>
                <a:tab pos="6691313" algn="r"/>
              </a:tabLst>
              <a:defRPr sz="2400">
                <a:solidFill>
                  <a:schemeClr val="tx1"/>
                </a:solidFill>
                <a:latin typeface="Times New Roman" pitchFamily="18" charset="0"/>
              </a:defRPr>
            </a:lvl1pPr>
            <a:lvl2pPr marL="1028700" indent="-457200" algn="l">
              <a:tabLst>
                <a:tab pos="4521200" algn="r"/>
                <a:tab pos="6691313" algn="r"/>
              </a:tabLst>
              <a:defRPr sz="2400">
                <a:solidFill>
                  <a:schemeClr val="tx1"/>
                </a:solidFill>
                <a:latin typeface="Times New Roman" pitchFamily="18" charset="0"/>
              </a:defRPr>
            </a:lvl2pPr>
            <a:lvl3pPr marL="1600200" indent="-457200" algn="l">
              <a:tabLst>
                <a:tab pos="4521200" algn="r"/>
                <a:tab pos="6691313" algn="r"/>
              </a:tabLst>
              <a:defRPr sz="2400">
                <a:solidFill>
                  <a:schemeClr val="tx1"/>
                </a:solidFill>
                <a:latin typeface="Times New Roman" pitchFamily="18" charset="0"/>
              </a:defRPr>
            </a:lvl3pPr>
            <a:lvl4pPr marL="2171700" indent="-457200" algn="l">
              <a:tabLst>
                <a:tab pos="4521200" algn="r"/>
                <a:tab pos="6691313" algn="r"/>
              </a:tabLst>
              <a:defRPr sz="2400">
                <a:solidFill>
                  <a:schemeClr val="tx1"/>
                </a:solidFill>
                <a:latin typeface="Times New Roman" pitchFamily="18" charset="0"/>
              </a:defRPr>
            </a:lvl4pPr>
            <a:lvl5pPr marL="2743200" indent="-457200" algn="l">
              <a:tabLst>
                <a:tab pos="4521200" algn="r"/>
                <a:tab pos="669131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 pos="669131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 pos="669131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 pos="669131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 pos="669131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Interest </a:t>
            </a:r>
            <a:r>
              <a:rPr lang="en-US" altLang="en-US" sz="2200" dirty="0" smtClean="0">
                <a:latin typeface="Liberation Sans" panose="020B0604020202020204" pitchFamily="34" charset="0"/>
                <a:cs typeface="Arial" charset="0"/>
              </a:rPr>
              <a:t>Payable</a:t>
            </a:r>
            <a:r>
              <a:rPr lang="en-US" altLang="en-US" sz="2200" dirty="0">
                <a:latin typeface="Liberation Sans" panose="020B0604020202020204" pitchFamily="34" charset="0"/>
                <a:cs typeface="Arial" charset="0"/>
              </a:rPr>
              <a:t>	4,000</a:t>
            </a:r>
          </a:p>
        </p:txBody>
      </p:sp>
      <p:sp>
        <p:nvSpPr>
          <p:cNvPr id="671748" name="Text Box 4"/>
          <p:cNvSpPr txBox="1">
            <a:spLocks noChangeArrowheads="1"/>
          </p:cNvSpPr>
          <p:nvPr/>
        </p:nvSpPr>
        <p:spPr bwMode="auto">
          <a:xfrm>
            <a:off x="1905000" y="4114800"/>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21200" algn="r"/>
              </a:tabLst>
              <a:defRPr sz="2400">
                <a:solidFill>
                  <a:schemeClr val="tx1"/>
                </a:solidFill>
                <a:latin typeface="Times New Roman" pitchFamily="18" charset="0"/>
              </a:defRPr>
            </a:lvl1pPr>
            <a:lvl2pPr marL="1028700" indent="-457200" algn="l">
              <a:tabLst>
                <a:tab pos="4521200" algn="r"/>
              </a:tabLst>
              <a:defRPr sz="2400">
                <a:solidFill>
                  <a:schemeClr val="tx1"/>
                </a:solidFill>
                <a:latin typeface="Times New Roman" pitchFamily="18" charset="0"/>
              </a:defRPr>
            </a:lvl2pPr>
            <a:lvl3pPr marL="1600200" indent="-457200" algn="l">
              <a:tabLst>
                <a:tab pos="4521200" algn="r"/>
              </a:tabLst>
              <a:defRPr sz="2400">
                <a:solidFill>
                  <a:schemeClr val="tx1"/>
                </a:solidFill>
                <a:latin typeface="Times New Roman" pitchFamily="18" charset="0"/>
              </a:defRPr>
            </a:lvl3pPr>
            <a:lvl4pPr marL="2171700" indent="-457200" algn="l">
              <a:tabLst>
                <a:tab pos="4521200" algn="r"/>
              </a:tabLst>
              <a:defRPr sz="2400">
                <a:solidFill>
                  <a:schemeClr val="tx1"/>
                </a:solidFill>
                <a:latin typeface="Times New Roman" pitchFamily="18" charset="0"/>
              </a:defRPr>
            </a:lvl4pPr>
            <a:lvl5pPr marL="2743200" indent="-457200" algn="l">
              <a:tabLst>
                <a:tab pos="45212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Notes </a:t>
            </a:r>
            <a:r>
              <a:rPr lang="en-US" altLang="en-US" sz="2200" dirty="0" smtClean="0">
                <a:latin typeface="Liberation Sans" panose="020B0604020202020204" pitchFamily="34" charset="0"/>
                <a:cs typeface="Arial" charset="0"/>
              </a:rPr>
              <a:t>Payable</a:t>
            </a:r>
            <a:r>
              <a:rPr lang="en-US" altLang="en-US" sz="2200" dirty="0">
                <a:latin typeface="Liberation Sans" panose="020B0604020202020204" pitchFamily="34" charset="0"/>
                <a:cs typeface="Arial" charset="0"/>
              </a:rPr>
              <a:t>	100,000</a:t>
            </a:r>
            <a:endParaRPr lang="en-US" altLang="en-US" sz="2200" dirty="0">
              <a:solidFill>
                <a:srgbClr val="800000"/>
              </a:solidFill>
              <a:latin typeface="Liberation Sans" panose="020B0604020202020204" pitchFamily="34" charset="0"/>
              <a:cs typeface="Arial" charset="0"/>
            </a:endParaRPr>
          </a:p>
        </p:txBody>
      </p:sp>
      <p:sp>
        <p:nvSpPr>
          <p:cNvPr id="671751" name="Text Box 7"/>
          <p:cNvSpPr txBox="1">
            <a:spLocks noChangeArrowheads="1"/>
          </p:cNvSpPr>
          <p:nvPr/>
        </p:nvSpPr>
        <p:spPr bwMode="auto">
          <a:xfrm>
            <a:off x="609600" y="4114800"/>
            <a:ext cx="1219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264150" algn="r"/>
              </a:tabLst>
              <a:defRPr sz="2400">
                <a:solidFill>
                  <a:schemeClr val="tx1"/>
                </a:solidFill>
                <a:latin typeface="Times New Roman" pitchFamily="18" charset="0"/>
              </a:defRPr>
            </a:lvl1pPr>
            <a:lvl2pPr marL="1028700" indent="-457200" algn="l">
              <a:tabLst>
                <a:tab pos="5264150" algn="r"/>
              </a:tabLst>
              <a:defRPr sz="2400">
                <a:solidFill>
                  <a:schemeClr val="tx1"/>
                </a:solidFill>
                <a:latin typeface="Times New Roman" pitchFamily="18" charset="0"/>
              </a:defRPr>
            </a:lvl2pPr>
            <a:lvl3pPr marL="1600200" indent="-457200" algn="l">
              <a:tabLst>
                <a:tab pos="5264150" algn="r"/>
              </a:tabLst>
              <a:defRPr sz="2400">
                <a:solidFill>
                  <a:schemeClr val="tx1"/>
                </a:solidFill>
                <a:latin typeface="Times New Roman" pitchFamily="18" charset="0"/>
              </a:defRPr>
            </a:lvl3pPr>
            <a:lvl4pPr marL="2171700" indent="-457200" algn="l">
              <a:tabLst>
                <a:tab pos="5264150" algn="r"/>
              </a:tabLst>
              <a:defRPr sz="2400">
                <a:solidFill>
                  <a:schemeClr val="tx1"/>
                </a:solidFill>
                <a:latin typeface="Times New Roman" pitchFamily="18" charset="0"/>
              </a:defRPr>
            </a:lvl4pPr>
            <a:lvl5pPr marL="2743200" indent="-457200" algn="l">
              <a:tabLst>
                <a:tab pos="52641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2641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2641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2641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26415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Jan. 1</a:t>
            </a:r>
          </a:p>
        </p:txBody>
      </p:sp>
      <p:sp>
        <p:nvSpPr>
          <p:cNvPr id="671753" name="Text Box 9"/>
          <p:cNvSpPr txBox="1">
            <a:spLocks noChangeArrowheads="1"/>
          </p:cNvSpPr>
          <p:nvPr/>
        </p:nvSpPr>
        <p:spPr bwMode="auto">
          <a:xfrm>
            <a:off x="1905000" y="5030787"/>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algn="l">
              <a:tabLst>
                <a:tab pos="6691313" algn="r"/>
              </a:tabLst>
              <a:defRPr sz="2400">
                <a:solidFill>
                  <a:schemeClr val="tx1"/>
                </a:solidFill>
                <a:latin typeface="Times New Roman" pitchFamily="18" charset="0"/>
              </a:defRPr>
            </a:lvl1pPr>
            <a:lvl2pPr marL="1028700" indent="-457200" algn="l">
              <a:tabLst>
                <a:tab pos="6691313" algn="r"/>
              </a:tabLst>
              <a:defRPr sz="2400">
                <a:solidFill>
                  <a:schemeClr val="tx1"/>
                </a:solidFill>
                <a:latin typeface="Times New Roman" pitchFamily="18" charset="0"/>
              </a:defRPr>
            </a:lvl2pPr>
            <a:lvl3pPr marL="1600200" indent="-457200" algn="l">
              <a:tabLst>
                <a:tab pos="6691313" algn="r"/>
              </a:tabLst>
              <a:defRPr sz="2400">
                <a:solidFill>
                  <a:schemeClr val="tx1"/>
                </a:solidFill>
                <a:latin typeface="Times New Roman" pitchFamily="18" charset="0"/>
              </a:defRPr>
            </a:lvl3pPr>
            <a:lvl4pPr marL="2171700" indent="-457200" algn="l">
              <a:tabLst>
                <a:tab pos="6691313" algn="r"/>
              </a:tabLst>
              <a:defRPr sz="2400">
                <a:solidFill>
                  <a:schemeClr val="tx1"/>
                </a:solidFill>
                <a:latin typeface="Times New Roman" pitchFamily="18" charset="0"/>
              </a:defRPr>
            </a:lvl4pPr>
            <a:lvl5pPr marL="2743200" indent="-457200" algn="l">
              <a:tabLst>
                <a:tab pos="669131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69131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69131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69131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69131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Cash	104,000</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NOTES PAYABLE</a:t>
            </a:r>
            <a:endParaRPr lang="en-US" altLang="en-US" sz="3200" b="1" dirty="0">
              <a:solidFill>
                <a:schemeClr val="tx2">
                  <a:lumMod val="50000"/>
                </a:schemeClr>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1748"/>
                                        </p:tgtEl>
                                        <p:attrNameLst>
                                          <p:attrName>style.visibility</p:attrName>
                                        </p:attrNameLst>
                                      </p:cBhvr>
                                      <p:to>
                                        <p:strVal val="visible"/>
                                      </p:to>
                                    </p:set>
                                    <p:animEffect transition="in" filter="wipe(left)">
                                      <p:cBhvr>
                                        <p:cTn id="7" dur="500"/>
                                        <p:tgtEl>
                                          <p:spTgt spid="671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1747"/>
                                        </p:tgtEl>
                                        <p:attrNameLst>
                                          <p:attrName>style.visibility</p:attrName>
                                        </p:attrNameLst>
                                      </p:cBhvr>
                                      <p:to>
                                        <p:strVal val="visible"/>
                                      </p:to>
                                    </p:set>
                                    <p:animEffect transition="in" filter="wipe(left)">
                                      <p:cBhvr>
                                        <p:cTn id="12" dur="500"/>
                                        <p:tgtEl>
                                          <p:spTgt spid="6717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71753"/>
                                        </p:tgtEl>
                                        <p:attrNameLst>
                                          <p:attrName>style.visibility</p:attrName>
                                        </p:attrNameLst>
                                      </p:cBhvr>
                                      <p:to>
                                        <p:strVal val="visible"/>
                                      </p:to>
                                    </p:set>
                                    <p:animEffect transition="in" filter="wipe(left)">
                                      <p:cBhvr>
                                        <p:cTn id="17" dur="500"/>
                                        <p:tgtEl>
                                          <p:spTgt spid="67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7" grpId="0" autoUpdateAnimBg="0"/>
      <p:bldP spid="671748" grpId="0" autoUpdateAnimBg="0"/>
      <p:bldP spid="67175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3" name="Text Box 5"/>
          <p:cNvSpPr txBox="1">
            <a:spLocks noChangeArrowheads="1"/>
          </p:cNvSpPr>
          <p:nvPr/>
        </p:nvSpPr>
        <p:spPr bwMode="auto">
          <a:xfrm>
            <a:off x="532660" y="1752600"/>
            <a:ext cx="7696200" cy="3574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257300" indent="-457200"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Sales taxes are expressed as a stated percentage of the sales price. </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Selling company </a:t>
            </a:r>
          </a:p>
          <a:p>
            <a:pPr lvl="2">
              <a:lnSpc>
                <a:spcPct val="125000"/>
              </a:lnSpc>
              <a:spcBef>
                <a:spcPts val="1200"/>
              </a:spcBef>
              <a:buClr>
                <a:srgbClr val="CC0000"/>
              </a:buClr>
              <a:buSzPct val="80000"/>
              <a:buFont typeface="Arial" charset="0"/>
              <a:buChar char="►"/>
            </a:pPr>
            <a:r>
              <a:rPr lang="en-US" sz="2000" dirty="0">
                <a:latin typeface="Liberation Sans"/>
              </a:rPr>
              <a:t>Either rung up separately or included in total receipts.</a:t>
            </a:r>
          </a:p>
          <a:p>
            <a:pPr lvl="2">
              <a:lnSpc>
                <a:spcPct val="125000"/>
              </a:lnSpc>
              <a:spcBef>
                <a:spcPts val="1200"/>
              </a:spcBef>
              <a:buClr>
                <a:srgbClr val="CC0000"/>
              </a:buClr>
              <a:buSzPct val="80000"/>
              <a:buFont typeface="Arial" charset="0"/>
              <a:buChar char="►"/>
            </a:pPr>
            <a:r>
              <a:rPr lang="en-US" altLang="en-US" sz="2100" dirty="0" smtClean="0">
                <a:latin typeface="Liberation Sans" panose="020B0604020202020204" pitchFamily="34" charset="0"/>
              </a:rPr>
              <a:t>collects </a:t>
            </a:r>
            <a:r>
              <a:rPr lang="en-US" altLang="en-US" sz="2100" dirty="0">
                <a:latin typeface="Liberation Sans" panose="020B0604020202020204" pitchFamily="34" charset="0"/>
              </a:rPr>
              <a:t>tax from the customer.</a:t>
            </a:r>
          </a:p>
          <a:p>
            <a:pPr lvl="2">
              <a:lnSpc>
                <a:spcPct val="125000"/>
              </a:lnSpc>
              <a:spcBef>
                <a:spcPts val="1200"/>
              </a:spcBef>
              <a:buClr>
                <a:srgbClr val="CC0000"/>
              </a:buClr>
              <a:buSzPct val="80000"/>
              <a:buFont typeface="Arial" charset="0"/>
              <a:buChar char="►"/>
            </a:pPr>
            <a:r>
              <a:rPr lang="en-US" altLang="en-US" sz="2100" dirty="0">
                <a:latin typeface="Liberation Sans" panose="020B0604020202020204" pitchFamily="34" charset="0"/>
              </a:rPr>
              <a:t>remits the collections to the state’s department of revenue.</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SALES TAXES PAYABLE</a:t>
            </a:r>
            <a:endParaRPr lang="en-US" altLang="en-US" sz="3200" b="1" dirty="0">
              <a:solidFill>
                <a:schemeClr val="tx2">
                  <a:lumMod val="50000"/>
                </a:schemeClr>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pic>
        <p:nvPicPr>
          <p:cNvPr id="6" name="Picture 7" descr="sales-ta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01600"/>
            <a:ext cx="2209800" cy="152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idx="4294967295"/>
          </p:nvPr>
        </p:nvSpPr>
        <p:spPr>
          <a:xfrm>
            <a:off x="457200" y="457200"/>
            <a:ext cx="8229600" cy="560388"/>
          </a:xfrm>
          <a:prstGeom prst="rect">
            <a:avLst/>
          </a:prstGeom>
          <a:ln w="12700" cap="flat">
            <a:solidFill>
              <a:schemeClr val="tx1"/>
            </a:solidFill>
          </a:ln>
          <a:effectLst>
            <a:outerShdw dist="107763" dir="2700000" algn="ctr" rotWithShape="0">
              <a:schemeClr val="bg2"/>
            </a:outerShdw>
          </a:effectLst>
        </p:spPr>
        <p:txBody>
          <a:bodyPr lIns="90488" tIns="44450" rIns="90488" bIns="44450" anchor="t"/>
          <a:lstStyle/>
          <a:p>
            <a:pPr marL="109538" algn="l">
              <a:defRPr/>
            </a:pPr>
            <a:r>
              <a:rPr lang="en-US" smtClean="0">
                <a:solidFill>
                  <a:schemeClr val="bg1"/>
                </a:solidFill>
                <a:effectLst>
                  <a:outerShdw blurRad="38100" dist="38100" dir="2700000" algn="tl">
                    <a:srgbClr val="000000"/>
                  </a:outerShdw>
                </a:effectLst>
              </a:rPr>
              <a:t>Accounting for Current Liabilities</a:t>
            </a:r>
          </a:p>
        </p:txBody>
      </p:sp>
      <p:sp>
        <p:nvSpPr>
          <p:cNvPr id="427011" name="Text Box 3"/>
          <p:cNvSpPr txBox="1">
            <a:spLocks noChangeArrowheads="1"/>
          </p:cNvSpPr>
          <p:nvPr/>
        </p:nvSpPr>
        <p:spPr bwMode="auto">
          <a:xfrm>
            <a:off x="1524000" y="6369050"/>
            <a:ext cx="7467600" cy="336550"/>
          </a:xfrm>
          <a:prstGeom prst="rect">
            <a:avLst/>
          </a:prstGeom>
          <a:solidFill>
            <a:schemeClr val="bg1"/>
          </a:solidFill>
          <a:ln w="19050">
            <a:noFill/>
            <a:miter lim="800000"/>
            <a:headEnd/>
            <a:tailEnd/>
          </a:ln>
          <a:effectLst/>
        </p:spPr>
        <p:txBody>
          <a:bodyPr>
            <a:spAutoFit/>
          </a:bodyPr>
          <a:lstStyle/>
          <a:p>
            <a:pPr marL="692150" indent="-692150" algn="r">
              <a:spcBef>
                <a:spcPct val="50000"/>
              </a:spcBef>
              <a:defRPr/>
            </a:pPr>
            <a:r>
              <a:rPr lang="en-US" sz="1600" b="1" i="1">
                <a:solidFill>
                  <a:schemeClr val="bg2"/>
                </a:solidFill>
                <a:effectLst>
                  <a:outerShdw blurRad="38100" dist="38100" dir="2700000" algn="tl">
                    <a:srgbClr val="C0C0C0"/>
                  </a:outerShdw>
                </a:effectLst>
                <a:latin typeface="Comic Sans MS" pitchFamily="66" charset="0"/>
              </a:rPr>
              <a:t>LO 3  Explain the accounting for other current liabilities.</a:t>
            </a:r>
          </a:p>
        </p:txBody>
      </p:sp>
      <p:sp>
        <p:nvSpPr>
          <p:cNvPr id="150532" name="Text Box 4"/>
          <p:cNvSpPr txBox="1">
            <a:spLocks noChangeArrowheads="1"/>
          </p:cNvSpPr>
          <p:nvPr/>
        </p:nvSpPr>
        <p:spPr bwMode="auto">
          <a:xfrm>
            <a:off x="685800" y="1404938"/>
            <a:ext cx="81534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marL="457200" indent="-457200"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15000"/>
              </a:lnSpc>
              <a:spcBef>
                <a:spcPct val="40000"/>
              </a:spcBef>
              <a:buSzPct val="80000"/>
            </a:pPr>
            <a:r>
              <a:rPr lang="en-US" sz="3000" b="1">
                <a:solidFill>
                  <a:srgbClr val="800000"/>
                </a:solidFill>
                <a:latin typeface="Comic Sans MS" pitchFamily="66" charset="0"/>
              </a:rPr>
              <a:t>What is Sales Tax used for?</a:t>
            </a:r>
            <a:endParaRPr lang="en-US" sz="3000">
              <a:latin typeface="Comic Sans MS" pitchFamily="66" charset="0"/>
            </a:endParaRPr>
          </a:p>
        </p:txBody>
      </p:sp>
      <p:pic>
        <p:nvPicPr>
          <p:cNvPr id="150534" name="Picture 6" descr="sales-ta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143000"/>
            <a:ext cx="2209800" cy="1527175"/>
          </a:xfrm>
          <a:prstGeom prst="rect">
            <a:avLst/>
          </a:prstGeom>
          <a:noFill/>
          <a:extLst>
            <a:ext uri="{909E8E84-426E-40DD-AFC4-6F175D3DCCD1}">
              <a14:hiddenFill xmlns:a14="http://schemas.microsoft.com/office/drawing/2010/main">
                <a:solidFill>
                  <a:srgbClr val="FFFFFF"/>
                </a:solidFill>
              </a14:hiddenFill>
            </a:ext>
          </a:extLst>
        </p:spPr>
      </p:pic>
      <p:sp>
        <p:nvSpPr>
          <p:cNvPr id="150535" name="Rectangle 7"/>
          <p:cNvSpPr>
            <a:spLocks noChangeArrowheads="1"/>
          </p:cNvSpPr>
          <p:nvPr/>
        </p:nvSpPr>
        <p:spPr bwMode="auto">
          <a:xfrm>
            <a:off x="762000" y="2286000"/>
            <a:ext cx="26431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a:t>Protective Services</a:t>
            </a:r>
          </a:p>
          <a:p>
            <a:endParaRPr lang="en-US"/>
          </a:p>
        </p:txBody>
      </p:sp>
      <p:sp>
        <p:nvSpPr>
          <p:cNvPr id="150536" name="Rectangle 8"/>
          <p:cNvSpPr>
            <a:spLocks noChangeArrowheads="1"/>
          </p:cNvSpPr>
          <p:nvPr/>
        </p:nvSpPr>
        <p:spPr bwMode="auto">
          <a:xfrm>
            <a:off x="3733800" y="2286000"/>
            <a:ext cx="28844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a:t>Community Services</a:t>
            </a:r>
          </a:p>
          <a:p>
            <a:endParaRPr lang="en-US"/>
          </a:p>
        </p:txBody>
      </p:sp>
      <p:sp>
        <p:nvSpPr>
          <p:cNvPr id="150537" name="Rectangle 9"/>
          <p:cNvSpPr>
            <a:spLocks noChangeArrowheads="1"/>
          </p:cNvSpPr>
          <p:nvPr/>
        </p:nvSpPr>
        <p:spPr bwMode="auto">
          <a:xfrm>
            <a:off x="762000" y="3886200"/>
            <a:ext cx="2063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a:t>Infrastructure</a:t>
            </a:r>
          </a:p>
          <a:p>
            <a:endParaRPr lang="en-US"/>
          </a:p>
        </p:txBody>
      </p:sp>
      <p:sp>
        <p:nvSpPr>
          <p:cNvPr id="150538" name="Rectangle 10"/>
          <p:cNvSpPr>
            <a:spLocks noChangeArrowheads="1"/>
          </p:cNvSpPr>
          <p:nvPr/>
        </p:nvSpPr>
        <p:spPr bwMode="auto">
          <a:xfrm>
            <a:off x="6248400" y="3962400"/>
            <a:ext cx="19192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a:t>Special Items</a:t>
            </a:r>
          </a:p>
          <a:p>
            <a:endParaRPr lang="en-US"/>
          </a:p>
        </p:txBody>
      </p:sp>
      <p:sp>
        <p:nvSpPr>
          <p:cNvPr id="150539" name="Rectangle 11"/>
          <p:cNvSpPr>
            <a:spLocks noChangeArrowheads="1"/>
          </p:cNvSpPr>
          <p:nvPr/>
        </p:nvSpPr>
        <p:spPr bwMode="auto">
          <a:xfrm>
            <a:off x="3276600" y="3962400"/>
            <a:ext cx="2147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a:t>Administrative</a:t>
            </a:r>
          </a:p>
          <a:p>
            <a:endParaRPr lang="en-US"/>
          </a:p>
        </p:txBody>
      </p:sp>
      <p:pic>
        <p:nvPicPr>
          <p:cNvPr id="150541" name="Picture 13" descr="0112SB_Markets_Infrastru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267200"/>
            <a:ext cx="1600200" cy="898525"/>
          </a:xfrm>
          <a:prstGeom prst="rect">
            <a:avLst/>
          </a:prstGeom>
          <a:noFill/>
          <a:extLst>
            <a:ext uri="{909E8E84-426E-40DD-AFC4-6F175D3DCCD1}">
              <a14:hiddenFill xmlns:a14="http://schemas.microsoft.com/office/drawing/2010/main">
                <a:solidFill>
                  <a:srgbClr val="FFFFFF"/>
                </a:solidFill>
              </a14:hiddenFill>
            </a:ext>
          </a:extLst>
        </p:spPr>
      </p:pic>
      <p:sp>
        <p:nvSpPr>
          <p:cNvPr id="150543" name="AutoShape 15" descr="Z"/>
          <p:cNvSpPr>
            <a:spLocks noChangeAspect="1" noChangeArrowheads="1"/>
          </p:cNvSpPr>
          <p:nvPr/>
        </p:nvSpPr>
        <p:spPr bwMode="auto">
          <a:xfrm>
            <a:off x="3190875" y="2600325"/>
            <a:ext cx="2762250" cy="16573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50545" name="Picture 17" descr="ANd9GcRhOpFlZ6RBDAo7Cg648Iwx179ppFv97HezwUSuNfpzf6HB4OkKps0_NfN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1750" y="4419600"/>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50547" name="Picture 19" descr="ANd9GcSOV3ZplfZ4312JNP8QhPPMdfTOgHlMg4MIPXW8nuPVhcV4FMetZ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4495800"/>
            <a:ext cx="10191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50549" name="Picture 21" descr="1311359942_poo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7200" y="266700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50551" name="Picture 23" descr="ANd9GcSFW6TTlj8gRQelPwiNl07IVlh6TAr9lfRAMDNFfMHipp6mEjkI5g"/>
          <p:cNvPicPr>
            <a:picLocks noChangeAspect="1" noChangeArrowheads="1"/>
          </p:cNvPicPr>
          <p:nvPr/>
        </p:nvPicPr>
        <p:blipFill>
          <a:blip r:embed="rId9">
            <a:extLst>
              <a:ext uri="{28A0092B-C50C-407E-A947-70E740481C1C}">
                <a14:useLocalDpi xmlns:a14="http://schemas.microsoft.com/office/drawing/2010/main" val="0"/>
              </a:ext>
            </a:extLst>
          </a:blip>
          <a:srcRect l="17647" t="22099" r="14706" b="20442"/>
          <a:stretch>
            <a:fillRect/>
          </a:stretch>
        </p:blipFill>
        <p:spPr bwMode="auto">
          <a:xfrm>
            <a:off x="914400" y="2667000"/>
            <a:ext cx="2209800" cy="124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814893"/>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25" name="Picture 13" descr="Image result for state sales tax rates 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478784" cy="815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168248"/>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2" name="Picture 6"/>
          <p:cNvPicPr>
            <a:picLocks noChangeAspect="1" noChangeArrowheads="1"/>
          </p:cNvPicPr>
          <p:nvPr/>
        </p:nvPicPr>
        <p:blipFill>
          <a:blip r:embed="rId2">
            <a:extLst>
              <a:ext uri="{28A0092B-C50C-407E-A947-70E740481C1C}">
                <a14:useLocalDpi xmlns:a14="http://schemas.microsoft.com/office/drawing/2010/main" val="0"/>
              </a:ext>
            </a:extLst>
          </a:blip>
          <a:srcRect l="92241" t="13390"/>
          <a:stretch>
            <a:fillRect/>
          </a:stretch>
        </p:blipFill>
        <p:spPr bwMode="auto">
          <a:xfrm>
            <a:off x="0" y="0"/>
            <a:ext cx="827088" cy="7129463"/>
          </a:xfrm>
          <a:prstGeom prst="rect">
            <a:avLst/>
          </a:prstGeom>
          <a:noFill/>
          <a:extLst>
            <a:ext uri="{909E8E84-426E-40DD-AFC4-6F175D3DCCD1}">
              <a14:hiddenFill xmlns:a14="http://schemas.microsoft.com/office/drawing/2010/main">
                <a:solidFill>
                  <a:srgbClr val="FFFFFF"/>
                </a:solidFill>
              </a14:hiddenFill>
            </a:ext>
          </a:extLst>
        </p:spPr>
      </p:pic>
      <p:sp>
        <p:nvSpPr>
          <p:cNvPr id="152583" name="Rectangle 7"/>
          <p:cNvSpPr>
            <a:spLocks noChangeArrowheads="1"/>
          </p:cNvSpPr>
          <p:nvPr/>
        </p:nvSpPr>
        <p:spPr bwMode="auto">
          <a:xfrm rot="5400000">
            <a:off x="5478463" y="3055937"/>
            <a:ext cx="5715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http://www.tax.ny.gov/pdf/publications/sales/pub718.pdf</a:t>
            </a:r>
          </a:p>
        </p:txBody>
      </p:sp>
      <p:pic>
        <p:nvPicPr>
          <p:cNvPr id="15258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8396" t="6250" r="20189" b="14210"/>
          <a:stretch/>
        </p:blipFill>
        <p:spPr bwMode="auto">
          <a:xfrm>
            <a:off x="827088" y="-900025"/>
            <a:ext cx="7487728" cy="775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496704"/>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609600" y="1295400"/>
            <a:ext cx="8077200"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76313" indent="-457200" algn="l">
              <a:defRPr sz="2400">
                <a:solidFill>
                  <a:schemeClr val="tx1"/>
                </a:solidFill>
                <a:latin typeface="Times New Roman" pitchFamily="18" charset="0"/>
              </a:defRPr>
            </a:lvl2pPr>
            <a:lvl3pPr marL="1547813" indent="-457200" algn="l">
              <a:defRPr sz="2400">
                <a:solidFill>
                  <a:schemeClr val="tx1"/>
                </a:solidFill>
                <a:latin typeface="Times New Roman" pitchFamily="18" charset="0"/>
              </a:defRPr>
            </a:lvl3pPr>
            <a:lvl4pPr marL="2119313" indent="-457200" algn="l">
              <a:defRPr sz="2400">
                <a:solidFill>
                  <a:schemeClr val="tx1"/>
                </a:solidFill>
                <a:latin typeface="Times New Roman" pitchFamily="18" charset="0"/>
              </a:defRPr>
            </a:lvl4pPr>
            <a:lvl5pPr marL="2690813" indent="-457200" algn="l">
              <a:defRPr sz="2400">
                <a:solidFill>
                  <a:schemeClr val="tx1"/>
                </a:solidFill>
                <a:latin typeface="Times New Roman" pitchFamily="18" charset="0"/>
              </a:defRPr>
            </a:lvl5pPr>
            <a:lvl6pPr marL="3148013" indent="-457200" eaLnBrk="0" fontAlgn="base" hangingPunct="0">
              <a:spcBef>
                <a:spcPct val="0"/>
              </a:spcBef>
              <a:spcAft>
                <a:spcPct val="0"/>
              </a:spcAft>
              <a:defRPr sz="2400">
                <a:solidFill>
                  <a:schemeClr val="tx1"/>
                </a:solidFill>
                <a:latin typeface="Times New Roman" pitchFamily="18" charset="0"/>
              </a:defRPr>
            </a:lvl6pPr>
            <a:lvl7pPr marL="3605213" indent="-457200" eaLnBrk="0" fontAlgn="base" hangingPunct="0">
              <a:spcBef>
                <a:spcPct val="0"/>
              </a:spcBef>
              <a:spcAft>
                <a:spcPct val="0"/>
              </a:spcAft>
              <a:defRPr sz="2400">
                <a:solidFill>
                  <a:schemeClr val="tx1"/>
                </a:solidFill>
                <a:latin typeface="Times New Roman" pitchFamily="18" charset="0"/>
              </a:defRPr>
            </a:lvl7pPr>
            <a:lvl8pPr marL="4062413" indent="-457200" eaLnBrk="0" fontAlgn="base" hangingPunct="0">
              <a:spcBef>
                <a:spcPct val="0"/>
              </a:spcBef>
              <a:spcAft>
                <a:spcPct val="0"/>
              </a:spcAft>
              <a:defRPr sz="2400">
                <a:solidFill>
                  <a:schemeClr val="tx1"/>
                </a:solidFill>
                <a:latin typeface="Times New Roman" pitchFamily="18" charset="0"/>
              </a:defRPr>
            </a:lvl8pPr>
            <a:lvl9pPr marL="4519613"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pPr>
            <a:r>
              <a:rPr lang="en-US" altLang="en-US" sz="2200" b="1" dirty="0">
                <a:latin typeface="Liberation Sans" panose="020B0604020202020204" pitchFamily="34" charset="0"/>
              </a:rPr>
              <a:t>Illustration:</a:t>
            </a:r>
            <a:r>
              <a:rPr lang="en-US" altLang="en-US" sz="2200" dirty="0">
                <a:latin typeface="Liberation Sans" panose="020B0604020202020204" pitchFamily="34" charset="0"/>
              </a:rPr>
              <a:t> </a:t>
            </a:r>
            <a:r>
              <a:rPr lang="en-US" altLang="en-US" sz="2200" dirty="0" smtClean="0">
                <a:latin typeface="Liberation Sans" panose="020B0604020202020204" pitchFamily="34" charset="0"/>
              </a:rPr>
              <a:t>The </a:t>
            </a:r>
            <a:r>
              <a:rPr lang="en-US" altLang="en-US" sz="2200" dirty="0">
                <a:latin typeface="Liberation Sans" panose="020B0604020202020204" pitchFamily="34" charset="0"/>
              </a:rPr>
              <a:t>March 25 cash register readings for Cooley Grocery show sales of $10,000 and sales taxes of $600 (sales tax rate of 6%), the journal entry is:</a:t>
            </a:r>
          </a:p>
        </p:txBody>
      </p:sp>
      <p:sp>
        <p:nvSpPr>
          <p:cNvPr id="430095" name="Text Box 15"/>
          <p:cNvSpPr txBox="1">
            <a:spLocks noChangeArrowheads="1"/>
          </p:cNvSpPr>
          <p:nvPr/>
        </p:nvSpPr>
        <p:spPr bwMode="auto">
          <a:xfrm>
            <a:off x="609600" y="2835275"/>
            <a:ext cx="1219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264150" algn="r"/>
              </a:tabLst>
              <a:defRPr sz="2400">
                <a:solidFill>
                  <a:schemeClr val="tx1"/>
                </a:solidFill>
                <a:latin typeface="Times New Roman" pitchFamily="18" charset="0"/>
              </a:defRPr>
            </a:lvl1pPr>
            <a:lvl2pPr marL="1028700" indent="-457200" algn="l">
              <a:tabLst>
                <a:tab pos="5264150" algn="r"/>
              </a:tabLst>
              <a:defRPr sz="2400">
                <a:solidFill>
                  <a:schemeClr val="tx1"/>
                </a:solidFill>
                <a:latin typeface="Times New Roman" pitchFamily="18" charset="0"/>
              </a:defRPr>
            </a:lvl2pPr>
            <a:lvl3pPr marL="1600200" indent="-457200" algn="l">
              <a:tabLst>
                <a:tab pos="5264150" algn="r"/>
              </a:tabLst>
              <a:defRPr sz="2400">
                <a:solidFill>
                  <a:schemeClr val="tx1"/>
                </a:solidFill>
                <a:latin typeface="Times New Roman" pitchFamily="18" charset="0"/>
              </a:defRPr>
            </a:lvl3pPr>
            <a:lvl4pPr marL="2171700" indent="-457200" algn="l">
              <a:tabLst>
                <a:tab pos="5264150" algn="r"/>
              </a:tabLst>
              <a:defRPr sz="2400">
                <a:solidFill>
                  <a:schemeClr val="tx1"/>
                </a:solidFill>
                <a:latin typeface="Times New Roman" pitchFamily="18" charset="0"/>
              </a:defRPr>
            </a:lvl4pPr>
            <a:lvl5pPr marL="2743200" indent="-457200" algn="l">
              <a:tabLst>
                <a:tab pos="52641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2641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2641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2641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26415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Mar. 25</a:t>
            </a:r>
          </a:p>
        </p:txBody>
      </p:sp>
      <p:sp>
        <p:nvSpPr>
          <p:cNvPr id="430096" name="Text Box 16"/>
          <p:cNvSpPr txBox="1">
            <a:spLocks noChangeArrowheads="1"/>
          </p:cNvSpPr>
          <p:nvPr/>
        </p:nvSpPr>
        <p:spPr bwMode="auto">
          <a:xfrm>
            <a:off x="2057400" y="3294062"/>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tabLst>
                <a:tab pos="4521200" algn="r"/>
                <a:tab pos="5994400" algn="r"/>
                <a:tab pos="6691313" algn="r"/>
              </a:tabLst>
              <a:defRPr sz="2400">
                <a:solidFill>
                  <a:schemeClr val="tx1"/>
                </a:solidFill>
                <a:latin typeface="Times New Roman" pitchFamily="18" charset="0"/>
              </a:defRPr>
            </a:lvl1pPr>
            <a:lvl2pPr marL="1028700" indent="-457200" algn="l">
              <a:tabLst>
                <a:tab pos="4521200" algn="r"/>
                <a:tab pos="5994400" algn="r"/>
                <a:tab pos="6691313" algn="r"/>
              </a:tabLst>
              <a:defRPr sz="2400">
                <a:solidFill>
                  <a:schemeClr val="tx1"/>
                </a:solidFill>
                <a:latin typeface="Times New Roman" pitchFamily="18" charset="0"/>
              </a:defRPr>
            </a:lvl2pPr>
            <a:lvl3pPr marL="1600200" indent="-457200" algn="l">
              <a:tabLst>
                <a:tab pos="4521200" algn="r"/>
                <a:tab pos="5994400" algn="r"/>
                <a:tab pos="6691313" algn="r"/>
              </a:tabLst>
              <a:defRPr sz="2400">
                <a:solidFill>
                  <a:schemeClr val="tx1"/>
                </a:solidFill>
                <a:latin typeface="Times New Roman" pitchFamily="18" charset="0"/>
              </a:defRPr>
            </a:lvl3pPr>
            <a:lvl4pPr marL="2171700" indent="-457200" algn="l">
              <a:tabLst>
                <a:tab pos="4521200" algn="r"/>
                <a:tab pos="5994400" algn="r"/>
                <a:tab pos="6691313" algn="r"/>
              </a:tabLst>
              <a:defRPr sz="2400">
                <a:solidFill>
                  <a:schemeClr val="tx1"/>
                </a:solidFill>
                <a:latin typeface="Times New Roman" pitchFamily="18" charset="0"/>
              </a:defRPr>
            </a:lvl4pPr>
            <a:lvl5pPr marL="2743200" indent="-457200" algn="l">
              <a:tabLst>
                <a:tab pos="4521200" algn="r"/>
                <a:tab pos="5994400" algn="r"/>
                <a:tab pos="669131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 pos="5994400" algn="r"/>
                <a:tab pos="669131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 pos="5994400" algn="r"/>
                <a:tab pos="669131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 pos="5994400" algn="r"/>
                <a:tab pos="669131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 pos="5994400" algn="r"/>
                <a:tab pos="669131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	Sales </a:t>
            </a:r>
            <a:r>
              <a:rPr lang="en-US" altLang="en-US" sz="2200" dirty="0" smtClean="0">
                <a:latin typeface="Liberation Sans" panose="020B0604020202020204" pitchFamily="34" charset="0"/>
                <a:cs typeface="Arial" charset="0"/>
              </a:rPr>
              <a:t>Revenue</a:t>
            </a:r>
            <a:r>
              <a:rPr lang="en-US" altLang="en-US" sz="2200" dirty="0">
                <a:latin typeface="Liberation Sans" panose="020B0604020202020204" pitchFamily="34" charset="0"/>
                <a:cs typeface="Arial" charset="0"/>
              </a:rPr>
              <a:t>		10,000</a:t>
            </a:r>
          </a:p>
        </p:txBody>
      </p:sp>
      <p:sp>
        <p:nvSpPr>
          <p:cNvPr id="430097" name="Text Box 17"/>
          <p:cNvSpPr txBox="1">
            <a:spLocks noChangeArrowheads="1"/>
          </p:cNvSpPr>
          <p:nvPr/>
        </p:nvSpPr>
        <p:spPr bwMode="auto">
          <a:xfrm>
            <a:off x="2057400" y="2835275"/>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21200" algn="r"/>
              </a:tabLst>
              <a:defRPr sz="2400">
                <a:solidFill>
                  <a:schemeClr val="tx1"/>
                </a:solidFill>
                <a:latin typeface="Times New Roman" pitchFamily="18" charset="0"/>
              </a:defRPr>
            </a:lvl1pPr>
            <a:lvl2pPr marL="1028700" indent="-457200" algn="l">
              <a:tabLst>
                <a:tab pos="4521200" algn="r"/>
              </a:tabLst>
              <a:defRPr sz="2400">
                <a:solidFill>
                  <a:schemeClr val="tx1"/>
                </a:solidFill>
                <a:latin typeface="Times New Roman" pitchFamily="18" charset="0"/>
              </a:defRPr>
            </a:lvl2pPr>
            <a:lvl3pPr marL="1600200" indent="-457200" algn="l">
              <a:tabLst>
                <a:tab pos="4521200" algn="r"/>
              </a:tabLst>
              <a:defRPr sz="2400">
                <a:solidFill>
                  <a:schemeClr val="tx1"/>
                </a:solidFill>
                <a:latin typeface="Times New Roman" pitchFamily="18" charset="0"/>
              </a:defRPr>
            </a:lvl3pPr>
            <a:lvl4pPr marL="2171700" indent="-457200" algn="l">
              <a:tabLst>
                <a:tab pos="4521200" algn="r"/>
              </a:tabLst>
              <a:defRPr sz="2400">
                <a:solidFill>
                  <a:schemeClr val="tx1"/>
                </a:solidFill>
                <a:latin typeface="Times New Roman" pitchFamily="18" charset="0"/>
              </a:defRPr>
            </a:lvl4pPr>
            <a:lvl5pPr marL="2743200" indent="-457200" algn="l">
              <a:tabLst>
                <a:tab pos="45212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Cash	10,600</a:t>
            </a:r>
            <a:endParaRPr lang="en-US" altLang="en-US" sz="2200" dirty="0">
              <a:solidFill>
                <a:srgbClr val="800000"/>
              </a:solidFill>
              <a:latin typeface="Liberation Sans" panose="020B0604020202020204" pitchFamily="34" charset="0"/>
              <a:cs typeface="Arial" charset="0"/>
            </a:endParaRPr>
          </a:p>
        </p:txBody>
      </p:sp>
      <p:sp>
        <p:nvSpPr>
          <p:cNvPr id="430098" name="Text Box 18"/>
          <p:cNvSpPr txBox="1">
            <a:spLocks noChangeArrowheads="1"/>
          </p:cNvSpPr>
          <p:nvPr/>
        </p:nvSpPr>
        <p:spPr bwMode="auto">
          <a:xfrm>
            <a:off x="2057400" y="3751262"/>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algn="l">
              <a:tabLst>
                <a:tab pos="6691313" algn="r"/>
              </a:tabLst>
              <a:defRPr sz="2400">
                <a:solidFill>
                  <a:schemeClr val="tx1"/>
                </a:solidFill>
                <a:latin typeface="Times New Roman" pitchFamily="18" charset="0"/>
              </a:defRPr>
            </a:lvl1pPr>
            <a:lvl2pPr marL="1028700" indent="-457200" algn="l">
              <a:tabLst>
                <a:tab pos="6691313" algn="r"/>
              </a:tabLst>
              <a:defRPr sz="2400">
                <a:solidFill>
                  <a:schemeClr val="tx1"/>
                </a:solidFill>
                <a:latin typeface="Times New Roman" pitchFamily="18" charset="0"/>
              </a:defRPr>
            </a:lvl2pPr>
            <a:lvl3pPr marL="1600200" indent="-457200" algn="l">
              <a:tabLst>
                <a:tab pos="6691313" algn="r"/>
              </a:tabLst>
              <a:defRPr sz="2400">
                <a:solidFill>
                  <a:schemeClr val="tx1"/>
                </a:solidFill>
                <a:latin typeface="Times New Roman" pitchFamily="18" charset="0"/>
              </a:defRPr>
            </a:lvl3pPr>
            <a:lvl4pPr marL="2171700" indent="-457200" algn="l">
              <a:tabLst>
                <a:tab pos="6691313" algn="r"/>
              </a:tabLst>
              <a:defRPr sz="2400">
                <a:solidFill>
                  <a:schemeClr val="tx1"/>
                </a:solidFill>
                <a:latin typeface="Times New Roman" pitchFamily="18" charset="0"/>
              </a:defRPr>
            </a:lvl4pPr>
            <a:lvl5pPr marL="2743200" indent="-457200" algn="l">
              <a:tabLst>
                <a:tab pos="669131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69131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69131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69131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691313" algn="r"/>
              </a:tabLst>
              <a:defRPr sz="2400">
                <a:solidFill>
                  <a:schemeClr val="tx1"/>
                </a:solidFill>
                <a:latin typeface="Times New Roman" pitchFamily="18" charset="0"/>
              </a:defRPr>
            </a:lvl9pPr>
          </a:lstStyle>
          <a:p>
            <a:pPr>
              <a:spcBef>
                <a:spcPct val="50000"/>
              </a:spcBef>
            </a:pPr>
            <a:r>
              <a:rPr lang="en-US" altLang="en-US" sz="2200" dirty="0" smtClean="0">
                <a:latin typeface="Liberation Sans" panose="020B0604020202020204" pitchFamily="34" charset="0"/>
                <a:cs typeface="Arial" charset="0"/>
              </a:rPr>
              <a:t>Sales Taxes Payable</a:t>
            </a:r>
            <a:r>
              <a:rPr lang="en-US" altLang="en-US" sz="2200" dirty="0">
                <a:latin typeface="Liberation Sans" panose="020B0604020202020204" pitchFamily="34" charset="0"/>
                <a:cs typeface="Arial" charset="0"/>
              </a:rPr>
              <a:t>	600</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SALES TAXES PAYABLE</a:t>
            </a:r>
            <a:endParaRPr lang="en-US" altLang="en-US" sz="3200" b="1" dirty="0">
              <a:solidFill>
                <a:schemeClr val="tx2">
                  <a:lumMod val="50000"/>
                </a:schemeClr>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0097"/>
                                        </p:tgtEl>
                                        <p:attrNameLst>
                                          <p:attrName>style.visibility</p:attrName>
                                        </p:attrNameLst>
                                      </p:cBhvr>
                                      <p:to>
                                        <p:strVal val="visible"/>
                                      </p:to>
                                    </p:set>
                                    <p:animEffect transition="in" filter="wipe(left)">
                                      <p:cBhvr>
                                        <p:cTn id="7" dur="500"/>
                                        <p:tgtEl>
                                          <p:spTgt spid="4300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096"/>
                                        </p:tgtEl>
                                        <p:attrNameLst>
                                          <p:attrName>style.visibility</p:attrName>
                                        </p:attrNameLst>
                                      </p:cBhvr>
                                      <p:to>
                                        <p:strVal val="visible"/>
                                      </p:to>
                                    </p:set>
                                    <p:animEffect transition="in" filter="wipe(left)">
                                      <p:cBhvr>
                                        <p:cTn id="12" dur="500"/>
                                        <p:tgtEl>
                                          <p:spTgt spid="4300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0098"/>
                                        </p:tgtEl>
                                        <p:attrNameLst>
                                          <p:attrName>style.visibility</p:attrName>
                                        </p:attrNameLst>
                                      </p:cBhvr>
                                      <p:to>
                                        <p:strVal val="visible"/>
                                      </p:to>
                                    </p:set>
                                    <p:animEffect transition="in" filter="wipe(left)">
                                      <p:cBhvr>
                                        <p:cTn id="17" dur="500"/>
                                        <p:tgtEl>
                                          <p:spTgt spid="43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6" grpId="0" autoUpdateAnimBg="0"/>
      <p:bldP spid="430097" grpId="0" autoUpdateAnimBg="0"/>
      <p:bldP spid="43009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Text Box 2"/>
          <p:cNvSpPr txBox="1">
            <a:spLocks noChangeArrowheads="1"/>
          </p:cNvSpPr>
          <p:nvPr/>
        </p:nvSpPr>
        <p:spPr bwMode="auto">
          <a:xfrm>
            <a:off x="304800" y="1921868"/>
            <a:ext cx="8534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976313" indent="-457200" algn="l">
              <a:defRPr sz="2400">
                <a:solidFill>
                  <a:schemeClr val="tx1"/>
                </a:solidFill>
                <a:latin typeface="Times New Roman" pitchFamily="18" charset="0"/>
              </a:defRPr>
            </a:lvl2pPr>
            <a:lvl3pPr marL="1547813" indent="-457200" algn="l">
              <a:defRPr sz="2400">
                <a:solidFill>
                  <a:schemeClr val="tx1"/>
                </a:solidFill>
                <a:latin typeface="Times New Roman" pitchFamily="18" charset="0"/>
              </a:defRPr>
            </a:lvl3pPr>
            <a:lvl4pPr marL="2119313" indent="-457200" algn="l">
              <a:defRPr sz="2400">
                <a:solidFill>
                  <a:schemeClr val="tx1"/>
                </a:solidFill>
                <a:latin typeface="Times New Roman" pitchFamily="18" charset="0"/>
              </a:defRPr>
            </a:lvl4pPr>
            <a:lvl5pPr marL="2690813" indent="-457200" algn="l">
              <a:defRPr sz="2400">
                <a:solidFill>
                  <a:schemeClr val="tx1"/>
                </a:solidFill>
                <a:latin typeface="Times New Roman" pitchFamily="18" charset="0"/>
              </a:defRPr>
            </a:lvl5pPr>
            <a:lvl6pPr marL="3148013" indent="-457200" eaLnBrk="0" fontAlgn="base" hangingPunct="0">
              <a:spcBef>
                <a:spcPct val="0"/>
              </a:spcBef>
              <a:spcAft>
                <a:spcPct val="0"/>
              </a:spcAft>
              <a:defRPr sz="2400">
                <a:solidFill>
                  <a:schemeClr val="tx1"/>
                </a:solidFill>
                <a:latin typeface="Times New Roman" pitchFamily="18" charset="0"/>
              </a:defRPr>
            </a:lvl6pPr>
            <a:lvl7pPr marL="3605213" indent="-457200" eaLnBrk="0" fontAlgn="base" hangingPunct="0">
              <a:spcBef>
                <a:spcPct val="0"/>
              </a:spcBef>
              <a:spcAft>
                <a:spcPct val="0"/>
              </a:spcAft>
              <a:defRPr sz="2400">
                <a:solidFill>
                  <a:schemeClr val="tx1"/>
                </a:solidFill>
                <a:latin typeface="Times New Roman" pitchFamily="18" charset="0"/>
              </a:defRPr>
            </a:lvl7pPr>
            <a:lvl8pPr marL="4062413" indent="-457200" eaLnBrk="0" fontAlgn="base" hangingPunct="0">
              <a:spcBef>
                <a:spcPct val="0"/>
              </a:spcBef>
              <a:spcAft>
                <a:spcPct val="0"/>
              </a:spcAft>
              <a:defRPr sz="2400">
                <a:solidFill>
                  <a:schemeClr val="tx1"/>
                </a:solidFill>
                <a:latin typeface="Times New Roman" pitchFamily="18" charset="0"/>
              </a:defRPr>
            </a:lvl8pPr>
            <a:lvl9pPr marL="4519613"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pPr>
            <a:r>
              <a:rPr lang="en-US" altLang="en-US" sz="2200" b="1" dirty="0">
                <a:latin typeface="Liberation Sans" panose="020B0604020202020204" pitchFamily="34" charset="0"/>
              </a:rPr>
              <a:t>Illustration:</a:t>
            </a:r>
            <a:r>
              <a:rPr lang="en-US" altLang="en-US" sz="2200" dirty="0">
                <a:latin typeface="Liberation Sans" panose="020B0604020202020204" pitchFamily="34" charset="0"/>
              </a:rPr>
              <a:t> </a:t>
            </a:r>
            <a:r>
              <a:rPr lang="en-US" altLang="en-US" sz="2200" dirty="0" smtClean="0">
                <a:latin typeface="Liberation Sans" panose="020B0604020202020204" pitchFamily="34" charset="0"/>
              </a:rPr>
              <a:t>Dorothea’s Pizzeria rings </a:t>
            </a:r>
            <a:r>
              <a:rPr lang="en-US" altLang="en-US" sz="2200" dirty="0">
                <a:latin typeface="Liberation Sans" panose="020B0604020202020204" pitchFamily="34" charset="0"/>
              </a:rPr>
              <a:t>up total receipts of </a:t>
            </a:r>
            <a:r>
              <a:rPr lang="en-US" altLang="en-US" sz="2200" dirty="0" smtClean="0">
                <a:latin typeface="Liberation Sans" panose="020B0604020202020204" pitchFamily="34" charset="0"/>
              </a:rPr>
              <a:t>$2,000 (which includes the sales tax).  </a:t>
            </a:r>
            <a:r>
              <a:rPr lang="en-US" altLang="en-US" sz="1800" dirty="0" smtClean="0">
                <a:solidFill>
                  <a:schemeClr val="accent3">
                    <a:lumMod val="50000"/>
                  </a:schemeClr>
                </a:solidFill>
                <a:latin typeface="Liberation Sans" panose="020B0604020202020204" pitchFamily="34" charset="0"/>
              </a:rPr>
              <a:t>(Because </a:t>
            </a:r>
            <a:r>
              <a:rPr lang="en-US" altLang="en-US" sz="1800" dirty="0">
                <a:solidFill>
                  <a:schemeClr val="accent3">
                    <a:lumMod val="50000"/>
                  </a:schemeClr>
                </a:solidFill>
                <a:latin typeface="Liberation Sans" panose="020B0604020202020204" pitchFamily="34" charset="0"/>
              </a:rPr>
              <a:t>the amount received from the sale </a:t>
            </a:r>
            <a:r>
              <a:rPr lang="en-US" altLang="en-US" sz="1800" dirty="0" smtClean="0">
                <a:solidFill>
                  <a:schemeClr val="accent3">
                    <a:lumMod val="50000"/>
                  </a:schemeClr>
                </a:solidFill>
                <a:latin typeface="Liberation Sans" panose="020B0604020202020204" pitchFamily="34" charset="0"/>
              </a:rPr>
              <a:t>includes the tax, we must calculate it back out to determine how much of the $2,000 was pizza revenue and how much was 8% sales tax.)</a:t>
            </a:r>
            <a:endParaRPr lang="en-US" altLang="en-US" sz="1800" dirty="0">
              <a:solidFill>
                <a:schemeClr val="accent3">
                  <a:lumMod val="50000"/>
                </a:schemeClr>
              </a:solidFill>
              <a:latin typeface="Liberation Sans" panose="020B0604020202020204" pitchFamily="34" charset="0"/>
            </a:endParaRPr>
          </a:p>
        </p:txBody>
      </p:sp>
      <p:sp>
        <p:nvSpPr>
          <p:cNvPr id="673797" name="Text Box 5"/>
          <p:cNvSpPr txBox="1">
            <a:spLocks noChangeArrowheads="1"/>
          </p:cNvSpPr>
          <p:nvPr/>
        </p:nvSpPr>
        <p:spPr bwMode="auto">
          <a:xfrm>
            <a:off x="609600" y="4142096"/>
            <a:ext cx="1219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264150" algn="r"/>
              </a:tabLst>
              <a:defRPr sz="2400">
                <a:solidFill>
                  <a:schemeClr val="tx1"/>
                </a:solidFill>
                <a:latin typeface="Times New Roman" pitchFamily="18" charset="0"/>
              </a:defRPr>
            </a:lvl1pPr>
            <a:lvl2pPr marL="1028700" indent="-457200" algn="l">
              <a:tabLst>
                <a:tab pos="5264150" algn="r"/>
              </a:tabLst>
              <a:defRPr sz="2400">
                <a:solidFill>
                  <a:schemeClr val="tx1"/>
                </a:solidFill>
                <a:latin typeface="Times New Roman" pitchFamily="18" charset="0"/>
              </a:defRPr>
            </a:lvl2pPr>
            <a:lvl3pPr marL="1600200" indent="-457200" algn="l">
              <a:tabLst>
                <a:tab pos="5264150" algn="r"/>
              </a:tabLst>
              <a:defRPr sz="2400">
                <a:solidFill>
                  <a:schemeClr val="tx1"/>
                </a:solidFill>
                <a:latin typeface="Times New Roman" pitchFamily="18" charset="0"/>
              </a:defRPr>
            </a:lvl3pPr>
            <a:lvl4pPr marL="2171700" indent="-457200" algn="l">
              <a:tabLst>
                <a:tab pos="5264150" algn="r"/>
              </a:tabLst>
              <a:defRPr sz="2400">
                <a:solidFill>
                  <a:schemeClr val="tx1"/>
                </a:solidFill>
                <a:latin typeface="Times New Roman" pitchFamily="18" charset="0"/>
              </a:defRPr>
            </a:lvl4pPr>
            <a:lvl5pPr marL="2743200" indent="-457200" algn="l">
              <a:tabLst>
                <a:tab pos="52641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2641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2641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2641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26415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Mar. 25</a:t>
            </a:r>
          </a:p>
        </p:txBody>
      </p:sp>
      <p:sp>
        <p:nvSpPr>
          <p:cNvPr id="673798" name="Text Box 6"/>
          <p:cNvSpPr txBox="1">
            <a:spLocks noChangeArrowheads="1"/>
          </p:cNvSpPr>
          <p:nvPr/>
        </p:nvSpPr>
        <p:spPr bwMode="auto">
          <a:xfrm>
            <a:off x="2057400" y="4600884"/>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tabLst>
                <a:tab pos="4521200" algn="r"/>
                <a:tab pos="5994400" algn="r"/>
                <a:tab pos="6691313" algn="r"/>
              </a:tabLst>
              <a:defRPr sz="2400">
                <a:solidFill>
                  <a:schemeClr val="tx1"/>
                </a:solidFill>
                <a:latin typeface="Times New Roman" pitchFamily="18" charset="0"/>
              </a:defRPr>
            </a:lvl1pPr>
            <a:lvl2pPr marL="1028700" indent="-457200" algn="l">
              <a:tabLst>
                <a:tab pos="4521200" algn="r"/>
                <a:tab pos="5994400" algn="r"/>
                <a:tab pos="6691313" algn="r"/>
              </a:tabLst>
              <a:defRPr sz="2400">
                <a:solidFill>
                  <a:schemeClr val="tx1"/>
                </a:solidFill>
                <a:latin typeface="Times New Roman" pitchFamily="18" charset="0"/>
              </a:defRPr>
            </a:lvl2pPr>
            <a:lvl3pPr marL="1600200" indent="-457200" algn="l">
              <a:tabLst>
                <a:tab pos="4521200" algn="r"/>
                <a:tab pos="5994400" algn="r"/>
                <a:tab pos="6691313" algn="r"/>
              </a:tabLst>
              <a:defRPr sz="2400">
                <a:solidFill>
                  <a:schemeClr val="tx1"/>
                </a:solidFill>
                <a:latin typeface="Times New Roman" pitchFamily="18" charset="0"/>
              </a:defRPr>
            </a:lvl3pPr>
            <a:lvl4pPr marL="2171700" indent="-457200" algn="l">
              <a:tabLst>
                <a:tab pos="4521200" algn="r"/>
                <a:tab pos="5994400" algn="r"/>
                <a:tab pos="6691313" algn="r"/>
              </a:tabLst>
              <a:defRPr sz="2400">
                <a:solidFill>
                  <a:schemeClr val="tx1"/>
                </a:solidFill>
                <a:latin typeface="Times New Roman" pitchFamily="18" charset="0"/>
              </a:defRPr>
            </a:lvl4pPr>
            <a:lvl5pPr marL="2743200" indent="-457200" algn="l">
              <a:tabLst>
                <a:tab pos="4521200" algn="r"/>
                <a:tab pos="5994400" algn="r"/>
                <a:tab pos="669131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 pos="5994400" algn="r"/>
                <a:tab pos="669131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 pos="5994400" algn="r"/>
                <a:tab pos="669131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 pos="5994400" algn="r"/>
                <a:tab pos="669131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 pos="5994400" algn="r"/>
                <a:tab pos="669131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	Sales </a:t>
            </a:r>
            <a:r>
              <a:rPr lang="en-US" altLang="en-US" sz="2200" dirty="0" smtClean="0">
                <a:latin typeface="Liberation Sans" panose="020B0604020202020204" pitchFamily="34" charset="0"/>
                <a:cs typeface="Arial" charset="0"/>
              </a:rPr>
              <a:t>Revenue</a:t>
            </a:r>
            <a:r>
              <a:rPr lang="en-US" altLang="en-US" sz="2200" dirty="0">
                <a:latin typeface="Liberation Sans" panose="020B0604020202020204" pitchFamily="34" charset="0"/>
                <a:cs typeface="Arial" charset="0"/>
              </a:rPr>
              <a:t>		</a:t>
            </a:r>
            <a:r>
              <a:rPr lang="en-US" altLang="en-US" sz="2200" dirty="0" smtClean="0">
                <a:latin typeface="Liberation Sans" panose="020B0604020202020204" pitchFamily="34" charset="0"/>
                <a:cs typeface="Arial" charset="0"/>
              </a:rPr>
              <a:t>1,852</a:t>
            </a:r>
            <a:endParaRPr lang="en-US" altLang="en-US" sz="2200" dirty="0">
              <a:latin typeface="Liberation Sans" panose="020B0604020202020204" pitchFamily="34" charset="0"/>
              <a:cs typeface="Arial" charset="0"/>
            </a:endParaRPr>
          </a:p>
        </p:txBody>
      </p:sp>
      <p:sp>
        <p:nvSpPr>
          <p:cNvPr id="673799" name="Text Box 7"/>
          <p:cNvSpPr txBox="1">
            <a:spLocks noChangeArrowheads="1"/>
          </p:cNvSpPr>
          <p:nvPr/>
        </p:nvSpPr>
        <p:spPr bwMode="auto">
          <a:xfrm>
            <a:off x="2057400" y="4142096"/>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21200" algn="r"/>
              </a:tabLst>
              <a:defRPr sz="2400">
                <a:solidFill>
                  <a:schemeClr val="tx1"/>
                </a:solidFill>
                <a:latin typeface="Times New Roman" pitchFamily="18" charset="0"/>
              </a:defRPr>
            </a:lvl1pPr>
            <a:lvl2pPr marL="1028700" indent="-457200" algn="l">
              <a:tabLst>
                <a:tab pos="4521200" algn="r"/>
              </a:tabLst>
              <a:defRPr sz="2400">
                <a:solidFill>
                  <a:schemeClr val="tx1"/>
                </a:solidFill>
                <a:latin typeface="Times New Roman" pitchFamily="18" charset="0"/>
              </a:defRPr>
            </a:lvl2pPr>
            <a:lvl3pPr marL="1600200" indent="-457200" algn="l">
              <a:tabLst>
                <a:tab pos="4521200" algn="r"/>
              </a:tabLst>
              <a:defRPr sz="2400">
                <a:solidFill>
                  <a:schemeClr val="tx1"/>
                </a:solidFill>
                <a:latin typeface="Times New Roman" pitchFamily="18" charset="0"/>
              </a:defRPr>
            </a:lvl3pPr>
            <a:lvl4pPr marL="2171700" indent="-457200" algn="l">
              <a:tabLst>
                <a:tab pos="4521200" algn="r"/>
              </a:tabLst>
              <a:defRPr sz="2400">
                <a:solidFill>
                  <a:schemeClr val="tx1"/>
                </a:solidFill>
                <a:latin typeface="Times New Roman" pitchFamily="18" charset="0"/>
              </a:defRPr>
            </a:lvl4pPr>
            <a:lvl5pPr marL="2743200" indent="-457200" algn="l">
              <a:tabLst>
                <a:tab pos="45212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Cash	</a:t>
            </a:r>
            <a:r>
              <a:rPr lang="en-US" altLang="en-US" sz="2200" dirty="0" smtClean="0">
                <a:latin typeface="Liberation Sans" panose="020B0604020202020204" pitchFamily="34" charset="0"/>
                <a:cs typeface="Arial" charset="0"/>
              </a:rPr>
              <a:t>2,000</a:t>
            </a:r>
            <a:endParaRPr lang="en-US" altLang="en-US" sz="2200" dirty="0">
              <a:solidFill>
                <a:srgbClr val="800000"/>
              </a:solidFill>
              <a:latin typeface="Liberation Sans" panose="020B0604020202020204" pitchFamily="34" charset="0"/>
              <a:cs typeface="Arial" charset="0"/>
            </a:endParaRPr>
          </a:p>
        </p:txBody>
      </p:sp>
      <p:sp>
        <p:nvSpPr>
          <p:cNvPr id="673800" name="Text Box 8"/>
          <p:cNvSpPr txBox="1">
            <a:spLocks noChangeArrowheads="1"/>
          </p:cNvSpPr>
          <p:nvPr/>
        </p:nvSpPr>
        <p:spPr bwMode="auto">
          <a:xfrm>
            <a:off x="2057400" y="5058084"/>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algn="l">
              <a:tabLst>
                <a:tab pos="6691313" algn="r"/>
              </a:tabLst>
              <a:defRPr sz="2400">
                <a:solidFill>
                  <a:schemeClr val="tx1"/>
                </a:solidFill>
                <a:latin typeface="Times New Roman" pitchFamily="18" charset="0"/>
              </a:defRPr>
            </a:lvl1pPr>
            <a:lvl2pPr marL="1028700" indent="-457200" algn="l">
              <a:tabLst>
                <a:tab pos="6691313" algn="r"/>
              </a:tabLst>
              <a:defRPr sz="2400">
                <a:solidFill>
                  <a:schemeClr val="tx1"/>
                </a:solidFill>
                <a:latin typeface="Times New Roman" pitchFamily="18" charset="0"/>
              </a:defRPr>
            </a:lvl2pPr>
            <a:lvl3pPr marL="1600200" indent="-457200" algn="l">
              <a:tabLst>
                <a:tab pos="6691313" algn="r"/>
              </a:tabLst>
              <a:defRPr sz="2400">
                <a:solidFill>
                  <a:schemeClr val="tx1"/>
                </a:solidFill>
                <a:latin typeface="Times New Roman" pitchFamily="18" charset="0"/>
              </a:defRPr>
            </a:lvl3pPr>
            <a:lvl4pPr marL="2171700" indent="-457200" algn="l">
              <a:tabLst>
                <a:tab pos="6691313" algn="r"/>
              </a:tabLst>
              <a:defRPr sz="2400">
                <a:solidFill>
                  <a:schemeClr val="tx1"/>
                </a:solidFill>
                <a:latin typeface="Times New Roman" pitchFamily="18" charset="0"/>
              </a:defRPr>
            </a:lvl4pPr>
            <a:lvl5pPr marL="2743200" indent="-457200" algn="l">
              <a:tabLst>
                <a:tab pos="669131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69131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69131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69131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691313" algn="r"/>
              </a:tabLst>
              <a:defRPr sz="2400">
                <a:solidFill>
                  <a:schemeClr val="tx1"/>
                </a:solidFill>
                <a:latin typeface="Times New Roman" pitchFamily="18" charset="0"/>
              </a:defRPr>
            </a:lvl9pPr>
          </a:lstStyle>
          <a:p>
            <a:pPr>
              <a:spcBef>
                <a:spcPct val="50000"/>
              </a:spcBef>
            </a:pPr>
            <a:r>
              <a:rPr lang="en-US" altLang="en-US" sz="2200" dirty="0" smtClean="0">
                <a:latin typeface="Liberation Sans" panose="020B0604020202020204" pitchFamily="34" charset="0"/>
                <a:cs typeface="Arial" charset="0"/>
              </a:rPr>
              <a:t>Sales Taxes Payable</a:t>
            </a:r>
            <a:r>
              <a:rPr lang="en-US" altLang="en-US" sz="2200" dirty="0">
                <a:latin typeface="Liberation Sans" panose="020B0604020202020204" pitchFamily="34" charset="0"/>
                <a:cs typeface="Arial" charset="0"/>
              </a:rPr>
              <a:t>	</a:t>
            </a:r>
            <a:r>
              <a:rPr lang="en-US" altLang="en-US" sz="2200" dirty="0" smtClean="0">
                <a:latin typeface="Liberation Sans" panose="020B0604020202020204" pitchFamily="34" charset="0"/>
                <a:cs typeface="Arial" charset="0"/>
              </a:rPr>
              <a:t>148</a:t>
            </a:r>
            <a:endParaRPr lang="en-US" altLang="en-US" sz="2200" dirty="0">
              <a:latin typeface="Liberation Sans" panose="020B0604020202020204" pitchFamily="34" charset="0"/>
              <a:cs typeface="Arial" charset="0"/>
            </a:endParaRPr>
          </a:p>
        </p:txBody>
      </p:sp>
      <p:sp>
        <p:nvSpPr>
          <p:cNvPr id="673801" name="Text Box 9"/>
          <p:cNvSpPr txBox="1">
            <a:spLocks noChangeArrowheads="1"/>
          </p:cNvSpPr>
          <p:nvPr/>
        </p:nvSpPr>
        <p:spPr bwMode="auto">
          <a:xfrm>
            <a:off x="304800" y="1068026"/>
            <a:ext cx="8686800" cy="89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977900" indent="-457200" algn="l">
              <a:defRPr sz="2400">
                <a:solidFill>
                  <a:schemeClr val="tx1"/>
                </a:solidFill>
                <a:latin typeface="Times New Roman" pitchFamily="18" charset="0"/>
              </a:defRPr>
            </a:lvl2pPr>
            <a:lvl3pPr marL="1549400" indent="-457200" algn="l">
              <a:defRPr sz="2400">
                <a:solidFill>
                  <a:schemeClr val="tx1"/>
                </a:solidFill>
                <a:latin typeface="Times New Roman" pitchFamily="18" charset="0"/>
              </a:defRPr>
            </a:lvl3pPr>
            <a:lvl4pPr marL="2120900" indent="-457200" algn="l">
              <a:defRPr sz="2400">
                <a:solidFill>
                  <a:schemeClr val="tx1"/>
                </a:solidFill>
                <a:latin typeface="Times New Roman" pitchFamily="18" charset="0"/>
              </a:defRPr>
            </a:lvl4pPr>
            <a:lvl5pPr marL="2692400" indent="-457200" algn="l">
              <a:defRPr sz="2400">
                <a:solidFill>
                  <a:schemeClr val="tx1"/>
                </a:solidFill>
                <a:latin typeface="Times New Roman" pitchFamily="18" charset="0"/>
              </a:defRPr>
            </a:lvl5pPr>
            <a:lvl6pPr marL="3149600" indent="-457200" eaLnBrk="0" fontAlgn="base" hangingPunct="0">
              <a:spcBef>
                <a:spcPct val="0"/>
              </a:spcBef>
              <a:spcAft>
                <a:spcPct val="0"/>
              </a:spcAft>
              <a:defRPr sz="2400">
                <a:solidFill>
                  <a:schemeClr val="tx1"/>
                </a:solidFill>
                <a:latin typeface="Times New Roman" pitchFamily="18" charset="0"/>
              </a:defRPr>
            </a:lvl6pPr>
            <a:lvl7pPr marL="3606800" indent="-457200" eaLnBrk="0" fontAlgn="base" hangingPunct="0">
              <a:spcBef>
                <a:spcPct val="0"/>
              </a:spcBef>
              <a:spcAft>
                <a:spcPct val="0"/>
              </a:spcAft>
              <a:defRPr sz="2400">
                <a:solidFill>
                  <a:schemeClr val="tx1"/>
                </a:solidFill>
                <a:latin typeface="Times New Roman" pitchFamily="18" charset="0"/>
              </a:defRPr>
            </a:lvl7pPr>
            <a:lvl8pPr marL="4064000" indent="-457200" eaLnBrk="0" fontAlgn="base" hangingPunct="0">
              <a:spcBef>
                <a:spcPct val="0"/>
              </a:spcBef>
              <a:spcAft>
                <a:spcPct val="0"/>
              </a:spcAft>
              <a:defRPr sz="2400">
                <a:solidFill>
                  <a:schemeClr val="tx1"/>
                </a:solidFill>
                <a:latin typeface="Times New Roman" pitchFamily="18" charset="0"/>
              </a:defRPr>
            </a:lvl8pPr>
            <a:lvl9pPr marL="45212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pPr>
            <a:r>
              <a:rPr lang="en-US" altLang="en-US" sz="2200" dirty="0">
                <a:latin typeface="Liberation Sans" panose="020B0604020202020204" pitchFamily="34" charset="0"/>
              </a:rPr>
              <a:t>Sometimes companies do not ring up sales taxes </a:t>
            </a:r>
            <a:endParaRPr lang="en-US" altLang="en-US" sz="2200" dirty="0" smtClean="0">
              <a:latin typeface="Liberation Sans" panose="020B0604020202020204" pitchFamily="34" charset="0"/>
            </a:endParaRPr>
          </a:p>
          <a:p>
            <a:pPr>
              <a:lnSpc>
                <a:spcPct val="125000"/>
              </a:lnSpc>
            </a:pPr>
            <a:r>
              <a:rPr lang="en-US" altLang="en-US" sz="2200" dirty="0" smtClean="0">
                <a:latin typeface="Liberation Sans" panose="020B0604020202020204" pitchFamily="34" charset="0"/>
              </a:rPr>
              <a:t>separately </a:t>
            </a:r>
            <a:r>
              <a:rPr lang="en-US" altLang="en-US" sz="2200" dirty="0">
                <a:latin typeface="Liberation Sans" panose="020B0604020202020204" pitchFamily="34" charset="0"/>
              </a:rPr>
              <a:t>on the cash register. </a:t>
            </a:r>
          </a:p>
        </p:txBody>
      </p:sp>
      <p:sp>
        <p:nvSpPr>
          <p:cNvPr id="673802" name="Rectangle 10"/>
          <p:cNvSpPr>
            <a:spLocks noChangeArrowheads="1"/>
          </p:cNvSpPr>
          <p:nvPr/>
        </p:nvSpPr>
        <p:spPr bwMode="auto">
          <a:xfrm>
            <a:off x="457200" y="5881688"/>
            <a:ext cx="4191000" cy="3667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21200" algn="r"/>
              </a:tabLst>
              <a:defRPr sz="2400">
                <a:solidFill>
                  <a:schemeClr val="tx1"/>
                </a:solidFill>
                <a:latin typeface="Times New Roman" pitchFamily="18" charset="0"/>
              </a:defRPr>
            </a:lvl1pPr>
            <a:lvl2pPr marL="1028700" indent="-457200" algn="l">
              <a:tabLst>
                <a:tab pos="4521200" algn="r"/>
              </a:tabLst>
              <a:defRPr sz="2400">
                <a:solidFill>
                  <a:schemeClr val="tx1"/>
                </a:solidFill>
                <a:latin typeface="Times New Roman" pitchFamily="18" charset="0"/>
              </a:defRPr>
            </a:lvl2pPr>
            <a:lvl3pPr marL="1600200" indent="-457200" algn="l">
              <a:tabLst>
                <a:tab pos="4521200" algn="r"/>
              </a:tabLst>
              <a:defRPr sz="2400">
                <a:solidFill>
                  <a:schemeClr val="tx1"/>
                </a:solidFill>
                <a:latin typeface="Times New Roman" pitchFamily="18" charset="0"/>
              </a:defRPr>
            </a:lvl3pPr>
            <a:lvl4pPr marL="2171700" indent="-457200" algn="l">
              <a:tabLst>
                <a:tab pos="4521200" algn="r"/>
              </a:tabLst>
              <a:defRPr sz="2400">
                <a:solidFill>
                  <a:schemeClr val="tx1"/>
                </a:solidFill>
                <a:latin typeface="Times New Roman" pitchFamily="18" charset="0"/>
              </a:defRPr>
            </a:lvl4pPr>
            <a:lvl5pPr marL="2743200" indent="-457200" algn="l">
              <a:tabLst>
                <a:tab pos="45212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Lst>
              <a:defRPr sz="2400">
                <a:solidFill>
                  <a:schemeClr val="tx1"/>
                </a:solidFill>
                <a:latin typeface="Times New Roman" pitchFamily="18" charset="0"/>
              </a:defRPr>
            </a:lvl9pPr>
          </a:lstStyle>
          <a:p>
            <a:r>
              <a:rPr lang="en-US" altLang="en-US" sz="1800" dirty="0">
                <a:solidFill>
                  <a:srgbClr val="800000"/>
                </a:solidFill>
                <a:latin typeface="Liberation Sans" panose="020B0604020202020204" pitchFamily="34" charset="0"/>
                <a:cs typeface="Arial" charset="0"/>
              </a:rPr>
              <a:t>*</a:t>
            </a:r>
            <a:r>
              <a:rPr lang="en-US" altLang="en-US" sz="1800" dirty="0">
                <a:latin typeface="Liberation Sans" panose="020B0604020202020204" pitchFamily="34" charset="0"/>
                <a:cs typeface="Arial" charset="0"/>
              </a:rPr>
              <a:t> </a:t>
            </a:r>
            <a:r>
              <a:rPr lang="en-US" altLang="en-US" sz="1800" dirty="0" smtClean="0">
                <a:latin typeface="Liberation Sans" panose="020B0604020202020204" pitchFamily="34" charset="0"/>
                <a:cs typeface="Arial" charset="0"/>
              </a:rPr>
              <a:t>$2000 ÷ 1.08</a:t>
            </a:r>
            <a:r>
              <a:rPr lang="en-US" altLang="en-US" sz="1800" dirty="0" smtClean="0">
                <a:latin typeface="Liberation Sans" panose="020B0604020202020204" pitchFamily="34" charset="0"/>
              </a:rPr>
              <a:t> </a:t>
            </a:r>
            <a:r>
              <a:rPr lang="en-US" altLang="en-US" sz="1800" dirty="0">
                <a:latin typeface="Liberation Sans" panose="020B0604020202020204" pitchFamily="34" charset="0"/>
              </a:rPr>
              <a:t>= $</a:t>
            </a:r>
            <a:r>
              <a:rPr lang="en-US" altLang="en-US" sz="1800" dirty="0" smtClean="0">
                <a:latin typeface="Liberation Sans" panose="020B0604020202020204" pitchFamily="34" charset="0"/>
              </a:rPr>
              <a:t>148</a:t>
            </a:r>
            <a:endParaRPr lang="en-US" altLang="en-US" sz="1800" dirty="0">
              <a:latin typeface="Liberation Sans" panose="020B0604020202020204" pitchFamily="34" charset="0"/>
              <a:cs typeface="Arial" charset="0"/>
            </a:endParaRPr>
          </a:p>
        </p:txBody>
      </p:sp>
      <p:sp>
        <p:nvSpPr>
          <p:cNvPr id="673803" name="Rectangle 11"/>
          <p:cNvSpPr>
            <a:spLocks noChangeArrowheads="1"/>
          </p:cNvSpPr>
          <p:nvPr/>
        </p:nvSpPr>
        <p:spPr bwMode="auto">
          <a:xfrm>
            <a:off x="8153400" y="4574571"/>
            <a:ext cx="3810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21200" algn="r"/>
              </a:tabLst>
              <a:defRPr sz="2400">
                <a:solidFill>
                  <a:schemeClr val="tx1"/>
                </a:solidFill>
                <a:latin typeface="Times New Roman" pitchFamily="18" charset="0"/>
              </a:defRPr>
            </a:lvl1pPr>
            <a:lvl2pPr marL="1028700" indent="-457200" algn="l">
              <a:tabLst>
                <a:tab pos="4521200" algn="r"/>
              </a:tabLst>
              <a:defRPr sz="2400">
                <a:solidFill>
                  <a:schemeClr val="tx1"/>
                </a:solidFill>
                <a:latin typeface="Times New Roman" pitchFamily="18" charset="0"/>
              </a:defRPr>
            </a:lvl2pPr>
            <a:lvl3pPr marL="1600200" indent="-457200" algn="l">
              <a:tabLst>
                <a:tab pos="4521200" algn="r"/>
              </a:tabLst>
              <a:defRPr sz="2400">
                <a:solidFill>
                  <a:schemeClr val="tx1"/>
                </a:solidFill>
                <a:latin typeface="Times New Roman" pitchFamily="18" charset="0"/>
              </a:defRPr>
            </a:lvl3pPr>
            <a:lvl4pPr marL="2171700" indent="-457200" algn="l">
              <a:tabLst>
                <a:tab pos="4521200" algn="r"/>
              </a:tabLst>
              <a:defRPr sz="2400">
                <a:solidFill>
                  <a:schemeClr val="tx1"/>
                </a:solidFill>
                <a:latin typeface="Times New Roman" pitchFamily="18" charset="0"/>
              </a:defRPr>
            </a:lvl4pPr>
            <a:lvl5pPr marL="2743200" indent="-457200" algn="l">
              <a:tabLst>
                <a:tab pos="45212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Lst>
              <a:defRPr sz="2400">
                <a:solidFill>
                  <a:schemeClr val="tx1"/>
                </a:solidFill>
                <a:latin typeface="Times New Roman" pitchFamily="18" charset="0"/>
              </a:defRPr>
            </a:lvl9pPr>
          </a:lstStyle>
          <a:p>
            <a:r>
              <a:rPr lang="en-US" altLang="en-US" sz="2200" dirty="0">
                <a:solidFill>
                  <a:srgbClr val="800000"/>
                </a:solidFill>
                <a:latin typeface="Liberation Sans" panose="020B0604020202020204" pitchFamily="34" charset="0"/>
                <a:cs typeface="Arial" charset="0"/>
              </a:rPr>
              <a:t>*</a:t>
            </a:r>
            <a:r>
              <a:rPr lang="en-US" altLang="en-US" sz="2200" dirty="0">
                <a:latin typeface="Liberation Sans" panose="020B0604020202020204" pitchFamily="34" charset="0"/>
                <a:cs typeface="Arial" charset="0"/>
              </a:rPr>
              <a:t> </a:t>
            </a: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SALES TAXES PAYABLE</a:t>
            </a:r>
            <a:endParaRPr lang="en-US" altLang="en-US" sz="3200" b="1" dirty="0">
              <a:solidFill>
                <a:schemeClr val="tx2">
                  <a:lumMod val="50000"/>
                </a:schemeClr>
              </a:solidFill>
              <a:latin typeface="Liberation Sans" panose="020B0604020202020204" pitchFamily="34" charset="0"/>
            </a:endParaRPr>
          </a:p>
        </p:txBody>
      </p:sp>
      <p:sp>
        <p:nvSpPr>
          <p:cNvPr id="1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2" name="AutoShape 2" descr="Image result for dorothea wierer pizz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dorothea wierer pizz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dorothea wierer pizz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t="14194" b="17505"/>
          <a:stretch/>
        </p:blipFill>
        <p:spPr bwMode="auto">
          <a:xfrm>
            <a:off x="7353300" y="92181"/>
            <a:ext cx="1600200" cy="195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3799"/>
                                        </p:tgtEl>
                                        <p:attrNameLst>
                                          <p:attrName>style.visibility</p:attrName>
                                        </p:attrNameLst>
                                      </p:cBhvr>
                                      <p:to>
                                        <p:strVal val="visible"/>
                                      </p:to>
                                    </p:set>
                                    <p:animEffect transition="in" filter="wipe(left)">
                                      <p:cBhvr>
                                        <p:cTn id="7" dur="500"/>
                                        <p:tgtEl>
                                          <p:spTgt spid="6737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3798"/>
                                        </p:tgtEl>
                                        <p:attrNameLst>
                                          <p:attrName>style.visibility</p:attrName>
                                        </p:attrNameLst>
                                      </p:cBhvr>
                                      <p:to>
                                        <p:strVal val="visible"/>
                                      </p:to>
                                    </p:set>
                                    <p:animEffect transition="in" filter="wipe(left)">
                                      <p:cBhvr>
                                        <p:cTn id="12" dur="500"/>
                                        <p:tgtEl>
                                          <p:spTgt spid="673798"/>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73803"/>
                                        </p:tgtEl>
                                        <p:attrNameLst>
                                          <p:attrName>style.visibility</p:attrName>
                                        </p:attrNameLst>
                                      </p:cBhvr>
                                      <p:to>
                                        <p:strVal val="visible"/>
                                      </p:to>
                                    </p:set>
                                    <p:animEffect transition="in" filter="wipe(left)">
                                      <p:cBhvr>
                                        <p:cTn id="16" dur="500"/>
                                        <p:tgtEl>
                                          <p:spTgt spid="673803"/>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73802"/>
                                        </p:tgtEl>
                                        <p:attrNameLst>
                                          <p:attrName>style.visibility</p:attrName>
                                        </p:attrNameLst>
                                      </p:cBhvr>
                                      <p:to>
                                        <p:strVal val="visible"/>
                                      </p:to>
                                    </p:set>
                                    <p:animEffect transition="in" filter="wipe(left)">
                                      <p:cBhvr>
                                        <p:cTn id="20" dur="500"/>
                                        <p:tgtEl>
                                          <p:spTgt spid="6738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73800"/>
                                        </p:tgtEl>
                                        <p:attrNameLst>
                                          <p:attrName>style.visibility</p:attrName>
                                        </p:attrNameLst>
                                      </p:cBhvr>
                                      <p:to>
                                        <p:strVal val="visible"/>
                                      </p:to>
                                    </p:set>
                                    <p:animEffect transition="in" filter="wipe(left)">
                                      <p:cBhvr>
                                        <p:cTn id="25" dur="500"/>
                                        <p:tgtEl>
                                          <p:spTgt spid="67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8" grpId="0" autoUpdateAnimBg="0"/>
      <p:bldP spid="673799" grpId="0" autoUpdateAnimBg="0"/>
      <p:bldP spid="673800" grpId="0" autoUpdateAnimBg="0"/>
      <p:bldP spid="673802" grpId="0"/>
      <p:bldP spid="67380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20" name="Rectangle 4"/>
          <p:cNvSpPr>
            <a:spLocks noChangeArrowheads="1"/>
          </p:cNvSpPr>
          <p:nvPr/>
        </p:nvSpPr>
        <p:spPr bwMode="auto">
          <a:xfrm>
            <a:off x="609600" y="1295400"/>
            <a:ext cx="8153400" cy="93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23888" indent="-388938" algn="l">
              <a:defRPr sz="2400">
                <a:solidFill>
                  <a:schemeClr val="tx1"/>
                </a:solidFill>
                <a:latin typeface="Times New Roman" pitchFamily="18" charset="0"/>
              </a:defRPr>
            </a:lvl2pPr>
            <a:lvl3pPr marL="1544638" indent="-457200" algn="l">
              <a:defRPr sz="2400">
                <a:solidFill>
                  <a:schemeClr val="tx1"/>
                </a:solidFill>
                <a:latin typeface="Times New Roman" pitchFamily="18" charset="0"/>
              </a:defRPr>
            </a:lvl3pPr>
            <a:lvl4pPr marL="2116138" indent="-457200" algn="l">
              <a:defRPr sz="2400">
                <a:solidFill>
                  <a:schemeClr val="tx1"/>
                </a:solidFill>
                <a:latin typeface="Times New Roman" pitchFamily="18" charset="0"/>
              </a:defRPr>
            </a:lvl4pPr>
            <a:lvl5pPr marL="2687638" indent="-457200" algn="l">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ct val="50000"/>
              </a:spcBef>
            </a:pPr>
            <a:r>
              <a:rPr lang="en-US" altLang="en-US" sz="2300" b="1" dirty="0">
                <a:latin typeface="Liberation Sans" panose="020B0604020202020204" pitchFamily="34" charset="0"/>
              </a:rPr>
              <a:t>Revenues that are received before</a:t>
            </a:r>
            <a:r>
              <a:rPr lang="en-US" altLang="en-US" sz="2300" dirty="0">
                <a:latin typeface="Liberation Sans" panose="020B0604020202020204" pitchFamily="34" charset="0"/>
              </a:rPr>
              <a:t> </a:t>
            </a:r>
            <a:r>
              <a:rPr lang="en-US" altLang="en-US" sz="2300" dirty="0" smtClean="0">
                <a:latin typeface="Liberation Sans" panose="020B0604020202020204" pitchFamily="34" charset="0"/>
              </a:rPr>
              <a:t>goods are delivered or services are performed. </a:t>
            </a:r>
            <a:endParaRPr lang="en-US" altLang="en-US" sz="2300" dirty="0">
              <a:latin typeface="Liberation Sans" panose="020B0604020202020204" pitchFamily="34" charset="0"/>
            </a:endParaRPr>
          </a:p>
        </p:txBody>
      </p:sp>
      <p:pic>
        <p:nvPicPr>
          <p:cNvPr id="6748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767013"/>
            <a:ext cx="2652713" cy="1865312"/>
          </a:xfrm>
          <a:prstGeom prst="rect">
            <a:avLst/>
          </a:prstGeom>
          <a:noFill/>
          <a:ln w="38100"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4826" name="Rectangle 10"/>
          <p:cNvSpPr>
            <a:spLocks noChangeArrowheads="1"/>
          </p:cNvSpPr>
          <p:nvPr/>
        </p:nvSpPr>
        <p:spPr bwMode="auto">
          <a:xfrm>
            <a:off x="609600" y="2313296"/>
            <a:ext cx="5181600" cy="407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544638" indent="-457200" algn="l">
              <a:defRPr sz="2400">
                <a:solidFill>
                  <a:schemeClr val="tx1"/>
                </a:solidFill>
                <a:latin typeface="Times New Roman" pitchFamily="18" charset="0"/>
              </a:defRPr>
            </a:lvl3pPr>
            <a:lvl4pPr marL="2116138" indent="-457200" algn="l">
              <a:defRPr sz="2400">
                <a:solidFill>
                  <a:schemeClr val="tx1"/>
                </a:solidFill>
                <a:latin typeface="Times New Roman" pitchFamily="18" charset="0"/>
              </a:defRPr>
            </a:lvl4pPr>
            <a:lvl5pPr marL="2687638" indent="-457200" algn="l">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lvl="1">
              <a:lnSpc>
                <a:spcPct val="125000"/>
              </a:lnSpc>
              <a:spcBef>
                <a:spcPct val="50000"/>
              </a:spcBef>
              <a:buFontTx/>
              <a:buAutoNum type="arabicPeriod"/>
            </a:pPr>
            <a:r>
              <a:rPr lang="en-US" altLang="en-US" sz="2200" dirty="0">
                <a:latin typeface="Liberation Sans" panose="020B0604020202020204" pitchFamily="34" charset="0"/>
              </a:rPr>
              <a:t>Company </a:t>
            </a:r>
            <a:r>
              <a:rPr lang="en-US" sz="2200" dirty="0" smtClean="0">
                <a:latin typeface="Liberation Sans" panose="020B0604020202020204" pitchFamily="34" charset="0"/>
              </a:rPr>
              <a:t>increases </a:t>
            </a:r>
            <a:r>
              <a:rPr lang="en-US" sz="2200" dirty="0">
                <a:latin typeface="Liberation Sans" panose="020B0604020202020204" pitchFamily="34" charset="0"/>
              </a:rPr>
              <a:t>(debits) Cash </a:t>
            </a:r>
            <a:r>
              <a:rPr lang="en-US" sz="2200" dirty="0" smtClean="0">
                <a:latin typeface="Liberation Sans" panose="020B0604020202020204" pitchFamily="34" charset="0"/>
              </a:rPr>
              <a:t>and increases </a:t>
            </a:r>
            <a:r>
              <a:rPr lang="en-US" sz="2200" dirty="0">
                <a:latin typeface="Liberation Sans" panose="020B0604020202020204" pitchFamily="34" charset="0"/>
              </a:rPr>
              <a:t>(credits) a current liability </a:t>
            </a:r>
            <a:r>
              <a:rPr lang="en-US" sz="2200" dirty="0" smtClean="0">
                <a:latin typeface="Liberation Sans" panose="020B0604020202020204" pitchFamily="34" charset="0"/>
              </a:rPr>
              <a:t>account, Unearned Revenue.</a:t>
            </a:r>
            <a:endParaRPr lang="en-US" altLang="en-US" sz="2200" dirty="0">
              <a:latin typeface="Liberation Sans" panose="020B0604020202020204" pitchFamily="34" charset="0"/>
            </a:endParaRPr>
          </a:p>
          <a:p>
            <a:pPr lvl="1">
              <a:lnSpc>
                <a:spcPct val="125000"/>
              </a:lnSpc>
              <a:spcBef>
                <a:spcPct val="50000"/>
              </a:spcBef>
              <a:buFontTx/>
              <a:buAutoNum type="arabicPeriod"/>
            </a:pPr>
            <a:r>
              <a:rPr lang="en-US" altLang="en-US" sz="2200" dirty="0" smtClean="0">
                <a:latin typeface="Liberation Sans" panose="020B0604020202020204" pitchFamily="34" charset="0"/>
              </a:rPr>
              <a:t>When </a:t>
            </a:r>
            <a:r>
              <a:rPr lang="en-US" sz="2200" dirty="0" smtClean="0">
                <a:latin typeface="Liberation Sans" panose="020B0604020202020204" pitchFamily="34" charset="0"/>
              </a:rPr>
              <a:t>the </a:t>
            </a:r>
            <a:r>
              <a:rPr lang="en-US" sz="2200" dirty="0">
                <a:latin typeface="Liberation Sans" panose="020B0604020202020204" pitchFamily="34" charset="0"/>
              </a:rPr>
              <a:t>company recognizes revenue, it decreases (debits) the </a:t>
            </a:r>
            <a:r>
              <a:rPr lang="en-US" sz="2200" dirty="0" smtClean="0">
                <a:latin typeface="Liberation Sans" panose="020B0604020202020204" pitchFamily="34" charset="0"/>
              </a:rPr>
              <a:t>unearned revenue </a:t>
            </a:r>
            <a:r>
              <a:rPr lang="en-US" sz="2200" dirty="0">
                <a:latin typeface="Liberation Sans" panose="020B0604020202020204" pitchFamily="34" charset="0"/>
              </a:rPr>
              <a:t>account and increases (credits) a revenue </a:t>
            </a:r>
            <a:r>
              <a:rPr lang="en-US" sz="2200" dirty="0" smtClean="0">
                <a:latin typeface="Liberation Sans" panose="020B0604020202020204" pitchFamily="34" charset="0"/>
              </a:rPr>
              <a:t>account.</a:t>
            </a:r>
            <a:endParaRPr lang="en-US" altLang="en-US" sz="2200" dirty="0">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UNEARNED REVENUES</a:t>
            </a:r>
            <a:endParaRPr lang="en-US" altLang="en-US" sz="3200" b="1" dirty="0">
              <a:solidFill>
                <a:schemeClr val="tx2">
                  <a:lumMod val="50000"/>
                </a:schemeClr>
              </a:solidFill>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513151"/>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Rectangle 2051"/>
          <p:cNvSpPr>
            <a:spLocks noGrp="1" noChangeArrowheads="1"/>
          </p:cNvSpPr>
          <p:nvPr>
            <p:ph type="body" idx="4294967295"/>
          </p:nvPr>
        </p:nvSpPr>
        <p:spPr>
          <a:xfrm>
            <a:off x="457200" y="2438400"/>
            <a:ext cx="6400800" cy="144655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0" indent="0">
              <a:lnSpc>
                <a:spcPct val="110000"/>
              </a:lnSpc>
              <a:spcBef>
                <a:spcPct val="5000"/>
              </a:spcBef>
              <a:buFont typeface="Wingdings" pitchFamily="2" charset="2"/>
              <a:buNone/>
            </a:pPr>
            <a:r>
              <a:rPr lang="en-US" sz="4000" dirty="0" smtClean="0">
                <a:solidFill>
                  <a:schemeClr val="tx1"/>
                </a:solidFill>
                <a:effectLst/>
                <a:latin typeface="Liberation Sans" panose="020B0604020202020204" pitchFamily="34" charset="0"/>
              </a:rPr>
              <a:t>Reporting </a:t>
            </a:r>
            <a:r>
              <a:rPr lang="en-US" sz="4000" dirty="0">
                <a:solidFill>
                  <a:schemeClr val="tx1"/>
                </a:solidFill>
                <a:effectLst/>
                <a:latin typeface="Liberation Sans" panose="020B0604020202020204" pitchFamily="34" charset="0"/>
              </a:rPr>
              <a:t>and Analyzing </a:t>
            </a:r>
            <a:r>
              <a:rPr lang="en-US" sz="4000" dirty="0" smtClean="0">
                <a:solidFill>
                  <a:schemeClr val="tx1"/>
                </a:solidFill>
                <a:effectLst/>
                <a:latin typeface="Liberation Sans" panose="020B0604020202020204" pitchFamily="34" charset="0"/>
              </a:rPr>
              <a:t>Liabilities</a:t>
            </a:r>
            <a:endParaRPr lang="en-US" altLang="en-US" sz="4000" dirty="0">
              <a:solidFill>
                <a:schemeClr val="tx1"/>
              </a:solidFill>
              <a:effectLst/>
              <a:latin typeface="Liberation Sans" panose="020B0604020202020204" pitchFamily="34" charset="0"/>
            </a:endParaRPr>
          </a:p>
        </p:txBody>
      </p:sp>
      <p:sp>
        <p:nvSpPr>
          <p:cNvPr id="321540" name="Text Box 2052"/>
          <p:cNvSpPr txBox="1">
            <a:spLocks noChangeArrowheads="1"/>
          </p:cNvSpPr>
          <p:nvPr/>
        </p:nvSpPr>
        <p:spPr bwMode="auto">
          <a:xfrm>
            <a:off x="2071048" y="5791200"/>
            <a:ext cx="4953000"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ts val="300"/>
              </a:spcBef>
            </a:pPr>
            <a:r>
              <a:rPr lang="en-US" altLang="en-US" sz="1800" i="0" dirty="0" smtClean="0">
                <a:effectLst/>
                <a:latin typeface="Liberation Sans" panose="020B0604020202020204" pitchFamily="34" charset="0"/>
              </a:rPr>
              <a:t>Kimmel </a:t>
            </a:r>
            <a:r>
              <a:rPr lang="en-US" altLang="en-US" sz="1800" i="0" dirty="0" smtClean="0">
                <a:effectLst/>
                <a:latin typeface="Arial"/>
                <a:cs typeface="Arial"/>
              </a:rPr>
              <a:t>● Weygandt ● Kieso</a:t>
            </a:r>
            <a:endParaRPr lang="en-US" altLang="en-US" sz="1800" i="0" dirty="0" smtClean="0">
              <a:effectLst/>
              <a:latin typeface="Liberation Sans" panose="020B0604020202020204" pitchFamily="34" charset="0"/>
            </a:endParaRPr>
          </a:p>
          <a:p>
            <a:pPr>
              <a:spcBef>
                <a:spcPts val="300"/>
              </a:spcBef>
            </a:pPr>
            <a:r>
              <a:rPr lang="en-US" altLang="en-US" sz="1800" i="0" dirty="0" smtClean="0">
                <a:effectLst/>
                <a:latin typeface="Liberation Sans" panose="020B0604020202020204" pitchFamily="34" charset="0"/>
              </a:rPr>
              <a:t>Financial </a:t>
            </a:r>
            <a:r>
              <a:rPr lang="en-US" altLang="en-US" sz="1800" i="0" dirty="0">
                <a:effectLst/>
                <a:latin typeface="Liberation Sans" panose="020B0604020202020204" pitchFamily="34" charset="0"/>
              </a:rPr>
              <a:t>Accounting,  </a:t>
            </a:r>
            <a:r>
              <a:rPr lang="en-US" altLang="en-US" sz="1800" i="0" dirty="0" smtClean="0">
                <a:effectLst/>
                <a:latin typeface="Liberation Sans" panose="020B0604020202020204" pitchFamily="34" charset="0"/>
              </a:rPr>
              <a:t>Eighth </a:t>
            </a:r>
            <a:r>
              <a:rPr lang="en-US" altLang="en-US" sz="1800" i="0" dirty="0">
                <a:effectLst/>
                <a:latin typeface="Liberation Sans" panose="020B0604020202020204" pitchFamily="34" charset="0"/>
              </a:rPr>
              <a:t>Edition</a:t>
            </a:r>
          </a:p>
        </p:txBody>
      </p:sp>
      <p:cxnSp>
        <p:nvCxnSpPr>
          <p:cNvPr id="4" name="Straight Connector 3"/>
          <p:cNvCxnSpPr/>
          <p:nvPr/>
        </p:nvCxnSpPr>
        <p:spPr bwMode="auto">
          <a:xfrm>
            <a:off x="587992" y="2354240"/>
            <a:ext cx="7924800" cy="0"/>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026" name="Picture 2" descr="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78" y="572595"/>
            <a:ext cx="2028444" cy="426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105996"/>
            <a:ext cx="2971800" cy="2400657"/>
          </a:xfrm>
          <a:prstGeom prst="rect">
            <a:avLst/>
          </a:prstGeom>
          <a:noFill/>
          <a:ln>
            <a:noFill/>
          </a:ln>
        </p:spPr>
        <p:txBody>
          <a:bodyPr wrap="square" lIns="45720" rIns="45720" rtlCol="0" anchor="ctr" anchorCtr="0">
            <a:spAutoFit/>
          </a:bodyPr>
          <a:lstStyle/>
          <a:p>
            <a:pPr algn="l"/>
            <a:r>
              <a:rPr lang="en-US" sz="15000" b="1" i="0" dirty="0" smtClean="0">
                <a:solidFill>
                  <a:srgbClr val="0066CC"/>
                </a:solidFill>
                <a:effectLst/>
                <a:latin typeface="+mn-lt"/>
              </a:rPr>
              <a:t>10</a:t>
            </a:r>
            <a:endParaRPr lang="en-US" sz="15000" b="1" i="0" dirty="0">
              <a:solidFill>
                <a:srgbClr val="0066CC"/>
              </a:solidFill>
              <a:effectLst/>
              <a:latin typeface="+mn-lt"/>
            </a:endParaRPr>
          </a:p>
        </p:txBody>
      </p:sp>
    </p:spTree>
    <p:extLst>
      <p:ext uri="{BB962C8B-B14F-4D97-AF65-F5344CB8AC3E}">
        <p14:creationId xmlns:p14="http://schemas.microsoft.com/office/powerpoint/2010/main" val="2044359331"/>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Text Box 2"/>
          <p:cNvSpPr txBox="1">
            <a:spLocks noChangeArrowheads="1"/>
          </p:cNvSpPr>
          <p:nvPr/>
        </p:nvSpPr>
        <p:spPr bwMode="auto">
          <a:xfrm>
            <a:off x="609600" y="1295400"/>
            <a:ext cx="8077200"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76313" indent="-457200" algn="l">
              <a:defRPr sz="2400">
                <a:solidFill>
                  <a:schemeClr val="tx1"/>
                </a:solidFill>
                <a:latin typeface="Times New Roman" pitchFamily="18" charset="0"/>
              </a:defRPr>
            </a:lvl2pPr>
            <a:lvl3pPr marL="1547813" indent="-457200" algn="l">
              <a:defRPr sz="2400">
                <a:solidFill>
                  <a:schemeClr val="tx1"/>
                </a:solidFill>
                <a:latin typeface="Times New Roman" pitchFamily="18" charset="0"/>
              </a:defRPr>
            </a:lvl3pPr>
            <a:lvl4pPr marL="2119313" indent="-457200" algn="l">
              <a:defRPr sz="2400">
                <a:solidFill>
                  <a:schemeClr val="tx1"/>
                </a:solidFill>
                <a:latin typeface="Times New Roman" pitchFamily="18" charset="0"/>
              </a:defRPr>
            </a:lvl4pPr>
            <a:lvl5pPr marL="2690813" indent="-457200" algn="l">
              <a:defRPr sz="2400">
                <a:solidFill>
                  <a:schemeClr val="tx1"/>
                </a:solidFill>
                <a:latin typeface="Times New Roman" pitchFamily="18" charset="0"/>
              </a:defRPr>
            </a:lvl5pPr>
            <a:lvl6pPr marL="3148013" indent="-457200" eaLnBrk="0" fontAlgn="base" hangingPunct="0">
              <a:spcBef>
                <a:spcPct val="0"/>
              </a:spcBef>
              <a:spcAft>
                <a:spcPct val="0"/>
              </a:spcAft>
              <a:defRPr sz="2400">
                <a:solidFill>
                  <a:schemeClr val="tx1"/>
                </a:solidFill>
                <a:latin typeface="Times New Roman" pitchFamily="18" charset="0"/>
              </a:defRPr>
            </a:lvl6pPr>
            <a:lvl7pPr marL="3605213" indent="-457200" eaLnBrk="0" fontAlgn="base" hangingPunct="0">
              <a:spcBef>
                <a:spcPct val="0"/>
              </a:spcBef>
              <a:spcAft>
                <a:spcPct val="0"/>
              </a:spcAft>
              <a:defRPr sz="2400">
                <a:solidFill>
                  <a:schemeClr val="tx1"/>
                </a:solidFill>
                <a:latin typeface="Times New Roman" pitchFamily="18" charset="0"/>
              </a:defRPr>
            </a:lvl7pPr>
            <a:lvl8pPr marL="4062413" indent="-457200" eaLnBrk="0" fontAlgn="base" hangingPunct="0">
              <a:spcBef>
                <a:spcPct val="0"/>
              </a:spcBef>
              <a:spcAft>
                <a:spcPct val="0"/>
              </a:spcAft>
              <a:defRPr sz="2400">
                <a:solidFill>
                  <a:schemeClr val="tx1"/>
                </a:solidFill>
                <a:latin typeface="Times New Roman" pitchFamily="18" charset="0"/>
              </a:defRPr>
            </a:lvl8pPr>
            <a:lvl9pPr marL="4519613"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pPr>
            <a:r>
              <a:rPr lang="en-US" altLang="en-US" sz="2200" b="1" dirty="0">
                <a:latin typeface="Liberation Sans" panose="020B0604020202020204" pitchFamily="34" charset="0"/>
              </a:rPr>
              <a:t>Illustration:</a:t>
            </a:r>
            <a:r>
              <a:rPr lang="en-US" altLang="en-US" sz="2200" dirty="0">
                <a:latin typeface="Liberation Sans" panose="020B0604020202020204" pitchFamily="34" charset="0"/>
              </a:rPr>
              <a:t> </a:t>
            </a:r>
            <a:r>
              <a:rPr lang="en-US" altLang="en-US" sz="2200" dirty="0" smtClean="0">
                <a:latin typeface="Liberation Sans" panose="020B0604020202020204" pitchFamily="34" charset="0"/>
              </a:rPr>
              <a:t>HV Renegades sells 1,000,  5-game family ticket passes at $100 </a:t>
            </a:r>
            <a:r>
              <a:rPr lang="en-US" altLang="en-US" sz="2200" dirty="0">
                <a:latin typeface="Liberation Sans" panose="020B0604020202020204" pitchFamily="34" charset="0"/>
              </a:rPr>
              <a:t>each for its </a:t>
            </a:r>
            <a:r>
              <a:rPr lang="en-US" altLang="en-US" sz="2200" dirty="0" smtClean="0">
                <a:latin typeface="Liberation Sans" panose="020B0604020202020204" pitchFamily="34" charset="0"/>
              </a:rPr>
              <a:t>summer </a:t>
            </a:r>
            <a:r>
              <a:rPr lang="en-US" altLang="en-US" sz="2200" dirty="0">
                <a:latin typeface="Liberation Sans" panose="020B0604020202020204" pitchFamily="34" charset="0"/>
              </a:rPr>
              <a:t>schedule.  The entry for the sales of season tickets is:</a:t>
            </a:r>
          </a:p>
        </p:txBody>
      </p:sp>
      <p:sp>
        <p:nvSpPr>
          <p:cNvPr id="677892" name="Text Box 4"/>
          <p:cNvSpPr txBox="1">
            <a:spLocks noChangeArrowheads="1"/>
          </p:cNvSpPr>
          <p:nvPr/>
        </p:nvSpPr>
        <p:spPr bwMode="auto">
          <a:xfrm>
            <a:off x="1828800" y="3227387"/>
            <a:ext cx="66294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algn="l">
              <a:tabLst>
                <a:tab pos="6691313" algn="r"/>
              </a:tabLst>
              <a:defRPr sz="2400">
                <a:solidFill>
                  <a:schemeClr val="tx1"/>
                </a:solidFill>
                <a:latin typeface="Times New Roman" pitchFamily="18" charset="0"/>
              </a:defRPr>
            </a:lvl1pPr>
            <a:lvl2pPr marL="1028700" indent="-457200" algn="l">
              <a:tabLst>
                <a:tab pos="6691313" algn="r"/>
              </a:tabLst>
              <a:defRPr sz="2400">
                <a:solidFill>
                  <a:schemeClr val="tx1"/>
                </a:solidFill>
                <a:latin typeface="Times New Roman" pitchFamily="18" charset="0"/>
              </a:defRPr>
            </a:lvl2pPr>
            <a:lvl3pPr marL="1600200" indent="-457200" algn="l">
              <a:tabLst>
                <a:tab pos="6691313" algn="r"/>
              </a:tabLst>
              <a:defRPr sz="2400">
                <a:solidFill>
                  <a:schemeClr val="tx1"/>
                </a:solidFill>
                <a:latin typeface="Times New Roman" pitchFamily="18" charset="0"/>
              </a:defRPr>
            </a:lvl3pPr>
            <a:lvl4pPr marL="2171700" indent="-457200" algn="l">
              <a:tabLst>
                <a:tab pos="6691313" algn="r"/>
              </a:tabLst>
              <a:defRPr sz="2400">
                <a:solidFill>
                  <a:schemeClr val="tx1"/>
                </a:solidFill>
                <a:latin typeface="Times New Roman" pitchFamily="18" charset="0"/>
              </a:defRPr>
            </a:lvl4pPr>
            <a:lvl5pPr marL="2743200" indent="-457200" algn="l">
              <a:tabLst>
                <a:tab pos="669131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69131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69131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69131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69131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Unearned </a:t>
            </a:r>
            <a:r>
              <a:rPr lang="en-US" altLang="en-US" sz="2200" dirty="0" smtClean="0">
                <a:latin typeface="Liberation Sans" panose="020B0604020202020204" pitchFamily="34" charset="0"/>
                <a:cs typeface="Arial" charset="0"/>
              </a:rPr>
              <a:t>Ticket Revenue</a:t>
            </a:r>
            <a:r>
              <a:rPr lang="en-US" altLang="en-US" sz="2200" dirty="0">
                <a:latin typeface="Liberation Sans" panose="020B0604020202020204" pitchFamily="34" charset="0"/>
                <a:cs typeface="Arial" charset="0"/>
              </a:rPr>
              <a:t>	1</a:t>
            </a:r>
            <a:r>
              <a:rPr lang="en-US" altLang="en-US" sz="2200" dirty="0" smtClean="0">
                <a:latin typeface="Liberation Sans" panose="020B0604020202020204" pitchFamily="34" charset="0"/>
                <a:cs typeface="Arial" charset="0"/>
              </a:rPr>
              <a:t>00,000</a:t>
            </a:r>
            <a:endParaRPr lang="en-US" altLang="en-US" sz="2200" dirty="0">
              <a:latin typeface="Liberation Sans" panose="020B0604020202020204" pitchFamily="34" charset="0"/>
              <a:cs typeface="Arial" charset="0"/>
            </a:endParaRPr>
          </a:p>
        </p:txBody>
      </p:sp>
      <p:sp>
        <p:nvSpPr>
          <p:cNvPr id="677893" name="Text Box 5"/>
          <p:cNvSpPr txBox="1">
            <a:spLocks noChangeArrowheads="1"/>
          </p:cNvSpPr>
          <p:nvPr/>
        </p:nvSpPr>
        <p:spPr bwMode="auto">
          <a:xfrm>
            <a:off x="1828800" y="2740025"/>
            <a:ext cx="66294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084763" algn="r"/>
              </a:tabLst>
              <a:defRPr sz="2400">
                <a:solidFill>
                  <a:schemeClr val="tx1"/>
                </a:solidFill>
                <a:latin typeface="Times New Roman" pitchFamily="18" charset="0"/>
              </a:defRPr>
            </a:lvl1pPr>
            <a:lvl2pPr marL="1028700" indent="-457200" algn="l">
              <a:tabLst>
                <a:tab pos="5084763" algn="r"/>
              </a:tabLst>
              <a:defRPr sz="2400">
                <a:solidFill>
                  <a:schemeClr val="tx1"/>
                </a:solidFill>
                <a:latin typeface="Times New Roman" pitchFamily="18" charset="0"/>
              </a:defRPr>
            </a:lvl2pPr>
            <a:lvl3pPr marL="1600200" indent="-457200" algn="l">
              <a:tabLst>
                <a:tab pos="5084763" algn="r"/>
              </a:tabLst>
              <a:defRPr sz="2400">
                <a:solidFill>
                  <a:schemeClr val="tx1"/>
                </a:solidFill>
                <a:latin typeface="Times New Roman" pitchFamily="18" charset="0"/>
              </a:defRPr>
            </a:lvl3pPr>
            <a:lvl4pPr marL="2171700" indent="-457200" algn="l">
              <a:tabLst>
                <a:tab pos="5084763" algn="r"/>
              </a:tabLst>
              <a:defRPr sz="2400">
                <a:solidFill>
                  <a:schemeClr val="tx1"/>
                </a:solidFill>
                <a:latin typeface="Times New Roman" pitchFamily="18" charset="0"/>
              </a:defRPr>
            </a:lvl4pPr>
            <a:lvl5pPr marL="2743200" indent="-457200" algn="l">
              <a:tabLst>
                <a:tab pos="508476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08476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08476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08476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08476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Cash 	1</a:t>
            </a:r>
            <a:r>
              <a:rPr lang="en-US" altLang="en-US" sz="2200" dirty="0" smtClean="0">
                <a:latin typeface="Liberation Sans" panose="020B0604020202020204" pitchFamily="34" charset="0"/>
                <a:cs typeface="Arial" charset="0"/>
              </a:rPr>
              <a:t>00,000</a:t>
            </a:r>
            <a:endParaRPr lang="en-US" altLang="en-US" sz="2200" dirty="0">
              <a:latin typeface="Liberation Sans" panose="020B0604020202020204" pitchFamily="34" charset="0"/>
              <a:cs typeface="Arial" charset="0"/>
            </a:endParaRPr>
          </a:p>
        </p:txBody>
      </p:sp>
      <p:sp>
        <p:nvSpPr>
          <p:cNvPr id="677894" name="Text Box 6"/>
          <p:cNvSpPr txBox="1">
            <a:spLocks noChangeArrowheads="1"/>
          </p:cNvSpPr>
          <p:nvPr/>
        </p:nvSpPr>
        <p:spPr bwMode="auto">
          <a:xfrm>
            <a:off x="609600" y="2740025"/>
            <a:ext cx="1219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264150" algn="r"/>
              </a:tabLst>
              <a:defRPr sz="2400">
                <a:solidFill>
                  <a:schemeClr val="tx1"/>
                </a:solidFill>
                <a:latin typeface="Times New Roman" pitchFamily="18" charset="0"/>
              </a:defRPr>
            </a:lvl1pPr>
            <a:lvl2pPr marL="1028700" indent="-457200" algn="l">
              <a:tabLst>
                <a:tab pos="5264150" algn="r"/>
              </a:tabLst>
              <a:defRPr sz="2400">
                <a:solidFill>
                  <a:schemeClr val="tx1"/>
                </a:solidFill>
                <a:latin typeface="Times New Roman" pitchFamily="18" charset="0"/>
              </a:defRPr>
            </a:lvl2pPr>
            <a:lvl3pPr marL="1600200" indent="-457200" algn="l">
              <a:tabLst>
                <a:tab pos="5264150" algn="r"/>
              </a:tabLst>
              <a:defRPr sz="2400">
                <a:solidFill>
                  <a:schemeClr val="tx1"/>
                </a:solidFill>
                <a:latin typeface="Times New Roman" pitchFamily="18" charset="0"/>
              </a:defRPr>
            </a:lvl3pPr>
            <a:lvl4pPr marL="2171700" indent="-457200" algn="l">
              <a:tabLst>
                <a:tab pos="5264150" algn="r"/>
              </a:tabLst>
              <a:defRPr sz="2400">
                <a:solidFill>
                  <a:schemeClr val="tx1"/>
                </a:solidFill>
                <a:latin typeface="Times New Roman" pitchFamily="18" charset="0"/>
              </a:defRPr>
            </a:lvl4pPr>
            <a:lvl5pPr marL="2743200" indent="-457200" algn="l">
              <a:tabLst>
                <a:tab pos="52641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2641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2641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2641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26415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Aug. 6</a:t>
            </a:r>
          </a:p>
        </p:txBody>
      </p:sp>
      <p:sp>
        <p:nvSpPr>
          <p:cNvPr id="677898" name="Text Box 10"/>
          <p:cNvSpPr txBox="1">
            <a:spLocks noChangeArrowheads="1"/>
          </p:cNvSpPr>
          <p:nvPr/>
        </p:nvSpPr>
        <p:spPr bwMode="auto">
          <a:xfrm>
            <a:off x="1828800" y="5485417"/>
            <a:ext cx="66294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algn="l">
              <a:tabLst>
                <a:tab pos="6691313" algn="r"/>
              </a:tabLst>
              <a:defRPr sz="2400">
                <a:solidFill>
                  <a:schemeClr val="tx1"/>
                </a:solidFill>
                <a:latin typeface="Times New Roman" pitchFamily="18" charset="0"/>
              </a:defRPr>
            </a:lvl1pPr>
            <a:lvl2pPr marL="1028700" indent="-457200" algn="l">
              <a:tabLst>
                <a:tab pos="6691313" algn="r"/>
              </a:tabLst>
              <a:defRPr sz="2400">
                <a:solidFill>
                  <a:schemeClr val="tx1"/>
                </a:solidFill>
                <a:latin typeface="Times New Roman" pitchFamily="18" charset="0"/>
              </a:defRPr>
            </a:lvl2pPr>
            <a:lvl3pPr marL="1600200" indent="-457200" algn="l">
              <a:tabLst>
                <a:tab pos="6691313" algn="r"/>
              </a:tabLst>
              <a:defRPr sz="2400">
                <a:solidFill>
                  <a:schemeClr val="tx1"/>
                </a:solidFill>
                <a:latin typeface="Times New Roman" pitchFamily="18" charset="0"/>
              </a:defRPr>
            </a:lvl3pPr>
            <a:lvl4pPr marL="2171700" indent="-457200" algn="l">
              <a:tabLst>
                <a:tab pos="6691313" algn="r"/>
              </a:tabLst>
              <a:defRPr sz="2400">
                <a:solidFill>
                  <a:schemeClr val="tx1"/>
                </a:solidFill>
                <a:latin typeface="Times New Roman" pitchFamily="18" charset="0"/>
              </a:defRPr>
            </a:lvl4pPr>
            <a:lvl5pPr marL="2743200" indent="-457200" algn="l">
              <a:tabLst>
                <a:tab pos="669131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69131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69131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69131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69131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Ticket </a:t>
            </a:r>
            <a:r>
              <a:rPr lang="en-US" altLang="en-US" sz="2200" dirty="0" smtClean="0">
                <a:latin typeface="Liberation Sans" panose="020B0604020202020204" pitchFamily="34" charset="0"/>
                <a:cs typeface="Arial" charset="0"/>
              </a:rPr>
              <a:t>Revenue</a:t>
            </a:r>
            <a:r>
              <a:rPr lang="en-US" altLang="en-US" sz="2200" dirty="0">
                <a:latin typeface="Liberation Sans" panose="020B0604020202020204" pitchFamily="34" charset="0"/>
                <a:cs typeface="Arial" charset="0"/>
              </a:rPr>
              <a:t>	2</a:t>
            </a:r>
            <a:r>
              <a:rPr lang="en-US" altLang="en-US" sz="2200" dirty="0" smtClean="0">
                <a:latin typeface="Liberation Sans" panose="020B0604020202020204" pitchFamily="34" charset="0"/>
                <a:cs typeface="Arial" charset="0"/>
              </a:rPr>
              <a:t>0,000</a:t>
            </a:r>
            <a:endParaRPr lang="en-US" altLang="en-US" sz="2200" dirty="0">
              <a:latin typeface="Liberation Sans" panose="020B0604020202020204" pitchFamily="34" charset="0"/>
              <a:cs typeface="Arial" charset="0"/>
            </a:endParaRPr>
          </a:p>
        </p:txBody>
      </p:sp>
      <p:sp>
        <p:nvSpPr>
          <p:cNvPr id="677899" name="Text Box 11"/>
          <p:cNvSpPr txBox="1">
            <a:spLocks noChangeArrowheads="1"/>
          </p:cNvSpPr>
          <p:nvPr/>
        </p:nvSpPr>
        <p:spPr bwMode="auto">
          <a:xfrm>
            <a:off x="1828800" y="4998055"/>
            <a:ext cx="66294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084763" algn="r"/>
              </a:tabLst>
              <a:defRPr sz="2400">
                <a:solidFill>
                  <a:schemeClr val="tx1"/>
                </a:solidFill>
                <a:latin typeface="Times New Roman" pitchFamily="18" charset="0"/>
              </a:defRPr>
            </a:lvl1pPr>
            <a:lvl2pPr marL="1028700" indent="-457200" algn="l">
              <a:tabLst>
                <a:tab pos="5084763" algn="r"/>
              </a:tabLst>
              <a:defRPr sz="2400">
                <a:solidFill>
                  <a:schemeClr val="tx1"/>
                </a:solidFill>
                <a:latin typeface="Times New Roman" pitchFamily="18" charset="0"/>
              </a:defRPr>
            </a:lvl2pPr>
            <a:lvl3pPr marL="1600200" indent="-457200" algn="l">
              <a:tabLst>
                <a:tab pos="5084763" algn="r"/>
              </a:tabLst>
              <a:defRPr sz="2400">
                <a:solidFill>
                  <a:schemeClr val="tx1"/>
                </a:solidFill>
                <a:latin typeface="Times New Roman" pitchFamily="18" charset="0"/>
              </a:defRPr>
            </a:lvl3pPr>
            <a:lvl4pPr marL="2171700" indent="-457200" algn="l">
              <a:tabLst>
                <a:tab pos="5084763" algn="r"/>
              </a:tabLst>
              <a:defRPr sz="2400">
                <a:solidFill>
                  <a:schemeClr val="tx1"/>
                </a:solidFill>
                <a:latin typeface="Times New Roman" pitchFamily="18" charset="0"/>
              </a:defRPr>
            </a:lvl4pPr>
            <a:lvl5pPr marL="2743200" indent="-457200" algn="l">
              <a:tabLst>
                <a:tab pos="508476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08476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08476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08476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08476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Unearned </a:t>
            </a:r>
            <a:r>
              <a:rPr lang="en-US" altLang="en-US" sz="2200" dirty="0" smtClean="0">
                <a:latin typeface="Liberation Sans" panose="020B0604020202020204" pitchFamily="34" charset="0"/>
                <a:cs typeface="Arial" charset="0"/>
              </a:rPr>
              <a:t>Ticket Revenue </a:t>
            </a:r>
            <a:r>
              <a:rPr lang="en-US" altLang="en-US" sz="2200" dirty="0">
                <a:latin typeface="Liberation Sans" panose="020B0604020202020204" pitchFamily="34" charset="0"/>
                <a:cs typeface="Arial" charset="0"/>
              </a:rPr>
              <a:t>	2</a:t>
            </a:r>
            <a:r>
              <a:rPr lang="en-US" altLang="en-US" sz="2200" dirty="0" smtClean="0">
                <a:latin typeface="Liberation Sans" panose="020B0604020202020204" pitchFamily="34" charset="0"/>
                <a:cs typeface="Arial" charset="0"/>
              </a:rPr>
              <a:t>0,000</a:t>
            </a:r>
            <a:endParaRPr lang="en-US" altLang="en-US" sz="2200" dirty="0">
              <a:latin typeface="Liberation Sans" panose="020B0604020202020204" pitchFamily="34" charset="0"/>
              <a:cs typeface="Arial" charset="0"/>
            </a:endParaRPr>
          </a:p>
        </p:txBody>
      </p:sp>
      <p:sp>
        <p:nvSpPr>
          <p:cNvPr id="677900" name="Text Box 12"/>
          <p:cNvSpPr txBox="1">
            <a:spLocks noChangeArrowheads="1"/>
          </p:cNvSpPr>
          <p:nvPr/>
        </p:nvSpPr>
        <p:spPr bwMode="auto">
          <a:xfrm>
            <a:off x="609600" y="4998055"/>
            <a:ext cx="14478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264150" algn="r"/>
              </a:tabLst>
              <a:defRPr sz="2400">
                <a:solidFill>
                  <a:schemeClr val="tx1"/>
                </a:solidFill>
                <a:latin typeface="Times New Roman" pitchFamily="18" charset="0"/>
              </a:defRPr>
            </a:lvl1pPr>
            <a:lvl2pPr marL="1028700" indent="-457200" algn="l">
              <a:tabLst>
                <a:tab pos="5264150" algn="r"/>
              </a:tabLst>
              <a:defRPr sz="2400">
                <a:solidFill>
                  <a:schemeClr val="tx1"/>
                </a:solidFill>
                <a:latin typeface="Times New Roman" pitchFamily="18" charset="0"/>
              </a:defRPr>
            </a:lvl2pPr>
            <a:lvl3pPr marL="1600200" indent="-457200" algn="l">
              <a:tabLst>
                <a:tab pos="5264150" algn="r"/>
              </a:tabLst>
              <a:defRPr sz="2400">
                <a:solidFill>
                  <a:schemeClr val="tx1"/>
                </a:solidFill>
                <a:latin typeface="Times New Roman" pitchFamily="18" charset="0"/>
              </a:defRPr>
            </a:lvl3pPr>
            <a:lvl4pPr marL="2171700" indent="-457200" algn="l">
              <a:tabLst>
                <a:tab pos="5264150" algn="r"/>
              </a:tabLst>
              <a:defRPr sz="2400">
                <a:solidFill>
                  <a:schemeClr val="tx1"/>
                </a:solidFill>
                <a:latin typeface="Times New Roman" pitchFamily="18" charset="0"/>
              </a:defRPr>
            </a:lvl4pPr>
            <a:lvl5pPr marL="2743200" indent="-457200" algn="l">
              <a:tabLst>
                <a:tab pos="52641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2641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2641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2641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26415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Sept. 7</a:t>
            </a:r>
            <a:endParaRPr lang="en-US" altLang="en-US" sz="2200" dirty="0">
              <a:solidFill>
                <a:srgbClr val="800000"/>
              </a:solidFill>
              <a:latin typeface="Liberation Sans" panose="020B0604020202020204" pitchFamily="34" charset="0"/>
              <a:cs typeface="Arial" charset="0"/>
            </a:endParaRPr>
          </a:p>
        </p:txBody>
      </p:sp>
      <p:sp>
        <p:nvSpPr>
          <p:cNvPr id="677904" name="Text Box 16"/>
          <p:cNvSpPr txBox="1">
            <a:spLocks noChangeArrowheads="1"/>
          </p:cNvSpPr>
          <p:nvPr/>
        </p:nvSpPr>
        <p:spPr bwMode="auto">
          <a:xfrm>
            <a:off x="609600" y="3971937"/>
            <a:ext cx="8077200" cy="89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76313" indent="-457200" algn="l">
              <a:defRPr sz="2400">
                <a:solidFill>
                  <a:schemeClr val="tx1"/>
                </a:solidFill>
                <a:latin typeface="Times New Roman" pitchFamily="18" charset="0"/>
              </a:defRPr>
            </a:lvl2pPr>
            <a:lvl3pPr marL="1547813" indent="-457200" algn="l">
              <a:defRPr sz="2400">
                <a:solidFill>
                  <a:schemeClr val="tx1"/>
                </a:solidFill>
                <a:latin typeface="Times New Roman" pitchFamily="18" charset="0"/>
              </a:defRPr>
            </a:lvl3pPr>
            <a:lvl4pPr marL="2119313" indent="-457200" algn="l">
              <a:defRPr sz="2400">
                <a:solidFill>
                  <a:schemeClr val="tx1"/>
                </a:solidFill>
                <a:latin typeface="Times New Roman" pitchFamily="18" charset="0"/>
              </a:defRPr>
            </a:lvl4pPr>
            <a:lvl5pPr marL="2690813" indent="-457200" algn="l">
              <a:defRPr sz="2400">
                <a:solidFill>
                  <a:schemeClr val="tx1"/>
                </a:solidFill>
                <a:latin typeface="Times New Roman" pitchFamily="18" charset="0"/>
              </a:defRPr>
            </a:lvl5pPr>
            <a:lvl6pPr marL="3148013" indent="-457200" eaLnBrk="0" fontAlgn="base" hangingPunct="0">
              <a:spcBef>
                <a:spcPct val="0"/>
              </a:spcBef>
              <a:spcAft>
                <a:spcPct val="0"/>
              </a:spcAft>
              <a:defRPr sz="2400">
                <a:solidFill>
                  <a:schemeClr val="tx1"/>
                </a:solidFill>
                <a:latin typeface="Times New Roman" pitchFamily="18" charset="0"/>
              </a:defRPr>
            </a:lvl6pPr>
            <a:lvl7pPr marL="3605213" indent="-457200" eaLnBrk="0" fontAlgn="base" hangingPunct="0">
              <a:spcBef>
                <a:spcPct val="0"/>
              </a:spcBef>
              <a:spcAft>
                <a:spcPct val="0"/>
              </a:spcAft>
              <a:defRPr sz="2400">
                <a:solidFill>
                  <a:schemeClr val="tx1"/>
                </a:solidFill>
                <a:latin typeface="Times New Roman" pitchFamily="18" charset="0"/>
              </a:defRPr>
            </a:lvl7pPr>
            <a:lvl8pPr marL="4062413" indent="-457200" eaLnBrk="0" fontAlgn="base" hangingPunct="0">
              <a:spcBef>
                <a:spcPct val="0"/>
              </a:spcBef>
              <a:spcAft>
                <a:spcPct val="0"/>
              </a:spcAft>
              <a:defRPr sz="2400">
                <a:solidFill>
                  <a:schemeClr val="tx1"/>
                </a:solidFill>
                <a:latin typeface="Times New Roman" pitchFamily="18" charset="0"/>
              </a:defRPr>
            </a:lvl8pPr>
            <a:lvl9pPr marL="4519613"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pPr>
            <a:r>
              <a:rPr lang="en-US" altLang="en-US" sz="2200" dirty="0">
                <a:latin typeface="Liberation Sans" panose="020B0604020202020204" pitchFamily="34" charset="0"/>
              </a:rPr>
              <a:t>As </a:t>
            </a:r>
            <a:r>
              <a:rPr lang="en-US" altLang="en-US" sz="2200" dirty="0" smtClean="0">
                <a:latin typeface="Liberation Sans" panose="020B0604020202020204" pitchFamily="34" charset="0"/>
              </a:rPr>
              <a:t>each game occurs, the HV Renegades records </a:t>
            </a:r>
            <a:r>
              <a:rPr lang="en-US" altLang="en-US" sz="2200" dirty="0">
                <a:latin typeface="Liberation Sans" panose="020B0604020202020204" pitchFamily="34" charset="0"/>
              </a:rPr>
              <a:t>the earning of revenue. </a:t>
            </a:r>
            <a:r>
              <a:rPr lang="en-US" altLang="en-US" sz="2200" dirty="0" smtClean="0">
                <a:solidFill>
                  <a:schemeClr val="accent3">
                    <a:lumMod val="50000"/>
                  </a:schemeClr>
                </a:solidFill>
                <a:latin typeface="Liberation Sans" panose="020B0604020202020204" pitchFamily="34" charset="0"/>
              </a:rPr>
              <a:t>($100,000 / 5 games = $20,000 each)</a:t>
            </a:r>
            <a:endParaRPr lang="en-US" altLang="en-US" sz="2200" dirty="0">
              <a:solidFill>
                <a:schemeClr val="accent3">
                  <a:lumMod val="50000"/>
                </a:schemeClr>
              </a:solidFill>
              <a:latin typeface="Liberation Sans" panose="020B0604020202020204" pitchFamily="34" charset="0"/>
            </a:endParaRPr>
          </a:p>
        </p:txBody>
      </p:sp>
      <p:sp>
        <p:nvSpPr>
          <p:cNvPr id="13"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UNEARNED REVENUES</a:t>
            </a:r>
            <a:endParaRPr lang="en-US" altLang="en-US" sz="3200" b="1" dirty="0">
              <a:solidFill>
                <a:schemeClr val="tx2">
                  <a:lumMod val="50000"/>
                </a:schemeClr>
              </a:solidFill>
              <a:latin typeface="Liberation Sans" panose="020B0604020202020204" pitchFamily="34" charset="0"/>
            </a:endParaRPr>
          </a:p>
        </p:txBody>
      </p:sp>
      <p:sp>
        <p:nvSpPr>
          <p:cNvPr id="1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7893"/>
                                        </p:tgtEl>
                                        <p:attrNameLst>
                                          <p:attrName>style.visibility</p:attrName>
                                        </p:attrNameLst>
                                      </p:cBhvr>
                                      <p:to>
                                        <p:strVal val="visible"/>
                                      </p:to>
                                    </p:set>
                                    <p:animEffect transition="in" filter="wipe(left)">
                                      <p:cBhvr>
                                        <p:cTn id="7" dur="500"/>
                                        <p:tgtEl>
                                          <p:spTgt spid="677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7892"/>
                                        </p:tgtEl>
                                        <p:attrNameLst>
                                          <p:attrName>style.visibility</p:attrName>
                                        </p:attrNameLst>
                                      </p:cBhvr>
                                      <p:to>
                                        <p:strVal val="visible"/>
                                      </p:to>
                                    </p:set>
                                    <p:animEffect transition="in" filter="wipe(left)">
                                      <p:cBhvr>
                                        <p:cTn id="12" dur="500"/>
                                        <p:tgtEl>
                                          <p:spTgt spid="677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77899"/>
                                        </p:tgtEl>
                                        <p:attrNameLst>
                                          <p:attrName>style.visibility</p:attrName>
                                        </p:attrNameLst>
                                      </p:cBhvr>
                                      <p:to>
                                        <p:strVal val="visible"/>
                                      </p:to>
                                    </p:set>
                                    <p:animEffect transition="in" filter="wipe(left)">
                                      <p:cBhvr>
                                        <p:cTn id="17" dur="500"/>
                                        <p:tgtEl>
                                          <p:spTgt spid="6778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7898"/>
                                        </p:tgtEl>
                                        <p:attrNameLst>
                                          <p:attrName>style.visibility</p:attrName>
                                        </p:attrNameLst>
                                      </p:cBhvr>
                                      <p:to>
                                        <p:strVal val="visible"/>
                                      </p:to>
                                    </p:set>
                                    <p:animEffect transition="in" filter="wipe(left)">
                                      <p:cBhvr>
                                        <p:cTn id="22" dur="500"/>
                                        <p:tgtEl>
                                          <p:spTgt spid="67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2" grpId="0" autoUpdateAnimBg="0"/>
      <p:bldP spid="677893" grpId="0" autoUpdateAnimBg="0"/>
      <p:bldP spid="677898" grpId="0" autoUpdateAnimBg="0"/>
      <p:bldP spid="67789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20" name="Rectangle 8"/>
          <p:cNvSpPr>
            <a:spLocks noChangeArrowheads="1"/>
          </p:cNvSpPr>
          <p:nvPr/>
        </p:nvSpPr>
        <p:spPr bwMode="auto">
          <a:xfrm>
            <a:off x="381000" y="3325504"/>
            <a:ext cx="8458200" cy="293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571500" indent="-342900" algn="l">
              <a:defRPr sz="2400">
                <a:solidFill>
                  <a:schemeClr val="tx1"/>
                </a:solidFill>
                <a:latin typeface="Times New Roman" pitchFamily="18" charset="0"/>
              </a:defRPr>
            </a:lvl2pPr>
            <a:lvl3pPr marL="1549400" indent="-457200" algn="l">
              <a:defRPr sz="2400">
                <a:solidFill>
                  <a:schemeClr val="tx1"/>
                </a:solidFill>
                <a:latin typeface="Times New Roman" pitchFamily="18" charset="0"/>
              </a:defRPr>
            </a:lvl3pPr>
            <a:lvl4pPr marL="2120900" indent="-457200" algn="l">
              <a:defRPr sz="2400">
                <a:solidFill>
                  <a:schemeClr val="tx1"/>
                </a:solidFill>
                <a:latin typeface="Times New Roman" pitchFamily="18" charset="0"/>
              </a:defRPr>
            </a:lvl4pPr>
            <a:lvl5pPr marL="2692400" indent="-457200" algn="l">
              <a:defRPr sz="2400">
                <a:solidFill>
                  <a:schemeClr val="tx1"/>
                </a:solidFill>
                <a:latin typeface="Times New Roman" pitchFamily="18" charset="0"/>
              </a:defRPr>
            </a:lvl5pPr>
            <a:lvl6pPr marL="3149600" indent="-457200" eaLnBrk="0" fontAlgn="base" hangingPunct="0">
              <a:spcBef>
                <a:spcPct val="0"/>
              </a:spcBef>
              <a:spcAft>
                <a:spcPct val="0"/>
              </a:spcAft>
              <a:defRPr sz="2400">
                <a:solidFill>
                  <a:schemeClr val="tx1"/>
                </a:solidFill>
                <a:latin typeface="Times New Roman" pitchFamily="18" charset="0"/>
              </a:defRPr>
            </a:lvl6pPr>
            <a:lvl7pPr marL="3606800" indent="-457200" eaLnBrk="0" fontAlgn="base" hangingPunct="0">
              <a:spcBef>
                <a:spcPct val="0"/>
              </a:spcBef>
              <a:spcAft>
                <a:spcPct val="0"/>
              </a:spcAft>
              <a:defRPr sz="2400">
                <a:solidFill>
                  <a:schemeClr val="tx1"/>
                </a:solidFill>
                <a:latin typeface="Times New Roman" pitchFamily="18" charset="0"/>
              </a:defRPr>
            </a:lvl7pPr>
            <a:lvl8pPr marL="4064000" indent="-457200" eaLnBrk="0" fontAlgn="base" hangingPunct="0">
              <a:spcBef>
                <a:spcPct val="0"/>
              </a:spcBef>
              <a:spcAft>
                <a:spcPct val="0"/>
              </a:spcAft>
              <a:defRPr sz="2400">
                <a:solidFill>
                  <a:schemeClr val="tx1"/>
                </a:solidFill>
                <a:latin typeface="Times New Roman" pitchFamily="18" charset="0"/>
              </a:defRPr>
            </a:lvl8pPr>
            <a:lvl9pPr marL="4521200"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Wendy </a:t>
            </a:r>
            <a:r>
              <a:rPr lang="en-US" altLang="en-US" sz="2100" dirty="0">
                <a:latin typeface="Liberation Sans" panose="020B0604020202020204" pitchFamily="34" charset="0"/>
              </a:rPr>
              <a:t>Construction issues a five-year, interest-bearing $25,000 note on January 1, </a:t>
            </a:r>
            <a:r>
              <a:rPr lang="en-US" altLang="en-US" sz="2100" dirty="0" smtClean="0">
                <a:latin typeface="Liberation Sans" panose="020B0604020202020204" pitchFamily="34" charset="0"/>
              </a:rPr>
              <a:t>2016. </a:t>
            </a:r>
            <a:r>
              <a:rPr lang="en-US" altLang="en-US" sz="2100" dirty="0">
                <a:latin typeface="Liberation Sans" panose="020B0604020202020204" pitchFamily="34" charset="0"/>
              </a:rPr>
              <a:t>This note specifies that each January 1, starting January 1, </a:t>
            </a:r>
            <a:r>
              <a:rPr lang="en-US" altLang="en-US" sz="2100" dirty="0" smtClean="0">
                <a:latin typeface="Liberation Sans" panose="020B0604020202020204" pitchFamily="34" charset="0"/>
              </a:rPr>
              <a:t>2017, </a:t>
            </a:r>
            <a:r>
              <a:rPr lang="en-US" altLang="en-US" sz="2100" dirty="0">
                <a:latin typeface="Liberation Sans" panose="020B0604020202020204" pitchFamily="34" charset="0"/>
              </a:rPr>
              <a:t>Wendy should pay $5,000 of the note. When the company prepares financial statements on December 31, </a:t>
            </a:r>
            <a:r>
              <a:rPr lang="en-US" altLang="en-US" sz="2100" dirty="0" smtClean="0">
                <a:latin typeface="Liberation Sans" panose="020B0604020202020204" pitchFamily="34" charset="0"/>
              </a:rPr>
              <a:t>2016, </a:t>
            </a:r>
            <a:endParaRPr lang="en-US" altLang="en-US" sz="2100" dirty="0">
              <a:latin typeface="Liberation Sans" panose="020B0604020202020204" pitchFamily="34" charset="0"/>
            </a:endParaRPr>
          </a:p>
          <a:p>
            <a:pPr marL="342900" lvl="1">
              <a:lnSpc>
                <a:spcPct val="120000"/>
              </a:lnSpc>
              <a:spcBef>
                <a:spcPct val="20000"/>
              </a:spcBef>
              <a:buFontTx/>
              <a:buAutoNum type="arabicPeriod"/>
            </a:pPr>
            <a:r>
              <a:rPr lang="en-US" altLang="en-US" sz="2100" dirty="0">
                <a:latin typeface="Liberation Sans" panose="020B0604020202020204" pitchFamily="34" charset="0"/>
              </a:rPr>
              <a:t>What amount should be reported as a current liability? </a:t>
            </a:r>
            <a:r>
              <a:rPr lang="en-US" altLang="en-US" sz="2100" dirty="0" smtClean="0">
                <a:latin typeface="Liberation Sans" panose="020B0604020202020204" pitchFamily="34" charset="0"/>
              </a:rPr>
              <a:t>__________</a:t>
            </a:r>
            <a:endParaRPr lang="en-US" altLang="en-US" sz="2100" dirty="0">
              <a:latin typeface="Liberation Sans" panose="020B0604020202020204" pitchFamily="34" charset="0"/>
            </a:endParaRPr>
          </a:p>
          <a:p>
            <a:pPr marL="342900" lvl="1">
              <a:lnSpc>
                <a:spcPct val="120000"/>
              </a:lnSpc>
              <a:spcBef>
                <a:spcPct val="20000"/>
              </a:spcBef>
              <a:buFontTx/>
              <a:buAutoNum type="arabicPeriod"/>
            </a:pPr>
            <a:r>
              <a:rPr lang="en-US" altLang="en-US" sz="2100" dirty="0">
                <a:latin typeface="Liberation Sans" panose="020B0604020202020204" pitchFamily="34" charset="0"/>
              </a:rPr>
              <a:t>What amount should be reported as a long-term liability? </a:t>
            </a:r>
            <a:r>
              <a:rPr lang="en-US" altLang="en-US" sz="2100" dirty="0" smtClean="0">
                <a:latin typeface="Liberation Sans" panose="020B0604020202020204" pitchFamily="34" charset="0"/>
              </a:rPr>
              <a:t>________</a:t>
            </a:r>
            <a:endParaRPr lang="en-US" altLang="en-US" sz="2100" dirty="0">
              <a:latin typeface="Liberation Sans" panose="020B0604020202020204" pitchFamily="34" charset="0"/>
            </a:endParaRPr>
          </a:p>
        </p:txBody>
      </p:sp>
      <p:sp>
        <p:nvSpPr>
          <p:cNvPr id="678915" name="Text Box 3"/>
          <p:cNvSpPr txBox="1">
            <a:spLocks noChangeArrowheads="1"/>
          </p:cNvSpPr>
          <p:nvPr/>
        </p:nvSpPr>
        <p:spPr bwMode="auto">
          <a:xfrm>
            <a:off x="609600" y="1752600"/>
            <a:ext cx="7696200" cy="1443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139825"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1">
              <a:lnSpc>
                <a:spcPct val="120000"/>
              </a:lnSpc>
              <a:spcBef>
                <a:spcPct val="50000"/>
              </a:spcBef>
              <a:buClr>
                <a:srgbClr val="CC0000"/>
              </a:buClr>
              <a:buSzPct val="80000"/>
              <a:buFont typeface="Wingdings" pitchFamily="2" charset="2"/>
              <a:buChar char="u"/>
            </a:pPr>
            <a:r>
              <a:rPr lang="en-US" altLang="en-US" sz="2200" dirty="0">
                <a:latin typeface="Liberation Sans" panose="020B0604020202020204" pitchFamily="34" charset="0"/>
              </a:rPr>
              <a:t>Portion of long-term debt that comes due in the current year.</a:t>
            </a:r>
          </a:p>
          <a:p>
            <a:pPr lvl="1">
              <a:lnSpc>
                <a:spcPct val="120000"/>
              </a:lnSpc>
              <a:spcBef>
                <a:spcPct val="50000"/>
              </a:spcBef>
              <a:buClr>
                <a:srgbClr val="CC0000"/>
              </a:buClr>
              <a:buSzPct val="80000"/>
              <a:buFont typeface="Wingdings" pitchFamily="2" charset="2"/>
              <a:buChar char="u"/>
            </a:pPr>
            <a:r>
              <a:rPr lang="en-US" altLang="en-US" sz="2200" dirty="0">
                <a:latin typeface="Liberation Sans" panose="020B0604020202020204" pitchFamily="34" charset="0"/>
              </a:rPr>
              <a:t>No adjusting entry required.</a:t>
            </a:r>
          </a:p>
        </p:txBody>
      </p:sp>
      <p:sp>
        <p:nvSpPr>
          <p:cNvPr id="678921" name="Text Box 9"/>
          <p:cNvSpPr txBox="1">
            <a:spLocks noChangeArrowheads="1"/>
          </p:cNvSpPr>
          <p:nvPr/>
        </p:nvSpPr>
        <p:spPr bwMode="auto">
          <a:xfrm>
            <a:off x="7350456" y="5318125"/>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rgbClr val="CC0000"/>
                </a:solidFill>
                <a:latin typeface="Liberation Sans" panose="020B0604020202020204" pitchFamily="34" charset="0"/>
              </a:rPr>
              <a:t>$5,000</a:t>
            </a:r>
          </a:p>
        </p:txBody>
      </p:sp>
      <p:sp>
        <p:nvSpPr>
          <p:cNvPr id="678922" name="Text Box 10"/>
          <p:cNvSpPr txBox="1">
            <a:spLocks noChangeArrowheads="1"/>
          </p:cNvSpPr>
          <p:nvPr/>
        </p:nvSpPr>
        <p:spPr bwMode="auto">
          <a:xfrm>
            <a:off x="7517124" y="5761677"/>
            <a:ext cx="1177636"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000" b="1" dirty="0">
                <a:solidFill>
                  <a:srgbClr val="CC0000"/>
                </a:solidFill>
                <a:latin typeface="Liberation Sans" panose="020B0604020202020204" pitchFamily="34" charset="0"/>
              </a:rPr>
              <a:t>$20,000</a:t>
            </a:r>
          </a:p>
        </p:txBody>
      </p:sp>
      <p:sp>
        <p:nvSpPr>
          <p:cNvPr id="10"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CURRENT MATURITIES OF LONG-TERM DEBT</a:t>
            </a:r>
            <a:endParaRPr lang="en-US" altLang="en-US" sz="3200" b="1" dirty="0">
              <a:solidFill>
                <a:schemeClr val="tx2">
                  <a:lumMod val="50000"/>
                </a:schemeClr>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8921"/>
                                        </p:tgtEl>
                                        <p:attrNameLst>
                                          <p:attrName>style.visibility</p:attrName>
                                        </p:attrNameLst>
                                      </p:cBhvr>
                                      <p:to>
                                        <p:strVal val="visible"/>
                                      </p:to>
                                    </p:set>
                                    <p:animEffect transition="in" filter="fade">
                                      <p:cBhvr>
                                        <p:cTn id="7" dur="500"/>
                                        <p:tgtEl>
                                          <p:spTgt spid="6789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8922"/>
                                        </p:tgtEl>
                                        <p:attrNameLst>
                                          <p:attrName>style.visibility</p:attrName>
                                        </p:attrNameLst>
                                      </p:cBhvr>
                                      <p:to>
                                        <p:strVal val="visible"/>
                                      </p:to>
                                    </p:set>
                                    <p:animEffect transition="in" filter="fade">
                                      <p:cBhvr>
                                        <p:cTn id="12" dur="500"/>
                                        <p:tgtEl>
                                          <p:spTgt spid="67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21" grpId="0"/>
      <p:bldP spid="6789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25950"/>
            <a:ext cx="8300112" cy="479669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100" dirty="0" smtClean="0">
                <a:solidFill>
                  <a:schemeClr val="bg2"/>
                </a:solidFill>
                <a:latin typeface="Liberation Sans" panose="020B0604020202020204" pitchFamily="34" charset="0"/>
              </a:rPr>
              <a:t>You </a:t>
            </a:r>
            <a:r>
              <a:rPr lang="en-US" sz="2100" dirty="0">
                <a:solidFill>
                  <a:schemeClr val="bg2"/>
                </a:solidFill>
                <a:latin typeface="Liberation Sans" panose="020B0604020202020204" pitchFamily="34" charset="0"/>
              </a:rPr>
              <a:t>and several classmates are studying for the next accounting examination. They </a:t>
            </a:r>
            <a:r>
              <a:rPr lang="en-US" sz="2100" dirty="0" smtClean="0">
                <a:solidFill>
                  <a:schemeClr val="bg2"/>
                </a:solidFill>
                <a:latin typeface="Liberation Sans" panose="020B0604020202020204" pitchFamily="34" charset="0"/>
              </a:rPr>
              <a:t>ask you </a:t>
            </a:r>
            <a:r>
              <a:rPr lang="en-US" sz="2100" dirty="0">
                <a:solidFill>
                  <a:schemeClr val="bg2"/>
                </a:solidFill>
                <a:latin typeface="Liberation Sans" panose="020B0604020202020204" pitchFamily="34" charset="0"/>
              </a:rPr>
              <a:t>to answer the following </a:t>
            </a:r>
            <a:r>
              <a:rPr lang="en-US" sz="2100" dirty="0" smtClean="0">
                <a:solidFill>
                  <a:schemeClr val="bg2"/>
                </a:solidFill>
                <a:latin typeface="Liberation Sans" panose="020B0604020202020204" pitchFamily="34" charset="0"/>
              </a:rPr>
              <a:t>questions.</a:t>
            </a:r>
          </a:p>
          <a:p>
            <a:pPr marL="457200" indent="-457200" algn="l">
              <a:lnSpc>
                <a:spcPct val="115000"/>
              </a:lnSpc>
              <a:spcBef>
                <a:spcPct val="20000"/>
              </a:spcBef>
              <a:buAutoNum type="arabicPeriod"/>
            </a:pPr>
            <a:r>
              <a:rPr lang="en-US" sz="2100" dirty="0" smtClean="0">
                <a:solidFill>
                  <a:schemeClr val="bg2"/>
                </a:solidFill>
                <a:latin typeface="Liberation Sans" panose="020B0604020202020204" pitchFamily="34" charset="0"/>
              </a:rPr>
              <a:t>If </a:t>
            </a:r>
            <a:r>
              <a:rPr lang="en-US" sz="2100" dirty="0">
                <a:solidFill>
                  <a:schemeClr val="bg2"/>
                </a:solidFill>
                <a:latin typeface="Liberation Sans" panose="020B0604020202020204" pitchFamily="34" charset="0"/>
              </a:rPr>
              <a:t>cash is borrowed on a $50,000, 6-month, 12% note on September 1, how much </a:t>
            </a:r>
            <a:r>
              <a:rPr lang="en-US" sz="2100" dirty="0" smtClean="0">
                <a:solidFill>
                  <a:schemeClr val="bg2"/>
                </a:solidFill>
                <a:latin typeface="Liberation Sans" panose="020B0604020202020204" pitchFamily="34" charset="0"/>
              </a:rPr>
              <a:t>interest expense </a:t>
            </a:r>
            <a:r>
              <a:rPr lang="en-US" sz="2100" dirty="0">
                <a:solidFill>
                  <a:schemeClr val="bg2"/>
                </a:solidFill>
                <a:latin typeface="Liberation Sans" panose="020B0604020202020204" pitchFamily="34" charset="0"/>
              </a:rPr>
              <a:t>would be incurred by December </a:t>
            </a:r>
            <a:r>
              <a:rPr lang="en-US" sz="2100" dirty="0" smtClean="0">
                <a:solidFill>
                  <a:schemeClr val="bg2"/>
                </a:solidFill>
                <a:latin typeface="Liberation Sans" panose="020B0604020202020204" pitchFamily="34" charset="0"/>
              </a:rPr>
              <a:t>31?</a:t>
            </a:r>
          </a:p>
          <a:p>
            <a:pPr marL="457200" indent="-457200" algn="l">
              <a:lnSpc>
                <a:spcPct val="115000"/>
              </a:lnSpc>
              <a:spcBef>
                <a:spcPts val="2400"/>
              </a:spcBef>
              <a:buAutoNum type="arabicPeriod"/>
            </a:pPr>
            <a:r>
              <a:rPr lang="en-US" sz="2100" dirty="0" smtClean="0">
                <a:solidFill>
                  <a:schemeClr val="bg2"/>
                </a:solidFill>
                <a:latin typeface="Liberation Sans" panose="020B0604020202020204" pitchFamily="34" charset="0"/>
              </a:rPr>
              <a:t>The </a:t>
            </a:r>
            <a:r>
              <a:rPr lang="en-US" sz="2100" dirty="0">
                <a:solidFill>
                  <a:schemeClr val="bg2"/>
                </a:solidFill>
                <a:latin typeface="Liberation Sans" panose="020B0604020202020204" pitchFamily="34" charset="0"/>
              </a:rPr>
              <a:t>cash register total including sales taxes is $23,320, and the sales tax rate is 6%. </a:t>
            </a:r>
            <a:r>
              <a:rPr lang="en-US" sz="2100" dirty="0" smtClean="0">
                <a:solidFill>
                  <a:schemeClr val="bg2"/>
                </a:solidFill>
                <a:latin typeface="Liberation Sans" panose="020B0604020202020204" pitchFamily="34" charset="0"/>
              </a:rPr>
              <a:t>What is </a:t>
            </a:r>
            <a:r>
              <a:rPr lang="en-US" sz="2100" dirty="0">
                <a:solidFill>
                  <a:schemeClr val="bg2"/>
                </a:solidFill>
                <a:latin typeface="Liberation Sans" panose="020B0604020202020204" pitchFamily="34" charset="0"/>
              </a:rPr>
              <a:t>the sales taxes </a:t>
            </a:r>
            <a:r>
              <a:rPr lang="en-US" sz="2100" dirty="0" smtClean="0">
                <a:solidFill>
                  <a:schemeClr val="bg2"/>
                </a:solidFill>
                <a:latin typeface="Liberation Sans" panose="020B0604020202020204" pitchFamily="34" charset="0"/>
              </a:rPr>
              <a:t>payable?</a:t>
            </a:r>
          </a:p>
          <a:p>
            <a:pPr marL="457200" indent="-457200" algn="l">
              <a:lnSpc>
                <a:spcPct val="115000"/>
              </a:lnSpc>
              <a:spcBef>
                <a:spcPts val="4800"/>
              </a:spcBef>
              <a:buAutoNum type="arabicPeriod"/>
            </a:pPr>
            <a:r>
              <a:rPr lang="en-US" sz="2100" dirty="0" smtClean="0">
                <a:solidFill>
                  <a:schemeClr val="bg2"/>
                </a:solidFill>
                <a:latin typeface="Liberation Sans" panose="020B0604020202020204" pitchFamily="34" charset="0"/>
              </a:rPr>
              <a:t>If </a:t>
            </a:r>
            <a:r>
              <a:rPr lang="en-US" sz="2100" dirty="0">
                <a:solidFill>
                  <a:schemeClr val="bg2"/>
                </a:solidFill>
                <a:latin typeface="Liberation Sans" panose="020B0604020202020204" pitchFamily="34" charset="0"/>
              </a:rPr>
              <a:t>$15,000 is collected in advance on November 1 for 3 months’ rent, what amount </a:t>
            </a:r>
            <a:r>
              <a:rPr lang="en-US" sz="2100" dirty="0" smtClean="0">
                <a:solidFill>
                  <a:schemeClr val="bg2"/>
                </a:solidFill>
                <a:latin typeface="Liberation Sans" panose="020B0604020202020204" pitchFamily="34" charset="0"/>
              </a:rPr>
              <a:t>of rent </a:t>
            </a:r>
            <a:r>
              <a:rPr lang="en-US" sz="2100" dirty="0">
                <a:solidFill>
                  <a:schemeClr val="bg2"/>
                </a:solidFill>
                <a:latin typeface="Liberation Sans" panose="020B0604020202020204" pitchFamily="34" charset="0"/>
              </a:rPr>
              <a:t>revenue should be recognized by December 31?</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Current Liabilities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2" name="Rectangle 1"/>
          <p:cNvSpPr/>
          <p:nvPr/>
        </p:nvSpPr>
        <p:spPr>
          <a:xfrm>
            <a:off x="3183057" y="3096904"/>
            <a:ext cx="3958135" cy="46397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lnSpc>
                <a:spcPct val="115000"/>
              </a:lnSpc>
              <a:spcBef>
                <a:spcPct val="20000"/>
              </a:spcBef>
              <a:tabLst>
                <a:tab pos="342900" algn="l"/>
                <a:tab pos="1943100" algn="l"/>
              </a:tabLst>
            </a:pPr>
            <a:r>
              <a:rPr lang="en-US" sz="2100" b="1" dirty="0">
                <a:solidFill>
                  <a:schemeClr val="bg2"/>
                </a:solidFill>
                <a:latin typeface="Liberation Sans" panose="020B0604020202020204" pitchFamily="34" charset="0"/>
              </a:rPr>
              <a:t>$50,000 × 12% × 4/12 = </a:t>
            </a:r>
            <a:r>
              <a:rPr lang="en-US" sz="2100" b="1" dirty="0">
                <a:solidFill>
                  <a:srgbClr val="CC0000"/>
                </a:solidFill>
                <a:latin typeface="Liberation Sans" panose="020B0604020202020204" pitchFamily="34" charset="0"/>
              </a:rPr>
              <a:t>$2,000</a:t>
            </a:r>
          </a:p>
        </p:txBody>
      </p:sp>
      <p:sp>
        <p:nvSpPr>
          <p:cNvPr id="4" name="Rectangle 3"/>
          <p:cNvSpPr/>
          <p:nvPr/>
        </p:nvSpPr>
        <p:spPr>
          <a:xfrm>
            <a:off x="762000" y="4448411"/>
            <a:ext cx="7772400" cy="46397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nSpc>
                <a:spcPct val="115000"/>
              </a:lnSpc>
              <a:spcBef>
                <a:spcPct val="20000"/>
              </a:spcBef>
              <a:tabLst>
                <a:tab pos="342900" algn="l"/>
                <a:tab pos="1943100" algn="l"/>
              </a:tabLst>
            </a:pPr>
            <a:r>
              <a:rPr lang="en-US" sz="2100" b="1" dirty="0">
                <a:solidFill>
                  <a:schemeClr val="bg2"/>
                </a:solidFill>
                <a:latin typeface="Liberation Sans" panose="020B0604020202020204" pitchFamily="34" charset="0"/>
              </a:rPr>
              <a:t>$23,320 ÷ 1.06 = $22,000; </a:t>
            </a:r>
            <a:r>
              <a:rPr lang="en-US" sz="2100" b="1" dirty="0" smtClean="0">
                <a:solidFill>
                  <a:schemeClr val="bg2"/>
                </a:solidFill>
                <a:latin typeface="Liberation Sans" panose="020B0604020202020204" pitchFamily="34" charset="0"/>
              </a:rPr>
              <a:t>          $</a:t>
            </a:r>
            <a:r>
              <a:rPr lang="en-US" sz="2100" b="1" dirty="0">
                <a:solidFill>
                  <a:schemeClr val="bg2"/>
                </a:solidFill>
                <a:latin typeface="Liberation Sans" panose="020B0604020202020204" pitchFamily="34" charset="0"/>
              </a:rPr>
              <a:t>23,320 − $22,000 = </a:t>
            </a:r>
            <a:r>
              <a:rPr lang="en-US" sz="2100" b="1" dirty="0">
                <a:solidFill>
                  <a:srgbClr val="CC0000"/>
                </a:solidFill>
                <a:latin typeface="Liberation Sans" panose="020B0604020202020204" pitchFamily="34" charset="0"/>
              </a:rPr>
              <a:t>$1,320</a:t>
            </a:r>
          </a:p>
        </p:txBody>
      </p:sp>
      <p:sp>
        <p:nvSpPr>
          <p:cNvPr id="5" name="Rectangle 4"/>
          <p:cNvSpPr/>
          <p:nvPr/>
        </p:nvSpPr>
        <p:spPr>
          <a:xfrm>
            <a:off x="3363647" y="5870895"/>
            <a:ext cx="3113353" cy="43236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lnSpc>
                <a:spcPct val="115000"/>
              </a:lnSpc>
              <a:spcBef>
                <a:spcPct val="20000"/>
              </a:spcBef>
              <a:tabLst>
                <a:tab pos="342900" algn="l"/>
                <a:tab pos="1943100" algn="l"/>
              </a:tabLst>
            </a:pPr>
            <a:r>
              <a:rPr lang="en-US" sz="2100" b="1" dirty="0">
                <a:solidFill>
                  <a:schemeClr val="bg2"/>
                </a:solidFill>
                <a:latin typeface="Liberation Sans" panose="020B0604020202020204" pitchFamily="34" charset="0"/>
              </a:rPr>
              <a:t>$15,000 × 2/3 = </a:t>
            </a:r>
            <a:r>
              <a:rPr lang="en-US" sz="2100" b="1" dirty="0">
                <a:solidFill>
                  <a:srgbClr val="CC0000"/>
                </a:solidFill>
                <a:latin typeface="Liberation Sans" panose="020B0604020202020204" pitchFamily="34" charset="0"/>
              </a:rPr>
              <a:t>$10,000</a:t>
            </a:r>
          </a:p>
        </p:txBody>
      </p:sp>
    </p:spTree>
    <p:extLst>
      <p:ext uri="{BB962C8B-B14F-4D97-AF65-F5344CB8AC3E}">
        <p14:creationId xmlns:p14="http://schemas.microsoft.com/office/powerpoint/2010/main" val="19973447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25950"/>
            <a:ext cx="8300112" cy="479669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100" dirty="0" smtClean="0">
                <a:solidFill>
                  <a:schemeClr val="bg2"/>
                </a:solidFill>
                <a:latin typeface="Liberation Sans" panose="020B0604020202020204" pitchFamily="34" charset="0"/>
              </a:rPr>
              <a:t>You </a:t>
            </a:r>
            <a:r>
              <a:rPr lang="en-US" sz="2100" dirty="0">
                <a:solidFill>
                  <a:schemeClr val="bg2"/>
                </a:solidFill>
                <a:latin typeface="Liberation Sans" panose="020B0604020202020204" pitchFamily="34" charset="0"/>
              </a:rPr>
              <a:t>and several classmates are studying for the next accounting examination. They </a:t>
            </a:r>
            <a:r>
              <a:rPr lang="en-US" sz="2100" dirty="0" smtClean="0">
                <a:solidFill>
                  <a:schemeClr val="bg2"/>
                </a:solidFill>
                <a:latin typeface="Liberation Sans" panose="020B0604020202020204" pitchFamily="34" charset="0"/>
              </a:rPr>
              <a:t>ask you </a:t>
            </a:r>
            <a:r>
              <a:rPr lang="en-US" sz="2100" dirty="0">
                <a:solidFill>
                  <a:schemeClr val="bg2"/>
                </a:solidFill>
                <a:latin typeface="Liberation Sans" panose="020B0604020202020204" pitchFamily="34" charset="0"/>
              </a:rPr>
              <a:t>to answer the following </a:t>
            </a:r>
            <a:r>
              <a:rPr lang="en-US" sz="2100" dirty="0" smtClean="0">
                <a:solidFill>
                  <a:schemeClr val="bg2"/>
                </a:solidFill>
                <a:latin typeface="Liberation Sans" panose="020B0604020202020204" pitchFamily="34" charset="0"/>
              </a:rPr>
              <a:t>questions.</a:t>
            </a:r>
          </a:p>
          <a:p>
            <a:pPr marL="457200" indent="-457200" algn="l">
              <a:lnSpc>
                <a:spcPct val="115000"/>
              </a:lnSpc>
              <a:spcBef>
                <a:spcPct val="20000"/>
              </a:spcBef>
              <a:buAutoNum type="arabicPeriod"/>
            </a:pPr>
            <a:r>
              <a:rPr lang="en-US" sz="2100" dirty="0" smtClean="0">
                <a:solidFill>
                  <a:schemeClr val="bg2"/>
                </a:solidFill>
                <a:latin typeface="Liberation Sans" panose="020B0604020202020204" pitchFamily="34" charset="0"/>
              </a:rPr>
              <a:t>If </a:t>
            </a:r>
            <a:r>
              <a:rPr lang="en-US" sz="2100" dirty="0">
                <a:solidFill>
                  <a:schemeClr val="bg2"/>
                </a:solidFill>
                <a:latin typeface="Liberation Sans" panose="020B0604020202020204" pitchFamily="34" charset="0"/>
              </a:rPr>
              <a:t>cash is borrowed on a $50,000, 6-month, 12% note on September 1, how much </a:t>
            </a:r>
            <a:r>
              <a:rPr lang="en-US" sz="2100" dirty="0" smtClean="0">
                <a:solidFill>
                  <a:schemeClr val="bg2"/>
                </a:solidFill>
                <a:latin typeface="Liberation Sans" panose="020B0604020202020204" pitchFamily="34" charset="0"/>
              </a:rPr>
              <a:t>interest expense </a:t>
            </a:r>
            <a:r>
              <a:rPr lang="en-US" sz="2100" dirty="0">
                <a:solidFill>
                  <a:schemeClr val="bg2"/>
                </a:solidFill>
                <a:latin typeface="Liberation Sans" panose="020B0604020202020204" pitchFamily="34" charset="0"/>
              </a:rPr>
              <a:t>would be incurred by December </a:t>
            </a:r>
            <a:r>
              <a:rPr lang="en-US" sz="2100" dirty="0" smtClean="0">
                <a:solidFill>
                  <a:schemeClr val="bg2"/>
                </a:solidFill>
                <a:latin typeface="Liberation Sans" panose="020B0604020202020204" pitchFamily="34" charset="0"/>
              </a:rPr>
              <a:t>31?</a:t>
            </a:r>
          </a:p>
          <a:p>
            <a:pPr marL="457200" indent="-457200" algn="l">
              <a:lnSpc>
                <a:spcPct val="115000"/>
              </a:lnSpc>
              <a:spcBef>
                <a:spcPts val="2400"/>
              </a:spcBef>
              <a:buAutoNum type="arabicPeriod"/>
            </a:pPr>
            <a:r>
              <a:rPr lang="en-US" sz="2100" dirty="0" smtClean="0">
                <a:solidFill>
                  <a:schemeClr val="bg2"/>
                </a:solidFill>
                <a:latin typeface="Liberation Sans" panose="020B0604020202020204" pitchFamily="34" charset="0"/>
              </a:rPr>
              <a:t>The </a:t>
            </a:r>
            <a:r>
              <a:rPr lang="en-US" sz="2100" dirty="0">
                <a:solidFill>
                  <a:schemeClr val="bg2"/>
                </a:solidFill>
                <a:latin typeface="Liberation Sans" panose="020B0604020202020204" pitchFamily="34" charset="0"/>
              </a:rPr>
              <a:t>cash register total including sales taxes is $23,320, and the sales tax rate is 6%. </a:t>
            </a:r>
            <a:r>
              <a:rPr lang="en-US" sz="2100" dirty="0" smtClean="0">
                <a:solidFill>
                  <a:schemeClr val="bg2"/>
                </a:solidFill>
                <a:latin typeface="Liberation Sans" panose="020B0604020202020204" pitchFamily="34" charset="0"/>
              </a:rPr>
              <a:t>What is </a:t>
            </a:r>
            <a:r>
              <a:rPr lang="en-US" sz="2100" dirty="0">
                <a:solidFill>
                  <a:schemeClr val="bg2"/>
                </a:solidFill>
                <a:latin typeface="Liberation Sans" panose="020B0604020202020204" pitchFamily="34" charset="0"/>
              </a:rPr>
              <a:t>the sales taxes </a:t>
            </a:r>
            <a:r>
              <a:rPr lang="en-US" sz="2100" dirty="0" smtClean="0">
                <a:solidFill>
                  <a:schemeClr val="bg2"/>
                </a:solidFill>
                <a:latin typeface="Liberation Sans" panose="020B0604020202020204" pitchFamily="34" charset="0"/>
              </a:rPr>
              <a:t>payable?</a:t>
            </a:r>
          </a:p>
          <a:p>
            <a:pPr marL="457200" indent="-457200" algn="l">
              <a:lnSpc>
                <a:spcPct val="115000"/>
              </a:lnSpc>
              <a:spcBef>
                <a:spcPts val="4800"/>
              </a:spcBef>
              <a:buAutoNum type="arabicPeriod"/>
            </a:pPr>
            <a:r>
              <a:rPr lang="en-US" sz="2100" dirty="0" smtClean="0">
                <a:solidFill>
                  <a:schemeClr val="bg2"/>
                </a:solidFill>
                <a:latin typeface="Liberation Sans" panose="020B0604020202020204" pitchFamily="34" charset="0"/>
              </a:rPr>
              <a:t>If </a:t>
            </a:r>
            <a:r>
              <a:rPr lang="en-US" sz="2100" dirty="0">
                <a:solidFill>
                  <a:schemeClr val="bg2"/>
                </a:solidFill>
                <a:latin typeface="Liberation Sans" panose="020B0604020202020204" pitchFamily="34" charset="0"/>
              </a:rPr>
              <a:t>$15,000 is collected in advance on November 1 for 3 months’ rent, what amount </a:t>
            </a:r>
            <a:r>
              <a:rPr lang="en-US" sz="2100" dirty="0" smtClean="0">
                <a:solidFill>
                  <a:schemeClr val="bg2"/>
                </a:solidFill>
                <a:latin typeface="Liberation Sans" panose="020B0604020202020204" pitchFamily="34" charset="0"/>
              </a:rPr>
              <a:t>of rent </a:t>
            </a:r>
            <a:r>
              <a:rPr lang="en-US" sz="2100" dirty="0">
                <a:solidFill>
                  <a:schemeClr val="bg2"/>
                </a:solidFill>
                <a:latin typeface="Liberation Sans" panose="020B0604020202020204" pitchFamily="34" charset="0"/>
              </a:rPr>
              <a:t>revenue should be recognized by December 31?</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Current Liabilities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1969015215"/>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ext Box 2"/>
          <p:cNvSpPr txBox="1">
            <a:spLocks noChangeArrowheads="1"/>
          </p:cNvSpPr>
          <p:nvPr/>
        </p:nvSpPr>
        <p:spPr bwMode="auto">
          <a:xfrm>
            <a:off x="609600" y="1295400"/>
            <a:ext cx="7848600" cy="2530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SzPct val="80000"/>
            </a:pPr>
            <a:r>
              <a:rPr lang="en-US" altLang="en-US" sz="2300" dirty="0">
                <a:latin typeface="Liberation Sans" panose="020B0604020202020204" pitchFamily="34" charset="0"/>
              </a:rPr>
              <a:t>The term “payroll” pertains to both: </a:t>
            </a:r>
          </a:p>
          <a:p>
            <a:pPr>
              <a:lnSpc>
                <a:spcPct val="125000"/>
              </a:lnSpc>
              <a:spcBef>
                <a:spcPts val="1200"/>
              </a:spcBef>
              <a:buSzPct val="80000"/>
            </a:pPr>
            <a:r>
              <a:rPr lang="en-US" altLang="en-US" sz="2300" b="1" dirty="0">
                <a:latin typeface="Liberation Sans" panose="020B0604020202020204" pitchFamily="34" charset="0"/>
              </a:rPr>
              <a:t>	</a:t>
            </a:r>
            <a:r>
              <a:rPr lang="en-US" altLang="en-US" sz="2200" b="1" dirty="0">
                <a:latin typeface="Liberation Sans" panose="020B0604020202020204" pitchFamily="34" charset="0"/>
              </a:rPr>
              <a:t>Salaries</a:t>
            </a:r>
            <a:r>
              <a:rPr lang="en-US" altLang="en-US" sz="2200" dirty="0">
                <a:latin typeface="Liberation Sans" panose="020B0604020202020204" pitchFamily="34" charset="0"/>
              </a:rPr>
              <a:t> - managerial, administrative, and sales personnel (monthly or yearly rate).</a:t>
            </a:r>
          </a:p>
          <a:p>
            <a:pPr>
              <a:lnSpc>
                <a:spcPct val="125000"/>
              </a:lnSpc>
              <a:spcBef>
                <a:spcPts val="1200"/>
              </a:spcBef>
              <a:buSzPct val="80000"/>
            </a:pPr>
            <a:r>
              <a:rPr lang="en-US" altLang="en-US" sz="2200" b="1" dirty="0">
                <a:latin typeface="Liberation Sans" panose="020B0604020202020204" pitchFamily="34" charset="0"/>
              </a:rPr>
              <a:t>	Wages</a:t>
            </a:r>
            <a:r>
              <a:rPr lang="en-US" altLang="en-US" sz="2200" dirty="0">
                <a:latin typeface="Liberation Sans" panose="020B0604020202020204" pitchFamily="34" charset="0"/>
              </a:rPr>
              <a:t> - store clerks, factory employees, and manual laborers (rate per hour).</a:t>
            </a:r>
          </a:p>
        </p:txBody>
      </p:sp>
      <p:sp>
        <p:nvSpPr>
          <p:cNvPr id="501772" name="Rectangle 12"/>
          <p:cNvSpPr>
            <a:spLocks noChangeArrowheads="1"/>
          </p:cNvSpPr>
          <p:nvPr/>
        </p:nvSpPr>
        <p:spPr bwMode="auto">
          <a:xfrm>
            <a:off x="609600" y="3914381"/>
            <a:ext cx="7924800" cy="141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5000"/>
              </a:lnSpc>
              <a:spcBef>
                <a:spcPts val="1200"/>
              </a:spcBef>
            </a:pPr>
            <a:r>
              <a:rPr lang="en-US" altLang="en-US" sz="2300" dirty="0">
                <a:latin typeface="Liberation Sans" panose="020B0604020202020204" pitchFamily="34" charset="0"/>
              </a:rPr>
              <a:t>Determining the payroll involves computing three amounts: (1) </a:t>
            </a:r>
            <a:r>
              <a:rPr lang="en-US" altLang="en-US" sz="2300" b="1" dirty="0">
                <a:latin typeface="Liberation Sans" panose="020B0604020202020204" pitchFamily="34" charset="0"/>
              </a:rPr>
              <a:t>gross earnings</a:t>
            </a:r>
            <a:r>
              <a:rPr lang="en-US" altLang="en-US" sz="2300" dirty="0">
                <a:latin typeface="Liberation Sans" panose="020B0604020202020204" pitchFamily="34" charset="0"/>
              </a:rPr>
              <a:t>, (2) </a:t>
            </a:r>
            <a:r>
              <a:rPr lang="en-US" altLang="en-US" sz="2300" b="1" dirty="0">
                <a:latin typeface="Liberation Sans" panose="020B0604020202020204" pitchFamily="34" charset="0"/>
              </a:rPr>
              <a:t>payroll deductions</a:t>
            </a:r>
            <a:r>
              <a:rPr lang="en-US" altLang="en-US" sz="2300" dirty="0">
                <a:latin typeface="Liberation Sans" panose="020B0604020202020204" pitchFamily="34" charset="0"/>
              </a:rPr>
              <a:t>, and (3) </a:t>
            </a:r>
            <a:r>
              <a:rPr lang="en-US" altLang="en-US" sz="2300" b="1" dirty="0">
                <a:latin typeface="Liberation Sans" panose="020B0604020202020204" pitchFamily="34" charset="0"/>
              </a:rPr>
              <a:t>net pay</a:t>
            </a:r>
            <a:r>
              <a:rPr lang="en-US" altLang="en-US" sz="2300" dirty="0">
                <a:latin typeface="Liberation Sans" panose="020B0604020202020204" pitchFamily="34" charset="0"/>
              </a:rPr>
              <a:t>.</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242248" y="304800"/>
            <a:ext cx="8763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PAYROLL AND PAYROLL TAXES PAYABLE</a:t>
            </a:r>
            <a:endParaRPr lang="en-US" altLang="en-US" sz="3200" b="1" dirty="0">
              <a:solidFill>
                <a:schemeClr val="tx2">
                  <a:lumMod val="50000"/>
                </a:schemeClr>
              </a:solidFill>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22242" name="Text Box 2"/>
          <p:cNvSpPr txBox="1">
            <a:spLocks noChangeArrowheads="1"/>
          </p:cNvSpPr>
          <p:nvPr/>
        </p:nvSpPr>
        <p:spPr bwMode="auto">
          <a:xfrm>
            <a:off x="457200" y="1314450"/>
            <a:ext cx="80772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76313" indent="-457200" algn="l">
              <a:defRPr sz="2400">
                <a:solidFill>
                  <a:schemeClr val="tx1"/>
                </a:solidFill>
                <a:latin typeface="Times New Roman" pitchFamily="18" charset="0"/>
              </a:defRPr>
            </a:lvl2pPr>
            <a:lvl3pPr marL="1547813" indent="-457200" algn="l">
              <a:defRPr sz="2400">
                <a:solidFill>
                  <a:schemeClr val="tx1"/>
                </a:solidFill>
                <a:latin typeface="Times New Roman" pitchFamily="18" charset="0"/>
              </a:defRPr>
            </a:lvl3pPr>
            <a:lvl4pPr marL="2119313" indent="-457200" algn="l">
              <a:defRPr sz="2400">
                <a:solidFill>
                  <a:schemeClr val="tx1"/>
                </a:solidFill>
                <a:latin typeface="Times New Roman" pitchFamily="18" charset="0"/>
              </a:defRPr>
            </a:lvl4pPr>
            <a:lvl5pPr marL="2690813" indent="-457200" algn="l">
              <a:defRPr sz="2400">
                <a:solidFill>
                  <a:schemeClr val="tx1"/>
                </a:solidFill>
                <a:latin typeface="Times New Roman" pitchFamily="18" charset="0"/>
              </a:defRPr>
            </a:lvl5pPr>
            <a:lvl6pPr marL="3148013" indent="-457200" eaLnBrk="0" fontAlgn="base" hangingPunct="0">
              <a:spcBef>
                <a:spcPct val="0"/>
              </a:spcBef>
              <a:spcAft>
                <a:spcPct val="0"/>
              </a:spcAft>
              <a:defRPr sz="2400">
                <a:solidFill>
                  <a:schemeClr val="tx1"/>
                </a:solidFill>
                <a:latin typeface="Times New Roman" pitchFamily="18" charset="0"/>
              </a:defRPr>
            </a:lvl6pPr>
            <a:lvl7pPr marL="3605213" indent="-457200" eaLnBrk="0" fontAlgn="base" hangingPunct="0">
              <a:spcBef>
                <a:spcPct val="0"/>
              </a:spcBef>
              <a:spcAft>
                <a:spcPct val="0"/>
              </a:spcAft>
              <a:defRPr sz="2400">
                <a:solidFill>
                  <a:schemeClr val="tx1"/>
                </a:solidFill>
                <a:latin typeface="Times New Roman" pitchFamily="18" charset="0"/>
              </a:defRPr>
            </a:lvl7pPr>
            <a:lvl8pPr marL="4062413" indent="-457200" eaLnBrk="0" fontAlgn="base" hangingPunct="0">
              <a:spcBef>
                <a:spcPct val="0"/>
              </a:spcBef>
              <a:spcAft>
                <a:spcPct val="0"/>
              </a:spcAft>
              <a:defRPr sz="2400">
                <a:solidFill>
                  <a:schemeClr val="tx1"/>
                </a:solidFill>
                <a:latin typeface="Times New Roman" pitchFamily="18" charset="0"/>
              </a:defRPr>
            </a:lvl8pPr>
            <a:lvl9pPr marL="4519613"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Assume </a:t>
            </a:r>
            <a:r>
              <a:rPr lang="en-US" altLang="en-US" sz="2100" dirty="0">
                <a:latin typeface="Liberation Sans" panose="020B0604020202020204" pitchFamily="34" charset="0"/>
              </a:rPr>
              <a:t>Cargo Corporation records its payroll for the week of March 7 as follows:</a:t>
            </a:r>
          </a:p>
        </p:txBody>
      </p:sp>
      <p:sp>
        <p:nvSpPr>
          <p:cNvPr id="522245" name="Text Box 5"/>
          <p:cNvSpPr txBox="1">
            <a:spLocks noChangeArrowheads="1"/>
          </p:cNvSpPr>
          <p:nvPr/>
        </p:nvSpPr>
        <p:spPr bwMode="auto">
          <a:xfrm>
            <a:off x="1524000" y="2293960"/>
            <a:ext cx="72390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549900" algn="r"/>
              </a:tabLst>
              <a:defRPr sz="2400">
                <a:solidFill>
                  <a:schemeClr val="tx1"/>
                </a:solidFill>
                <a:latin typeface="Times New Roman" pitchFamily="18" charset="0"/>
              </a:defRPr>
            </a:lvl1pPr>
            <a:lvl2pPr marL="1028700" indent="-457200" algn="l">
              <a:tabLst>
                <a:tab pos="5549900" algn="r"/>
              </a:tabLst>
              <a:defRPr sz="2400">
                <a:solidFill>
                  <a:schemeClr val="tx1"/>
                </a:solidFill>
                <a:latin typeface="Times New Roman" pitchFamily="18" charset="0"/>
              </a:defRPr>
            </a:lvl2pPr>
            <a:lvl3pPr marL="1600200" indent="-457200" algn="l">
              <a:tabLst>
                <a:tab pos="5549900" algn="r"/>
              </a:tabLst>
              <a:defRPr sz="2400">
                <a:solidFill>
                  <a:schemeClr val="tx1"/>
                </a:solidFill>
                <a:latin typeface="Times New Roman" pitchFamily="18" charset="0"/>
              </a:defRPr>
            </a:lvl3pPr>
            <a:lvl4pPr marL="2171700" indent="-457200" algn="l">
              <a:tabLst>
                <a:tab pos="5549900" algn="r"/>
              </a:tabLst>
              <a:defRPr sz="2400">
                <a:solidFill>
                  <a:schemeClr val="tx1"/>
                </a:solidFill>
                <a:latin typeface="Times New Roman" pitchFamily="18" charset="0"/>
              </a:defRPr>
            </a:lvl4pPr>
            <a:lvl5pPr marL="2743200" indent="-457200" algn="l">
              <a:tabLst>
                <a:tab pos="55499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5499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5499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5499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54990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Salaries and </a:t>
            </a:r>
            <a:r>
              <a:rPr lang="en-US" altLang="en-US" sz="2100" dirty="0" smtClean="0">
                <a:latin typeface="Liberation Sans" panose="020B0604020202020204" pitchFamily="34" charset="0"/>
                <a:cs typeface="Arial" charset="0"/>
              </a:rPr>
              <a:t>Wages Expense</a:t>
            </a:r>
            <a:r>
              <a:rPr lang="en-US" altLang="en-US" sz="2100" dirty="0">
                <a:latin typeface="Liberation Sans" panose="020B0604020202020204" pitchFamily="34" charset="0"/>
                <a:cs typeface="Arial" charset="0"/>
              </a:rPr>
              <a:t>	100,000</a:t>
            </a:r>
          </a:p>
        </p:txBody>
      </p:sp>
      <p:sp>
        <p:nvSpPr>
          <p:cNvPr id="522246" name="Text Box 6"/>
          <p:cNvSpPr txBox="1">
            <a:spLocks noChangeArrowheads="1"/>
          </p:cNvSpPr>
          <p:nvPr/>
        </p:nvSpPr>
        <p:spPr bwMode="auto">
          <a:xfrm>
            <a:off x="1524000" y="3208360"/>
            <a:ext cx="72390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tabLst>
                <a:tab pos="4862513" algn="r"/>
                <a:tab pos="6913563" algn="r"/>
              </a:tabLst>
              <a:defRPr sz="2400">
                <a:solidFill>
                  <a:schemeClr val="tx1"/>
                </a:solidFill>
                <a:latin typeface="Times New Roman" pitchFamily="18" charset="0"/>
              </a:defRPr>
            </a:lvl1pPr>
            <a:lvl2pPr marL="1146175" indent="-457200" algn="l">
              <a:tabLst>
                <a:tab pos="4862513" algn="r"/>
                <a:tab pos="6913563" algn="r"/>
              </a:tabLst>
              <a:defRPr sz="2400">
                <a:solidFill>
                  <a:schemeClr val="tx1"/>
                </a:solidFill>
                <a:latin typeface="Times New Roman" pitchFamily="18" charset="0"/>
              </a:defRPr>
            </a:lvl2pPr>
            <a:lvl3pPr marL="1717675" indent="-457200" algn="l">
              <a:tabLst>
                <a:tab pos="4862513" algn="r"/>
                <a:tab pos="6913563" algn="r"/>
              </a:tabLst>
              <a:defRPr sz="2400">
                <a:solidFill>
                  <a:schemeClr val="tx1"/>
                </a:solidFill>
                <a:latin typeface="Times New Roman" pitchFamily="18" charset="0"/>
              </a:defRPr>
            </a:lvl3pPr>
            <a:lvl4pPr marL="2289175" indent="-457200" algn="l">
              <a:tabLst>
                <a:tab pos="4862513" algn="r"/>
                <a:tab pos="6913563" algn="r"/>
              </a:tabLst>
              <a:defRPr sz="2400">
                <a:solidFill>
                  <a:schemeClr val="tx1"/>
                </a:solidFill>
                <a:latin typeface="Times New Roman" pitchFamily="18" charset="0"/>
              </a:defRPr>
            </a:lvl4pPr>
            <a:lvl5pPr marL="2860675" indent="-457200" algn="l">
              <a:tabLst>
                <a:tab pos="4862513" algn="r"/>
                <a:tab pos="6913563"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Federal </a:t>
            </a:r>
            <a:r>
              <a:rPr lang="en-US" altLang="en-US" sz="2100" dirty="0" smtClean="0">
                <a:latin typeface="Liberation Sans" panose="020B0604020202020204" pitchFamily="34" charset="0"/>
                <a:cs typeface="Arial" charset="0"/>
              </a:rPr>
              <a:t>Income Taxes Payable</a:t>
            </a:r>
            <a:r>
              <a:rPr lang="en-US" altLang="en-US" sz="2100" dirty="0">
                <a:latin typeface="Liberation Sans" panose="020B0604020202020204" pitchFamily="34" charset="0"/>
                <a:cs typeface="Arial" charset="0"/>
              </a:rPr>
              <a:t>		21,864</a:t>
            </a:r>
          </a:p>
        </p:txBody>
      </p:sp>
      <p:sp>
        <p:nvSpPr>
          <p:cNvPr id="522247" name="Text Box 7"/>
          <p:cNvSpPr txBox="1">
            <a:spLocks noChangeArrowheads="1"/>
          </p:cNvSpPr>
          <p:nvPr/>
        </p:nvSpPr>
        <p:spPr bwMode="auto">
          <a:xfrm>
            <a:off x="1524000" y="2751160"/>
            <a:ext cx="72390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tabLst>
                <a:tab pos="4862513" algn="r"/>
                <a:tab pos="6913563" algn="r"/>
              </a:tabLst>
              <a:defRPr sz="2400">
                <a:solidFill>
                  <a:schemeClr val="tx1"/>
                </a:solidFill>
                <a:latin typeface="Times New Roman" pitchFamily="18" charset="0"/>
              </a:defRPr>
            </a:lvl1pPr>
            <a:lvl2pPr marL="1146175" indent="-457200" algn="l">
              <a:tabLst>
                <a:tab pos="4862513" algn="r"/>
                <a:tab pos="6913563" algn="r"/>
              </a:tabLst>
              <a:defRPr sz="2400">
                <a:solidFill>
                  <a:schemeClr val="tx1"/>
                </a:solidFill>
                <a:latin typeface="Times New Roman" pitchFamily="18" charset="0"/>
              </a:defRPr>
            </a:lvl2pPr>
            <a:lvl3pPr marL="1717675" indent="-457200" algn="l">
              <a:tabLst>
                <a:tab pos="4862513" algn="r"/>
                <a:tab pos="6913563" algn="r"/>
              </a:tabLst>
              <a:defRPr sz="2400">
                <a:solidFill>
                  <a:schemeClr val="tx1"/>
                </a:solidFill>
                <a:latin typeface="Times New Roman" pitchFamily="18" charset="0"/>
              </a:defRPr>
            </a:lvl3pPr>
            <a:lvl4pPr marL="2289175" indent="-457200" algn="l">
              <a:tabLst>
                <a:tab pos="4862513" algn="r"/>
                <a:tab pos="6913563" algn="r"/>
              </a:tabLst>
              <a:defRPr sz="2400">
                <a:solidFill>
                  <a:schemeClr val="tx1"/>
                </a:solidFill>
                <a:latin typeface="Times New Roman" pitchFamily="18" charset="0"/>
              </a:defRPr>
            </a:lvl4pPr>
            <a:lvl5pPr marL="2860675" indent="-457200" algn="l">
              <a:tabLst>
                <a:tab pos="4862513" algn="r"/>
                <a:tab pos="6913563"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FICA </a:t>
            </a:r>
            <a:r>
              <a:rPr lang="en-US" altLang="en-US" sz="2100" dirty="0" smtClean="0">
                <a:latin typeface="Liberation Sans" panose="020B0604020202020204" pitchFamily="34" charset="0"/>
                <a:cs typeface="Arial" charset="0"/>
              </a:rPr>
              <a:t>Taxes Payable</a:t>
            </a:r>
            <a:r>
              <a:rPr lang="en-US" altLang="en-US" sz="2100" dirty="0">
                <a:latin typeface="Liberation Sans" panose="020B0604020202020204" pitchFamily="34" charset="0"/>
                <a:cs typeface="Arial" charset="0"/>
              </a:rPr>
              <a:t>		7,650</a:t>
            </a:r>
          </a:p>
        </p:txBody>
      </p:sp>
      <p:sp>
        <p:nvSpPr>
          <p:cNvPr id="522251" name="Text Box 11"/>
          <p:cNvSpPr txBox="1">
            <a:spLocks noChangeArrowheads="1"/>
          </p:cNvSpPr>
          <p:nvPr/>
        </p:nvSpPr>
        <p:spPr bwMode="auto">
          <a:xfrm>
            <a:off x="1676400" y="3665560"/>
            <a:ext cx="72390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5275" algn="l">
              <a:tabLst>
                <a:tab pos="4862513" algn="r"/>
                <a:tab pos="6743700" algn="r"/>
              </a:tabLst>
              <a:defRPr sz="2400">
                <a:solidFill>
                  <a:schemeClr val="tx1"/>
                </a:solidFill>
                <a:latin typeface="Times New Roman" pitchFamily="18" charset="0"/>
              </a:defRPr>
            </a:lvl1pPr>
            <a:lvl2pPr marL="1146175" indent="-457200" algn="l">
              <a:tabLst>
                <a:tab pos="4862513" algn="r"/>
                <a:tab pos="6743700" algn="r"/>
              </a:tabLst>
              <a:defRPr sz="2400">
                <a:solidFill>
                  <a:schemeClr val="tx1"/>
                </a:solidFill>
                <a:latin typeface="Times New Roman" pitchFamily="18" charset="0"/>
              </a:defRPr>
            </a:lvl2pPr>
            <a:lvl3pPr marL="1717675" indent="-457200" algn="l">
              <a:tabLst>
                <a:tab pos="4862513" algn="r"/>
                <a:tab pos="6743700" algn="r"/>
              </a:tabLst>
              <a:defRPr sz="2400">
                <a:solidFill>
                  <a:schemeClr val="tx1"/>
                </a:solidFill>
                <a:latin typeface="Times New Roman" pitchFamily="18" charset="0"/>
              </a:defRPr>
            </a:lvl3pPr>
            <a:lvl4pPr marL="2289175" indent="-457200" algn="l">
              <a:tabLst>
                <a:tab pos="4862513" algn="r"/>
                <a:tab pos="6743700" algn="r"/>
              </a:tabLst>
              <a:defRPr sz="2400">
                <a:solidFill>
                  <a:schemeClr val="tx1"/>
                </a:solidFill>
                <a:latin typeface="Times New Roman" pitchFamily="18" charset="0"/>
              </a:defRPr>
            </a:lvl4pPr>
            <a:lvl5pPr marL="2860675" indent="-457200" algn="l">
              <a:tabLst>
                <a:tab pos="4862513" algn="r"/>
                <a:tab pos="6743700"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862513" algn="r"/>
                <a:tab pos="6743700"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862513" algn="r"/>
                <a:tab pos="6743700"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862513" algn="r"/>
                <a:tab pos="6743700"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862513" algn="r"/>
                <a:tab pos="674370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State </a:t>
            </a:r>
            <a:r>
              <a:rPr lang="en-US" altLang="en-US" sz="2100" dirty="0" smtClean="0">
                <a:latin typeface="Liberation Sans" panose="020B0604020202020204" pitchFamily="34" charset="0"/>
                <a:cs typeface="Arial" charset="0"/>
              </a:rPr>
              <a:t>Income Taxes Payable</a:t>
            </a:r>
            <a:r>
              <a:rPr lang="en-US" altLang="en-US" sz="2100" dirty="0">
                <a:latin typeface="Liberation Sans" panose="020B0604020202020204" pitchFamily="34" charset="0"/>
                <a:cs typeface="Arial" charset="0"/>
              </a:rPr>
              <a:t>		2,922</a:t>
            </a:r>
          </a:p>
        </p:txBody>
      </p:sp>
      <p:sp>
        <p:nvSpPr>
          <p:cNvPr id="522252" name="Text Box 12"/>
          <p:cNvSpPr txBox="1">
            <a:spLocks noChangeArrowheads="1"/>
          </p:cNvSpPr>
          <p:nvPr/>
        </p:nvSpPr>
        <p:spPr bwMode="auto">
          <a:xfrm>
            <a:off x="1676400" y="4076723"/>
            <a:ext cx="72390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5275" algn="l">
              <a:tabLst>
                <a:tab pos="4862513" algn="r"/>
                <a:tab pos="6743700" algn="r"/>
              </a:tabLst>
              <a:defRPr sz="2400">
                <a:solidFill>
                  <a:schemeClr val="tx1"/>
                </a:solidFill>
                <a:latin typeface="Times New Roman" pitchFamily="18" charset="0"/>
              </a:defRPr>
            </a:lvl1pPr>
            <a:lvl2pPr marL="1146175" indent="-457200" algn="l">
              <a:tabLst>
                <a:tab pos="4862513" algn="r"/>
                <a:tab pos="6743700" algn="r"/>
              </a:tabLst>
              <a:defRPr sz="2400">
                <a:solidFill>
                  <a:schemeClr val="tx1"/>
                </a:solidFill>
                <a:latin typeface="Times New Roman" pitchFamily="18" charset="0"/>
              </a:defRPr>
            </a:lvl2pPr>
            <a:lvl3pPr marL="1717675" indent="-457200" algn="l">
              <a:tabLst>
                <a:tab pos="4862513" algn="r"/>
                <a:tab pos="6743700" algn="r"/>
              </a:tabLst>
              <a:defRPr sz="2400">
                <a:solidFill>
                  <a:schemeClr val="tx1"/>
                </a:solidFill>
                <a:latin typeface="Times New Roman" pitchFamily="18" charset="0"/>
              </a:defRPr>
            </a:lvl3pPr>
            <a:lvl4pPr marL="2289175" indent="-457200" algn="l">
              <a:tabLst>
                <a:tab pos="4862513" algn="r"/>
                <a:tab pos="6743700" algn="r"/>
              </a:tabLst>
              <a:defRPr sz="2400">
                <a:solidFill>
                  <a:schemeClr val="tx1"/>
                </a:solidFill>
                <a:latin typeface="Times New Roman" pitchFamily="18" charset="0"/>
              </a:defRPr>
            </a:lvl4pPr>
            <a:lvl5pPr marL="2860675" indent="-457200" algn="l">
              <a:tabLst>
                <a:tab pos="4862513" algn="r"/>
                <a:tab pos="6743700"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862513" algn="r"/>
                <a:tab pos="6743700"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862513" algn="r"/>
                <a:tab pos="6743700"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862513" algn="r"/>
                <a:tab pos="6743700"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862513" algn="r"/>
                <a:tab pos="674370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Salaries and </a:t>
            </a:r>
            <a:r>
              <a:rPr lang="en-US" altLang="en-US" sz="2100" dirty="0" smtClean="0">
                <a:latin typeface="Liberation Sans" panose="020B0604020202020204" pitchFamily="34" charset="0"/>
                <a:cs typeface="Arial" charset="0"/>
              </a:rPr>
              <a:t>Wages Payable</a:t>
            </a:r>
            <a:r>
              <a:rPr lang="en-US" altLang="en-US" sz="2100" dirty="0">
                <a:latin typeface="Liberation Sans" panose="020B0604020202020204" pitchFamily="34" charset="0"/>
                <a:cs typeface="Arial" charset="0"/>
              </a:rPr>
              <a:t>		67,564</a:t>
            </a:r>
          </a:p>
        </p:txBody>
      </p:sp>
      <p:sp>
        <p:nvSpPr>
          <p:cNvPr id="522260" name="Text Box 20"/>
          <p:cNvSpPr txBox="1">
            <a:spLocks noChangeArrowheads="1"/>
          </p:cNvSpPr>
          <p:nvPr/>
        </p:nvSpPr>
        <p:spPr bwMode="auto">
          <a:xfrm>
            <a:off x="1524000" y="5836312"/>
            <a:ext cx="72390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algn="l">
              <a:tabLst>
                <a:tab pos="6915150" algn="r"/>
              </a:tabLst>
              <a:defRPr sz="2400">
                <a:solidFill>
                  <a:schemeClr val="tx1"/>
                </a:solidFill>
                <a:latin typeface="Times New Roman" pitchFamily="18" charset="0"/>
              </a:defRPr>
            </a:lvl1pPr>
            <a:lvl2pPr marL="1028700" indent="-457200" algn="l">
              <a:tabLst>
                <a:tab pos="6915150" algn="r"/>
              </a:tabLst>
              <a:defRPr sz="2400">
                <a:solidFill>
                  <a:schemeClr val="tx1"/>
                </a:solidFill>
                <a:latin typeface="Times New Roman" pitchFamily="18" charset="0"/>
              </a:defRPr>
            </a:lvl2pPr>
            <a:lvl3pPr marL="1600200" indent="-457200" algn="l">
              <a:tabLst>
                <a:tab pos="6915150" algn="r"/>
              </a:tabLst>
              <a:defRPr sz="2400">
                <a:solidFill>
                  <a:schemeClr val="tx1"/>
                </a:solidFill>
                <a:latin typeface="Times New Roman" pitchFamily="18" charset="0"/>
              </a:defRPr>
            </a:lvl3pPr>
            <a:lvl4pPr marL="2171700" indent="-457200" algn="l">
              <a:tabLst>
                <a:tab pos="6915150" algn="r"/>
              </a:tabLst>
              <a:defRPr sz="2400">
                <a:solidFill>
                  <a:schemeClr val="tx1"/>
                </a:solidFill>
                <a:latin typeface="Times New Roman" pitchFamily="18" charset="0"/>
              </a:defRPr>
            </a:lvl4pPr>
            <a:lvl5pPr marL="2743200" indent="-457200" algn="l">
              <a:tabLst>
                <a:tab pos="69151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9151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9151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9151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91515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Cash	67,564</a:t>
            </a:r>
          </a:p>
        </p:txBody>
      </p:sp>
      <p:sp>
        <p:nvSpPr>
          <p:cNvPr id="522261" name="Text Box 21"/>
          <p:cNvSpPr txBox="1">
            <a:spLocks noChangeArrowheads="1"/>
          </p:cNvSpPr>
          <p:nvPr/>
        </p:nvSpPr>
        <p:spPr bwMode="auto">
          <a:xfrm>
            <a:off x="1524000" y="5363285"/>
            <a:ext cx="66294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543550" algn="r"/>
              </a:tabLst>
              <a:defRPr sz="2400">
                <a:solidFill>
                  <a:schemeClr val="tx1"/>
                </a:solidFill>
                <a:latin typeface="Times New Roman" pitchFamily="18" charset="0"/>
              </a:defRPr>
            </a:lvl1pPr>
            <a:lvl2pPr marL="1028700" indent="-457200" algn="l">
              <a:tabLst>
                <a:tab pos="5543550" algn="r"/>
              </a:tabLst>
              <a:defRPr sz="2400">
                <a:solidFill>
                  <a:schemeClr val="tx1"/>
                </a:solidFill>
                <a:latin typeface="Times New Roman" pitchFamily="18" charset="0"/>
              </a:defRPr>
            </a:lvl2pPr>
            <a:lvl3pPr marL="1600200" indent="-457200" algn="l">
              <a:tabLst>
                <a:tab pos="5543550" algn="r"/>
              </a:tabLst>
              <a:defRPr sz="2400">
                <a:solidFill>
                  <a:schemeClr val="tx1"/>
                </a:solidFill>
                <a:latin typeface="Times New Roman" pitchFamily="18" charset="0"/>
              </a:defRPr>
            </a:lvl3pPr>
            <a:lvl4pPr marL="2171700" indent="-457200" algn="l">
              <a:tabLst>
                <a:tab pos="5543550" algn="r"/>
              </a:tabLst>
              <a:defRPr sz="2400">
                <a:solidFill>
                  <a:schemeClr val="tx1"/>
                </a:solidFill>
                <a:latin typeface="Times New Roman" pitchFamily="18" charset="0"/>
              </a:defRPr>
            </a:lvl4pPr>
            <a:lvl5pPr marL="2743200" indent="-457200" algn="l">
              <a:tabLst>
                <a:tab pos="55435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5435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5435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5435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54355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Salaries and </a:t>
            </a:r>
            <a:r>
              <a:rPr lang="en-US" altLang="en-US" sz="2100" dirty="0" smtClean="0">
                <a:latin typeface="Liberation Sans" panose="020B0604020202020204" pitchFamily="34" charset="0"/>
                <a:cs typeface="Arial" charset="0"/>
              </a:rPr>
              <a:t>Wages Payable </a:t>
            </a:r>
            <a:r>
              <a:rPr lang="en-US" altLang="en-US" sz="2100" dirty="0">
                <a:latin typeface="Liberation Sans" panose="020B0604020202020204" pitchFamily="34" charset="0"/>
                <a:cs typeface="Arial" charset="0"/>
              </a:rPr>
              <a:t>	67,564</a:t>
            </a:r>
          </a:p>
        </p:txBody>
      </p:sp>
      <p:sp>
        <p:nvSpPr>
          <p:cNvPr id="522262" name="Text Box 22"/>
          <p:cNvSpPr txBox="1">
            <a:spLocks noChangeArrowheads="1"/>
          </p:cNvSpPr>
          <p:nvPr/>
        </p:nvSpPr>
        <p:spPr bwMode="auto">
          <a:xfrm>
            <a:off x="457200" y="5363285"/>
            <a:ext cx="14478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264150" algn="r"/>
              </a:tabLst>
              <a:defRPr sz="2400">
                <a:solidFill>
                  <a:schemeClr val="tx1"/>
                </a:solidFill>
                <a:latin typeface="Times New Roman" pitchFamily="18" charset="0"/>
              </a:defRPr>
            </a:lvl1pPr>
            <a:lvl2pPr marL="1028700" indent="-457200" algn="l">
              <a:tabLst>
                <a:tab pos="5264150" algn="r"/>
              </a:tabLst>
              <a:defRPr sz="2400">
                <a:solidFill>
                  <a:schemeClr val="tx1"/>
                </a:solidFill>
                <a:latin typeface="Times New Roman" pitchFamily="18" charset="0"/>
              </a:defRPr>
            </a:lvl2pPr>
            <a:lvl3pPr marL="1600200" indent="-457200" algn="l">
              <a:tabLst>
                <a:tab pos="5264150" algn="r"/>
              </a:tabLst>
              <a:defRPr sz="2400">
                <a:solidFill>
                  <a:schemeClr val="tx1"/>
                </a:solidFill>
                <a:latin typeface="Times New Roman" pitchFamily="18" charset="0"/>
              </a:defRPr>
            </a:lvl3pPr>
            <a:lvl4pPr marL="2171700" indent="-457200" algn="l">
              <a:tabLst>
                <a:tab pos="5264150" algn="r"/>
              </a:tabLst>
              <a:defRPr sz="2400">
                <a:solidFill>
                  <a:schemeClr val="tx1"/>
                </a:solidFill>
                <a:latin typeface="Times New Roman" pitchFamily="18" charset="0"/>
              </a:defRPr>
            </a:lvl4pPr>
            <a:lvl5pPr marL="2743200" indent="-457200" algn="l">
              <a:tabLst>
                <a:tab pos="52641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2641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2641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2641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26415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Mar. 7</a:t>
            </a:r>
            <a:endParaRPr lang="en-US" altLang="en-US" sz="2100" dirty="0">
              <a:solidFill>
                <a:srgbClr val="800000"/>
              </a:solidFill>
              <a:latin typeface="Liberation Sans" panose="020B0604020202020204" pitchFamily="34" charset="0"/>
              <a:cs typeface="Arial" charset="0"/>
            </a:endParaRPr>
          </a:p>
        </p:txBody>
      </p:sp>
      <p:sp>
        <p:nvSpPr>
          <p:cNvPr id="522263" name="Text Box 23"/>
          <p:cNvSpPr txBox="1">
            <a:spLocks noChangeArrowheads="1"/>
          </p:cNvSpPr>
          <p:nvPr/>
        </p:nvSpPr>
        <p:spPr bwMode="auto">
          <a:xfrm>
            <a:off x="457200" y="4800600"/>
            <a:ext cx="80772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77900" indent="-457200" algn="l">
              <a:defRPr sz="2400">
                <a:solidFill>
                  <a:schemeClr val="tx1"/>
                </a:solidFill>
                <a:latin typeface="Times New Roman" pitchFamily="18" charset="0"/>
              </a:defRPr>
            </a:lvl2pPr>
            <a:lvl3pPr marL="1549400" indent="-457200" algn="l">
              <a:defRPr sz="2400">
                <a:solidFill>
                  <a:schemeClr val="tx1"/>
                </a:solidFill>
                <a:latin typeface="Times New Roman" pitchFamily="18" charset="0"/>
              </a:defRPr>
            </a:lvl3pPr>
            <a:lvl4pPr marL="2120900" indent="-457200" algn="l">
              <a:defRPr sz="2400">
                <a:solidFill>
                  <a:schemeClr val="tx1"/>
                </a:solidFill>
                <a:latin typeface="Times New Roman" pitchFamily="18" charset="0"/>
              </a:defRPr>
            </a:lvl4pPr>
            <a:lvl5pPr marL="2692400" indent="-457200" algn="l">
              <a:defRPr sz="2400">
                <a:solidFill>
                  <a:schemeClr val="tx1"/>
                </a:solidFill>
                <a:latin typeface="Times New Roman" pitchFamily="18" charset="0"/>
              </a:defRPr>
            </a:lvl5pPr>
            <a:lvl6pPr marL="3149600" indent="-457200" eaLnBrk="0" fontAlgn="base" hangingPunct="0">
              <a:spcBef>
                <a:spcPct val="0"/>
              </a:spcBef>
              <a:spcAft>
                <a:spcPct val="0"/>
              </a:spcAft>
              <a:defRPr sz="2400">
                <a:solidFill>
                  <a:schemeClr val="tx1"/>
                </a:solidFill>
                <a:latin typeface="Times New Roman" pitchFamily="18" charset="0"/>
              </a:defRPr>
            </a:lvl6pPr>
            <a:lvl7pPr marL="3606800" indent="-457200" eaLnBrk="0" fontAlgn="base" hangingPunct="0">
              <a:spcBef>
                <a:spcPct val="0"/>
              </a:spcBef>
              <a:spcAft>
                <a:spcPct val="0"/>
              </a:spcAft>
              <a:defRPr sz="2400">
                <a:solidFill>
                  <a:schemeClr val="tx1"/>
                </a:solidFill>
                <a:latin typeface="Times New Roman" pitchFamily="18" charset="0"/>
              </a:defRPr>
            </a:lvl7pPr>
            <a:lvl8pPr marL="4064000" indent="-457200" eaLnBrk="0" fontAlgn="base" hangingPunct="0">
              <a:spcBef>
                <a:spcPct val="0"/>
              </a:spcBef>
              <a:spcAft>
                <a:spcPct val="0"/>
              </a:spcAft>
              <a:defRPr sz="2400">
                <a:solidFill>
                  <a:schemeClr val="tx1"/>
                </a:solidFill>
                <a:latin typeface="Times New Roman" pitchFamily="18" charset="0"/>
              </a:defRPr>
            </a:lvl8pPr>
            <a:lvl9pPr marL="4521200" indent="-457200" eaLnBrk="0" fontAlgn="base" hangingPunct="0">
              <a:spcBef>
                <a:spcPct val="0"/>
              </a:spcBef>
              <a:spcAft>
                <a:spcPct val="0"/>
              </a:spcAft>
              <a:defRPr sz="2400">
                <a:solidFill>
                  <a:schemeClr val="tx1"/>
                </a:solidFill>
                <a:latin typeface="Times New Roman" pitchFamily="18" charset="0"/>
              </a:defRPr>
            </a:lvl9pPr>
          </a:lstStyle>
          <a:p>
            <a:pPr>
              <a:lnSpc>
                <a:spcPct val="110000"/>
              </a:lnSpc>
            </a:pPr>
            <a:r>
              <a:rPr lang="en-US" altLang="en-US" sz="2100" dirty="0">
                <a:latin typeface="Liberation Sans" panose="020B0604020202020204" pitchFamily="34" charset="0"/>
              </a:rPr>
              <a:t>Record the payment of this payroll on March 7.</a:t>
            </a:r>
          </a:p>
        </p:txBody>
      </p:sp>
      <p:sp>
        <p:nvSpPr>
          <p:cNvPr id="522264" name="Text Box 24"/>
          <p:cNvSpPr txBox="1">
            <a:spLocks noChangeArrowheads="1"/>
          </p:cNvSpPr>
          <p:nvPr/>
        </p:nvSpPr>
        <p:spPr bwMode="auto">
          <a:xfrm>
            <a:off x="457200" y="2293960"/>
            <a:ext cx="14478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264150" algn="r"/>
              </a:tabLst>
              <a:defRPr sz="2400">
                <a:solidFill>
                  <a:schemeClr val="tx1"/>
                </a:solidFill>
                <a:latin typeface="Times New Roman" pitchFamily="18" charset="0"/>
              </a:defRPr>
            </a:lvl1pPr>
            <a:lvl2pPr marL="1028700" indent="-457200" algn="l">
              <a:tabLst>
                <a:tab pos="5264150" algn="r"/>
              </a:tabLst>
              <a:defRPr sz="2400">
                <a:solidFill>
                  <a:schemeClr val="tx1"/>
                </a:solidFill>
                <a:latin typeface="Times New Roman" pitchFamily="18" charset="0"/>
              </a:defRPr>
            </a:lvl2pPr>
            <a:lvl3pPr marL="1600200" indent="-457200" algn="l">
              <a:tabLst>
                <a:tab pos="5264150" algn="r"/>
              </a:tabLst>
              <a:defRPr sz="2400">
                <a:solidFill>
                  <a:schemeClr val="tx1"/>
                </a:solidFill>
                <a:latin typeface="Times New Roman" pitchFamily="18" charset="0"/>
              </a:defRPr>
            </a:lvl3pPr>
            <a:lvl4pPr marL="2171700" indent="-457200" algn="l">
              <a:tabLst>
                <a:tab pos="5264150" algn="r"/>
              </a:tabLst>
              <a:defRPr sz="2400">
                <a:solidFill>
                  <a:schemeClr val="tx1"/>
                </a:solidFill>
                <a:latin typeface="Times New Roman" pitchFamily="18" charset="0"/>
              </a:defRPr>
            </a:lvl4pPr>
            <a:lvl5pPr marL="2743200" indent="-457200" algn="l">
              <a:tabLst>
                <a:tab pos="52641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2641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2641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2641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26415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Mar. 7</a:t>
            </a:r>
            <a:endParaRPr lang="en-US" altLang="en-US" sz="2100" dirty="0">
              <a:solidFill>
                <a:srgbClr val="800000"/>
              </a:solidFill>
              <a:latin typeface="Liberation Sans" panose="020B0604020202020204" pitchFamily="34" charset="0"/>
              <a:cs typeface="Arial" charset="0"/>
            </a:endParaRPr>
          </a:p>
        </p:txBody>
      </p:sp>
      <p:sp>
        <p:nvSpPr>
          <p:cNvPr id="1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7" name="Rectangle 2"/>
          <p:cNvSpPr>
            <a:spLocks noChangeArrowheads="1"/>
          </p:cNvSpPr>
          <p:nvPr/>
        </p:nvSpPr>
        <p:spPr bwMode="auto">
          <a:xfrm>
            <a:off x="242248" y="304800"/>
            <a:ext cx="8763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PAYROLL AND PAYROLL TAXES PAYABLE</a:t>
            </a:r>
            <a:endParaRPr lang="en-US" altLang="en-US" sz="3200" b="1" dirty="0">
              <a:solidFill>
                <a:schemeClr val="tx2">
                  <a:lumMod val="50000"/>
                </a:schemeClr>
              </a:solidFill>
              <a:latin typeface="Liberation Sans" panose="020B0604020202020204" pitchFamily="34" charset="0"/>
            </a:endParaRPr>
          </a:p>
        </p:txBody>
      </p: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261"/>
                                        </p:tgtEl>
                                        <p:attrNameLst>
                                          <p:attrName>style.visibility</p:attrName>
                                        </p:attrNameLst>
                                      </p:cBhvr>
                                      <p:to>
                                        <p:strVal val="visible"/>
                                      </p:to>
                                    </p:set>
                                    <p:animEffect transition="in" filter="wipe(left)">
                                      <p:cBhvr>
                                        <p:cTn id="7" dur="500"/>
                                        <p:tgtEl>
                                          <p:spTgt spid="522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260"/>
                                        </p:tgtEl>
                                        <p:attrNameLst>
                                          <p:attrName>style.visibility</p:attrName>
                                        </p:attrNameLst>
                                      </p:cBhvr>
                                      <p:to>
                                        <p:strVal val="visible"/>
                                      </p:to>
                                    </p:set>
                                    <p:animEffect transition="in" filter="wipe(left)">
                                      <p:cBhvr>
                                        <p:cTn id="12" dur="500"/>
                                        <p:tgtEl>
                                          <p:spTgt spid="522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0" grpId="0" autoUpdateAnimBg="0"/>
      <p:bldP spid="52226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ext Box 2"/>
          <p:cNvSpPr txBox="1">
            <a:spLocks noChangeArrowheads="1"/>
          </p:cNvSpPr>
          <p:nvPr/>
        </p:nvSpPr>
        <p:spPr bwMode="auto">
          <a:xfrm>
            <a:off x="609600" y="1295400"/>
            <a:ext cx="8077200" cy="977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1028700" indent="-457200" algn="l">
              <a:defRPr sz="2400">
                <a:solidFill>
                  <a:schemeClr val="tx1"/>
                </a:solidFill>
                <a:latin typeface="Times New Roman" pitchFamily="18" charset="0"/>
              </a:defRPr>
            </a:lvl2pPr>
            <a:lvl3pPr marL="1544638" indent="-457200" algn="l">
              <a:defRPr sz="2400">
                <a:solidFill>
                  <a:schemeClr val="tx1"/>
                </a:solidFill>
                <a:latin typeface="Times New Roman" pitchFamily="18" charset="0"/>
              </a:defRPr>
            </a:lvl3pPr>
            <a:lvl4pPr marL="2116138" indent="-457200" algn="l">
              <a:defRPr sz="2400">
                <a:solidFill>
                  <a:schemeClr val="tx1"/>
                </a:solidFill>
                <a:latin typeface="Times New Roman" pitchFamily="18" charset="0"/>
              </a:defRPr>
            </a:lvl4pPr>
            <a:lvl5pPr marL="2687638" indent="-457200" algn="l">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ct val="25000"/>
              </a:spcBef>
              <a:buSzPct val="80000"/>
            </a:pPr>
            <a:r>
              <a:rPr lang="en-US" altLang="en-US" sz="2300" b="1" dirty="0">
                <a:latin typeface="Liberation Sans" panose="020B0604020202020204" pitchFamily="34" charset="0"/>
              </a:rPr>
              <a:t>Payroll tax expense</a:t>
            </a:r>
            <a:r>
              <a:rPr lang="en-US" altLang="en-US" sz="2300" dirty="0">
                <a:latin typeface="Liberation Sans" panose="020B0604020202020204" pitchFamily="34" charset="0"/>
              </a:rPr>
              <a:t> results from three taxes that governmental agencies levy </a:t>
            </a:r>
            <a:r>
              <a:rPr lang="en-US" altLang="en-US" sz="2300" b="1" dirty="0">
                <a:latin typeface="Liberation Sans" panose="020B0604020202020204" pitchFamily="34" charset="0"/>
              </a:rPr>
              <a:t>on employers</a:t>
            </a:r>
            <a:r>
              <a:rPr lang="en-US" altLang="en-US" sz="2300" dirty="0">
                <a:latin typeface="Liberation Sans" panose="020B0604020202020204" pitchFamily="34" charset="0"/>
              </a:rPr>
              <a:t>. </a:t>
            </a:r>
          </a:p>
        </p:txBody>
      </p:sp>
      <p:sp>
        <p:nvSpPr>
          <p:cNvPr id="528389" name="Text Box 5"/>
          <p:cNvSpPr txBox="1">
            <a:spLocks noChangeArrowheads="1"/>
          </p:cNvSpPr>
          <p:nvPr/>
        </p:nvSpPr>
        <p:spPr bwMode="auto">
          <a:xfrm>
            <a:off x="609600" y="2352983"/>
            <a:ext cx="5943600" cy="228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711325" indent="-457200" algn="l">
              <a:defRPr sz="2400">
                <a:solidFill>
                  <a:schemeClr val="tx1"/>
                </a:solidFill>
                <a:latin typeface="Times New Roman" pitchFamily="18" charset="0"/>
              </a:defRPr>
            </a:lvl3pPr>
            <a:lvl4pPr marL="2282825" indent="-457200" algn="l">
              <a:defRPr sz="2400">
                <a:solidFill>
                  <a:schemeClr val="tx1"/>
                </a:solidFill>
                <a:latin typeface="Times New Roman" pitchFamily="18" charset="0"/>
              </a:defRPr>
            </a:lvl4pPr>
            <a:lvl5pPr marL="2854325" indent="-457200" algn="l">
              <a:defRPr sz="2400">
                <a:solidFill>
                  <a:schemeClr val="tx1"/>
                </a:solidFill>
                <a:latin typeface="Times New Roman" pitchFamily="18" charset="0"/>
              </a:defRPr>
            </a:lvl5pPr>
            <a:lvl6pPr marL="3311525" indent="-457200" eaLnBrk="0" fontAlgn="base" hangingPunct="0">
              <a:spcBef>
                <a:spcPct val="0"/>
              </a:spcBef>
              <a:spcAft>
                <a:spcPct val="0"/>
              </a:spcAft>
              <a:defRPr sz="2400">
                <a:solidFill>
                  <a:schemeClr val="tx1"/>
                </a:solidFill>
                <a:latin typeface="Times New Roman" pitchFamily="18" charset="0"/>
              </a:defRPr>
            </a:lvl6pPr>
            <a:lvl7pPr marL="3768725" indent="-457200" eaLnBrk="0" fontAlgn="base" hangingPunct="0">
              <a:spcBef>
                <a:spcPct val="0"/>
              </a:spcBef>
              <a:spcAft>
                <a:spcPct val="0"/>
              </a:spcAft>
              <a:defRPr sz="2400">
                <a:solidFill>
                  <a:schemeClr val="tx1"/>
                </a:solidFill>
                <a:latin typeface="Times New Roman" pitchFamily="18" charset="0"/>
              </a:defRPr>
            </a:lvl7pPr>
            <a:lvl8pPr marL="4225925" indent="-457200" eaLnBrk="0" fontAlgn="base" hangingPunct="0">
              <a:spcBef>
                <a:spcPct val="0"/>
              </a:spcBef>
              <a:spcAft>
                <a:spcPct val="0"/>
              </a:spcAft>
              <a:defRPr sz="2400">
                <a:solidFill>
                  <a:schemeClr val="tx1"/>
                </a:solidFill>
                <a:latin typeface="Times New Roman" pitchFamily="18" charset="0"/>
              </a:defRPr>
            </a:lvl8pPr>
            <a:lvl9pPr marL="4683125"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SzPct val="80000"/>
            </a:pPr>
            <a:r>
              <a:rPr lang="en-US" altLang="en-US" sz="2300" dirty="0">
                <a:solidFill>
                  <a:srgbClr val="000000"/>
                </a:solidFill>
                <a:latin typeface="Liberation Sans" panose="020B0604020202020204" pitchFamily="34" charset="0"/>
              </a:rPr>
              <a:t>These taxes are: </a:t>
            </a:r>
          </a:p>
          <a:p>
            <a:pPr lvl="1">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FICA tax</a:t>
            </a:r>
          </a:p>
          <a:p>
            <a:pPr lvl="1">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Federal unemployment tax</a:t>
            </a:r>
          </a:p>
          <a:p>
            <a:pPr lvl="1">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State unemployment tax</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242248" y="304800"/>
            <a:ext cx="8763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PAYROLL AND PAYROLL TAXES PAYABLE</a:t>
            </a:r>
            <a:endParaRPr lang="en-US" altLang="en-US" sz="3200" b="1" dirty="0">
              <a:solidFill>
                <a:schemeClr val="tx2">
                  <a:lumMod val="50000"/>
                </a:schemeClr>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9" name="Picture 7" descr="Image result for state income t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400175" cy="725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94648"/>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5" name="Picture 7" descr="Image result for tax freedom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828386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451828"/>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36578" name="Text Box 2"/>
          <p:cNvSpPr txBox="1">
            <a:spLocks noChangeArrowheads="1"/>
          </p:cNvSpPr>
          <p:nvPr/>
        </p:nvSpPr>
        <p:spPr bwMode="auto">
          <a:xfrm>
            <a:off x="609600" y="1295400"/>
            <a:ext cx="7848600" cy="1320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a:lnSpc>
                <a:spcPct val="125000"/>
              </a:lnSpc>
              <a:spcBef>
                <a:spcPct val="25000"/>
              </a:spcBef>
              <a:buSzPct val="80000"/>
              <a:defRPr sz="2300" b="1">
                <a:latin typeface="Liberation Sans" panose="020B0604020202020204" pitchFamily="34" charset="0"/>
              </a:defRPr>
            </a:lvl1pPr>
            <a:lvl2pPr marL="1028700" indent="-457200" algn="l"/>
            <a:lvl3pPr marL="1544638" indent="-457200" algn="l"/>
            <a:lvl4pPr marL="2116138" indent="-457200" algn="l"/>
            <a:lvl5pPr marL="2687638" indent="-457200" algn="l"/>
            <a:lvl6pPr marL="3144838" indent="-457200" eaLnBrk="0" fontAlgn="base" hangingPunct="0">
              <a:spcBef>
                <a:spcPct val="0"/>
              </a:spcBef>
              <a:spcAft>
                <a:spcPct val="0"/>
              </a:spcAft>
            </a:lvl6pPr>
            <a:lvl7pPr marL="3602038" indent="-457200" eaLnBrk="0" fontAlgn="base" hangingPunct="0">
              <a:spcBef>
                <a:spcPct val="0"/>
              </a:spcBef>
              <a:spcAft>
                <a:spcPct val="0"/>
              </a:spcAft>
            </a:lvl7pPr>
            <a:lvl8pPr marL="4059238" indent="-457200" eaLnBrk="0" fontAlgn="base" hangingPunct="0">
              <a:spcBef>
                <a:spcPct val="0"/>
              </a:spcBef>
              <a:spcAft>
                <a:spcPct val="0"/>
              </a:spcAft>
            </a:lvl8pPr>
            <a:lvl9pPr marL="4516438" indent="-457200" eaLnBrk="0" fontAlgn="base" hangingPunct="0">
              <a:spcBef>
                <a:spcPct val="0"/>
              </a:spcBef>
              <a:spcAft>
                <a:spcPct val="0"/>
              </a:spcAft>
            </a:lvl9pPr>
          </a:lstStyle>
          <a:p>
            <a:r>
              <a:rPr lang="en-US" altLang="en-US" sz="2200" dirty="0"/>
              <a:t>Illustration: </a:t>
            </a:r>
            <a:r>
              <a:rPr lang="en-US" altLang="en-US" sz="2200" b="0" dirty="0" smtClean="0"/>
              <a:t>Based </a:t>
            </a:r>
            <a:r>
              <a:rPr lang="en-US" altLang="en-US" sz="2200" b="0" dirty="0"/>
              <a:t>on Cargo Corp.’s $100,000 payroll</a:t>
            </a:r>
            <a:r>
              <a:rPr lang="en-US" altLang="en-US" sz="2200" b="0" dirty="0" smtClean="0"/>
              <a:t>, the </a:t>
            </a:r>
            <a:r>
              <a:rPr lang="en-US" altLang="en-US" sz="2200" b="0" dirty="0"/>
              <a:t>company would record the </a:t>
            </a:r>
            <a:r>
              <a:rPr lang="en-US" altLang="en-US" sz="2200" dirty="0"/>
              <a:t>employer’s expense </a:t>
            </a:r>
            <a:r>
              <a:rPr lang="en-US" altLang="en-US" sz="2200" b="0" dirty="0"/>
              <a:t>and liability for these payroll taxes as follows.</a:t>
            </a:r>
          </a:p>
        </p:txBody>
      </p:sp>
      <p:sp>
        <p:nvSpPr>
          <p:cNvPr id="536579" name="Text Box 3"/>
          <p:cNvSpPr txBox="1">
            <a:spLocks noChangeArrowheads="1"/>
          </p:cNvSpPr>
          <p:nvPr/>
        </p:nvSpPr>
        <p:spPr bwMode="auto">
          <a:xfrm>
            <a:off x="914400" y="2819400"/>
            <a:ext cx="72390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375275" algn="r"/>
              </a:tabLst>
              <a:defRPr sz="2400">
                <a:solidFill>
                  <a:schemeClr val="tx1"/>
                </a:solidFill>
                <a:latin typeface="Times New Roman" pitchFamily="18" charset="0"/>
              </a:defRPr>
            </a:lvl1pPr>
            <a:lvl2pPr marL="1028700" indent="-457200" algn="l">
              <a:tabLst>
                <a:tab pos="5375275" algn="r"/>
              </a:tabLst>
              <a:defRPr sz="2400">
                <a:solidFill>
                  <a:schemeClr val="tx1"/>
                </a:solidFill>
                <a:latin typeface="Times New Roman" pitchFamily="18" charset="0"/>
              </a:defRPr>
            </a:lvl2pPr>
            <a:lvl3pPr marL="1600200" indent="-457200" algn="l">
              <a:tabLst>
                <a:tab pos="5375275" algn="r"/>
              </a:tabLst>
              <a:defRPr sz="2400">
                <a:solidFill>
                  <a:schemeClr val="tx1"/>
                </a:solidFill>
                <a:latin typeface="Times New Roman" pitchFamily="18" charset="0"/>
              </a:defRPr>
            </a:lvl3pPr>
            <a:lvl4pPr marL="2171700" indent="-457200" algn="l">
              <a:tabLst>
                <a:tab pos="5375275" algn="r"/>
              </a:tabLst>
              <a:defRPr sz="2400">
                <a:solidFill>
                  <a:schemeClr val="tx1"/>
                </a:solidFill>
                <a:latin typeface="Times New Roman" pitchFamily="18" charset="0"/>
              </a:defRPr>
            </a:lvl4pPr>
            <a:lvl5pPr marL="2743200" indent="-457200" algn="l">
              <a:tabLst>
                <a:tab pos="5375275"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375275"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375275"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375275"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375275"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Payroll </a:t>
            </a:r>
            <a:r>
              <a:rPr lang="en-US" altLang="en-US" sz="2200" dirty="0" smtClean="0">
                <a:latin typeface="Liberation Sans" panose="020B0604020202020204" pitchFamily="34" charset="0"/>
                <a:cs typeface="Arial" charset="0"/>
              </a:rPr>
              <a:t>Tax Expense</a:t>
            </a:r>
            <a:r>
              <a:rPr lang="en-US" altLang="en-US" sz="2200" dirty="0">
                <a:latin typeface="Liberation Sans" panose="020B0604020202020204" pitchFamily="34" charset="0"/>
                <a:cs typeface="Arial" charset="0"/>
              </a:rPr>
              <a:t>	13,850</a:t>
            </a:r>
          </a:p>
        </p:txBody>
      </p:sp>
      <p:sp>
        <p:nvSpPr>
          <p:cNvPr id="536580" name="Text Box 4"/>
          <p:cNvSpPr txBox="1">
            <a:spLocks noChangeArrowheads="1"/>
          </p:cNvSpPr>
          <p:nvPr/>
        </p:nvSpPr>
        <p:spPr bwMode="auto">
          <a:xfrm>
            <a:off x="914400" y="3825875"/>
            <a:ext cx="72390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tabLst>
                <a:tab pos="4862513" algn="r"/>
                <a:tab pos="6913563" algn="r"/>
              </a:tabLst>
              <a:defRPr sz="2400">
                <a:solidFill>
                  <a:schemeClr val="tx1"/>
                </a:solidFill>
                <a:latin typeface="Times New Roman" pitchFamily="18" charset="0"/>
              </a:defRPr>
            </a:lvl1pPr>
            <a:lvl2pPr marL="1146175" indent="-457200" algn="l">
              <a:tabLst>
                <a:tab pos="4862513" algn="r"/>
                <a:tab pos="6913563" algn="r"/>
              </a:tabLst>
              <a:defRPr sz="2400">
                <a:solidFill>
                  <a:schemeClr val="tx1"/>
                </a:solidFill>
                <a:latin typeface="Times New Roman" pitchFamily="18" charset="0"/>
              </a:defRPr>
            </a:lvl2pPr>
            <a:lvl3pPr marL="1717675" indent="-457200" algn="l">
              <a:tabLst>
                <a:tab pos="4862513" algn="r"/>
                <a:tab pos="6913563" algn="r"/>
              </a:tabLst>
              <a:defRPr sz="2400">
                <a:solidFill>
                  <a:schemeClr val="tx1"/>
                </a:solidFill>
                <a:latin typeface="Times New Roman" pitchFamily="18" charset="0"/>
              </a:defRPr>
            </a:lvl3pPr>
            <a:lvl4pPr marL="2289175" indent="-457200" algn="l">
              <a:tabLst>
                <a:tab pos="4862513" algn="r"/>
                <a:tab pos="6913563" algn="r"/>
              </a:tabLst>
              <a:defRPr sz="2400">
                <a:solidFill>
                  <a:schemeClr val="tx1"/>
                </a:solidFill>
                <a:latin typeface="Times New Roman" pitchFamily="18" charset="0"/>
              </a:defRPr>
            </a:lvl4pPr>
            <a:lvl5pPr marL="2860675" indent="-457200" algn="l">
              <a:tabLst>
                <a:tab pos="4862513" algn="r"/>
                <a:tab pos="6913563"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9pPr>
          </a:lstStyle>
          <a:p>
            <a:pPr>
              <a:spcBef>
                <a:spcPct val="50000"/>
              </a:spcBef>
            </a:pPr>
            <a:r>
              <a:rPr lang="en-US" altLang="en-US" sz="2200" dirty="0" smtClean="0">
                <a:latin typeface="Liberation Sans" panose="020B0604020202020204" pitchFamily="34" charset="0"/>
                <a:cs typeface="Arial" charset="0"/>
              </a:rPr>
              <a:t>Federal Unemployment Taxes Payable</a:t>
            </a:r>
            <a:r>
              <a:rPr lang="en-US" altLang="en-US" sz="2200" dirty="0">
                <a:latin typeface="Liberation Sans" panose="020B0604020202020204" pitchFamily="34" charset="0"/>
                <a:cs typeface="Arial" charset="0"/>
              </a:rPr>
              <a:t>	800</a:t>
            </a:r>
          </a:p>
        </p:txBody>
      </p:sp>
      <p:sp>
        <p:nvSpPr>
          <p:cNvPr id="536581" name="Text Box 5"/>
          <p:cNvSpPr txBox="1">
            <a:spLocks noChangeArrowheads="1"/>
          </p:cNvSpPr>
          <p:nvPr/>
        </p:nvSpPr>
        <p:spPr bwMode="auto">
          <a:xfrm>
            <a:off x="914400" y="3324225"/>
            <a:ext cx="72390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tabLst>
                <a:tab pos="4862513" algn="r"/>
                <a:tab pos="6913563" algn="r"/>
              </a:tabLst>
              <a:defRPr sz="2400">
                <a:solidFill>
                  <a:schemeClr val="tx1"/>
                </a:solidFill>
                <a:latin typeface="Times New Roman" pitchFamily="18" charset="0"/>
              </a:defRPr>
            </a:lvl1pPr>
            <a:lvl2pPr marL="1146175" indent="-457200" algn="l">
              <a:tabLst>
                <a:tab pos="4862513" algn="r"/>
                <a:tab pos="6913563" algn="r"/>
              </a:tabLst>
              <a:defRPr sz="2400">
                <a:solidFill>
                  <a:schemeClr val="tx1"/>
                </a:solidFill>
                <a:latin typeface="Times New Roman" pitchFamily="18" charset="0"/>
              </a:defRPr>
            </a:lvl2pPr>
            <a:lvl3pPr marL="1717675" indent="-457200" algn="l">
              <a:tabLst>
                <a:tab pos="4862513" algn="r"/>
                <a:tab pos="6913563" algn="r"/>
              </a:tabLst>
              <a:defRPr sz="2400">
                <a:solidFill>
                  <a:schemeClr val="tx1"/>
                </a:solidFill>
                <a:latin typeface="Times New Roman" pitchFamily="18" charset="0"/>
              </a:defRPr>
            </a:lvl3pPr>
            <a:lvl4pPr marL="2289175" indent="-457200" algn="l">
              <a:tabLst>
                <a:tab pos="4862513" algn="r"/>
                <a:tab pos="6913563" algn="r"/>
              </a:tabLst>
              <a:defRPr sz="2400">
                <a:solidFill>
                  <a:schemeClr val="tx1"/>
                </a:solidFill>
                <a:latin typeface="Times New Roman" pitchFamily="18" charset="0"/>
              </a:defRPr>
            </a:lvl4pPr>
            <a:lvl5pPr marL="2860675" indent="-457200" algn="l">
              <a:tabLst>
                <a:tab pos="4862513" algn="r"/>
                <a:tab pos="6913563"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FICA </a:t>
            </a:r>
            <a:r>
              <a:rPr lang="en-US" altLang="en-US" sz="2200" dirty="0" smtClean="0">
                <a:latin typeface="Liberation Sans" panose="020B0604020202020204" pitchFamily="34" charset="0"/>
                <a:cs typeface="Arial" charset="0"/>
              </a:rPr>
              <a:t>Taxes Payable</a:t>
            </a:r>
            <a:r>
              <a:rPr lang="en-US" altLang="en-US" sz="2200" dirty="0">
                <a:latin typeface="Liberation Sans" panose="020B0604020202020204" pitchFamily="34" charset="0"/>
                <a:cs typeface="Arial" charset="0"/>
              </a:rPr>
              <a:t>		7,650</a:t>
            </a:r>
          </a:p>
        </p:txBody>
      </p:sp>
      <p:sp>
        <p:nvSpPr>
          <p:cNvPr id="536584" name="Text Box 8"/>
          <p:cNvSpPr txBox="1">
            <a:spLocks noChangeArrowheads="1"/>
          </p:cNvSpPr>
          <p:nvPr/>
        </p:nvSpPr>
        <p:spPr bwMode="auto">
          <a:xfrm>
            <a:off x="914400" y="4344987"/>
            <a:ext cx="7696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tabLst>
                <a:tab pos="4862513" algn="r"/>
                <a:tab pos="6913563" algn="r"/>
              </a:tabLst>
              <a:defRPr sz="2400">
                <a:solidFill>
                  <a:schemeClr val="tx1"/>
                </a:solidFill>
                <a:latin typeface="Times New Roman" pitchFamily="18" charset="0"/>
              </a:defRPr>
            </a:lvl1pPr>
            <a:lvl2pPr marL="1146175" indent="-457200" algn="l">
              <a:tabLst>
                <a:tab pos="4862513" algn="r"/>
                <a:tab pos="6913563" algn="r"/>
              </a:tabLst>
              <a:defRPr sz="2400">
                <a:solidFill>
                  <a:schemeClr val="tx1"/>
                </a:solidFill>
                <a:latin typeface="Times New Roman" pitchFamily="18" charset="0"/>
              </a:defRPr>
            </a:lvl2pPr>
            <a:lvl3pPr marL="1717675" indent="-457200" algn="l">
              <a:tabLst>
                <a:tab pos="4862513" algn="r"/>
                <a:tab pos="6913563" algn="r"/>
              </a:tabLst>
              <a:defRPr sz="2400">
                <a:solidFill>
                  <a:schemeClr val="tx1"/>
                </a:solidFill>
                <a:latin typeface="Times New Roman" pitchFamily="18" charset="0"/>
              </a:defRPr>
            </a:lvl3pPr>
            <a:lvl4pPr marL="2289175" indent="-457200" algn="l">
              <a:tabLst>
                <a:tab pos="4862513" algn="r"/>
                <a:tab pos="6913563" algn="r"/>
              </a:tabLst>
              <a:defRPr sz="2400">
                <a:solidFill>
                  <a:schemeClr val="tx1"/>
                </a:solidFill>
                <a:latin typeface="Times New Roman" pitchFamily="18" charset="0"/>
              </a:defRPr>
            </a:lvl4pPr>
            <a:lvl5pPr marL="2860675" indent="-457200" algn="l">
              <a:tabLst>
                <a:tab pos="4862513" algn="r"/>
                <a:tab pos="6913563"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862513" algn="r"/>
                <a:tab pos="6913563" algn="r"/>
              </a:tabLst>
              <a:defRPr sz="2400">
                <a:solidFill>
                  <a:schemeClr val="tx1"/>
                </a:solidFill>
                <a:latin typeface="Times New Roman" pitchFamily="18" charset="0"/>
              </a:defRPr>
            </a:lvl9pPr>
          </a:lstStyle>
          <a:p>
            <a:pPr>
              <a:spcBef>
                <a:spcPct val="50000"/>
              </a:spcBef>
            </a:pPr>
            <a:r>
              <a:rPr lang="en-US" altLang="en-US" sz="2200" dirty="0" smtClean="0">
                <a:latin typeface="Liberation Sans" panose="020B0604020202020204" pitchFamily="34" charset="0"/>
                <a:cs typeface="Arial" charset="0"/>
              </a:rPr>
              <a:t>State Unemployment Taxes Payable </a:t>
            </a:r>
            <a:r>
              <a:rPr lang="en-US" altLang="en-US" sz="2200" dirty="0">
                <a:latin typeface="Liberation Sans" panose="020B0604020202020204" pitchFamily="34" charset="0"/>
                <a:cs typeface="Arial" charset="0"/>
              </a:rPr>
              <a:t>	5,400</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242248" y="304800"/>
            <a:ext cx="87630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PAYROLL AND PAYROLL TAXES PAYABLE</a:t>
            </a:r>
            <a:endParaRPr lang="en-US" altLang="en-US" sz="3200" b="1" dirty="0">
              <a:solidFill>
                <a:schemeClr val="tx2">
                  <a:lumMod val="50000"/>
                </a:schemeClr>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685800" y="2812760"/>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b="1" dirty="0">
                <a:latin typeface="Liberation Sans" panose="020B0604020202020204" pitchFamily="34" charset="0"/>
              </a:rPr>
              <a:t>Describe the major </a:t>
            </a:r>
            <a:r>
              <a:rPr lang="en-US" sz="2000" b="1" dirty="0" smtClean="0">
                <a:latin typeface="Liberation Sans" panose="020B0604020202020204" pitchFamily="34" charset="0"/>
              </a:rPr>
              <a:t>characteristics of </a:t>
            </a:r>
            <a:r>
              <a:rPr lang="en-US" sz="2000" b="1" dirty="0">
                <a:latin typeface="Liberation Sans" panose="020B0604020202020204" pitchFamily="34" charset="0"/>
              </a:rPr>
              <a:t>bonds.</a:t>
            </a:r>
          </a:p>
        </p:txBody>
      </p:sp>
      <p:sp>
        <p:nvSpPr>
          <p:cNvPr id="130062" name="Rectangle 14"/>
          <p:cNvSpPr>
            <a:spLocks noGrp="1" noChangeArrowheads="1"/>
          </p:cNvSpPr>
          <p:nvPr>
            <p:ph type="title"/>
          </p:nvPr>
        </p:nvSpPr>
        <p:spPr bwMode="auto">
          <a:xfrm>
            <a:off x="457200" y="408296"/>
            <a:ext cx="8229600" cy="560388"/>
          </a:xfrm>
          <a:prstGeom prst="rect">
            <a:avLst/>
          </a:prstGeom>
          <a:solidFill>
            <a:srgbClr val="0066CC"/>
          </a:solidFill>
          <a:ln w="38100" cap="flat" algn="ctr">
            <a:solidFill>
              <a:srgbClr val="7F7F7F"/>
            </a:solidFill>
            <a:miter lim="800000"/>
            <a:headEnd/>
            <a:tailEnd/>
          </a:ln>
          <a:effectLst/>
        </p:spPr>
        <p:txBody>
          <a:bodyPr vert="horz" wrap="square" lIns="90488" tIns="44450" rIns="90488" bIns="44450" numCol="1" anchor="t" anchorCtr="0" compatLnSpc="1">
            <a:prstTxWarp prst="textNoShape">
              <a:avLst/>
            </a:prstTxWarp>
          </a:bodyPr>
          <a:lstStyle/>
          <a:p>
            <a:pPr marL="109538" algn="ctr"/>
            <a:r>
              <a:rPr lang="en-US" altLang="en-US" i="0" dirty="0" smtClean="0">
                <a:solidFill>
                  <a:schemeClr val="bg1"/>
                </a:solidFill>
                <a:effectLst>
                  <a:outerShdw blurRad="38100" dist="38100" dir="2700000" algn="tl">
                    <a:srgbClr val="000000"/>
                  </a:outerShdw>
                </a:effectLst>
                <a:latin typeface="Liberation Sans" panose="020B0604020202020204" pitchFamily="34" charset="0"/>
              </a:rPr>
              <a:t>CHAPTER OUTLINE</a:t>
            </a:r>
          </a:p>
        </p:txBody>
      </p:sp>
      <p:sp>
        <p:nvSpPr>
          <p:cNvPr id="3" name="Rounded Rectangle 2"/>
          <p:cNvSpPr/>
          <p:nvPr/>
        </p:nvSpPr>
        <p:spPr bwMode="auto">
          <a:xfrm>
            <a:off x="677840" y="1736344"/>
            <a:ext cx="7772400" cy="880846"/>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b="1" dirty="0">
                <a:latin typeface="Liberation Sans" panose="020B0604020202020204" pitchFamily="34" charset="0"/>
              </a:rPr>
              <a:t>Explain how to account for </a:t>
            </a:r>
            <a:r>
              <a:rPr lang="en-US" sz="2000" b="1" dirty="0" smtClean="0">
                <a:latin typeface="Liberation Sans" panose="020B0604020202020204" pitchFamily="34" charset="0"/>
              </a:rPr>
              <a:t>current liabilities</a:t>
            </a:r>
            <a:r>
              <a:rPr lang="en-US" sz="2000" b="1" dirty="0">
                <a:latin typeface="Liberation Sans" panose="020B0604020202020204" pitchFamily="34" charset="0"/>
              </a:rPr>
              <a:t>.</a:t>
            </a:r>
          </a:p>
        </p:txBody>
      </p:sp>
      <p:cxnSp>
        <p:nvCxnSpPr>
          <p:cNvPr id="5" name="Straight Connector 4"/>
          <p:cNvCxnSpPr/>
          <p:nvPr/>
        </p:nvCxnSpPr>
        <p:spPr bwMode="auto">
          <a:xfrm>
            <a:off x="1439840" y="1883185"/>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6" name="TextBox 5"/>
          <p:cNvSpPr txBox="1"/>
          <p:nvPr/>
        </p:nvSpPr>
        <p:spPr>
          <a:xfrm>
            <a:off x="838613" y="1883392"/>
            <a:ext cx="554182" cy="584775"/>
          </a:xfrm>
          <a:prstGeom prst="rect">
            <a:avLst/>
          </a:prstGeom>
          <a:noFill/>
        </p:spPr>
        <p:txBody>
          <a:bodyPr wrap="square" rtlCol="0">
            <a:spAutoFit/>
          </a:bodyPr>
          <a:lstStyle/>
          <a:p>
            <a:pPr algn="ctr"/>
            <a:r>
              <a:rPr lang="en-US" sz="3200" b="1" i="0" dirty="0" smtClean="0">
                <a:solidFill>
                  <a:srgbClr val="CC0000"/>
                </a:solidFill>
                <a:effectLst/>
                <a:latin typeface="+mn-lt"/>
              </a:rPr>
              <a:t>1</a:t>
            </a:r>
            <a:endParaRPr lang="en-US" sz="3200" b="1" i="0" dirty="0">
              <a:solidFill>
                <a:srgbClr val="CC0000"/>
              </a:solidFill>
              <a:effectLst/>
              <a:latin typeface="+mn-lt"/>
            </a:endParaRPr>
          </a:p>
        </p:txBody>
      </p:sp>
      <p:sp>
        <p:nvSpPr>
          <p:cNvPr id="7" name="Rectangle 6"/>
          <p:cNvSpPr/>
          <p:nvPr/>
        </p:nvSpPr>
        <p:spPr bwMode="auto">
          <a:xfrm>
            <a:off x="457200" y="408296"/>
            <a:ext cx="8229600" cy="5638800"/>
          </a:xfrm>
          <a:prstGeom prst="rect">
            <a:avLst/>
          </a:prstGeom>
          <a:noFill/>
          <a:ln w="38100" cap="sq" cmpd="sng" algn="ctr">
            <a:solidFill>
              <a:srgbClr val="7F7F7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4" name="TextBox 13"/>
          <p:cNvSpPr txBox="1"/>
          <p:nvPr/>
        </p:nvSpPr>
        <p:spPr>
          <a:xfrm>
            <a:off x="838613" y="2957139"/>
            <a:ext cx="554182" cy="584775"/>
          </a:xfrm>
          <a:prstGeom prst="rect">
            <a:avLst/>
          </a:prstGeom>
          <a:noFill/>
        </p:spPr>
        <p:txBody>
          <a:bodyPr wrap="square" rtlCol="0">
            <a:spAutoFit/>
          </a:bodyPr>
          <a:lstStyle/>
          <a:p>
            <a:pPr algn="ctr"/>
            <a:r>
              <a:rPr lang="en-US" sz="3200" b="1" i="0" dirty="0" smtClean="0">
                <a:solidFill>
                  <a:srgbClr val="CC0000"/>
                </a:solidFill>
                <a:effectLst/>
                <a:latin typeface="+mn-lt"/>
              </a:rPr>
              <a:t>2</a:t>
            </a:r>
            <a:endParaRPr lang="en-US" sz="3200" b="1" i="0" dirty="0">
              <a:solidFill>
                <a:srgbClr val="CC0000"/>
              </a:solidFill>
              <a:effectLst/>
              <a:latin typeface="+mn-lt"/>
            </a:endParaRPr>
          </a:p>
        </p:txBody>
      </p:sp>
      <p:sp>
        <p:nvSpPr>
          <p:cNvPr id="8" name="TextBox 7"/>
          <p:cNvSpPr txBox="1"/>
          <p:nvPr/>
        </p:nvSpPr>
        <p:spPr>
          <a:xfrm>
            <a:off x="587992" y="1121392"/>
            <a:ext cx="5181600" cy="484909"/>
          </a:xfrm>
          <a:prstGeom prst="rect">
            <a:avLst/>
          </a:prstGeom>
          <a:noFill/>
          <a:ln w="38100" cap="flat" algn="ctr">
            <a:noFill/>
            <a:miter lim="800000"/>
            <a:headEnd/>
            <a:tailEnd/>
          </a:ln>
          <a:effectLst/>
        </p:spPr>
        <p:txBody>
          <a:bodyPr vert="horz" wrap="square" lIns="90488" tIns="44450" rIns="90488" bIns="44450" numCol="1" anchor="t" anchorCtr="0" compatLnSpc="1">
            <a:prstTxWarp prst="textNoShape">
              <a:avLst/>
            </a:prstTxWarp>
          </a:bodyPr>
          <a:lstStyle>
            <a:defPPr>
              <a:defRPr lang="en-US"/>
            </a:defPPr>
            <a:lvl1pPr marL="109538">
              <a:defRPr sz="2400" i="0">
                <a:solidFill>
                  <a:srgbClr val="E20000"/>
                </a:solidFill>
                <a:effectLst/>
                <a:latin typeface="Liberation Sans" panose="020B0604020202020204" pitchFamily="34" charset="0"/>
                <a:ea typeface="+mj-ea"/>
                <a:cs typeface="+mj-cs"/>
              </a:defRPr>
            </a:lvl1pPr>
            <a:lvl2pPr algn="ctr">
              <a:defRPr sz="3000" i="1">
                <a:solidFill>
                  <a:srgbClr val="BC0000"/>
                </a:solidFill>
                <a:effectLst>
                  <a:outerShdw blurRad="38100" dist="38100" dir="2700000" algn="tl">
                    <a:srgbClr val="C0C0C0"/>
                  </a:outerShdw>
                </a:effectLst>
                <a:latin typeface="Comic Sans MS" pitchFamily="66" charset="0"/>
              </a:defRPr>
            </a:lvl2pPr>
            <a:lvl3pPr algn="ctr">
              <a:defRPr sz="3000" i="1">
                <a:solidFill>
                  <a:srgbClr val="BC0000"/>
                </a:solidFill>
                <a:effectLst>
                  <a:outerShdw blurRad="38100" dist="38100" dir="2700000" algn="tl">
                    <a:srgbClr val="C0C0C0"/>
                  </a:outerShdw>
                </a:effectLst>
                <a:latin typeface="Comic Sans MS" pitchFamily="66" charset="0"/>
              </a:defRPr>
            </a:lvl3pPr>
            <a:lvl4pPr algn="ctr">
              <a:defRPr sz="3000" i="1">
                <a:solidFill>
                  <a:srgbClr val="BC0000"/>
                </a:solidFill>
                <a:effectLst>
                  <a:outerShdw blurRad="38100" dist="38100" dir="2700000" algn="tl">
                    <a:srgbClr val="C0C0C0"/>
                  </a:outerShdw>
                </a:effectLst>
                <a:latin typeface="Comic Sans MS" pitchFamily="66" charset="0"/>
              </a:defRPr>
            </a:lvl4pPr>
            <a:lvl5pPr algn="ctr">
              <a:defRPr sz="3000" i="1">
                <a:solidFill>
                  <a:srgbClr val="BC0000"/>
                </a:solidFill>
                <a:effectLst>
                  <a:outerShdw blurRad="38100" dist="38100" dir="2700000" algn="tl">
                    <a:srgbClr val="C0C0C0"/>
                  </a:outerShdw>
                </a:effectLst>
                <a:latin typeface="Comic Sans MS" pitchFamily="66" charset="0"/>
              </a:defRPr>
            </a:lvl5pPr>
            <a:lvl6pPr marL="4572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6pPr>
            <a:lvl7pPr marL="9144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7pPr>
            <a:lvl8pPr marL="13716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8pPr>
            <a:lvl9pPr marL="18288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9pPr>
          </a:lstStyle>
          <a:p>
            <a:pPr algn="l"/>
            <a:r>
              <a:rPr lang="en-US" sz="2800" b="1" dirty="0">
                <a:solidFill>
                  <a:srgbClr val="CC0000"/>
                </a:solidFill>
              </a:rPr>
              <a:t>LEARNING</a:t>
            </a:r>
            <a:r>
              <a:rPr lang="en-US" sz="2800" b="1" dirty="0"/>
              <a:t> OBJECTIVES</a:t>
            </a:r>
          </a:p>
        </p:txBody>
      </p:sp>
      <p:sp>
        <p:nvSpPr>
          <p:cNvPr id="16" name="Rounded Rectangle 15"/>
          <p:cNvSpPr/>
          <p:nvPr/>
        </p:nvSpPr>
        <p:spPr bwMode="auto">
          <a:xfrm>
            <a:off x="677840" y="3879560"/>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b="1" dirty="0">
                <a:latin typeface="Liberation Sans" panose="020B0604020202020204" pitchFamily="34" charset="0"/>
              </a:rPr>
              <a:t>Explain how to account for </a:t>
            </a:r>
            <a:r>
              <a:rPr lang="en-US" sz="2000" b="1" dirty="0" smtClean="0">
                <a:latin typeface="Liberation Sans" panose="020B0604020202020204" pitchFamily="34" charset="0"/>
              </a:rPr>
              <a:t>bond transactions</a:t>
            </a:r>
            <a:r>
              <a:rPr lang="en-US" sz="2000" b="1" dirty="0">
                <a:latin typeface="Liberation Sans" panose="020B0604020202020204" pitchFamily="34" charset="0"/>
              </a:rPr>
              <a:t>.</a:t>
            </a:r>
          </a:p>
        </p:txBody>
      </p:sp>
      <p:sp>
        <p:nvSpPr>
          <p:cNvPr id="18" name="TextBox 17"/>
          <p:cNvSpPr txBox="1"/>
          <p:nvPr/>
        </p:nvSpPr>
        <p:spPr>
          <a:xfrm>
            <a:off x="838613" y="4026748"/>
            <a:ext cx="554182" cy="584775"/>
          </a:xfrm>
          <a:prstGeom prst="rect">
            <a:avLst/>
          </a:prstGeom>
          <a:noFill/>
        </p:spPr>
        <p:txBody>
          <a:bodyPr wrap="square" rtlCol="0">
            <a:spAutoFit/>
          </a:bodyPr>
          <a:lstStyle>
            <a:defPPr>
              <a:defRPr lang="en-US"/>
            </a:defPPr>
            <a:lvl1pPr algn="ctr">
              <a:defRPr sz="3200" i="0">
                <a:solidFill>
                  <a:srgbClr val="CC0000"/>
                </a:solidFill>
                <a:effectLst/>
                <a:latin typeface="+mn-lt"/>
              </a:defRPr>
            </a:lvl1pPr>
          </a:lstStyle>
          <a:p>
            <a:r>
              <a:rPr lang="en-US" b="1" dirty="0"/>
              <a:t>3</a:t>
            </a:r>
          </a:p>
        </p:txBody>
      </p:sp>
      <p:sp>
        <p:nvSpPr>
          <p:cNvPr id="22" name="Rounded Rectangle 21"/>
          <p:cNvSpPr/>
          <p:nvPr/>
        </p:nvSpPr>
        <p:spPr bwMode="auto">
          <a:xfrm>
            <a:off x="685800" y="4946360"/>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b="1" dirty="0">
                <a:latin typeface="Liberation Sans" panose="020B0604020202020204" pitchFamily="34" charset="0"/>
              </a:rPr>
              <a:t>Discuss how liabilities are </a:t>
            </a:r>
            <a:r>
              <a:rPr lang="en-US" sz="2000" b="1" dirty="0" smtClean="0">
                <a:latin typeface="Liberation Sans" panose="020B0604020202020204" pitchFamily="34" charset="0"/>
              </a:rPr>
              <a:t>reported and </a:t>
            </a:r>
            <a:r>
              <a:rPr lang="en-US" sz="2000" b="1" dirty="0">
                <a:latin typeface="Liberation Sans" panose="020B0604020202020204" pitchFamily="34" charset="0"/>
              </a:rPr>
              <a:t>analyzed.</a:t>
            </a:r>
          </a:p>
        </p:txBody>
      </p:sp>
      <p:cxnSp>
        <p:nvCxnSpPr>
          <p:cNvPr id="20" name="Straight Connector 19"/>
          <p:cNvCxnSpPr/>
          <p:nvPr/>
        </p:nvCxnSpPr>
        <p:spPr bwMode="auto">
          <a:xfrm>
            <a:off x="1447800" y="2943284"/>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21" name="Straight Connector 20"/>
          <p:cNvCxnSpPr/>
          <p:nvPr/>
        </p:nvCxnSpPr>
        <p:spPr bwMode="auto">
          <a:xfrm>
            <a:off x="1447800" y="4010084"/>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8" name="TextBox 27"/>
          <p:cNvSpPr txBox="1"/>
          <p:nvPr/>
        </p:nvSpPr>
        <p:spPr>
          <a:xfrm>
            <a:off x="838200" y="5093548"/>
            <a:ext cx="554182" cy="584775"/>
          </a:xfrm>
          <a:prstGeom prst="rect">
            <a:avLst/>
          </a:prstGeom>
          <a:noFill/>
        </p:spPr>
        <p:txBody>
          <a:bodyPr wrap="square" rtlCol="0">
            <a:spAutoFit/>
          </a:bodyPr>
          <a:lstStyle/>
          <a:p>
            <a:pPr algn="ctr"/>
            <a:r>
              <a:rPr lang="en-US" sz="3200" b="1" i="0" dirty="0" smtClean="0">
                <a:solidFill>
                  <a:srgbClr val="CC0000"/>
                </a:solidFill>
                <a:effectLst/>
                <a:latin typeface="+mn-lt"/>
              </a:rPr>
              <a:t>4</a:t>
            </a:r>
            <a:endParaRPr lang="en-US" sz="3200" b="1" i="0" dirty="0">
              <a:solidFill>
                <a:srgbClr val="CC0000"/>
              </a:solidFill>
              <a:effectLst/>
              <a:latin typeface="+mn-lt"/>
            </a:endParaRPr>
          </a:p>
        </p:txBody>
      </p:sp>
      <p:cxnSp>
        <p:nvCxnSpPr>
          <p:cNvPr id="29" name="Straight Connector 28"/>
          <p:cNvCxnSpPr/>
          <p:nvPr/>
        </p:nvCxnSpPr>
        <p:spPr bwMode="auto">
          <a:xfrm>
            <a:off x="1447387" y="5076884"/>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 name="SMARTInkShape-1"/>
          <p:cNvSpPr/>
          <p:nvPr>
            <p:custDataLst>
              <p:tags r:id="rId1"/>
            </p:custDataLst>
          </p:nvPr>
        </p:nvSpPr>
        <p:spPr bwMode="auto">
          <a:xfrm>
            <a:off x="8286750" y="5600700"/>
            <a:ext cx="571501" cy="485776"/>
          </a:xfrm>
          <a:custGeom>
            <a:avLst/>
            <a:gdLst/>
            <a:ahLst/>
            <a:cxnLst/>
            <a:rect l="0" t="0" r="0" b="0"/>
            <a:pathLst>
              <a:path w="571501" h="485776">
                <a:moveTo>
                  <a:pt x="571500" y="0"/>
                </a:moveTo>
                <a:lnTo>
                  <a:pt x="571500" y="0"/>
                </a:lnTo>
                <a:lnTo>
                  <a:pt x="567707" y="3792"/>
                </a:lnTo>
                <a:lnTo>
                  <a:pt x="563729" y="5654"/>
                </a:lnTo>
                <a:lnTo>
                  <a:pt x="533915" y="13207"/>
                </a:lnTo>
                <a:lnTo>
                  <a:pt x="506213" y="17760"/>
                </a:lnTo>
                <a:lnTo>
                  <a:pt x="472869" y="24137"/>
                </a:lnTo>
                <a:lnTo>
                  <a:pt x="437854" y="34844"/>
                </a:lnTo>
                <a:lnTo>
                  <a:pt x="407577" y="52685"/>
                </a:lnTo>
                <a:lnTo>
                  <a:pt x="384192" y="69379"/>
                </a:lnTo>
                <a:lnTo>
                  <a:pt x="365982" y="80088"/>
                </a:lnTo>
                <a:lnTo>
                  <a:pt x="335827" y="107502"/>
                </a:lnTo>
                <a:lnTo>
                  <a:pt x="306093" y="133082"/>
                </a:lnTo>
                <a:lnTo>
                  <a:pt x="273436" y="162782"/>
                </a:lnTo>
                <a:lnTo>
                  <a:pt x="242207" y="188713"/>
                </a:lnTo>
                <a:lnTo>
                  <a:pt x="210872" y="221848"/>
                </a:lnTo>
                <a:lnTo>
                  <a:pt x="178140" y="251572"/>
                </a:lnTo>
                <a:lnTo>
                  <a:pt x="142815" y="285953"/>
                </a:lnTo>
                <a:lnTo>
                  <a:pt x="110941" y="317703"/>
                </a:lnTo>
                <a:lnTo>
                  <a:pt x="85910" y="350489"/>
                </a:lnTo>
                <a:lnTo>
                  <a:pt x="61937" y="385821"/>
                </a:lnTo>
                <a:lnTo>
                  <a:pt x="38103" y="417697"/>
                </a:lnTo>
                <a:lnTo>
                  <a:pt x="19942" y="448382"/>
                </a:lnTo>
                <a:lnTo>
                  <a:pt x="8819" y="465964"/>
                </a:lnTo>
                <a:lnTo>
                  <a:pt x="0" y="485775"/>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57400237"/>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3787930"/>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sz="2300" dirty="0" smtClean="0">
                <a:latin typeface="Liberation Sans" panose="020B0604020202020204" pitchFamily="34" charset="0"/>
              </a:rPr>
              <a:t>Employer </a:t>
            </a:r>
            <a:r>
              <a:rPr lang="en-US" sz="2300" dirty="0">
                <a:latin typeface="Liberation Sans" panose="020B0604020202020204" pitchFamily="34" charset="0"/>
              </a:rPr>
              <a:t>payroll taxes do not include</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federal </a:t>
            </a:r>
            <a:r>
              <a:rPr lang="en-US" sz="2300" dirty="0">
                <a:latin typeface="Liberation Sans" panose="020B0604020202020204" pitchFamily="34" charset="0"/>
              </a:rPr>
              <a:t>unemployment taxes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state </a:t>
            </a:r>
            <a:r>
              <a:rPr lang="en-US" sz="2300" dirty="0">
                <a:latin typeface="Liberation Sans" panose="020B0604020202020204" pitchFamily="34" charset="0"/>
              </a:rPr>
              <a:t>unemployment taxes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federal </a:t>
            </a:r>
            <a:r>
              <a:rPr lang="en-US" sz="2300" dirty="0">
                <a:latin typeface="Liberation Sans" panose="020B0604020202020204" pitchFamily="34" charset="0"/>
              </a:rPr>
              <a:t>income taxes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FICA </a:t>
            </a:r>
            <a:r>
              <a:rPr lang="en-US" sz="2300" dirty="0">
                <a:latin typeface="Liberation Sans" panose="020B0604020202020204" pitchFamily="34" charset="0"/>
              </a:rPr>
              <a:t>taxes.</a:t>
            </a:r>
            <a:endParaRPr lang="en-US" altLang="en-US" sz="2300" dirty="0">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a:t>
            </a:r>
            <a:endParaRPr lang="en-US" altLang="en-US" dirty="0"/>
          </a:p>
        </p:txBody>
      </p:sp>
      <p:sp>
        <p:nvSpPr>
          <p:cNvPr id="9" name="Rectangle 2"/>
          <p:cNvSpPr>
            <a:spLocks noChangeArrowheads="1"/>
          </p:cNvSpPr>
          <p:nvPr/>
        </p:nvSpPr>
        <p:spPr bwMode="auto">
          <a:xfrm>
            <a:off x="623248" y="304800"/>
            <a:ext cx="7682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PAYROLL TAXES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20379074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6" name="Rectangle 4"/>
          <p:cNvSpPr>
            <a:spLocks noChangeArrowheads="1"/>
          </p:cNvSpPr>
          <p:nvPr/>
        </p:nvSpPr>
        <p:spPr bwMode="auto">
          <a:xfrm>
            <a:off x="381000" y="3080698"/>
            <a:ext cx="8410575" cy="411162"/>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just"/>
            <a:r>
              <a:rPr lang="en-US" altLang="en-US" sz="1800" b="1" dirty="0">
                <a:solidFill>
                  <a:schemeClr val="bg1"/>
                </a:solidFill>
                <a:latin typeface="Liberation Sans" panose="020B0604020202020204" pitchFamily="34" charset="0"/>
              </a:rPr>
              <a:t>Total take: </a:t>
            </a:r>
            <a:r>
              <a:rPr lang="en-US" altLang="en-US" sz="1800" b="1" dirty="0" smtClean="0">
                <a:solidFill>
                  <a:schemeClr val="bg1"/>
                </a:solidFill>
                <a:latin typeface="Liberation Sans" panose="020B0604020202020204" pitchFamily="34" charset="0"/>
              </a:rPr>
              <a:t>$150,000</a:t>
            </a:r>
            <a:endParaRPr lang="en-US" altLang="en-US" sz="1800" b="1" dirty="0">
              <a:solidFill>
                <a:schemeClr val="bg1"/>
              </a:solidFill>
              <a:latin typeface="Liberation Sans" panose="020B0604020202020204" pitchFamily="34" charset="0"/>
            </a:endParaRPr>
          </a:p>
        </p:txBody>
      </p:sp>
      <p:sp>
        <p:nvSpPr>
          <p:cNvPr id="858117" name="Rectangle 5"/>
          <p:cNvSpPr>
            <a:spLocks noChangeArrowheads="1"/>
          </p:cNvSpPr>
          <p:nvPr/>
        </p:nvSpPr>
        <p:spPr bwMode="auto">
          <a:xfrm>
            <a:off x="381000" y="228600"/>
            <a:ext cx="8410575" cy="411163"/>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58118" name="Rectangle 6"/>
          <p:cNvSpPr>
            <a:spLocks noChangeArrowheads="1"/>
          </p:cNvSpPr>
          <p:nvPr/>
        </p:nvSpPr>
        <p:spPr bwMode="auto">
          <a:xfrm>
            <a:off x="457200" y="715963"/>
            <a:ext cx="8382000" cy="2308324"/>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98000"/>
              </a:lnSpc>
            </a:pPr>
            <a:r>
              <a:rPr lang="en-US" sz="1800" dirty="0" smtClean="0">
                <a:latin typeface="Liberation Sans" panose="020B0604020202020204" pitchFamily="34" charset="0"/>
              </a:rPr>
              <a:t>Art </a:t>
            </a:r>
            <a:r>
              <a:rPr lang="en-US" sz="1800" dirty="0">
                <a:latin typeface="Liberation Sans" panose="020B0604020202020204" pitchFamily="34" charset="0"/>
              </a:rPr>
              <a:t>was a custodial supervisor for a large school district. The district was supposed </a:t>
            </a:r>
            <a:r>
              <a:rPr lang="en-US" sz="1800" dirty="0" smtClean="0">
                <a:latin typeface="Liberation Sans" panose="020B0604020202020204" pitchFamily="34" charset="0"/>
              </a:rPr>
              <a:t>to employ </a:t>
            </a:r>
            <a:r>
              <a:rPr lang="en-US" sz="1800" dirty="0">
                <a:latin typeface="Liberation Sans" panose="020B0604020202020204" pitchFamily="34" charset="0"/>
              </a:rPr>
              <a:t>between 35 and 40 regular custodians, as well as 3 or 4 substitute custodians </a:t>
            </a:r>
            <a:r>
              <a:rPr lang="en-US" sz="1800" dirty="0" smtClean="0">
                <a:latin typeface="Liberation Sans" panose="020B0604020202020204" pitchFamily="34" charset="0"/>
              </a:rPr>
              <a:t>to fill </a:t>
            </a:r>
            <a:r>
              <a:rPr lang="en-US" sz="1800" dirty="0">
                <a:latin typeface="Liberation Sans" panose="020B0604020202020204" pitchFamily="34" charset="0"/>
              </a:rPr>
              <a:t>in when regular custodians were absent. Instead, in addition to the regular custodians</a:t>
            </a:r>
            <a:r>
              <a:rPr lang="en-US" sz="1800" dirty="0" smtClean="0">
                <a:latin typeface="Liberation Sans" panose="020B0604020202020204" pitchFamily="34" charset="0"/>
              </a:rPr>
              <a:t>, Art </a:t>
            </a:r>
            <a:r>
              <a:rPr lang="en-US" sz="1800" dirty="0">
                <a:latin typeface="Liberation Sans" panose="020B0604020202020204" pitchFamily="34" charset="0"/>
              </a:rPr>
              <a:t>“hired” 77 substitutes. In fact, almost none of these people worked for the district</a:t>
            </a:r>
            <a:r>
              <a:rPr lang="en-US" sz="1800" dirty="0" smtClean="0">
                <a:latin typeface="Liberation Sans" panose="020B0604020202020204" pitchFamily="34" charset="0"/>
              </a:rPr>
              <a:t>. Instead</a:t>
            </a:r>
            <a:r>
              <a:rPr lang="en-US" sz="1800" dirty="0">
                <a:latin typeface="Liberation Sans" panose="020B0604020202020204" pitchFamily="34" charset="0"/>
              </a:rPr>
              <a:t>, Art submitted time cards for these people, collected their checks at the </a:t>
            </a:r>
            <a:r>
              <a:rPr lang="en-US" sz="1800" dirty="0" smtClean="0">
                <a:latin typeface="Liberation Sans" panose="020B0604020202020204" pitchFamily="34" charset="0"/>
              </a:rPr>
              <a:t>district office</a:t>
            </a:r>
            <a:r>
              <a:rPr lang="en-US" sz="1800" dirty="0">
                <a:latin typeface="Liberation Sans" panose="020B0604020202020204" pitchFamily="34" charset="0"/>
              </a:rPr>
              <a:t>, and personally distributed the checks to the “employees.” If a substitute’s </a:t>
            </a:r>
            <a:r>
              <a:rPr lang="en-US" sz="1800" dirty="0" smtClean="0">
                <a:latin typeface="Liberation Sans" panose="020B0604020202020204" pitchFamily="34" charset="0"/>
              </a:rPr>
              <a:t>check was </a:t>
            </a:r>
            <a:r>
              <a:rPr lang="en-US" sz="1800" dirty="0">
                <a:latin typeface="Liberation Sans" panose="020B0604020202020204" pitchFamily="34" charset="0"/>
              </a:rPr>
              <a:t>for $1,200, that person would cash the check, keep $200, and pay Art $1,000.</a:t>
            </a:r>
            <a:endParaRPr lang="en-US" altLang="en-US" sz="1800" dirty="0">
              <a:latin typeface="Liberation Sans" panose="020B0604020202020204" pitchFamily="34" charset="0"/>
            </a:endParaRPr>
          </a:p>
        </p:txBody>
      </p:sp>
      <p:sp>
        <p:nvSpPr>
          <p:cNvPr id="7"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8" name="Rectangle 2"/>
          <p:cNvSpPr>
            <a:spLocks noChangeArrowheads="1"/>
          </p:cNvSpPr>
          <p:nvPr/>
        </p:nvSpPr>
        <p:spPr bwMode="auto">
          <a:xfrm>
            <a:off x="457200" y="3553773"/>
            <a:ext cx="8229600" cy="29179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98000"/>
              </a:lnSpc>
            </a:pPr>
            <a:r>
              <a:rPr lang="en-US" altLang="en-US" sz="1800" b="1" dirty="0" smtClean="0">
                <a:latin typeface="Liberation Sans" panose="020B0604020202020204" pitchFamily="34" charset="0"/>
              </a:rPr>
              <a:t>THE MISSING CONTROLS</a:t>
            </a:r>
          </a:p>
          <a:p>
            <a:pPr algn="just">
              <a:lnSpc>
                <a:spcPct val="98000"/>
              </a:lnSpc>
              <a:spcBef>
                <a:spcPct val="20000"/>
              </a:spcBef>
            </a:pPr>
            <a:r>
              <a:rPr lang="en-US" sz="1800" b="1" i="1" dirty="0" smtClean="0">
                <a:latin typeface="Liberation Sans" panose="020B0604020202020204" pitchFamily="34" charset="0"/>
              </a:rPr>
              <a:t>Human </a:t>
            </a:r>
            <a:r>
              <a:rPr lang="en-US" sz="1800" b="1" i="1" dirty="0">
                <a:latin typeface="Liberation Sans" panose="020B0604020202020204" pitchFamily="34" charset="0"/>
              </a:rPr>
              <a:t>resource controls. </a:t>
            </a:r>
            <a:r>
              <a:rPr lang="en-US" sz="1800" dirty="0">
                <a:latin typeface="Liberation Sans" panose="020B0604020202020204" pitchFamily="34" charset="0"/>
              </a:rPr>
              <a:t>Thorough background checks should be performed. </a:t>
            </a:r>
            <a:r>
              <a:rPr lang="en-US" sz="1800" dirty="0" smtClean="0">
                <a:latin typeface="Liberation Sans" panose="020B0604020202020204" pitchFamily="34" charset="0"/>
              </a:rPr>
              <a:t>No employees </a:t>
            </a:r>
            <a:r>
              <a:rPr lang="en-US" sz="1800" dirty="0">
                <a:latin typeface="Liberation Sans" panose="020B0604020202020204" pitchFamily="34" charset="0"/>
              </a:rPr>
              <a:t>should begin work until they have been approved by the Board of </a:t>
            </a:r>
            <a:r>
              <a:rPr lang="en-US" sz="1800" dirty="0" smtClean="0">
                <a:latin typeface="Liberation Sans" panose="020B0604020202020204" pitchFamily="34" charset="0"/>
              </a:rPr>
              <a:t>Education and </a:t>
            </a:r>
            <a:r>
              <a:rPr lang="en-US" sz="1800" dirty="0">
                <a:latin typeface="Liberation Sans" panose="020B0604020202020204" pitchFamily="34" charset="0"/>
              </a:rPr>
              <a:t>entered into the payroll system. No employees should be entered into the </a:t>
            </a:r>
            <a:r>
              <a:rPr lang="en-US" sz="1800" dirty="0" smtClean="0">
                <a:latin typeface="Liberation Sans" panose="020B0604020202020204" pitchFamily="34" charset="0"/>
              </a:rPr>
              <a:t>payroll system </a:t>
            </a:r>
            <a:r>
              <a:rPr lang="en-US" sz="1800" dirty="0">
                <a:latin typeface="Liberation Sans" panose="020B0604020202020204" pitchFamily="34" charset="0"/>
              </a:rPr>
              <a:t>until they have been approved by a supervisor. All paychecks should be </a:t>
            </a:r>
            <a:r>
              <a:rPr lang="en-US" sz="1800" dirty="0" smtClean="0">
                <a:latin typeface="Liberation Sans" panose="020B0604020202020204" pitchFamily="34" charset="0"/>
              </a:rPr>
              <a:t>distributed directly </a:t>
            </a:r>
            <a:r>
              <a:rPr lang="en-US" sz="1800" dirty="0">
                <a:latin typeface="Liberation Sans" panose="020B0604020202020204" pitchFamily="34" charset="0"/>
              </a:rPr>
              <a:t>to employees at the </a:t>
            </a:r>
            <a:r>
              <a:rPr lang="en-US" sz="1800" dirty="0" smtClean="0">
                <a:latin typeface="Liberation Sans" panose="020B0604020202020204" pitchFamily="34" charset="0"/>
              </a:rPr>
              <a:t>official </a:t>
            </a:r>
            <a:r>
              <a:rPr lang="en-US" sz="1800" dirty="0">
                <a:latin typeface="Liberation Sans" panose="020B0604020202020204" pitchFamily="34" charset="0"/>
              </a:rPr>
              <a:t>school locations by designated employees </a:t>
            </a:r>
            <a:r>
              <a:rPr lang="en-US" sz="1800" dirty="0" smtClean="0">
                <a:latin typeface="Liberation Sans" panose="020B0604020202020204" pitchFamily="34" charset="0"/>
              </a:rPr>
              <a:t>or direct-deposited </a:t>
            </a:r>
            <a:r>
              <a:rPr lang="en-US" sz="1800" dirty="0">
                <a:latin typeface="Liberation Sans" panose="020B0604020202020204" pitchFamily="34" charset="0"/>
              </a:rPr>
              <a:t>into approved employee bank </a:t>
            </a:r>
            <a:r>
              <a:rPr lang="en-US" sz="1800" dirty="0" smtClean="0">
                <a:latin typeface="Liberation Sans" panose="020B0604020202020204" pitchFamily="34" charset="0"/>
              </a:rPr>
              <a:t>accounts.</a:t>
            </a:r>
          </a:p>
          <a:p>
            <a:pPr algn="just">
              <a:lnSpc>
                <a:spcPct val="98000"/>
              </a:lnSpc>
              <a:spcBef>
                <a:spcPct val="20000"/>
              </a:spcBef>
            </a:pPr>
            <a:r>
              <a:rPr lang="en-US" sz="1800" b="1" i="1" dirty="0">
                <a:latin typeface="Liberation Sans" panose="020B0604020202020204" pitchFamily="34" charset="0"/>
              </a:rPr>
              <a:t>Independent internal verification. </a:t>
            </a:r>
            <a:r>
              <a:rPr lang="en-US" sz="1800" dirty="0">
                <a:latin typeface="Liberation Sans" panose="020B0604020202020204" pitchFamily="34" charset="0"/>
              </a:rPr>
              <a:t>Budgets should be reviewed monthly to identify </a:t>
            </a:r>
            <a:r>
              <a:rPr lang="en-US" sz="1800" dirty="0" smtClean="0">
                <a:latin typeface="Liberation Sans" panose="020B0604020202020204" pitchFamily="34" charset="0"/>
              </a:rPr>
              <a:t>situations where </a:t>
            </a:r>
            <a:r>
              <a:rPr lang="en-US" sz="1800" dirty="0">
                <a:latin typeface="Liberation Sans" panose="020B0604020202020204" pitchFamily="34" charset="0"/>
              </a:rPr>
              <a:t>actual costs </a:t>
            </a:r>
            <a:r>
              <a:rPr lang="en-US" sz="1800" dirty="0" smtClean="0">
                <a:latin typeface="Liberation Sans" panose="020B0604020202020204" pitchFamily="34" charset="0"/>
              </a:rPr>
              <a:t>significantly </a:t>
            </a:r>
            <a:r>
              <a:rPr lang="en-US" sz="1800" dirty="0">
                <a:latin typeface="Liberation Sans" panose="020B0604020202020204" pitchFamily="34" charset="0"/>
              </a:rPr>
              <a:t>exceed budgeted amounts.</a:t>
            </a:r>
            <a:endParaRPr lang="en-US" altLang="en-US" sz="1800" dirty="0">
              <a:latin typeface="Liberation Sans" panose="020B0604020202020204" pitchFamily="34" charset="0"/>
            </a:endParaRPr>
          </a:p>
        </p:txBody>
      </p:sp>
      <p:sp>
        <p:nvSpPr>
          <p:cNvPr id="2" name="Rectangle 1"/>
          <p:cNvSpPr/>
          <p:nvPr/>
        </p:nvSpPr>
        <p:spPr bwMode="auto">
          <a:xfrm>
            <a:off x="457200" y="3886200"/>
            <a:ext cx="8229600" cy="255905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340031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72612"/>
            <a:ext cx="8300112" cy="304698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20000"/>
              </a:lnSpc>
              <a:spcBef>
                <a:spcPts val="0"/>
              </a:spcBef>
            </a:pPr>
            <a:r>
              <a:rPr lang="en-US" sz="2000" dirty="0" smtClean="0">
                <a:solidFill>
                  <a:schemeClr val="bg2"/>
                </a:solidFill>
                <a:latin typeface="Liberation Sans" panose="020B0604020202020204" pitchFamily="34" charset="0"/>
              </a:rPr>
              <a:t>During </a:t>
            </a:r>
            <a:r>
              <a:rPr lang="en-US" sz="2000" dirty="0">
                <a:solidFill>
                  <a:schemeClr val="bg2"/>
                </a:solidFill>
                <a:latin typeface="Liberation Sans" panose="020B0604020202020204" pitchFamily="34" charset="0"/>
              </a:rPr>
              <a:t>the month of September, Lake Corporation’s employees earned wages of $60,000</a:t>
            </a:r>
            <a:r>
              <a:rPr lang="en-US" sz="2000" dirty="0" smtClean="0">
                <a:solidFill>
                  <a:schemeClr val="bg2"/>
                </a:solidFill>
                <a:latin typeface="Liberation Sans" panose="020B0604020202020204" pitchFamily="34" charset="0"/>
              </a:rPr>
              <a:t>. Withholdings </a:t>
            </a:r>
            <a:r>
              <a:rPr lang="en-US" sz="2000" dirty="0">
                <a:solidFill>
                  <a:schemeClr val="bg2"/>
                </a:solidFill>
                <a:latin typeface="Liberation Sans" panose="020B0604020202020204" pitchFamily="34" charset="0"/>
              </a:rPr>
              <a:t>related to these wages were $3,500 for Social Security (FICA), $6,500 </a:t>
            </a:r>
            <a:r>
              <a:rPr lang="en-US" sz="2000" dirty="0" smtClean="0">
                <a:solidFill>
                  <a:schemeClr val="bg2"/>
                </a:solidFill>
                <a:latin typeface="Liberation Sans" panose="020B0604020202020204" pitchFamily="34" charset="0"/>
              </a:rPr>
              <a:t>for federal </a:t>
            </a:r>
            <a:r>
              <a:rPr lang="en-US" sz="2000" dirty="0">
                <a:solidFill>
                  <a:schemeClr val="bg2"/>
                </a:solidFill>
                <a:latin typeface="Liberation Sans" panose="020B0604020202020204" pitchFamily="34" charset="0"/>
              </a:rPr>
              <a:t>income tax, and $2,000 for state income tax. Costs incurred for </a:t>
            </a:r>
            <a:r>
              <a:rPr lang="en-US" sz="2000" dirty="0" smtClean="0">
                <a:solidFill>
                  <a:schemeClr val="bg2"/>
                </a:solidFill>
                <a:latin typeface="Liberation Sans" panose="020B0604020202020204" pitchFamily="34" charset="0"/>
              </a:rPr>
              <a:t>unemployment taxes </a:t>
            </a:r>
            <a:r>
              <a:rPr lang="en-US" sz="2000" dirty="0">
                <a:solidFill>
                  <a:schemeClr val="bg2"/>
                </a:solidFill>
                <a:latin typeface="Liberation Sans" panose="020B0604020202020204" pitchFamily="34" charset="0"/>
              </a:rPr>
              <a:t>were $90 for federal and $150 for state</a:t>
            </a:r>
            <a:r>
              <a:rPr lang="en-US" sz="2000" dirty="0" smtClean="0">
                <a:solidFill>
                  <a:schemeClr val="bg2"/>
                </a:solidFill>
                <a:latin typeface="Liberation Sans" panose="020B0604020202020204" pitchFamily="34" charset="0"/>
              </a:rPr>
              <a:t>. Prepare </a:t>
            </a:r>
            <a:r>
              <a:rPr lang="en-US" sz="2000" dirty="0">
                <a:solidFill>
                  <a:schemeClr val="bg2"/>
                </a:solidFill>
                <a:latin typeface="Liberation Sans" panose="020B0604020202020204" pitchFamily="34" charset="0"/>
              </a:rPr>
              <a:t>the September 30 journal entries for </a:t>
            </a:r>
            <a:r>
              <a:rPr lang="en-US" sz="2000" b="1" dirty="0">
                <a:solidFill>
                  <a:schemeClr val="bg2"/>
                </a:solidFill>
                <a:latin typeface="Liberation Sans" panose="020B0604020202020204" pitchFamily="34" charset="0"/>
              </a:rPr>
              <a:t>(a) salaries and wages expense and </a:t>
            </a:r>
            <a:r>
              <a:rPr lang="en-US" sz="2000" b="1" dirty="0" smtClean="0">
                <a:solidFill>
                  <a:schemeClr val="bg2"/>
                </a:solidFill>
                <a:latin typeface="Liberation Sans" panose="020B0604020202020204" pitchFamily="34" charset="0"/>
              </a:rPr>
              <a:t>salaries and </a:t>
            </a:r>
            <a:r>
              <a:rPr lang="en-US" sz="2000" b="1" dirty="0">
                <a:solidFill>
                  <a:schemeClr val="bg2"/>
                </a:solidFill>
                <a:latin typeface="Liberation Sans" panose="020B0604020202020204" pitchFamily="34" charset="0"/>
              </a:rPr>
              <a:t>wages payable, assuming that all September wages will be paid in October</a:t>
            </a:r>
            <a:r>
              <a:rPr lang="en-US" sz="2000" dirty="0">
                <a:solidFill>
                  <a:schemeClr val="bg2"/>
                </a:solidFill>
                <a:latin typeface="Liberation Sans" panose="020B0604020202020204" pitchFamily="34" charset="0"/>
              </a:rPr>
              <a:t>, </a:t>
            </a:r>
            <a:r>
              <a:rPr lang="en-US" sz="2000" dirty="0" smtClean="0">
                <a:solidFill>
                  <a:schemeClr val="bg2"/>
                </a:solidFill>
                <a:latin typeface="Liberation Sans" panose="020B0604020202020204" pitchFamily="34" charset="0"/>
              </a:rPr>
              <a:t>and (</a:t>
            </a:r>
            <a:r>
              <a:rPr lang="en-US" sz="2000" dirty="0">
                <a:solidFill>
                  <a:schemeClr val="bg2"/>
                </a:solidFill>
                <a:latin typeface="Liberation Sans" panose="020B0604020202020204" pitchFamily="34" charset="0"/>
              </a:rPr>
              <a:t>b) the company’s payroll tax expense.</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Wages and Payroll Taxes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1b</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13" name="Text Box 5"/>
          <p:cNvSpPr txBox="1">
            <a:spLocks noChangeArrowheads="1"/>
          </p:cNvSpPr>
          <p:nvPr/>
        </p:nvSpPr>
        <p:spPr bwMode="auto">
          <a:xfrm>
            <a:off x="1600200" y="4419600"/>
            <a:ext cx="7239000" cy="193899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549900" algn="r"/>
              </a:tabLst>
              <a:defRPr sz="2400">
                <a:solidFill>
                  <a:schemeClr val="tx1"/>
                </a:solidFill>
                <a:latin typeface="Times New Roman" pitchFamily="18" charset="0"/>
              </a:defRPr>
            </a:lvl1pPr>
            <a:lvl2pPr marL="1028700" indent="-457200" algn="l">
              <a:tabLst>
                <a:tab pos="5549900" algn="r"/>
              </a:tabLst>
              <a:defRPr sz="2400">
                <a:solidFill>
                  <a:schemeClr val="tx1"/>
                </a:solidFill>
                <a:latin typeface="Times New Roman" pitchFamily="18" charset="0"/>
              </a:defRPr>
            </a:lvl2pPr>
            <a:lvl3pPr marL="1600200" indent="-457200" algn="l">
              <a:tabLst>
                <a:tab pos="5549900" algn="r"/>
              </a:tabLst>
              <a:defRPr sz="2400">
                <a:solidFill>
                  <a:schemeClr val="tx1"/>
                </a:solidFill>
                <a:latin typeface="Times New Roman" pitchFamily="18" charset="0"/>
              </a:defRPr>
            </a:lvl3pPr>
            <a:lvl4pPr marL="2171700" indent="-457200" algn="l">
              <a:tabLst>
                <a:tab pos="5549900" algn="r"/>
              </a:tabLst>
              <a:defRPr sz="2400">
                <a:solidFill>
                  <a:schemeClr val="tx1"/>
                </a:solidFill>
                <a:latin typeface="Times New Roman" pitchFamily="18" charset="0"/>
              </a:defRPr>
            </a:lvl4pPr>
            <a:lvl5pPr marL="2743200" indent="-457200" algn="l">
              <a:tabLst>
                <a:tab pos="55499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5499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5499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5499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549900" algn="r"/>
              </a:tabLst>
              <a:defRPr sz="2400">
                <a:solidFill>
                  <a:schemeClr val="tx1"/>
                </a:solidFill>
                <a:latin typeface="Times New Roman" pitchFamily="18" charset="0"/>
              </a:defRPr>
            </a:lvl9pPr>
          </a:lstStyle>
          <a:p>
            <a:pPr marL="463550" indent="-463550">
              <a:lnSpc>
                <a:spcPct val="120000"/>
              </a:lnSpc>
              <a:spcBef>
                <a:spcPts val="0"/>
              </a:spcBef>
              <a:tabLst>
                <a:tab pos="5549900" algn="r"/>
                <a:tab pos="6742113" algn="r"/>
              </a:tabLst>
            </a:pPr>
            <a:r>
              <a:rPr lang="en-US" altLang="en-US" sz="2000" dirty="0">
                <a:latin typeface="Liberation Sans" panose="020B0604020202020204" pitchFamily="34" charset="0"/>
                <a:cs typeface="Arial" charset="0"/>
              </a:rPr>
              <a:t>Salaries and Wages Expense	</a:t>
            </a:r>
            <a:r>
              <a:rPr lang="en-US" altLang="en-US" sz="2000" dirty="0" smtClean="0">
                <a:latin typeface="Liberation Sans" panose="020B0604020202020204" pitchFamily="34" charset="0"/>
                <a:cs typeface="Arial" charset="0"/>
              </a:rPr>
              <a:t>60,000</a:t>
            </a:r>
            <a:endParaRPr lang="en-US" altLang="en-US" sz="2000" dirty="0">
              <a:latin typeface="Liberation Sans" panose="020B0604020202020204" pitchFamily="34" charset="0"/>
              <a:cs typeface="Arial" charset="0"/>
            </a:endParaRPr>
          </a:p>
          <a:p>
            <a:pPr marL="463550" indent="-463550">
              <a:lnSpc>
                <a:spcPct val="120000"/>
              </a:lnSpc>
              <a:spcBef>
                <a:spcPts val="0"/>
              </a:spcBef>
              <a:tabLst>
                <a:tab pos="5549900" algn="r"/>
                <a:tab pos="6742113" algn="r"/>
              </a:tabLst>
            </a:pPr>
            <a:r>
              <a:rPr lang="en-US" sz="2000" dirty="0" smtClean="0">
                <a:latin typeface="Liberation Sans" panose="020B0604020202020204" pitchFamily="34" charset="0"/>
                <a:cs typeface="Arial" charset="0"/>
              </a:rPr>
              <a:t>	FICA </a:t>
            </a:r>
            <a:r>
              <a:rPr lang="en-US" sz="2000" dirty="0">
                <a:latin typeface="Liberation Sans" panose="020B0604020202020204" pitchFamily="34" charset="0"/>
                <a:cs typeface="Arial" charset="0"/>
              </a:rPr>
              <a:t>Taxes Payable </a:t>
            </a:r>
            <a:r>
              <a:rPr lang="en-US" sz="2000" dirty="0" smtClean="0">
                <a:latin typeface="Liberation Sans" panose="020B0604020202020204" pitchFamily="34" charset="0"/>
                <a:cs typeface="Arial" charset="0"/>
              </a:rPr>
              <a:t>		3,500</a:t>
            </a:r>
            <a:endParaRPr lang="en-US" sz="2000" dirty="0">
              <a:latin typeface="Liberation Sans" panose="020B0604020202020204" pitchFamily="34" charset="0"/>
              <a:cs typeface="Arial" charset="0"/>
            </a:endParaRPr>
          </a:p>
          <a:p>
            <a:pPr marL="463550" indent="-463550">
              <a:lnSpc>
                <a:spcPct val="120000"/>
              </a:lnSpc>
              <a:spcBef>
                <a:spcPts val="0"/>
              </a:spcBef>
              <a:tabLst>
                <a:tab pos="5549900" algn="r"/>
                <a:tab pos="6742113" algn="r"/>
              </a:tabLst>
            </a:pPr>
            <a:r>
              <a:rPr lang="en-US" sz="2000" dirty="0" smtClean="0">
                <a:latin typeface="Liberation Sans" panose="020B0604020202020204" pitchFamily="34" charset="0"/>
                <a:cs typeface="Arial" charset="0"/>
              </a:rPr>
              <a:t>	Federal </a:t>
            </a:r>
            <a:r>
              <a:rPr lang="en-US" sz="2000" dirty="0">
                <a:latin typeface="Liberation Sans" panose="020B0604020202020204" pitchFamily="34" charset="0"/>
                <a:cs typeface="Arial" charset="0"/>
              </a:rPr>
              <a:t>Income Taxes Payable </a:t>
            </a:r>
            <a:r>
              <a:rPr lang="en-US" sz="2000" dirty="0" smtClean="0">
                <a:latin typeface="Liberation Sans" panose="020B0604020202020204" pitchFamily="34" charset="0"/>
                <a:cs typeface="Arial" charset="0"/>
              </a:rPr>
              <a:t>		6,500</a:t>
            </a:r>
            <a:endParaRPr lang="en-US" sz="2000" dirty="0">
              <a:latin typeface="Liberation Sans" panose="020B0604020202020204" pitchFamily="34" charset="0"/>
              <a:cs typeface="Arial" charset="0"/>
            </a:endParaRPr>
          </a:p>
          <a:p>
            <a:pPr marL="463550" indent="-463550">
              <a:lnSpc>
                <a:spcPct val="120000"/>
              </a:lnSpc>
              <a:spcBef>
                <a:spcPts val="0"/>
              </a:spcBef>
              <a:tabLst>
                <a:tab pos="5549900" algn="r"/>
                <a:tab pos="6742113" algn="r"/>
              </a:tabLst>
            </a:pPr>
            <a:r>
              <a:rPr lang="en-US" sz="2000" dirty="0" smtClean="0">
                <a:latin typeface="Liberation Sans" panose="020B0604020202020204" pitchFamily="34" charset="0"/>
                <a:cs typeface="Arial" charset="0"/>
              </a:rPr>
              <a:t>	State </a:t>
            </a:r>
            <a:r>
              <a:rPr lang="en-US" sz="2000" dirty="0">
                <a:latin typeface="Liberation Sans" panose="020B0604020202020204" pitchFamily="34" charset="0"/>
                <a:cs typeface="Arial" charset="0"/>
              </a:rPr>
              <a:t>Income Taxes Payable </a:t>
            </a:r>
            <a:r>
              <a:rPr lang="en-US" sz="2000" dirty="0" smtClean="0">
                <a:latin typeface="Liberation Sans" panose="020B0604020202020204" pitchFamily="34" charset="0"/>
                <a:cs typeface="Arial" charset="0"/>
              </a:rPr>
              <a:t>		2,000</a:t>
            </a:r>
            <a:endParaRPr lang="en-US" sz="2000" dirty="0">
              <a:latin typeface="Liberation Sans" panose="020B0604020202020204" pitchFamily="34" charset="0"/>
              <a:cs typeface="Arial" charset="0"/>
            </a:endParaRPr>
          </a:p>
          <a:p>
            <a:pPr marL="463550" indent="-463550">
              <a:lnSpc>
                <a:spcPct val="120000"/>
              </a:lnSpc>
              <a:spcBef>
                <a:spcPts val="0"/>
              </a:spcBef>
              <a:tabLst>
                <a:tab pos="5549900" algn="r"/>
                <a:tab pos="6742113" algn="r"/>
              </a:tabLst>
            </a:pPr>
            <a:r>
              <a:rPr lang="en-US" sz="2000" dirty="0" smtClean="0">
                <a:latin typeface="Liberation Sans" panose="020B0604020202020204" pitchFamily="34" charset="0"/>
                <a:cs typeface="Arial" charset="0"/>
              </a:rPr>
              <a:t>	Salaries </a:t>
            </a:r>
            <a:r>
              <a:rPr lang="en-US" sz="2000" dirty="0">
                <a:latin typeface="Liberation Sans" panose="020B0604020202020204" pitchFamily="34" charset="0"/>
                <a:cs typeface="Arial" charset="0"/>
              </a:rPr>
              <a:t>and Wages Payable </a:t>
            </a:r>
            <a:r>
              <a:rPr lang="en-US" sz="2000" dirty="0" smtClean="0">
                <a:latin typeface="Liberation Sans" panose="020B0604020202020204" pitchFamily="34" charset="0"/>
                <a:cs typeface="Arial" charset="0"/>
              </a:rPr>
              <a:t>		48,000</a:t>
            </a:r>
            <a:endParaRPr lang="en-US" altLang="en-US" sz="2000" dirty="0">
              <a:latin typeface="Liberation Sans" panose="020B0604020202020204" pitchFamily="34" charset="0"/>
              <a:cs typeface="Arial" charset="0"/>
            </a:endParaRPr>
          </a:p>
        </p:txBody>
      </p:sp>
      <p:sp>
        <p:nvSpPr>
          <p:cNvPr id="14" name="Text Box 24"/>
          <p:cNvSpPr txBox="1">
            <a:spLocks noChangeArrowheads="1"/>
          </p:cNvSpPr>
          <p:nvPr/>
        </p:nvSpPr>
        <p:spPr bwMode="auto">
          <a:xfrm>
            <a:off x="457200" y="4419673"/>
            <a:ext cx="1066800"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ct val="50000"/>
              </a:spcBef>
              <a:tabLst>
                <a:tab pos="5549900" algn="r"/>
                <a:tab pos="6973888"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r>
              <a:rPr lang="en-US" altLang="en-US" dirty="0" smtClean="0"/>
              <a:t>Sep. 30</a:t>
            </a:r>
            <a:endParaRPr lang="en-US" altLang="en-US" dirty="0"/>
          </a:p>
        </p:txBody>
      </p:sp>
    </p:spTree>
    <p:extLst>
      <p:ext uri="{BB962C8B-B14F-4D97-AF65-F5344CB8AC3E}">
        <p14:creationId xmlns:p14="http://schemas.microsoft.com/office/powerpoint/2010/main" val="8631154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72612"/>
            <a:ext cx="8300112" cy="304698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20000"/>
              </a:lnSpc>
              <a:spcBef>
                <a:spcPts val="0"/>
              </a:spcBef>
            </a:pPr>
            <a:r>
              <a:rPr lang="en-US" sz="2000" dirty="0" smtClean="0">
                <a:solidFill>
                  <a:schemeClr val="bg2"/>
                </a:solidFill>
                <a:latin typeface="Liberation Sans" panose="020B0604020202020204" pitchFamily="34" charset="0"/>
              </a:rPr>
              <a:t>During </a:t>
            </a:r>
            <a:r>
              <a:rPr lang="en-US" sz="2000" dirty="0">
                <a:solidFill>
                  <a:schemeClr val="bg2"/>
                </a:solidFill>
                <a:latin typeface="Liberation Sans" panose="020B0604020202020204" pitchFamily="34" charset="0"/>
              </a:rPr>
              <a:t>the month of September, Lake Corporation’s employees earned wages of $60,000</a:t>
            </a:r>
            <a:r>
              <a:rPr lang="en-US" sz="2000" dirty="0" smtClean="0">
                <a:solidFill>
                  <a:schemeClr val="bg2"/>
                </a:solidFill>
                <a:latin typeface="Liberation Sans" panose="020B0604020202020204" pitchFamily="34" charset="0"/>
              </a:rPr>
              <a:t>. Withholdings </a:t>
            </a:r>
            <a:r>
              <a:rPr lang="en-US" sz="2000" dirty="0">
                <a:solidFill>
                  <a:schemeClr val="bg2"/>
                </a:solidFill>
                <a:latin typeface="Liberation Sans" panose="020B0604020202020204" pitchFamily="34" charset="0"/>
              </a:rPr>
              <a:t>related to these wages were $3,500 for Social Security (FICA), $6,500 for federal income tax, and $2,000 for state income tax. Costs incurred for unemployment taxes were $90 for federal and $150 for state. Prepare the September 30 journal entries for (a) salaries and wages expense and salaries and wages payable, assuming that all September wages will be paid in October, and </a:t>
            </a:r>
            <a:r>
              <a:rPr lang="en-US" sz="2000" b="1" dirty="0" smtClean="0">
                <a:solidFill>
                  <a:schemeClr val="bg2"/>
                </a:solidFill>
                <a:latin typeface="Liberation Sans" panose="020B0604020202020204" pitchFamily="34" charset="0"/>
              </a:rPr>
              <a:t>(</a:t>
            </a:r>
            <a:r>
              <a:rPr lang="en-US" sz="2000" b="1" dirty="0">
                <a:solidFill>
                  <a:schemeClr val="bg2"/>
                </a:solidFill>
                <a:latin typeface="Liberation Sans" panose="020B0604020202020204" pitchFamily="34" charset="0"/>
              </a:rPr>
              <a:t>b) the company’s payroll tax expense.</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Wages and Payroll Taxes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1b</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13" name="Text Box 5"/>
          <p:cNvSpPr txBox="1">
            <a:spLocks noChangeArrowheads="1"/>
          </p:cNvSpPr>
          <p:nvPr/>
        </p:nvSpPr>
        <p:spPr bwMode="auto">
          <a:xfrm>
            <a:off x="1676400" y="4495800"/>
            <a:ext cx="7239000" cy="180049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a:spcBef>
                <a:spcPts val="600"/>
              </a:spcBef>
            </a:pPr>
            <a:r>
              <a:rPr lang="en-US" dirty="0"/>
              <a:t>Payroll Tax Expense </a:t>
            </a:r>
            <a:r>
              <a:rPr lang="en-US" dirty="0" smtClean="0"/>
              <a:t>	3,740</a:t>
            </a:r>
            <a:endParaRPr lang="en-US" dirty="0"/>
          </a:p>
          <a:p>
            <a:pPr>
              <a:spcBef>
                <a:spcPts val="600"/>
              </a:spcBef>
            </a:pPr>
            <a:r>
              <a:rPr lang="en-US" dirty="0" smtClean="0"/>
              <a:t>	FICA </a:t>
            </a:r>
            <a:r>
              <a:rPr lang="en-US" dirty="0"/>
              <a:t>Taxes Payable </a:t>
            </a:r>
            <a:r>
              <a:rPr lang="en-US" dirty="0" smtClean="0"/>
              <a:t>		3,500</a:t>
            </a:r>
          </a:p>
          <a:p>
            <a:pPr>
              <a:spcBef>
                <a:spcPts val="600"/>
              </a:spcBef>
            </a:pPr>
            <a:r>
              <a:rPr lang="en-US" dirty="0" smtClean="0"/>
              <a:t>	Federal </a:t>
            </a:r>
            <a:r>
              <a:rPr lang="en-US" dirty="0"/>
              <a:t>Unemployment Taxes Payable </a:t>
            </a:r>
            <a:r>
              <a:rPr lang="en-US" dirty="0" smtClean="0"/>
              <a:t>		90</a:t>
            </a:r>
          </a:p>
          <a:p>
            <a:pPr>
              <a:spcBef>
                <a:spcPts val="600"/>
              </a:spcBef>
            </a:pPr>
            <a:r>
              <a:rPr lang="en-US" dirty="0" smtClean="0"/>
              <a:t>	State </a:t>
            </a:r>
            <a:r>
              <a:rPr lang="en-US" dirty="0"/>
              <a:t>Unemployment Taxes Payable </a:t>
            </a:r>
            <a:r>
              <a:rPr lang="en-US" dirty="0" smtClean="0"/>
              <a:t>		150</a:t>
            </a:r>
            <a:endParaRPr lang="en-US" altLang="en-US" dirty="0"/>
          </a:p>
        </p:txBody>
      </p:sp>
      <p:sp>
        <p:nvSpPr>
          <p:cNvPr id="14" name="Text Box 24"/>
          <p:cNvSpPr txBox="1">
            <a:spLocks noChangeArrowheads="1"/>
          </p:cNvSpPr>
          <p:nvPr/>
        </p:nvSpPr>
        <p:spPr bwMode="auto">
          <a:xfrm>
            <a:off x="457200" y="4495800"/>
            <a:ext cx="1196529" cy="44993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463550" indent="-463550" algn="l">
              <a:lnSpc>
                <a:spcPct val="120000"/>
              </a:lnSpc>
              <a:spcBef>
                <a:spcPct val="50000"/>
              </a:spcBef>
              <a:tabLst>
                <a:tab pos="5549900" algn="r"/>
                <a:tab pos="6973888"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r>
              <a:rPr lang="en-US" altLang="en-US" dirty="0" smtClean="0"/>
              <a:t>Sept. 30</a:t>
            </a:r>
            <a:endParaRPr lang="en-US" altLang="en-US" dirty="0"/>
          </a:p>
        </p:txBody>
      </p:sp>
    </p:spTree>
    <p:extLst>
      <p:ext uri="{BB962C8B-B14F-4D97-AF65-F5344CB8AC3E}">
        <p14:creationId xmlns:p14="http://schemas.microsoft.com/office/powerpoint/2010/main" val="32209043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ChangeArrowheads="1"/>
          </p:cNvSpPr>
          <p:nvPr/>
        </p:nvSpPr>
        <p:spPr bwMode="auto">
          <a:xfrm>
            <a:off x="609600" y="1609725"/>
            <a:ext cx="7772400" cy="40838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747713" indent="-512763" algn="l">
              <a:defRPr sz="2400">
                <a:solidFill>
                  <a:schemeClr val="tx1"/>
                </a:solidFill>
                <a:latin typeface="Times New Roman" pitchFamily="18" charset="0"/>
              </a:defRPr>
            </a:lvl2pPr>
            <a:lvl3pPr marL="1812925" indent="-457200" algn="l">
              <a:defRPr sz="2400">
                <a:solidFill>
                  <a:schemeClr val="tx1"/>
                </a:solidFill>
                <a:latin typeface="Times New Roman" pitchFamily="18" charset="0"/>
              </a:defRPr>
            </a:lvl3pPr>
            <a:lvl4pPr marL="2384425" indent="-457200" algn="l">
              <a:defRPr sz="2400">
                <a:solidFill>
                  <a:schemeClr val="tx1"/>
                </a:solidFill>
                <a:latin typeface="Times New Roman" pitchFamily="18" charset="0"/>
              </a:defRPr>
            </a:lvl4pPr>
            <a:lvl5pPr marL="2955925" indent="-457200" algn="l">
              <a:defRPr sz="2400">
                <a:solidFill>
                  <a:schemeClr val="tx1"/>
                </a:solidFill>
                <a:latin typeface="Times New Roman" pitchFamily="18" charset="0"/>
              </a:defRPr>
            </a:lvl5pPr>
            <a:lvl6pPr marL="3413125" indent="-457200" eaLnBrk="0" fontAlgn="base" hangingPunct="0">
              <a:spcBef>
                <a:spcPct val="0"/>
              </a:spcBef>
              <a:spcAft>
                <a:spcPct val="0"/>
              </a:spcAft>
              <a:defRPr sz="2400">
                <a:solidFill>
                  <a:schemeClr val="tx1"/>
                </a:solidFill>
                <a:latin typeface="Times New Roman" pitchFamily="18" charset="0"/>
              </a:defRPr>
            </a:lvl6pPr>
            <a:lvl7pPr marL="3870325" indent="-457200" eaLnBrk="0" fontAlgn="base" hangingPunct="0">
              <a:spcBef>
                <a:spcPct val="0"/>
              </a:spcBef>
              <a:spcAft>
                <a:spcPct val="0"/>
              </a:spcAft>
              <a:defRPr sz="2400">
                <a:solidFill>
                  <a:schemeClr val="tx1"/>
                </a:solidFill>
                <a:latin typeface="Times New Roman" pitchFamily="18" charset="0"/>
              </a:defRPr>
            </a:lvl7pPr>
            <a:lvl8pPr marL="4327525" indent="-457200" eaLnBrk="0" fontAlgn="base" hangingPunct="0">
              <a:spcBef>
                <a:spcPct val="0"/>
              </a:spcBef>
              <a:spcAft>
                <a:spcPct val="0"/>
              </a:spcAft>
              <a:defRPr sz="2400">
                <a:solidFill>
                  <a:schemeClr val="tx1"/>
                </a:solidFill>
                <a:latin typeface="Times New Roman" pitchFamily="18" charset="0"/>
              </a:defRPr>
            </a:lvl8pPr>
            <a:lvl9pPr marL="4784725"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pPr>
            <a:r>
              <a:rPr lang="en-US" altLang="en-US" sz="2300" b="1" dirty="0">
                <a:solidFill>
                  <a:schemeClr val="tx2">
                    <a:lumMod val="50000"/>
                  </a:schemeClr>
                </a:solidFill>
                <a:latin typeface="Liberation Sans" panose="020B0604020202020204" pitchFamily="34" charset="0"/>
              </a:rPr>
              <a:t>Bonds</a:t>
            </a:r>
            <a:r>
              <a:rPr lang="en-US" altLang="en-US" sz="2300" b="1" dirty="0">
                <a:latin typeface="Liberation Sans" panose="020B0604020202020204" pitchFamily="34" charset="0"/>
              </a:rPr>
              <a:t> </a:t>
            </a:r>
            <a:r>
              <a:rPr lang="en-US" altLang="en-US" sz="2300" dirty="0">
                <a:latin typeface="Liberation Sans" panose="020B0604020202020204" pitchFamily="34" charset="0"/>
              </a:rPr>
              <a:t>are a form of </a:t>
            </a:r>
            <a:r>
              <a:rPr lang="en-US" altLang="en-US" sz="2300" b="1" dirty="0">
                <a:latin typeface="Liberation Sans" panose="020B0604020202020204" pitchFamily="34" charset="0"/>
              </a:rPr>
              <a:t>interest-bearing notes payable</a:t>
            </a:r>
            <a:r>
              <a:rPr lang="en-US" altLang="en-US" sz="2300" dirty="0">
                <a:latin typeface="Liberation Sans" panose="020B0604020202020204" pitchFamily="34" charset="0"/>
              </a:rPr>
              <a:t> issued by corporations, universities, and governmental agencies.</a:t>
            </a:r>
          </a:p>
          <a:p>
            <a:pPr>
              <a:lnSpc>
                <a:spcPct val="125000"/>
              </a:lnSpc>
              <a:spcBef>
                <a:spcPts val="1200"/>
              </a:spcBef>
            </a:pPr>
            <a:r>
              <a:rPr lang="en-US" altLang="en-US" sz="2300" dirty="0">
                <a:latin typeface="Liberation Sans" panose="020B0604020202020204" pitchFamily="34" charset="0"/>
              </a:rPr>
              <a:t>Sold in small denominations (usually $1,000 or multiples of $1,000).</a:t>
            </a:r>
          </a:p>
          <a:p>
            <a:pPr>
              <a:lnSpc>
                <a:spcPct val="125000"/>
              </a:lnSpc>
              <a:spcBef>
                <a:spcPts val="1200"/>
              </a:spcBef>
            </a:pPr>
            <a:r>
              <a:rPr lang="en-US" altLang="en-US" sz="2300" dirty="0">
                <a:latin typeface="Liberation Sans" panose="020B0604020202020204" pitchFamily="34" charset="0"/>
              </a:rPr>
              <a:t>When a corporation issues bonds, it is borrowing money. The person who buys the bonds (the bondholder) is investing in bonds.</a:t>
            </a:r>
          </a:p>
        </p:txBody>
      </p:sp>
      <p:sp>
        <p:nvSpPr>
          <p:cNvPr id="6" name="Isosceles Triangle 5"/>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7" name="TextBox 6"/>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8" name="Rounded Rectangle 7"/>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Describe the major characteristics of bonds.</a:t>
            </a:r>
            <a:endParaRPr lang="en-US"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9" name="TextBox 8"/>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0" name="Straight Connector 9"/>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57200" y="1219200"/>
            <a:ext cx="5334000" cy="1173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5000"/>
              </a:lnSpc>
              <a:spcBef>
                <a:spcPct val="40000"/>
              </a:spcBef>
            </a:pPr>
            <a:r>
              <a:rPr lang="en-US" altLang="en-US" sz="2600" b="1" dirty="0">
                <a:solidFill>
                  <a:srgbClr val="800000"/>
                </a:solidFill>
                <a:latin typeface="Liberation Sans"/>
              </a:rPr>
              <a:t>Bonds</a:t>
            </a:r>
            <a:r>
              <a:rPr lang="en-US" altLang="en-US" sz="2600" b="1" dirty="0">
                <a:solidFill>
                  <a:srgbClr val="00FFFF"/>
                </a:solidFill>
                <a:latin typeface="Liberation Sans"/>
              </a:rPr>
              <a:t> </a:t>
            </a:r>
            <a:r>
              <a:rPr lang="en-US" altLang="en-US" sz="2600" dirty="0">
                <a:solidFill>
                  <a:srgbClr val="000000"/>
                </a:solidFill>
                <a:latin typeface="Liberation Sans"/>
              </a:rPr>
              <a:t>are:</a:t>
            </a:r>
          </a:p>
          <a:p>
            <a:pPr algn="l">
              <a:lnSpc>
                <a:spcPct val="115000"/>
              </a:lnSpc>
              <a:spcBef>
                <a:spcPct val="40000"/>
              </a:spcBef>
            </a:pPr>
            <a:r>
              <a:rPr lang="en-US" altLang="en-US" sz="2600" dirty="0">
                <a:solidFill>
                  <a:srgbClr val="000000"/>
                </a:solidFill>
                <a:latin typeface="Liberation Sans"/>
              </a:rPr>
              <a:t>Like “</a:t>
            </a:r>
            <a:r>
              <a:rPr lang="en-US" altLang="en-US" sz="2600" dirty="0" err="1">
                <a:solidFill>
                  <a:srgbClr val="000000"/>
                </a:solidFill>
                <a:latin typeface="Liberation Sans"/>
              </a:rPr>
              <a:t>crowdfunding</a:t>
            </a:r>
            <a:r>
              <a:rPr lang="en-US" altLang="en-US" sz="2600" dirty="0">
                <a:solidFill>
                  <a:srgbClr val="000000"/>
                </a:solidFill>
                <a:latin typeface="Liberation Sans"/>
              </a:rPr>
              <a:t>”</a:t>
            </a:r>
          </a:p>
        </p:txBody>
      </p:sp>
      <p:sp>
        <p:nvSpPr>
          <p:cNvPr id="935939" name="Rectangle 3"/>
          <p:cNvSpPr>
            <a:spLocks noGrp="1" noChangeArrowheads="1"/>
          </p:cNvSpPr>
          <p:nvPr>
            <p:ph type="title"/>
          </p:nvPr>
        </p:nvSpPr>
        <p:spPr bwMode="auto">
          <a:xfrm>
            <a:off x="457200" y="457200"/>
            <a:ext cx="8229600" cy="560388"/>
          </a:xfrm>
          <a:solidFill>
            <a:srgbClr val="003399"/>
          </a:solidFill>
          <a:ln w="12700">
            <a:solidFill>
              <a:schemeClr val="tx1"/>
            </a:solidFill>
            <a:miter lim="800000"/>
            <a:headEnd/>
            <a:tailEnd/>
          </a:ln>
          <a:effectLst>
            <a:outerShdw dist="107763" dir="2700000" algn="ctr" rotWithShape="0">
              <a:schemeClr val="bg2"/>
            </a:outerShdw>
          </a:effectLst>
        </p:spPr>
        <p:txBody>
          <a:bodyPr vert="horz" wrap="square" lIns="90488" tIns="44450" rIns="90488" bIns="44450" numCol="1" anchor="t" anchorCtr="0" compatLnSpc="1">
            <a:prstTxWarp prst="textNoShape">
              <a:avLst/>
            </a:prstTxWarp>
          </a:bodyPr>
          <a:lstStyle/>
          <a:p>
            <a:pPr marL="109538" algn="l">
              <a:defRPr/>
            </a:pPr>
            <a:r>
              <a:rPr lang="en-US" altLang="en-US" u="sng" dirty="0" smtClean="0">
                <a:solidFill>
                  <a:schemeClr val="tx2">
                    <a:lumMod val="75000"/>
                  </a:schemeClr>
                </a:solidFill>
                <a:effectLst/>
                <a:latin typeface="Liberation Sans"/>
              </a:rPr>
              <a:t>Bond Basics</a:t>
            </a:r>
          </a:p>
        </p:txBody>
      </p:sp>
      <p:sp>
        <p:nvSpPr>
          <p:cNvPr id="935940" name="Text Box 4"/>
          <p:cNvSpPr txBox="1">
            <a:spLocks noChangeArrowheads="1"/>
          </p:cNvSpPr>
          <p:nvPr/>
        </p:nvSpPr>
        <p:spPr bwMode="auto">
          <a:xfrm>
            <a:off x="1905000" y="6369050"/>
            <a:ext cx="7086600" cy="33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lgn="l">
              <a:defRPr sz="2400">
                <a:solidFill>
                  <a:schemeClr val="tx1"/>
                </a:solidFill>
                <a:latin typeface="Times New Roman" pitchFamily="18" charset="0"/>
              </a:defRPr>
            </a:lvl1pPr>
            <a:lvl2pPr marL="1263650" indent="-457200" algn="l">
              <a:defRPr sz="2400">
                <a:solidFill>
                  <a:schemeClr val="tx1"/>
                </a:solidFill>
                <a:latin typeface="Times New Roman" pitchFamily="18" charset="0"/>
              </a:defRPr>
            </a:lvl2pPr>
            <a:lvl3pPr marL="1835150" indent="-457200" algn="l">
              <a:defRPr sz="2400">
                <a:solidFill>
                  <a:schemeClr val="tx1"/>
                </a:solidFill>
                <a:latin typeface="Times New Roman" pitchFamily="18" charset="0"/>
              </a:defRPr>
            </a:lvl3pPr>
            <a:lvl4pPr marL="2406650" indent="-457200" algn="l">
              <a:defRPr sz="2400">
                <a:solidFill>
                  <a:schemeClr val="tx1"/>
                </a:solidFill>
                <a:latin typeface="Times New Roman" pitchFamily="18" charset="0"/>
              </a:defRPr>
            </a:lvl4pPr>
            <a:lvl5pPr marL="2978150" indent="-457200" algn="l">
              <a:defRPr sz="2400">
                <a:solidFill>
                  <a:schemeClr val="tx1"/>
                </a:solidFill>
                <a:latin typeface="Times New Roman" pitchFamily="18" charset="0"/>
              </a:defRPr>
            </a:lvl5pPr>
            <a:lvl6pPr marL="3435350" indent="-457200" eaLnBrk="0" fontAlgn="base" hangingPunct="0">
              <a:spcBef>
                <a:spcPct val="0"/>
              </a:spcBef>
              <a:spcAft>
                <a:spcPct val="0"/>
              </a:spcAft>
              <a:defRPr sz="2400">
                <a:solidFill>
                  <a:schemeClr val="tx1"/>
                </a:solidFill>
                <a:latin typeface="Times New Roman" pitchFamily="18" charset="0"/>
              </a:defRPr>
            </a:lvl6pPr>
            <a:lvl7pPr marL="3892550" indent="-457200" eaLnBrk="0" fontAlgn="base" hangingPunct="0">
              <a:spcBef>
                <a:spcPct val="0"/>
              </a:spcBef>
              <a:spcAft>
                <a:spcPct val="0"/>
              </a:spcAft>
              <a:defRPr sz="2400">
                <a:solidFill>
                  <a:schemeClr val="tx1"/>
                </a:solidFill>
                <a:latin typeface="Times New Roman" pitchFamily="18" charset="0"/>
              </a:defRPr>
            </a:lvl7pPr>
            <a:lvl8pPr marL="4349750" indent="-457200" eaLnBrk="0" fontAlgn="base" hangingPunct="0">
              <a:spcBef>
                <a:spcPct val="0"/>
              </a:spcBef>
              <a:spcAft>
                <a:spcPct val="0"/>
              </a:spcAft>
              <a:defRPr sz="2400">
                <a:solidFill>
                  <a:schemeClr val="tx1"/>
                </a:solidFill>
                <a:latin typeface="Times New Roman" pitchFamily="18" charset="0"/>
              </a:defRPr>
            </a:lvl8pPr>
            <a:lvl9pPr marL="4806950" indent="-4572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r>
              <a:rPr lang="en-US" altLang="en-US" sz="1600" b="1" i="1" smtClean="0">
                <a:solidFill>
                  <a:schemeClr val="bg2"/>
                </a:solidFill>
                <a:effectLst>
                  <a:outerShdw blurRad="38100" dist="38100" dir="2700000" algn="tl">
                    <a:srgbClr val="C0C0C0"/>
                  </a:outerShdw>
                </a:effectLst>
                <a:latin typeface="Comic Sans MS" pitchFamily="66" charset="0"/>
              </a:rPr>
              <a:t>LO 1  Explain why bonds are issued.</a:t>
            </a:r>
          </a:p>
        </p:txBody>
      </p:sp>
      <p:sp>
        <p:nvSpPr>
          <p:cNvPr id="8197" name="AutoShape 6" descr="Image result for crowd fundin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8198" name="Rectangle 2"/>
          <p:cNvSpPr>
            <a:spLocks noChangeArrowheads="1"/>
          </p:cNvSpPr>
          <p:nvPr/>
        </p:nvSpPr>
        <p:spPr bwMode="auto">
          <a:xfrm>
            <a:off x="427038" y="3429000"/>
            <a:ext cx="85344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747713" indent="-512763">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lvl="1" algn="l">
              <a:buFontTx/>
              <a:buChar char="•"/>
            </a:pPr>
            <a:r>
              <a:rPr lang="en-US" altLang="en-US" sz="2600" dirty="0">
                <a:latin typeface="Liberation Sans"/>
              </a:rPr>
              <a:t>interest-bearing notes payable</a:t>
            </a:r>
          </a:p>
          <a:p>
            <a:pPr lvl="1" algn="l">
              <a:buFontTx/>
              <a:buChar char="•"/>
            </a:pPr>
            <a:r>
              <a:rPr lang="en-US" altLang="en-US" sz="2600" dirty="0">
                <a:latin typeface="Liberation Sans"/>
              </a:rPr>
              <a:t>issued by corporations, universities, and governmental agencies </a:t>
            </a:r>
          </a:p>
          <a:p>
            <a:pPr lvl="1" algn="l">
              <a:buFontTx/>
              <a:buChar char="•"/>
            </a:pPr>
            <a:r>
              <a:rPr lang="en-US" altLang="en-US" sz="2600" dirty="0">
                <a:latin typeface="Liberation Sans"/>
              </a:rPr>
              <a:t>like common stock, they can be sold in “small” 	denominations (usually a thousand dollars)</a:t>
            </a:r>
          </a:p>
          <a:p>
            <a:pPr lvl="1" algn="l">
              <a:buFontTx/>
              <a:buChar char="•"/>
            </a:pPr>
            <a:r>
              <a:rPr lang="en-US" altLang="en-US" sz="2600" dirty="0">
                <a:latin typeface="Liberation Sans"/>
              </a:rPr>
              <a:t>Attractive to many investors</a:t>
            </a:r>
          </a:p>
        </p:txBody>
      </p:sp>
      <p:sp>
        <p:nvSpPr>
          <p:cNvPr id="8199" name="AutoShape 10" descr="data:image/png;base64,iVBORw0KGgoAAAANSUhEUgAAASwAAACoCAMAAABt9SM9AAABg1BMVEUOeJACtaBw4c31qE7/01wOdY8Ad5EAuKEAdZMAdpIymaJBzNcAtaEOdI/+1VwJc4wNepBE0twFq503q7RQ0b48vcd05tD5qkz/q0gymKBv4c4gkqUMhJP/11kLj5YYhpsuqbj/0lQInpopobIMg5MqytsvrLsJmJj/p0YErp4HpZwLjZXcrWTl0XAAtqcilaj/fgCtlmrtdTbjpFRYxLtNt7NErK1h0MPspFHxkEM8foiBjHi2mGfHkmHUoFvbolfEm2LwhT5IgIeWkHLznkngwWT5lCCziWhchIL7wEvF2pdyiH2p3KXozGC1onHZumdMiofUmFyc3a+F4L+Md3SfrnZBs5bX14CjgW5/gHyPjXvXy3PloFWkmXW+m2Jdj4TJsWtmgoposop+sIbNq2OusXOthmvO14Z3zqRraX2Bc3aUpXmDnn27p26/t2+JsH+WzaFzwYyzx5j8t01QvpSwyoL8pjOMkXSN1rdY0rfhs1nM2pDCxIyJw6iLxIZ1fX78hw32aCrAAAAc20lEQVR4nO1diX/TSLKW7ehKJEv2OJZGtuPY8YuPQILjHMYJSYYMEJMYBgIEAmHyOIYddhhmlx3YfbPvLX/6q9bZrcuO8UFg6ge5LKlLX1dXV1dXVVPUn3TOiWHGzcH5IWb/6p9o9Uqyss2Nm4fzQsyeqsh/ilZvxO8q6pc4DhlRHPxD+bqi7g8BLEmkB//QHgmmLDqzniwNnANuU1GO+cE+E7CX1lLFwT70DM3nJ0VRi7ICLWZLA30y91RRdgcLFj2ZFzPpVKQsMgsDfXCPJKfTK/l0VGDlGssO9MnczqDBotfS6clVACspC2xtCJqjGwFQ6VUAK1JkI6w8yCcPHiwRGI2uILCSbCQ5BrBgCCISIkIkIgy0/SFI1iSApUVTAvDKFseg5sWVtAEW0GDbH4LOYvSOTSFm2exAn9wb0RkbrAG3D7OhejxY00EfhwZY1TGMQninFQ1IACoOdnGC7KyNAUsWhXhNIWaz4zC2+B8f37x7GGUf/O33xz/2+Wr+3oUQo7RfCPn7Rwd3D//F/uNvr34dx0qK+59CIZeDf7lC+3/6Ey1mf8/v7fkTRd3zf6Pd/l6UabWBWcRrbqL9YcD2bi8k7jcryjsgtdLY7w8svq62fN4+cG3I7ah9tQOrsjeKzqyqVi6MQbLESU07/O3v/77/9vkDQVjoS2vy++qWD8z8huoLFuN/eXdi0Mz9z78jZp9FhKQ8aq0lrqHpxVTwMB+W/dGiLfJ/CuOrnAAUpeVzNddUN/ylIrwZhllPRy0FD/OhMPjlbCiJ3+h2g2VnAVozbgZoWqSyM+UiULm8UBL9lvzcpurj5mP21JjPkgAETvHBihbp0kLZaGcmS4lexMR1k9mUyaww0AVHNzJtLCRbZvtgaxFMivJCscriVC3Cm7iew7RUH1XOXFVjPqhwDbXu1s3QH8Wkq5kFVzOGjYV4tcAara0laRZWd59ZDAj4BdlahGUjJLGsUMy65AtUto8aailNH3lDg5PAkBazRcGnmUgN9yxIkxZW0b88sMZBcXRoOX0VLSiRRZMBTG3RC+5XsN6kukDABULkMyHKMZ/ByW2pm/hfaXqhGtQKAZbdsQftU8FCa7BOpTDKW1gdFApK5a3FAKYJuJr/ayC4svorm5CBaHnGFsXEdjxgoRFrNqDfymWDoIpEktjd0prF7FGhXWlasjUy14O5hAaaKBy9rFRMBghHUYm1BgXrHihsDV5XrGUtDGIesLjmpvdvdbVuYJCFF6WpGiuQT3XaIcXGlqtC/PcLlQtWz45q1WML1t1CXFu8oDy32MZESywj5qs1mAnLxVqV0GCssMDVWLNvYUL0rAO5La+08THFeLyYhF5ZEPDnkQ0RCskRrFeFP1KRStO6b0QuQGkVBwt5syymy3hvJcsw+4m69SOiSQsfNWyStVwVjOxV8dyOx0MD6t38WxZurRLjmmyonMTvE22NdQRgCTavA/ZXBpLTfrRQOFjE+CZ8gK55j+ayNXI8mn3LnXhUPLfpMT65LdOaEEltyNaynKshnAl6Mo0Nw5SADd2R+AAdGyuq/VGYeIah1cWvJZYIuCzHPaOcuOSIP3EbX6DarMFKPKImh48mccXmNdqJX1zEwBqJrWXbDYZsV547aHX12IKuwd7UNPr5jZhrHDIf3LLG7zaMa+gZDKzuS1LbbgBeD3PthjMMR2M9iE77sOA6qlSeOQx07S2YxbBxaJkPDbcgefQJ1zQvoYsOWDWq20hinFGA0JqoYGiRGnZIlMfb17RfKzGst7prTdFRzha0zN7TLs4E5qplePncHkL2XGgw+69m5aXD7AjmQ0dlGhwsNirPnd5a6NZbNKa2bGi5eheQefsCGRvGya6i4agsoLSWelBRsEE8fMkSnc7SbhZeaYtvKvd7F206iRlcznzQuhp+G2OP0yx2e3e0MJWhdQqHKSFmWdC9DYNPJcd81+2stNCw1zuRHuZjulRORizrvqsc2mRhZS862Uiy3N0txWBD4KhwlHpWqWBKa/h7YuI6xsDFwkRMUbCFR/eRAXaQXDbsb68PrPvNxmTICmU5yKGIk4xN3IeFwkSlcoop2LM3f1bicLCiRwVl+wFmDiR7cvvS9AyCy49bhudM4nk/Tx8CixVmekEKOpaYjO522rE3hOkyZA0v5XGVCRNMvIEbehHB30rkOdeb0xSKkHCDxXCc/ONfXz6+dm17a6e+uye7b9PBYotukwEA9mNWnFwnmD1s38fXGxFhuMaD+E2amAuRp9S9+PfpL2Z/e1d2vbeYFVxg8Vzrr9fiuVw8Hs/B4FYUVdnebXGEdY90VtbVAM/t73hdOtCxK25eUySvsKwc4t6FuOZqHnMrOxz49JfcVJW6TC5qaKqKa1ie++UaADWhUzxmEAC2tc/j92WrLrFiuP2G6reRQa97mHWDBTQ8M77kad7esMDR8k7JjLyjqrEPXKChDlB1LKQwsBBeamMfu8/9bK61BU/e8woW7e1YP7CG5wS0wEr7g2XN6n69xe03VbVxNUD/c62LGFQEWAiurVbAfTxVVxV1k/HZY7YcSbjeSHmZHR5YMAyBoitrmsOCY7ZUZ2oC8lf6q02eOlFUte43xTHcXwmoXGCh0fjBFy29B7aCemAdMautrTq82mCxbG1G3xQa4jCEuXhyMiuJkji5okXTOnLGBlSkWlwQ9R28hUCdycmbqtr0jhie/zU3MREGViym7nhjSHj5qapu77nHtsNsZvLbvChK1NqKwWs6ZXq5wZ4V9V3NIZulkqTzRouinJlcW1tdLZfLMwtZ2drbDDOAGK616RUuXu64sfKCFVO2KbeHcD+mbu9zIVEejGTyJKJOBmbXdGZLtl+yN2ttIMTQtCRJIZvzPrcguJrEuAGs4m6sfMCKKQ0ioIPhN7tA5WpZos/I62dADCfX1RNHuBjGBys/sEC2sJHI7cW2ggfgl0MMR51s2Z5Q7rFnDAaAFVMcy5Op71z9CqDSiectI5K772AVj9s/+IIVU3dNtJi91tcCFSLzVfkfMKzeXzd/ar9v+4IVs6O2vsrkTQ5XWJcuvdd/a1+6FACW0vgS0xDBpOaRk6XLZWCMTrglKx5/d+mS/zAE0eoaD4pcPLzMnCNQmb2YEmvsnOzL/l4p6zIGnwjb7XZ8Ij7xrv3+0nUA6/vLlxE8l78HwuAKbZbnmL0Pm9sggk/HEGTbJzGtpqr7WNTG5kbL45SyyCVYgBFI1cfraDjGvlu+vHw5dnl5+bvl5cu4jg9AAYCi9k62FL1dJfCyz5EYZmMb2EZqRlUa9T3O13rkOri18BEwAnU1EQeVFf9u+bvY8uXvl5djseVlXLJ8tRYg1fqwFdNbBKRi9dY5wopCPhd542lTMfhXlZ0Nr9eT/5EwsRBG103ACoDQ98sxJFQ6YJhoeaIqGRh79QZqCIlUbOtkL1CUP2MCVdvaP9lqqqru9dzadQ1I7ldMZekY6YC9B/3+flkfhUioLpNgKUT0H0Jqf9NqYXvz+Kq3T84NMWhykkHpboGQgQYjvMQc4cF6f+mjMQqvg+66risqXajQgCTIAQuWTvs78Fgltv30ZL+F5sHzCpRDDI8gu7q/C5ht11s+BumEgRESqjjS7x91hL4zVNZlAissnWBjp9nYqW/stZiAvaDzSwzCjKdaVjoA94sLrI/XP166dP3jR/QDQATjUJ8LSQUfc+IE5asyQon5gs15+824l4S7of3x4/v4+48f2/DDO5gNkWxd1vU8obNiSp3zPOrLJ+6xy5UMC+m49SXAgkdg9Ze+8zmQlO8SehdMnJ8jywIuBKz+14fS6ILfPSSKKP4J7U/05X7k+wMr1uxr9InA5XoqUhqlKxkjaW1VplCpAkYu9rUPHoxVOFh9NMXkV9bEtXQqUuOytXEklOfTaS2DimBkBbafUCdmhGCJq+n0ql4EI8uy46jrgMJ51tG+YdIJPD4LBQ/DeC6n6AvLgQ1DFHeQXo+mIlVhZOkCJAOas8naT5h0oILPXbu1+/Cn7QC0+lLwTDbtbLKOIvDWTWaUiBAQC2KTboziZBqVbtPBxmr35Fq8+eThQ3+07G0LhngqH27CGz1rFMEYaWamRbItWSGZoTwDy5z65s7W1naj2YSX3X76wfiEe+m3rzOROznNgZ2lqFf80VLMtB5mr77VgCuajcb21tZO/WRjTw7exTDCRHSwxjEK4W1XUd7xIlBwEQy+HlMtam7Vj/davCVZ/C++YMWPc4aCV+81/cBS9837QbJgvXmy01DsFrb9cvmNizkUhp6qCotCaRy+LpCM+NHNg//7/VUn9zIILWZ3C7r9af3D/lWKI70CTMkFlr4VFj89NcFSrlzRvYcu+VJxKda9Gnxrb+MEye7WU780dP06uZO7+Adi9nEu98M4imBsvWvrZTAm2u+ClyC8qVB8NIpLw+dun07kJuJvbsdNsO7cUGJK88odAi6/OpNIKxrtBApWS303gZgFXgdduaUnEtf+vV2pVJSKsn2/3M8ShHTBdx7dOn0E6ooAS7ny+sqN100Mrf7KH9HM/542K4hiL96OuFCB3v5KGrTA4T8fsKAH2FofDBDjMP6fTi6X2z3N3X5jgXXjjnLloaoozde4ZPVT70PKoljhKGJ2EZgddpSyh6xaCWZMaV9mMeZXzumqaiL3qIMp+NiT16qjvEjD4SxEZw1WrQDcUaPl5FlYOcd9yBbmK82dXNO/dx7ljjsGWM175nyoPPnJBquf+qWM7I78O0NqxwDICVt2imD0YRg7dqkxCeqgXTvJIbCUh3fuGJYWJll9ObPsnBAntHuUJUMYO3NB+8OOw+8j2RF3wz8ycOsc546vIaP0iSVYMcXRWf0IllOE4vCVnXY7wsW001cHBeWtlTbQBwOYaN0+1oNwc8cTE6DrY0ir39M1lnLvjvIJGgs6VjOxOmpvW4mkI8jbMYn+1kn/L1QqLxb71gR8y9Fatx+hSPj46Ztc59G1J2Av3LiC9k2fvMbUe6CFHkxWyqGWjhfaFTs3cgTJhmb765ZcFwp3Hyh23m8PouVmEVsg5jrHu7fjuRzMhrd//vkOzIaKGrvz8J5jZWF7FQGP85KtMbSbhc6/7ttpt6MSLTuX1SiC8fLULofT1QcpF11eXUbGotlynVvHj45/fnR8q9O8ce/1z/de3/vpCW6Qumwsmq51VdT2tK0dFW6mIi9eWmH7Iyp0ZOfSAliFqFFszKCuC3qZdSfMk2Y8Ksp3C6XwxBR1+4YeEYOtCl2ZA6hsSFewbLMBVMZRCuN1ROYD46Syxguv8KS0rg5TmfWUYnA7TOO3bxmmw407riU06SIV5VoPZYqdDB7Us3/Bc3dG4qqx1bvBwEu8CIZLEchu0sv5gEWGXcZ5PDXHBlhuDw2xAKbpsv6okqcJklks7xZVOcIrdkSGiJHTPpaeCaZD5YUQ0Fv0DOshU1/gKYNu93LcAosULKWJYSVa9aC8Lbj6C8v71Y7aWKGA0YxDrAgHQqtSwWRLcIEVCSB8LLpFC1laaLnjAgsTLH0EBj2ZAIusq6A9ruDJ9yMoRmP6/s3O0rRnBAO4FR8CFpBTx40nJSu3q4PVdHuVbY0lzoQ8lgRLWiWYTZ2qF5yeHYEVj3WWdnhwV1t8gZUqIFgNB4utWsC6IkRgOkTLne2fCLAUu6JWSEU2D1i4yrp7kE5FlApWKmDoWOGdBXbekbZ4ihfBKPYOVtm6jgzU0n2lccNPio9CZ1VYPANY2BjsFO66imAMP/QB0+/Igj94ruBaE9fwYWCxyZJzJani46enCCzMiRUjdwvFUjLkwQRYMgYWWPB/eaNg5VVGoOGJIhg30doQUwOEHggGCzNNmZZ7HMZvv0FgkWaWMQotC56sYhcCFlbXQYt20NoQq24y/BWPROO1EsDQcrwOiKpYPTZ6oZp0k8GlU5iBq7fcYcv+YKGqwrwdYklbY9HTQBUTF0bEJ0Mt+qp9AStfBYpgyJFe4lqUIO3VS6KuRCSCuWxpkSZJlFldsztmw9MNzr0phkx4D1jmBljDdjuIJaTnWcrTBNZZFFnYQTt8/JxgltAFgydvrQRPXQc2GXK/DGYphia3aTioyLhlP7CMGGVmD3PSiOVIaPQOPRl1MespgjFUb7zkrSvhresQtnchgzXqdD23aRaW5i7Gw8Gydgu5eszxPCDbNBgsJu/l1VvXYXh6C7dHg8EKm5Jl3OfA1a10Ce42DtapV2fZLlKugaEFij4YLNweDQZriJ4acyZO44UlsNnFXPoJ3R+ECLA6sSAgci18TAc7r4Jpqc3edg7N+tPpgCIYJrNDXPPQ2XUtqq1MyqtOIQ7L8ccKRWqhVoUJqrcdX+7EKQVPgJV7EwIWxW30ipa4Bryur+YzKzZg9lYYm1yQyzUU2NYPDD0SI9IMqoIv0pOrK+t6aQm00heqtXKWpvV6+Z6a7/7E7WIHPhLRR7kTrwWPOZS5p+p2j7IlMpIoMowoT66u6zU7UjqzydpMCcXj6v/PjkEfRCM+ZDmfLZVk3Ug42+0gIHbskMtdmjvuoDj4Jw8DIhyYhrp1xngHCZ1sKOfzwKuMSmKMqbZDn4HS/J6qYrsPhFWae+R10eCJc0xLUfvZxGfOaUYGvC+5t8zHHaUV/0/c4/wjPMr8vmpPDV8BMU2lQUz6eHmHziPTU4oJFhlnBHMDNoa/cAIdHXNtlzrbFvHbVqzDE1tjuaO54QFfy3HA6ORjd8wC/4NVQSt369QYhlg4iCfCgd/pS22dQ+K2mle9py78aKKFJsOJHAo0emhk0iuKz4Fi/KbvwVlfILV85iWJ//bxRZ3+G325APTogk4vsozkfQYXFGv7FZA8nZj6L4Os7/YPU4lpnyXg1yFXfiRNT4XStI9sfa1EZxLhYCUy56mg2pAp/00XGsvZoJ8pyZNdaCzJSZ8pMZlwrDJfrzr3ITofhtUYciI+Z5JDp0M/0+Hrpa/EdBhI5j+d72Y65AfRDDPuiq5r5e7XdCW6q+mQH0QrmbX+DiUeBKH93/U0mxQ/vQbv0E0HtFWdT6fYGVrsIR588ESva5MyqusgLwjVT2Rg2KYDPRldl/UiGGJtJMdeuamUjqa/QWDN9BA13I2YUhhW2U81s6TVdHp9NZqKJIvsKPN2HAbSKDIlqp+vyPbXWTjE0nyAkk/MSwG39E56hLcWTQlVgTwNdVRkBmrp+5b9tE/LeHgQRc9NB9Ac3hPZvg40MQMfjLoOI8txwsjcH9fb7yOGTlzwRBZ/O/mth+CPuGCho2T6mdKMeEVjR3os9oOoafowjAhnj65Ap/V6+jjrq6/I+2a8ORo9tZdBiXQILKE8DvOBkd8eRlERDOEfb8+41UJTZb94H8aHXBO9cfxVpHzW+Z//4eBQL4LB/u2XsRTBuJ3L5ToXL3biudztM2y10GKp+MkHq0WKpbNswjOtQq4QvwjM5nKFcdR14OqVd+/aQO+UiicRMJDkbLnKdj+yL0hSnXPi0YnIZ5gam6rOa/udWukjdfhTiZbX//n30wvb2xfevH1Q63WKomu+h0G6idkPeqGzHQZpkTip/fZvxOyLl88jo1dadN7IRtEW9YRDoVeXk4in3QRKBu8+LNkm/JjRng0WVCwA8YryDQVh5IYWnXcHs/WartDTCbRcYEmCsx1ga96zRgazjbiQHUN5opV7C46k5aQjGcEhirz7ZGnnAVgySrI3E0Kyo+HtyL/iKNFyCoY4RTB6EW4ioStEv8tK0DB0NDyiXuxTxj5r1AntHmXJEKdWgdaxT87sygAtZsmkm8ArmZYaPNHhT2CT2a4WhFOEAjs5s8cg4UEQbTffKSgNK8/KVSpBJLxcNE0vkFCFjEJmLxgsuhYhKLlAhj26nWtOrYCDeFt5M/KBaJ/7rXUK8YYas96enJOrxQVZNLJFRFFeKOK5SSzgFjIlMPshMTIluDWJocUKREPZYpW43DpKGqWwXYvZabcjK5PIYO1HF5tOFQ6cx6J+kF+tViwWa0mBZXGohCxXDNNxoWCJSbbGZQnooaFkUW+oigLccamxtbv2h3mOdFe5HijR3+BFMIRnz2ymseVLyba0WXe2G4sqYYi1EFsDwAoxs7MAM017UjSdfHVcZh2NpRfBeP7AvnwQUHQnTGMWCodYXQnMBykmIwGEdDK6Iqxjw8EybnXPFjg5fGD1mG4WOkQRjJG4tbAMIu1ioYNnG9qKICgvk7Wg6tJEOFhWIwBXQDM2EHY9KL1nf8cz6EZimWLnI6PKQQ3sgHJnLyAL+tw7Tqo9+grCZkOMkP+i6tOMULQXnXhG+UGhTVTsGIWKJ/J+D+NKLOI7DulsOUmUv0iWS71vmTV6dKPQqBmiFEZST4yxiDjP/aBdOXXQGsk4xJK00SZAQ7mADUTiRdB5tjNlRDNZ+WxJIGfyj4G9YDazUCITY+y5yGD2NyJHegTraQbLO0Yr+YhTP8vH6WJl4w6bq4B2RFcRjLeVpgPWCIpCYSd/awcXb2qLb/C6DuPYOQkhXGW9uniYEhS8rsMI2seKYBwUOqhiCF4EY2zBBL6E1c2Bmftm6oEyviIY0Xjh4gu8/THVDw8kGRuFB4XCq6bSwDT8iItg3C1MKJhg9WK8oIOwJSD0M61/k/SfjC/GB5J+gX6l8bFEmZ9gf4DLu75sCVfvfxTalRhu6AxbZzDiJFERSisoEdzSc1epc5O0NDsnSbOzs3MyOrQHvsGXPEXnZwGcubkMfJCXqFlE0uwSTc1n8vNw5fySDH/JSFR+Vs7Apfn5PEXNzS6Fx7hJFJFUrt1tv1nEOjbS885Bf0TnXcUKtLt4DQ7UXckwDlBAQ2JaRBEMU7K0lEDf8gmAbz6Rp6Sp+bmEHvOuRz3Ar5KcmEMfU4l5FO6WmIVb8nOJvJRPLEnTCVcYhJtEV2EHLf3bAxezw1xN0xlP+r+nCEZECIlZlxPzFLwswJBPzIpT01R+ahaBAm++hJCZS8jU1LSUmINLbbCmJWpqNp/IUPNTVAbA0u/OZBJz9HwixAoXPbUKvEUwIj3vD/VBbqiifnUdQryQmUQGAFhC8MB/kBRpelqanwI04Fddahj4lUbCRFlgTU1lJB0sdIEO1hQFv80lKAkeF9gUWZTNIJ8iGEOTLcYrWGcsggHvSlHTGROsKQMsECcYZDposzpYlAuseROsjAXWnAEWnZ8ODp8cexEMvbxKOq2tY5UlHLOFremL57CtzwxKwgGgpuUlAMQES39zQAp+tMCaz2cyzjCckknJmp42wZJC5kM6C0ym0+l1TMs6YLFCDa1XPfUUB0n02srK6iQtZla1tFlawgQKlvoljl4o12ozIffrYIHMgGKfkhgTLCoxOz8FKIC6NsGCzxMJR8En5giw0B90sJaWlsIK9+RXV1bXsqL47bpVNyRl8gqrbUqUZ4q14lBzgmiRQ73JiFJ+EoBbX1+vVpO1WhmtYCk9zjV0vWxL1tL81BxtggX/p+ZBmkDH+0pWfnqKBAvmgCkAKw+IBussYBKVc2CQPcZk1lYRrynEbLGclfVFJFlAaqiEWLGo55UyrrOmrWEI8EzBmJyayvvqrER+aYrQWQl0A5Ks/FIoWDiztHh2ZsdN2GwIKJmzIb2EcAIAJC9Yui6XXJJF5w2wQmfD809gZ0mGnYVQMu0s+AIWKuhtBBZl2FkILLgik1hCKM0ndLCmDTsLAIVhCB9JoXbWuSfDgpfMYWhY8EiGQMtnkCE/a2St6mDRS8iQ14UxT1rwDHzrwYI/9yQtzc9RaNUHC0FayuhLRFgUwipQRsu9zPz8LKwN5/XRZXyMloFwQR4+yUg0rBQz8/CZvjac77I2PPekuwoMzwNlfjH3tgxHgkQbvgadbKeE4XWg9Z9o+4/dvQ5/0p/0J31p9P9VWsr8vkjHbQAAAABJRU5ErkJggg=="/>
          <p:cNvSpPr>
            <a:spLocks noChangeAspect="1" noChangeArrowheads="1"/>
          </p:cNvSpPr>
          <p:nvPr/>
        </p:nvSpPr>
        <p:spPr bwMode="auto">
          <a:xfrm>
            <a:off x="4179888" y="-1881188"/>
            <a:ext cx="6991350"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8200" name="AutoShape 12" descr="data:image/png;base64,iVBORw0KGgoAAAANSUhEUgAAASwAAACoCAMAAABt9SM9AAABg1BMVEUOeJACtaBw4c31qE7/01wOdY8Ad5EAuKEAdZMAdpIymaJBzNcAtaEOdI/+1VwJc4wNepBE0twFq503q7RQ0b48vcd05tD5qkz/q0gymKBv4c4gkqUMhJP/11kLj5YYhpsuqbj/0lQInpopobIMg5MqytsvrLsJmJj/p0YErp4HpZwLjZXcrWTl0XAAtqcilaj/fgCtlmrtdTbjpFRYxLtNt7NErK1h0MPspFHxkEM8foiBjHi2mGfHkmHUoFvbolfEm2LwhT5IgIeWkHLznkngwWT5lCCziWhchIL7wEvF2pdyiH2p3KXozGC1onHZumdMiofUmFyc3a+F4L+Md3SfrnZBs5bX14CjgW5/gHyPjXvXy3PloFWkmXW+m2Jdj4TJsWtmgoposop+sIbNq2OusXOthmvO14Z3zqRraX2Bc3aUpXmDnn27p26/t2+JsH+WzaFzwYyzx5j8t01QvpSwyoL8pjOMkXSN1rdY0rfhs1nM2pDCxIyJw6iLxIZ1fX78hw32aCrAAAAc20lEQVR4nO1diX/TSLKW7ehKJEv2OJZGtuPY8YuPQILjHMYJSYYMEJMYBgIEAmHyOIYddhhmlx3YfbPvLX/6q9bZrcuO8UFg6ge5LKlLX1dXV1dXVVPUn3TOiWHGzcH5IWb/6p9o9Uqyss2Nm4fzQsyeqsh/ilZvxO8q6pc4DhlRHPxD+bqi7g8BLEmkB//QHgmmLDqzniwNnANuU1GO+cE+E7CX1lLFwT70DM3nJ0VRi7ICLWZLA30y91RRdgcLFj2ZFzPpVKQsMgsDfXCPJKfTK/l0VGDlGssO9MnczqDBotfS6clVACspC2xtCJqjGwFQ6VUAK1JkI6w8yCcPHiwRGI2uILCSbCQ5BrBgCCISIkIkIgy0/SFI1iSApUVTAvDKFseg5sWVtAEW0GDbH4LOYvSOTSFm2exAn9wb0RkbrAG3D7OhejxY00EfhwZY1TGMQninFQ1IACoOdnGC7KyNAUsWhXhNIWaz4zC2+B8f37x7GGUf/O33xz/2+Wr+3oUQo7RfCPn7Rwd3D//F/uNvr34dx0qK+59CIZeDf7lC+3/6Ey1mf8/v7fkTRd3zf6Pd/l6UabWBWcRrbqL9YcD2bi8k7jcryjsgtdLY7w8svq62fN4+cG3I7ah9tQOrsjeKzqyqVi6MQbLESU07/O3v/77/9vkDQVjoS2vy++qWD8z8huoLFuN/eXdi0Mz9z78jZp9FhKQ8aq0lrqHpxVTwMB+W/dGiLfJ/CuOrnAAUpeVzNddUN/ylIrwZhllPRy0FD/OhMPjlbCiJ3+h2g2VnAVozbgZoWqSyM+UiULm8UBL9lvzcpurj5mP21JjPkgAETvHBihbp0kLZaGcmS4lexMR1k9mUyaww0AVHNzJtLCRbZvtgaxFMivJCscriVC3Cm7iew7RUH1XOXFVjPqhwDbXu1s3QH8Wkq5kFVzOGjYV4tcAara0laRZWd59ZDAj4BdlahGUjJLGsUMy65AtUto8aailNH3lDg5PAkBazRcGnmUgN9yxIkxZW0b88sMZBcXRoOX0VLSiRRZMBTG3RC+5XsN6kukDABULkMyHKMZ/ByW2pm/hfaXqhGtQKAZbdsQftU8FCa7BOpTDKW1gdFApK5a3FAKYJuJr/ayC4svorm5CBaHnGFsXEdjxgoRFrNqDfymWDoIpEktjd0prF7FGhXWlasjUy14O5hAaaKBy9rFRMBghHUYm1BgXrHihsDV5XrGUtDGIesLjmpvdvdbVuYJCFF6WpGiuQT3XaIcXGlqtC/PcLlQtWz45q1WML1t1CXFu8oDy32MZESywj5qs1mAnLxVqV0GCssMDVWLNvYUL0rAO5La+08THFeLyYhF5ZEPDnkQ0RCskRrFeFP1KRStO6b0QuQGkVBwt5syymy3hvJcsw+4m69SOiSQsfNWyStVwVjOxV8dyOx0MD6t38WxZurRLjmmyonMTvE22NdQRgCTavA/ZXBpLTfrRQOFjE+CZ8gK55j+ayNXI8mn3LnXhUPLfpMT65LdOaEEltyNaynKshnAl6Mo0Nw5SADd2R+AAdGyuq/VGYeIah1cWvJZYIuCzHPaOcuOSIP3EbX6DarMFKPKImh48mccXmNdqJX1zEwBqJrWXbDYZsV547aHX12IKuwd7UNPr5jZhrHDIf3LLG7zaMa+gZDKzuS1LbbgBeD3PthjMMR2M9iE77sOA6qlSeOQx07S2YxbBxaJkPDbcgefQJ1zQvoYsOWDWq20hinFGA0JqoYGiRGnZIlMfb17RfKzGst7prTdFRzha0zN7TLs4E5qplePncHkL2XGgw+69m5aXD7AjmQ0dlGhwsNirPnd5a6NZbNKa2bGi5eheQefsCGRvGya6i4agsoLSWelBRsEE8fMkSnc7SbhZeaYtvKvd7F206iRlcznzQuhp+G2OP0yx2e3e0MJWhdQqHKSFmWdC9DYNPJcd81+2stNCw1zuRHuZjulRORizrvqsc2mRhZS862Uiy3N0txWBD4KhwlHpWqWBKa/h7YuI6xsDFwkRMUbCFR/eRAXaQXDbsb68PrPvNxmTICmU5yKGIk4xN3IeFwkSlcoop2LM3f1bicLCiRwVl+wFmDiR7cvvS9AyCy49bhudM4nk/Tx8CixVmekEKOpaYjO522rE3hOkyZA0v5XGVCRNMvIEbehHB30rkOdeb0xSKkHCDxXCc/ONfXz6+dm17a6e+uye7b9PBYotukwEA9mNWnFwnmD1s38fXGxFhuMaD+E2amAuRp9S9+PfpL2Z/e1d2vbeYFVxg8Vzrr9fiuVw8Hs/B4FYUVdnebXGEdY90VtbVAM/t73hdOtCxK25eUySvsKwc4t6FuOZqHnMrOxz49JfcVJW6TC5qaKqKa1ie++UaADWhUzxmEAC2tc/j92WrLrFiuP2G6reRQa97mHWDBTQ8M77kad7esMDR8k7JjLyjqrEPXKChDlB1LKQwsBBeamMfu8/9bK61BU/e8woW7e1YP7CG5wS0wEr7g2XN6n69xe03VbVxNUD/c62LGFQEWAiurVbAfTxVVxV1k/HZY7YcSbjeSHmZHR5YMAyBoitrmsOCY7ZUZ2oC8lf6q02eOlFUte43xTHcXwmoXGCh0fjBFy29B7aCemAdMautrTq82mCxbG1G3xQa4jCEuXhyMiuJkji5okXTOnLGBlSkWlwQ9R28hUCdycmbqtr0jhie/zU3MREGViym7nhjSHj5qapu77nHtsNsZvLbvChK1NqKwWs6ZXq5wZ4V9V3NIZulkqTzRouinJlcW1tdLZfLMwtZ2drbDDOAGK616RUuXu64sfKCFVO2KbeHcD+mbu9zIVEejGTyJKJOBmbXdGZLtl+yN2ttIMTQtCRJIZvzPrcguJrEuAGs4m6sfMCKKQ0ioIPhN7tA5WpZos/I62dADCfX1RNHuBjGBys/sEC2sJHI7cW2ggfgl0MMR51s2Z5Q7rFnDAaAFVMcy5Op71z9CqDSiectI5K772AVj9s/+IIVU3dNtJi91tcCFSLzVfkfMKzeXzd/ar9v+4IVs6O2vsrkTQ5XWJcuvdd/a1+6FACW0vgS0xDBpOaRk6XLZWCMTrglKx5/d+mS/zAE0eoaD4pcPLzMnCNQmb2YEmvsnOzL/l4p6zIGnwjb7XZ8Ij7xrv3+0nUA6/vLlxE8l78HwuAKbZbnmL0Pm9sggk/HEGTbJzGtpqr7WNTG5kbL45SyyCVYgBFI1cfraDjGvlu+vHw5dnl5+bvl5cu4jg9AAYCi9k62FL1dJfCyz5EYZmMb2EZqRlUa9T3O13rkOri18BEwAnU1EQeVFf9u+bvY8uXvl5djseVlXLJ8tRYg1fqwFdNbBKRi9dY5wopCPhd542lTMfhXlZ0Nr9eT/5EwsRBG103ACoDQ98sxJFQ6YJhoeaIqGRh79QZqCIlUbOtkL1CUP2MCVdvaP9lqqqru9dzadQ1I7ldMZekY6YC9B/3+flkfhUioLpNgKUT0H0Jqf9NqYXvz+Kq3T84NMWhykkHpboGQgQYjvMQc4cF6f+mjMQqvg+66risqXajQgCTIAQuWTvs78Fgltv30ZL+F5sHzCpRDDI8gu7q/C5ht11s+BumEgRESqjjS7x91hL4zVNZlAissnWBjp9nYqW/stZiAvaDzSwzCjKdaVjoA94sLrI/XP166dP3jR/QDQATjUJ8LSQUfc+IE5asyQon5gs15+824l4S7of3x4/v4+48f2/DDO5gNkWxd1vU8obNiSp3zPOrLJ+6xy5UMC+m49SXAgkdg9Ze+8zmQlO8SehdMnJ8jywIuBKz+14fS6ILfPSSKKP4J7U/05X7k+wMr1uxr9InA5XoqUhqlKxkjaW1VplCpAkYu9rUPHoxVOFh9NMXkV9bEtXQqUuOytXEklOfTaS2DimBkBbafUCdmhGCJq+n0ql4EI8uy46jrgMJ51tG+YdIJPD4LBQ/DeC6n6AvLgQ1DFHeQXo+mIlVhZOkCJAOas8naT5h0oILPXbu1+/Cn7QC0+lLwTDbtbLKOIvDWTWaUiBAQC2KTboziZBqVbtPBxmr35Fq8+eThQ3+07G0LhngqH27CGz1rFMEYaWamRbItWSGZoTwDy5z65s7W1naj2YSX3X76wfiEe+m3rzOROznNgZ2lqFf80VLMtB5mr77VgCuajcb21tZO/WRjTw7exTDCRHSwxjEK4W1XUd7xIlBwEQy+HlMtam7Vj/davCVZ/C++YMWPc4aCV+81/cBS9837QbJgvXmy01DsFrb9cvmNizkUhp6qCotCaRy+LpCM+NHNg//7/VUn9zIILWZ3C7r9af3D/lWKI70CTMkFlr4VFj89NcFSrlzRvYcu+VJxKda9Gnxrb+MEye7WU780dP06uZO7+Adi9nEu98M4imBsvWvrZTAm2u+ClyC8qVB8NIpLw+dun07kJuJvbsdNsO7cUGJK88odAi6/OpNIKxrtBApWS303gZgFXgdduaUnEtf+vV2pVJSKsn2/3M8ShHTBdx7dOn0E6ooAS7ny+sqN100Mrf7KH9HM/542K4hiL96OuFCB3v5KGrTA4T8fsKAH2FofDBDjMP6fTi6X2z3N3X5jgXXjjnLloaoozde4ZPVT70PKoljhKGJ2EZgddpSyh6xaCWZMaV9mMeZXzumqaiL3qIMp+NiT16qjvEjD4SxEZw1WrQDcUaPl5FlYOcd9yBbmK82dXNO/dx7ljjsGWM175nyoPPnJBquf+qWM7I78O0NqxwDICVt2imD0YRg7dqkxCeqgXTvJIbCUh3fuGJYWJll9ObPsnBAntHuUJUMYO3NB+8OOw+8j2RF3wz8ycOsc546vIaP0iSVYMcXRWf0IllOE4vCVnXY7wsW001cHBeWtlTbQBwOYaN0+1oNwc8cTE6DrY0ir39M1lnLvjvIJGgs6VjOxOmpvW4mkI8jbMYn+1kn/L1QqLxb71gR8y9Fatx+hSPj46Ztc59G1J2Av3LiC9k2fvMbUe6CFHkxWyqGWjhfaFTs3cgTJhmb765ZcFwp3Hyh23m8PouVmEVsg5jrHu7fjuRzMhrd//vkOzIaKGrvz8J5jZWF7FQGP85KtMbSbhc6/7ttpt6MSLTuX1SiC8fLULofT1QcpF11eXUbGotlynVvHj45/fnR8q9O8ce/1z/de3/vpCW6Qumwsmq51VdT2tK0dFW6mIi9eWmH7Iyp0ZOfSAliFqFFszKCuC3qZdSfMk2Y8Ksp3C6XwxBR1+4YeEYOtCl2ZA6hsSFewbLMBVMZRCuN1ROYD46Syxguv8KS0rg5TmfWUYnA7TOO3bxmmw407riU06SIV5VoPZYqdDB7Us3/Bc3dG4qqx1bvBwEu8CIZLEchu0sv5gEWGXcZ5PDXHBlhuDw2xAKbpsv6okqcJklks7xZVOcIrdkSGiJHTPpaeCaZD5YUQ0Fv0DOshU1/gKYNu93LcAosULKWJYSVa9aC8Lbj6C8v71Y7aWKGA0YxDrAgHQqtSwWRLcIEVCSB8LLpFC1laaLnjAgsTLH0EBj2ZAIusq6A9ruDJ9yMoRmP6/s3O0rRnBAO4FR8CFpBTx40nJSu3q4PVdHuVbY0lzoQ8lgRLWiWYTZ2qF5yeHYEVj3WWdnhwV1t8gZUqIFgNB4utWsC6IkRgOkTLne2fCLAUu6JWSEU2D1i4yrp7kE5FlApWKmDoWOGdBXbekbZ4ihfBKPYOVtm6jgzU0n2lccNPio9CZ1VYPANY2BjsFO66imAMP/QB0+/Igj94ruBaE9fwYWCxyZJzJani46enCCzMiRUjdwvFUjLkwQRYMgYWWPB/eaNg5VVGoOGJIhg30doQUwOEHggGCzNNmZZ7HMZvv0FgkWaWMQotC56sYhcCFlbXQYt20NoQq24y/BWPROO1EsDQcrwOiKpYPTZ6oZp0k8GlU5iBq7fcYcv+YKGqwrwdYklbY9HTQBUTF0bEJ0Mt+qp9AStfBYpgyJFe4lqUIO3VS6KuRCSCuWxpkSZJlFldsztmw9MNzr0phkx4D1jmBljDdjuIJaTnWcrTBNZZFFnYQTt8/JxgltAFgydvrQRPXQc2GXK/DGYphia3aTioyLhlP7CMGGVmD3PSiOVIaPQOPRl1MespgjFUb7zkrSvhresQtnchgzXqdD23aRaW5i7Gw8Gydgu5eszxPCDbNBgsJu/l1VvXYXh6C7dHg8EKm5Jl3OfA1a10Ce42DtapV2fZLlKugaEFij4YLNweDQZriJ4acyZO44UlsNnFXPoJ3R+ECLA6sSAgci18TAc7r4Jpqc3edg7N+tPpgCIYJrNDXPPQ2XUtqq1MyqtOIQ7L8ccKRWqhVoUJqrcdX+7EKQVPgJV7EwIWxW30ipa4Bryur+YzKzZg9lYYm1yQyzUU2NYPDD0SI9IMqoIv0pOrK+t6aQm00heqtXKWpvV6+Z6a7/7E7WIHPhLRR7kTrwWPOZS5p+p2j7IlMpIoMowoT66u6zU7UjqzydpMCcXj6v/PjkEfRCM+ZDmfLZVk3Ug42+0gIHbskMtdmjvuoDj4Jw8DIhyYhrp1xngHCZ1sKOfzwKuMSmKMqbZDn4HS/J6qYrsPhFWae+R10eCJc0xLUfvZxGfOaUYGvC+5t8zHHaUV/0/c4/wjPMr8vmpPDV8BMU2lQUz6eHmHziPTU4oJFhlnBHMDNoa/cAIdHXNtlzrbFvHbVqzDE1tjuaO54QFfy3HA6ORjd8wC/4NVQSt369QYhlg4iCfCgd/pS22dQ+K2mle9py78aKKFJsOJHAo0emhk0iuKz4Fi/KbvwVlfILV85iWJ//bxRZ3+G325APTogk4vsozkfQYXFGv7FZA8nZj6L4Os7/YPU4lpnyXg1yFXfiRNT4XStI9sfa1EZxLhYCUy56mg2pAp/00XGsvZoJ8pyZNdaCzJSZ8pMZlwrDJfrzr3ITofhtUYciI+Z5JDp0M/0+Hrpa/EdBhI5j+d72Y65AfRDDPuiq5r5e7XdCW6q+mQH0QrmbX+DiUeBKH93/U0mxQ/vQbv0E0HtFWdT6fYGVrsIR588ESva5MyqusgLwjVT2Rg2KYDPRldl/UiGGJtJMdeuamUjqa/QWDN9BA13I2YUhhW2U81s6TVdHp9NZqKJIvsKPN2HAbSKDIlqp+vyPbXWTjE0nyAkk/MSwG39E56hLcWTQlVgTwNdVRkBmrp+5b9tE/LeHgQRc9NB9Ac3hPZvg40MQMfjLoOI8txwsjcH9fb7yOGTlzwRBZ/O/mth+CPuGCho2T6mdKMeEVjR3os9oOoafowjAhnj65Ap/V6+jjrq6/I+2a8ORo9tZdBiXQILKE8DvOBkd8eRlERDOEfb8+41UJTZb94H8aHXBO9cfxVpHzW+Z//4eBQL4LB/u2XsRTBuJ3L5ToXL3biudztM2y10GKp+MkHq0WKpbNswjOtQq4QvwjM5nKFcdR14OqVd+/aQO+UiicRMJDkbLnKdj+yL0hSnXPi0YnIZ5gam6rOa/udWukjdfhTiZbX//n30wvb2xfevH1Q63WKomu+h0G6idkPeqGzHQZpkTip/fZvxOyLl88jo1dadN7IRtEW9YRDoVeXk4in3QRKBu8+LNkm/JjRng0WVCwA8YryDQVh5IYWnXcHs/WartDTCbRcYEmCsx1ga96zRgazjbiQHUN5opV7C46k5aQjGcEhirz7ZGnnAVgySrI3E0Kyo+HtyL/iKNFyCoY4RTB6EW4ioStEv8tK0DB0NDyiXuxTxj5r1AntHmXJEKdWgdaxT87sygAtZsmkm8ArmZYaPNHhT2CT2a4WhFOEAjs5s8cg4UEQbTffKSgNK8/KVSpBJLxcNE0vkFCFjEJmLxgsuhYhKLlAhj26nWtOrYCDeFt5M/KBaJ/7rXUK8YYas96enJOrxQVZNLJFRFFeKOK5SSzgFjIlMPshMTIluDWJocUKREPZYpW43DpKGqWwXYvZabcjK5PIYO1HF5tOFQ6cx6J+kF+tViwWa0mBZXGohCxXDNNxoWCJSbbGZQnooaFkUW+oigLccamxtbv2h3mOdFe5HijR3+BFMIRnz2ymseVLyba0WXe2G4sqYYi1EFsDwAoxs7MAM017UjSdfHVcZh2NpRfBeP7AvnwQUHQnTGMWCodYXQnMBykmIwGEdDK6Iqxjw8EybnXPFjg5fGD1mG4WOkQRjJG4tbAMIu1ioYNnG9qKICgvk7Wg6tJEOFhWIwBXQDM2EHY9KL1nf8cz6EZimWLnI6PKQQ3sgHJnLyAL+tw7Tqo9+grCZkOMkP+i6tOMULQXnXhG+UGhTVTsGIWKJ/J+D+NKLOI7DulsOUmUv0iWS71vmTV6dKPQqBmiFEZST4yxiDjP/aBdOXXQGsk4xJK00SZAQ7mADUTiRdB5tjNlRDNZ+WxJIGfyj4G9YDazUCITY+y5yGD2NyJHegTraQbLO0Yr+YhTP8vH6WJl4w6bq4B2RFcRjLeVpgPWCIpCYSd/awcXb2qLb/C6DuPYOQkhXGW9uniYEhS8rsMI2seKYBwUOqhiCF4EY2zBBL6E1c2Bmftm6oEyviIY0Xjh4gu8/THVDw8kGRuFB4XCq6bSwDT8iItg3C1MKJhg9WK8oIOwJSD0M61/k/SfjC/GB5J+gX6l8bFEmZ9gf4DLu75sCVfvfxTalRhu6AxbZzDiJFERSisoEdzSc1epc5O0NDsnSbOzs3MyOrQHvsGXPEXnZwGcubkMfJCXqFlE0uwSTc1n8vNw5fySDH/JSFR+Vs7Apfn5PEXNzS6Fx7hJFJFUrt1tv1nEOjbS885Bf0TnXcUKtLt4DQ7UXckwDlBAQ2JaRBEMU7K0lEDf8gmAbz6Rp6Sp+bmEHvOuRz3Ar5KcmEMfU4l5FO6WmIVb8nOJvJRPLEnTCVcYhJtEV2EHLf3bAxezw1xN0xlP+r+nCEZECIlZlxPzFLwswJBPzIpT01R+ahaBAm++hJCZS8jU1LSUmINLbbCmJWpqNp/IUPNTVAbA0u/OZBJz9HwixAoXPbUKvEUwIj3vD/VBbqiifnUdQryQmUQGAFhC8MB/kBRpelqanwI04Fddahj4lUbCRFlgTU1lJB0sdIEO1hQFv80lKAkeF9gUWZTNIJ8iGEOTLcYrWGcsggHvSlHTGROsKQMsECcYZDposzpYlAuseROsjAXWnAEWnZ8ODp8cexEMvbxKOq2tY5UlHLOFremL57CtzwxKwgGgpuUlAMQES39zQAp+tMCaz2cyzjCckknJmp42wZJC5kM6C0ym0+l1TMs6YLFCDa1XPfUUB0n02srK6iQtZla1tFlawgQKlvoljl4o12ozIffrYIHMgGKfkhgTLCoxOz8FKIC6NsGCzxMJR8En5giw0B90sJaWlsIK9+RXV1bXsqL47bpVNyRl8gqrbUqUZ4q14lBzgmiRQ73JiFJ+EoBbX1+vVpO1WhmtYCk9zjV0vWxL1tL81BxtggX/p+ZBmkDH+0pWfnqKBAvmgCkAKw+IBussYBKVc2CQPcZk1lYRrynEbLGclfVFJFlAaqiEWLGo55UyrrOmrWEI8EzBmJyayvvqrER+aYrQWQl0A5Ks/FIoWDiztHh2ZsdN2GwIKJmzIb2EcAIAJC9Yui6XXJJF5w2wQmfD809gZ0mGnYVQMu0s+AIWKuhtBBZl2FkILLgik1hCKM0ndLCmDTsLAIVhCB9JoXbWuSfDgpfMYWhY8EiGQMtnkCE/a2St6mDRS8iQ14UxT1rwDHzrwYI/9yQtzc9RaNUHC0FayuhLRFgUwipQRsu9zPz8LKwN5/XRZXyMloFwQR4+yUg0rBQz8/CZvjac77I2PPekuwoMzwNlfjH3tgxHgkQbvgadbKeE4XWg9Z9o+4/dvQ5/0p/0J31p9P9VWsr8vkjHbQAAAABJRU5ErkJggg=="/>
          <p:cNvSpPr>
            <a:spLocks noChangeAspect="1" noChangeArrowheads="1"/>
          </p:cNvSpPr>
          <p:nvPr/>
        </p:nvSpPr>
        <p:spPr bwMode="auto">
          <a:xfrm>
            <a:off x="4332288" y="-1728788"/>
            <a:ext cx="6991350"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8201" name="AutoShape 14" descr="data:image/png;base64,iVBORw0KGgoAAAANSUhEUgAAASwAAACoCAMAAABt9SM9AAABg1BMVEUOeJACtaBw4c31qE7/01wOdY8Ad5EAuKEAdZMAdpIymaJBzNcAtaEOdI/+1VwJc4wNepBE0twFq503q7RQ0b48vcd05tD5qkz/q0gymKBv4c4gkqUMhJP/11kLj5YYhpsuqbj/0lQInpopobIMg5MqytsvrLsJmJj/p0YErp4HpZwLjZXcrWTl0XAAtqcilaj/fgCtlmrtdTbjpFRYxLtNt7NErK1h0MPspFHxkEM8foiBjHi2mGfHkmHUoFvbolfEm2LwhT5IgIeWkHLznkngwWT5lCCziWhchIL7wEvF2pdyiH2p3KXozGC1onHZumdMiofUmFyc3a+F4L+Md3SfrnZBs5bX14CjgW5/gHyPjXvXy3PloFWkmXW+m2Jdj4TJsWtmgoposop+sIbNq2OusXOthmvO14Z3zqRraX2Bc3aUpXmDnn27p26/t2+JsH+WzaFzwYyzx5j8t01QvpSwyoL8pjOMkXSN1rdY0rfhs1nM2pDCxIyJw6iLxIZ1fX78hw32aCrAAAAc20lEQVR4nO1diX/TSLKW7ehKJEv2OJZGtuPY8YuPQILjHMYJSYYMEJMYBgIEAmHyOIYddhhmlx3YfbPvLX/6q9bZrcuO8UFg6ge5LKlLX1dXV1dXVVPUn3TOiWHGzcH5IWb/6p9o9Uqyss2Nm4fzQsyeqsh/ilZvxO8q6pc4DhlRHPxD+bqi7g8BLEmkB//QHgmmLDqzniwNnANuU1GO+cE+E7CX1lLFwT70DM3nJ0VRi7ICLWZLA30y91RRdgcLFj2ZFzPpVKQsMgsDfXCPJKfTK/l0VGDlGssO9MnczqDBotfS6clVACspC2xtCJqjGwFQ6VUAK1JkI6w8yCcPHiwRGI2uILCSbCQ5BrBgCCISIkIkIgy0/SFI1iSApUVTAvDKFseg5sWVtAEW0GDbH4LOYvSOTSFm2exAn9wb0RkbrAG3D7OhejxY00EfhwZY1TGMQninFQ1IACoOdnGC7KyNAUsWhXhNIWaz4zC2+B8f37x7GGUf/O33xz/2+Wr+3oUQo7RfCPn7Rwd3D//F/uNvr34dx0qK+59CIZeDf7lC+3/6Ey1mf8/v7fkTRd3zf6Pd/l6UabWBWcRrbqL9YcD2bi8k7jcryjsgtdLY7w8svq62fN4+cG3I7ah9tQOrsjeKzqyqVi6MQbLESU07/O3v/77/9vkDQVjoS2vy++qWD8z8huoLFuN/eXdi0Mz9z78jZp9FhKQ8aq0lrqHpxVTwMB+W/dGiLfJ/CuOrnAAUpeVzNddUN/ylIrwZhllPRy0FD/OhMPjlbCiJ3+h2g2VnAVozbgZoWqSyM+UiULm8UBL9lvzcpurj5mP21JjPkgAETvHBihbp0kLZaGcmS4lexMR1k9mUyaww0AVHNzJtLCRbZvtgaxFMivJCscriVC3Cm7iew7RUH1XOXFVjPqhwDbXu1s3QH8Wkq5kFVzOGjYV4tcAara0laRZWd59ZDAj4BdlahGUjJLGsUMy65AtUto8aailNH3lDg5PAkBazRcGnmUgN9yxIkxZW0b88sMZBcXRoOX0VLSiRRZMBTG3RC+5XsN6kukDABULkMyHKMZ/ByW2pm/hfaXqhGtQKAZbdsQftU8FCa7BOpTDKW1gdFApK5a3FAKYJuJr/ayC4svorm5CBaHnGFsXEdjxgoRFrNqDfymWDoIpEktjd0prF7FGhXWlasjUy14O5hAaaKBy9rFRMBghHUYm1BgXrHihsDV5XrGUtDGIesLjmpvdvdbVuYJCFF6WpGiuQT3XaIcXGlqtC/PcLlQtWz45q1WML1t1CXFu8oDy32MZESywj5qs1mAnLxVqV0GCssMDVWLNvYUL0rAO5La+08THFeLyYhF5ZEPDnkQ0RCskRrFeFP1KRStO6b0QuQGkVBwt5syymy3hvJcsw+4m69SOiSQsfNWyStVwVjOxV8dyOx0MD6t38WxZurRLjmmyonMTvE22NdQRgCTavA/ZXBpLTfrRQOFjE+CZ8gK55j+ayNXI8mn3LnXhUPLfpMT65LdOaEEltyNaynKshnAl6Mo0Nw5SADd2R+AAdGyuq/VGYeIah1cWvJZYIuCzHPaOcuOSIP3EbX6DarMFKPKImh48mccXmNdqJX1zEwBqJrWXbDYZsV547aHX12IKuwd7UNPr5jZhrHDIf3LLG7zaMa+gZDKzuS1LbbgBeD3PthjMMR2M9iE77sOA6qlSeOQx07S2YxbBxaJkPDbcgefQJ1zQvoYsOWDWq20hinFGA0JqoYGiRGnZIlMfb17RfKzGst7prTdFRzha0zN7TLs4E5qplePncHkL2XGgw+69m5aXD7AjmQ0dlGhwsNirPnd5a6NZbNKa2bGi5eheQefsCGRvGya6i4agsoLSWelBRsEE8fMkSnc7SbhZeaYtvKvd7F206iRlcznzQuhp+G2OP0yx2e3e0MJWhdQqHKSFmWdC9DYNPJcd81+2stNCw1zuRHuZjulRORizrvqsc2mRhZS862Uiy3N0txWBD4KhwlHpWqWBKa/h7YuI6xsDFwkRMUbCFR/eRAXaQXDbsb68PrPvNxmTICmU5yKGIk4xN3IeFwkSlcoop2LM3f1bicLCiRwVl+wFmDiR7cvvS9AyCy49bhudM4nk/Tx8CixVmekEKOpaYjO522rE3hOkyZA0v5XGVCRNMvIEbehHB30rkOdeb0xSKkHCDxXCc/ONfXz6+dm17a6e+uye7b9PBYotukwEA9mNWnFwnmD1s38fXGxFhuMaD+E2amAuRp9S9+PfpL2Z/e1d2vbeYFVxg8Vzrr9fiuVw8Hs/B4FYUVdnebXGEdY90VtbVAM/t73hdOtCxK25eUySvsKwc4t6FuOZqHnMrOxz49JfcVJW6TC5qaKqKa1ie++UaADWhUzxmEAC2tc/j92WrLrFiuP2G6reRQa97mHWDBTQ8M77kad7esMDR8k7JjLyjqrEPXKChDlB1LKQwsBBeamMfu8/9bK61BU/e8woW7e1YP7CG5wS0wEr7g2XN6n69xe03VbVxNUD/c62LGFQEWAiurVbAfTxVVxV1k/HZY7YcSbjeSHmZHR5YMAyBoitrmsOCY7ZUZ2oC8lf6q02eOlFUte43xTHcXwmoXGCh0fjBFy29B7aCemAdMautrTq82mCxbG1G3xQa4jCEuXhyMiuJkji5okXTOnLGBlSkWlwQ9R28hUCdycmbqtr0jhie/zU3MREGViym7nhjSHj5qapu77nHtsNsZvLbvChK1NqKwWs6ZXq5wZ4V9V3NIZulkqTzRouinJlcW1tdLZfLMwtZ2drbDDOAGK616RUuXu64sfKCFVO2KbeHcD+mbu9zIVEejGTyJKJOBmbXdGZLtl+yN2ttIMTQtCRJIZvzPrcguJrEuAGs4m6sfMCKKQ0ioIPhN7tA5WpZos/I62dADCfX1RNHuBjGBys/sEC2sJHI7cW2ggfgl0MMR51s2Z5Q7rFnDAaAFVMcy5Op71z9CqDSiectI5K772AVj9s/+IIVU3dNtJi91tcCFSLzVfkfMKzeXzd/ar9v+4IVs6O2vsrkTQ5XWJcuvdd/a1+6FACW0vgS0xDBpOaRk6XLZWCMTrglKx5/d+mS/zAE0eoaD4pcPLzMnCNQmb2YEmvsnOzL/l4p6zIGnwjb7XZ8Ij7xrv3+0nUA6/vLlxE8l78HwuAKbZbnmL0Pm9sggk/HEGTbJzGtpqr7WNTG5kbL45SyyCVYgBFI1cfraDjGvlu+vHw5dnl5+bvl5cu4jg9AAYCi9k62FL1dJfCyz5EYZmMb2EZqRlUa9T3O13rkOri18BEwAnU1EQeVFf9u+bvY8uXvl5djseVlXLJ8tRYg1fqwFdNbBKRi9dY5wopCPhd542lTMfhXlZ0Nr9eT/5EwsRBG103ACoDQ98sxJFQ6YJhoeaIqGRh79QZqCIlUbOtkL1CUP2MCVdvaP9lqqqru9dzadQ1I7ldMZekY6YC9B/3+flkfhUioLpNgKUT0H0Jqf9NqYXvz+Kq3T84NMWhykkHpboGQgQYjvMQc4cF6f+mjMQqvg+66risqXajQgCTIAQuWTvs78Fgltv30ZL+F5sHzCpRDDI8gu7q/C5ht11s+BumEgRESqjjS7x91hL4zVNZlAissnWBjp9nYqW/stZiAvaDzSwzCjKdaVjoA94sLrI/XP166dP3jR/QDQATjUJ8LSQUfc+IE5asyQon5gs15+824l4S7of3x4/v4+48f2/DDO5gNkWxd1vU8obNiSp3zPOrLJ+6xy5UMC+m49SXAgkdg9Ze+8zmQlO8SehdMnJ8jywIuBKz+14fS6ILfPSSKKP4J7U/05X7k+wMr1uxr9InA5XoqUhqlKxkjaW1VplCpAkYu9rUPHoxVOFh9NMXkV9bEtXQqUuOytXEklOfTaS2DimBkBbafUCdmhGCJq+n0ql4EI8uy46jrgMJ51tG+YdIJPD4LBQ/DeC6n6AvLgQ1DFHeQXo+mIlVhZOkCJAOas8naT5h0oILPXbu1+/Cn7QC0+lLwTDbtbLKOIvDWTWaUiBAQC2KTboziZBqVbtPBxmr35Fq8+eThQ3+07G0LhngqH27CGz1rFMEYaWamRbItWSGZoTwDy5z65s7W1naj2YSX3X76wfiEe+m3rzOROznNgZ2lqFf80VLMtB5mr77VgCuajcb21tZO/WRjTw7exTDCRHSwxjEK4W1XUd7xIlBwEQy+HlMtam7Vj/davCVZ/C++YMWPc4aCV+81/cBS9837QbJgvXmy01DsFrb9cvmNizkUhp6qCotCaRy+LpCM+NHNg//7/VUn9zIILWZ3C7r9af3D/lWKI70CTMkFlr4VFj89NcFSrlzRvYcu+VJxKda9Gnxrb+MEye7WU780dP06uZO7+Adi9nEu98M4imBsvWvrZTAm2u+ClyC8qVB8NIpLw+dun07kJuJvbsdNsO7cUGJK88odAi6/OpNIKxrtBApWS303gZgFXgdduaUnEtf+vV2pVJSKsn2/3M8ShHTBdx7dOn0E6ooAS7ny+sqN100Mrf7KH9HM/542K4hiL96OuFCB3v5KGrTA4T8fsKAH2FofDBDjMP6fTi6X2z3N3X5jgXXjjnLloaoozde4ZPVT70PKoljhKGJ2EZgddpSyh6xaCWZMaV9mMeZXzumqaiL3qIMp+NiT16qjvEjD4SxEZw1WrQDcUaPl5FlYOcd9yBbmK82dXNO/dx7ljjsGWM175nyoPPnJBquf+qWM7I78O0NqxwDICVt2imD0YRg7dqkxCeqgXTvJIbCUh3fuGJYWJll9ObPsnBAntHuUJUMYO3NB+8OOw+8j2RF3wz8ycOsc546vIaP0iSVYMcXRWf0IllOE4vCVnXY7wsW001cHBeWtlTbQBwOYaN0+1oNwc8cTE6DrY0ir39M1lnLvjvIJGgs6VjOxOmpvW4mkI8jbMYn+1kn/L1QqLxb71gR8y9Fatx+hSPj46Ztc59G1J2Av3LiC9k2fvMbUe6CFHkxWyqGWjhfaFTs3cgTJhmb765ZcFwp3Hyh23m8PouVmEVsg5jrHu7fjuRzMhrd//vkOzIaKGrvz8J5jZWF7FQGP85KtMbSbhc6/7ttpt6MSLTuX1SiC8fLULofT1QcpF11eXUbGotlynVvHj45/fnR8q9O8ce/1z/de3/vpCW6Qumwsmq51VdT2tK0dFW6mIi9eWmH7Iyp0ZOfSAliFqFFszKCuC3qZdSfMk2Y8Ksp3C6XwxBR1+4YeEYOtCl2ZA6hsSFewbLMBVMZRCuN1ROYD46Syxguv8KS0rg5TmfWUYnA7TOO3bxmmw407riU06SIV5VoPZYqdDB7Us3/Bc3dG4qqx1bvBwEu8CIZLEchu0sv5gEWGXcZ5PDXHBlhuDw2xAKbpsv6okqcJklks7xZVOcIrdkSGiJHTPpaeCaZD5YUQ0Fv0DOshU1/gKYNu93LcAosULKWJYSVa9aC8Lbj6C8v71Y7aWKGA0YxDrAgHQqtSwWRLcIEVCSB8LLpFC1laaLnjAgsTLH0EBj2ZAIusq6A9ruDJ9yMoRmP6/s3O0rRnBAO4FR8CFpBTx40nJSu3q4PVdHuVbY0lzoQ8lgRLWiWYTZ2qF5yeHYEVj3WWdnhwV1t8gZUqIFgNB4utWsC6IkRgOkTLne2fCLAUu6JWSEU2D1i4yrp7kE5FlApWKmDoWOGdBXbekbZ4ihfBKPYOVtm6jgzU0n2lccNPio9CZ1VYPANY2BjsFO66imAMP/QB0+/Igj94ruBaE9fwYWCxyZJzJani46enCCzMiRUjdwvFUjLkwQRYMgYWWPB/eaNg5VVGoOGJIhg30doQUwOEHggGCzNNmZZ7HMZvv0FgkWaWMQotC56sYhcCFlbXQYt20NoQq24y/BWPROO1EsDQcrwOiKpYPTZ6oZp0k8GlU5iBq7fcYcv+YKGqwrwdYklbY9HTQBUTF0bEJ0Mt+qp9AStfBYpgyJFe4lqUIO3VS6KuRCSCuWxpkSZJlFldsztmw9MNzr0phkx4D1jmBljDdjuIJaTnWcrTBNZZFFnYQTt8/JxgltAFgydvrQRPXQc2GXK/DGYphia3aTioyLhlP7CMGGVmD3PSiOVIaPQOPRl1MespgjFUb7zkrSvhresQtnchgzXqdD23aRaW5i7Gw8Gydgu5eszxPCDbNBgsJu/l1VvXYXh6C7dHg8EKm5Jl3OfA1a10Ce42DtapV2fZLlKugaEFij4YLNweDQZriJ4acyZO44UlsNnFXPoJ3R+ECLA6sSAgci18TAc7r4Jpqc3edg7N+tPpgCIYJrNDXPPQ2XUtqq1MyqtOIQ7L8ccKRWqhVoUJqrcdX+7EKQVPgJV7EwIWxW30ipa4Bryur+YzKzZg9lYYm1yQyzUU2NYPDD0SI9IMqoIv0pOrK+t6aQm00heqtXKWpvV6+Z6a7/7E7WIHPhLRR7kTrwWPOZS5p+p2j7IlMpIoMowoT66u6zU7UjqzydpMCcXj6v/PjkEfRCM+ZDmfLZVk3Ug42+0gIHbskMtdmjvuoDj4Jw8DIhyYhrp1xngHCZ1sKOfzwKuMSmKMqbZDn4HS/J6qYrsPhFWae+R10eCJc0xLUfvZxGfOaUYGvC+5t8zHHaUV/0/c4/wjPMr8vmpPDV8BMU2lQUz6eHmHziPTU4oJFhlnBHMDNoa/cAIdHXNtlzrbFvHbVqzDE1tjuaO54QFfy3HA6ORjd8wC/4NVQSt369QYhlg4iCfCgd/pS22dQ+K2mle9py78aKKFJsOJHAo0emhk0iuKz4Fi/KbvwVlfILV85iWJ//bxRZ3+G325APTogk4vsozkfQYXFGv7FZA8nZj6L4Os7/YPU4lpnyXg1yFXfiRNT4XStI9sfa1EZxLhYCUy56mg2pAp/00XGsvZoJ8pyZNdaCzJSZ8pMZlwrDJfrzr3ITofhtUYciI+Z5JDp0M/0+Hrpa/EdBhI5j+d72Y65AfRDDPuiq5r5e7XdCW6q+mQH0QrmbX+DiUeBKH93/U0mxQ/vQbv0E0HtFWdT6fYGVrsIR588ESva5MyqusgLwjVT2Rg2KYDPRldl/UiGGJtJMdeuamUjqa/QWDN9BA13I2YUhhW2U81s6TVdHp9NZqKJIvsKPN2HAbSKDIlqp+vyPbXWTjE0nyAkk/MSwG39E56hLcWTQlVgTwNdVRkBmrp+5b9tE/LeHgQRc9NB9Ac3hPZvg40MQMfjLoOI8txwsjcH9fb7yOGTlzwRBZ/O/mth+CPuGCho2T6mdKMeEVjR3os9oOoafowjAhnj65Ap/V6+jjrq6/I+2a8ORo9tZdBiXQILKE8DvOBkd8eRlERDOEfb8+41UJTZb94H8aHXBO9cfxVpHzW+Z//4eBQL4LB/u2XsRTBuJ3L5ToXL3biudztM2y10GKp+MkHq0WKpbNswjOtQq4QvwjM5nKFcdR14OqVd+/aQO+UiicRMJDkbLnKdj+yL0hSnXPi0YnIZ5gam6rOa/udWukjdfhTiZbX//n30wvb2xfevH1Q63WKomu+h0G6idkPeqGzHQZpkTip/fZvxOyLl88jo1dadN7IRtEW9YRDoVeXk4in3QRKBu8+LNkm/JjRng0WVCwA8YryDQVh5IYWnXcHs/WartDTCbRcYEmCsx1ga96zRgazjbiQHUN5opV7C46k5aQjGcEhirz7ZGnnAVgySrI3E0Kyo+HtyL/iKNFyCoY4RTB6EW4ioStEv8tK0DB0NDyiXuxTxj5r1AntHmXJEKdWgdaxT87sygAtZsmkm8ArmZYaPNHhT2CT2a4WhFOEAjs5s8cg4UEQbTffKSgNK8/KVSpBJLxcNE0vkFCFjEJmLxgsuhYhKLlAhj26nWtOrYCDeFt5M/KBaJ/7rXUK8YYas96enJOrxQVZNLJFRFFeKOK5SSzgFjIlMPshMTIluDWJocUKREPZYpW43DpKGqWwXYvZabcjK5PIYO1HF5tOFQ6cx6J+kF+tViwWa0mBZXGohCxXDNNxoWCJSbbGZQnooaFkUW+oigLccamxtbv2h3mOdFe5HijR3+BFMIRnz2ymseVLyba0WXe2G4sqYYi1EFsDwAoxs7MAM017UjSdfHVcZh2NpRfBeP7AvnwQUHQnTGMWCodYXQnMBykmIwGEdDK6Iqxjw8EybnXPFjg5fGD1mG4WOkQRjJG4tbAMIu1ioYNnG9qKICgvk7Wg6tJEOFhWIwBXQDM2EHY9KL1nf8cz6EZimWLnI6PKQQ3sgHJnLyAL+tw7Tqo9+grCZkOMkP+i6tOMULQXnXhG+UGhTVTsGIWKJ/J+D+NKLOI7DulsOUmUv0iWS71vmTV6dKPQqBmiFEZST4yxiDjP/aBdOXXQGsk4xJK00SZAQ7mADUTiRdB5tjNlRDNZ+WxJIGfyj4G9YDazUCITY+y5yGD2NyJHegTraQbLO0Yr+YhTP8vH6WJl4w6bq4B2RFcRjLeVpgPWCIpCYSd/awcXb2qLb/C6DuPYOQkhXGW9uniYEhS8rsMI2seKYBwUOqhiCF4EY2zBBL6E1c2Bmftm6oEyviIY0Xjh4gu8/THVDw8kGRuFB4XCq6bSwDT8iItg3C1MKJhg9WK8oIOwJSD0M61/k/SfjC/GB5J+gX6l8bFEmZ9gf4DLu75sCVfvfxTalRhu6AxbZzDiJFERSisoEdzSc1epc5O0NDsnSbOzs3MyOrQHvsGXPEXnZwGcubkMfJCXqFlE0uwSTc1n8vNw5fySDH/JSFR+Vs7Apfn5PEXNzS6Fx7hJFJFUrt1tv1nEOjbS885Bf0TnXcUKtLt4DQ7UXckwDlBAQ2JaRBEMU7K0lEDf8gmAbz6Rp6Sp+bmEHvOuRz3Ar5KcmEMfU4l5FO6WmIVb8nOJvJRPLEnTCVcYhJtEV2EHLf3bAxezw1xN0xlP+r+nCEZECIlZlxPzFLwswJBPzIpT01R+ahaBAm++hJCZS8jU1LSUmINLbbCmJWpqNp/IUPNTVAbA0u/OZBJz9HwixAoXPbUKvEUwIj3vD/VBbqiifnUdQryQmUQGAFhC8MB/kBRpelqanwI04Fddahj4lUbCRFlgTU1lJB0sdIEO1hQFv80lKAkeF9gUWZTNIJ8iGEOTLcYrWGcsggHvSlHTGROsKQMsECcYZDposzpYlAuseROsjAXWnAEWnZ8ODp8cexEMvbxKOq2tY5UlHLOFremL57CtzwxKwgGgpuUlAMQES39zQAp+tMCaz2cyzjCckknJmp42wZJC5kM6C0ym0+l1TMs6YLFCDa1XPfUUB0n02srK6iQtZla1tFlawgQKlvoljl4o12ozIffrYIHMgGKfkhgTLCoxOz8FKIC6NsGCzxMJR8En5giw0B90sJaWlsIK9+RXV1bXsqL47bpVNyRl8gqrbUqUZ4q14lBzgmiRQ73JiFJ+EoBbX1+vVpO1WhmtYCk9zjV0vWxL1tL81BxtggX/p+ZBmkDH+0pWfnqKBAvmgCkAKw+IBussYBKVc2CQPcZk1lYRrynEbLGclfVFJFlAaqiEWLGo55UyrrOmrWEI8EzBmJyayvvqrER+aYrQWQl0A5Ks/FIoWDiztHh2ZsdN2GwIKJmzIb2EcAIAJC9Yui6XXJJF5w2wQmfD809gZ0mGnYVQMu0s+AIWKuhtBBZl2FkILLgik1hCKM0ndLCmDTsLAIVhCB9JoXbWuSfDgpfMYWhY8EiGQMtnkCE/a2St6mDRS8iQ14UxT1rwDHzrwYI/9yQtzc9RaNUHC0FayuhLRFgUwipQRsu9zPz8LKwN5/XRZXyMloFwQR4+yUg0rBQz8/CZvjac77I2PPekuwoMzwNlfjH3tgxHgkQbvgadbKeE4XWg9Z9o+4/dvQ5/0p/0J31p9P9VWsr8vkjHbQAAAABJRU5ErkJggg=="/>
          <p:cNvSpPr>
            <a:spLocks noChangeAspect="1" noChangeArrowheads="1"/>
          </p:cNvSpPr>
          <p:nvPr/>
        </p:nvSpPr>
        <p:spPr bwMode="auto">
          <a:xfrm>
            <a:off x="4484688" y="-1576388"/>
            <a:ext cx="6991350"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8202" name="Picture 16" descr="http://www.edisonawards.com/news/wp-content/uploads/2016/01/chi-carol-sente-crowdfunding-1871-201503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30163"/>
            <a:ext cx="53736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936592"/>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609600" y="1295400"/>
            <a:ext cx="5943600" cy="36194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652588" indent="-457200" algn="l">
              <a:defRPr sz="2400">
                <a:solidFill>
                  <a:schemeClr val="tx1"/>
                </a:solidFill>
                <a:latin typeface="Times New Roman" pitchFamily="18" charset="0"/>
              </a:defRPr>
            </a:lvl3pPr>
            <a:lvl4pPr marL="2224088" indent="-457200" algn="l">
              <a:defRPr sz="2400">
                <a:solidFill>
                  <a:schemeClr val="tx1"/>
                </a:solidFill>
                <a:latin typeface="Times New Roman" pitchFamily="18" charset="0"/>
              </a:defRPr>
            </a:lvl4pPr>
            <a:lvl5pPr marL="2795588" indent="-457200" algn="l">
              <a:defRPr sz="2400">
                <a:solidFill>
                  <a:schemeClr val="tx1"/>
                </a:solidFill>
                <a:latin typeface="Times New Roman" pitchFamily="18" charset="0"/>
              </a:defRPr>
            </a:lvl5pPr>
            <a:lvl6pPr marL="3252788" indent="-457200" eaLnBrk="0" fontAlgn="base" hangingPunct="0">
              <a:spcBef>
                <a:spcPct val="0"/>
              </a:spcBef>
              <a:spcAft>
                <a:spcPct val="0"/>
              </a:spcAft>
              <a:defRPr sz="2400">
                <a:solidFill>
                  <a:schemeClr val="tx1"/>
                </a:solidFill>
                <a:latin typeface="Times New Roman" pitchFamily="18" charset="0"/>
              </a:defRPr>
            </a:lvl6pPr>
            <a:lvl7pPr marL="3709988" indent="-457200" eaLnBrk="0" fontAlgn="base" hangingPunct="0">
              <a:spcBef>
                <a:spcPct val="0"/>
              </a:spcBef>
              <a:spcAft>
                <a:spcPct val="0"/>
              </a:spcAft>
              <a:defRPr sz="2400">
                <a:solidFill>
                  <a:schemeClr val="tx1"/>
                </a:solidFill>
                <a:latin typeface="Times New Roman" pitchFamily="18" charset="0"/>
              </a:defRPr>
            </a:lvl7pPr>
            <a:lvl8pPr marL="4167188" indent="-457200" eaLnBrk="0" fontAlgn="base" hangingPunct="0">
              <a:spcBef>
                <a:spcPct val="0"/>
              </a:spcBef>
              <a:spcAft>
                <a:spcPct val="0"/>
              </a:spcAft>
              <a:defRPr sz="2400">
                <a:solidFill>
                  <a:schemeClr val="tx1"/>
                </a:solidFill>
                <a:latin typeface="Times New Roman" pitchFamily="18" charset="0"/>
              </a:defRPr>
            </a:lvl8pPr>
            <a:lvl9pPr marL="4624388" indent="-457200" eaLnBrk="0" fontAlgn="base" hangingPunct="0">
              <a:spcBef>
                <a:spcPct val="0"/>
              </a:spcBef>
              <a:spcAft>
                <a:spcPct val="0"/>
              </a:spcAft>
              <a:defRPr sz="2400">
                <a:solidFill>
                  <a:schemeClr val="tx1"/>
                </a:solidFill>
                <a:latin typeface="Times New Roman" pitchFamily="18" charset="0"/>
              </a:defRPr>
            </a:lvl9pPr>
          </a:lstStyle>
          <a:p>
            <a:pPr marL="0" lvl="1" indent="0">
              <a:lnSpc>
                <a:spcPct val="120000"/>
              </a:lnSpc>
              <a:spcBef>
                <a:spcPts val="1200"/>
              </a:spcBef>
              <a:buClr>
                <a:srgbClr val="CC0000"/>
              </a:buClr>
              <a:buSzPct val="80000"/>
            </a:pPr>
            <a:r>
              <a:rPr lang="en-US" altLang="en-US" sz="2800" b="1" dirty="0" smtClean="0">
                <a:solidFill>
                  <a:srgbClr val="CC0000"/>
                </a:solidFill>
                <a:latin typeface="Liberation Sans" panose="020B0604020202020204" pitchFamily="34" charset="0"/>
              </a:rPr>
              <a:t>Secured and Unsecured Bonds </a:t>
            </a:r>
            <a:endParaRPr lang="en-US" altLang="en-US" sz="2800" b="1" dirty="0">
              <a:solidFill>
                <a:srgbClr val="CC0000"/>
              </a:solidFill>
              <a:latin typeface="Liberation Sans" panose="020B0604020202020204" pitchFamily="34" charset="0"/>
            </a:endParaRPr>
          </a:p>
          <a:p>
            <a:pPr lvl="1">
              <a:lnSpc>
                <a:spcPct val="120000"/>
              </a:lnSpc>
              <a:spcBef>
                <a:spcPts val="1200"/>
              </a:spcBef>
              <a:buClr>
                <a:srgbClr val="CC0000"/>
              </a:buClr>
              <a:buSzPct val="80000"/>
              <a:buFont typeface="Wingdings" pitchFamily="2" charset="2"/>
              <a:buChar char="u"/>
            </a:pPr>
            <a:r>
              <a:rPr lang="en-US" sz="2300" b="1" dirty="0" smtClean="0">
                <a:solidFill>
                  <a:schemeClr val="tx2">
                    <a:lumMod val="50000"/>
                  </a:schemeClr>
                </a:solidFill>
                <a:latin typeface="Liberation Sans" panose="020B0604020202020204" pitchFamily="34" charset="0"/>
              </a:rPr>
              <a:t>Secured </a:t>
            </a:r>
            <a:r>
              <a:rPr lang="en-US" sz="2300" b="1" dirty="0">
                <a:solidFill>
                  <a:schemeClr val="tx2">
                    <a:lumMod val="50000"/>
                  </a:schemeClr>
                </a:solidFill>
                <a:latin typeface="Liberation Sans" panose="020B0604020202020204" pitchFamily="34" charset="0"/>
              </a:rPr>
              <a:t>bonds </a:t>
            </a:r>
            <a:r>
              <a:rPr lang="en-US" sz="2300" dirty="0">
                <a:latin typeface="Liberation Sans" panose="020B0604020202020204" pitchFamily="34" charset="0"/>
              </a:rPr>
              <a:t>have </a:t>
            </a:r>
            <a:r>
              <a:rPr lang="en-US" sz="2300" dirty="0" smtClean="0">
                <a:latin typeface="Liberation Sans" panose="020B0604020202020204" pitchFamily="34" charset="0"/>
              </a:rPr>
              <a:t>specific </a:t>
            </a:r>
            <a:r>
              <a:rPr lang="en-US" sz="2300" dirty="0">
                <a:latin typeface="Liberation Sans" panose="020B0604020202020204" pitchFamily="34" charset="0"/>
              </a:rPr>
              <a:t>assets of the issuer pledged as collateral for </a:t>
            </a:r>
            <a:r>
              <a:rPr lang="en-US" sz="2300" dirty="0" smtClean="0">
                <a:latin typeface="Liberation Sans" panose="020B0604020202020204" pitchFamily="34" charset="0"/>
              </a:rPr>
              <a:t>the bonds</a:t>
            </a:r>
            <a:r>
              <a:rPr lang="en-US" sz="2300" dirty="0">
                <a:latin typeface="Liberation Sans" panose="020B0604020202020204" pitchFamily="34" charset="0"/>
              </a:rPr>
              <a:t>. </a:t>
            </a:r>
            <a:endParaRPr lang="en-US" sz="2300" dirty="0" smtClean="0">
              <a:latin typeface="Liberation Sans" panose="020B0604020202020204" pitchFamily="34" charset="0"/>
            </a:endParaRPr>
          </a:p>
          <a:p>
            <a:pPr lvl="1">
              <a:lnSpc>
                <a:spcPct val="120000"/>
              </a:lnSpc>
              <a:spcBef>
                <a:spcPts val="1200"/>
              </a:spcBef>
              <a:buClr>
                <a:srgbClr val="CC0000"/>
              </a:buClr>
              <a:buSzPct val="80000"/>
              <a:buFont typeface="Wingdings" pitchFamily="2" charset="2"/>
              <a:buChar char="u"/>
            </a:pPr>
            <a:endParaRPr lang="en-US" sz="2300" dirty="0">
              <a:latin typeface="Liberation Sans" panose="020B0604020202020204" pitchFamily="34" charset="0"/>
            </a:endParaRPr>
          </a:p>
          <a:p>
            <a:pPr lvl="1">
              <a:lnSpc>
                <a:spcPct val="120000"/>
              </a:lnSpc>
              <a:spcBef>
                <a:spcPts val="1200"/>
              </a:spcBef>
              <a:buClr>
                <a:srgbClr val="CC0000"/>
              </a:buClr>
              <a:buSzPct val="80000"/>
              <a:buFont typeface="Wingdings" pitchFamily="2" charset="2"/>
              <a:buChar char="u"/>
            </a:pPr>
            <a:r>
              <a:rPr lang="en-US" sz="2300" b="1" dirty="0" smtClean="0">
                <a:solidFill>
                  <a:schemeClr val="tx2">
                    <a:lumMod val="50000"/>
                  </a:schemeClr>
                </a:solidFill>
                <a:latin typeface="Liberation Sans" panose="020B0604020202020204" pitchFamily="34" charset="0"/>
              </a:rPr>
              <a:t>Unsecured </a:t>
            </a:r>
            <a:r>
              <a:rPr lang="en-US" sz="2300" b="1" dirty="0">
                <a:solidFill>
                  <a:schemeClr val="tx2">
                    <a:lumMod val="50000"/>
                  </a:schemeClr>
                </a:solidFill>
                <a:latin typeface="Liberation Sans" panose="020B0604020202020204" pitchFamily="34" charset="0"/>
              </a:rPr>
              <a:t>bonds</a:t>
            </a:r>
            <a:r>
              <a:rPr lang="en-US" sz="2300" dirty="0">
                <a:latin typeface="Liberation Sans" panose="020B0604020202020204" pitchFamily="34" charset="0"/>
              </a:rPr>
              <a:t> are issued against the general credit of the borrower.</a:t>
            </a:r>
            <a:endParaRPr lang="en-US" altLang="en-US" sz="2300" dirty="0">
              <a:latin typeface="Liberation Sans" panose="020B0604020202020204" pitchFamily="34" charset="0"/>
            </a:endParaRP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23248" y="304800"/>
            <a:ext cx="7682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TYPES OF BONDS</a:t>
            </a:r>
            <a:endParaRPr lang="en-US" altLang="en-US" sz="3200" b="1" dirty="0">
              <a:solidFill>
                <a:schemeClr val="tx2">
                  <a:lumMod val="50000"/>
                </a:schemeClr>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724" y="1524000"/>
            <a:ext cx="2514600" cy="18192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1426" y="3330699"/>
            <a:ext cx="3533339" cy="276999"/>
          </a:xfrm>
          <a:prstGeom prst="rect">
            <a:avLst/>
          </a:prstGeom>
          <a:noFill/>
        </p:spPr>
        <p:txBody>
          <a:bodyPr wrap="none" rtlCol="0">
            <a:spAutoFit/>
          </a:bodyPr>
          <a:lstStyle/>
          <a:p>
            <a:r>
              <a:rPr lang="en-US" sz="1200" dirty="0" smtClean="0"/>
              <a:t>Secured by mortgage on the </a:t>
            </a:r>
            <a:r>
              <a:rPr lang="en-US" sz="1200" dirty="0" err="1" smtClean="0"/>
              <a:t>the</a:t>
            </a:r>
            <a:r>
              <a:rPr lang="en-US" sz="1200" dirty="0" smtClean="0"/>
              <a:t> Kalamazoo </a:t>
            </a:r>
            <a:r>
              <a:rPr lang="en-US" sz="1200" dirty="0" err="1" smtClean="0"/>
              <a:t>Raoilroad</a:t>
            </a:r>
            <a:endParaRPr lang="en-US" sz="1200" dirty="0"/>
          </a:p>
        </p:txBody>
      </p:sp>
      <p:pic>
        <p:nvPicPr>
          <p:cNvPr id="1028" name="Picture 4" descr="Image result for we trust y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7228" y="4511675"/>
            <a:ext cx="3041463" cy="2025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76200" y="1081449"/>
            <a:ext cx="5334000" cy="4696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652588" indent="-457200" algn="l">
              <a:defRPr sz="2400">
                <a:solidFill>
                  <a:schemeClr val="tx1"/>
                </a:solidFill>
                <a:latin typeface="Times New Roman" pitchFamily="18" charset="0"/>
              </a:defRPr>
            </a:lvl3pPr>
            <a:lvl4pPr marL="2224088" indent="-457200" algn="l">
              <a:defRPr sz="2400">
                <a:solidFill>
                  <a:schemeClr val="tx1"/>
                </a:solidFill>
                <a:latin typeface="Times New Roman" pitchFamily="18" charset="0"/>
              </a:defRPr>
            </a:lvl4pPr>
            <a:lvl5pPr marL="2795588" indent="-457200" algn="l">
              <a:defRPr sz="2400">
                <a:solidFill>
                  <a:schemeClr val="tx1"/>
                </a:solidFill>
                <a:latin typeface="Times New Roman" pitchFamily="18" charset="0"/>
              </a:defRPr>
            </a:lvl5pPr>
            <a:lvl6pPr marL="3252788" indent="-457200" eaLnBrk="0" fontAlgn="base" hangingPunct="0">
              <a:spcBef>
                <a:spcPct val="0"/>
              </a:spcBef>
              <a:spcAft>
                <a:spcPct val="0"/>
              </a:spcAft>
              <a:defRPr sz="2400">
                <a:solidFill>
                  <a:schemeClr val="tx1"/>
                </a:solidFill>
                <a:latin typeface="Times New Roman" pitchFamily="18" charset="0"/>
              </a:defRPr>
            </a:lvl6pPr>
            <a:lvl7pPr marL="3709988" indent="-457200" eaLnBrk="0" fontAlgn="base" hangingPunct="0">
              <a:spcBef>
                <a:spcPct val="0"/>
              </a:spcBef>
              <a:spcAft>
                <a:spcPct val="0"/>
              </a:spcAft>
              <a:defRPr sz="2400">
                <a:solidFill>
                  <a:schemeClr val="tx1"/>
                </a:solidFill>
                <a:latin typeface="Times New Roman" pitchFamily="18" charset="0"/>
              </a:defRPr>
            </a:lvl7pPr>
            <a:lvl8pPr marL="4167188" indent="-457200" eaLnBrk="0" fontAlgn="base" hangingPunct="0">
              <a:spcBef>
                <a:spcPct val="0"/>
              </a:spcBef>
              <a:spcAft>
                <a:spcPct val="0"/>
              </a:spcAft>
              <a:defRPr sz="2400">
                <a:solidFill>
                  <a:schemeClr val="tx1"/>
                </a:solidFill>
                <a:latin typeface="Times New Roman" pitchFamily="18" charset="0"/>
              </a:defRPr>
            </a:lvl8pPr>
            <a:lvl9pPr marL="4624388" indent="-457200" eaLnBrk="0" fontAlgn="base" hangingPunct="0">
              <a:spcBef>
                <a:spcPct val="0"/>
              </a:spcBef>
              <a:spcAft>
                <a:spcPct val="0"/>
              </a:spcAft>
              <a:defRPr sz="2400">
                <a:solidFill>
                  <a:schemeClr val="tx1"/>
                </a:solidFill>
                <a:latin typeface="Times New Roman" pitchFamily="18" charset="0"/>
              </a:defRPr>
            </a:lvl9pPr>
          </a:lstStyle>
          <a:p>
            <a:pPr marL="0" lvl="1" indent="0">
              <a:lnSpc>
                <a:spcPct val="120000"/>
              </a:lnSpc>
              <a:spcBef>
                <a:spcPts val="1200"/>
              </a:spcBef>
              <a:buClr>
                <a:srgbClr val="CC0000"/>
              </a:buClr>
              <a:buSzPct val="80000"/>
            </a:pPr>
            <a:r>
              <a:rPr lang="en-US" b="1" dirty="0" smtClean="0">
                <a:solidFill>
                  <a:srgbClr val="CC0000"/>
                </a:solidFill>
                <a:latin typeface="Liberation Sans" panose="020B0604020202020204" pitchFamily="34" charset="0"/>
              </a:rPr>
              <a:t>Convertible </a:t>
            </a:r>
            <a:r>
              <a:rPr lang="en-US" b="1" dirty="0">
                <a:solidFill>
                  <a:srgbClr val="CC0000"/>
                </a:solidFill>
                <a:latin typeface="Liberation Sans" panose="020B0604020202020204" pitchFamily="34" charset="0"/>
              </a:rPr>
              <a:t>and Callable Bonds</a:t>
            </a:r>
            <a:r>
              <a:rPr lang="en-US" altLang="en-US" b="1" dirty="0">
                <a:solidFill>
                  <a:srgbClr val="CC0000"/>
                </a:solidFill>
                <a:latin typeface="Liberation Sans" panose="020B0604020202020204" pitchFamily="34" charset="0"/>
              </a:rPr>
              <a:t> </a:t>
            </a:r>
          </a:p>
          <a:p>
            <a:pPr lvl="1">
              <a:lnSpc>
                <a:spcPct val="120000"/>
              </a:lnSpc>
              <a:spcBef>
                <a:spcPts val="1200"/>
              </a:spcBef>
              <a:buClr>
                <a:srgbClr val="CC0000"/>
              </a:buClr>
              <a:buSzPct val="80000"/>
              <a:buFont typeface="Wingdings" pitchFamily="2" charset="2"/>
              <a:buChar char="u"/>
            </a:pPr>
            <a:r>
              <a:rPr lang="en-US" sz="2200" b="1" dirty="0">
                <a:solidFill>
                  <a:schemeClr val="tx2">
                    <a:lumMod val="50000"/>
                  </a:schemeClr>
                </a:solidFill>
                <a:latin typeface="Liberation Sans" panose="020B0604020202020204" pitchFamily="34" charset="0"/>
              </a:rPr>
              <a:t>Convertible </a:t>
            </a:r>
            <a:r>
              <a:rPr lang="en-US" sz="2200" b="1" dirty="0" smtClean="0">
                <a:solidFill>
                  <a:schemeClr val="tx2">
                    <a:lumMod val="50000"/>
                  </a:schemeClr>
                </a:solidFill>
                <a:latin typeface="Liberation Sans" panose="020B0604020202020204" pitchFamily="34" charset="0"/>
              </a:rPr>
              <a:t>bonds </a:t>
            </a:r>
            <a:r>
              <a:rPr lang="en-US" sz="2200" dirty="0" smtClean="0">
                <a:latin typeface="Liberation Sans" panose="020B0604020202020204" pitchFamily="34" charset="0"/>
              </a:rPr>
              <a:t>can </a:t>
            </a:r>
            <a:r>
              <a:rPr lang="en-US" sz="2200" dirty="0">
                <a:latin typeface="Liberation Sans" panose="020B0604020202020204" pitchFamily="34" charset="0"/>
              </a:rPr>
              <a:t>be converted into common stock at the bondholder’s </a:t>
            </a:r>
            <a:r>
              <a:rPr lang="en-US" sz="2200" dirty="0" smtClean="0">
                <a:latin typeface="Liberation Sans" panose="020B0604020202020204" pitchFamily="34" charset="0"/>
              </a:rPr>
              <a:t>option. </a:t>
            </a:r>
          </a:p>
          <a:p>
            <a:pPr lvl="1">
              <a:lnSpc>
                <a:spcPct val="120000"/>
              </a:lnSpc>
              <a:spcBef>
                <a:spcPts val="1200"/>
              </a:spcBef>
              <a:buClr>
                <a:srgbClr val="CC0000"/>
              </a:buClr>
              <a:buSzPct val="80000"/>
              <a:buFont typeface="Wingdings" pitchFamily="2" charset="2"/>
              <a:buChar char="u"/>
            </a:pPr>
            <a:endParaRPr lang="en-US" sz="2200" dirty="0" smtClean="0">
              <a:latin typeface="Liberation Sans" panose="020B0604020202020204" pitchFamily="34" charset="0"/>
            </a:endParaRPr>
          </a:p>
          <a:p>
            <a:pPr lvl="1">
              <a:lnSpc>
                <a:spcPct val="120000"/>
              </a:lnSpc>
              <a:spcBef>
                <a:spcPts val="1200"/>
              </a:spcBef>
              <a:buClr>
                <a:srgbClr val="CC0000"/>
              </a:buClr>
              <a:buSzPct val="80000"/>
              <a:buFont typeface="Wingdings" pitchFamily="2" charset="2"/>
              <a:buChar char="u"/>
            </a:pPr>
            <a:r>
              <a:rPr lang="en-US" sz="2200" b="1" dirty="0">
                <a:solidFill>
                  <a:schemeClr val="tx2">
                    <a:lumMod val="50000"/>
                  </a:schemeClr>
                </a:solidFill>
                <a:latin typeface="Liberation Sans" panose="020B0604020202020204" pitchFamily="34" charset="0"/>
              </a:rPr>
              <a:t>Callable bonds </a:t>
            </a:r>
            <a:r>
              <a:rPr lang="en-US" sz="2200" dirty="0" smtClean="0">
                <a:latin typeface="Liberation Sans" panose="020B0604020202020204" pitchFamily="34" charset="0"/>
              </a:rPr>
              <a:t>can be redeemed (bought back) by the issuing company, at a </a:t>
            </a:r>
            <a:r>
              <a:rPr lang="en-US" sz="2200" dirty="0">
                <a:latin typeface="Liberation Sans" panose="020B0604020202020204" pitchFamily="34" charset="0"/>
              </a:rPr>
              <a:t>stated dollar amount prior to </a:t>
            </a:r>
            <a:r>
              <a:rPr lang="en-US" sz="2200" dirty="0" smtClean="0">
                <a:latin typeface="Liberation Sans" panose="020B0604020202020204" pitchFamily="34" charset="0"/>
              </a:rPr>
              <a:t>maturity.</a:t>
            </a:r>
          </a:p>
          <a:p>
            <a:pPr lvl="2">
              <a:lnSpc>
                <a:spcPct val="120000"/>
              </a:lnSpc>
              <a:spcBef>
                <a:spcPts val="1200"/>
              </a:spcBef>
              <a:buClr>
                <a:srgbClr val="CC0000"/>
              </a:buClr>
              <a:buSzPct val="80000"/>
              <a:buFont typeface="Wingdings" pitchFamily="2" charset="2"/>
              <a:buChar char="u"/>
            </a:pPr>
            <a:r>
              <a:rPr lang="en-US" altLang="en-US" sz="1600" dirty="0" smtClean="0">
                <a:solidFill>
                  <a:srgbClr val="FF0000"/>
                </a:solidFill>
                <a:latin typeface="Liberation Sans" panose="020B0604020202020204" pitchFamily="34" charset="0"/>
              </a:rPr>
              <a:t>This saves $ on interest payments!</a:t>
            </a:r>
            <a:endParaRPr lang="en-US" altLang="en-US" sz="1600" dirty="0">
              <a:solidFill>
                <a:srgbClr val="FF0000"/>
              </a:solidFill>
              <a:latin typeface="Liberation Sans" panose="020B0604020202020204" pitchFamily="34" charset="0"/>
            </a:endParaRPr>
          </a:p>
        </p:txBody>
      </p:sp>
      <p:pic>
        <p:nvPicPr>
          <p:cNvPr id="624651"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5791200" y="3968750"/>
            <a:ext cx="23145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23248" y="304800"/>
            <a:ext cx="7682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TYPES OF BONDS</a:t>
            </a:r>
            <a:endParaRPr lang="en-US" altLang="en-US" sz="3200" b="1" dirty="0">
              <a:solidFill>
                <a:schemeClr val="tx2">
                  <a:lumMod val="50000"/>
                </a:schemeClr>
              </a:solidFill>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75" t="7874" r="43358" b="43204"/>
          <a:stretch/>
        </p:blipFill>
        <p:spPr bwMode="auto">
          <a:xfrm>
            <a:off x="5502676" y="1017973"/>
            <a:ext cx="3488924" cy="253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985728"/>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Text Box 2"/>
          <p:cNvSpPr txBox="1">
            <a:spLocks noChangeArrowheads="1"/>
          </p:cNvSpPr>
          <p:nvPr/>
        </p:nvSpPr>
        <p:spPr bwMode="auto">
          <a:xfrm>
            <a:off x="609600" y="1295400"/>
            <a:ext cx="7772400" cy="5543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257300" indent="-457200" algn="l">
              <a:defRPr sz="2400">
                <a:solidFill>
                  <a:schemeClr val="tx1"/>
                </a:solidFill>
                <a:latin typeface="Times New Roman" pitchFamily="18" charset="0"/>
              </a:defRPr>
            </a:lvl3pPr>
            <a:lvl4pPr marL="2057400" indent="-457200" algn="l">
              <a:defRPr sz="2400">
                <a:solidFill>
                  <a:schemeClr val="tx1"/>
                </a:solidFill>
                <a:latin typeface="Times New Roman" pitchFamily="18" charset="0"/>
              </a:defRPr>
            </a:lvl4pPr>
            <a:lvl5pPr marL="2795588" indent="-457200" algn="l">
              <a:defRPr sz="2400">
                <a:solidFill>
                  <a:schemeClr val="tx1"/>
                </a:solidFill>
                <a:latin typeface="Times New Roman" pitchFamily="18" charset="0"/>
              </a:defRPr>
            </a:lvl5pPr>
            <a:lvl6pPr marL="3252788" indent="-457200" eaLnBrk="0" fontAlgn="base" hangingPunct="0">
              <a:spcBef>
                <a:spcPct val="0"/>
              </a:spcBef>
              <a:spcAft>
                <a:spcPct val="0"/>
              </a:spcAft>
              <a:defRPr sz="2400">
                <a:solidFill>
                  <a:schemeClr val="tx1"/>
                </a:solidFill>
                <a:latin typeface="Times New Roman" pitchFamily="18" charset="0"/>
              </a:defRPr>
            </a:lvl6pPr>
            <a:lvl7pPr marL="3709988" indent="-457200" eaLnBrk="0" fontAlgn="base" hangingPunct="0">
              <a:spcBef>
                <a:spcPct val="0"/>
              </a:spcBef>
              <a:spcAft>
                <a:spcPct val="0"/>
              </a:spcAft>
              <a:defRPr sz="2400">
                <a:solidFill>
                  <a:schemeClr val="tx1"/>
                </a:solidFill>
                <a:latin typeface="Times New Roman" pitchFamily="18" charset="0"/>
              </a:defRPr>
            </a:lvl7pPr>
            <a:lvl8pPr marL="4167188" indent="-457200" eaLnBrk="0" fontAlgn="base" hangingPunct="0">
              <a:spcBef>
                <a:spcPct val="0"/>
              </a:spcBef>
              <a:spcAft>
                <a:spcPct val="0"/>
              </a:spcAft>
              <a:defRPr sz="2400">
                <a:solidFill>
                  <a:schemeClr val="tx1"/>
                </a:solidFill>
                <a:latin typeface="Times New Roman" pitchFamily="18" charset="0"/>
              </a:defRPr>
            </a:lvl8pPr>
            <a:lvl9pPr marL="4624388" indent="-457200" eaLnBrk="0" fontAlgn="base" hangingPunct="0">
              <a:spcBef>
                <a:spcPct val="0"/>
              </a:spcBef>
              <a:spcAft>
                <a:spcPct val="0"/>
              </a:spcAft>
              <a:defRPr sz="2400">
                <a:solidFill>
                  <a:schemeClr val="tx1"/>
                </a:solidFill>
                <a:latin typeface="Times New Roman" pitchFamily="18" charset="0"/>
              </a:defRPr>
            </a:lvl9pPr>
          </a:lstStyle>
          <a:p>
            <a:pPr lvl="1">
              <a:lnSpc>
                <a:spcPct val="120000"/>
              </a:lnSpc>
              <a:spcBef>
                <a:spcPts val="1200"/>
              </a:spcBef>
              <a:spcAft>
                <a:spcPct val="20000"/>
              </a:spcAft>
              <a:buClr>
                <a:srgbClr val="CC0000"/>
              </a:buClr>
              <a:buSzPct val="80000"/>
              <a:buFont typeface="Wingdings" pitchFamily="2" charset="2"/>
              <a:buChar char="u"/>
            </a:pPr>
            <a:r>
              <a:rPr lang="en-US" altLang="en-US" sz="2200" b="1" dirty="0">
                <a:solidFill>
                  <a:schemeClr val="tx2">
                    <a:lumMod val="50000"/>
                  </a:schemeClr>
                </a:solidFill>
                <a:latin typeface="Liberation Sans" panose="020B0604020202020204" pitchFamily="34" charset="0"/>
              </a:rPr>
              <a:t>Bond certificate</a:t>
            </a:r>
            <a:r>
              <a:rPr lang="en-US" altLang="en-US" sz="2200" dirty="0">
                <a:solidFill>
                  <a:schemeClr val="tx2">
                    <a:lumMod val="50000"/>
                  </a:schemeClr>
                </a:solidFill>
                <a:latin typeface="Liberation Sans" panose="020B0604020202020204" pitchFamily="34" charset="0"/>
              </a:rPr>
              <a:t> </a:t>
            </a:r>
          </a:p>
          <a:p>
            <a:pPr lvl="2">
              <a:lnSpc>
                <a:spcPct val="120000"/>
              </a:lnSpc>
              <a:spcBef>
                <a:spcPts val="1200"/>
              </a:spcBef>
              <a:spcAft>
                <a:spcPct val="10000"/>
              </a:spcAft>
              <a:buClr>
                <a:srgbClr val="CC0000"/>
              </a:buClr>
              <a:buSzPct val="80000"/>
              <a:buFont typeface="Arial" charset="0"/>
              <a:buChar char="►"/>
            </a:pPr>
            <a:r>
              <a:rPr lang="en-US" altLang="en-US" sz="2100" dirty="0">
                <a:latin typeface="Liberation Sans" panose="020B0604020202020204" pitchFamily="34" charset="0"/>
              </a:rPr>
              <a:t>Issued to the investor.</a:t>
            </a:r>
          </a:p>
          <a:p>
            <a:pPr lvl="2">
              <a:lnSpc>
                <a:spcPct val="120000"/>
              </a:lnSpc>
              <a:spcBef>
                <a:spcPts val="1200"/>
              </a:spcBef>
              <a:spcAft>
                <a:spcPct val="10000"/>
              </a:spcAft>
              <a:buClr>
                <a:srgbClr val="CC0000"/>
              </a:buClr>
              <a:buSzPct val="80000"/>
              <a:buFont typeface="Arial" charset="0"/>
              <a:buChar char="►"/>
            </a:pPr>
            <a:r>
              <a:rPr lang="en-US" altLang="en-US" sz="2100" dirty="0">
                <a:latin typeface="Liberation Sans" panose="020B0604020202020204" pitchFamily="34" charset="0"/>
              </a:rPr>
              <a:t>Provides name of the company issuing bonds, face value, maturity date, and contractual (stated) interest rate. </a:t>
            </a:r>
          </a:p>
          <a:p>
            <a:pPr lvl="1">
              <a:lnSpc>
                <a:spcPct val="120000"/>
              </a:lnSpc>
              <a:spcBef>
                <a:spcPts val="1200"/>
              </a:spcBef>
              <a:buClr>
                <a:srgbClr val="CC0000"/>
              </a:buClr>
              <a:buSzPct val="80000"/>
              <a:buFont typeface="Wingdings" pitchFamily="2" charset="2"/>
              <a:buChar char="u"/>
            </a:pPr>
            <a:r>
              <a:rPr lang="en-US" altLang="en-US" sz="2200" b="1" dirty="0">
                <a:solidFill>
                  <a:schemeClr val="tx2">
                    <a:lumMod val="50000"/>
                  </a:schemeClr>
                </a:solidFill>
                <a:latin typeface="Liberation Sans" panose="020B0604020202020204" pitchFamily="34" charset="0"/>
              </a:rPr>
              <a:t>Face</a:t>
            </a:r>
            <a:r>
              <a:rPr lang="en-US" altLang="en-US" sz="2200" b="1" dirty="0">
                <a:latin typeface="Liberation Sans" panose="020B0604020202020204" pitchFamily="34" charset="0"/>
              </a:rPr>
              <a:t> </a:t>
            </a:r>
            <a:r>
              <a:rPr lang="en-US" altLang="en-US" sz="2200" b="1" dirty="0">
                <a:solidFill>
                  <a:schemeClr val="tx2">
                    <a:lumMod val="50000"/>
                  </a:schemeClr>
                </a:solidFill>
                <a:latin typeface="Liberation Sans" panose="020B0604020202020204" pitchFamily="34" charset="0"/>
              </a:rPr>
              <a:t>value</a:t>
            </a:r>
            <a:r>
              <a:rPr lang="en-US" altLang="en-US" sz="2200" dirty="0">
                <a:latin typeface="Liberation Sans" panose="020B0604020202020204" pitchFamily="34" charset="0"/>
              </a:rPr>
              <a:t> - principal due at the maturity.</a:t>
            </a:r>
          </a:p>
          <a:p>
            <a:pPr lvl="1">
              <a:lnSpc>
                <a:spcPct val="120000"/>
              </a:lnSpc>
              <a:spcBef>
                <a:spcPts val="1200"/>
              </a:spcBef>
              <a:buClr>
                <a:srgbClr val="CC0000"/>
              </a:buClr>
              <a:buSzPct val="80000"/>
              <a:buFont typeface="Wingdings" pitchFamily="2" charset="2"/>
              <a:buChar char="u"/>
            </a:pPr>
            <a:r>
              <a:rPr lang="en-US" altLang="en-US" sz="2200" b="1" dirty="0" smtClean="0">
                <a:solidFill>
                  <a:schemeClr val="tx2">
                    <a:lumMod val="50000"/>
                  </a:schemeClr>
                </a:solidFill>
                <a:latin typeface="Liberation Sans" panose="020B0604020202020204" pitchFamily="34" charset="0"/>
              </a:rPr>
              <a:t>Contractual</a:t>
            </a:r>
            <a:r>
              <a:rPr lang="en-US" altLang="en-US" sz="2200" b="1" dirty="0" smtClean="0">
                <a:latin typeface="Liberation Sans" panose="020B0604020202020204" pitchFamily="34" charset="0"/>
              </a:rPr>
              <a:t> </a:t>
            </a:r>
            <a:r>
              <a:rPr lang="en-US" altLang="en-US" sz="2200" b="1" dirty="0">
                <a:solidFill>
                  <a:schemeClr val="tx2">
                    <a:lumMod val="50000"/>
                  </a:schemeClr>
                </a:solidFill>
                <a:latin typeface="Liberation Sans" panose="020B0604020202020204" pitchFamily="34" charset="0"/>
              </a:rPr>
              <a:t>interest</a:t>
            </a:r>
            <a:r>
              <a:rPr lang="en-US" altLang="en-US" sz="2200" b="1" dirty="0">
                <a:latin typeface="Liberation Sans" panose="020B0604020202020204" pitchFamily="34" charset="0"/>
              </a:rPr>
              <a:t> </a:t>
            </a:r>
            <a:r>
              <a:rPr lang="en-US" altLang="en-US" sz="2200" b="1" dirty="0">
                <a:solidFill>
                  <a:schemeClr val="tx2">
                    <a:lumMod val="50000"/>
                  </a:schemeClr>
                </a:solidFill>
                <a:latin typeface="Liberation Sans" panose="020B0604020202020204" pitchFamily="34" charset="0"/>
              </a:rPr>
              <a:t>rate</a:t>
            </a:r>
            <a:r>
              <a:rPr lang="en-US" altLang="en-US" sz="2200" dirty="0">
                <a:latin typeface="Liberation Sans" panose="020B0604020202020204" pitchFamily="34" charset="0"/>
              </a:rPr>
              <a:t> – rate to determine cash interest paid, </a:t>
            </a:r>
            <a:r>
              <a:rPr lang="en-US" altLang="en-US" sz="2200" dirty="0" smtClean="0">
                <a:latin typeface="Liberation Sans" panose="020B0604020202020204" pitchFamily="34" charset="0"/>
              </a:rPr>
              <a:t>contractual rate is stated as an annual rate.</a:t>
            </a:r>
            <a:r>
              <a:rPr lang="en-US" altLang="en-US" sz="2200" b="1" dirty="0">
                <a:solidFill>
                  <a:schemeClr val="tx2">
                    <a:lumMod val="50000"/>
                  </a:schemeClr>
                </a:solidFill>
                <a:latin typeface="Liberation Sans" panose="020B0604020202020204" pitchFamily="34" charset="0"/>
              </a:rPr>
              <a:t> </a:t>
            </a:r>
            <a:endParaRPr lang="en-US" altLang="en-US" sz="2200" b="1" dirty="0" smtClean="0">
              <a:solidFill>
                <a:schemeClr val="tx2">
                  <a:lumMod val="50000"/>
                </a:schemeClr>
              </a:solidFill>
              <a:latin typeface="Liberation Sans" panose="020B0604020202020204" pitchFamily="34" charset="0"/>
            </a:endParaRPr>
          </a:p>
          <a:p>
            <a:pPr lvl="1">
              <a:lnSpc>
                <a:spcPct val="120000"/>
              </a:lnSpc>
              <a:spcBef>
                <a:spcPts val="1200"/>
              </a:spcBef>
              <a:buClr>
                <a:srgbClr val="CC0000"/>
              </a:buClr>
              <a:buSzPct val="80000"/>
              <a:buFont typeface="Wingdings" pitchFamily="2" charset="2"/>
              <a:buChar char="u"/>
            </a:pPr>
            <a:r>
              <a:rPr lang="en-US" altLang="en-US" sz="2200" b="1" dirty="0" smtClean="0">
                <a:solidFill>
                  <a:schemeClr val="tx2">
                    <a:lumMod val="50000"/>
                  </a:schemeClr>
                </a:solidFill>
                <a:latin typeface="Liberation Sans" panose="020B0604020202020204" pitchFamily="34" charset="0"/>
              </a:rPr>
              <a:t>Maturity</a:t>
            </a:r>
            <a:r>
              <a:rPr lang="en-US" altLang="en-US" sz="2200" b="1" dirty="0" smtClean="0">
                <a:latin typeface="Liberation Sans" panose="020B0604020202020204" pitchFamily="34" charset="0"/>
              </a:rPr>
              <a:t> </a:t>
            </a:r>
            <a:r>
              <a:rPr lang="en-US" altLang="en-US" sz="2200" b="1" dirty="0">
                <a:solidFill>
                  <a:schemeClr val="tx2">
                    <a:lumMod val="50000"/>
                  </a:schemeClr>
                </a:solidFill>
                <a:latin typeface="Liberation Sans" panose="020B0604020202020204" pitchFamily="34" charset="0"/>
              </a:rPr>
              <a:t>date</a:t>
            </a:r>
            <a:r>
              <a:rPr lang="en-US" altLang="en-US" sz="2200" dirty="0">
                <a:latin typeface="Liberation Sans" panose="020B0604020202020204" pitchFamily="34" charset="0"/>
              </a:rPr>
              <a:t> - date final payment is due. </a:t>
            </a:r>
          </a:p>
          <a:p>
            <a:pPr lvl="1">
              <a:lnSpc>
                <a:spcPct val="120000"/>
              </a:lnSpc>
              <a:spcBef>
                <a:spcPts val="1200"/>
              </a:spcBef>
              <a:buClr>
                <a:srgbClr val="CC0000"/>
              </a:buClr>
              <a:buSzPct val="80000"/>
              <a:buFont typeface="Wingdings" pitchFamily="2" charset="2"/>
              <a:buChar char="u"/>
            </a:pPr>
            <a:endParaRPr lang="en-US" altLang="en-US" sz="2200" dirty="0">
              <a:latin typeface="Liberation Sans" panose="020B0604020202020204" pitchFamily="34" charset="0"/>
            </a:endParaRPr>
          </a:p>
        </p:txBody>
      </p:sp>
      <p:sp>
        <p:nvSpPr>
          <p:cNvPr id="551953" name="Rectangle 17"/>
          <p:cNvSpPr>
            <a:spLocks noChangeArrowheads="1"/>
          </p:cNvSpPr>
          <p:nvPr/>
        </p:nvSpPr>
        <p:spPr bwMode="auto">
          <a:xfrm>
            <a:off x="5501640" y="1294041"/>
            <a:ext cx="3032760" cy="893783"/>
          </a:xfrm>
          <a:prstGeom prst="rect">
            <a:avLst/>
          </a:prstGeom>
          <a:solidFill>
            <a:schemeClr val="accent3"/>
          </a:solidFill>
          <a:ln w="19050" cap="sq">
            <a:solidFill>
              <a:schemeClr val="tx1"/>
            </a:solidFill>
            <a:miter lim="800000"/>
            <a:headEnd type="none" w="sm" len="sm"/>
            <a:tailEnd type="none" w="sm" len="sm"/>
          </a:ln>
          <a:effectLst>
            <a:innerShdw blurRad="114300">
              <a:prstClr val="black"/>
            </a:innerShdw>
          </a:effectLst>
        </p:spPr>
        <p:txBody>
          <a:bodyPr wrap="square" lIns="182880" tIns="27432" rIns="182880" anchor="ctr" anchorCtr="0">
            <a:noAutofit/>
          </a:bodyPr>
          <a:lstStyle/>
          <a:p>
            <a:pPr algn="l"/>
            <a:r>
              <a:rPr lang="en-US" altLang="en-US" sz="1400" b="1" dirty="0" smtClean="0">
                <a:solidFill>
                  <a:srgbClr val="990033"/>
                </a:solidFill>
                <a:latin typeface="Liberation Sans" panose="020B0604020202020204" pitchFamily="34" charset="0"/>
              </a:rPr>
              <a:t>ALTERNATIVE TERMINOLOGY </a:t>
            </a:r>
            <a:r>
              <a:rPr lang="en-US" altLang="en-US" sz="1400" dirty="0" smtClean="0">
                <a:latin typeface="Liberation Sans" panose="020B0604020202020204" pitchFamily="34" charset="0"/>
              </a:rPr>
              <a:t>The contractual </a:t>
            </a:r>
            <a:r>
              <a:rPr lang="en-US" altLang="en-US" sz="1400" dirty="0">
                <a:latin typeface="Liberation Sans" panose="020B0604020202020204" pitchFamily="34" charset="0"/>
              </a:rPr>
              <a:t>rate is often </a:t>
            </a:r>
            <a:r>
              <a:rPr lang="en-US" altLang="en-US" sz="1400" dirty="0" smtClean="0">
                <a:latin typeface="Liberation Sans" panose="020B0604020202020204" pitchFamily="34" charset="0"/>
              </a:rPr>
              <a:t>referred to </a:t>
            </a:r>
            <a:r>
              <a:rPr lang="en-US" altLang="en-US" sz="1400" dirty="0">
                <a:latin typeface="Liberation Sans" panose="020B0604020202020204" pitchFamily="34" charset="0"/>
              </a:rPr>
              <a:t>as the </a:t>
            </a:r>
            <a:r>
              <a:rPr lang="en-US" altLang="en-US" sz="1400" i="1" dirty="0">
                <a:latin typeface="Liberation Sans" panose="020B0604020202020204" pitchFamily="34" charset="0"/>
              </a:rPr>
              <a:t>stated rate</a:t>
            </a:r>
            <a:r>
              <a:rPr lang="en-US" altLang="en-US" sz="1400" dirty="0">
                <a:latin typeface="Liberation Sans" panose="020B0604020202020204" pitchFamily="34" charset="0"/>
              </a:rPr>
              <a:t>.</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23248" y="304800"/>
            <a:ext cx="7682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PROCEDURES</a:t>
            </a:r>
            <a:endParaRPr lang="en-US" altLang="en-US" sz="3200" b="1" dirty="0">
              <a:solidFill>
                <a:schemeClr val="tx2">
                  <a:lumMod val="50000"/>
                </a:schemeClr>
              </a:solidFill>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
        <p:nvSpPr>
          <p:cNvPr id="2" name="TextBox 1"/>
          <p:cNvSpPr txBox="1"/>
          <p:nvPr/>
        </p:nvSpPr>
        <p:spPr>
          <a:xfrm>
            <a:off x="171169" y="3798700"/>
            <a:ext cx="389851" cy="461665"/>
          </a:xfrm>
          <a:prstGeom prst="rect">
            <a:avLst/>
          </a:prstGeom>
          <a:noFill/>
        </p:spPr>
        <p:txBody>
          <a:bodyPr wrap="none" rtlCol="0">
            <a:spAutoFit/>
          </a:bodyPr>
          <a:lstStyle/>
          <a:p>
            <a:r>
              <a:rPr lang="en-US" dirty="0">
                <a:latin typeface="Showcard Gothic" pitchFamily="82" charset="0"/>
              </a:rPr>
              <a:t>P</a:t>
            </a:r>
          </a:p>
        </p:txBody>
      </p:sp>
      <p:sp>
        <p:nvSpPr>
          <p:cNvPr id="11" name="TextBox 10"/>
          <p:cNvSpPr txBox="1"/>
          <p:nvPr/>
        </p:nvSpPr>
        <p:spPr>
          <a:xfrm>
            <a:off x="168764" y="4412765"/>
            <a:ext cx="394659" cy="461665"/>
          </a:xfrm>
          <a:prstGeom prst="rect">
            <a:avLst/>
          </a:prstGeom>
          <a:noFill/>
        </p:spPr>
        <p:txBody>
          <a:bodyPr wrap="none" rtlCol="0">
            <a:spAutoFit/>
          </a:bodyPr>
          <a:lstStyle/>
          <a:p>
            <a:r>
              <a:rPr lang="en-US" dirty="0" smtClean="0">
                <a:latin typeface="Showcard Gothic" pitchFamily="82" charset="0"/>
              </a:rPr>
              <a:t>R</a:t>
            </a:r>
            <a:endParaRPr lang="en-US" dirty="0">
              <a:latin typeface="Showcard Gothic" pitchFamily="82" charset="0"/>
            </a:endParaRPr>
          </a:p>
        </p:txBody>
      </p:sp>
      <p:sp>
        <p:nvSpPr>
          <p:cNvPr id="12" name="TextBox 11"/>
          <p:cNvSpPr txBox="1"/>
          <p:nvPr/>
        </p:nvSpPr>
        <p:spPr>
          <a:xfrm>
            <a:off x="171169" y="5715000"/>
            <a:ext cx="377027" cy="461665"/>
          </a:xfrm>
          <a:prstGeom prst="rect">
            <a:avLst/>
          </a:prstGeom>
          <a:noFill/>
        </p:spPr>
        <p:txBody>
          <a:bodyPr wrap="none" rtlCol="0">
            <a:spAutoFit/>
          </a:bodyPr>
          <a:lstStyle/>
          <a:p>
            <a:r>
              <a:rPr lang="en-US" dirty="0" smtClean="0">
                <a:latin typeface="Showcard Gothic" pitchFamily="82" charset="0"/>
              </a:rPr>
              <a:t>T</a:t>
            </a:r>
            <a:endParaRPr lang="en-US" dirty="0">
              <a:latin typeface="Showcard Gothic" pitchFamily="82" charset="0"/>
            </a:endParaRPr>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pic>
        <p:nvPicPr>
          <p:cNvPr id="55401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380" y="377026"/>
            <a:ext cx="7665820" cy="613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2" name="Rectangle 1"/>
          <p:cNvSpPr/>
          <p:nvPr/>
        </p:nvSpPr>
        <p:spPr>
          <a:xfrm>
            <a:off x="734704" y="5800383"/>
            <a:ext cx="1828800" cy="461665"/>
          </a:xfrm>
          <a:prstGeom prst="rect">
            <a:avLst/>
          </a:prstGeom>
        </p:spPr>
        <p:txBody>
          <a:bodyPr wrap="square">
            <a:spAutoFit/>
          </a:bodyPr>
          <a:lstStyle/>
          <a:p>
            <a:pPr algn="l"/>
            <a:r>
              <a:rPr lang="en-US" sz="1200" b="1" dirty="0">
                <a:latin typeface="Liberation Sans" panose="020B0604020202020204" pitchFamily="34" charset="0"/>
              </a:rPr>
              <a:t>ILLUSTRATION 10-3</a:t>
            </a:r>
          </a:p>
          <a:p>
            <a:pPr algn="l"/>
            <a:r>
              <a:rPr lang="en-US" sz="1200" dirty="0">
                <a:latin typeface="Liberation Sans" panose="020B0604020202020204" pitchFamily="34" charset="0"/>
              </a:rPr>
              <a:t>Bond </a:t>
            </a:r>
            <a:r>
              <a:rPr lang="en-US" sz="1200" dirty="0" smtClean="0">
                <a:latin typeface="Liberation Sans" panose="020B0604020202020204" pitchFamily="34" charset="0"/>
              </a:rPr>
              <a:t>certificate</a:t>
            </a:r>
            <a:endParaRPr lang="en-US" sz="1200" dirty="0">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ext Box 2"/>
          <p:cNvSpPr txBox="1">
            <a:spLocks noChangeArrowheads="1"/>
          </p:cNvSpPr>
          <p:nvPr/>
        </p:nvSpPr>
        <p:spPr bwMode="auto">
          <a:xfrm>
            <a:off x="609600" y="2198299"/>
            <a:ext cx="7620000" cy="2449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marL="3175" lvl="1" indent="0">
              <a:lnSpc>
                <a:spcPct val="120000"/>
              </a:lnSpc>
              <a:spcBef>
                <a:spcPts val="1200"/>
              </a:spcBef>
              <a:buClr>
                <a:schemeClr val="tx1"/>
              </a:buClr>
            </a:pPr>
            <a:r>
              <a:rPr lang="en-US" altLang="en-US" sz="2300" b="1" dirty="0" smtClean="0">
                <a:latin typeface="Liberation Sans" panose="020B0604020202020204" pitchFamily="34" charset="0"/>
              </a:rPr>
              <a:t>A debt </a:t>
            </a:r>
            <a:r>
              <a:rPr lang="en-US" altLang="en-US" sz="2300" dirty="0" smtClean="0">
                <a:latin typeface="Liberation Sans" panose="020B0604020202020204" pitchFamily="34" charset="0"/>
              </a:rPr>
              <a:t>that a company </a:t>
            </a:r>
            <a:r>
              <a:rPr lang="en-US" altLang="en-US" sz="2300" dirty="0">
                <a:latin typeface="Liberation Sans" panose="020B0604020202020204" pitchFamily="34" charset="0"/>
              </a:rPr>
              <a:t>expects to pay </a:t>
            </a:r>
            <a:endParaRPr lang="en-US" altLang="en-US" sz="2300" dirty="0" smtClean="0">
              <a:latin typeface="Liberation Sans" panose="020B0604020202020204" pitchFamily="34" charset="0"/>
            </a:endParaRPr>
          </a:p>
          <a:p>
            <a:pPr lvl="1">
              <a:lnSpc>
                <a:spcPct val="120000"/>
              </a:lnSpc>
              <a:spcBef>
                <a:spcPts val="1200"/>
              </a:spcBef>
              <a:buClr>
                <a:schemeClr val="tx1"/>
              </a:buClr>
              <a:buFontTx/>
              <a:buAutoNum type="arabicPeriod"/>
            </a:pPr>
            <a:r>
              <a:rPr lang="en-US" sz="2200" dirty="0" smtClean="0">
                <a:latin typeface="Liberation Sans" panose="020B0604020202020204" pitchFamily="34" charset="0"/>
              </a:rPr>
              <a:t>from </a:t>
            </a:r>
            <a:r>
              <a:rPr lang="en-US" sz="2200" dirty="0">
                <a:latin typeface="Liberation Sans" panose="020B0604020202020204" pitchFamily="34" charset="0"/>
              </a:rPr>
              <a:t>existing current assets or through the creation </a:t>
            </a:r>
            <a:r>
              <a:rPr lang="en-US" sz="2200" dirty="0" smtClean="0">
                <a:latin typeface="Liberation Sans" panose="020B0604020202020204" pitchFamily="34" charset="0"/>
              </a:rPr>
              <a:t>of other </a:t>
            </a:r>
            <a:r>
              <a:rPr lang="en-US" sz="2200" dirty="0">
                <a:latin typeface="Liberation Sans" panose="020B0604020202020204" pitchFamily="34" charset="0"/>
              </a:rPr>
              <a:t>current liabilities, and </a:t>
            </a:r>
            <a:endParaRPr lang="en-US" sz="2200" dirty="0" smtClean="0">
              <a:latin typeface="Liberation Sans" panose="020B0604020202020204" pitchFamily="34" charset="0"/>
            </a:endParaRPr>
          </a:p>
          <a:p>
            <a:pPr lvl="1">
              <a:lnSpc>
                <a:spcPct val="120000"/>
              </a:lnSpc>
              <a:spcBef>
                <a:spcPts val="1200"/>
              </a:spcBef>
              <a:buClr>
                <a:schemeClr val="tx1"/>
              </a:buClr>
              <a:buFontTx/>
              <a:buAutoNum type="arabicPeriod"/>
            </a:pPr>
            <a:r>
              <a:rPr lang="en-US" sz="2200" dirty="0" smtClean="0">
                <a:latin typeface="Liberation Sans" panose="020B0604020202020204" pitchFamily="34" charset="0"/>
              </a:rPr>
              <a:t>within </a:t>
            </a:r>
            <a:r>
              <a:rPr lang="en-US" sz="2200" dirty="0">
                <a:latin typeface="Liberation Sans" panose="020B0604020202020204" pitchFamily="34" charset="0"/>
              </a:rPr>
              <a:t>one year or the operating cycle, </a:t>
            </a:r>
            <a:r>
              <a:rPr lang="en-US" sz="2200" dirty="0" smtClean="0">
                <a:latin typeface="Liberation Sans" panose="020B0604020202020204" pitchFamily="34" charset="0"/>
              </a:rPr>
              <a:t>whichever is </a:t>
            </a:r>
            <a:r>
              <a:rPr lang="en-US" sz="2200" dirty="0">
                <a:latin typeface="Liberation Sans" panose="020B0604020202020204" pitchFamily="34" charset="0"/>
              </a:rPr>
              <a:t>longer. </a:t>
            </a:r>
            <a:endParaRPr lang="en-US" altLang="en-US" sz="2200" dirty="0">
              <a:latin typeface="Liberation Sans" panose="020B0604020202020204" pitchFamily="34" charset="0"/>
            </a:endParaRPr>
          </a:p>
        </p:txBody>
      </p:sp>
      <p:sp>
        <p:nvSpPr>
          <p:cNvPr id="368646" name="Rectangle 6"/>
          <p:cNvSpPr>
            <a:spLocks noChangeArrowheads="1"/>
          </p:cNvSpPr>
          <p:nvPr/>
        </p:nvSpPr>
        <p:spPr bwMode="auto">
          <a:xfrm>
            <a:off x="533400" y="4876800"/>
            <a:ext cx="8077200" cy="1131395"/>
          </a:xfrm>
          <a:prstGeom prst="rect">
            <a:avLst/>
          </a:prstGeom>
          <a:solidFill>
            <a:srgbClr val="FFFFC5"/>
          </a:solidFill>
          <a:ln w="19050" cap="sq">
            <a:solidFill>
              <a:schemeClr val="folHlink"/>
            </a:solidFill>
            <a:miter lim="800000"/>
            <a:headEnd type="none" w="sm" len="sm"/>
            <a:tailEnd type="none" w="sm" len="sm"/>
          </a:ln>
          <a:effectLst>
            <a:innerShdw blurRad="114300">
              <a:prstClr val="black"/>
            </a:innerShdw>
          </a:effectLst>
        </p:spPr>
        <p:txBody>
          <a:bodyPr lIns="182880" tIns="0" rIns="182880" anchor="ctr" anchorCtr="0">
            <a:no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spcBef>
                <a:spcPct val="40000"/>
              </a:spcBef>
              <a:buSzPct val="80000"/>
            </a:pPr>
            <a:r>
              <a:rPr lang="en-US" altLang="en-US" sz="1900" dirty="0">
                <a:latin typeface="Liberation Sans" panose="020B0604020202020204" pitchFamily="34" charset="0"/>
              </a:rPr>
              <a:t>Current liabilities include </a:t>
            </a:r>
            <a:r>
              <a:rPr lang="en-US" altLang="en-US" sz="1900" b="1" dirty="0">
                <a:latin typeface="Liberation Sans" panose="020B0604020202020204" pitchFamily="34" charset="0"/>
              </a:rPr>
              <a:t>notes payable</a:t>
            </a:r>
            <a:r>
              <a:rPr lang="en-US" altLang="en-US" sz="1900" dirty="0">
                <a:latin typeface="Liberation Sans" panose="020B0604020202020204" pitchFamily="34" charset="0"/>
              </a:rPr>
              <a:t>, </a:t>
            </a:r>
            <a:r>
              <a:rPr lang="en-US" altLang="en-US" sz="1900" b="1" dirty="0">
                <a:latin typeface="Liberation Sans" panose="020B0604020202020204" pitchFamily="34" charset="0"/>
              </a:rPr>
              <a:t>accounts payable</a:t>
            </a:r>
            <a:r>
              <a:rPr lang="en-US" altLang="en-US" sz="1900" dirty="0">
                <a:latin typeface="Liberation Sans" panose="020B0604020202020204" pitchFamily="34" charset="0"/>
              </a:rPr>
              <a:t>, </a:t>
            </a:r>
            <a:r>
              <a:rPr lang="en-US" altLang="en-US" sz="1900" b="1" dirty="0">
                <a:latin typeface="Liberation Sans" panose="020B0604020202020204" pitchFamily="34" charset="0"/>
              </a:rPr>
              <a:t>unearned revenues</a:t>
            </a:r>
            <a:r>
              <a:rPr lang="en-US" altLang="en-US" sz="1900" dirty="0">
                <a:latin typeface="Liberation Sans" panose="020B0604020202020204" pitchFamily="34" charset="0"/>
              </a:rPr>
              <a:t>, and accrued liabilities such as </a:t>
            </a:r>
            <a:r>
              <a:rPr lang="en-US" altLang="en-US" sz="1900" b="1" dirty="0">
                <a:latin typeface="Liberation Sans" panose="020B0604020202020204" pitchFamily="34" charset="0"/>
              </a:rPr>
              <a:t>taxes</a:t>
            </a:r>
            <a:r>
              <a:rPr lang="en-US" altLang="en-US" sz="1900" dirty="0">
                <a:latin typeface="Liberation Sans" panose="020B0604020202020204" pitchFamily="34" charset="0"/>
              </a:rPr>
              <a:t>, </a:t>
            </a:r>
            <a:r>
              <a:rPr lang="en-US" altLang="en-US" sz="1900" b="1" dirty="0">
                <a:latin typeface="Liberation Sans" panose="020B0604020202020204" pitchFamily="34" charset="0"/>
              </a:rPr>
              <a:t>salaries and wages</a:t>
            </a:r>
            <a:r>
              <a:rPr lang="en-US" altLang="en-US" sz="1900" dirty="0">
                <a:latin typeface="Liberation Sans" panose="020B0604020202020204" pitchFamily="34" charset="0"/>
              </a:rPr>
              <a:t>, and </a:t>
            </a:r>
            <a:r>
              <a:rPr lang="en-US" altLang="en-US" sz="1900" b="1" dirty="0">
                <a:latin typeface="Liberation Sans" panose="020B0604020202020204" pitchFamily="34" charset="0"/>
              </a:rPr>
              <a:t>interest</a:t>
            </a:r>
            <a:r>
              <a:rPr lang="en-US" altLang="en-US" sz="1900" dirty="0">
                <a:latin typeface="Liberation Sans" panose="020B0604020202020204" pitchFamily="34" charset="0"/>
              </a:rPr>
              <a:t>.</a:t>
            </a:r>
          </a:p>
        </p:txBody>
      </p:sp>
      <p:sp>
        <p:nvSpPr>
          <p:cNvPr id="368647" name="Text Box 7"/>
          <p:cNvSpPr txBox="1">
            <a:spLocks noChangeArrowheads="1"/>
          </p:cNvSpPr>
          <p:nvPr/>
        </p:nvSpPr>
        <p:spPr bwMode="auto">
          <a:xfrm>
            <a:off x="609600" y="1602987"/>
            <a:ext cx="76200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smtClean="0">
                <a:solidFill>
                  <a:schemeClr val="tx2">
                    <a:lumMod val="50000"/>
                  </a:schemeClr>
                </a:solidFill>
                <a:latin typeface="Liberation Sans" panose="020B0604020202020204" pitchFamily="34" charset="0"/>
              </a:rPr>
              <a:t>WHAT IS A CURRENT LIABILITY?</a:t>
            </a:r>
            <a:endParaRPr lang="en-US" altLang="en-US" sz="2800" b="1" dirty="0">
              <a:solidFill>
                <a:schemeClr val="tx2">
                  <a:lumMod val="50000"/>
                </a:schemeClr>
              </a:solidFill>
              <a:latin typeface="Liberation Sans" panose="020B0604020202020204" pitchFamily="34" charset="0"/>
            </a:endParaRPr>
          </a:p>
        </p:txBody>
      </p:sp>
      <p:sp>
        <p:nvSpPr>
          <p:cNvPr id="9" name="Isosceles Triangle 8"/>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0" name="TextBox 9"/>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1" name="Rounded Rectangle 10"/>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Explain </a:t>
            </a:r>
            <a:r>
              <a:rPr lang="en-US" b="1" dirty="0">
                <a:solidFill>
                  <a:schemeClr val="accent3"/>
                </a:solidFill>
                <a:effectLst>
                  <a:outerShdw blurRad="38100" dist="38100" dir="2700000" algn="tl">
                    <a:srgbClr val="000000">
                      <a:alpha val="43137"/>
                    </a:srgbClr>
                  </a:outerShdw>
                </a:effectLst>
                <a:latin typeface="Liberation Sans" panose="020B0604020202020204" pitchFamily="34" charset="0"/>
              </a:rPr>
              <a:t>how </a:t>
            </a:r>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to account for current liabilities.</a:t>
            </a:r>
            <a:endParaRPr lang="en-US"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2" name="TextBox 11"/>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13" name="Straight Connector 12"/>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
        <p:nvSpPr>
          <p:cNvPr id="2" name="SMARTInkShape-2"/>
          <p:cNvSpPr/>
          <p:nvPr>
            <p:custDataLst>
              <p:tags r:id="rId1"/>
            </p:custDataLst>
          </p:nvPr>
        </p:nvSpPr>
        <p:spPr bwMode="auto">
          <a:xfrm>
            <a:off x="6793706" y="5779788"/>
            <a:ext cx="1264445" cy="599582"/>
          </a:xfrm>
          <a:custGeom>
            <a:avLst/>
            <a:gdLst/>
            <a:ahLst/>
            <a:cxnLst/>
            <a:rect l="0" t="0" r="0" b="0"/>
            <a:pathLst>
              <a:path w="1264445" h="599582">
                <a:moveTo>
                  <a:pt x="0" y="599581"/>
                </a:moveTo>
                <a:lnTo>
                  <a:pt x="0" y="599581"/>
                </a:lnTo>
                <a:lnTo>
                  <a:pt x="24386" y="570286"/>
                </a:lnTo>
                <a:lnTo>
                  <a:pt x="50794" y="541512"/>
                </a:lnTo>
                <a:lnTo>
                  <a:pt x="74962" y="513977"/>
                </a:lnTo>
                <a:lnTo>
                  <a:pt x="101579" y="485335"/>
                </a:lnTo>
                <a:lnTo>
                  <a:pt x="130078" y="456730"/>
                </a:lnTo>
                <a:lnTo>
                  <a:pt x="161264" y="428141"/>
                </a:lnTo>
                <a:lnTo>
                  <a:pt x="193646" y="397443"/>
                </a:lnTo>
                <a:lnTo>
                  <a:pt x="227352" y="366073"/>
                </a:lnTo>
                <a:lnTo>
                  <a:pt x="245231" y="351041"/>
                </a:lnTo>
                <a:lnTo>
                  <a:pt x="263500" y="336256"/>
                </a:lnTo>
                <a:lnTo>
                  <a:pt x="282029" y="321637"/>
                </a:lnTo>
                <a:lnTo>
                  <a:pt x="300732" y="307129"/>
                </a:lnTo>
                <a:lnTo>
                  <a:pt x="319551" y="292694"/>
                </a:lnTo>
                <a:lnTo>
                  <a:pt x="339240" y="278308"/>
                </a:lnTo>
                <a:lnTo>
                  <a:pt x="359510" y="263955"/>
                </a:lnTo>
                <a:lnTo>
                  <a:pt x="380167" y="249624"/>
                </a:lnTo>
                <a:lnTo>
                  <a:pt x="401876" y="235308"/>
                </a:lnTo>
                <a:lnTo>
                  <a:pt x="424286" y="221001"/>
                </a:lnTo>
                <a:lnTo>
                  <a:pt x="447164" y="206700"/>
                </a:lnTo>
                <a:lnTo>
                  <a:pt x="469559" y="193198"/>
                </a:lnTo>
                <a:lnTo>
                  <a:pt x="491633" y="180228"/>
                </a:lnTo>
                <a:lnTo>
                  <a:pt x="513493" y="167612"/>
                </a:lnTo>
                <a:lnTo>
                  <a:pt x="536798" y="156026"/>
                </a:lnTo>
                <a:lnTo>
                  <a:pt x="561065" y="145128"/>
                </a:lnTo>
                <a:lnTo>
                  <a:pt x="585975" y="134687"/>
                </a:lnTo>
                <a:lnTo>
                  <a:pt x="610519" y="124552"/>
                </a:lnTo>
                <a:lnTo>
                  <a:pt x="634819" y="114620"/>
                </a:lnTo>
                <a:lnTo>
                  <a:pt x="658957" y="104823"/>
                </a:lnTo>
                <a:lnTo>
                  <a:pt x="683779" y="95117"/>
                </a:lnTo>
                <a:lnTo>
                  <a:pt x="709059" y="85472"/>
                </a:lnTo>
                <a:lnTo>
                  <a:pt x="734644" y="75866"/>
                </a:lnTo>
                <a:lnTo>
                  <a:pt x="760431" y="67082"/>
                </a:lnTo>
                <a:lnTo>
                  <a:pt x="786355" y="58844"/>
                </a:lnTo>
                <a:lnTo>
                  <a:pt x="812368" y="50971"/>
                </a:lnTo>
                <a:lnTo>
                  <a:pt x="838441" y="43341"/>
                </a:lnTo>
                <a:lnTo>
                  <a:pt x="864554" y="35873"/>
                </a:lnTo>
                <a:lnTo>
                  <a:pt x="890695" y="28513"/>
                </a:lnTo>
                <a:lnTo>
                  <a:pt x="917647" y="22812"/>
                </a:lnTo>
                <a:lnTo>
                  <a:pt x="945139" y="18219"/>
                </a:lnTo>
                <a:lnTo>
                  <a:pt x="972994" y="14362"/>
                </a:lnTo>
                <a:lnTo>
                  <a:pt x="999500" y="10997"/>
                </a:lnTo>
                <a:lnTo>
                  <a:pt x="1025108" y="7960"/>
                </a:lnTo>
                <a:lnTo>
                  <a:pt x="1050118" y="5143"/>
                </a:lnTo>
                <a:lnTo>
                  <a:pt x="1075522" y="3264"/>
                </a:lnTo>
                <a:lnTo>
                  <a:pt x="1101190" y="2011"/>
                </a:lnTo>
                <a:lnTo>
                  <a:pt x="1127033" y="1176"/>
                </a:lnTo>
                <a:lnTo>
                  <a:pt x="1149818" y="619"/>
                </a:lnTo>
                <a:lnTo>
                  <a:pt x="1170564" y="248"/>
                </a:lnTo>
                <a:lnTo>
                  <a:pt x="1189952" y="0"/>
                </a:lnTo>
                <a:lnTo>
                  <a:pt x="1222076" y="1842"/>
                </a:lnTo>
                <a:lnTo>
                  <a:pt x="1264444" y="6650"/>
                </a:lnTo>
              </a:path>
            </a:pathLst>
          </a:custGeom>
          <a:noFill/>
          <a:ln w="19050" cap="sq" cmpd="sng" algn="ctr">
            <a:solidFill>
              <a:srgbClr val="0000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5" name="Rectangle 5"/>
          <p:cNvSpPr>
            <a:spLocks noChangeArrowheads="1"/>
          </p:cNvSpPr>
          <p:nvPr/>
        </p:nvSpPr>
        <p:spPr bwMode="auto">
          <a:xfrm>
            <a:off x="685800" y="4871356"/>
            <a:ext cx="4648200" cy="1220562"/>
          </a:xfrm>
          <a:prstGeom prst="rect">
            <a:avLst/>
          </a:prstGeom>
          <a:solidFill>
            <a:srgbClr val="FFFFC5"/>
          </a:solidFill>
          <a:ln w="19050" cap="sq">
            <a:solidFill>
              <a:schemeClr val="folHlink"/>
            </a:solidFill>
            <a:miter lim="800000"/>
            <a:headEnd type="none" w="sm" len="sm"/>
            <a:tailEnd type="none" w="sm" len="sm"/>
          </a:ln>
          <a:effectLst>
            <a:innerShdw blurRad="114300">
              <a:prstClr val="black"/>
            </a:innerShdw>
          </a:effectLst>
        </p:spPr>
        <p:txBody>
          <a:bodyPr lIns="182880" tIns="18288" rIns="182880" anchor="ctr" anchorCtr="0">
            <a:noAutofit/>
          </a:bodyPr>
          <a:lstStyle/>
          <a:p>
            <a:pPr algn="l">
              <a:lnSpc>
                <a:spcPct val="110000"/>
              </a:lnSpc>
              <a:spcBef>
                <a:spcPts val="0"/>
              </a:spcBef>
              <a:buSzPct val="80000"/>
            </a:pPr>
            <a:r>
              <a:rPr lang="en-US" altLang="en-US" sz="2000" dirty="0">
                <a:latin typeface="Liberation Sans" panose="020B0604020202020204" pitchFamily="34" charset="0"/>
              </a:rPr>
              <a:t>The process of finding the present value is referred to as discounting the future amounts.</a:t>
            </a:r>
          </a:p>
        </p:txBody>
      </p:sp>
      <p:sp>
        <p:nvSpPr>
          <p:cNvPr id="558091" name="Text Box 11"/>
          <p:cNvSpPr txBox="1">
            <a:spLocks noChangeArrowheads="1"/>
          </p:cNvSpPr>
          <p:nvPr/>
        </p:nvSpPr>
        <p:spPr bwMode="auto">
          <a:xfrm>
            <a:off x="609600" y="1752600"/>
            <a:ext cx="8229600" cy="2707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52588" indent="-457200" algn="l">
              <a:defRPr sz="2400">
                <a:solidFill>
                  <a:schemeClr val="tx1"/>
                </a:solidFill>
                <a:latin typeface="Times New Roman" pitchFamily="18" charset="0"/>
              </a:defRPr>
            </a:lvl3pPr>
            <a:lvl4pPr marL="2224088" indent="-457200" algn="l">
              <a:defRPr sz="2400">
                <a:solidFill>
                  <a:schemeClr val="tx1"/>
                </a:solidFill>
                <a:latin typeface="Times New Roman" pitchFamily="18" charset="0"/>
              </a:defRPr>
            </a:lvl4pPr>
            <a:lvl5pPr marL="2795588" indent="-457200" algn="l">
              <a:defRPr sz="2400">
                <a:solidFill>
                  <a:schemeClr val="tx1"/>
                </a:solidFill>
                <a:latin typeface="Times New Roman" pitchFamily="18" charset="0"/>
              </a:defRPr>
            </a:lvl5pPr>
            <a:lvl6pPr marL="3252788" indent="-457200" eaLnBrk="0" fontAlgn="base" hangingPunct="0">
              <a:spcBef>
                <a:spcPct val="0"/>
              </a:spcBef>
              <a:spcAft>
                <a:spcPct val="0"/>
              </a:spcAft>
              <a:defRPr sz="2400">
                <a:solidFill>
                  <a:schemeClr val="tx1"/>
                </a:solidFill>
                <a:latin typeface="Times New Roman" pitchFamily="18" charset="0"/>
              </a:defRPr>
            </a:lvl6pPr>
            <a:lvl7pPr marL="3709988" indent="-457200" eaLnBrk="0" fontAlgn="base" hangingPunct="0">
              <a:spcBef>
                <a:spcPct val="0"/>
              </a:spcBef>
              <a:spcAft>
                <a:spcPct val="0"/>
              </a:spcAft>
              <a:defRPr sz="2400">
                <a:solidFill>
                  <a:schemeClr val="tx1"/>
                </a:solidFill>
                <a:latin typeface="Times New Roman" pitchFamily="18" charset="0"/>
              </a:defRPr>
            </a:lvl7pPr>
            <a:lvl8pPr marL="4167188" indent="-457200" eaLnBrk="0" fontAlgn="base" hangingPunct="0">
              <a:spcBef>
                <a:spcPct val="0"/>
              </a:spcBef>
              <a:spcAft>
                <a:spcPct val="0"/>
              </a:spcAft>
              <a:defRPr sz="2400">
                <a:solidFill>
                  <a:schemeClr val="tx1"/>
                </a:solidFill>
                <a:latin typeface="Times New Roman" pitchFamily="18" charset="0"/>
              </a:defRPr>
            </a:lvl8pPr>
            <a:lvl9pPr marL="4624388"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SzPct val="80000"/>
            </a:pPr>
            <a:r>
              <a:rPr lang="en-US" altLang="en-US" sz="2300" dirty="0">
                <a:latin typeface="Liberation Sans" panose="020B0604020202020204" pitchFamily="34" charset="0"/>
              </a:rPr>
              <a:t>The current market price (present value) of a bond is a function of three factors: </a:t>
            </a:r>
          </a:p>
          <a:p>
            <a:pPr lvl="1">
              <a:lnSpc>
                <a:spcPct val="125000"/>
              </a:lnSpc>
              <a:spcBef>
                <a:spcPts val="1200"/>
              </a:spcBef>
              <a:buFontTx/>
              <a:buAutoNum type="arabicPeriod"/>
            </a:pPr>
            <a:r>
              <a:rPr lang="en-US" altLang="en-US" sz="2200" dirty="0">
                <a:latin typeface="Liberation Sans" panose="020B0604020202020204" pitchFamily="34" charset="0"/>
              </a:rPr>
              <a:t>the dollar amounts to be received, </a:t>
            </a:r>
          </a:p>
          <a:p>
            <a:pPr lvl="1">
              <a:lnSpc>
                <a:spcPct val="125000"/>
              </a:lnSpc>
              <a:spcBef>
                <a:spcPts val="1200"/>
              </a:spcBef>
              <a:buFontTx/>
              <a:buAutoNum type="arabicPeriod"/>
            </a:pPr>
            <a:r>
              <a:rPr lang="en-US" altLang="en-US" sz="2200" dirty="0">
                <a:latin typeface="Liberation Sans" panose="020B0604020202020204" pitchFamily="34" charset="0"/>
              </a:rPr>
              <a:t>the length of time until the amounts are received, and </a:t>
            </a:r>
          </a:p>
          <a:p>
            <a:pPr lvl="1">
              <a:lnSpc>
                <a:spcPct val="125000"/>
              </a:lnSpc>
              <a:spcBef>
                <a:spcPts val="1200"/>
              </a:spcBef>
              <a:buFontTx/>
              <a:buAutoNum type="arabicPeriod"/>
            </a:pPr>
            <a:r>
              <a:rPr lang="en-US" altLang="en-US" sz="2200" dirty="0">
                <a:latin typeface="Liberation Sans" panose="020B0604020202020204" pitchFamily="34" charset="0"/>
              </a:rPr>
              <a:t>the market rate of interest. </a:t>
            </a:r>
          </a:p>
        </p:txBody>
      </p:sp>
      <p:sp>
        <p:nvSpPr>
          <p:cNvPr id="9"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7682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003B76"/>
                </a:solidFill>
                <a:latin typeface="Liberation Sans" panose="020B0604020202020204" pitchFamily="34" charset="0"/>
              </a:rPr>
              <a:t>DETERMINING THE MARKET PRICE OF BONDS</a:t>
            </a:r>
            <a:endParaRPr lang="en-US" altLang="en-US" sz="3200" b="1" dirty="0">
              <a:solidFill>
                <a:srgbClr val="003B76"/>
              </a:solidFill>
              <a:latin typeface="Liberation Sans" panose="020B0604020202020204" pitchFamily="34" charset="0"/>
            </a:endParaRPr>
          </a:p>
        </p:txBody>
      </p:sp>
      <p:pic>
        <p:nvPicPr>
          <p:cNvPr id="55809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026005"/>
            <a:ext cx="1799020" cy="2527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Text Box 2"/>
          <p:cNvSpPr txBox="1">
            <a:spLocks noChangeArrowheads="1"/>
          </p:cNvSpPr>
          <p:nvPr/>
        </p:nvSpPr>
        <p:spPr bwMode="auto">
          <a:xfrm>
            <a:off x="609600" y="1295400"/>
            <a:ext cx="81534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76313" indent="-457200" algn="l">
              <a:defRPr sz="2400">
                <a:solidFill>
                  <a:schemeClr val="tx1"/>
                </a:solidFill>
                <a:latin typeface="Times New Roman" pitchFamily="18" charset="0"/>
              </a:defRPr>
            </a:lvl2pPr>
            <a:lvl3pPr marL="1547813" indent="-457200" algn="l">
              <a:defRPr sz="2400">
                <a:solidFill>
                  <a:schemeClr val="tx1"/>
                </a:solidFill>
                <a:latin typeface="Times New Roman" pitchFamily="18" charset="0"/>
              </a:defRPr>
            </a:lvl3pPr>
            <a:lvl4pPr marL="2119313" indent="-457200" algn="l">
              <a:defRPr sz="2400">
                <a:solidFill>
                  <a:schemeClr val="tx1"/>
                </a:solidFill>
                <a:latin typeface="Times New Roman" pitchFamily="18" charset="0"/>
              </a:defRPr>
            </a:lvl4pPr>
            <a:lvl5pPr marL="2690813" indent="-457200" algn="l">
              <a:defRPr sz="2400">
                <a:solidFill>
                  <a:schemeClr val="tx1"/>
                </a:solidFill>
                <a:latin typeface="Times New Roman" pitchFamily="18" charset="0"/>
              </a:defRPr>
            </a:lvl5pPr>
            <a:lvl6pPr marL="3148013" indent="-457200" eaLnBrk="0" fontAlgn="base" hangingPunct="0">
              <a:spcBef>
                <a:spcPct val="0"/>
              </a:spcBef>
              <a:spcAft>
                <a:spcPct val="0"/>
              </a:spcAft>
              <a:defRPr sz="2400">
                <a:solidFill>
                  <a:schemeClr val="tx1"/>
                </a:solidFill>
                <a:latin typeface="Times New Roman" pitchFamily="18" charset="0"/>
              </a:defRPr>
            </a:lvl6pPr>
            <a:lvl7pPr marL="3605213" indent="-457200" eaLnBrk="0" fontAlgn="base" hangingPunct="0">
              <a:spcBef>
                <a:spcPct val="0"/>
              </a:spcBef>
              <a:spcAft>
                <a:spcPct val="0"/>
              </a:spcAft>
              <a:defRPr sz="2400">
                <a:solidFill>
                  <a:schemeClr val="tx1"/>
                </a:solidFill>
                <a:latin typeface="Times New Roman" pitchFamily="18" charset="0"/>
              </a:defRPr>
            </a:lvl7pPr>
            <a:lvl8pPr marL="4062413" indent="-457200" eaLnBrk="0" fontAlgn="base" hangingPunct="0">
              <a:spcBef>
                <a:spcPct val="0"/>
              </a:spcBef>
              <a:spcAft>
                <a:spcPct val="0"/>
              </a:spcAft>
              <a:defRPr sz="2400">
                <a:solidFill>
                  <a:schemeClr val="tx1"/>
                </a:solidFill>
                <a:latin typeface="Times New Roman" pitchFamily="18" charset="0"/>
              </a:defRPr>
            </a:lvl8pPr>
            <a:lvl9pPr marL="4519613"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Assume </a:t>
            </a:r>
            <a:r>
              <a:rPr lang="en-US" altLang="en-US" sz="2100" dirty="0">
                <a:latin typeface="Liberation Sans" panose="020B0604020202020204" pitchFamily="34" charset="0"/>
              </a:rPr>
              <a:t>that Acropolis Company on January 1, </a:t>
            </a:r>
            <a:r>
              <a:rPr lang="en-US" altLang="en-US" sz="2100" dirty="0" smtClean="0">
                <a:latin typeface="Liberation Sans" panose="020B0604020202020204" pitchFamily="34" charset="0"/>
              </a:rPr>
              <a:t>2017, </a:t>
            </a:r>
            <a:r>
              <a:rPr lang="en-US" altLang="en-US" sz="2100" dirty="0">
                <a:latin typeface="Liberation Sans" panose="020B0604020202020204" pitchFamily="34" charset="0"/>
              </a:rPr>
              <a:t>issues $100,000 of 9% bonds, due in five years, with interest payable annually at year-end.  </a:t>
            </a:r>
          </a:p>
        </p:txBody>
      </p:sp>
      <p:pic>
        <p:nvPicPr>
          <p:cNvPr id="6338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427" y="2729552"/>
            <a:ext cx="6385801" cy="174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3865" name="Rectangle 9"/>
          <p:cNvSpPr>
            <a:spLocks noChangeArrowheads="1"/>
          </p:cNvSpPr>
          <p:nvPr/>
        </p:nvSpPr>
        <p:spPr bwMode="auto">
          <a:xfrm>
            <a:off x="700086" y="5942125"/>
            <a:ext cx="34909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200" b="1" dirty="0" smtClean="0">
                <a:latin typeface="Liberation Sans" panose="020B0604020202020204" pitchFamily="34" charset="0"/>
              </a:rPr>
              <a:t>ILLUSTRATION 10-5</a:t>
            </a:r>
            <a:endParaRPr lang="en-US" altLang="en-US" sz="1200" b="1" dirty="0">
              <a:latin typeface="Liberation Sans" panose="020B0604020202020204" pitchFamily="34" charset="0"/>
            </a:endParaRPr>
          </a:p>
          <a:p>
            <a:pPr algn="l"/>
            <a:r>
              <a:rPr lang="en-US" altLang="en-US" sz="1200" dirty="0">
                <a:latin typeface="Liberation Sans" panose="020B0604020202020204" pitchFamily="34" charset="0"/>
              </a:rPr>
              <a:t>Computing the market price of bonds</a:t>
            </a:r>
          </a:p>
        </p:txBody>
      </p:sp>
      <p:sp>
        <p:nvSpPr>
          <p:cNvPr id="633866" name="Rectangle 10"/>
          <p:cNvSpPr>
            <a:spLocks noChangeArrowheads="1"/>
          </p:cNvSpPr>
          <p:nvPr/>
        </p:nvSpPr>
        <p:spPr bwMode="auto">
          <a:xfrm>
            <a:off x="457200" y="2667000"/>
            <a:ext cx="175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200" b="1" dirty="0" smtClean="0">
                <a:latin typeface="Liberation Sans" panose="020B0604020202020204" pitchFamily="34" charset="0"/>
              </a:rPr>
              <a:t>ILLUSTRATION 10-4</a:t>
            </a:r>
            <a:r>
              <a:rPr lang="en-US" altLang="en-US" sz="1200" dirty="0" smtClean="0">
                <a:latin typeface="Liberation Sans" panose="020B0604020202020204" pitchFamily="34" charset="0"/>
              </a:rPr>
              <a:t> </a:t>
            </a:r>
            <a:r>
              <a:rPr lang="en-US" altLang="en-US" sz="1200" dirty="0">
                <a:latin typeface="Liberation Sans" panose="020B0604020202020204" pitchFamily="34" charset="0"/>
              </a:rPr>
              <a:t>Time diagram depicting cash</a:t>
            </a:r>
          </a:p>
          <a:p>
            <a:pPr algn="l"/>
            <a:r>
              <a:rPr lang="en-US" altLang="en-US" sz="1200" dirty="0">
                <a:latin typeface="Liberation Sans" panose="020B0604020202020204" pitchFamily="34" charset="0"/>
              </a:rPr>
              <a:t>flows</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23248" y="304800"/>
            <a:ext cx="7682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rgbClr val="003B76"/>
                </a:solidFill>
                <a:latin typeface="Liberation Sans" panose="020B0604020202020204" pitchFamily="34" charset="0"/>
              </a:rPr>
              <a:t>DETERMINING THE MARKET VALUE</a:t>
            </a:r>
            <a:endParaRPr lang="en-US" altLang="en-US" sz="3200" b="1" dirty="0">
              <a:solidFill>
                <a:schemeClr val="tx2">
                  <a:lumMod val="50000"/>
                </a:schemeClr>
              </a:solidFill>
              <a:latin typeface="Liberation Sans" panose="020B0604020202020204" pitchFamily="34" charset="0"/>
            </a:endParaRPr>
          </a:p>
        </p:txBody>
      </p:sp>
      <p:pic>
        <p:nvPicPr>
          <p:cNvPr id="63386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855" y="4656959"/>
            <a:ext cx="7758545" cy="122537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pic>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25950"/>
            <a:ext cx="8300112" cy="43236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100" dirty="0" smtClean="0">
                <a:solidFill>
                  <a:schemeClr val="bg2"/>
                </a:solidFill>
                <a:latin typeface="Liberation Sans" panose="020B0604020202020204" pitchFamily="34" charset="0"/>
              </a:rPr>
              <a:t>Indicate </a:t>
            </a:r>
            <a:r>
              <a:rPr lang="en-US" sz="2100" dirty="0">
                <a:solidFill>
                  <a:schemeClr val="bg2"/>
                </a:solidFill>
                <a:latin typeface="Liberation Sans" panose="020B0604020202020204" pitchFamily="34" charset="0"/>
              </a:rPr>
              <a:t>whether each of the following statements is </a:t>
            </a:r>
            <a:r>
              <a:rPr lang="en-US" sz="2100" b="1" dirty="0">
                <a:solidFill>
                  <a:schemeClr val="bg2"/>
                </a:solidFill>
                <a:latin typeface="Liberation Sans" panose="020B0604020202020204" pitchFamily="34" charset="0"/>
              </a:rPr>
              <a:t>true or false</a:t>
            </a:r>
            <a:r>
              <a:rPr lang="en-US" sz="2100" dirty="0">
                <a:solidFill>
                  <a:schemeClr val="bg2"/>
                </a:solidFill>
                <a:latin typeface="Liberation Sans" panose="020B0604020202020204" pitchFamily="34" charset="0"/>
              </a:rPr>
              <a:t>. </a:t>
            </a: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Bond Terminology</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86750" y="426570"/>
            <a:ext cx="761250"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Rectangle 3"/>
          <p:cNvSpPr>
            <a:spLocks noChangeArrowheads="1"/>
          </p:cNvSpPr>
          <p:nvPr/>
        </p:nvSpPr>
        <p:spPr bwMode="auto">
          <a:xfrm>
            <a:off x="457199" y="1945944"/>
            <a:ext cx="6705601" cy="4247317"/>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marL="457200" indent="-457200" algn="l">
              <a:lnSpc>
                <a:spcPct val="115000"/>
              </a:lnSpc>
              <a:spcBef>
                <a:spcPts val="1200"/>
              </a:spcBef>
              <a:buAutoNum type="arabicPeriod"/>
            </a:pPr>
            <a:r>
              <a:rPr lang="en-US" sz="2000" dirty="0" smtClean="0">
                <a:solidFill>
                  <a:schemeClr val="bg2"/>
                </a:solidFill>
                <a:latin typeface="Liberation Sans" panose="020B0604020202020204" pitchFamily="34" charset="0"/>
              </a:rPr>
              <a:t>Secured </a:t>
            </a:r>
            <a:r>
              <a:rPr lang="en-US" sz="2000" dirty="0">
                <a:solidFill>
                  <a:schemeClr val="bg2"/>
                </a:solidFill>
                <a:latin typeface="Liberation Sans" panose="020B0604020202020204" pitchFamily="34" charset="0"/>
              </a:rPr>
              <a:t>bonds have </a:t>
            </a:r>
            <a:r>
              <a:rPr lang="en-US" sz="2000" dirty="0" smtClean="0">
                <a:solidFill>
                  <a:schemeClr val="bg2"/>
                </a:solidFill>
                <a:latin typeface="Liberation Sans" panose="020B0604020202020204" pitchFamily="34" charset="0"/>
              </a:rPr>
              <a:t>specific </a:t>
            </a:r>
            <a:r>
              <a:rPr lang="en-US" sz="2000" dirty="0">
                <a:solidFill>
                  <a:schemeClr val="bg2"/>
                </a:solidFill>
                <a:latin typeface="Liberation Sans" panose="020B0604020202020204" pitchFamily="34" charset="0"/>
              </a:rPr>
              <a:t>assets of the issuer pledged as collateral</a:t>
            </a:r>
            <a:r>
              <a:rPr lang="en-US" sz="2000" dirty="0" smtClean="0">
                <a:solidFill>
                  <a:schemeClr val="bg2"/>
                </a:solidFill>
                <a:latin typeface="Liberation Sans" panose="020B0604020202020204" pitchFamily="34" charset="0"/>
              </a:rPr>
              <a:t>. </a:t>
            </a:r>
          </a:p>
          <a:p>
            <a:pPr marL="457200" indent="-457200" algn="l">
              <a:lnSpc>
                <a:spcPct val="115000"/>
              </a:lnSpc>
              <a:spcBef>
                <a:spcPts val="1200"/>
              </a:spcBef>
              <a:buAutoNum type="arabicPeriod"/>
            </a:pPr>
            <a:r>
              <a:rPr lang="en-US" sz="2000" dirty="0" smtClean="0">
                <a:solidFill>
                  <a:schemeClr val="bg2"/>
                </a:solidFill>
                <a:latin typeface="Liberation Sans" panose="020B0604020202020204" pitchFamily="34" charset="0"/>
              </a:rPr>
              <a:t>Callable </a:t>
            </a:r>
            <a:r>
              <a:rPr lang="en-US" sz="2000" dirty="0">
                <a:solidFill>
                  <a:schemeClr val="bg2"/>
                </a:solidFill>
                <a:latin typeface="Liberation Sans" panose="020B0604020202020204" pitchFamily="34" charset="0"/>
              </a:rPr>
              <a:t>bonds can be redeemed by the issuing company at a stated dollar </a:t>
            </a:r>
            <a:r>
              <a:rPr lang="en-US" sz="2000" dirty="0" smtClean="0">
                <a:solidFill>
                  <a:schemeClr val="bg2"/>
                </a:solidFill>
                <a:latin typeface="Liberation Sans" panose="020B0604020202020204" pitchFamily="34" charset="0"/>
              </a:rPr>
              <a:t>amount prior </a:t>
            </a:r>
            <a:r>
              <a:rPr lang="en-US" sz="2000" dirty="0">
                <a:solidFill>
                  <a:schemeClr val="bg2"/>
                </a:solidFill>
                <a:latin typeface="Liberation Sans" panose="020B0604020202020204" pitchFamily="34" charset="0"/>
              </a:rPr>
              <a:t>to maturity</a:t>
            </a:r>
            <a:r>
              <a:rPr lang="en-US" sz="2000" dirty="0" smtClean="0">
                <a:solidFill>
                  <a:schemeClr val="bg2"/>
                </a:solidFill>
                <a:latin typeface="Liberation Sans" panose="020B0604020202020204" pitchFamily="34" charset="0"/>
              </a:rPr>
              <a:t>.</a:t>
            </a:r>
          </a:p>
          <a:p>
            <a:pPr marL="457200" indent="-457200" algn="l">
              <a:lnSpc>
                <a:spcPct val="115000"/>
              </a:lnSpc>
              <a:spcBef>
                <a:spcPts val="1200"/>
              </a:spcBef>
              <a:buAutoNum type="arabicPeriod"/>
            </a:pPr>
            <a:r>
              <a:rPr lang="en-US" sz="2000" dirty="0" smtClean="0">
                <a:solidFill>
                  <a:schemeClr val="bg2"/>
                </a:solidFill>
                <a:latin typeface="Liberation Sans" panose="020B0604020202020204" pitchFamily="34" charset="0"/>
              </a:rPr>
              <a:t>The </a:t>
            </a:r>
            <a:r>
              <a:rPr lang="en-US" sz="2000" dirty="0">
                <a:solidFill>
                  <a:schemeClr val="bg2"/>
                </a:solidFill>
                <a:latin typeface="Liberation Sans" panose="020B0604020202020204" pitchFamily="34" charset="0"/>
              </a:rPr>
              <a:t>contractual interest rate is the rate investors demand for loaning funds</a:t>
            </a:r>
            <a:r>
              <a:rPr lang="en-US" sz="2000" dirty="0" smtClean="0">
                <a:solidFill>
                  <a:schemeClr val="bg2"/>
                </a:solidFill>
                <a:latin typeface="Liberation Sans" panose="020B0604020202020204" pitchFamily="34" charset="0"/>
              </a:rPr>
              <a:t>.</a:t>
            </a:r>
          </a:p>
          <a:p>
            <a:pPr marL="457200" indent="-457200" algn="l">
              <a:lnSpc>
                <a:spcPct val="115000"/>
              </a:lnSpc>
              <a:spcBef>
                <a:spcPts val="1200"/>
              </a:spcBef>
              <a:buAutoNum type="arabicPeriod"/>
            </a:pPr>
            <a:r>
              <a:rPr lang="en-US" sz="2000" dirty="0" smtClean="0">
                <a:solidFill>
                  <a:schemeClr val="bg2"/>
                </a:solidFill>
                <a:latin typeface="Liberation Sans" panose="020B0604020202020204" pitchFamily="34" charset="0"/>
              </a:rPr>
              <a:t>The </a:t>
            </a:r>
            <a:r>
              <a:rPr lang="en-US" sz="2000" dirty="0">
                <a:solidFill>
                  <a:schemeClr val="bg2"/>
                </a:solidFill>
                <a:latin typeface="Liberation Sans" panose="020B0604020202020204" pitchFamily="34" charset="0"/>
              </a:rPr>
              <a:t>face value is the amount of principal the issuing company must pay at </a:t>
            </a:r>
            <a:r>
              <a:rPr lang="en-US" sz="2000" dirty="0" smtClean="0">
                <a:solidFill>
                  <a:schemeClr val="bg2"/>
                </a:solidFill>
                <a:latin typeface="Liberation Sans" panose="020B0604020202020204" pitchFamily="34" charset="0"/>
              </a:rPr>
              <a:t>the maturity </a:t>
            </a:r>
            <a:r>
              <a:rPr lang="en-US" sz="2000" dirty="0">
                <a:solidFill>
                  <a:schemeClr val="bg2"/>
                </a:solidFill>
                <a:latin typeface="Liberation Sans" panose="020B0604020202020204" pitchFamily="34" charset="0"/>
              </a:rPr>
              <a:t>date</a:t>
            </a:r>
            <a:r>
              <a:rPr lang="en-US" sz="2000" dirty="0" smtClean="0">
                <a:solidFill>
                  <a:schemeClr val="bg2"/>
                </a:solidFill>
                <a:latin typeface="Liberation Sans" panose="020B0604020202020204" pitchFamily="34" charset="0"/>
              </a:rPr>
              <a:t>.</a:t>
            </a:r>
          </a:p>
          <a:p>
            <a:pPr marL="457200" indent="-457200" algn="l">
              <a:lnSpc>
                <a:spcPct val="115000"/>
              </a:lnSpc>
              <a:spcBef>
                <a:spcPts val="1200"/>
              </a:spcBef>
              <a:buAutoNum type="arabicPeriod"/>
            </a:pPr>
            <a:r>
              <a:rPr lang="en-US" sz="2000" dirty="0" smtClean="0">
                <a:solidFill>
                  <a:schemeClr val="bg2"/>
                </a:solidFill>
                <a:latin typeface="Liberation Sans" panose="020B0604020202020204" pitchFamily="34" charset="0"/>
              </a:rPr>
              <a:t>The </a:t>
            </a:r>
            <a:r>
              <a:rPr lang="en-US" sz="2000" dirty="0">
                <a:solidFill>
                  <a:schemeClr val="bg2"/>
                </a:solidFill>
                <a:latin typeface="Liberation Sans" panose="020B0604020202020204" pitchFamily="34" charset="0"/>
              </a:rPr>
              <a:t>market price of a bond is equal to its maturity value.</a:t>
            </a:r>
          </a:p>
        </p:txBody>
      </p:sp>
      <p:sp>
        <p:nvSpPr>
          <p:cNvPr id="18" name="Rectangle 17"/>
          <p:cNvSpPr/>
          <p:nvPr/>
        </p:nvSpPr>
        <p:spPr>
          <a:xfrm>
            <a:off x="7233322" y="2096523"/>
            <a:ext cx="1537638" cy="570477"/>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a:solidFill>
                  <a:srgbClr val="006600"/>
                </a:solidFill>
                <a:latin typeface="Liberation Sans" panose="020B0604020202020204" pitchFamily="34" charset="0"/>
              </a:rPr>
              <a:t>True</a:t>
            </a:r>
          </a:p>
        </p:txBody>
      </p:sp>
      <p:sp>
        <p:nvSpPr>
          <p:cNvPr id="26" name="Rectangle 25"/>
          <p:cNvSpPr/>
          <p:nvPr/>
        </p:nvSpPr>
        <p:spPr>
          <a:xfrm>
            <a:off x="7246960" y="2887640"/>
            <a:ext cx="1537638" cy="605679"/>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006600"/>
                </a:solidFill>
                <a:latin typeface="Liberation Sans" panose="020B0604020202020204" pitchFamily="34" charset="0"/>
              </a:rPr>
              <a:t>True</a:t>
            </a:r>
            <a:endParaRPr lang="en-US" sz="2000" b="1" dirty="0" smtClean="0">
              <a:solidFill>
                <a:srgbClr val="006600"/>
              </a:solidFill>
              <a:latin typeface="Liberation Sans" panose="020B0604020202020204" pitchFamily="34" charset="0"/>
            </a:endParaRPr>
          </a:p>
        </p:txBody>
      </p:sp>
      <p:sp>
        <p:nvSpPr>
          <p:cNvPr id="27" name="Rectangle 26"/>
          <p:cNvSpPr/>
          <p:nvPr/>
        </p:nvSpPr>
        <p:spPr>
          <a:xfrm>
            <a:off x="7246960" y="3800219"/>
            <a:ext cx="1537638" cy="570477"/>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CC0000"/>
                </a:solidFill>
                <a:latin typeface="Liberation Sans" panose="020B0604020202020204" pitchFamily="34" charset="0"/>
              </a:rPr>
              <a:t>False</a:t>
            </a:r>
            <a:endParaRPr lang="en-US" sz="2000" b="1" dirty="0" smtClean="0">
              <a:solidFill>
                <a:srgbClr val="CC0000"/>
              </a:solidFill>
              <a:latin typeface="Liberation Sans" panose="020B0604020202020204" pitchFamily="34" charset="0"/>
            </a:endParaRPr>
          </a:p>
        </p:txBody>
      </p:sp>
      <p:sp>
        <p:nvSpPr>
          <p:cNvPr id="28" name="Rectangle 27"/>
          <p:cNvSpPr/>
          <p:nvPr/>
        </p:nvSpPr>
        <p:spPr>
          <a:xfrm>
            <a:off x="7246960" y="5506187"/>
            <a:ext cx="1537638" cy="570477"/>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CC0000"/>
                </a:solidFill>
                <a:latin typeface="Liberation Sans" panose="020B0604020202020204" pitchFamily="34" charset="0"/>
              </a:rPr>
              <a:t>False</a:t>
            </a:r>
            <a:endParaRPr lang="en-US" sz="2000" b="1" dirty="0" smtClean="0">
              <a:solidFill>
                <a:srgbClr val="CC0000"/>
              </a:solidFill>
              <a:latin typeface="Liberation Sans" panose="020B0604020202020204" pitchFamily="34" charset="0"/>
            </a:endParaRP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
        <p:nvSpPr>
          <p:cNvPr id="19" name="Rectangle 18"/>
          <p:cNvSpPr/>
          <p:nvPr/>
        </p:nvSpPr>
        <p:spPr>
          <a:xfrm>
            <a:off x="7246960" y="4652121"/>
            <a:ext cx="1537638" cy="605679"/>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006600"/>
                </a:solidFill>
                <a:latin typeface="Liberation Sans" panose="020B0604020202020204" pitchFamily="34" charset="0"/>
              </a:rPr>
              <a:t>True</a:t>
            </a:r>
            <a:endParaRPr lang="en-US" sz="2000" b="1" dirty="0" smtClean="0">
              <a:solidFill>
                <a:srgbClr val="006600"/>
              </a:solidFill>
              <a:latin typeface="Liberation Sans" panose="020B0604020202020204" pitchFamily="34" charset="0"/>
            </a:endParaRPr>
          </a:p>
        </p:txBody>
      </p:sp>
    </p:spTree>
    <p:extLst>
      <p:ext uri="{BB962C8B-B14F-4D97-AF65-F5344CB8AC3E}">
        <p14:creationId xmlns:p14="http://schemas.microsoft.com/office/powerpoint/2010/main" val="8593157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P spid="28"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48" name="Text Box 20"/>
          <p:cNvSpPr txBox="1">
            <a:spLocks noChangeArrowheads="1"/>
          </p:cNvSpPr>
          <p:nvPr/>
        </p:nvSpPr>
        <p:spPr bwMode="auto">
          <a:xfrm>
            <a:off x="609600" y="1611312"/>
            <a:ext cx="8153400" cy="1637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0000"/>
              </a:lnSpc>
              <a:spcBef>
                <a:spcPts val="1200"/>
              </a:spcBef>
            </a:pPr>
            <a:r>
              <a:rPr lang="en-US" altLang="en-US" sz="2300" dirty="0">
                <a:latin typeface="Liberation Sans" panose="020B0604020202020204" pitchFamily="34" charset="0"/>
              </a:rPr>
              <a:t>A corporation records bond transactions when it </a:t>
            </a:r>
          </a:p>
          <a:p>
            <a:pPr lvl="1">
              <a:lnSpc>
                <a:spcPct val="120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i</a:t>
            </a:r>
            <a:r>
              <a:rPr lang="en-US" altLang="en-US" sz="2200" dirty="0" smtClean="0">
                <a:latin typeface="Liberation Sans" panose="020B0604020202020204" pitchFamily="34" charset="0"/>
              </a:rPr>
              <a:t>ssues (sells) </a:t>
            </a:r>
            <a:r>
              <a:rPr lang="en-US" altLang="en-US" sz="2200" dirty="0">
                <a:latin typeface="Liberation Sans" panose="020B0604020202020204" pitchFamily="34" charset="0"/>
              </a:rPr>
              <a:t>or </a:t>
            </a:r>
            <a:r>
              <a:rPr lang="en-US" altLang="en-US" sz="2200" dirty="0" smtClean="0">
                <a:latin typeface="Liberation Sans" panose="020B0604020202020204" pitchFamily="34" charset="0"/>
              </a:rPr>
              <a:t>redeems </a:t>
            </a:r>
            <a:r>
              <a:rPr lang="en-US" altLang="en-US" sz="2200" dirty="0">
                <a:latin typeface="Liberation Sans" panose="020B0604020202020204" pitchFamily="34" charset="0"/>
              </a:rPr>
              <a:t>(buys back) bonds and </a:t>
            </a:r>
          </a:p>
          <a:p>
            <a:pPr lvl="1">
              <a:lnSpc>
                <a:spcPct val="120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when bondholders convert bonds into common stock.</a:t>
            </a:r>
          </a:p>
        </p:txBody>
      </p:sp>
      <p:sp>
        <p:nvSpPr>
          <p:cNvPr id="560149" name="Text Box 21"/>
          <p:cNvSpPr txBox="1">
            <a:spLocks noChangeArrowheads="1"/>
          </p:cNvSpPr>
          <p:nvPr/>
        </p:nvSpPr>
        <p:spPr bwMode="auto">
          <a:xfrm>
            <a:off x="609600" y="3342304"/>
            <a:ext cx="8153400" cy="2776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0000"/>
              </a:lnSpc>
              <a:spcBef>
                <a:spcPts val="1200"/>
              </a:spcBef>
            </a:pPr>
            <a:r>
              <a:rPr lang="en-US" altLang="en-US" sz="2300" dirty="0">
                <a:latin typeface="Liberation Sans" panose="020B0604020202020204" pitchFamily="34" charset="0"/>
              </a:rPr>
              <a:t>Bonds may be issued at </a:t>
            </a:r>
          </a:p>
          <a:p>
            <a:pPr lvl="1">
              <a:lnSpc>
                <a:spcPct val="120000"/>
              </a:lnSpc>
              <a:spcBef>
                <a:spcPts val="1200"/>
              </a:spcBef>
              <a:buClr>
                <a:srgbClr val="CC0000"/>
              </a:buClr>
              <a:buSzPct val="80000"/>
              <a:buFont typeface="Wingdings" pitchFamily="2" charset="2"/>
              <a:buChar char="u"/>
            </a:pPr>
            <a:r>
              <a:rPr lang="en-US" altLang="en-US" sz="2300" dirty="0">
                <a:latin typeface="Liberation Sans" panose="020B0604020202020204" pitchFamily="34" charset="0"/>
              </a:rPr>
              <a:t>face </a:t>
            </a:r>
            <a:r>
              <a:rPr lang="en-US" altLang="en-US" sz="2200" dirty="0">
                <a:latin typeface="Liberation Sans" panose="020B0604020202020204" pitchFamily="34" charset="0"/>
              </a:rPr>
              <a:t>value, </a:t>
            </a:r>
          </a:p>
          <a:p>
            <a:pPr lvl="1">
              <a:lnSpc>
                <a:spcPct val="120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below face value (discount), or </a:t>
            </a:r>
          </a:p>
          <a:p>
            <a:pPr lvl="1">
              <a:lnSpc>
                <a:spcPct val="120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above face value (premium). </a:t>
            </a:r>
          </a:p>
          <a:p>
            <a:pPr lvl="1">
              <a:lnSpc>
                <a:spcPct val="120000"/>
              </a:lnSpc>
              <a:spcBef>
                <a:spcPts val="1200"/>
              </a:spcBef>
              <a:buClr>
                <a:srgbClr val="800000"/>
              </a:buClr>
              <a:buFont typeface="Wingdings" pitchFamily="2" charset="2"/>
              <a:buNone/>
            </a:pPr>
            <a:r>
              <a:rPr lang="en-US" altLang="en-US" sz="2200" dirty="0">
                <a:latin typeface="Liberation Sans" panose="020B0604020202020204" pitchFamily="34" charset="0"/>
              </a:rPr>
              <a:t>Bond prices are quoted as a percentage of face value. </a:t>
            </a:r>
          </a:p>
        </p:txBody>
      </p:sp>
      <p:sp>
        <p:nvSpPr>
          <p:cNvPr id="7" name="Isosceles Triangle 6"/>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Explain how to account for bond transactions.</a:t>
            </a:r>
            <a:endParaRPr lang="en-US"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0" name="TextBox 9"/>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a:t>
            </a:r>
            <a:endParaRPr lang="en-US" sz="4000" b="1" i="0" dirty="0">
              <a:solidFill>
                <a:srgbClr val="CC0000"/>
              </a:solidFill>
              <a:effectLst/>
              <a:latin typeface="Liberation Sans" panose="020B0604020202020204" pitchFamily="34" charset="0"/>
            </a:endParaRPr>
          </a:p>
        </p:txBody>
      </p:sp>
      <p:cxnSp>
        <p:nvCxnSpPr>
          <p:cNvPr id="11" name="Straight Connector 10"/>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685800" y="1295400"/>
            <a:ext cx="8229600" cy="501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1081088" indent="-509588">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spcBef>
                <a:spcPct val="10000"/>
              </a:spcBef>
              <a:spcAft>
                <a:spcPct val="20000"/>
              </a:spcAft>
              <a:buSzPct val="80000"/>
            </a:pPr>
            <a:r>
              <a:rPr lang="en-US" altLang="en-US" sz="2800" b="1" dirty="0">
                <a:solidFill>
                  <a:srgbClr val="800000"/>
                </a:solidFill>
                <a:latin typeface="Liberation Sans" panose="020B0604020202020204"/>
              </a:rPr>
              <a:t>Issuing Procedures</a:t>
            </a:r>
          </a:p>
          <a:p>
            <a:pPr algn="l">
              <a:lnSpc>
                <a:spcPct val="110000"/>
              </a:lnSpc>
              <a:spcBef>
                <a:spcPct val="10000"/>
              </a:spcBef>
              <a:spcAft>
                <a:spcPct val="20000"/>
              </a:spcAft>
              <a:buSzPct val="80000"/>
              <a:buFontTx/>
              <a:buBlip>
                <a:blip r:embed="rId3"/>
              </a:buBlip>
            </a:pPr>
            <a:r>
              <a:rPr lang="en-US" altLang="en-US" dirty="0">
                <a:solidFill>
                  <a:srgbClr val="000000"/>
                </a:solidFill>
                <a:latin typeface="Liberation Sans" panose="020B0604020202020204"/>
              </a:rPr>
              <a:t>Bond contract known as a </a:t>
            </a:r>
            <a:r>
              <a:rPr lang="en-US" altLang="en-US" b="1" dirty="0">
                <a:solidFill>
                  <a:srgbClr val="800000"/>
                </a:solidFill>
                <a:latin typeface="Liberation Sans" panose="020B0604020202020204"/>
              </a:rPr>
              <a:t>bond indenture</a:t>
            </a:r>
            <a:r>
              <a:rPr lang="en-US" altLang="en-US" dirty="0">
                <a:latin typeface="Liberation Sans" panose="020B0604020202020204"/>
              </a:rPr>
              <a:t>.</a:t>
            </a:r>
          </a:p>
          <a:p>
            <a:pPr algn="l">
              <a:lnSpc>
                <a:spcPct val="110000"/>
              </a:lnSpc>
              <a:spcBef>
                <a:spcPct val="10000"/>
              </a:spcBef>
              <a:spcAft>
                <a:spcPct val="20000"/>
              </a:spcAft>
              <a:buSzPct val="80000"/>
              <a:buFontTx/>
              <a:buBlip>
                <a:blip r:embed="rId3"/>
              </a:buBlip>
            </a:pPr>
            <a:r>
              <a:rPr lang="en-US" altLang="en-US" dirty="0">
                <a:latin typeface="Liberation Sans" panose="020B0604020202020204"/>
              </a:rPr>
              <a:t>Represents a promise to pay </a:t>
            </a:r>
            <a:r>
              <a:rPr lang="en-US" altLang="en-US" dirty="0">
                <a:solidFill>
                  <a:srgbClr val="FF0000"/>
                </a:solidFill>
                <a:latin typeface="Liberation Sans" panose="020B0604020202020204"/>
              </a:rPr>
              <a:t>(it’s like a loan!): </a:t>
            </a:r>
          </a:p>
          <a:p>
            <a:pPr lvl="1" algn="l">
              <a:lnSpc>
                <a:spcPct val="110000"/>
              </a:lnSpc>
              <a:spcBef>
                <a:spcPct val="10000"/>
              </a:spcBef>
              <a:spcAft>
                <a:spcPct val="20000"/>
              </a:spcAft>
              <a:buClr>
                <a:srgbClr val="800000"/>
              </a:buClr>
              <a:buSzPct val="90000"/>
              <a:buFont typeface="Wingdings" panose="05000000000000000000" pitchFamily="2" charset="2"/>
              <a:buAutoNum type="arabicParenBoth"/>
            </a:pPr>
            <a:r>
              <a:rPr lang="en-US" altLang="en-US" dirty="0">
                <a:latin typeface="Liberation Sans" panose="020B0604020202020204"/>
              </a:rPr>
              <a:t>sum of money at designated maturity date, plus</a:t>
            </a:r>
          </a:p>
          <a:p>
            <a:pPr lvl="1" algn="l">
              <a:lnSpc>
                <a:spcPct val="110000"/>
              </a:lnSpc>
              <a:spcBef>
                <a:spcPct val="10000"/>
              </a:spcBef>
              <a:spcAft>
                <a:spcPct val="20000"/>
              </a:spcAft>
              <a:buClr>
                <a:srgbClr val="800000"/>
              </a:buClr>
              <a:buSzPct val="90000"/>
              <a:buFont typeface="Wingdings" panose="05000000000000000000" pitchFamily="2" charset="2"/>
              <a:buAutoNum type="arabicParenBoth"/>
            </a:pPr>
            <a:r>
              <a:rPr lang="en-US" altLang="en-US" dirty="0">
                <a:latin typeface="Liberation Sans" panose="020B0604020202020204"/>
              </a:rPr>
              <a:t>periodic interest at a contractual (stated) rate on the maturity amount (face value).</a:t>
            </a:r>
          </a:p>
          <a:p>
            <a:pPr algn="l">
              <a:lnSpc>
                <a:spcPct val="110000"/>
              </a:lnSpc>
              <a:spcBef>
                <a:spcPct val="10000"/>
              </a:spcBef>
              <a:spcAft>
                <a:spcPct val="20000"/>
              </a:spcAft>
              <a:buClr>
                <a:srgbClr val="800000"/>
              </a:buClr>
              <a:buSzPct val="80000"/>
              <a:buFont typeface="Wingdings" panose="05000000000000000000" pitchFamily="2" charset="2"/>
              <a:buBlip>
                <a:blip r:embed="rId3"/>
              </a:buBlip>
            </a:pPr>
            <a:r>
              <a:rPr lang="en-US" altLang="en-US" dirty="0">
                <a:latin typeface="Liberation Sans" panose="020B0604020202020204"/>
              </a:rPr>
              <a:t>Paper certificate, typically a $1,000 face value. </a:t>
            </a:r>
          </a:p>
          <a:p>
            <a:pPr algn="l">
              <a:lnSpc>
                <a:spcPct val="110000"/>
              </a:lnSpc>
              <a:spcBef>
                <a:spcPct val="10000"/>
              </a:spcBef>
              <a:spcAft>
                <a:spcPct val="20000"/>
              </a:spcAft>
              <a:buClr>
                <a:srgbClr val="800000"/>
              </a:buClr>
              <a:buSzPct val="80000"/>
              <a:buFont typeface="Wingdings" panose="05000000000000000000" pitchFamily="2" charset="2"/>
              <a:buBlip>
                <a:blip r:embed="rId3"/>
              </a:buBlip>
            </a:pPr>
            <a:r>
              <a:rPr lang="en-US" altLang="en-US" dirty="0">
                <a:latin typeface="Liberation Sans" panose="020B0604020202020204"/>
              </a:rPr>
              <a:t>Interest payments usually made semiannually. </a:t>
            </a:r>
          </a:p>
          <a:p>
            <a:pPr algn="l">
              <a:lnSpc>
                <a:spcPct val="110000"/>
              </a:lnSpc>
              <a:spcBef>
                <a:spcPct val="10000"/>
              </a:spcBef>
              <a:spcAft>
                <a:spcPct val="20000"/>
              </a:spcAft>
              <a:buClr>
                <a:srgbClr val="800000"/>
              </a:buClr>
              <a:buSzPct val="80000"/>
              <a:buFont typeface="Wingdings" panose="05000000000000000000" pitchFamily="2" charset="2"/>
              <a:buBlip>
                <a:blip r:embed="rId3"/>
              </a:buBlip>
            </a:pPr>
            <a:r>
              <a:rPr lang="en-US" altLang="en-US" dirty="0">
                <a:latin typeface="Liberation Sans" panose="020B0604020202020204"/>
              </a:rPr>
              <a:t>Generally issued when the amount of capital needed is too large for one lender to supply.</a:t>
            </a:r>
          </a:p>
        </p:txBody>
      </p:sp>
      <p:sp>
        <p:nvSpPr>
          <p:cNvPr id="2" name="Title 1"/>
          <p:cNvSpPr>
            <a:spLocks noGrp="1"/>
          </p:cNvSpPr>
          <p:nvPr>
            <p:ph type="title"/>
          </p:nvPr>
        </p:nvSpPr>
        <p:spPr/>
        <p:txBody>
          <a:bodyPr/>
          <a:lstStyle/>
          <a:p>
            <a:r>
              <a:rPr lang="en-US" dirty="0" smtClean="0"/>
              <a:t> </a:t>
            </a:r>
            <a:endParaRPr lang="en-US" dirty="0"/>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23248" y="304800"/>
            <a:ext cx="7682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BONDS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3126463284"/>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4217834"/>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3363101"/>
          </a:xfrm>
          <a:prstGeom prst="rect">
            <a:avLst/>
          </a:prstGeom>
          <a:noFill/>
          <a:ln>
            <a:noFill/>
          </a:ln>
          <a:effectLst/>
          <a:extLst/>
        </p:spPr>
        <p:txBody>
          <a:bodyPr lIns="91440" tIns="46038" rIns="182562" bIns="46038">
            <a:spAutoFit/>
          </a:bodyPr>
          <a:lstStyle/>
          <a:p>
            <a:pPr marL="0" lvl="1" algn="l">
              <a:lnSpc>
                <a:spcPct val="125000"/>
              </a:lnSpc>
              <a:spcBef>
                <a:spcPts val="1200"/>
              </a:spcBef>
              <a:buClr>
                <a:schemeClr val="tx1"/>
              </a:buClr>
            </a:pPr>
            <a:r>
              <a:rPr lang="en-US" sz="2300" dirty="0" smtClean="0">
                <a:latin typeface="Liberation Sans" panose="020B0604020202020204" pitchFamily="34" charset="0"/>
              </a:rPr>
              <a:t>The </a:t>
            </a:r>
            <a:r>
              <a:rPr lang="en-US" sz="2300" dirty="0">
                <a:latin typeface="Liberation Sans" panose="020B0604020202020204" pitchFamily="34" charset="0"/>
              </a:rPr>
              <a:t>market interest rate</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is </a:t>
            </a:r>
            <a:r>
              <a:rPr lang="en-US" sz="2300" dirty="0">
                <a:latin typeface="Liberation Sans" panose="020B0604020202020204" pitchFamily="34" charset="0"/>
              </a:rPr>
              <a:t>the contractual interest rate used to </a:t>
            </a:r>
            <a:r>
              <a:rPr lang="en-US" sz="2300" dirty="0" smtClean="0">
                <a:latin typeface="Liberation Sans" panose="020B0604020202020204" pitchFamily="34" charset="0"/>
              </a:rPr>
              <a:t>determine the </a:t>
            </a:r>
            <a:r>
              <a:rPr lang="en-US" sz="2300" dirty="0">
                <a:latin typeface="Liberation Sans" panose="020B0604020202020204" pitchFamily="34" charset="0"/>
              </a:rPr>
              <a:t>amount of cash interest paid by the borrower</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is </a:t>
            </a:r>
            <a:r>
              <a:rPr lang="en-US" sz="2300" dirty="0">
                <a:latin typeface="Liberation Sans" panose="020B0604020202020204" pitchFamily="34" charset="0"/>
              </a:rPr>
              <a:t>listed in the bond indenture</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is </a:t>
            </a:r>
            <a:r>
              <a:rPr lang="en-US" sz="2300" dirty="0">
                <a:latin typeface="Liberation Sans" panose="020B0604020202020204" pitchFamily="34" charset="0"/>
              </a:rPr>
              <a:t>the rate investors demand for loaning funds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More </a:t>
            </a:r>
            <a:r>
              <a:rPr lang="en-US" sz="2300" dirty="0">
                <a:latin typeface="Liberation Sans" panose="020B0604020202020204" pitchFamily="34" charset="0"/>
              </a:rPr>
              <a:t>than one of the above is true.</a:t>
            </a:r>
            <a:endParaRPr lang="en-US" altLang="en-US" sz="2300" dirty="0">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
        <p:nvSpPr>
          <p:cNvPr id="9" name="Rectangle 2"/>
          <p:cNvSpPr>
            <a:spLocks noChangeArrowheads="1"/>
          </p:cNvSpPr>
          <p:nvPr/>
        </p:nvSpPr>
        <p:spPr bwMode="auto">
          <a:xfrm>
            <a:off x="623248" y="304800"/>
            <a:ext cx="7682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BONDS</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30552959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Text Box 2"/>
          <p:cNvSpPr txBox="1">
            <a:spLocks noChangeArrowheads="1"/>
          </p:cNvSpPr>
          <p:nvPr/>
        </p:nvSpPr>
        <p:spPr bwMode="auto">
          <a:xfrm>
            <a:off x="609600" y="1295400"/>
            <a:ext cx="8001000"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0000"/>
              </a:lnSpc>
            </a:pPr>
            <a:r>
              <a:rPr lang="en-US" altLang="en-US" sz="2100" b="1" dirty="0">
                <a:latin typeface="Liberation Sans" panose="020B0604020202020204" pitchFamily="34" charset="0"/>
              </a:rPr>
              <a:t>Illustration: </a:t>
            </a:r>
            <a:r>
              <a:rPr lang="en-US" altLang="en-US" sz="2100" dirty="0" smtClean="0">
                <a:latin typeface="Liberation Sans" panose="020B0604020202020204" pitchFamily="34" charset="0"/>
              </a:rPr>
              <a:t>Devor </a:t>
            </a:r>
            <a:r>
              <a:rPr lang="en-US" altLang="en-US" sz="2100" dirty="0">
                <a:latin typeface="Liberation Sans" panose="020B0604020202020204" pitchFamily="34" charset="0"/>
              </a:rPr>
              <a:t>Corporation issues 100, five-year, 10%, $1,000 bonds dated January 1, </a:t>
            </a:r>
            <a:r>
              <a:rPr lang="en-US" altLang="en-US" sz="2100" dirty="0" smtClean="0">
                <a:latin typeface="Liberation Sans" panose="020B0604020202020204" pitchFamily="34" charset="0"/>
              </a:rPr>
              <a:t>2017, </a:t>
            </a:r>
            <a:r>
              <a:rPr lang="en-US" altLang="en-US" sz="2100" dirty="0">
                <a:latin typeface="Liberation Sans" panose="020B0604020202020204" pitchFamily="34" charset="0"/>
              </a:rPr>
              <a:t>at 100 (100% of face value).  The entry to record the sale is:</a:t>
            </a:r>
          </a:p>
        </p:txBody>
      </p:sp>
      <p:sp>
        <p:nvSpPr>
          <p:cNvPr id="563205" name="Text Box 5"/>
          <p:cNvSpPr txBox="1">
            <a:spLocks noChangeArrowheads="1"/>
          </p:cNvSpPr>
          <p:nvPr/>
        </p:nvSpPr>
        <p:spPr bwMode="auto">
          <a:xfrm>
            <a:off x="609600" y="2667000"/>
            <a:ext cx="1219200" cy="44448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a:latin typeface="Liberation Sans" panose="020B0604020202020204" pitchFamily="34" charset="0"/>
                <a:cs typeface="Arial" charset="0"/>
              </a:rPr>
              <a:t>Jan. </a:t>
            </a:r>
            <a:r>
              <a:rPr lang="en-US" altLang="en-US" sz="2100" b="1" dirty="0" smtClean="0">
                <a:latin typeface="Liberation Sans" panose="020B0604020202020204" pitchFamily="34" charset="0"/>
                <a:cs typeface="Arial" charset="0"/>
              </a:rPr>
              <a:t>1</a:t>
            </a:r>
            <a:endParaRPr lang="en-US" altLang="en-US" sz="2100" dirty="0" smtClean="0">
              <a:latin typeface="Liberation Sans" panose="020B0604020202020204" pitchFamily="34" charset="0"/>
              <a:cs typeface="Arial" charset="0"/>
            </a:endParaRPr>
          </a:p>
        </p:txBody>
      </p:sp>
      <p:sp>
        <p:nvSpPr>
          <p:cNvPr id="563215" name="Text Box 15"/>
          <p:cNvSpPr txBox="1">
            <a:spLocks noChangeArrowheads="1"/>
          </p:cNvSpPr>
          <p:nvPr/>
        </p:nvSpPr>
        <p:spPr bwMode="auto">
          <a:xfrm>
            <a:off x="609600" y="3981450"/>
            <a:ext cx="8153400" cy="860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0000"/>
              </a:lnSpc>
            </a:pPr>
            <a:r>
              <a:rPr lang="en-US" altLang="en-US" sz="2100" dirty="0">
                <a:latin typeface="Liberation Sans" panose="020B0604020202020204" pitchFamily="34" charset="0"/>
              </a:rPr>
              <a:t>Prepare the </a:t>
            </a:r>
            <a:r>
              <a:rPr lang="en-US" altLang="en-US" sz="2100" dirty="0" smtClean="0">
                <a:solidFill>
                  <a:srgbClr val="00B050"/>
                </a:solidFill>
                <a:latin typeface="Liberation Sans" panose="020B0604020202020204" pitchFamily="34" charset="0"/>
              </a:rPr>
              <a:t>(Adjusting) </a:t>
            </a:r>
            <a:r>
              <a:rPr lang="en-US" altLang="en-US" sz="2100" dirty="0" smtClean="0">
                <a:latin typeface="Liberation Sans" panose="020B0604020202020204" pitchFamily="34" charset="0"/>
              </a:rPr>
              <a:t>entry </a:t>
            </a:r>
            <a:r>
              <a:rPr lang="en-US" altLang="en-US" sz="2100" dirty="0">
                <a:latin typeface="Liberation Sans" panose="020B0604020202020204" pitchFamily="34" charset="0"/>
              </a:rPr>
              <a:t>Devor would make to accrue interest on December 31.  </a:t>
            </a:r>
            <a:r>
              <a:rPr lang="en-US" altLang="en-US" sz="2100" dirty="0" smtClean="0">
                <a:latin typeface="Liberation Sans" panose="020B0604020202020204" pitchFamily="34" charset="0"/>
              </a:rPr>
              <a:t>(Full year of interest) </a:t>
            </a:r>
            <a:r>
              <a:rPr lang="en-US" altLang="en-US" sz="2100" dirty="0" smtClean="0">
                <a:solidFill>
                  <a:srgbClr val="FDDA83"/>
                </a:solidFill>
                <a:latin typeface="Liberation Sans" panose="020B0604020202020204" pitchFamily="34" charset="0"/>
              </a:rPr>
              <a:t>($100,000 </a:t>
            </a:r>
            <a:r>
              <a:rPr lang="en-US" altLang="en-US" sz="2100" dirty="0">
                <a:solidFill>
                  <a:srgbClr val="FDDA83"/>
                </a:solidFill>
                <a:latin typeface="Liberation Sans" panose="020B0604020202020204" pitchFamily="34" charset="0"/>
              </a:rPr>
              <a:t>x 10% x 12/12)</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304800" y="304800"/>
            <a:ext cx="8686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BONDS AT FACE VALUE – </a:t>
            </a:r>
            <a:r>
              <a:rPr lang="en-US" altLang="en-US" sz="3200" b="1" dirty="0" smtClean="0">
                <a:solidFill>
                  <a:srgbClr val="00B050"/>
                </a:solidFill>
                <a:latin typeface="Liberation Sans" panose="020B0604020202020204" pitchFamily="34" charset="0"/>
              </a:rPr>
              <a:t>You Do</a:t>
            </a:r>
            <a:endParaRPr lang="en-US" altLang="en-US" sz="3200" b="1" dirty="0">
              <a:solidFill>
                <a:srgbClr val="00B050"/>
              </a:solidFill>
              <a:latin typeface="Liberation Sans" panose="020B0604020202020204" pitchFamily="34" charset="0"/>
            </a:endParaRPr>
          </a:p>
        </p:txBody>
      </p:sp>
      <p:sp>
        <p:nvSpPr>
          <p:cNvPr id="13" name="Text Box 5"/>
          <p:cNvSpPr txBox="1">
            <a:spLocks noChangeArrowheads="1"/>
          </p:cNvSpPr>
          <p:nvPr/>
        </p:nvSpPr>
        <p:spPr bwMode="auto">
          <a:xfrm>
            <a:off x="1981200" y="2667000"/>
            <a:ext cx="6705600" cy="91640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tabLst>
                <a:tab pos="4572000" algn="r"/>
                <a:tab pos="6169025" algn="r"/>
              </a:tabLst>
            </a:pPr>
            <a:r>
              <a:rPr lang="en-US" altLang="en-US" sz="2100" dirty="0" smtClean="0">
                <a:latin typeface="Liberation Sans" panose="020B0604020202020204" pitchFamily="34" charset="0"/>
                <a:cs typeface="Arial" charset="0"/>
              </a:rPr>
              <a:t>Cash  	100,000</a:t>
            </a:r>
          </a:p>
          <a:p>
            <a:pPr marL="463550" indent="-463550">
              <a:lnSpc>
                <a:spcPct val="120000"/>
              </a:lnSpc>
              <a:spcBef>
                <a:spcPct val="15000"/>
              </a:spcBef>
              <a:tabLst>
                <a:tab pos="4572000" algn="r"/>
                <a:tab pos="6169025" algn="r"/>
              </a:tabLst>
            </a:pPr>
            <a:r>
              <a:rPr lang="en-US" altLang="en-US" sz="2100" dirty="0" smtClean="0">
                <a:latin typeface="Liberation Sans" panose="020B0604020202020204" pitchFamily="34" charset="0"/>
                <a:cs typeface="Arial" charset="0"/>
              </a:rPr>
              <a:t>	Bonds Payable		100,000</a:t>
            </a:r>
          </a:p>
        </p:txBody>
      </p:sp>
      <p:sp>
        <p:nvSpPr>
          <p:cNvPr id="14" name="Text Box 5"/>
          <p:cNvSpPr txBox="1">
            <a:spLocks noChangeArrowheads="1"/>
          </p:cNvSpPr>
          <p:nvPr/>
        </p:nvSpPr>
        <p:spPr bwMode="auto">
          <a:xfrm>
            <a:off x="609600" y="4953000"/>
            <a:ext cx="1219200" cy="44448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smtClean="0">
                <a:latin typeface="Liberation Sans" panose="020B0604020202020204" pitchFamily="34" charset="0"/>
                <a:cs typeface="Arial" charset="0"/>
              </a:rPr>
              <a:t>Dec. 31</a:t>
            </a:r>
            <a:endParaRPr lang="en-US" altLang="en-US" sz="2100" dirty="0" smtClean="0">
              <a:latin typeface="Liberation Sans" panose="020B0604020202020204" pitchFamily="34" charset="0"/>
              <a:cs typeface="Arial" charset="0"/>
            </a:endParaRPr>
          </a:p>
        </p:txBody>
      </p:sp>
      <p:sp>
        <p:nvSpPr>
          <p:cNvPr id="15" name="Text Box 5"/>
          <p:cNvSpPr txBox="1">
            <a:spLocks noChangeArrowheads="1"/>
          </p:cNvSpPr>
          <p:nvPr/>
        </p:nvSpPr>
        <p:spPr bwMode="auto">
          <a:xfrm>
            <a:off x="1981200" y="4953000"/>
            <a:ext cx="6705600" cy="91640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0000"/>
              </a:lnSpc>
              <a:spcBef>
                <a:spcPct val="15000"/>
              </a:spcBef>
              <a:tabLst>
                <a:tab pos="4572000" algn="r"/>
                <a:tab pos="6169025" algn="r"/>
              </a:tabLst>
              <a:defRPr sz="2100">
                <a:latin typeface="Liberation Sans" panose="020B0604020202020204" pitchFamily="34" charset="0"/>
                <a:cs typeface="Arial" charset="0"/>
              </a:defRPr>
            </a:lvl1pPr>
            <a:lvl2pPr marL="1079500" indent="-457200" algn="l">
              <a:tabLst>
                <a:tab pos="1371600" algn="l"/>
                <a:tab pos="1943100" algn="l"/>
                <a:tab pos="5943600" algn="r"/>
                <a:tab pos="7659688" algn="r"/>
              </a:tabLst>
            </a:lvl2pPr>
            <a:lvl3pPr marL="1651000" indent="-457200" algn="l">
              <a:tabLst>
                <a:tab pos="1371600" algn="l"/>
                <a:tab pos="1943100" algn="l"/>
                <a:tab pos="5943600" algn="r"/>
                <a:tab pos="7659688" algn="r"/>
              </a:tabLst>
            </a:lvl3pPr>
            <a:lvl4pPr marL="2222500" indent="-457200" algn="l">
              <a:tabLst>
                <a:tab pos="1371600" algn="l"/>
                <a:tab pos="1943100" algn="l"/>
                <a:tab pos="5943600" algn="r"/>
                <a:tab pos="7659688" algn="r"/>
              </a:tabLst>
            </a:lvl4pPr>
            <a:lvl5pPr marL="2794000" indent="-457200" algn="l">
              <a:tabLst>
                <a:tab pos="1371600" algn="l"/>
                <a:tab pos="1943100" algn="l"/>
                <a:tab pos="5943600" algn="r"/>
                <a:tab pos="7659688" algn="r"/>
              </a:tabLst>
            </a:lvl5pPr>
            <a:lvl6pPr marL="3251200" indent="-457200" eaLnBrk="0" fontAlgn="base" hangingPunct="0">
              <a:spcBef>
                <a:spcPct val="0"/>
              </a:spcBef>
              <a:spcAft>
                <a:spcPct val="0"/>
              </a:spcAft>
              <a:tabLst>
                <a:tab pos="1371600" algn="l"/>
                <a:tab pos="1943100" algn="l"/>
                <a:tab pos="5943600" algn="r"/>
                <a:tab pos="7659688" algn="r"/>
              </a:tabLst>
            </a:lvl6pPr>
            <a:lvl7pPr marL="3708400" indent="-457200" eaLnBrk="0" fontAlgn="base" hangingPunct="0">
              <a:spcBef>
                <a:spcPct val="0"/>
              </a:spcBef>
              <a:spcAft>
                <a:spcPct val="0"/>
              </a:spcAft>
              <a:tabLst>
                <a:tab pos="1371600" algn="l"/>
                <a:tab pos="1943100" algn="l"/>
                <a:tab pos="5943600" algn="r"/>
                <a:tab pos="7659688" algn="r"/>
              </a:tabLst>
            </a:lvl7pPr>
            <a:lvl8pPr marL="4165600" indent="-457200" eaLnBrk="0" fontAlgn="base" hangingPunct="0">
              <a:spcBef>
                <a:spcPct val="0"/>
              </a:spcBef>
              <a:spcAft>
                <a:spcPct val="0"/>
              </a:spcAft>
              <a:tabLst>
                <a:tab pos="1371600" algn="l"/>
                <a:tab pos="1943100" algn="l"/>
                <a:tab pos="5943600" algn="r"/>
                <a:tab pos="7659688" algn="r"/>
              </a:tabLst>
            </a:lvl8pPr>
            <a:lvl9pPr marL="4622800" indent="-457200" eaLnBrk="0" fontAlgn="base" hangingPunct="0">
              <a:spcBef>
                <a:spcPct val="0"/>
              </a:spcBef>
              <a:spcAft>
                <a:spcPct val="0"/>
              </a:spcAft>
              <a:tabLst>
                <a:tab pos="1371600" algn="l"/>
                <a:tab pos="1943100" algn="l"/>
                <a:tab pos="5943600" algn="r"/>
                <a:tab pos="7659688" algn="r"/>
              </a:tabLst>
            </a:lvl9pPr>
          </a:lstStyle>
          <a:p>
            <a:pPr marL="463550" indent="-463550"/>
            <a:r>
              <a:rPr lang="en-US" dirty="0"/>
              <a:t>Interest Expense </a:t>
            </a:r>
            <a:r>
              <a:rPr lang="en-US" dirty="0" smtClean="0"/>
              <a:t>	10,000</a:t>
            </a:r>
            <a:endParaRPr lang="en-US" dirty="0"/>
          </a:p>
          <a:p>
            <a:pPr marL="463550" indent="-463550"/>
            <a:r>
              <a:rPr lang="en-US" dirty="0" smtClean="0"/>
              <a:t>	Interest </a:t>
            </a:r>
            <a:r>
              <a:rPr lang="en-US" dirty="0"/>
              <a:t>Payable </a:t>
            </a:r>
            <a:r>
              <a:rPr lang="en-US" dirty="0" smtClean="0"/>
              <a:t>		10,000</a:t>
            </a:r>
            <a:endParaRPr lang="en-US" altLang="en-US" dirty="0"/>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left)">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left)">
                                      <p:cBhvr>
                                        <p:cTn id="2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15"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5" name="Text Box 7"/>
          <p:cNvSpPr txBox="1">
            <a:spLocks noChangeArrowheads="1"/>
          </p:cNvSpPr>
          <p:nvPr/>
        </p:nvSpPr>
        <p:spPr bwMode="auto">
          <a:xfrm>
            <a:off x="609600" y="1295400"/>
            <a:ext cx="8153400" cy="860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0000"/>
              </a:lnSpc>
              <a:defRPr sz="2100" b="1">
                <a:latin typeface="Liberation Sans" panose="020B0604020202020204" pitchFamily="34" charset="0"/>
              </a:defRPr>
            </a:lvl1pPr>
            <a:lvl2pPr marL="571500" algn="l"/>
            <a:lvl3pPr algn="l"/>
            <a:lvl4pPr algn="l"/>
            <a:lvl5pPr algn="l"/>
            <a:lvl6pPr eaLnBrk="0" fontAlgn="base" hangingPunct="0">
              <a:spcBef>
                <a:spcPct val="0"/>
              </a:spcBef>
              <a:spcAft>
                <a:spcPct val="0"/>
              </a:spcAft>
            </a:lvl6pPr>
            <a:lvl7pPr eaLnBrk="0" fontAlgn="base" hangingPunct="0">
              <a:spcBef>
                <a:spcPct val="0"/>
              </a:spcBef>
              <a:spcAft>
                <a:spcPct val="0"/>
              </a:spcAft>
            </a:lvl7pPr>
            <a:lvl8pPr eaLnBrk="0" fontAlgn="base" hangingPunct="0">
              <a:spcBef>
                <a:spcPct val="0"/>
              </a:spcBef>
              <a:spcAft>
                <a:spcPct val="0"/>
              </a:spcAft>
            </a:lvl8pPr>
            <a:lvl9pPr eaLnBrk="0" fontAlgn="base" hangingPunct="0">
              <a:spcBef>
                <a:spcPct val="0"/>
              </a:spcBef>
              <a:spcAft>
                <a:spcPct val="0"/>
              </a:spcAft>
            </a:lvl9pPr>
          </a:lstStyle>
          <a:p>
            <a:r>
              <a:rPr lang="en-US" altLang="en-US" b="0" dirty="0"/>
              <a:t>Prepare the entry Devor would make to pay the interest on Jan. 1, </a:t>
            </a:r>
            <a:r>
              <a:rPr lang="en-US" altLang="en-US" b="0" dirty="0" smtClean="0"/>
              <a:t>2018.</a:t>
            </a:r>
            <a:endParaRPr lang="en-US" altLang="en-US" b="0" dirty="0"/>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304800" y="304800"/>
            <a:ext cx="8610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000" b="1" dirty="0" smtClean="0">
                <a:solidFill>
                  <a:schemeClr val="tx2">
                    <a:lumMod val="50000"/>
                  </a:schemeClr>
                </a:solidFill>
                <a:latin typeface="Liberation Sans" panose="020B0604020202020204" pitchFamily="34" charset="0"/>
              </a:rPr>
              <a:t>ISSUING BONDS AT FACE </a:t>
            </a:r>
            <a:r>
              <a:rPr lang="en-US" altLang="en-US" sz="3000" b="1" dirty="0" smtClean="0">
                <a:solidFill>
                  <a:schemeClr val="tx2">
                    <a:lumMod val="50000"/>
                  </a:schemeClr>
                </a:solidFill>
                <a:latin typeface="Liberation Sans" panose="020B0604020202020204" pitchFamily="34" charset="0"/>
              </a:rPr>
              <a:t>VALUE – </a:t>
            </a:r>
            <a:r>
              <a:rPr lang="en-US" altLang="en-US" sz="3000" b="1" dirty="0" smtClean="0">
                <a:solidFill>
                  <a:srgbClr val="00B050"/>
                </a:solidFill>
                <a:latin typeface="Liberation Sans" panose="020B0604020202020204" pitchFamily="34" charset="0"/>
              </a:rPr>
              <a:t>You Do</a:t>
            </a:r>
            <a:endParaRPr lang="en-US" altLang="en-US" sz="3000" b="1" dirty="0">
              <a:solidFill>
                <a:srgbClr val="00B050"/>
              </a:solidFill>
              <a:latin typeface="Liberation Sans" panose="020B0604020202020204" pitchFamily="34" charset="0"/>
            </a:endParaRPr>
          </a:p>
        </p:txBody>
      </p:sp>
      <p:sp>
        <p:nvSpPr>
          <p:cNvPr id="10" name="Text Box 5"/>
          <p:cNvSpPr txBox="1">
            <a:spLocks noChangeArrowheads="1"/>
          </p:cNvSpPr>
          <p:nvPr/>
        </p:nvSpPr>
        <p:spPr bwMode="auto">
          <a:xfrm>
            <a:off x="609600" y="2256699"/>
            <a:ext cx="1219200" cy="44448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a:latin typeface="Liberation Sans" panose="020B0604020202020204" pitchFamily="34" charset="0"/>
                <a:cs typeface="Arial" charset="0"/>
              </a:rPr>
              <a:t>Jan. </a:t>
            </a:r>
            <a:r>
              <a:rPr lang="en-US" altLang="en-US" sz="2100" b="1" dirty="0" smtClean="0">
                <a:latin typeface="Liberation Sans" panose="020B0604020202020204" pitchFamily="34" charset="0"/>
                <a:cs typeface="Arial" charset="0"/>
              </a:rPr>
              <a:t>1</a:t>
            </a:r>
            <a:endParaRPr lang="en-US" altLang="en-US" sz="2100" dirty="0" smtClean="0">
              <a:latin typeface="Liberation Sans" panose="020B0604020202020204" pitchFamily="34" charset="0"/>
              <a:cs typeface="Arial" charset="0"/>
            </a:endParaRPr>
          </a:p>
        </p:txBody>
      </p:sp>
      <p:sp>
        <p:nvSpPr>
          <p:cNvPr id="11" name="Text Box 5"/>
          <p:cNvSpPr txBox="1">
            <a:spLocks noChangeArrowheads="1"/>
          </p:cNvSpPr>
          <p:nvPr/>
        </p:nvSpPr>
        <p:spPr bwMode="auto">
          <a:xfrm>
            <a:off x="1981200" y="2256699"/>
            <a:ext cx="6705600" cy="91640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tabLst>
                <a:tab pos="4572000" algn="r"/>
                <a:tab pos="6169025" algn="r"/>
              </a:tabLst>
            </a:pPr>
            <a:r>
              <a:rPr lang="en-US" altLang="en-US" sz="2100" dirty="0" smtClean="0">
                <a:latin typeface="Liberation Sans" panose="020B0604020202020204" pitchFamily="34" charset="0"/>
                <a:cs typeface="Arial" charset="0"/>
              </a:rPr>
              <a:t>Interest Payable	10,000</a:t>
            </a:r>
          </a:p>
          <a:p>
            <a:pPr marL="463550" indent="-463550">
              <a:lnSpc>
                <a:spcPct val="120000"/>
              </a:lnSpc>
              <a:spcBef>
                <a:spcPct val="15000"/>
              </a:spcBef>
              <a:tabLst>
                <a:tab pos="4572000" algn="r"/>
                <a:tab pos="6169025" algn="r"/>
              </a:tabLst>
            </a:pPr>
            <a:r>
              <a:rPr lang="en-US" altLang="en-US" sz="2100" dirty="0">
                <a:latin typeface="Liberation Sans" panose="020B0604020202020204" pitchFamily="34" charset="0"/>
                <a:cs typeface="Arial" charset="0"/>
              </a:rPr>
              <a:t>	</a:t>
            </a:r>
            <a:r>
              <a:rPr lang="en-US" altLang="en-US" sz="2100" dirty="0" smtClean="0">
                <a:latin typeface="Liberation Sans" panose="020B0604020202020204" pitchFamily="34" charset="0"/>
                <a:cs typeface="Arial" charset="0"/>
              </a:rPr>
              <a:t>Cash  		10,000</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altLang="en-US" dirty="0" smtClean="0"/>
              <a:t> </a:t>
            </a:r>
          </a:p>
        </p:txBody>
      </p:sp>
      <p:sp>
        <p:nvSpPr>
          <p:cNvPr id="947203" name="Rectangle 3"/>
          <p:cNvSpPr>
            <a:spLocks noGrp="1" noChangeArrowheads="1"/>
          </p:cNvSpPr>
          <p:nvPr>
            <p:ph type="body" idx="1"/>
          </p:nvPr>
        </p:nvSpPr>
        <p:spPr bwMode="auto">
          <a:xfrm>
            <a:off x="0" y="1143000"/>
            <a:ext cx="9144000" cy="45259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spcBef>
                <a:spcPct val="50000"/>
              </a:spcBef>
              <a:buClrTx/>
              <a:buSzTx/>
              <a:buFontTx/>
              <a:buNone/>
              <a:defRPr/>
            </a:pPr>
            <a:r>
              <a:rPr lang="en-US" altLang="en-US" b="0" dirty="0" smtClean="0">
                <a:solidFill>
                  <a:schemeClr val="tx1"/>
                </a:solidFill>
                <a:effectLst/>
              </a:rPr>
              <a:t>	</a:t>
            </a:r>
            <a:r>
              <a:rPr lang="en-US" altLang="en-US" sz="2400" b="0" dirty="0" smtClean="0">
                <a:solidFill>
                  <a:schemeClr val="tx1"/>
                </a:solidFill>
                <a:effectLst/>
                <a:latin typeface="Liberation Sans" panose="020B0604020202020204"/>
              </a:rPr>
              <a:t>Why? By the time a company prints the bond certificates and markets the bonds, the market rate and the contractual (face) rate are likely now different!</a:t>
            </a:r>
          </a:p>
          <a:p>
            <a:pPr>
              <a:defRPr/>
            </a:pPr>
            <a:endParaRPr lang="en-US" altLang="en-US" dirty="0" smtClean="0">
              <a:latin typeface="Liberation Sans" panose="020B0604020202020204"/>
            </a:endParaRPr>
          </a:p>
        </p:txBody>
      </p:sp>
      <p:sp>
        <p:nvSpPr>
          <p:cNvPr id="31748" name="Rectangle 8"/>
          <p:cNvSpPr>
            <a:spLocks noChangeArrowheads="1"/>
          </p:cNvSpPr>
          <p:nvPr/>
        </p:nvSpPr>
        <p:spPr bwMode="auto">
          <a:xfrm>
            <a:off x="304800" y="1143000"/>
            <a:ext cx="8534400" cy="14478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latin typeface="Liberation Sans"/>
            </a:endParaRPr>
          </a:p>
        </p:txBody>
      </p:sp>
      <p:pic>
        <p:nvPicPr>
          <p:cNvPr id="31749" name="Picture 11" descr="http://im.mstar.com/im/newhomepage/treasuryyields_0108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59063"/>
            <a:ext cx="85344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3"/>
          <p:cNvSpPr txBox="1">
            <a:spLocks noChangeArrowheads="1"/>
          </p:cNvSpPr>
          <p:nvPr/>
        </p:nvSpPr>
        <p:spPr bwMode="auto">
          <a:xfrm rot="3320071">
            <a:off x="2114263" y="4888855"/>
            <a:ext cx="1503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latin typeface="Liberation Sans"/>
              </a:rPr>
              <a:t>Approved	</a:t>
            </a:r>
          </a:p>
        </p:txBody>
      </p:sp>
      <p:sp>
        <p:nvSpPr>
          <p:cNvPr id="31751" name="TextBox 6"/>
          <p:cNvSpPr txBox="1">
            <a:spLocks noChangeArrowheads="1"/>
          </p:cNvSpPr>
          <p:nvPr/>
        </p:nvSpPr>
        <p:spPr bwMode="auto">
          <a:xfrm rot="3462872">
            <a:off x="7766777" y="5126980"/>
            <a:ext cx="8018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latin typeface="Liberation Sans"/>
              </a:rPr>
              <a:t>Sold</a:t>
            </a:r>
          </a:p>
        </p:txBody>
      </p:sp>
      <p:sp>
        <p:nvSpPr>
          <p:cNvPr id="31752" name="TextBox 5"/>
          <p:cNvSpPr txBox="1">
            <a:spLocks noChangeArrowheads="1"/>
          </p:cNvSpPr>
          <p:nvPr/>
        </p:nvSpPr>
        <p:spPr bwMode="auto">
          <a:xfrm>
            <a:off x="5129096" y="5121275"/>
            <a:ext cx="1468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latin typeface="Liberation Sans"/>
              </a:rPr>
              <a:t>Marketed</a:t>
            </a:r>
          </a:p>
        </p:txBody>
      </p:sp>
      <p:sp>
        <p:nvSpPr>
          <p:cNvPr id="31753" name="TextBox 4"/>
          <p:cNvSpPr txBox="1">
            <a:spLocks noChangeArrowheads="1"/>
          </p:cNvSpPr>
          <p:nvPr/>
        </p:nvSpPr>
        <p:spPr bwMode="auto">
          <a:xfrm rot="3078494">
            <a:off x="3432754" y="4992836"/>
            <a:ext cx="11608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latin typeface="Liberation Sans"/>
              </a:rPr>
              <a:t>Printed</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23248" y="304800"/>
            <a:ext cx="7682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BONDS the “REAL STORY”</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2180072208"/>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8416017" y="6507802"/>
            <a:ext cx="692727"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Rectangle 2"/>
          <p:cNvSpPr>
            <a:spLocks noChangeArrowheads="1"/>
          </p:cNvSpPr>
          <p:nvPr/>
        </p:nvSpPr>
        <p:spPr bwMode="auto">
          <a:xfrm>
            <a:off x="155575" y="304800"/>
            <a:ext cx="8836025"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000" b="1" dirty="0" smtClean="0">
                <a:solidFill>
                  <a:schemeClr val="tx2">
                    <a:lumMod val="50000"/>
                  </a:schemeClr>
                </a:solidFill>
                <a:latin typeface="Liberation Sans" panose="020B0604020202020204" pitchFamily="34" charset="0"/>
              </a:rPr>
              <a:t>DISCOUNT OR PREMIUM ON BONDS</a:t>
            </a:r>
            <a:endParaRPr lang="en-US" altLang="en-US" sz="3000" b="1" dirty="0">
              <a:solidFill>
                <a:srgbClr val="00B050"/>
              </a:solidFill>
              <a:latin typeface="Liberation Sans" panose="020B0604020202020204" pitchFamily="34" charset="0"/>
            </a:endParaRPr>
          </a:p>
        </p:txBody>
      </p:sp>
      <p:sp>
        <p:nvSpPr>
          <p:cNvPr id="3" name="AutoShape 2" descr="Image result for bond certific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5887" y="1503285"/>
            <a:ext cx="9145452" cy="4078039"/>
          </a:xfrm>
          <a:prstGeom prst="rect">
            <a:avLst/>
          </a:prstGeom>
          <a:noFill/>
        </p:spPr>
        <p:txBody>
          <a:bodyPr wrap="none" rtlCol="0">
            <a:spAutoFit/>
          </a:bodyPr>
          <a:lstStyle/>
          <a:p>
            <a:r>
              <a:rPr lang="en-US" sz="2600" dirty="0" smtClean="0">
                <a:solidFill>
                  <a:srgbClr val="00B050"/>
                </a:solidFill>
                <a:latin typeface="Berlin Sans FB" pitchFamily="34" charset="0"/>
              </a:rPr>
              <a:t>What will people pay?.....</a:t>
            </a:r>
          </a:p>
          <a:p>
            <a:endParaRPr lang="en-US" sz="1900" dirty="0">
              <a:latin typeface="Berlin Sans FB" pitchFamily="34" charset="0"/>
            </a:endParaRPr>
          </a:p>
          <a:p>
            <a:r>
              <a:rPr lang="en-US" sz="1900" dirty="0" smtClean="0">
                <a:latin typeface="Berlin Sans FB" pitchFamily="34" charset="0"/>
              </a:rPr>
              <a:t>The standard hot dog sells for $2.00.   </a:t>
            </a:r>
          </a:p>
          <a:p>
            <a:endParaRPr lang="en-US" sz="1900" dirty="0">
              <a:latin typeface="Berlin Sans FB" pitchFamily="34" charset="0"/>
            </a:endParaRPr>
          </a:p>
          <a:p>
            <a:r>
              <a:rPr lang="en-US" sz="1900" dirty="0" smtClean="0">
                <a:latin typeface="Berlin Sans FB" pitchFamily="34" charset="0"/>
              </a:rPr>
              <a:t>If we are selling a product that is better than the standard out </a:t>
            </a:r>
            <a:r>
              <a:rPr lang="en-US" sz="1900" dirty="0">
                <a:latin typeface="Berlin Sans FB" pitchFamily="34" charset="0"/>
              </a:rPr>
              <a:t>i</a:t>
            </a:r>
            <a:r>
              <a:rPr lang="en-US" sz="1900" dirty="0" smtClean="0">
                <a:latin typeface="Berlin Sans FB" pitchFamily="34" charset="0"/>
              </a:rPr>
              <a:t>n the market.  </a:t>
            </a:r>
          </a:p>
          <a:p>
            <a:r>
              <a:rPr lang="en-US" sz="1900" dirty="0" smtClean="0">
                <a:latin typeface="Berlin Sans FB" pitchFamily="34" charset="0"/>
              </a:rPr>
              <a:t>We are selling an organic/natural hot dog with homemade ketchup and mustard… </a:t>
            </a:r>
          </a:p>
          <a:p>
            <a:r>
              <a:rPr lang="en-US" sz="1900" dirty="0">
                <a:latin typeface="Berlin Sans FB" pitchFamily="34" charset="0"/>
              </a:rPr>
              <a:t>W</a:t>
            </a:r>
            <a:r>
              <a:rPr lang="en-US" sz="1900" dirty="0" smtClean="0">
                <a:latin typeface="Berlin Sans FB" pitchFamily="34" charset="0"/>
              </a:rPr>
              <a:t>hat will ours sell for?</a:t>
            </a:r>
          </a:p>
          <a:p>
            <a:endParaRPr lang="en-US" sz="1900" dirty="0">
              <a:latin typeface="Berlin Sans FB" pitchFamily="34" charset="0"/>
            </a:endParaRPr>
          </a:p>
          <a:p>
            <a:endParaRPr lang="en-US" sz="1900" dirty="0" smtClean="0">
              <a:latin typeface="Berlin Sans FB" pitchFamily="34" charset="0"/>
            </a:endParaRPr>
          </a:p>
          <a:p>
            <a:r>
              <a:rPr lang="en-US" sz="1900" dirty="0" smtClean="0">
                <a:latin typeface="Berlin Sans FB" pitchFamily="34" charset="0"/>
              </a:rPr>
              <a:t>If we are selling a product that is not as good as the standard out in the market.</a:t>
            </a:r>
          </a:p>
          <a:p>
            <a:r>
              <a:rPr lang="en-US" sz="1900" dirty="0" smtClean="0">
                <a:latin typeface="Berlin Sans FB" pitchFamily="34" charset="0"/>
              </a:rPr>
              <a:t>We are selling a hot dog that is made of “trimmings” with watery ketchup and mustard…</a:t>
            </a:r>
          </a:p>
          <a:p>
            <a:r>
              <a:rPr lang="en-US" sz="1900" dirty="0" smtClean="0">
                <a:latin typeface="Berlin Sans FB" pitchFamily="34" charset="0"/>
              </a:rPr>
              <a:t>What will ours sell for?</a:t>
            </a:r>
          </a:p>
          <a:p>
            <a:endParaRPr lang="en-US" dirty="0"/>
          </a:p>
        </p:txBody>
      </p:sp>
      <p:cxnSp>
        <p:nvCxnSpPr>
          <p:cNvPr id="6" name="Straight Connector 5"/>
          <p:cNvCxnSpPr/>
          <p:nvPr/>
        </p:nvCxnSpPr>
        <p:spPr bwMode="auto">
          <a:xfrm>
            <a:off x="3962400" y="2667000"/>
            <a:ext cx="838200" cy="0"/>
          </a:xfrm>
          <a:prstGeom prst="line">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3962400" y="4038600"/>
            <a:ext cx="838200" cy="0"/>
          </a:xfrm>
          <a:prstGeom prst="line">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21490028"/>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4800600"/>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sz="2300" dirty="0" smtClean="0">
                <a:latin typeface="Liberation Sans" panose="020B0604020202020204" pitchFamily="34" charset="0"/>
              </a:rPr>
              <a:t>To </a:t>
            </a:r>
            <a:r>
              <a:rPr lang="en-US" sz="2300" dirty="0">
                <a:latin typeface="Liberation Sans" panose="020B0604020202020204" pitchFamily="34" charset="0"/>
              </a:rPr>
              <a:t>be </a:t>
            </a:r>
            <a:r>
              <a:rPr lang="en-US" sz="2300" dirty="0" smtClean="0">
                <a:latin typeface="Liberation Sans" panose="020B0604020202020204" pitchFamily="34" charset="0"/>
              </a:rPr>
              <a:t>classified </a:t>
            </a:r>
            <a:r>
              <a:rPr lang="en-US" sz="2300" dirty="0">
                <a:latin typeface="Liberation Sans" panose="020B0604020202020204" pitchFamily="34" charset="0"/>
              </a:rPr>
              <a:t>as a current liability, a debt must </a:t>
            </a:r>
            <a:r>
              <a:rPr lang="en-US" sz="2300" dirty="0" smtClean="0">
                <a:latin typeface="Liberation Sans" panose="020B0604020202020204" pitchFamily="34" charset="0"/>
              </a:rPr>
              <a:t>be expected </a:t>
            </a:r>
            <a:r>
              <a:rPr lang="en-US" sz="2300" dirty="0">
                <a:latin typeface="Liberation Sans" panose="020B0604020202020204" pitchFamily="34" charset="0"/>
              </a:rPr>
              <a:t>to be paid within</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1 </a:t>
            </a:r>
            <a:r>
              <a:rPr lang="en-US" sz="2300" dirty="0">
                <a:latin typeface="Liberation Sans" panose="020B0604020202020204" pitchFamily="34" charset="0"/>
              </a:rPr>
              <a:t>year</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the </a:t>
            </a:r>
            <a:r>
              <a:rPr lang="en-US" sz="2300" dirty="0">
                <a:latin typeface="Liberation Sans" panose="020B0604020202020204" pitchFamily="34" charset="0"/>
              </a:rPr>
              <a:t>operating cycle</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2 </a:t>
            </a:r>
            <a:r>
              <a:rPr lang="en-US" sz="2300" dirty="0">
                <a:latin typeface="Liberation Sans" panose="020B0604020202020204" pitchFamily="34" charset="0"/>
              </a:rPr>
              <a:t>years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a:t>
            </a:r>
            <a:r>
              <a:rPr lang="en-US" sz="2300" dirty="0">
                <a:latin typeface="Liberation Sans" panose="020B0604020202020204" pitchFamily="34" charset="0"/>
              </a:rPr>
              <a:t>a) or (b), whichever is longer.</a:t>
            </a:r>
            <a:endParaRPr lang="en-US" altLang="en-US" sz="2300" dirty="0">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a:t>
            </a:r>
            <a:endParaRPr lang="en-US" altLang="en-US" dirty="0"/>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WHAT IS A CURRENT LIABILITY?</a:t>
            </a:r>
            <a:endParaRPr lang="en-US" altLang="en-US" sz="3200" b="1" dirty="0">
              <a:solidFill>
                <a:schemeClr val="tx2">
                  <a:lumMod val="50000"/>
                </a:schemeClr>
              </a:solidFill>
              <a:latin typeface="Liberation Sans" panose="020B0604020202020204" pitchFamily="34" charset="0"/>
            </a:endParaRPr>
          </a:p>
        </p:txBody>
      </p:sp>
    </p:spTree>
    <p:extLst>
      <p:ext uri="{BB962C8B-B14F-4D97-AF65-F5344CB8AC3E}">
        <p14:creationId xmlns:p14="http://schemas.microsoft.com/office/powerpoint/2010/main" val="26155196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8416017" y="6507802"/>
            <a:ext cx="692727"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pic>
        <p:nvPicPr>
          <p:cNvPr id="799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022144"/>
            <a:ext cx="8551863" cy="318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635923" name="Text Box 19"/>
          <p:cNvSpPr txBox="1">
            <a:spLocks noChangeArrowheads="1"/>
          </p:cNvSpPr>
          <p:nvPr/>
        </p:nvSpPr>
        <p:spPr bwMode="auto">
          <a:xfrm>
            <a:off x="609600" y="1295400"/>
            <a:ext cx="8077200" cy="519112"/>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lvl1pPr marL="117475" algn="l">
              <a:defRPr sz="2400">
                <a:solidFill>
                  <a:schemeClr val="tx1"/>
                </a:solidFill>
                <a:latin typeface="Times New Roman" pitchFamily="18" charset="0"/>
              </a:defRPr>
            </a:lvl1pPr>
            <a:lvl2pPr marL="685800" indent="-22860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543050" indent="-171450" algn="l">
              <a:defRPr sz="2400">
                <a:solidFill>
                  <a:schemeClr val="tx1"/>
                </a:solidFill>
                <a:latin typeface="Times New Roman" pitchFamily="18" charset="0"/>
              </a:defRPr>
            </a:lvl4pPr>
            <a:lvl5pPr marL="2000250" indent="-171450" algn="l">
              <a:defRPr sz="2400">
                <a:solidFill>
                  <a:schemeClr val="tx1"/>
                </a:solidFill>
                <a:latin typeface="Times New Roman" pitchFamily="18" charset="0"/>
              </a:defRPr>
            </a:lvl5pPr>
            <a:lvl6pPr marL="2457450" indent="-171450" eaLnBrk="0" fontAlgn="base" hangingPunct="0">
              <a:spcBef>
                <a:spcPct val="0"/>
              </a:spcBef>
              <a:spcAft>
                <a:spcPct val="0"/>
              </a:spcAft>
              <a:defRPr sz="2400">
                <a:solidFill>
                  <a:schemeClr val="tx1"/>
                </a:solidFill>
                <a:latin typeface="Times New Roman" pitchFamily="18" charset="0"/>
              </a:defRPr>
            </a:lvl6pPr>
            <a:lvl7pPr marL="2914650" indent="-171450" eaLnBrk="0" fontAlgn="base" hangingPunct="0">
              <a:spcBef>
                <a:spcPct val="0"/>
              </a:spcBef>
              <a:spcAft>
                <a:spcPct val="0"/>
              </a:spcAft>
              <a:defRPr sz="2400">
                <a:solidFill>
                  <a:schemeClr val="tx1"/>
                </a:solidFill>
                <a:latin typeface="Times New Roman" pitchFamily="18" charset="0"/>
              </a:defRPr>
            </a:lvl7pPr>
            <a:lvl8pPr marL="3371850" indent="-171450" eaLnBrk="0" fontAlgn="base" hangingPunct="0">
              <a:spcBef>
                <a:spcPct val="0"/>
              </a:spcBef>
              <a:spcAft>
                <a:spcPct val="0"/>
              </a:spcAft>
              <a:defRPr sz="2400">
                <a:solidFill>
                  <a:schemeClr val="tx1"/>
                </a:solidFill>
                <a:latin typeface="Times New Roman" pitchFamily="18" charset="0"/>
              </a:defRPr>
            </a:lvl8pPr>
            <a:lvl9pPr marL="3829050" indent="-171450" eaLnBrk="0" fontAlgn="base" hangingPunct="0">
              <a:spcBef>
                <a:spcPct val="0"/>
              </a:spcBef>
              <a:spcAft>
                <a:spcPct val="0"/>
              </a:spcAft>
              <a:defRPr sz="2400">
                <a:solidFill>
                  <a:schemeClr val="tx1"/>
                </a:solidFill>
                <a:latin typeface="Times New Roman" pitchFamily="18" charset="0"/>
              </a:defRPr>
            </a:lvl9pPr>
          </a:lstStyle>
          <a:p>
            <a:pPr marL="0">
              <a:buClr>
                <a:schemeClr val="accent2"/>
              </a:buClr>
              <a:buSzPct val="75000"/>
              <a:buFont typeface="Wingdings" pitchFamily="2" charset="2"/>
              <a:buNone/>
            </a:pPr>
            <a:r>
              <a:rPr lang="en-US" altLang="en-US" sz="2800" b="1" dirty="0">
                <a:latin typeface="Liberation Sans" panose="020B0604020202020204" pitchFamily="34" charset="0"/>
              </a:rPr>
              <a:t>Issue at Par, Discount, or Premium?</a:t>
            </a:r>
          </a:p>
        </p:txBody>
      </p:sp>
      <p:sp>
        <p:nvSpPr>
          <p:cNvPr id="635928" name="Text Box 24"/>
          <p:cNvSpPr txBox="1">
            <a:spLocks noChangeArrowheads="1"/>
          </p:cNvSpPr>
          <p:nvPr/>
        </p:nvSpPr>
        <p:spPr bwMode="auto">
          <a:xfrm>
            <a:off x="7239000" y="1336344"/>
            <a:ext cx="1752600" cy="6463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ts val="0"/>
              </a:spcBef>
            </a:pPr>
            <a:r>
              <a:rPr lang="en-US" altLang="en-US" sz="1200" b="1" dirty="0" smtClean="0">
                <a:latin typeface="Liberation Sans" panose="020B0604020202020204" pitchFamily="34" charset="0"/>
              </a:rPr>
              <a:t>ILLUSTRATION 10-6</a:t>
            </a:r>
          </a:p>
          <a:p>
            <a:pPr algn="l">
              <a:spcBef>
                <a:spcPts val="0"/>
              </a:spcBef>
            </a:pPr>
            <a:r>
              <a:rPr lang="en-US" altLang="en-US" sz="1200" dirty="0" smtClean="0">
                <a:latin typeface="Liberation Sans" panose="020B0604020202020204" pitchFamily="34" charset="0"/>
              </a:rPr>
              <a:t>Interest rates and bond prices</a:t>
            </a:r>
            <a:endParaRPr lang="en-US" altLang="en-US" sz="1200" dirty="0">
              <a:latin typeface="Liberation Sans" panose="020B0604020202020204" pitchFamily="34" charset="0"/>
            </a:endParaRPr>
          </a:p>
        </p:txBody>
      </p:sp>
      <p:sp>
        <p:nvSpPr>
          <p:cNvPr id="635930" name="Rectangle 26"/>
          <p:cNvSpPr>
            <a:spLocks noChangeArrowheads="1"/>
          </p:cNvSpPr>
          <p:nvPr/>
        </p:nvSpPr>
        <p:spPr bwMode="auto">
          <a:xfrm>
            <a:off x="838200" y="5391303"/>
            <a:ext cx="7696200" cy="1120953"/>
          </a:xfrm>
          <a:prstGeom prst="rect">
            <a:avLst/>
          </a:prstGeom>
          <a:solidFill>
            <a:schemeClr val="accent3"/>
          </a:solidFill>
          <a:ln w="19050" cap="sq">
            <a:solidFill>
              <a:schemeClr val="tx1"/>
            </a:solidFill>
            <a:miter lim="800000"/>
            <a:headEnd type="none" w="sm" len="sm"/>
            <a:tailEnd type="none" w="sm" len="sm"/>
          </a:ln>
          <a:effectLst>
            <a:innerShdw blurRad="114300">
              <a:prstClr val="black"/>
            </a:innerShdw>
          </a:effectLst>
        </p:spPr>
        <p:txBody>
          <a:bodyPr lIns="182880" tIns="18288" rIns="182880" anchor="ctr" anchorCtr="0">
            <a:noAutofit/>
          </a:bodyPr>
          <a:lstStyle/>
          <a:p>
            <a:pPr algn="l"/>
            <a:r>
              <a:rPr lang="en-US" sz="1500" dirty="0">
                <a:solidFill>
                  <a:srgbClr val="CC0000"/>
                </a:solidFill>
                <a:latin typeface="Liberation Sans" panose="020B0604020202020204" pitchFamily="34" charset="0"/>
              </a:rPr>
              <a:t>▼ </a:t>
            </a:r>
            <a:r>
              <a:rPr lang="en-US" sz="1500" b="1" dirty="0">
                <a:solidFill>
                  <a:srgbClr val="CC0000"/>
                </a:solidFill>
                <a:latin typeface="Liberation Sans" panose="020B0604020202020204" pitchFamily="34" charset="0"/>
              </a:rPr>
              <a:t>HELPFUL </a:t>
            </a:r>
            <a:r>
              <a:rPr lang="en-US" sz="1500" b="1" dirty="0" smtClean="0">
                <a:solidFill>
                  <a:srgbClr val="CC0000"/>
                </a:solidFill>
                <a:latin typeface="Liberation Sans" panose="020B0604020202020204" pitchFamily="34" charset="0"/>
              </a:rPr>
              <a:t>HINT</a:t>
            </a:r>
            <a:r>
              <a:rPr lang="en-US" altLang="en-US" sz="1500" b="1" dirty="0" smtClean="0">
                <a:latin typeface="Liberation Sans" panose="020B0604020202020204" pitchFamily="34" charset="0"/>
              </a:rPr>
              <a:t> </a:t>
            </a:r>
          </a:p>
          <a:p>
            <a:pPr algn="l"/>
            <a:r>
              <a:rPr lang="en-US" altLang="en-US" sz="1500" dirty="0" smtClean="0">
                <a:latin typeface="Liberation Sans" panose="020B0604020202020204" pitchFamily="34" charset="0"/>
              </a:rPr>
              <a:t>Bond </a:t>
            </a:r>
            <a:r>
              <a:rPr lang="en-US" altLang="en-US" sz="1500" dirty="0">
                <a:latin typeface="Liberation Sans" panose="020B0604020202020204" pitchFamily="34" charset="0"/>
              </a:rPr>
              <a:t>prices </a:t>
            </a:r>
            <a:r>
              <a:rPr lang="en-US" altLang="en-US" sz="1500" i="1" dirty="0">
                <a:latin typeface="Liberation Sans" panose="020B0604020202020204" pitchFamily="34" charset="0"/>
              </a:rPr>
              <a:t>vary inversely </a:t>
            </a:r>
            <a:r>
              <a:rPr lang="en-US" altLang="en-US" sz="1500" dirty="0">
                <a:latin typeface="Liberation Sans" panose="020B0604020202020204" pitchFamily="34" charset="0"/>
              </a:rPr>
              <a:t>with changes in the market interest rate. As market interest rates decline, bond prices increase. When a bond is issued, if the market interest rate is below the contractual rate, the bond price is higher than the face value.</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Rectangle 2"/>
          <p:cNvSpPr>
            <a:spLocks noChangeArrowheads="1"/>
          </p:cNvSpPr>
          <p:nvPr/>
        </p:nvSpPr>
        <p:spPr bwMode="auto">
          <a:xfrm>
            <a:off x="155575" y="304800"/>
            <a:ext cx="8836025"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000" b="1" dirty="0" smtClean="0">
                <a:solidFill>
                  <a:schemeClr val="tx2">
                    <a:lumMod val="50000"/>
                  </a:schemeClr>
                </a:solidFill>
                <a:latin typeface="Liberation Sans" panose="020B0604020202020204" pitchFamily="34" charset="0"/>
              </a:rPr>
              <a:t>DISCOUNT OR PREMIUM ON BONDS – </a:t>
            </a:r>
            <a:r>
              <a:rPr lang="en-US" altLang="en-US" sz="3000" b="1" dirty="0" smtClean="0">
                <a:solidFill>
                  <a:srgbClr val="00B050"/>
                </a:solidFill>
                <a:latin typeface="Liberation Sans" panose="020B0604020202020204" pitchFamily="34" charset="0"/>
              </a:rPr>
              <a:t>You Do</a:t>
            </a:r>
            <a:endParaRPr lang="en-US" altLang="en-US" sz="3000" b="1" dirty="0">
              <a:solidFill>
                <a:srgbClr val="00B050"/>
              </a:solidFill>
              <a:latin typeface="Liberation Sans" panose="020B0604020202020204" pitchFamily="34" charset="0"/>
            </a:endParaRPr>
          </a:p>
        </p:txBody>
      </p:sp>
      <p:sp>
        <p:nvSpPr>
          <p:cNvPr id="2" name="Rectangle 1"/>
          <p:cNvSpPr/>
          <p:nvPr/>
        </p:nvSpPr>
        <p:spPr bwMode="auto">
          <a:xfrm>
            <a:off x="7030430" y="2683492"/>
            <a:ext cx="1826232" cy="8382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4" name="Rectangle 13"/>
          <p:cNvSpPr/>
          <p:nvPr/>
        </p:nvSpPr>
        <p:spPr bwMode="auto">
          <a:xfrm>
            <a:off x="7024048" y="3497240"/>
            <a:ext cx="1826232" cy="8382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5" name="Rectangle 14"/>
          <p:cNvSpPr/>
          <p:nvPr/>
        </p:nvSpPr>
        <p:spPr bwMode="auto">
          <a:xfrm>
            <a:off x="7024048" y="4321792"/>
            <a:ext cx="1826232" cy="838200"/>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AutoShape 2" descr="Image result for bond certific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Image result for bond certific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49" y="2087871"/>
            <a:ext cx="1804910" cy="1191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4957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3290248"/>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4762908"/>
          </a:xfrm>
          <a:prstGeom prst="rect">
            <a:avLst/>
          </a:prstGeom>
          <a:noFill/>
          <a:ln>
            <a:noFill/>
          </a:ln>
          <a:effectLst/>
          <a:extLst/>
        </p:spPr>
        <p:txBody>
          <a:bodyPr lIns="91440" tIns="46038" rIns="182562" bIns="46038">
            <a:spAutoFit/>
          </a:bodyPr>
          <a:lstStyle/>
          <a:p>
            <a:pPr marL="0" lvl="1" algn="l">
              <a:lnSpc>
                <a:spcPct val="114000"/>
              </a:lnSpc>
              <a:spcBef>
                <a:spcPts val="900"/>
              </a:spcBef>
              <a:buClr>
                <a:schemeClr val="tx1"/>
              </a:buClr>
            </a:pPr>
            <a:r>
              <a:rPr lang="en-US" sz="2300" dirty="0" smtClean="0">
                <a:latin typeface="Liberation Sans" panose="020B0604020202020204" pitchFamily="34" charset="0"/>
              </a:rPr>
              <a:t>Laurel </a:t>
            </a:r>
            <a:r>
              <a:rPr lang="en-US" sz="2300" dirty="0">
                <a:latin typeface="Liberation Sans" panose="020B0604020202020204" pitchFamily="34" charset="0"/>
              </a:rPr>
              <a:t>Inc. issues 10-year bonds with a </a:t>
            </a:r>
            <a:r>
              <a:rPr lang="en-US" sz="2300" dirty="0" smtClean="0">
                <a:latin typeface="Liberation Sans" panose="020B0604020202020204" pitchFamily="34" charset="0"/>
              </a:rPr>
              <a:t>maturity value </a:t>
            </a:r>
            <a:r>
              <a:rPr lang="en-US" sz="2300" dirty="0">
                <a:latin typeface="Liberation Sans" panose="020B0604020202020204" pitchFamily="34" charset="0"/>
              </a:rPr>
              <a:t>of $200,000. If the bonds are issued at a premium</a:t>
            </a:r>
            <a:r>
              <a:rPr lang="en-US" sz="2300" dirty="0" smtClean="0">
                <a:latin typeface="Liberation Sans" panose="020B0604020202020204" pitchFamily="34" charset="0"/>
              </a:rPr>
              <a:t>, this </a:t>
            </a:r>
            <a:r>
              <a:rPr lang="en-US" sz="2300" dirty="0">
                <a:latin typeface="Liberation Sans" panose="020B0604020202020204" pitchFamily="34" charset="0"/>
              </a:rPr>
              <a:t>indicates that</a:t>
            </a:r>
            <a:r>
              <a:rPr lang="en-US" sz="2300" dirty="0" smtClean="0">
                <a:latin typeface="Liberation Sans" panose="020B0604020202020204" pitchFamily="34" charset="0"/>
              </a:rPr>
              <a:t>:</a:t>
            </a:r>
          </a:p>
          <a:p>
            <a:pPr marL="804863" lvl="1" indent="-463550" algn="l">
              <a:lnSpc>
                <a:spcPct val="114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the </a:t>
            </a:r>
            <a:r>
              <a:rPr lang="en-US" sz="2300" dirty="0">
                <a:latin typeface="Liberation Sans" panose="020B0604020202020204" pitchFamily="34" charset="0"/>
              </a:rPr>
              <a:t>contractual interest rate exceeds the </a:t>
            </a:r>
            <a:r>
              <a:rPr lang="en-US" sz="2300" dirty="0" smtClean="0">
                <a:latin typeface="Liberation Sans" panose="020B0604020202020204" pitchFamily="34" charset="0"/>
              </a:rPr>
              <a:t>market interest </a:t>
            </a:r>
            <a:r>
              <a:rPr lang="en-US" sz="2300" dirty="0">
                <a:latin typeface="Liberation Sans" panose="020B0604020202020204" pitchFamily="34" charset="0"/>
              </a:rPr>
              <a:t>rate</a:t>
            </a:r>
            <a:r>
              <a:rPr lang="en-US" sz="2300" dirty="0" smtClean="0">
                <a:latin typeface="Liberation Sans" panose="020B0604020202020204" pitchFamily="34" charset="0"/>
              </a:rPr>
              <a:t>.</a:t>
            </a:r>
          </a:p>
          <a:p>
            <a:pPr marL="804863" lvl="1" indent="-463550" algn="l">
              <a:lnSpc>
                <a:spcPct val="114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the </a:t>
            </a:r>
            <a:r>
              <a:rPr lang="en-US" sz="2300" dirty="0">
                <a:latin typeface="Liberation Sans" panose="020B0604020202020204" pitchFamily="34" charset="0"/>
              </a:rPr>
              <a:t>market interest rate exceeds the </a:t>
            </a:r>
            <a:r>
              <a:rPr lang="en-US" sz="2300" dirty="0" smtClean="0">
                <a:latin typeface="Liberation Sans" panose="020B0604020202020204" pitchFamily="34" charset="0"/>
              </a:rPr>
              <a:t>contractual interest </a:t>
            </a:r>
            <a:r>
              <a:rPr lang="en-US" sz="2300" dirty="0">
                <a:latin typeface="Liberation Sans" panose="020B0604020202020204" pitchFamily="34" charset="0"/>
              </a:rPr>
              <a:t>rate</a:t>
            </a:r>
            <a:r>
              <a:rPr lang="en-US" sz="2300" dirty="0" smtClean="0">
                <a:latin typeface="Liberation Sans" panose="020B0604020202020204" pitchFamily="34" charset="0"/>
              </a:rPr>
              <a:t>. </a:t>
            </a:r>
          </a:p>
          <a:p>
            <a:pPr marL="804863" lvl="1" indent="-463550" algn="l">
              <a:lnSpc>
                <a:spcPct val="114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the </a:t>
            </a:r>
            <a:r>
              <a:rPr lang="en-US" sz="2300" dirty="0">
                <a:latin typeface="Liberation Sans" panose="020B0604020202020204" pitchFamily="34" charset="0"/>
              </a:rPr>
              <a:t>contractual interest rate and the market </a:t>
            </a:r>
            <a:r>
              <a:rPr lang="en-US" sz="2300" dirty="0" smtClean="0">
                <a:latin typeface="Liberation Sans" panose="020B0604020202020204" pitchFamily="34" charset="0"/>
              </a:rPr>
              <a:t>interest rate </a:t>
            </a:r>
            <a:r>
              <a:rPr lang="en-US" sz="2300" dirty="0">
                <a:latin typeface="Liberation Sans" panose="020B0604020202020204" pitchFamily="34" charset="0"/>
              </a:rPr>
              <a:t>are the same</a:t>
            </a:r>
            <a:r>
              <a:rPr lang="en-US" sz="2300" dirty="0" smtClean="0">
                <a:latin typeface="Liberation Sans" panose="020B0604020202020204" pitchFamily="34" charset="0"/>
              </a:rPr>
              <a:t>.</a:t>
            </a:r>
          </a:p>
          <a:p>
            <a:pPr marL="804863" lvl="1" indent="-463550" algn="l">
              <a:lnSpc>
                <a:spcPct val="114000"/>
              </a:lnSpc>
              <a:spcBef>
                <a:spcPts val="900"/>
              </a:spcBef>
              <a:buClr>
                <a:schemeClr val="tx1"/>
              </a:buClr>
              <a:buFont typeface="Wingdings" pitchFamily="2" charset="2"/>
              <a:buAutoNum type="alphaLcPeriod"/>
            </a:pPr>
            <a:r>
              <a:rPr lang="en-US" sz="2300" dirty="0" smtClean="0">
                <a:latin typeface="Liberation Sans" panose="020B0604020202020204" pitchFamily="34" charset="0"/>
              </a:rPr>
              <a:t>no </a:t>
            </a:r>
            <a:r>
              <a:rPr lang="en-US" sz="2300" dirty="0">
                <a:latin typeface="Liberation Sans" panose="020B0604020202020204" pitchFamily="34" charset="0"/>
              </a:rPr>
              <a:t>relationship exists between the two rates.</a:t>
            </a:r>
            <a:endParaRPr lang="en-US" altLang="en-US" sz="2300" dirty="0">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DISCOUNT OR PREMIUM ON BONDS</a:t>
            </a:r>
            <a:endParaRPr lang="en-US" altLang="en-US" sz="3200" b="1" dirty="0">
              <a:solidFill>
                <a:schemeClr val="tx2">
                  <a:lumMod val="50000"/>
                </a:schemeClr>
              </a:solidFill>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268193178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Text Box 2"/>
          <p:cNvSpPr txBox="1">
            <a:spLocks noChangeArrowheads="1"/>
          </p:cNvSpPr>
          <p:nvPr/>
        </p:nvSpPr>
        <p:spPr bwMode="auto">
          <a:xfrm>
            <a:off x="609600" y="1295400"/>
            <a:ext cx="7848600" cy="1708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5000"/>
              </a:lnSpc>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Assume </a:t>
            </a:r>
            <a:r>
              <a:rPr lang="en-US" altLang="en-US" sz="2100" dirty="0">
                <a:latin typeface="Liberation Sans" panose="020B0604020202020204" pitchFamily="34" charset="0"/>
              </a:rPr>
              <a:t>that on January 1, </a:t>
            </a:r>
            <a:r>
              <a:rPr lang="en-US" altLang="en-US" sz="2100" dirty="0" smtClean="0">
                <a:latin typeface="Liberation Sans" panose="020B0604020202020204" pitchFamily="34" charset="0"/>
              </a:rPr>
              <a:t>2017, </a:t>
            </a:r>
            <a:r>
              <a:rPr lang="en-US" altLang="en-US" sz="2100" dirty="0">
                <a:latin typeface="Liberation Sans" panose="020B0604020202020204" pitchFamily="34" charset="0"/>
              </a:rPr>
              <a:t>Candlestick Inc. sells $100,000, five-year, 10% bonds at 98 (98% of face value) with interest payable on January 1.  The entry to record the issuance is:</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BONDS AT A DISCOUNT</a:t>
            </a:r>
            <a:endParaRPr lang="en-US" altLang="en-US" sz="3200" b="1" dirty="0">
              <a:solidFill>
                <a:schemeClr val="tx2">
                  <a:lumMod val="50000"/>
                </a:schemeClr>
              </a:solidFill>
              <a:latin typeface="Liberation Sans" panose="020B0604020202020204" pitchFamily="34" charset="0"/>
            </a:endParaRPr>
          </a:p>
        </p:txBody>
      </p:sp>
      <p:sp>
        <p:nvSpPr>
          <p:cNvPr id="11" name="Text Box 5"/>
          <p:cNvSpPr txBox="1">
            <a:spLocks noChangeArrowheads="1"/>
          </p:cNvSpPr>
          <p:nvPr/>
        </p:nvSpPr>
        <p:spPr bwMode="auto">
          <a:xfrm>
            <a:off x="609600" y="3122195"/>
            <a:ext cx="1219200" cy="44448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a:latin typeface="Liberation Sans" panose="020B0604020202020204" pitchFamily="34" charset="0"/>
                <a:cs typeface="Arial" charset="0"/>
              </a:rPr>
              <a:t>Jan. </a:t>
            </a:r>
            <a:r>
              <a:rPr lang="en-US" altLang="en-US" sz="2100" b="1" dirty="0" smtClean="0">
                <a:latin typeface="Liberation Sans" panose="020B0604020202020204" pitchFamily="34" charset="0"/>
                <a:cs typeface="Arial" charset="0"/>
              </a:rPr>
              <a:t>1</a:t>
            </a:r>
            <a:endParaRPr lang="en-US" altLang="en-US" sz="2100" dirty="0" smtClean="0">
              <a:latin typeface="Liberation Sans" panose="020B0604020202020204" pitchFamily="34" charset="0"/>
              <a:cs typeface="Arial" charset="0"/>
            </a:endParaRPr>
          </a:p>
        </p:txBody>
      </p:sp>
      <p:sp>
        <p:nvSpPr>
          <p:cNvPr id="12" name="Text Box 5"/>
          <p:cNvSpPr txBox="1">
            <a:spLocks noChangeArrowheads="1"/>
          </p:cNvSpPr>
          <p:nvPr/>
        </p:nvSpPr>
        <p:spPr bwMode="auto">
          <a:xfrm>
            <a:off x="1752600" y="3122195"/>
            <a:ext cx="6934200" cy="135267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Cash 	98,000</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Discount </a:t>
            </a:r>
            <a:r>
              <a:rPr lang="en-US" sz="2100" dirty="0">
                <a:latin typeface="Liberation Sans" panose="020B0604020202020204" pitchFamily="34" charset="0"/>
                <a:cs typeface="Arial" charset="0"/>
              </a:rPr>
              <a:t>on Bonds Payable </a:t>
            </a:r>
            <a:r>
              <a:rPr lang="en-US" sz="2100" dirty="0" smtClean="0">
                <a:latin typeface="Liberation Sans" panose="020B0604020202020204" pitchFamily="34" charset="0"/>
                <a:cs typeface="Arial" charset="0"/>
              </a:rPr>
              <a:t>	2,000</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	Bonds </a:t>
            </a:r>
            <a:r>
              <a:rPr lang="en-US" sz="2100" dirty="0">
                <a:latin typeface="Liberation Sans" panose="020B0604020202020204" pitchFamily="34" charset="0"/>
                <a:cs typeface="Arial" charset="0"/>
              </a:rPr>
              <a:t>Payable </a:t>
            </a:r>
            <a:r>
              <a:rPr lang="en-US" sz="2100" dirty="0" smtClean="0">
                <a:latin typeface="Liberation Sans" panose="020B0604020202020204" pitchFamily="34" charset="0"/>
                <a:cs typeface="Arial" charset="0"/>
              </a:rPr>
              <a:t>		100,000</a:t>
            </a:r>
            <a:endParaRPr lang="en-US" altLang="en-US" sz="2100" dirty="0">
              <a:latin typeface="Liberation Sans" panose="020B0604020202020204" pitchFamily="34" charset="0"/>
              <a:cs typeface="Arial"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ChangeArrowheads="1"/>
          </p:cNvSpPr>
          <p:nvPr/>
        </p:nvSpPr>
        <p:spPr bwMode="auto">
          <a:xfrm>
            <a:off x="609600" y="1295400"/>
            <a:ext cx="4648200" cy="543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5000"/>
              </a:lnSpc>
            </a:pPr>
            <a:r>
              <a:rPr lang="en-US" altLang="en-US" sz="2600" b="1" dirty="0">
                <a:latin typeface="Liberation Sans" panose="020B0604020202020204" pitchFamily="34" charset="0"/>
              </a:rPr>
              <a:t>Statement Presentation</a:t>
            </a:r>
          </a:p>
        </p:txBody>
      </p:sp>
      <p:sp>
        <p:nvSpPr>
          <p:cNvPr id="567307" name="Rectangle 11"/>
          <p:cNvSpPr>
            <a:spLocks noChangeArrowheads="1"/>
          </p:cNvSpPr>
          <p:nvPr/>
        </p:nvSpPr>
        <p:spPr bwMode="auto">
          <a:xfrm>
            <a:off x="6934200" y="1295400"/>
            <a:ext cx="20781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200" b="1" dirty="0" smtClean="0">
                <a:latin typeface="Liberation Sans" panose="020B0604020202020204" pitchFamily="34" charset="0"/>
              </a:rPr>
              <a:t>ILLUSTRATION 10-7</a:t>
            </a:r>
            <a:endParaRPr lang="en-US" altLang="en-US" sz="1200" b="1" dirty="0">
              <a:latin typeface="Liberation Sans" panose="020B0604020202020204" pitchFamily="34" charset="0"/>
            </a:endParaRPr>
          </a:p>
          <a:p>
            <a:pPr algn="l"/>
            <a:r>
              <a:rPr lang="en-US" altLang="en-US" sz="1200" dirty="0">
                <a:latin typeface="Liberation Sans" panose="020B0604020202020204" pitchFamily="34" charset="0"/>
              </a:rPr>
              <a:t>Statement presentation of discount on bonds payable</a:t>
            </a:r>
          </a:p>
        </p:txBody>
      </p:sp>
      <p:sp>
        <p:nvSpPr>
          <p:cNvPr id="567309" name="Rectangle 13"/>
          <p:cNvSpPr>
            <a:spLocks noChangeArrowheads="1"/>
          </p:cNvSpPr>
          <p:nvPr/>
        </p:nvSpPr>
        <p:spPr bwMode="auto">
          <a:xfrm>
            <a:off x="609600" y="4343400"/>
            <a:ext cx="8077200" cy="1969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15000"/>
              </a:lnSpc>
              <a:spcBef>
                <a:spcPts val="900"/>
              </a:spcBef>
            </a:pPr>
            <a:r>
              <a:rPr lang="en-US" altLang="en-US" sz="2000" b="1" dirty="0">
                <a:solidFill>
                  <a:schemeClr val="folHlink"/>
                </a:solidFill>
                <a:latin typeface="Liberation Sans" panose="020B0604020202020204" pitchFamily="34" charset="0"/>
              </a:rPr>
              <a:t>Sale of bonds below face value</a:t>
            </a:r>
            <a:r>
              <a:rPr lang="en-US" altLang="en-US" sz="2000" dirty="0">
                <a:solidFill>
                  <a:schemeClr val="folHlink"/>
                </a:solidFill>
                <a:latin typeface="Liberation Sans" panose="020B0604020202020204" pitchFamily="34" charset="0"/>
              </a:rPr>
              <a:t> causes the total cost of borrowing to be </a:t>
            </a:r>
            <a:r>
              <a:rPr lang="en-US" altLang="en-US" sz="2000" b="1" dirty="0">
                <a:solidFill>
                  <a:schemeClr val="folHlink"/>
                </a:solidFill>
                <a:latin typeface="Liberation Sans" panose="020B0604020202020204" pitchFamily="34" charset="0"/>
              </a:rPr>
              <a:t>more</a:t>
            </a:r>
            <a:r>
              <a:rPr lang="en-US" altLang="en-US" sz="2000" dirty="0">
                <a:solidFill>
                  <a:schemeClr val="folHlink"/>
                </a:solidFill>
                <a:latin typeface="Liberation Sans" panose="020B0604020202020204" pitchFamily="34" charset="0"/>
              </a:rPr>
              <a:t> than the bond interest </a:t>
            </a:r>
            <a:r>
              <a:rPr lang="en-US" altLang="en-US" sz="2000" dirty="0" smtClean="0">
                <a:solidFill>
                  <a:schemeClr val="folHlink"/>
                </a:solidFill>
                <a:latin typeface="Liberation Sans" panose="020B0604020202020204" pitchFamily="34" charset="0"/>
              </a:rPr>
              <a:t>paid.</a:t>
            </a:r>
          </a:p>
          <a:p>
            <a:pPr>
              <a:lnSpc>
                <a:spcPct val="115000"/>
              </a:lnSpc>
              <a:spcBef>
                <a:spcPts val="900"/>
              </a:spcBef>
            </a:pPr>
            <a:r>
              <a:rPr lang="en-US" sz="2000" dirty="0" smtClean="0">
                <a:solidFill>
                  <a:schemeClr val="folHlink"/>
                </a:solidFill>
                <a:latin typeface="Liberation Sans" panose="020B0604020202020204" pitchFamily="34" charset="0"/>
              </a:rPr>
              <a:t>The </a:t>
            </a:r>
            <a:r>
              <a:rPr lang="en-US" sz="2000" dirty="0">
                <a:solidFill>
                  <a:schemeClr val="folHlink"/>
                </a:solidFill>
                <a:latin typeface="Liberation Sans" panose="020B0604020202020204" pitchFamily="34" charset="0"/>
              </a:rPr>
              <a:t>issuing corporation not only </a:t>
            </a:r>
            <a:r>
              <a:rPr lang="en-US" sz="2000" dirty="0" smtClean="0">
                <a:solidFill>
                  <a:schemeClr val="folHlink"/>
                </a:solidFill>
                <a:latin typeface="Liberation Sans" panose="020B0604020202020204" pitchFamily="34" charset="0"/>
              </a:rPr>
              <a:t>must </a:t>
            </a:r>
            <a:r>
              <a:rPr lang="en-US" sz="2000" b="1" dirty="0" smtClean="0">
                <a:solidFill>
                  <a:schemeClr val="folHlink"/>
                </a:solidFill>
                <a:latin typeface="Liberation Sans" panose="020B0604020202020204" pitchFamily="34" charset="0"/>
              </a:rPr>
              <a:t>pay </a:t>
            </a:r>
            <a:r>
              <a:rPr lang="en-US" sz="2000" b="1" dirty="0">
                <a:solidFill>
                  <a:schemeClr val="folHlink"/>
                </a:solidFill>
                <a:latin typeface="Liberation Sans" panose="020B0604020202020204" pitchFamily="34" charset="0"/>
              </a:rPr>
              <a:t>the contractual interest rate </a:t>
            </a:r>
            <a:r>
              <a:rPr lang="en-US" sz="2000" dirty="0">
                <a:solidFill>
                  <a:schemeClr val="folHlink"/>
                </a:solidFill>
                <a:latin typeface="Liberation Sans" panose="020B0604020202020204" pitchFamily="34" charset="0"/>
              </a:rPr>
              <a:t>over the term of the bonds but also must </a:t>
            </a:r>
            <a:r>
              <a:rPr lang="en-US" sz="2000" b="1" dirty="0">
                <a:solidFill>
                  <a:schemeClr val="folHlink"/>
                </a:solidFill>
                <a:latin typeface="Liberation Sans" panose="020B0604020202020204" pitchFamily="34" charset="0"/>
              </a:rPr>
              <a:t>pay </a:t>
            </a:r>
            <a:r>
              <a:rPr lang="en-US" sz="2000" b="1" dirty="0" smtClean="0">
                <a:solidFill>
                  <a:schemeClr val="folHlink"/>
                </a:solidFill>
                <a:latin typeface="Liberation Sans" panose="020B0604020202020204" pitchFamily="34" charset="0"/>
              </a:rPr>
              <a:t>the face </a:t>
            </a:r>
            <a:r>
              <a:rPr lang="en-US" sz="2000" b="1" dirty="0">
                <a:solidFill>
                  <a:schemeClr val="folHlink"/>
                </a:solidFill>
                <a:latin typeface="Liberation Sans" panose="020B0604020202020204" pitchFamily="34" charset="0"/>
              </a:rPr>
              <a:t>value </a:t>
            </a:r>
            <a:r>
              <a:rPr lang="en-US" sz="2000" dirty="0">
                <a:solidFill>
                  <a:schemeClr val="folHlink"/>
                </a:solidFill>
                <a:latin typeface="Liberation Sans" panose="020B0604020202020204" pitchFamily="34" charset="0"/>
              </a:rPr>
              <a:t>(rather than the issuance price) at maturity.</a:t>
            </a:r>
            <a:endParaRPr lang="en-US" altLang="en-US" sz="2000" dirty="0">
              <a:solidFill>
                <a:schemeClr val="folHlink"/>
              </a:solidFill>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BONDS AT A DISCOUNT</a:t>
            </a:r>
            <a:endParaRPr lang="en-US" altLang="en-US" sz="3200" b="1" dirty="0">
              <a:solidFill>
                <a:schemeClr val="tx2">
                  <a:lumMod val="50000"/>
                </a:schemeClr>
              </a:solidFill>
              <a:latin typeface="Liberation Sans" panose="020B0604020202020204" pitchFamily="34" charset="0"/>
            </a:endParaRPr>
          </a:p>
        </p:txBody>
      </p:sp>
      <p:pic>
        <p:nvPicPr>
          <p:cNvPr id="5673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981200"/>
            <a:ext cx="8534400" cy="222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7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34400" cy="2168199"/>
          </a:xfrm>
          <a:prstGeom prst="rect">
            <a:avLst/>
          </a:pr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78747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650323"/>
            <a:ext cx="8534400" cy="2521877"/>
          </a:xfrm>
          <a:prstGeom prst="rect">
            <a:avLst/>
          </a:pr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4"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Total Cost of Borrowing</a:t>
            </a:r>
            <a:endParaRPr lang="en-US" altLang="en-US" sz="3200" b="1" dirty="0">
              <a:latin typeface="Liberation Sans" panose="020B0604020202020204" pitchFamily="34" charset="0"/>
            </a:endParaRPr>
          </a:p>
        </p:txBody>
      </p:sp>
      <p:sp>
        <p:nvSpPr>
          <p:cNvPr id="2" name="Rectangle 1"/>
          <p:cNvSpPr/>
          <p:nvPr/>
        </p:nvSpPr>
        <p:spPr>
          <a:xfrm>
            <a:off x="7010400" y="408296"/>
            <a:ext cx="1938975" cy="830997"/>
          </a:xfrm>
          <a:prstGeom prst="rect">
            <a:avLst/>
          </a:prstGeom>
          <a:solidFill>
            <a:schemeClr val="accent3"/>
          </a:solidFill>
          <a:ln>
            <a:noFill/>
          </a:ln>
          <a:effectLst/>
        </p:spPr>
        <p:txBody>
          <a:bodyPr>
            <a:spAutoFit/>
          </a:bodyPr>
          <a:lstStyle/>
          <a:p>
            <a:pPr algn="l"/>
            <a:r>
              <a:rPr lang="en-US" sz="1200" b="1" dirty="0">
                <a:latin typeface="Liberation Sans" panose="020B0604020202020204" pitchFamily="34" charset="0"/>
              </a:rPr>
              <a:t>ILLUSTRATION 10-8</a:t>
            </a:r>
          </a:p>
          <a:p>
            <a:pPr algn="l"/>
            <a:r>
              <a:rPr lang="en-US" sz="1200" dirty="0">
                <a:latin typeface="Liberation Sans" panose="020B0604020202020204" pitchFamily="34" charset="0"/>
              </a:rPr>
              <a:t>Computation of total cost</a:t>
            </a:r>
          </a:p>
          <a:p>
            <a:pPr algn="l"/>
            <a:r>
              <a:rPr lang="en-US" sz="1200" dirty="0">
                <a:latin typeface="Liberation Sans" panose="020B0604020202020204" pitchFamily="34" charset="0"/>
              </a:rPr>
              <a:t>of borrowing—bonds </a:t>
            </a:r>
            <a:r>
              <a:rPr lang="en-US" sz="1200" dirty="0" smtClean="0">
                <a:latin typeface="Liberation Sans" panose="020B0604020202020204" pitchFamily="34" charset="0"/>
              </a:rPr>
              <a:t>issued at </a:t>
            </a:r>
            <a:r>
              <a:rPr lang="en-US" sz="1200" dirty="0">
                <a:latin typeface="Liberation Sans" panose="020B0604020202020204" pitchFamily="34" charset="0"/>
              </a:rPr>
              <a:t>discount</a:t>
            </a:r>
          </a:p>
        </p:txBody>
      </p:sp>
      <p:sp>
        <p:nvSpPr>
          <p:cNvPr id="3" name="Rectangle 2"/>
          <p:cNvSpPr/>
          <p:nvPr/>
        </p:nvSpPr>
        <p:spPr>
          <a:xfrm>
            <a:off x="838200" y="6230287"/>
            <a:ext cx="5334000" cy="461665"/>
          </a:xfrm>
          <a:prstGeom prst="rect">
            <a:avLst/>
          </a:prstGeom>
          <a:solidFill>
            <a:schemeClr val="accent3"/>
          </a:solidFill>
          <a:ln>
            <a:noFill/>
          </a:ln>
          <a:effectLst/>
        </p:spPr>
        <p:txBody>
          <a:bodyPr wrap="square">
            <a:spAutoFit/>
          </a:bodyPr>
          <a:lstStyle/>
          <a:p>
            <a:pPr algn="l"/>
            <a:r>
              <a:rPr lang="en-US" sz="1200" b="1" dirty="0">
                <a:latin typeface="Liberation Sans" panose="020B0604020202020204" pitchFamily="34" charset="0"/>
              </a:rPr>
              <a:t>ILLUSTRATION 10-9</a:t>
            </a:r>
          </a:p>
          <a:p>
            <a:pPr algn="l"/>
            <a:r>
              <a:rPr lang="en-US" sz="1200" dirty="0">
                <a:latin typeface="Liberation Sans" panose="020B0604020202020204" pitchFamily="34" charset="0"/>
              </a:rPr>
              <a:t>Alternative computation of </a:t>
            </a:r>
            <a:r>
              <a:rPr lang="en-US" sz="1200" dirty="0" smtClean="0">
                <a:latin typeface="Liberation Sans" panose="020B0604020202020204" pitchFamily="34" charset="0"/>
              </a:rPr>
              <a:t>total cost </a:t>
            </a:r>
            <a:r>
              <a:rPr lang="en-US" sz="1200" dirty="0">
                <a:latin typeface="Liberation Sans" panose="020B0604020202020204" pitchFamily="34" charset="0"/>
              </a:rPr>
              <a:t>of borrowing—bonds </a:t>
            </a:r>
            <a:r>
              <a:rPr lang="en-US" sz="1200" dirty="0" smtClean="0">
                <a:latin typeface="Liberation Sans" panose="020B0604020202020204" pitchFamily="34" charset="0"/>
              </a:rPr>
              <a:t>issued at </a:t>
            </a:r>
            <a:r>
              <a:rPr lang="en-US" sz="1200" dirty="0">
                <a:latin typeface="Liberation Sans" panose="020B0604020202020204" pitchFamily="34" charset="0"/>
              </a:rPr>
              <a:t>discount</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Text Box 2"/>
          <p:cNvSpPr txBox="1">
            <a:spLocks noChangeArrowheads="1"/>
          </p:cNvSpPr>
          <p:nvPr/>
        </p:nvSpPr>
        <p:spPr bwMode="auto">
          <a:xfrm>
            <a:off x="609600" y="1295400"/>
            <a:ext cx="7848600" cy="507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0000"/>
              </a:lnSpc>
              <a:spcBef>
                <a:spcPts val="1200"/>
              </a:spcBef>
            </a:pPr>
            <a:r>
              <a:rPr lang="en-US" b="1" dirty="0" smtClean="0">
                <a:latin typeface="Liberation Sans" panose="020B0604020202020204" pitchFamily="34" charset="0"/>
              </a:rPr>
              <a:t>Amortization of bond discount:</a:t>
            </a:r>
          </a:p>
          <a:p>
            <a:pPr marL="682625" indent="-450850">
              <a:lnSpc>
                <a:spcPct val="120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Allocated to </a:t>
            </a:r>
            <a:r>
              <a:rPr lang="en-US" sz="2200" dirty="0">
                <a:latin typeface="Liberation Sans" panose="020B0604020202020204" pitchFamily="34" charset="0"/>
              </a:rPr>
              <a:t>expense in each </a:t>
            </a:r>
            <a:r>
              <a:rPr lang="en-US" sz="2200" dirty="0" smtClean="0">
                <a:latin typeface="Liberation Sans" panose="020B0604020202020204" pitchFamily="34" charset="0"/>
              </a:rPr>
              <a:t>period. </a:t>
            </a:r>
          </a:p>
          <a:p>
            <a:pPr marL="682625" indent="-450850">
              <a:lnSpc>
                <a:spcPct val="120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Increases the </a:t>
            </a:r>
            <a:r>
              <a:rPr lang="en-US" sz="2200" dirty="0">
                <a:latin typeface="Liberation Sans" panose="020B0604020202020204" pitchFamily="34" charset="0"/>
              </a:rPr>
              <a:t>amount of interest expense reported each period. </a:t>
            </a:r>
            <a:endParaRPr lang="en-US" sz="2200" dirty="0" smtClean="0">
              <a:latin typeface="Liberation Sans" panose="020B0604020202020204" pitchFamily="34" charset="0"/>
            </a:endParaRPr>
          </a:p>
          <a:p>
            <a:pPr marL="682625" indent="-450850">
              <a:lnSpc>
                <a:spcPct val="120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Amount </a:t>
            </a:r>
            <a:r>
              <a:rPr lang="en-US" sz="2200" dirty="0">
                <a:latin typeface="Liberation Sans" panose="020B0604020202020204" pitchFamily="34" charset="0"/>
              </a:rPr>
              <a:t>of interest expense </a:t>
            </a:r>
            <a:r>
              <a:rPr lang="en-US" sz="2200" dirty="0" smtClean="0">
                <a:latin typeface="Liberation Sans" panose="020B0604020202020204" pitchFamily="34" charset="0"/>
              </a:rPr>
              <a:t>reported each period will </a:t>
            </a:r>
            <a:r>
              <a:rPr lang="en-US" sz="2200" dirty="0">
                <a:latin typeface="Liberation Sans" panose="020B0604020202020204" pitchFamily="34" charset="0"/>
              </a:rPr>
              <a:t>exceed the contractual </a:t>
            </a:r>
            <a:r>
              <a:rPr lang="en-US" sz="2200" dirty="0" smtClean="0">
                <a:latin typeface="Liberation Sans" panose="020B0604020202020204" pitchFamily="34" charset="0"/>
              </a:rPr>
              <a:t>amount paid. </a:t>
            </a:r>
          </a:p>
          <a:p>
            <a:pPr marL="682625" indent="-450850">
              <a:lnSpc>
                <a:spcPct val="120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As </a:t>
            </a:r>
            <a:r>
              <a:rPr lang="en-US" sz="2200" dirty="0">
                <a:latin typeface="Liberation Sans" panose="020B0604020202020204" pitchFamily="34" charset="0"/>
              </a:rPr>
              <a:t>the discount is amortized, its balance declines. </a:t>
            </a:r>
            <a:endParaRPr lang="en-US" sz="2200" dirty="0" smtClean="0">
              <a:latin typeface="Liberation Sans" panose="020B0604020202020204" pitchFamily="34" charset="0"/>
            </a:endParaRPr>
          </a:p>
          <a:p>
            <a:pPr marL="682625" indent="-450850">
              <a:lnSpc>
                <a:spcPct val="120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The carrying value </a:t>
            </a:r>
            <a:r>
              <a:rPr lang="en-US" sz="2200" dirty="0">
                <a:latin typeface="Liberation Sans" panose="020B0604020202020204" pitchFamily="34" charset="0"/>
              </a:rPr>
              <a:t>of the bonds will increase, until at maturity the carrying value of the </a:t>
            </a:r>
            <a:r>
              <a:rPr lang="en-US" sz="2200" dirty="0" smtClean="0">
                <a:latin typeface="Liberation Sans" panose="020B0604020202020204" pitchFamily="34" charset="0"/>
              </a:rPr>
              <a:t>bonds equals </a:t>
            </a:r>
            <a:r>
              <a:rPr lang="en-US" sz="2200" dirty="0">
                <a:latin typeface="Liberation Sans" panose="020B0604020202020204" pitchFamily="34" charset="0"/>
              </a:rPr>
              <a:t>their face amount.</a:t>
            </a:r>
            <a:endParaRPr lang="en-US" altLang="en-US" sz="2200" dirty="0">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BONDS AT A DISCOUNT</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870736010"/>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Text Box 2"/>
          <p:cNvSpPr txBox="1">
            <a:spLocks noChangeArrowheads="1"/>
          </p:cNvSpPr>
          <p:nvPr/>
        </p:nvSpPr>
        <p:spPr bwMode="auto">
          <a:xfrm>
            <a:off x="609600" y="1295400"/>
            <a:ext cx="8153400" cy="1304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5000"/>
              </a:lnSpc>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Assume </a:t>
            </a:r>
            <a:r>
              <a:rPr lang="en-US" altLang="en-US" sz="2100" dirty="0">
                <a:latin typeface="Liberation Sans" panose="020B0604020202020204" pitchFamily="34" charset="0"/>
              </a:rPr>
              <a:t>that the Candlestick Inc. bonds previously described sell at 102 rather than at 98.  The entry to record the sale is:</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BONDS AT A PREMIUM</a:t>
            </a:r>
            <a:endParaRPr lang="en-US" altLang="en-US" sz="3200" b="1" dirty="0">
              <a:solidFill>
                <a:schemeClr val="tx2">
                  <a:lumMod val="50000"/>
                </a:schemeClr>
              </a:solidFill>
              <a:latin typeface="Liberation Sans" panose="020B0604020202020204" pitchFamily="34" charset="0"/>
            </a:endParaRPr>
          </a:p>
        </p:txBody>
      </p:sp>
      <p:sp>
        <p:nvSpPr>
          <p:cNvPr id="11" name="Text Box 5"/>
          <p:cNvSpPr txBox="1">
            <a:spLocks noChangeArrowheads="1"/>
          </p:cNvSpPr>
          <p:nvPr/>
        </p:nvSpPr>
        <p:spPr bwMode="auto">
          <a:xfrm>
            <a:off x="609600" y="2685922"/>
            <a:ext cx="1219200" cy="44448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a:latin typeface="Liberation Sans" panose="020B0604020202020204" pitchFamily="34" charset="0"/>
                <a:cs typeface="Arial" charset="0"/>
              </a:rPr>
              <a:t>Jan. </a:t>
            </a:r>
            <a:r>
              <a:rPr lang="en-US" altLang="en-US" sz="2100" b="1" dirty="0" smtClean="0">
                <a:latin typeface="Liberation Sans" panose="020B0604020202020204" pitchFamily="34" charset="0"/>
                <a:cs typeface="Arial" charset="0"/>
              </a:rPr>
              <a:t>1</a:t>
            </a:r>
            <a:endParaRPr lang="en-US" altLang="en-US" sz="2100" dirty="0" smtClean="0">
              <a:latin typeface="Liberation Sans" panose="020B0604020202020204" pitchFamily="34" charset="0"/>
              <a:cs typeface="Arial" charset="0"/>
            </a:endParaRPr>
          </a:p>
        </p:txBody>
      </p:sp>
      <p:sp>
        <p:nvSpPr>
          <p:cNvPr id="12" name="Text Box 5"/>
          <p:cNvSpPr txBox="1">
            <a:spLocks noChangeArrowheads="1"/>
          </p:cNvSpPr>
          <p:nvPr/>
        </p:nvSpPr>
        <p:spPr bwMode="auto">
          <a:xfrm>
            <a:off x="1752600" y="2685922"/>
            <a:ext cx="6934200" cy="135267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Cash 	102,000</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	Bonds </a:t>
            </a:r>
            <a:r>
              <a:rPr lang="en-US" sz="2100" dirty="0">
                <a:latin typeface="Liberation Sans" panose="020B0604020202020204" pitchFamily="34" charset="0"/>
                <a:cs typeface="Arial" charset="0"/>
              </a:rPr>
              <a:t>Payable </a:t>
            </a:r>
            <a:r>
              <a:rPr lang="en-US" sz="2100" dirty="0" smtClean="0">
                <a:latin typeface="Liberation Sans" panose="020B0604020202020204" pitchFamily="34" charset="0"/>
                <a:cs typeface="Arial" charset="0"/>
              </a:rPr>
              <a:t>		100,000</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	Premium on Bonds Payable 		2,000</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2"/>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3"/>
          </a:xfrm>
        </p:spPr>
        <p:txBody>
          <a:bodyPr/>
          <a:lstStyle/>
          <a:p>
            <a:pPr>
              <a:defRPr/>
            </a:pPr>
            <a:r>
              <a:rPr lang="en-US" dirty="0" smtClean="0">
                <a:solidFill>
                  <a:schemeClr val="tx2">
                    <a:lumMod val="75000"/>
                  </a:schemeClr>
                </a:solidFill>
                <a:latin typeface="Liberation Sans"/>
              </a:rPr>
              <a:t>Classwork :Issuing Bonds at Face Value</a:t>
            </a:r>
            <a:endParaRPr lang="en-US" dirty="0">
              <a:solidFill>
                <a:schemeClr val="tx2">
                  <a:lumMod val="75000"/>
                </a:schemeClr>
              </a:solidFill>
              <a:latin typeface="Liberation Sans"/>
            </a:endParaRPr>
          </a:p>
        </p:txBody>
      </p:sp>
      <p:sp>
        <p:nvSpPr>
          <p:cNvPr id="3" name="Content Placeholder 2"/>
          <p:cNvSpPr>
            <a:spLocks noGrp="1"/>
          </p:cNvSpPr>
          <p:nvPr>
            <p:ph idx="1"/>
          </p:nvPr>
        </p:nvSpPr>
        <p:spPr>
          <a:xfrm>
            <a:off x="152400" y="762000"/>
            <a:ext cx="8534400" cy="5638800"/>
          </a:xfrm>
        </p:spPr>
        <p:txBody>
          <a:bodyPr/>
          <a:lstStyle/>
          <a:p>
            <a:pPr marL="0" indent="0">
              <a:buFont typeface="Wingdings" panose="05000000000000000000" pitchFamily="2" charset="2"/>
              <a:buNone/>
              <a:defRPr/>
            </a:pPr>
            <a:r>
              <a:rPr lang="en-US" sz="1800" b="0" dirty="0" smtClean="0">
                <a:solidFill>
                  <a:srgbClr val="FFFFC5"/>
                </a:solidFill>
                <a:effectLst/>
                <a:latin typeface="Liberation Sans"/>
              </a:rPr>
              <a:t>BE 15-4 (</a:t>
            </a:r>
            <a:r>
              <a:rPr lang="en-US" sz="1800" b="0" dirty="0" err="1" smtClean="0">
                <a:solidFill>
                  <a:srgbClr val="FFFFC5"/>
                </a:solidFill>
                <a:effectLst/>
                <a:latin typeface="Liberation Sans"/>
              </a:rPr>
              <a:t>a,b,c</a:t>
            </a:r>
            <a:r>
              <a:rPr lang="en-US" sz="1800" b="0" dirty="0" smtClean="0">
                <a:solidFill>
                  <a:srgbClr val="FFFFC5"/>
                </a:solidFill>
                <a:effectLst/>
                <a:latin typeface="Liberation Sans"/>
              </a:rPr>
              <a:t>) </a:t>
            </a:r>
          </a:p>
          <a:p>
            <a:pPr marL="0" indent="0">
              <a:buFont typeface="Wingdings" panose="05000000000000000000" pitchFamily="2" charset="2"/>
              <a:buNone/>
              <a:defRPr/>
            </a:pPr>
            <a:r>
              <a:rPr lang="en-US" sz="1800" b="0" dirty="0" err="1" smtClean="0">
                <a:effectLst/>
                <a:latin typeface="Liberation Sans"/>
              </a:rPr>
              <a:t>Halloway</a:t>
            </a:r>
            <a:r>
              <a:rPr lang="en-US" sz="1800" b="0" dirty="0" smtClean="0">
                <a:effectLst/>
                <a:latin typeface="Liberation Sans"/>
              </a:rPr>
              <a:t> Co issued the following bonds, interest payable semi-annually:</a:t>
            </a:r>
          </a:p>
          <a:p>
            <a:pPr marL="0" indent="0">
              <a:buFont typeface="Wingdings" panose="05000000000000000000" pitchFamily="2" charset="2"/>
              <a:buNone/>
              <a:defRPr/>
            </a:pPr>
            <a:r>
              <a:rPr lang="en-US" sz="1800" b="0" dirty="0" smtClean="0">
                <a:effectLst/>
                <a:latin typeface="Liberation Sans"/>
              </a:rPr>
              <a:t>1) January 1: 1,000, 8%, 5-year, $1,000 bonds dated 	January 1, issued at face value.</a:t>
            </a:r>
          </a:p>
          <a:p>
            <a:pPr marL="0" indent="0">
              <a:buFont typeface="Wingdings" panose="05000000000000000000" pitchFamily="2" charset="2"/>
              <a:buNone/>
              <a:defRPr/>
            </a:pPr>
            <a:r>
              <a:rPr lang="en-US" sz="1800" b="0" dirty="0" smtClean="0">
                <a:effectLst/>
                <a:latin typeface="Liberation Sans"/>
              </a:rPr>
              <a:t>2) July 1: $800,000, 9%, 5-year bonds dated July 1, issued at 102.</a:t>
            </a:r>
          </a:p>
          <a:p>
            <a:pPr marL="0" indent="0">
              <a:buFont typeface="Wingdings" panose="05000000000000000000" pitchFamily="2" charset="2"/>
              <a:buNone/>
              <a:defRPr/>
            </a:pPr>
            <a:r>
              <a:rPr lang="en-US" sz="1800" b="0" dirty="0" smtClean="0">
                <a:effectLst/>
                <a:latin typeface="Liberation Sans"/>
              </a:rPr>
              <a:t>3) September 1: $200,000, 7%, 5-year bonds dated Sept 1, issued at 98.</a:t>
            </a:r>
          </a:p>
          <a:p>
            <a:pPr marL="0" indent="0">
              <a:buFont typeface="Wingdings" panose="05000000000000000000" pitchFamily="2" charset="2"/>
              <a:buNone/>
              <a:defRPr/>
            </a:pPr>
            <a:endParaRPr lang="en-US" sz="1800" b="0" dirty="0">
              <a:effectLst/>
              <a:latin typeface="Liberation Sans"/>
            </a:endParaRPr>
          </a:p>
          <a:p>
            <a:pPr marL="0" indent="0">
              <a:buFont typeface="Wingdings" panose="05000000000000000000" pitchFamily="2" charset="2"/>
              <a:buNone/>
              <a:defRPr/>
            </a:pPr>
            <a:r>
              <a:rPr lang="en-US" sz="1800" b="0" dirty="0" smtClean="0">
                <a:effectLst/>
                <a:latin typeface="Liberation Sans"/>
              </a:rPr>
              <a:t>Jan. 1</a:t>
            </a:r>
            <a:r>
              <a:rPr lang="en-US" sz="1800" b="0" dirty="0">
                <a:effectLst/>
                <a:latin typeface="Liberation Sans"/>
              </a:rPr>
              <a:t>	</a:t>
            </a:r>
            <a:r>
              <a:rPr lang="en-US" sz="1800" b="0" dirty="0" smtClean="0">
                <a:effectLst/>
                <a:latin typeface="Liberation Sans"/>
              </a:rPr>
              <a:t>	Cash (1,000 x $1,000)</a:t>
            </a:r>
            <a:r>
              <a:rPr lang="en-US" sz="1800" b="0" dirty="0">
                <a:effectLst/>
                <a:latin typeface="Liberation Sans"/>
              </a:rPr>
              <a:t>		</a:t>
            </a:r>
            <a:r>
              <a:rPr lang="en-US" sz="1800" b="0" dirty="0" smtClean="0">
                <a:effectLst/>
                <a:latin typeface="Liberation Sans"/>
              </a:rPr>
              <a:t>1,000,000</a:t>
            </a:r>
            <a:endParaRPr lang="en-US" sz="1800" b="0" dirty="0">
              <a:effectLst/>
              <a:latin typeface="Liberation Sans"/>
            </a:endParaRPr>
          </a:p>
          <a:p>
            <a:pPr marL="0" indent="0">
              <a:buFont typeface="Wingdings" panose="05000000000000000000" pitchFamily="2" charset="2"/>
              <a:buNone/>
              <a:defRPr/>
            </a:pPr>
            <a:r>
              <a:rPr lang="en-US" sz="1800" b="0" dirty="0">
                <a:effectLst/>
                <a:latin typeface="Liberation Sans"/>
              </a:rPr>
              <a:t>		</a:t>
            </a:r>
            <a:r>
              <a:rPr lang="en-US" sz="1800" b="0" dirty="0" smtClean="0">
                <a:effectLst/>
                <a:latin typeface="Liberation Sans"/>
              </a:rPr>
              <a:t>	Bonds </a:t>
            </a:r>
            <a:r>
              <a:rPr lang="en-US" sz="1800" b="0" dirty="0">
                <a:effectLst/>
                <a:latin typeface="Liberation Sans"/>
              </a:rPr>
              <a:t>Payable		</a:t>
            </a:r>
            <a:r>
              <a:rPr lang="en-US" sz="1800" b="0" dirty="0" smtClean="0">
                <a:effectLst/>
                <a:latin typeface="Liberation Sans"/>
              </a:rPr>
              <a:t>	1,000,000</a:t>
            </a:r>
          </a:p>
          <a:p>
            <a:pPr marL="0" indent="0">
              <a:buFont typeface="Wingdings" panose="05000000000000000000" pitchFamily="2" charset="2"/>
              <a:buNone/>
              <a:defRPr/>
            </a:pPr>
            <a:endParaRPr lang="en-US" sz="1800" b="0" dirty="0">
              <a:effectLst/>
              <a:latin typeface="Liberation Sans"/>
            </a:endParaRPr>
          </a:p>
          <a:p>
            <a:pPr marL="0" indent="0">
              <a:buFont typeface="Wingdings" panose="05000000000000000000" pitchFamily="2" charset="2"/>
              <a:buNone/>
              <a:defRPr/>
            </a:pPr>
            <a:r>
              <a:rPr lang="en-US" sz="1800" b="0" dirty="0" smtClean="0">
                <a:effectLst/>
                <a:latin typeface="Liberation Sans"/>
              </a:rPr>
              <a:t>July</a:t>
            </a:r>
            <a:r>
              <a:rPr lang="en-US" sz="1800" b="0" dirty="0">
                <a:effectLst/>
                <a:latin typeface="Liberation Sans"/>
              </a:rPr>
              <a:t>	 1	</a:t>
            </a:r>
            <a:r>
              <a:rPr lang="en-US" sz="1800" b="0" dirty="0" smtClean="0">
                <a:effectLst/>
                <a:latin typeface="Liberation Sans"/>
              </a:rPr>
              <a:t>Cash (800,000 x 102)		816,000</a:t>
            </a:r>
          </a:p>
          <a:p>
            <a:pPr marL="0" indent="0">
              <a:buFont typeface="Wingdings" panose="05000000000000000000" pitchFamily="2" charset="2"/>
              <a:buNone/>
              <a:defRPr/>
            </a:pPr>
            <a:r>
              <a:rPr lang="en-US" sz="1800" b="0" dirty="0">
                <a:effectLst/>
                <a:latin typeface="Liberation Sans"/>
              </a:rPr>
              <a:t>	</a:t>
            </a:r>
            <a:r>
              <a:rPr lang="en-US" sz="1800" b="0" dirty="0" smtClean="0">
                <a:effectLst/>
                <a:latin typeface="Liberation Sans"/>
              </a:rPr>
              <a:t>		</a:t>
            </a:r>
            <a:r>
              <a:rPr lang="en-US" sz="1800" b="0" dirty="0" err="1" smtClean="0">
                <a:effectLst/>
                <a:latin typeface="Liberation Sans"/>
              </a:rPr>
              <a:t>Prem</a:t>
            </a:r>
            <a:r>
              <a:rPr lang="en-US" sz="1800" b="0" dirty="0" smtClean="0">
                <a:effectLst/>
                <a:latin typeface="Liberation Sans"/>
              </a:rPr>
              <a:t> on B/Pay			16,000</a:t>
            </a:r>
          </a:p>
          <a:p>
            <a:pPr marL="0" indent="0">
              <a:buFont typeface="Wingdings" panose="05000000000000000000" pitchFamily="2" charset="2"/>
              <a:buNone/>
              <a:defRPr/>
            </a:pPr>
            <a:r>
              <a:rPr lang="en-US" sz="1800" b="0" dirty="0" smtClean="0">
                <a:effectLst/>
                <a:latin typeface="Liberation Sans"/>
              </a:rPr>
              <a:t>			Bonds Payable			800,000</a:t>
            </a:r>
          </a:p>
          <a:p>
            <a:pPr marL="0" indent="0">
              <a:buFont typeface="Wingdings" panose="05000000000000000000" pitchFamily="2" charset="2"/>
              <a:buNone/>
              <a:defRPr/>
            </a:pPr>
            <a:endParaRPr lang="en-US" sz="1800" b="0" dirty="0">
              <a:effectLst/>
              <a:latin typeface="Liberation Sans"/>
            </a:endParaRPr>
          </a:p>
          <a:p>
            <a:pPr marL="0" indent="0">
              <a:buFont typeface="Wingdings" panose="05000000000000000000" pitchFamily="2" charset="2"/>
              <a:buNone/>
              <a:defRPr/>
            </a:pPr>
            <a:r>
              <a:rPr lang="en-US" sz="1800" b="0" dirty="0" smtClean="0">
                <a:effectLst/>
                <a:latin typeface="Liberation Sans"/>
              </a:rPr>
              <a:t>Sept. 1</a:t>
            </a:r>
            <a:r>
              <a:rPr lang="en-US" sz="1800" b="0" dirty="0">
                <a:effectLst/>
                <a:latin typeface="Liberation Sans"/>
              </a:rPr>
              <a:t>	</a:t>
            </a:r>
            <a:r>
              <a:rPr lang="en-US" sz="1800" b="0" dirty="0" smtClean="0">
                <a:effectLst/>
                <a:latin typeface="Liberation Sans"/>
              </a:rPr>
              <a:t>	Cash (200,000 x 98)		196,000</a:t>
            </a:r>
          </a:p>
          <a:p>
            <a:pPr marL="0" indent="0">
              <a:buFont typeface="Wingdings" panose="05000000000000000000" pitchFamily="2" charset="2"/>
              <a:buNone/>
              <a:defRPr/>
            </a:pPr>
            <a:r>
              <a:rPr lang="en-US" sz="1800" b="0" dirty="0">
                <a:effectLst/>
                <a:latin typeface="Liberation Sans"/>
              </a:rPr>
              <a:t>	</a:t>
            </a:r>
            <a:r>
              <a:rPr lang="en-US" sz="1800" b="0" dirty="0" smtClean="0">
                <a:effectLst/>
                <a:latin typeface="Liberation Sans"/>
              </a:rPr>
              <a:t>	Discount on B/P			4,000</a:t>
            </a:r>
          </a:p>
          <a:p>
            <a:pPr marL="0" indent="0">
              <a:buFont typeface="Wingdings" panose="05000000000000000000" pitchFamily="2" charset="2"/>
              <a:buNone/>
              <a:defRPr/>
            </a:pPr>
            <a:r>
              <a:rPr lang="en-US" sz="1800" b="0" dirty="0" smtClean="0">
                <a:effectLst/>
                <a:latin typeface="Liberation Sans"/>
              </a:rPr>
              <a:t>			Bonds Payable			200,000</a:t>
            </a:r>
          </a:p>
          <a:p>
            <a:pPr>
              <a:defRPr/>
            </a:pPr>
            <a:endParaRPr lang="en-US" dirty="0">
              <a:latin typeface="Liberation Sans"/>
            </a:endParaRPr>
          </a:p>
        </p:txBody>
      </p:sp>
    </p:spTree>
    <p:extLst>
      <p:ext uri="{BB962C8B-B14F-4D97-AF65-F5344CB8AC3E}">
        <p14:creationId xmlns:p14="http://schemas.microsoft.com/office/powerpoint/2010/main" val="26404358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fade">
                                      <p:cBhvr>
                                        <p:cTn id="20" dur="500"/>
                                        <p:tgtEl>
                                          <p:spTgt spid="3">
                                            <p:txEl>
                                              <p:pRg st="10" end="1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Effect transition="in" filter="fade">
                                      <p:cBhvr>
                                        <p:cTn id="25" dur="500"/>
                                        <p:tgtEl>
                                          <p:spTgt spid="3">
                                            <p:txEl>
                                              <p:pRg st="11" end="1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fade">
                                      <p:cBhvr>
                                        <p:cTn id="30" dur="500"/>
                                        <p:tgtEl>
                                          <p:spTgt spid="3">
                                            <p:txEl>
                                              <p:pRg st="13" end="1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fade">
                                      <p:cBhvr>
                                        <p:cTn id="35" dur="500"/>
                                        <p:tgtEl>
                                          <p:spTgt spid="3">
                                            <p:txEl>
                                              <p:pRg st="14" end="1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5" end="15"/>
                                            </p:txEl>
                                          </p:spTgt>
                                        </p:tgtEl>
                                        <p:attrNameLst>
                                          <p:attrName>style.visibility</p:attrName>
                                        </p:attrNameLst>
                                      </p:cBhvr>
                                      <p:to>
                                        <p:strVal val="visible"/>
                                      </p:to>
                                    </p:set>
                                    <p:animEffect transition="in" filter="fade">
                                      <p:cBhvr>
                                        <p:cTn id="40"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ChangeArrowheads="1"/>
          </p:cNvSpPr>
          <p:nvPr/>
        </p:nvSpPr>
        <p:spPr bwMode="auto">
          <a:xfrm>
            <a:off x="609600" y="1295400"/>
            <a:ext cx="4648200" cy="543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5000"/>
              </a:lnSpc>
            </a:pPr>
            <a:r>
              <a:rPr lang="en-US" altLang="en-US" sz="2600" b="1" dirty="0">
                <a:latin typeface="Liberation Sans" panose="020B0604020202020204" pitchFamily="34" charset="0"/>
              </a:rPr>
              <a:t>Statement Presentation</a:t>
            </a:r>
          </a:p>
        </p:txBody>
      </p:sp>
      <p:sp>
        <p:nvSpPr>
          <p:cNvPr id="567307" name="Rectangle 11"/>
          <p:cNvSpPr>
            <a:spLocks noChangeArrowheads="1"/>
          </p:cNvSpPr>
          <p:nvPr/>
        </p:nvSpPr>
        <p:spPr bwMode="auto">
          <a:xfrm>
            <a:off x="6934200" y="1295400"/>
            <a:ext cx="20781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200" b="1" dirty="0" smtClean="0">
                <a:latin typeface="Liberation Sans" panose="020B0604020202020204" pitchFamily="34" charset="0"/>
              </a:rPr>
              <a:t>ILLUSTRATION 10-11</a:t>
            </a:r>
            <a:endParaRPr lang="en-US" altLang="en-US" sz="1200" b="1" dirty="0">
              <a:latin typeface="Liberation Sans" panose="020B0604020202020204" pitchFamily="34" charset="0"/>
            </a:endParaRPr>
          </a:p>
          <a:p>
            <a:pPr algn="l"/>
            <a:r>
              <a:rPr lang="en-US" altLang="en-US" sz="1200" dirty="0">
                <a:latin typeface="Liberation Sans" panose="020B0604020202020204" pitchFamily="34" charset="0"/>
              </a:rPr>
              <a:t>Statement presentation of </a:t>
            </a:r>
            <a:r>
              <a:rPr lang="en-US" altLang="en-US" sz="1200" dirty="0" smtClean="0">
                <a:latin typeface="Liberation Sans" panose="020B0604020202020204" pitchFamily="34" charset="0"/>
              </a:rPr>
              <a:t>bonds premium</a:t>
            </a:r>
            <a:endParaRPr lang="en-US" altLang="en-US" sz="1200" dirty="0">
              <a:latin typeface="Liberation Sans" panose="020B0604020202020204" pitchFamily="34" charset="0"/>
            </a:endParaRPr>
          </a:p>
        </p:txBody>
      </p:sp>
      <p:sp>
        <p:nvSpPr>
          <p:cNvPr id="567309" name="Rectangle 13"/>
          <p:cNvSpPr>
            <a:spLocks noChangeArrowheads="1"/>
          </p:cNvSpPr>
          <p:nvPr/>
        </p:nvSpPr>
        <p:spPr bwMode="auto">
          <a:xfrm>
            <a:off x="609600" y="4419600"/>
            <a:ext cx="8077200" cy="1962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14000"/>
              </a:lnSpc>
              <a:spcBef>
                <a:spcPts val="900"/>
              </a:spcBef>
            </a:pPr>
            <a:r>
              <a:rPr lang="en-US" altLang="en-US" sz="2000" b="1" dirty="0">
                <a:solidFill>
                  <a:schemeClr val="folHlink"/>
                </a:solidFill>
                <a:latin typeface="Liberation Sans" panose="020B0604020202020204" pitchFamily="34" charset="0"/>
              </a:rPr>
              <a:t>Sale of bonds </a:t>
            </a:r>
            <a:r>
              <a:rPr lang="en-US" altLang="en-US" sz="2000" b="1" dirty="0" smtClean="0">
                <a:solidFill>
                  <a:schemeClr val="folHlink"/>
                </a:solidFill>
                <a:latin typeface="Liberation Sans" panose="020B0604020202020204" pitchFamily="34" charset="0"/>
              </a:rPr>
              <a:t>above </a:t>
            </a:r>
            <a:r>
              <a:rPr lang="en-US" altLang="en-US" sz="2000" b="1" dirty="0">
                <a:solidFill>
                  <a:schemeClr val="folHlink"/>
                </a:solidFill>
                <a:latin typeface="Liberation Sans" panose="020B0604020202020204" pitchFamily="34" charset="0"/>
              </a:rPr>
              <a:t>face value</a:t>
            </a:r>
            <a:r>
              <a:rPr lang="en-US" altLang="en-US" sz="2000" dirty="0">
                <a:solidFill>
                  <a:schemeClr val="folHlink"/>
                </a:solidFill>
                <a:latin typeface="Liberation Sans" panose="020B0604020202020204" pitchFamily="34" charset="0"/>
              </a:rPr>
              <a:t> causes the total cost of borrowing to be </a:t>
            </a:r>
            <a:r>
              <a:rPr lang="en-US" altLang="en-US" sz="2000" b="1" dirty="0" smtClean="0">
                <a:solidFill>
                  <a:schemeClr val="folHlink"/>
                </a:solidFill>
                <a:latin typeface="Liberation Sans" panose="020B0604020202020204" pitchFamily="34" charset="0"/>
              </a:rPr>
              <a:t>less</a:t>
            </a:r>
            <a:r>
              <a:rPr lang="en-US" altLang="en-US" sz="2000" dirty="0" smtClean="0">
                <a:solidFill>
                  <a:schemeClr val="folHlink"/>
                </a:solidFill>
                <a:latin typeface="Liberation Sans" panose="020B0604020202020204" pitchFamily="34" charset="0"/>
              </a:rPr>
              <a:t> </a:t>
            </a:r>
            <a:r>
              <a:rPr lang="en-US" altLang="en-US" sz="2000" dirty="0">
                <a:solidFill>
                  <a:schemeClr val="folHlink"/>
                </a:solidFill>
                <a:latin typeface="Liberation Sans" panose="020B0604020202020204" pitchFamily="34" charset="0"/>
              </a:rPr>
              <a:t>than the bond interest paid.</a:t>
            </a:r>
          </a:p>
          <a:p>
            <a:pPr>
              <a:lnSpc>
                <a:spcPct val="114000"/>
              </a:lnSpc>
              <a:spcBef>
                <a:spcPts val="900"/>
              </a:spcBef>
            </a:pPr>
            <a:r>
              <a:rPr lang="en-US" altLang="en-US" sz="2000" dirty="0">
                <a:solidFill>
                  <a:schemeClr val="folHlink"/>
                </a:solidFill>
                <a:latin typeface="Liberation Sans" panose="020B0604020202020204" pitchFamily="34" charset="0"/>
              </a:rPr>
              <a:t>The borrower is not required to pay the bond premium at the maturity date of the bonds. Thus, the bond premium is considered to be a reduction in the cost of borrowing.</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BONDS AT A PREMIUM</a:t>
            </a:r>
            <a:endParaRPr lang="en-US" altLang="en-US" sz="3200" b="1" dirty="0">
              <a:solidFill>
                <a:schemeClr val="tx2">
                  <a:lumMod val="50000"/>
                </a:schemeClr>
              </a:solidFill>
              <a:latin typeface="Liberation Sans" panose="020B0604020202020204" pitchFamily="34" charset="0"/>
            </a:endParaRPr>
          </a:p>
        </p:txBody>
      </p:sp>
      <p:pic>
        <p:nvPicPr>
          <p:cNvPr id="800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8534400" cy="229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1156044462"/>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4"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latin typeface="Liberation Sans" panose="020B0604020202020204" pitchFamily="34" charset="0"/>
              </a:rPr>
              <a:t>Total Cost of Borrowing</a:t>
            </a:r>
            <a:endParaRPr lang="en-US" altLang="en-US" sz="3200" b="1" dirty="0">
              <a:latin typeface="Liberation Sans" panose="020B0604020202020204" pitchFamily="34" charset="0"/>
            </a:endParaRPr>
          </a:p>
        </p:txBody>
      </p:sp>
      <p:sp>
        <p:nvSpPr>
          <p:cNvPr id="2" name="Rectangle 1"/>
          <p:cNvSpPr/>
          <p:nvPr/>
        </p:nvSpPr>
        <p:spPr>
          <a:xfrm>
            <a:off x="7010400" y="318448"/>
            <a:ext cx="1938975" cy="830997"/>
          </a:xfrm>
          <a:prstGeom prst="rect">
            <a:avLst/>
          </a:prstGeom>
          <a:solidFill>
            <a:schemeClr val="accent3"/>
          </a:solidFill>
          <a:ln>
            <a:noFill/>
          </a:ln>
          <a:effectLst/>
        </p:spPr>
        <p:txBody>
          <a:bodyPr>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10-12</a:t>
            </a:r>
            <a:endParaRPr lang="en-US" sz="1200" b="1" dirty="0">
              <a:latin typeface="Liberation Sans" panose="020B0604020202020204" pitchFamily="34" charset="0"/>
            </a:endParaRPr>
          </a:p>
          <a:p>
            <a:pPr algn="l"/>
            <a:r>
              <a:rPr lang="en-US" sz="1200" dirty="0">
                <a:latin typeface="Liberation Sans" panose="020B0604020202020204" pitchFamily="34" charset="0"/>
              </a:rPr>
              <a:t>Computation of total cost</a:t>
            </a:r>
          </a:p>
          <a:p>
            <a:pPr algn="l"/>
            <a:r>
              <a:rPr lang="en-US" sz="1200" dirty="0">
                <a:latin typeface="Liberation Sans" panose="020B0604020202020204" pitchFamily="34" charset="0"/>
              </a:rPr>
              <a:t>of borrowing—bonds </a:t>
            </a:r>
            <a:r>
              <a:rPr lang="en-US" sz="1200" dirty="0" smtClean="0">
                <a:latin typeface="Liberation Sans" panose="020B0604020202020204" pitchFamily="34" charset="0"/>
              </a:rPr>
              <a:t>issued at premium</a:t>
            </a:r>
            <a:endParaRPr lang="en-US" sz="1200" dirty="0">
              <a:latin typeface="Liberation Sans" panose="020B0604020202020204" pitchFamily="34" charset="0"/>
            </a:endParaRPr>
          </a:p>
        </p:txBody>
      </p:sp>
      <p:sp>
        <p:nvSpPr>
          <p:cNvPr id="3" name="Rectangle 2"/>
          <p:cNvSpPr/>
          <p:nvPr/>
        </p:nvSpPr>
        <p:spPr>
          <a:xfrm>
            <a:off x="838200" y="6265543"/>
            <a:ext cx="5334000" cy="461665"/>
          </a:xfrm>
          <a:prstGeom prst="rect">
            <a:avLst/>
          </a:prstGeom>
          <a:solidFill>
            <a:schemeClr val="accent3"/>
          </a:solidFill>
          <a:ln>
            <a:noFill/>
          </a:ln>
          <a:effectLst/>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10-13</a:t>
            </a:r>
            <a:endParaRPr lang="en-US" sz="1200" b="1" dirty="0">
              <a:latin typeface="Liberation Sans" panose="020B0604020202020204" pitchFamily="34" charset="0"/>
            </a:endParaRPr>
          </a:p>
          <a:p>
            <a:pPr algn="l"/>
            <a:r>
              <a:rPr lang="en-US" sz="1200" dirty="0">
                <a:latin typeface="Liberation Sans" panose="020B0604020202020204" pitchFamily="34" charset="0"/>
              </a:rPr>
              <a:t>Alternative computation of </a:t>
            </a:r>
            <a:r>
              <a:rPr lang="en-US" sz="1200" dirty="0" smtClean="0">
                <a:latin typeface="Liberation Sans" panose="020B0604020202020204" pitchFamily="34" charset="0"/>
              </a:rPr>
              <a:t>total cost </a:t>
            </a:r>
            <a:r>
              <a:rPr lang="en-US" sz="1200" dirty="0">
                <a:latin typeface="Liberation Sans" panose="020B0604020202020204" pitchFamily="34" charset="0"/>
              </a:rPr>
              <a:t>of borrowing—bonds </a:t>
            </a:r>
            <a:r>
              <a:rPr lang="en-US" sz="1200" dirty="0" smtClean="0">
                <a:latin typeface="Liberation Sans" panose="020B0604020202020204" pitchFamily="34" charset="0"/>
              </a:rPr>
              <a:t>issued at premium</a:t>
            </a:r>
            <a:endParaRPr lang="en-US" sz="1200" dirty="0">
              <a:latin typeface="Liberation Sans" panose="020B0604020202020204" pitchFamily="34" charset="0"/>
            </a:endParaRPr>
          </a:p>
        </p:txBody>
      </p:sp>
      <p:pic>
        <p:nvPicPr>
          <p:cNvPr id="801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219200"/>
            <a:ext cx="8534401" cy="2200087"/>
          </a:xfrm>
          <a:prstGeom prst="rect">
            <a:avLst/>
          </a:pr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801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581400"/>
            <a:ext cx="8534400" cy="2634074"/>
          </a:xfrm>
          <a:prstGeom prst="rect">
            <a:avLst/>
          </a:pr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831547483"/>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8" name="Text Box 10"/>
          <p:cNvSpPr txBox="1">
            <a:spLocks noChangeArrowheads="1"/>
          </p:cNvSpPr>
          <p:nvPr/>
        </p:nvSpPr>
        <p:spPr bwMode="auto">
          <a:xfrm>
            <a:off x="609600" y="1295400"/>
            <a:ext cx="7696200" cy="3247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139825"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Written promissory note.</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Usually require the borrower to pay </a:t>
            </a:r>
            <a:r>
              <a:rPr lang="en-US" altLang="en-US" sz="2200" dirty="0" smtClean="0">
                <a:latin typeface="Liberation Sans" panose="020B0604020202020204" pitchFamily="34" charset="0"/>
              </a:rPr>
              <a:t>interest.</a:t>
            </a:r>
          </a:p>
          <a:p>
            <a:pPr lvl="1">
              <a:lnSpc>
                <a:spcPct val="125000"/>
              </a:lnSpc>
              <a:spcBef>
                <a:spcPts val="1200"/>
              </a:spcBef>
              <a:buClr>
                <a:srgbClr val="CC0000"/>
              </a:buClr>
              <a:buSzPct val="80000"/>
              <a:buFont typeface="Wingdings" pitchFamily="2" charset="2"/>
              <a:buChar char="u"/>
            </a:pPr>
            <a:r>
              <a:rPr lang="en-US" sz="2200" dirty="0" smtClean="0">
                <a:latin typeface="Liberation Sans" panose="020B0604020202020204" pitchFamily="34" charset="0"/>
              </a:rPr>
              <a:t>Frequently issued </a:t>
            </a:r>
            <a:r>
              <a:rPr lang="en-US" sz="2200" dirty="0">
                <a:latin typeface="Liberation Sans" panose="020B0604020202020204" pitchFamily="34" charset="0"/>
              </a:rPr>
              <a:t>to </a:t>
            </a:r>
            <a:r>
              <a:rPr lang="en-US" sz="2200" dirty="0" smtClean="0">
                <a:latin typeface="Liberation Sans" panose="020B0604020202020204" pitchFamily="34" charset="0"/>
              </a:rPr>
              <a:t>meet short-term financing </a:t>
            </a:r>
            <a:r>
              <a:rPr lang="en-US" sz="2200" dirty="0">
                <a:latin typeface="Liberation Sans" panose="020B0604020202020204" pitchFamily="34" charset="0"/>
              </a:rPr>
              <a:t>needs</a:t>
            </a:r>
            <a:r>
              <a:rPr lang="en-US" sz="2200" dirty="0" smtClean="0">
                <a:latin typeface="Liberation Sans" panose="020B0604020202020204" pitchFamily="34" charset="0"/>
              </a:rPr>
              <a:t>.</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Issued for varying periods of time.</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Those due for payment within one year of the balance sheet date are usually classified as current liabilities.</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NOTES PAYABLE</a:t>
            </a:r>
            <a:endParaRPr lang="en-US" altLang="en-US" sz="3200" b="1" dirty="0">
              <a:solidFill>
                <a:schemeClr val="tx2">
                  <a:lumMod val="50000"/>
                </a:schemeClr>
              </a:solidFill>
              <a:latin typeface="Liberation Sans" panose="020B0604020202020204" pitchFamily="34" charset="0"/>
            </a:endParaRP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65250" name="Text Box 2"/>
          <p:cNvSpPr txBox="1">
            <a:spLocks noChangeArrowheads="1"/>
          </p:cNvSpPr>
          <p:nvPr/>
        </p:nvSpPr>
        <p:spPr bwMode="auto">
          <a:xfrm>
            <a:off x="609600" y="1295400"/>
            <a:ext cx="7848600" cy="507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0000"/>
              </a:lnSpc>
              <a:spcBef>
                <a:spcPts val="1200"/>
              </a:spcBef>
            </a:pPr>
            <a:r>
              <a:rPr lang="en-US" b="1" dirty="0" smtClean="0">
                <a:latin typeface="Liberation Sans" panose="020B0604020202020204" pitchFamily="34" charset="0"/>
              </a:rPr>
              <a:t>Amortization of bond premium:</a:t>
            </a:r>
          </a:p>
          <a:p>
            <a:pPr marL="682625" indent="-450850">
              <a:lnSpc>
                <a:spcPct val="120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Allocated to </a:t>
            </a:r>
            <a:r>
              <a:rPr lang="en-US" sz="2200" dirty="0">
                <a:latin typeface="Liberation Sans" panose="020B0604020202020204" pitchFamily="34" charset="0"/>
              </a:rPr>
              <a:t>expense in each </a:t>
            </a:r>
            <a:r>
              <a:rPr lang="en-US" sz="2200" dirty="0" smtClean="0">
                <a:latin typeface="Liberation Sans" panose="020B0604020202020204" pitchFamily="34" charset="0"/>
              </a:rPr>
              <a:t>period. </a:t>
            </a:r>
          </a:p>
          <a:p>
            <a:pPr marL="682625" indent="-450850">
              <a:lnSpc>
                <a:spcPct val="120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Decreases the </a:t>
            </a:r>
            <a:r>
              <a:rPr lang="en-US" sz="2200" dirty="0">
                <a:latin typeface="Liberation Sans" panose="020B0604020202020204" pitchFamily="34" charset="0"/>
              </a:rPr>
              <a:t>amount of interest expense reported each period. </a:t>
            </a:r>
            <a:endParaRPr lang="en-US" sz="2200" dirty="0" smtClean="0">
              <a:latin typeface="Liberation Sans" panose="020B0604020202020204" pitchFamily="34" charset="0"/>
            </a:endParaRPr>
          </a:p>
          <a:p>
            <a:pPr marL="682625" indent="-450850">
              <a:lnSpc>
                <a:spcPct val="120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Amount </a:t>
            </a:r>
            <a:r>
              <a:rPr lang="en-US" sz="2200" dirty="0">
                <a:latin typeface="Liberation Sans" panose="020B0604020202020204" pitchFamily="34" charset="0"/>
              </a:rPr>
              <a:t>of interest expense </a:t>
            </a:r>
            <a:r>
              <a:rPr lang="en-US" sz="2200" dirty="0" smtClean="0">
                <a:latin typeface="Liberation Sans" panose="020B0604020202020204" pitchFamily="34" charset="0"/>
              </a:rPr>
              <a:t>reported each period will be less than </a:t>
            </a:r>
            <a:r>
              <a:rPr lang="en-US" sz="2200" dirty="0">
                <a:latin typeface="Liberation Sans" panose="020B0604020202020204" pitchFamily="34" charset="0"/>
              </a:rPr>
              <a:t>the contractual </a:t>
            </a:r>
            <a:r>
              <a:rPr lang="en-US" sz="2200" dirty="0" smtClean="0">
                <a:latin typeface="Liberation Sans" panose="020B0604020202020204" pitchFamily="34" charset="0"/>
              </a:rPr>
              <a:t>amount paid. </a:t>
            </a:r>
          </a:p>
          <a:p>
            <a:pPr marL="682625" indent="-450850">
              <a:lnSpc>
                <a:spcPct val="120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As </a:t>
            </a:r>
            <a:r>
              <a:rPr lang="en-US" sz="2200" dirty="0">
                <a:latin typeface="Liberation Sans" panose="020B0604020202020204" pitchFamily="34" charset="0"/>
              </a:rPr>
              <a:t>the </a:t>
            </a:r>
            <a:r>
              <a:rPr lang="en-US" sz="2200" dirty="0" smtClean="0">
                <a:latin typeface="Liberation Sans" panose="020B0604020202020204" pitchFamily="34" charset="0"/>
              </a:rPr>
              <a:t>premium </a:t>
            </a:r>
            <a:r>
              <a:rPr lang="en-US" sz="2200" dirty="0">
                <a:latin typeface="Liberation Sans" panose="020B0604020202020204" pitchFamily="34" charset="0"/>
              </a:rPr>
              <a:t>is amortized, its balance declines. </a:t>
            </a:r>
            <a:endParaRPr lang="en-US" sz="2200" dirty="0" smtClean="0">
              <a:latin typeface="Liberation Sans" panose="020B0604020202020204" pitchFamily="34" charset="0"/>
            </a:endParaRPr>
          </a:p>
          <a:p>
            <a:pPr marL="682625" indent="-450850">
              <a:lnSpc>
                <a:spcPct val="120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The carrying value </a:t>
            </a:r>
            <a:r>
              <a:rPr lang="en-US" sz="2200" dirty="0">
                <a:latin typeface="Liberation Sans" panose="020B0604020202020204" pitchFamily="34" charset="0"/>
              </a:rPr>
              <a:t>of the </a:t>
            </a:r>
            <a:r>
              <a:rPr lang="en-US" sz="2200" dirty="0" smtClean="0">
                <a:latin typeface="Liberation Sans" panose="020B0604020202020204" pitchFamily="34" charset="0"/>
              </a:rPr>
              <a:t>bonds </a:t>
            </a:r>
            <a:r>
              <a:rPr lang="en-US" sz="2200" dirty="0">
                <a:latin typeface="Liberation Sans" panose="020B0604020202020204" pitchFamily="34" charset="0"/>
              </a:rPr>
              <a:t>will </a:t>
            </a:r>
            <a:r>
              <a:rPr lang="en-US" sz="2200" dirty="0" smtClean="0">
                <a:latin typeface="Liberation Sans" panose="020B0604020202020204" pitchFamily="34" charset="0"/>
              </a:rPr>
              <a:t>decrease</a:t>
            </a:r>
            <a:r>
              <a:rPr lang="en-US" sz="2200" dirty="0">
                <a:latin typeface="Liberation Sans" panose="020B0604020202020204" pitchFamily="34" charset="0"/>
              </a:rPr>
              <a:t>, until at maturity the carrying value of the </a:t>
            </a:r>
            <a:r>
              <a:rPr lang="en-US" sz="2200" dirty="0" smtClean="0">
                <a:latin typeface="Liberation Sans" panose="020B0604020202020204" pitchFamily="34" charset="0"/>
              </a:rPr>
              <a:t>bonds equals </a:t>
            </a:r>
            <a:r>
              <a:rPr lang="en-US" sz="2200" dirty="0">
                <a:latin typeface="Liberation Sans" panose="020B0604020202020204" pitchFamily="34" charset="0"/>
              </a:rPr>
              <a:t>their face amount.</a:t>
            </a:r>
            <a:endParaRPr lang="en-US" altLang="en-US" sz="2200" dirty="0">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ISSUING BONDS AT A PREMIUM</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4276074526"/>
      </p:ext>
    </p:extLst>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30551"/>
            <a:ext cx="8300112" cy="160787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20000"/>
              </a:lnSpc>
              <a:spcBef>
                <a:spcPts val="0"/>
              </a:spcBef>
            </a:pPr>
            <a:r>
              <a:rPr lang="en-US" sz="2100" dirty="0" smtClean="0">
                <a:solidFill>
                  <a:schemeClr val="bg2"/>
                </a:solidFill>
                <a:latin typeface="Liberation Sans" panose="020B0604020202020204" pitchFamily="34" charset="0"/>
              </a:rPr>
              <a:t>Giant </a:t>
            </a:r>
            <a:r>
              <a:rPr lang="en-US" sz="2100" dirty="0">
                <a:solidFill>
                  <a:schemeClr val="bg2"/>
                </a:solidFill>
                <a:latin typeface="Liberation Sans" panose="020B0604020202020204" pitchFamily="34" charset="0"/>
              </a:rPr>
              <a:t>Corporation issues $200,000 of bonds for $189,000. (a) Prepare the journal </a:t>
            </a:r>
            <a:r>
              <a:rPr lang="en-US" sz="2100" dirty="0" smtClean="0">
                <a:solidFill>
                  <a:schemeClr val="bg2"/>
                </a:solidFill>
                <a:latin typeface="Liberation Sans" panose="020B0604020202020204" pitchFamily="34" charset="0"/>
              </a:rPr>
              <a:t>entry to </a:t>
            </a:r>
            <a:r>
              <a:rPr lang="en-US" sz="2100" dirty="0">
                <a:solidFill>
                  <a:schemeClr val="bg2"/>
                </a:solidFill>
                <a:latin typeface="Liberation Sans" panose="020B0604020202020204" pitchFamily="34" charset="0"/>
              </a:rPr>
              <a:t>record the issuance of the bonds, and (b) show how the bonds would be reported </a:t>
            </a:r>
            <a:r>
              <a:rPr lang="en-US" sz="2100" dirty="0" smtClean="0">
                <a:solidFill>
                  <a:schemeClr val="bg2"/>
                </a:solidFill>
                <a:latin typeface="Liberation Sans" panose="020B0604020202020204" pitchFamily="34" charset="0"/>
              </a:rPr>
              <a:t>on the </a:t>
            </a:r>
            <a:r>
              <a:rPr lang="en-US" sz="2100" dirty="0">
                <a:solidFill>
                  <a:schemeClr val="bg2"/>
                </a:solidFill>
                <a:latin typeface="Liberation Sans" panose="020B0604020202020204" pitchFamily="34" charset="0"/>
              </a:rPr>
              <a:t>balance sheet at the date of issuance.</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Bond Issuance</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343016"/>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3a</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Text Box 5"/>
          <p:cNvSpPr txBox="1">
            <a:spLocks noChangeArrowheads="1"/>
          </p:cNvSpPr>
          <p:nvPr/>
        </p:nvSpPr>
        <p:spPr bwMode="auto">
          <a:xfrm>
            <a:off x="1143000" y="3134246"/>
            <a:ext cx="7538112" cy="137396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a:spcBef>
                <a:spcPts val="600"/>
              </a:spcBef>
              <a:tabLst>
                <a:tab pos="5718175" algn="r"/>
                <a:tab pos="7205663" algn="r"/>
              </a:tabLst>
            </a:pPr>
            <a:r>
              <a:rPr lang="en-US" sz="2100" dirty="0" smtClean="0"/>
              <a:t>Cash 	189,000</a:t>
            </a:r>
          </a:p>
          <a:p>
            <a:pPr>
              <a:spcBef>
                <a:spcPts val="600"/>
              </a:spcBef>
              <a:tabLst>
                <a:tab pos="5718175" algn="r"/>
                <a:tab pos="7205663" algn="r"/>
              </a:tabLst>
            </a:pPr>
            <a:r>
              <a:rPr lang="en-US" sz="2100" dirty="0" smtClean="0"/>
              <a:t>Discount </a:t>
            </a:r>
            <a:r>
              <a:rPr lang="en-US" sz="2100" dirty="0"/>
              <a:t>on Bonds Payable </a:t>
            </a:r>
            <a:r>
              <a:rPr lang="en-US" sz="2100" dirty="0" smtClean="0"/>
              <a:t>	11,000</a:t>
            </a:r>
          </a:p>
          <a:p>
            <a:pPr>
              <a:spcBef>
                <a:spcPts val="600"/>
              </a:spcBef>
              <a:tabLst>
                <a:tab pos="5718175" algn="r"/>
                <a:tab pos="7205663" algn="r"/>
              </a:tabLst>
            </a:pPr>
            <a:r>
              <a:rPr lang="en-US" sz="2100" dirty="0" smtClean="0"/>
              <a:t>	Bonds </a:t>
            </a:r>
            <a:r>
              <a:rPr lang="en-US" sz="2100" dirty="0"/>
              <a:t>Payable </a:t>
            </a:r>
            <a:r>
              <a:rPr lang="en-US" sz="2100" dirty="0" smtClean="0"/>
              <a:t>		200,000</a:t>
            </a:r>
            <a:endParaRPr lang="en-US" altLang="en-US" sz="2100" dirty="0"/>
          </a:p>
        </p:txBody>
      </p:sp>
      <p:sp>
        <p:nvSpPr>
          <p:cNvPr id="14" name="Text Box 24"/>
          <p:cNvSpPr txBox="1">
            <a:spLocks noChangeArrowheads="1"/>
          </p:cNvSpPr>
          <p:nvPr/>
        </p:nvSpPr>
        <p:spPr bwMode="auto">
          <a:xfrm>
            <a:off x="457200" y="3134246"/>
            <a:ext cx="638269"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ct val="50000"/>
              </a:spcBef>
              <a:tabLst>
                <a:tab pos="5549900" algn="r"/>
                <a:tab pos="6973888"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r>
              <a:rPr lang="en-US" altLang="en-US" sz="2100" dirty="0" smtClean="0"/>
              <a:t>(a)</a:t>
            </a:r>
            <a:endParaRPr lang="en-US" altLang="en-US" sz="2100" dirty="0"/>
          </a:p>
        </p:txBody>
      </p:sp>
      <p:sp>
        <p:nvSpPr>
          <p:cNvPr id="12" name="Text Box 5"/>
          <p:cNvSpPr txBox="1">
            <a:spLocks noChangeArrowheads="1"/>
          </p:cNvSpPr>
          <p:nvPr/>
        </p:nvSpPr>
        <p:spPr bwMode="auto">
          <a:xfrm>
            <a:off x="1143000" y="4723522"/>
            <a:ext cx="7652412" cy="122007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a:tabLst>
                <a:tab pos="5718175" algn="r"/>
                <a:tab pos="7205663" algn="r"/>
              </a:tabLst>
            </a:pPr>
            <a:r>
              <a:rPr lang="en-US" sz="2100" dirty="0" smtClean="0"/>
              <a:t>Long-term </a:t>
            </a:r>
            <a:r>
              <a:rPr lang="en-US" sz="2100" dirty="0"/>
              <a:t>liabilities</a:t>
            </a:r>
          </a:p>
          <a:p>
            <a:pPr marL="231775" indent="-231775">
              <a:tabLst>
                <a:tab pos="5718175" algn="r"/>
                <a:tab pos="7205663" algn="r"/>
              </a:tabLst>
            </a:pPr>
            <a:r>
              <a:rPr lang="en-US" sz="2100" dirty="0" smtClean="0"/>
              <a:t>	Bonds </a:t>
            </a:r>
            <a:r>
              <a:rPr lang="en-US" sz="2100" dirty="0"/>
              <a:t>payable </a:t>
            </a:r>
            <a:r>
              <a:rPr lang="en-US" sz="2100" dirty="0" smtClean="0"/>
              <a:t>	$</a:t>
            </a:r>
            <a:r>
              <a:rPr lang="en-US" sz="2100" dirty="0"/>
              <a:t>200,000</a:t>
            </a:r>
          </a:p>
          <a:p>
            <a:pPr marL="231775" indent="-231775">
              <a:tabLst>
                <a:tab pos="5718175" algn="r"/>
                <a:tab pos="7205663" algn="r"/>
              </a:tabLst>
            </a:pPr>
            <a:r>
              <a:rPr lang="en-US" sz="2100" dirty="0" smtClean="0"/>
              <a:t>	Less</a:t>
            </a:r>
            <a:r>
              <a:rPr lang="en-US" sz="2100" dirty="0"/>
              <a:t>: Discount on bonds payable </a:t>
            </a:r>
            <a:r>
              <a:rPr lang="en-US" sz="2100" dirty="0" smtClean="0"/>
              <a:t>	11,000 	$</a:t>
            </a:r>
            <a:r>
              <a:rPr lang="en-US" sz="2100" dirty="0"/>
              <a:t>189,000</a:t>
            </a:r>
            <a:endParaRPr lang="en-US" altLang="en-US" sz="2100" dirty="0"/>
          </a:p>
        </p:txBody>
      </p:sp>
      <p:sp>
        <p:nvSpPr>
          <p:cNvPr id="19" name="Text Box 24"/>
          <p:cNvSpPr txBox="1">
            <a:spLocks noChangeArrowheads="1"/>
          </p:cNvSpPr>
          <p:nvPr/>
        </p:nvSpPr>
        <p:spPr bwMode="auto">
          <a:xfrm>
            <a:off x="457200" y="4723522"/>
            <a:ext cx="638269" cy="44448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ct val="50000"/>
              </a:spcBef>
              <a:tabLst>
                <a:tab pos="5549900" algn="r"/>
                <a:tab pos="6973888"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r>
              <a:rPr lang="en-US" altLang="en-US" sz="2100" dirty="0" smtClean="0"/>
              <a:t>(b)</a:t>
            </a:r>
            <a:endParaRPr lang="en-US" altLang="en-US" sz="2100" dirty="0"/>
          </a:p>
        </p:txBody>
      </p:sp>
      <p:cxnSp>
        <p:nvCxnSpPr>
          <p:cNvPr id="3" name="Straight Connector 2"/>
          <p:cNvCxnSpPr/>
          <p:nvPr/>
        </p:nvCxnSpPr>
        <p:spPr bwMode="auto">
          <a:xfrm flipH="1">
            <a:off x="5804848" y="5943600"/>
            <a:ext cx="1143000"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7040513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left)">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wipe(left)">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left)">
                                      <p:cBhvr>
                                        <p:cTn id="32" dur="500"/>
                                        <p:tgtEl>
                                          <p:spTgt spid="12">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12" grpId="0" build="p" bldLvl="2"/>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74469" name="Rectangle 5"/>
          <p:cNvSpPr>
            <a:spLocks noChangeArrowheads="1"/>
          </p:cNvSpPr>
          <p:nvPr/>
        </p:nvSpPr>
        <p:spPr bwMode="auto">
          <a:xfrm>
            <a:off x="609600" y="1295400"/>
            <a:ext cx="82296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50000"/>
              </a:spcBef>
            </a:pPr>
            <a:r>
              <a:rPr lang="en-US" altLang="en-US" sz="2100" dirty="0">
                <a:latin typeface="Liberation Sans" panose="020B0604020202020204" pitchFamily="34" charset="0"/>
              </a:rPr>
              <a:t>Candlestick records the redemption of its bonds at maturity as follows:</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REDEEMING BONDS AT MATURITY</a:t>
            </a:r>
            <a:endParaRPr lang="en-US" altLang="en-US" sz="3200" b="1" dirty="0">
              <a:solidFill>
                <a:schemeClr val="tx2">
                  <a:lumMod val="50000"/>
                </a:schemeClr>
              </a:solidFill>
              <a:latin typeface="Liberation Sans" panose="020B0604020202020204" pitchFamily="34" charset="0"/>
            </a:endParaRPr>
          </a:p>
        </p:txBody>
      </p:sp>
      <p:sp>
        <p:nvSpPr>
          <p:cNvPr id="11" name="Text Box 5"/>
          <p:cNvSpPr txBox="1">
            <a:spLocks noChangeArrowheads="1"/>
          </p:cNvSpPr>
          <p:nvPr/>
        </p:nvSpPr>
        <p:spPr bwMode="auto">
          <a:xfrm>
            <a:off x="1143000" y="2359834"/>
            <a:ext cx="7538112" cy="94487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a:spcBef>
                <a:spcPts val="600"/>
              </a:spcBef>
              <a:tabLst>
                <a:tab pos="4681538" algn="r"/>
                <a:tab pos="6291263" algn="r"/>
              </a:tabLst>
            </a:pPr>
            <a:r>
              <a:rPr lang="en-US" sz="2100" dirty="0" smtClean="0"/>
              <a:t>Bonds </a:t>
            </a:r>
            <a:r>
              <a:rPr lang="en-US" sz="2100" dirty="0"/>
              <a:t>Payable </a:t>
            </a:r>
            <a:r>
              <a:rPr lang="en-US" sz="2100" dirty="0" smtClean="0"/>
              <a:t>	100,000</a:t>
            </a:r>
          </a:p>
          <a:p>
            <a:pPr>
              <a:spcBef>
                <a:spcPts val="600"/>
              </a:spcBef>
              <a:tabLst>
                <a:tab pos="4681538" algn="r"/>
                <a:tab pos="6291263" algn="r"/>
              </a:tabLst>
            </a:pPr>
            <a:r>
              <a:rPr lang="en-US" altLang="en-US" sz="2100" dirty="0" smtClean="0"/>
              <a:t>	Cash		100,000</a:t>
            </a:r>
            <a:endParaRPr lang="en-US" altLang="en-US" sz="2100" dirty="0"/>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76514" name="Text Box 2"/>
          <p:cNvSpPr txBox="1">
            <a:spLocks noChangeArrowheads="1"/>
          </p:cNvSpPr>
          <p:nvPr/>
        </p:nvSpPr>
        <p:spPr bwMode="auto">
          <a:xfrm>
            <a:off x="609600" y="1295400"/>
            <a:ext cx="8077200" cy="3131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52588" indent="-457200" algn="l">
              <a:defRPr sz="2400">
                <a:solidFill>
                  <a:schemeClr val="tx1"/>
                </a:solidFill>
                <a:latin typeface="Times New Roman" pitchFamily="18" charset="0"/>
              </a:defRPr>
            </a:lvl3pPr>
            <a:lvl4pPr marL="2224088" indent="-457200" algn="l">
              <a:defRPr sz="2400">
                <a:solidFill>
                  <a:schemeClr val="tx1"/>
                </a:solidFill>
                <a:latin typeface="Times New Roman" pitchFamily="18" charset="0"/>
              </a:defRPr>
            </a:lvl4pPr>
            <a:lvl5pPr marL="2795588" indent="-457200" algn="l">
              <a:defRPr sz="2400">
                <a:solidFill>
                  <a:schemeClr val="tx1"/>
                </a:solidFill>
                <a:latin typeface="Times New Roman" pitchFamily="18" charset="0"/>
              </a:defRPr>
            </a:lvl5pPr>
            <a:lvl6pPr marL="3252788" indent="-457200" eaLnBrk="0" fontAlgn="base" hangingPunct="0">
              <a:spcBef>
                <a:spcPct val="0"/>
              </a:spcBef>
              <a:spcAft>
                <a:spcPct val="0"/>
              </a:spcAft>
              <a:defRPr sz="2400">
                <a:solidFill>
                  <a:schemeClr val="tx1"/>
                </a:solidFill>
                <a:latin typeface="Times New Roman" pitchFamily="18" charset="0"/>
              </a:defRPr>
            </a:lvl6pPr>
            <a:lvl7pPr marL="3709988" indent="-457200" eaLnBrk="0" fontAlgn="base" hangingPunct="0">
              <a:spcBef>
                <a:spcPct val="0"/>
              </a:spcBef>
              <a:spcAft>
                <a:spcPct val="0"/>
              </a:spcAft>
              <a:defRPr sz="2400">
                <a:solidFill>
                  <a:schemeClr val="tx1"/>
                </a:solidFill>
                <a:latin typeface="Times New Roman" pitchFamily="18" charset="0"/>
              </a:defRPr>
            </a:lvl7pPr>
            <a:lvl8pPr marL="4167188" indent="-457200" eaLnBrk="0" fontAlgn="base" hangingPunct="0">
              <a:spcBef>
                <a:spcPct val="0"/>
              </a:spcBef>
              <a:spcAft>
                <a:spcPct val="0"/>
              </a:spcAft>
              <a:defRPr sz="2400">
                <a:solidFill>
                  <a:schemeClr val="tx1"/>
                </a:solidFill>
                <a:latin typeface="Times New Roman" pitchFamily="18" charset="0"/>
              </a:defRPr>
            </a:lvl8pPr>
            <a:lvl9pPr marL="4624388"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spcAft>
                <a:spcPts val="0"/>
              </a:spcAft>
              <a:buSzPct val="80000"/>
            </a:pPr>
            <a:r>
              <a:rPr lang="en-US" altLang="en-US" sz="2300" dirty="0">
                <a:latin typeface="Liberation Sans" panose="020B0604020202020204" pitchFamily="34" charset="0"/>
              </a:rPr>
              <a:t>When a company retires bonds before maturity, it is necessary to: </a:t>
            </a:r>
          </a:p>
          <a:p>
            <a:pPr lvl="1">
              <a:lnSpc>
                <a:spcPct val="125000"/>
              </a:lnSpc>
              <a:spcBef>
                <a:spcPts val="1200"/>
              </a:spcBef>
              <a:spcAft>
                <a:spcPts val="0"/>
              </a:spcAft>
              <a:buFontTx/>
              <a:buAutoNum type="arabicPeriod"/>
            </a:pPr>
            <a:r>
              <a:rPr lang="en-US" altLang="en-US" sz="2200" dirty="0">
                <a:latin typeface="Liberation Sans" panose="020B0604020202020204" pitchFamily="34" charset="0"/>
              </a:rPr>
              <a:t>eliminate the carrying value of the bonds at the redemption date; </a:t>
            </a:r>
          </a:p>
          <a:p>
            <a:pPr lvl="1">
              <a:lnSpc>
                <a:spcPct val="125000"/>
              </a:lnSpc>
              <a:spcBef>
                <a:spcPts val="1200"/>
              </a:spcBef>
              <a:spcAft>
                <a:spcPts val="0"/>
              </a:spcAft>
              <a:buFontTx/>
              <a:buAutoNum type="arabicPeriod"/>
            </a:pPr>
            <a:r>
              <a:rPr lang="en-US" altLang="en-US" sz="2200" dirty="0">
                <a:latin typeface="Liberation Sans" panose="020B0604020202020204" pitchFamily="34" charset="0"/>
              </a:rPr>
              <a:t>record the cash paid; and </a:t>
            </a:r>
          </a:p>
          <a:p>
            <a:pPr lvl="1">
              <a:lnSpc>
                <a:spcPct val="125000"/>
              </a:lnSpc>
              <a:spcBef>
                <a:spcPts val="1200"/>
              </a:spcBef>
              <a:spcAft>
                <a:spcPts val="0"/>
              </a:spcAft>
              <a:buFontTx/>
              <a:buAutoNum type="arabicPeriod"/>
            </a:pPr>
            <a:r>
              <a:rPr lang="en-US" altLang="en-US" sz="2200" dirty="0">
                <a:latin typeface="Liberation Sans" panose="020B0604020202020204" pitchFamily="34" charset="0"/>
              </a:rPr>
              <a:t>recognize the gain or loss on redemption.</a:t>
            </a:r>
          </a:p>
        </p:txBody>
      </p:sp>
      <p:sp>
        <p:nvSpPr>
          <p:cNvPr id="576515" name="Rectangle 3"/>
          <p:cNvSpPr>
            <a:spLocks noChangeArrowheads="1"/>
          </p:cNvSpPr>
          <p:nvPr/>
        </p:nvSpPr>
        <p:spPr bwMode="auto">
          <a:xfrm>
            <a:off x="1039091" y="4788627"/>
            <a:ext cx="7065818" cy="1187545"/>
          </a:xfrm>
          <a:prstGeom prst="rect">
            <a:avLst/>
          </a:prstGeom>
          <a:solidFill>
            <a:schemeClr val="accent3"/>
          </a:solidFill>
          <a:ln w="19050" cap="sq">
            <a:solidFill>
              <a:schemeClr val="tx1"/>
            </a:solidFill>
            <a:miter lim="800000"/>
            <a:headEnd type="none" w="sm" len="sm"/>
            <a:tailEnd type="none" w="sm" len="sm"/>
          </a:ln>
          <a:effectLst>
            <a:innerShdw blurRad="114300">
              <a:prstClr val="black"/>
            </a:innerShdw>
          </a:effectLst>
        </p:spPr>
        <p:txBody>
          <a:bodyPr lIns="182880" tIns="18288" rIns="182880" anchor="ctr" anchorCtr="0">
            <a:noAutofit/>
          </a:bodyPr>
          <a:lstStyle/>
          <a:p>
            <a:pPr algn="l"/>
            <a:r>
              <a:rPr lang="en-US" altLang="en-US" sz="2000" dirty="0">
                <a:latin typeface="Liberation Sans" panose="020B0604020202020204" pitchFamily="34" charset="0"/>
              </a:rPr>
              <a:t>The carrying value of the bonds is the face value of the bonds less unamortized bond discount or plus unamortized bond premium at the redemption date.</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457200" y="304800"/>
            <a:ext cx="82921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REDEEMING BONDS BEFORE MATURITY</a:t>
            </a:r>
            <a:endParaRPr lang="en-US" altLang="en-US" sz="3200" b="1" dirty="0">
              <a:solidFill>
                <a:schemeClr val="tx2">
                  <a:lumMod val="50000"/>
                </a:schemeClr>
              </a:solidFill>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79586" name="Text Box 2"/>
          <p:cNvSpPr txBox="1">
            <a:spLocks noChangeArrowheads="1"/>
          </p:cNvSpPr>
          <p:nvPr/>
        </p:nvSpPr>
        <p:spPr bwMode="auto">
          <a:xfrm>
            <a:off x="609600" y="1295400"/>
            <a:ext cx="8153400" cy="239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nSpc>
                <a:spcPct val="120000"/>
              </a:lnSpc>
            </a:pPr>
            <a:r>
              <a:rPr lang="en-US" altLang="en-US" sz="2100" b="1" dirty="0">
                <a:latin typeface="Liberation Sans" panose="020B0604020202020204" pitchFamily="34" charset="0"/>
              </a:rPr>
              <a:t>Illustration: </a:t>
            </a:r>
            <a:r>
              <a:rPr lang="en-US" altLang="en-US" sz="2100" dirty="0" smtClean="0">
                <a:latin typeface="Liberation Sans" panose="020B0604020202020204" pitchFamily="34" charset="0"/>
              </a:rPr>
              <a:t>Assume </a:t>
            </a:r>
            <a:r>
              <a:rPr lang="en-US" altLang="en-US" sz="2100" dirty="0">
                <a:latin typeface="Liberation Sans" panose="020B0604020202020204" pitchFamily="34" charset="0"/>
              </a:rPr>
              <a:t>at the end of the fourth period, Candlestick Inc., having sold its bonds at a premium, retires the bonds at 103 after paying the annual interest. Assume that the carrying value of the bonds at the redemption date is $100,400 (principal $100,000 and premium $400). Candlestick records the redemption at the end of the fourth interest period (January 1, </a:t>
            </a:r>
            <a:r>
              <a:rPr lang="en-US" altLang="en-US" sz="2100" dirty="0" smtClean="0">
                <a:latin typeface="Liberation Sans" panose="020B0604020202020204" pitchFamily="34" charset="0"/>
              </a:rPr>
              <a:t>2021) </a:t>
            </a:r>
            <a:r>
              <a:rPr lang="en-US" altLang="en-US" sz="2100" dirty="0">
                <a:latin typeface="Liberation Sans" panose="020B0604020202020204" pitchFamily="34" charset="0"/>
              </a:rPr>
              <a:t>as: </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457200" y="304800"/>
            <a:ext cx="82921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REDEEMING BONDS BEFORE MATURITY</a:t>
            </a:r>
            <a:endParaRPr lang="en-US" altLang="en-US" sz="3200" b="1" dirty="0">
              <a:solidFill>
                <a:schemeClr val="tx2">
                  <a:lumMod val="50000"/>
                </a:schemeClr>
              </a:solidFill>
              <a:latin typeface="Liberation Sans" panose="020B0604020202020204" pitchFamily="34" charset="0"/>
            </a:endParaRPr>
          </a:p>
        </p:txBody>
      </p:sp>
      <p:sp>
        <p:nvSpPr>
          <p:cNvPr id="13" name="Text Box 5"/>
          <p:cNvSpPr txBox="1">
            <a:spLocks noChangeArrowheads="1"/>
          </p:cNvSpPr>
          <p:nvPr/>
        </p:nvSpPr>
        <p:spPr bwMode="auto">
          <a:xfrm>
            <a:off x="609600" y="3828922"/>
            <a:ext cx="1219200" cy="44448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a:latin typeface="Liberation Sans" panose="020B0604020202020204" pitchFamily="34" charset="0"/>
                <a:cs typeface="Arial" charset="0"/>
              </a:rPr>
              <a:t>Jan. </a:t>
            </a:r>
            <a:r>
              <a:rPr lang="en-US" altLang="en-US" sz="2100" b="1" dirty="0" smtClean="0">
                <a:latin typeface="Liberation Sans" panose="020B0604020202020204" pitchFamily="34" charset="0"/>
                <a:cs typeface="Arial" charset="0"/>
              </a:rPr>
              <a:t>1</a:t>
            </a:r>
            <a:endParaRPr lang="en-US" altLang="en-US" sz="2100" dirty="0" smtClean="0">
              <a:latin typeface="Liberation Sans" panose="020B0604020202020204" pitchFamily="34" charset="0"/>
              <a:cs typeface="Arial" charset="0"/>
            </a:endParaRPr>
          </a:p>
        </p:txBody>
      </p:sp>
      <p:sp>
        <p:nvSpPr>
          <p:cNvPr id="14" name="Text Box 5"/>
          <p:cNvSpPr txBox="1">
            <a:spLocks noChangeArrowheads="1"/>
          </p:cNvSpPr>
          <p:nvPr/>
        </p:nvSpPr>
        <p:spPr bwMode="auto">
          <a:xfrm>
            <a:off x="1752600" y="3828922"/>
            <a:ext cx="6934200" cy="178895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Bonds </a:t>
            </a:r>
            <a:r>
              <a:rPr lang="en-US" sz="2100" dirty="0">
                <a:latin typeface="Liberation Sans" panose="020B0604020202020204" pitchFamily="34" charset="0"/>
                <a:cs typeface="Arial" charset="0"/>
              </a:rPr>
              <a:t>Payable </a:t>
            </a:r>
            <a:r>
              <a:rPr lang="en-US" sz="2100" dirty="0" smtClean="0">
                <a:latin typeface="Liberation Sans" panose="020B0604020202020204" pitchFamily="34" charset="0"/>
                <a:cs typeface="Arial" charset="0"/>
              </a:rPr>
              <a:t>	100,000</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Premium </a:t>
            </a:r>
            <a:r>
              <a:rPr lang="en-US" sz="2100" dirty="0">
                <a:latin typeface="Liberation Sans" panose="020B0604020202020204" pitchFamily="34" charset="0"/>
                <a:cs typeface="Arial" charset="0"/>
              </a:rPr>
              <a:t>on Bonds Payable </a:t>
            </a:r>
            <a:r>
              <a:rPr lang="en-US" sz="2100" dirty="0" smtClean="0">
                <a:latin typeface="Liberation Sans" panose="020B0604020202020204" pitchFamily="34" charset="0"/>
                <a:cs typeface="Arial" charset="0"/>
              </a:rPr>
              <a:t>	400</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Loss </a:t>
            </a:r>
            <a:r>
              <a:rPr lang="en-US" sz="2100" dirty="0">
                <a:latin typeface="Liberation Sans" panose="020B0604020202020204" pitchFamily="34" charset="0"/>
                <a:cs typeface="Arial" charset="0"/>
              </a:rPr>
              <a:t>on Bond Redemption </a:t>
            </a:r>
            <a:r>
              <a:rPr lang="en-US" sz="2100" dirty="0" smtClean="0">
                <a:latin typeface="Liberation Sans" panose="020B0604020202020204" pitchFamily="34" charset="0"/>
                <a:cs typeface="Arial" charset="0"/>
              </a:rPr>
              <a:t>	2,600</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	Cash 		103,000</a:t>
            </a:r>
            <a:endParaRPr lang="en-US" sz="2100" dirty="0">
              <a:latin typeface="Liberation Sans" panose="020B0604020202020204" pitchFamily="34" charset="0"/>
              <a:cs typeface="Arial"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left)">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2" name="Rectangle 1"/>
          <p:cNvSpPr/>
          <p:nvPr/>
        </p:nvSpPr>
        <p:spPr>
          <a:xfrm>
            <a:off x="457200" y="1066800"/>
            <a:ext cx="8229600" cy="5444054"/>
          </a:xfrm>
          <a:prstGeom prst="rect">
            <a:avLst/>
          </a:prstGeom>
        </p:spPr>
        <p:txBody>
          <a:bodyPr wrap="square">
            <a:spAutoFit/>
          </a:bodyPr>
          <a:lstStyle/>
          <a:p>
            <a:pPr algn="just">
              <a:lnSpc>
                <a:spcPct val="105000"/>
              </a:lnSpc>
              <a:spcBef>
                <a:spcPts val="600"/>
              </a:spcBef>
            </a:pPr>
            <a:r>
              <a:rPr lang="en-US" sz="1900" b="1" dirty="0" smtClean="0">
                <a:latin typeface="Liberation Sans" panose="020B0604020202020204" pitchFamily="34" charset="0"/>
              </a:rPr>
              <a:t>How About Some Green Bonds?</a:t>
            </a:r>
          </a:p>
          <a:p>
            <a:pPr algn="just">
              <a:lnSpc>
                <a:spcPct val="105000"/>
              </a:lnSpc>
              <a:spcBef>
                <a:spcPts val="600"/>
              </a:spcBef>
            </a:pPr>
            <a:r>
              <a:rPr lang="en-US" sz="1900" b="1" dirty="0" smtClean="0">
                <a:solidFill>
                  <a:srgbClr val="CC0000"/>
                </a:solidFill>
                <a:latin typeface="Liberation Sans" panose="020B0604020202020204" pitchFamily="34" charset="0"/>
              </a:rPr>
              <a:t>Unilever </a:t>
            </a:r>
            <a:r>
              <a:rPr lang="en-US" sz="1900" dirty="0" smtClean="0">
                <a:latin typeface="Liberation Sans" panose="020B0604020202020204" pitchFamily="34" charset="0"/>
              </a:rPr>
              <a:t>recently began producing popular frozen treats such as Magnums and Cornettos, funded by green bonds. Green bonds are debt used to fund activities such as renewable-energy projects. In Unilever’s case, the proceeds from the sale of green bonds are used to clean up the company’s manufacturing operations and cut waste (such as related to energy consumption). The use of green bonds has taken off as companies now have guidelines as to how to disclose and report on these green-bond proceeds. These standardized disclosures provide transparency as to how these bonds are used and their effect on overall profitability. Investors are taking a strong interest in these bonds. Investing companies are installing socially responsible investing teams and have started to integrate sustainability into their investment processes. The disclosures of how companies are using the bond proceeds help investors to make better financial decisions. </a:t>
            </a:r>
          </a:p>
          <a:p>
            <a:pPr algn="just">
              <a:lnSpc>
                <a:spcPct val="105000"/>
              </a:lnSpc>
              <a:spcBef>
                <a:spcPts val="600"/>
              </a:spcBef>
            </a:pPr>
            <a:r>
              <a:rPr lang="en-US" sz="1600" i="1" dirty="0" smtClean="0">
                <a:latin typeface="Liberation Sans" panose="020B0604020202020204" pitchFamily="34" charset="0"/>
              </a:rPr>
              <a:t>Source: </a:t>
            </a:r>
            <a:r>
              <a:rPr lang="en-US" sz="1600" dirty="0" smtClean="0">
                <a:latin typeface="Liberation Sans" panose="020B0604020202020204" pitchFamily="34" charset="0"/>
              </a:rPr>
              <a:t>Ben Edwards, “Green Bonds Catch On.” </a:t>
            </a:r>
            <a:r>
              <a:rPr lang="en-US" sz="1600" i="1" dirty="0" smtClean="0">
                <a:latin typeface="Liberation Sans" panose="020B0604020202020204" pitchFamily="34" charset="0"/>
              </a:rPr>
              <a:t>Wall Street Journal </a:t>
            </a:r>
            <a:r>
              <a:rPr lang="en-US" sz="1600" dirty="0" smtClean="0">
                <a:latin typeface="Liberation Sans" panose="020B0604020202020204" pitchFamily="34" charset="0"/>
              </a:rPr>
              <a:t>(April 3, 2014), p. C5.	</a:t>
            </a:r>
            <a:endParaRPr lang="en-US" sz="1600" dirty="0">
              <a:latin typeface="Liberation Sans" panose="020B0604020202020204" pitchFamily="34" charset="0"/>
            </a:endParaRPr>
          </a:p>
        </p:txBody>
      </p:sp>
      <p:sp>
        <p:nvSpPr>
          <p:cNvPr id="7" name="Rectangle 6"/>
          <p:cNvSpPr>
            <a:spLocks noChangeArrowheads="1"/>
          </p:cNvSpPr>
          <p:nvPr/>
        </p:nvSpPr>
        <p:spPr bwMode="auto">
          <a:xfrm>
            <a:off x="457200" y="381000"/>
            <a:ext cx="7391400" cy="560388"/>
          </a:xfrm>
          <a:prstGeom prst="rect">
            <a:avLst/>
          </a:prstGeom>
          <a:solidFill>
            <a:schemeClr val="tx2">
              <a:lumMod val="50000"/>
            </a:schemeClr>
          </a:solidFill>
          <a:ln>
            <a:noFill/>
          </a:ln>
          <a:effectLst/>
        </p:spPr>
        <p:txBody>
          <a:bodyPr lIns="90488" tIns="44450" rIns="90488" bIns="44450" anchor="ctr" anchorCtr="0"/>
          <a:lstStyle/>
          <a:p>
            <a:pPr marL="53975" algn="l"/>
            <a:r>
              <a:rPr lang="en-US" altLang="en-US" sz="2800" b="1" i="0" dirty="0" smtClean="0">
                <a:solidFill>
                  <a:schemeClr val="accent3"/>
                </a:solidFill>
                <a:effectLst>
                  <a:outerShdw blurRad="38100" dist="38100" dir="2700000" algn="tl">
                    <a:srgbClr val="000000">
                      <a:alpha val="43137"/>
                    </a:srgbClr>
                  </a:outerShdw>
                </a:effectLst>
                <a:latin typeface="Liberation Sans" panose="020B0604020202020204" pitchFamily="34" charset="0"/>
              </a:rPr>
              <a:t>PEOPLE, PLANET, AND PROFIT INSIGHT</a:t>
            </a:r>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8" name="Rectangle 7"/>
          <p:cNvSpPr>
            <a:spLocks noChangeArrowheads="1"/>
          </p:cNvSpPr>
          <p:nvPr/>
        </p:nvSpPr>
        <p:spPr bwMode="auto">
          <a:xfrm>
            <a:off x="457200" y="6358045"/>
            <a:ext cx="8229600" cy="50291"/>
          </a:xfrm>
          <a:prstGeom prst="rect">
            <a:avLst/>
          </a:prstGeom>
          <a:solidFill>
            <a:schemeClr val="tx2">
              <a:lumMod val="50000"/>
            </a:schemeClr>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5" name="Text Box 3"/>
          <p:cNvSpPr txBox="1">
            <a:spLocks noChangeArrowheads="1"/>
          </p:cNvSpPr>
          <p:nvPr/>
        </p:nvSpPr>
        <p:spPr bwMode="auto">
          <a:xfrm>
            <a:off x="8229600" y="64452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927239914"/>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30551"/>
            <a:ext cx="8300112" cy="303775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20000"/>
              </a:lnSpc>
              <a:spcBef>
                <a:spcPts val="0"/>
              </a:spcBef>
            </a:pPr>
            <a:r>
              <a:rPr lang="en-US" sz="2100" dirty="0" smtClean="0">
                <a:solidFill>
                  <a:schemeClr val="bg2"/>
                </a:solidFill>
                <a:latin typeface="Liberation Sans" panose="020B0604020202020204" pitchFamily="34" charset="0"/>
              </a:rPr>
              <a:t>R </a:t>
            </a:r>
            <a:r>
              <a:rPr lang="en-US" sz="2100" dirty="0">
                <a:solidFill>
                  <a:schemeClr val="bg2"/>
                </a:solidFill>
                <a:latin typeface="Liberation Sans" panose="020B0604020202020204" pitchFamily="34" charset="0"/>
              </a:rPr>
              <a:t>&amp; B Inc. issued $500,000, 10-year bonds at a discount. Prior to maturity, when the </a:t>
            </a:r>
            <a:r>
              <a:rPr lang="en-US" sz="2100" dirty="0" smtClean="0">
                <a:solidFill>
                  <a:schemeClr val="bg2"/>
                </a:solidFill>
                <a:latin typeface="Liberation Sans" panose="020B0604020202020204" pitchFamily="34" charset="0"/>
              </a:rPr>
              <a:t>carrying value </a:t>
            </a:r>
            <a:r>
              <a:rPr lang="en-US" sz="2100" dirty="0">
                <a:solidFill>
                  <a:schemeClr val="bg2"/>
                </a:solidFill>
                <a:latin typeface="Liberation Sans" panose="020B0604020202020204" pitchFamily="34" charset="0"/>
              </a:rPr>
              <a:t>of the bonds is $496,000, the company redeems the bonds at 98. Prepare the entry </a:t>
            </a:r>
            <a:r>
              <a:rPr lang="en-US" sz="2100" dirty="0" smtClean="0">
                <a:solidFill>
                  <a:schemeClr val="bg2"/>
                </a:solidFill>
                <a:latin typeface="Liberation Sans" panose="020B0604020202020204" pitchFamily="34" charset="0"/>
              </a:rPr>
              <a:t>to record </a:t>
            </a:r>
            <a:r>
              <a:rPr lang="en-US" sz="2100" dirty="0">
                <a:solidFill>
                  <a:schemeClr val="bg2"/>
                </a:solidFill>
                <a:latin typeface="Liberation Sans" panose="020B0604020202020204" pitchFamily="34" charset="0"/>
              </a:rPr>
              <a:t>the redemption of the </a:t>
            </a:r>
            <a:r>
              <a:rPr lang="en-US" sz="2100" dirty="0" smtClean="0">
                <a:solidFill>
                  <a:schemeClr val="bg2"/>
                </a:solidFill>
                <a:latin typeface="Liberation Sans" panose="020B0604020202020204" pitchFamily="34" charset="0"/>
              </a:rPr>
              <a:t>bonds.</a:t>
            </a:r>
          </a:p>
          <a:p>
            <a:pPr algn="l">
              <a:lnSpc>
                <a:spcPct val="120000"/>
              </a:lnSpc>
              <a:spcBef>
                <a:spcPts val="1200"/>
              </a:spcBef>
            </a:pPr>
            <a:r>
              <a:rPr lang="en-US" sz="2100" b="1" dirty="0" smtClean="0">
                <a:solidFill>
                  <a:schemeClr val="tx2">
                    <a:lumMod val="50000"/>
                  </a:schemeClr>
                </a:solidFill>
                <a:latin typeface="Liberation Sans" panose="020B0604020202020204" pitchFamily="34" charset="0"/>
              </a:rPr>
              <a:t>SOLUTION</a:t>
            </a:r>
          </a:p>
          <a:p>
            <a:pPr algn="l">
              <a:lnSpc>
                <a:spcPct val="120000"/>
              </a:lnSpc>
              <a:spcBef>
                <a:spcPts val="600"/>
              </a:spcBef>
            </a:pPr>
            <a:r>
              <a:rPr lang="en-US" sz="2100" dirty="0" smtClean="0">
                <a:solidFill>
                  <a:schemeClr val="bg2"/>
                </a:solidFill>
                <a:latin typeface="Liberation Sans" panose="020B0604020202020204" pitchFamily="34" charset="0"/>
              </a:rPr>
              <a:t>There </a:t>
            </a:r>
            <a:r>
              <a:rPr lang="en-US" sz="2100" dirty="0">
                <a:solidFill>
                  <a:schemeClr val="bg2"/>
                </a:solidFill>
                <a:latin typeface="Liberation Sans" panose="020B0604020202020204" pitchFamily="34" charset="0"/>
              </a:rPr>
              <a:t>is a gain on redemption. The cash paid, $490,000 ($500,000 × 98%), is less than </a:t>
            </a:r>
            <a:r>
              <a:rPr lang="en-US" sz="2100" dirty="0" smtClean="0">
                <a:solidFill>
                  <a:schemeClr val="bg2"/>
                </a:solidFill>
                <a:latin typeface="Liberation Sans" panose="020B0604020202020204" pitchFamily="34" charset="0"/>
              </a:rPr>
              <a:t>the carrying </a:t>
            </a:r>
            <a:r>
              <a:rPr lang="en-US" sz="2100" dirty="0">
                <a:solidFill>
                  <a:schemeClr val="bg2"/>
                </a:solidFill>
                <a:latin typeface="Liberation Sans" panose="020B0604020202020204" pitchFamily="34" charset="0"/>
              </a:rPr>
              <a:t>value of $496,000. The entry is:</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Bond Redemption</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343016"/>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3b</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Text Box 5"/>
          <p:cNvSpPr txBox="1">
            <a:spLocks noChangeArrowheads="1"/>
          </p:cNvSpPr>
          <p:nvPr/>
        </p:nvSpPr>
        <p:spPr bwMode="auto">
          <a:xfrm>
            <a:off x="1143000" y="4558352"/>
            <a:ext cx="7538112" cy="170816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ts val="0"/>
              </a:spcBef>
              <a:tabLst>
                <a:tab pos="5549900" algn="r"/>
                <a:tab pos="6742113" algn="r"/>
              </a:tabLst>
              <a:defRPr sz="2000">
                <a:latin typeface="Liberation Sans" panose="020B0604020202020204" pitchFamily="34" charset="0"/>
                <a:cs typeface="Arial" charset="0"/>
              </a:defRPr>
            </a:lvl1pPr>
            <a:lvl2pPr marL="1028700" indent="-457200" algn="l">
              <a:tabLst>
                <a:tab pos="5549900" algn="r"/>
              </a:tabLst>
            </a:lvl2pPr>
            <a:lvl3pPr marL="1600200" indent="-457200" algn="l">
              <a:tabLst>
                <a:tab pos="5549900" algn="r"/>
              </a:tabLst>
            </a:lvl3pPr>
            <a:lvl4pPr marL="2171700" indent="-457200" algn="l">
              <a:tabLst>
                <a:tab pos="5549900" algn="r"/>
              </a:tabLst>
            </a:lvl4pPr>
            <a:lvl5pPr marL="2743200" indent="-457200" algn="l">
              <a:tabLst>
                <a:tab pos="5549900" algn="r"/>
              </a:tabLst>
            </a:lvl5pPr>
            <a:lvl6pPr marL="3200400" indent="-457200" eaLnBrk="0" fontAlgn="base" hangingPunct="0">
              <a:spcBef>
                <a:spcPct val="0"/>
              </a:spcBef>
              <a:spcAft>
                <a:spcPct val="0"/>
              </a:spcAft>
              <a:tabLst>
                <a:tab pos="5549900" algn="r"/>
              </a:tabLst>
            </a:lvl6pPr>
            <a:lvl7pPr marL="3657600" indent="-457200" eaLnBrk="0" fontAlgn="base" hangingPunct="0">
              <a:spcBef>
                <a:spcPct val="0"/>
              </a:spcBef>
              <a:spcAft>
                <a:spcPct val="0"/>
              </a:spcAft>
              <a:tabLst>
                <a:tab pos="5549900" algn="r"/>
              </a:tabLst>
            </a:lvl7pPr>
            <a:lvl8pPr marL="4114800" indent="-457200" eaLnBrk="0" fontAlgn="base" hangingPunct="0">
              <a:spcBef>
                <a:spcPct val="0"/>
              </a:spcBef>
              <a:spcAft>
                <a:spcPct val="0"/>
              </a:spcAft>
              <a:tabLst>
                <a:tab pos="5549900" algn="r"/>
              </a:tabLst>
            </a:lvl8pPr>
            <a:lvl9pPr marL="4572000" indent="-457200" eaLnBrk="0" fontAlgn="base" hangingPunct="0">
              <a:spcBef>
                <a:spcPct val="0"/>
              </a:spcBef>
              <a:spcAft>
                <a:spcPct val="0"/>
              </a:spcAft>
              <a:tabLst>
                <a:tab pos="5549900" algn="r"/>
              </a:tabLst>
            </a:lvl9pPr>
          </a:lstStyle>
          <a:p>
            <a:pPr>
              <a:lnSpc>
                <a:spcPct val="125000"/>
              </a:lnSpc>
            </a:pPr>
            <a:r>
              <a:rPr lang="en-US" sz="2100" dirty="0" smtClean="0"/>
              <a:t>Bonds </a:t>
            </a:r>
            <a:r>
              <a:rPr lang="en-US" sz="2100" dirty="0"/>
              <a:t>Payable </a:t>
            </a:r>
            <a:r>
              <a:rPr lang="en-US" sz="2100" dirty="0" smtClean="0"/>
              <a:t>	500,000</a:t>
            </a:r>
          </a:p>
          <a:p>
            <a:pPr>
              <a:lnSpc>
                <a:spcPct val="125000"/>
              </a:lnSpc>
            </a:pPr>
            <a:r>
              <a:rPr lang="en-US" sz="2100" dirty="0" smtClean="0"/>
              <a:t>	Cash 		490,000</a:t>
            </a:r>
          </a:p>
          <a:p>
            <a:pPr>
              <a:lnSpc>
                <a:spcPct val="125000"/>
              </a:lnSpc>
            </a:pPr>
            <a:r>
              <a:rPr lang="en-US" sz="2100" dirty="0" smtClean="0"/>
              <a:t>	Discount </a:t>
            </a:r>
            <a:r>
              <a:rPr lang="en-US" sz="2100" dirty="0"/>
              <a:t>on Bonds Payable </a:t>
            </a:r>
            <a:r>
              <a:rPr lang="en-US" sz="2100" dirty="0" smtClean="0"/>
              <a:t>		4,000</a:t>
            </a:r>
          </a:p>
          <a:p>
            <a:pPr>
              <a:lnSpc>
                <a:spcPct val="125000"/>
              </a:lnSpc>
            </a:pPr>
            <a:r>
              <a:rPr lang="en-US" sz="2100" dirty="0" smtClean="0"/>
              <a:t>	Gain </a:t>
            </a:r>
            <a:r>
              <a:rPr lang="en-US" sz="2100" dirty="0"/>
              <a:t>on Bond Redemption </a:t>
            </a:r>
            <a:r>
              <a:rPr lang="en-US" sz="2100" dirty="0" smtClean="0"/>
              <a:t>		6,000</a:t>
            </a:r>
            <a:endParaRPr lang="en-US" altLang="en-US" sz="2100" dirty="0"/>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26167392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 name="Isosceles Triangle 6"/>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Discuss how liabilities are reported and analyzed.</a:t>
            </a:r>
            <a:endParaRPr lang="en-US"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0" name="TextBox 9"/>
          <p:cNvSpPr txBox="1"/>
          <p:nvPr/>
        </p:nvSpPr>
        <p:spPr>
          <a:xfrm>
            <a:off x="2210626" y="426570"/>
            <a:ext cx="554182" cy="707886"/>
          </a:xfrm>
          <a:prstGeom prst="rect">
            <a:avLst/>
          </a:prstGeom>
          <a:noFill/>
        </p:spPr>
        <p:txBody>
          <a:bodyPr wrap="square" rtlCol="0">
            <a:spAutoFit/>
          </a:bodyPr>
          <a:lstStyle/>
          <a:p>
            <a:pPr algn="ctr"/>
            <a:r>
              <a:rPr lang="en-US" sz="4000" b="1" dirty="0">
                <a:solidFill>
                  <a:srgbClr val="CC0000"/>
                </a:solidFill>
                <a:latin typeface="Liberation Sans" panose="020B0604020202020204" pitchFamily="34" charset="0"/>
              </a:rPr>
              <a:t>4</a:t>
            </a:r>
            <a:endParaRPr lang="en-US" sz="4000" b="1" i="0" dirty="0">
              <a:solidFill>
                <a:srgbClr val="CC0000"/>
              </a:solidFill>
              <a:effectLst/>
              <a:latin typeface="Liberation Sans" panose="020B0604020202020204" pitchFamily="34" charset="0"/>
            </a:endParaRPr>
          </a:p>
        </p:txBody>
      </p:sp>
      <p:cxnSp>
        <p:nvCxnSpPr>
          <p:cNvPr id="11" name="Straight Connector 10"/>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60417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96" y="1524000"/>
            <a:ext cx="8307927" cy="471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2" name="Rectangle 1"/>
          <p:cNvSpPr/>
          <p:nvPr/>
        </p:nvSpPr>
        <p:spPr>
          <a:xfrm>
            <a:off x="887104" y="6279191"/>
            <a:ext cx="2819400" cy="461665"/>
          </a:xfrm>
          <a:prstGeom prst="rect">
            <a:avLst/>
          </a:prstGeom>
          <a:solidFill>
            <a:schemeClr val="accent3"/>
          </a:solidFill>
          <a:ln>
            <a:noFill/>
          </a:ln>
          <a:effectLst/>
        </p:spPr>
        <p:txBody>
          <a:bodyPr wrap="square">
            <a:spAutoFit/>
          </a:bodyPr>
          <a:lstStyle/>
          <a:p>
            <a:pPr algn="l"/>
            <a:r>
              <a:rPr lang="en-US" sz="1200" b="1" dirty="0">
                <a:latin typeface="Liberation Sans" panose="020B0604020202020204" pitchFamily="34" charset="0"/>
              </a:rPr>
              <a:t>ILLUSTRATION 10-15</a:t>
            </a:r>
          </a:p>
          <a:p>
            <a:pPr algn="l"/>
            <a:r>
              <a:rPr lang="en-US" sz="1200" dirty="0">
                <a:latin typeface="Liberation Sans" panose="020B0604020202020204" pitchFamily="34" charset="0"/>
              </a:rPr>
              <a:t>Balance sheet </a:t>
            </a:r>
            <a:r>
              <a:rPr lang="en-US" sz="1200" dirty="0" smtClean="0">
                <a:latin typeface="Liberation Sans" panose="020B0604020202020204" pitchFamily="34" charset="0"/>
              </a:rPr>
              <a:t>presentation of </a:t>
            </a:r>
            <a:r>
              <a:rPr lang="en-US" sz="1200" dirty="0">
                <a:latin typeface="Liberation Sans" panose="020B0604020202020204" pitchFamily="34" charset="0"/>
              </a:rPr>
              <a:t>liabilities</a:t>
            </a: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ANALYSIS</a:t>
            </a:r>
            <a:endParaRPr lang="en-US" altLang="en-US" sz="3200" b="1" dirty="0">
              <a:solidFill>
                <a:schemeClr val="tx2">
                  <a:lumMod val="50000"/>
                </a:schemeClr>
              </a:solidFill>
              <a:latin typeface="Liberation Sans" panose="020B0604020202020204" pitchFamily="34" charset="0"/>
            </a:endParaRPr>
          </a:p>
        </p:txBody>
      </p:sp>
      <p:pic>
        <p:nvPicPr>
          <p:cNvPr id="66356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76" y="1295400"/>
            <a:ext cx="8535124" cy="4617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2" name="Rectangle 1"/>
          <p:cNvSpPr/>
          <p:nvPr/>
        </p:nvSpPr>
        <p:spPr>
          <a:xfrm>
            <a:off x="797256" y="5947095"/>
            <a:ext cx="3380096" cy="461665"/>
          </a:xfrm>
          <a:prstGeom prst="rect">
            <a:avLst/>
          </a:prstGeom>
          <a:solidFill>
            <a:schemeClr val="accent3"/>
          </a:solidFill>
          <a:ln>
            <a:noFill/>
          </a:ln>
          <a:effectLst/>
        </p:spPr>
        <p:txBody>
          <a:bodyPr wrap="square">
            <a:spAutoFit/>
          </a:bodyPr>
          <a:lstStyle/>
          <a:p>
            <a:pPr algn="l"/>
            <a:r>
              <a:rPr lang="en-US" sz="1200" b="1" dirty="0">
                <a:latin typeface="Liberation Sans" panose="020B0604020202020204" pitchFamily="34" charset="0"/>
              </a:rPr>
              <a:t>ILLUSTRATION 10-16</a:t>
            </a:r>
          </a:p>
          <a:p>
            <a:pPr algn="l"/>
            <a:r>
              <a:rPr lang="en-US" sz="1200" dirty="0" smtClean="0">
                <a:latin typeface="Liberation Sans" panose="020B0604020202020204" pitchFamily="34" charset="0"/>
              </a:rPr>
              <a:t>Simplified </a:t>
            </a:r>
            <a:r>
              <a:rPr lang="en-US" sz="1200" dirty="0">
                <a:latin typeface="Liberation Sans" panose="020B0604020202020204" pitchFamily="34" charset="0"/>
              </a:rPr>
              <a:t>balance sheets </a:t>
            </a:r>
            <a:r>
              <a:rPr lang="en-US" sz="1200" dirty="0" smtClean="0">
                <a:latin typeface="Liberation Sans" panose="020B0604020202020204" pitchFamily="34" charset="0"/>
              </a:rPr>
              <a:t>for General </a:t>
            </a:r>
            <a:r>
              <a:rPr lang="en-US" sz="1200" dirty="0">
                <a:latin typeface="Liberation Sans" panose="020B0604020202020204" pitchFamily="34" charset="0"/>
              </a:rPr>
              <a:t>Motors</a:t>
            </a: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606243"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976968"/>
            <a:ext cx="8534400" cy="2145792"/>
          </a:xfrm>
          <a:prstGeom prst="rect">
            <a:avLst/>
          </a:pr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606237" name="Rectangle 29"/>
          <p:cNvSpPr>
            <a:spLocks noChangeArrowheads="1"/>
          </p:cNvSpPr>
          <p:nvPr/>
        </p:nvSpPr>
        <p:spPr bwMode="auto">
          <a:xfrm>
            <a:off x="609600" y="4400264"/>
            <a:ext cx="8077200" cy="126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5000"/>
              </a:lnSpc>
            </a:pPr>
            <a:r>
              <a:rPr lang="en-US" altLang="en-US" sz="2100" b="1" dirty="0">
                <a:latin typeface="Liberation Sans" panose="020B0604020202020204" pitchFamily="34" charset="0"/>
              </a:rPr>
              <a:t>Liquidity ratios </a:t>
            </a:r>
            <a:r>
              <a:rPr lang="en-US" altLang="en-US" sz="2100" dirty="0">
                <a:latin typeface="Liberation Sans" panose="020B0604020202020204" pitchFamily="34" charset="0"/>
              </a:rPr>
              <a:t>measure the short-term ability of a company to pay its maturing obligations and to meet unexpected needs for cash. </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ANALYSIS</a:t>
            </a:r>
            <a:endParaRPr lang="en-US" altLang="en-US" sz="3200" b="1" dirty="0">
              <a:solidFill>
                <a:schemeClr val="tx2">
                  <a:lumMod val="50000"/>
                </a:schemeClr>
              </a:solidFill>
              <a:latin typeface="Liberation Sans" panose="020B0604020202020204" pitchFamily="34" charset="0"/>
            </a:endParaRPr>
          </a:p>
        </p:txBody>
      </p:sp>
      <p:sp>
        <p:nvSpPr>
          <p:cNvPr id="11" name="Text Box 2"/>
          <p:cNvSpPr txBox="1">
            <a:spLocks noChangeArrowheads="1"/>
          </p:cNvSpPr>
          <p:nvPr/>
        </p:nvSpPr>
        <p:spPr bwMode="auto">
          <a:xfrm>
            <a:off x="609600" y="1295400"/>
            <a:ext cx="80772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a:lnSpc>
                <a:spcPct val="125000"/>
              </a:lnSpc>
              <a:defRPr sz="2600" b="1">
                <a:latin typeface="Liberation Sans" panose="020B0604020202020204" pitchFamily="34" charset="0"/>
              </a:defRPr>
            </a:lvl1pPr>
          </a:lstStyle>
          <a:p>
            <a:pPr>
              <a:lnSpc>
                <a:spcPct val="100000"/>
              </a:lnSpc>
            </a:pPr>
            <a:r>
              <a:rPr lang="en-US" altLang="en-US" sz="2800" dirty="0">
                <a:solidFill>
                  <a:srgbClr val="CC0000"/>
                </a:solidFill>
              </a:rPr>
              <a:t>Liquidity</a:t>
            </a:r>
          </a:p>
        </p:txBody>
      </p:sp>
      <p:sp>
        <p:nvSpPr>
          <p:cNvPr id="2" name="Rectangle 1"/>
          <p:cNvSpPr/>
          <p:nvPr/>
        </p:nvSpPr>
        <p:spPr>
          <a:xfrm>
            <a:off x="7152695" y="1447800"/>
            <a:ext cx="1762705" cy="461665"/>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10-17</a:t>
            </a:r>
          </a:p>
          <a:p>
            <a:pPr algn="l"/>
            <a:r>
              <a:rPr lang="en-US" sz="1200" dirty="0">
                <a:latin typeface="Liberation Sans" panose="020B0604020202020204" pitchFamily="34" charset="0"/>
              </a:rPr>
              <a:t>Current ratio</a:t>
            </a: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Sample image of a LegalDeeds Demand Promissory Note"/>
          <p:cNvPicPr>
            <a:picLocks noChangeAspect="1" noChangeArrowheads="1"/>
          </p:cNvPicPr>
          <p:nvPr/>
        </p:nvPicPr>
        <p:blipFill>
          <a:blip r:embed="rId2">
            <a:extLst>
              <a:ext uri="{28A0092B-C50C-407E-A947-70E740481C1C}">
                <a14:useLocalDpi xmlns:a14="http://schemas.microsoft.com/office/drawing/2010/main" val="0"/>
              </a:ext>
            </a:extLst>
          </a:blip>
          <a:srcRect t="8060" b="30479"/>
          <a:stretch>
            <a:fillRect/>
          </a:stretch>
        </p:blipFill>
        <p:spPr bwMode="auto">
          <a:xfrm>
            <a:off x="609600" y="0"/>
            <a:ext cx="77724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848396"/>
      </p:ext>
    </p:extLst>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67681" name="Rectangle 33"/>
          <p:cNvSpPr>
            <a:spLocks noChangeArrowheads="1"/>
          </p:cNvSpPr>
          <p:nvPr/>
        </p:nvSpPr>
        <p:spPr bwMode="auto">
          <a:xfrm>
            <a:off x="990600" y="5638800"/>
            <a:ext cx="7848600" cy="86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5000"/>
              </a:lnSpc>
            </a:pPr>
            <a:r>
              <a:rPr lang="en-US" altLang="en-US" sz="2100" b="1" dirty="0">
                <a:latin typeface="Liberation Sans" panose="020B0604020202020204" pitchFamily="34" charset="0"/>
              </a:rPr>
              <a:t>Solvency ratios </a:t>
            </a:r>
            <a:r>
              <a:rPr lang="en-US" altLang="en-US" sz="2100" dirty="0">
                <a:latin typeface="Liberation Sans" panose="020B0604020202020204" pitchFamily="34" charset="0"/>
              </a:rPr>
              <a:t>measure the ability of a company to survive over a long period of time.</a:t>
            </a:r>
          </a:p>
        </p:txBody>
      </p:sp>
      <p:sp>
        <p:nvSpPr>
          <p:cNvPr id="667688" name="Text Box 40"/>
          <p:cNvSpPr txBox="1">
            <a:spLocks noChangeArrowheads="1"/>
          </p:cNvSpPr>
          <p:nvPr/>
        </p:nvSpPr>
        <p:spPr bwMode="auto">
          <a:xfrm>
            <a:off x="7010400" y="2286000"/>
            <a:ext cx="16764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200" b="1" dirty="0">
                <a:solidFill>
                  <a:schemeClr val="bg1"/>
                </a:solidFill>
                <a:latin typeface="Arial" charset="0"/>
              </a:rPr>
              <a:t>Illustration 10-18</a:t>
            </a:r>
          </a:p>
        </p:txBody>
      </p:sp>
      <p:sp>
        <p:nvSpPr>
          <p:cNvPr id="9" name="Line 12"/>
          <p:cNvSpPr>
            <a:spLocks noChangeShapeType="1"/>
          </p:cNvSpPr>
          <p:nvPr/>
        </p:nvSpPr>
        <p:spPr bwMode="auto">
          <a:xfrm>
            <a:off x="304800" y="990600"/>
            <a:ext cx="83058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ANALYSIS</a:t>
            </a:r>
            <a:endParaRPr lang="en-US" altLang="en-US" sz="3200" b="1" dirty="0">
              <a:solidFill>
                <a:schemeClr val="tx2">
                  <a:lumMod val="50000"/>
                </a:schemeClr>
              </a:solidFill>
              <a:latin typeface="Liberation Sans" panose="020B0604020202020204" pitchFamily="34" charset="0"/>
            </a:endParaRPr>
          </a:p>
        </p:txBody>
      </p:sp>
      <p:sp>
        <p:nvSpPr>
          <p:cNvPr id="11" name="Text Box 2"/>
          <p:cNvSpPr txBox="1">
            <a:spLocks noChangeArrowheads="1"/>
          </p:cNvSpPr>
          <p:nvPr/>
        </p:nvSpPr>
        <p:spPr bwMode="auto">
          <a:xfrm>
            <a:off x="609600" y="1295400"/>
            <a:ext cx="31242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5000"/>
              </a:lnSpc>
              <a:defRPr sz="2600" b="1">
                <a:latin typeface="Liberation Sans" panose="020B0604020202020204" pitchFamily="34" charset="0"/>
              </a:defRPr>
            </a:lvl1pPr>
          </a:lstStyle>
          <a:p>
            <a:pPr>
              <a:lnSpc>
                <a:spcPct val="100000"/>
              </a:lnSpc>
            </a:pPr>
            <a:r>
              <a:rPr lang="en-US" altLang="en-US" sz="2800" dirty="0" smtClean="0">
                <a:solidFill>
                  <a:srgbClr val="CC0000"/>
                </a:solidFill>
              </a:rPr>
              <a:t>Solvency</a:t>
            </a:r>
            <a:endParaRPr lang="en-US" altLang="en-US" sz="2800" dirty="0">
              <a:solidFill>
                <a:srgbClr val="CC0000"/>
              </a:solidFill>
            </a:endParaRPr>
          </a:p>
        </p:txBody>
      </p:sp>
      <p:pic>
        <p:nvPicPr>
          <p:cNvPr id="66768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8534400" cy="3538821"/>
          </a:xfrm>
          <a:prstGeom prst="rect">
            <a:avLst/>
          </a:pr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667690"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096" y="636896"/>
            <a:ext cx="5082886" cy="1171691"/>
          </a:xfrm>
          <a:prstGeom prst="rect">
            <a:avLst/>
          </a:pr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
        <p:nvSpPr>
          <p:cNvPr id="2" name="Rectangle 1"/>
          <p:cNvSpPr/>
          <p:nvPr/>
        </p:nvSpPr>
        <p:spPr>
          <a:xfrm>
            <a:off x="3684896" y="283192"/>
            <a:ext cx="2237962" cy="338554"/>
          </a:xfrm>
          <a:prstGeom prst="rect">
            <a:avLst/>
          </a:prstGeom>
        </p:spPr>
        <p:txBody>
          <a:bodyPr wrap="square">
            <a:spAutoFit/>
          </a:bodyPr>
          <a:lstStyle/>
          <a:p>
            <a:pPr algn="l"/>
            <a:r>
              <a:rPr lang="en-US" sz="1600" dirty="0">
                <a:latin typeface="Liberation Sans" panose="020B0604020202020204" pitchFamily="34" charset="0"/>
              </a:rPr>
              <a:t>General </a:t>
            </a:r>
            <a:r>
              <a:rPr lang="en-US" sz="1600" dirty="0" smtClean="0">
                <a:latin typeface="Liberation Sans" panose="020B0604020202020204" pitchFamily="34" charset="0"/>
              </a:rPr>
              <a:t>Motors data</a:t>
            </a:r>
            <a:endParaRPr lang="en-US" sz="1600" dirty="0">
              <a:latin typeface="Liberation Sans"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b="1" i="0" dirty="0" smtClean="0">
                <a:solidFill>
                  <a:schemeClr val="accent3"/>
                </a:solidFill>
                <a:latin typeface="Liberation Sans" panose="020B0604020202020204" pitchFamily="34" charset="0"/>
              </a:rPr>
              <a:t>INVESTOR INSIGHT</a:t>
            </a:r>
            <a:endParaRPr lang="en-US" altLang="en-US" b="1" i="0" dirty="0">
              <a:solidFill>
                <a:schemeClr val="accent3"/>
              </a:solidFill>
              <a:latin typeface="Liberation Sans" panose="020B0604020202020204" pitchFamily="34" charset="0"/>
            </a:endParaRPr>
          </a:p>
        </p:txBody>
      </p:sp>
      <p:sp>
        <p:nvSpPr>
          <p:cNvPr id="2" name="Rectangle 1"/>
          <p:cNvSpPr/>
          <p:nvPr/>
        </p:nvSpPr>
        <p:spPr>
          <a:xfrm>
            <a:off x="457200" y="1123523"/>
            <a:ext cx="8229600" cy="4896277"/>
          </a:xfrm>
          <a:prstGeom prst="rect">
            <a:avLst/>
          </a:prstGeom>
        </p:spPr>
        <p:txBody>
          <a:bodyPr wrap="square">
            <a:spAutoFit/>
          </a:bodyPr>
          <a:lstStyle/>
          <a:p>
            <a:pPr algn="just">
              <a:lnSpc>
                <a:spcPct val="105000"/>
              </a:lnSpc>
              <a:spcBef>
                <a:spcPts val="600"/>
              </a:spcBef>
            </a:pPr>
            <a:r>
              <a:rPr lang="en-US" sz="2100" dirty="0" smtClean="0">
                <a:latin typeface="Liberation Sans" panose="020B0604020202020204" pitchFamily="34" charset="0"/>
              </a:rPr>
              <a:t>In </a:t>
            </a:r>
            <a:r>
              <a:rPr lang="en-US" sz="2100" dirty="0">
                <a:latin typeface="Liberation Sans" panose="020B0604020202020204" pitchFamily="34" charset="0"/>
              </a:rPr>
              <a:t>the wake of the </a:t>
            </a:r>
            <a:r>
              <a:rPr lang="en-US" sz="2100" dirty="0" smtClean="0">
                <a:latin typeface="Liberation Sans" panose="020B0604020202020204" pitchFamily="34" charset="0"/>
              </a:rPr>
              <a:t>financial </a:t>
            </a:r>
            <a:r>
              <a:rPr lang="en-US" sz="2100" dirty="0">
                <a:latin typeface="Liberation Sans" panose="020B0604020202020204" pitchFamily="34" charset="0"/>
              </a:rPr>
              <a:t>crisis</a:t>
            </a:r>
            <a:r>
              <a:rPr lang="en-US" sz="2100" dirty="0" smtClean="0">
                <a:latin typeface="Liberation Sans" panose="020B0604020202020204" pitchFamily="34" charset="0"/>
              </a:rPr>
              <a:t>, many financial </a:t>
            </a:r>
            <a:r>
              <a:rPr lang="en-US" sz="2100" dirty="0">
                <a:latin typeface="Liberation Sans" panose="020B0604020202020204" pitchFamily="34" charset="0"/>
              </a:rPr>
              <a:t>institutions are </a:t>
            </a:r>
            <a:r>
              <a:rPr lang="en-US" sz="2100" dirty="0" smtClean="0">
                <a:latin typeface="Liberation Sans" panose="020B0604020202020204" pitchFamily="34" charset="0"/>
              </a:rPr>
              <a:t>wary of </a:t>
            </a:r>
            <a:r>
              <a:rPr lang="en-US" sz="2100" dirty="0">
                <a:latin typeface="Liberation Sans" panose="020B0604020202020204" pitchFamily="34" charset="0"/>
              </a:rPr>
              <a:t>reporting too much debt on </a:t>
            </a:r>
            <a:r>
              <a:rPr lang="en-US" sz="2100" dirty="0" smtClean="0">
                <a:latin typeface="Liberation Sans" panose="020B0604020202020204" pitchFamily="34" charset="0"/>
              </a:rPr>
              <a:t>their financial </a:t>
            </a:r>
            <a:r>
              <a:rPr lang="en-US" sz="2100" dirty="0">
                <a:latin typeface="Liberation Sans" panose="020B0604020202020204" pitchFamily="34" charset="0"/>
              </a:rPr>
              <a:t>statements, for fear </a:t>
            </a:r>
            <a:r>
              <a:rPr lang="en-US" sz="2100" dirty="0" smtClean="0">
                <a:latin typeface="Liberation Sans" panose="020B0604020202020204" pitchFamily="34" charset="0"/>
              </a:rPr>
              <a:t>that investors </a:t>
            </a:r>
            <a:r>
              <a:rPr lang="en-US" sz="2100" dirty="0">
                <a:latin typeface="Liberation Sans" panose="020B0604020202020204" pitchFamily="34" charset="0"/>
              </a:rPr>
              <a:t>will consider them </a:t>
            </a:r>
            <a:r>
              <a:rPr lang="en-US" sz="2100" dirty="0" smtClean="0">
                <a:latin typeface="Liberation Sans" panose="020B0604020202020204" pitchFamily="34" charset="0"/>
              </a:rPr>
              <a:t>too risky</a:t>
            </a:r>
            <a:r>
              <a:rPr lang="en-US" sz="2100" dirty="0">
                <a:latin typeface="Liberation Sans" panose="020B0604020202020204" pitchFamily="34" charset="0"/>
              </a:rPr>
              <a:t>. The Securities and </a:t>
            </a:r>
            <a:r>
              <a:rPr lang="en-US" sz="2100" dirty="0" smtClean="0">
                <a:latin typeface="Liberation Sans" panose="020B0604020202020204" pitchFamily="34" charset="0"/>
              </a:rPr>
              <a:t>Exchange Commission </a:t>
            </a:r>
            <a:r>
              <a:rPr lang="en-US" sz="2100" dirty="0">
                <a:latin typeface="Liberation Sans" panose="020B0604020202020204" pitchFamily="34" charset="0"/>
              </a:rPr>
              <a:t>(SEC) is </a:t>
            </a:r>
            <a:r>
              <a:rPr lang="en-US" sz="2100" dirty="0" smtClean="0">
                <a:latin typeface="Liberation Sans" panose="020B0604020202020204" pitchFamily="34" charset="0"/>
              </a:rPr>
              <a:t>concerned that </a:t>
            </a:r>
            <a:r>
              <a:rPr lang="en-US" sz="2100" dirty="0">
                <a:latin typeface="Liberation Sans" panose="020B0604020202020204" pitchFamily="34" charset="0"/>
              </a:rPr>
              <a:t>some companies engage </a:t>
            </a:r>
            <a:r>
              <a:rPr lang="en-US" sz="2100" dirty="0" smtClean="0">
                <a:latin typeface="Liberation Sans" panose="020B0604020202020204" pitchFamily="34" charset="0"/>
              </a:rPr>
              <a:t>in “</a:t>
            </a:r>
            <a:r>
              <a:rPr lang="en-US" sz="2100" dirty="0">
                <a:latin typeface="Liberation Sans" panose="020B0604020202020204" pitchFamily="34" charset="0"/>
              </a:rPr>
              <a:t>debt masking” to make it </a:t>
            </a:r>
            <a:r>
              <a:rPr lang="en-US" sz="2100" dirty="0" smtClean="0">
                <a:latin typeface="Liberation Sans" panose="020B0604020202020204" pitchFamily="34" charset="0"/>
              </a:rPr>
              <a:t>appear that </a:t>
            </a:r>
            <a:r>
              <a:rPr lang="en-US" sz="2100" dirty="0">
                <a:latin typeface="Liberation Sans" panose="020B0604020202020204" pitchFamily="34" charset="0"/>
              </a:rPr>
              <a:t>they use less debt than </a:t>
            </a:r>
            <a:r>
              <a:rPr lang="en-US" sz="2100" dirty="0" smtClean="0">
                <a:latin typeface="Liberation Sans" panose="020B0604020202020204" pitchFamily="34" charset="0"/>
              </a:rPr>
              <a:t>they actually </a:t>
            </a:r>
            <a:r>
              <a:rPr lang="en-US" sz="2100" dirty="0">
                <a:latin typeface="Liberation Sans" panose="020B0604020202020204" pitchFamily="34" charset="0"/>
              </a:rPr>
              <a:t>do. These </a:t>
            </a:r>
            <a:r>
              <a:rPr lang="en-US" sz="2100" dirty="0" smtClean="0">
                <a:latin typeface="Liberation Sans" panose="020B0604020202020204" pitchFamily="34" charset="0"/>
              </a:rPr>
              <a:t>companies enter </a:t>
            </a:r>
            <a:r>
              <a:rPr lang="en-US" sz="2100" dirty="0">
                <a:latin typeface="Liberation Sans" panose="020B0604020202020204" pitchFamily="34" charset="0"/>
              </a:rPr>
              <a:t>into transactions at the end </a:t>
            </a:r>
            <a:r>
              <a:rPr lang="en-US" sz="2100" dirty="0" smtClean="0">
                <a:latin typeface="Liberation Sans" panose="020B0604020202020204" pitchFamily="34" charset="0"/>
              </a:rPr>
              <a:t>of the </a:t>
            </a:r>
            <a:r>
              <a:rPr lang="en-US" sz="2100" dirty="0">
                <a:latin typeface="Liberation Sans" panose="020B0604020202020204" pitchFamily="34" charset="0"/>
              </a:rPr>
              <a:t>accounting period that essentially remove debt from </a:t>
            </a:r>
            <a:r>
              <a:rPr lang="en-US" sz="2100" dirty="0" smtClean="0">
                <a:latin typeface="Liberation Sans" panose="020B0604020202020204" pitchFamily="34" charset="0"/>
              </a:rPr>
              <a:t>their books</a:t>
            </a:r>
            <a:r>
              <a:rPr lang="en-US" sz="2100" dirty="0">
                <a:latin typeface="Liberation Sans" panose="020B0604020202020204" pitchFamily="34" charset="0"/>
              </a:rPr>
              <a:t>. Shortly after the end of the period, they reverse </a:t>
            </a:r>
            <a:r>
              <a:rPr lang="en-US" sz="2100" dirty="0" smtClean="0">
                <a:latin typeface="Liberation Sans" panose="020B0604020202020204" pitchFamily="34" charset="0"/>
              </a:rPr>
              <a:t>the transaction </a:t>
            </a:r>
            <a:r>
              <a:rPr lang="en-US" sz="2100" dirty="0">
                <a:latin typeface="Liberation Sans" panose="020B0604020202020204" pitchFamily="34" charset="0"/>
              </a:rPr>
              <a:t>and the debt goes back on their books. The </a:t>
            </a:r>
            <a:r>
              <a:rPr lang="en-US" sz="2100" dirty="0" smtClean="0">
                <a:latin typeface="Liberation Sans" panose="020B0604020202020204" pitchFamily="34" charset="0"/>
              </a:rPr>
              <a:t>Wall Street </a:t>
            </a:r>
            <a:r>
              <a:rPr lang="en-US" sz="2100" dirty="0">
                <a:latin typeface="Liberation Sans" panose="020B0604020202020204" pitchFamily="34" charset="0"/>
              </a:rPr>
              <a:t>Journal reported that 18 large banks “had </a:t>
            </a:r>
            <a:r>
              <a:rPr lang="en-US" sz="2100" dirty="0" smtClean="0">
                <a:latin typeface="Liberation Sans" panose="020B0604020202020204" pitchFamily="34" charset="0"/>
              </a:rPr>
              <a:t>consistently lowered </a:t>
            </a:r>
            <a:r>
              <a:rPr lang="en-US" sz="2100" dirty="0">
                <a:latin typeface="Liberation Sans" panose="020B0604020202020204" pitchFamily="34" charset="0"/>
              </a:rPr>
              <a:t>one type of debt at the end of each of the past </a:t>
            </a:r>
            <a:r>
              <a:rPr lang="en-US" sz="2100" dirty="0" smtClean="0">
                <a:latin typeface="Liberation Sans" panose="020B0604020202020204" pitchFamily="34" charset="0"/>
              </a:rPr>
              <a:t>five quarters</a:t>
            </a:r>
            <a:r>
              <a:rPr lang="en-US" sz="2100" dirty="0">
                <a:latin typeface="Liberation Sans" panose="020B0604020202020204" pitchFamily="34" charset="0"/>
              </a:rPr>
              <a:t>, reducing it on average by 42% from quarterly peaks</a:t>
            </a:r>
            <a:r>
              <a:rPr lang="en-US" sz="2100" dirty="0" smtClean="0">
                <a:latin typeface="Liberation Sans" panose="020B0604020202020204" pitchFamily="34" charset="0"/>
              </a:rPr>
              <a:t>.” </a:t>
            </a:r>
          </a:p>
          <a:p>
            <a:pPr algn="just">
              <a:lnSpc>
                <a:spcPct val="105000"/>
              </a:lnSpc>
              <a:spcBef>
                <a:spcPts val="600"/>
              </a:spcBef>
            </a:pPr>
            <a:r>
              <a:rPr lang="en-US" sz="1900" i="1" dirty="0" smtClean="0">
                <a:latin typeface="Liberation Sans" panose="020B0604020202020204" pitchFamily="34" charset="0"/>
              </a:rPr>
              <a:t>Source</a:t>
            </a:r>
            <a:r>
              <a:rPr lang="en-US" sz="1900" i="1" dirty="0">
                <a:latin typeface="Liberation Sans" panose="020B0604020202020204" pitchFamily="34" charset="0"/>
              </a:rPr>
              <a:t>: </a:t>
            </a:r>
            <a:r>
              <a:rPr lang="en-US" sz="1900" dirty="0">
                <a:latin typeface="Liberation Sans" panose="020B0604020202020204" pitchFamily="34" charset="0"/>
              </a:rPr>
              <a:t>Tom McGinty, Kate Kelly, and Kara Scannell, “</a:t>
            </a:r>
            <a:r>
              <a:rPr lang="en-US" sz="1900" dirty="0" smtClean="0">
                <a:latin typeface="Liberation Sans" panose="020B0604020202020204" pitchFamily="34" charset="0"/>
              </a:rPr>
              <a:t>Debt ‘</a:t>
            </a:r>
            <a:r>
              <a:rPr lang="en-US" sz="1900" dirty="0">
                <a:latin typeface="Liberation Sans" panose="020B0604020202020204" pitchFamily="34" charset="0"/>
              </a:rPr>
              <a:t>Masking’ Under Fire,” </a:t>
            </a:r>
            <a:r>
              <a:rPr lang="en-US" sz="1900" i="1" dirty="0">
                <a:latin typeface="Liberation Sans" panose="020B0604020202020204" pitchFamily="34" charset="0"/>
              </a:rPr>
              <a:t>Wall Street Journal Online </a:t>
            </a:r>
            <a:r>
              <a:rPr lang="en-US" sz="1900" dirty="0">
                <a:latin typeface="Liberation Sans" panose="020B0604020202020204" pitchFamily="34" charset="0"/>
              </a:rPr>
              <a:t>(April 21, 2010).</a:t>
            </a:r>
          </a:p>
        </p:txBody>
      </p:sp>
      <p:sp>
        <p:nvSpPr>
          <p:cNvPr id="6" name="Rectangle 5"/>
          <p:cNvSpPr>
            <a:spLocks noChangeArrowheads="1"/>
          </p:cNvSpPr>
          <p:nvPr/>
        </p:nvSpPr>
        <p:spPr bwMode="auto">
          <a:xfrm>
            <a:off x="3810000" y="381000"/>
            <a:ext cx="4648200" cy="560388"/>
          </a:xfrm>
          <a:prstGeom prst="rect">
            <a:avLst/>
          </a:prstGeom>
          <a:noFill/>
          <a:ln>
            <a:noFill/>
          </a:ln>
          <a:effectLst/>
        </p:spPr>
        <p:txBody>
          <a:bodyPr lIns="90488" tIns="44450" rIns="90488" bIns="44450" anchor="ctr" anchorCtr="0"/>
          <a:lstStyle/>
          <a:p>
            <a:pPr algn="just">
              <a:lnSpc>
                <a:spcPct val="110000"/>
              </a:lnSpc>
              <a:spcBef>
                <a:spcPts val="600"/>
              </a:spcBef>
            </a:pPr>
            <a:r>
              <a:rPr lang="en-US" b="1" dirty="0" smtClean="0">
                <a:latin typeface="Liberation Sans" panose="020B0604020202020204" pitchFamily="34" charset="0"/>
              </a:rPr>
              <a:t>Debt Masking</a:t>
            </a:r>
            <a:endParaRPr lang="en-US" b="1" dirty="0">
              <a:latin typeface="Liberation Sans" panose="020B0604020202020204" pitchFamily="34" charset="0"/>
            </a:endParaRPr>
          </a:p>
        </p:txBody>
      </p:sp>
      <p:sp>
        <p:nvSpPr>
          <p:cNvPr id="7" name="Rectangle 6"/>
          <p:cNvSpPr>
            <a:spLocks noChangeArrowheads="1"/>
          </p:cNvSpPr>
          <p:nvPr/>
        </p:nvSpPr>
        <p:spPr bwMode="auto">
          <a:xfrm>
            <a:off x="457200" y="6045709"/>
            <a:ext cx="8229600" cy="50291"/>
          </a:xfrm>
          <a:prstGeom prst="rect">
            <a:avLst/>
          </a:prstGeom>
          <a:solidFill>
            <a:srgbClr val="006600"/>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extLst>
      <p:ext uri="{BB962C8B-B14F-4D97-AF65-F5344CB8AC3E}">
        <p14:creationId xmlns:p14="http://schemas.microsoft.com/office/powerpoint/2010/main" val="2108736767"/>
      </p:ext>
    </p:extLst>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65603" name="Rectangle 3"/>
          <p:cNvSpPr>
            <a:spLocks noChangeArrowheads="1"/>
          </p:cNvSpPr>
          <p:nvPr/>
        </p:nvSpPr>
        <p:spPr bwMode="auto">
          <a:xfrm>
            <a:off x="609600" y="1891352"/>
            <a:ext cx="7620000" cy="469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257300" indent="-457200" algn="l">
              <a:defRPr sz="2400">
                <a:solidFill>
                  <a:schemeClr val="tx1"/>
                </a:solidFill>
                <a:latin typeface="Times New Roman" pitchFamily="18" charset="0"/>
              </a:defRPr>
            </a:lvl3pPr>
            <a:lvl4pPr marL="1543050"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1">
              <a:lnSpc>
                <a:spcPct val="115000"/>
              </a:lnSpc>
              <a:spcBef>
                <a:spcPct val="50000"/>
              </a:spcBef>
              <a:buClr>
                <a:srgbClr val="CC0000"/>
              </a:buClr>
              <a:buSzPct val="80000"/>
              <a:buFont typeface="Wingdings" pitchFamily="2" charset="2"/>
              <a:buChar char="u"/>
            </a:pPr>
            <a:r>
              <a:rPr lang="en-US" sz="2200" dirty="0" smtClean="0">
                <a:latin typeface="Liberation Sans" panose="020B0604020202020204" pitchFamily="34" charset="0"/>
              </a:rPr>
              <a:t>Events with uncertain </a:t>
            </a:r>
            <a:r>
              <a:rPr lang="en-US" sz="2200" dirty="0">
                <a:latin typeface="Liberation Sans" panose="020B0604020202020204" pitchFamily="34" charset="0"/>
              </a:rPr>
              <a:t>outcomes that may represent potential liabilities. </a:t>
            </a:r>
            <a:endParaRPr lang="en-US" sz="2200" dirty="0" smtClean="0">
              <a:latin typeface="Liberation Sans" panose="020B0604020202020204" pitchFamily="34" charset="0"/>
            </a:endParaRPr>
          </a:p>
          <a:p>
            <a:pPr lvl="1">
              <a:lnSpc>
                <a:spcPct val="115000"/>
              </a:lnSpc>
              <a:spcBef>
                <a:spcPct val="50000"/>
              </a:spcBef>
              <a:buClr>
                <a:srgbClr val="CC0000"/>
              </a:buClr>
              <a:buSzPct val="80000"/>
              <a:buFont typeface="Wingdings" pitchFamily="2" charset="2"/>
              <a:buChar char="u"/>
            </a:pPr>
            <a:r>
              <a:rPr lang="en-US" sz="2200" dirty="0" smtClean="0">
                <a:latin typeface="Liberation Sans" panose="020B0604020202020204" pitchFamily="34" charset="0"/>
              </a:rPr>
              <a:t>A common types </a:t>
            </a:r>
            <a:r>
              <a:rPr lang="en-US" sz="2200" dirty="0">
                <a:latin typeface="Liberation Sans" panose="020B0604020202020204" pitchFamily="34" charset="0"/>
              </a:rPr>
              <a:t>of </a:t>
            </a:r>
            <a:r>
              <a:rPr lang="en-US" sz="2200" dirty="0" smtClean="0">
                <a:latin typeface="Liberation Sans" panose="020B0604020202020204" pitchFamily="34" charset="0"/>
              </a:rPr>
              <a:t>contingencies: </a:t>
            </a:r>
          </a:p>
          <a:p>
            <a:pPr marL="1379538" lvl="2">
              <a:lnSpc>
                <a:spcPct val="115000"/>
              </a:lnSpc>
              <a:spcBef>
                <a:spcPct val="50000"/>
              </a:spcBef>
              <a:buClr>
                <a:srgbClr val="CC0000"/>
              </a:buClr>
              <a:buSzPct val="80000"/>
              <a:buFont typeface="Arial" panose="020B0604020202020204" pitchFamily="34" charset="0"/>
              <a:buChar char="►"/>
            </a:pPr>
            <a:r>
              <a:rPr lang="en-US" sz="2100" dirty="0" smtClean="0">
                <a:latin typeface="Liberation Sans" panose="020B0604020202020204" pitchFamily="34" charset="0"/>
              </a:rPr>
              <a:t>Lawsuits.</a:t>
            </a:r>
          </a:p>
          <a:p>
            <a:pPr marL="1379538" lvl="2">
              <a:lnSpc>
                <a:spcPct val="115000"/>
              </a:lnSpc>
              <a:spcBef>
                <a:spcPct val="50000"/>
              </a:spcBef>
              <a:buClr>
                <a:srgbClr val="CC0000"/>
              </a:buClr>
              <a:buSzPct val="80000"/>
              <a:buFont typeface="Arial" panose="020B0604020202020204" pitchFamily="34" charset="0"/>
              <a:buChar char="►"/>
            </a:pPr>
            <a:r>
              <a:rPr lang="en-US" sz="2100" dirty="0" smtClean="0">
                <a:latin typeface="Liberation Sans" panose="020B0604020202020204" pitchFamily="34" charset="0"/>
              </a:rPr>
              <a:t>Product warranties.</a:t>
            </a:r>
          </a:p>
          <a:p>
            <a:pPr marL="1379538" lvl="2">
              <a:lnSpc>
                <a:spcPct val="115000"/>
              </a:lnSpc>
              <a:spcBef>
                <a:spcPct val="50000"/>
              </a:spcBef>
              <a:buClr>
                <a:srgbClr val="CC0000"/>
              </a:buClr>
              <a:buSzPct val="80000"/>
              <a:buFont typeface="Arial" panose="020B0604020202020204" pitchFamily="34" charset="0"/>
              <a:buChar char="►"/>
            </a:pPr>
            <a:r>
              <a:rPr lang="en-US" sz="2100" dirty="0">
                <a:latin typeface="Liberation Sans" panose="020B0604020202020204" pitchFamily="34" charset="0"/>
              </a:rPr>
              <a:t>Environmental cleanup obligations.</a:t>
            </a:r>
          </a:p>
          <a:p>
            <a:pPr lvl="1">
              <a:lnSpc>
                <a:spcPct val="115000"/>
              </a:lnSpc>
              <a:spcBef>
                <a:spcPct val="50000"/>
              </a:spcBef>
              <a:buClr>
                <a:srgbClr val="CC0000"/>
              </a:buClr>
              <a:buSzPct val="80000"/>
              <a:buFont typeface="Wingdings" pitchFamily="2" charset="2"/>
              <a:buChar char="u"/>
            </a:pPr>
            <a:r>
              <a:rPr lang="en-US" sz="2200" dirty="0">
                <a:latin typeface="Liberation Sans" panose="020B0604020202020204" pitchFamily="34" charset="0"/>
              </a:rPr>
              <a:t>Accounting rules require that companies disclose contingencies in the notes.</a:t>
            </a:r>
          </a:p>
          <a:p>
            <a:pPr lvl="1">
              <a:lnSpc>
                <a:spcPct val="115000"/>
              </a:lnSpc>
              <a:spcBef>
                <a:spcPct val="50000"/>
              </a:spcBef>
              <a:buClr>
                <a:srgbClr val="CC0000"/>
              </a:buClr>
              <a:buSzPct val="80000"/>
              <a:buFont typeface="Wingdings" pitchFamily="2" charset="2"/>
              <a:buChar char="u"/>
            </a:pPr>
            <a:endParaRPr lang="en-US" altLang="en-US" sz="2200" dirty="0">
              <a:latin typeface="Liberation Sans" panose="020B0604020202020204" pitchFamily="34" charset="0"/>
            </a:endParaRPr>
          </a:p>
        </p:txBody>
      </p:sp>
      <p:sp>
        <p:nvSpPr>
          <p:cNvPr id="7"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ANALYSIS</a:t>
            </a:r>
            <a:endParaRPr lang="en-US" altLang="en-US" sz="3200" b="1" dirty="0">
              <a:solidFill>
                <a:schemeClr val="tx2">
                  <a:lumMod val="50000"/>
                </a:schemeClr>
              </a:solidFill>
              <a:latin typeface="Liberation Sans" panose="020B0604020202020204" pitchFamily="34" charset="0"/>
            </a:endParaRPr>
          </a:p>
        </p:txBody>
      </p:sp>
      <p:sp>
        <p:nvSpPr>
          <p:cNvPr id="8" name="Text Box 2"/>
          <p:cNvSpPr txBox="1">
            <a:spLocks noChangeArrowheads="1"/>
          </p:cNvSpPr>
          <p:nvPr/>
        </p:nvSpPr>
        <p:spPr bwMode="auto">
          <a:xfrm>
            <a:off x="609600" y="1295400"/>
            <a:ext cx="31242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5000"/>
              </a:lnSpc>
              <a:defRPr sz="2600" b="1">
                <a:latin typeface="Liberation Sans" panose="020B0604020202020204" pitchFamily="34" charset="0"/>
              </a:defRPr>
            </a:lvl1pPr>
          </a:lstStyle>
          <a:p>
            <a:pPr>
              <a:lnSpc>
                <a:spcPct val="100000"/>
              </a:lnSpc>
            </a:pPr>
            <a:r>
              <a:rPr lang="en-US" altLang="en-US" sz="2800" dirty="0" smtClean="0">
                <a:solidFill>
                  <a:srgbClr val="CC0000"/>
                </a:solidFill>
              </a:rPr>
              <a:t>Contingencies</a:t>
            </a:r>
            <a:endParaRPr lang="en-US" altLang="en-US" sz="2800" dirty="0">
              <a:solidFill>
                <a:srgbClr val="CC0000"/>
              </a:solidFill>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65603" name="Rectangle 3"/>
          <p:cNvSpPr>
            <a:spLocks noChangeArrowheads="1"/>
          </p:cNvSpPr>
          <p:nvPr/>
        </p:nvSpPr>
        <p:spPr bwMode="auto">
          <a:xfrm>
            <a:off x="609600" y="1891352"/>
            <a:ext cx="7620000" cy="37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257300" indent="-457200" algn="l">
              <a:defRPr sz="2400">
                <a:solidFill>
                  <a:schemeClr val="tx1"/>
                </a:solidFill>
                <a:latin typeface="Times New Roman" pitchFamily="18" charset="0"/>
              </a:defRPr>
            </a:lvl3pPr>
            <a:lvl4pPr marL="1543050"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1">
              <a:lnSpc>
                <a:spcPct val="115000"/>
              </a:lnSpc>
              <a:spcBef>
                <a:spcPct val="50000"/>
              </a:spcBef>
              <a:buClr>
                <a:srgbClr val="CC0000"/>
              </a:buClr>
              <a:buSzPct val="80000"/>
              <a:buFont typeface="Wingdings" pitchFamily="2" charset="2"/>
              <a:buChar char="u"/>
            </a:pPr>
            <a:r>
              <a:rPr lang="en-US" sz="2200" b="1" dirty="0" smtClean="0">
                <a:solidFill>
                  <a:schemeClr val="tx2">
                    <a:lumMod val="50000"/>
                  </a:schemeClr>
                </a:solidFill>
                <a:latin typeface="Liberation Sans" panose="020B0604020202020204" pitchFamily="34" charset="0"/>
              </a:rPr>
              <a:t>Off-balance-sheet financing </a:t>
            </a:r>
            <a:r>
              <a:rPr lang="en-US" sz="2200" dirty="0">
                <a:latin typeface="Liberation Sans" panose="020B0604020202020204" pitchFamily="34" charset="0"/>
              </a:rPr>
              <a:t>is an intentional effort </a:t>
            </a:r>
            <a:r>
              <a:rPr lang="en-US" sz="2200" dirty="0" smtClean="0">
                <a:latin typeface="Liberation Sans" panose="020B0604020202020204" pitchFamily="34" charset="0"/>
              </a:rPr>
              <a:t>by a </a:t>
            </a:r>
            <a:r>
              <a:rPr lang="en-US" sz="2200" dirty="0">
                <a:latin typeface="Liberation Sans" panose="020B0604020202020204" pitchFamily="34" charset="0"/>
              </a:rPr>
              <a:t>company to structure its </a:t>
            </a:r>
            <a:r>
              <a:rPr lang="en-US" sz="2200" dirty="0" smtClean="0">
                <a:latin typeface="Liberation Sans" panose="020B0604020202020204" pitchFamily="34" charset="0"/>
              </a:rPr>
              <a:t>financing </a:t>
            </a:r>
            <a:r>
              <a:rPr lang="en-US" sz="2200" dirty="0">
                <a:latin typeface="Liberation Sans" panose="020B0604020202020204" pitchFamily="34" charset="0"/>
              </a:rPr>
              <a:t>arrangements so as to avoid showing </a:t>
            </a:r>
            <a:r>
              <a:rPr lang="en-US" sz="2200" dirty="0" smtClean="0">
                <a:latin typeface="Liberation Sans" panose="020B0604020202020204" pitchFamily="34" charset="0"/>
              </a:rPr>
              <a:t>liabilities on </a:t>
            </a:r>
            <a:r>
              <a:rPr lang="en-US" sz="2200" dirty="0">
                <a:latin typeface="Liberation Sans" panose="020B0604020202020204" pitchFamily="34" charset="0"/>
              </a:rPr>
              <a:t>its balance </a:t>
            </a:r>
            <a:r>
              <a:rPr lang="en-US" sz="2200" dirty="0" smtClean="0">
                <a:latin typeface="Liberation Sans" panose="020B0604020202020204" pitchFamily="34" charset="0"/>
              </a:rPr>
              <a:t>sheet.</a:t>
            </a:r>
          </a:p>
          <a:p>
            <a:pPr lvl="1">
              <a:lnSpc>
                <a:spcPct val="115000"/>
              </a:lnSpc>
              <a:spcBef>
                <a:spcPct val="50000"/>
              </a:spcBef>
              <a:buClr>
                <a:srgbClr val="CC0000"/>
              </a:buClr>
              <a:buSzPct val="80000"/>
              <a:buFont typeface="Wingdings" pitchFamily="2" charset="2"/>
              <a:buChar char="u"/>
            </a:pPr>
            <a:r>
              <a:rPr lang="en-US" sz="2200" dirty="0" smtClean="0">
                <a:latin typeface="Liberation Sans" panose="020B0604020202020204" pitchFamily="34" charset="0"/>
              </a:rPr>
              <a:t>One </a:t>
            </a:r>
            <a:r>
              <a:rPr lang="en-US" sz="2200" dirty="0">
                <a:latin typeface="Liberation Sans" panose="020B0604020202020204" pitchFamily="34" charset="0"/>
              </a:rPr>
              <a:t>common type of off-balance-sheet </a:t>
            </a:r>
            <a:r>
              <a:rPr lang="en-US" sz="2200" dirty="0" smtClean="0">
                <a:latin typeface="Liberation Sans" panose="020B0604020202020204" pitchFamily="34" charset="0"/>
              </a:rPr>
              <a:t>financing </a:t>
            </a:r>
            <a:r>
              <a:rPr lang="en-US" sz="2200" dirty="0">
                <a:latin typeface="Liberation Sans" panose="020B0604020202020204" pitchFamily="34" charset="0"/>
              </a:rPr>
              <a:t>results from leasing. </a:t>
            </a:r>
            <a:endParaRPr lang="en-US" sz="2200" dirty="0" smtClean="0">
              <a:latin typeface="Liberation Sans" panose="020B0604020202020204" pitchFamily="34" charset="0"/>
            </a:endParaRPr>
          </a:p>
          <a:p>
            <a:pPr lvl="2">
              <a:lnSpc>
                <a:spcPct val="115000"/>
              </a:lnSpc>
              <a:spcBef>
                <a:spcPct val="50000"/>
              </a:spcBef>
              <a:buClr>
                <a:srgbClr val="CC0000"/>
              </a:buClr>
              <a:buSzPct val="80000"/>
              <a:buFont typeface="Arial" panose="020B0604020202020204" pitchFamily="34" charset="0"/>
              <a:buChar char="►"/>
            </a:pPr>
            <a:r>
              <a:rPr lang="en-US" sz="2100" b="1" dirty="0">
                <a:solidFill>
                  <a:schemeClr val="tx2">
                    <a:lumMod val="50000"/>
                  </a:schemeClr>
                </a:solidFill>
                <a:latin typeface="Liberation Sans" panose="020B0604020202020204" pitchFamily="34" charset="0"/>
              </a:rPr>
              <a:t>Operating</a:t>
            </a:r>
            <a:r>
              <a:rPr lang="en-US" sz="2100" dirty="0" smtClean="0">
                <a:latin typeface="Liberation Sans" panose="020B0604020202020204" pitchFamily="34" charset="0"/>
              </a:rPr>
              <a:t> </a:t>
            </a:r>
            <a:r>
              <a:rPr lang="en-US" sz="2100" b="1" dirty="0">
                <a:solidFill>
                  <a:schemeClr val="tx2">
                    <a:lumMod val="50000"/>
                  </a:schemeClr>
                </a:solidFill>
                <a:latin typeface="Liberation Sans" panose="020B0604020202020204" pitchFamily="34" charset="0"/>
              </a:rPr>
              <a:t>lease</a:t>
            </a:r>
            <a:r>
              <a:rPr lang="en-US" sz="2100" dirty="0" smtClean="0">
                <a:latin typeface="Liberation Sans" panose="020B0604020202020204" pitchFamily="34" charset="0"/>
              </a:rPr>
              <a:t>. </a:t>
            </a:r>
          </a:p>
          <a:p>
            <a:pPr lvl="1">
              <a:lnSpc>
                <a:spcPct val="115000"/>
              </a:lnSpc>
              <a:spcBef>
                <a:spcPct val="50000"/>
              </a:spcBef>
              <a:buClr>
                <a:srgbClr val="CC0000"/>
              </a:buClr>
              <a:buSzPct val="80000"/>
              <a:buFont typeface="Wingdings" pitchFamily="2" charset="2"/>
              <a:buChar char="u"/>
            </a:pPr>
            <a:r>
              <a:rPr lang="en-US" sz="2200" b="1" dirty="0">
                <a:solidFill>
                  <a:schemeClr val="tx2">
                    <a:lumMod val="50000"/>
                  </a:schemeClr>
                </a:solidFill>
                <a:latin typeface="Liberation Sans" panose="020B0604020202020204" pitchFamily="34" charset="0"/>
              </a:rPr>
              <a:t>Capital</a:t>
            </a:r>
            <a:r>
              <a:rPr lang="en-US" sz="2200" dirty="0" smtClean="0">
                <a:latin typeface="Liberation Sans" panose="020B0604020202020204" pitchFamily="34" charset="0"/>
              </a:rPr>
              <a:t> </a:t>
            </a:r>
            <a:r>
              <a:rPr lang="en-US" sz="2200" b="1" dirty="0">
                <a:solidFill>
                  <a:schemeClr val="tx2">
                    <a:lumMod val="50000"/>
                  </a:schemeClr>
                </a:solidFill>
                <a:latin typeface="Liberation Sans" panose="020B0604020202020204" pitchFamily="34" charset="0"/>
              </a:rPr>
              <a:t>leases</a:t>
            </a:r>
            <a:r>
              <a:rPr lang="en-US" sz="2200" dirty="0" smtClean="0">
                <a:latin typeface="Liberation Sans" panose="020B0604020202020204" pitchFamily="34" charset="0"/>
              </a:rPr>
              <a:t> </a:t>
            </a:r>
            <a:r>
              <a:rPr lang="en-US" sz="2200" dirty="0">
                <a:latin typeface="Liberation Sans" panose="020B0604020202020204" pitchFamily="34" charset="0"/>
              </a:rPr>
              <a:t>are treated like a </a:t>
            </a:r>
            <a:r>
              <a:rPr lang="en-US" sz="2200" dirty="0" smtClean="0">
                <a:latin typeface="Liberation Sans" panose="020B0604020202020204" pitchFamily="34" charset="0"/>
              </a:rPr>
              <a:t>debt-financed </a:t>
            </a:r>
            <a:r>
              <a:rPr lang="en-US" sz="2200" dirty="0">
                <a:latin typeface="Liberation Sans" panose="020B0604020202020204" pitchFamily="34" charset="0"/>
              </a:rPr>
              <a:t>purchase—increasing both assets </a:t>
            </a:r>
            <a:r>
              <a:rPr lang="en-US" sz="2200" dirty="0" smtClean="0">
                <a:latin typeface="Liberation Sans" panose="020B0604020202020204" pitchFamily="34" charset="0"/>
              </a:rPr>
              <a:t>and liabilities.</a:t>
            </a:r>
            <a:endParaRPr lang="en-US" altLang="en-US" sz="2200" dirty="0">
              <a:latin typeface="Liberation Sans" panose="020B0604020202020204" pitchFamily="34" charset="0"/>
            </a:endParaRPr>
          </a:p>
        </p:txBody>
      </p:sp>
      <p:sp>
        <p:nvSpPr>
          <p:cNvPr id="7"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ANALYSIS</a:t>
            </a:r>
            <a:endParaRPr lang="en-US" altLang="en-US" sz="3200" b="1" dirty="0">
              <a:solidFill>
                <a:schemeClr val="tx2">
                  <a:lumMod val="50000"/>
                </a:schemeClr>
              </a:solidFill>
              <a:latin typeface="Liberation Sans" panose="020B0604020202020204" pitchFamily="34" charset="0"/>
            </a:endParaRPr>
          </a:p>
        </p:txBody>
      </p:sp>
      <p:sp>
        <p:nvSpPr>
          <p:cNvPr id="8" name="Text Box 2"/>
          <p:cNvSpPr txBox="1">
            <a:spLocks noChangeArrowheads="1"/>
          </p:cNvSpPr>
          <p:nvPr/>
        </p:nvSpPr>
        <p:spPr bwMode="auto">
          <a:xfrm>
            <a:off x="609600" y="1295400"/>
            <a:ext cx="31242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5000"/>
              </a:lnSpc>
              <a:defRPr sz="2600" b="1">
                <a:latin typeface="Liberation Sans" panose="020B0604020202020204" pitchFamily="34" charset="0"/>
              </a:defRPr>
            </a:lvl1pPr>
          </a:lstStyle>
          <a:p>
            <a:pPr>
              <a:lnSpc>
                <a:spcPct val="100000"/>
              </a:lnSpc>
            </a:pPr>
            <a:r>
              <a:rPr lang="en-US" altLang="en-US" sz="2800" dirty="0" smtClean="0">
                <a:solidFill>
                  <a:srgbClr val="CC0000"/>
                </a:solidFill>
              </a:rPr>
              <a:t>Leasing</a:t>
            </a:r>
            <a:endParaRPr lang="en-US" altLang="en-US" sz="2800" dirty="0">
              <a:solidFill>
                <a:srgbClr val="CC0000"/>
              </a:solidFill>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extLst>
      <p:ext uri="{BB962C8B-B14F-4D97-AF65-F5344CB8AC3E}">
        <p14:creationId xmlns:p14="http://schemas.microsoft.com/office/powerpoint/2010/main" val="2826330807"/>
      </p:ext>
    </p:extLst>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b="1" i="0" dirty="0" smtClean="0">
                <a:solidFill>
                  <a:schemeClr val="accent3"/>
                </a:solidFill>
                <a:latin typeface="Liberation Sans" panose="020B0604020202020204" pitchFamily="34" charset="0"/>
              </a:rPr>
              <a:t>INVESTOR INSIGHT</a:t>
            </a:r>
            <a:endParaRPr lang="en-US" altLang="en-US" b="1" i="0" dirty="0">
              <a:solidFill>
                <a:schemeClr val="accent3"/>
              </a:solidFill>
              <a:latin typeface="Liberation Sans" panose="020B0604020202020204" pitchFamily="34" charset="0"/>
            </a:endParaRPr>
          </a:p>
        </p:txBody>
      </p:sp>
      <p:sp>
        <p:nvSpPr>
          <p:cNvPr id="2" name="Rectangle 1"/>
          <p:cNvSpPr/>
          <p:nvPr/>
        </p:nvSpPr>
        <p:spPr>
          <a:xfrm>
            <a:off x="457200" y="1123523"/>
            <a:ext cx="8229600" cy="5093574"/>
          </a:xfrm>
          <a:prstGeom prst="rect">
            <a:avLst/>
          </a:prstGeom>
        </p:spPr>
        <p:txBody>
          <a:bodyPr wrap="square">
            <a:spAutoFit/>
          </a:bodyPr>
          <a:lstStyle/>
          <a:p>
            <a:pPr algn="just">
              <a:lnSpc>
                <a:spcPct val="105000"/>
              </a:lnSpc>
              <a:spcBef>
                <a:spcPts val="600"/>
              </a:spcBef>
            </a:pPr>
            <a:r>
              <a:rPr lang="en-US" sz="1800" dirty="0" smtClean="0">
                <a:latin typeface="Liberation Sans" panose="020B0604020202020204" pitchFamily="34" charset="0"/>
              </a:rPr>
              <a:t>In </a:t>
            </a:r>
            <a:r>
              <a:rPr lang="en-US" sz="1800" dirty="0">
                <a:latin typeface="Liberation Sans" panose="020B0604020202020204" pitchFamily="34" charset="0"/>
              </a:rPr>
              <a:t>many corporate loans and </a:t>
            </a:r>
            <a:r>
              <a:rPr lang="en-US" sz="1800" dirty="0" smtClean="0">
                <a:latin typeface="Liberation Sans" panose="020B0604020202020204" pitchFamily="34" charset="0"/>
              </a:rPr>
              <a:t>bond issuances</a:t>
            </a:r>
            <a:r>
              <a:rPr lang="en-US" sz="1800" dirty="0">
                <a:latin typeface="Liberation Sans" panose="020B0604020202020204" pitchFamily="34" charset="0"/>
              </a:rPr>
              <a:t>, the lending </a:t>
            </a:r>
            <a:r>
              <a:rPr lang="en-US" sz="1800" dirty="0" smtClean="0">
                <a:latin typeface="Liberation Sans" panose="020B0604020202020204" pitchFamily="34" charset="0"/>
              </a:rPr>
              <a:t>agreement specifies </a:t>
            </a:r>
            <a:r>
              <a:rPr lang="en-US" sz="1800" b="1" dirty="0">
                <a:latin typeface="Liberation Sans" panose="020B0604020202020204" pitchFamily="34" charset="0"/>
              </a:rPr>
              <a:t>debt covenants</a:t>
            </a:r>
            <a:r>
              <a:rPr lang="en-US" sz="1800" dirty="0">
                <a:latin typeface="Liberation Sans" panose="020B0604020202020204" pitchFamily="34" charset="0"/>
              </a:rPr>
              <a:t>. These </a:t>
            </a:r>
            <a:r>
              <a:rPr lang="en-US" sz="1800" dirty="0" smtClean="0">
                <a:latin typeface="Liberation Sans" panose="020B0604020202020204" pitchFamily="34" charset="0"/>
              </a:rPr>
              <a:t>covenants typically </a:t>
            </a:r>
            <a:r>
              <a:rPr lang="en-US" sz="1800" dirty="0">
                <a:latin typeface="Liberation Sans" panose="020B0604020202020204" pitchFamily="34" charset="0"/>
              </a:rPr>
              <a:t>are </a:t>
            </a:r>
            <a:r>
              <a:rPr lang="en-US" sz="1800" dirty="0" smtClean="0">
                <a:latin typeface="Liberation Sans" panose="020B0604020202020204" pitchFamily="34" charset="0"/>
              </a:rPr>
              <a:t>specific financial measures</a:t>
            </a:r>
            <a:r>
              <a:rPr lang="en-US" sz="1800" dirty="0">
                <a:latin typeface="Liberation Sans" panose="020B0604020202020204" pitchFamily="34" charset="0"/>
              </a:rPr>
              <a:t>, such as minimum levels </a:t>
            </a:r>
            <a:r>
              <a:rPr lang="en-US" sz="1800" dirty="0" smtClean="0">
                <a:latin typeface="Liberation Sans" panose="020B0604020202020204" pitchFamily="34" charset="0"/>
              </a:rPr>
              <a:t>of retained </a:t>
            </a:r>
            <a:r>
              <a:rPr lang="en-US" sz="1800" dirty="0">
                <a:latin typeface="Liberation Sans" panose="020B0604020202020204" pitchFamily="34" charset="0"/>
              </a:rPr>
              <a:t>earnings, cash </a:t>
            </a:r>
            <a:r>
              <a:rPr lang="en-US" sz="1800" dirty="0" smtClean="0">
                <a:latin typeface="Liberation Sans" panose="020B0604020202020204" pitchFamily="34" charset="0"/>
              </a:rPr>
              <a:t>flows</a:t>
            </a:r>
            <a:r>
              <a:rPr lang="en-US" sz="1800" dirty="0">
                <a:latin typeface="Liberation Sans" panose="020B0604020202020204" pitchFamily="34" charset="0"/>
              </a:rPr>
              <a:t>, </a:t>
            </a:r>
            <a:r>
              <a:rPr lang="en-US" sz="1800" dirty="0" smtClean="0">
                <a:latin typeface="Liberation Sans" panose="020B0604020202020204" pitchFamily="34" charset="0"/>
              </a:rPr>
              <a:t>times interest </a:t>
            </a:r>
            <a:r>
              <a:rPr lang="en-US" sz="1800" dirty="0">
                <a:latin typeface="Liberation Sans" panose="020B0604020202020204" pitchFamily="34" charset="0"/>
              </a:rPr>
              <a:t>earned, or other </a:t>
            </a:r>
            <a:r>
              <a:rPr lang="en-US" sz="1800" dirty="0" smtClean="0">
                <a:latin typeface="Liberation Sans" panose="020B0604020202020204" pitchFamily="34" charset="0"/>
              </a:rPr>
              <a:t>measures that </a:t>
            </a:r>
            <a:r>
              <a:rPr lang="en-US" sz="1800" dirty="0">
                <a:latin typeface="Liberation Sans" panose="020B0604020202020204" pitchFamily="34" charset="0"/>
              </a:rPr>
              <a:t>a company must maintain </a:t>
            </a:r>
            <a:r>
              <a:rPr lang="en-US" sz="1800" dirty="0" smtClean="0">
                <a:latin typeface="Liberation Sans" panose="020B0604020202020204" pitchFamily="34" charset="0"/>
              </a:rPr>
              <a:t>during the </a:t>
            </a:r>
            <a:r>
              <a:rPr lang="en-US" sz="1800" dirty="0">
                <a:latin typeface="Liberation Sans" panose="020B0604020202020204" pitchFamily="34" charset="0"/>
              </a:rPr>
              <a:t>life of the loan. If the </a:t>
            </a:r>
            <a:r>
              <a:rPr lang="en-US" sz="1800" dirty="0" smtClean="0">
                <a:latin typeface="Liberation Sans" panose="020B0604020202020204" pitchFamily="34" charset="0"/>
              </a:rPr>
              <a:t>company violates </a:t>
            </a:r>
            <a:r>
              <a:rPr lang="en-US" sz="1800" dirty="0">
                <a:latin typeface="Liberation Sans" panose="020B0604020202020204" pitchFamily="34" charset="0"/>
              </a:rPr>
              <a:t>a covenant, it is </a:t>
            </a:r>
            <a:r>
              <a:rPr lang="en-US" sz="1800" dirty="0" smtClean="0">
                <a:latin typeface="Liberation Sans" panose="020B0604020202020204" pitchFamily="34" charset="0"/>
              </a:rPr>
              <a:t>considered to </a:t>
            </a:r>
            <a:r>
              <a:rPr lang="en-US" sz="1800" dirty="0">
                <a:latin typeface="Liberation Sans" panose="020B0604020202020204" pitchFamily="34" charset="0"/>
              </a:rPr>
              <a:t>have violated the loan </a:t>
            </a:r>
            <a:r>
              <a:rPr lang="en-US" sz="1800" dirty="0" smtClean="0">
                <a:latin typeface="Liberation Sans" panose="020B0604020202020204" pitchFamily="34" charset="0"/>
              </a:rPr>
              <a:t>agreement. The </a:t>
            </a:r>
            <a:r>
              <a:rPr lang="en-US" sz="1800" dirty="0">
                <a:latin typeface="Liberation Sans" panose="020B0604020202020204" pitchFamily="34" charset="0"/>
              </a:rPr>
              <a:t>creditors can then demand immediate repayment, or </a:t>
            </a:r>
            <a:r>
              <a:rPr lang="en-US" sz="1800" dirty="0" smtClean="0">
                <a:latin typeface="Liberation Sans" panose="020B0604020202020204" pitchFamily="34" charset="0"/>
              </a:rPr>
              <a:t>they can </a:t>
            </a:r>
            <a:r>
              <a:rPr lang="en-US" sz="1800" dirty="0">
                <a:latin typeface="Liberation Sans" panose="020B0604020202020204" pitchFamily="34" charset="0"/>
              </a:rPr>
              <a:t>renegotiate the loan’s terms. Covenants protect lenders </a:t>
            </a:r>
            <a:r>
              <a:rPr lang="en-US" sz="1800" dirty="0" smtClean="0">
                <a:latin typeface="Liberation Sans" panose="020B0604020202020204" pitchFamily="34" charset="0"/>
              </a:rPr>
              <a:t>because they </a:t>
            </a:r>
            <a:r>
              <a:rPr lang="en-US" sz="1800" dirty="0">
                <a:latin typeface="Liberation Sans" panose="020B0604020202020204" pitchFamily="34" charset="0"/>
              </a:rPr>
              <a:t>enable lenders to step in and try to get their </a:t>
            </a:r>
            <a:r>
              <a:rPr lang="en-US" sz="1800" dirty="0" smtClean="0">
                <a:latin typeface="Liberation Sans" panose="020B0604020202020204" pitchFamily="34" charset="0"/>
              </a:rPr>
              <a:t>money back </a:t>
            </a:r>
            <a:r>
              <a:rPr lang="en-US" sz="1800" dirty="0">
                <a:latin typeface="Liberation Sans" panose="020B0604020202020204" pitchFamily="34" charset="0"/>
              </a:rPr>
              <a:t>before the borrower gets too deep into </a:t>
            </a:r>
            <a:r>
              <a:rPr lang="en-US" sz="1800" dirty="0" smtClean="0">
                <a:latin typeface="Liberation Sans" panose="020B0604020202020204" pitchFamily="34" charset="0"/>
              </a:rPr>
              <a:t>trouble. During </a:t>
            </a:r>
            <a:r>
              <a:rPr lang="en-US" sz="1800" dirty="0">
                <a:latin typeface="Liberation Sans" panose="020B0604020202020204" pitchFamily="34" charset="0"/>
              </a:rPr>
              <a:t>the 1990s, most traditional loans </a:t>
            </a:r>
            <a:r>
              <a:rPr lang="en-US" sz="1800" dirty="0" smtClean="0">
                <a:latin typeface="Liberation Sans" panose="020B0604020202020204" pitchFamily="34" charset="0"/>
              </a:rPr>
              <a:t>specified between three </a:t>
            </a:r>
            <a:r>
              <a:rPr lang="en-US" sz="1800" dirty="0">
                <a:latin typeface="Liberation Sans" panose="020B0604020202020204" pitchFamily="34" charset="0"/>
              </a:rPr>
              <a:t>to six covenants or “triggers.” In subsequent years</a:t>
            </a:r>
            <a:r>
              <a:rPr lang="en-US" sz="1800" dirty="0" smtClean="0">
                <a:latin typeface="Liberation Sans" panose="020B0604020202020204" pitchFamily="34" charset="0"/>
              </a:rPr>
              <a:t>, however</a:t>
            </a:r>
            <a:r>
              <a:rPr lang="en-US" sz="1800" dirty="0">
                <a:latin typeface="Liberation Sans" panose="020B0604020202020204" pitchFamily="34" charset="0"/>
              </a:rPr>
              <a:t>, when there was lots of cash available, lenders </a:t>
            </a:r>
            <a:r>
              <a:rPr lang="en-US" sz="1800" dirty="0" smtClean="0">
                <a:latin typeface="Liberation Sans" panose="020B0604020202020204" pitchFamily="34" charset="0"/>
              </a:rPr>
              <a:t>began reducing </a:t>
            </a:r>
            <a:r>
              <a:rPr lang="en-US" sz="1800" dirty="0">
                <a:latin typeface="Liberation Sans" panose="020B0604020202020204" pitchFamily="34" charset="0"/>
              </a:rPr>
              <a:t>or completely eliminating covenants from </a:t>
            </a:r>
            <a:r>
              <a:rPr lang="en-US" sz="1800" dirty="0" smtClean="0">
                <a:latin typeface="Liberation Sans" panose="020B0604020202020204" pitchFamily="34" charset="0"/>
              </a:rPr>
              <a:t>loan agreements </a:t>
            </a:r>
            <a:r>
              <a:rPr lang="en-US" sz="1800" dirty="0">
                <a:latin typeface="Liberation Sans" panose="020B0604020202020204" pitchFamily="34" charset="0"/>
              </a:rPr>
              <a:t>in order to be more competitive with other lenders</a:t>
            </a:r>
            <a:r>
              <a:rPr lang="en-US" sz="1800" dirty="0" smtClean="0">
                <a:latin typeface="Liberation Sans" panose="020B0604020202020204" pitchFamily="34" charset="0"/>
              </a:rPr>
              <a:t>. Then</a:t>
            </a:r>
            <a:r>
              <a:rPr lang="en-US" sz="1800" dirty="0">
                <a:latin typeface="Liberation Sans" panose="020B0604020202020204" pitchFamily="34" charset="0"/>
              </a:rPr>
              <a:t>, when the economy declined, these lenders lost </a:t>
            </a:r>
            <a:r>
              <a:rPr lang="en-US" sz="1800" dirty="0" smtClean="0">
                <a:latin typeface="Liberation Sans" panose="020B0604020202020204" pitchFamily="34" charset="0"/>
              </a:rPr>
              <a:t>big money </a:t>
            </a:r>
            <a:r>
              <a:rPr lang="en-US" sz="1800" dirty="0">
                <a:latin typeface="Liberation Sans" panose="020B0604020202020204" pitchFamily="34" charset="0"/>
              </a:rPr>
              <a:t>when companies defaulted</a:t>
            </a:r>
            <a:r>
              <a:rPr lang="en-US" sz="1800" dirty="0" smtClean="0">
                <a:latin typeface="Liberation Sans" panose="020B0604020202020204" pitchFamily="34" charset="0"/>
              </a:rPr>
              <a:t>. </a:t>
            </a:r>
          </a:p>
          <a:p>
            <a:pPr algn="just">
              <a:lnSpc>
                <a:spcPct val="105000"/>
              </a:lnSpc>
              <a:spcBef>
                <a:spcPts val="600"/>
              </a:spcBef>
            </a:pPr>
            <a:r>
              <a:rPr lang="en-US" sz="1600" i="1" dirty="0" smtClean="0">
                <a:latin typeface="Liberation Sans" panose="020B0604020202020204" pitchFamily="34" charset="0"/>
              </a:rPr>
              <a:t>Sources</a:t>
            </a:r>
            <a:r>
              <a:rPr lang="en-US" sz="1600" i="1" dirty="0">
                <a:latin typeface="Liberation Sans" panose="020B0604020202020204" pitchFamily="34" charset="0"/>
              </a:rPr>
              <a:t>: </a:t>
            </a:r>
            <a:r>
              <a:rPr lang="en-US" sz="1600" dirty="0">
                <a:latin typeface="Liberation Sans" panose="020B0604020202020204" pitchFamily="34" charset="0"/>
              </a:rPr>
              <a:t>Cynthia Koons, “Risky Business: Growth of ‘Covenant-Lite</a:t>
            </a:r>
            <a:r>
              <a:rPr lang="en-US" sz="1600" dirty="0" smtClean="0">
                <a:latin typeface="Liberation Sans" panose="020B0604020202020204" pitchFamily="34" charset="0"/>
              </a:rPr>
              <a:t>’ Debt</a:t>
            </a:r>
            <a:r>
              <a:rPr lang="en-US" sz="1600" dirty="0">
                <a:latin typeface="Liberation Sans" panose="020B0604020202020204" pitchFamily="34" charset="0"/>
              </a:rPr>
              <a:t>,” </a:t>
            </a:r>
            <a:r>
              <a:rPr lang="en-US" sz="1600" i="1" dirty="0">
                <a:latin typeface="Liberation Sans" panose="020B0604020202020204" pitchFamily="34" charset="0"/>
              </a:rPr>
              <a:t>Wall Street Journal </a:t>
            </a:r>
            <a:r>
              <a:rPr lang="en-US" sz="1600" dirty="0">
                <a:latin typeface="Liberation Sans" panose="020B0604020202020204" pitchFamily="34" charset="0"/>
              </a:rPr>
              <a:t>(June 18, 2007), p. C2; and Katy Burne</a:t>
            </a:r>
            <a:r>
              <a:rPr lang="en-US" sz="1600" dirty="0" smtClean="0">
                <a:latin typeface="Liberation Sans" panose="020B0604020202020204" pitchFamily="34" charset="0"/>
              </a:rPr>
              <a:t>, “</a:t>
            </a:r>
            <a:r>
              <a:rPr lang="en-US" sz="1600" dirty="0">
                <a:latin typeface="Liberation Sans" panose="020B0604020202020204" pitchFamily="34" charset="0"/>
              </a:rPr>
              <a:t>More Loans Come with Few Strings Attached,” </a:t>
            </a:r>
            <a:r>
              <a:rPr lang="en-US" sz="1600" i="1" dirty="0">
                <a:latin typeface="Liberation Sans" panose="020B0604020202020204" pitchFamily="34" charset="0"/>
              </a:rPr>
              <a:t>Wall Street </a:t>
            </a:r>
            <a:r>
              <a:rPr lang="en-US" sz="1600" i="1" dirty="0" smtClean="0">
                <a:latin typeface="Liberation Sans" panose="020B0604020202020204" pitchFamily="34" charset="0"/>
              </a:rPr>
              <a:t>Journal </a:t>
            </a:r>
            <a:r>
              <a:rPr lang="en-US" sz="1600" dirty="0" smtClean="0">
                <a:latin typeface="Liberation Sans" panose="020B0604020202020204" pitchFamily="34" charset="0"/>
              </a:rPr>
              <a:t>(</a:t>
            </a:r>
            <a:r>
              <a:rPr lang="en-US" sz="1600" dirty="0">
                <a:latin typeface="Liberation Sans" panose="020B0604020202020204" pitchFamily="34" charset="0"/>
              </a:rPr>
              <a:t>June 12, 2014).</a:t>
            </a:r>
          </a:p>
        </p:txBody>
      </p:sp>
      <p:sp>
        <p:nvSpPr>
          <p:cNvPr id="6" name="Rectangle 5"/>
          <p:cNvSpPr>
            <a:spLocks noChangeArrowheads="1"/>
          </p:cNvSpPr>
          <p:nvPr/>
        </p:nvSpPr>
        <p:spPr bwMode="auto">
          <a:xfrm>
            <a:off x="3810000" y="381000"/>
            <a:ext cx="4648200" cy="560388"/>
          </a:xfrm>
          <a:prstGeom prst="rect">
            <a:avLst/>
          </a:prstGeom>
          <a:noFill/>
          <a:ln>
            <a:noFill/>
          </a:ln>
          <a:effectLst/>
        </p:spPr>
        <p:txBody>
          <a:bodyPr lIns="90488" tIns="44450" rIns="90488" bIns="44450" anchor="ctr" anchorCtr="0"/>
          <a:lstStyle/>
          <a:p>
            <a:pPr algn="just">
              <a:lnSpc>
                <a:spcPct val="110000"/>
              </a:lnSpc>
              <a:spcBef>
                <a:spcPts val="600"/>
              </a:spcBef>
            </a:pPr>
            <a:r>
              <a:rPr lang="en-US" b="1" dirty="0" smtClean="0">
                <a:latin typeface="Liberation Sans" panose="020B0604020202020204" pitchFamily="34" charset="0"/>
              </a:rPr>
              <a:t>“Covenant-Lite” Debt</a:t>
            </a:r>
            <a:endParaRPr lang="en-US" b="1" dirty="0">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
        <p:nvSpPr>
          <p:cNvPr id="7" name="Rectangle 6"/>
          <p:cNvSpPr>
            <a:spLocks noChangeArrowheads="1"/>
          </p:cNvSpPr>
          <p:nvPr/>
        </p:nvSpPr>
        <p:spPr bwMode="auto">
          <a:xfrm>
            <a:off x="457200" y="6185848"/>
            <a:ext cx="8229600" cy="50291"/>
          </a:xfrm>
          <a:prstGeom prst="rect">
            <a:avLst/>
          </a:prstGeom>
          <a:solidFill>
            <a:srgbClr val="006600"/>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Tree>
    <p:extLst>
      <p:ext uri="{BB962C8B-B14F-4D97-AF65-F5344CB8AC3E}">
        <p14:creationId xmlns:p14="http://schemas.microsoft.com/office/powerpoint/2010/main" val="1304992796"/>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54539"/>
            <a:ext cx="8300112" cy="410573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20000"/>
              </a:lnSpc>
              <a:spcBef>
                <a:spcPts val="0"/>
              </a:spcBef>
            </a:pPr>
            <a:r>
              <a:rPr lang="en-US" sz="1900" dirty="0" smtClean="0">
                <a:solidFill>
                  <a:schemeClr val="bg2"/>
                </a:solidFill>
                <a:latin typeface="Liberation Sans" panose="020B0604020202020204" pitchFamily="34" charset="0"/>
              </a:rPr>
              <a:t>Trout </a:t>
            </a:r>
            <a:r>
              <a:rPr lang="en-US" sz="1900" dirty="0">
                <a:solidFill>
                  <a:schemeClr val="bg2"/>
                </a:solidFill>
                <a:latin typeface="Liberation Sans" panose="020B0604020202020204" pitchFamily="34" charset="0"/>
              </a:rPr>
              <a:t>Company provides you with the following balance sheet information as of </a:t>
            </a:r>
            <a:r>
              <a:rPr lang="en-US" sz="1900" dirty="0" smtClean="0">
                <a:solidFill>
                  <a:schemeClr val="bg2"/>
                </a:solidFill>
                <a:latin typeface="Liberation Sans" panose="020B0604020202020204" pitchFamily="34" charset="0"/>
              </a:rPr>
              <a:t>December31</a:t>
            </a:r>
            <a:r>
              <a:rPr lang="en-US" sz="1900" dirty="0">
                <a:solidFill>
                  <a:schemeClr val="bg2"/>
                </a:solidFill>
                <a:latin typeface="Liberation Sans" panose="020B0604020202020204" pitchFamily="34" charset="0"/>
              </a:rPr>
              <a:t>, 2017</a:t>
            </a:r>
            <a:r>
              <a:rPr lang="en-US" sz="1900" dirty="0" smtClean="0">
                <a:solidFill>
                  <a:schemeClr val="bg2"/>
                </a:solidFill>
                <a:latin typeface="Liberation Sans" panose="020B0604020202020204" pitchFamily="34" charset="0"/>
              </a:rPr>
              <a:t>. </a:t>
            </a:r>
          </a:p>
          <a:p>
            <a:pPr algn="l">
              <a:lnSpc>
                <a:spcPct val="120000"/>
              </a:lnSpc>
              <a:spcBef>
                <a:spcPts val="0"/>
              </a:spcBef>
              <a:tabLst>
                <a:tab pos="3998913" algn="r"/>
                <a:tab pos="4340225" algn="l"/>
                <a:tab pos="7942263" algn="r"/>
              </a:tabLst>
            </a:pPr>
            <a:r>
              <a:rPr lang="fr-FR" sz="1900" dirty="0" smtClean="0">
                <a:solidFill>
                  <a:schemeClr val="bg2"/>
                </a:solidFill>
                <a:latin typeface="Liberation Sans" panose="020B0604020202020204" pitchFamily="34" charset="0"/>
              </a:rPr>
              <a:t>Current </a:t>
            </a:r>
            <a:r>
              <a:rPr lang="fr-FR" sz="1900" dirty="0">
                <a:solidFill>
                  <a:schemeClr val="bg2"/>
                </a:solidFill>
                <a:latin typeface="Liberation Sans" panose="020B0604020202020204" pitchFamily="34" charset="0"/>
              </a:rPr>
              <a:t>assets </a:t>
            </a:r>
            <a:r>
              <a:rPr lang="fr-FR" sz="1900" dirty="0" smtClean="0">
                <a:solidFill>
                  <a:schemeClr val="bg2"/>
                </a:solidFill>
                <a:latin typeface="Liberation Sans" panose="020B0604020202020204" pitchFamily="34" charset="0"/>
              </a:rPr>
              <a:t>	$</a:t>
            </a:r>
            <a:r>
              <a:rPr lang="fr-FR" sz="1900" dirty="0">
                <a:solidFill>
                  <a:schemeClr val="bg2"/>
                </a:solidFill>
                <a:latin typeface="Liberation Sans" panose="020B0604020202020204" pitchFamily="34" charset="0"/>
              </a:rPr>
              <a:t>10,500 </a:t>
            </a:r>
            <a:r>
              <a:rPr lang="fr-FR" sz="1900" dirty="0" smtClean="0">
                <a:solidFill>
                  <a:schemeClr val="bg2"/>
                </a:solidFill>
                <a:latin typeface="Liberation Sans" panose="020B0604020202020204" pitchFamily="34" charset="0"/>
              </a:rPr>
              <a:t>	Current </a:t>
            </a:r>
            <a:r>
              <a:rPr lang="fr-FR" sz="1900" dirty="0">
                <a:solidFill>
                  <a:schemeClr val="bg2"/>
                </a:solidFill>
                <a:latin typeface="Liberation Sans" panose="020B0604020202020204" pitchFamily="34" charset="0"/>
              </a:rPr>
              <a:t>liabilities </a:t>
            </a:r>
            <a:r>
              <a:rPr lang="fr-FR" sz="1900" dirty="0" smtClean="0">
                <a:solidFill>
                  <a:schemeClr val="bg2"/>
                </a:solidFill>
                <a:latin typeface="Liberation Sans" panose="020B0604020202020204" pitchFamily="34" charset="0"/>
              </a:rPr>
              <a:t>	$ 8,000</a:t>
            </a:r>
          </a:p>
          <a:p>
            <a:pPr algn="l">
              <a:lnSpc>
                <a:spcPct val="120000"/>
              </a:lnSpc>
              <a:spcBef>
                <a:spcPts val="0"/>
              </a:spcBef>
              <a:tabLst>
                <a:tab pos="3998913" algn="r"/>
                <a:tab pos="4340225" algn="l"/>
                <a:tab pos="7942263" algn="r"/>
              </a:tabLst>
            </a:pPr>
            <a:r>
              <a:rPr lang="en-US" sz="1900" dirty="0" smtClean="0">
                <a:solidFill>
                  <a:schemeClr val="bg2"/>
                </a:solidFill>
                <a:latin typeface="Liberation Sans" panose="020B0604020202020204" pitchFamily="34" charset="0"/>
              </a:rPr>
              <a:t>Long-term </a:t>
            </a:r>
            <a:r>
              <a:rPr lang="en-US" sz="1900" dirty="0">
                <a:solidFill>
                  <a:schemeClr val="bg2"/>
                </a:solidFill>
                <a:latin typeface="Liberation Sans" panose="020B0604020202020204" pitchFamily="34" charset="0"/>
              </a:rPr>
              <a:t>assets </a:t>
            </a:r>
            <a:r>
              <a:rPr lang="en-US" sz="1900" dirty="0" smtClean="0">
                <a:solidFill>
                  <a:schemeClr val="bg2"/>
                </a:solidFill>
                <a:latin typeface="Liberation Sans" panose="020B0604020202020204" pitchFamily="34" charset="0"/>
              </a:rPr>
              <a:t>	24,200 	Long-term </a:t>
            </a:r>
            <a:r>
              <a:rPr lang="en-US" sz="1900" dirty="0">
                <a:solidFill>
                  <a:schemeClr val="bg2"/>
                </a:solidFill>
                <a:latin typeface="Liberation Sans" panose="020B0604020202020204" pitchFamily="34" charset="0"/>
              </a:rPr>
              <a:t>liabilities </a:t>
            </a:r>
            <a:r>
              <a:rPr lang="en-US" sz="1900" dirty="0" smtClean="0">
                <a:solidFill>
                  <a:schemeClr val="bg2"/>
                </a:solidFill>
                <a:latin typeface="Liberation Sans" panose="020B0604020202020204" pitchFamily="34" charset="0"/>
              </a:rPr>
              <a:t>	16,000</a:t>
            </a:r>
          </a:p>
          <a:p>
            <a:pPr algn="l">
              <a:lnSpc>
                <a:spcPct val="120000"/>
              </a:lnSpc>
              <a:spcBef>
                <a:spcPts val="0"/>
              </a:spcBef>
              <a:tabLst>
                <a:tab pos="3998913" algn="r"/>
                <a:tab pos="4340225" algn="l"/>
                <a:tab pos="7942263" algn="r"/>
              </a:tabLst>
            </a:pPr>
            <a:r>
              <a:rPr lang="en-US" sz="1900" dirty="0" smtClean="0">
                <a:solidFill>
                  <a:schemeClr val="bg2"/>
                </a:solidFill>
                <a:latin typeface="Liberation Sans" panose="020B0604020202020204" pitchFamily="34" charset="0"/>
              </a:rPr>
              <a:t>Total </a:t>
            </a:r>
            <a:r>
              <a:rPr lang="en-US" sz="1900" dirty="0">
                <a:solidFill>
                  <a:schemeClr val="bg2"/>
                </a:solidFill>
                <a:latin typeface="Liberation Sans" panose="020B0604020202020204" pitchFamily="34" charset="0"/>
              </a:rPr>
              <a:t>assets </a:t>
            </a:r>
            <a:r>
              <a:rPr lang="en-US" sz="1900" dirty="0" smtClean="0">
                <a:solidFill>
                  <a:schemeClr val="bg2"/>
                </a:solidFill>
                <a:latin typeface="Liberation Sans" panose="020B0604020202020204" pitchFamily="34" charset="0"/>
              </a:rPr>
              <a:t>	$</a:t>
            </a:r>
            <a:r>
              <a:rPr lang="en-US" sz="1900" dirty="0">
                <a:solidFill>
                  <a:schemeClr val="bg2"/>
                </a:solidFill>
                <a:latin typeface="Liberation Sans" panose="020B0604020202020204" pitchFamily="34" charset="0"/>
              </a:rPr>
              <a:t>34,700 </a:t>
            </a:r>
            <a:r>
              <a:rPr lang="en-US" sz="1900" dirty="0" smtClean="0">
                <a:solidFill>
                  <a:schemeClr val="bg2"/>
                </a:solidFill>
                <a:latin typeface="Liberation Sans" panose="020B0604020202020204" pitchFamily="34" charset="0"/>
              </a:rPr>
              <a:t>	Stockholders</a:t>
            </a:r>
            <a:r>
              <a:rPr lang="en-US" sz="1900" dirty="0">
                <a:solidFill>
                  <a:schemeClr val="bg2"/>
                </a:solidFill>
                <a:latin typeface="Liberation Sans" panose="020B0604020202020204" pitchFamily="34" charset="0"/>
              </a:rPr>
              <a:t>’ equity </a:t>
            </a:r>
            <a:r>
              <a:rPr lang="en-US" sz="1900" dirty="0" smtClean="0">
                <a:solidFill>
                  <a:schemeClr val="bg2"/>
                </a:solidFill>
                <a:latin typeface="Liberation Sans" panose="020B0604020202020204" pitchFamily="34" charset="0"/>
              </a:rPr>
              <a:t>	10,700</a:t>
            </a:r>
          </a:p>
          <a:p>
            <a:pPr algn="l">
              <a:lnSpc>
                <a:spcPct val="120000"/>
              </a:lnSpc>
              <a:spcBef>
                <a:spcPts val="0"/>
              </a:spcBef>
              <a:tabLst>
                <a:tab pos="3998913" algn="r"/>
                <a:tab pos="4340225" algn="l"/>
                <a:tab pos="7942263" algn="r"/>
              </a:tabLst>
            </a:pPr>
            <a:r>
              <a:rPr lang="en-US" sz="1900" dirty="0" smtClean="0">
                <a:solidFill>
                  <a:schemeClr val="bg2"/>
                </a:solidFill>
                <a:latin typeface="Liberation Sans" panose="020B0604020202020204" pitchFamily="34" charset="0"/>
              </a:rPr>
              <a:t>		Total </a:t>
            </a:r>
            <a:r>
              <a:rPr lang="en-US" sz="1900" dirty="0">
                <a:solidFill>
                  <a:schemeClr val="bg2"/>
                </a:solidFill>
                <a:latin typeface="Liberation Sans" panose="020B0604020202020204" pitchFamily="34" charset="0"/>
              </a:rPr>
              <a:t>liabilities </a:t>
            </a:r>
            <a:r>
              <a:rPr lang="en-US" sz="1900" dirty="0" smtClean="0">
                <a:solidFill>
                  <a:schemeClr val="bg2"/>
                </a:solidFill>
                <a:latin typeface="Liberation Sans" panose="020B0604020202020204" pitchFamily="34" charset="0"/>
              </a:rPr>
              <a:t>and			   stockholders</a:t>
            </a:r>
            <a:r>
              <a:rPr lang="en-US" sz="1900" dirty="0">
                <a:solidFill>
                  <a:schemeClr val="bg2"/>
                </a:solidFill>
                <a:latin typeface="Liberation Sans" panose="020B0604020202020204" pitchFamily="34" charset="0"/>
              </a:rPr>
              <a:t>’ </a:t>
            </a:r>
            <a:r>
              <a:rPr lang="en-US" sz="1900" dirty="0" smtClean="0">
                <a:solidFill>
                  <a:schemeClr val="bg2"/>
                </a:solidFill>
                <a:latin typeface="Liberation Sans" panose="020B0604020202020204" pitchFamily="34" charset="0"/>
              </a:rPr>
              <a:t>equity	$</a:t>
            </a:r>
            <a:r>
              <a:rPr lang="en-US" sz="1900" dirty="0">
                <a:solidFill>
                  <a:schemeClr val="bg2"/>
                </a:solidFill>
                <a:latin typeface="Liberation Sans" panose="020B0604020202020204" pitchFamily="34" charset="0"/>
              </a:rPr>
              <a:t>34,700</a:t>
            </a:r>
          </a:p>
          <a:p>
            <a:pPr algn="l">
              <a:lnSpc>
                <a:spcPct val="120000"/>
              </a:lnSpc>
              <a:spcBef>
                <a:spcPts val="600"/>
              </a:spcBef>
            </a:pPr>
            <a:r>
              <a:rPr lang="en-US" sz="1900" dirty="0" smtClean="0">
                <a:solidFill>
                  <a:schemeClr val="bg2"/>
                </a:solidFill>
                <a:latin typeface="Liberation Sans" panose="020B0604020202020204" pitchFamily="34" charset="0"/>
              </a:rPr>
              <a:t>In </a:t>
            </a:r>
            <a:r>
              <a:rPr lang="en-US" sz="1900" dirty="0">
                <a:solidFill>
                  <a:schemeClr val="bg2"/>
                </a:solidFill>
                <a:latin typeface="Liberation Sans" panose="020B0604020202020204" pitchFamily="34" charset="0"/>
              </a:rPr>
              <a:t>addition, Trout reported net income for 2017 of $14,000, income tax expense of $2,800</a:t>
            </a:r>
            <a:r>
              <a:rPr lang="en-US" sz="1900" dirty="0" smtClean="0">
                <a:solidFill>
                  <a:schemeClr val="bg2"/>
                </a:solidFill>
                <a:latin typeface="Liberation Sans" panose="020B0604020202020204" pitchFamily="34" charset="0"/>
              </a:rPr>
              <a:t>, and </a:t>
            </a:r>
            <a:r>
              <a:rPr lang="en-US" sz="1900" dirty="0">
                <a:solidFill>
                  <a:schemeClr val="bg2"/>
                </a:solidFill>
                <a:latin typeface="Liberation Sans" panose="020B0604020202020204" pitchFamily="34" charset="0"/>
              </a:rPr>
              <a:t>interest expense of $</a:t>
            </a:r>
            <a:r>
              <a:rPr lang="en-US" sz="1900" dirty="0" smtClean="0">
                <a:solidFill>
                  <a:schemeClr val="bg2"/>
                </a:solidFill>
                <a:latin typeface="Liberation Sans" panose="020B0604020202020204" pitchFamily="34" charset="0"/>
              </a:rPr>
              <a:t>900.</a:t>
            </a:r>
          </a:p>
          <a:p>
            <a:pPr algn="l">
              <a:lnSpc>
                <a:spcPct val="120000"/>
              </a:lnSpc>
              <a:spcBef>
                <a:spcPts val="600"/>
              </a:spcBef>
            </a:pPr>
            <a:r>
              <a:rPr lang="en-US" sz="1900" b="1" dirty="0" smtClean="0">
                <a:solidFill>
                  <a:schemeClr val="tx2">
                    <a:lumMod val="50000"/>
                  </a:schemeClr>
                </a:solidFill>
                <a:latin typeface="Liberation Sans" panose="020B0604020202020204" pitchFamily="34" charset="0"/>
              </a:rPr>
              <a:t>INSTRUCTIONS</a:t>
            </a:r>
          </a:p>
          <a:p>
            <a:pPr marL="463550" indent="-463550" algn="l">
              <a:lnSpc>
                <a:spcPct val="120000"/>
              </a:lnSpc>
              <a:spcBef>
                <a:spcPts val="0"/>
              </a:spcBef>
              <a:tabLst>
                <a:tab pos="1943100" algn="l"/>
              </a:tabLst>
            </a:pPr>
            <a:r>
              <a:rPr lang="en-US" sz="1900" dirty="0" smtClean="0">
                <a:solidFill>
                  <a:schemeClr val="bg2"/>
                </a:solidFill>
                <a:latin typeface="Liberation Sans" panose="020B0604020202020204" pitchFamily="34" charset="0"/>
              </a:rPr>
              <a:t>(a</a:t>
            </a:r>
            <a:r>
              <a:rPr lang="en-US" sz="1900" dirty="0">
                <a:solidFill>
                  <a:schemeClr val="bg2"/>
                </a:solidFill>
                <a:latin typeface="Liberation Sans" panose="020B0604020202020204" pitchFamily="34" charset="0"/>
              </a:rPr>
              <a:t>) </a:t>
            </a:r>
            <a:r>
              <a:rPr lang="en-US" sz="1900" dirty="0" smtClean="0">
                <a:solidFill>
                  <a:schemeClr val="bg2"/>
                </a:solidFill>
                <a:latin typeface="Liberation Sans" panose="020B0604020202020204" pitchFamily="34" charset="0"/>
              </a:rPr>
              <a:t>	Compute </a:t>
            </a:r>
            <a:r>
              <a:rPr lang="en-US" sz="1900" dirty="0">
                <a:solidFill>
                  <a:schemeClr val="bg2"/>
                </a:solidFill>
                <a:latin typeface="Liberation Sans" panose="020B0604020202020204" pitchFamily="34" charset="0"/>
              </a:rPr>
              <a:t>the current ratio and working capital for Trout for 2017</a:t>
            </a:r>
            <a:r>
              <a:rPr lang="en-US" sz="1900" dirty="0" smtClean="0">
                <a:solidFill>
                  <a:schemeClr val="bg2"/>
                </a:solidFill>
                <a:latin typeface="Liberation Sans" panose="020B0604020202020204" pitchFamily="34" charset="0"/>
              </a:rPr>
              <a:t>.</a:t>
            </a:r>
            <a:endParaRPr lang="en-US" sz="1900" dirty="0">
              <a:solidFill>
                <a:schemeClr val="bg2"/>
              </a:solidFill>
              <a:latin typeface="Liberation Sans" panose="020B0604020202020204" pitchFamily="34" charset="0"/>
            </a:endParaRP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Analyzing Liabilities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343016"/>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4</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4" name="Rectangle 3"/>
          <p:cNvSpPr/>
          <p:nvPr/>
        </p:nvSpPr>
        <p:spPr>
          <a:xfrm>
            <a:off x="1363640" y="5410200"/>
            <a:ext cx="5875360" cy="871008"/>
          </a:xfrm>
          <a:prstGeom prst="rect">
            <a:avLst/>
          </a:prstGeom>
        </p:spPr>
        <p:txBody>
          <a:bodyPr wrap="square">
            <a:spAutoFit/>
          </a:bodyPr>
          <a:lstStyle/>
          <a:p>
            <a:pPr algn="l">
              <a:lnSpc>
                <a:spcPct val="120000"/>
              </a:lnSpc>
              <a:spcBef>
                <a:spcPts val="600"/>
              </a:spcBef>
            </a:pPr>
            <a:r>
              <a:rPr lang="en-US" sz="1900" b="1" dirty="0">
                <a:solidFill>
                  <a:schemeClr val="bg2"/>
                </a:solidFill>
                <a:latin typeface="Liberation Sans" panose="020B0604020202020204" pitchFamily="34" charset="0"/>
              </a:rPr>
              <a:t>Current ratio is </a:t>
            </a:r>
            <a:r>
              <a:rPr lang="en-US" sz="1900" b="1" dirty="0">
                <a:solidFill>
                  <a:srgbClr val="CC0000"/>
                </a:solidFill>
                <a:latin typeface="Liberation Sans" panose="020B0604020202020204" pitchFamily="34" charset="0"/>
              </a:rPr>
              <a:t>1.31:1</a:t>
            </a:r>
            <a:r>
              <a:rPr lang="en-US" sz="1900" b="1" dirty="0">
                <a:solidFill>
                  <a:schemeClr val="bg2"/>
                </a:solidFill>
                <a:latin typeface="Liberation Sans" panose="020B0604020202020204" pitchFamily="34" charset="0"/>
              </a:rPr>
              <a:t> ($</a:t>
            </a:r>
            <a:r>
              <a:rPr lang="en-US" sz="1900" b="1" dirty="0" smtClean="0">
                <a:solidFill>
                  <a:schemeClr val="bg2"/>
                </a:solidFill>
                <a:latin typeface="Liberation Sans" panose="020B0604020202020204" pitchFamily="34" charset="0"/>
              </a:rPr>
              <a:t>10,500 ÷ $</a:t>
            </a:r>
            <a:r>
              <a:rPr lang="en-US" sz="1900" b="1" dirty="0">
                <a:solidFill>
                  <a:schemeClr val="bg2"/>
                </a:solidFill>
                <a:latin typeface="Liberation Sans" panose="020B0604020202020204" pitchFamily="34" charset="0"/>
              </a:rPr>
              <a:t>8,000). </a:t>
            </a:r>
            <a:endParaRPr lang="en-US" sz="1900" b="1" dirty="0" smtClean="0">
              <a:solidFill>
                <a:schemeClr val="bg2"/>
              </a:solidFill>
              <a:latin typeface="Liberation Sans" panose="020B0604020202020204" pitchFamily="34" charset="0"/>
            </a:endParaRPr>
          </a:p>
          <a:p>
            <a:pPr algn="l">
              <a:lnSpc>
                <a:spcPct val="120000"/>
              </a:lnSpc>
              <a:spcBef>
                <a:spcPts val="600"/>
              </a:spcBef>
            </a:pPr>
            <a:r>
              <a:rPr lang="en-US" sz="1900" b="1" dirty="0" smtClean="0">
                <a:solidFill>
                  <a:schemeClr val="bg2"/>
                </a:solidFill>
                <a:latin typeface="Liberation Sans" panose="020B0604020202020204" pitchFamily="34" charset="0"/>
              </a:rPr>
              <a:t>Working </a:t>
            </a:r>
            <a:r>
              <a:rPr lang="en-US" sz="1900" b="1" dirty="0">
                <a:solidFill>
                  <a:schemeClr val="bg2"/>
                </a:solidFill>
                <a:latin typeface="Liberation Sans" panose="020B0604020202020204" pitchFamily="34" charset="0"/>
              </a:rPr>
              <a:t>capital is </a:t>
            </a:r>
            <a:r>
              <a:rPr lang="en-US" sz="1900" b="1" dirty="0">
                <a:solidFill>
                  <a:srgbClr val="CC0000"/>
                </a:solidFill>
                <a:latin typeface="Liberation Sans" panose="020B0604020202020204" pitchFamily="34" charset="0"/>
              </a:rPr>
              <a:t>$2,500 </a:t>
            </a:r>
            <a:r>
              <a:rPr lang="en-US" sz="1900" b="1" dirty="0">
                <a:solidFill>
                  <a:schemeClr val="bg2"/>
                </a:solidFill>
                <a:latin typeface="Liberation Sans" panose="020B0604020202020204" pitchFamily="34" charset="0"/>
              </a:rPr>
              <a:t>($10,500 − $8,000).</a:t>
            </a: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cxnSp>
        <p:nvCxnSpPr>
          <p:cNvPr id="22" name="Straight Connector 21"/>
          <p:cNvCxnSpPr/>
          <p:nvPr/>
        </p:nvCxnSpPr>
        <p:spPr bwMode="auto">
          <a:xfrm flipH="1">
            <a:off x="3393744" y="2789144"/>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H="1">
            <a:off x="3393744" y="3170144"/>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3393744" y="3219048"/>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7356144" y="3142848"/>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H="1">
            <a:off x="7356144" y="3864592"/>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H="1">
            <a:off x="7356144" y="3913496"/>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5454813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57079"/>
            <a:ext cx="8300112" cy="445660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20000"/>
              </a:lnSpc>
              <a:spcBef>
                <a:spcPts val="0"/>
              </a:spcBef>
            </a:pPr>
            <a:r>
              <a:rPr lang="en-US" sz="1900" dirty="0" smtClean="0">
                <a:solidFill>
                  <a:schemeClr val="bg2"/>
                </a:solidFill>
                <a:latin typeface="Liberation Sans" panose="020B0604020202020204" pitchFamily="34" charset="0"/>
              </a:rPr>
              <a:t>Trout </a:t>
            </a:r>
            <a:r>
              <a:rPr lang="en-US" sz="1900" dirty="0">
                <a:solidFill>
                  <a:schemeClr val="bg2"/>
                </a:solidFill>
                <a:latin typeface="Liberation Sans" panose="020B0604020202020204" pitchFamily="34" charset="0"/>
              </a:rPr>
              <a:t>Company provides you with the following balance sheet information as of </a:t>
            </a:r>
            <a:r>
              <a:rPr lang="en-US" sz="1900" dirty="0" smtClean="0">
                <a:solidFill>
                  <a:schemeClr val="bg2"/>
                </a:solidFill>
                <a:latin typeface="Liberation Sans" panose="020B0604020202020204" pitchFamily="34" charset="0"/>
              </a:rPr>
              <a:t>December31</a:t>
            </a:r>
            <a:r>
              <a:rPr lang="en-US" sz="1900" dirty="0">
                <a:solidFill>
                  <a:schemeClr val="bg2"/>
                </a:solidFill>
                <a:latin typeface="Liberation Sans" panose="020B0604020202020204" pitchFamily="34" charset="0"/>
              </a:rPr>
              <a:t>, 2017</a:t>
            </a:r>
            <a:r>
              <a:rPr lang="en-US" sz="1900" dirty="0" smtClean="0">
                <a:solidFill>
                  <a:schemeClr val="bg2"/>
                </a:solidFill>
                <a:latin typeface="Liberation Sans" panose="020B0604020202020204" pitchFamily="34" charset="0"/>
              </a:rPr>
              <a:t>. </a:t>
            </a:r>
          </a:p>
          <a:p>
            <a:pPr algn="l">
              <a:lnSpc>
                <a:spcPct val="120000"/>
              </a:lnSpc>
              <a:spcBef>
                <a:spcPts val="0"/>
              </a:spcBef>
              <a:tabLst>
                <a:tab pos="3998913" algn="r"/>
                <a:tab pos="4340225" algn="l"/>
                <a:tab pos="7942263" algn="r"/>
              </a:tabLst>
            </a:pPr>
            <a:r>
              <a:rPr lang="fr-FR" sz="1900" dirty="0" smtClean="0">
                <a:solidFill>
                  <a:schemeClr val="bg2"/>
                </a:solidFill>
                <a:latin typeface="Liberation Sans" panose="020B0604020202020204" pitchFamily="34" charset="0"/>
              </a:rPr>
              <a:t>Current </a:t>
            </a:r>
            <a:r>
              <a:rPr lang="fr-FR" sz="1900" dirty="0">
                <a:solidFill>
                  <a:schemeClr val="bg2"/>
                </a:solidFill>
                <a:latin typeface="Liberation Sans" panose="020B0604020202020204" pitchFamily="34" charset="0"/>
              </a:rPr>
              <a:t>assets </a:t>
            </a:r>
            <a:r>
              <a:rPr lang="fr-FR" sz="1900" dirty="0" smtClean="0">
                <a:solidFill>
                  <a:schemeClr val="bg2"/>
                </a:solidFill>
                <a:latin typeface="Liberation Sans" panose="020B0604020202020204" pitchFamily="34" charset="0"/>
              </a:rPr>
              <a:t>	$</a:t>
            </a:r>
            <a:r>
              <a:rPr lang="fr-FR" sz="1900" dirty="0">
                <a:solidFill>
                  <a:schemeClr val="bg2"/>
                </a:solidFill>
                <a:latin typeface="Liberation Sans" panose="020B0604020202020204" pitchFamily="34" charset="0"/>
              </a:rPr>
              <a:t>10,500 </a:t>
            </a:r>
            <a:r>
              <a:rPr lang="fr-FR" sz="1900" dirty="0" smtClean="0">
                <a:solidFill>
                  <a:schemeClr val="bg2"/>
                </a:solidFill>
                <a:latin typeface="Liberation Sans" panose="020B0604020202020204" pitchFamily="34" charset="0"/>
              </a:rPr>
              <a:t>	Current </a:t>
            </a:r>
            <a:r>
              <a:rPr lang="fr-FR" sz="1900" dirty="0">
                <a:solidFill>
                  <a:schemeClr val="bg2"/>
                </a:solidFill>
                <a:latin typeface="Liberation Sans" panose="020B0604020202020204" pitchFamily="34" charset="0"/>
              </a:rPr>
              <a:t>liabilities </a:t>
            </a:r>
            <a:r>
              <a:rPr lang="fr-FR" sz="1900" dirty="0" smtClean="0">
                <a:solidFill>
                  <a:schemeClr val="bg2"/>
                </a:solidFill>
                <a:latin typeface="Liberation Sans" panose="020B0604020202020204" pitchFamily="34" charset="0"/>
              </a:rPr>
              <a:t>	$ 8,000</a:t>
            </a:r>
          </a:p>
          <a:p>
            <a:pPr algn="l">
              <a:lnSpc>
                <a:spcPct val="120000"/>
              </a:lnSpc>
              <a:spcBef>
                <a:spcPts val="0"/>
              </a:spcBef>
              <a:tabLst>
                <a:tab pos="3998913" algn="r"/>
                <a:tab pos="4340225" algn="l"/>
                <a:tab pos="7942263" algn="r"/>
              </a:tabLst>
            </a:pPr>
            <a:r>
              <a:rPr lang="en-US" sz="1900" dirty="0" smtClean="0">
                <a:solidFill>
                  <a:schemeClr val="bg2"/>
                </a:solidFill>
                <a:latin typeface="Liberation Sans" panose="020B0604020202020204" pitchFamily="34" charset="0"/>
              </a:rPr>
              <a:t>Long-term </a:t>
            </a:r>
            <a:r>
              <a:rPr lang="en-US" sz="1900" dirty="0">
                <a:solidFill>
                  <a:schemeClr val="bg2"/>
                </a:solidFill>
                <a:latin typeface="Liberation Sans" panose="020B0604020202020204" pitchFamily="34" charset="0"/>
              </a:rPr>
              <a:t>assets </a:t>
            </a:r>
            <a:r>
              <a:rPr lang="en-US" sz="1900" dirty="0" smtClean="0">
                <a:solidFill>
                  <a:schemeClr val="bg2"/>
                </a:solidFill>
                <a:latin typeface="Liberation Sans" panose="020B0604020202020204" pitchFamily="34" charset="0"/>
              </a:rPr>
              <a:t>	24,200 	Long-term </a:t>
            </a:r>
            <a:r>
              <a:rPr lang="en-US" sz="1900" dirty="0">
                <a:solidFill>
                  <a:schemeClr val="bg2"/>
                </a:solidFill>
                <a:latin typeface="Liberation Sans" panose="020B0604020202020204" pitchFamily="34" charset="0"/>
              </a:rPr>
              <a:t>liabilities </a:t>
            </a:r>
            <a:r>
              <a:rPr lang="en-US" sz="1900" dirty="0" smtClean="0">
                <a:solidFill>
                  <a:schemeClr val="bg2"/>
                </a:solidFill>
                <a:latin typeface="Liberation Sans" panose="020B0604020202020204" pitchFamily="34" charset="0"/>
              </a:rPr>
              <a:t>	16,000</a:t>
            </a:r>
          </a:p>
          <a:p>
            <a:pPr algn="l">
              <a:lnSpc>
                <a:spcPct val="120000"/>
              </a:lnSpc>
              <a:spcBef>
                <a:spcPts val="0"/>
              </a:spcBef>
              <a:tabLst>
                <a:tab pos="3998913" algn="r"/>
                <a:tab pos="4340225" algn="l"/>
                <a:tab pos="7942263" algn="r"/>
              </a:tabLst>
            </a:pPr>
            <a:r>
              <a:rPr lang="en-US" sz="1900" dirty="0" smtClean="0">
                <a:solidFill>
                  <a:schemeClr val="bg2"/>
                </a:solidFill>
                <a:latin typeface="Liberation Sans" panose="020B0604020202020204" pitchFamily="34" charset="0"/>
              </a:rPr>
              <a:t>Total </a:t>
            </a:r>
            <a:r>
              <a:rPr lang="en-US" sz="1900" dirty="0">
                <a:solidFill>
                  <a:schemeClr val="bg2"/>
                </a:solidFill>
                <a:latin typeface="Liberation Sans" panose="020B0604020202020204" pitchFamily="34" charset="0"/>
              </a:rPr>
              <a:t>assets </a:t>
            </a:r>
            <a:r>
              <a:rPr lang="en-US" sz="1900" dirty="0" smtClean="0">
                <a:solidFill>
                  <a:schemeClr val="bg2"/>
                </a:solidFill>
                <a:latin typeface="Liberation Sans" panose="020B0604020202020204" pitchFamily="34" charset="0"/>
              </a:rPr>
              <a:t>	$</a:t>
            </a:r>
            <a:r>
              <a:rPr lang="en-US" sz="1900" dirty="0">
                <a:solidFill>
                  <a:schemeClr val="bg2"/>
                </a:solidFill>
                <a:latin typeface="Liberation Sans" panose="020B0604020202020204" pitchFamily="34" charset="0"/>
              </a:rPr>
              <a:t>34,700 </a:t>
            </a:r>
            <a:r>
              <a:rPr lang="en-US" sz="1900" dirty="0" smtClean="0">
                <a:solidFill>
                  <a:schemeClr val="bg2"/>
                </a:solidFill>
                <a:latin typeface="Liberation Sans" panose="020B0604020202020204" pitchFamily="34" charset="0"/>
              </a:rPr>
              <a:t>	Stockholders</a:t>
            </a:r>
            <a:r>
              <a:rPr lang="en-US" sz="1900" dirty="0">
                <a:solidFill>
                  <a:schemeClr val="bg2"/>
                </a:solidFill>
                <a:latin typeface="Liberation Sans" panose="020B0604020202020204" pitchFamily="34" charset="0"/>
              </a:rPr>
              <a:t>’ equity </a:t>
            </a:r>
            <a:r>
              <a:rPr lang="en-US" sz="1900" dirty="0" smtClean="0">
                <a:solidFill>
                  <a:schemeClr val="bg2"/>
                </a:solidFill>
                <a:latin typeface="Liberation Sans" panose="020B0604020202020204" pitchFamily="34" charset="0"/>
              </a:rPr>
              <a:t>	10,700</a:t>
            </a:r>
          </a:p>
          <a:p>
            <a:pPr algn="l">
              <a:lnSpc>
                <a:spcPct val="120000"/>
              </a:lnSpc>
              <a:spcBef>
                <a:spcPts val="0"/>
              </a:spcBef>
              <a:tabLst>
                <a:tab pos="3998913" algn="r"/>
                <a:tab pos="4340225" algn="l"/>
                <a:tab pos="7942263" algn="r"/>
              </a:tabLst>
            </a:pPr>
            <a:r>
              <a:rPr lang="en-US" sz="1900" dirty="0" smtClean="0">
                <a:solidFill>
                  <a:schemeClr val="bg2"/>
                </a:solidFill>
                <a:latin typeface="Liberation Sans" panose="020B0604020202020204" pitchFamily="34" charset="0"/>
              </a:rPr>
              <a:t>		Total </a:t>
            </a:r>
            <a:r>
              <a:rPr lang="en-US" sz="1900" dirty="0">
                <a:solidFill>
                  <a:schemeClr val="bg2"/>
                </a:solidFill>
                <a:latin typeface="Liberation Sans" panose="020B0604020202020204" pitchFamily="34" charset="0"/>
              </a:rPr>
              <a:t>liabilities and </a:t>
            </a:r>
            <a:r>
              <a:rPr lang="en-US" sz="1900" dirty="0" smtClean="0">
                <a:solidFill>
                  <a:schemeClr val="bg2"/>
                </a:solidFill>
                <a:latin typeface="Liberation Sans" panose="020B0604020202020204" pitchFamily="34" charset="0"/>
              </a:rPr>
              <a:t>	   </a:t>
            </a:r>
          </a:p>
          <a:p>
            <a:pPr algn="l">
              <a:lnSpc>
                <a:spcPct val="120000"/>
              </a:lnSpc>
              <a:spcBef>
                <a:spcPts val="0"/>
              </a:spcBef>
              <a:tabLst>
                <a:tab pos="3998913" algn="r"/>
                <a:tab pos="4340225" algn="l"/>
                <a:tab pos="7942263" algn="r"/>
              </a:tabLst>
            </a:pPr>
            <a:r>
              <a:rPr lang="en-US" sz="1900" dirty="0">
                <a:solidFill>
                  <a:schemeClr val="bg2"/>
                </a:solidFill>
                <a:latin typeface="Liberation Sans" panose="020B0604020202020204" pitchFamily="34" charset="0"/>
              </a:rPr>
              <a:t>	</a:t>
            </a:r>
            <a:r>
              <a:rPr lang="en-US" sz="1900" dirty="0" smtClean="0">
                <a:solidFill>
                  <a:schemeClr val="bg2"/>
                </a:solidFill>
                <a:latin typeface="Liberation Sans" panose="020B0604020202020204" pitchFamily="34" charset="0"/>
              </a:rPr>
              <a:t>	   stockholders’ equity	$34,700 </a:t>
            </a:r>
          </a:p>
          <a:p>
            <a:pPr algn="l">
              <a:lnSpc>
                <a:spcPct val="120000"/>
              </a:lnSpc>
              <a:spcBef>
                <a:spcPts val="600"/>
              </a:spcBef>
              <a:tabLst>
                <a:tab pos="3998913" algn="r"/>
                <a:tab pos="4340225" algn="l"/>
                <a:tab pos="7942263" algn="r"/>
              </a:tabLst>
            </a:pPr>
            <a:r>
              <a:rPr lang="en-US" sz="1900" dirty="0" smtClean="0">
                <a:solidFill>
                  <a:schemeClr val="bg2"/>
                </a:solidFill>
                <a:latin typeface="Liberation Sans" panose="020B0604020202020204" pitchFamily="34" charset="0"/>
              </a:rPr>
              <a:t>In </a:t>
            </a:r>
            <a:r>
              <a:rPr lang="en-US" sz="1900" dirty="0">
                <a:solidFill>
                  <a:schemeClr val="bg2"/>
                </a:solidFill>
                <a:latin typeface="Liberation Sans" panose="020B0604020202020204" pitchFamily="34" charset="0"/>
              </a:rPr>
              <a:t>addition, Trout reported net income for 2017 of $14,000, income tax expense of $2,800</a:t>
            </a:r>
            <a:r>
              <a:rPr lang="en-US" sz="1900" dirty="0" smtClean="0">
                <a:solidFill>
                  <a:schemeClr val="bg2"/>
                </a:solidFill>
                <a:latin typeface="Liberation Sans" panose="020B0604020202020204" pitchFamily="34" charset="0"/>
              </a:rPr>
              <a:t>, and </a:t>
            </a:r>
            <a:r>
              <a:rPr lang="en-US" sz="1900" dirty="0">
                <a:solidFill>
                  <a:schemeClr val="bg2"/>
                </a:solidFill>
                <a:latin typeface="Liberation Sans" panose="020B0604020202020204" pitchFamily="34" charset="0"/>
              </a:rPr>
              <a:t>interest expense of $</a:t>
            </a:r>
            <a:r>
              <a:rPr lang="en-US" sz="1900" dirty="0" smtClean="0">
                <a:solidFill>
                  <a:schemeClr val="bg2"/>
                </a:solidFill>
                <a:latin typeface="Liberation Sans" panose="020B0604020202020204" pitchFamily="34" charset="0"/>
              </a:rPr>
              <a:t>900.</a:t>
            </a:r>
          </a:p>
          <a:p>
            <a:pPr algn="l">
              <a:lnSpc>
                <a:spcPct val="120000"/>
              </a:lnSpc>
              <a:spcBef>
                <a:spcPts val="600"/>
              </a:spcBef>
            </a:pPr>
            <a:r>
              <a:rPr lang="en-US" sz="1900" b="1" dirty="0" smtClean="0">
                <a:solidFill>
                  <a:schemeClr val="tx2">
                    <a:lumMod val="50000"/>
                  </a:schemeClr>
                </a:solidFill>
                <a:latin typeface="Liberation Sans" panose="020B0604020202020204" pitchFamily="34" charset="0"/>
              </a:rPr>
              <a:t>INSTRUCTIONS</a:t>
            </a:r>
          </a:p>
          <a:p>
            <a:pPr marL="463550" indent="-463550" algn="l">
              <a:lnSpc>
                <a:spcPct val="120000"/>
              </a:lnSpc>
              <a:spcBef>
                <a:spcPts val="0"/>
              </a:spcBef>
              <a:tabLst>
                <a:tab pos="1943100" algn="l"/>
              </a:tabLst>
            </a:pPr>
            <a:r>
              <a:rPr lang="en-US" sz="1900" dirty="0" smtClean="0">
                <a:solidFill>
                  <a:schemeClr val="bg2"/>
                </a:solidFill>
                <a:latin typeface="Liberation Sans" panose="020B0604020202020204" pitchFamily="34" charset="0"/>
              </a:rPr>
              <a:t>(b</a:t>
            </a:r>
            <a:r>
              <a:rPr lang="en-US" sz="1900" dirty="0">
                <a:solidFill>
                  <a:schemeClr val="bg2"/>
                </a:solidFill>
                <a:latin typeface="Liberation Sans" panose="020B0604020202020204" pitchFamily="34" charset="0"/>
              </a:rPr>
              <a:t>) </a:t>
            </a:r>
            <a:r>
              <a:rPr lang="en-US" sz="1900" dirty="0" smtClean="0">
                <a:solidFill>
                  <a:schemeClr val="bg2"/>
                </a:solidFill>
                <a:latin typeface="Liberation Sans" panose="020B0604020202020204" pitchFamily="34" charset="0"/>
              </a:rPr>
              <a:t>	Assume </a:t>
            </a:r>
            <a:r>
              <a:rPr lang="en-US" sz="1900" dirty="0">
                <a:solidFill>
                  <a:schemeClr val="bg2"/>
                </a:solidFill>
                <a:latin typeface="Liberation Sans" panose="020B0604020202020204" pitchFamily="34" charset="0"/>
              </a:rPr>
              <a:t>that at the end of 2017, Trout used $2,000 cash to pay off $2,000 of </a:t>
            </a:r>
            <a:r>
              <a:rPr lang="en-US" sz="1900" dirty="0" smtClean="0">
                <a:solidFill>
                  <a:schemeClr val="bg2"/>
                </a:solidFill>
                <a:latin typeface="Liberation Sans" panose="020B0604020202020204" pitchFamily="34" charset="0"/>
              </a:rPr>
              <a:t>accounts payable.</a:t>
            </a:r>
            <a:endParaRPr lang="en-US" sz="1900" dirty="0">
              <a:solidFill>
                <a:schemeClr val="bg2"/>
              </a:solidFill>
              <a:latin typeface="Liberation Sans" panose="020B0604020202020204" pitchFamily="34" charset="0"/>
            </a:endParaRP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Analyzing Liabilities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69544"/>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4</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 name="Rectangle 1"/>
          <p:cNvSpPr/>
          <p:nvPr/>
        </p:nvSpPr>
        <p:spPr>
          <a:xfrm>
            <a:off x="1447800" y="5715000"/>
            <a:ext cx="5410200" cy="871008"/>
          </a:xfrm>
          <a:prstGeom prst="rect">
            <a:avLst/>
          </a:prstGeom>
        </p:spPr>
        <p:txBody>
          <a:bodyPr wrap="square">
            <a:spAutoFit/>
          </a:bodyPr>
          <a:lstStyle/>
          <a:p>
            <a:pPr algn="l">
              <a:lnSpc>
                <a:spcPct val="120000"/>
              </a:lnSpc>
              <a:spcBef>
                <a:spcPts val="600"/>
              </a:spcBef>
            </a:pPr>
            <a:r>
              <a:rPr lang="en-US" sz="1900" b="1" dirty="0">
                <a:solidFill>
                  <a:schemeClr val="bg2"/>
                </a:solidFill>
                <a:latin typeface="Liberation Sans" panose="020B0604020202020204" pitchFamily="34" charset="0"/>
              </a:rPr>
              <a:t>Current ratio is </a:t>
            </a:r>
            <a:r>
              <a:rPr lang="en-US" sz="1900" b="1" dirty="0">
                <a:solidFill>
                  <a:srgbClr val="CC0000"/>
                </a:solidFill>
                <a:latin typeface="Liberation Sans" panose="020B0604020202020204" pitchFamily="34" charset="0"/>
              </a:rPr>
              <a:t>1.42:1</a:t>
            </a:r>
            <a:r>
              <a:rPr lang="en-US" sz="1900" b="1" dirty="0">
                <a:solidFill>
                  <a:schemeClr val="bg2"/>
                </a:solidFill>
                <a:latin typeface="Liberation Sans" panose="020B0604020202020204" pitchFamily="34" charset="0"/>
              </a:rPr>
              <a:t> ($</a:t>
            </a:r>
            <a:r>
              <a:rPr lang="en-US" sz="1900" b="1" dirty="0" smtClean="0">
                <a:solidFill>
                  <a:schemeClr val="bg2"/>
                </a:solidFill>
                <a:latin typeface="Liberation Sans" panose="020B0604020202020204" pitchFamily="34" charset="0"/>
              </a:rPr>
              <a:t>8,500 ÷ $6,000</a:t>
            </a:r>
            <a:r>
              <a:rPr lang="en-US" sz="1900" b="1" dirty="0">
                <a:solidFill>
                  <a:schemeClr val="bg2"/>
                </a:solidFill>
                <a:latin typeface="Liberation Sans" panose="020B0604020202020204" pitchFamily="34" charset="0"/>
              </a:rPr>
              <a:t>). </a:t>
            </a:r>
            <a:endParaRPr lang="en-US" sz="1900" b="1" dirty="0" smtClean="0">
              <a:solidFill>
                <a:schemeClr val="bg2"/>
              </a:solidFill>
              <a:latin typeface="Liberation Sans" panose="020B0604020202020204" pitchFamily="34" charset="0"/>
            </a:endParaRPr>
          </a:p>
          <a:p>
            <a:pPr algn="l">
              <a:lnSpc>
                <a:spcPct val="120000"/>
              </a:lnSpc>
              <a:spcBef>
                <a:spcPts val="600"/>
              </a:spcBef>
            </a:pPr>
            <a:r>
              <a:rPr lang="en-US" sz="1900" b="1" dirty="0" smtClean="0">
                <a:solidFill>
                  <a:schemeClr val="bg2"/>
                </a:solidFill>
                <a:latin typeface="Liberation Sans" panose="020B0604020202020204" pitchFamily="34" charset="0"/>
              </a:rPr>
              <a:t>Working </a:t>
            </a:r>
            <a:r>
              <a:rPr lang="en-US" sz="1900" b="1" dirty="0">
                <a:solidFill>
                  <a:schemeClr val="bg2"/>
                </a:solidFill>
                <a:latin typeface="Liberation Sans" panose="020B0604020202020204" pitchFamily="34" charset="0"/>
              </a:rPr>
              <a:t>capital is </a:t>
            </a:r>
            <a:r>
              <a:rPr lang="en-US" sz="1900" b="1" dirty="0">
                <a:solidFill>
                  <a:srgbClr val="CC0000"/>
                </a:solidFill>
                <a:latin typeface="Liberation Sans" panose="020B0604020202020204" pitchFamily="34" charset="0"/>
              </a:rPr>
              <a:t>$2,500 </a:t>
            </a:r>
            <a:r>
              <a:rPr lang="en-US" sz="1900" b="1" dirty="0">
                <a:solidFill>
                  <a:schemeClr val="bg2"/>
                </a:solidFill>
                <a:latin typeface="Liberation Sans" panose="020B0604020202020204" pitchFamily="34" charset="0"/>
              </a:rPr>
              <a:t>($8,500 − $6,000).</a:t>
            </a:r>
          </a:p>
        </p:txBody>
      </p:sp>
      <p:sp>
        <p:nvSpPr>
          <p:cNvPr id="2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cxnSp>
        <p:nvCxnSpPr>
          <p:cNvPr id="24" name="Straight Connector 23"/>
          <p:cNvCxnSpPr/>
          <p:nvPr/>
        </p:nvCxnSpPr>
        <p:spPr bwMode="auto">
          <a:xfrm flipH="1">
            <a:off x="3393744" y="2789144"/>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3393744" y="3170144"/>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3393744" y="3219048"/>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H="1">
            <a:off x="7356144" y="3142848"/>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H="1">
            <a:off x="7356144" y="3864592"/>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flipH="1">
            <a:off x="7356144" y="3913496"/>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518990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65039"/>
            <a:ext cx="8300112" cy="445660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20000"/>
              </a:lnSpc>
              <a:spcBef>
                <a:spcPts val="0"/>
              </a:spcBef>
            </a:pPr>
            <a:r>
              <a:rPr lang="en-US" sz="1900" dirty="0" smtClean="0">
                <a:solidFill>
                  <a:schemeClr val="bg2"/>
                </a:solidFill>
                <a:latin typeface="Liberation Sans" panose="020B0604020202020204" pitchFamily="34" charset="0"/>
              </a:rPr>
              <a:t>Trout </a:t>
            </a:r>
            <a:r>
              <a:rPr lang="en-US" sz="1900" dirty="0">
                <a:solidFill>
                  <a:schemeClr val="bg2"/>
                </a:solidFill>
                <a:latin typeface="Liberation Sans" panose="020B0604020202020204" pitchFamily="34" charset="0"/>
              </a:rPr>
              <a:t>Company provides you with the following balance sheet information as of </a:t>
            </a:r>
            <a:r>
              <a:rPr lang="en-US" sz="1900" dirty="0" smtClean="0">
                <a:solidFill>
                  <a:schemeClr val="bg2"/>
                </a:solidFill>
                <a:latin typeface="Liberation Sans" panose="020B0604020202020204" pitchFamily="34" charset="0"/>
              </a:rPr>
              <a:t>December31</a:t>
            </a:r>
            <a:r>
              <a:rPr lang="en-US" sz="1900" dirty="0">
                <a:solidFill>
                  <a:schemeClr val="bg2"/>
                </a:solidFill>
                <a:latin typeface="Liberation Sans" panose="020B0604020202020204" pitchFamily="34" charset="0"/>
              </a:rPr>
              <a:t>, 2017</a:t>
            </a:r>
            <a:r>
              <a:rPr lang="en-US" sz="1900" dirty="0" smtClean="0">
                <a:solidFill>
                  <a:schemeClr val="bg2"/>
                </a:solidFill>
                <a:latin typeface="Liberation Sans" panose="020B0604020202020204" pitchFamily="34" charset="0"/>
              </a:rPr>
              <a:t>. </a:t>
            </a:r>
          </a:p>
          <a:p>
            <a:pPr algn="l">
              <a:lnSpc>
                <a:spcPct val="120000"/>
              </a:lnSpc>
              <a:spcBef>
                <a:spcPts val="0"/>
              </a:spcBef>
              <a:tabLst>
                <a:tab pos="3998913" algn="r"/>
                <a:tab pos="4340225" algn="l"/>
                <a:tab pos="7942263" algn="r"/>
              </a:tabLst>
            </a:pPr>
            <a:r>
              <a:rPr lang="fr-FR" sz="1900" dirty="0" smtClean="0">
                <a:solidFill>
                  <a:schemeClr val="bg2"/>
                </a:solidFill>
                <a:latin typeface="Liberation Sans" panose="020B0604020202020204" pitchFamily="34" charset="0"/>
              </a:rPr>
              <a:t>Current </a:t>
            </a:r>
            <a:r>
              <a:rPr lang="fr-FR" sz="1900" dirty="0">
                <a:solidFill>
                  <a:schemeClr val="bg2"/>
                </a:solidFill>
                <a:latin typeface="Liberation Sans" panose="020B0604020202020204" pitchFamily="34" charset="0"/>
              </a:rPr>
              <a:t>assets </a:t>
            </a:r>
            <a:r>
              <a:rPr lang="fr-FR" sz="1900" dirty="0" smtClean="0">
                <a:solidFill>
                  <a:schemeClr val="bg2"/>
                </a:solidFill>
                <a:latin typeface="Liberation Sans" panose="020B0604020202020204" pitchFamily="34" charset="0"/>
              </a:rPr>
              <a:t>	$</a:t>
            </a:r>
            <a:r>
              <a:rPr lang="fr-FR" sz="1900" dirty="0">
                <a:solidFill>
                  <a:schemeClr val="bg2"/>
                </a:solidFill>
                <a:latin typeface="Liberation Sans" panose="020B0604020202020204" pitchFamily="34" charset="0"/>
              </a:rPr>
              <a:t>10,500 </a:t>
            </a:r>
            <a:r>
              <a:rPr lang="fr-FR" sz="1900" dirty="0" smtClean="0">
                <a:solidFill>
                  <a:schemeClr val="bg2"/>
                </a:solidFill>
                <a:latin typeface="Liberation Sans" panose="020B0604020202020204" pitchFamily="34" charset="0"/>
              </a:rPr>
              <a:t>	Current </a:t>
            </a:r>
            <a:r>
              <a:rPr lang="fr-FR" sz="1900" dirty="0">
                <a:solidFill>
                  <a:schemeClr val="bg2"/>
                </a:solidFill>
                <a:latin typeface="Liberation Sans" panose="020B0604020202020204" pitchFamily="34" charset="0"/>
              </a:rPr>
              <a:t>liabilities </a:t>
            </a:r>
            <a:r>
              <a:rPr lang="fr-FR" sz="1900" dirty="0" smtClean="0">
                <a:solidFill>
                  <a:schemeClr val="bg2"/>
                </a:solidFill>
                <a:latin typeface="Liberation Sans" panose="020B0604020202020204" pitchFamily="34" charset="0"/>
              </a:rPr>
              <a:t>	$ 8,000</a:t>
            </a:r>
          </a:p>
          <a:p>
            <a:pPr algn="l">
              <a:lnSpc>
                <a:spcPct val="120000"/>
              </a:lnSpc>
              <a:spcBef>
                <a:spcPts val="0"/>
              </a:spcBef>
              <a:tabLst>
                <a:tab pos="3998913" algn="r"/>
                <a:tab pos="4340225" algn="l"/>
                <a:tab pos="7942263" algn="r"/>
              </a:tabLst>
            </a:pPr>
            <a:r>
              <a:rPr lang="en-US" sz="1900" dirty="0" smtClean="0">
                <a:solidFill>
                  <a:schemeClr val="bg2"/>
                </a:solidFill>
                <a:latin typeface="Liberation Sans" panose="020B0604020202020204" pitchFamily="34" charset="0"/>
              </a:rPr>
              <a:t>Long-term </a:t>
            </a:r>
            <a:r>
              <a:rPr lang="en-US" sz="1900" dirty="0">
                <a:solidFill>
                  <a:schemeClr val="bg2"/>
                </a:solidFill>
                <a:latin typeface="Liberation Sans" panose="020B0604020202020204" pitchFamily="34" charset="0"/>
              </a:rPr>
              <a:t>assets </a:t>
            </a:r>
            <a:r>
              <a:rPr lang="en-US" sz="1900" dirty="0" smtClean="0">
                <a:solidFill>
                  <a:schemeClr val="bg2"/>
                </a:solidFill>
                <a:latin typeface="Liberation Sans" panose="020B0604020202020204" pitchFamily="34" charset="0"/>
              </a:rPr>
              <a:t>	24,200 	Long-term </a:t>
            </a:r>
            <a:r>
              <a:rPr lang="en-US" sz="1900" dirty="0">
                <a:solidFill>
                  <a:schemeClr val="bg2"/>
                </a:solidFill>
                <a:latin typeface="Liberation Sans" panose="020B0604020202020204" pitchFamily="34" charset="0"/>
              </a:rPr>
              <a:t>liabilities </a:t>
            </a:r>
            <a:r>
              <a:rPr lang="en-US" sz="1900" dirty="0" smtClean="0">
                <a:solidFill>
                  <a:schemeClr val="bg2"/>
                </a:solidFill>
                <a:latin typeface="Liberation Sans" panose="020B0604020202020204" pitchFamily="34" charset="0"/>
              </a:rPr>
              <a:t>	16,000</a:t>
            </a:r>
          </a:p>
          <a:p>
            <a:pPr algn="l">
              <a:lnSpc>
                <a:spcPct val="120000"/>
              </a:lnSpc>
              <a:spcBef>
                <a:spcPts val="0"/>
              </a:spcBef>
              <a:tabLst>
                <a:tab pos="3998913" algn="r"/>
                <a:tab pos="4340225" algn="l"/>
                <a:tab pos="7942263" algn="r"/>
              </a:tabLst>
            </a:pPr>
            <a:r>
              <a:rPr lang="en-US" sz="1900" dirty="0" smtClean="0">
                <a:solidFill>
                  <a:schemeClr val="bg2"/>
                </a:solidFill>
                <a:latin typeface="Liberation Sans" panose="020B0604020202020204" pitchFamily="34" charset="0"/>
              </a:rPr>
              <a:t>Total </a:t>
            </a:r>
            <a:r>
              <a:rPr lang="en-US" sz="1900" dirty="0">
                <a:solidFill>
                  <a:schemeClr val="bg2"/>
                </a:solidFill>
                <a:latin typeface="Liberation Sans" panose="020B0604020202020204" pitchFamily="34" charset="0"/>
              </a:rPr>
              <a:t>assets </a:t>
            </a:r>
            <a:r>
              <a:rPr lang="en-US" sz="1900" dirty="0" smtClean="0">
                <a:solidFill>
                  <a:schemeClr val="bg2"/>
                </a:solidFill>
                <a:latin typeface="Liberation Sans" panose="020B0604020202020204" pitchFamily="34" charset="0"/>
              </a:rPr>
              <a:t>	$</a:t>
            </a:r>
            <a:r>
              <a:rPr lang="en-US" sz="1900" dirty="0">
                <a:solidFill>
                  <a:schemeClr val="bg2"/>
                </a:solidFill>
                <a:latin typeface="Liberation Sans" panose="020B0604020202020204" pitchFamily="34" charset="0"/>
              </a:rPr>
              <a:t>34,700 </a:t>
            </a:r>
            <a:r>
              <a:rPr lang="en-US" sz="1900" dirty="0" smtClean="0">
                <a:solidFill>
                  <a:schemeClr val="bg2"/>
                </a:solidFill>
                <a:latin typeface="Liberation Sans" panose="020B0604020202020204" pitchFamily="34" charset="0"/>
              </a:rPr>
              <a:t>	Stockholders</a:t>
            </a:r>
            <a:r>
              <a:rPr lang="en-US" sz="1900" dirty="0">
                <a:solidFill>
                  <a:schemeClr val="bg2"/>
                </a:solidFill>
                <a:latin typeface="Liberation Sans" panose="020B0604020202020204" pitchFamily="34" charset="0"/>
              </a:rPr>
              <a:t>’ equity </a:t>
            </a:r>
            <a:r>
              <a:rPr lang="en-US" sz="1900" dirty="0" smtClean="0">
                <a:solidFill>
                  <a:schemeClr val="bg2"/>
                </a:solidFill>
                <a:latin typeface="Liberation Sans" panose="020B0604020202020204" pitchFamily="34" charset="0"/>
              </a:rPr>
              <a:t>	10,700</a:t>
            </a:r>
          </a:p>
          <a:p>
            <a:pPr algn="l">
              <a:lnSpc>
                <a:spcPct val="120000"/>
              </a:lnSpc>
              <a:spcBef>
                <a:spcPts val="0"/>
              </a:spcBef>
              <a:tabLst>
                <a:tab pos="3998913" algn="r"/>
                <a:tab pos="4340225" algn="l"/>
                <a:tab pos="7942263" algn="r"/>
              </a:tabLst>
            </a:pPr>
            <a:r>
              <a:rPr lang="en-US" sz="1900" dirty="0" smtClean="0">
                <a:solidFill>
                  <a:schemeClr val="bg2"/>
                </a:solidFill>
                <a:latin typeface="Liberation Sans" panose="020B0604020202020204" pitchFamily="34" charset="0"/>
              </a:rPr>
              <a:t>		Total </a:t>
            </a:r>
            <a:r>
              <a:rPr lang="en-US" sz="1900" dirty="0">
                <a:solidFill>
                  <a:schemeClr val="bg2"/>
                </a:solidFill>
                <a:latin typeface="Liberation Sans" panose="020B0604020202020204" pitchFamily="34" charset="0"/>
              </a:rPr>
              <a:t>liabilities </a:t>
            </a:r>
            <a:r>
              <a:rPr lang="en-US" sz="1900" dirty="0" smtClean="0">
                <a:solidFill>
                  <a:schemeClr val="bg2"/>
                </a:solidFill>
                <a:latin typeface="Liberation Sans" panose="020B0604020202020204" pitchFamily="34" charset="0"/>
              </a:rPr>
              <a:t>and			   stockholders</a:t>
            </a:r>
            <a:r>
              <a:rPr lang="en-US" sz="1900" dirty="0">
                <a:solidFill>
                  <a:schemeClr val="bg2"/>
                </a:solidFill>
                <a:latin typeface="Liberation Sans" panose="020B0604020202020204" pitchFamily="34" charset="0"/>
              </a:rPr>
              <a:t>’ </a:t>
            </a:r>
            <a:r>
              <a:rPr lang="en-US" sz="1900" dirty="0" smtClean="0">
                <a:solidFill>
                  <a:schemeClr val="bg2"/>
                </a:solidFill>
                <a:latin typeface="Liberation Sans" panose="020B0604020202020204" pitchFamily="34" charset="0"/>
              </a:rPr>
              <a:t>equity	$</a:t>
            </a:r>
            <a:r>
              <a:rPr lang="en-US" sz="1900" dirty="0">
                <a:solidFill>
                  <a:schemeClr val="bg2"/>
                </a:solidFill>
                <a:latin typeface="Liberation Sans" panose="020B0604020202020204" pitchFamily="34" charset="0"/>
              </a:rPr>
              <a:t>34,700</a:t>
            </a:r>
          </a:p>
          <a:p>
            <a:pPr algn="l">
              <a:lnSpc>
                <a:spcPct val="120000"/>
              </a:lnSpc>
              <a:spcBef>
                <a:spcPts val="600"/>
              </a:spcBef>
            </a:pPr>
            <a:r>
              <a:rPr lang="en-US" sz="1900" dirty="0" smtClean="0">
                <a:solidFill>
                  <a:schemeClr val="bg2"/>
                </a:solidFill>
                <a:latin typeface="Liberation Sans" panose="020B0604020202020204" pitchFamily="34" charset="0"/>
              </a:rPr>
              <a:t>In </a:t>
            </a:r>
            <a:r>
              <a:rPr lang="en-US" sz="1900" dirty="0">
                <a:solidFill>
                  <a:schemeClr val="bg2"/>
                </a:solidFill>
                <a:latin typeface="Liberation Sans" panose="020B0604020202020204" pitchFamily="34" charset="0"/>
              </a:rPr>
              <a:t>addition, Trout reported net income for 2017 of $14,000, income tax expense of $2,800</a:t>
            </a:r>
            <a:r>
              <a:rPr lang="en-US" sz="1900" dirty="0" smtClean="0">
                <a:solidFill>
                  <a:schemeClr val="bg2"/>
                </a:solidFill>
                <a:latin typeface="Liberation Sans" panose="020B0604020202020204" pitchFamily="34" charset="0"/>
              </a:rPr>
              <a:t>, and </a:t>
            </a:r>
            <a:r>
              <a:rPr lang="en-US" sz="1900" dirty="0">
                <a:solidFill>
                  <a:schemeClr val="bg2"/>
                </a:solidFill>
                <a:latin typeface="Liberation Sans" panose="020B0604020202020204" pitchFamily="34" charset="0"/>
              </a:rPr>
              <a:t>interest expense of $</a:t>
            </a:r>
            <a:r>
              <a:rPr lang="en-US" sz="1900" dirty="0" smtClean="0">
                <a:solidFill>
                  <a:schemeClr val="bg2"/>
                </a:solidFill>
                <a:latin typeface="Liberation Sans" panose="020B0604020202020204" pitchFamily="34" charset="0"/>
              </a:rPr>
              <a:t>900.</a:t>
            </a:r>
          </a:p>
          <a:p>
            <a:pPr algn="l">
              <a:lnSpc>
                <a:spcPct val="120000"/>
              </a:lnSpc>
              <a:spcBef>
                <a:spcPts val="600"/>
              </a:spcBef>
            </a:pPr>
            <a:r>
              <a:rPr lang="en-US" sz="1900" b="1" dirty="0" smtClean="0">
                <a:solidFill>
                  <a:schemeClr val="tx2">
                    <a:lumMod val="50000"/>
                  </a:schemeClr>
                </a:solidFill>
                <a:latin typeface="Liberation Sans" panose="020B0604020202020204" pitchFamily="34" charset="0"/>
              </a:rPr>
              <a:t>INSTRUCTIONS</a:t>
            </a:r>
          </a:p>
          <a:p>
            <a:pPr marL="457200" indent="-457200" algn="l">
              <a:lnSpc>
                <a:spcPct val="120000"/>
              </a:lnSpc>
              <a:spcBef>
                <a:spcPts val="0"/>
              </a:spcBef>
              <a:buFont typeface="Wingdings" panose="05000000000000000000" pitchFamily="2" charset="2"/>
              <a:buAutoNum type="alphaLcParenBoth" startAt="3"/>
              <a:tabLst>
                <a:tab pos="1943100" algn="l"/>
              </a:tabLst>
            </a:pPr>
            <a:r>
              <a:rPr lang="en-US" sz="1900" dirty="0" smtClean="0">
                <a:latin typeface="Liberation Sans" panose="020B0604020202020204" pitchFamily="34" charset="0"/>
              </a:rPr>
              <a:t>Compute </a:t>
            </a:r>
            <a:r>
              <a:rPr lang="en-US" sz="1900" dirty="0">
                <a:latin typeface="Liberation Sans" panose="020B0604020202020204" pitchFamily="34" charset="0"/>
              </a:rPr>
              <a:t>the debt to assets ratio and the times interest earned for Trout for 2017.</a:t>
            </a:r>
            <a:endParaRPr lang="en-US" sz="1900" dirty="0">
              <a:solidFill>
                <a:schemeClr val="bg2"/>
              </a:solidFill>
              <a:latin typeface="Liberation Sans" panose="020B0604020202020204" pitchFamily="34" charset="0"/>
            </a:endParaRP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Analyzing Liabilities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77504"/>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4</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3" name="Straight Connector 2"/>
          <p:cNvCxnSpPr/>
          <p:nvPr/>
        </p:nvCxnSpPr>
        <p:spPr bwMode="auto">
          <a:xfrm flipH="1">
            <a:off x="3393744" y="2789144"/>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3393744" y="3170144"/>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H="1">
            <a:off x="3393744" y="3219048"/>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7356144" y="3142848"/>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914400" y="5733836"/>
            <a:ext cx="8071512" cy="969496"/>
          </a:xfrm>
          <a:prstGeom prst="rect">
            <a:avLst/>
          </a:prstGeom>
        </p:spPr>
        <p:txBody>
          <a:bodyPr wrap="square">
            <a:spAutoFit/>
          </a:bodyPr>
          <a:lstStyle/>
          <a:p>
            <a:pPr algn="l"/>
            <a:r>
              <a:rPr lang="en-US" sz="1900" b="1" dirty="0" smtClean="0">
                <a:solidFill>
                  <a:schemeClr val="bg2"/>
                </a:solidFill>
                <a:latin typeface="Liberation Sans" panose="020B0604020202020204" pitchFamily="34" charset="0"/>
              </a:rPr>
              <a:t>Debt </a:t>
            </a:r>
            <a:r>
              <a:rPr lang="en-US" sz="1900" b="1" dirty="0">
                <a:solidFill>
                  <a:schemeClr val="bg2"/>
                </a:solidFill>
                <a:latin typeface="Liberation Sans" panose="020B0604020202020204" pitchFamily="34" charset="0"/>
              </a:rPr>
              <a:t>to assets ratio is </a:t>
            </a:r>
            <a:r>
              <a:rPr lang="en-US" sz="1900" b="1" dirty="0">
                <a:solidFill>
                  <a:srgbClr val="CC0000"/>
                </a:solidFill>
                <a:latin typeface="Liberation Sans" panose="020B0604020202020204" pitchFamily="34" charset="0"/>
              </a:rPr>
              <a:t>69.2%</a:t>
            </a:r>
            <a:r>
              <a:rPr lang="en-US" sz="1900" b="1" dirty="0">
                <a:solidFill>
                  <a:schemeClr val="bg2"/>
                </a:solidFill>
                <a:latin typeface="Liberation Sans" panose="020B0604020202020204" pitchFamily="34" charset="0"/>
              </a:rPr>
              <a:t> ($</a:t>
            </a:r>
            <a:r>
              <a:rPr lang="en-US" sz="1900" b="1" dirty="0" smtClean="0">
                <a:solidFill>
                  <a:schemeClr val="bg2"/>
                </a:solidFill>
                <a:latin typeface="Liberation Sans" panose="020B0604020202020204" pitchFamily="34" charset="0"/>
              </a:rPr>
              <a:t>24,000 ÷ $</a:t>
            </a:r>
            <a:r>
              <a:rPr lang="en-US" sz="1900" b="1" dirty="0">
                <a:solidFill>
                  <a:schemeClr val="bg2"/>
                </a:solidFill>
                <a:latin typeface="Liberation Sans" panose="020B0604020202020204" pitchFamily="34" charset="0"/>
              </a:rPr>
              <a:t>34,700). </a:t>
            </a:r>
            <a:endParaRPr lang="en-US" sz="1900" b="1" dirty="0" smtClean="0">
              <a:solidFill>
                <a:schemeClr val="bg2"/>
              </a:solidFill>
              <a:latin typeface="Liberation Sans" panose="020B0604020202020204" pitchFamily="34" charset="0"/>
            </a:endParaRPr>
          </a:p>
          <a:p>
            <a:pPr algn="l"/>
            <a:r>
              <a:rPr lang="en-US" sz="1900" b="1" dirty="0" smtClean="0">
                <a:solidFill>
                  <a:schemeClr val="bg2"/>
                </a:solidFill>
                <a:latin typeface="Liberation Sans" panose="020B0604020202020204" pitchFamily="34" charset="0"/>
              </a:rPr>
              <a:t>Times </a:t>
            </a:r>
            <a:r>
              <a:rPr lang="en-US" sz="1900" b="1" dirty="0">
                <a:solidFill>
                  <a:schemeClr val="bg2"/>
                </a:solidFill>
                <a:latin typeface="Liberation Sans" panose="020B0604020202020204" pitchFamily="34" charset="0"/>
              </a:rPr>
              <a:t>interest earned is </a:t>
            </a:r>
            <a:r>
              <a:rPr lang="en-US" sz="1900" b="1" dirty="0">
                <a:solidFill>
                  <a:srgbClr val="CC0000"/>
                </a:solidFill>
                <a:latin typeface="Liberation Sans" panose="020B0604020202020204" pitchFamily="34" charset="0"/>
              </a:rPr>
              <a:t>19.67 </a:t>
            </a:r>
            <a:r>
              <a:rPr lang="en-US" sz="1900" b="1" dirty="0" smtClean="0">
                <a:solidFill>
                  <a:srgbClr val="CC0000"/>
                </a:solidFill>
                <a:latin typeface="Liberation Sans" panose="020B0604020202020204" pitchFamily="34" charset="0"/>
              </a:rPr>
              <a:t>times </a:t>
            </a:r>
            <a:r>
              <a:rPr lang="en-US" sz="1900" b="1" dirty="0" smtClean="0">
                <a:solidFill>
                  <a:schemeClr val="bg2"/>
                </a:solidFill>
                <a:latin typeface="Liberation Sans" panose="020B0604020202020204" pitchFamily="34" charset="0"/>
              </a:rPr>
              <a:t>[($</a:t>
            </a:r>
            <a:r>
              <a:rPr lang="en-US" sz="1900" b="1" dirty="0">
                <a:solidFill>
                  <a:schemeClr val="bg2"/>
                </a:solidFill>
                <a:latin typeface="Liberation Sans" panose="020B0604020202020204" pitchFamily="34" charset="0"/>
              </a:rPr>
              <a:t>14,000 + $2,800 + $900</a:t>
            </a:r>
            <a:r>
              <a:rPr lang="en-US" sz="1900" b="1" dirty="0" smtClean="0">
                <a:solidFill>
                  <a:schemeClr val="bg2"/>
                </a:solidFill>
                <a:latin typeface="Liberation Sans" panose="020B0604020202020204" pitchFamily="34" charset="0"/>
              </a:rPr>
              <a:t>) ÷ $</a:t>
            </a:r>
            <a:r>
              <a:rPr lang="en-US" sz="1900" b="1" dirty="0">
                <a:solidFill>
                  <a:schemeClr val="bg2"/>
                </a:solidFill>
                <a:latin typeface="Liberation Sans" panose="020B0604020202020204" pitchFamily="34" charset="0"/>
              </a:rPr>
              <a:t>900].</a:t>
            </a:r>
          </a:p>
        </p:txBody>
      </p:sp>
      <p:sp>
        <p:nvSpPr>
          <p:cNvPr id="2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cxnSp>
        <p:nvCxnSpPr>
          <p:cNvPr id="24" name="Straight Connector 23"/>
          <p:cNvCxnSpPr/>
          <p:nvPr/>
        </p:nvCxnSpPr>
        <p:spPr bwMode="auto">
          <a:xfrm flipH="1">
            <a:off x="7356144" y="3864592"/>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7356144" y="3913496"/>
            <a:ext cx="1178256"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525259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06563" name="Rectangle 3"/>
          <p:cNvSpPr>
            <a:spLocks noChangeArrowheads="1"/>
          </p:cNvSpPr>
          <p:nvPr/>
        </p:nvSpPr>
        <p:spPr bwMode="auto">
          <a:xfrm>
            <a:off x="609600" y="2177410"/>
            <a:ext cx="7772400" cy="13274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747713" indent="-512763" algn="l">
              <a:defRPr sz="2400">
                <a:solidFill>
                  <a:schemeClr val="tx1"/>
                </a:solidFill>
                <a:latin typeface="Times New Roman" pitchFamily="18" charset="0"/>
              </a:defRPr>
            </a:lvl2pPr>
            <a:lvl3pPr marL="1812925" indent="-457200" algn="l">
              <a:defRPr sz="2400">
                <a:solidFill>
                  <a:schemeClr val="tx1"/>
                </a:solidFill>
                <a:latin typeface="Times New Roman" pitchFamily="18" charset="0"/>
              </a:defRPr>
            </a:lvl3pPr>
            <a:lvl4pPr marL="2384425" indent="-457200" algn="l">
              <a:defRPr sz="2400">
                <a:solidFill>
                  <a:schemeClr val="tx1"/>
                </a:solidFill>
                <a:latin typeface="Times New Roman" pitchFamily="18" charset="0"/>
              </a:defRPr>
            </a:lvl4pPr>
            <a:lvl5pPr marL="2955925" indent="-457200" algn="l">
              <a:defRPr sz="2400">
                <a:solidFill>
                  <a:schemeClr val="tx1"/>
                </a:solidFill>
                <a:latin typeface="Times New Roman" pitchFamily="18" charset="0"/>
              </a:defRPr>
            </a:lvl5pPr>
            <a:lvl6pPr marL="3413125" indent="-457200" eaLnBrk="0" fontAlgn="base" hangingPunct="0">
              <a:spcBef>
                <a:spcPct val="0"/>
              </a:spcBef>
              <a:spcAft>
                <a:spcPct val="0"/>
              </a:spcAft>
              <a:defRPr sz="2400">
                <a:solidFill>
                  <a:schemeClr val="tx1"/>
                </a:solidFill>
                <a:latin typeface="Times New Roman" pitchFamily="18" charset="0"/>
              </a:defRPr>
            </a:lvl6pPr>
            <a:lvl7pPr marL="3870325" indent="-457200" eaLnBrk="0" fontAlgn="base" hangingPunct="0">
              <a:spcBef>
                <a:spcPct val="0"/>
              </a:spcBef>
              <a:spcAft>
                <a:spcPct val="0"/>
              </a:spcAft>
              <a:defRPr sz="2400">
                <a:solidFill>
                  <a:schemeClr val="tx1"/>
                </a:solidFill>
                <a:latin typeface="Times New Roman" pitchFamily="18" charset="0"/>
              </a:defRPr>
            </a:lvl7pPr>
            <a:lvl8pPr marL="4327525" indent="-457200" eaLnBrk="0" fontAlgn="base" hangingPunct="0">
              <a:spcBef>
                <a:spcPct val="0"/>
              </a:spcBef>
              <a:spcAft>
                <a:spcPct val="0"/>
              </a:spcAft>
              <a:defRPr sz="2400">
                <a:solidFill>
                  <a:schemeClr val="tx1"/>
                </a:solidFill>
                <a:latin typeface="Times New Roman" pitchFamily="18" charset="0"/>
              </a:defRPr>
            </a:lvl8pPr>
            <a:lvl9pPr marL="4784725"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pPr>
            <a:r>
              <a:rPr lang="en-US" altLang="en-US" sz="2300" dirty="0">
                <a:latin typeface="Liberation Sans" panose="020B0604020202020204" pitchFamily="34" charset="0"/>
              </a:rPr>
              <a:t>To follow the expense recognition principle, companies allocate bond discount to expense in each period in which the bonds are outstanding.</a:t>
            </a:r>
          </a:p>
        </p:txBody>
      </p:sp>
      <p:sp>
        <p:nvSpPr>
          <p:cNvPr id="706565" name="Text Box 5"/>
          <p:cNvSpPr txBox="1">
            <a:spLocks noChangeArrowheads="1"/>
          </p:cNvSpPr>
          <p:nvPr/>
        </p:nvSpPr>
        <p:spPr bwMode="auto">
          <a:xfrm>
            <a:off x="609600" y="1567810"/>
            <a:ext cx="65532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smtClean="0">
                <a:solidFill>
                  <a:schemeClr val="tx2">
                    <a:lumMod val="50000"/>
                  </a:schemeClr>
                </a:solidFill>
                <a:latin typeface="Liberation Sans" panose="020B0604020202020204" pitchFamily="34" charset="0"/>
              </a:rPr>
              <a:t>AMORTIZING BOND DISCOUNT</a:t>
            </a:r>
            <a:endParaRPr lang="en-US" altLang="en-US" sz="2800" b="1" dirty="0">
              <a:solidFill>
                <a:schemeClr val="tx2">
                  <a:lumMod val="50000"/>
                </a:schemeClr>
              </a:solidFill>
              <a:latin typeface="Liberation Sans" panose="020B0604020202020204" pitchFamily="34" charset="0"/>
            </a:endParaRPr>
          </a:p>
        </p:txBody>
      </p:sp>
      <p:pic>
        <p:nvPicPr>
          <p:cNvPr id="7065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65" y="3751875"/>
            <a:ext cx="8476298" cy="1103630"/>
          </a:xfrm>
          <a:prstGeom prst="rect">
            <a:avLst/>
          </a:prstGeom>
          <a:noFill/>
          <a:ln w="1905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sosceles Triangle 8"/>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0" name="TextBox 9"/>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1" name="Rounded Rectangle 10"/>
          <p:cNvSpPr/>
          <p:nvPr/>
        </p:nvSpPr>
        <p:spPr bwMode="auto">
          <a:xfrm>
            <a:off x="2789829" y="373163"/>
            <a:ext cx="5958883" cy="85631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1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APPENDIX </a:t>
            </a:r>
            <a:r>
              <a:rPr lang="en-US" sz="1900" b="1" dirty="0">
                <a:solidFill>
                  <a:schemeClr val="accent3"/>
                </a:solidFill>
                <a:effectLst>
                  <a:outerShdw blurRad="38100" dist="38100" dir="2700000" algn="tl">
                    <a:srgbClr val="000000">
                      <a:alpha val="43137"/>
                    </a:srgbClr>
                  </a:outerShdw>
                </a:effectLst>
                <a:latin typeface="Liberation Sans" panose="020B0604020202020204" pitchFamily="34" charset="0"/>
              </a:rPr>
              <a:t>10A: Apply the straight-line method of </a:t>
            </a:r>
            <a:r>
              <a:rPr lang="en-US" sz="19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amortizing bond </a:t>
            </a:r>
            <a:r>
              <a:rPr lang="en-US" sz="1900" b="1" dirty="0">
                <a:solidFill>
                  <a:schemeClr val="accent3"/>
                </a:solidFill>
                <a:effectLst>
                  <a:outerShdw blurRad="38100" dist="38100" dir="2700000" algn="tl">
                    <a:srgbClr val="000000">
                      <a:alpha val="43137"/>
                    </a:srgbClr>
                  </a:outerShdw>
                </a:effectLst>
                <a:latin typeface="Liberation Sans" panose="020B0604020202020204" pitchFamily="34" charset="0"/>
              </a:rPr>
              <a:t>discount and bond premium.</a:t>
            </a:r>
          </a:p>
        </p:txBody>
      </p:sp>
      <p:sp>
        <p:nvSpPr>
          <p:cNvPr id="12" name="TextBox 11"/>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5</a:t>
            </a:r>
            <a:endParaRPr lang="en-US" sz="4000" b="1" i="0" dirty="0">
              <a:solidFill>
                <a:srgbClr val="CC0000"/>
              </a:solidFill>
              <a:effectLst/>
              <a:latin typeface="Liberation Sans" panose="020B0604020202020204" pitchFamily="34" charset="0"/>
            </a:endParaRPr>
          </a:p>
        </p:txBody>
      </p:sp>
      <p:cxnSp>
        <p:nvCxnSpPr>
          <p:cNvPr id="13" name="Straight Connector 12"/>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 name="Rectangle 1"/>
          <p:cNvSpPr/>
          <p:nvPr/>
        </p:nvSpPr>
        <p:spPr>
          <a:xfrm>
            <a:off x="304800" y="4917744"/>
            <a:ext cx="4572000" cy="461665"/>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10A-1</a:t>
            </a:r>
          </a:p>
          <a:p>
            <a:pPr algn="l"/>
            <a:r>
              <a:rPr lang="en-US" sz="1200" dirty="0">
                <a:latin typeface="Liberation Sans" panose="020B0604020202020204" pitchFamily="34" charset="0"/>
              </a:rPr>
              <a:t>Formula for straight-line </a:t>
            </a:r>
            <a:r>
              <a:rPr lang="en-US" sz="1200" dirty="0" smtClean="0">
                <a:latin typeface="Liberation Sans" panose="020B0604020202020204" pitchFamily="34" charset="0"/>
              </a:rPr>
              <a:t>method of </a:t>
            </a:r>
            <a:r>
              <a:rPr lang="en-US" sz="1200" dirty="0">
                <a:latin typeface="Liberation Sans" panose="020B0604020202020204" pitchFamily="34" charset="0"/>
              </a:rPr>
              <a:t>bond discount amortization</a:t>
            </a: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spTree>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12707" name="Rectangle 3"/>
          <p:cNvSpPr>
            <a:spLocks noChangeArrowheads="1"/>
          </p:cNvSpPr>
          <p:nvPr/>
        </p:nvSpPr>
        <p:spPr bwMode="auto">
          <a:xfrm>
            <a:off x="609600" y="1295400"/>
            <a:ext cx="7772400" cy="2031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747713" indent="-512763" algn="l">
              <a:defRPr sz="2400">
                <a:solidFill>
                  <a:schemeClr val="tx1"/>
                </a:solidFill>
                <a:latin typeface="Times New Roman" pitchFamily="18" charset="0"/>
              </a:defRPr>
            </a:lvl2pPr>
            <a:lvl3pPr marL="1812925" indent="-457200" algn="l">
              <a:defRPr sz="2400">
                <a:solidFill>
                  <a:schemeClr val="tx1"/>
                </a:solidFill>
                <a:latin typeface="Times New Roman" pitchFamily="18" charset="0"/>
              </a:defRPr>
            </a:lvl3pPr>
            <a:lvl4pPr marL="2384425" indent="-457200" algn="l">
              <a:defRPr sz="2400">
                <a:solidFill>
                  <a:schemeClr val="tx1"/>
                </a:solidFill>
                <a:latin typeface="Times New Roman" pitchFamily="18" charset="0"/>
              </a:defRPr>
            </a:lvl4pPr>
            <a:lvl5pPr marL="2955925" indent="-457200" algn="l">
              <a:defRPr sz="2400">
                <a:solidFill>
                  <a:schemeClr val="tx1"/>
                </a:solidFill>
                <a:latin typeface="Times New Roman" pitchFamily="18" charset="0"/>
              </a:defRPr>
            </a:lvl5pPr>
            <a:lvl6pPr marL="3413125" indent="-457200" eaLnBrk="0" fontAlgn="base" hangingPunct="0">
              <a:spcBef>
                <a:spcPct val="0"/>
              </a:spcBef>
              <a:spcAft>
                <a:spcPct val="0"/>
              </a:spcAft>
              <a:defRPr sz="2400">
                <a:solidFill>
                  <a:schemeClr val="tx1"/>
                </a:solidFill>
                <a:latin typeface="Times New Roman" pitchFamily="18" charset="0"/>
              </a:defRPr>
            </a:lvl6pPr>
            <a:lvl7pPr marL="3870325" indent="-457200" eaLnBrk="0" fontAlgn="base" hangingPunct="0">
              <a:spcBef>
                <a:spcPct val="0"/>
              </a:spcBef>
              <a:spcAft>
                <a:spcPct val="0"/>
              </a:spcAft>
              <a:defRPr sz="2400">
                <a:solidFill>
                  <a:schemeClr val="tx1"/>
                </a:solidFill>
                <a:latin typeface="Times New Roman" pitchFamily="18" charset="0"/>
              </a:defRPr>
            </a:lvl7pPr>
            <a:lvl8pPr marL="4327525" indent="-457200" eaLnBrk="0" fontAlgn="base" hangingPunct="0">
              <a:spcBef>
                <a:spcPct val="0"/>
              </a:spcBef>
              <a:spcAft>
                <a:spcPct val="0"/>
              </a:spcAft>
              <a:defRPr sz="2400">
                <a:solidFill>
                  <a:schemeClr val="tx1"/>
                </a:solidFill>
                <a:latin typeface="Times New Roman" pitchFamily="18" charset="0"/>
              </a:defRPr>
            </a:lvl8pPr>
            <a:lvl9pPr marL="4784725"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spcBef>
                <a:spcPct val="40000"/>
              </a:spcBef>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Candlestick</a:t>
            </a:r>
            <a:r>
              <a:rPr lang="en-US" altLang="en-US" sz="2100" dirty="0">
                <a:latin typeface="Liberation Sans" panose="020B0604020202020204" pitchFamily="34" charset="0"/>
              </a:rPr>
              <a:t>, Inc., sold $100,000, five-year, 10% bonds on January 1, </a:t>
            </a:r>
            <a:r>
              <a:rPr lang="en-US" altLang="en-US" sz="2100" dirty="0" smtClean="0">
                <a:latin typeface="Liberation Sans" panose="020B0604020202020204" pitchFamily="34" charset="0"/>
              </a:rPr>
              <a:t>2017, </a:t>
            </a:r>
            <a:r>
              <a:rPr lang="en-US" altLang="en-US" sz="2100" dirty="0">
                <a:latin typeface="Liberation Sans" panose="020B0604020202020204" pitchFamily="34" charset="0"/>
              </a:rPr>
              <a:t>for $98,000 (discount of $2,000).  Interest is payable on January 1 of each year. </a:t>
            </a:r>
            <a:r>
              <a:rPr lang="en-US" altLang="en-US" sz="2100" dirty="0" smtClean="0">
                <a:latin typeface="Liberation Sans" panose="020B0604020202020204" pitchFamily="34" charset="0"/>
              </a:rPr>
              <a:t>Prepare </a:t>
            </a:r>
            <a:r>
              <a:rPr lang="en-US" altLang="en-US" sz="2100" dirty="0">
                <a:latin typeface="Liberation Sans" panose="020B0604020202020204" pitchFamily="34" charset="0"/>
              </a:rPr>
              <a:t>the entry to accrue </a:t>
            </a:r>
            <a:r>
              <a:rPr lang="en-US" altLang="en-US" sz="2100" dirty="0" smtClean="0">
                <a:latin typeface="Liberation Sans" panose="020B0604020202020204" pitchFamily="34" charset="0"/>
              </a:rPr>
              <a:t>interest and amortize the bond discount </a:t>
            </a:r>
            <a:r>
              <a:rPr lang="en-US" altLang="en-US" sz="2100" dirty="0">
                <a:latin typeface="Liberation Sans" panose="020B0604020202020204" pitchFamily="34" charset="0"/>
              </a:rPr>
              <a:t>at Dec. 31, </a:t>
            </a:r>
            <a:r>
              <a:rPr lang="en-US" altLang="en-US" sz="2100" dirty="0" smtClean="0">
                <a:latin typeface="Liberation Sans" panose="020B0604020202020204" pitchFamily="34" charset="0"/>
              </a:rPr>
              <a:t>2017. </a:t>
            </a:r>
            <a:endParaRPr lang="en-US" altLang="en-US" sz="2100" dirty="0">
              <a:latin typeface="Liberation Sans" panose="020B0604020202020204" pitchFamily="34" charset="0"/>
            </a:endParaRPr>
          </a:p>
        </p:txBody>
      </p:sp>
      <p:sp>
        <p:nvSpPr>
          <p:cNvPr id="12"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DISCOUNT</a:t>
            </a:r>
            <a:endParaRPr lang="en-US" altLang="en-US" sz="3200" b="1" dirty="0">
              <a:solidFill>
                <a:schemeClr val="tx2">
                  <a:lumMod val="50000"/>
                </a:schemeClr>
              </a:solidFill>
              <a:latin typeface="Liberation Sans" panose="020B0604020202020204" pitchFamily="34" charset="0"/>
            </a:endParaRPr>
          </a:p>
        </p:txBody>
      </p:sp>
      <p:sp>
        <p:nvSpPr>
          <p:cNvPr id="13" name="Text Box 5"/>
          <p:cNvSpPr txBox="1">
            <a:spLocks noChangeArrowheads="1"/>
          </p:cNvSpPr>
          <p:nvPr/>
        </p:nvSpPr>
        <p:spPr bwMode="auto">
          <a:xfrm>
            <a:off x="609600" y="3380096"/>
            <a:ext cx="1219200" cy="4801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smtClean="0">
                <a:latin typeface="Liberation Sans" panose="020B0604020202020204" pitchFamily="34" charset="0"/>
                <a:cs typeface="Arial" charset="0"/>
              </a:rPr>
              <a:t>Dec. 31</a:t>
            </a:r>
            <a:endParaRPr lang="en-US" altLang="en-US" sz="2100" dirty="0" smtClean="0">
              <a:latin typeface="Liberation Sans" panose="020B0604020202020204" pitchFamily="34" charset="0"/>
              <a:cs typeface="Arial" charset="0"/>
            </a:endParaRPr>
          </a:p>
        </p:txBody>
      </p:sp>
      <p:sp>
        <p:nvSpPr>
          <p:cNvPr id="14" name="Text Box 5"/>
          <p:cNvSpPr txBox="1">
            <a:spLocks noChangeArrowheads="1"/>
          </p:cNvSpPr>
          <p:nvPr/>
        </p:nvSpPr>
        <p:spPr bwMode="auto">
          <a:xfrm>
            <a:off x="1752600" y="3380096"/>
            <a:ext cx="6934200" cy="135267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Interest </a:t>
            </a:r>
            <a:r>
              <a:rPr lang="en-US" sz="2100" dirty="0">
                <a:latin typeface="Liberation Sans" panose="020B0604020202020204" pitchFamily="34" charset="0"/>
                <a:cs typeface="Arial" charset="0"/>
              </a:rPr>
              <a:t>Expense </a:t>
            </a:r>
            <a:r>
              <a:rPr lang="en-US" sz="2100" dirty="0" smtClean="0">
                <a:latin typeface="Liberation Sans" panose="020B0604020202020204" pitchFamily="34" charset="0"/>
                <a:cs typeface="Arial" charset="0"/>
              </a:rPr>
              <a:t>	10,400</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	Discount </a:t>
            </a:r>
            <a:r>
              <a:rPr lang="en-US" sz="2100" dirty="0">
                <a:latin typeface="Liberation Sans" panose="020B0604020202020204" pitchFamily="34" charset="0"/>
                <a:cs typeface="Arial" charset="0"/>
              </a:rPr>
              <a:t>on Bonds Payable </a:t>
            </a:r>
            <a:r>
              <a:rPr lang="en-US" sz="2100" dirty="0" smtClean="0">
                <a:latin typeface="Liberation Sans" panose="020B0604020202020204" pitchFamily="34" charset="0"/>
                <a:cs typeface="Arial" charset="0"/>
              </a:rPr>
              <a:t>		400</a:t>
            </a:r>
          </a:p>
          <a:p>
            <a:pPr marL="463550" indent="-463550">
              <a:lnSpc>
                <a:spcPct val="120000"/>
              </a:lnSpc>
              <a:spcBef>
                <a:spcPct val="15000"/>
              </a:spcBef>
              <a:tabLst>
                <a:tab pos="5145088" algn="r"/>
                <a:tab pos="6632575" algn="r"/>
              </a:tabLst>
            </a:pPr>
            <a:r>
              <a:rPr lang="en-US" sz="2100" dirty="0">
                <a:latin typeface="Liberation Sans" panose="020B0604020202020204" pitchFamily="34" charset="0"/>
                <a:cs typeface="Arial" charset="0"/>
              </a:rPr>
              <a:t>	</a:t>
            </a:r>
            <a:r>
              <a:rPr lang="en-US" sz="2100" dirty="0" smtClean="0">
                <a:latin typeface="Liberation Sans" panose="020B0604020202020204" pitchFamily="34" charset="0"/>
                <a:cs typeface="Arial" charset="0"/>
              </a:rPr>
              <a:t>Interest </a:t>
            </a:r>
            <a:r>
              <a:rPr lang="en-US" sz="2100" dirty="0">
                <a:latin typeface="Liberation Sans" panose="020B0604020202020204" pitchFamily="34" charset="0"/>
                <a:cs typeface="Arial" charset="0"/>
              </a:rPr>
              <a:t>Payable </a:t>
            </a:r>
            <a:r>
              <a:rPr lang="en-US" sz="2100" dirty="0" smtClean="0">
                <a:latin typeface="Liberation Sans" panose="020B0604020202020204" pitchFamily="34" charset="0"/>
                <a:cs typeface="Arial" charset="0"/>
              </a:rPr>
              <a:t>		10,000</a:t>
            </a:r>
            <a:endParaRPr lang="en-US" sz="2100" dirty="0">
              <a:latin typeface="Liberation Sans" panose="020B0604020202020204" pitchFamily="34" charset="0"/>
              <a:cs typeface="Arial" charset="0"/>
            </a:endParaRPr>
          </a:p>
        </p:txBody>
      </p:sp>
      <p:sp>
        <p:nvSpPr>
          <p:cNvPr id="1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Text Box 2"/>
          <p:cNvSpPr txBox="1">
            <a:spLocks noChangeArrowheads="1"/>
          </p:cNvSpPr>
          <p:nvPr/>
        </p:nvSpPr>
        <p:spPr bwMode="auto">
          <a:xfrm>
            <a:off x="609600" y="1295400"/>
            <a:ext cx="7924800" cy="220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76313" indent="-457200" algn="l">
              <a:defRPr sz="2400">
                <a:solidFill>
                  <a:schemeClr val="tx1"/>
                </a:solidFill>
                <a:latin typeface="Times New Roman" pitchFamily="18" charset="0"/>
              </a:defRPr>
            </a:lvl2pPr>
            <a:lvl3pPr marL="1547813" indent="-457200" algn="l">
              <a:defRPr sz="2400">
                <a:solidFill>
                  <a:schemeClr val="tx1"/>
                </a:solidFill>
                <a:latin typeface="Times New Roman" pitchFamily="18" charset="0"/>
              </a:defRPr>
            </a:lvl3pPr>
            <a:lvl4pPr marL="2119313" indent="-457200" algn="l">
              <a:defRPr sz="2400">
                <a:solidFill>
                  <a:schemeClr val="tx1"/>
                </a:solidFill>
                <a:latin typeface="Times New Roman" pitchFamily="18" charset="0"/>
              </a:defRPr>
            </a:lvl4pPr>
            <a:lvl5pPr marL="2690813" indent="-457200" algn="l">
              <a:defRPr sz="2400">
                <a:solidFill>
                  <a:schemeClr val="tx1"/>
                </a:solidFill>
                <a:latin typeface="Times New Roman" pitchFamily="18" charset="0"/>
              </a:defRPr>
            </a:lvl5pPr>
            <a:lvl6pPr marL="3148013" indent="-457200" eaLnBrk="0" fontAlgn="base" hangingPunct="0">
              <a:spcBef>
                <a:spcPct val="0"/>
              </a:spcBef>
              <a:spcAft>
                <a:spcPct val="0"/>
              </a:spcAft>
              <a:defRPr sz="2400">
                <a:solidFill>
                  <a:schemeClr val="tx1"/>
                </a:solidFill>
                <a:latin typeface="Times New Roman" pitchFamily="18" charset="0"/>
              </a:defRPr>
            </a:lvl6pPr>
            <a:lvl7pPr marL="3605213" indent="-457200" eaLnBrk="0" fontAlgn="base" hangingPunct="0">
              <a:spcBef>
                <a:spcPct val="0"/>
              </a:spcBef>
              <a:spcAft>
                <a:spcPct val="0"/>
              </a:spcAft>
              <a:defRPr sz="2400">
                <a:solidFill>
                  <a:schemeClr val="tx1"/>
                </a:solidFill>
                <a:latin typeface="Times New Roman" pitchFamily="18" charset="0"/>
              </a:defRPr>
            </a:lvl7pPr>
            <a:lvl8pPr marL="4062413" indent="-457200" eaLnBrk="0" fontAlgn="base" hangingPunct="0">
              <a:spcBef>
                <a:spcPct val="0"/>
              </a:spcBef>
              <a:spcAft>
                <a:spcPct val="0"/>
              </a:spcAft>
              <a:defRPr sz="2400">
                <a:solidFill>
                  <a:schemeClr val="tx1"/>
                </a:solidFill>
                <a:latin typeface="Times New Roman" pitchFamily="18" charset="0"/>
              </a:defRPr>
            </a:lvl8pPr>
            <a:lvl9pPr marL="4519613"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pPr>
            <a:r>
              <a:rPr lang="en-US" altLang="en-US" sz="2200" b="1" dirty="0">
                <a:solidFill>
                  <a:schemeClr val="accent3">
                    <a:lumMod val="50000"/>
                  </a:schemeClr>
                </a:solidFill>
                <a:latin typeface="Liberation Sans" panose="020B0604020202020204" pitchFamily="34" charset="0"/>
              </a:rPr>
              <a:t>Illustration: </a:t>
            </a:r>
            <a:r>
              <a:rPr lang="en-US" altLang="en-US" sz="2200" dirty="0" smtClean="0">
                <a:solidFill>
                  <a:schemeClr val="accent3">
                    <a:lumMod val="50000"/>
                  </a:schemeClr>
                </a:solidFill>
                <a:latin typeface="Liberation Sans" panose="020B0604020202020204" pitchFamily="34" charset="0"/>
              </a:rPr>
              <a:t>First </a:t>
            </a:r>
            <a:r>
              <a:rPr lang="en-US" altLang="en-US" sz="2200" dirty="0">
                <a:solidFill>
                  <a:schemeClr val="accent3">
                    <a:lumMod val="50000"/>
                  </a:schemeClr>
                </a:solidFill>
                <a:latin typeface="Liberation Sans" panose="020B0604020202020204" pitchFamily="34" charset="0"/>
              </a:rPr>
              <a:t>National Bank agrees to lend $100,000 on September 1, </a:t>
            </a:r>
            <a:r>
              <a:rPr lang="en-US" altLang="en-US" sz="2200" dirty="0" smtClean="0">
                <a:solidFill>
                  <a:schemeClr val="accent3">
                    <a:lumMod val="50000"/>
                  </a:schemeClr>
                </a:solidFill>
                <a:latin typeface="Liberation Sans" panose="020B0604020202020204" pitchFamily="34" charset="0"/>
              </a:rPr>
              <a:t>2017, </a:t>
            </a:r>
            <a:r>
              <a:rPr lang="en-US" altLang="en-US" sz="2200" dirty="0">
                <a:solidFill>
                  <a:schemeClr val="accent3">
                    <a:lumMod val="50000"/>
                  </a:schemeClr>
                </a:solidFill>
                <a:latin typeface="Liberation Sans" panose="020B0604020202020204" pitchFamily="34" charset="0"/>
              </a:rPr>
              <a:t>if Cole Williams Co. signs a $100,000, 12%, four-month note maturing on January 1.  </a:t>
            </a:r>
            <a:endParaRPr lang="en-US" altLang="en-US" sz="2200" dirty="0" smtClean="0">
              <a:solidFill>
                <a:schemeClr val="accent3">
                  <a:lumMod val="50000"/>
                </a:schemeClr>
              </a:solidFill>
              <a:latin typeface="Liberation Sans" panose="020B0604020202020204" pitchFamily="34" charset="0"/>
            </a:endParaRPr>
          </a:p>
          <a:p>
            <a:pPr>
              <a:lnSpc>
                <a:spcPct val="125000"/>
              </a:lnSpc>
            </a:pPr>
            <a:r>
              <a:rPr lang="en-US" altLang="en-US" sz="2200" dirty="0" smtClean="0">
                <a:latin typeface="Liberation Sans" panose="020B0604020202020204" pitchFamily="34" charset="0"/>
              </a:rPr>
              <a:t>When </a:t>
            </a:r>
            <a:r>
              <a:rPr lang="en-US" altLang="en-US" sz="2200" dirty="0">
                <a:latin typeface="Liberation Sans" panose="020B0604020202020204" pitchFamily="34" charset="0"/>
              </a:rPr>
              <a:t>a company issues an interest-bearing note, the amount of assets it receives generally equals the note’s face value.</a:t>
            </a:r>
          </a:p>
        </p:txBody>
      </p:sp>
      <p:sp>
        <p:nvSpPr>
          <p:cNvPr id="424965" name="Text Box 5"/>
          <p:cNvSpPr txBox="1">
            <a:spLocks noChangeArrowheads="1"/>
          </p:cNvSpPr>
          <p:nvPr/>
        </p:nvSpPr>
        <p:spPr bwMode="auto">
          <a:xfrm>
            <a:off x="1905000" y="4113817"/>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algn="l">
              <a:tabLst>
                <a:tab pos="6691313" algn="r"/>
              </a:tabLst>
              <a:defRPr sz="2400">
                <a:solidFill>
                  <a:schemeClr val="tx1"/>
                </a:solidFill>
                <a:latin typeface="Times New Roman" pitchFamily="18" charset="0"/>
              </a:defRPr>
            </a:lvl1pPr>
            <a:lvl2pPr marL="1028700" indent="-457200" algn="l">
              <a:tabLst>
                <a:tab pos="6691313" algn="r"/>
              </a:tabLst>
              <a:defRPr sz="2400">
                <a:solidFill>
                  <a:schemeClr val="tx1"/>
                </a:solidFill>
                <a:latin typeface="Times New Roman" pitchFamily="18" charset="0"/>
              </a:defRPr>
            </a:lvl2pPr>
            <a:lvl3pPr marL="1600200" indent="-457200" algn="l">
              <a:tabLst>
                <a:tab pos="6691313" algn="r"/>
              </a:tabLst>
              <a:defRPr sz="2400">
                <a:solidFill>
                  <a:schemeClr val="tx1"/>
                </a:solidFill>
                <a:latin typeface="Times New Roman" pitchFamily="18" charset="0"/>
              </a:defRPr>
            </a:lvl3pPr>
            <a:lvl4pPr marL="2171700" indent="-457200" algn="l">
              <a:tabLst>
                <a:tab pos="6691313" algn="r"/>
              </a:tabLst>
              <a:defRPr sz="2400">
                <a:solidFill>
                  <a:schemeClr val="tx1"/>
                </a:solidFill>
                <a:latin typeface="Times New Roman" pitchFamily="18" charset="0"/>
              </a:defRPr>
            </a:lvl4pPr>
            <a:lvl5pPr marL="2743200" indent="-457200" algn="l">
              <a:tabLst>
                <a:tab pos="6691313"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691313"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691313"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691313"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691313"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Notes </a:t>
            </a:r>
            <a:r>
              <a:rPr lang="en-US" altLang="en-US" sz="2200" dirty="0" smtClean="0">
                <a:latin typeface="Liberation Sans" panose="020B0604020202020204" pitchFamily="34" charset="0"/>
                <a:cs typeface="Arial" charset="0"/>
              </a:rPr>
              <a:t>Payable</a:t>
            </a:r>
            <a:r>
              <a:rPr lang="en-US" altLang="en-US" sz="2200" dirty="0">
                <a:latin typeface="Liberation Sans" panose="020B0604020202020204" pitchFamily="34" charset="0"/>
                <a:cs typeface="Arial" charset="0"/>
              </a:rPr>
              <a:t>	100,000</a:t>
            </a:r>
          </a:p>
        </p:txBody>
      </p:sp>
      <p:sp>
        <p:nvSpPr>
          <p:cNvPr id="424966" name="Text Box 6"/>
          <p:cNvSpPr txBox="1">
            <a:spLocks noChangeArrowheads="1"/>
          </p:cNvSpPr>
          <p:nvPr/>
        </p:nvSpPr>
        <p:spPr bwMode="auto">
          <a:xfrm>
            <a:off x="1905000" y="3655030"/>
            <a:ext cx="6172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21200" algn="r"/>
              </a:tabLst>
              <a:defRPr sz="2400">
                <a:solidFill>
                  <a:schemeClr val="tx1"/>
                </a:solidFill>
                <a:latin typeface="Times New Roman" pitchFamily="18" charset="0"/>
              </a:defRPr>
            </a:lvl1pPr>
            <a:lvl2pPr marL="1028700" indent="-457200" algn="l">
              <a:tabLst>
                <a:tab pos="4521200" algn="r"/>
              </a:tabLst>
              <a:defRPr sz="2400">
                <a:solidFill>
                  <a:schemeClr val="tx1"/>
                </a:solidFill>
                <a:latin typeface="Times New Roman" pitchFamily="18" charset="0"/>
              </a:defRPr>
            </a:lvl2pPr>
            <a:lvl3pPr marL="1600200" indent="-457200" algn="l">
              <a:tabLst>
                <a:tab pos="4521200" algn="r"/>
              </a:tabLst>
              <a:defRPr sz="2400">
                <a:solidFill>
                  <a:schemeClr val="tx1"/>
                </a:solidFill>
                <a:latin typeface="Times New Roman" pitchFamily="18" charset="0"/>
              </a:defRPr>
            </a:lvl3pPr>
            <a:lvl4pPr marL="2171700" indent="-457200" algn="l">
              <a:tabLst>
                <a:tab pos="4521200" algn="r"/>
              </a:tabLst>
              <a:defRPr sz="2400">
                <a:solidFill>
                  <a:schemeClr val="tx1"/>
                </a:solidFill>
                <a:latin typeface="Times New Roman" pitchFamily="18" charset="0"/>
              </a:defRPr>
            </a:lvl4pPr>
            <a:lvl5pPr marL="2743200" indent="-457200" algn="l">
              <a:tabLst>
                <a:tab pos="45212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5212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5212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5212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52120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Cash	100,000</a:t>
            </a:r>
          </a:p>
        </p:txBody>
      </p:sp>
      <p:sp>
        <p:nvSpPr>
          <p:cNvPr id="424976" name="Text Box 16"/>
          <p:cNvSpPr txBox="1">
            <a:spLocks noChangeArrowheads="1"/>
          </p:cNvSpPr>
          <p:nvPr/>
        </p:nvSpPr>
        <p:spPr bwMode="auto">
          <a:xfrm>
            <a:off x="609600" y="3655030"/>
            <a:ext cx="1219200" cy="43088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264150" algn="r"/>
              </a:tabLst>
              <a:defRPr sz="2400">
                <a:solidFill>
                  <a:schemeClr val="tx1"/>
                </a:solidFill>
                <a:latin typeface="Times New Roman" pitchFamily="18" charset="0"/>
              </a:defRPr>
            </a:lvl1pPr>
            <a:lvl2pPr marL="1028700" indent="-457200" algn="l">
              <a:tabLst>
                <a:tab pos="5264150" algn="r"/>
              </a:tabLst>
              <a:defRPr sz="2400">
                <a:solidFill>
                  <a:schemeClr val="tx1"/>
                </a:solidFill>
                <a:latin typeface="Times New Roman" pitchFamily="18" charset="0"/>
              </a:defRPr>
            </a:lvl2pPr>
            <a:lvl3pPr marL="1600200" indent="-457200" algn="l">
              <a:tabLst>
                <a:tab pos="5264150" algn="r"/>
              </a:tabLst>
              <a:defRPr sz="2400">
                <a:solidFill>
                  <a:schemeClr val="tx1"/>
                </a:solidFill>
                <a:latin typeface="Times New Roman" pitchFamily="18" charset="0"/>
              </a:defRPr>
            </a:lvl3pPr>
            <a:lvl4pPr marL="2171700" indent="-457200" algn="l">
              <a:tabLst>
                <a:tab pos="5264150" algn="r"/>
              </a:tabLst>
              <a:defRPr sz="2400">
                <a:solidFill>
                  <a:schemeClr val="tx1"/>
                </a:solidFill>
                <a:latin typeface="Times New Roman" pitchFamily="18" charset="0"/>
              </a:defRPr>
            </a:lvl4pPr>
            <a:lvl5pPr marL="2743200" indent="-457200" algn="l">
              <a:tabLst>
                <a:tab pos="52641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52641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52641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52641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5264150"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Sept. 1</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NOTES PAYABLE</a:t>
            </a:r>
            <a:endParaRPr lang="en-US" altLang="en-US" sz="3200" b="1" dirty="0">
              <a:solidFill>
                <a:schemeClr val="tx2">
                  <a:lumMod val="50000"/>
                </a:schemeClr>
              </a:solidFill>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4966"/>
                                        </p:tgtEl>
                                        <p:attrNameLst>
                                          <p:attrName>style.visibility</p:attrName>
                                        </p:attrNameLst>
                                      </p:cBhvr>
                                      <p:to>
                                        <p:strVal val="visible"/>
                                      </p:to>
                                    </p:set>
                                    <p:animEffect transition="in" filter="wipe(left)">
                                      <p:cBhvr>
                                        <p:cTn id="7" dur="500"/>
                                        <p:tgtEl>
                                          <p:spTgt spid="424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4965"/>
                                        </p:tgtEl>
                                        <p:attrNameLst>
                                          <p:attrName>style.visibility</p:attrName>
                                        </p:attrNameLst>
                                      </p:cBhvr>
                                      <p:to>
                                        <p:strVal val="visible"/>
                                      </p:to>
                                    </p:set>
                                    <p:animEffect transition="in" filter="wipe(left)">
                                      <p:cBhvr>
                                        <p:cTn id="12" dur="500"/>
                                        <p:tgtEl>
                                          <p:spTgt spid="424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5" grpId="0" autoUpdateAnimBg="0"/>
      <p:bldP spid="424966"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DISCOUNT</a:t>
            </a:r>
            <a:endParaRPr lang="en-US" altLang="en-US" sz="3200" b="1" dirty="0">
              <a:solidFill>
                <a:schemeClr val="tx2">
                  <a:lumMod val="50000"/>
                </a:schemeClr>
              </a:solidFill>
              <a:latin typeface="Liberation Sans"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344043"/>
            <a:ext cx="8534401" cy="441986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228600" y="5835639"/>
            <a:ext cx="3200400" cy="461665"/>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10A-2</a:t>
            </a:r>
          </a:p>
          <a:p>
            <a:pPr algn="l"/>
            <a:r>
              <a:rPr lang="en-US" sz="1200" dirty="0">
                <a:latin typeface="Liberation Sans" panose="020B0604020202020204" pitchFamily="34" charset="0"/>
              </a:rPr>
              <a:t>Bond discount </a:t>
            </a:r>
            <a:r>
              <a:rPr lang="en-US" sz="1200" dirty="0" smtClean="0">
                <a:latin typeface="Liberation Sans" panose="020B0604020202020204" pitchFamily="34" charset="0"/>
              </a:rPr>
              <a:t>amortization schedule</a:t>
            </a:r>
            <a:endParaRPr lang="en-US" sz="1200" dirty="0">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spTree>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16802" name="Rectangle 2"/>
          <p:cNvSpPr>
            <a:spLocks noChangeArrowheads="1"/>
          </p:cNvSpPr>
          <p:nvPr/>
        </p:nvSpPr>
        <p:spPr bwMode="auto">
          <a:xfrm>
            <a:off x="609600" y="1295400"/>
            <a:ext cx="7772400" cy="2031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747713" indent="-512763" algn="l">
              <a:defRPr sz="2400">
                <a:solidFill>
                  <a:schemeClr val="tx1"/>
                </a:solidFill>
                <a:latin typeface="Times New Roman" pitchFamily="18" charset="0"/>
              </a:defRPr>
            </a:lvl2pPr>
            <a:lvl3pPr marL="1812925" indent="-457200" algn="l">
              <a:defRPr sz="2400">
                <a:solidFill>
                  <a:schemeClr val="tx1"/>
                </a:solidFill>
                <a:latin typeface="Times New Roman" pitchFamily="18" charset="0"/>
              </a:defRPr>
            </a:lvl3pPr>
            <a:lvl4pPr marL="2384425" indent="-457200" algn="l">
              <a:defRPr sz="2400">
                <a:solidFill>
                  <a:schemeClr val="tx1"/>
                </a:solidFill>
                <a:latin typeface="Times New Roman" pitchFamily="18" charset="0"/>
              </a:defRPr>
            </a:lvl4pPr>
            <a:lvl5pPr marL="2955925" indent="-457200" algn="l">
              <a:defRPr sz="2400">
                <a:solidFill>
                  <a:schemeClr val="tx1"/>
                </a:solidFill>
                <a:latin typeface="Times New Roman" pitchFamily="18" charset="0"/>
              </a:defRPr>
            </a:lvl5pPr>
            <a:lvl6pPr marL="3413125" indent="-457200" eaLnBrk="0" fontAlgn="base" hangingPunct="0">
              <a:spcBef>
                <a:spcPct val="0"/>
              </a:spcBef>
              <a:spcAft>
                <a:spcPct val="0"/>
              </a:spcAft>
              <a:defRPr sz="2400">
                <a:solidFill>
                  <a:schemeClr val="tx1"/>
                </a:solidFill>
                <a:latin typeface="Times New Roman" pitchFamily="18" charset="0"/>
              </a:defRPr>
            </a:lvl6pPr>
            <a:lvl7pPr marL="3870325" indent="-457200" eaLnBrk="0" fontAlgn="base" hangingPunct="0">
              <a:spcBef>
                <a:spcPct val="0"/>
              </a:spcBef>
              <a:spcAft>
                <a:spcPct val="0"/>
              </a:spcAft>
              <a:defRPr sz="2400">
                <a:solidFill>
                  <a:schemeClr val="tx1"/>
                </a:solidFill>
                <a:latin typeface="Times New Roman" pitchFamily="18" charset="0"/>
              </a:defRPr>
            </a:lvl7pPr>
            <a:lvl8pPr marL="4327525" indent="-457200" eaLnBrk="0" fontAlgn="base" hangingPunct="0">
              <a:spcBef>
                <a:spcPct val="0"/>
              </a:spcBef>
              <a:spcAft>
                <a:spcPct val="0"/>
              </a:spcAft>
              <a:defRPr sz="2400">
                <a:solidFill>
                  <a:schemeClr val="tx1"/>
                </a:solidFill>
                <a:latin typeface="Times New Roman" pitchFamily="18" charset="0"/>
              </a:defRPr>
            </a:lvl8pPr>
            <a:lvl9pPr marL="4784725"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spcBef>
                <a:spcPct val="40000"/>
              </a:spcBef>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Candlestick, Inc., sold $100,000, five-year, 10% bonds on January 1, </a:t>
            </a:r>
            <a:r>
              <a:rPr lang="en-US" altLang="en-US" sz="2100" dirty="0" smtClean="0">
                <a:latin typeface="Liberation Sans" panose="020B0604020202020204" pitchFamily="34" charset="0"/>
              </a:rPr>
              <a:t>2017, </a:t>
            </a:r>
            <a:r>
              <a:rPr lang="en-US" altLang="en-US" sz="2100" dirty="0">
                <a:latin typeface="Liberation Sans" panose="020B0604020202020204" pitchFamily="34" charset="0"/>
              </a:rPr>
              <a:t>for $102,000 (premium of $2,000).  Interest is payable on January 1 of each year. Prepare the entry to accrue interest and amortize the bond </a:t>
            </a:r>
            <a:r>
              <a:rPr lang="en-US" altLang="en-US" sz="2100" dirty="0" smtClean="0">
                <a:latin typeface="Liberation Sans" panose="020B0604020202020204" pitchFamily="34" charset="0"/>
              </a:rPr>
              <a:t>premium </a:t>
            </a:r>
            <a:r>
              <a:rPr lang="en-US" altLang="en-US" sz="2100" dirty="0">
                <a:latin typeface="Liberation Sans" panose="020B0604020202020204" pitchFamily="34" charset="0"/>
              </a:rPr>
              <a:t>at Dec. 31, 2017. </a:t>
            </a:r>
          </a:p>
        </p:txBody>
      </p:sp>
      <p:sp>
        <p:nvSpPr>
          <p:cNvPr id="11"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PREMIUM</a:t>
            </a:r>
            <a:endParaRPr lang="en-US" altLang="en-US" sz="3200" b="1" dirty="0">
              <a:solidFill>
                <a:schemeClr val="tx2">
                  <a:lumMod val="50000"/>
                </a:schemeClr>
              </a:solidFill>
              <a:latin typeface="Liberation Sans" panose="020B0604020202020204" pitchFamily="34" charset="0"/>
            </a:endParaRP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6" name="Text Box 5"/>
          <p:cNvSpPr txBox="1">
            <a:spLocks noChangeArrowheads="1"/>
          </p:cNvSpPr>
          <p:nvPr/>
        </p:nvSpPr>
        <p:spPr bwMode="auto">
          <a:xfrm>
            <a:off x="609600" y="3380096"/>
            <a:ext cx="1219200" cy="4801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smtClean="0">
                <a:latin typeface="Liberation Sans" panose="020B0604020202020204" pitchFamily="34" charset="0"/>
                <a:cs typeface="Arial" charset="0"/>
              </a:rPr>
              <a:t>Dec. 31</a:t>
            </a:r>
            <a:endParaRPr lang="en-US" altLang="en-US" sz="2100" dirty="0" smtClean="0">
              <a:latin typeface="Liberation Sans" panose="020B0604020202020204" pitchFamily="34" charset="0"/>
              <a:cs typeface="Arial" charset="0"/>
            </a:endParaRPr>
          </a:p>
        </p:txBody>
      </p:sp>
      <p:sp>
        <p:nvSpPr>
          <p:cNvPr id="17" name="Text Box 5"/>
          <p:cNvSpPr txBox="1">
            <a:spLocks noChangeArrowheads="1"/>
          </p:cNvSpPr>
          <p:nvPr/>
        </p:nvSpPr>
        <p:spPr bwMode="auto">
          <a:xfrm>
            <a:off x="1752600" y="3380096"/>
            <a:ext cx="6934200" cy="135267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Interest </a:t>
            </a:r>
            <a:r>
              <a:rPr lang="en-US" sz="2100" dirty="0">
                <a:latin typeface="Liberation Sans" panose="020B0604020202020204" pitchFamily="34" charset="0"/>
                <a:cs typeface="Arial" charset="0"/>
              </a:rPr>
              <a:t>Expense </a:t>
            </a:r>
            <a:r>
              <a:rPr lang="en-US" sz="2100" dirty="0" smtClean="0">
                <a:latin typeface="Liberation Sans" panose="020B0604020202020204" pitchFamily="34" charset="0"/>
                <a:cs typeface="Arial" charset="0"/>
              </a:rPr>
              <a:t>	9,600</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Premium </a:t>
            </a:r>
            <a:r>
              <a:rPr lang="en-US" sz="2100" dirty="0">
                <a:latin typeface="Liberation Sans" panose="020B0604020202020204" pitchFamily="34" charset="0"/>
                <a:cs typeface="Arial" charset="0"/>
              </a:rPr>
              <a:t>on Bonds Payable </a:t>
            </a:r>
            <a:r>
              <a:rPr lang="en-US" sz="2100" dirty="0" smtClean="0">
                <a:latin typeface="Liberation Sans" panose="020B0604020202020204" pitchFamily="34" charset="0"/>
                <a:cs typeface="Arial" charset="0"/>
              </a:rPr>
              <a:t>	400</a:t>
            </a:r>
          </a:p>
          <a:p>
            <a:pPr marL="463550" indent="-463550">
              <a:lnSpc>
                <a:spcPct val="120000"/>
              </a:lnSpc>
              <a:spcBef>
                <a:spcPct val="15000"/>
              </a:spcBef>
              <a:tabLst>
                <a:tab pos="5145088" algn="r"/>
                <a:tab pos="6632575" algn="r"/>
              </a:tabLst>
            </a:pPr>
            <a:r>
              <a:rPr lang="en-US" sz="2100" dirty="0">
                <a:latin typeface="Liberation Sans" panose="020B0604020202020204" pitchFamily="34" charset="0"/>
                <a:cs typeface="Arial" charset="0"/>
              </a:rPr>
              <a:t>	</a:t>
            </a:r>
            <a:r>
              <a:rPr lang="en-US" sz="2100" dirty="0" smtClean="0">
                <a:latin typeface="Liberation Sans" panose="020B0604020202020204" pitchFamily="34" charset="0"/>
                <a:cs typeface="Arial" charset="0"/>
              </a:rPr>
              <a:t>Interest </a:t>
            </a:r>
            <a:r>
              <a:rPr lang="en-US" sz="2100" dirty="0">
                <a:latin typeface="Liberation Sans" panose="020B0604020202020204" pitchFamily="34" charset="0"/>
                <a:cs typeface="Arial" charset="0"/>
              </a:rPr>
              <a:t>Payable </a:t>
            </a:r>
            <a:r>
              <a:rPr lang="en-US" sz="2100" dirty="0" smtClean="0">
                <a:latin typeface="Liberation Sans" panose="020B0604020202020204" pitchFamily="34" charset="0"/>
                <a:cs typeface="Arial" charset="0"/>
              </a:rPr>
              <a:t>		10,000</a:t>
            </a:r>
            <a:endParaRPr lang="en-US" sz="2100" dirty="0">
              <a:latin typeface="Liberation Sans" panose="020B0604020202020204" pitchFamily="34" charset="0"/>
              <a:cs typeface="Arial"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left)">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PREMIUM</a:t>
            </a:r>
            <a:endParaRPr lang="en-US" altLang="en-US" sz="3200" b="1" dirty="0">
              <a:solidFill>
                <a:schemeClr val="tx2">
                  <a:lumMod val="50000"/>
                </a:schemeClr>
              </a:solidFill>
              <a:latin typeface="Liberation Sans" panose="020B0604020202020204" pitchFamily="34" charset="0"/>
            </a:endParaRP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228600" y="5835639"/>
            <a:ext cx="3200400" cy="461665"/>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10A-4</a:t>
            </a:r>
            <a:endParaRPr lang="en-US" sz="1200" b="1" dirty="0">
              <a:latin typeface="Liberation Sans" panose="020B0604020202020204" pitchFamily="34" charset="0"/>
            </a:endParaRPr>
          </a:p>
          <a:p>
            <a:pPr algn="l"/>
            <a:r>
              <a:rPr lang="en-US" sz="1200" dirty="0">
                <a:latin typeface="Liberation Sans" panose="020B0604020202020204" pitchFamily="34" charset="0"/>
              </a:rPr>
              <a:t>Bond </a:t>
            </a:r>
            <a:r>
              <a:rPr lang="en-US" sz="1200" dirty="0" smtClean="0">
                <a:latin typeface="Liberation Sans" panose="020B0604020202020204" pitchFamily="34" charset="0"/>
              </a:rPr>
              <a:t>premium amortization schedule</a:t>
            </a:r>
            <a:endParaRPr lang="en-US" sz="1200" dirty="0">
              <a:latin typeface="Liberation Sans"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6344"/>
            <a:ext cx="8534400" cy="445241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spTree>
    <p:extLst>
      <p:ext uri="{BB962C8B-B14F-4D97-AF65-F5344CB8AC3E}">
        <p14:creationId xmlns:p14="http://schemas.microsoft.com/office/powerpoint/2010/main" val="3279524142"/>
      </p:ext>
    </p:extLst>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a:t>
            </a:r>
            <a:endParaRPr lang="en-US" altLang="en-US" dirty="0"/>
          </a:p>
        </p:txBody>
      </p:sp>
      <p:sp>
        <p:nvSpPr>
          <p:cNvPr id="692226" name="Rectangle 2"/>
          <p:cNvSpPr>
            <a:spLocks noChangeArrowheads="1"/>
          </p:cNvSpPr>
          <p:nvPr/>
        </p:nvSpPr>
        <p:spPr bwMode="auto">
          <a:xfrm>
            <a:off x="609600" y="1490662"/>
            <a:ext cx="7772400" cy="16938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912813" indent="-512763" algn="l">
              <a:defRPr sz="2400">
                <a:solidFill>
                  <a:schemeClr val="tx1"/>
                </a:solidFill>
                <a:latin typeface="Times New Roman" pitchFamily="18" charset="0"/>
              </a:defRPr>
            </a:lvl2pPr>
            <a:lvl3pPr marL="1812925" indent="-457200" algn="l">
              <a:defRPr sz="2400">
                <a:solidFill>
                  <a:schemeClr val="tx1"/>
                </a:solidFill>
                <a:latin typeface="Times New Roman" pitchFamily="18" charset="0"/>
              </a:defRPr>
            </a:lvl3pPr>
            <a:lvl4pPr marL="2384425" indent="-457200" algn="l">
              <a:defRPr sz="2400">
                <a:solidFill>
                  <a:schemeClr val="tx1"/>
                </a:solidFill>
                <a:latin typeface="Times New Roman" pitchFamily="18" charset="0"/>
              </a:defRPr>
            </a:lvl4pPr>
            <a:lvl5pPr marL="2955925" indent="-457200" algn="l">
              <a:defRPr sz="2400">
                <a:solidFill>
                  <a:schemeClr val="tx1"/>
                </a:solidFill>
                <a:latin typeface="Times New Roman" pitchFamily="18" charset="0"/>
              </a:defRPr>
            </a:lvl5pPr>
            <a:lvl6pPr marL="3413125" indent="-457200" eaLnBrk="0" fontAlgn="base" hangingPunct="0">
              <a:spcBef>
                <a:spcPct val="0"/>
              </a:spcBef>
              <a:spcAft>
                <a:spcPct val="0"/>
              </a:spcAft>
              <a:defRPr sz="2400">
                <a:solidFill>
                  <a:schemeClr val="tx1"/>
                </a:solidFill>
                <a:latin typeface="Times New Roman" pitchFamily="18" charset="0"/>
              </a:defRPr>
            </a:lvl6pPr>
            <a:lvl7pPr marL="3870325" indent="-457200" eaLnBrk="0" fontAlgn="base" hangingPunct="0">
              <a:spcBef>
                <a:spcPct val="0"/>
              </a:spcBef>
              <a:spcAft>
                <a:spcPct val="0"/>
              </a:spcAft>
              <a:defRPr sz="2400">
                <a:solidFill>
                  <a:schemeClr val="tx1"/>
                </a:solidFill>
                <a:latin typeface="Times New Roman" pitchFamily="18" charset="0"/>
              </a:defRPr>
            </a:lvl7pPr>
            <a:lvl8pPr marL="4327525" indent="-457200" eaLnBrk="0" fontAlgn="base" hangingPunct="0">
              <a:spcBef>
                <a:spcPct val="0"/>
              </a:spcBef>
              <a:spcAft>
                <a:spcPct val="0"/>
              </a:spcAft>
              <a:defRPr sz="2400">
                <a:solidFill>
                  <a:schemeClr val="tx1"/>
                </a:solidFill>
                <a:latin typeface="Times New Roman" pitchFamily="18" charset="0"/>
              </a:defRPr>
            </a:lvl8pPr>
            <a:lvl9pPr marL="4784725" indent="-457200" eaLnBrk="0" fontAlgn="base" hangingPunct="0">
              <a:spcBef>
                <a:spcPct val="0"/>
              </a:spcBef>
              <a:spcAft>
                <a:spcPct val="0"/>
              </a:spcAft>
              <a:defRPr sz="2400">
                <a:solidFill>
                  <a:schemeClr val="tx1"/>
                </a:solidFill>
                <a:latin typeface="Times New Roman" pitchFamily="18" charset="0"/>
              </a:defRPr>
            </a:lvl9pPr>
          </a:lstStyle>
          <a:p>
            <a:pPr>
              <a:lnSpc>
                <a:spcPct val="115000"/>
              </a:lnSpc>
              <a:spcBef>
                <a:spcPct val="40000"/>
              </a:spcBef>
            </a:pPr>
            <a:r>
              <a:rPr lang="en-US" altLang="en-US" sz="2100" dirty="0">
                <a:latin typeface="Liberation Sans" panose="020B0604020202020204" pitchFamily="34" charset="0"/>
              </a:rPr>
              <a:t>Under the </a:t>
            </a:r>
            <a:r>
              <a:rPr lang="en-US" altLang="en-US" sz="2100" b="1" dirty="0">
                <a:solidFill>
                  <a:schemeClr val="tx2">
                    <a:lumMod val="50000"/>
                  </a:schemeClr>
                </a:solidFill>
                <a:latin typeface="Liberation Sans" panose="020B0604020202020204" pitchFamily="34" charset="0"/>
              </a:rPr>
              <a:t>effective-interest method</a:t>
            </a:r>
            <a:r>
              <a:rPr lang="en-US" altLang="en-US" sz="2100" dirty="0">
                <a:latin typeface="Liberation Sans" panose="020B0604020202020204" pitchFamily="34" charset="0"/>
              </a:rPr>
              <a:t>, the amortization of the discount or premium results in interest expense equal to a constant percentage of the carrying value.  </a:t>
            </a:r>
          </a:p>
          <a:p>
            <a:pPr>
              <a:lnSpc>
                <a:spcPct val="115000"/>
              </a:lnSpc>
              <a:spcBef>
                <a:spcPct val="40000"/>
              </a:spcBef>
            </a:pPr>
            <a:r>
              <a:rPr lang="en-US" altLang="en-US" sz="2100" dirty="0">
                <a:latin typeface="Liberation Sans" panose="020B0604020202020204" pitchFamily="34" charset="0"/>
              </a:rPr>
              <a:t>Required steps:</a:t>
            </a:r>
          </a:p>
        </p:txBody>
      </p:sp>
      <p:sp>
        <p:nvSpPr>
          <p:cNvPr id="692228" name="Text Box 4"/>
          <p:cNvSpPr txBox="1">
            <a:spLocks noChangeArrowheads="1"/>
          </p:cNvSpPr>
          <p:nvPr/>
        </p:nvSpPr>
        <p:spPr bwMode="auto">
          <a:xfrm>
            <a:off x="609600" y="3243262"/>
            <a:ext cx="7848600" cy="13287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85800" indent="-457200" algn="l">
              <a:defRPr sz="2400">
                <a:solidFill>
                  <a:schemeClr val="tx1"/>
                </a:solidFill>
                <a:latin typeface="Times New Roman" pitchFamily="18" charset="0"/>
              </a:defRPr>
            </a:lvl1pPr>
            <a:lvl2pPr marL="1312863" indent="-512763" algn="l">
              <a:defRPr sz="2400">
                <a:solidFill>
                  <a:schemeClr val="tx1"/>
                </a:solidFill>
                <a:latin typeface="Times New Roman" pitchFamily="18" charset="0"/>
              </a:defRPr>
            </a:lvl2pPr>
            <a:lvl3pPr marL="1884363" indent="-457200" algn="l">
              <a:defRPr sz="2400">
                <a:solidFill>
                  <a:schemeClr val="tx1"/>
                </a:solidFill>
                <a:latin typeface="Times New Roman" pitchFamily="18" charset="0"/>
              </a:defRPr>
            </a:lvl3pPr>
            <a:lvl4pPr marL="2455863" indent="-457200" algn="l">
              <a:defRPr sz="2400">
                <a:solidFill>
                  <a:schemeClr val="tx1"/>
                </a:solidFill>
                <a:latin typeface="Times New Roman" pitchFamily="18" charset="0"/>
              </a:defRPr>
            </a:lvl4pPr>
            <a:lvl5pPr marL="3027363" indent="-457200" algn="l">
              <a:defRPr sz="2400">
                <a:solidFill>
                  <a:schemeClr val="tx1"/>
                </a:solidFill>
                <a:latin typeface="Times New Roman" pitchFamily="18" charset="0"/>
              </a:defRPr>
            </a:lvl5pPr>
            <a:lvl6pPr marL="3484563" indent="-457200" eaLnBrk="0" fontAlgn="base" hangingPunct="0">
              <a:spcBef>
                <a:spcPct val="0"/>
              </a:spcBef>
              <a:spcAft>
                <a:spcPct val="0"/>
              </a:spcAft>
              <a:defRPr sz="2400">
                <a:solidFill>
                  <a:schemeClr val="tx1"/>
                </a:solidFill>
                <a:latin typeface="Times New Roman" pitchFamily="18" charset="0"/>
              </a:defRPr>
            </a:lvl6pPr>
            <a:lvl7pPr marL="3941763" indent="-457200" eaLnBrk="0" fontAlgn="base" hangingPunct="0">
              <a:spcBef>
                <a:spcPct val="0"/>
              </a:spcBef>
              <a:spcAft>
                <a:spcPct val="0"/>
              </a:spcAft>
              <a:defRPr sz="2400">
                <a:solidFill>
                  <a:schemeClr val="tx1"/>
                </a:solidFill>
                <a:latin typeface="Times New Roman" pitchFamily="18" charset="0"/>
              </a:defRPr>
            </a:lvl7pPr>
            <a:lvl8pPr marL="4398963" indent="-457200" eaLnBrk="0" fontAlgn="base" hangingPunct="0">
              <a:spcBef>
                <a:spcPct val="0"/>
              </a:spcBef>
              <a:spcAft>
                <a:spcPct val="0"/>
              </a:spcAft>
              <a:defRPr sz="2400">
                <a:solidFill>
                  <a:schemeClr val="tx1"/>
                </a:solidFill>
                <a:latin typeface="Times New Roman" pitchFamily="18" charset="0"/>
              </a:defRPr>
            </a:lvl8pPr>
            <a:lvl9pPr marL="4856163" indent="-457200" eaLnBrk="0" fontAlgn="base" hangingPunct="0">
              <a:spcBef>
                <a:spcPct val="0"/>
              </a:spcBef>
              <a:spcAft>
                <a:spcPct val="0"/>
              </a:spcAft>
              <a:defRPr sz="2400">
                <a:solidFill>
                  <a:schemeClr val="tx1"/>
                </a:solidFill>
                <a:latin typeface="Times New Roman" pitchFamily="18" charset="0"/>
              </a:defRPr>
            </a:lvl9pPr>
          </a:lstStyle>
          <a:p>
            <a:pPr>
              <a:lnSpc>
                <a:spcPct val="115000"/>
              </a:lnSpc>
              <a:spcBef>
                <a:spcPct val="30000"/>
              </a:spcBef>
              <a:buFontTx/>
              <a:buAutoNum type="arabicPeriod"/>
            </a:pPr>
            <a:r>
              <a:rPr lang="en-US" altLang="en-US" sz="2000" dirty="0">
                <a:solidFill>
                  <a:srgbClr val="000000"/>
                </a:solidFill>
                <a:latin typeface="Liberation Sans" panose="020B0604020202020204" pitchFamily="34" charset="0"/>
              </a:rPr>
              <a:t>Compute the bond interest expense.</a:t>
            </a:r>
          </a:p>
          <a:p>
            <a:pPr>
              <a:lnSpc>
                <a:spcPct val="115000"/>
              </a:lnSpc>
              <a:spcBef>
                <a:spcPct val="30000"/>
              </a:spcBef>
              <a:buFontTx/>
              <a:buAutoNum type="arabicPeriod"/>
            </a:pPr>
            <a:r>
              <a:rPr lang="en-US" altLang="en-US" sz="2000" dirty="0">
                <a:solidFill>
                  <a:srgbClr val="000000"/>
                </a:solidFill>
                <a:latin typeface="Liberation Sans" panose="020B0604020202020204" pitchFamily="34" charset="0"/>
              </a:rPr>
              <a:t>Compute the bond interest paid or accrued.</a:t>
            </a:r>
          </a:p>
          <a:p>
            <a:pPr>
              <a:lnSpc>
                <a:spcPct val="115000"/>
              </a:lnSpc>
              <a:spcBef>
                <a:spcPct val="30000"/>
              </a:spcBef>
              <a:buFontTx/>
              <a:buAutoNum type="arabicPeriod"/>
            </a:pPr>
            <a:r>
              <a:rPr lang="en-US" altLang="en-US" sz="2000" dirty="0">
                <a:solidFill>
                  <a:srgbClr val="000000"/>
                </a:solidFill>
                <a:latin typeface="Liberation Sans" panose="020B0604020202020204" pitchFamily="34" charset="0"/>
              </a:rPr>
              <a:t>Compute the amortization amount.</a:t>
            </a:r>
          </a:p>
        </p:txBody>
      </p:sp>
      <p:pic>
        <p:nvPicPr>
          <p:cNvPr id="6922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805363"/>
            <a:ext cx="7277100" cy="1595437"/>
          </a:xfrm>
          <a:prstGeom prst="rect">
            <a:avLst/>
          </a:prstGeom>
          <a:noFill/>
          <a:ln w="1905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sosceles Triangle 8"/>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0" name="TextBox 9"/>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1" name="Rounded Rectangle 10"/>
          <p:cNvSpPr/>
          <p:nvPr/>
        </p:nvSpPr>
        <p:spPr bwMode="auto">
          <a:xfrm>
            <a:off x="2789829" y="373163"/>
            <a:ext cx="5958883" cy="85631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18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APPENDIX 10B: </a:t>
            </a:r>
            <a:r>
              <a:rPr lang="en-US" sz="1800" b="1" dirty="0">
                <a:solidFill>
                  <a:schemeClr val="accent3"/>
                </a:solidFill>
                <a:effectLst>
                  <a:outerShdw blurRad="38100" dist="38100" dir="2700000" algn="tl">
                    <a:srgbClr val="000000">
                      <a:alpha val="43137"/>
                    </a:srgbClr>
                  </a:outerShdw>
                </a:effectLst>
                <a:latin typeface="Liberation Sans" panose="020B0604020202020204" pitchFamily="34" charset="0"/>
              </a:rPr>
              <a:t>Apply the </a:t>
            </a:r>
            <a:r>
              <a:rPr lang="en-US" sz="18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effective-interest </a:t>
            </a:r>
            <a:r>
              <a:rPr lang="en-US" sz="1800" b="1" dirty="0">
                <a:solidFill>
                  <a:schemeClr val="accent3"/>
                </a:solidFill>
                <a:effectLst>
                  <a:outerShdw blurRad="38100" dist="38100" dir="2700000" algn="tl">
                    <a:srgbClr val="000000">
                      <a:alpha val="43137"/>
                    </a:srgbClr>
                  </a:outerShdw>
                </a:effectLst>
                <a:latin typeface="Liberation Sans" panose="020B0604020202020204" pitchFamily="34" charset="0"/>
              </a:rPr>
              <a:t>method of </a:t>
            </a:r>
            <a:r>
              <a:rPr lang="en-US" sz="18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amortizing bond </a:t>
            </a:r>
            <a:r>
              <a:rPr lang="en-US" sz="1800" b="1" dirty="0">
                <a:solidFill>
                  <a:schemeClr val="accent3"/>
                </a:solidFill>
                <a:effectLst>
                  <a:outerShdw blurRad="38100" dist="38100" dir="2700000" algn="tl">
                    <a:srgbClr val="000000">
                      <a:alpha val="43137"/>
                    </a:srgbClr>
                  </a:outerShdw>
                </a:effectLst>
                <a:latin typeface="Liberation Sans" panose="020B0604020202020204" pitchFamily="34" charset="0"/>
              </a:rPr>
              <a:t>discount and bond premium.</a:t>
            </a:r>
          </a:p>
        </p:txBody>
      </p:sp>
      <p:sp>
        <p:nvSpPr>
          <p:cNvPr id="12" name="TextBox 11"/>
          <p:cNvSpPr txBox="1"/>
          <p:nvPr/>
        </p:nvSpPr>
        <p:spPr>
          <a:xfrm>
            <a:off x="2210626"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6</a:t>
            </a:r>
            <a:endParaRPr lang="en-US" sz="4000" b="1" i="0" dirty="0">
              <a:solidFill>
                <a:srgbClr val="CC0000"/>
              </a:solidFill>
              <a:effectLst/>
              <a:latin typeface="Liberation Sans" panose="020B0604020202020204" pitchFamily="34" charset="0"/>
            </a:endParaRPr>
          </a:p>
        </p:txBody>
      </p:sp>
      <p:cxnSp>
        <p:nvCxnSpPr>
          <p:cNvPr id="13" name="Straight Connector 12"/>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 name="Rectangle 1"/>
          <p:cNvSpPr/>
          <p:nvPr/>
        </p:nvSpPr>
        <p:spPr>
          <a:xfrm>
            <a:off x="6584558" y="3913496"/>
            <a:ext cx="1873642" cy="830997"/>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10B-1</a:t>
            </a:r>
          </a:p>
          <a:p>
            <a:pPr algn="l"/>
            <a:r>
              <a:rPr lang="en-US" sz="1200" dirty="0">
                <a:latin typeface="Liberation Sans" panose="020B0604020202020204" pitchFamily="34" charset="0"/>
              </a:rPr>
              <a:t>Computation of </a:t>
            </a:r>
            <a:r>
              <a:rPr lang="en-US" sz="1200" dirty="0" smtClean="0">
                <a:latin typeface="Liberation Sans" panose="020B0604020202020204" pitchFamily="34" charset="0"/>
              </a:rPr>
              <a:t>amortization using </a:t>
            </a:r>
            <a:r>
              <a:rPr lang="en-US" sz="1200" dirty="0">
                <a:latin typeface="Liberation Sans" panose="020B0604020202020204" pitchFamily="34" charset="0"/>
              </a:rPr>
              <a:t>effective-interest method</a:t>
            </a:r>
          </a:p>
        </p:txBody>
      </p:sp>
    </p:spTree>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94282" name="Rectangle 10"/>
          <p:cNvSpPr>
            <a:spLocks noChangeArrowheads="1"/>
          </p:cNvSpPr>
          <p:nvPr/>
        </p:nvSpPr>
        <p:spPr bwMode="auto">
          <a:xfrm>
            <a:off x="609600" y="1295400"/>
            <a:ext cx="8229600" cy="1628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747713" indent="-512763" algn="l">
              <a:defRPr sz="2400">
                <a:solidFill>
                  <a:schemeClr val="tx1"/>
                </a:solidFill>
                <a:latin typeface="Times New Roman" pitchFamily="18" charset="0"/>
              </a:defRPr>
            </a:lvl2pPr>
            <a:lvl3pPr marL="1812925" indent="-457200" algn="l">
              <a:defRPr sz="2400">
                <a:solidFill>
                  <a:schemeClr val="tx1"/>
                </a:solidFill>
                <a:latin typeface="Times New Roman" pitchFamily="18" charset="0"/>
              </a:defRPr>
            </a:lvl3pPr>
            <a:lvl4pPr marL="2384425" indent="-457200" algn="l">
              <a:defRPr sz="2400">
                <a:solidFill>
                  <a:schemeClr val="tx1"/>
                </a:solidFill>
                <a:latin typeface="Times New Roman" pitchFamily="18" charset="0"/>
              </a:defRPr>
            </a:lvl4pPr>
            <a:lvl5pPr marL="2955925" indent="-457200" algn="l">
              <a:defRPr sz="2400">
                <a:solidFill>
                  <a:schemeClr val="tx1"/>
                </a:solidFill>
                <a:latin typeface="Times New Roman" pitchFamily="18" charset="0"/>
              </a:defRPr>
            </a:lvl5pPr>
            <a:lvl6pPr marL="3413125" indent="-457200" eaLnBrk="0" fontAlgn="base" hangingPunct="0">
              <a:spcBef>
                <a:spcPct val="0"/>
              </a:spcBef>
              <a:spcAft>
                <a:spcPct val="0"/>
              </a:spcAft>
              <a:defRPr sz="2400">
                <a:solidFill>
                  <a:schemeClr val="tx1"/>
                </a:solidFill>
                <a:latin typeface="Times New Roman" pitchFamily="18" charset="0"/>
              </a:defRPr>
            </a:lvl6pPr>
            <a:lvl7pPr marL="3870325" indent="-457200" eaLnBrk="0" fontAlgn="base" hangingPunct="0">
              <a:spcBef>
                <a:spcPct val="0"/>
              </a:spcBef>
              <a:spcAft>
                <a:spcPct val="0"/>
              </a:spcAft>
              <a:defRPr sz="2400">
                <a:solidFill>
                  <a:schemeClr val="tx1"/>
                </a:solidFill>
                <a:latin typeface="Times New Roman" pitchFamily="18" charset="0"/>
              </a:defRPr>
            </a:lvl7pPr>
            <a:lvl8pPr marL="4327525" indent="-457200" eaLnBrk="0" fontAlgn="base" hangingPunct="0">
              <a:spcBef>
                <a:spcPct val="0"/>
              </a:spcBef>
              <a:spcAft>
                <a:spcPct val="0"/>
              </a:spcAft>
              <a:defRPr sz="2400">
                <a:solidFill>
                  <a:schemeClr val="tx1"/>
                </a:solidFill>
                <a:latin typeface="Times New Roman" pitchFamily="18" charset="0"/>
              </a:defRPr>
            </a:lvl8pPr>
            <a:lvl9pPr marL="4784725"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spcBef>
                <a:spcPct val="40000"/>
              </a:spcBef>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Candlestick</a:t>
            </a:r>
            <a:r>
              <a:rPr lang="en-US" altLang="en-US" sz="2100" dirty="0">
                <a:latin typeface="Liberation Sans" panose="020B0604020202020204" pitchFamily="34" charset="0"/>
              </a:rPr>
              <a:t>, Inc., sold $100,000, five-year, 10% bonds on January 1, </a:t>
            </a:r>
            <a:r>
              <a:rPr lang="en-US" altLang="en-US" sz="2100" dirty="0" smtClean="0">
                <a:latin typeface="Liberation Sans" panose="020B0604020202020204" pitchFamily="34" charset="0"/>
              </a:rPr>
              <a:t>2017, </a:t>
            </a:r>
            <a:r>
              <a:rPr lang="en-US" altLang="en-US" sz="2100" dirty="0">
                <a:latin typeface="Liberation Sans" panose="020B0604020202020204" pitchFamily="34" charset="0"/>
              </a:rPr>
              <a:t>for $98,000.  The effective-interest rate is </a:t>
            </a:r>
            <a:r>
              <a:rPr lang="en-US" altLang="en-US" sz="2100" dirty="0" smtClean="0">
                <a:latin typeface="Liberation Sans" panose="020B0604020202020204" pitchFamily="34" charset="0"/>
              </a:rPr>
              <a:t>10.5348% </a:t>
            </a:r>
            <a:r>
              <a:rPr lang="en-US" altLang="en-US" sz="2100" dirty="0">
                <a:latin typeface="Liberation Sans" panose="020B0604020202020204" pitchFamily="34" charset="0"/>
              </a:rPr>
              <a:t>and interest is payable on Jan. 1 of each year.   Prepare the bond discount amortization schedule. </a:t>
            </a:r>
          </a:p>
        </p:txBody>
      </p:sp>
      <p:sp>
        <p:nvSpPr>
          <p:cNvPr id="7"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DISCOUNT</a:t>
            </a:r>
            <a:endParaRPr lang="en-US" altLang="en-US" sz="3200" b="1" dirty="0">
              <a:solidFill>
                <a:schemeClr val="tx2">
                  <a:lumMod val="50000"/>
                </a:schemeClr>
              </a:solidFill>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a:t>
            </a:r>
            <a:endParaRPr lang="en-US" altLang="en-US" dirty="0"/>
          </a:p>
        </p:txBody>
      </p:sp>
    </p:spTree>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DISCOUNT</a:t>
            </a:r>
            <a:endParaRPr lang="en-US" altLang="en-US" sz="3200" b="1" dirty="0">
              <a:solidFill>
                <a:schemeClr val="tx2">
                  <a:lumMod val="50000"/>
                </a:schemeClr>
              </a:solidFill>
              <a:latin typeface="Liberation Sans" panose="020B0604020202020204" pitchFamily="34" charset="0"/>
            </a:endParaRP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228600" y="5140656"/>
            <a:ext cx="3200400" cy="461665"/>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10B-2</a:t>
            </a:r>
            <a:endParaRPr lang="en-US" sz="1200" b="1" dirty="0">
              <a:latin typeface="Liberation Sans" panose="020B0604020202020204" pitchFamily="34" charset="0"/>
            </a:endParaRPr>
          </a:p>
          <a:p>
            <a:pPr algn="l"/>
            <a:r>
              <a:rPr lang="en-US" sz="1200" dirty="0">
                <a:latin typeface="Liberation Sans" panose="020B0604020202020204" pitchFamily="34" charset="0"/>
              </a:rPr>
              <a:t>Bond discount </a:t>
            </a:r>
            <a:r>
              <a:rPr lang="en-US" sz="1200" dirty="0" smtClean="0">
                <a:latin typeface="Liberation Sans" panose="020B0604020202020204" pitchFamily="34" charset="0"/>
              </a:rPr>
              <a:t>amortization schedule</a:t>
            </a:r>
            <a:endParaRPr lang="en-US" sz="1200" dirty="0">
              <a:latin typeface="Liberation Sans"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43623"/>
            <a:ext cx="8534400" cy="372083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a:t>
            </a:r>
            <a:endParaRPr lang="en-US" altLang="en-US" dirty="0"/>
          </a:p>
        </p:txBody>
      </p:sp>
    </p:spTree>
    <p:extLst>
      <p:ext uri="{BB962C8B-B14F-4D97-AF65-F5344CB8AC3E}">
        <p14:creationId xmlns:p14="http://schemas.microsoft.com/office/powerpoint/2010/main" val="320226326"/>
      </p:ext>
    </p:extLst>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96322" name="Rectangle 2"/>
          <p:cNvSpPr>
            <a:spLocks noChangeArrowheads="1"/>
          </p:cNvSpPr>
          <p:nvPr/>
        </p:nvSpPr>
        <p:spPr bwMode="auto">
          <a:xfrm>
            <a:off x="609600" y="1295400"/>
            <a:ext cx="7772400" cy="860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747713" indent="-512763" algn="l">
              <a:defRPr sz="2400">
                <a:solidFill>
                  <a:schemeClr val="tx1"/>
                </a:solidFill>
                <a:latin typeface="Times New Roman" pitchFamily="18" charset="0"/>
              </a:defRPr>
            </a:lvl2pPr>
            <a:lvl3pPr marL="1812925" indent="-457200" algn="l">
              <a:defRPr sz="2400">
                <a:solidFill>
                  <a:schemeClr val="tx1"/>
                </a:solidFill>
                <a:latin typeface="Times New Roman" pitchFamily="18" charset="0"/>
              </a:defRPr>
            </a:lvl3pPr>
            <a:lvl4pPr marL="2384425" indent="-457200" algn="l">
              <a:defRPr sz="2400">
                <a:solidFill>
                  <a:schemeClr val="tx1"/>
                </a:solidFill>
                <a:latin typeface="Times New Roman" pitchFamily="18" charset="0"/>
              </a:defRPr>
            </a:lvl4pPr>
            <a:lvl5pPr marL="2955925" indent="-457200" algn="l">
              <a:defRPr sz="2400">
                <a:solidFill>
                  <a:schemeClr val="tx1"/>
                </a:solidFill>
                <a:latin typeface="Times New Roman" pitchFamily="18" charset="0"/>
              </a:defRPr>
            </a:lvl5pPr>
            <a:lvl6pPr marL="3413125" indent="-457200" eaLnBrk="0" fontAlgn="base" hangingPunct="0">
              <a:spcBef>
                <a:spcPct val="0"/>
              </a:spcBef>
              <a:spcAft>
                <a:spcPct val="0"/>
              </a:spcAft>
              <a:defRPr sz="2400">
                <a:solidFill>
                  <a:schemeClr val="tx1"/>
                </a:solidFill>
                <a:latin typeface="Times New Roman" pitchFamily="18" charset="0"/>
              </a:defRPr>
            </a:lvl6pPr>
            <a:lvl7pPr marL="3870325" indent="-457200" eaLnBrk="0" fontAlgn="base" hangingPunct="0">
              <a:spcBef>
                <a:spcPct val="0"/>
              </a:spcBef>
              <a:spcAft>
                <a:spcPct val="0"/>
              </a:spcAft>
              <a:defRPr sz="2400">
                <a:solidFill>
                  <a:schemeClr val="tx1"/>
                </a:solidFill>
                <a:latin typeface="Times New Roman" pitchFamily="18" charset="0"/>
              </a:defRPr>
            </a:lvl7pPr>
            <a:lvl8pPr marL="4327525" indent="-457200" eaLnBrk="0" fontAlgn="base" hangingPunct="0">
              <a:spcBef>
                <a:spcPct val="0"/>
              </a:spcBef>
              <a:spcAft>
                <a:spcPct val="0"/>
              </a:spcAft>
              <a:defRPr sz="2400">
                <a:solidFill>
                  <a:schemeClr val="tx1"/>
                </a:solidFill>
                <a:latin typeface="Times New Roman" pitchFamily="18" charset="0"/>
              </a:defRPr>
            </a:lvl8pPr>
            <a:lvl9pPr marL="4784725"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spcBef>
                <a:spcPct val="40000"/>
              </a:spcBef>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Candlestick</a:t>
            </a:r>
            <a:r>
              <a:rPr lang="en-US" altLang="en-US" sz="2100" dirty="0">
                <a:latin typeface="Liberation Sans" panose="020B0604020202020204" pitchFamily="34" charset="0"/>
              </a:rPr>
              <a:t>, Inc. records the accrual of interest and amortization of bond discount on Dec. 31, as follows:</a:t>
            </a:r>
          </a:p>
        </p:txBody>
      </p:sp>
      <p:sp>
        <p:nvSpPr>
          <p:cNvPr id="11"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DISCOUNT</a:t>
            </a:r>
            <a:endParaRPr lang="en-US" altLang="en-US" sz="3200" b="1" dirty="0">
              <a:solidFill>
                <a:schemeClr val="tx2">
                  <a:lumMod val="50000"/>
                </a:schemeClr>
              </a:solidFill>
              <a:latin typeface="Liberation Sans" panose="020B0604020202020204" pitchFamily="34" charset="0"/>
            </a:endParaRP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Text Box 5"/>
          <p:cNvSpPr txBox="1">
            <a:spLocks noChangeArrowheads="1"/>
          </p:cNvSpPr>
          <p:nvPr/>
        </p:nvSpPr>
        <p:spPr bwMode="auto">
          <a:xfrm>
            <a:off x="609600" y="2332218"/>
            <a:ext cx="1219200" cy="4801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smtClean="0">
                <a:latin typeface="Liberation Sans" panose="020B0604020202020204" pitchFamily="34" charset="0"/>
                <a:cs typeface="Arial" charset="0"/>
              </a:rPr>
              <a:t>Dec. 31</a:t>
            </a:r>
            <a:endParaRPr lang="en-US" altLang="en-US" sz="2100" dirty="0" smtClean="0">
              <a:latin typeface="Liberation Sans" panose="020B0604020202020204" pitchFamily="34" charset="0"/>
              <a:cs typeface="Arial" charset="0"/>
            </a:endParaRPr>
          </a:p>
        </p:txBody>
      </p:sp>
      <p:sp>
        <p:nvSpPr>
          <p:cNvPr id="14" name="Text Box 5"/>
          <p:cNvSpPr txBox="1">
            <a:spLocks noChangeArrowheads="1"/>
          </p:cNvSpPr>
          <p:nvPr/>
        </p:nvSpPr>
        <p:spPr bwMode="auto">
          <a:xfrm>
            <a:off x="1752600" y="2332218"/>
            <a:ext cx="6934200" cy="135267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Interest </a:t>
            </a:r>
            <a:r>
              <a:rPr lang="en-US" sz="2100" dirty="0">
                <a:latin typeface="Liberation Sans" panose="020B0604020202020204" pitchFamily="34" charset="0"/>
                <a:cs typeface="Arial" charset="0"/>
              </a:rPr>
              <a:t>Expense </a:t>
            </a:r>
            <a:r>
              <a:rPr lang="en-US" sz="2100" dirty="0" smtClean="0">
                <a:latin typeface="Liberation Sans" panose="020B0604020202020204" pitchFamily="34" charset="0"/>
                <a:cs typeface="Arial" charset="0"/>
              </a:rPr>
              <a:t>	10,324</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	Discount </a:t>
            </a:r>
            <a:r>
              <a:rPr lang="en-US" sz="2100" dirty="0">
                <a:latin typeface="Liberation Sans" panose="020B0604020202020204" pitchFamily="34" charset="0"/>
                <a:cs typeface="Arial" charset="0"/>
              </a:rPr>
              <a:t>on Bonds Payable </a:t>
            </a:r>
            <a:r>
              <a:rPr lang="en-US" sz="2100" dirty="0" smtClean="0">
                <a:latin typeface="Liberation Sans" panose="020B0604020202020204" pitchFamily="34" charset="0"/>
                <a:cs typeface="Arial" charset="0"/>
              </a:rPr>
              <a:t>		324</a:t>
            </a:r>
          </a:p>
          <a:p>
            <a:pPr marL="463550" indent="-463550">
              <a:lnSpc>
                <a:spcPct val="120000"/>
              </a:lnSpc>
              <a:spcBef>
                <a:spcPct val="15000"/>
              </a:spcBef>
              <a:tabLst>
                <a:tab pos="5145088" algn="r"/>
                <a:tab pos="6632575" algn="r"/>
              </a:tabLst>
            </a:pPr>
            <a:r>
              <a:rPr lang="en-US" sz="2100" dirty="0">
                <a:latin typeface="Liberation Sans" panose="020B0604020202020204" pitchFamily="34" charset="0"/>
                <a:cs typeface="Arial" charset="0"/>
              </a:rPr>
              <a:t>	</a:t>
            </a:r>
            <a:r>
              <a:rPr lang="en-US" sz="2100" dirty="0" smtClean="0">
                <a:latin typeface="Liberation Sans" panose="020B0604020202020204" pitchFamily="34" charset="0"/>
                <a:cs typeface="Arial" charset="0"/>
              </a:rPr>
              <a:t>Interest </a:t>
            </a:r>
            <a:r>
              <a:rPr lang="en-US" sz="2100" dirty="0">
                <a:latin typeface="Liberation Sans" panose="020B0604020202020204" pitchFamily="34" charset="0"/>
                <a:cs typeface="Arial" charset="0"/>
              </a:rPr>
              <a:t>Payable </a:t>
            </a:r>
            <a:r>
              <a:rPr lang="en-US" sz="2100" dirty="0" smtClean="0">
                <a:latin typeface="Liberation Sans" panose="020B0604020202020204" pitchFamily="34" charset="0"/>
                <a:cs typeface="Arial" charset="0"/>
              </a:rPr>
              <a:t>		10,000</a:t>
            </a:r>
            <a:endParaRPr lang="en-US" sz="2100" dirty="0">
              <a:latin typeface="Liberation Sans" panose="020B0604020202020204" pitchFamily="34" charset="0"/>
              <a:cs typeface="Arial"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22950" name="Rectangle 6"/>
          <p:cNvSpPr>
            <a:spLocks noChangeArrowheads="1"/>
          </p:cNvSpPr>
          <p:nvPr/>
        </p:nvSpPr>
        <p:spPr bwMode="auto">
          <a:xfrm>
            <a:off x="609600" y="1295400"/>
            <a:ext cx="8153400" cy="16078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40000"/>
              </a:spcBef>
            </a:pPr>
            <a:r>
              <a:rPr lang="en-US" sz="2100" dirty="0">
                <a:latin typeface="Liberation Sans" panose="020B0604020202020204" pitchFamily="34" charset="0"/>
              </a:rPr>
              <a:t>For the second interest period, bond interest expense will be $10,358 ($98,324 </a:t>
            </a:r>
            <a:r>
              <a:rPr lang="en-US" sz="2100" dirty="0" smtClean="0">
                <a:latin typeface="Liberation Sans" panose="020B0604020202020204" pitchFamily="34" charset="0"/>
              </a:rPr>
              <a:t>× 10.5348</a:t>
            </a:r>
            <a:r>
              <a:rPr lang="en-US" sz="2100" dirty="0">
                <a:latin typeface="Liberation Sans" panose="020B0604020202020204" pitchFamily="34" charset="0"/>
              </a:rPr>
              <a:t>%), and the discount amortization will be $358. At December 31, </a:t>
            </a:r>
            <a:r>
              <a:rPr lang="en-US" sz="2100" dirty="0" smtClean="0">
                <a:latin typeface="Liberation Sans" panose="020B0604020202020204" pitchFamily="34" charset="0"/>
              </a:rPr>
              <a:t>Candlestick makes </a:t>
            </a:r>
            <a:r>
              <a:rPr lang="en-US" sz="2100" dirty="0">
                <a:latin typeface="Liberation Sans" panose="020B0604020202020204" pitchFamily="34" charset="0"/>
              </a:rPr>
              <a:t>the following adjusting entry.</a:t>
            </a:r>
            <a:endParaRPr lang="en-US" altLang="en-US" sz="2100" dirty="0">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Text Box 5"/>
          <p:cNvSpPr txBox="1">
            <a:spLocks noChangeArrowheads="1"/>
          </p:cNvSpPr>
          <p:nvPr/>
        </p:nvSpPr>
        <p:spPr bwMode="auto">
          <a:xfrm>
            <a:off x="609600" y="3066922"/>
            <a:ext cx="1219200" cy="4801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smtClean="0">
                <a:latin typeface="Liberation Sans" panose="020B0604020202020204" pitchFamily="34" charset="0"/>
                <a:cs typeface="Arial" charset="0"/>
              </a:rPr>
              <a:t>Dec. 31</a:t>
            </a:r>
            <a:endParaRPr lang="en-US" altLang="en-US" sz="2100" dirty="0" smtClean="0">
              <a:latin typeface="Liberation Sans" panose="020B0604020202020204" pitchFamily="34" charset="0"/>
              <a:cs typeface="Arial" charset="0"/>
            </a:endParaRPr>
          </a:p>
        </p:txBody>
      </p:sp>
      <p:sp>
        <p:nvSpPr>
          <p:cNvPr id="10" name="Text Box 5"/>
          <p:cNvSpPr txBox="1">
            <a:spLocks noChangeArrowheads="1"/>
          </p:cNvSpPr>
          <p:nvPr/>
        </p:nvSpPr>
        <p:spPr bwMode="auto">
          <a:xfrm>
            <a:off x="1752600" y="3066922"/>
            <a:ext cx="6934200" cy="135267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Interest </a:t>
            </a:r>
            <a:r>
              <a:rPr lang="en-US" sz="2100" dirty="0">
                <a:latin typeface="Liberation Sans" panose="020B0604020202020204" pitchFamily="34" charset="0"/>
                <a:cs typeface="Arial" charset="0"/>
              </a:rPr>
              <a:t>Expense </a:t>
            </a:r>
            <a:r>
              <a:rPr lang="en-US" sz="2100" dirty="0" smtClean="0">
                <a:latin typeface="Liberation Sans" panose="020B0604020202020204" pitchFamily="34" charset="0"/>
                <a:cs typeface="Arial" charset="0"/>
              </a:rPr>
              <a:t>	10,358</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	Discount </a:t>
            </a:r>
            <a:r>
              <a:rPr lang="en-US" sz="2100" dirty="0">
                <a:latin typeface="Liberation Sans" panose="020B0604020202020204" pitchFamily="34" charset="0"/>
                <a:cs typeface="Arial" charset="0"/>
              </a:rPr>
              <a:t>on Bonds Payable </a:t>
            </a:r>
            <a:r>
              <a:rPr lang="en-US" sz="2100" dirty="0" smtClean="0">
                <a:latin typeface="Liberation Sans" panose="020B0604020202020204" pitchFamily="34" charset="0"/>
                <a:cs typeface="Arial" charset="0"/>
              </a:rPr>
              <a:t>		358</a:t>
            </a:r>
          </a:p>
          <a:p>
            <a:pPr marL="463550" indent="-463550">
              <a:lnSpc>
                <a:spcPct val="120000"/>
              </a:lnSpc>
              <a:spcBef>
                <a:spcPct val="15000"/>
              </a:spcBef>
              <a:tabLst>
                <a:tab pos="5145088" algn="r"/>
                <a:tab pos="6632575" algn="r"/>
              </a:tabLst>
            </a:pPr>
            <a:r>
              <a:rPr lang="en-US" sz="2100" dirty="0">
                <a:latin typeface="Liberation Sans" panose="020B0604020202020204" pitchFamily="34" charset="0"/>
                <a:cs typeface="Arial" charset="0"/>
              </a:rPr>
              <a:t>	</a:t>
            </a:r>
            <a:r>
              <a:rPr lang="en-US" sz="2100" dirty="0" smtClean="0">
                <a:latin typeface="Liberation Sans" panose="020B0604020202020204" pitchFamily="34" charset="0"/>
                <a:cs typeface="Arial" charset="0"/>
              </a:rPr>
              <a:t>Interest </a:t>
            </a:r>
            <a:r>
              <a:rPr lang="en-US" sz="2100" dirty="0">
                <a:latin typeface="Liberation Sans" panose="020B0604020202020204" pitchFamily="34" charset="0"/>
                <a:cs typeface="Arial" charset="0"/>
              </a:rPr>
              <a:t>Payable </a:t>
            </a:r>
            <a:r>
              <a:rPr lang="en-US" sz="2100" dirty="0" smtClean="0">
                <a:latin typeface="Liberation Sans" panose="020B0604020202020204" pitchFamily="34" charset="0"/>
                <a:cs typeface="Arial" charset="0"/>
              </a:rPr>
              <a:t>		10,000</a:t>
            </a:r>
            <a:endParaRPr lang="en-US" sz="2100" dirty="0">
              <a:latin typeface="Liberation Sans" panose="020B0604020202020204" pitchFamily="34" charset="0"/>
              <a:cs typeface="Arial" charset="0"/>
            </a:endParaRPr>
          </a:p>
        </p:txBody>
      </p:sp>
      <p:sp>
        <p:nvSpPr>
          <p:cNvPr id="11"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DISCOUNT</a:t>
            </a:r>
            <a:endParaRPr lang="en-US" altLang="en-US" sz="3200" b="1" dirty="0">
              <a:solidFill>
                <a:schemeClr val="tx2">
                  <a:lumMod val="50000"/>
                </a:schemeClr>
              </a:solidFill>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2"/>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94282" name="Rectangle 10"/>
          <p:cNvSpPr>
            <a:spLocks noChangeArrowheads="1"/>
          </p:cNvSpPr>
          <p:nvPr/>
        </p:nvSpPr>
        <p:spPr bwMode="auto">
          <a:xfrm>
            <a:off x="609600" y="1295400"/>
            <a:ext cx="8229600" cy="16435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spcBef>
                <a:spcPct val="40000"/>
              </a:spcBef>
            </a:pPr>
            <a:r>
              <a:rPr lang="en-US" altLang="en-US" sz="2100" b="1" dirty="0">
                <a:latin typeface="Liberation Sans" panose="020B0604020202020204" pitchFamily="34" charset="0"/>
              </a:rPr>
              <a:t>Illustration: </a:t>
            </a:r>
            <a:r>
              <a:rPr lang="en-US" sz="2100" dirty="0">
                <a:latin typeface="Liberation Sans" panose="020B0604020202020204" pitchFamily="34" charset="0"/>
              </a:rPr>
              <a:t>Candlestick Inc. sells the bonds described </a:t>
            </a:r>
            <a:r>
              <a:rPr lang="en-US" sz="2100" dirty="0" smtClean="0">
                <a:latin typeface="Liberation Sans" panose="020B0604020202020204" pitchFamily="34" charset="0"/>
              </a:rPr>
              <a:t>above for </a:t>
            </a:r>
            <a:r>
              <a:rPr lang="en-US" sz="2100" dirty="0">
                <a:latin typeface="Liberation Sans" panose="020B0604020202020204" pitchFamily="34" charset="0"/>
              </a:rPr>
              <a:t>$102,000 rather than $98,000. This would result in a bond premium of $2,000 ($102,000 − $100,000). This premium results in an effective-interest rate of approximately 9.4794%.</a:t>
            </a:r>
            <a:endParaRPr lang="en-US" altLang="en-US" sz="2100" dirty="0">
              <a:latin typeface="Liberation Sans" panose="020B0604020202020204" pitchFamily="34" charset="0"/>
            </a:endParaRPr>
          </a:p>
        </p:txBody>
      </p:sp>
      <p:sp>
        <p:nvSpPr>
          <p:cNvPr id="7"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PREMIUM</a:t>
            </a:r>
            <a:endParaRPr lang="en-US" altLang="en-US" sz="3200" b="1" dirty="0">
              <a:solidFill>
                <a:schemeClr val="tx2">
                  <a:lumMod val="50000"/>
                </a:schemeClr>
              </a:solidFill>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a:t>
            </a:r>
            <a:endParaRPr lang="en-US" altLang="en-US" dirty="0"/>
          </a:p>
        </p:txBody>
      </p:sp>
    </p:spTree>
    <p:extLst>
      <p:ext uri="{BB962C8B-B14F-4D97-AF65-F5344CB8AC3E}">
        <p14:creationId xmlns:p14="http://schemas.microsoft.com/office/powerpoint/2010/main" val="2228130881"/>
      </p:ext>
    </p:extLst>
  </p:cSld>
  <p:clrMapOvr>
    <a:masterClrMapping/>
  </p:clrMapOvr>
  <p:transition>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PREMIUM</a:t>
            </a:r>
            <a:endParaRPr lang="en-US" altLang="en-US" sz="3200" b="1" dirty="0">
              <a:solidFill>
                <a:schemeClr val="tx2">
                  <a:lumMod val="50000"/>
                </a:schemeClr>
              </a:solidFill>
              <a:latin typeface="Liberation Sans" panose="020B0604020202020204" pitchFamily="34" charset="0"/>
            </a:endParaRP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228600" y="5413695"/>
            <a:ext cx="3200400" cy="461665"/>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a:t>
            </a:r>
            <a:r>
              <a:rPr lang="en-US" sz="1200" b="1" dirty="0" smtClean="0">
                <a:latin typeface="Liberation Sans" panose="020B0604020202020204" pitchFamily="34" charset="0"/>
              </a:rPr>
              <a:t>10B-4</a:t>
            </a:r>
            <a:endParaRPr lang="en-US" sz="1200" b="1" dirty="0">
              <a:latin typeface="Liberation Sans" panose="020B0604020202020204" pitchFamily="34" charset="0"/>
            </a:endParaRPr>
          </a:p>
          <a:p>
            <a:pPr algn="l"/>
            <a:r>
              <a:rPr lang="en-US" sz="1200" dirty="0">
                <a:latin typeface="Liberation Sans" panose="020B0604020202020204" pitchFamily="34" charset="0"/>
              </a:rPr>
              <a:t>Bond </a:t>
            </a:r>
            <a:r>
              <a:rPr lang="en-US" sz="1200" dirty="0" smtClean="0">
                <a:latin typeface="Liberation Sans" panose="020B0604020202020204" pitchFamily="34" charset="0"/>
              </a:rPr>
              <a:t>premium amortization schedule</a:t>
            </a:r>
            <a:endParaRPr lang="en-US" sz="1200" dirty="0">
              <a:latin typeface="Liberation Sans" panose="020B060402020202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6344"/>
            <a:ext cx="8534400" cy="399361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a:t>
            </a:r>
            <a:endParaRPr lang="en-US" altLang="en-US" dirty="0"/>
          </a:p>
        </p:txBody>
      </p:sp>
    </p:spTree>
    <p:extLst>
      <p:ext uri="{BB962C8B-B14F-4D97-AF65-F5344CB8AC3E}">
        <p14:creationId xmlns:p14="http://schemas.microsoft.com/office/powerpoint/2010/main" val="3960698072"/>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p:cNvSpPr>
            <a:spLocks noGrp="1" noChangeArrowheads="1"/>
          </p:cNvSpPr>
          <p:nvPr>
            <p:ph type="title"/>
          </p:nvPr>
        </p:nvSpPr>
        <p:spPr/>
        <p:txBody>
          <a:bodyPr/>
          <a:lstStyle/>
          <a:p>
            <a:r>
              <a:rPr lang="en-US" sz="2600" smtClean="0">
                <a:solidFill>
                  <a:schemeClr val="bg1"/>
                </a:solidFill>
                <a:effectLst/>
              </a:rPr>
              <a:t>What formula do we use to calculate Interest?</a:t>
            </a:r>
          </a:p>
        </p:txBody>
      </p:sp>
      <p:pic>
        <p:nvPicPr>
          <p:cNvPr id="104453"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46875" b="14354"/>
          <a:stretch>
            <a:fillRect/>
          </a:stretch>
        </p:blipFill>
        <p:spPr>
          <a:xfrm>
            <a:off x="381000" y="1905000"/>
            <a:ext cx="8305800" cy="2667000"/>
          </a:xfrm>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50824" y="3581399"/>
            <a:ext cx="407484" cy="461665"/>
          </a:xfrm>
          <a:prstGeom prst="rect">
            <a:avLst/>
          </a:prstGeom>
          <a:noFill/>
        </p:spPr>
        <p:txBody>
          <a:bodyPr wrap="none" rtlCol="0">
            <a:spAutoFit/>
          </a:bodyPr>
          <a:lstStyle/>
          <a:p>
            <a:r>
              <a:rPr lang="en-US" b="1" dirty="0" smtClean="0"/>
              <a:t>X</a:t>
            </a:r>
            <a:endParaRPr lang="en-US" b="1" dirty="0"/>
          </a:p>
        </p:txBody>
      </p:sp>
      <p:sp>
        <p:nvSpPr>
          <p:cNvPr id="5" name="TextBox 4"/>
          <p:cNvSpPr txBox="1"/>
          <p:nvPr/>
        </p:nvSpPr>
        <p:spPr>
          <a:xfrm>
            <a:off x="4343400" y="3581400"/>
            <a:ext cx="407484" cy="461665"/>
          </a:xfrm>
          <a:prstGeom prst="rect">
            <a:avLst/>
          </a:prstGeom>
          <a:noFill/>
        </p:spPr>
        <p:txBody>
          <a:bodyPr wrap="none" rtlCol="0">
            <a:spAutoFit/>
          </a:bodyPr>
          <a:lstStyle/>
          <a:p>
            <a:r>
              <a:rPr lang="en-US" b="1" dirty="0" smtClean="0"/>
              <a:t>X</a:t>
            </a:r>
            <a:endParaRPr lang="en-US" b="1" dirty="0"/>
          </a:p>
        </p:txBody>
      </p:sp>
      <p:sp>
        <p:nvSpPr>
          <p:cNvPr id="3" name="TextBox 2"/>
          <p:cNvSpPr txBox="1"/>
          <p:nvPr/>
        </p:nvSpPr>
        <p:spPr>
          <a:xfrm>
            <a:off x="6418088" y="3519844"/>
            <a:ext cx="389851" cy="523220"/>
          </a:xfrm>
          <a:prstGeom prst="rect">
            <a:avLst/>
          </a:prstGeom>
          <a:noFill/>
        </p:spPr>
        <p:txBody>
          <a:bodyPr wrap="none" rtlCol="0">
            <a:spAutoFit/>
          </a:bodyPr>
          <a:lstStyle/>
          <a:p>
            <a:r>
              <a:rPr lang="en-US" sz="2800" b="1" dirty="0" smtClean="0"/>
              <a:t>=</a:t>
            </a:r>
            <a:endParaRPr lang="en-US" sz="2800" b="1" dirty="0"/>
          </a:p>
        </p:txBody>
      </p:sp>
    </p:spTree>
    <p:extLst>
      <p:ext uri="{BB962C8B-B14F-4D97-AF65-F5344CB8AC3E}">
        <p14:creationId xmlns:p14="http://schemas.microsoft.com/office/powerpoint/2010/main" val="7169678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box(in)">
                                      <p:cBhvr>
                                        <p:cTn id="7" dur="30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27042" name="Rectangle 2"/>
          <p:cNvSpPr>
            <a:spLocks noChangeArrowheads="1"/>
          </p:cNvSpPr>
          <p:nvPr/>
        </p:nvSpPr>
        <p:spPr bwMode="auto">
          <a:xfrm>
            <a:off x="609600" y="1295400"/>
            <a:ext cx="7772400" cy="828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747713" indent="-512763" algn="l">
              <a:defRPr sz="2400">
                <a:solidFill>
                  <a:schemeClr val="tx1"/>
                </a:solidFill>
                <a:latin typeface="Times New Roman" pitchFamily="18" charset="0"/>
              </a:defRPr>
            </a:lvl2pPr>
            <a:lvl3pPr marL="1812925" indent="-457200" algn="l">
              <a:defRPr sz="2400">
                <a:solidFill>
                  <a:schemeClr val="tx1"/>
                </a:solidFill>
                <a:latin typeface="Times New Roman" pitchFamily="18" charset="0"/>
              </a:defRPr>
            </a:lvl3pPr>
            <a:lvl4pPr marL="2384425" indent="-457200" algn="l">
              <a:defRPr sz="2400">
                <a:solidFill>
                  <a:schemeClr val="tx1"/>
                </a:solidFill>
                <a:latin typeface="Times New Roman" pitchFamily="18" charset="0"/>
              </a:defRPr>
            </a:lvl4pPr>
            <a:lvl5pPr marL="2955925" indent="-457200" algn="l">
              <a:defRPr sz="2400">
                <a:solidFill>
                  <a:schemeClr val="tx1"/>
                </a:solidFill>
                <a:latin typeface="Times New Roman" pitchFamily="18" charset="0"/>
              </a:defRPr>
            </a:lvl5pPr>
            <a:lvl6pPr marL="3413125" indent="-457200" eaLnBrk="0" fontAlgn="base" hangingPunct="0">
              <a:spcBef>
                <a:spcPct val="0"/>
              </a:spcBef>
              <a:spcAft>
                <a:spcPct val="0"/>
              </a:spcAft>
              <a:defRPr sz="2400">
                <a:solidFill>
                  <a:schemeClr val="tx1"/>
                </a:solidFill>
                <a:latin typeface="Times New Roman" pitchFamily="18" charset="0"/>
              </a:defRPr>
            </a:lvl6pPr>
            <a:lvl7pPr marL="3870325" indent="-457200" eaLnBrk="0" fontAlgn="base" hangingPunct="0">
              <a:spcBef>
                <a:spcPct val="0"/>
              </a:spcBef>
              <a:spcAft>
                <a:spcPct val="0"/>
              </a:spcAft>
              <a:defRPr sz="2400">
                <a:solidFill>
                  <a:schemeClr val="tx1"/>
                </a:solidFill>
                <a:latin typeface="Times New Roman" pitchFamily="18" charset="0"/>
              </a:defRPr>
            </a:lvl7pPr>
            <a:lvl8pPr marL="4327525" indent="-457200" eaLnBrk="0" fontAlgn="base" hangingPunct="0">
              <a:spcBef>
                <a:spcPct val="0"/>
              </a:spcBef>
              <a:spcAft>
                <a:spcPct val="0"/>
              </a:spcAft>
              <a:defRPr sz="2400">
                <a:solidFill>
                  <a:schemeClr val="tx1"/>
                </a:solidFill>
                <a:latin typeface="Times New Roman" pitchFamily="18" charset="0"/>
              </a:defRPr>
            </a:lvl8pPr>
            <a:lvl9pPr marL="4784725" indent="-457200" eaLnBrk="0" fontAlgn="base" hangingPunct="0">
              <a:spcBef>
                <a:spcPct val="0"/>
              </a:spcBef>
              <a:spcAft>
                <a:spcPct val="0"/>
              </a:spcAft>
              <a:defRPr sz="2400">
                <a:solidFill>
                  <a:schemeClr val="tx1"/>
                </a:solidFill>
                <a:latin typeface="Times New Roman" pitchFamily="18" charset="0"/>
              </a:defRPr>
            </a:lvl9pPr>
          </a:lstStyle>
          <a:p>
            <a:pPr>
              <a:lnSpc>
                <a:spcPct val="115000"/>
              </a:lnSpc>
              <a:spcBef>
                <a:spcPct val="40000"/>
              </a:spcBef>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Candlestick</a:t>
            </a:r>
            <a:r>
              <a:rPr lang="en-US" altLang="en-US" sz="2100" dirty="0">
                <a:latin typeface="Liberation Sans" panose="020B0604020202020204" pitchFamily="34" charset="0"/>
              </a:rPr>
              <a:t>, Inc. records the accrual of interest and amortization of premium discount on Dec. 31, as follows:</a:t>
            </a:r>
          </a:p>
        </p:txBody>
      </p:sp>
      <p:sp>
        <p:nvSpPr>
          <p:cNvPr id="11"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smtClean="0">
                <a:solidFill>
                  <a:schemeClr val="tx2">
                    <a:lumMod val="50000"/>
                  </a:schemeClr>
                </a:solidFill>
                <a:latin typeface="Liberation Sans" panose="020B0604020202020204" pitchFamily="34" charset="0"/>
              </a:rPr>
              <a:t>AMORTIZING BOND PREMIUM</a:t>
            </a:r>
            <a:endParaRPr lang="en-US" altLang="en-US" sz="3200" b="1" dirty="0">
              <a:solidFill>
                <a:schemeClr val="tx2">
                  <a:lumMod val="50000"/>
                </a:schemeClr>
              </a:solidFill>
              <a:latin typeface="Liberation Sans" panose="020B0604020202020204" pitchFamily="34" charset="0"/>
            </a:endParaRP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Text Box 5"/>
          <p:cNvSpPr txBox="1">
            <a:spLocks noChangeArrowheads="1"/>
          </p:cNvSpPr>
          <p:nvPr/>
        </p:nvSpPr>
        <p:spPr bwMode="auto">
          <a:xfrm>
            <a:off x="609600" y="2286000"/>
            <a:ext cx="1219200" cy="4801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smtClean="0">
                <a:latin typeface="Liberation Sans" panose="020B0604020202020204" pitchFamily="34" charset="0"/>
                <a:cs typeface="Arial" charset="0"/>
              </a:rPr>
              <a:t>Dec. 31</a:t>
            </a:r>
            <a:endParaRPr lang="en-US" altLang="en-US" sz="2100" dirty="0" smtClean="0">
              <a:latin typeface="Liberation Sans" panose="020B0604020202020204" pitchFamily="34" charset="0"/>
              <a:cs typeface="Arial" charset="0"/>
            </a:endParaRPr>
          </a:p>
        </p:txBody>
      </p:sp>
      <p:sp>
        <p:nvSpPr>
          <p:cNvPr id="14" name="Text Box 5"/>
          <p:cNvSpPr txBox="1">
            <a:spLocks noChangeArrowheads="1"/>
          </p:cNvSpPr>
          <p:nvPr/>
        </p:nvSpPr>
        <p:spPr bwMode="auto">
          <a:xfrm>
            <a:off x="1752600" y="2286000"/>
            <a:ext cx="6934200" cy="135267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Interest </a:t>
            </a:r>
            <a:r>
              <a:rPr lang="en-US" sz="2100" dirty="0">
                <a:latin typeface="Liberation Sans" panose="020B0604020202020204" pitchFamily="34" charset="0"/>
                <a:cs typeface="Arial" charset="0"/>
              </a:rPr>
              <a:t>Expense </a:t>
            </a:r>
            <a:r>
              <a:rPr lang="en-US" sz="2100" dirty="0" smtClean="0">
                <a:latin typeface="Liberation Sans" panose="020B0604020202020204" pitchFamily="34" charset="0"/>
                <a:cs typeface="Arial" charset="0"/>
              </a:rPr>
              <a:t>	9,669</a:t>
            </a:r>
          </a:p>
          <a:p>
            <a:pPr marL="463550" indent="-463550">
              <a:lnSpc>
                <a:spcPct val="120000"/>
              </a:lnSpc>
              <a:spcBef>
                <a:spcPct val="15000"/>
              </a:spcBef>
              <a:tabLst>
                <a:tab pos="5145088" algn="r"/>
                <a:tab pos="6632575" algn="r"/>
              </a:tabLst>
            </a:pPr>
            <a:r>
              <a:rPr lang="en-US" sz="2100" dirty="0" smtClean="0">
                <a:latin typeface="Liberation Sans" panose="020B0604020202020204" pitchFamily="34" charset="0"/>
                <a:cs typeface="Arial" charset="0"/>
              </a:rPr>
              <a:t>Premium </a:t>
            </a:r>
            <a:r>
              <a:rPr lang="en-US" sz="2100" dirty="0">
                <a:latin typeface="Liberation Sans" panose="020B0604020202020204" pitchFamily="34" charset="0"/>
                <a:cs typeface="Arial" charset="0"/>
              </a:rPr>
              <a:t>on Bonds Payable </a:t>
            </a:r>
            <a:r>
              <a:rPr lang="en-US" sz="2100" dirty="0" smtClean="0">
                <a:latin typeface="Liberation Sans" panose="020B0604020202020204" pitchFamily="34" charset="0"/>
                <a:cs typeface="Arial" charset="0"/>
              </a:rPr>
              <a:t>	331</a:t>
            </a:r>
          </a:p>
          <a:p>
            <a:pPr marL="463550" indent="-463550">
              <a:lnSpc>
                <a:spcPct val="120000"/>
              </a:lnSpc>
              <a:spcBef>
                <a:spcPct val="15000"/>
              </a:spcBef>
              <a:tabLst>
                <a:tab pos="5145088" algn="r"/>
                <a:tab pos="6632575" algn="r"/>
              </a:tabLst>
            </a:pPr>
            <a:r>
              <a:rPr lang="en-US" sz="2100" dirty="0">
                <a:latin typeface="Liberation Sans" panose="020B0604020202020204" pitchFamily="34" charset="0"/>
                <a:cs typeface="Arial" charset="0"/>
              </a:rPr>
              <a:t>	</a:t>
            </a:r>
            <a:r>
              <a:rPr lang="en-US" sz="2100" dirty="0" smtClean="0">
                <a:latin typeface="Liberation Sans" panose="020B0604020202020204" pitchFamily="34" charset="0"/>
                <a:cs typeface="Arial" charset="0"/>
              </a:rPr>
              <a:t>Interest </a:t>
            </a:r>
            <a:r>
              <a:rPr lang="en-US" sz="2100" dirty="0">
                <a:latin typeface="Liberation Sans" panose="020B0604020202020204" pitchFamily="34" charset="0"/>
                <a:cs typeface="Arial" charset="0"/>
              </a:rPr>
              <a:t>Payable </a:t>
            </a:r>
            <a:r>
              <a:rPr lang="en-US" sz="2100" dirty="0" smtClean="0">
                <a:latin typeface="Liberation Sans" panose="020B0604020202020204" pitchFamily="34" charset="0"/>
                <a:cs typeface="Arial" charset="0"/>
              </a:rPr>
              <a:t>		10,000</a:t>
            </a:r>
            <a:endParaRPr lang="en-US" sz="2100" dirty="0">
              <a:latin typeface="Liberation Sans" panose="020B0604020202020204" pitchFamily="34" charset="0"/>
              <a:cs typeface="Arial"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30114" name="Text Box 2"/>
          <p:cNvSpPr txBox="1">
            <a:spLocks noChangeArrowheads="1"/>
          </p:cNvSpPr>
          <p:nvPr/>
        </p:nvSpPr>
        <p:spPr bwMode="auto">
          <a:xfrm>
            <a:off x="609600" y="2156265"/>
            <a:ext cx="7696200" cy="4478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1149350" indent="-457200" algn="l">
              <a:defRPr sz="2400">
                <a:solidFill>
                  <a:schemeClr val="tx1"/>
                </a:solidFill>
                <a:latin typeface="Times New Roman" pitchFamily="18" charset="0"/>
              </a:defRPr>
            </a:lvl2pPr>
            <a:lvl3pPr marL="1720850" indent="-457200" algn="l">
              <a:defRPr sz="2400">
                <a:solidFill>
                  <a:schemeClr val="tx1"/>
                </a:solidFill>
                <a:latin typeface="Times New Roman" pitchFamily="18" charset="0"/>
              </a:defRPr>
            </a:lvl3pPr>
            <a:lvl4pPr marL="2292350" indent="-457200" algn="l">
              <a:defRPr sz="2400">
                <a:solidFill>
                  <a:schemeClr val="tx1"/>
                </a:solidFill>
                <a:latin typeface="Times New Roman" pitchFamily="18" charset="0"/>
              </a:defRPr>
            </a:lvl4pPr>
            <a:lvl5pPr marL="2863850" indent="-457200" algn="l">
              <a:defRPr sz="2400">
                <a:solidFill>
                  <a:schemeClr val="tx1"/>
                </a:solidFill>
                <a:latin typeface="Times New Roman" pitchFamily="18" charset="0"/>
              </a:defRPr>
            </a:lvl5pPr>
            <a:lvl6pPr marL="3321050" indent="-457200" eaLnBrk="0" fontAlgn="base" hangingPunct="0">
              <a:spcBef>
                <a:spcPct val="0"/>
              </a:spcBef>
              <a:spcAft>
                <a:spcPct val="0"/>
              </a:spcAft>
              <a:defRPr sz="2400">
                <a:solidFill>
                  <a:schemeClr val="tx1"/>
                </a:solidFill>
                <a:latin typeface="Times New Roman" pitchFamily="18" charset="0"/>
              </a:defRPr>
            </a:lvl6pPr>
            <a:lvl7pPr marL="3778250" indent="-457200" eaLnBrk="0" fontAlgn="base" hangingPunct="0">
              <a:spcBef>
                <a:spcPct val="0"/>
              </a:spcBef>
              <a:spcAft>
                <a:spcPct val="0"/>
              </a:spcAft>
              <a:defRPr sz="2400">
                <a:solidFill>
                  <a:schemeClr val="tx1"/>
                </a:solidFill>
                <a:latin typeface="Times New Roman" pitchFamily="18" charset="0"/>
              </a:defRPr>
            </a:lvl7pPr>
            <a:lvl8pPr marL="4235450" indent="-457200" eaLnBrk="0" fontAlgn="base" hangingPunct="0">
              <a:spcBef>
                <a:spcPct val="0"/>
              </a:spcBef>
              <a:spcAft>
                <a:spcPct val="0"/>
              </a:spcAft>
              <a:defRPr sz="2400">
                <a:solidFill>
                  <a:schemeClr val="tx1"/>
                </a:solidFill>
                <a:latin typeface="Times New Roman" pitchFamily="18" charset="0"/>
              </a:defRPr>
            </a:lvl8pPr>
            <a:lvl9pPr marL="4692650" indent="-457200" eaLnBrk="0" fontAlgn="base" hangingPunct="0">
              <a:spcBef>
                <a:spcPct val="0"/>
              </a:spcBef>
              <a:spcAft>
                <a:spcPct val="0"/>
              </a:spcAft>
              <a:defRPr sz="2400">
                <a:solidFill>
                  <a:schemeClr val="tx1"/>
                </a:solidFill>
                <a:latin typeface="Times New Roman" pitchFamily="18" charset="0"/>
              </a:defRPr>
            </a:lvl9pPr>
          </a:lstStyle>
          <a:p>
            <a:pPr marL="688975">
              <a:lnSpc>
                <a:spcPct val="120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May be secured by a </a:t>
            </a:r>
            <a:r>
              <a:rPr lang="en-US" altLang="en-US" sz="2200" b="1" dirty="0">
                <a:solidFill>
                  <a:srgbClr val="000000"/>
                </a:solidFill>
                <a:latin typeface="Liberation Sans" panose="020B0604020202020204" pitchFamily="34" charset="0"/>
              </a:rPr>
              <a:t>mortgage </a:t>
            </a:r>
            <a:r>
              <a:rPr lang="en-US" altLang="en-US" sz="2200" dirty="0">
                <a:solidFill>
                  <a:srgbClr val="000000"/>
                </a:solidFill>
                <a:latin typeface="Liberation Sans" panose="020B0604020202020204" pitchFamily="34" charset="0"/>
              </a:rPr>
              <a:t>that pledges title to specific assets as security for a loan.</a:t>
            </a:r>
          </a:p>
          <a:p>
            <a:pPr marL="688975">
              <a:lnSpc>
                <a:spcPct val="120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Typically, the terms require the borrower to make installment payments over the term of the loan.  Each payment consists of </a:t>
            </a:r>
          </a:p>
          <a:p>
            <a:pPr marL="1384300" lvl="1">
              <a:lnSpc>
                <a:spcPct val="120000"/>
              </a:lnSpc>
              <a:spcBef>
                <a:spcPts val="1200"/>
              </a:spcBef>
              <a:buFontTx/>
              <a:buAutoNum type="arabicPeriod"/>
            </a:pPr>
            <a:r>
              <a:rPr lang="en-US" altLang="en-US" sz="2100" dirty="0">
                <a:solidFill>
                  <a:srgbClr val="000000"/>
                </a:solidFill>
                <a:latin typeface="Liberation Sans" panose="020B0604020202020204" pitchFamily="34" charset="0"/>
              </a:rPr>
              <a:t>interest on the unpaid balance of the loan and </a:t>
            </a:r>
          </a:p>
          <a:p>
            <a:pPr marL="1384300" lvl="1">
              <a:lnSpc>
                <a:spcPct val="120000"/>
              </a:lnSpc>
              <a:spcBef>
                <a:spcPts val="1200"/>
              </a:spcBef>
              <a:buFontTx/>
              <a:buAutoNum type="arabicPeriod"/>
            </a:pPr>
            <a:r>
              <a:rPr lang="en-US" altLang="en-US" sz="2100" dirty="0">
                <a:solidFill>
                  <a:srgbClr val="000000"/>
                </a:solidFill>
                <a:latin typeface="Liberation Sans" panose="020B0604020202020204" pitchFamily="34" charset="0"/>
              </a:rPr>
              <a:t>a reduction of loan principal.</a:t>
            </a:r>
          </a:p>
          <a:p>
            <a:pPr marL="688975">
              <a:lnSpc>
                <a:spcPct val="120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Companies initially record mortgage notes payable at face value.</a:t>
            </a:r>
          </a:p>
        </p:txBody>
      </p:sp>
      <p:sp>
        <p:nvSpPr>
          <p:cNvPr id="730121" name="Text Box 9"/>
          <p:cNvSpPr txBox="1">
            <a:spLocks noChangeArrowheads="1"/>
          </p:cNvSpPr>
          <p:nvPr/>
        </p:nvSpPr>
        <p:spPr bwMode="auto">
          <a:xfrm>
            <a:off x="609600" y="1566862"/>
            <a:ext cx="65532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smtClean="0">
                <a:solidFill>
                  <a:schemeClr val="tx2">
                    <a:lumMod val="50000"/>
                  </a:schemeClr>
                </a:solidFill>
                <a:latin typeface="Liberation Sans" panose="020B0604020202020204" pitchFamily="34" charset="0"/>
              </a:rPr>
              <a:t>LONG-TERM NOTES PAYABLE</a:t>
            </a:r>
            <a:endParaRPr lang="en-US" altLang="en-US" sz="2800" b="1" dirty="0">
              <a:solidFill>
                <a:schemeClr val="tx2">
                  <a:lumMod val="50000"/>
                </a:schemeClr>
              </a:solidFill>
              <a:latin typeface="Liberation Sans" panose="020B0604020202020204" pitchFamily="34" charset="0"/>
            </a:endParaRPr>
          </a:p>
        </p:txBody>
      </p:sp>
      <p:sp>
        <p:nvSpPr>
          <p:cNvPr id="7" name="Isosceles Triangle 6"/>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789829" y="373163"/>
            <a:ext cx="5958883" cy="85631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2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APPENDIX 10C: Describe the accounting for long-term notes payable.</a:t>
            </a:r>
            <a:endParaRPr lang="en-US" sz="2200"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0" name="TextBox 9"/>
          <p:cNvSpPr txBox="1"/>
          <p:nvPr/>
        </p:nvSpPr>
        <p:spPr>
          <a:xfrm>
            <a:off x="2210626"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7</a:t>
            </a:r>
            <a:endParaRPr lang="en-US" sz="4000" b="1" i="0" dirty="0">
              <a:solidFill>
                <a:srgbClr val="CC0000"/>
              </a:solidFill>
              <a:effectLst/>
              <a:latin typeface="Liberation Sans" panose="020B0604020202020204" pitchFamily="34" charset="0"/>
            </a:endParaRPr>
          </a:p>
        </p:txBody>
      </p:sp>
      <p:cxnSp>
        <p:nvCxnSpPr>
          <p:cNvPr id="11" name="Straight Connector 10"/>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7</a:t>
            </a:r>
            <a:endParaRPr lang="en-US" altLang="en-US" dirty="0"/>
          </a:p>
        </p:txBody>
      </p:sp>
    </p:spTree>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846696"/>
            <a:ext cx="8534401" cy="268071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pic>
      <p:sp>
        <p:nvSpPr>
          <p:cNvPr id="732162" name="Text Box 2"/>
          <p:cNvSpPr txBox="1">
            <a:spLocks noChangeArrowheads="1"/>
          </p:cNvSpPr>
          <p:nvPr/>
        </p:nvSpPr>
        <p:spPr bwMode="auto">
          <a:xfrm>
            <a:off x="609600" y="1295400"/>
            <a:ext cx="8153400" cy="13042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747713" indent="-512763" algn="l">
              <a:defRPr sz="2400">
                <a:solidFill>
                  <a:schemeClr val="tx1"/>
                </a:solidFill>
                <a:latin typeface="Times New Roman" pitchFamily="18" charset="0"/>
              </a:defRPr>
            </a:lvl2pPr>
            <a:lvl3pPr marL="1812925" indent="-457200" algn="l">
              <a:defRPr sz="2400">
                <a:solidFill>
                  <a:schemeClr val="tx1"/>
                </a:solidFill>
                <a:latin typeface="Times New Roman" pitchFamily="18" charset="0"/>
              </a:defRPr>
            </a:lvl3pPr>
            <a:lvl4pPr marL="2384425" indent="-457200" algn="l">
              <a:defRPr sz="2400">
                <a:solidFill>
                  <a:schemeClr val="tx1"/>
                </a:solidFill>
                <a:latin typeface="Times New Roman" pitchFamily="18" charset="0"/>
              </a:defRPr>
            </a:lvl4pPr>
            <a:lvl5pPr marL="2955925" indent="-457200" algn="l">
              <a:defRPr sz="2400">
                <a:solidFill>
                  <a:schemeClr val="tx1"/>
                </a:solidFill>
                <a:latin typeface="Times New Roman" pitchFamily="18" charset="0"/>
              </a:defRPr>
            </a:lvl5pPr>
            <a:lvl6pPr marL="3413125" indent="-457200" eaLnBrk="0" fontAlgn="base" hangingPunct="0">
              <a:spcBef>
                <a:spcPct val="0"/>
              </a:spcBef>
              <a:spcAft>
                <a:spcPct val="0"/>
              </a:spcAft>
              <a:defRPr sz="2400">
                <a:solidFill>
                  <a:schemeClr val="tx1"/>
                </a:solidFill>
                <a:latin typeface="Times New Roman" pitchFamily="18" charset="0"/>
              </a:defRPr>
            </a:lvl6pPr>
            <a:lvl7pPr marL="3870325" indent="-457200" eaLnBrk="0" fontAlgn="base" hangingPunct="0">
              <a:spcBef>
                <a:spcPct val="0"/>
              </a:spcBef>
              <a:spcAft>
                <a:spcPct val="0"/>
              </a:spcAft>
              <a:defRPr sz="2400">
                <a:solidFill>
                  <a:schemeClr val="tx1"/>
                </a:solidFill>
                <a:latin typeface="Times New Roman" pitchFamily="18" charset="0"/>
              </a:defRPr>
            </a:lvl7pPr>
            <a:lvl8pPr marL="4327525" indent="-457200" eaLnBrk="0" fontAlgn="base" hangingPunct="0">
              <a:spcBef>
                <a:spcPct val="0"/>
              </a:spcBef>
              <a:spcAft>
                <a:spcPct val="0"/>
              </a:spcAft>
              <a:defRPr sz="2400">
                <a:solidFill>
                  <a:schemeClr val="tx1"/>
                </a:solidFill>
                <a:latin typeface="Times New Roman" pitchFamily="18" charset="0"/>
              </a:defRPr>
            </a:lvl8pPr>
            <a:lvl9pPr marL="4784725"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ct val="40000"/>
              </a:spcBef>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Porter </a:t>
            </a:r>
            <a:r>
              <a:rPr lang="en-US" altLang="en-US" sz="2100" dirty="0">
                <a:latin typeface="Liberation Sans" panose="020B0604020202020204" pitchFamily="34" charset="0"/>
              </a:rPr>
              <a:t>Technology Inc. issues a $500,000, </a:t>
            </a:r>
            <a:r>
              <a:rPr lang="en-US" altLang="en-US" sz="2100" dirty="0" smtClean="0">
                <a:latin typeface="Liberation Sans" panose="020B0604020202020204" pitchFamily="34" charset="0"/>
              </a:rPr>
              <a:t>8%, </a:t>
            </a:r>
            <a:r>
              <a:rPr lang="en-US" altLang="en-US" sz="2100" dirty="0">
                <a:latin typeface="Liberation Sans" panose="020B0604020202020204" pitchFamily="34" charset="0"/>
              </a:rPr>
              <a:t>20-year mortgage note on December 31, </a:t>
            </a:r>
            <a:r>
              <a:rPr lang="en-US" altLang="en-US" sz="2100" dirty="0" smtClean="0">
                <a:latin typeface="Liberation Sans" panose="020B0604020202020204" pitchFamily="34" charset="0"/>
              </a:rPr>
              <a:t>2017. </a:t>
            </a:r>
            <a:r>
              <a:rPr lang="en-US" altLang="en-US" sz="2100" dirty="0">
                <a:latin typeface="Liberation Sans" panose="020B0604020202020204" pitchFamily="34" charset="0"/>
              </a:rPr>
              <a:t>The terms provide for </a:t>
            </a:r>
            <a:r>
              <a:rPr lang="en-US" altLang="en-US" sz="2100" dirty="0" smtClean="0">
                <a:latin typeface="Liberation Sans" panose="020B0604020202020204" pitchFamily="34" charset="0"/>
              </a:rPr>
              <a:t>annual </a:t>
            </a:r>
            <a:r>
              <a:rPr lang="en-US" altLang="en-US" sz="2100" dirty="0">
                <a:latin typeface="Liberation Sans" panose="020B0604020202020204" pitchFamily="34" charset="0"/>
              </a:rPr>
              <a:t>installment payments of </a:t>
            </a:r>
            <a:r>
              <a:rPr lang="en-US" altLang="en-US" sz="2100" dirty="0" smtClean="0">
                <a:latin typeface="Liberation Sans" panose="020B0604020202020204" pitchFamily="34" charset="0"/>
              </a:rPr>
              <a:t>$50,926. </a:t>
            </a:r>
            <a:endParaRPr lang="en-US" altLang="en-US" sz="2100" dirty="0">
              <a:latin typeface="Liberation Sans" panose="020B0604020202020204" pitchFamily="34" charset="0"/>
            </a:endParaRPr>
          </a:p>
        </p:txBody>
      </p:sp>
      <p:sp>
        <p:nvSpPr>
          <p:cNvPr id="8"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a:solidFill>
                  <a:schemeClr val="tx2">
                    <a:lumMod val="50000"/>
                  </a:schemeClr>
                </a:solidFill>
                <a:latin typeface="Liberation Sans" panose="020B0604020202020204" pitchFamily="34" charset="0"/>
              </a:rPr>
              <a:t>LONG-TERM NOTES PAYABLE</a:t>
            </a: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228600" y="5588421"/>
            <a:ext cx="3124200" cy="461665"/>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10C-1</a:t>
            </a:r>
          </a:p>
          <a:p>
            <a:pPr algn="l"/>
            <a:r>
              <a:rPr lang="en-US" sz="1200" dirty="0">
                <a:latin typeface="Liberation Sans" panose="020B0604020202020204" pitchFamily="34" charset="0"/>
              </a:rPr>
              <a:t>Mortgage installment </a:t>
            </a:r>
            <a:r>
              <a:rPr lang="en-US" sz="1200" dirty="0" smtClean="0">
                <a:latin typeface="Liberation Sans" panose="020B0604020202020204" pitchFamily="34" charset="0"/>
              </a:rPr>
              <a:t>payment schedule</a:t>
            </a:r>
            <a:endParaRPr lang="en-US" sz="1200" dirty="0">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7</a:t>
            </a:r>
            <a:endParaRPr lang="en-US" altLang="en-US" dirty="0"/>
          </a:p>
        </p:txBody>
      </p:sp>
    </p:spTree>
  </p:cSld>
  <p:clrMapOvr>
    <a:masterClrMapping/>
  </p:clrMapOvr>
  <p:transition>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37283" name="Text Box 3"/>
          <p:cNvSpPr txBox="1">
            <a:spLocks noChangeArrowheads="1"/>
          </p:cNvSpPr>
          <p:nvPr/>
        </p:nvSpPr>
        <p:spPr bwMode="auto">
          <a:xfrm>
            <a:off x="609600" y="1295400"/>
            <a:ext cx="8153400" cy="9002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747713" indent="-512763" algn="l">
              <a:defRPr sz="2400">
                <a:solidFill>
                  <a:schemeClr val="tx1"/>
                </a:solidFill>
                <a:latin typeface="Times New Roman" pitchFamily="18" charset="0"/>
              </a:defRPr>
            </a:lvl2pPr>
            <a:lvl3pPr marL="1812925" indent="-457200" algn="l">
              <a:defRPr sz="2400">
                <a:solidFill>
                  <a:schemeClr val="tx1"/>
                </a:solidFill>
                <a:latin typeface="Times New Roman" pitchFamily="18" charset="0"/>
              </a:defRPr>
            </a:lvl3pPr>
            <a:lvl4pPr marL="2384425" indent="-457200" algn="l">
              <a:defRPr sz="2400">
                <a:solidFill>
                  <a:schemeClr val="tx1"/>
                </a:solidFill>
                <a:latin typeface="Times New Roman" pitchFamily="18" charset="0"/>
              </a:defRPr>
            </a:lvl4pPr>
            <a:lvl5pPr marL="2955925" indent="-457200" algn="l">
              <a:defRPr sz="2400">
                <a:solidFill>
                  <a:schemeClr val="tx1"/>
                </a:solidFill>
                <a:latin typeface="Times New Roman" pitchFamily="18" charset="0"/>
              </a:defRPr>
            </a:lvl5pPr>
            <a:lvl6pPr marL="3413125" indent="-457200" eaLnBrk="0" fontAlgn="base" hangingPunct="0">
              <a:spcBef>
                <a:spcPct val="0"/>
              </a:spcBef>
              <a:spcAft>
                <a:spcPct val="0"/>
              </a:spcAft>
              <a:defRPr sz="2400">
                <a:solidFill>
                  <a:schemeClr val="tx1"/>
                </a:solidFill>
                <a:latin typeface="Times New Roman" pitchFamily="18" charset="0"/>
              </a:defRPr>
            </a:lvl6pPr>
            <a:lvl7pPr marL="3870325" indent="-457200" eaLnBrk="0" fontAlgn="base" hangingPunct="0">
              <a:spcBef>
                <a:spcPct val="0"/>
              </a:spcBef>
              <a:spcAft>
                <a:spcPct val="0"/>
              </a:spcAft>
              <a:defRPr sz="2400">
                <a:solidFill>
                  <a:schemeClr val="tx1"/>
                </a:solidFill>
                <a:latin typeface="Times New Roman" pitchFamily="18" charset="0"/>
              </a:defRPr>
            </a:lvl7pPr>
            <a:lvl8pPr marL="4327525" indent="-457200" eaLnBrk="0" fontAlgn="base" hangingPunct="0">
              <a:spcBef>
                <a:spcPct val="0"/>
              </a:spcBef>
              <a:spcAft>
                <a:spcPct val="0"/>
              </a:spcAft>
              <a:defRPr sz="2400">
                <a:solidFill>
                  <a:schemeClr val="tx1"/>
                </a:solidFill>
                <a:latin typeface="Times New Roman" pitchFamily="18" charset="0"/>
              </a:defRPr>
            </a:lvl8pPr>
            <a:lvl9pPr marL="4784725"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ct val="40000"/>
              </a:spcBef>
            </a:pPr>
            <a:r>
              <a:rPr lang="en-US" altLang="en-US" sz="2100" b="1" dirty="0">
                <a:latin typeface="Liberation Sans" panose="020B0604020202020204" pitchFamily="34" charset="0"/>
              </a:rPr>
              <a:t>Illustration:</a:t>
            </a:r>
            <a:r>
              <a:rPr lang="en-US" altLang="en-US" sz="2100" dirty="0">
                <a:latin typeface="Liberation Sans" panose="020B0604020202020204" pitchFamily="34" charset="0"/>
              </a:rPr>
              <a:t> </a:t>
            </a:r>
            <a:r>
              <a:rPr lang="en-US" altLang="en-US" sz="2100" dirty="0" smtClean="0">
                <a:latin typeface="Liberation Sans" panose="020B0604020202020204" pitchFamily="34" charset="0"/>
              </a:rPr>
              <a:t>Porter </a:t>
            </a:r>
            <a:r>
              <a:rPr lang="en-US" altLang="en-US" sz="2100" dirty="0">
                <a:latin typeface="Liberation Sans" panose="020B0604020202020204" pitchFamily="34" charset="0"/>
              </a:rPr>
              <a:t>Technology records the mortgage loan and first installment payment as follows:</a:t>
            </a:r>
          </a:p>
        </p:txBody>
      </p:sp>
      <p:sp>
        <p:nvSpPr>
          <p:cNvPr id="13" name="Rectangle 2"/>
          <p:cNvSpPr>
            <a:spLocks noChangeArrowheads="1"/>
          </p:cNvSpPr>
          <p:nvPr/>
        </p:nvSpPr>
        <p:spPr bwMode="auto">
          <a:xfrm>
            <a:off x="623248" y="304800"/>
            <a:ext cx="8063552"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buSzPct val="80000"/>
            </a:pPr>
            <a:r>
              <a:rPr lang="en-US" altLang="en-US" sz="3200" b="1" dirty="0">
                <a:solidFill>
                  <a:schemeClr val="tx2">
                    <a:lumMod val="50000"/>
                  </a:schemeClr>
                </a:solidFill>
                <a:latin typeface="Liberation Sans" panose="020B0604020202020204" pitchFamily="34" charset="0"/>
              </a:rPr>
              <a:t>LONG-TERM NOTES PAYABLE</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5" name="Text Box 5"/>
          <p:cNvSpPr txBox="1">
            <a:spLocks noChangeArrowheads="1"/>
          </p:cNvSpPr>
          <p:nvPr/>
        </p:nvSpPr>
        <p:spPr bwMode="auto">
          <a:xfrm>
            <a:off x="609600" y="2394770"/>
            <a:ext cx="1219200" cy="4801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smtClean="0">
                <a:latin typeface="Liberation Sans" panose="020B0604020202020204" pitchFamily="34" charset="0"/>
                <a:cs typeface="Arial" charset="0"/>
              </a:rPr>
              <a:t>Dec. 31</a:t>
            </a:r>
            <a:endParaRPr lang="en-US" altLang="en-US" sz="2100" dirty="0" smtClean="0">
              <a:latin typeface="Liberation Sans" panose="020B0604020202020204" pitchFamily="34" charset="0"/>
              <a:cs typeface="Arial" charset="0"/>
            </a:endParaRPr>
          </a:p>
        </p:txBody>
      </p:sp>
      <p:sp>
        <p:nvSpPr>
          <p:cNvPr id="16" name="Text Box 5"/>
          <p:cNvSpPr txBox="1">
            <a:spLocks noChangeArrowheads="1"/>
          </p:cNvSpPr>
          <p:nvPr/>
        </p:nvSpPr>
        <p:spPr bwMode="auto">
          <a:xfrm>
            <a:off x="1752600" y="2394770"/>
            <a:ext cx="6934200" cy="91640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ct val="15000"/>
              </a:spcBef>
              <a:tabLst>
                <a:tab pos="5145088" algn="r"/>
                <a:tab pos="6632575" algn="r"/>
              </a:tabLst>
              <a:defRPr sz="2100">
                <a:latin typeface="Liberation Sans" panose="020B0604020202020204" pitchFamily="34" charset="0"/>
                <a:cs typeface="Arial" charset="0"/>
              </a:defRPr>
            </a:lvl1pPr>
            <a:lvl2pPr marL="1079500" indent="-457200" algn="l">
              <a:tabLst>
                <a:tab pos="1371600" algn="l"/>
                <a:tab pos="1943100" algn="l"/>
                <a:tab pos="5943600" algn="r"/>
                <a:tab pos="7659688" algn="r"/>
              </a:tabLst>
            </a:lvl2pPr>
            <a:lvl3pPr marL="1651000" indent="-457200" algn="l">
              <a:tabLst>
                <a:tab pos="1371600" algn="l"/>
                <a:tab pos="1943100" algn="l"/>
                <a:tab pos="5943600" algn="r"/>
                <a:tab pos="7659688" algn="r"/>
              </a:tabLst>
            </a:lvl3pPr>
            <a:lvl4pPr marL="2222500" indent="-457200" algn="l">
              <a:tabLst>
                <a:tab pos="1371600" algn="l"/>
                <a:tab pos="1943100" algn="l"/>
                <a:tab pos="5943600" algn="r"/>
                <a:tab pos="7659688" algn="r"/>
              </a:tabLst>
            </a:lvl4pPr>
            <a:lvl5pPr marL="2794000" indent="-457200" algn="l">
              <a:tabLst>
                <a:tab pos="1371600" algn="l"/>
                <a:tab pos="1943100" algn="l"/>
                <a:tab pos="5943600" algn="r"/>
                <a:tab pos="7659688" algn="r"/>
              </a:tabLst>
            </a:lvl5pPr>
            <a:lvl6pPr marL="3251200" indent="-457200" eaLnBrk="0" fontAlgn="base" hangingPunct="0">
              <a:spcBef>
                <a:spcPct val="0"/>
              </a:spcBef>
              <a:spcAft>
                <a:spcPct val="0"/>
              </a:spcAft>
              <a:tabLst>
                <a:tab pos="1371600" algn="l"/>
                <a:tab pos="1943100" algn="l"/>
                <a:tab pos="5943600" algn="r"/>
                <a:tab pos="7659688" algn="r"/>
              </a:tabLst>
            </a:lvl6pPr>
            <a:lvl7pPr marL="3708400" indent="-457200" eaLnBrk="0" fontAlgn="base" hangingPunct="0">
              <a:spcBef>
                <a:spcPct val="0"/>
              </a:spcBef>
              <a:spcAft>
                <a:spcPct val="0"/>
              </a:spcAft>
              <a:tabLst>
                <a:tab pos="1371600" algn="l"/>
                <a:tab pos="1943100" algn="l"/>
                <a:tab pos="5943600" algn="r"/>
                <a:tab pos="7659688" algn="r"/>
              </a:tabLst>
            </a:lvl7pPr>
            <a:lvl8pPr marL="4165600" indent="-457200" eaLnBrk="0" fontAlgn="base" hangingPunct="0">
              <a:spcBef>
                <a:spcPct val="0"/>
              </a:spcBef>
              <a:spcAft>
                <a:spcPct val="0"/>
              </a:spcAft>
              <a:tabLst>
                <a:tab pos="1371600" algn="l"/>
                <a:tab pos="1943100" algn="l"/>
                <a:tab pos="5943600" algn="r"/>
                <a:tab pos="7659688" algn="r"/>
              </a:tabLst>
            </a:lvl8pPr>
            <a:lvl9pPr marL="4622800" indent="-457200" eaLnBrk="0" fontAlgn="base" hangingPunct="0">
              <a:spcBef>
                <a:spcPct val="0"/>
              </a:spcBef>
              <a:spcAft>
                <a:spcPct val="0"/>
              </a:spcAft>
              <a:tabLst>
                <a:tab pos="1371600" algn="l"/>
                <a:tab pos="1943100" algn="l"/>
                <a:tab pos="5943600" algn="r"/>
                <a:tab pos="7659688" algn="r"/>
              </a:tabLst>
            </a:lvl9pPr>
          </a:lstStyle>
          <a:p>
            <a:r>
              <a:rPr lang="en-US" dirty="0"/>
              <a:t>Cash </a:t>
            </a:r>
            <a:r>
              <a:rPr lang="en-US" dirty="0" smtClean="0"/>
              <a:t>	500,000</a:t>
            </a:r>
            <a:endParaRPr lang="en-US" dirty="0"/>
          </a:p>
          <a:p>
            <a:r>
              <a:rPr lang="en-US" dirty="0" smtClean="0"/>
              <a:t>	Mortgage </a:t>
            </a:r>
            <a:r>
              <a:rPr lang="en-US" dirty="0"/>
              <a:t>Payable </a:t>
            </a:r>
            <a:r>
              <a:rPr lang="en-US" dirty="0" smtClean="0"/>
              <a:t>		500,000</a:t>
            </a:r>
            <a:endParaRPr lang="en-US" dirty="0"/>
          </a:p>
        </p:txBody>
      </p:sp>
      <p:sp>
        <p:nvSpPr>
          <p:cNvPr id="17" name="Text Box 5"/>
          <p:cNvSpPr txBox="1">
            <a:spLocks noChangeArrowheads="1"/>
          </p:cNvSpPr>
          <p:nvPr/>
        </p:nvSpPr>
        <p:spPr bwMode="auto">
          <a:xfrm>
            <a:off x="609600" y="3524122"/>
            <a:ext cx="1219200" cy="4801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1371600" algn="l"/>
                <a:tab pos="1943100" algn="l"/>
                <a:tab pos="5943600" algn="r"/>
                <a:tab pos="7659688" algn="r"/>
              </a:tabLst>
              <a:defRPr sz="2400">
                <a:solidFill>
                  <a:schemeClr val="tx1"/>
                </a:solidFill>
                <a:latin typeface="Times New Roman" pitchFamily="18" charset="0"/>
              </a:defRPr>
            </a:lvl1pPr>
            <a:lvl2pPr marL="1079500" indent="-457200" algn="l">
              <a:tabLst>
                <a:tab pos="1371600" algn="l"/>
                <a:tab pos="1943100" algn="l"/>
                <a:tab pos="5943600" algn="r"/>
                <a:tab pos="7659688" algn="r"/>
              </a:tabLst>
              <a:defRPr sz="2400">
                <a:solidFill>
                  <a:schemeClr val="tx1"/>
                </a:solidFill>
                <a:latin typeface="Times New Roman" pitchFamily="18" charset="0"/>
              </a:defRPr>
            </a:lvl2pPr>
            <a:lvl3pPr marL="1651000" indent="-457200" algn="l">
              <a:tabLst>
                <a:tab pos="1371600" algn="l"/>
                <a:tab pos="1943100" algn="l"/>
                <a:tab pos="5943600" algn="r"/>
                <a:tab pos="7659688" algn="r"/>
              </a:tabLst>
              <a:defRPr sz="2400">
                <a:solidFill>
                  <a:schemeClr val="tx1"/>
                </a:solidFill>
                <a:latin typeface="Times New Roman" pitchFamily="18" charset="0"/>
              </a:defRPr>
            </a:lvl3pPr>
            <a:lvl4pPr marL="2222500" indent="-457200" algn="l">
              <a:tabLst>
                <a:tab pos="1371600" algn="l"/>
                <a:tab pos="1943100" algn="l"/>
                <a:tab pos="5943600" algn="r"/>
                <a:tab pos="7659688" algn="r"/>
              </a:tabLst>
              <a:defRPr sz="2400">
                <a:solidFill>
                  <a:schemeClr val="tx1"/>
                </a:solidFill>
                <a:latin typeface="Times New Roman" pitchFamily="18" charset="0"/>
              </a:defRPr>
            </a:lvl4pPr>
            <a:lvl5pPr marL="2794000" indent="-457200" algn="l">
              <a:tabLst>
                <a:tab pos="1371600" algn="l"/>
                <a:tab pos="1943100" algn="l"/>
                <a:tab pos="5943600" algn="r"/>
                <a:tab pos="7659688" algn="r"/>
              </a:tabLst>
              <a:defRPr sz="2400">
                <a:solidFill>
                  <a:schemeClr val="tx1"/>
                </a:solidFill>
                <a:latin typeface="Times New Roman" pitchFamily="18" charset="0"/>
              </a:defRPr>
            </a:lvl5pPr>
            <a:lvl6pPr marL="32512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6pPr>
            <a:lvl7pPr marL="37084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7pPr>
            <a:lvl8pPr marL="41656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8pPr>
            <a:lvl9pPr marL="4622800" indent="-457200" eaLnBrk="0" fontAlgn="base" hangingPunct="0">
              <a:spcBef>
                <a:spcPct val="0"/>
              </a:spcBef>
              <a:spcAft>
                <a:spcPct val="0"/>
              </a:spcAft>
              <a:tabLst>
                <a:tab pos="1371600" algn="l"/>
                <a:tab pos="1943100" algn="l"/>
                <a:tab pos="5943600" algn="r"/>
                <a:tab pos="7659688" algn="r"/>
              </a:tabLst>
              <a:defRPr sz="2400">
                <a:solidFill>
                  <a:schemeClr val="tx1"/>
                </a:solidFill>
                <a:latin typeface="Times New Roman" pitchFamily="18" charset="0"/>
              </a:defRPr>
            </a:lvl9pPr>
          </a:lstStyle>
          <a:p>
            <a:pPr>
              <a:lnSpc>
                <a:spcPct val="120000"/>
              </a:lnSpc>
              <a:spcBef>
                <a:spcPct val="15000"/>
              </a:spcBef>
            </a:pPr>
            <a:r>
              <a:rPr lang="en-US" altLang="en-US" sz="2100" b="1" dirty="0" smtClean="0">
                <a:latin typeface="Liberation Sans" panose="020B0604020202020204" pitchFamily="34" charset="0"/>
                <a:cs typeface="Arial" charset="0"/>
              </a:rPr>
              <a:t>Dec. 31</a:t>
            </a:r>
            <a:endParaRPr lang="en-US" altLang="en-US" sz="2100" dirty="0" smtClean="0">
              <a:latin typeface="Liberation Sans" panose="020B0604020202020204" pitchFamily="34" charset="0"/>
              <a:cs typeface="Arial" charset="0"/>
            </a:endParaRPr>
          </a:p>
        </p:txBody>
      </p:sp>
      <p:sp>
        <p:nvSpPr>
          <p:cNvPr id="18" name="Text Box 5"/>
          <p:cNvSpPr txBox="1">
            <a:spLocks noChangeArrowheads="1"/>
          </p:cNvSpPr>
          <p:nvPr/>
        </p:nvSpPr>
        <p:spPr bwMode="auto">
          <a:xfrm>
            <a:off x="1752600" y="3524122"/>
            <a:ext cx="6934200" cy="135267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463550" indent="-463550" algn="l">
              <a:lnSpc>
                <a:spcPct val="120000"/>
              </a:lnSpc>
              <a:spcBef>
                <a:spcPct val="15000"/>
              </a:spcBef>
              <a:tabLst>
                <a:tab pos="5145088" algn="r"/>
                <a:tab pos="6632575" algn="r"/>
              </a:tabLst>
              <a:defRPr sz="2100">
                <a:latin typeface="Liberation Sans" panose="020B0604020202020204" pitchFamily="34" charset="0"/>
                <a:cs typeface="Arial" charset="0"/>
              </a:defRPr>
            </a:lvl1pPr>
            <a:lvl2pPr marL="1079500" indent="-457200" algn="l">
              <a:tabLst>
                <a:tab pos="1371600" algn="l"/>
                <a:tab pos="1943100" algn="l"/>
                <a:tab pos="5943600" algn="r"/>
                <a:tab pos="7659688" algn="r"/>
              </a:tabLst>
            </a:lvl2pPr>
            <a:lvl3pPr marL="1651000" indent="-457200" algn="l">
              <a:tabLst>
                <a:tab pos="1371600" algn="l"/>
                <a:tab pos="1943100" algn="l"/>
                <a:tab pos="5943600" algn="r"/>
                <a:tab pos="7659688" algn="r"/>
              </a:tabLst>
            </a:lvl3pPr>
            <a:lvl4pPr marL="2222500" indent="-457200" algn="l">
              <a:tabLst>
                <a:tab pos="1371600" algn="l"/>
                <a:tab pos="1943100" algn="l"/>
                <a:tab pos="5943600" algn="r"/>
                <a:tab pos="7659688" algn="r"/>
              </a:tabLst>
            </a:lvl4pPr>
            <a:lvl5pPr marL="2794000" indent="-457200" algn="l">
              <a:tabLst>
                <a:tab pos="1371600" algn="l"/>
                <a:tab pos="1943100" algn="l"/>
                <a:tab pos="5943600" algn="r"/>
                <a:tab pos="7659688" algn="r"/>
              </a:tabLst>
            </a:lvl5pPr>
            <a:lvl6pPr marL="3251200" indent="-457200" eaLnBrk="0" fontAlgn="base" hangingPunct="0">
              <a:spcBef>
                <a:spcPct val="0"/>
              </a:spcBef>
              <a:spcAft>
                <a:spcPct val="0"/>
              </a:spcAft>
              <a:tabLst>
                <a:tab pos="1371600" algn="l"/>
                <a:tab pos="1943100" algn="l"/>
                <a:tab pos="5943600" algn="r"/>
                <a:tab pos="7659688" algn="r"/>
              </a:tabLst>
            </a:lvl6pPr>
            <a:lvl7pPr marL="3708400" indent="-457200" eaLnBrk="0" fontAlgn="base" hangingPunct="0">
              <a:spcBef>
                <a:spcPct val="0"/>
              </a:spcBef>
              <a:spcAft>
                <a:spcPct val="0"/>
              </a:spcAft>
              <a:tabLst>
                <a:tab pos="1371600" algn="l"/>
                <a:tab pos="1943100" algn="l"/>
                <a:tab pos="5943600" algn="r"/>
                <a:tab pos="7659688" algn="r"/>
              </a:tabLst>
            </a:lvl7pPr>
            <a:lvl8pPr marL="4165600" indent="-457200" eaLnBrk="0" fontAlgn="base" hangingPunct="0">
              <a:spcBef>
                <a:spcPct val="0"/>
              </a:spcBef>
              <a:spcAft>
                <a:spcPct val="0"/>
              </a:spcAft>
              <a:tabLst>
                <a:tab pos="1371600" algn="l"/>
                <a:tab pos="1943100" algn="l"/>
                <a:tab pos="5943600" algn="r"/>
                <a:tab pos="7659688" algn="r"/>
              </a:tabLst>
            </a:lvl8pPr>
            <a:lvl9pPr marL="4622800" indent="-457200" eaLnBrk="0" fontAlgn="base" hangingPunct="0">
              <a:spcBef>
                <a:spcPct val="0"/>
              </a:spcBef>
              <a:spcAft>
                <a:spcPct val="0"/>
              </a:spcAft>
              <a:tabLst>
                <a:tab pos="1371600" algn="l"/>
                <a:tab pos="1943100" algn="l"/>
                <a:tab pos="5943600" algn="r"/>
                <a:tab pos="7659688" algn="r"/>
              </a:tabLst>
            </a:lvl9pPr>
          </a:lstStyle>
          <a:p>
            <a:r>
              <a:rPr lang="en-US" dirty="0"/>
              <a:t>Interest Expense </a:t>
            </a:r>
            <a:r>
              <a:rPr lang="en-US" dirty="0" smtClean="0"/>
              <a:t>	40,000</a:t>
            </a:r>
            <a:endParaRPr lang="en-US" dirty="0"/>
          </a:p>
          <a:p>
            <a:r>
              <a:rPr lang="en-US" dirty="0" smtClean="0"/>
              <a:t>Mortgage </a:t>
            </a:r>
            <a:r>
              <a:rPr lang="en-US" dirty="0"/>
              <a:t>Payable </a:t>
            </a:r>
            <a:r>
              <a:rPr lang="en-US" dirty="0" smtClean="0"/>
              <a:t>	10,926</a:t>
            </a:r>
            <a:endParaRPr lang="en-US" dirty="0"/>
          </a:p>
          <a:p>
            <a:r>
              <a:rPr lang="en-US" dirty="0" smtClean="0"/>
              <a:t>	Cash 		50,926</a:t>
            </a:r>
            <a:endParaRPr lang="en-US" dirty="0"/>
          </a:p>
        </p:txBody>
      </p:sp>
      <p:sp>
        <p:nvSpPr>
          <p:cNvPr id="1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7</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left)">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wipe(left)">
                                      <p:cBhvr>
                                        <p:cTn id="22" dur="500"/>
                                        <p:tgtEl>
                                          <p:spTgt spid="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wipe(left)">
                                      <p:cBhvr>
                                        <p:cTn id="2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bldLvl="2"/>
      <p:bldP spid="18" grpId="0" build="p" bldLvl="2"/>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5" name="Right Arrow 4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46" name="Rectangle 2"/>
          <p:cNvSpPr>
            <a:spLocks noChangeArrowheads="1"/>
          </p:cNvSpPr>
          <p:nvPr/>
        </p:nvSpPr>
        <p:spPr bwMode="auto">
          <a:xfrm>
            <a:off x="846160" y="2819400"/>
            <a:ext cx="326864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dirty="0" smtClean="0">
                <a:solidFill>
                  <a:srgbClr val="CC0000"/>
                </a:solidFill>
                <a:latin typeface="Liberation Sans" panose="020B0604020202020204" pitchFamily="34" charset="0"/>
              </a:rPr>
              <a:t>KEY POINTS</a:t>
            </a:r>
            <a:endParaRPr lang="en-US" altLang="en-US" sz="2300" b="1" i="0" dirty="0">
              <a:solidFill>
                <a:srgbClr val="CC0000"/>
              </a:solidFill>
              <a:effectLst/>
              <a:latin typeface="Liberation Sans" panose="020B0604020202020204" pitchFamily="34" charset="0"/>
            </a:endParaRPr>
          </a:p>
        </p:txBody>
      </p:sp>
      <p:pic>
        <p:nvPicPr>
          <p:cNvPr id="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49" name="Isosceles Triangle 48"/>
          <p:cNvSpPr/>
          <p:nvPr/>
        </p:nvSpPr>
        <p:spPr bwMode="auto">
          <a:xfrm rot="5400000">
            <a:off x="2521313" y="1977383"/>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50" name="TextBox 49"/>
          <p:cNvSpPr txBox="1"/>
          <p:nvPr/>
        </p:nvSpPr>
        <p:spPr>
          <a:xfrm>
            <a:off x="846160" y="1826483"/>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l">
              <a:spcBef>
                <a:spcPct val="50000"/>
              </a:spcBef>
              <a:defRPr sz="1800" b="1" i="0">
                <a:solidFill>
                  <a:srgbClr val="E20000"/>
                </a:solidFill>
                <a:effectLst/>
                <a:latin typeface="Liberation Sans" panose="020B0604020202020204" pitchFamily="34" charset="0"/>
              </a:defRPr>
            </a:lvl1pPr>
            <a:lvl2pPr marL="742950" indent="-285750">
              <a:defRPr b="1" i="1">
                <a:effectLst>
                  <a:outerShdw blurRad="38100" dist="38100" dir="2700000" algn="tl">
                    <a:srgbClr val="000000">
                      <a:alpha val="43137"/>
                    </a:srgbClr>
                  </a:outerShdw>
                </a:effectLst>
                <a:latin typeface="Times New Roman" pitchFamily="18" charset="0"/>
              </a:defRPr>
            </a:lvl2pPr>
            <a:lvl3pPr marL="1143000" indent="-228600">
              <a:defRPr b="1" i="1">
                <a:effectLst>
                  <a:outerShdw blurRad="38100" dist="38100" dir="2700000" algn="tl">
                    <a:srgbClr val="000000">
                      <a:alpha val="43137"/>
                    </a:srgbClr>
                  </a:outerShdw>
                </a:effectLst>
                <a:latin typeface="Times New Roman" pitchFamily="18" charset="0"/>
              </a:defRPr>
            </a:lvl3pPr>
            <a:lvl4pPr marL="1600200" indent="-228600">
              <a:defRPr b="1" i="1">
                <a:effectLst>
                  <a:outerShdw blurRad="38100" dist="38100" dir="2700000" algn="tl">
                    <a:srgbClr val="000000">
                      <a:alpha val="43137"/>
                    </a:srgbClr>
                  </a:outerShdw>
                </a:effectLst>
                <a:latin typeface="Times New Roman" pitchFamily="18" charset="0"/>
              </a:defRPr>
            </a:lvl4pPr>
            <a:lvl5pPr marL="2057400" indent="-228600">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9pPr>
          </a:lstStyle>
          <a:p>
            <a:r>
              <a:rPr lang="en-US" dirty="0">
                <a:solidFill>
                  <a:srgbClr val="CC0000"/>
                </a:solidFill>
              </a:rPr>
              <a:t>LEARNING OBJECTIVE</a:t>
            </a:r>
          </a:p>
        </p:txBody>
      </p:sp>
      <p:sp>
        <p:nvSpPr>
          <p:cNvPr id="51" name="Rounded Rectangle 50"/>
          <p:cNvSpPr/>
          <p:nvPr/>
        </p:nvSpPr>
        <p:spPr bwMode="auto">
          <a:xfrm>
            <a:off x="3407389" y="1734486"/>
            <a:ext cx="5211171" cy="85631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Compare </a:t>
            </a:r>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the accounting </a:t>
            </a:r>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for liabilities under </a:t>
            </a:r>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GAAP and IFRS</a:t>
            </a:r>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t>
            </a:r>
            <a:endPar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52" name="TextBox 51"/>
          <p:cNvSpPr txBox="1"/>
          <p:nvPr/>
        </p:nvSpPr>
        <p:spPr>
          <a:xfrm>
            <a:off x="2828186" y="1801541"/>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8</a:t>
            </a:r>
            <a:endParaRPr lang="en-US" sz="4000" b="1" i="0" dirty="0">
              <a:solidFill>
                <a:srgbClr val="CC0000"/>
              </a:solidFill>
              <a:effectLst/>
              <a:latin typeface="Liberation Sans" panose="020B0604020202020204" pitchFamily="34" charset="0"/>
            </a:endParaRPr>
          </a:p>
        </p:txBody>
      </p:sp>
      <p:cxnSp>
        <p:nvCxnSpPr>
          <p:cNvPr id="53" name="Straight Connector 52"/>
          <p:cNvCxnSpPr/>
          <p:nvPr/>
        </p:nvCxnSpPr>
        <p:spPr bwMode="auto">
          <a:xfrm>
            <a:off x="2522560" y="1613848"/>
            <a:ext cx="0" cy="1004081"/>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54" name="Straight Connector 53"/>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56" name="Rectangle 4"/>
          <p:cNvSpPr>
            <a:spLocks noChangeArrowheads="1"/>
          </p:cNvSpPr>
          <p:nvPr/>
        </p:nvSpPr>
        <p:spPr bwMode="auto">
          <a:xfrm>
            <a:off x="846160" y="3311856"/>
            <a:ext cx="7764440" cy="259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basic definition of a liability under GAAP and IFRS is very similar. In a more </a:t>
            </a:r>
            <a:r>
              <a:rPr lang="en-US" sz="1900" dirty="0" smtClean="0">
                <a:latin typeface="Liberation Sans" panose="020B0604020202020204" pitchFamily="34" charset="0"/>
              </a:rPr>
              <a:t>technical way</a:t>
            </a:r>
            <a:r>
              <a:rPr lang="en-US" sz="1900" dirty="0">
                <a:latin typeface="Liberation Sans" panose="020B0604020202020204" pitchFamily="34" charset="0"/>
              </a:rPr>
              <a:t>, liabilities are defined by the IASB as a present obligation of the entity </a:t>
            </a:r>
            <a:r>
              <a:rPr lang="en-US" sz="1900" dirty="0" smtClean="0">
                <a:latin typeface="Liberation Sans" panose="020B0604020202020204" pitchFamily="34" charset="0"/>
              </a:rPr>
              <a:t>arising from </a:t>
            </a:r>
            <a:r>
              <a:rPr lang="en-US" sz="1900" dirty="0">
                <a:latin typeface="Liberation Sans" panose="020B0604020202020204" pitchFamily="34" charset="0"/>
              </a:rPr>
              <a:t>past events, the settlement of which is expected to result in an outflow from </a:t>
            </a:r>
            <a:r>
              <a:rPr lang="en-US" sz="1900" dirty="0" smtClean="0">
                <a:latin typeface="Liberation Sans" panose="020B0604020202020204" pitchFamily="34" charset="0"/>
              </a:rPr>
              <a:t>the entity </a:t>
            </a:r>
            <a:r>
              <a:rPr lang="en-US" sz="1900" dirty="0">
                <a:latin typeface="Liberation Sans" panose="020B0604020202020204" pitchFamily="34" charset="0"/>
              </a:rPr>
              <a:t>of resources embodying economic benefits</a:t>
            </a:r>
            <a:r>
              <a:rPr lang="en-US" sz="1900" dirty="0" smtClean="0">
                <a:latin typeface="Liberation Sans" panose="020B0604020202020204" pitchFamily="34" charset="0"/>
              </a:rPr>
              <a:t>.</a:t>
            </a:r>
          </a:p>
        </p:txBody>
      </p:sp>
      <p:sp>
        <p:nvSpPr>
          <p:cNvPr id="5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8 </a:t>
            </a:r>
            <a:endParaRPr lang="en-US" altLang="en-US" dirty="0"/>
          </a:p>
        </p:txBody>
      </p:sp>
      <p:sp>
        <p:nvSpPr>
          <p:cNvPr id="17"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8"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770358617"/>
      </p:ext>
    </p:extLst>
  </p:cSld>
  <p:clrMapOvr>
    <a:masterClrMapping/>
  </p:clrMapOvr>
  <p:transition>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408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dirty="0">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accounting for current liabilities such as notes payable, unearned revenue, </a:t>
            </a:r>
            <a:r>
              <a:rPr lang="en-US" sz="1900" dirty="0" smtClean="0">
                <a:latin typeface="Liberation Sans" panose="020B0604020202020204" pitchFamily="34" charset="0"/>
              </a:rPr>
              <a:t>and payroll </a:t>
            </a:r>
            <a:r>
              <a:rPr lang="en-US" sz="1900" dirty="0">
                <a:latin typeface="Liberation Sans" panose="020B0604020202020204" pitchFamily="34" charset="0"/>
              </a:rPr>
              <a:t>taxes payable are similar between GAAP and IFRS</a:t>
            </a:r>
            <a:r>
              <a:rPr lang="en-US" sz="1900" dirty="0" smtClean="0">
                <a:latin typeface="Liberation Sans" panose="020B0604020202020204" pitchFamily="34" charset="0"/>
              </a:rPr>
              <a:t>.</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IFRS </a:t>
            </a:r>
            <a:r>
              <a:rPr lang="en-US" sz="1900" dirty="0">
                <a:latin typeface="Liberation Sans" panose="020B0604020202020204" pitchFamily="34" charset="0"/>
              </a:rPr>
              <a:t>requires that companies classify liabilities as current or noncurrent on the </a:t>
            </a:r>
            <a:r>
              <a:rPr lang="en-US" sz="1900" dirty="0" smtClean="0">
                <a:latin typeface="Liberation Sans" panose="020B0604020202020204" pitchFamily="34" charset="0"/>
              </a:rPr>
              <a:t>face of </a:t>
            </a:r>
            <a:r>
              <a:rPr lang="en-US" sz="1900" dirty="0">
                <a:latin typeface="Liberation Sans" panose="020B0604020202020204" pitchFamily="34" charset="0"/>
              </a:rPr>
              <a:t>the statement of financial position (balance sheet), except in industries where </a:t>
            </a:r>
            <a:r>
              <a:rPr lang="en-US" sz="1900" dirty="0" smtClean="0">
                <a:latin typeface="Liberation Sans" panose="020B0604020202020204" pitchFamily="34" charset="0"/>
              </a:rPr>
              <a:t>a presentation </a:t>
            </a:r>
            <a:r>
              <a:rPr lang="en-US" sz="1900" dirty="0">
                <a:latin typeface="Liberation Sans" panose="020B0604020202020204" pitchFamily="34" charset="0"/>
              </a:rPr>
              <a:t>based on liquidity would be considered to provide more useful </a:t>
            </a:r>
            <a:r>
              <a:rPr lang="en-US" sz="1900" dirty="0" smtClean="0">
                <a:latin typeface="Liberation Sans" panose="020B0604020202020204" pitchFamily="34" charset="0"/>
              </a:rPr>
              <a:t>information (</a:t>
            </a:r>
            <a:r>
              <a:rPr lang="en-US" sz="1900" dirty="0">
                <a:latin typeface="Liberation Sans" panose="020B0604020202020204" pitchFamily="34" charset="0"/>
              </a:rPr>
              <a:t>such as financial institutions). When current liabilities (also called </a:t>
            </a:r>
            <a:r>
              <a:rPr lang="en-US" sz="1900" dirty="0" smtClean="0">
                <a:latin typeface="Liberation Sans" panose="020B0604020202020204" pitchFamily="34" charset="0"/>
              </a:rPr>
              <a:t>short-term liabilities</a:t>
            </a:r>
            <a:r>
              <a:rPr lang="en-US" sz="1900" dirty="0">
                <a:latin typeface="Liberation Sans" panose="020B0604020202020204" pitchFamily="34" charset="0"/>
              </a:rPr>
              <a:t>) are presented, they are generally presented in order of liquidity</a:t>
            </a:r>
            <a:r>
              <a:rPr lang="en-US" sz="1900" dirty="0" smtClean="0">
                <a:latin typeface="Liberation Sans" panose="020B0604020202020204" pitchFamily="34" charset="0"/>
              </a:rPr>
              <a:t>.</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8 </a:t>
            </a:r>
            <a:endParaRPr lang="en-US" altLang="en-US" dirty="0"/>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6"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426561630"/>
      </p:ext>
    </p:extLst>
  </p:cSld>
  <p:clrMapOvr>
    <a:masterClrMapping/>
  </p:clrMapOvr>
  <p:transition>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389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dirty="0">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Under </a:t>
            </a:r>
            <a:r>
              <a:rPr lang="en-US" sz="1900" dirty="0">
                <a:latin typeface="Liberation Sans" panose="020B0604020202020204" pitchFamily="34" charset="0"/>
              </a:rPr>
              <a:t>IFRS, liabilities are classified as current if they are expected to be paid within 12 </a:t>
            </a:r>
            <a:r>
              <a:rPr lang="en-US" sz="1900" dirty="0" smtClean="0">
                <a:latin typeface="Liberation Sans" panose="020B0604020202020204" pitchFamily="34" charset="0"/>
              </a:rPr>
              <a:t>months.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Similar </a:t>
            </a:r>
            <a:r>
              <a:rPr lang="en-US" sz="1900" dirty="0">
                <a:latin typeface="Liberation Sans" panose="020B0604020202020204" pitchFamily="34" charset="0"/>
              </a:rPr>
              <a:t>to GAAP, items are normally reported in order of liquidity. Companies </a:t>
            </a:r>
            <a:r>
              <a:rPr lang="en-US" sz="1900" dirty="0" smtClean="0">
                <a:latin typeface="Liberation Sans" panose="020B0604020202020204" pitchFamily="34" charset="0"/>
              </a:rPr>
              <a:t>sometimes show </a:t>
            </a:r>
            <a:r>
              <a:rPr lang="en-US" sz="1900" dirty="0">
                <a:latin typeface="Liberation Sans" panose="020B0604020202020204" pitchFamily="34" charset="0"/>
              </a:rPr>
              <a:t>liabilities before assets. Also, they will sometimes show long-term </a:t>
            </a:r>
            <a:r>
              <a:rPr lang="en-US" sz="1900" dirty="0" smtClean="0">
                <a:latin typeface="Liberation Sans" panose="020B0604020202020204" pitchFamily="34" charset="0"/>
              </a:rPr>
              <a:t>liabilities before </a:t>
            </a:r>
            <a:r>
              <a:rPr lang="en-US" sz="1900" dirty="0">
                <a:latin typeface="Liberation Sans" panose="020B0604020202020204" pitchFamily="34" charset="0"/>
              </a:rPr>
              <a:t>current liabilities</a:t>
            </a:r>
            <a:r>
              <a:rPr lang="en-US" sz="1900" dirty="0" smtClean="0">
                <a:latin typeface="Liberation Sans" panose="020B0604020202020204" pitchFamily="34" charset="0"/>
              </a:rPr>
              <a:t>.</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basic calculation for bond valuation is the same under GAAP and IFRS. In addition</a:t>
            </a:r>
            <a:r>
              <a:rPr lang="en-US" sz="1900" dirty="0" smtClean="0">
                <a:latin typeface="Liberation Sans" panose="020B0604020202020204" pitchFamily="34" charset="0"/>
              </a:rPr>
              <a:t>, the </a:t>
            </a:r>
            <a:r>
              <a:rPr lang="en-US" sz="1900" dirty="0">
                <a:latin typeface="Liberation Sans" panose="020B0604020202020204" pitchFamily="34" charset="0"/>
              </a:rPr>
              <a:t>accounting for bond liability transactions is essentially the same </a:t>
            </a:r>
            <a:r>
              <a:rPr lang="en-US" sz="1900" dirty="0" smtClean="0">
                <a:latin typeface="Liberation Sans" panose="020B0604020202020204" pitchFamily="34" charset="0"/>
              </a:rPr>
              <a:t>between GAAP </a:t>
            </a:r>
            <a:r>
              <a:rPr lang="en-US" sz="1900" dirty="0">
                <a:latin typeface="Liberation Sans" panose="020B0604020202020204" pitchFamily="34" charset="0"/>
              </a:rPr>
              <a:t>and IFRS.</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8 </a:t>
            </a:r>
            <a:endParaRPr lang="en-US" altLang="en-US" dirty="0"/>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6"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151481378"/>
      </p:ext>
    </p:extLst>
  </p:cSld>
  <p:clrMapOvr>
    <a:masterClrMapping/>
  </p:clrMapOvr>
  <p:transition>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422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dirty="0">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IFRS </a:t>
            </a:r>
            <a:r>
              <a:rPr lang="en-US" sz="1900" dirty="0">
                <a:latin typeface="Liberation Sans" panose="020B0604020202020204" pitchFamily="34" charset="0"/>
              </a:rPr>
              <a:t>requires use of the effective-interest method for amortization of bond discounts </a:t>
            </a:r>
            <a:r>
              <a:rPr lang="en-US" sz="1900" dirty="0" smtClean="0">
                <a:latin typeface="Liberation Sans" panose="020B0604020202020204" pitchFamily="34" charset="0"/>
              </a:rPr>
              <a:t>and premiums</a:t>
            </a:r>
            <a:r>
              <a:rPr lang="en-US" sz="1900" dirty="0">
                <a:latin typeface="Liberation Sans" panose="020B0604020202020204" pitchFamily="34" charset="0"/>
              </a:rPr>
              <a:t>. GAAP also requires the effective-interest method, except that it allows use </a:t>
            </a:r>
            <a:r>
              <a:rPr lang="en-US" sz="1900" dirty="0" smtClean="0">
                <a:latin typeface="Liberation Sans" panose="020B0604020202020204" pitchFamily="34" charset="0"/>
              </a:rPr>
              <a:t>of the </a:t>
            </a:r>
            <a:r>
              <a:rPr lang="en-US" sz="1900" dirty="0">
                <a:latin typeface="Liberation Sans" panose="020B0604020202020204" pitchFamily="34" charset="0"/>
              </a:rPr>
              <a:t>straight-line method where the difference is not material. Under IFRS, companies </a:t>
            </a:r>
            <a:r>
              <a:rPr lang="en-US" sz="1900" dirty="0" smtClean="0">
                <a:latin typeface="Liberation Sans" panose="020B0604020202020204" pitchFamily="34" charset="0"/>
              </a:rPr>
              <a:t>do not </a:t>
            </a:r>
            <a:r>
              <a:rPr lang="en-US" sz="1900" dirty="0">
                <a:latin typeface="Liberation Sans" panose="020B0604020202020204" pitchFamily="34" charset="0"/>
              </a:rPr>
              <a:t>use a premium or discount account but instead show the bond at its net amount. </a:t>
            </a:r>
            <a:r>
              <a:rPr lang="en-US" sz="1900" dirty="0" smtClean="0">
                <a:latin typeface="Liberation Sans" panose="020B0604020202020204" pitchFamily="34" charset="0"/>
              </a:rPr>
              <a:t>For example</a:t>
            </a:r>
            <a:r>
              <a:rPr lang="en-US" sz="1900" dirty="0">
                <a:latin typeface="Liberation Sans" panose="020B0604020202020204" pitchFamily="34" charset="0"/>
              </a:rPr>
              <a:t>, if a $100,000 bond was issued at 97, under IFRS a company would </a:t>
            </a:r>
            <a:r>
              <a:rPr lang="en-US" sz="1900" dirty="0" smtClean="0">
                <a:latin typeface="Liberation Sans" panose="020B0604020202020204" pitchFamily="34" charset="0"/>
              </a:rPr>
              <a:t>record:</a:t>
            </a:r>
          </a:p>
          <a:p>
            <a:pPr marL="1828800" lvl="1" indent="-466725" algn="l">
              <a:lnSpc>
                <a:spcPct val="115000"/>
              </a:lnSpc>
              <a:spcBef>
                <a:spcPct val="50000"/>
              </a:spcBef>
              <a:buClr>
                <a:srgbClr val="CC0000"/>
              </a:buClr>
              <a:buSzPct val="80000"/>
              <a:tabLst>
                <a:tab pos="5432425" algn="r"/>
                <a:tab pos="6742113" algn="r"/>
              </a:tabLst>
            </a:pPr>
            <a:r>
              <a:rPr lang="en-US" sz="1900" dirty="0" smtClean="0">
                <a:latin typeface="Liberation Sans" panose="020B0604020202020204" pitchFamily="34" charset="0"/>
              </a:rPr>
              <a:t>Cash 	97,000</a:t>
            </a:r>
          </a:p>
          <a:p>
            <a:pPr marL="1828800" lvl="1" indent="-466725" algn="l">
              <a:lnSpc>
                <a:spcPct val="115000"/>
              </a:lnSpc>
              <a:spcBef>
                <a:spcPts val="600"/>
              </a:spcBef>
              <a:buClr>
                <a:srgbClr val="CC0000"/>
              </a:buClr>
              <a:buSzPct val="80000"/>
              <a:tabLst>
                <a:tab pos="5432425" algn="r"/>
                <a:tab pos="6742113" algn="r"/>
              </a:tabLst>
            </a:pPr>
            <a:r>
              <a:rPr lang="en-US" sz="1900" dirty="0" smtClean="0">
                <a:latin typeface="Liberation Sans" panose="020B0604020202020204" pitchFamily="34" charset="0"/>
              </a:rPr>
              <a:t>	Bonds </a:t>
            </a:r>
            <a:r>
              <a:rPr lang="en-US" sz="1900" dirty="0">
                <a:latin typeface="Liberation Sans" panose="020B0604020202020204" pitchFamily="34" charset="0"/>
              </a:rPr>
              <a:t>Payable </a:t>
            </a:r>
            <a:r>
              <a:rPr lang="en-US" sz="1900" dirty="0" smtClean="0">
                <a:latin typeface="Liberation Sans" panose="020B0604020202020204" pitchFamily="34" charset="0"/>
              </a:rPr>
              <a:t>		97,000</a:t>
            </a:r>
            <a:endParaRPr lang="en-US" sz="1900" dirty="0">
              <a:latin typeface="Liberation Sans" panose="020B0604020202020204" pitchFamily="34" charset="0"/>
            </a:endParaRP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8 </a:t>
            </a:r>
            <a:endParaRPr lang="en-US" altLang="en-US" dirty="0"/>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6"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478711097"/>
      </p:ext>
    </p:extLst>
  </p:cSld>
  <p:clrMapOvr>
    <a:masterClrMapping/>
  </p:clrMapOvr>
  <p:transition>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30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dirty="0" smtClean="0">
                <a:latin typeface="Liberation Sans" panose="020B0604020202020204" pitchFamily="34" charset="0"/>
              </a:rPr>
              <a:t>Differences</a:t>
            </a:r>
            <a:endParaRPr lang="en-US" altLang="en-US" sz="1900" b="1" dirty="0">
              <a:latin typeface="Liberation Sans" panose="020B0604020202020204" pitchFamily="34" charset="0"/>
            </a:endParaRP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accounting for convertible bonds differs between IFRS and GAAP. Unlike GAAP</a:t>
            </a:r>
            <a:r>
              <a:rPr lang="en-US" sz="1900" dirty="0" smtClean="0">
                <a:latin typeface="Liberation Sans" panose="020B0604020202020204" pitchFamily="34" charset="0"/>
              </a:rPr>
              <a:t>, IFRS </a:t>
            </a:r>
            <a:r>
              <a:rPr lang="en-US" sz="1900" dirty="0">
                <a:latin typeface="Liberation Sans" panose="020B0604020202020204" pitchFamily="34" charset="0"/>
              </a:rPr>
              <a:t>splits the proceeds from the </a:t>
            </a:r>
            <a:r>
              <a:rPr lang="en-US" sz="1900" dirty="0" smtClean="0">
                <a:latin typeface="Liberation Sans" panose="020B0604020202020204" pitchFamily="34" charset="0"/>
              </a:rPr>
              <a:t>convertible </a:t>
            </a:r>
            <a:r>
              <a:rPr lang="en-US" sz="1900" dirty="0">
                <a:latin typeface="Liberation Sans" panose="020B0604020202020204" pitchFamily="34" charset="0"/>
              </a:rPr>
              <a:t>bond between an equity component </a:t>
            </a:r>
            <a:r>
              <a:rPr lang="en-US" sz="1900" dirty="0" smtClean="0">
                <a:latin typeface="Liberation Sans" panose="020B0604020202020204" pitchFamily="34" charset="0"/>
              </a:rPr>
              <a:t>and a </a:t>
            </a:r>
            <a:r>
              <a:rPr lang="en-US" sz="1900" dirty="0">
                <a:latin typeface="Liberation Sans" panose="020B0604020202020204" pitchFamily="34" charset="0"/>
              </a:rPr>
              <a:t>debt component. The equity conversion rights are reported in equity</a:t>
            </a:r>
            <a:r>
              <a:rPr lang="en-US" sz="1900" dirty="0" smtClean="0">
                <a:latin typeface="Liberation Sans" panose="020B0604020202020204" pitchFamily="34" charset="0"/>
              </a:rPr>
              <a:t>.</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Under </a:t>
            </a:r>
            <a:r>
              <a:rPr lang="en-US" sz="1900" dirty="0">
                <a:latin typeface="Liberation Sans" panose="020B0604020202020204" pitchFamily="34" charset="0"/>
              </a:rPr>
              <a:t>IFRS, companies sometimes will net current liabilities against current assets </a:t>
            </a:r>
            <a:r>
              <a:rPr lang="en-US" sz="1900" dirty="0" smtClean="0">
                <a:latin typeface="Liberation Sans" panose="020B0604020202020204" pitchFamily="34" charset="0"/>
              </a:rPr>
              <a:t>to show </a:t>
            </a:r>
            <a:r>
              <a:rPr lang="en-US" sz="1900" dirty="0">
                <a:latin typeface="Liberation Sans" panose="020B0604020202020204" pitchFamily="34" charset="0"/>
              </a:rPr>
              <a:t>working capital on the face of the statement of financial position.</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8 </a:t>
            </a:r>
            <a:endParaRPr lang="en-US" altLang="en-US" dirty="0"/>
          </a:p>
        </p:txBody>
      </p:sp>
      <p:sp>
        <p:nvSpPr>
          <p:cNvPr id="14"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6"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200366647"/>
      </p:ext>
    </p:extLst>
  </p:cSld>
  <p:clrMapOvr>
    <a:masterClrMapping/>
  </p:clrMapOvr>
  <p:transition>
    <p:wipe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399254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smtClean="0">
                <a:solidFill>
                  <a:srgbClr val="CC0000"/>
                </a:solidFill>
                <a:effectLst/>
                <a:latin typeface="Liberation Sans" panose="020B0604020202020204" pitchFamily="34" charset="0"/>
              </a:rPr>
              <a:t>LOOKING TO THE FUTURE</a:t>
            </a:r>
            <a:endParaRPr lang="en-US" altLang="en-US" sz="2300" b="1" i="0" dirty="0">
              <a:solidFill>
                <a:srgbClr val="CC0000"/>
              </a:solidFill>
              <a:effectLst/>
              <a:latin typeface="Liberation Sans" panose="020B0604020202020204" pitchFamily="34" charset="0"/>
            </a:endParaRPr>
          </a:p>
        </p:txBody>
      </p:sp>
      <p:sp>
        <p:nvSpPr>
          <p:cNvPr id="11" name="Rectangle 4"/>
          <p:cNvSpPr>
            <a:spLocks noChangeArrowheads="1"/>
          </p:cNvSpPr>
          <p:nvPr/>
        </p:nvSpPr>
        <p:spPr bwMode="auto">
          <a:xfrm>
            <a:off x="846160" y="2322204"/>
            <a:ext cx="7764440" cy="222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algn="just">
              <a:lnSpc>
                <a:spcPct val="105000"/>
              </a:lnSpc>
            </a:pPr>
            <a:r>
              <a:rPr lang="en-US" sz="1900" dirty="0" smtClean="0">
                <a:latin typeface="Liberation Sans" panose="020B0604020202020204" pitchFamily="34" charset="0"/>
              </a:rPr>
              <a:t>The </a:t>
            </a:r>
            <a:r>
              <a:rPr lang="en-US" sz="1900" dirty="0">
                <a:latin typeface="Liberation Sans" panose="020B0604020202020204" pitchFamily="34" charset="0"/>
              </a:rPr>
              <a:t>FASB and IASB are currently involved in two projects, each of which has implications </a:t>
            </a:r>
            <a:r>
              <a:rPr lang="en-US" sz="1900" dirty="0" smtClean="0">
                <a:latin typeface="Liberation Sans" panose="020B0604020202020204" pitchFamily="34" charset="0"/>
              </a:rPr>
              <a:t>for the </a:t>
            </a:r>
            <a:r>
              <a:rPr lang="en-US" sz="1900" dirty="0">
                <a:latin typeface="Liberation Sans" panose="020B0604020202020204" pitchFamily="34" charset="0"/>
              </a:rPr>
              <a:t>accounting for liabilities. One project is investigating approaches to differentiate </a:t>
            </a:r>
            <a:r>
              <a:rPr lang="en-US" sz="1900" dirty="0" smtClean="0">
                <a:latin typeface="Liberation Sans" panose="020B0604020202020204" pitchFamily="34" charset="0"/>
              </a:rPr>
              <a:t>between debt </a:t>
            </a:r>
            <a:r>
              <a:rPr lang="en-US" sz="1900" dirty="0">
                <a:latin typeface="Liberation Sans" panose="020B0604020202020204" pitchFamily="34" charset="0"/>
              </a:rPr>
              <a:t>and equity instruments. The other project, the elements phase of the conceptual </a:t>
            </a:r>
            <a:r>
              <a:rPr lang="en-US" sz="1900" dirty="0" smtClean="0">
                <a:latin typeface="Liberation Sans" panose="020B0604020202020204" pitchFamily="34" charset="0"/>
              </a:rPr>
              <a:t>framework project</a:t>
            </a:r>
            <a:r>
              <a:rPr lang="en-US" sz="1900" dirty="0">
                <a:latin typeface="Liberation Sans" panose="020B0604020202020204" pitchFamily="34" charset="0"/>
              </a:rPr>
              <a:t>, will evaluate the definitions of the fundamental building blocks of accounting</a:t>
            </a:r>
            <a:r>
              <a:rPr lang="en-US" sz="1900" dirty="0" smtClean="0">
                <a:latin typeface="Liberation Sans" panose="020B0604020202020204" pitchFamily="34" charset="0"/>
              </a:rPr>
              <a:t>. The </a:t>
            </a:r>
            <a:r>
              <a:rPr lang="en-US" sz="1900" dirty="0">
                <a:latin typeface="Liberation Sans" panose="020B0604020202020204" pitchFamily="34" charset="0"/>
              </a:rPr>
              <a:t>results of these projects could change the classification of many debt and equity securities.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8</a:t>
            </a:r>
            <a:endParaRPr lang="en-US" altLang="en-US" dirty="0"/>
          </a:p>
        </p:txBody>
      </p:sp>
      <p:sp>
        <p:nvSpPr>
          <p:cNvPr id="17" name="Rectangle 9"/>
          <p:cNvSpPr>
            <a:spLocks noChangeArrowheads="1"/>
          </p:cNvSpPr>
          <p:nvPr/>
        </p:nvSpPr>
        <p:spPr bwMode="auto">
          <a:xfrm rot="5400000">
            <a:off x="38893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8" name="Rectangle 8"/>
          <p:cNvSpPr>
            <a:spLocks noChangeArrowheads="1"/>
          </p:cNvSpPr>
          <p:nvPr/>
        </p:nvSpPr>
        <p:spPr bwMode="auto">
          <a:xfrm rot="5400000">
            <a:off x="-267582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045110201"/>
      </p:ext>
    </p:extLst>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movnglnc">
  <a:themeElements>
    <a:clrScheme name="">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0099"/>
      </a:hlink>
      <a:folHlink>
        <a:srgbClr val="000000"/>
      </a:folHlink>
    </a:clrScheme>
    <a:fontScheme name="movngln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vngl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vngl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vngl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vngl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vngl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vngl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vngl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Office\Templates\1033\Company Handbook.pot</Template>
  <TotalTime>10503</TotalTime>
  <Pages>43</Pages>
  <Words>6282</Words>
  <Application>Microsoft Office PowerPoint</Application>
  <PresentationFormat>On-screen Show (4:3)</PresentationFormat>
  <Paragraphs>742</Paragraphs>
  <Slides>103</Slides>
  <Notes>84</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movnglnc</vt:lpstr>
      <vt:lpstr>PowerPoint Presentation</vt:lpstr>
      <vt:lpstr>PowerPoint Presentation</vt:lpstr>
      <vt:lpstr>CHAPTER OUTLINE</vt:lpstr>
      <vt:lpstr>PowerPoint Presentation</vt:lpstr>
      <vt:lpstr>PowerPoint Presentation</vt:lpstr>
      <vt:lpstr>PowerPoint Presentation</vt:lpstr>
      <vt:lpstr>PowerPoint Presentation</vt:lpstr>
      <vt:lpstr>PowerPoint Presentation</vt:lpstr>
      <vt:lpstr>What formula do we use to calculate Interest?</vt:lpstr>
      <vt:lpstr>PowerPoint Presentation</vt:lpstr>
      <vt:lpstr>PowerPoint Presentation</vt:lpstr>
      <vt:lpstr>PowerPoint Presentation</vt:lpstr>
      <vt:lpstr>Accounting for Current Liabilities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Bond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Classwork :Issuing Bonds at Face 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Accounting and Accounting Standards</dc:title>
  <dc:creator>Coby Harmon</dc:creator>
  <cp:lastModifiedBy>wcsd</cp:lastModifiedBy>
  <cp:revision>1482</cp:revision>
  <cp:lastPrinted>2019-04-08T12:12:59Z</cp:lastPrinted>
  <dcterms:created xsi:type="dcterms:W3CDTF">1997-03-28T18:03:02Z</dcterms:created>
  <dcterms:modified xsi:type="dcterms:W3CDTF">2019-04-09T12:19:19Z</dcterms:modified>
</cp:coreProperties>
</file>