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embeddedFontLst>
    <p:embeddedFont>
      <p:font typeface="Nunito" panose="020B0604020202020204" charset="0"/>
      <p:regular r:id="rId20"/>
      <p:bold r:id="rId21"/>
      <p:italic r:id="rId22"/>
      <p:boldItalic r:id="rId23"/>
    </p:embeddedFont>
    <p:embeddedFont>
      <p:font typeface="Open Sans" panose="020B0604020202020204" charset="0"/>
      <p:regular r:id="rId24"/>
      <p:bold r:id="rId25"/>
      <p:italic r:id="rId26"/>
      <p:boldItalic r:id="rId27"/>
    </p:embeddedFont>
    <p:embeddedFont>
      <p:font typeface="Calibri" panose="020F0502020204030204"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2" d="100"/>
          <a:sy n="122" d="100"/>
        </p:scale>
        <p:origin x="84" y="3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8405c3b13f_0_1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8405c3b13f_0_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8405c3b13f_0_1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8405c3b13f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8405c3b13f_0_2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8405c3b13f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8405c3b13f_0_2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8405c3b13f_0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8405c3b13f_0_2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8405c3b13f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8405c3b13f_0_2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8405c3b13f_0_2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8405c3b13f_0_2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8405c3b13f_0_2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8405c3b13f_0_2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8405c3b13f_0_2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75045e587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75045e587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8405c3b13f_0_1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8405c3b13f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8405c3b13f_0_1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8405c3b13f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8405c3b13f_0_1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8405c3b13f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8405c3b13f_0_1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8405c3b13f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8405c3b13f_0_1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8405c3b13f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8405c3b13f_0_1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8405c3b13f_0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8405c3b13f_0_1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8405c3b13f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Autofit/>
          </a:bodyPr>
          <a:lstStyle>
            <a:lvl1pPr marL="457200" lvl="0" indent="-311150" algn="ctr">
              <a:spcBef>
                <a:spcPts val="0"/>
              </a:spcBef>
              <a:spcAft>
                <a:spcPts val="0"/>
              </a:spcAft>
              <a:buSzPts val="1300"/>
              <a:buChar char="●"/>
              <a:defRPr/>
            </a:lvl1pPr>
            <a:lvl2pPr marL="914400" lvl="1" indent="-298450" algn="ctr">
              <a:spcBef>
                <a:spcPts val="1600"/>
              </a:spcBef>
              <a:spcAft>
                <a:spcPts val="0"/>
              </a:spcAft>
              <a:buSzPts val="1100"/>
              <a:buChar char="○"/>
              <a:defRPr/>
            </a:lvl2pPr>
            <a:lvl3pPr marL="1371600" lvl="2" indent="-298450" algn="ctr">
              <a:spcBef>
                <a:spcPts val="1600"/>
              </a:spcBef>
              <a:spcAft>
                <a:spcPts val="0"/>
              </a:spcAft>
              <a:buSzPts val="1100"/>
              <a:buChar char="■"/>
              <a:defRPr/>
            </a:lvl3pPr>
            <a:lvl4pPr marL="1828800" lvl="3" indent="-298450" algn="ctr">
              <a:spcBef>
                <a:spcPts val="1600"/>
              </a:spcBef>
              <a:spcAft>
                <a:spcPts val="0"/>
              </a:spcAft>
              <a:buSzPts val="1100"/>
              <a:buChar char="●"/>
              <a:defRPr/>
            </a:lvl4pPr>
            <a:lvl5pPr marL="2286000" lvl="4" indent="-298450" algn="ctr">
              <a:spcBef>
                <a:spcPts val="1600"/>
              </a:spcBef>
              <a:spcAft>
                <a:spcPts val="0"/>
              </a:spcAft>
              <a:buSzPts val="1100"/>
              <a:buChar char="○"/>
              <a:defRPr/>
            </a:lvl5pPr>
            <a:lvl6pPr marL="2743200" lvl="5" indent="-298450" algn="ctr">
              <a:spcBef>
                <a:spcPts val="1600"/>
              </a:spcBef>
              <a:spcAft>
                <a:spcPts val="0"/>
              </a:spcAft>
              <a:buSzPts val="1100"/>
              <a:buChar char="■"/>
              <a:defRPr/>
            </a:lvl6pPr>
            <a:lvl7pPr marL="3200400" lvl="6" indent="-298450" algn="ctr">
              <a:spcBef>
                <a:spcPts val="1600"/>
              </a:spcBef>
              <a:spcAft>
                <a:spcPts val="0"/>
              </a:spcAft>
              <a:buSzPts val="1100"/>
              <a:buChar char="●"/>
              <a:defRPr/>
            </a:lvl7pPr>
            <a:lvl8pPr marL="3657600" lvl="7" indent="-298450" algn="ctr">
              <a:spcBef>
                <a:spcPts val="1600"/>
              </a:spcBef>
              <a:spcAft>
                <a:spcPts val="0"/>
              </a:spcAft>
              <a:buSzPts val="1100"/>
              <a:buChar char="○"/>
              <a:defRPr/>
            </a:lvl8pPr>
            <a:lvl9pPr marL="4114800" lvl="8" indent="-298450" algn="ctr">
              <a:spcBef>
                <a:spcPts val="1600"/>
              </a:spcBef>
              <a:spcAft>
                <a:spcPts val="160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Autofit/>
          </a:bodyPr>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www.cdc.gov/reproductivehealth/contraception/index.htm"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3"/>
          <p:cNvSpPr txBox="1">
            <a:spLocks noGrp="1"/>
          </p:cNvSpPr>
          <p:nvPr>
            <p:ph type="ctrTitle"/>
          </p:nvPr>
        </p:nvSpPr>
        <p:spPr>
          <a:xfrm>
            <a:off x="977250" y="985200"/>
            <a:ext cx="7189500" cy="1448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a:t>Barriers &amp; Contraceptives</a:t>
            </a:r>
            <a:endParaRPr sz="4800"/>
          </a:p>
        </p:txBody>
      </p:sp>
      <p:sp>
        <p:nvSpPr>
          <p:cNvPr id="129" name="Google Shape;129;p13"/>
          <p:cNvSpPr txBox="1">
            <a:spLocks noGrp="1"/>
          </p:cNvSpPr>
          <p:nvPr>
            <p:ph type="subTitle" idx="1"/>
          </p:nvPr>
        </p:nvSpPr>
        <p:spPr>
          <a:xfrm>
            <a:off x="823650" y="2233650"/>
            <a:ext cx="7706100" cy="1898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000000"/>
                </a:solidFill>
                <a:highlight>
                  <a:srgbClr val="FFFFFF"/>
                </a:highlight>
                <a:latin typeface="Open Sans"/>
                <a:ea typeface="Open Sans"/>
                <a:cs typeface="Open Sans"/>
                <a:sym typeface="Open Sans"/>
              </a:rPr>
              <a:t>Women, men, or couples at a given point in their lifetimes will need to choose the most appropriate contraceptive method. These elements include safety, effectiveness, availability and acceptability.</a:t>
            </a:r>
            <a:r>
              <a:rPr lang="en" sz="2200">
                <a:solidFill>
                  <a:srgbClr val="000000"/>
                </a:solidFill>
                <a:highlight>
                  <a:srgbClr val="FFFFFF"/>
                </a:highlight>
                <a:latin typeface="Open Sans"/>
                <a:ea typeface="Open Sans"/>
                <a:cs typeface="Open Sans"/>
                <a:sym typeface="Open Sans"/>
              </a:rPr>
              <a:t> </a:t>
            </a:r>
            <a:endParaRPr sz="22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2"/>
          <p:cNvSpPr txBox="1">
            <a:spLocks noGrp="1"/>
          </p:cNvSpPr>
          <p:nvPr>
            <p:ph type="title"/>
          </p:nvPr>
        </p:nvSpPr>
        <p:spPr>
          <a:xfrm>
            <a:off x="914900" y="475775"/>
            <a:ext cx="7505700" cy="95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The Sponge (Barrier Method)</a:t>
            </a:r>
            <a:endParaRPr/>
          </a:p>
        </p:txBody>
      </p:sp>
      <p:sp>
        <p:nvSpPr>
          <p:cNvPr id="196" name="Google Shape;196;p22"/>
          <p:cNvSpPr txBox="1">
            <a:spLocks noGrp="1"/>
          </p:cNvSpPr>
          <p:nvPr>
            <p:ph type="body" idx="1"/>
          </p:nvPr>
        </p:nvSpPr>
        <p:spPr>
          <a:xfrm>
            <a:off x="314650" y="1115750"/>
            <a:ext cx="8577000" cy="3296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000000"/>
                </a:solidFill>
                <a:highlight>
                  <a:srgbClr val="FFFFFF"/>
                </a:highlight>
                <a:latin typeface="Open Sans"/>
                <a:ea typeface="Open Sans"/>
                <a:cs typeface="Open Sans"/>
                <a:sym typeface="Open Sans"/>
              </a:rPr>
              <a:t>The contraceptive sponge contains </a:t>
            </a:r>
            <a:r>
              <a:rPr lang="en" sz="2400" i="1">
                <a:solidFill>
                  <a:srgbClr val="000000"/>
                </a:solidFill>
                <a:highlight>
                  <a:srgbClr val="FFFFFF"/>
                </a:highlight>
                <a:latin typeface="Open Sans"/>
                <a:ea typeface="Open Sans"/>
                <a:cs typeface="Open Sans"/>
                <a:sym typeface="Open Sans"/>
              </a:rPr>
              <a:t>spermicide</a:t>
            </a:r>
            <a:r>
              <a:rPr lang="en" sz="2400">
                <a:solidFill>
                  <a:srgbClr val="000000"/>
                </a:solidFill>
                <a:highlight>
                  <a:srgbClr val="FFFFFF"/>
                </a:highlight>
                <a:latin typeface="Open Sans"/>
                <a:ea typeface="Open Sans"/>
                <a:cs typeface="Open Sans"/>
                <a:sym typeface="Open Sans"/>
              </a:rPr>
              <a:t> and is placed in the vagina where it fits over the cervix. The sponge works for up to 24 hours, and must be left in the vagina for at least 6 hours after the last act of intercourse.</a:t>
            </a:r>
            <a:endParaRPr sz="2400">
              <a:solidFill>
                <a:srgbClr val="000000"/>
              </a:solidFill>
              <a:highlight>
                <a:srgbClr val="FFFFFF"/>
              </a:highlight>
              <a:latin typeface="Open Sans"/>
              <a:ea typeface="Open Sans"/>
              <a:cs typeface="Open Sans"/>
              <a:sym typeface="Open Sans"/>
            </a:endParaRPr>
          </a:p>
          <a:p>
            <a:pPr marL="0" lvl="0" indent="0" algn="l" rtl="0">
              <a:spcBef>
                <a:spcPts val="1600"/>
              </a:spcBef>
              <a:spcAft>
                <a:spcPts val="0"/>
              </a:spcAft>
              <a:buNone/>
            </a:pPr>
            <a:r>
              <a:rPr lang="en" sz="2400">
                <a:solidFill>
                  <a:srgbClr val="000000"/>
                </a:solidFill>
                <a:highlight>
                  <a:srgbClr val="FFFFFF"/>
                </a:highlight>
                <a:latin typeface="Open Sans"/>
                <a:ea typeface="Open Sans"/>
                <a:cs typeface="Open Sans"/>
                <a:sym typeface="Open Sans"/>
              </a:rPr>
              <a:t> Then it is removed and discarded. No STD Protection.</a:t>
            </a:r>
            <a:endParaRPr sz="2400">
              <a:solidFill>
                <a:srgbClr val="000000"/>
              </a:solidFill>
              <a:highlight>
                <a:srgbClr val="FFFFFF"/>
              </a:highlight>
              <a:latin typeface="Open Sans"/>
              <a:ea typeface="Open Sans"/>
              <a:cs typeface="Open Sans"/>
              <a:sym typeface="Open Sans"/>
            </a:endParaRPr>
          </a:p>
          <a:p>
            <a:pPr marL="0" lvl="0" indent="0" algn="l" rtl="0">
              <a:spcBef>
                <a:spcPts val="1600"/>
              </a:spcBef>
              <a:spcAft>
                <a:spcPts val="1600"/>
              </a:spcAft>
              <a:buNone/>
            </a:pPr>
            <a:r>
              <a:rPr lang="en" sz="2400">
                <a:solidFill>
                  <a:srgbClr val="000000"/>
                </a:solidFill>
                <a:highlight>
                  <a:srgbClr val="FFFFFF"/>
                </a:highlight>
                <a:latin typeface="Open Sans"/>
                <a:ea typeface="Open Sans"/>
                <a:cs typeface="Open Sans"/>
                <a:sym typeface="Open Sans"/>
              </a:rPr>
              <a:t>Typical use failure rate: 14% for women who have never had a baby and 27% for women who have had a baby.</a:t>
            </a:r>
            <a:endParaRPr sz="24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3"/>
          <p:cNvSpPr txBox="1">
            <a:spLocks noGrp="1"/>
          </p:cNvSpPr>
          <p:nvPr>
            <p:ph type="title"/>
          </p:nvPr>
        </p:nvSpPr>
        <p:spPr>
          <a:xfrm>
            <a:off x="4156950" y="462575"/>
            <a:ext cx="4529400" cy="1370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Barrier Method</a:t>
            </a:r>
            <a:endParaRPr/>
          </a:p>
        </p:txBody>
      </p:sp>
      <p:sp>
        <p:nvSpPr>
          <p:cNvPr id="202" name="Google Shape;202;p23"/>
          <p:cNvSpPr txBox="1">
            <a:spLocks noGrp="1"/>
          </p:cNvSpPr>
          <p:nvPr>
            <p:ph type="body" idx="1"/>
          </p:nvPr>
        </p:nvSpPr>
        <p:spPr>
          <a:xfrm>
            <a:off x="2488050" y="1033150"/>
            <a:ext cx="6198300" cy="376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00"/>
                </a:solidFill>
                <a:highlight>
                  <a:srgbClr val="FFFFFF"/>
                </a:highlight>
                <a:latin typeface="Open Sans"/>
                <a:ea typeface="Open Sans"/>
                <a:cs typeface="Open Sans"/>
                <a:sym typeface="Open Sans"/>
              </a:rPr>
              <a:t>Diaphragm</a:t>
            </a:r>
            <a:r>
              <a:rPr lang="en">
                <a:solidFill>
                  <a:srgbClr val="000000"/>
                </a:solidFill>
                <a:highlight>
                  <a:srgbClr val="FFFFFF"/>
                </a:highlight>
                <a:latin typeface="Open Sans"/>
                <a:ea typeface="Open Sans"/>
                <a:cs typeface="Open Sans"/>
                <a:sym typeface="Open Sans"/>
              </a:rPr>
              <a:t> or </a:t>
            </a:r>
            <a:r>
              <a:rPr lang="en" b="1">
                <a:solidFill>
                  <a:srgbClr val="000000"/>
                </a:solidFill>
                <a:highlight>
                  <a:srgbClr val="FFFFFF"/>
                </a:highlight>
                <a:latin typeface="Open Sans"/>
                <a:ea typeface="Open Sans"/>
                <a:cs typeface="Open Sans"/>
                <a:sym typeface="Open Sans"/>
              </a:rPr>
              <a:t>Cervical Cap</a:t>
            </a:r>
            <a:r>
              <a:rPr lang="en">
                <a:solidFill>
                  <a:srgbClr val="000000"/>
                </a:solidFill>
                <a:highlight>
                  <a:srgbClr val="FFFFFF"/>
                </a:highlight>
                <a:latin typeface="Open Sans"/>
                <a:ea typeface="Open Sans"/>
                <a:cs typeface="Open Sans"/>
                <a:sym typeface="Open Sans"/>
              </a:rPr>
              <a:t>—Each of these barrier methods are placed inside the vagina to cover the cervix to block sperm. </a:t>
            </a:r>
            <a:endParaRPr>
              <a:solidFill>
                <a:srgbClr val="000000"/>
              </a:solidFill>
              <a:highlight>
                <a:srgbClr val="FFFFFF"/>
              </a:highlight>
              <a:latin typeface="Open Sans"/>
              <a:ea typeface="Open Sans"/>
              <a:cs typeface="Open Sans"/>
              <a:sym typeface="Open Sans"/>
            </a:endParaRPr>
          </a:p>
          <a:p>
            <a:pPr marL="0" lvl="0" indent="0" algn="l" rtl="0">
              <a:spcBef>
                <a:spcPts val="1600"/>
              </a:spcBef>
              <a:spcAft>
                <a:spcPts val="0"/>
              </a:spcAft>
              <a:buNone/>
            </a:pPr>
            <a:r>
              <a:rPr lang="en">
                <a:solidFill>
                  <a:srgbClr val="000000"/>
                </a:solidFill>
                <a:highlight>
                  <a:srgbClr val="FFFFFF"/>
                </a:highlight>
                <a:latin typeface="Open Sans"/>
                <a:ea typeface="Open Sans"/>
                <a:cs typeface="Open Sans"/>
                <a:sym typeface="Open Sans"/>
              </a:rPr>
              <a:t>The </a:t>
            </a:r>
            <a:r>
              <a:rPr lang="en" b="1">
                <a:solidFill>
                  <a:srgbClr val="000000"/>
                </a:solidFill>
                <a:highlight>
                  <a:srgbClr val="FFFFFF"/>
                </a:highlight>
                <a:latin typeface="Open Sans"/>
                <a:ea typeface="Open Sans"/>
                <a:cs typeface="Open Sans"/>
                <a:sym typeface="Open Sans"/>
              </a:rPr>
              <a:t>Diaphragm</a:t>
            </a:r>
            <a:r>
              <a:rPr lang="en">
                <a:solidFill>
                  <a:srgbClr val="000000"/>
                </a:solidFill>
                <a:highlight>
                  <a:srgbClr val="FFFFFF"/>
                </a:highlight>
                <a:latin typeface="Open Sans"/>
                <a:ea typeface="Open Sans"/>
                <a:cs typeface="Open Sans"/>
                <a:sym typeface="Open Sans"/>
              </a:rPr>
              <a:t> is shaped like a shallow cup. </a:t>
            </a:r>
            <a:endParaRPr>
              <a:solidFill>
                <a:srgbClr val="000000"/>
              </a:solidFill>
              <a:highlight>
                <a:srgbClr val="FFFFFF"/>
              </a:highlight>
              <a:latin typeface="Open Sans"/>
              <a:ea typeface="Open Sans"/>
              <a:cs typeface="Open Sans"/>
              <a:sym typeface="Open Sans"/>
            </a:endParaRPr>
          </a:p>
          <a:p>
            <a:pPr marL="0" lvl="0" indent="0" algn="l" rtl="0">
              <a:spcBef>
                <a:spcPts val="1600"/>
              </a:spcBef>
              <a:spcAft>
                <a:spcPts val="0"/>
              </a:spcAft>
              <a:buNone/>
            </a:pPr>
            <a:r>
              <a:rPr lang="en">
                <a:solidFill>
                  <a:srgbClr val="000000"/>
                </a:solidFill>
                <a:highlight>
                  <a:srgbClr val="FFFFFF"/>
                </a:highlight>
                <a:latin typeface="Open Sans"/>
                <a:ea typeface="Open Sans"/>
                <a:cs typeface="Open Sans"/>
                <a:sym typeface="Open Sans"/>
              </a:rPr>
              <a:t>The </a:t>
            </a:r>
            <a:r>
              <a:rPr lang="en" b="1">
                <a:solidFill>
                  <a:srgbClr val="000000"/>
                </a:solidFill>
                <a:highlight>
                  <a:srgbClr val="FFFFFF"/>
                </a:highlight>
                <a:latin typeface="Open Sans"/>
                <a:ea typeface="Open Sans"/>
                <a:cs typeface="Open Sans"/>
                <a:sym typeface="Open Sans"/>
              </a:rPr>
              <a:t>Cervical Cap</a:t>
            </a:r>
            <a:r>
              <a:rPr lang="en">
                <a:solidFill>
                  <a:srgbClr val="000000"/>
                </a:solidFill>
                <a:highlight>
                  <a:srgbClr val="FFFFFF"/>
                </a:highlight>
                <a:latin typeface="Open Sans"/>
                <a:ea typeface="Open Sans"/>
                <a:cs typeface="Open Sans"/>
                <a:sym typeface="Open Sans"/>
              </a:rPr>
              <a:t> is a thimble-shaped cup. </a:t>
            </a:r>
            <a:endParaRPr>
              <a:solidFill>
                <a:srgbClr val="000000"/>
              </a:solidFill>
              <a:highlight>
                <a:srgbClr val="FFFFFF"/>
              </a:highlight>
              <a:latin typeface="Open Sans"/>
              <a:ea typeface="Open Sans"/>
              <a:cs typeface="Open Sans"/>
              <a:sym typeface="Open Sans"/>
            </a:endParaRPr>
          </a:p>
          <a:p>
            <a:pPr marL="0" lvl="0" indent="0" algn="l" rtl="0">
              <a:spcBef>
                <a:spcPts val="1600"/>
              </a:spcBef>
              <a:spcAft>
                <a:spcPts val="0"/>
              </a:spcAft>
              <a:buNone/>
            </a:pPr>
            <a:r>
              <a:rPr lang="en">
                <a:solidFill>
                  <a:srgbClr val="000000"/>
                </a:solidFill>
                <a:highlight>
                  <a:srgbClr val="FFFFFF"/>
                </a:highlight>
                <a:latin typeface="Open Sans"/>
                <a:ea typeface="Open Sans"/>
                <a:cs typeface="Open Sans"/>
                <a:sym typeface="Open Sans"/>
              </a:rPr>
              <a:t>Before sexual intercourse, you insert them with </a:t>
            </a:r>
            <a:r>
              <a:rPr lang="en" b="1" i="1">
                <a:solidFill>
                  <a:srgbClr val="000000"/>
                </a:solidFill>
                <a:highlight>
                  <a:srgbClr val="FFFFFF"/>
                </a:highlight>
                <a:latin typeface="Open Sans"/>
                <a:ea typeface="Open Sans"/>
                <a:cs typeface="Open Sans"/>
                <a:sym typeface="Open Sans"/>
              </a:rPr>
              <a:t>spermicide </a:t>
            </a:r>
            <a:r>
              <a:rPr lang="en">
                <a:solidFill>
                  <a:srgbClr val="000000"/>
                </a:solidFill>
                <a:highlight>
                  <a:srgbClr val="FFFFFF"/>
                </a:highlight>
                <a:latin typeface="Open Sans"/>
                <a:ea typeface="Open Sans"/>
                <a:cs typeface="Open Sans"/>
                <a:sym typeface="Open Sans"/>
              </a:rPr>
              <a:t>to block or kill sperm. </a:t>
            </a:r>
            <a:endParaRPr>
              <a:solidFill>
                <a:srgbClr val="000000"/>
              </a:solidFill>
              <a:highlight>
                <a:srgbClr val="FFFFFF"/>
              </a:highlight>
              <a:latin typeface="Open Sans"/>
              <a:ea typeface="Open Sans"/>
              <a:cs typeface="Open Sans"/>
              <a:sym typeface="Open Sans"/>
            </a:endParaRPr>
          </a:p>
          <a:p>
            <a:pPr marL="0" lvl="0" indent="0" algn="l" rtl="0">
              <a:spcBef>
                <a:spcPts val="1600"/>
              </a:spcBef>
              <a:spcAft>
                <a:spcPts val="0"/>
              </a:spcAft>
              <a:buNone/>
            </a:pPr>
            <a:r>
              <a:rPr lang="en">
                <a:solidFill>
                  <a:srgbClr val="000000"/>
                </a:solidFill>
                <a:highlight>
                  <a:srgbClr val="FFFFFF"/>
                </a:highlight>
                <a:latin typeface="Open Sans"/>
                <a:ea typeface="Open Sans"/>
                <a:cs typeface="Open Sans"/>
                <a:sym typeface="Open Sans"/>
              </a:rPr>
              <a:t>Visit your doctor for a proper fitting because diaphragms and cervical caps come in different sizes. Typical use failure rate is: 17%.</a:t>
            </a:r>
            <a:endParaRPr>
              <a:solidFill>
                <a:srgbClr val="000000"/>
              </a:solidFill>
              <a:highlight>
                <a:srgbClr val="FFFFFF"/>
              </a:highlight>
              <a:latin typeface="Open Sans"/>
              <a:ea typeface="Open Sans"/>
              <a:cs typeface="Open Sans"/>
              <a:sym typeface="Open Sans"/>
            </a:endParaRPr>
          </a:p>
          <a:p>
            <a:pPr marL="0" lvl="0" indent="0" algn="l" rtl="0">
              <a:spcBef>
                <a:spcPts val="1600"/>
              </a:spcBef>
              <a:spcAft>
                <a:spcPts val="0"/>
              </a:spcAft>
              <a:buNone/>
            </a:pPr>
            <a:r>
              <a:rPr lang="en" b="1" u="sng">
                <a:solidFill>
                  <a:srgbClr val="000000"/>
                </a:solidFill>
                <a:highlight>
                  <a:srgbClr val="FFFFFF"/>
                </a:highlight>
                <a:latin typeface="Open Sans"/>
                <a:ea typeface="Open Sans"/>
                <a:cs typeface="Open Sans"/>
                <a:sym typeface="Open Sans"/>
              </a:rPr>
              <a:t>Spermicides</a:t>
            </a:r>
            <a:r>
              <a:rPr lang="en">
                <a:solidFill>
                  <a:srgbClr val="000000"/>
                </a:solidFill>
                <a:highlight>
                  <a:srgbClr val="FFFFFF"/>
                </a:highlight>
                <a:latin typeface="Open Sans"/>
                <a:ea typeface="Open Sans"/>
                <a:cs typeface="Open Sans"/>
                <a:sym typeface="Open Sans"/>
              </a:rPr>
              <a:t>- Products work by killing sperm and come in several forms: foam, gel, cream, film, suppository, or tablet. </a:t>
            </a:r>
            <a:endParaRPr>
              <a:solidFill>
                <a:srgbClr val="000000"/>
              </a:solidFill>
              <a:highlight>
                <a:srgbClr val="FFFFFF"/>
              </a:highlight>
              <a:latin typeface="Open Sans"/>
              <a:ea typeface="Open Sans"/>
              <a:cs typeface="Open Sans"/>
              <a:sym typeface="Open Sans"/>
            </a:endParaRPr>
          </a:p>
          <a:p>
            <a:pPr marL="0" lvl="0" indent="0" algn="ctr" rtl="0">
              <a:spcBef>
                <a:spcPts val="1600"/>
              </a:spcBef>
              <a:spcAft>
                <a:spcPts val="1600"/>
              </a:spcAft>
              <a:buNone/>
            </a:pPr>
            <a:r>
              <a:rPr lang="en">
                <a:solidFill>
                  <a:srgbClr val="000000"/>
                </a:solidFill>
                <a:highlight>
                  <a:srgbClr val="FFFFFF"/>
                </a:highlight>
                <a:latin typeface="Open Sans"/>
                <a:ea typeface="Open Sans"/>
                <a:cs typeface="Open Sans"/>
                <a:sym typeface="Open Sans"/>
              </a:rPr>
              <a:t>There is </a:t>
            </a:r>
            <a:r>
              <a:rPr lang="en" b="1" u="sng">
                <a:solidFill>
                  <a:srgbClr val="000000"/>
                </a:solidFill>
                <a:highlight>
                  <a:srgbClr val="FFFFFF"/>
                </a:highlight>
                <a:latin typeface="Open Sans"/>
                <a:ea typeface="Open Sans"/>
                <a:cs typeface="Open Sans"/>
                <a:sym typeface="Open Sans"/>
              </a:rPr>
              <a:t>NO</a:t>
            </a:r>
            <a:r>
              <a:rPr lang="en" b="1">
                <a:solidFill>
                  <a:srgbClr val="000000"/>
                </a:solidFill>
                <a:highlight>
                  <a:srgbClr val="FFFFFF"/>
                </a:highlight>
                <a:latin typeface="Open Sans"/>
                <a:ea typeface="Open Sans"/>
                <a:cs typeface="Open Sans"/>
                <a:sym typeface="Open Sans"/>
              </a:rPr>
              <a:t> </a:t>
            </a:r>
            <a:r>
              <a:rPr lang="en">
                <a:solidFill>
                  <a:srgbClr val="000000"/>
                </a:solidFill>
                <a:highlight>
                  <a:srgbClr val="FFFFFF"/>
                </a:highlight>
                <a:latin typeface="Open Sans"/>
                <a:ea typeface="Open Sans"/>
                <a:cs typeface="Open Sans"/>
                <a:sym typeface="Open Sans"/>
              </a:rPr>
              <a:t>STD protection when any of these methods are used.</a:t>
            </a:r>
            <a:endParaRPr>
              <a:solidFill>
                <a:srgbClr val="000000"/>
              </a:solidFill>
              <a:highlight>
                <a:srgbClr val="FFFFFF"/>
              </a:highlight>
              <a:latin typeface="Open Sans"/>
              <a:ea typeface="Open Sans"/>
              <a:cs typeface="Open Sans"/>
              <a:sym typeface="Open Sans"/>
            </a:endParaRPr>
          </a:p>
        </p:txBody>
      </p:sp>
      <p:pic>
        <p:nvPicPr>
          <p:cNvPr id="203" name="Google Shape;203;p23" descr="Diaphragm" title="Diaphragm-01"/>
          <p:cNvPicPr preferRelativeResize="0"/>
          <p:nvPr/>
        </p:nvPicPr>
        <p:blipFill>
          <a:blip r:embed="rId3">
            <a:alphaModFix/>
          </a:blip>
          <a:stretch>
            <a:fillRect/>
          </a:stretch>
        </p:blipFill>
        <p:spPr>
          <a:xfrm>
            <a:off x="439675" y="462575"/>
            <a:ext cx="1967925" cy="1967925"/>
          </a:xfrm>
          <a:prstGeom prst="rect">
            <a:avLst/>
          </a:prstGeom>
          <a:noFill/>
          <a:ln>
            <a:noFill/>
          </a:ln>
        </p:spPr>
      </p:pic>
      <p:pic>
        <p:nvPicPr>
          <p:cNvPr id="204" name="Google Shape;204;p23" descr="spermicide" title="Spermicide-01"/>
          <p:cNvPicPr preferRelativeResize="0"/>
          <p:nvPr/>
        </p:nvPicPr>
        <p:blipFill>
          <a:blip r:embed="rId4">
            <a:alphaModFix/>
          </a:blip>
          <a:stretch>
            <a:fillRect/>
          </a:stretch>
        </p:blipFill>
        <p:spPr>
          <a:xfrm>
            <a:off x="368850" y="2716250"/>
            <a:ext cx="2038750" cy="20387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4"/>
          <p:cNvSpPr txBox="1">
            <a:spLocks noGrp="1"/>
          </p:cNvSpPr>
          <p:nvPr>
            <p:ph type="title"/>
          </p:nvPr>
        </p:nvSpPr>
        <p:spPr>
          <a:xfrm>
            <a:off x="1568550" y="271200"/>
            <a:ext cx="6006900" cy="845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Male Condom (Barrier Method)</a:t>
            </a:r>
            <a:endParaRPr/>
          </a:p>
          <a:p>
            <a:pPr marL="0" lvl="0" indent="0" algn="ctr" rtl="0">
              <a:spcBef>
                <a:spcPts val="0"/>
              </a:spcBef>
              <a:spcAft>
                <a:spcPts val="0"/>
              </a:spcAft>
              <a:buNone/>
            </a:pPr>
            <a:r>
              <a:rPr lang="en" sz="1800"/>
              <a:t>Most commonly used barrier/contraceptive method</a:t>
            </a:r>
            <a:endParaRPr sz="1800"/>
          </a:p>
        </p:txBody>
      </p:sp>
      <p:sp>
        <p:nvSpPr>
          <p:cNvPr id="210" name="Google Shape;210;p24"/>
          <p:cNvSpPr txBox="1">
            <a:spLocks noGrp="1"/>
          </p:cNvSpPr>
          <p:nvPr>
            <p:ph type="body" idx="1"/>
          </p:nvPr>
        </p:nvSpPr>
        <p:spPr>
          <a:xfrm>
            <a:off x="218300" y="1047950"/>
            <a:ext cx="8704500" cy="3508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50">
                <a:solidFill>
                  <a:srgbClr val="000000"/>
                </a:solidFill>
                <a:highlight>
                  <a:srgbClr val="FFFFFF"/>
                </a:highlight>
                <a:latin typeface="Open Sans"/>
                <a:ea typeface="Open Sans"/>
                <a:cs typeface="Open Sans"/>
                <a:sym typeface="Open Sans"/>
              </a:rPr>
              <a:t>Worn by the man, a male condom keeps sperm from getting into a woman’s body.			</a:t>
            </a:r>
            <a:r>
              <a:rPr lang="en" sz="1750" b="1">
                <a:solidFill>
                  <a:srgbClr val="000000"/>
                </a:solidFill>
                <a:highlight>
                  <a:srgbClr val="FFFFFF"/>
                </a:highlight>
                <a:latin typeface="Open Sans"/>
                <a:ea typeface="Open Sans"/>
                <a:cs typeface="Open Sans"/>
                <a:sym typeface="Open Sans"/>
              </a:rPr>
              <a:t>Protects against pregnancy and STDS</a:t>
            </a:r>
            <a:endParaRPr sz="1750" b="1">
              <a:solidFill>
                <a:srgbClr val="000000"/>
              </a:solidFill>
              <a:highlight>
                <a:srgbClr val="FFFFFF"/>
              </a:highlight>
              <a:latin typeface="Open Sans"/>
              <a:ea typeface="Open Sans"/>
              <a:cs typeface="Open Sans"/>
              <a:sym typeface="Open Sans"/>
            </a:endParaRPr>
          </a:p>
          <a:p>
            <a:pPr marL="0" lvl="0" indent="0" algn="l" rtl="0">
              <a:spcBef>
                <a:spcPts val="1600"/>
              </a:spcBef>
              <a:spcAft>
                <a:spcPts val="0"/>
              </a:spcAft>
              <a:buNone/>
            </a:pPr>
            <a:r>
              <a:rPr lang="en" sz="1750">
                <a:solidFill>
                  <a:srgbClr val="000000"/>
                </a:solidFill>
                <a:highlight>
                  <a:srgbClr val="FFFFFF"/>
                </a:highlight>
                <a:latin typeface="Open Sans"/>
                <a:ea typeface="Open Sans"/>
                <a:cs typeface="Open Sans"/>
                <a:sym typeface="Open Sans"/>
              </a:rPr>
              <a:t>Latex condoms typically have a 2% failure rate when used properly.</a:t>
            </a:r>
            <a:endParaRPr sz="1750">
              <a:solidFill>
                <a:srgbClr val="000000"/>
              </a:solidFill>
              <a:highlight>
                <a:srgbClr val="FFFFFF"/>
              </a:highlight>
              <a:latin typeface="Open Sans"/>
              <a:ea typeface="Open Sans"/>
              <a:cs typeface="Open Sans"/>
              <a:sym typeface="Open Sans"/>
            </a:endParaRPr>
          </a:p>
          <a:p>
            <a:pPr marL="0" lvl="0" indent="0" algn="l" rtl="0">
              <a:spcBef>
                <a:spcPts val="1600"/>
              </a:spcBef>
              <a:spcAft>
                <a:spcPts val="0"/>
              </a:spcAft>
              <a:buNone/>
            </a:pPr>
            <a:r>
              <a:rPr lang="en" sz="1750">
                <a:solidFill>
                  <a:srgbClr val="000000"/>
                </a:solidFill>
                <a:highlight>
                  <a:srgbClr val="FFFFFF"/>
                </a:highlight>
                <a:latin typeface="Open Sans"/>
                <a:ea typeface="Open Sans"/>
                <a:cs typeface="Open Sans"/>
                <a:sym typeface="Open Sans"/>
              </a:rPr>
              <a:t> “Natural” or “lambskin” condoms also help prevent pregnancy, but </a:t>
            </a:r>
            <a:r>
              <a:rPr lang="en" sz="1750" u="sng">
                <a:solidFill>
                  <a:srgbClr val="000000"/>
                </a:solidFill>
                <a:highlight>
                  <a:srgbClr val="FFFFFF"/>
                </a:highlight>
                <a:latin typeface="Open Sans"/>
                <a:ea typeface="Open Sans"/>
                <a:cs typeface="Open Sans"/>
                <a:sym typeface="Open Sans"/>
              </a:rPr>
              <a:t>may not </a:t>
            </a:r>
            <a:r>
              <a:rPr lang="en" sz="1750">
                <a:solidFill>
                  <a:srgbClr val="000000"/>
                </a:solidFill>
                <a:highlight>
                  <a:srgbClr val="FFFFFF"/>
                </a:highlight>
                <a:latin typeface="Open Sans"/>
                <a:ea typeface="Open Sans"/>
                <a:cs typeface="Open Sans"/>
                <a:sym typeface="Open Sans"/>
              </a:rPr>
              <a:t>provide protection against STDs, including HIV. Typical use failure rate: 13%. </a:t>
            </a:r>
            <a:endParaRPr sz="1750">
              <a:solidFill>
                <a:srgbClr val="000000"/>
              </a:solidFill>
              <a:highlight>
                <a:srgbClr val="FFFFFF"/>
              </a:highlight>
              <a:latin typeface="Open Sans"/>
              <a:ea typeface="Open Sans"/>
              <a:cs typeface="Open Sans"/>
              <a:sym typeface="Open Sans"/>
            </a:endParaRPr>
          </a:p>
          <a:p>
            <a:pPr marL="0" lvl="0" indent="0" algn="l" rtl="0">
              <a:spcBef>
                <a:spcPts val="1600"/>
              </a:spcBef>
              <a:spcAft>
                <a:spcPts val="0"/>
              </a:spcAft>
              <a:buNone/>
            </a:pPr>
            <a:r>
              <a:rPr lang="en" sz="1750">
                <a:solidFill>
                  <a:srgbClr val="000000"/>
                </a:solidFill>
                <a:highlight>
                  <a:srgbClr val="FFFFFF"/>
                </a:highlight>
                <a:latin typeface="Open Sans"/>
                <a:ea typeface="Open Sans"/>
                <a:cs typeface="Open Sans"/>
                <a:sym typeface="Open Sans"/>
              </a:rPr>
              <a:t>Condoms can only be used once &amp; have an expiration date!</a:t>
            </a:r>
            <a:endParaRPr sz="1750">
              <a:solidFill>
                <a:srgbClr val="000000"/>
              </a:solidFill>
              <a:highlight>
                <a:srgbClr val="FFFFFF"/>
              </a:highlight>
              <a:latin typeface="Open Sans"/>
              <a:ea typeface="Open Sans"/>
              <a:cs typeface="Open Sans"/>
              <a:sym typeface="Open Sans"/>
            </a:endParaRPr>
          </a:p>
          <a:p>
            <a:pPr marL="0" lvl="0" indent="0" algn="l" rtl="0">
              <a:spcBef>
                <a:spcPts val="1600"/>
              </a:spcBef>
              <a:spcAft>
                <a:spcPts val="1600"/>
              </a:spcAft>
              <a:buNone/>
            </a:pPr>
            <a:r>
              <a:rPr lang="en" sz="1700" b="1">
                <a:solidFill>
                  <a:srgbClr val="000000"/>
                </a:solidFill>
                <a:highlight>
                  <a:srgbClr val="FFFFFF"/>
                </a:highlight>
                <a:latin typeface="Open Sans"/>
                <a:ea typeface="Open Sans"/>
                <a:cs typeface="Open Sans"/>
                <a:sym typeface="Open Sans"/>
              </a:rPr>
              <a:t>Do not</a:t>
            </a:r>
            <a:r>
              <a:rPr lang="en" sz="1700">
                <a:solidFill>
                  <a:srgbClr val="000000"/>
                </a:solidFill>
                <a:highlight>
                  <a:srgbClr val="FFFFFF"/>
                </a:highlight>
                <a:latin typeface="Open Sans"/>
                <a:ea typeface="Open Sans"/>
                <a:cs typeface="Open Sans"/>
                <a:sym typeface="Open Sans"/>
              </a:rPr>
              <a:t> use oil-based lubricants such as massage oils, baby oil, lotions, or petroleum jelly with latex condoms. They will weaken the condom, causing it to tear or break! </a:t>
            </a:r>
            <a:r>
              <a:rPr lang="en" sz="1700" b="1">
                <a:solidFill>
                  <a:srgbClr val="000000"/>
                </a:solidFill>
                <a:highlight>
                  <a:srgbClr val="FFFFFF"/>
                </a:highlight>
                <a:latin typeface="Open Sans"/>
                <a:ea typeface="Open Sans"/>
                <a:cs typeface="Open Sans"/>
                <a:sym typeface="Open Sans"/>
              </a:rPr>
              <a:t>DO NOT</a:t>
            </a:r>
            <a:r>
              <a:rPr lang="en" sz="1700">
                <a:solidFill>
                  <a:srgbClr val="000000"/>
                </a:solidFill>
                <a:highlight>
                  <a:srgbClr val="FFFFFF"/>
                </a:highlight>
                <a:latin typeface="Open Sans"/>
                <a:ea typeface="Open Sans"/>
                <a:cs typeface="Open Sans"/>
                <a:sym typeface="Open Sans"/>
              </a:rPr>
              <a:t> “double up”, material weakens due to friction! Dropping effectiveness significantly and increasing failure rate!!</a:t>
            </a:r>
            <a:endParaRPr sz="1700"/>
          </a:p>
        </p:txBody>
      </p:sp>
      <p:pic>
        <p:nvPicPr>
          <p:cNvPr id="211" name="Google Shape;211;p24" descr="male condom" title="Male_Condom-01"/>
          <p:cNvPicPr preferRelativeResize="0"/>
          <p:nvPr/>
        </p:nvPicPr>
        <p:blipFill>
          <a:blip r:embed="rId3">
            <a:alphaModFix/>
          </a:blip>
          <a:stretch>
            <a:fillRect/>
          </a:stretch>
        </p:blipFill>
        <p:spPr>
          <a:xfrm>
            <a:off x="7575451" y="1397575"/>
            <a:ext cx="1051375" cy="10513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5"/>
          <p:cNvSpPr txBox="1">
            <a:spLocks noGrp="1"/>
          </p:cNvSpPr>
          <p:nvPr>
            <p:ph type="title"/>
          </p:nvPr>
        </p:nvSpPr>
        <p:spPr>
          <a:xfrm>
            <a:off x="819150" y="380500"/>
            <a:ext cx="7505700" cy="95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Female Condom (Barrier Method)</a:t>
            </a:r>
            <a:endParaRPr/>
          </a:p>
        </p:txBody>
      </p:sp>
      <p:sp>
        <p:nvSpPr>
          <p:cNvPr id="217" name="Google Shape;217;p25"/>
          <p:cNvSpPr txBox="1">
            <a:spLocks noGrp="1"/>
          </p:cNvSpPr>
          <p:nvPr>
            <p:ph type="body" idx="1"/>
          </p:nvPr>
        </p:nvSpPr>
        <p:spPr>
          <a:xfrm>
            <a:off x="2024575" y="1074175"/>
            <a:ext cx="6798600" cy="3631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100">
                <a:solidFill>
                  <a:srgbClr val="000000"/>
                </a:solidFill>
                <a:highlight>
                  <a:srgbClr val="FFFFFF"/>
                </a:highlight>
                <a:latin typeface="Open Sans"/>
                <a:ea typeface="Open Sans"/>
                <a:cs typeface="Open Sans"/>
                <a:sym typeface="Open Sans"/>
              </a:rPr>
              <a:t>Worn by the woman, the female condom helps keeps sperm from getting into her body. It can be inserted up to 8 hours before sexual intercourse. </a:t>
            </a:r>
            <a:endParaRPr sz="2100">
              <a:solidFill>
                <a:srgbClr val="000000"/>
              </a:solidFill>
              <a:highlight>
                <a:srgbClr val="FFFFFF"/>
              </a:highlight>
              <a:latin typeface="Open Sans"/>
              <a:ea typeface="Open Sans"/>
              <a:cs typeface="Open Sans"/>
              <a:sym typeface="Open Sans"/>
            </a:endParaRPr>
          </a:p>
          <a:p>
            <a:pPr marL="0" lvl="0" indent="0" algn="l" rtl="0">
              <a:spcBef>
                <a:spcPts val="1600"/>
              </a:spcBef>
              <a:spcAft>
                <a:spcPts val="0"/>
              </a:spcAft>
              <a:buNone/>
            </a:pPr>
            <a:r>
              <a:rPr lang="en" sz="2000">
                <a:solidFill>
                  <a:srgbClr val="000000"/>
                </a:solidFill>
                <a:highlight>
                  <a:srgbClr val="FFFFFF"/>
                </a:highlight>
                <a:latin typeface="Open Sans"/>
                <a:ea typeface="Open Sans"/>
                <a:cs typeface="Open Sans"/>
                <a:sym typeface="Open Sans"/>
              </a:rPr>
              <a:t>Typical use failure rate: 21%</a:t>
            </a:r>
            <a:endParaRPr sz="2000">
              <a:solidFill>
                <a:srgbClr val="000000"/>
              </a:solidFill>
              <a:highlight>
                <a:srgbClr val="FFFFFF"/>
              </a:highlight>
              <a:latin typeface="Open Sans"/>
              <a:ea typeface="Open Sans"/>
              <a:cs typeface="Open Sans"/>
              <a:sym typeface="Open Sans"/>
            </a:endParaRPr>
          </a:p>
          <a:p>
            <a:pPr marL="0" lvl="0" indent="0" algn="l" rtl="0">
              <a:spcBef>
                <a:spcPts val="1600"/>
              </a:spcBef>
              <a:spcAft>
                <a:spcPts val="0"/>
              </a:spcAft>
              <a:buNone/>
            </a:pPr>
            <a:r>
              <a:rPr lang="en" sz="2000">
                <a:solidFill>
                  <a:srgbClr val="000000"/>
                </a:solidFill>
                <a:highlight>
                  <a:srgbClr val="FFFFFF"/>
                </a:highlight>
                <a:latin typeface="Open Sans"/>
                <a:ea typeface="Open Sans"/>
                <a:cs typeface="Open Sans"/>
                <a:sym typeface="Open Sans"/>
              </a:rPr>
              <a:t>Helps to prevent STDs and Pregnancy</a:t>
            </a:r>
            <a:endParaRPr sz="2000">
              <a:solidFill>
                <a:srgbClr val="000000"/>
              </a:solidFill>
              <a:highlight>
                <a:srgbClr val="FFFFFF"/>
              </a:highlight>
              <a:latin typeface="Open Sans"/>
              <a:ea typeface="Open Sans"/>
              <a:cs typeface="Open Sans"/>
              <a:sym typeface="Open Sans"/>
            </a:endParaRPr>
          </a:p>
          <a:p>
            <a:pPr marL="0" lvl="0" indent="0" algn="l" rtl="0">
              <a:spcBef>
                <a:spcPts val="1600"/>
              </a:spcBef>
              <a:spcAft>
                <a:spcPts val="1600"/>
              </a:spcAft>
              <a:buNone/>
            </a:pPr>
            <a:r>
              <a:rPr lang="en" sz="2300" b="1">
                <a:solidFill>
                  <a:srgbClr val="000000"/>
                </a:solidFill>
                <a:highlight>
                  <a:srgbClr val="FFFFFF"/>
                </a:highlight>
                <a:latin typeface="Open Sans"/>
                <a:ea typeface="Open Sans"/>
                <a:cs typeface="Open Sans"/>
                <a:sym typeface="Open Sans"/>
              </a:rPr>
              <a:t>CANNOT</a:t>
            </a:r>
            <a:r>
              <a:rPr lang="en" sz="2300">
                <a:solidFill>
                  <a:srgbClr val="000000"/>
                </a:solidFill>
                <a:highlight>
                  <a:srgbClr val="FFFFFF"/>
                </a:highlight>
                <a:latin typeface="Open Sans"/>
                <a:ea typeface="Open Sans"/>
                <a:cs typeface="Open Sans"/>
                <a:sym typeface="Open Sans"/>
              </a:rPr>
              <a:t> be used together with male condom. Friction weakens the materials causing holes allowing sperm to pass through.</a:t>
            </a:r>
            <a:endParaRPr sz="2300">
              <a:solidFill>
                <a:srgbClr val="000000"/>
              </a:solidFill>
              <a:highlight>
                <a:srgbClr val="FFFFFF"/>
              </a:highlight>
              <a:latin typeface="Open Sans"/>
              <a:ea typeface="Open Sans"/>
              <a:cs typeface="Open Sans"/>
              <a:sym typeface="Open Sans"/>
            </a:endParaRPr>
          </a:p>
        </p:txBody>
      </p:sp>
      <p:pic>
        <p:nvPicPr>
          <p:cNvPr id="218" name="Google Shape;218;p25" descr="female condom" title="Female_Condom-01"/>
          <p:cNvPicPr preferRelativeResize="0"/>
          <p:nvPr/>
        </p:nvPicPr>
        <p:blipFill>
          <a:blip r:embed="rId3">
            <a:alphaModFix/>
          </a:blip>
          <a:stretch>
            <a:fillRect/>
          </a:stretch>
        </p:blipFill>
        <p:spPr>
          <a:xfrm>
            <a:off x="261825" y="1810213"/>
            <a:ext cx="1831125" cy="18311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6"/>
          <p:cNvSpPr txBox="1">
            <a:spLocks noGrp="1"/>
          </p:cNvSpPr>
          <p:nvPr>
            <p:ph type="title"/>
          </p:nvPr>
        </p:nvSpPr>
        <p:spPr>
          <a:xfrm>
            <a:off x="819150" y="517300"/>
            <a:ext cx="7505700" cy="95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Emergency Contraception (Plan B)</a:t>
            </a:r>
            <a:endParaRPr/>
          </a:p>
        </p:txBody>
      </p:sp>
      <p:sp>
        <p:nvSpPr>
          <p:cNvPr id="224" name="Google Shape;224;p26"/>
          <p:cNvSpPr txBox="1">
            <a:spLocks noGrp="1"/>
          </p:cNvSpPr>
          <p:nvPr>
            <p:ph type="body" idx="1"/>
          </p:nvPr>
        </p:nvSpPr>
        <p:spPr>
          <a:xfrm>
            <a:off x="447600" y="1088375"/>
            <a:ext cx="8248800" cy="357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000000"/>
                </a:solidFill>
                <a:highlight>
                  <a:srgbClr val="FFFFFF"/>
                </a:highlight>
                <a:latin typeface="Open Sans"/>
                <a:ea typeface="Open Sans"/>
                <a:cs typeface="Open Sans"/>
                <a:sym typeface="Open Sans"/>
              </a:rPr>
              <a:t>Emergency contraceptive pills can be taken up to 5 days after unprotected sex, but the sooner the pills are taken, the better they will work. Each day past the time of intercourse the effectiveness rate declines significantly.</a:t>
            </a:r>
            <a:endParaRPr sz="2400">
              <a:solidFill>
                <a:srgbClr val="000000"/>
              </a:solidFill>
              <a:highlight>
                <a:srgbClr val="FFFFFF"/>
              </a:highlight>
              <a:latin typeface="Open Sans"/>
              <a:ea typeface="Open Sans"/>
              <a:cs typeface="Open Sans"/>
              <a:sym typeface="Open Sans"/>
            </a:endParaRPr>
          </a:p>
          <a:p>
            <a:pPr marL="0" lvl="0" indent="0" algn="l" rtl="0">
              <a:spcBef>
                <a:spcPts val="1600"/>
              </a:spcBef>
              <a:spcAft>
                <a:spcPts val="0"/>
              </a:spcAft>
              <a:buNone/>
            </a:pPr>
            <a:r>
              <a:rPr lang="en" sz="2400">
                <a:solidFill>
                  <a:srgbClr val="000000"/>
                </a:solidFill>
                <a:highlight>
                  <a:srgbClr val="FFFFFF"/>
                </a:highlight>
                <a:latin typeface="Open Sans"/>
                <a:ea typeface="Open Sans"/>
                <a:cs typeface="Open Sans"/>
                <a:sym typeface="Open Sans"/>
              </a:rPr>
              <a:t>There are three different types of emergency contraceptive pills available in the United States. </a:t>
            </a:r>
            <a:endParaRPr sz="2400">
              <a:solidFill>
                <a:srgbClr val="000000"/>
              </a:solidFill>
              <a:highlight>
                <a:srgbClr val="FFFFFF"/>
              </a:highlight>
              <a:latin typeface="Open Sans"/>
              <a:ea typeface="Open Sans"/>
              <a:cs typeface="Open Sans"/>
              <a:sym typeface="Open Sans"/>
            </a:endParaRPr>
          </a:p>
          <a:p>
            <a:pPr marL="0" lvl="0" indent="0" algn="l" rtl="0">
              <a:spcBef>
                <a:spcPts val="1600"/>
              </a:spcBef>
              <a:spcAft>
                <a:spcPts val="1600"/>
              </a:spcAft>
              <a:buNone/>
            </a:pPr>
            <a:r>
              <a:rPr lang="en" sz="2400">
                <a:solidFill>
                  <a:srgbClr val="000000"/>
                </a:solidFill>
                <a:highlight>
                  <a:srgbClr val="FFFFFF"/>
                </a:highlight>
                <a:latin typeface="Open Sans"/>
                <a:ea typeface="Open Sans"/>
                <a:cs typeface="Open Sans"/>
                <a:sym typeface="Open Sans"/>
              </a:rPr>
              <a:t>Some emergency contraceptive pills are available over the counter. No STD protection or treatment.</a:t>
            </a:r>
            <a:endParaRPr sz="24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7"/>
          <p:cNvSpPr txBox="1">
            <a:spLocks noGrp="1"/>
          </p:cNvSpPr>
          <p:nvPr>
            <p:ph type="title"/>
          </p:nvPr>
        </p:nvSpPr>
        <p:spPr>
          <a:xfrm>
            <a:off x="819150" y="366825"/>
            <a:ext cx="7505700" cy="95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Permanent methods of Birth Control</a:t>
            </a:r>
            <a:endParaRPr/>
          </a:p>
        </p:txBody>
      </p:sp>
      <p:sp>
        <p:nvSpPr>
          <p:cNvPr id="230" name="Google Shape;230;p27"/>
          <p:cNvSpPr txBox="1">
            <a:spLocks noGrp="1"/>
          </p:cNvSpPr>
          <p:nvPr>
            <p:ph type="body" idx="1"/>
          </p:nvPr>
        </p:nvSpPr>
        <p:spPr>
          <a:xfrm>
            <a:off x="2079275" y="985650"/>
            <a:ext cx="6716400" cy="3802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000000"/>
                </a:solidFill>
                <a:highlight>
                  <a:srgbClr val="FFFFFF"/>
                </a:highlight>
                <a:latin typeface="Open Sans"/>
                <a:ea typeface="Open Sans"/>
                <a:cs typeface="Open Sans"/>
                <a:sym typeface="Open Sans"/>
              </a:rPr>
              <a:t>Female Sterilization</a:t>
            </a:r>
            <a:endParaRPr sz="1800">
              <a:solidFill>
                <a:srgbClr val="000000"/>
              </a:solidFill>
              <a:highlight>
                <a:srgbClr val="FFFFFF"/>
              </a:highlight>
              <a:latin typeface="Open Sans"/>
              <a:ea typeface="Open Sans"/>
              <a:cs typeface="Open Sans"/>
              <a:sym typeface="Open Sans"/>
            </a:endParaRPr>
          </a:p>
          <a:p>
            <a:pPr marL="0" lvl="0" indent="0" algn="l" rtl="0">
              <a:spcBef>
                <a:spcPts val="1600"/>
              </a:spcBef>
              <a:spcAft>
                <a:spcPts val="0"/>
              </a:spcAft>
              <a:buNone/>
            </a:pPr>
            <a:r>
              <a:rPr lang="en" sz="1800">
                <a:solidFill>
                  <a:srgbClr val="000000"/>
                </a:solidFill>
                <a:highlight>
                  <a:srgbClr val="FFFFFF"/>
                </a:highlight>
                <a:latin typeface="Open Sans"/>
                <a:ea typeface="Open Sans"/>
                <a:cs typeface="Open Sans"/>
                <a:sym typeface="Open Sans"/>
              </a:rPr>
              <a:t>Tubal ligation or “tying tubes”</a:t>
            </a:r>
            <a:endParaRPr sz="1800">
              <a:solidFill>
                <a:srgbClr val="000000"/>
              </a:solidFill>
              <a:highlight>
                <a:srgbClr val="FFFFFF"/>
              </a:highlight>
              <a:latin typeface="Open Sans"/>
              <a:ea typeface="Open Sans"/>
              <a:cs typeface="Open Sans"/>
              <a:sym typeface="Open Sans"/>
            </a:endParaRPr>
          </a:p>
          <a:p>
            <a:pPr marL="0" lvl="0" indent="0" algn="l" rtl="0">
              <a:spcBef>
                <a:spcPts val="1600"/>
              </a:spcBef>
              <a:spcAft>
                <a:spcPts val="0"/>
              </a:spcAft>
              <a:buNone/>
            </a:pPr>
            <a:r>
              <a:rPr lang="en" sz="1800">
                <a:solidFill>
                  <a:srgbClr val="000000"/>
                </a:solidFill>
                <a:highlight>
                  <a:srgbClr val="FFFFFF"/>
                </a:highlight>
                <a:latin typeface="Open Sans"/>
                <a:ea typeface="Open Sans"/>
                <a:cs typeface="Open Sans"/>
                <a:sym typeface="Open Sans"/>
              </a:rPr>
              <a:t>A woman can have her fallopian tubes tied (or closed) so that sperm and eggs cannot meet for fertilization. The procedure can be done in a hospital or in an outpatient surgical center. You can go home the same day of the surgery and resume your normal activities within a few days. </a:t>
            </a:r>
            <a:endParaRPr sz="1800">
              <a:solidFill>
                <a:srgbClr val="000000"/>
              </a:solidFill>
              <a:highlight>
                <a:srgbClr val="FFFFFF"/>
              </a:highlight>
              <a:latin typeface="Open Sans"/>
              <a:ea typeface="Open Sans"/>
              <a:cs typeface="Open Sans"/>
              <a:sym typeface="Open Sans"/>
            </a:endParaRPr>
          </a:p>
          <a:p>
            <a:pPr marL="0" lvl="0" indent="0" algn="l" rtl="0">
              <a:spcBef>
                <a:spcPts val="1600"/>
              </a:spcBef>
              <a:spcAft>
                <a:spcPts val="0"/>
              </a:spcAft>
              <a:buNone/>
            </a:pPr>
            <a:r>
              <a:rPr lang="en" sz="1800">
                <a:solidFill>
                  <a:srgbClr val="000000"/>
                </a:solidFill>
                <a:highlight>
                  <a:srgbClr val="FFFFFF"/>
                </a:highlight>
                <a:latin typeface="Open Sans"/>
                <a:ea typeface="Open Sans"/>
                <a:cs typeface="Open Sans"/>
                <a:sym typeface="Open Sans"/>
              </a:rPr>
              <a:t>This method is effective immediately. </a:t>
            </a:r>
            <a:endParaRPr sz="1800">
              <a:solidFill>
                <a:srgbClr val="000000"/>
              </a:solidFill>
              <a:highlight>
                <a:srgbClr val="FFFFFF"/>
              </a:highlight>
              <a:latin typeface="Open Sans"/>
              <a:ea typeface="Open Sans"/>
              <a:cs typeface="Open Sans"/>
              <a:sym typeface="Open Sans"/>
            </a:endParaRPr>
          </a:p>
          <a:p>
            <a:pPr marL="0" lvl="0" indent="0" algn="l" rtl="0">
              <a:spcBef>
                <a:spcPts val="1600"/>
              </a:spcBef>
              <a:spcAft>
                <a:spcPts val="1600"/>
              </a:spcAft>
              <a:buNone/>
            </a:pPr>
            <a:r>
              <a:rPr lang="en" sz="1800">
                <a:solidFill>
                  <a:srgbClr val="000000"/>
                </a:solidFill>
                <a:highlight>
                  <a:srgbClr val="FFFFFF"/>
                </a:highlight>
                <a:latin typeface="Open Sans"/>
                <a:ea typeface="Open Sans"/>
                <a:cs typeface="Open Sans"/>
                <a:sym typeface="Open Sans"/>
              </a:rPr>
              <a:t>Typical use failure rate: 0.5%</a:t>
            </a:r>
            <a:r>
              <a:rPr lang="en" sz="2400">
                <a:solidFill>
                  <a:srgbClr val="000000"/>
                </a:solidFill>
                <a:highlight>
                  <a:srgbClr val="FFFFFF"/>
                </a:highlight>
                <a:latin typeface="Open Sans"/>
                <a:ea typeface="Open Sans"/>
                <a:cs typeface="Open Sans"/>
                <a:sym typeface="Open Sans"/>
              </a:rPr>
              <a:t>. </a:t>
            </a:r>
            <a:r>
              <a:rPr lang="en" sz="1800">
                <a:solidFill>
                  <a:srgbClr val="000000"/>
                </a:solidFill>
                <a:highlight>
                  <a:srgbClr val="FFFFFF"/>
                </a:highlight>
                <a:latin typeface="Open Sans"/>
                <a:ea typeface="Open Sans"/>
                <a:cs typeface="Open Sans"/>
                <a:sym typeface="Open Sans"/>
              </a:rPr>
              <a:t>No STD prevention</a:t>
            </a:r>
            <a:endParaRPr sz="1800"/>
          </a:p>
        </p:txBody>
      </p:sp>
      <p:pic>
        <p:nvPicPr>
          <p:cNvPr id="231" name="Google Shape;231;p27" descr="male and female permanent contraception" title="Permanent-01"/>
          <p:cNvPicPr preferRelativeResize="0"/>
          <p:nvPr/>
        </p:nvPicPr>
        <p:blipFill>
          <a:blip r:embed="rId3">
            <a:alphaModFix/>
          </a:blip>
          <a:stretch>
            <a:fillRect/>
          </a:stretch>
        </p:blipFill>
        <p:spPr>
          <a:xfrm>
            <a:off x="467025" y="985650"/>
            <a:ext cx="1530174" cy="153017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28"/>
          <p:cNvSpPr txBox="1">
            <a:spLocks noGrp="1"/>
          </p:cNvSpPr>
          <p:nvPr>
            <p:ph type="title"/>
          </p:nvPr>
        </p:nvSpPr>
        <p:spPr>
          <a:xfrm>
            <a:off x="819150" y="3805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Permanent Method of Birth Control</a:t>
            </a:r>
            <a:endParaRPr/>
          </a:p>
        </p:txBody>
      </p:sp>
      <p:sp>
        <p:nvSpPr>
          <p:cNvPr id="237" name="Google Shape;237;p28"/>
          <p:cNvSpPr txBox="1">
            <a:spLocks noGrp="1"/>
          </p:cNvSpPr>
          <p:nvPr>
            <p:ph type="body" idx="1"/>
          </p:nvPr>
        </p:nvSpPr>
        <p:spPr>
          <a:xfrm>
            <a:off x="395075" y="978425"/>
            <a:ext cx="8359800" cy="3830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000000"/>
                </a:solidFill>
                <a:highlight>
                  <a:srgbClr val="FFFFFF"/>
                </a:highlight>
                <a:latin typeface="Open Sans"/>
                <a:ea typeface="Open Sans"/>
                <a:cs typeface="Open Sans"/>
                <a:sym typeface="Open Sans"/>
              </a:rPr>
              <a:t>Male Sterilization–Vasectomy</a:t>
            </a:r>
            <a:endParaRPr sz="1800">
              <a:solidFill>
                <a:srgbClr val="000000"/>
              </a:solidFill>
              <a:highlight>
                <a:srgbClr val="FFFFFF"/>
              </a:highlight>
              <a:latin typeface="Open Sans"/>
              <a:ea typeface="Open Sans"/>
              <a:cs typeface="Open Sans"/>
              <a:sym typeface="Open Sans"/>
            </a:endParaRPr>
          </a:p>
          <a:p>
            <a:pPr marL="0" lvl="0" indent="0" algn="l" rtl="0">
              <a:spcBef>
                <a:spcPts val="1600"/>
              </a:spcBef>
              <a:spcAft>
                <a:spcPts val="0"/>
              </a:spcAft>
              <a:buNone/>
            </a:pPr>
            <a:r>
              <a:rPr lang="en" sz="1800">
                <a:solidFill>
                  <a:srgbClr val="000000"/>
                </a:solidFill>
                <a:highlight>
                  <a:srgbClr val="FFFFFF"/>
                </a:highlight>
                <a:latin typeface="Open Sans"/>
                <a:ea typeface="Open Sans"/>
                <a:cs typeface="Open Sans"/>
                <a:sym typeface="Open Sans"/>
              </a:rPr>
              <a:t>This operation is done to keep a man’s sperm from going to his penis, so his ejaculate never has any sperm in it that can fertilize an egg. </a:t>
            </a:r>
            <a:endParaRPr sz="1800">
              <a:solidFill>
                <a:srgbClr val="000000"/>
              </a:solidFill>
              <a:highlight>
                <a:srgbClr val="FFFFFF"/>
              </a:highlight>
              <a:latin typeface="Open Sans"/>
              <a:ea typeface="Open Sans"/>
              <a:cs typeface="Open Sans"/>
              <a:sym typeface="Open Sans"/>
            </a:endParaRPr>
          </a:p>
          <a:p>
            <a:pPr marL="0" lvl="0" indent="0" algn="l" rtl="0">
              <a:spcBef>
                <a:spcPts val="1600"/>
              </a:spcBef>
              <a:spcAft>
                <a:spcPts val="0"/>
              </a:spcAft>
              <a:buNone/>
            </a:pPr>
            <a:r>
              <a:rPr lang="en" sz="1800">
                <a:solidFill>
                  <a:srgbClr val="000000"/>
                </a:solidFill>
                <a:highlight>
                  <a:srgbClr val="FFFFFF"/>
                </a:highlight>
                <a:latin typeface="Open Sans"/>
                <a:ea typeface="Open Sans"/>
                <a:cs typeface="Open Sans"/>
                <a:sym typeface="Open Sans"/>
              </a:rPr>
              <a:t>The procedure is typically done at an outpatient surgical center. The man can go home the same day. Recovery time is less than one week. After the operation, a man visits his doctor for tests to count his sperm and to make sure the sperm count has dropped to </a:t>
            </a:r>
            <a:r>
              <a:rPr lang="en" sz="1800" b="1">
                <a:solidFill>
                  <a:srgbClr val="000000"/>
                </a:solidFill>
                <a:highlight>
                  <a:srgbClr val="FFFFFF"/>
                </a:highlight>
                <a:latin typeface="Open Sans"/>
                <a:ea typeface="Open Sans"/>
                <a:cs typeface="Open Sans"/>
                <a:sym typeface="Open Sans"/>
              </a:rPr>
              <a:t>zero</a:t>
            </a:r>
            <a:r>
              <a:rPr lang="en" sz="1800">
                <a:solidFill>
                  <a:srgbClr val="000000"/>
                </a:solidFill>
                <a:highlight>
                  <a:srgbClr val="FFFFFF"/>
                </a:highlight>
                <a:latin typeface="Open Sans"/>
                <a:ea typeface="Open Sans"/>
                <a:cs typeface="Open Sans"/>
                <a:sym typeface="Open Sans"/>
              </a:rPr>
              <a:t>; this takes about </a:t>
            </a:r>
            <a:r>
              <a:rPr lang="en" sz="1800" u="sng">
                <a:solidFill>
                  <a:srgbClr val="000000"/>
                </a:solidFill>
                <a:highlight>
                  <a:srgbClr val="FFFFFF"/>
                </a:highlight>
                <a:latin typeface="Open Sans"/>
                <a:ea typeface="Open Sans"/>
                <a:cs typeface="Open Sans"/>
                <a:sym typeface="Open Sans"/>
              </a:rPr>
              <a:t>12 weeks</a:t>
            </a:r>
            <a:r>
              <a:rPr lang="en" sz="1800">
                <a:solidFill>
                  <a:srgbClr val="000000"/>
                </a:solidFill>
                <a:highlight>
                  <a:srgbClr val="FFFFFF"/>
                </a:highlight>
                <a:latin typeface="Open Sans"/>
                <a:ea typeface="Open Sans"/>
                <a:cs typeface="Open Sans"/>
                <a:sym typeface="Open Sans"/>
              </a:rPr>
              <a:t>. </a:t>
            </a:r>
            <a:endParaRPr sz="1800">
              <a:solidFill>
                <a:srgbClr val="000000"/>
              </a:solidFill>
              <a:highlight>
                <a:srgbClr val="FFFFFF"/>
              </a:highlight>
              <a:latin typeface="Open Sans"/>
              <a:ea typeface="Open Sans"/>
              <a:cs typeface="Open Sans"/>
              <a:sym typeface="Open Sans"/>
            </a:endParaRPr>
          </a:p>
          <a:p>
            <a:pPr marL="0" lvl="0" indent="0" algn="l" rtl="0">
              <a:spcBef>
                <a:spcPts val="1600"/>
              </a:spcBef>
              <a:spcAft>
                <a:spcPts val="1600"/>
              </a:spcAft>
              <a:buNone/>
            </a:pPr>
            <a:r>
              <a:rPr lang="en" sz="1800">
                <a:solidFill>
                  <a:srgbClr val="000000"/>
                </a:solidFill>
                <a:highlight>
                  <a:srgbClr val="FFFFFF"/>
                </a:highlight>
                <a:latin typeface="Open Sans"/>
                <a:ea typeface="Open Sans"/>
                <a:cs typeface="Open Sans"/>
                <a:sym typeface="Open Sans"/>
              </a:rPr>
              <a:t>Another form of birth control should be used until the man’s sperm count has dropped to </a:t>
            </a:r>
            <a:r>
              <a:rPr lang="en" sz="1800" b="1">
                <a:solidFill>
                  <a:srgbClr val="000000"/>
                </a:solidFill>
                <a:highlight>
                  <a:srgbClr val="FFFFFF"/>
                </a:highlight>
                <a:latin typeface="Open Sans"/>
                <a:ea typeface="Open Sans"/>
                <a:cs typeface="Open Sans"/>
                <a:sym typeface="Open Sans"/>
              </a:rPr>
              <a:t>zero</a:t>
            </a:r>
            <a:r>
              <a:rPr lang="en" sz="1800">
                <a:solidFill>
                  <a:srgbClr val="000000"/>
                </a:solidFill>
                <a:highlight>
                  <a:srgbClr val="FFFFFF"/>
                </a:highlight>
                <a:latin typeface="Open Sans"/>
                <a:ea typeface="Open Sans"/>
                <a:cs typeface="Open Sans"/>
                <a:sym typeface="Open Sans"/>
              </a:rPr>
              <a:t>. Typical use failure rate: 0.15%. No STD protection.</a:t>
            </a:r>
            <a:endParaRPr sz="1800"/>
          </a:p>
        </p:txBody>
      </p:sp>
      <p:pic>
        <p:nvPicPr>
          <p:cNvPr id="238" name="Google Shape;238;p28" descr="male and female permanent contraception" title="Permanent-01"/>
          <p:cNvPicPr preferRelativeResize="0"/>
          <p:nvPr/>
        </p:nvPicPr>
        <p:blipFill>
          <a:blip r:embed="rId3">
            <a:alphaModFix/>
          </a:blip>
          <a:stretch>
            <a:fillRect/>
          </a:stretch>
        </p:blipFill>
        <p:spPr>
          <a:xfrm>
            <a:off x="7304850" y="271075"/>
            <a:ext cx="1326900" cy="13269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9"/>
          <p:cNvSpPr txBox="1">
            <a:spLocks noGrp="1"/>
          </p:cNvSpPr>
          <p:nvPr>
            <p:ph type="title"/>
          </p:nvPr>
        </p:nvSpPr>
        <p:spPr>
          <a:xfrm>
            <a:off x="809200" y="448875"/>
            <a:ext cx="7505700" cy="95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Center for Disease Control</a:t>
            </a:r>
            <a:endParaRPr/>
          </a:p>
        </p:txBody>
      </p:sp>
      <p:sp>
        <p:nvSpPr>
          <p:cNvPr id="244" name="Google Shape;244;p29"/>
          <p:cNvSpPr txBox="1">
            <a:spLocks noGrp="1"/>
          </p:cNvSpPr>
          <p:nvPr>
            <p:ph type="body" idx="1"/>
          </p:nvPr>
        </p:nvSpPr>
        <p:spPr>
          <a:xfrm>
            <a:off x="328300" y="1033175"/>
            <a:ext cx="8467500" cy="2448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200" u="sng">
                <a:solidFill>
                  <a:schemeClr val="hlink"/>
                </a:solidFill>
                <a:latin typeface="Arial"/>
                <a:ea typeface="Arial"/>
                <a:cs typeface="Arial"/>
                <a:sym typeface="Arial"/>
                <a:hlinkClick r:id="rId3"/>
              </a:rPr>
              <a:t>https://www.cdc.gov/reproductivehealth/contraception/index.htm</a:t>
            </a:r>
            <a:endParaRPr sz="2200"/>
          </a:p>
          <a:p>
            <a:pPr marL="0" lvl="0" indent="0" algn="ctr" rtl="0">
              <a:spcBef>
                <a:spcPts val="1600"/>
              </a:spcBef>
              <a:spcAft>
                <a:spcPts val="0"/>
              </a:spcAft>
              <a:buNone/>
            </a:pPr>
            <a:endParaRPr sz="2200"/>
          </a:p>
          <a:p>
            <a:pPr marL="0" lvl="0" indent="0" algn="ctr" rtl="0">
              <a:spcBef>
                <a:spcPts val="1600"/>
              </a:spcBef>
              <a:spcAft>
                <a:spcPts val="1600"/>
              </a:spcAft>
              <a:buNone/>
            </a:pPr>
            <a:r>
              <a:rPr lang="en" sz="2200"/>
              <a:t>For additional information &amp; resources please visit the cdc.gov for the most current up to date data and statistics regarding these barrier and contraceptive methods available in the United States.</a:t>
            </a:r>
            <a:endParaRPr sz="22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4"/>
          <p:cNvSpPr txBox="1">
            <a:spLocks noGrp="1"/>
          </p:cNvSpPr>
          <p:nvPr>
            <p:ph type="ctrTitle"/>
          </p:nvPr>
        </p:nvSpPr>
        <p:spPr>
          <a:xfrm>
            <a:off x="192600" y="976325"/>
            <a:ext cx="8758800" cy="3485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b="1"/>
              <a:t>Barrier</a:t>
            </a:r>
            <a:r>
              <a:rPr lang="en" sz="3000"/>
              <a:t> is a barrier. It is blocking something and not allowing something to get through or escape.</a:t>
            </a:r>
            <a:endParaRPr sz="3000"/>
          </a:p>
          <a:p>
            <a:pPr marL="0" lvl="0" indent="0" algn="ctr" rtl="0">
              <a:spcBef>
                <a:spcPts val="0"/>
              </a:spcBef>
              <a:spcAft>
                <a:spcPts val="0"/>
              </a:spcAft>
              <a:buNone/>
            </a:pPr>
            <a:endParaRPr sz="1000"/>
          </a:p>
          <a:p>
            <a:pPr marL="0" lvl="0" indent="0" algn="ctr" rtl="0">
              <a:spcBef>
                <a:spcPts val="0"/>
              </a:spcBef>
              <a:spcAft>
                <a:spcPts val="0"/>
              </a:spcAft>
              <a:buNone/>
            </a:pPr>
            <a:r>
              <a:rPr lang="en" sz="3000" b="1"/>
              <a:t>Contraceptives </a:t>
            </a:r>
            <a:r>
              <a:rPr lang="en" sz="3000"/>
              <a:t>are hormonally based. Basically tricking the female’s body into thinking it is already pregnant based on the dosage of hormones.</a:t>
            </a:r>
            <a:endParaRPr sz="3000"/>
          </a:p>
          <a:p>
            <a:pPr marL="0" lvl="0" indent="0" algn="ctr" rtl="0">
              <a:spcBef>
                <a:spcPts val="0"/>
              </a:spcBef>
              <a:spcAft>
                <a:spcPts val="0"/>
              </a:spcAft>
              <a:buNone/>
            </a:pPr>
            <a:endParaRPr/>
          </a:p>
        </p:txBody>
      </p:sp>
      <p:pic>
        <p:nvPicPr>
          <p:cNvPr id="135" name="Google Shape;135;p14"/>
          <p:cNvPicPr preferRelativeResize="0"/>
          <p:nvPr/>
        </p:nvPicPr>
        <p:blipFill>
          <a:blip r:embed="rId3">
            <a:alphaModFix/>
          </a:blip>
          <a:stretch>
            <a:fillRect/>
          </a:stretch>
        </p:blipFill>
        <p:spPr>
          <a:xfrm>
            <a:off x="3234950" y="3718625"/>
            <a:ext cx="2674074" cy="120062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t>Personal Responsibility</a:t>
            </a:r>
            <a:r>
              <a:rPr lang="en"/>
              <a:t> to </a:t>
            </a:r>
            <a:r>
              <a:rPr lang="en" u="sng"/>
              <a:t>your</a:t>
            </a:r>
            <a:r>
              <a:rPr lang="en"/>
              <a:t> </a:t>
            </a:r>
            <a:r>
              <a:rPr lang="en" i="1"/>
              <a:t>Health</a:t>
            </a:r>
            <a:r>
              <a:rPr lang="en"/>
              <a:t>!</a:t>
            </a:r>
            <a:endParaRPr/>
          </a:p>
        </p:txBody>
      </p:sp>
      <p:sp>
        <p:nvSpPr>
          <p:cNvPr id="141" name="Google Shape;141;p15"/>
          <p:cNvSpPr txBox="1">
            <a:spLocks noGrp="1"/>
          </p:cNvSpPr>
          <p:nvPr>
            <p:ph type="body" idx="1"/>
          </p:nvPr>
        </p:nvSpPr>
        <p:spPr>
          <a:xfrm>
            <a:off x="397800" y="1800200"/>
            <a:ext cx="8348400" cy="2476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a:solidFill>
                  <a:srgbClr val="000000"/>
                </a:solidFill>
                <a:highlight>
                  <a:srgbClr val="FFFFFF"/>
                </a:highlight>
                <a:latin typeface="Open Sans"/>
                <a:ea typeface="Open Sans"/>
                <a:cs typeface="Open Sans"/>
                <a:sym typeface="Open Sans"/>
              </a:rPr>
              <a:t>When choosing a method of contraception, protection from the risk for HIV and other STDs should always be considered. Although hormonal contraceptives and IUDs are highly effective at preventing pregnancy, they do not protect against STDs or HIV. Consistent and correct use of the male latex condom reduces the risk for HIV and other STDs.</a:t>
            </a:r>
            <a:endParaRPr sz="2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6"/>
          <p:cNvSpPr txBox="1">
            <a:spLocks noGrp="1"/>
          </p:cNvSpPr>
          <p:nvPr>
            <p:ph type="title"/>
          </p:nvPr>
        </p:nvSpPr>
        <p:spPr>
          <a:xfrm>
            <a:off x="2457025" y="474650"/>
            <a:ext cx="5225700" cy="1339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IUD Intrauterine Device</a:t>
            </a:r>
            <a:endParaRPr/>
          </a:p>
        </p:txBody>
      </p:sp>
      <p:sp>
        <p:nvSpPr>
          <p:cNvPr id="147" name="Google Shape;147;p16"/>
          <p:cNvSpPr txBox="1">
            <a:spLocks noGrp="1"/>
          </p:cNvSpPr>
          <p:nvPr>
            <p:ph type="body" idx="1"/>
          </p:nvPr>
        </p:nvSpPr>
        <p:spPr>
          <a:xfrm>
            <a:off x="3001475" y="1060975"/>
            <a:ext cx="5765700" cy="371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00"/>
                </a:solidFill>
                <a:highlight>
                  <a:srgbClr val="FFFFFF"/>
                </a:highlight>
                <a:latin typeface="Open Sans"/>
                <a:ea typeface="Open Sans"/>
                <a:cs typeface="Open Sans"/>
                <a:sym typeface="Open Sans"/>
              </a:rPr>
              <a:t>Levonorgestrel intrauterine system (LNG IUD)</a:t>
            </a:r>
            <a:r>
              <a:rPr lang="en">
                <a:solidFill>
                  <a:srgbClr val="000000"/>
                </a:solidFill>
                <a:highlight>
                  <a:srgbClr val="FFFFFF"/>
                </a:highlight>
                <a:latin typeface="Open Sans"/>
                <a:ea typeface="Open Sans"/>
                <a:cs typeface="Open Sans"/>
                <a:sym typeface="Open Sans"/>
              </a:rPr>
              <a:t>—A small T-shaped device like the Copper T IUD. It is placed inside the uterus by a doctor. </a:t>
            </a:r>
            <a:endParaRPr>
              <a:solidFill>
                <a:srgbClr val="000000"/>
              </a:solidFill>
              <a:highlight>
                <a:srgbClr val="FFFFFF"/>
              </a:highlight>
              <a:latin typeface="Open Sans"/>
              <a:ea typeface="Open Sans"/>
              <a:cs typeface="Open Sans"/>
              <a:sym typeface="Open Sans"/>
            </a:endParaRPr>
          </a:p>
          <a:p>
            <a:pPr marL="0" lvl="0" indent="0" algn="l" rtl="0">
              <a:spcBef>
                <a:spcPts val="1200"/>
              </a:spcBef>
              <a:spcAft>
                <a:spcPts val="0"/>
              </a:spcAft>
              <a:buNone/>
            </a:pPr>
            <a:r>
              <a:rPr lang="en">
                <a:solidFill>
                  <a:srgbClr val="000000"/>
                </a:solidFill>
                <a:highlight>
                  <a:srgbClr val="FFFFFF"/>
                </a:highlight>
                <a:latin typeface="Open Sans"/>
                <a:ea typeface="Open Sans"/>
                <a:cs typeface="Open Sans"/>
                <a:sym typeface="Open Sans"/>
              </a:rPr>
              <a:t>It releases a small amount of progestin each day to keep you from getting pregnant. This stays in your uterus for up to 3 to 6 years, depending on the device. </a:t>
            </a:r>
            <a:endParaRPr>
              <a:solidFill>
                <a:srgbClr val="000000"/>
              </a:solidFill>
              <a:highlight>
                <a:srgbClr val="FFFFFF"/>
              </a:highlight>
              <a:latin typeface="Open Sans"/>
              <a:ea typeface="Open Sans"/>
              <a:cs typeface="Open Sans"/>
              <a:sym typeface="Open Sans"/>
            </a:endParaRPr>
          </a:p>
          <a:p>
            <a:pPr marL="0" lvl="0" indent="0" algn="l" rtl="0">
              <a:spcBef>
                <a:spcPts val="1200"/>
              </a:spcBef>
              <a:spcAft>
                <a:spcPts val="0"/>
              </a:spcAft>
              <a:buNone/>
            </a:pPr>
            <a:r>
              <a:rPr lang="en">
                <a:solidFill>
                  <a:srgbClr val="000000"/>
                </a:solidFill>
                <a:highlight>
                  <a:srgbClr val="FFFFFF"/>
                </a:highlight>
                <a:latin typeface="Open Sans"/>
                <a:ea typeface="Open Sans"/>
                <a:cs typeface="Open Sans"/>
                <a:sym typeface="Open Sans"/>
              </a:rPr>
              <a:t>Typical use failure rate: 0.1-0.4%</a:t>
            </a:r>
            <a:endParaRPr>
              <a:solidFill>
                <a:srgbClr val="000000"/>
              </a:solidFill>
              <a:highlight>
                <a:srgbClr val="FFFFFF"/>
              </a:highlight>
              <a:latin typeface="Open Sans"/>
              <a:ea typeface="Open Sans"/>
              <a:cs typeface="Open Sans"/>
              <a:sym typeface="Open Sans"/>
            </a:endParaRPr>
          </a:p>
          <a:p>
            <a:pPr marL="0" lvl="0" indent="0" algn="l" rtl="0">
              <a:spcBef>
                <a:spcPts val="1200"/>
              </a:spcBef>
              <a:spcAft>
                <a:spcPts val="0"/>
              </a:spcAft>
              <a:buNone/>
            </a:pPr>
            <a:endParaRPr>
              <a:solidFill>
                <a:srgbClr val="000000"/>
              </a:solidFill>
              <a:highlight>
                <a:srgbClr val="FFFFFF"/>
              </a:highlight>
              <a:latin typeface="Open Sans"/>
              <a:ea typeface="Open Sans"/>
              <a:cs typeface="Open Sans"/>
              <a:sym typeface="Open Sans"/>
            </a:endParaRPr>
          </a:p>
          <a:p>
            <a:pPr marL="0" lvl="0" indent="0" algn="l" rtl="0">
              <a:spcBef>
                <a:spcPts val="1200"/>
              </a:spcBef>
              <a:spcAft>
                <a:spcPts val="0"/>
              </a:spcAft>
              <a:buNone/>
            </a:pPr>
            <a:r>
              <a:rPr lang="en" b="1">
                <a:solidFill>
                  <a:srgbClr val="000000"/>
                </a:solidFill>
                <a:highlight>
                  <a:srgbClr val="FFFFFF"/>
                </a:highlight>
                <a:latin typeface="Open Sans"/>
                <a:ea typeface="Open Sans"/>
                <a:cs typeface="Open Sans"/>
                <a:sym typeface="Open Sans"/>
              </a:rPr>
              <a:t>Copper T intrauterine device (IUD</a:t>
            </a:r>
            <a:r>
              <a:rPr lang="en">
                <a:solidFill>
                  <a:srgbClr val="000000"/>
                </a:solidFill>
                <a:highlight>
                  <a:srgbClr val="FFFFFF"/>
                </a:highlight>
                <a:latin typeface="Open Sans"/>
                <a:ea typeface="Open Sans"/>
                <a:cs typeface="Open Sans"/>
                <a:sym typeface="Open Sans"/>
              </a:rPr>
              <a:t>)—A small device that is shaped in the form of a “T.” A doctor places it inside the uterus to prevent pregnancy. </a:t>
            </a:r>
            <a:endParaRPr>
              <a:solidFill>
                <a:srgbClr val="000000"/>
              </a:solidFill>
              <a:highlight>
                <a:srgbClr val="FFFFFF"/>
              </a:highlight>
              <a:latin typeface="Open Sans"/>
              <a:ea typeface="Open Sans"/>
              <a:cs typeface="Open Sans"/>
              <a:sym typeface="Open Sans"/>
            </a:endParaRPr>
          </a:p>
          <a:p>
            <a:pPr marL="0" lvl="0" indent="0" algn="l" rtl="0">
              <a:spcBef>
                <a:spcPts val="1200"/>
              </a:spcBef>
              <a:spcAft>
                <a:spcPts val="0"/>
              </a:spcAft>
              <a:buNone/>
            </a:pPr>
            <a:r>
              <a:rPr lang="en">
                <a:solidFill>
                  <a:srgbClr val="000000"/>
                </a:solidFill>
                <a:highlight>
                  <a:srgbClr val="FFFFFF"/>
                </a:highlight>
                <a:latin typeface="Open Sans"/>
                <a:ea typeface="Open Sans"/>
                <a:cs typeface="Open Sans"/>
                <a:sym typeface="Open Sans"/>
              </a:rPr>
              <a:t>It can stay in your uterus for up to 10 years. </a:t>
            </a:r>
            <a:endParaRPr>
              <a:solidFill>
                <a:srgbClr val="000000"/>
              </a:solidFill>
              <a:highlight>
                <a:srgbClr val="FFFFFF"/>
              </a:highlight>
              <a:latin typeface="Open Sans"/>
              <a:ea typeface="Open Sans"/>
              <a:cs typeface="Open Sans"/>
              <a:sym typeface="Open Sans"/>
            </a:endParaRPr>
          </a:p>
          <a:p>
            <a:pPr marL="0" lvl="0" indent="0" algn="l" rtl="0">
              <a:spcBef>
                <a:spcPts val="1200"/>
              </a:spcBef>
              <a:spcAft>
                <a:spcPts val="1200"/>
              </a:spcAft>
              <a:buNone/>
            </a:pPr>
            <a:r>
              <a:rPr lang="en">
                <a:solidFill>
                  <a:srgbClr val="000000"/>
                </a:solidFill>
                <a:highlight>
                  <a:srgbClr val="FFFFFF"/>
                </a:highlight>
                <a:latin typeface="Open Sans"/>
                <a:ea typeface="Open Sans"/>
                <a:cs typeface="Open Sans"/>
                <a:sym typeface="Open Sans"/>
              </a:rPr>
              <a:t>Typical use failure rate: 0.8%</a:t>
            </a:r>
            <a:endParaRPr/>
          </a:p>
        </p:txBody>
      </p:sp>
      <p:pic>
        <p:nvPicPr>
          <p:cNvPr id="148" name="Google Shape;148;p16" descr="IUD" title="IUD-01"/>
          <p:cNvPicPr preferRelativeResize="0"/>
          <p:nvPr/>
        </p:nvPicPr>
        <p:blipFill>
          <a:blip r:embed="rId3">
            <a:alphaModFix/>
          </a:blip>
          <a:stretch>
            <a:fillRect/>
          </a:stretch>
        </p:blipFill>
        <p:spPr>
          <a:xfrm>
            <a:off x="341975" y="949300"/>
            <a:ext cx="2561775" cy="2945625"/>
          </a:xfrm>
          <a:prstGeom prst="rect">
            <a:avLst/>
          </a:prstGeom>
          <a:noFill/>
          <a:ln>
            <a:noFill/>
          </a:ln>
        </p:spPr>
      </p:pic>
      <p:sp>
        <p:nvSpPr>
          <p:cNvPr id="149" name="Google Shape;149;p16"/>
          <p:cNvSpPr txBox="1"/>
          <p:nvPr/>
        </p:nvSpPr>
        <p:spPr>
          <a:xfrm>
            <a:off x="465100" y="4185925"/>
            <a:ext cx="2438700" cy="437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Calibri"/>
                <a:ea typeface="Calibri"/>
                <a:cs typeface="Calibri"/>
                <a:sym typeface="Calibri"/>
              </a:rPr>
              <a:t>No STD Protection</a:t>
            </a:r>
            <a:endParaRPr b="1">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7"/>
          <p:cNvSpPr txBox="1">
            <a:spLocks noGrp="1"/>
          </p:cNvSpPr>
          <p:nvPr>
            <p:ph type="title"/>
          </p:nvPr>
        </p:nvSpPr>
        <p:spPr>
          <a:xfrm>
            <a:off x="819150" y="510550"/>
            <a:ext cx="7505700" cy="95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t>Hormonal Method</a:t>
            </a:r>
            <a:endParaRPr sz="3600"/>
          </a:p>
        </p:txBody>
      </p:sp>
      <p:sp>
        <p:nvSpPr>
          <p:cNvPr id="155" name="Google Shape;155;p17"/>
          <p:cNvSpPr txBox="1">
            <a:spLocks noGrp="1"/>
          </p:cNvSpPr>
          <p:nvPr>
            <p:ph type="body" idx="1"/>
          </p:nvPr>
        </p:nvSpPr>
        <p:spPr>
          <a:xfrm>
            <a:off x="544450" y="1298300"/>
            <a:ext cx="8124900" cy="3350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56" name="Google Shape;156;p17" descr="birth control implant" title="BC Implant-01"/>
          <p:cNvPicPr preferRelativeResize="0"/>
          <p:nvPr/>
        </p:nvPicPr>
        <p:blipFill>
          <a:blip r:embed="rId3">
            <a:alphaModFix/>
          </a:blip>
          <a:stretch>
            <a:fillRect/>
          </a:stretch>
        </p:blipFill>
        <p:spPr>
          <a:xfrm>
            <a:off x="305950" y="1635213"/>
            <a:ext cx="2988675" cy="2543176"/>
          </a:xfrm>
          <a:prstGeom prst="rect">
            <a:avLst/>
          </a:prstGeom>
          <a:noFill/>
          <a:ln>
            <a:noFill/>
          </a:ln>
        </p:spPr>
      </p:pic>
      <p:sp>
        <p:nvSpPr>
          <p:cNvPr id="157" name="Google Shape;157;p17"/>
          <p:cNvSpPr txBox="1"/>
          <p:nvPr/>
        </p:nvSpPr>
        <p:spPr>
          <a:xfrm>
            <a:off x="3462150" y="1266450"/>
            <a:ext cx="5011800" cy="3270600"/>
          </a:xfrm>
          <a:prstGeom prst="rect">
            <a:avLst/>
          </a:prstGeom>
          <a:noFill/>
          <a:ln>
            <a:noFill/>
          </a:ln>
        </p:spPr>
        <p:txBody>
          <a:bodyPr spcFirstLastPara="1" wrap="square" lIns="91425" tIns="91425" rIns="91425" bIns="91425" anchor="ctr" anchorCtr="0">
            <a:noAutofit/>
          </a:bodyPr>
          <a:lstStyle/>
          <a:p>
            <a:pPr marL="0" marR="139700" lvl="0" indent="0" algn="l" rtl="0">
              <a:lnSpc>
                <a:spcPct val="115000"/>
              </a:lnSpc>
              <a:spcBef>
                <a:spcPts val="0"/>
              </a:spcBef>
              <a:spcAft>
                <a:spcPts val="0"/>
              </a:spcAft>
              <a:buNone/>
            </a:pPr>
            <a:r>
              <a:rPr lang="en" sz="1800">
                <a:highlight>
                  <a:srgbClr val="FFFFFF"/>
                </a:highlight>
                <a:latin typeface="Open Sans"/>
                <a:ea typeface="Open Sans"/>
                <a:cs typeface="Open Sans"/>
                <a:sym typeface="Open Sans"/>
              </a:rPr>
              <a:t>Thin rod that is inserted under the skin of a women’s upper arm.</a:t>
            </a:r>
            <a:endParaRPr sz="1800">
              <a:highlight>
                <a:srgbClr val="FFFFFF"/>
              </a:highlight>
              <a:latin typeface="Open Sans"/>
              <a:ea typeface="Open Sans"/>
              <a:cs typeface="Open Sans"/>
              <a:sym typeface="Open Sans"/>
            </a:endParaRPr>
          </a:p>
          <a:p>
            <a:pPr marL="0" marR="139700" lvl="0" indent="0" algn="l" rtl="0">
              <a:lnSpc>
                <a:spcPct val="115000"/>
              </a:lnSpc>
              <a:spcBef>
                <a:spcPts val="1200"/>
              </a:spcBef>
              <a:spcAft>
                <a:spcPts val="0"/>
              </a:spcAft>
              <a:buNone/>
            </a:pPr>
            <a:r>
              <a:rPr lang="en" sz="1800">
                <a:highlight>
                  <a:srgbClr val="FFFFFF"/>
                </a:highlight>
                <a:latin typeface="Open Sans"/>
                <a:ea typeface="Open Sans"/>
                <a:cs typeface="Open Sans"/>
                <a:sym typeface="Open Sans"/>
              </a:rPr>
              <a:t> The rod contains a </a:t>
            </a:r>
            <a:r>
              <a:rPr lang="en" sz="1800" b="1">
                <a:highlight>
                  <a:srgbClr val="FFFFFF"/>
                </a:highlight>
                <a:latin typeface="Open Sans"/>
                <a:ea typeface="Open Sans"/>
                <a:cs typeface="Open Sans"/>
                <a:sym typeface="Open Sans"/>
              </a:rPr>
              <a:t>progestin</a:t>
            </a:r>
            <a:r>
              <a:rPr lang="en" sz="1800">
                <a:highlight>
                  <a:srgbClr val="FFFFFF"/>
                </a:highlight>
                <a:latin typeface="Open Sans"/>
                <a:ea typeface="Open Sans"/>
                <a:cs typeface="Open Sans"/>
                <a:sym typeface="Open Sans"/>
              </a:rPr>
              <a:t> that is released into the body over 3 years. </a:t>
            </a:r>
            <a:endParaRPr sz="1800">
              <a:highlight>
                <a:srgbClr val="FFFFFF"/>
              </a:highlight>
              <a:latin typeface="Open Sans"/>
              <a:ea typeface="Open Sans"/>
              <a:cs typeface="Open Sans"/>
              <a:sym typeface="Open Sans"/>
            </a:endParaRPr>
          </a:p>
          <a:p>
            <a:pPr marL="0" marR="139700" lvl="0" indent="0" algn="l" rtl="0">
              <a:lnSpc>
                <a:spcPct val="115000"/>
              </a:lnSpc>
              <a:spcBef>
                <a:spcPts val="1200"/>
              </a:spcBef>
              <a:spcAft>
                <a:spcPts val="0"/>
              </a:spcAft>
              <a:buNone/>
            </a:pPr>
            <a:r>
              <a:rPr lang="en" sz="1800">
                <a:highlight>
                  <a:srgbClr val="FFFFFF"/>
                </a:highlight>
                <a:latin typeface="Open Sans"/>
                <a:ea typeface="Open Sans"/>
                <a:cs typeface="Open Sans"/>
                <a:sym typeface="Open Sans"/>
              </a:rPr>
              <a:t>Typical use failure rate: 0.01%.</a:t>
            </a:r>
            <a:endParaRPr sz="1800">
              <a:highlight>
                <a:srgbClr val="FFFFFF"/>
              </a:highlight>
              <a:latin typeface="Open Sans"/>
              <a:ea typeface="Open Sans"/>
              <a:cs typeface="Open Sans"/>
              <a:sym typeface="Open Sans"/>
            </a:endParaRPr>
          </a:p>
          <a:p>
            <a:pPr marL="0" marR="139700" lvl="0" indent="0" algn="l" rtl="0">
              <a:lnSpc>
                <a:spcPct val="115000"/>
              </a:lnSpc>
              <a:spcBef>
                <a:spcPts val="1200"/>
              </a:spcBef>
              <a:spcAft>
                <a:spcPts val="1200"/>
              </a:spcAft>
              <a:buNone/>
            </a:pPr>
            <a:r>
              <a:rPr lang="en" sz="1800">
                <a:highlight>
                  <a:srgbClr val="FFFFFF"/>
                </a:highlight>
                <a:latin typeface="Open Sans"/>
                <a:ea typeface="Open Sans"/>
                <a:cs typeface="Open Sans"/>
                <a:sym typeface="Open Sans"/>
              </a:rPr>
              <a:t>No protection for STDS</a:t>
            </a:r>
            <a:endParaRPr sz="1800">
              <a:highlight>
                <a:srgbClr val="FFFFFF"/>
              </a:highlight>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8"/>
          <p:cNvSpPr txBox="1">
            <a:spLocks noGrp="1"/>
          </p:cNvSpPr>
          <p:nvPr>
            <p:ph type="title"/>
          </p:nvPr>
        </p:nvSpPr>
        <p:spPr>
          <a:xfrm>
            <a:off x="750750" y="591175"/>
            <a:ext cx="5459700" cy="95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Hormonal Method</a:t>
            </a:r>
            <a:endParaRPr/>
          </a:p>
        </p:txBody>
      </p:sp>
      <p:sp>
        <p:nvSpPr>
          <p:cNvPr id="163" name="Google Shape;163;p18"/>
          <p:cNvSpPr txBox="1">
            <a:spLocks noGrp="1"/>
          </p:cNvSpPr>
          <p:nvPr>
            <p:ph type="body" idx="1"/>
          </p:nvPr>
        </p:nvSpPr>
        <p:spPr>
          <a:xfrm>
            <a:off x="533500" y="1545775"/>
            <a:ext cx="6142200" cy="32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000000"/>
                </a:solidFill>
                <a:highlight>
                  <a:srgbClr val="FFFFFF"/>
                </a:highlight>
                <a:latin typeface="Open Sans"/>
                <a:ea typeface="Open Sans"/>
                <a:cs typeface="Open Sans"/>
                <a:sym typeface="Open Sans"/>
              </a:rPr>
              <a:t>Injection or “shot”</a:t>
            </a:r>
            <a:endParaRPr sz="2400">
              <a:solidFill>
                <a:srgbClr val="000000"/>
              </a:solidFill>
              <a:highlight>
                <a:srgbClr val="FFFFFF"/>
              </a:highlight>
              <a:latin typeface="Open Sans"/>
              <a:ea typeface="Open Sans"/>
              <a:cs typeface="Open Sans"/>
              <a:sym typeface="Open Sans"/>
            </a:endParaRPr>
          </a:p>
          <a:p>
            <a:pPr marL="0" lvl="0" indent="0" algn="l" rtl="0">
              <a:spcBef>
                <a:spcPts val="1600"/>
              </a:spcBef>
              <a:spcAft>
                <a:spcPts val="0"/>
              </a:spcAft>
              <a:buNone/>
            </a:pPr>
            <a:r>
              <a:rPr lang="en" sz="2400">
                <a:solidFill>
                  <a:srgbClr val="000000"/>
                </a:solidFill>
                <a:highlight>
                  <a:srgbClr val="FFFFFF"/>
                </a:highlight>
                <a:latin typeface="Open Sans"/>
                <a:ea typeface="Open Sans"/>
                <a:cs typeface="Open Sans"/>
                <a:sym typeface="Open Sans"/>
              </a:rPr>
              <a:t>Women get shots of the hormone </a:t>
            </a:r>
            <a:r>
              <a:rPr lang="en" sz="2400" b="1">
                <a:solidFill>
                  <a:srgbClr val="000000"/>
                </a:solidFill>
                <a:highlight>
                  <a:srgbClr val="FFFFFF"/>
                </a:highlight>
                <a:latin typeface="Open Sans"/>
                <a:ea typeface="Open Sans"/>
                <a:cs typeface="Open Sans"/>
                <a:sym typeface="Open Sans"/>
              </a:rPr>
              <a:t>progestin</a:t>
            </a:r>
            <a:r>
              <a:rPr lang="en" sz="2400">
                <a:solidFill>
                  <a:srgbClr val="000000"/>
                </a:solidFill>
                <a:highlight>
                  <a:srgbClr val="FFFFFF"/>
                </a:highlight>
                <a:latin typeface="Open Sans"/>
                <a:ea typeface="Open Sans"/>
                <a:cs typeface="Open Sans"/>
                <a:sym typeface="Open Sans"/>
              </a:rPr>
              <a:t> in the buttocks or arm every </a:t>
            </a:r>
            <a:r>
              <a:rPr lang="en" sz="2400" u="sng">
                <a:solidFill>
                  <a:srgbClr val="000000"/>
                </a:solidFill>
                <a:highlight>
                  <a:srgbClr val="FFFFFF"/>
                </a:highlight>
                <a:latin typeface="Open Sans"/>
                <a:ea typeface="Open Sans"/>
                <a:cs typeface="Open Sans"/>
                <a:sym typeface="Open Sans"/>
              </a:rPr>
              <a:t>three months</a:t>
            </a:r>
            <a:r>
              <a:rPr lang="en" sz="2400">
                <a:solidFill>
                  <a:srgbClr val="000000"/>
                </a:solidFill>
                <a:highlight>
                  <a:srgbClr val="FFFFFF"/>
                </a:highlight>
                <a:latin typeface="Open Sans"/>
                <a:ea typeface="Open Sans"/>
                <a:cs typeface="Open Sans"/>
                <a:sym typeface="Open Sans"/>
              </a:rPr>
              <a:t> from their doctor. </a:t>
            </a:r>
            <a:endParaRPr sz="2400">
              <a:solidFill>
                <a:srgbClr val="000000"/>
              </a:solidFill>
              <a:highlight>
                <a:srgbClr val="FFFFFF"/>
              </a:highlight>
              <a:latin typeface="Open Sans"/>
              <a:ea typeface="Open Sans"/>
              <a:cs typeface="Open Sans"/>
              <a:sym typeface="Open Sans"/>
            </a:endParaRPr>
          </a:p>
          <a:p>
            <a:pPr marL="0" lvl="0" indent="0" algn="l" rtl="0">
              <a:spcBef>
                <a:spcPts val="1600"/>
              </a:spcBef>
              <a:spcAft>
                <a:spcPts val="0"/>
              </a:spcAft>
              <a:buNone/>
            </a:pPr>
            <a:r>
              <a:rPr lang="en" sz="2400">
                <a:solidFill>
                  <a:srgbClr val="000000"/>
                </a:solidFill>
                <a:highlight>
                  <a:srgbClr val="FFFFFF"/>
                </a:highlight>
                <a:latin typeface="Open Sans"/>
                <a:ea typeface="Open Sans"/>
                <a:cs typeface="Open Sans"/>
                <a:sym typeface="Open Sans"/>
              </a:rPr>
              <a:t>Typical use failure rate: 4%.</a:t>
            </a:r>
            <a:endParaRPr sz="2400">
              <a:solidFill>
                <a:srgbClr val="000000"/>
              </a:solidFill>
              <a:highlight>
                <a:srgbClr val="FFFFFF"/>
              </a:highlight>
              <a:latin typeface="Open Sans"/>
              <a:ea typeface="Open Sans"/>
              <a:cs typeface="Open Sans"/>
              <a:sym typeface="Open Sans"/>
            </a:endParaRPr>
          </a:p>
          <a:p>
            <a:pPr marL="0" lvl="0" indent="0" algn="l" rtl="0">
              <a:spcBef>
                <a:spcPts val="1600"/>
              </a:spcBef>
              <a:spcAft>
                <a:spcPts val="1600"/>
              </a:spcAft>
              <a:buNone/>
            </a:pPr>
            <a:r>
              <a:rPr lang="en" sz="2400">
                <a:solidFill>
                  <a:srgbClr val="000000"/>
                </a:solidFill>
                <a:highlight>
                  <a:srgbClr val="FFFFFF"/>
                </a:highlight>
                <a:latin typeface="Open Sans"/>
                <a:ea typeface="Open Sans"/>
                <a:cs typeface="Open Sans"/>
                <a:sym typeface="Open Sans"/>
              </a:rPr>
              <a:t>No STD protection</a:t>
            </a:r>
            <a:endParaRPr sz="2400">
              <a:solidFill>
                <a:srgbClr val="000000"/>
              </a:solidFill>
              <a:highlight>
                <a:srgbClr val="FFFFFF"/>
              </a:highlight>
              <a:latin typeface="Open Sans"/>
              <a:ea typeface="Open Sans"/>
              <a:cs typeface="Open Sans"/>
              <a:sym typeface="Open Sans"/>
            </a:endParaRPr>
          </a:p>
        </p:txBody>
      </p:sp>
      <p:pic>
        <p:nvPicPr>
          <p:cNvPr id="164" name="Google Shape;164;p18" descr="shot" title="Shot-01"/>
          <p:cNvPicPr preferRelativeResize="0"/>
          <p:nvPr/>
        </p:nvPicPr>
        <p:blipFill>
          <a:blip r:embed="rId3">
            <a:alphaModFix/>
          </a:blip>
          <a:stretch>
            <a:fillRect/>
          </a:stretch>
        </p:blipFill>
        <p:spPr>
          <a:xfrm>
            <a:off x="6445050" y="408250"/>
            <a:ext cx="2163499" cy="21634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9"/>
          <p:cNvSpPr txBox="1">
            <a:spLocks noGrp="1"/>
          </p:cNvSpPr>
          <p:nvPr>
            <p:ph type="title"/>
          </p:nvPr>
        </p:nvSpPr>
        <p:spPr>
          <a:xfrm>
            <a:off x="819150" y="5720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Birth Control Pill  (Hormonal Method)</a:t>
            </a:r>
            <a:endParaRPr/>
          </a:p>
        </p:txBody>
      </p:sp>
      <p:sp>
        <p:nvSpPr>
          <p:cNvPr id="170" name="Google Shape;170;p19"/>
          <p:cNvSpPr txBox="1">
            <a:spLocks noGrp="1"/>
          </p:cNvSpPr>
          <p:nvPr>
            <p:ph type="body" idx="1"/>
          </p:nvPr>
        </p:nvSpPr>
        <p:spPr>
          <a:xfrm>
            <a:off x="2530700" y="1236675"/>
            <a:ext cx="6279000" cy="3207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rgbClr val="000000"/>
                </a:solidFill>
                <a:highlight>
                  <a:srgbClr val="FFFFFF"/>
                </a:highlight>
                <a:latin typeface="Open Sans"/>
                <a:ea typeface="Open Sans"/>
                <a:cs typeface="Open Sans"/>
                <a:sym typeface="Open Sans"/>
              </a:rPr>
              <a:t>Combined oral contraceptives are also known as “the pill.” </a:t>
            </a:r>
            <a:endParaRPr u="sng">
              <a:solidFill>
                <a:srgbClr val="000000"/>
              </a:solidFill>
              <a:highlight>
                <a:srgbClr val="FFFFFF"/>
              </a:highlight>
              <a:latin typeface="Open Sans"/>
              <a:ea typeface="Open Sans"/>
              <a:cs typeface="Open Sans"/>
              <a:sym typeface="Open Sans"/>
            </a:endParaRPr>
          </a:p>
          <a:p>
            <a:pPr marL="0" lvl="0" indent="0" algn="l" rtl="0">
              <a:spcBef>
                <a:spcPts val="1200"/>
              </a:spcBef>
              <a:spcAft>
                <a:spcPts val="0"/>
              </a:spcAft>
              <a:buNone/>
            </a:pPr>
            <a:r>
              <a:rPr lang="en">
                <a:solidFill>
                  <a:srgbClr val="000000"/>
                </a:solidFill>
                <a:highlight>
                  <a:srgbClr val="FFFFFF"/>
                </a:highlight>
                <a:latin typeface="Open Sans"/>
                <a:ea typeface="Open Sans"/>
                <a:cs typeface="Open Sans"/>
                <a:sym typeface="Open Sans"/>
              </a:rPr>
              <a:t>Contain the hormones </a:t>
            </a:r>
            <a:r>
              <a:rPr lang="en" b="1">
                <a:solidFill>
                  <a:srgbClr val="000000"/>
                </a:solidFill>
                <a:highlight>
                  <a:srgbClr val="FFFFFF"/>
                </a:highlight>
                <a:latin typeface="Open Sans"/>
                <a:ea typeface="Open Sans"/>
                <a:cs typeface="Open Sans"/>
                <a:sym typeface="Open Sans"/>
              </a:rPr>
              <a:t>estrogen</a:t>
            </a:r>
            <a:r>
              <a:rPr lang="en">
                <a:solidFill>
                  <a:srgbClr val="000000"/>
                </a:solidFill>
                <a:highlight>
                  <a:srgbClr val="FFFFFF"/>
                </a:highlight>
                <a:latin typeface="Open Sans"/>
                <a:ea typeface="Open Sans"/>
                <a:cs typeface="Open Sans"/>
                <a:sym typeface="Open Sans"/>
              </a:rPr>
              <a:t> and </a:t>
            </a:r>
            <a:r>
              <a:rPr lang="en" b="1">
                <a:solidFill>
                  <a:srgbClr val="000000"/>
                </a:solidFill>
                <a:highlight>
                  <a:srgbClr val="FFFFFF"/>
                </a:highlight>
                <a:latin typeface="Open Sans"/>
                <a:ea typeface="Open Sans"/>
                <a:cs typeface="Open Sans"/>
                <a:sym typeface="Open Sans"/>
              </a:rPr>
              <a:t>progestin</a:t>
            </a:r>
            <a:r>
              <a:rPr lang="en">
                <a:solidFill>
                  <a:srgbClr val="000000"/>
                </a:solidFill>
                <a:highlight>
                  <a:srgbClr val="FFFFFF"/>
                </a:highlight>
                <a:latin typeface="Open Sans"/>
                <a:ea typeface="Open Sans"/>
                <a:cs typeface="Open Sans"/>
                <a:sym typeface="Open Sans"/>
              </a:rPr>
              <a:t>. Prescribed by a doctor. </a:t>
            </a:r>
            <a:endParaRPr>
              <a:solidFill>
                <a:srgbClr val="000000"/>
              </a:solidFill>
              <a:highlight>
                <a:srgbClr val="FFFFFF"/>
              </a:highlight>
              <a:latin typeface="Open Sans"/>
              <a:ea typeface="Open Sans"/>
              <a:cs typeface="Open Sans"/>
              <a:sym typeface="Open Sans"/>
            </a:endParaRPr>
          </a:p>
          <a:p>
            <a:pPr marL="0" lvl="0" indent="0" algn="l" rtl="0">
              <a:spcBef>
                <a:spcPts val="1200"/>
              </a:spcBef>
              <a:spcAft>
                <a:spcPts val="0"/>
              </a:spcAft>
              <a:buNone/>
            </a:pPr>
            <a:r>
              <a:rPr lang="en">
                <a:solidFill>
                  <a:srgbClr val="000000"/>
                </a:solidFill>
                <a:highlight>
                  <a:srgbClr val="FFFFFF"/>
                </a:highlight>
                <a:latin typeface="Open Sans"/>
                <a:ea typeface="Open Sans"/>
                <a:cs typeface="Open Sans"/>
                <a:sym typeface="Open Sans"/>
              </a:rPr>
              <a:t>A pill is taken at the same time each day. </a:t>
            </a:r>
            <a:endParaRPr>
              <a:solidFill>
                <a:srgbClr val="000000"/>
              </a:solidFill>
              <a:highlight>
                <a:srgbClr val="FFFFFF"/>
              </a:highlight>
              <a:latin typeface="Open Sans"/>
              <a:ea typeface="Open Sans"/>
              <a:cs typeface="Open Sans"/>
              <a:sym typeface="Open Sans"/>
            </a:endParaRPr>
          </a:p>
          <a:p>
            <a:pPr marL="0" lvl="0" indent="0" algn="l" rtl="0">
              <a:spcBef>
                <a:spcPts val="1200"/>
              </a:spcBef>
              <a:spcAft>
                <a:spcPts val="0"/>
              </a:spcAft>
              <a:buNone/>
            </a:pPr>
            <a:r>
              <a:rPr lang="en">
                <a:solidFill>
                  <a:srgbClr val="000000"/>
                </a:solidFill>
                <a:highlight>
                  <a:srgbClr val="FFFFFF"/>
                </a:highlight>
                <a:latin typeface="Open Sans"/>
                <a:ea typeface="Open Sans"/>
                <a:cs typeface="Open Sans"/>
                <a:sym typeface="Open Sans"/>
              </a:rPr>
              <a:t>If you are older than 35 years and smoke/vape, have a history of blood clots or breast cancer, your doctor may advise you not to take the pill. </a:t>
            </a:r>
            <a:endParaRPr>
              <a:solidFill>
                <a:srgbClr val="000000"/>
              </a:solidFill>
              <a:highlight>
                <a:srgbClr val="FFFFFF"/>
              </a:highlight>
              <a:latin typeface="Open Sans"/>
              <a:ea typeface="Open Sans"/>
              <a:cs typeface="Open Sans"/>
              <a:sym typeface="Open Sans"/>
            </a:endParaRPr>
          </a:p>
          <a:p>
            <a:pPr marL="0" lvl="0" indent="0" algn="l" rtl="0">
              <a:spcBef>
                <a:spcPts val="1200"/>
              </a:spcBef>
              <a:spcAft>
                <a:spcPts val="0"/>
              </a:spcAft>
              <a:buNone/>
            </a:pPr>
            <a:r>
              <a:rPr lang="en">
                <a:solidFill>
                  <a:srgbClr val="000000"/>
                </a:solidFill>
                <a:highlight>
                  <a:srgbClr val="FFFFFF"/>
                </a:highlight>
                <a:latin typeface="Open Sans"/>
                <a:ea typeface="Open Sans"/>
                <a:cs typeface="Open Sans"/>
                <a:sym typeface="Open Sans"/>
              </a:rPr>
              <a:t>Typical use failure rate: 7%.</a:t>
            </a:r>
            <a:endParaRPr sz="850">
              <a:solidFill>
                <a:srgbClr val="000000"/>
              </a:solidFill>
              <a:highlight>
                <a:srgbClr val="FFFFFF"/>
              </a:highlight>
              <a:latin typeface="Open Sans"/>
              <a:ea typeface="Open Sans"/>
              <a:cs typeface="Open Sans"/>
              <a:sym typeface="Open Sans"/>
            </a:endParaRPr>
          </a:p>
          <a:p>
            <a:pPr marL="0" lvl="0" indent="0" algn="l" rtl="0">
              <a:spcBef>
                <a:spcPts val="1200"/>
              </a:spcBef>
              <a:spcAft>
                <a:spcPts val="0"/>
              </a:spcAft>
              <a:buNone/>
            </a:pPr>
            <a:r>
              <a:rPr lang="en" u="sng">
                <a:solidFill>
                  <a:srgbClr val="000000"/>
                </a:solidFill>
                <a:highlight>
                  <a:srgbClr val="FFFFFF"/>
                </a:highlight>
                <a:latin typeface="Open Sans"/>
                <a:ea typeface="Open Sans"/>
                <a:cs typeface="Open Sans"/>
                <a:sym typeface="Open Sans"/>
              </a:rPr>
              <a:t>Progestin only pill</a:t>
            </a:r>
            <a:endParaRPr>
              <a:solidFill>
                <a:srgbClr val="000000"/>
              </a:solidFill>
              <a:highlight>
                <a:srgbClr val="FFFFFF"/>
              </a:highlight>
              <a:latin typeface="Open Sans"/>
              <a:ea typeface="Open Sans"/>
              <a:cs typeface="Open Sans"/>
              <a:sym typeface="Open Sans"/>
            </a:endParaRPr>
          </a:p>
          <a:p>
            <a:pPr marL="0" lvl="0" indent="0" algn="l" rtl="0">
              <a:spcBef>
                <a:spcPts val="1200"/>
              </a:spcBef>
              <a:spcAft>
                <a:spcPts val="0"/>
              </a:spcAft>
              <a:buNone/>
            </a:pPr>
            <a:r>
              <a:rPr lang="en">
                <a:solidFill>
                  <a:srgbClr val="000000"/>
                </a:solidFill>
                <a:highlight>
                  <a:srgbClr val="FFFFFF"/>
                </a:highlight>
                <a:latin typeface="Open Sans"/>
                <a:ea typeface="Open Sans"/>
                <a:cs typeface="Open Sans"/>
                <a:sym typeface="Open Sans"/>
              </a:rPr>
              <a:t>Unlike the combined pill, the progestin-only pill (sometimes called the mini-pill) only has one hormone, </a:t>
            </a:r>
            <a:r>
              <a:rPr lang="en" b="1">
                <a:solidFill>
                  <a:srgbClr val="000000"/>
                </a:solidFill>
                <a:highlight>
                  <a:srgbClr val="FFFFFF"/>
                </a:highlight>
                <a:latin typeface="Open Sans"/>
                <a:ea typeface="Open Sans"/>
                <a:cs typeface="Open Sans"/>
                <a:sym typeface="Open Sans"/>
              </a:rPr>
              <a:t>progestin.</a:t>
            </a:r>
            <a:r>
              <a:rPr lang="en">
                <a:solidFill>
                  <a:srgbClr val="000000"/>
                </a:solidFill>
                <a:highlight>
                  <a:srgbClr val="FFFFFF"/>
                </a:highlight>
                <a:latin typeface="Open Sans"/>
                <a:ea typeface="Open Sans"/>
                <a:cs typeface="Open Sans"/>
                <a:sym typeface="Open Sans"/>
              </a:rPr>
              <a:t>It is prescribed by a doctor. </a:t>
            </a:r>
            <a:endParaRPr>
              <a:solidFill>
                <a:srgbClr val="000000"/>
              </a:solidFill>
              <a:highlight>
                <a:srgbClr val="FFFFFF"/>
              </a:highlight>
              <a:latin typeface="Open Sans"/>
              <a:ea typeface="Open Sans"/>
              <a:cs typeface="Open Sans"/>
              <a:sym typeface="Open Sans"/>
            </a:endParaRPr>
          </a:p>
          <a:p>
            <a:pPr marL="0" lvl="0" indent="0" algn="l" rtl="0">
              <a:spcBef>
                <a:spcPts val="1200"/>
              </a:spcBef>
              <a:spcAft>
                <a:spcPts val="0"/>
              </a:spcAft>
              <a:buNone/>
            </a:pPr>
            <a:r>
              <a:rPr lang="en">
                <a:solidFill>
                  <a:srgbClr val="000000"/>
                </a:solidFill>
                <a:highlight>
                  <a:srgbClr val="FFFFFF"/>
                </a:highlight>
                <a:latin typeface="Open Sans"/>
                <a:ea typeface="Open Sans"/>
                <a:cs typeface="Open Sans"/>
                <a:sym typeface="Open Sans"/>
              </a:rPr>
              <a:t>It is taken at the same time each day. It may be a good option for women who can’t take estrogen. Typical use failure rate: 7%.</a:t>
            </a:r>
            <a:endParaRPr sz="850">
              <a:solidFill>
                <a:srgbClr val="000000"/>
              </a:solidFill>
              <a:highlight>
                <a:srgbClr val="FFFFFF"/>
              </a:highlight>
              <a:latin typeface="Open Sans"/>
              <a:ea typeface="Open Sans"/>
              <a:cs typeface="Open Sans"/>
              <a:sym typeface="Open Sans"/>
            </a:endParaRPr>
          </a:p>
          <a:p>
            <a:pPr marL="0" lvl="0" indent="0" algn="l" rtl="0">
              <a:spcBef>
                <a:spcPts val="1200"/>
              </a:spcBef>
              <a:spcAft>
                <a:spcPts val="1600"/>
              </a:spcAft>
              <a:buNone/>
            </a:pPr>
            <a:endParaRPr/>
          </a:p>
        </p:txBody>
      </p:sp>
      <p:pic>
        <p:nvPicPr>
          <p:cNvPr id="171" name="Google Shape;171;p19" descr="oral contraception" title="Oral-01"/>
          <p:cNvPicPr preferRelativeResize="0"/>
          <p:nvPr/>
        </p:nvPicPr>
        <p:blipFill>
          <a:blip r:embed="rId3">
            <a:alphaModFix/>
          </a:blip>
          <a:stretch>
            <a:fillRect/>
          </a:stretch>
        </p:blipFill>
        <p:spPr>
          <a:xfrm>
            <a:off x="304800" y="1909150"/>
            <a:ext cx="2146724" cy="2146724"/>
          </a:xfrm>
          <a:prstGeom prst="rect">
            <a:avLst/>
          </a:prstGeom>
          <a:noFill/>
          <a:ln>
            <a:noFill/>
          </a:ln>
        </p:spPr>
      </p:pic>
      <p:sp>
        <p:nvSpPr>
          <p:cNvPr id="172" name="Google Shape;172;p19"/>
          <p:cNvSpPr txBox="1"/>
          <p:nvPr/>
        </p:nvSpPr>
        <p:spPr>
          <a:xfrm>
            <a:off x="410375" y="4248350"/>
            <a:ext cx="2065500" cy="437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Calibri"/>
                <a:ea typeface="Calibri"/>
                <a:cs typeface="Calibri"/>
                <a:sym typeface="Calibri"/>
              </a:rPr>
              <a:t>No STD Protection</a:t>
            </a:r>
            <a:endParaRPr b="1">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0"/>
          <p:cNvSpPr txBox="1">
            <a:spLocks noGrp="1"/>
          </p:cNvSpPr>
          <p:nvPr>
            <p:ph type="title"/>
          </p:nvPr>
        </p:nvSpPr>
        <p:spPr>
          <a:xfrm>
            <a:off x="819163" y="503600"/>
            <a:ext cx="7505700" cy="95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Skin Patch ( Hormonal Method)</a:t>
            </a:r>
            <a:endParaRPr/>
          </a:p>
        </p:txBody>
      </p:sp>
      <p:sp>
        <p:nvSpPr>
          <p:cNvPr id="178" name="Google Shape;178;p20"/>
          <p:cNvSpPr txBox="1">
            <a:spLocks noGrp="1"/>
          </p:cNvSpPr>
          <p:nvPr>
            <p:ph type="body" idx="1"/>
          </p:nvPr>
        </p:nvSpPr>
        <p:spPr>
          <a:xfrm>
            <a:off x="410375" y="1135400"/>
            <a:ext cx="8371800" cy="17646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800">
                <a:solidFill>
                  <a:srgbClr val="000000"/>
                </a:solidFill>
                <a:highlight>
                  <a:srgbClr val="FFFFFF"/>
                </a:highlight>
                <a:latin typeface="Open Sans"/>
                <a:ea typeface="Open Sans"/>
                <a:cs typeface="Open Sans"/>
                <a:sym typeface="Open Sans"/>
              </a:rPr>
              <a:t>This skin patch is worn on the lower abdomen, buttocks, or upper body (but not on the breasts).It releases hormones </a:t>
            </a:r>
            <a:r>
              <a:rPr lang="en" sz="1800" b="1">
                <a:solidFill>
                  <a:srgbClr val="000000"/>
                </a:solidFill>
                <a:highlight>
                  <a:srgbClr val="FFFFFF"/>
                </a:highlight>
                <a:latin typeface="Open Sans"/>
                <a:ea typeface="Open Sans"/>
                <a:cs typeface="Open Sans"/>
                <a:sym typeface="Open Sans"/>
              </a:rPr>
              <a:t>progestin</a:t>
            </a:r>
            <a:r>
              <a:rPr lang="en" sz="1800">
                <a:solidFill>
                  <a:srgbClr val="000000"/>
                </a:solidFill>
                <a:highlight>
                  <a:srgbClr val="FFFFFF"/>
                </a:highlight>
                <a:latin typeface="Open Sans"/>
                <a:ea typeface="Open Sans"/>
                <a:cs typeface="Open Sans"/>
                <a:sym typeface="Open Sans"/>
              </a:rPr>
              <a:t> and </a:t>
            </a:r>
            <a:r>
              <a:rPr lang="en" sz="1800" b="1">
                <a:solidFill>
                  <a:srgbClr val="000000"/>
                </a:solidFill>
                <a:highlight>
                  <a:srgbClr val="FFFFFF"/>
                </a:highlight>
                <a:latin typeface="Open Sans"/>
                <a:ea typeface="Open Sans"/>
                <a:cs typeface="Open Sans"/>
                <a:sym typeface="Open Sans"/>
              </a:rPr>
              <a:t>estrogen</a:t>
            </a:r>
            <a:r>
              <a:rPr lang="en" sz="1800">
                <a:solidFill>
                  <a:srgbClr val="000000"/>
                </a:solidFill>
                <a:highlight>
                  <a:srgbClr val="FFFFFF"/>
                </a:highlight>
                <a:latin typeface="Open Sans"/>
                <a:ea typeface="Open Sans"/>
                <a:cs typeface="Open Sans"/>
                <a:sym typeface="Open Sans"/>
              </a:rPr>
              <a:t> into the bloodstream. </a:t>
            </a:r>
            <a:r>
              <a:rPr lang="en" sz="1800">
                <a:solidFill>
                  <a:srgbClr val="000000"/>
                </a:solidFill>
                <a:latin typeface="Open Sans"/>
                <a:ea typeface="Open Sans"/>
                <a:cs typeface="Open Sans"/>
                <a:sym typeface="Open Sans"/>
              </a:rPr>
              <a:t>You put on a new patch once a week for 3 weeks. </a:t>
            </a:r>
            <a:r>
              <a:rPr lang="en" sz="1800">
                <a:solidFill>
                  <a:srgbClr val="000000"/>
                </a:solidFill>
                <a:highlight>
                  <a:srgbClr val="FFFFFF"/>
                </a:highlight>
                <a:latin typeface="Open Sans"/>
                <a:ea typeface="Open Sans"/>
                <a:cs typeface="Open Sans"/>
                <a:sym typeface="Open Sans"/>
              </a:rPr>
              <a:t>During the fourth week, you </a:t>
            </a:r>
            <a:r>
              <a:rPr lang="en" sz="1800" u="sng">
                <a:solidFill>
                  <a:srgbClr val="000000"/>
                </a:solidFill>
                <a:highlight>
                  <a:srgbClr val="FFFFFF"/>
                </a:highlight>
                <a:latin typeface="Open Sans"/>
                <a:ea typeface="Open Sans"/>
                <a:cs typeface="Open Sans"/>
                <a:sym typeface="Open Sans"/>
              </a:rPr>
              <a:t>do not</a:t>
            </a:r>
            <a:r>
              <a:rPr lang="en" sz="1800">
                <a:solidFill>
                  <a:srgbClr val="000000"/>
                </a:solidFill>
                <a:highlight>
                  <a:srgbClr val="FFFFFF"/>
                </a:highlight>
                <a:latin typeface="Open Sans"/>
                <a:ea typeface="Open Sans"/>
                <a:cs typeface="Open Sans"/>
                <a:sym typeface="Open Sans"/>
              </a:rPr>
              <a:t> wear a patch, so you can have a </a:t>
            </a:r>
            <a:r>
              <a:rPr lang="en" sz="1800" i="1">
                <a:solidFill>
                  <a:srgbClr val="000000"/>
                </a:solidFill>
                <a:highlight>
                  <a:srgbClr val="FFFFFF"/>
                </a:highlight>
                <a:latin typeface="Open Sans"/>
                <a:ea typeface="Open Sans"/>
                <a:cs typeface="Open Sans"/>
                <a:sym typeface="Open Sans"/>
              </a:rPr>
              <a:t>menstrual period</a:t>
            </a:r>
            <a:r>
              <a:rPr lang="en" sz="1800">
                <a:solidFill>
                  <a:srgbClr val="000000"/>
                </a:solidFill>
                <a:highlight>
                  <a:srgbClr val="FFFFFF"/>
                </a:highlight>
                <a:latin typeface="Open Sans"/>
                <a:ea typeface="Open Sans"/>
                <a:cs typeface="Open Sans"/>
                <a:sym typeface="Open Sans"/>
              </a:rPr>
              <a:t>. </a:t>
            </a:r>
            <a:endParaRPr sz="1800"/>
          </a:p>
        </p:txBody>
      </p:sp>
      <p:pic>
        <p:nvPicPr>
          <p:cNvPr id="179" name="Google Shape;179;p20" descr="birth control patch" title="BC Patch-01"/>
          <p:cNvPicPr preferRelativeResize="0"/>
          <p:nvPr/>
        </p:nvPicPr>
        <p:blipFill>
          <a:blip r:embed="rId3">
            <a:alphaModFix/>
          </a:blip>
          <a:stretch>
            <a:fillRect/>
          </a:stretch>
        </p:blipFill>
        <p:spPr>
          <a:xfrm>
            <a:off x="3417050" y="2900050"/>
            <a:ext cx="2309925" cy="1915150"/>
          </a:xfrm>
          <a:prstGeom prst="rect">
            <a:avLst/>
          </a:prstGeom>
          <a:noFill/>
          <a:ln>
            <a:noFill/>
          </a:ln>
        </p:spPr>
      </p:pic>
      <p:sp>
        <p:nvSpPr>
          <p:cNvPr id="180" name="Google Shape;180;p20"/>
          <p:cNvSpPr txBox="1"/>
          <p:nvPr/>
        </p:nvSpPr>
        <p:spPr>
          <a:xfrm>
            <a:off x="223338" y="3326076"/>
            <a:ext cx="1396500" cy="1115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0"/>
          <p:cNvSpPr txBox="1"/>
          <p:nvPr/>
        </p:nvSpPr>
        <p:spPr>
          <a:xfrm>
            <a:off x="328300" y="3009500"/>
            <a:ext cx="2968500" cy="176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Calibri"/>
                <a:ea typeface="Calibri"/>
                <a:cs typeface="Calibri"/>
                <a:sym typeface="Calibri"/>
              </a:rPr>
              <a:t>Prescribed by a doctor</a:t>
            </a:r>
            <a:endParaRPr sz="2400">
              <a:latin typeface="Calibri"/>
              <a:ea typeface="Calibri"/>
              <a:cs typeface="Calibri"/>
              <a:sym typeface="Calibri"/>
            </a:endParaRPr>
          </a:p>
          <a:p>
            <a:pPr marL="0" lvl="0" indent="0" algn="l" rtl="0">
              <a:spcBef>
                <a:spcPts val="0"/>
              </a:spcBef>
              <a:spcAft>
                <a:spcPts val="0"/>
              </a:spcAft>
              <a:buNone/>
            </a:pPr>
            <a:endParaRPr sz="2400">
              <a:latin typeface="Calibri"/>
              <a:ea typeface="Calibri"/>
              <a:cs typeface="Calibri"/>
              <a:sym typeface="Calibri"/>
            </a:endParaRPr>
          </a:p>
          <a:p>
            <a:pPr marL="0" lvl="0" indent="0" algn="l" rtl="0">
              <a:spcBef>
                <a:spcPts val="0"/>
              </a:spcBef>
              <a:spcAft>
                <a:spcPts val="0"/>
              </a:spcAft>
              <a:buNone/>
            </a:pPr>
            <a:r>
              <a:rPr lang="en" sz="2400">
                <a:latin typeface="Calibri"/>
                <a:ea typeface="Calibri"/>
                <a:cs typeface="Calibri"/>
                <a:sym typeface="Calibri"/>
              </a:rPr>
              <a:t>No STD Protection</a:t>
            </a:r>
            <a:endParaRPr sz="2400">
              <a:latin typeface="Calibri"/>
              <a:ea typeface="Calibri"/>
              <a:cs typeface="Calibri"/>
              <a:sym typeface="Calibri"/>
            </a:endParaRPr>
          </a:p>
          <a:p>
            <a:pPr marL="0" lvl="0" indent="0" algn="l" rtl="0">
              <a:spcBef>
                <a:spcPts val="0"/>
              </a:spcBef>
              <a:spcAft>
                <a:spcPts val="0"/>
              </a:spcAft>
              <a:buNone/>
            </a:pPr>
            <a:endParaRPr sz="2400">
              <a:latin typeface="Calibri"/>
              <a:ea typeface="Calibri"/>
              <a:cs typeface="Calibri"/>
              <a:sym typeface="Calibri"/>
            </a:endParaRPr>
          </a:p>
        </p:txBody>
      </p:sp>
      <p:sp>
        <p:nvSpPr>
          <p:cNvPr id="182" name="Google Shape;182;p20"/>
          <p:cNvSpPr txBox="1"/>
          <p:nvPr/>
        </p:nvSpPr>
        <p:spPr>
          <a:xfrm>
            <a:off x="5726975" y="2640150"/>
            <a:ext cx="3151200" cy="216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400">
              <a:latin typeface="Calibri"/>
              <a:ea typeface="Calibri"/>
              <a:cs typeface="Calibri"/>
              <a:sym typeface="Calibri"/>
            </a:endParaRPr>
          </a:p>
          <a:p>
            <a:pPr marL="0" lvl="0" indent="0" algn="l" rtl="0">
              <a:lnSpc>
                <a:spcPct val="115000"/>
              </a:lnSpc>
              <a:spcBef>
                <a:spcPts val="0"/>
              </a:spcBef>
              <a:spcAft>
                <a:spcPts val="0"/>
              </a:spcAft>
              <a:buNone/>
            </a:pPr>
            <a:endParaRPr sz="1800">
              <a:highlight>
                <a:srgbClr val="FFFFFF"/>
              </a:highlight>
              <a:latin typeface="Open Sans"/>
              <a:ea typeface="Open Sans"/>
              <a:cs typeface="Open Sans"/>
              <a:sym typeface="Open Sans"/>
            </a:endParaRPr>
          </a:p>
          <a:p>
            <a:pPr marL="0" lvl="0" indent="0" algn="l" rtl="0">
              <a:lnSpc>
                <a:spcPct val="115000"/>
              </a:lnSpc>
              <a:spcBef>
                <a:spcPts val="1600"/>
              </a:spcBef>
              <a:spcAft>
                <a:spcPts val="1600"/>
              </a:spcAft>
              <a:buNone/>
            </a:pPr>
            <a:r>
              <a:rPr lang="en" sz="1800">
                <a:highlight>
                  <a:srgbClr val="FFFFFF"/>
                </a:highlight>
                <a:latin typeface="Open Sans"/>
                <a:ea typeface="Open Sans"/>
                <a:cs typeface="Open Sans"/>
                <a:sym typeface="Open Sans"/>
              </a:rPr>
              <a:t>Typical use failure rate: 7%.</a:t>
            </a:r>
            <a:endParaRPr sz="2400">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1"/>
          <p:cNvSpPr txBox="1">
            <a:spLocks noGrp="1"/>
          </p:cNvSpPr>
          <p:nvPr>
            <p:ph type="title"/>
          </p:nvPr>
        </p:nvSpPr>
        <p:spPr>
          <a:xfrm>
            <a:off x="819150" y="503600"/>
            <a:ext cx="5541900" cy="1192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u="sng"/>
              <a:t>Hormonal Method</a:t>
            </a:r>
            <a:endParaRPr u="sng"/>
          </a:p>
          <a:p>
            <a:pPr marL="0" lvl="0" indent="0" algn="ctr" rtl="0">
              <a:spcBef>
                <a:spcPts val="0"/>
              </a:spcBef>
              <a:spcAft>
                <a:spcPts val="0"/>
              </a:spcAft>
              <a:buNone/>
            </a:pPr>
            <a:r>
              <a:rPr lang="en" b="1"/>
              <a:t>Contraceptive Ring</a:t>
            </a:r>
            <a:endParaRPr b="1"/>
          </a:p>
        </p:txBody>
      </p:sp>
      <p:sp>
        <p:nvSpPr>
          <p:cNvPr id="188" name="Google Shape;188;p21"/>
          <p:cNvSpPr txBox="1">
            <a:spLocks noGrp="1"/>
          </p:cNvSpPr>
          <p:nvPr>
            <p:ph type="body" idx="1"/>
          </p:nvPr>
        </p:nvSpPr>
        <p:spPr>
          <a:xfrm>
            <a:off x="422450" y="1699800"/>
            <a:ext cx="6077400" cy="298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000000"/>
                </a:solidFill>
                <a:highlight>
                  <a:srgbClr val="FFFFFF"/>
                </a:highlight>
                <a:latin typeface="Open Sans"/>
                <a:ea typeface="Open Sans"/>
                <a:cs typeface="Open Sans"/>
                <a:sym typeface="Open Sans"/>
              </a:rPr>
              <a:t>The ring releases the hormones </a:t>
            </a:r>
            <a:r>
              <a:rPr lang="en" sz="2400" b="1">
                <a:solidFill>
                  <a:srgbClr val="000000"/>
                </a:solidFill>
                <a:highlight>
                  <a:srgbClr val="FFFFFF"/>
                </a:highlight>
                <a:latin typeface="Open Sans"/>
                <a:ea typeface="Open Sans"/>
                <a:cs typeface="Open Sans"/>
                <a:sym typeface="Open Sans"/>
              </a:rPr>
              <a:t>progestin</a:t>
            </a:r>
            <a:r>
              <a:rPr lang="en" sz="2400">
                <a:solidFill>
                  <a:srgbClr val="000000"/>
                </a:solidFill>
                <a:highlight>
                  <a:srgbClr val="FFFFFF"/>
                </a:highlight>
                <a:latin typeface="Open Sans"/>
                <a:ea typeface="Open Sans"/>
                <a:cs typeface="Open Sans"/>
                <a:sym typeface="Open Sans"/>
              </a:rPr>
              <a:t> and </a:t>
            </a:r>
            <a:r>
              <a:rPr lang="en" sz="2400" b="1">
                <a:solidFill>
                  <a:srgbClr val="000000"/>
                </a:solidFill>
                <a:highlight>
                  <a:srgbClr val="FFFFFF"/>
                </a:highlight>
                <a:latin typeface="Open Sans"/>
                <a:ea typeface="Open Sans"/>
                <a:cs typeface="Open Sans"/>
                <a:sym typeface="Open Sans"/>
              </a:rPr>
              <a:t>estrogen</a:t>
            </a:r>
            <a:r>
              <a:rPr lang="en" sz="2400">
                <a:solidFill>
                  <a:srgbClr val="000000"/>
                </a:solidFill>
                <a:highlight>
                  <a:srgbClr val="FFFFFF"/>
                </a:highlight>
                <a:latin typeface="Open Sans"/>
                <a:ea typeface="Open Sans"/>
                <a:cs typeface="Open Sans"/>
                <a:sym typeface="Open Sans"/>
              </a:rPr>
              <a:t>. </a:t>
            </a:r>
            <a:endParaRPr sz="2400">
              <a:solidFill>
                <a:srgbClr val="000000"/>
              </a:solidFill>
              <a:highlight>
                <a:srgbClr val="FFFFFF"/>
              </a:highlight>
              <a:latin typeface="Open Sans"/>
              <a:ea typeface="Open Sans"/>
              <a:cs typeface="Open Sans"/>
              <a:sym typeface="Open Sans"/>
            </a:endParaRPr>
          </a:p>
          <a:p>
            <a:pPr marL="0" lvl="0" indent="0" algn="l" rtl="0">
              <a:spcBef>
                <a:spcPts val="1600"/>
              </a:spcBef>
              <a:spcAft>
                <a:spcPts val="1600"/>
              </a:spcAft>
              <a:buNone/>
            </a:pPr>
            <a:r>
              <a:rPr lang="en" sz="2400">
                <a:solidFill>
                  <a:srgbClr val="000000"/>
                </a:solidFill>
                <a:highlight>
                  <a:srgbClr val="FFFFFF"/>
                </a:highlight>
                <a:latin typeface="Open Sans"/>
                <a:ea typeface="Open Sans"/>
                <a:cs typeface="Open Sans"/>
                <a:sym typeface="Open Sans"/>
              </a:rPr>
              <a:t>You place the ring inside your vagina. You wear the ring for 3 weeks, take it out for the week you have your period, and then put in a new ring. </a:t>
            </a:r>
            <a:endParaRPr sz="2400"/>
          </a:p>
        </p:txBody>
      </p:sp>
      <p:pic>
        <p:nvPicPr>
          <p:cNvPr id="189" name="Google Shape;189;p21" descr="Ring" title="BC Ring-01"/>
          <p:cNvPicPr preferRelativeResize="0"/>
          <p:nvPr/>
        </p:nvPicPr>
        <p:blipFill>
          <a:blip r:embed="rId3">
            <a:alphaModFix/>
          </a:blip>
          <a:stretch>
            <a:fillRect/>
          </a:stretch>
        </p:blipFill>
        <p:spPr>
          <a:xfrm>
            <a:off x="6499700" y="439675"/>
            <a:ext cx="2132075" cy="2132075"/>
          </a:xfrm>
          <a:prstGeom prst="rect">
            <a:avLst/>
          </a:prstGeom>
          <a:noFill/>
          <a:ln>
            <a:noFill/>
          </a:ln>
        </p:spPr>
      </p:pic>
      <p:sp>
        <p:nvSpPr>
          <p:cNvPr id="190" name="Google Shape;190;p21"/>
          <p:cNvSpPr txBox="1"/>
          <p:nvPr/>
        </p:nvSpPr>
        <p:spPr>
          <a:xfrm>
            <a:off x="6361050" y="2798325"/>
            <a:ext cx="2270400" cy="1887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a:highlight>
                  <a:srgbClr val="FFFFFF"/>
                </a:highlight>
                <a:latin typeface="Open Sans"/>
                <a:ea typeface="Open Sans"/>
                <a:cs typeface="Open Sans"/>
                <a:sym typeface="Open Sans"/>
              </a:rPr>
              <a:t>Typical use failure rate: 7%</a:t>
            </a:r>
            <a:endParaRPr sz="1800">
              <a:highlight>
                <a:srgbClr val="FFFFFF"/>
              </a:highlight>
              <a:latin typeface="Open Sans"/>
              <a:ea typeface="Open Sans"/>
              <a:cs typeface="Open Sans"/>
              <a:sym typeface="Open Sans"/>
            </a:endParaRPr>
          </a:p>
          <a:p>
            <a:pPr marL="0" lvl="0" indent="0" algn="l" rtl="0">
              <a:lnSpc>
                <a:spcPct val="115000"/>
              </a:lnSpc>
              <a:spcBef>
                <a:spcPts val="1600"/>
              </a:spcBef>
              <a:spcAft>
                <a:spcPts val="0"/>
              </a:spcAft>
              <a:buNone/>
            </a:pPr>
            <a:endParaRPr sz="1800">
              <a:highlight>
                <a:srgbClr val="FFFFFF"/>
              </a:highlight>
              <a:latin typeface="Open Sans"/>
              <a:ea typeface="Open Sans"/>
              <a:cs typeface="Open Sans"/>
              <a:sym typeface="Open Sans"/>
            </a:endParaRPr>
          </a:p>
          <a:p>
            <a:pPr marL="0" lvl="0" indent="0" algn="l" rtl="0">
              <a:lnSpc>
                <a:spcPct val="115000"/>
              </a:lnSpc>
              <a:spcBef>
                <a:spcPts val="1600"/>
              </a:spcBef>
              <a:spcAft>
                <a:spcPts val="1600"/>
              </a:spcAft>
              <a:buNone/>
            </a:pPr>
            <a:r>
              <a:rPr lang="en" sz="1800">
                <a:highlight>
                  <a:srgbClr val="FFFFFF"/>
                </a:highlight>
                <a:latin typeface="Open Sans"/>
                <a:ea typeface="Open Sans"/>
                <a:cs typeface="Open Sans"/>
                <a:sym typeface="Open Sans"/>
              </a:rPr>
              <a:t>No STD Protection</a:t>
            </a:r>
            <a:endParaRPr sz="1800">
              <a:highlight>
                <a:srgbClr val="FFFFFF"/>
              </a:highlight>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1387</Words>
  <Application>Microsoft Office PowerPoint</Application>
  <PresentationFormat>On-screen Show (16:9)</PresentationFormat>
  <Paragraphs>94</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Nunito</vt:lpstr>
      <vt:lpstr>Open Sans</vt:lpstr>
      <vt:lpstr>Calibri</vt:lpstr>
      <vt:lpstr>Arial</vt:lpstr>
      <vt:lpstr>Shift</vt:lpstr>
      <vt:lpstr>Barriers &amp; Contraceptives</vt:lpstr>
      <vt:lpstr>Barrier is a barrier. It is blocking something and not allowing something to get through or escape.  Contraceptives are hormonally based. Basically tricking the female’s body into thinking it is already pregnant based on the dosage of hormones. </vt:lpstr>
      <vt:lpstr>Personal Responsibility to your Health!</vt:lpstr>
      <vt:lpstr>IUD Intrauterine Device</vt:lpstr>
      <vt:lpstr>Hormonal Method</vt:lpstr>
      <vt:lpstr>Hormonal Method</vt:lpstr>
      <vt:lpstr>Birth Control Pill  (Hormonal Method)</vt:lpstr>
      <vt:lpstr>Skin Patch ( Hormonal Method)</vt:lpstr>
      <vt:lpstr>Hormonal Method Contraceptive Ring</vt:lpstr>
      <vt:lpstr>The Sponge (Barrier Method)</vt:lpstr>
      <vt:lpstr>Barrier Method</vt:lpstr>
      <vt:lpstr>Male Condom (Barrier Method) Most commonly used barrier/contraceptive method</vt:lpstr>
      <vt:lpstr>Female Condom (Barrier Method)</vt:lpstr>
      <vt:lpstr>Emergency Contraception (Plan B)</vt:lpstr>
      <vt:lpstr>Permanent methods of Birth Control</vt:lpstr>
      <vt:lpstr>Permanent Method of Birth Control</vt:lpstr>
      <vt:lpstr>Center for Disease Control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Barriers &amp; Contraceptives</dc:title>
  <dc:creator>BROOKE AXELSON</dc:creator>
  <cp:lastModifiedBy>Windows User</cp:lastModifiedBy>
  <cp:revision>1</cp:revision>
  <dcterms:modified xsi:type="dcterms:W3CDTF">2020-04-26T13:26:07Z</dcterms:modified>
</cp:coreProperties>
</file>