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1" r:id="rId1"/>
    <p:sldMasterId id="2147483682" r:id="rId2"/>
  </p:sldMasterIdLst>
  <p:notesMasterIdLst>
    <p:notesMasterId r:id="rId1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5143500" type="screen16x9"/>
  <p:notesSz cx="6858000" cy="9144000"/>
  <p:embeddedFontLst>
    <p:embeddedFont>
      <p:font typeface="PT Sans Narrow" charset="0"/>
      <p:regular r:id="rId12"/>
      <p:bold r:id="rId13"/>
    </p:embeddedFont>
    <p:embeddedFont>
      <p:font typeface="Old Standard TT" charset="0"/>
      <p:regular r:id="rId14"/>
      <p:bold r:id="rId15"/>
      <p:italic r:id="rId16"/>
    </p:embeddedFont>
    <p:embeddedFont>
      <p:font typeface="Open Sans" charset="0"/>
      <p:regular r:id="rId17"/>
      <p:bold r:id="rId18"/>
      <p:italic r:id="rId19"/>
      <p:boldItalic r:id="rId20"/>
    </p:embeddedFont>
    <p:embeddedFont>
      <p:font typeface="Trebuchet MS" pitchFamily="34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5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font" Target="fonts/font10.fntdata"/><Relationship Id="rId7" Type="http://schemas.openxmlformats.org/officeDocument/2006/relationships/slide" Target="slides/slide5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5.fntdata"/><Relationship Id="rId20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24" Type="http://schemas.openxmlformats.org/officeDocument/2006/relationships/font" Target="fonts/font13.fntdata"/><Relationship Id="rId5" Type="http://schemas.openxmlformats.org/officeDocument/2006/relationships/slide" Target="slides/slide3.xml"/><Relationship Id="rId15" Type="http://schemas.openxmlformats.org/officeDocument/2006/relationships/font" Target="fonts/font4.fntdata"/><Relationship Id="rId23" Type="http://schemas.openxmlformats.org/officeDocument/2006/relationships/font" Target="fonts/font12.fntdata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font" Target="fonts/font8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3.fntdata"/><Relationship Id="rId22" Type="http://schemas.openxmlformats.org/officeDocument/2006/relationships/font" Target="fonts/font11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3878622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Shape 2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100"/>
            <a:ext cx="9144000" cy="171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1" name="Shape 11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311700" y="1039650"/>
            <a:ext cx="8520600" cy="2106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0" name="Shape 60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1" name="Shape 61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62" name="Shape 6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63" name="Shape 63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4" name="Shape 64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65" name="Shape 65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66" name="Shape 66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7" name="Shape 67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68" name="Shape 68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body" idx="2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6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97" name="Shape 97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hape 16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311700" y="1171675"/>
            <a:ext cx="39999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2"/>
          </p:nvPr>
        </p:nvSpPr>
        <p:spPr>
          <a:xfrm>
            <a:off x="4832400" y="1171675"/>
            <a:ext cx="39999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1" name="Shape 41"/>
          <p:cNvCxnSpPr/>
          <p:nvPr/>
        </p:nvCxnSpPr>
        <p:spPr>
          <a:xfrm>
            <a:off x="5029675" y="4495500"/>
            <a:ext cx="6864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aperback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/>
              <a:buChar char="●"/>
              <a:defRPr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tropic">
    <p:bg>
      <p:bgPr>
        <a:solidFill>
          <a:schemeClr val="lt1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c.gov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ctrTitle"/>
          </p:nvPr>
        </p:nvSpPr>
        <p:spPr>
          <a:xfrm>
            <a:off x="98750" y="744575"/>
            <a:ext cx="89244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Sexually Transmitted Diseases</a:t>
            </a:r>
            <a:endParaRPr sz="4800"/>
          </a:p>
        </p:txBody>
      </p:sp>
      <p:sp>
        <p:nvSpPr>
          <p:cNvPr id="180" name="Shape 180"/>
          <p:cNvSpPr txBox="1">
            <a:spLocks noGrp="1"/>
          </p:cNvSpPr>
          <p:nvPr>
            <p:ph type="subTitle" idx="1"/>
          </p:nvPr>
        </p:nvSpPr>
        <p:spPr>
          <a:xfrm>
            <a:off x="238500" y="3687124"/>
            <a:ext cx="8674800" cy="12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Some may be treated, some may be cured, but some </a:t>
            </a:r>
            <a:r>
              <a:rPr lang="en" b="1"/>
              <a:t>you</a:t>
            </a:r>
            <a:r>
              <a:rPr lang="en"/>
              <a:t> will </a:t>
            </a:r>
            <a:r>
              <a:rPr lang="en" b="1"/>
              <a:t>contract</a:t>
            </a:r>
            <a:r>
              <a:rPr lang="en"/>
              <a:t> for </a:t>
            </a:r>
            <a:r>
              <a:rPr lang="en" b="1"/>
              <a:t>life</a:t>
            </a:r>
            <a:r>
              <a:rPr lang="en"/>
              <a:t>…..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89850" y="83450"/>
            <a:ext cx="8964300" cy="481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300">
                <a:solidFill>
                  <a:srgbClr val="000000"/>
                </a:solidFill>
              </a:rPr>
              <a:t>1 in 4 high school students will acquire an STD before they graduate</a:t>
            </a:r>
            <a:endParaRPr sz="230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rgbClr val="6C6C6C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30% will know and have symptoms  (3 out </a:t>
            </a:r>
            <a:r>
              <a:rPr lang="en" sz="2800">
                <a:latin typeface="Trebuchet MS"/>
                <a:ea typeface="Trebuchet MS"/>
                <a:cs typeface="Trebuchet MS"/>
                <a:sym typeface="Trebuchet MS"/>
              </a:rPr>
              <a:t>of every</a:t>
            </a:r>
            <a:r>
              <a:rPr lang="en" sz="2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10)</a:t>
            </a:r>
            <a:endParaRPr sz="2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Roughly </a:t>
            </a:r>
            <a:r>
              <a:rPr lang="en" sz="2800" b="1"/>
              <a:t>24,000</a:t>
            </a:r>
            <a:r>
              <a:rPr lang="en" sz="2800"/>
              <a:t> women become infertile each year  in the US due to an untreated STD.</a:t>
            </a:r>
            <a:endParaRPr sz="28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800"/>
              <a:t>More than 50% of the STD infections are in people under the age of 24.</a:t>
            </a:r>
            <a:endParaRPr sz="2800"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800" i="1"/>
              <a:t>April is STD awareness month! </a:t>
            </a:r>
            <a:r>
              <a:rPr lang="en" sz="2800" i="1" u="sng">
                <a:solidFill>
                  <a:schemeClr val="hlink"/>
                </a:solidFill>
                <a:hlinkClick r:id="rId3"/>
              </a:rPr>
              <a:t>www.cdc.gov</a:t>
            </a:r>
            <a:r>
              <a:rPr lang="en" sz="2800" i="1"/>
              <a:t> </a:t>
            </a:r>
            <a:endParaRPr sz="2800" i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>
            <a:spLocks noGrp="1"/>
          </p:cNvSpPr>
          <p:nvPr>
            <p:ph type="title"/>
          </p:nvPr>
        </p:nvSpPr>
        <p:spPr>
          <a:xfrm>
            <a:off x="35650" y="103400"/>
            <a:ext cx="9108300" cy="156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Pathogens…..</a:t>
            </a:r>
            <a:r>
              <a:rPr lang="en" sz="1900">
                <a:solidFill>
                  <a:srgbClr val="B13F9A"/>
                </a:solidFill>
                <a:latin typeface="Arial"/>
                <a:ea typeface="Arial"/>
                <a:cs typeface="Arial"/>
                <a:sym typeface="Arial"/>
              </a:rPr>
              <a:t></a:t>
            </a:r>
            <a:r>
              <a:rPr lang="en" sz="2600">
                <a:latin typeface="Trebuchet MS"/>
                <a:ea typeface="Trebuchet MS"/>
                <a:cs typeface="Trebuchet MS"/>
                <a:sym typeface="Trebuchet MS"/>
              </a:rPr>
              <a:t>Transmitted through semen, blood, vaginal secretions and even </a:t>
            </a:r>
            <a:r>
              <a:rPr lang="en" sz="2600" b="1">
                <a:latin typeface="Trebuchet MS"/>
                <a:ea typeface="Trebuchet MS"/>
                <a:cs typeface="Trebuchet MS"/>
                <a:sym typeface="Trebuchet MS"/>
              </a:rPr>
              <a:t>saliva</a:t>
            </a:r>
            <a:r>
              <a:rPr lang="en" sz="2600">
                <a:latin typeface="Trebuchet MS"/>
                <a:ea typeface="Trebuchet MS"/>
                <a:cs typeface="Trebuchet MS"/>
                <a:sym typeface="Trebuchet MS"/>
              </a:rPr>
              <a:t> for </a:t>
            </a:r>
            <a:r>
              <a:rPr lang="en" sz="2600" u="sng">
                <a:latin typeface="Trebuchet MS"/>
                <a:ea typeface="Trebuchet MS"/>
                <a:cs typeface="Trebuchet MS"/>
                <a:sym typeface="Trebuchet MS"/>
              </a:rPr>
              <a:t>bacterial infections</a:t>
            </a:r>
            <a:r>
              <a:rPr lang="en" sz="2600">
                <a:latin typeface="Trebuchet MS"/>
                <a:ea typeface="Trebuchet MS"/>
                <a:cs typeface="Trebuchet MS"/>
                <a:sym typeface="Trebuchet MS"/>
              </a:rPr>
              <a:t>!</a:t>
            </a:r>
            <a:endParaRPr sz="3600"/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</a:pPr>
            <a:endParaRPr sz="3600"/>
          </a:p>
        </p:txBody>
      </p:sp>
      <p:sp>
        <p:nvSpPr>
          <p:cNvPr id="191" name="Shape 191"/>
          <p:cNvSpPr txBox="1">
            <a:spLocks noGrp="1"/>
          </p:cNvSpPr>
          <p:nvPr>
            <p:ph type="body" idx="1"/>
          </p:nvPr>
        </p:nvSpPr>
        <p:spPr>
          <a:xfrm>
            <a:off x="169325" y="1156575"/>
            <a:ext cx="8449200" cy="301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>
                <a:solidFill>
                  <a:srgbClr val="B13F9A"/>
                </a:solidFill>
                <a:latin typeface="Arial"/>
                <a:ea typeface="Arial"/>
                <a:cs typeface="Arial"/>
                <a:sym typeface="Arial"/>
              </a:rPr>
              <a:t></a:t>
            </a:r>
            <a:r>
              <a:rPr lang="en" sz="3000" b="1">
                <a:latin typeface="Trebuchet MS"/>
                <a:ea typeface="Trebuchet MS"/>
                <a:cs typeface="Trebuchet MS"/>
                <a:sym typeface="Trebuchet MS"/>
              </a:rPr>
              <a:t>Bacterial</a:t>
            </a:r>
            <a:endParaRPr sz="3000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rgbClr val="F9B639"/>
                </a:solidFill>
                <a:latin typeface="Arial"/>
                <a:ea typeface="Arial"/>
                <a:cs typeface="Arial"/>
                <a:sym typeface="Arial"/>
              </a:rPr>
              <a:t>¡</a:t>
            </a:r>
            <a:r>
              <a:rPr lang="en" sz="280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Gonorrhea</a:t>
            </a:r>
            <a:endParaRPr sz="2800">
              <a:solidFill>
                <a:srgbClr val="6C6C6C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rgbClr val="F9B639"/>
                </a:solidFill>
                <a:latin typeface="Arial"/>
                <a:ea typeface="Arial"/>
                <a:cs typeface="Arial"/>
                <a:sym typeface="Arial"/>
              </a:rPr>
              <a:t>¡</a:t>
            </a:r>
            <a:r>
              <a:rPr lang="en" sz="280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Chlamydia</a:t>
            </a:r>
            <a:endParaRPr sz="2800">
              <a:solidFill>
                <a:srgbClr val="6C6C6C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rtl="0">
              <a:spcBef>
                <a:spcPts val="50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F9B639"/>
                </a:solidFill>
                <a:latin typeface="Arial"/>
                <a:ea typeface="Arial"/>
                <a:cs typeface="Arial"/>
                <a:sym typeface="Arial"/>
              </a:rPr>
              <a:t>¡</a:t>
            </a:r>
            <a:r>
              <a:rPr lang="en" sz="280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Syphilis ( 3 stages)</a:t>
            </a:r>
            <a:endParaRPr sz="2800">
              <a:solidFill>
                <a:srgbClr val="6C6C6C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>
                <a:solidFill>
                  <a:srgbClr val="B13F9A"/>
                </a:solidFill>
                <a:latin typeface="Arial"/>
                <a:ea typeface="Arial"/>
                <a:cs typeface="Arial"/>
                <a:sym typeface="Arial"/>
              </a:rPr>
              <a:t></a:t>
            </a:r>
            <a:r>
              <a:rPr lang="en" sz="3000" b="1">
                <a:latin typeface="Trebuchet MS"/>
                <a:ea typeface="Trebuchet MS"/>
                <a:cs typeface="Trebuchet MS"/>
                <a:sym typeface="Trebuchet MS"/>
              </a:rPr>
              <a:t>Parasitic</a:t>
            </a:r>
            <a:endParaRPr sz="3000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rgbClr val="F9B639"/>
                </a:solidFill>
                <a:latin typeface="Arial"/>
                <a:ea typeface="Arial"/>
                <a:cs typeface="Arial"/>
                <a:sym typeface="Arial"/>
              </a:rPr>
              <a:t>¡</a:t>
            </a:r>
            <a:r>
              <a:rPr lang="en" sz="280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Trichomoniasis (has a recognizable odor)</a:t>
            </a:r>
            <a:endParaRPr sz="2800">
              <a:solidFill>
                <a:srgbClr val="6C6C6C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rtl="0">
              <a:spcBef>
                <a:spcPts val="50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Pubic Lice</a:t>
            </a:r>
            <a:endParaRPr sz="2800">
              <a:solidFill>
                <a:srgbClr val="6C6C6C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000">
              <a:solidFill>
                <a:srgbClr val="6C6C6C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000">
              <a:solidFill>
                <a:srgbClr val="6C6C6C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60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92" name="Shape 192"/>
          <p:cNvSpPr txBox="1">
            <a:spLocks noGrp="1"/>
          </p:cNvSpPr>
          <p:nvPr>
            <p:ph type="body" idx="2"/>
          </p:nvPr>
        </p:nvSpPr>
        <p:spPr>
          <a:xfrm>
            <a:off x="4722575" y="1156575"/>
            <a:ext cx="3999900" cy="268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>
                <a:latin typeface="Trebuchet MS"/>
                <a:ea typeface="Trebuchet MS"/>
                <a:cs typeface="Trebuchet MS"/>
                <a:sym typeface="Trebuchet MS"/>
              </a:rPr>
              <a:t>Viral</a:t>
            </a:r>
            <a:endParaRPr sz="3000"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rgbClr val="F9B639"/>
                </a:solidFill>
                <a:latin typeface="Arial"/>
                <a:ea typeface="Arial"/>
                <a:cs typeface="Arial"/>
                <a:sym typeface="Arial"/>
              </a:rPr>
              <a:t>¡</a:t>
            </a:r>
            <a:r>
              <a:rPr lang="en" sz="300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HPV (genital warts)</a:t>
            </a:r>
            <a:endParaRPr sz="3000">
              <a:solidFill>
                <a:srgbClr val="6C6C6C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rgbClr val="F9B639"/>
                </a:solidFill>
                <a:latin typeface="Arial"/>
                <a:ea typeface="Arial"/>
                <a:cs typeface="Arial"/>
                <a:sym typeface="Arial"/>
              </a:rPr>
              <a:t>¡</a:t>
            </a:r>
            <a:r>
              <a:rPr lang="en" sz="300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Herpes</a:t>
            </a:r>
            <a:endParaRPr sz="3000">
              <a:solidFill>
                <a:srgbClr val="6C6C6C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rgbClr val="F9B639"/>
                </a:solidFill>
                <a:latin typeface="Arial"/>
                <a:ea typeface="Arial"/>
                <a:cs typeface="Arial"/>
                <a:sym typeface="Arial"/>
              </a:rPr>
              <a:t>¡</a:t>
            </a:r>
            <a:r>
              <a:rPr lang="en" sz="300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HIV</a:t>
            </a:r>
            <a:endParaRPr sz="3000">
              <a:solidFill>
                <a:srgbClr val="6C6C6C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>
            <a:spLocks noGrp="1"/>
          </p:cNvSpPr>
          <p:nvPr>
            <p:ph type="title"/>
          </p:nvPr>
        </p:nvSpPr>
        <p:spPr>
          <a:xfrm>
            <a:off x="311700" y="1655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Treatable/Curable</a:t>
            </a:r>
            <a:endParaRPr/>
          </a:p>
        </p:txBody>
      </p:sp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>
            <a:off x="411525" y="663325"/>
            <a:ext cx="8520600" cy="432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50">
                <a:solidFill>
                  <a:srgbClr val="F9B639"/>
                </a:solidFill>
                <a:latin typeface="Arial"/>
                <a:ea typeface="Arial"/>
                <a:cs typeface="Arial"/>
                <a:sym typeface="Arial"/>
              </a:rPr>
              <a:t>¡</a:t>
            </a:r>
            <a:r>
              <a:rPr lang="en" sz="230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Treatable ONLY, you </a:t>
            </a:r>
            <a:r>
              <a:rPr lang="en" sz="2300" b="1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contract</a:t>
            </a:r>
            <a:r>
              <a:rPr lang="en" sz="230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, </a:t>
            </a:r>
            <a:r>
              <a:rPr lang="en" sz="2300" u="sng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you have it</a:t>
            </a:r>
            <a:r>
              <a:rPr lang="en" sz="230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 for </a:t>
            </a:r>
            <a:r>
              <a:rPr lang="en" sz="2300" b="1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life</a:t>
            </a:r>
            <a:r>
              <a:rPr lang="en" sz="230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.</a:t>
            </a:r>
            <a:endParaRPr sz="2300">
              <a:solidFill>
                <a:srgbClr val="6C6C6C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F9B639"/>
                </a:solidFill>
                <a:latin typeface="Arial"/>
                <a:ea typeface="Arial"/>
                <a:cs typeface="Arial"/>
                <a:sym typeface="Arial"/>
              </a:rPr>
              <a:t>¢</a:t>
            </a:r>
            <a:r>
              <a:rPr lang="en" sz="2000">
                <a:latin typeface="Trebuchet MS"/>
                <a:ea typeface="Trebuchet MS"/>
                <a:cs typeface="Trebuchet MS"/>
                <a:sym typeface="Trebuchet MS"/>
              </a:rPr>
              <a:t>HIV</a:t>
            </a:r>
            <a:endParaRPr sz="200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F9B639"/>
                </a:solidFill>
                <a:latin typeface="Arial"/>
                <a:ea typeface="Arial"/>
                <a:cs typeface="Arial"/>
                <a:sym typeface="Arial"/>
              </a:rPr>
              <a:t>¢</a:t>
            </a:r>
            <a:r>
              <a:rPr lang="en" sz="2000">
                <a:latin typeface="Trebuchet MS"/>
                <a:ea typeface="Trebuchet MS"/>
                <a:cs typeface="Trebuchet MS"/>
                <a:sym typeface="Trebuchet MS"/>
              </a:rPr>
              <a:t>HPV (genital warts) (Gardasil vaccine available, 3 shots, male/female)</a:t>
            </a:r>
            <a:endParaRPr sz="2000">
              <a:latin typeface="Trebuchet MS"/>
              <a:ea typeface="Trebuchet MS"/>
              <a:cs typeface="Trebuchet MS"/>
              <a:sym typeface="Trebuchet MS"/>
            </a:endParaRPr>
          </a:p>
          <a:p>
            <a:pPr marL="914400" lvl="0" indent="-355600">
              <a:spcBef>
                <a:spcPts val="400"/>
              </a:spcBef>
              <a:spcAft>
                <a:spcPts val="0"/>
              </a:spcAft>
              <a:buSzPts val="2000"/>
              <a:buFont typeface="Trebuchet MS"/>
              <a:buChar char="●"/>
            </a:pPr>
            <a:r>
              <a:rPr lang="en" sz="2000">
                <a:latin typeface="Trebuchet MS"/>
                <a:ea typeface="Trebuchet MS"/>
                <a:cs typeface="Trebuchet MS"/>
                <a:sym typeface="Trebuchet MS"/>
              </a:rPr>
              <a:t>Vaccinate before age of 26, protects against 4 cancer strands</a:t>
            </a:r>
            <a:endParaRPr sz="200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F9B639"/>
                </a:solidFill>
                <a:latin typeface="Arial"/>
                <a:ea typeface="Arial"/>
                <a:cs typeface="Arial"/>
                <a:sym typeface="Arial"/>
              </a:rPr>
              <a:t>¢</a:t>
            </a:r>
            <a:r>
              <a:rPr lang="en" sz="2000">
                <a:latin typeface="Trebuchet MS"/>
                <a:ea typeface="Trebuchet MS"/>
                <a:cs typeface="Trebuchet MS"/>
                <a:sym typeface="Trebuchet MS"/>
              </a:rPr>
              <a:t>Herpes</a:t>
            </a:r>
            <a:endParaRPr sz="200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F9B639"/>
                </a:solidFill>
                <a:latin typeface="Arial"/>
                <a:ea typeface="Arial"/>
                <a:cs typeface="Arial"/>
                <a:sym typeface="Arial"/>
              </a:rPr>
              <a:t>¢</a:t>
            </a:r>
            <a:endParaRPr sz="1200">
              <a:solidFill>
                <a:srgbClr val="F9B63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50">
                <a:solidFill>
                  <a:srgbClr val="F9B639"/>
                </a:solidFill>
                <a:latin typeface="Arial"/>
                <a:ea typeface="Arial"/>
                <a:cs typeface="Arial"/>
                <a:sym typeface="Arial"/>
              </a:rPr>
              <a:t>¡</a:t>
            </a:r>
            <a:r>
              <a:rPr lang="en" sz="230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Curable, with </a:t>
            </a:r>
            <a:r>
              <a:rPr lang="en" sz="2300" i="1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minimum</a:t>
            </a:r>
            <a:r>
              <a:rPr lang="en" sz="230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 to </a:t>
            </a:r>
            <a:r>
              <a:rPr lang="en" sz="2300" i="1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no</a:t>
            </a:r>
            <a:r>
              <a:rPr lang="en" sz="230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 reproductive damage.</a:t>
            </a:r>
            <a:endParaRPr sz="2300">
              <a:solidFill>
                <a:srgbClr val="6C6C6C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F9B639"/>
                </a:solidFill>
                <a:latin typeface="Arial"/>
                <a:ea typeface="Arial"/>
                <a:cs typeface="Arial"/>
                <a:sym typeface="Arial"/>
              </a:rPr>
              <a:t>¢</a:t>
            </a:r>
            <a:r>
              <a:rPr lang="en" sz="2000">
                <a:latin typeface="Trebuchet MS"/>
                <a:ea typeface="Trebuchet MS"/>
                <a:cs typeface="Trebuchet MS"/>
                <a:sym typeface="Trebuchet MS"/>
              </a:rPr>
              <a:t>Gonorrhea</a:t>
            </a:r>
            <a:endParaRPr sz="200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F9B639"/>
                </a:solidFill>
                <a:latin typeface="Arial"/>
                <a:ea typeface="Arial"/>
                <a:cs typeface="Arial"/>
                <a:sym typeface="Arial"/>
              </a:rPr>
              <a:t>¢</a:t>
            </a:r>
            <a:r>
              <a:rPr lang="en" sz="2000">
                <a:latin typeface="Trebuchet MS"/>
                <a:ea typeface="Trebuchet MS"/>
                <a:cs typeface="Trebuchet MS"/>
                <a:sym typeface="Trebuchet MS"/>
              </a:rPr>
              <a:t>Chlamydia                         Syphilis (in 1st or 2nd stage)</a:t>
            </a:r>
            <a:endParaRPr sz="200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F9B639"/>
                </a:solidFill>
                <a:latin typeface="Arial"/>
                <a:ea typeface="Arial"/>
                <a:cs typeface="Arial"/>
                <a:sym typeface="Arial"/>
              </a:rPr>
              <a:t>¢</a:t>
            </a:r>
            <a:r>
              <a:rPr lang="en" sz="2000">
                <a:latin typeface="Trebuchet MS"/>
                <a:ea typeface="Trebuchet MS"/>
                <a:cs typeface="Trebuchet MS"/>
                <a:sym typeface="Trebuchet MS"/>
              </a:rPr>
              <a:t>Trichomoniasis</a:t>
            </a:r>
            <a:endParaRPr sz="200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F9B639"/>
                </a:solidFill>
                <a:latin typeface="Arial"/>
                <a:ea typeface="Arial"/>
                <a:cs typeface="Arial"/>
                <a:sym typeface="Arial"/>
              </a:rPr>
              <a:t>¢</a:t>
            </a:r>
            <a:r>
              <a:rPr lang="en" sz="2000">
                <a:latin typeface="Trebuchet MS"/>
                <a:ea typeface="Trebuchet MS"/>
                <a:cs typeface="Trebuchet MS"/>
                <a:sym typeface="Trebuchet MS"/>
              </a:rPr>
              <a:t>Pubic Lice</a:t>
            </a:r>
            <a:endParaRPr sz="2000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xfrm>
            <a:off x="311700" y="1156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Prevention</a:t>
            </a:r>
            <a:endParaRPr/>
          </a:p>
        </p:txBody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88775" y="662425"/>
            <a:ext cx="8994300" cy="4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B13F9A"/>
                </a:solidFill>
                <a:latin typeface="Arial"/>
                <a:ea typeface="Arial"/>
                <a:cs typeface="Arial"/>
                <a:sym typeface="Arial"/>
              </a:rPr>
              <a:t></a:t>
            </a:r>
            <a:r>
              <a:rPr lang="en" b="1" u="sng">
                <a:latin typeface="Trebuchet MS"/>
                <a:ea typeface="Trebuchet MS"/>
                <a:cs typeface="Trebuchet MS"/>
                <a:sym typeface="Trebuchet MS"/>
              </a:rPr>
              <a:t>Abstinence </a:t>
            </a: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is the only behavior to guarantee not contracting any sexually transmitted disease.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B13F9A"/>
                </a:solidFill>
                <a:latin typeface="Arial"/>
                <a:ea typeface="Arial"/>
                <a:cs typeface="Arial"/>
                <a:sym typeface="Arial"/>
              </a:rPr>
              <a:t></a:t>
            </a:r>
            <a:r>
              <a:rPr lang="en" b="1">
                <a:latin typeface="Trebuchet MS"/>
                <a:ea typeface="Trebuchet MS"/>
                <a:cs typeface="Trebuchet MS"/>
                <a:sym typeface="Trebuchet MS"/>
              </a:rPr>
              <a:t>Latex condoms</a:t>
            </a: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 greatly increase protection but are </a:t>
            </a:r>
            <a:r>
              <a:rPr lang="en" b="1">
                <a:latin typeface="Trebuchet MS"/>
                <a:ea typeface="Trebuchet MS"/>
                <a:cs typeface="Trebuchet MS"/>
                <a:sym typeface="Trebuchet MS"/>
              </a:rPr>
              <a:t>not</a:t>
            </a: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 100% guaranteed.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B13F9A"/>
                </a:solidFill>
                <a:latin typeface="Arial"/>
                <a:ea typeface="Arial"/>
                <a:cs typeface="Arial"/>
                <a:sym typeface="Arial"/>
              </a:rPr>
              <a:t></a:t>
            </a: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Being </a:t>
            </a:r>
            <a:r>
              <a:rPr lang="en" i="1">
                <a:latin typeface="Trebuchet MS"/>
                <a:ea typeface="Trebuchet MS"/>
                <a:cs typeface="Trebuchet MS"/>
                <a:sym typeface="Trebuchet MS"/>
              </a:rPr>
              <a:t>vaginally</a:t>
            </a: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, </a:t>
            </a:r>
            <a:r>
              <a:rPr lang="en" i="1">
                <a:latin typeface="Trebuchet MS"/>
                <a:ea typeface="Trebuchet MS"/>
                <a:cs typeface="Trebuchet MS"/>
                <a:sym typeface="Trebuchet MS"/>
              </a:rPr>
              <a:t>orally</a:t>
            </a: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, and/or </a:t>
            </a:r>
            <a:r>
              <a:rPr lang="en" i="1">
                <a:latin typeface="Trebuchet MS"/>
                <a:ea typeface="Trebuchet MS"/>
                <a:cs typeface="Trebuchet MS"/>
                <a:sym typeface="Trebuchet MS"/>
              </a:rPr>
              <a:t>anally</a:t>
            </a: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 sexually active puts you at risk for all of these diseases!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B13F9A"/>
                </a:solidFill>
                <a:latin typeface="Arial"/>
                <a:ea typeface="Arial"/>
                <a:cs typeface="Arial"/>
                <a:sym typeface="Arial"/>
              </a:rPr>
              <a:t></a:t>
            </a:r>
            <a:r>
              <a:rPr lang="en" b="1">
                <a:latin typeface="Trebuchet MS"/>
                <a:ea typeface="Trebuchet MS"/>
                <a:cs typeface="Trebuchet MS"/>
                <a:sym typeface="Trebuchet MS"/>
              </a:rPr>
              <a:t>Multiple sex partners GREATLY increases chances of contracting and spreading an STD.</a:t>
            </a:r>
            <a:endParaRPr b="1"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B13F9A"/>
                </a:solidFill>
                <a:latin typeface="Arial"/>
                <a:ea typeface="Arial"/>
                <a:cs typeface="Arial"/>
                <a:sym typeface="Arial"/>
              </a:rPr>
              <a:t></a:t>
            </a: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Not all can easily be identified and many people infected do not even know and they go on infecting others!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B13F9A"/>
                </a:solidFill>
                <a:latin typeface="Arial"/>
                <a:ea typeface="Arial"/>
                <a:cs typeface="Arial"/>
                <a:sym typeface="Arial"/>
              </a:rPr>
              <a:t></a:t>
            </a: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Knowing your status is important and getting tested can be vital to your health!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B13F9A"/>
                </a:solidFill>
                <a:latin typeface="Arial"/>
                <a:ea typeface="Arial"/>
                <a:cs typeface="Arial"/>
                <a:sym typeface="Arial"/>
              </a:rPr>
              <a:t></a:t>
            </a: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Remember, if you choose to be sexually active, you’re at risk for any/all of these infections.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title"/>
          </p:nvPr>
        </p:nvSpPr>
        <p:spPr>
          <a:xfrm>
            <a:off x="311700" y="62375"/>
            <a:ext cx="8520600" cy="67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</a:t>
            </a:r>
            <a:r>
              <a:rPr lang="en" u="sng"/>
              <a:t>Do Now</a:t>
            </a:r>
            <a:r>
              <a:rPr lang="en"/>
              <a:t>”                  Disease Unit</a:t>
            </a:r>
            <a:endParaRPr/>
          </a:p>
        </p:txBody>
      </p:sp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0" y="695175"/>
            <a:ext cx="9050400" cy="43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AutoNum type="arabicPeriod"/>
            </a:pPr>
            <a:r>
              <a:rPr lang="en" sz="2400"/>
              <a:t>Which STD is considered an infestation and is on the outside of your body?</a:t>
            </a:r>
            <a:endParaRPr sz="2400"/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AutoNum type="arabicPeriod"/>
            </a:pPr>
            <a:r>
              <a:rPr lang="en" sz="2400"/>
              <a:t>Varicella is the actual name for what?</a:t>
            </a:r>
            <a:endParaRPr sz="2400"/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AutoNum type="arabicPeriod"/>
            </a:pPr>
            <a:r>
              <a:rPr lang="en" sz="2400"/>
              <a:t>Which STD has recognizable odor?</a:t>
            </a:r>
            <a:endParaRPr sz="2400"/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AutoNum type="arabicPeriod"/>
            </a:pPr>
            <a:r>
              <a:rPr lang="en" sz="2400"/>
              <a:t>STI stands for what?</a:t>
            </a:r>
            <a:endParaRPr sz="2400"/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AutoNum type="arabicPeriod"/>
            </a:pPr>
            <a:r>
              <a:rPr lang="en" sz="2400"/>
              <a:t>How would you define Abstinence?</a:t>
            </a:r>
            <a:endParaRPr sz="2400"/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AutoNum type="arabicPeriod"/>
            </a:pPr>
            <a:r>
              <a:rPr lang="en" sz="2400"/>
              <a:t> Where does fertilization take place?</a:t>
            </a:r>
            <a:endParaRPr sz="2400"/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AutoNum type="arabicPeriod"/>
            </a:pPr>
            <a:r>
              <a:rPr lang="en" sz="2400"/>
              <a:t>Which STD is the Gardasil vaccine developed for?</a:t>
            </a:r>
            <a:endParaRPr sz="2400"/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AutoNum type="arabicPeriod"/>
            </a:pPr>
            <a:r>
              <a:rPr lang="en" sz="2400"/>
              <a:t>What do the seminal vesicles do in the male reproductive system?</a:t>
            </a:r>
            <a:endParaRPr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>
            <a:spLocks noGrp="1"/>
          </p:cNvSpPr>
          <p:nvPr>
            <p:ph type="title"/>
          </p:nvPr>
        </p:nvSpPr>
        <p:spPr>
          <a:xfrm>
            <a:off x="311700" y="256250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High Risk Behaviors </a:t>
            </a:r>
            <a:endParaRPr sz="4800"/>
          </a:p>
        </p:txBody>
      </p:sp>
      <p:sp>
        <p:nvSpPr>
          <p:cNvPr id="216" name="Shape 216"/>
          <p:cNvSpPr txBox="1">
            <a:spLocks noGrp="1"/>
          </p:cNvSpPr>
          <p:nvPr>
            <p:ph type="body" idx="1"/>
          </p:nvPr>
        </p:nvSpPr>
        <p:spPr>
          <a:xfrm>
            <a:off x="59000" y="1061875"/>
            <a:ext cx="8931600" cy="387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 b="1"/>
              <a:t>10,000 </a:t>
            </a:r>
            <a:r>
              <a:rPr lang="en" sz="3000"/>
              <a:t>Teens infected </a:t>
            </a:r>
            <a:r>
              <a:rPr lang="en" sz="3000" u="sng"/>
              <a:t>everyday</a:t>
            </a:r>
            <a:r>
              <a:rPr lang="en" sz="3000"/>
              <a:t>!</a:t>
            </a:r>
            <a:endParaRPr sz="300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Being sexually active with more than 1 person</a:t>
            </a:r>
            <a:endParaRPr sz="3000"/>
          </a:p>
          <a:p>
            <a:pPr marL="914400" lvl="1" indent="-419100" rtl="0">
              <a:spcBef>
                <a:spcPts val="0"/>
              </a:spcBef>
              <a:spcAft>
                <a:spcPts val="0"/>
              </a:spcAft>
              <a:buSzPts val="3000"/>
              <a:buChar char="○"/>
            </a:pPr>
            <a:r>
              <a:rPr lang="en" sz="3000"/>
              <a:t>vaginally, orally, or anally</a:t>
            </a:r>
            <a:endParaRPr sz="300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Engaging in unprotected sex</a:t>
            </a:r>
            <a:endParaRPr sz="300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Selecting high-risk partners</a:t>
            </a:r>
            <a:endParaRPr sz="300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Consuming alcohol</a:t>
            </a:r>
            <a:endParaRPr sz="300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 Using drugs</a:t>
            </a:r>
            <a:endParaRPr sz="3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>
            <a:spLocks noGrp="1"/>
          </p:cNvSpPr>
          <p:nvPr>
            <p:ph type="title"/>
          </p:nvPr>
        </p:nvSpPr>
        <p:spPr>
          <a:xfrm>
            <a:off x="311700" y="291650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Consequences!</a:t>
            </a:r>
            <a:endParaRPr sz="4800"/>
          </a:p>
        </p:txBody>
      </p:sp>
      <p:sp>
        <p:nvSpPr>
          <p:cNvPr id="222" name="Shape 222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655300" cy="368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They are very painful and disgusting!</a:t>
            </a:r>
            <a:endParaRPr sz="300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Some STDs are not curable!</a:t>
            </a:r>
            <a:endParaRPr sz="300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Some can cause cancer!</a:t>
            </a:r>
            <a:endParaRPr sz="300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Some complicate fertility!</a:t>
            </a:r>
            <a:endParaRPr sz="300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Some can pass from birth mother to newborn!</a:t>
            </a:r>
            <a:endParaRPr sz="300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Can cause irreversible damage to your body!</a:t>
            </a:r>
            <a:endParaRPr sz="3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484</Words>
  <Application>Microsoft Office PowerPoint</Application>
  <PresentationFormat>On-screen Show (16:9)</PresentationFormat>
  <Paragraphs>67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PT Sans Narrow</vt:lpstr>
      <vt:lpstr>Old Standard TT</vt:lpstr>
      <vt:lpstr>Open Sans</vt:lpstr>
      <vt:lpstr>Trebuchet MS</vt:lpstr>
      <vt:lpstr>Paperback</vt:lpstr>
      <vt:lpstr>Tropic</vt:lpstr>
      <vt:lpstr>Sexually Transmitted Diseases</vt:lpstr>
      <vt:lpstr>PowerPoint Presentation</vt:lpstr>
      <vt:lpstr>Pathogens…..Transmitted through semen, blood, vaginal secretions and even saliva for bacterial infections! </vt:lpstr>
      <vt:lpstr>Treatable/Curable</vt:lpstr>
      <vt:lpstr>Prevention</vt:lpstr>
      <vt:lpstr>“Do Now”                  Disease Unit</vt:lpstr>
      <vt:lpstr>High Risk Behaviors </vt:lpstr>
      <vt:lpstr>Consequences!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Sexually Transmitted Diseases</dc:title>
  <dc:creator>gregory axelson</dc:creator>
  <cp:lastModifiedBy>wcsd</cp:lastModifiedBy>
  <cp:revision>1</cp:revision>
  <dcterms:modified xsi:type="dcterms:W3CDTF">2018-04-03T15:27:47Z</dcterms:modified>
</cp:coreProperties>
</file>