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PT Sans Narrow" charset="0"/>
      <p:regular r:id="rId12"/>
      <p:bold r:id="rId13"/>
    </p:embeddedFont>
    <p:embeddedFont>
      <p:font typeface="Old Standard TT" charset="0"/>
      <p:regular r:id="rId14"/>
      <p:bold r:id="rId15"/>
      <p:italic r:id="rId16"/>
    </p:embeddedFont>
    <p:embeddedFont>
      <p:font typeface="Open Sans" charset="0"/>
      <p:regular r:id="rId17"/>
      <p:bold r:id="rId18"/>
      <p:italic r:id="rId19"/>
      <p:boldItalic r:id="rId20"/>
    </p:embeddedFont>
    <p:embeddedFont>
      <p:font typeface="Trebuchet MS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10.fntdata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87862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hape 6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Shape 6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2" name="Shape 6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63" name="Shape 6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" name="Shape 6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5" name="Shape 6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66" name="Shape 6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7" name="Shape 6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7" name="Shape 9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ctrTitle"/>
          </p:nvPr>
        </p:nvSpPr>
        <p:spPr>
          <a:xfrm>
            <a:off x="98750" y="744575"/>
            <a:ext cx="89244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Sexually Transmitted Diseases</a:t>
            </a:r>
            <a:endParaRPr sz="4800"/>
          </a:p>
        </p:txBody>
      </p:sp>
      <p:sp>
        <p:nvSpPr>
          <p:cNvPr id="180" name="Shape 180"/>
          <p:cNvSpPr txBox="1">
            <a:spLocks noGrp="1"/>
          </p:cNvSpPr>
          <p:nvPr>
            <p:ph type="subTitle" idx="1"/>
          </p:nvPr>
        </p:nvSpPr>
        <p:spPr>
          <a:xfrm>
            <a:off x="238500" y="3687124"/>
            <a:ext cx="8674800" cy="12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may be treated, some may be cured, but some </a:t>
            </a:r>
            <a:r>
              <a:rPr lang="en" b="1"/>
              <a:t>you</a:t>
            </a:r>
            <a:r>
              <a:rPr lang="en"/>
              <a:t> will </a:t>
            </a:r>
            <a:r>
              <a:rPr lang="en" b="1"/>
              <a:t>contract</a:t>
            </a:r>
            <a:r>
              <a:rPr lang="en"/>
              <a:t> for </a:t>
            </a:r>
            <a:r>
              <a:rPr lang="en" b="1"/>
              <a:t>life</a:t>
            </a:r>
            <a:r>
              <a:rPr lang="en"/>
              <a:t>…..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89850" y="83450"/>
            <a:ext cx="8964300" cy="481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rgbClr val="000000"/>
                </a:solidFill>
              </a:rPr>
              <a:t>1 in 4 high school students will acquire an STD before they graduate</a:t>
            </a:r>
            <a:endParaRPr sz="230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30% will know and have symptoms  (3 out </a:t>
            </a:r>
            <a:r>
              <a:rPr lang="en" sz="2800">
                <a:latin typeface="Trebuchet MS"/>
                <a:ea typeface="Trebuchet MS"/>
                <a:cs typeface="Trebuchet MS"/>
                <a:sym typeface="Trebuchet MS"/>
              </a:rPr>
              <a:t>of every</a:t>
            </a:r>
            <a:r>
              <a:rPr lang="en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10)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Roughly </a:t>
            </a:r>
            <a:r>
              <a:rPr lang="en" sz="2800" b="1"/>
              <a:t>24,000</a:t>
            </a:r>
            <a:r>
              <a:rPr lang="en" sz="2800"/>
              <a:t> women become infertile each year  in the US due to an untreated STD.</a:t>
            </a:r>
            <a:endParaRPr sz="2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/>
              <a:t>More than 50% of the STD infections are in people under the age of 24.</a:t>
            </a:r>
            <a:endParaRPr sz="28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 i="1"/>
              <a:t>April is STD awareness month! </a:t>
            </a:r>
            <a:r>
              <a:rPr lang="en" sz="2800" i="1" u="sng">
                <a:solidFill>
                  <a:schemeClr val="hlink"/>
                </a:solidFill>
                <a:hlinkClick r:id="rId3"/>
              </a:rPr>
              <a:t>www.cdc.gov</a:t>
            </a:r>
            <a:r>
              <a:rPr lang="en" sz="2800" i="1"/>
              <a:t> </a:t>
            </a:r>
            <a:endParaRPr sz="28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5650" y="103400"/>
            <a:ext cx="9108300" cy="15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Pathogens…..</a:t>
            </a:r>
            <a:r>
              <a:rPr lang="en" sz="1900">
                <a:solidFill>
                  <a:srgbClr val="B13F9A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en" sz="2600">
                <a:latin typeface="Trebuchet MS"/>
                <a:ea typeface="Trebuchet MS"/>
                <a:cs typeface="Trebuchet MS"/>
                <a:sym typeface="Trebuchet MS"/>
              </a:rPr>
              <a:t>Transmitted through semen, blood, vaginal secretions and even </a:t>
            </a:r>
            <a:r>
              <a:rPr lang="en" sz="2600" b="1">
                <a:latin typeface="Trebuchet MS"/>
                <a:ea typeface="Trebuchet MS"/>
                <a:cs typeface="Trebuchet MS"/>
                <a:sym typeface="Trebuchet MS"/>
              </a:rPr>
              <a:t>saliva</a:t>
            </a:r>
            <a:r>
              <a:rPr lang="en" sz="2600">
                <a:latin typeface="Trebuchet MS"/>
                <a:ea typeface="Trebuchet MS"/>
                <a:cs typeface="Trebuchet MS"/>
                <a:sym typeface="Trebuchet MS"/>
              </a:rPr>
              <a:t> for </a:t>
            </a:r>
            <a:r>
              <a:rPr lang="en" sz="2600" u="sng">
                <a:latin typeface="Trebuchet MS"/>
                <a:ea typeface="Trebuchet MS"/>
                <a:cs typeface="Trebuchet MS"/>
                <a:sym typeface="Trebuchet MS"/>
              </a:rPr>
              <a:t>bacterial infections</a:t>
            </a:r>
            <a:r>
              <a:rPr lang="en" sz="2600">
                <a:latin typeface="Trebuchet MS"/>
                <a:ea typeface="Trebuchet MS"/>
                <a:cs typeface="Trebuchet MS"/>
                <a:sym typeface="Trebuchet MS"/>
              </a:rPr>
              <a:t>!</a:t>
            </a:r>
            <a:endParaRPr sz="3600"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169325" y="1156575"/>
            <a:ext cx="8449200" cy="301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rgbClr val="B13F9A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en" sz="3000" b="1">
                <a:latin typeface="Trebuchet MS"/>
                <a:ea typeface="Trebuchet MS"/>
                <a:cs typeface="Trebuchet MS"/>
                <a:sym typeface="Trebuchet MS"/>
              </a:rPr>
              <a:t>Bacterial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¡</a:t>
            </a:r>
            <a:r>
              <a:rPr lang="en" sz="2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Gonorrhea</a:t>
            </a:r>
            <a:endParaRPr sz="28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¡</a:t>
            </a:r>
            <a:r>
              <a:rPr lang="en" sz="2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Chlamydia</a:t>
            </a:r>
            <a:endParaRPr sz="28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¡</a:t>
            </a:r>
            <a:r>
              <a:rPr lang="en" sz="2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Syphilis ( 3 stages)</a:t>
            </a:r>
            <a:endParaRPr sz="28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rgbClr val="B13F9A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en" sz="3000" b="1">
                <a:latin typeface="Trebuchet MS"/>
                <a:ea typeface="Trebuchet MS"/>
                <a:cs typeface="Trebuchet MS"/>
                <a:sym typeface="Trebuchet MS"/>
              </a:rPr>
              <a:t>Parasitic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¡</a:t>
            </a:r>
            <a:r>
              <a:rPr lang="en" sz="2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Trichomoniasis (has a recognizable odor)</a:t>
            </a:r>
            <a:endParaRPr sz="28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Pubic Lice</a:t>
            </a:r>
            <a:endParaRPr sz="28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2"/>
          </p:nvPr>
        </p:nvSpPr>
        <p:spPr>
          <a:xfrm>
            <a:off x="4722575" y="1156575"/>
            <a:ext cx="3999900" cy="26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latin typeface="Trebuchet MS"/>
                <a:ea typeface="Trebuchet MS"/>
                <a:cs typeface="Trebuchet MS"/>
                <a:sym typeface="Trebuchet MS"/>
              </a:rPr>
              <a:t>Viral</a:t>
            </a:r>
            <a:endParaRPr sz="30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¡</a:t>
            </a:r>
            <a:r>
              <a:rPr lang="en" sz="30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HPV (genital warts)</a:t>
            </a:r>
            <a:endParaRPr sz="30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¡</a:t>
            </a:r>
            <a:r>
              <a:rPr lang="en" sz="30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Herpes</a:t>
            </a:r>
            <a:endParaRPr sz="30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¡</a:t>
            </a:r>
            <a:r>
              <a:rPr lang="en" sz="30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HIV</a:t>
            </a:r>
            <a:endParaRPr sz="30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11700" y="1655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Treatable/Curable</a:t>
            </a: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11525" y="663325"/>
            <a:ext cx="8520600" cy="432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Treatable ONLY, you </a:t>
            </a:r>
            <a:r>
              <a:rPr lang="en" sz="2300" b="1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contract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" sz="2300" u="sng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you have it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for </a:t>
            </a:r>
            <a:r>
              <a:rPr lang="en" sz="2300" b="1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life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23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¢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HIV</a:t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¢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HPV (genital warts) (Gardasil vaccine available, 3 shots, male/female)</a:t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-355600">
              <a:spcBef>
                <a:spcPts val="400"/>
              </a:spcBef>
              <a:spcAft>
                <a:spcPts val="0"/>
              </a:spcAft>
              <a:buSzPts val="2000"/>
              <a:buFont typeface="Trebuchet MS"/>
              <a:buChar char="●"/>
            </a:pP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Vaccinate before age of 26, protects against 4 cancer strands</a:t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¢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Herpes</a:t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¢</a:t>
            </a:r>
            <a:endParaRPr sz="1200">
              <a:solidFill>
                <a:srgbClr val="F9B63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¡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Curable, with </a:t>
            </a:r>
            <a:r>
              <a:rPr lang="en" sz="2300" i="1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minimum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to </a:t>
            </a:r>
            <a:r>
              <a:rPr lang="en" sz="2300" i="1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no</a:t>
            </a:r>
            <a:r>
              <a:rPr lang="en" sz="230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reproductive damage.</a:t>
            </a:r>
            <a:endParaRPr sz="230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¢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Gonorrhea</a:t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¢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Chlamydia                         Syphilis (in 1st or 2nd stage)</a:t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¢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Trichomoniasis</a:t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9B639"/>
                </a:solidFill>
                <a:latin typeface="Arial"/>
                <a:ea typeface="Arial"/>
                <a:cs typeface="Arial"/>
                <a:sym typeface="Arial"/>
              </a:rPr>
              <a:t>¢</a:t>
            </a:r>
            <a:r>
              <a:rPr lang="en" sz="2000">
                <a:latin typeface="Trebuchet MS"/>
                <a:ea typeface="Trebuchet MS"/>
                <a:cs typeface="Trebuchet MS"/>
                <a:sym typeface="Trebuchet MS"/>
              </a:rPr>
              <a:t>Pubic Lice</a:t>
            </a: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11700" y="1156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Prevention</a:t>
            </a:r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88775" y="662425"/>
            <a:ext cx="8994300" cy="4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B13F9A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en" b="1" u="sng">
                <a:latin typeface="Trebuchet MS"/>
                <a:ea typeface="Trebuchet MS"/>
                <a:cs typeface="Trebuchet MS"/>
                <a:sym typeface="Trebuchet MS"/>
              </a:rPr>
              <a:t>Abstinence 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is the only behavior to guarantee not contracting any sexually transmitted disease.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B13F9A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en" b="1">
                <a:latin typeface="Trebuchet MS"/>
                <a:ea typeface="Trebuchet MS"/>
                <a:cs typeface="Trebuchet MS"/>
                <a:sym typeface="Trebuchet MS"/>
              </a:rPr>
              <a:t>Latex condoms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greatly increase protection but are </a:t>
            </a:r>
            <a:r>
              <a:rPr lang="en" b="1">
                <a:latin typeface="Trebuchet MS"/>
                <a:ea typeface="Trebuchet MS"/>
                <a:cs typeface="Trebuchet MS"/>
                <a:sym typeface="Trebuchet MS"/>
              </a:rPr>
              <a:t>not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100% guaranteed.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B13F9A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Being </a:t>
            </a:r>
            <a:r>
              <a:rPr lang="en" i="1">
                <a:latin typeface="Trebuchet MS"/>
                <a:ea typeface="Trebuchet MS"/>
                <a:cs typeface="Trebuchet MS"/>
                <a:sym typeface="Trebuchet MS"/>
              </a:rPr>
              <a:t>vaginally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" i="1">
                <a:latin typeface="Trebuchet MS"/>
                <a:ea typeface="Trebuchet MS"/>
                <a:cs typeface="Trebuchet MS"/>
                <a:sym typeface="Trebuchet MS"/>
              </a:rPr>
              <a:t>orally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, and/or </a:t>
            </a:r>
            <a:r>
              <a:rPr lang="en" i="1">
                <a:latin typeface="Trebuchet MS"/>
                <a:ea typeface="Trebuchet MS"/>
                <a:cs typeface="Trebuchet MS"/>
                <a:sym typeface="Trebuchet MS"/>
              </a:rPr>
              <a:t>anally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sexually active puts you at risk for all of these diseases!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B13F9A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en" b="1">
                <a:latin typeface="Trebuchet MS"/>
                <a:ea typeface="Trebuchet MS"/>
                <a:cs typeface="Trebuchet MS"/>
                <a:sym typeface="Trebuchet MS"/>
              </a:rPr>
              <a:t>Multiple sex partners GREATLY increases chances of contracting and spreading an STD.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B13F9A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Not all can easily be identified and many people infected do not even know and they go on infecting others!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B13F9A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Knowing your status is important and getting tested can be vital to your health!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B13F9A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Remember, if you choose to be sexually active, you’re at risk for any/all of these infections.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311700" y="62375"/>
            <a:ext cx="8520600" cy="6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</a:t>
            </a:r>
            <a:r>
              <a:rPr lang="en" u="sng"/>
              <a:t>Do Now</a:t>
            </a:r>
            <a:r>
              <a:rPr lang="en"/>
              <a:t>”                  Disease Unit</a:t>
            </a:r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0" y="695175"/>
            <a:ext cx="9050400" cy="43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AutoNum type="arabicPeriod"/>
            </a:pPr>
            <a:r>
              <a:rPr lang="en" sz="2400"/>
              <a:t>Which STD is considered an infestation and is on the outside of your body?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AutoNum type="arabicPeriod"/>
            </a:pPr>
            <a:r>
              <a:rPr lang="en" sz="2400"/>
              <a:t>Varicella is the actual name for what?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AutoNum type="arabicPeriod"/>
            </a:pPr>
            <a:r>
              <a:rPr lang="en" sz="2400"/>
              <a:t>Which STD has recognizable odor?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AutoNum type="arabicPeriod"/>
            </a:pPr>
            <a:r>
              <a:rPr lang="en" sz="2400"/>
              <a:t>STI stands for what?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AutoNum type="arabicPeriod"/>
            </a:pPr>
            <a:r>
              <a:rPr lang="en" sz="2400"/>
              <a:t>How would you define Abstinence?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AutoNum type="arabicPeriod"/>
            </a:pPr>
            <a:r>
              <a:rPr lang="en" sz="2400"/>
              <a:t> Where does fertilization take place?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AutoNum type="arabicPeriod"/>
            </a:pPr>
            <a:r>
              <a:rPr lang="en" sz="2400"/>
              <a:t>Which STD is the Gardasil vaccine developed for?</a:t>
            </a:r>
            <a:endParaRPr sz="240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AutoNum type="arabicPeriod"/>
            </a:pPr>
            <a:r>
              <a:rPr lang="en" sz="2400"/>
              <a:t>What do the seminal vesicles do in the male reproductive system?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11700" y="25625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High Risk Behaviors </a:t>
            </a:r>
            <a:endParaRPr sz="4800"/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59000" y="1061875"/>
            <a:ext cx="8931600" cy="38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b="1"/>
              <a:t>10,000 </a:t>
            </a:r>
            <a:r>
              <a:rPr lang="en" sz="3000"/>
              <a:t>Teens infected </a:t>
            </a:r>
            <a:r>
              <a:rPr lang="en" sz="3000" u="sng"/>
              <a:t>everyday</a:t>
            </a:r>
            <a:r>
              <a:rPr lang="en" sz="3000"/>
              <a:t>!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Being sexually active with more than 1 person</a:t>
            </a:r>
            <a:endParaRPr sz="3000"/>
          </a:p>
          <a:p>
            <a: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vaginally, orally, or anally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Engaging in unprotected sex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Selecting high-risk partners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Consuming alcohol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 Using drugs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311700" y="29165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Consequences!</a:t>
            </a:r>
            <a:endParaRPr sz="4800"/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655300" cy="36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They are very painful and disgusting!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Some STDs are not curable!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Some can cause cancer!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Some complicate fertility!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Some can pass from birth mother to newborn!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Can cause irreversible damage to your body!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On-screen Show (16:9)</PresentationFormat>
  <Paragraphs>67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PT Sans Narrow</vt:lpstr>
      <vt:lpstr>Old Standard TT</vt:lpstr>
      <vt:lpstr>Open Sans</vt:lpstr>
      <vt:lpstr>Trebuchet MS</vt:lpstr>
      <vt:lpstr>Paperback</vt:lpstr>
      <vt:lpstr>Tropic</vt:lpstr>
      <vt:lpstr>Sexually Transmitted Diseases</vt:lpstr>
      <vt:lpstr>PowerPoint Presentation</vt:lpstr>
      <vt:lpstr>Pathogens…..Transmitted through semen, blood, vaginal secretions and even saliva for bacterial infections! </vt:lpstr>
      <vt:lpstr>Treatable/Curable</vt:lpstr>
      <vt:lpstr>Prevention</vt:lpstr>
      <vt:lpstr>“Do Now”                  Disease Unit</vt:lpstr>
      <vt:lpstr>High Risk Behaviors </vt:lpstr>
      <vt:lpstr>Consequences!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Sexually Transmitted Diseases</dc:title>
  <dc:creator>gregory axelson</dc:creator>
  <cp:lastModifiedBy>wcsd</cp:lastModifiedBy>
  <cp:revision>1</cp:revision>
  <dcterms:modified xsi:type="dcterms:W3CDTF">2018-04-03T15:27:47Z</dcterms:modified>
</cp:coreProperties>
</file>