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xml" ContentType="application/vnd.openxmlformats-officedocument.themeOverride+xml"/>
  <Override PartName="/ppt/notesSlides/notesSlide49.xml" ContentType="application/vnd.openxmlformats-officedocument.presentationml.notesSlide+xml"/>
  <Override PartName="/ppt/theme/themeOverride2.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3.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9"/>
  </p:notesMasterIdLst>
  <p:handoutMasterIdLst>
    <p:handoutMasterId r:id="rId100"/>
  </p:handoutMasterIdLst>
  <p:sldIdLst>
    <p:sldId id="688" r:id="rId2"/>
    <p:sldId id="692" r:id="rId3"/>
    <p:sldId id="603" r:id="rId4"/>
    <p:sldId id="605" r:id="rId5"/>
    <p:sldId id="691" r:id="rId6"/>
    <p:sldId id="607" r:id="rId7"/>
    <p:sldId id="756" r:id="rId8"/>
    <p:sldId id="606" r:id="rId9"/>
    <p:sldId id="581" r:id="rId10"/>
    <p:sldId id="754" r:id="rId11"/>
    <p:sldId id="591" r:id="rId12"/>
    <p:sldId id="626" r:id="rId13"/>
    <p:sldId id="625" r:id="rId14"/>
    <p:sldId id="624" r:id="rId15"/>
    <p:sldId id="623" r:id="rId16"/>
    <p:sldId id="622" r:id="rId17"/>
    <p:sldId id="621" r:id="rId18"/>
    <p:sldId id="620" r:id="rId19"/>
    <p:sldId id="682" r:id="rId20"/>
    <p:sldId id="619" r:id="rId21"/>
    <p:sldId id="618" r:id="rId22"/>
    <p:sldId id="693" r:id="rId23"/>
    <p:sldId id="694" r:id="rId24"/>
    <p:sldId id="527" r:id="rId25"/>
    <p:sldId id="731" r:id="rId26"/>
    <p:sldId id="737" r:id="rId27"/>
    <p:sldId id="732" r:id="rId28"/>
    <p:sldId id="735" r:id="rId29"/>
    <p:sldId id="733" r:id="rId30"/>
    <p:sldId id="734" r:id="rId31"/>
    <p:sldId id="738" r:id="rId32"/>
    <p:sldId id="739" r:id="rId33"/>
    <p:sldId id="743" r:id="rId34"/>
    <p:sldId id="744" r:id="rId35"/>
    <p:sldId id="757" r:id="rId36"/>
    <p:sldId id="755" r:id="rId37"/>
    <p:sldId id="745" r:id="rId38"/>
    <p:sldId id="746" r:id="rId39"/>
    <p:sldId id="533" r:id="rId40"/>
    <p:sldId id="534" r:id="rId41"/>
    <p:sldId id="535" r:id="rId42"/>
    <p:sldId id="696" r:id="rId43"/>
    <p:sldId id="695" r:id="rId44"/>
    <p:sldId id="530" r:id="rId45"/>
    <p:sldId id="549" r:id="rId46"/>
    <p:sldId id="532" r:id="rId47"/>
    <p:sldId id="550" r:id="rId48"/>
    <p:sldId id="551" r:id="rId49"/>
    <p:sldId id="536" r:id="rId50"/>
    <p:sldId id="758" r:id="rId51"/>
    <p:sldId id="761" r:id="rId52"/>
    <p:sldId id="762" r:id="rId53"/>
    <p:sldId id="537" r:id="rId54"/>
    <p:sldId id="697" r:id="rId55"/>
    <p:sldId id="572" r:id="rId56"/>
    <p:sldId id="563" r:id="rId57"/>
    <p:sldId id="698" r:id="rId58"/>
    <p:sldId id="699" r:id="rId59"/>
    <p:sldId id="700" r:id="rId60"/>
    <p:sldId id="701" r:id="rId61"/>
    <p:sldId id="702" r:id="rId62"/>
    <p:sldId id="703" r:id="rId63"/>
    <p:sldId id="540" r:id="rId64"/>
    <p:sldId id="541" r:id="rId65"/>
    <p:sldId id="545" r:id="rId66"/>
    <p:sldId id="552" r:id="rId67"/>
    <p:sldId id="704" r:id="rId68"/>
    <p:sldId id="683" r:id="rId69"/>
    <p:sldId id="706" r:id="rId70"/>
    <p:sldId id="705" r:id="rId71"/>
    <p:sldId id="707" r:id="rId72"/>
    <p:sldId id="708" r:id="rId73"/>
    <p:sldId id="709" r:id="rId74"/>
    <p:sldId id="710" r:id="rId75"/>
    <p:sldId id="711" r:id="rId76"/>
    <p:sldId id="712" r:id="rId77"/>
    <p:sldId id="713" r:id="rId78"/>
    <p:sldId id="714" r:id="rId79"/>
    <p:sldId id="547" r:id="rId80"/>
    <p:sldId id="715" r:id="rId81"/>
    <p:sldId id="652" r:id="rId82"/>
    <p:sldId id="716" r:id="rId83"/>
    <p:sldId id="717" r:id="rId84"/>
    <p:sldId id="650" r:id="rId85"/>
    <p:sldId id="685" r:id="rId86"/>
    <p:sldId id="548" r:id="rId87"/>
    <p:sldId id="719" r:id="rId88"/>
    <p:sldId id="720" r:id="rId89"/>
    <p:sldId id="721" r:id="rId90"/>
    <p:sldId id="722" r:id="rId91"/>
    <p:sldId id="723" r:id="rId92"/>
    <p:sldId id="724" r:id="rId93"/>
    <p:sldId id="725" r:id="rId94"/>
    <p:sldId id="726" r:id="rId95"/>
    <p:sldId id="727" r:id="rId96"/>
    <p:sldId id="728" r:id="rId97"/>
    <p:sldId id="729" r:id="rId98"/>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guide id="3" orient="horz" pos="2927">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00007F"/>
    <a:srgbClr val="CC0000"/>
    <a:srgbClr val="008000"/>
    <a:srgbClr val="0000CC"/>
    <a:srgbClr val="800000"/>
    <a:srgbClr val="E20000"/>
    <a:srgbClr val="FF0000"/>
    <a:srgbClr val="006600"/>
    <a:srgbClr val="FCF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94671" autoAdjust="0"/>
  </p:normalViewPr>
  <p:slideViewPr>
    <p:cSldViewPr>
      <p:cViewPr varScale="1">
        <p:scale>
          <a:sx n="107" d="100"/>
          <a:sy n="107" d="100"/>
        </p:scale>
        <p:origin x="11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Lst>
  </p:outlineViewPr>
  <p:notesTextViewPr>
    <p:cViewPr>
      <p:scale>
        <a:sx n="100" d="100"/>
        <a:sy n="100" d="100"/>
      </p:scale>
      <p:origin x="0" y="0"/>
    </p:cViewPr>
  </p:notesTextViewPr>
  <p:sorterViewPr>
    <p:cViewPr>
      <p:scale>
        <a:sx n="100" d="100"/>
        <a:sy n="100" d="100"/>
      </p:scale>
      <p:origin x="0" y="5208"/>
    </p:cViewPr>
  </p:sorterViewPr>
  <p:notesViewPr>
    <p:cSldViewPr>
      <p:cViewPr>
        <p:scale>
          <a:sx n="75" d="100"/>
          <a:sy n="75" d="100"/>
        </p:scale>
        <p:origin x="-2046" y="-156"/>
      </p:cViewPr>
      <p:guideLst>
        <p:guide orient="horz" pos="2925"/>
        <p:guide pos="2206"/>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6" Type="http://schemas.openxmlformats.org/officeDocument/2006/relationships/slide" Target="slides/slide31.xml"/><Relationship Id="rId21" Type="http://schemas.openxmlformats.org/officeDocument/2006/relationships/slide" Target="slides/slide24.xml"/><Relationship Id="rId42" Type="http://schemas.openxmlformats.org/officeDocument/2006/relationships/slide" Target="slides/slide50.xml"/><Relationship Id="rId47" Type="http://schemas.openxmlformats.org/officeDocument/2006/relationships/slide" Target="slides/slide55.xml"/><Relationship Id="rId63" Type="http://schemas.openxmlformats.org/officeDocument/2006/relationships/slide" Target="slides/slide71.xml"/><Relationship Id="rId68" Type="http://schemas.openxmlformats.org/officeDocument/2006/relationships/slide" Target="slides/slide76.xml"/><Relationship Id="rId16" Type="http://schemas.openxmlformats.org/officeDocument/2006/relationships/slide" Target="slides/slide19.xml"/><Relationship Id="rId11" Type="http://schemas.openxmlformats.org/officeDocument/2006/relationships/slide" Target="slides/slide14.xml"/><Relationship Id="rId32" Type="http://schemas.openxmlformats.org/officeDocument/2006/relationships/slide" Target="slides/slide39.xml"/><Relationship Id="rId37" Type="http://schemas.openxmlformats.org/officeDocument/2006/relationships/slide" Target="slides/slide45.xml"/><Relationship Id="rId53" Type="http://schemas.openxmlformats.org/officeDocument/2006/relationships/slide" Target="slides/slide61.xml"/><Relationship Id="rId58" Type="http://schemas.openxmlformats.org/officeDocument/2006/relationships/slide" Target="slides/slide66.xml"/><Relationship Id="rId74" Type="http://schemas.openxmlformats.org/officeDocument/2006/relationships/slide" Target="slides/slide82.xml"/><Relationship Id="rId79" Type="http://schemas.openxmlformats.org/officeDocument/2006/relationships/slide" Target="slides/slide87.xml"/><Relationship Id="rId5" Type="http://schemas.openxmlformats.org/officeDocument/2006/relationships/slide" Target="slides/slide7.xml"/><Relationship Id="rId61" Type="http://schemas.openxmlformats.org/officeDocument/2006/relationships/slide" Target="slides/slide69.xml"/><Relationship Id="rId19" Type="http://schemas.openxmlformats.org/officeDocument/2006/relationships/slide" Target="slides/slide2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2.xml"/><Relationship Id="rId43" Type="http://schemas.openxmlformats.org/officeDocument/2006/relationships/slide" Target="slides/slide51.xml"/><Relationship Id="rId48" Type="http://schemas.openxmlformats.org/officeDocument/2006/relationships/slide" Target="slides/slide56.xml"/><Relationship Id="rId56" Type="http://schemas.openxmlformats.org/officeDocument/2006/relationships/slide" Target="slides/slide64.xml"/><Relationship Id="rId64" Type="http://schemas.openxmlformats.org/officeDocument/2006/relationships/slide" Target="slides/slide72.xml"/><Relationship Id="rId69" Type="http://schemas.openxmlformats.org/officeDocument/2006/relationships/slide" Target="slides/slide77.xml"/><Relationship Id="rId77" Type="http://schemas.openxmlformats.org/officeDocument/2006/relationships/slide" Target="slides/slide85.xml"/><Relationship Id="rId8" Type="http://schemas.openxmlformats.org/officeDocument/2006/relationships/slide" Target="slides/slide11.xml"/><Relationship Id="rId51" Type="http://schemas.openxmlformats.org/officeDocument/2006/relationships/slide" Target="slides/slide59.xml"/><Relationship Id="rId72" Type="http://schemas.openxmlformats.org/officeDocument/2006/relationships/slide" Target="slides/slide80.xml"/><Relationship Id="rId80" Type="http://schemas.openxmlformats.org/officeDocument/2006/relationships/slide" Target="slides/slide88.xml"/><Relationship Id="rId3" Type="http://schemas.openxmlformats.org/officeDocument/2006/relationships/slide" Target="slides/slide4.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30.xml"/><Relationship Id="rId33" Type="http://schemas.openxmlformats.org/officeDocument/2006/relationships/slide" Target="slides/slide40.xml"/><Relationship Id="rId38" Type="http://schemas.openxmlformats.org/officeDocument/2006/relationships/slide" Target="slides/slide46.xml"/><Relationship Id="rId46" Type="http://schemas.openxmlformats.org/officeDocument/2006/relationships/slide" Target="slides/slide54.xml"/><Relationship Id="rId59" Type="http://schemas.openxmlformats.org/officeDocument/2006/relationships/slide" Target="slides/slide67.xml"/><Relationship Id="rId67" Type="http://schemas.openxmlformats.org/officeDocument/2006/relationships/slide" Target="slides/slide75.xml"/><Relationship Id="rId20" Type="http://schemas.openxmlformats.org/officeDocument/2006/relationships/slide" Target="slides/slide23.xml"/><Relationship Id="rId41" Type="http://schemas.openxmlformats.org/officeDocument/2006/relationships/slide" Target="slides/slide49.xml"/><Relationship Id="rId54" Type="http://schemas.openxmlformats.org/officeDocument/2006/relationships/slide" Target="slides/slide62.xml"/><Relationship Id="rId62" Type="http://schemas.openxmlformats.org/officeDocument/2006/relationships/slide" Target="slides/slide70.xml"/><Relationship Id="rId70" Type="http://schemas.openxmlformats.org/officeDocument/2006/relationships/slide" Target="slides/slide78.xml"/><Relationship Id="rId75" Type="http://schemas.openxmlformats.org/officeDocument/2006/relationships/slide" Target="slides/slide83.xml"/><Relationship Id="rId1" Type="http://schemas.openxmlformats.org/officeDocument/2006/relationships/slide" Target="slides/slide2.xml"/><Relationship Id="rId6"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7.xml"/><Relationship Id="rId28" Type="http://schemas.openxmlformats.org/officeDocument/2006/relationships/slide" Target="slides/slide33.xml"/><Relationship Id="rId36" Type="http://schemas.openxmlformats.org/officeDocument/2006/relationships/slide" Target="slides/slide43.xml"/><Relationship Id="rId49" Type="http://schemas.openxmlformats.org/officeDocument/2006/relationships/slide" Target="slides/slide57.xml"/><Relationship Id="rId57" Type="http://schemas.openxmlformats.org/officeDocument/2006/relationships/slide" Target="slides/slide65.xml"/><Relationship Id="rId10" Type="http://schemas.openxmlformats.org/officeDocument/2006/relationships/slide" Target="slides/slide13.xml"/><Relationship Id="rId31" Type="http://schemas.openxmlformats.org/officeDocument/2006/relationships/slide" Target="slides/slide38.xml"/><Relationship Id="rId44" Type="http://schemas.openxmlformats.org/officeDocument/2006/relationships/slide" Target="slides/slide52.xml"/><Relationship Id="rId52" Type="http://schemas.openxmlformats.org/officeDocument/2006/relationships/slide" Target="slides/slide60.xml"/><Relationship Id="rId60" Type="http://schemas.openxmlformats.org/officeDocument/2006/relationships/slide" Target="slides/slide68.xml"/><Relationship Id="rId65" Type="http://schemas.openxmlformats.org/officeDocument/2006/relationships/slide" Target="slides/slide73.xml"/><Relationship Id="rId73" Type="http://schemas.openxmlformats.org/officeDocument/2006/relationships/slide" Target="slides/slide81.xml"/><Relationship Id="rId78" Type="http://schemas.openxmlformats.org/officeDocument/2006/relationships/slide" Target="slides/slide86.xml"/><Relationship Id="rId81" Type="http://schemas.openxmlformats.org/officeDocument/2006/relationships/slide" Target="slides/slide89.xml"/><Relationship Id="rId4" Type="http://schemas.openxmlformats.org/officeDocument/2006/relationships/slide" Target="slides/slide5.xml"/><Relationship Id="rId9" Type="http://schemas.openxmlformats.org/officeDocument/2006/relationships/slide" Target="slides/slide12.xml"/><Relationship Id="rId13" Type="http://schemas.openxmlformats.org/officeDocument/2006/relationships/slide" Target="slides/slide16.xml"/><Relationship Id="rId18" Type="http://schemas.openxmlformats.org/officeDocument/2006/relationships/slide" Target="slides/slide21.xml"/><Relationship Id="rId39" Type="http://schemas.openxmlformats.org/officeDocument/2006/relationships/slide" Target="slides/slide47.xml"/><Relationship Id="rId34" Type="http://schemas.openxmlformats.org/officeDocument/2006/relationships/slide" Target="slides/slide41.xml"/><Relationship Id="rId50" Type="http://schemas.openxmlformats.org/officeDocument/2006/relationships/slide" Target="slides/slide58.xml"/><Relationship Id="rId55" Type="http://schemas.openxmlformats.org/officeDocument/2006/relationships/slide" Target="slides/slide63.xml"/><Relationship Id="rId76" Type="http://schemas.openxmlformats.org/officeDocument/2006/relationships/slide" Target="slides/slide84.xml"/><Relationship Id="rId7" Type="http://schemas.openxmlformats.org/officeDocument/2006/relationships/slide" Target="slides/slide10.xml"/><Relationship Id="rId71" Type="http://schemas.openxmlformats.org/officeDocument/2006/relationships/slide" Target="slides/slide79.xml"/><Relationship Id="rId2" Type="http://schemas.openxmlformats.org/officeDocument/2006/relationships/slide" Target="slides/slide3.xml"/><Relationship Id="rId29" Type="http://schemas.openxmlformats.org/officeDocument/2006/relationships/slide" Target="slides/slide34.xml"/><Relationship Id="rId24" Type="http://schemas.openxmlformats.org/officeDocument/2006/relationships/slide" Target="slides/slide29.xml"/><Relationship Id="rId40" Type="http://schemas.openxmlformats.org/officeDocument/2006/relationships/slide" Target="slides/slide48.xml"/><Relationship Id="rId45" Type="http://schemas.openxmlformats.org/officeDocument/2006/relationships/slide" Target="slides/slide53.xml"/><Relationship Id="rId66" Type="http://schemas.openxmlformats.org/officeDocument/2006/relationships/slide" Target="slides/slide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12.jpe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2.jpeg"/><Relationship Id="rId1" Type="http://schemas.openxmlformats.org/officeDocument/2006/relationships/image" Target="../media/image30.emf"/><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013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9291" y="4416267"/>
            <a:ext cx="6309677" cy="418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5" tIns="45162" rIns="91935" bIns="45162" numCol="1" anchor="t" anchorCtr="0" compatLnSpc="1">
            <a:prstTxWarp prst="textNoShape">
              <a:avLst/>
            </a:prstTxWarp>
          </a:bodyPr>
          <a:lstStyle/>
          <a:p>
            <a:pPr lvl="0"/>
            <a:r>
              <a:rPr lang="en-US" altLang="en-US"/>
              <a:t>Click to edit Master notes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3"/>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984972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6323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03553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0355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6661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0976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9875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3232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2443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8338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34678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6795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300"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97483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77815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24414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1980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61849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1190625" y="703263"/>
            <a:ext cx="4629150" cy="3473450"/>
          </a:xfrm>
          <a:ln/>
        </p:spPr>
      </p:sp>
      <p:sp>
        <p:nvSpPr>
          <p:cNvPr id="515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9488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90625" y="703263"/>
            <a:ext cx="4629150" cy="347345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7489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90625" y="703263"/>
            <a:ext cx="4629150" cy="3473450"/>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0712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90625" y="703263"/>
            <a:ext cx="4629150" cy="347345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17157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90625" y="703263"/>
            <a:ext cx="4629150" cy="347345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54693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6642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39540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39964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16947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24238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24414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5689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noTextEdit="1"/>
          </p:cNvSpPr>
          <p:nvPr>
            <p:ph type="sldImg"/>
          </p:nvPr>
        </p:nvSpPr>
        <p:spPr>
          <a:xfrm>
            <a:off x="1190625" y="703263"/>
            <a:ext cx="4629150" cy="3473450"/>
          </a:xfrm>
          <a:ln/>
        </p:spPr>
      </p:sp>
      <p:sp>
        <p:nvSpPr>
          <p:cNvPr id="525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47940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1190625" y="703263"/>
            <a:ext cx="4629150" cy="3473450"/>
          </a:xfrm>
          <a:ln/>
        </p:spPr>
      </p:sp>
      <p:sp>
        <p:nvSpPr>
          <p:cNvPr id="5273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33757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1190625" y="703263"/>
            <a:ext cx="4629150" cy="3473450"/>
          </a:xfrm>
          <a:ln/>
        </p:spPr>
      </p:sp>
      <p:sp>
        <p:nvSpPr>
          <p:cNvPr id="5294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47970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62675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9809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89080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4832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17296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xfrm>
            <a:off x="1190625" y="703263"/>
            <a:ext cx="4629150" cy="3473450"/>
          </a:xfrm>
          <a:ln/>
        </p:spPr>
      </p:sp>
      <p:sp>
        <p:nvSpPr>
          <p:cNvPr id="523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6043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86024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75825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1190625" y="703263"/>
            <a:ext cx="4629150" cy="3473450"/>
          </a:xfrm>
          <a:ln/>
        </p:spPr>
      </p:sp>
      <p:sp>
        <p:nvSpPr>
          <p:cNvPr id="5314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98903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90625" y="703263"/>
            <a:ext cx="4629150" cy="3473450"/>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9771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xfrm>
            <a:off x="1190625" y="703263"/>
            <a:ext cx="4629150" cy="3473450"/>
          </a:xfrm>
          <a:ln/>
        </p:spPr>
      </p:sp>
      <p:sp>
        <p:nvSpPr>
          <p:cNvPr id="533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1656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xfrm>
            <a:off x="1190625" y="703263"/>
            <a:ext cx="4629150" cy="3473450"/>
          </a:xfrm>
          <a:ln/>
        </p:spPr>
      </p:sp>
      <p:sp>
        <p:nvSpPr>
          <p:cNvPr id="533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8364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5834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91153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12200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16660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91600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61182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28225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660927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1190625" y="703263"/>
            <a:ext cx="4629150" cy="3473450"/>
          </a:xfrm>
          <a:ln/>
        </p:spPr>
      </p:sp>
      <p:sp>
        <p:nvSpPr>
          <p:cNvPr id="5314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59785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xfrm>
            <a:off x="1190625" y="703263"/>
            <a:ext cx="4629150" cy="3473450"/>
          </a:xfrm>
          <a:ln/>
        </p:spPr>
      </p:sp>
      <p:sp>
        <p:nvSpPr>
          <p:cNvPr id="537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399872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xfrm>
            <a:off x="1190625" y="703263"/>
            <a:ext cx="4629150" cy="3473450"/>
          </a:xfrm>
          <a:ln/>
        </p:spPr>
      </p:sp>
      <p:sp>
        <p:nvSpPr>
          <p:cNvPr id="539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298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468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spect="1" noChangeArrowheads="1" noTextEdit="1"/>
          </p:cNvSpPr>
          <p:nvPr>
            <p:ph type="sldImg"/>
          </p:nvPr>
        </p:nvSpPr>
        <p:spPr>
          <a:xfrm>
            <a:off x="1184275" y="698500"/>
            <a:ext cx="4643438" cy="3482975"/>
          </a:xfrm>
          <a:ln cap="flat"/>
        </p:spPr>
      </p:sp>
      <p:sp>
        <p:nvSpPr>
          <p:cNvPr id="647171" name="Rectangle 3"/>
          <p:cNvSpPr>
            <a:spLocks noGrp="1" noChangeArrowheads="1"/>
          </p:cNvSpPr>
          <p:nvPr>
            <p:ph type="body" idx="1"/>
          </p:nvPr>
        </p:nvSpPr>
        <p:spPr>
          <a:xfrm>
            <a:off x="934297" y="4416267"/>
            <a:ext cx="5141807" cy="4182745"/>
          </a:xfrm>
          <a:ln/>
        </p:spPr>
        <p:txBody>
          <a:bodyPr lIns="93817" tIns="46909" rIns="93817" bIns="46909"/>
          <a:lstStyle/>
          <a:p>
            <a:endParaRPr lang="en-US" altLang="en-US" dirty="0"/>
          </a:p>
        </p:txBody>
      </p:sp>
    </p:spTree>
    <p:extLst>
      <p:ext uri="{BB962C8B-B14F-4D97-AF65-F5344CB8AC3E}">
        <p14:creationId xmlns:p14="http://schemas.microsoft.com/office/powerpoint/2010/main" val="4187350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617741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947738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621316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5770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8980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77124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106308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625093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612299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9203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911531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05195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884231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119552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xfrm>
            <a:off x="1190625" y="703263"/>
            <a:ext cx="4629150" cy="3473450"/>
          </a:xfrm>
          <a:ln/>
        </p:spPr>
      </p:sp>
      <p:sp>
        <p:nvSpPr>
          <p:cNvPr id="5498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804121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xfrm>
            <a:off x="1190625" y="703263"/>
            <a:ext cx="4629150" cy="3473450"/>
          </a:xfrm>
          <a:ln/>
        </p:spPr>
      </p:sp>
      <p:sp>
        <p:nvSpPr>
          <p:cNvPr id="5498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191416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Rot="1" noChangeAspect="1" noChangeArrowheads="1" noTextEdit="1"/>
          </p:cNvSpPr>
          <p:nvPr>
            <p:ph type="sldImg"/>
          </p:nvPr>
        </p:nvSpPr>
        <p:spPr>
          <a:xfrm>
            <a:off x="1190625" y="703263"/>
            <a:ext cx="4629150" cy="3473450"/>
          </a:xfrm>
          <a:ln/>
        </p:spPr>
      </p:sp>
      <p:sp>
        <p:nvSpPr>
          <p:cNvPr id="7168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59125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Rot="1" noChangeAspect="1" noChangeArrowheads="1" noTextEdit="1"/>
          </p:cNvSpPr>
          <p:nvPr>
            <p:ph type="sldImg"/>
          </p:nvPr>
        </p:nvSpPr>
        <p:spPr>
          <a:xfrm>
            <a:off x="1192213" y="703263"/>
            <a:ext cx="4629150" cy="3473450"/>
          </a:xfrm>
          <a:ln/>
        </p:spPr>
      </p:sp>
      <p:sp>
        <p:nvSpPr>
          <p:cNvPr id="7751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820315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1190625" y="703263"/>
            <a:ext cx="4629150" cy="3473450"/>
          </a:xfrm>
          <a:ln/>
        </p:spPr>
      </p:sp>
      <p:sp>
        <p:nvSpPr>
          <p:cNvPr id="5314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48475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Rot="1" noChangeAspect="1" noChangeArrowheads="1" noTextEdit="1"/>
          </p:cNvSpPr>
          <p:nvPr>
            <p:ph type="sldImg"/>
          </p:nvPr>
        </p:nvSpPr>
        <p:spPr>
          <a:xfrm>
            <a:off x="1190625" y="703263"/>
            <a:ext cx="4629150" cy="3473450"/>
          </a:xfrm>
          <a:ln/>
        </p:spPr>
      </p:sp>
      <p:sp>
        <p:nvSpPr>
          <p:cNvPr id="7127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899153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190625" y="703263"/>
            <a:ext cx="4629150" cy="3473450"/>
          </a:xfrm>
          <a:ln/>
        </p:spPr>
      </p:sp>
      <p:sp>
        <p:nvSpPr>
          <p:cNvPr id="7772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566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39888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xfrm>
            <a:off x="1190625" y="703263"/>
            <a:ext cx="4629150" cy="3473450"/>
          </a:xfrm>
          <a:ln/>
        </p:spPr>
      </p:sp>
      <p:sp>
        <p:nvSpPr>
          <p:cNvPr id="551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960903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75619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Rot="1" noChangeAspect="1" noChangeArrowheads="1" noTextEdit="1"/>
          </p:cNvSpPr>
          <p:nvPr>
            <p:ph type="sldImg"/>
          </p:nvPr>
        </p:nvSpPr>
        <p:spPr>
          <a:xfrm>
            <a:off x="1192213" y="703263"/>
            <a:ext cx="4629150" cy="3473450"/>
          </a:xfrm>
          <a:ln/>
        </p:spPr>
      </p:sp>
      <p:sp>
        <p:nvSpPr>
          <p:cNvPr id="7751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792030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Rot="1" noChangeAspect="1" noChangeArrowheads="1" noTextEdit="1"/>
          </p:cNvSpPr>
          <p:nvPr>
            <p:ph type="sldImg"/>
          </p:nvPr>
        </p:nvSpPr>
        <p:spPr>
          <a:xfrm>
            <a:off x="1192213" y="703263"/>
            <a:ext cx="4629150" cy="3473450"/>
          </a:xfrm>
          <a:ln/>
        </p:spPr>
      </p:sp>
      <p:sp>
        <p:nvSpPr>
          <p:cNvPr id="7751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825531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lIns="91925" tIns="45157" rIns="91925" bIns="45157"/>
          <a:lstStyle/>
          <a:p>
            <a:endParaRPr lang="en-US" altLang="en-US" dirty="0"/>
          </a:p>
        </p:txBody>
      </p:sp>
    </p:spTree>
    <p:extLst>
      <p:ext uri="{BB962C8B-B14F-4D97-AF65-F5344CB8AC3E}">
        <p14:creationId xmlns:p14="http://schemas.microsoft.com/office/powerpoint/2010/main" val="37787529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90625" y="703263"/>
            <a:ext cx="4629150" cy="3473450"/>
          </a:xfrm>
          <a:ln/>
        </p:spPr>
      </p:sp>
      <p:sp>
        <p:nvSpPr>
          <p:cNvPr id="12697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654103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90625" y="703263"/>
            <a:ext cx="4629150" cy="3473450"/>
          </a:xfrm>
          <a:ln/>
        </p:spPr>
      </p:sp>
      <p:sp>
        <p:nvSpPr>
          <p:cNvPr id="12697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421269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90625" y="703263"/>
            <a:ext cx="4629150" cy="3473450"/>
          </a:xfrm>
          <a:ln/>
        </p:spPr>
      </p:sp>
      <p:sp>
        <p:nvSpPr>
          <p:cNvPr id="12697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266566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25" tIns="45157" rIns="91925" bIns="45157"/>
          <a:lstStyle/>
          <a:p>
            <a:endParaRPr lang="en-US" altLang="en-US" dirty="0"/>
          </a:p>
        </p:txBody>
      </p:sp>
    </p:spTree>
    <p:extLst>
      <p:ext uri="{BB962C8B-B14F-4D97-AF65-F5344CB8AC3E}">
        <p14:creationId xmlns:p14="http://schemas.microsoft.com/office/powerpoint/2010/main" val="13014107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25" tIns="45157" rIns="91925" bIns="45157"/>
          <a:lstStyle/>
          <a:p>
            <a:endParaRPr lang="en-US" altLang="en-US" dirty="0"/>
          </a:p>
        </p:txBody>
      </p:sp>
    </p:spTree>
    <p:extLst>
      <p:ext uri="{BB962C8B-B14F-4D97-AF65-F5344CB8AC3E}">
        <p14:creationId xmlns:p14="http://schemas.microsoft.com/office/powerpoint/2010/main" val="332297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xfrm>
            <a:off x="1184275" y="698500"/>
            <a:ext cx="4643438" cy="3482975"/>
          </a:xfrm>
          <a:ln cap="flat"/>
        </p:spPr>
      </p:sp>
      <p:sp>
        <p:nvSpPr>
          <p:cNvPr id="606211" name="Rectangle 3"/>
          <p:cNvSpPr>
            <a:spLocks noGrp="1" noChangeArrowheads="1"/>
          </p:cNvSpPr>
          <p:nvPr>
            <p:ph type="body" idx="1"/>
          </p:nvPr>
        </p:nvSpPr>
        <p:spPr>
          <a:xfrm>
            <a:off x="934297" y="4416267"/>
            <a:ext cx="5141807" cy="4182745"/>
          </a:xfrm>
          <a:ln/>
        </p:spPr>
        <p:txBody>
          <a:bodyPr lIns="93817" tIns="46909" rIns="93817" bIns="46909"/>
          <a:lstStyle/>
          <a:p>
            <a:endParaRPr lang="en-US" altLang="en-US" dirty="0"/>
          </a:p>
        </p:txBody>
      </p:sp>
    </p:spTree>
    <p:extLst>
      <p:ext uri="{BB962C8B-B14F-4D97-AF65-F5344CB8AC3E}">
        <p14:creationId xmlns:p14="http://schemas.microsoft.com/office/powerpoint/2010/main" val="34869164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25" tIns="45157" rIns="91925" bIns="45157"/>
          <a:lstStyle/>
          <a:p>
            <a:endParaRPr lang="en-US" altLang="en-US" dirty="0"/>
          </a:p>
        </p:txBody>
      </p:sp>
    </p:spTree>
    <p:extLst>
      <p:ext uri="{BB962C8B-B14F-4D97-AF65-F5344CB8AC3E}">
        <p14:creationId xmlns:p14="http://schemas.microsoft.com/office/powerpoint/2010/main" val="29899780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84275" y="698500"/>
            <a:ext cx="4641850" cy="3482975"/>
          </a:xfrm>
          <a:ln cap="flat"/>
        </p:spPr>
      </p:sp>
      <p:sp>
        <p:nvSpPr>
          <p:cNvPr id="353283" name="Rectangle 3"/>
          <p:cNvSpPr>
            <a:spLocks noGrp="1" noChangeArrowheads="1"/>
          </p:cNvSpPr>
          <p:nvPr>
            <p:ph type="body" idx="1"/>
          </p:nvPr>
        </p:nvSpPr>
        <p:spPr>
          <a:xfrm>
            <a:off x="934297" y="4416267"/>
            <a:ext cx="5141807" cy="418274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5" rIns="93547" bIns="46775"/>
          <a:lstStyle/>
          <a:p>
            <a:endParaRPr lang="en-US" altLang="en-US" dirty="0"/>
          </a:p>
        </p:txBody>
      </p:sp>
    </p:spTree>
    <p:extLst>
      <p:ext uri="{BB962C8B-B14F-4D97-AF65-F5344CB8AC3E}">
        <p14:creationId xmlns:p14="http://schemas.microsoft.com/office/powerpoint/2010/main" val="308786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2133992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44589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86650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68330932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344828747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241080463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219904546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68472795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01505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246439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23698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94471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474764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41916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193622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506223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0" name="Text Box 16"/>
          <p:cNvSpPr txBox="1">
            <a:spLocks noChangeArrowheads="1"/>
          </p:cNvSpPr>
          <p:nvPr/>
        </p:nvSpPr>
        <p:spPr bwMode="auto">
          <a:xfrm>
            <a:off x="76200" y="6400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charset="0"/>
              </a:rPr>
              <a:t>3-</a:t>
            </a:r>
            <a:fld id="{17BE7CCC-9B04-432A-99D1-4AEF31242964}"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6.wmf"/><Relationship Id="rId3" Type="http://schemas.openxmlformats.org/officeDocument/2006/relationships/oleObject" Target="../embeddings/oleObject2.bin"/><Relationship Id="rId7" Type="http://schemas.openxmlformats.org/officeDocument/2006/relationships/image" Target="../media/image12.jpeg"/><Relationship Id="rId12"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image" Target="../media/image15.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11.wmf"/><Relationship Id="rId9"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1.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6.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5.emf"/></Relationships>
</file>

<file path=ppt/slides/_rels/slide4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37.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jpeg"/><Relationship Id="rId5" Type="http://schemas.openxmlformats.org/officeDocument/2006/relationships/image" Target="../media/image27.e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oleObject" Target="../embeddings/oleObject21.bin"/><Relationship Id="rId3" Type="http://schemas.openxmlformats.org/officeDocument/2006/relationships/notesSlide" Target="../notesSlides/notesSlide40.xml"/><Relationship Id="rId7" Type="http://schemas.openxmlformats.org/officeDocument/2006/relationships/image" Target="../media/image31.emf"/><Relationship Id="rId12"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8.bin"/><Relationship Id="rId11" Type="http://schemas.openxmlformats.org/officeDocument/2006/relationships/oleObject" Target="../embeddings/oleObject20.bin"/><Relationship Id="rId5" Type="http://schemas.openxmlformats.org/officeDocument/2006/relationships/image" Target="../media/image30.emf"/><Relationship Id="rId10" Type="http://schemas.openxmlformats.org/officeDocument/2006/relationships/image" Target="../media/image32.emf"/><Relationship Id="rId4" Type="http://schemas.openxmlformats.org/officeDocument/2006/relationships/oleObject" Target="../embeddings/oleObject17.bin"/><Relationship Id="rId9" Type="http://schemas.openxmlformats.org/officeDocument/2006/relationships/oleObject" Target="../embeddings/oleObject19.bin"/><Relationship Id="rId14" Type="http://schemas.openxmlformats.org/officeDocument/2006/relationships/image" Target="../media/image34.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2.emf"/><Relationship Id="rId2" Type="http://schemas.openxmlformats.org/officeDocument/2006/relationships/vmlDrawing" Target="../drawings/vmlDrawing9.vml"/><Relationship Id="rId1" Type="http://schemas.openxmlformats.org/officeDocument/2006/relationships/themeOverride" Target="../theme/themeOverride2.xml"/><Relationship Id="rId6" Type="http://schemas.openxmlformats.org/officeDocument/2006/relationships/oleObject" Target="../embeddings/oleObject22.bin"/><Relationship Id="rId5" Type="http://schemas.openxmlformats.org/officeDocument/2006/relationships/image" Target="../media/image43.png"/><Relationship Id="rId4"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emf"/><Relationship Id="rId5" Type="http://schemas.openxmlformats.org/officeDocument/2006/relationships/oleObject" Target="../embeddings/oleObject23.bin"/><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emf"/><Relationship Id="rId5" Type="http://schemas.openxmlformats.org/officeDocument/2006/relationships/oleObject" Target="../embeddings/oleObject24.bin"/><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slideLayout" Target="../slideLayouts/slideLayout2.xml"/><Relationship Id="rId7" Type="http://schemas.openxmlformats.org/officeDocument/2006/relationships/oleObject" Target="../embeddings/oleObject26.bin"/><Relationship Id="rId2" Type="http://schemas.openxmlformats.org/officeDocument/2006/relationships/vmlDrawing" Target="../drawings/vmlDrawing12.vml"/><Relationship Id="rId1" Type="http://schemas.openxmlformats.org/officeDocument/2006/relationships/themeOverride" Target="../theme/themeOverride3.xml"/><Relationship Id="rId6" Type="http://schemas.openxmlformats.org/officeDocument/2006/relationships/image" Target="../media/image49.emf"/><Relationship Id="rId5" Type="http://schemas.openxmlformats.org/officeDocument/2006/relationships/oleObject" Target="../embeddings/oleObject25.bin"/><Relationship Id="rId4"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2051"/>
          <p:cNvSpPr>
            <a:spLocks noGrp="1" noChangeArrowheads="1"/>
          </p:cNvSpPr>
          <p:nvPr>
            <p:ph type="body" idx="4294967295"/>
          </p:nvPr>
        </p:nvSpPr>
        <p:spPr>
          <a:xfrm>
            <a:off x="457200" y="2438400"/>
            <a:ext cx="7543800" cy="132408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0" indent="0">
              <a:spcBef>
                <a:spcPct val="5000"/>
              </a:spcBef>
              <a:buFont typeface="Wingdings" pitchFamily="2" charset="2"/>
              <a:buNone/>
            </a:pPr>
            <a:r>
              <a:rPr lang="en-US" altLang="en-US" sz="4000" dirty="0">
                <a:solidFill>
                  <a:schemeClr val="tx1"/>
                </a:solidFill>
                <a:effectLst/>
                <a:latin typeface="Liberation Sans" panose="020B0604020202020204" pitchFamily="34" charset="0"/>
              </a:rPr>
              <a:t>The Accounting Information System</a:t>
            </a:r>
          </a:p>
        </p:txBody>
      </p:sp>
      <p:sp>
        <p:nvSpPr>
          <p:cNvPr id="321540" name="Text Box 2052"/>
          <p:cNvSpPr txBox="1">
            <a:spLocks noChangeArrowheads="1"/>
          </p:cNvSpPr>
          <p:nvPr/>
        </p:nvSpPr>
        <p:spPr bwMode="auto">
          <a:xfrm>
            <a:off x="2071048" y="5791200"/>
            <a:ext cx="49530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US" altLang="en-US" sz="1800" i="0" dirty="0">
                <a:effectLst/>
                <a:latin typeface="Liberation Sans" panose="020B0604020202020204" pitchFamily="34" charset="0"/>
              </a:rPr>
              <a:t>Kimmel </a:t>
            </a:r>
            <a:r>
              <a:rPr lang="en-US" altLang="en-US" sz="1800" i="0" dirty="0">
                <a:effectLst/>
                <a:latin typeface="Arial"/>
                <a:cs typeface="Arial"/>
              </a:rPr>
              <a:t>● Weygandt ● Kieso</a:t>
            </a:r>
            <a:endParaRPr lang="en-US" altLang="en-US" sz="1800" i="0" dirty="0">
              <a:effectLst/>
              <a:latin typeface="Liberation Sans" panose="020B0604020202020204" pitchFamily="34" charset="0"/>
            </a:endParaRPr>
          </a:p>
          <a:p>
            <a:pPr>
              <a:spcBef>
                <a:spcPts val="300"/>
              </a:spcBef>
            </a:pPr>
            <a:r>
              <a:rPr lang="en-US" altLang="en-US" sz="1800" i="0" dirty="0">
                <a:effectLst/>
                <a:latin typeface="Liberation Sans" panose="020B0604020202020204" pitchFamily="34" charset="0"/>
              </a:rPr>
              <a:t>Financial Accounting,  Eighth Edition</a:t>
            </a:r>
          </a:p>
        </p:txBody>
      </p:sp>
      <p:cxnSp>
        <p:nvCxnSpPr>
          <p:cNvPr id="4" name="Straight Connector 3"/>
          <p:cNvCxnSpPr/>
          <p:nvPr/>
        </p:nvCxnSpPr>
        <p:spPr bwMode="auto">
          <a:xfrm>
            <a:off x="587992" y="2354240"/>
            <a:ext cx="7924800" cy="0"/>
          </a:xfrm>
          <a:prstGeom prst="line">
            <a:avLst/>
          </a:prstGeom>
          <a:solidFill>
            <a:schemeClr val="accent1"/>
          </a:solidFill>
          <a:ln w="38100" cap="sq" cmpd="sng" algn="ctr">
            <a:solidFill>
              <a:schemeClr val="tx1"/>
            </a:solidFill>
            <a:prstDash val="solid"/>
            <a:round/>
            <a:headEnd type="none" w="sm" len="sm"/>
            <a:tailEnd type="none" w="sm" len="sm"/>
          </a:ln>
          <a:effectLst/>
        </p:spPr>
      </p:cxnSp>
      <p:pic>
        <p:nvPicPr>
          <p:cNvPr id="1026" name="Picture 2" descr="Wi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578" y="572595"/>
            <a:ext cx="2028444" cy="4264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9600" y="-209474"/>
            <a:ext cx="1316182" cy="3031599"/>
          </a:xfrm>
          <a:prstGeom prst="rect">
            <a:avLst/>
          </a:prstGeom>
          <a:noFill/>
          <a:ln>
            <a:noFill/>
          </a:ln>
        </p:spPr>
        <p:txBody>
          <a:bodyPr wrap="square" lIns="45720" rIns="45720" rtlCol="0" anchor="ctr" anchorCtr="0">
            <a:spAutoFit/>
          </a:bodyPr>
          <a:lstStyle/>
          <a:p>
            <a:pPr algn="ctr"/>
            <a:r>
              <a:rPr lang="en-US" sz="19100" i="0" dirty="0">
                <a:solidFill>
                  <a:srgbClr val="0066CC"/>
                </a:solidFill>
                <a:effectLst/>
                <a:latin typeface="+mn-lt"/>
              </a:rPr>
              <a:t>3</a:t>
            </a:r>
          </a:p>
        </p:txBody>
      </p:sp>
    </p:spTree>
    <p:extLst>
      <p:ext uri="{BB962C8B-B14F-4D97-AF65-F5344CB8AC3E}">
        <p14:creationId xmlns:p14="http://schemas.microsoft.com/office/powerpoint/2010/main" val="80774159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3" name="Text Box 3"/>
          <p:cNvSpPr txBox="1">
            <a:spLocks noChangeArrowheads="1"/>
          </p:cNvSpPr>
          <p:nvPr/>
        </p:nvSpPr>
        <p:spPr bwMode="auto">
          <a:xfrm>
            <a:off x="533400" y="1101725"/>
            <a:ext cx="83058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(1).</a:t>
            </a:r>
            <a:r>
              <a:rPr lang="en-US" altLang="en-US" sz="1900" dirty="0">
                <a:latin typeface="Liberation Sans" panose="020B0604020202020204" pitchFamily="34" charset="0"/>
              </a:rPr>
              <a:t> On October 1, cash of $10,000 is invested in Sierra Corporation by investors in exchange for $10,000 of common stock.</a:t>
            </a:r>
          </a:p>
        </p:txBody>
      </p:sp>
      <p:sp>
        <p:nvSpPr>
          <p:cNvPr id="10"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aphicFrame>
        <p:nvGraphicFramePr>
          <p:cNvPr id="2" name="Table 1"/>
          <p:cNvGraphicFramePr>
            <a:graphicFrameLocks noGrp="1"/>
          </p:cNvGraphicFramePr>
          <p:nvPr>
            <p:extLst>
              <p:ext uri="{D42A27DB-BD31-4B8C-83A1-F6EECF244321}">
                <p14:modId xmlns:p14="http://schemas.microsoft.com/office/powerpoint/2010/main" val="2112260723"/>
              </p:ext>
            </p:extLst>
          </p:nvPr>
        </p:nvGraphicFramePr>
        <p:xfrm>
          <a:off x="457200" y="2700412"/>
          <a:ext cx="8663942" cy="404448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802872">
                  <a:extLst>
                    <a:ext uri="{9D8B030D-6E8A-4147-A177-3AD203B41FA5}">
                      <a16:colId xmlns:a16="http://schemas.microsoft.com/office/drawing/2014/main" val="20008"/>
                    </a:ext>
                  </a:extLst>
                </a:gridCol>
                <a:gridCol w="806335">
                  <a:extLst>
                    <a:ext uri="{9D8B030D-6E8A-4147-A177-3AD203B41FA5}">
                      <a16:colId xmlns:a16="http://schemas.microsoft.com/office/drawing/2014/main" val="20009"/>
                    </a:ext>
                  </a:extLst>
                </a:gridCol>
                <a:gridCol w="806335">
                  <a:extLst>
                    <a:ext uri="{9D8B030D-6E8A-4147-A177-3AD203B41FA5}">
                      <a16:colId xmlns:a16="http://schemas.microsoft.com/office/drawing/2014/main" val="20010"/>
                    </a:ext>
                  </a:extLst>
                </a:gridCol>
              </a:tblGrid>
              <a:tr h="365760">
                <a:tc>
                  <a:txBody>
                    <a:bodyPr/>
                    <a:lstStyle/>
                    <a:p>
                      <a:endParaRPr lang="en-US" sz="1800" dirty="0"/>
                    </a:p>
                  </a:txBody>
                  <a:tcPr marL="93366" marR="93366" marT="46680" marB="46680"/>
                </a:tc>
                <a:tc>
                  <a:txBody>
                    <a:bodyPr/>
                    <a:lstStyle/>
                    <a:p>
                      <a:endParaRPr lang="en-US" sz="1800"/>
                    </a:p>
                  </a:txBody>
                  <a:tcPr marL="93366" marR="93366" marT="46680" marB="46680"/>
                </a:tc>
                <a:tc>
                  <a:txBody>
                    <a:bodyPr/>
                    <a:lstStyle/>
                    <a:p>
                      <a:endParaRPr lang="en-US" sz="1800" dirty="0"/>
                    </a:p>
                  </a:txBody>
                  <a:tcPr marL="93366" marR="93366" marT="46680" marB="46680"/>
                </a:tc>
                <a:tc>
                  <a:txBody>
                    <a:bodyPr/>
                    <a:lstStyle/>
                    <a:p>
                      <a:endParaRPr lang="en-US" sz="1800"/>
                    </a:p>
                  </a:txBody>
                  <a:tcPr marL="93366" marR="93366" marT="46680" marB="46680"/>
                </a:tc>
                <a:tc>
                  <a:txBody>
                    <a:bodyPr/>
                    <a:lstStyle/>
                    <a:p>
                      <a:endParaRPr lang="en-US" sz="1800"/>
                    </a:p>
                  </a:txBody>
                  <a:tcPr marL="93366" marR="93366" marT="46680" marB="46680"/>
                </a:tc>
                <a:tc>
                  <a:txBody>
                    <a:bodyPr/>
                    <a:lstStyle/>
                    <a:p>
                      <a:endParaRPr lang="en-US" sz="1800"/>
                    </a:p>
                  </a:txBody>
                  <a:tcPr marL="93366" marR="93366" marT="46680" marB="46680"/>
                </a:tc>
                <a:tc>
                  <a:txBody>
                    <a:bodyPr/>
                    <a:lstStyle/>
                    <a:p>
                      <a:endParaRPr lang="en-US" sz="1800"/>
                    </a:p>
                  </a:txBody>
                  <a:tcPr marL="93366" marR="93366" marT="46680" marB="46680"/>
                </a:tc>
                <a:tc>
                  <a:txBody>
                    <a:bodyPr/>
                    <a:lstStyle/>
                    <a:p>
                      <a:endParaRPr lang="en-US" sz="180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0"/>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1"/>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2"/>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3"/>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4"/>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5"/>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6"/>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7"/>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8"/>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09"/>
                  </a:ext>
                </a:extLst>
              </a:tr>
              <a:tr h="365760">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tc>
                  <a:txBody>
                    <a:bodyPr/>
                    <a:lstStyle/>
                    <a:p>
                      <a:endParaRPr lang="en-US" sz="1800" dirty="0"/>
                    </a:p>
                  </a:txBody>
                  <a:tcPr marL="93366" marR="93366" marT="46680" marB="46680"/>
                </a:tc>
                <a:extLst>
                  <a:ext uri="{0D108BD9-81ED-4DB2-BD59-A6C34878D82A}">
                    <a16:rowId xmlns:a16="http://schemas.microsoft.com/office/drawing/2014/main" val="10010"/>
                  </a:ext>
                </a:extLst>
              </a:tr>
            </a:tbl>
          </a:graphicData>
        </a:graphic>
      </p:graphicFrame>
      <p:grpSp>
        <p:nvGrpSpPr>
          <p:cNvPr id="5" name="Group 4">
            <a:extLst>
              <a:ext uri="{FF2B5EF4-FFF2-40B4-BE49-F238E27FC236}">
                <a16:creationId xmlns:a16="http://schemas.microsoft.com/office/drawing/2014/main" id="{B0BDA1F9-26E8-4449-8E1C-F56E1772B4E8}"/>
              </a:ext>
            </a:extLst>
          </p:cNvPr>
          <p:cNvGrpSpPr/>
          <p:nvPr/>
        </p:nvGrpSpPr>
        <p:grpSpPr>
          <a:xfrm>
            <a:off x="419100" y="1761478"/>
            <a:ext cx="8534400" cy="938934"/>
            <a:chOff x="419100" y="1761478"/>
            <a:chExt cx="8534400" cy="938934"/>
          </a:xfrm>
        </p:grpSpPr>
        <p:pic>
          <p:nvPicPr>
            <p:cNvPr id="62469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58D1EB1-4D51-4BE7-9921-82623EC7D491}"/>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4" name="TextBox 3">
              <a:extLst>
                <a:ext uri="{FF2B5EF4-FFF2-40B4-BE49-F238E27FC236}">
                  <a16:creationId xmlns:a16="http://schemas.microsoft.com/office/drawing/2014/main" id="{4B3C47DB-0EFC-4096-A182-DA7D2C492227}"/>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extLst>
      <p:ext uri="{BB962C8B-B14F-4D97-AF65-F5344CB8AC3E}">
        <p14:creationId xmlns:p14="http://schemas.microsoft.com/office/powerpoint/2010/main" val="166450350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3" name="Text Box 3"/>
          <p:cNvSpPr txBox="1">
            <a:spLocks noChangeArrowheads="1"/>
          </p:cNvSpPr>
          <p:nvPr/>
        </p:nvSpPr>
        <p:spPr bwMode="auto">
          <a:xfrm>
            <a:off x="533400" y="1101725"/>
            <a:ext cx="83058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(1).</a:t>
            </a:r>
            <a:r>
              <a:rPr lang="en-US" altLang="en-US" sz="1900" dirty="0">
                <a:latin typeface="Liberation Sans" panose="020B0604020202020204" pitchFamily="34" charset="0"/>
              </a:rPr>
              <a:t> On October 1, cash of $10,000 is invested in Sierra Corporation by investors in exchange for $10,000 of common stock.</a:t>
            </a:r>
          </a:p>
        </p:txBody>
      </p:sp>
      <p:sp>
        <p:nvSpPr>
          <p:cNvPr id="624675" name="Text Box 35"/>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10"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8" name="Group 7">
            <a:extLst>
              <a:ext uri="{FF2B5EF4-FFF2-40B4-BE49-F238E27FC236}">
                <a16:creationId xmlns:a16="http://schemas.microsoft.com/office/drawing/2014/main" id="{2159B221-89BB-435C-8F9B-F93608FF4393}"/>
              </a:ext>
            </a:extLst>
          </p:cNvPr>
          <p:cNvGrpSpPr/>
          <p:nvPr/>
        </p:nvGrpSpPr>
        <p:grpSpPr>
          <a:xfrm>
            <a:off x="419100" y="1863537"/>
            <a:ext cx="8534400" cy="938934"/>
            <a:chOff x="419100" y="1761478"/>
            <a:chExt cx="8534400" cy="938934"/>
          </a:xfrm>
        </p:grpSpPr>
        <p:pic>
          <p:nvPicPr>
            <p:cNvPr id="9" name="Picture 51">
              <a:extLst>
                <a:ext uri="{FF2B5EF4-FFF2-40B4-BE49-F238E27FC236}">
                  <a16:creationId xmlns:a16="http://schemas.microsoft.com/office/drawing/2014/main" id="{6F105144-47BE-47B3-8ECD-242F9F7BC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B3C472B1-186F-4C0E-AABC-3517C1804694}"/>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2E103C7A-38DA-4B74-91AE-6B149CEE67B4}"/>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5"/>
                                        </p:tgtEl>
                                        <p:attrNameLst>
                                          <p:attrName>style.visibility</p:attrName>
                                        </p:attrNameLst>
                                      </p:cBhvr>
                                      <p:to>
                                        <p:strVal val="visible"/>
                                      </p:to>
                                    </p:set>
                                    <p:animEffect transition="in" filter="wipe(left)">
                                      <p:cBhvr>
                                        <p:cTn id="7" dur="500"/>
                                        <p:tgtEl>
                                          <p:spTgt spid="624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533400" y="1101725"/>
            <a:ext cx="82296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(2).</a:t>
            </a:r>
            <a:r>
              <a:rPr lang="en-US" altLang="en-US" sz="1900" dirty="0">
                <a:latin typeface="Liberation Sans" panose="020B0604020202020204" pitchFamily="34" charset="0"/>
              </a:rPr>
              <a:t>  On October 1, Sierra borrowed $5,000 from Castle Bank by signing a 3-month, 12%, $5,000 note payable.</a:t>
            </a:r>
          </a:p>
        </p:txBody>
      </p:sp>
      <p:sp>
        <p:nvSpPr>
          <p:cNvPr id="685060" name="Text Box 4"/>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85061" name="Text Box 5"/>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2"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9" name="Group 8">
            <a:extLst>
              <a:ext uri="{FF2B5EF4-FFF2-40B4-BE49-F238E27FC236}">
                <a16:creationId xmlns:a16="http://schemas.microsoft.com/office/drawing/2014/main" id="{10D75C93-36AA-4475-91B7-D71659127565}"/>
              </a:ext>
            </a:extLst>
          </p:cNvPr>
          <p:cNvGrpSpPr/>
          <p:nvPr/>
        </p:nvGrpSpPr>
        <p:grpSpPr>
          <a:xfrm>
            <a:off x="419100" y="1761478"/>
            <a:ext cx="8534400" cy="938934"/>
            <a:chOff x="419100" y="1761478"/>
            <a:chExt cx="8534400" cy="938934"/>
          </a:xfrm>
        </p:grpSpPr>
        <p:pic>
          <p:nvPicPr>
            <p:cNvPr id="10" name="Picture 51">
              <a:extLst>
                <a:ext uri="{FF2B5EF4-FFF2-40B4-BE49-F238E27FC236}">
                  <a16:creationId xmlns:a16="http://schemas.microsoft.com/office/drawing/2014/main" id="{26841172-062D-4364-A5BE-4E62DE840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A7020644-98E0-413E-A9AF-C71127EECEAC}"/>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CFE223AF-714D-49BA-8568-8B0A059D855B}"/>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5061"/>
                                        </p:tgtEl>
                                        <p:attrNameLst>
                                          <p:attrName>style.visibility</p:attrName>
                                        </p:attrNameLst>
                                      </p:cBhvr>
                                      <p:to>
                                        <p:strVal val="visible"/>
                                      </p:to>
                                    </p:set>
                                    <p:animEffect transition="in" filter="wipe(left)">
                                      <p:cBhvr>
                                        <p:cTn id="7" dur="500"/>
                                        <p:tgtEl>
                                          <p:spTgt spid="68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533400" y="1101725"/>
            <a:ext cx="82296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(3).</a:t>
            </a:r>
            <a:r>
              <a:rPr lang="en-US" altLang="en-US" sz="1900" dirty="0">
                <a:latin typeface="Liberation Sans" panose="020B0604020202020204" pitchFamily="34" charset="0"/>
              </a:rPr>
              <a:t>  On October 2, Sierra purchased equipment by paying $5,000 cash to Superior Equipment Sales Co.</a:t>
            </a:r>
          </a:p>
        </p:txBody>
      </p:sp>
      <p:sp>
        <p:nvSpPr>
          <p:cNvPr id="683012" name="Text Box 4"/>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83013" name="Text Box 5"/>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83014" name="Text Box 6"/>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3"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0" name="Group 9">
            <a:extLst>
              <a:ext uri="{FF2B5EF4-FFF2-40B4-BE49-F238E27FC236}">
                <a16:creationId xmlns:a16="http://schemas.microsoft.com/office/drawing/2014/main" id="{15ADB255-B084-4B0C-A20D-E311AEB9D3D8}"/>
              </a:ext>
            </a:extLst>
          </p:cNvPr>
          <p:cNvGrpSpPr/>
          <p:nvPr/>
        </p:nvGrpSpPr>
        <p:grpSpPr>
          <a:xfrm>
            <a:off x="419100" y="1761478"/>
            <a:ext cx="8534400" cy="938934"/>
            <a:chOff x="419100" y="1761478"/>
            <a:chExt cx="8534400" cy="938934"/>
          </a:xfrm>
        </p:grpSpPr>
        <p:pic>
          <p:nvPicPr>
            <p:cNvPr id="11" name="Picture 51">
              <a:extLst>
                <a:ext uri="{FF2B5EF4-FFF2-40B4-BE49-F238E27FC236}">
                  <a16:creationId xmlns:a16="http://schemas.microsoft.com/office/drawing/2014/main" id="{93A558E2-2589-44D4-B9FF-0CADB7BB4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7BB5CA0-7D86-4D10-9BEF-DF3776D1173F}"/>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FB591BD0-58A7-4C8E-ABA7-B329AA9C0BDA}"/>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3012"/>
                                        </p:tgtEl>
                                        <p:attrNameLst>
                                          <p:attrName>style.visibility</p:attrName>
                                        </p:attrNameLst>
                                      </p:cBhvr>
                                      <p:to>
                                        <p:strVal val="visible"/>
                                      </p:to>
                                    </p:set>
                                    <p:animEffect transition="in" filter="wipe(left)">
                                      <p:cBhvr>
                                        <p:cTn id="7" dur="500"/>
                                        <p:tgtEl>
                                          <p:spTgt spid="68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533400" y="1101725"/>
            <a:ext cx="83820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(4).</a:t>
            </a:r>
            <a:r>
              <a:rPr lang="en-US" altLang="en-US" sz="1900" dirty="0">
                <a:latin typeface="Liberation Sans" panose="020B0604020202020204" pitchFamily="34" charset="0"/>
              </a:rPr>
              <a:t>  On October 2, Sierra received a $1,200 cash advance from R. Knox, a client.</a:t>
            </a:r>
          </a:p>
        </p:txBody>
      </p:sp>
      <p:sp>
        <p:nvSpPr>
          <p:cNvPr id="680964"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80965" name="Text Box 5"/>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80966" name="Text Box 6"/>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80967" name="Text Box 7"/>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5"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1" name="Group 10">
            <a:extLst>
              <a:ext uri="{FF2B5EF4-FFF2-40B4-BE49-F238E27FC236}">
                <a16:creationId xmlns:a16="http://schemas.microsoft.com/office/drawing/2014/main" id="{C50A13CD-A95E-46FF-BB84-04E94ED0A924}"/>
              </a:ext>
            </a:extLst>
          </p:cNvPr>
          <p:cNvGrpSpPr/>
          <p:nvPr/>
        </p:nvGrpSpPr>
        <p:grpSpPr>
          <a:xfrm>
            <a:off x="419100" y="1761478"/>
            <a:ext cx="8534400" cy="938934"/>
            <a:chOff x="419100" y="1761478"/>
            <a:chExt cx="8534400" cy="938934"/>
          </a:xfrm>
        </p:grpSpPr>
        <p:pic>
          <p:nvPicPr>
            <p:cNvPr id="12" name="Picture 51">
              <a:extLst>
                <a:ext uri="{FF2B5EF4-FFF2-40B4-BE49-F238E27FC236}">
                  <a16:creationId xmlns:a16="http://schemas.microsoft.com/office/drawing/2014/main" id="{DD029B0C-2759-4A39-8C9D-D99551B24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0D2BCF68-FAB1-4DAF-B018-59CE1CEE8654}"/>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30A83BBF-918F-40FB-ABE3-2269F46BE9B0}"/>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Effect transition="in" filter="wipe(left)">
                                      <p:cBhvr>
                                        <p:cTn id="7" dur="500"/>
                                        <p:tgtEl>
                                          <p:spTgt spid="68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ext Box 2"/>
          <p:cNvSpPr txBox="1">
            <a:spLocks noChangeArrowheads="1"/>
          </p:cNvSpPr>
          <p:nvPr/>
        </p:nvSpPr>
        <p:spPr bwMode="auto">
          <a:xfrm>
            <a:off x="533400" y="1101725"/>
            <a:ext cx="82296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(5).</a:t>
            </a:r>
            <a:r>
              <a:rPr lang="en-US" altLang="en-US" sz="1900" dirty="0">
                <a:latin typeface="Liberation Sans" panose="020B0604020202020204" pitchFamily="34" charset="0"/>
              </a:rPr>
              <a:t>  On October 3, Sierra received $10,000 in cash from Copa Company for guide services performed.</a:t>
            </a:r>
          </a:p>
        </p:txBody>
      </p:sp>
      <p:sp>
        <p:nvSpPr>
          <p:cNvPr id="678916"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78917"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678918" name="Text Box 6"/>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78919" name="Text Box 7"/>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78920" name="Text Box 8"/>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4"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2" name="Group 11">
            <a:extLst>
              <a:ext uri="{FF2B5EF4-FFF2-40B4-BE49-F238E27FC236}">
                <a16:creationId xmlns:a16="http://schemas.microsoft.com/office/drawing/2014/main" id="{6D622981-C942-42F9-9112-000BF2EDC51D}"/>
              </a:ext>
            </a:extLst>
          </p:cNvPr>
          <p:cNvGrpSpPr/>
          <p:nvPr/>
        </p:nvGrpSpPr>
        <p:grpSpPr>
          <a:xfrm>
            <a:off x="419100" y="1761478"/>
            <a:ext cx="8534400" cy="938934"/>
            <a:chOff x="419100" y="1761478"/>
            <a:chExt cx="8534400" cy="938934"/>
          </a:xfrm>
        </p:grpSpPr>
        <p:pic>
          <p:nvPicPr>
            <p:cNvPr id="13" name="Picture 51">
              <a:extLst>
                <a:ext uri="{FF2B5EF4-FFF2-40B4-BE49-F238E27FC236}">
                  <a16:creationId xmlns:a16="http://schemas.microsoft.com/office/drawing/2014/main" id="{8601CE18-2289-4CF9-A43D-E06B18ACC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0A7537E2-AB58-4444-92BA-2FB78DC76014}"/>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9E3B94F6-6B81-410D-B5F1-2AF8B1BD4DE0}"/>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8917"/>
                                        </p:tgtEl>
                                        <p:attrNameLst>
                                          <p:attrName>style.visibility</p:attrName>
                                        </p:attrNameLst>
                                      </p:cBhvr>
                                      <p:to>
                                        <p:strVal val="visible"/>
                                      </p:to>
                                    </p:set>
                                    <p:animEffect transition="in" filter="wipe(left)">
                                      <p:cBhvr>
                                        <p:cTn id="7" dur="500"/>
                                        <p:tgtEl>
                                          <p:spTgt spid="67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Text Box 2"/>
          <p:cNvSpPr txBox="1">
            <a:spLocks noChangeArrowheads="1"/>
          </p:cNvSpPr>
          <p:nvPr/>
        </p:nvSpPr>
        <p:spPr bwMode="auto">
          <a:xfrm>
            <a:off x="533400" y="1101725"/>
            <a:ext cx="82296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(6).</a:t>
            </a:r>
            <a:r>
              <a:rPr lang="en-US" altLang="en-US" sz="1900" dirty="0">
                <a:latin typeface="Liberation Sans" panose="020B0604020202020204" pitchFamily="34" charset="0"/>
              </a:rPr>
              <a:t>  On October 3, Sierra Corporation paid its office rent for the month of October in cash, $900.</a:t>
            </a:r>
          </a:p>
        </p:txBody>
      </p:sp>
      <p:sp>
        <p:nvSpPr>
          <p:cNvPr id="676868"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76869"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676870" name="Text Box 6"/>
          <p:cNvSpPr txBox="1">
            <a:spLocks noChangeArrowheads="1"/>
          </p:cNvSpPr>
          <p:nvPr/>
        </p:nvSpPr>
        <p:spPr bwMode="auto">
          <a:xfrm>
            <a:off x="228600" y="4330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6.	-900	-900</a:t>
            </a:r>
          </a:p>
        </p:txBody>
      </p:sp>
      <p:sp>
        <p:nvSpPr>
          <p:cNvPr id="676871" name="Text Box 7"/>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76872" name="Text Box 8"/>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76873" name="Text Box 9"/>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5"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3" name="Group 12">
            <a:extLst>
              <a:ext uri="{FF2B5EF4-FFF2-40B4-BE49-F238E27FC236}">
                <a16:creationId xmlns:a16="http://schemas.microsoft.com/office/drawing/2014/main" id="{E8F307C9-C35B-48C1-A423-5C0629BE697D}"/>
              </a:ext>
            </a:extLst>
          </p:cNvPr>
          <p:cNvGrpSpPr/>
          <p:nvPr/>
        </p:nvGrpSpPr>
        <p:grpSpPr>
          <a:xfrm>
            <a:off x="419100" y="1761478"/>
            <a:ext cx="8534400" cy="938934"/>
            <a:chOff x="419100" y="1761478"/>
            <a:chExt cx="8534400" cy="938934"/>
          </a:xfrm>
        </p:grpSpPr>
        <p:pic>
          <p:nvPicPr>
            <p:cNvPr id="14" name="Picture 51">
              <a:extLst>
                <a:ext uri="{FF2B5EF4-FFF2-40B4-BE49-F238E27FC236}">
                  <a16:creationId xmlns:a16="http://schemas.microsoft.com/office/drawing/2014/main" id="{0741AFAC-CC89-47AD-A65A-AA7CB7321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5191D4FD-8038-43E1-91B9-DECC29B30DE7}"/>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1883580D-3A22-4D4C-B564-861C8C27E807}"/>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6870"/>
                                        </p:tgtEl>
                                        <p:attrNameLst>
                                          <p:attrName>style.visibility</p:attrName>
                                        </p:attrNameLst>
                                      </p:cBhvr>
                                      <p:to>
                                        <p:strVal val="visible"/>
                                      </p:to>
                                    </p:set>
                                    <p:animEffect transition="in" filter="wipe(left)">
                                      <p:cBhvr>
                                        <p:cTn id="7" dur="500"/>
                                        <p:tgtEl>
                                          <p:spTgt spid="67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Text Box 2"/>
          <p:cNvSpPr txBox="1">
            <a:spLocks noChangeArrowheads="1"/>
          </p:cNvSpPr>
          <p:nvPr/>
        </p:nvSpPr>
        <p:spPr bwMode="auto">
          <a:xfrm>
            <a:off x="533400" y="1101725"/>
            <a:ext cx="8229600"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(7).</a:t>
            </a:r>
            <a:r>
              <a:rPr lang="en-US" altLang="en-US" sz="1900" dirty="0">
                <a:latin typeface="Liberation Sans" panose="020B0604020202020204" pitchFamily="34" charset="0"/>
              </a:rPr>
              <a:t>  On October 4, Sierra paid $600 for a one-year insurance policy that will expire next year on September 30.</a:t>
            </a:r>
          </a:p>
        </p:txBody>
      </p:sp>
      <p:sp>
        <p:nvSpPr>
          <p:cNvPr id="674820"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74821"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674822" name="Text Box 6"/>
          <p:cNvSpPr txBox="1">
            <a:spLocks noChangeArrowheads="1"/>
          </p:cNvSpPr>
          <p:nvPr/>
        </p:nvSpPr>
        <p:spPr bwMode="auto">
          <a:xfrm>
            <a:off x="228600" y="4330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6.	-900	-900</a:t>
            </a:r>
          </a:p>
        </p:txBody>
      </p:sp>
      <p:sp>
        <p:nvSpPr>
          <p:cNvPr id="674823" name="Text Box 7"/>
          <p:cNvSpPr txBox="1">
            <a:spLocks noChangeArrowheads="1"/>
          </p:cNvSpPr>
          <p:nvPr/>
        </p:nvSpPr>
        <p:spPr bwMode="auto">
          <a:xfrm>
            <a:off x="228600" y="46355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228850" algn="r"/>
              </a:tabLst>
              <a:defRPr sz="2400">
                <a:solidFill>
                  <a:schemeClr val="tx1"/>
                </a:solidFill>
                <a:latin typeface="Times New Roman" pitchFamily="18" charset="0"/>
              </a:defRPr>
            </a:lvl1pPr>
            <a:lvl2pPr algn="l">
              <a:tabLst>
                <a:tab pos="857250" algn="r"/>
                <a:tab pos="2228850" algn="r"/>
              </a:tabLst>
              <a:defRPr sz="2400">
                <a:solidFill>
                  <a:schemeClr val="tx1"/>
                </a:solidFill>
                <a:latin typeface="Times New Roman" pitchFamily="18" charset="0"/>
              </a:defRPr>
            </a:lvl2pPr>
            <a:lvl3pPr algn="l">
              <a:tabLst>
                <a:tab pos="857250" algn="r"/>
                <a:tab pos="2228850" algn="r"/>
              </a:tabLst>
              <a:defRPr sz="2400">
                <a:solidFill>
                  <a:schemeClr val="tx1"/>
                </a:solidFill>
                <a:latin typeface="Times New Roman" pitchFamily="18" charset="0"/>
              </a:defRPr>
            </a:lvl3pPr>
            <a:lvl4pPr algn="l">
              <a:tabLst>
                <a:tab pos="857250" algn="r"/>
                <a:tab pos="2228850" algn="r"/>
              </a:tabLst>
              <a:defRPr sz="2400">
                <a:solidFill>
                  <a:schemeClr val="tx1"/>
                </a:solidFill>
                <a:latin typeface="Times New Roman" pitchFamily="18" charset="0"/>
              </a:defRPr>
            </a:lvl4pPr>
            <a:lvl5pPr algn="l">
              <a:tabLst>
                <a:tab pos="857250" algn="r"/>
                <a:tab pos="22288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2288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2288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2288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2288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7.	-600	+600</a:t>
            </a:r>
          </a:p>
        </p:txBody>
      </p:sp>
      <p:sp>
        <p:nvSpPr>
          <p:cNvPr id="674824" name="Text Box 8"/>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74825" name="Text Box 9"/>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74826" name="Text Box 10"/>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6"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4" name="Group 13">
            <a:extLst>
              <a:ext uri="{FF2B5EF4-FFF2-40B4-BE49-F238E27FC236}">
                <a16:creationId xmlns:a16="http://schemas.microsoft.com/office/drawing/2014/main" id="{04B2B28E-7954-4E76-B600-A23A4977647A}"/>
              </a:ext>
            </a:extLst>
          </p:cNvPr>
          <p:cNvGrpSpPr/>
          <p:nvPr/>
        </p:nvGrpSpPr>
        <p:grpSpPr>
          <a:xfrm>
            <a:off x="419100" y="1761478"/>
            <a:ext cx="8534400" cy="938934"/>
            <a:chOff x="419100" y="1761478"/>
            <a:chExt cx="8534400" cy="938934"/>
          </a:xfrm>
        </p:grpSpPr>
        <p:pic>
          <p:nvPicPr>
            <p:cNvPr id="15" name="Picture 51">
              <a:extLst>
                <a:ext uri="{FF2B5EF4-FFF2-40B4-BE49-F238E27FC236}">
                  <a16:creationId xmlns:a16="http://schemas.microsoft.com/office/drawing/2014/main" id="{2B7EC82C-DA41-4A93-BC94-AA7E118B8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8BE50F64-CD87-4730-BCEF-408FBE11B528}"/>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19" name="TextBox 18">
              <a:extLst>
                <a:ext uri="{FF2B5EF4-FFF2-40B4-BE49-F238E27FC236}">
                  <a16:creationId xmlns:a16="http://schemas.microsoft.com/office/drawing/2014/main" id="{634A6A0F-03DD-4357-9687-77D2BA329FF0}"/>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4823"/>
                                        </p:tgtEl>
                                        <p:attrNameLst>
                                          <p:attrName>style.visibility</p:attrName>
                                        </p:attrNameLst>
                                      </p:cBhvr>
                                      <p:to>
                                        <p:strVal val="visible"/>
                                      </p:to>
                                    </p:set>
                                    <p:animEffect transition="in" filter="wipe(left)">
                                      <p:cBhvr>
                                        <p:cTn id="7" dur="500"/>
                                        <p:tgtEl>
                                          <p:spTgt spid="67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Text Box 2"/>
          <p:cNvSpPr txBox="1">
            <a:spLocks noChangeArrowheads="1"/>
          </p:cNvSpPr>
          <p:nvPr/>
        </p:nvSpPr>
        <p:spPr bwMode="auto">
          <a:xfrm>
            <a:off x="533400" y="1101725"/>
            <a:ext cx="82296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(8).</a:t>
            </a:r>
            <a:r>
              <a:rPr lang="en-US" altLang="en-US" sz="1900" dirty="0">
                <a:latin typeface="Liberation Sans" panose="020B0604020202020204" pitchFamily="34" charset="0"/>
              </a:rPr>
              <a:t>  On October 5, Sierra purchased an estimated three months of supplies on account from Aero Supply for $2,500.</a:t>
            </a:r>
          </a:p>
        </p:txBody>
      </p:sp>
      <p:sp>
        <p:nvSpPr>
          <p:cNvPr id="672772"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72773"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672774" name="Text Box 6"/>
          <p:cNvSpPr txBox="1">
            <a:spLocks noChangeArrowheads="1"/>
          </p:cNvSpPr>
          <p:nvPr/>
        </p:nvSpPr>
        <p:spPr bwMode="auto">
          <a:xfrm>
            <a:off x="228600" y="4330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6.	-900	-900</a:t>
            </a:r>
          </a:p>
        </p:txBody>
      </p:sp>
      <p:sp>
        <p:nvSpPr>
          <p:cNvPr id="672775" name="Text Box 7"/>
          <p:cNvSpPr txBox="1">
            <a:spLocks noChangeArrowheads="1"/>
          </p:cNvSpPr>
          <p:nvPr/>
        </p:nvSpPr>
        <p:spPr bwMode="auto">
          <a:xfrm>
            <a:off x="228600" y="46355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228850" algn="r"/>
              </a:tabLst>
              <a:defRPr sz="2400">
                <a:solidFill>
                  <a:schemeClr val="tx1"/>
                </a:solidFill>
                <a:latin typeface="Times New Roman" pitchFamily="18" charset="0"/>
              </a:defRPr>
            </a:lvl1pPr>
            <a:lvl2pPr algn="l">
              <a:tabLst>
                <a:tab pos="857250" algn="r"/>
                <a:tab pos="2228850" algn="r"/>
              </a:tabLst>
              <a:defRPr sz="2400">
                <a:solidFill>
                  <a:schemeClr val="tx1"/>
                </a:solidFill>
                <a:latin typeface="Times New Roman" pitchFamily="18" charset="0"/>
              </a:defRPr>
            </a:lvl2pPr>
            <a:lvl3pPr algn="l">
              <a:tabLst>
                <a:tab pos="857250" algn="r"/>
                <a:tab pos="2228850" algn="r"/>
              </a:tabLst>
              <a:defRPr sz="2400">
                <a:solidFill>
                  <a:schemeClr val="tx1"/>
                </a:solidFill>
                <a:latin typeface="Times New Roman" pitchFamily="18" charset="0"/>
              </a:defRPr>
            </a:lvl3pPr>
            <a:lvl4pPr algn="l">
              <a:tabLst>
                <a:tab pos="857250" algn="r"/>
                <a:tab pos="2228850" algn="r"/>
              </a:tabLst>
              <a:defRPr sz="2400">
                <a:solidFill>
                  <a:schemeClr val="tx1"/>
                </a:solidFill>
                <a:latin typeface="Times New Roman" pitchFamily="18" charset="0"/>
              </a:defRPr>
            </a:lvl4pPr>
            <a:lvl5pPr algn="l">
              <a:tabLst>
                <a:tab pos="857250" algn="r"/>
                <a:tab pos="22288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2288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2288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2288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2288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7.	-600	+600</a:t>
            </a:r>
          </a:p>
        </p:txBody>
      </p:sp>
      <p:sp>
        <p:nvSpPr>
          <p:cNvPr id="672776" name="Text Box 8"/>
          <p:cNvSpPr txBox="1">
            <a:spLocks noChangeArrowheads="1"/>
          </p:cNvSpPr>
          <p:nvPr/>
        </p:nvSpPr>
        <p:spPr bwMode="auto">
          <a:xfrm>
            <a:off x="228600" y="49403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600200" algn="r"/>
                <a:tab pos="4400550" algn="r"/>
              </a:tabLst>
              <a:defRPr sz="2400">
                <a:solidFill>
                  <a:schemeClr val="tx1"/>
                </a:solidFill>
                <a:latin typeface="Times New Roman" pitchFamily="18" charset="0"/>
              </a:defRPr>
            </a:lvl1pPr>
            <a:lvl2pPr algn="l">
              <a:tabLst>
                <a:tab pos="1600200" algn="r"/>
                <a:tab pos="4400550" algn="r"/>
              </a:tabLst>
              <a:defRPr sz="2400">
                <a:solidFill>
                  <a:schemeClr val="tx1"/>
                </a:solidFill>
                <a:latin typeface="Times New Roman" pitchFamily="18" charset="0"/>
              </a:defRPr>
            </a:lvl2pPr>
            <a:lvl3pPr algn="l">
              <a:tabLst>
                <a:tab pos="1600200" algn="r"/>
                <a:tab pos="4400550" algn="r"/>
              </a:tabLst>
              <a:defRPr sz="2400">
                <a:solidFill>
                  <a:schemeClr val="tx1"/>
                </a:solidFill>
                <a:latin typeface="Times New Roman" pitchFamily="18" charset="0"/>
              </a:defRPr>
            </a:lvl3pPr>
            <a:lvl4pPr algn="l">
              <a:tabLst>
                <a:tab pos="1600200" algn="r"/>
                <a:tab pos="4400550" algn="r"/>
              </a:tabLst>
              <a:defRPr sz="2400">
                <a:solidFill>
                  <a:schemeClr val="tx1"/>
                </a:solidFill>
                <a:latin typeface="Times New Roman" pitchFamily="18" charset="0"/>
              </a:defRPr>
            </a:lvl4pPr>
            <a:lvl5pPr algn="l">
              <a:tabLst>
                <a:tab pos="1600200" algn="r"/>
                <a:tab pos="4400550" algn="r"/>
              </a:tabLst>
              <a:defRPr sz="2400">
                <a:solidFill>
                  <a:schemeClr val="tx1"/>
                </a:solidFill>
                <a:latin typeface="Times New Roman" pitchFamily="18" charset="0"/>
              </a:defRPr>
            </a:lvl5pPr>
            <a:lvl6pPr eaLnBrk="0" fontAlgn="base" hangingPunct="0">
              <a:spcBef>
                <a:spcPct val="0"/>
              </a:spcBef>
              <a:spcAft>
                <a:spcPct val="0"/>
              </a:spcAft>
              <a:tabLst>
                <a:tab pos="1600200" algn="r"/>
                <a:tab pos="4400550" algn="r"/>
              </a:tabLst>
              <a:defRPr sz="2400">
                <a:solidFill>
                  <a:schemeClr val="tx1"/>
                </a:solidFill>
                <a:latin typeface="Times New Roman" pitchFamily="18" charset="0"/>
              </a:defRPr>
            </a:lvl6pPr>
            <a:lvl7pPr eaLnBrk="0" fontAlgn="base" hangingPunct="0">
              <a:spcBef>
                <a:spcPct val="0"/>
              </a:spcBef>
              <a:spcAft>
                <a:spcPct val="0"/>
              </a:spcAft>
              <a:tabLst>
                <a:tab pos="1600200" algn="r"/>
                <a:tab pos="4400550" algn="r"/>
              </a:tabLst>
              <a:defRPr sz="2400">
                <a:solidFill>
                  <a:schemeClr val="tx1"/>
                </a:solidFill>
                <a:latin typeface="Times New Roman" pitchFamily="18" charset="0"/>
              </a:defRPr>
            </a:lvl7pPr>
            <a:lvl8pPr eaLnBrk="0" fontAlgn="base" hangingPunct="0">
              <a:spcBef>
                <a:spcPct val="0"/>
              </a:spcBef>
              <a:spcAft>
                <a:spcPct val="0"/>
              </a:spcAft>
              <a:tabLst>
                <a:tab pos="1600200" algn="r"/>
                <a:tab pos="4400550" algn="r"/>
              </a:tabLst>
              <a:defRPr sz="2400">
                <a:solidFill>
                  <a:schemeClr val="tx1"/>
                </a:solidFill>
                <a:latin typeface="Times New Roman" pitchFamily="18" charset="0"/>
              </a:defRPr>
            </a:lvl8pPr>
            <a:lvl9pPr eaLnBrk="0" fontAlgn="base" hangingPunct="0">
              <a:spcBef>
                <a:spcPct val="0"/>
              </a:spcBef>
              <a:spcAft>
                <a:spcPct val="0"/>
              </a:spcAft>
              <a:tabLst>
                <a:tab pos="1600200" algn="r"/>
                <a:tab pos="44005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8.	+2,500	+2,500</a:t>
            </a:r>
          </a:p>
        </p:txBody>
      </p:sp>
      <p:sp>
        <p:nvSpPr>
          <p:cNvPr id="672777" name="Text Box 9"/>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72778" name="Text Box 10"/>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72779" name="Text Box 11"/>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7"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5" name="Group 14">
            <a:extLst>
              <a:ext uri="{FF2B5EF4-FFF2-40B4-BE49-F238E27FC236}">
                <a16:creationId xmlns:a16="http://schemas.microsoft.com/office/drawing/2014/main" id="{2CC522A6-6640-45C1-B570-66D5FC23288A}"/>
              </a:ext>
            </a:extLst>
          </p:cNvPr>
          <p:cNvGrpSpPr/>
          <p:nvPr/>
        </p:nvGrpSpPr>
        <p:grpSpPr>
          <a:xfrm>
            <a:off x="419100" y="1761478"/>
            <a:ext cx="8534400" cy="938934"/>
            <a:chOff x="419100" y="1761478"/>
            <a:chExt cx="8534400" cy="938934"/>
          </a:xfrm>
        </p:grpSpPr>
        <p:pic>
          <p:nvPicPr>
            <p:cNvPr id="16" name="Picture 51">
              <a:extLst>
                <a:ext uri="{FF2B5EF4-FFF2-40B4-BE49-F238E27FC236}">
                  <a16:creationId xmlns:a16="http://schemas.microsoft.com/office/drawing/2014/main" id="{74FD1794-A974-440F-A813-33F6E81DF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8411E63B-B4C6-46E1-9E93-105469274218}"/>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20" name="TextBox 19">
              <a:extLst>
                <a:ext uri="{FF2B5EF4-FFF2-40B4-BE49-F238E27FC236}">
                  <a16:creationId xmlns:a16="http://schemas.microsoft.com/office/drawing/2014/main" id="{2FBDC1FC-1B5A-472C-81F2-0CCC306DF5A4}"/>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2776"/>
                                        </p:tgtEl>
                                        <p:attrNameLst>
                                          <p:attrName>style.visibility</p:attrName>
                                        </p:attrNameLst>
                                      </p:cBhvr>
                                      <p:to>
                                        <p:strVal val="visible"/>
                                      </p:to>
                                    </p:set>
                                    <p:animEffect transition="in" filter="wipe(left)">
                                      <p:cBhvr>
                                        <p:cTn id="7" dur="500"/>
                                        <p:tgtEl>
                                          <p:spTgt spid="67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2"/>
          <p:cNvSpPr txBox="1">
            <a:spLocks noChangeArrowheads="1"/>
          </p:cNvSpPr>
          <p:nvPr/>
        </p:nvSpPr>
        <p:spPr bwMode="auto">
          <a:xfrm>
            <a:off x="533400" y="1101725"/>
            <a:ext cx="8229600"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(9).</a:t>
            </a:r>
            <a:r>
              <a:rPr lang="en-US" altLang="en-US" sz="1900" dirty="0">
                <a:latin typeface="Liberation Sans" panose="020B0604020202020204" pitchFamily="34" charset="0"/>
              </a:rPr>
              <a:t>  On October 9, Sierra hired four new employees to begin work on October 15.</a:t>
            </a:r>
          </a:p>
        </p:txBody>
      </p:sp>
      <p:sp>
        <p:nvSpPr>
          <p:cNvPr id="771076"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771077"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771078" name="Text Box 6"/>
          <p:cNvSpPr txBox="1">
            <a:spLocks noChangeArrowheads="1"/>
          </p:cNvSpPr>
          <p:nvPr/>
        </p:nvSpPr>
        <p:spPr bwMode="auto">
          <a:xfrm>
            <a:off x="228600" y="4330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6.	-900	-900</a:t>
            </a:r>
          </a:p>
        </p:txBody>
      </p:sp>
      <p:sp>
        <p:nvSpPr>
          <p:cNvPr id="771079" name="Text Box 7"/>
          <p:cNvSpPr txBox="1">
            <a:spLocks noChangeArrowheads="1"/>
          </p:cNvSpPr>
          <p:nvPr/>
        </p:nvSpPr>
        <p:spPr bwMode="auto">
          <a:xfrm>
            <a:off x="228600" y="46355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228850" algn="r"/>
              </a:tabLst>
              <a:defRPr sz="2400">
                <a:solidFill>
                  <a:schemeClr val="tx1"/>
                </a:solidFill>
                <a:latin typeface="Times New Roman" pitchFamily="18" charset="0"/>
              </a:defRPr>
            </a:lvl1pPr>
            <a:lvl2pPr algn="l">
              <a:tabLst>
                <a:tab pos="857250" algn="r"/>
                <a:tab pos="2228850" algn="r"/>
              </a:tabLst>
              <a:defRPr sz="2400">
                <a:solidFill>
                  <a:schemeClr val="tx1"/>
                </a:solidFill>
                <a:latin typeface="Times New Roman" pitchFamily="18" charset="0"/>
              </a:defRPr>
            </a:lvl2pPr>
            <a:lvl3pPr algn="l">
              <a:tabLst>
                <a:tab pos="857250" algn="r"/>
                <a:tab pos="2228850" algn="r"/>
              </a:tabLst>
              <a:defRPr sz="2400">
                <a:solidFill>
                  <a:schemeClr val="tx1"/>
                </a:solidFill>
                <a:latin typeface="Times New Roman" pitchFamily="18" charset="0"/>
              </a:defRPr>
            </a:lvl3pPr>
            <a:lvl4pPr algn="l">
              <a:tabLst>
                <a:tab pos="857250" algn="r"/>
                <a:tab pos="2228850" algn="r"/>
              </a:tabLst>
              <a:defRPr sz="2400">
                <a:solidFill>
                  <a:schemeClr val="tx1"/>
                </a:solidFill>
                <a:latin typeface="Times New Roman" pitchFamily="18" charset="0"/>
              </a:defRPr>
            </a:lvl4pPr>
            <a:lvl5pPr algn="l">
              <a:tabLst>
                <a:tab pos="857250" algn="r"/>
                <a:tab pos="22288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2288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2288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2288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2288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7.	-600	+600</a:t>
            </a:r>
          </a:p>
        </p:txBody>
      </p:sp>
      <p:sp>
        <p:nvSpPr>
          <p:cNvPr id="771080" name="Text Box 8"/>
          <p:cNvSpPr txBox="1">
            <a:spLocks noChangeArrowheads="1"/>
          </p:cNvSpPr>
          <p:nvPr/>
        </p:nvSpPr>
        <p:spPr bwMode="auto">
          <a:xfrm>
            <a:off x="228600" y="49403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600200" algn="r"/>
                <a:tab pos="4400550" algn="r"/>
              </a:tabLst>
              <a:defRPr sz="2400">
                <a:solidFill>
                  <a:schemeClr val="tx1"/>
                </a:solidFill>
                <a:latin typeface="Times New Roman" pitchFamily="18" charset="0"/>
              </a:defRPr>
            </a:lvl1pPr>
            <a:lvl2pPr algn="l">
              <a:tabLst>
                <a:tab pos="1600200" algn="r"/>
                <a:tab pos="4400550" algn="r"/>
              </a:tabLst>
              <a:defRPr sz="2400">
                <a:solidFill>
                  <a:schemeClr val="tx1"/>
                </a:solidFill>
                <a:latin typeface="Times New Roman" pitchFamily="18" charset="0"/>
              </a:defRPr>
            </a:lvl2pPr>
            <a:lvl3pPr algn="l">
              <a:tabLst>
                <a:tab pos="1600200" algn="r"/>
                <a:tab pos="4400550" algn="r"/>
              </a:tabLst>
              <a:defRPr sz="2400">
                <a:solidFill>
                  <a:schemeClr val="tx1"/>
                </a:solidFill>
                <a:latin typeface="Times New Roman" pitchFamily="18" charset="0"/>
              </a:defRPr>
            </a:lvl3pPr>
            <a:lvl4pPr algn="l">
              <a:tabLst>
                <a:tab pos="1600200" algn="r"/>
                <a:tab pos="4400550" algn="r"/>
              </a:tabLst>
              <a:defRPr sz="2400">
                <a:solidFill>
                  <a:schemeClr val="tx1"/>
                </a:solidFill>
                <a:latin typeface="Times New Roman" pitchFamily="18" charset="0"/>
              </a:defRPr>
            </a:lvl4pPr>
            <a:lvl5pPr algn="l">
              <a:tabLst>
                <a:tab pos="1600200" algn="r"/>
                <a:tab pos="4400550" algn="r"/>
              </a:tabLst>
              <a:defRPr sz="2400">
                <a:solidFill>
                  <a:schemeClr val="tx1"/>
                </a:solidFill>
                <a:latin typeface="Times New Roman" pitchFamily="18" charset="0"/>
              </a:defRPr>
            </a:lvl5pPr>
            <a:lvl6pPr eaLnBrk="0" fontAlgn="base" hangingPunct="0">
              <a:spcBef>
                <a:spcPct val="0"/>
              </a:spcBef>
              <a:spcAft>
                <a:spcPct val="0"/>
              </a:spcAft>
              <a:tabLst>
                <a:tab pos="1600200" algn="r"/>
                <a:tab pos="4400550" algn="r"/>
              </a:tabLst>
              <a:defRPr sz="2400">
                <a:solidFill>
                  <a:schemeClr val="tx1"/>
                </a:solidFill>
                <a:latin typeface="Times New Roman" pitchFamily="18" charset="0"/>
              </a:defRPr>
            </a:lvl6pPr>
            <a:lvl7pPr eaLnBrk="0" fontAlgn="base" hangingPunct="0">
              <a:spcBef>
                <a:spcPct val="0"/>
              </a:spcBef>
              <a:spcAft>
                <a:spcPct val="0"/>
              </a:spcAft>
              <a:tabLst>
                <a:tab pos="1600200" algn="r"/>
                <a:tab pos="4400550" algn="r"/>
              </a:tabLst>
              <a:defRPr sz="2400">
                <a:solidFill>
                  <a:schemeClr val="tx1"/>
                </a:solidFill>
                <a:latin typeface="Times New Roman" pitchFamily="18" charset="0"/>
              </a:defRPr>
            </a:lvl7pPr>
            <a:lvl8pPr eaLnBrk="0" fontAlgn="base" hangingPunct="0">
              <a:spcBef>
                <a:spcPct val="0"/>
              </a:spcBef>
              <a:spcAft>
                <a:spcPct val="0"/>
              </a:spcAft>
              <a:tabLst>
                <a:tab pos="1600200" algn="r"/>
                <a:tab pos="4400550" algn="r"/>
              </a:tabLst>
              <a:defRPr sz="2400">
                <a:solidFill>
                  <a:schemeClr val="tx1"/>
                </a:solidFill>
                <a:latin typeface="Times New Roman" pitchFamily="18" charset="0"/>
              </a:defRPr>
            </a:lvl8pPr>
            <a:lvl9pPr eaLnBrk="0" fontAlgn="base" hangingPunct="0">
              <a:spcBef>
                <a:spcPct val="0"/>
              </a:spcBef>
              <a:spcAft>
                <a:spcPct val="0"/>
              </a:spcAft>
              <a:tabLst>
                <a:tab pos="1600200" algn="r"/>
                <a:tab pos="44005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8.	+2,500	+2,500</a:t>
            </a:r>
          </a:p>
        </p:txBody>
      </p:sp>
      <p:sp>
        <p:nvSpPr>
          <p:cNvPr id="771081" name="Text Box 9"/>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771082" name="Text Box 10"/>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771083" name="Text Box 11"/>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771088" name="Rectangle 16"/>
          <p:cNvSpPr>
            <a:spLocks noChangeArrowheads="1"/>
          </p:cNvSpPr>
          <p:nvPr/>
        </p:nvSpPr>
        <p:spPr bwMode="auto">
          <a:xfrm>
            <a:off x="1420813" y="5576888"/>
            <a:ext cx="63833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dirty="0">
                <a:latin typeface="Liberation Sans" panose="020B0604020202020204" pitchFamily="34" charset="0"/>
              </a:rPr>
              <a:t>An accounting transaction has not occurred.</a:t>
            </a:r>
          </a:p>
        </p:txBody>
      </p:sp>
      <p:sp>
        <p:nvSpPr>
          <p:cNvPr id="18"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6" name="Group 15">
            <a:extLst>
              <a:ext uri="{FF2B5EF4-FFF2-40B4-BE49-F238E27FC236}">
                <a16:creationId xmlns:a16="http://schemas.microsoft.com/office/drawing/2014/main" id="{CCCB2575-7184-4D88-B0F1-E83CFD21F8AF}"/>
              </a:ext>
            </a:extLst>
          </p:cNvPr>
          <p:cNvGrpSpPr/>
          <p:nvPr/>
        </p:nvGrpSpPr>
        <p:grpSpPr>
          <a:xfrm>
            <a:off x="419100" y="1761478"/>
            <a:ext cx="8534400" cy="938934"/>
            <a:chOff x="419100" y="1761478"/>
            <a:chExt cx="8534400" cy="938934"/>
          </a:xfrm>
        </p:grpSpPr>
        <p:pic>
          <p:nvPicPr>
            <p:cNvPr id="17" name="Picture 51">
              <a:extLst>
                <a:ext uri="{FF2B5EF4-FFF2-40B4-BE49-F238E27FC236}">
                  <a16:creationId xmlns:a16="http://schemas.microsoft.com/office/drawing/2014/main" id="{F201BF4A-B099-4052-A05A-7C9022EB3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282A368F-8CB5-4DB5-B2CA-401A37B151FD}"/>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E825392E-12B3-4458-B90A-8780CE064A28}"/>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1088"/>
                                        </p:tgtEl>
                                        <p:attrNameLst>
                                          <p:attrName>style.visibility</p:attrName>
                                        </p:attrNameLst>
                                      </p:cBhvr>
                                      <p:to>
                                        <p:strVal val="visible"/>
                                      </p:to>
                                    </p:set>
                                    <p:animEffect transition="in" filter="wipe(left)">
                                      <p:cBhvr>
                                        <p:cTn id="7" dur="500"/>
                                        <p:tgtEl>
                                          <p:spTgt spid="771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685800" y="2586017"/>
            <a:ext cx="7772400" cy="880846"/>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182880" bIns="91440" numCol="1" rtlCol="0" anchor="ctr" anchorCtr="0" compatLnSpc="1">
            <a:prstTxWarp prst="textNoShape">
              <a:avLst/>
            </a:prstTxWarp>
            <a:noAutofit/>
          </a:bodyPr>
          <a:lstStyle/>
          <a:p>
            <a:pPr marL="804863" algn="l"/>
            <a:r>
              <a:rPr lang="en-US" sz="2000" b="1" dirty="0">
                <a:latin typeface="Liberation Sans" panose="020B0604020202020204" pitchFamily="34" charset="0"/>
              </a:rPr>
              <a:t>Explain how accounts, debits, and credits are used to record business transactions.</a:t>
            </a:r>
          </a:p>
        </p:txBody>
      </p:sp>
      <p:sp>
        <p:nvSpPr>
          <p:cNvPr id="130062" name="Rectangle 14"/>
          <p:cNvSpPr>
            <a:spLocks noGrp="1" noChangeArrowheads="1"/>
          </p:cNvSpPr>
          <p:nvPr>
            <p:ph type="title"/>
          </p:nvPr>
        </p:nvSpPr>
        <p:spPr bwMode="auto">
          <a:xfrm>
            <a:off x="457200" y="381000"/>
            <a:ext cx="8229600" cy="560388"/>
          </a:xfrm>
          <a:prstGeom prst="rect">
            <a:avLst/>
          </a:prstGeom>
          <a:solidFill>
            <a:srgbClr val="0066CC"/>
          </a:solidFill>
          <a:ln w="38100" cap="flat" algn="ctr">
            <a:solidFill>
              <a:srgbClr val="7F7F7F"/>
            </a:solidFill>
            <a:miter lim="800000"/>
            <a:headEnd/>
            <a:tailEnd/>
          </a:ln>
          <a:effectLst/>
        </p:spPr>
        <p:txBody>
          <a:bodyPr vert="horz" wrap="square" lIns="90488" tIns="44450" rIns="90488" bIns="44450" numCol="1" anchor="t" anchorCtr="0" compatLnSpc="1">
            <a:prstTxWarp prst="textNoShape">
              <a:avLst/>
            </a:prstTxWarp>
          </a:bodyPr>
          <a:lstStyle/>
          <a:p>
            <a:pPr marL="109538"/>
            <a:r>
              <a:rPr lang="en-US" altLang="en-US" i="0" dirty="0">
                <a:solidFill>
                  <a:schemeClr val="bg1"/>
                </a:solidFill>
                <a:effectLst>
                  <a:outerShdw blurRad="38100" dist="38100" dir="2700000" algn="tl">
                    <a:srgbClr val="000000"/>
                  </a:outerShdw>
                </a:effectLst>
                <a:latin typeface="Liberation Sans" panose="020B0604020202020204" pitchFamily="34" charset="0"/>
              </a:rPr>
              <a:t>CHAPTER OUTLINE</a:t>
            </a:r>
          </a:p>
        </p:txBody>
      </p:sp>
      <p:sp>
        <p:nvSpPr>
          <p:cNvPr id="3" name="Rounded Rectangle 2"/>
          <p:cNvSpPr/>
          <p:nvPr/>
        </p:nvSpPr>
        <p:spPr bwMode="auto">
          <a:xfrm>
            <a:off x="677840" y="1637649"/>
            <a:ext cx="7772400" cy="800769"/>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91440" bIns="91440" numCol="1" rtlCol="0" anchor="ctr" anchorCtr="0" compatLnSpc="1">
            <a:prstTxWarp prst="textNoShape">
              <a:avLst/>
            </a:prstTxWarp>
            <a:noAutofit/>
          </a:bodyPr>
          <a:lstStyle/>
          <a:p>
            <a:pPr marL="804863" algn="l"/>
            <a:r>
              <a:rPr lang="en-US" sz="2000" b="1" dirty="0">
                <a:latin typeface="Liberation Sans" panose="020B0604020202020204" pitchFamily="34" charset="0"/>
              </a:rPr>
              <a:t>Analyze the effect of business transactions on the basic accounting equation.</a:t>
            </a:r>
          </a:p>
        </p:txBody>
      </p:sp>
      <p:cxnSp>
        <p:nvCxnSpPr>
          <p:cNvPr id="5" name="Straight Connector 4"/>
          <p:cNvCxnSpPr/>
          <p:nvPr/>
        </p:nvCxnSpPr>
        <p:spPr bwMode="auto">
          <a:xfrm>
            <a:off x="1439840" y="1737141"/>
            <a:ext cx="0" cy="623455"/>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6" name="TextBox 5"/>
          <p:cNvSpPr txBox="1"/>
          <p:nvPr/>
        </p:nvSpPr>
        <p:spPr>
          <a:xfrm>
            <a:off x="838613" y="1746912"/>
            <a:ext cx="554182" cy="584775"/>
          </a:xfrm>
          <a:prstGeom prst="rect">
            <a:avLst/>
          </a:prstGeom>
          <a:noFill/>
        </p:spPr>
        <p:txBody>
          <a:bodyPr wrap="square" rtlCol="0">
            <a:spAutoFit/>
          </a:bodyPr>
          <a:lstStyle/>
          <a:p>
            <a:pPr algn="ctr"/>
            <a:r>
              <a:rPr lang="en-US" sz="3200" b="1" i="0" dirty="0">
                <a:solidFill>
                  <a:srgbClr val="E20000"/>
                </a:solidFill>
                <a:effectLst/>
                <a:latin typeface="+mn-lt"/>
              </a:rPr>
              <a:t>1</a:t>
            </a:r>
          </a:p>
        </p:txBody>
      </p:sp>
      <p:sp>
        <p:nvSpPr>
          <p:cNvPr id="7" name="Rectangle 6"/>
          <p:cNvSpPr/>
          <p:nvPr/>
        </p:nvSpPr>
        <p:spPr bwMode="auto">
          <a:xfrm>
            <a:off x="457200" y="381000"/>
            <a:ext cx="8229600" cy="6019800"/>
          </a:xfrm>
          <a:prstGeom prst="rect">
            <a:avLst/>
          </a:prstGeom>
          <a:noFill/>
          <a:ln w="38100" cap="sq" cmpd="sng" algn="ctr">
            <a:solidFill>
              <a:srgbClr val="7F7F7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13" name="Straight Connector 12"/>
          <p:cNvCxnSpPr/>
          <p:nvPr/>
        </p:nvCxnSpPr>
        <p:spPr bwMode="auto">
          <a:xfrm>
            <a:off x="1439840" y="2694375"/>
            <a:ext cx="0" cy="685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4" name="TextBox 13"/>
          <p:cNvSpPr txBox="1"/>
          <p:nvPr/>
        </p:nvSpPr>
        <p:spPr>
          <a:xfrm>
            <a:off x="838613" y="2706080"/>
            <a:ext cx="554182" cy="643253"/>
          </a:xfrm>
          <a:prstGeom prst="rect">
            <a:avLst/>
          </a:prstGeom>
          <a:noFill/>
        </p:spPr>
        <p:txBody>
          <a:bodyPr wrap="square" rtlCol="0">
            <a:spAutoFit/>
          </a:bodyPr>
          <a:lstStyle/>
          <a:p>
            <a:pPr algn="ctr"/>
            <a:r>
              <a:rPr lang="en-US" sz="3200" b="1" i="0" dirty="0">
                <a:solidFill>
                  <a:srgbClr val="E20000"/>
                </a:solidFill>
                <a:effectLst/>
                <a:latin typeface="+mn-lt"/>
              </a:rPr>
              <a:t>2</a:t>
            </a:r>
          </a:p>
        </p:txBody>
      </p:sp>
      <p:sp>
        <p:nvSpPr>
          <p:cNvPr id="8" name="TextBox 7"/>
          <p:cNvSpPr txBox="1"/>
          <p:nvPr/>
        </p:nvSpPr>
        <p:spPr>
          <a:xfrm>
            <a:off x="587992" y="1080448"/>
            <a:ext cx="5181600" cy="484909"/>
          </a:xfrm>
          <a:prstGeom prst="rect">
            <a:avLst/>
          </a:prstGeom>
          <a:noFill/>
          <a:ln w="38100" cap="flat" algn="ctr">
            <a:noFill/>
            <a:miter lim="800000"/>
            <a:headEnd/>
            <a:tailEnd/>
          </a:ln>
          <a:effectLst/>
        </p:spPr>
        <p:txBody>
          <a:bodyPr vert="horz" wrap="square" lIns="90488" tIns="44450" rIns="90488" bIns="44450" numCol="1" anchor="t" anchorCtr="0" compatLnSpc="1">
            <a:prstTxWarp prst="textNoShape">
              <a:avLst/>
            </a:prstTxWarp>
          </a:bodyPr>
          <a:lstStyle>
            <a:defPPr>
              <a:defRPr lang="en-US"/>
            </a:defPPr>
            <a:lvl1pPr marL="109538" algn="l">
              <a:defRPr b="1" i="0">
                <a:solidFill>
                  <a:srgbClr val="E20000"/>
                </a:solidFill>
                <a:effectLst/>
                <a:latin typeface="Liberation Sans" panose="020B0604020202020204" pitchFamily="34" charset="0"/>
                <a:ea typeface="+mj-ea"/>
                <a:cs typeface="+mj-cs"/>
              </a:defRPr>
            </a:lvl1pPr>
            <a:lvl2pPr>
              <a:defRPr sz="3000" b="1" i="1">
                <a:solidFill>
                  <a:srgbClr val="BC0000"/>
                </a:solidFill>
                <a:effectLst>
                  <a:outerShdw blurRad="38100" dist="38100" dir="2700000" algn="tl">
                    <a:srgbClr val="C0C0C0"/>
                  </a:outerShdw>
                </a:effectLst>
              </a:defRPr>
            </a:lvl2pPr>
            <a:lvl3pPr>
              <a:defRPr sz="3000" b="1" i="1">
                <a:solidFill>
                  <a:srgbClr val="BC0000"/>
                </a:solidFill>
                <a:effectLst>
                  <a:outerShdw blurRad="38100" dist="38100" dir="2700000" algn="tl">
                    <a:srgbClr val="C0C0C0"/>
                  </a:outerShdw>
                </a:effectLst>
              </a:defRPr>
            </a:lvl3pPr>
            <a:lvl4pPr>
              <a:defRPr sz="3000" b="1" i="1">
                <a:solidFill>
                  <a:srgbClr val="BC0000"/>
                </a:solidFill>
                <a:effectLst>
                  <a:outerShdw blurRad="38100" dist="38100" dir="2700000" algn="tl">
                    <a:srgbClr val="C0C0C0"/>
                  </a:outerShdw>
                </a:effectLst>
              </a:defRPr>
            </a:lvl4pPr>
            <a:lvl5pPr>
              <a:defRPr sz="3000" b="1" i="1">
                <a:solidFill>
                  <a:srgbClr val="BC0000"/>
                </a:solidFill>
                <a:effectLst>
                  <a:outerShdw blurRad="38100" dist="38100" dir="2700000" algn="tl">
                    <a:srgbClr val="C0C0C0"/>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t>LEARNING OBJECTIVES</a:t>
            </a:r>
          </a:p>
        </p:txBody>
      </p:sp>
      <p:sp>
        <p:nvSpPr>
          <p:cNvPr id="16" name="Rounded Rectangle 15"/>
          <p:cNvSpPr/>
          <p:nvPr/>
        </p:nvSpPr>
        <p:spPr bwMode="auto">
          <a:xfrm>
            <a:off x="677840" y="3576617"/>
            <a:ext cx="7772400" cy="880846"/>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91440" bIns="91440" numCol="1" rtlCol="0" anchor="ctr" anchorCtr="0" compatLnSpc="1">
            <a:prstTxWarp prst="textNoShape">
              <a:avLst/>
            </a:prstTxWarp>
            <a:noAutofit/>
          </a:bodyPr>
          <a:lstStyle/>
          <a:p>
            <a:pPr marL="804863" algn="l"/>
            <a:r>
              <a:rPr lang="en-US" sz="2000" b="1" dirty="0">
                <a:latin typeface="Liberation Sans" panose="020B0604020202020204" pitchFamily="34" charset="0"/>
              </a:rPr>
              <a:t>Indicate how a journal is used in the recording process.</a:t>
            </a:r>
          </a:p>
        </p:txBody>
      </p:sp>
      <p:cxnSp>
        <p:nvCxnSpPr>
          <p:cNvPr id="17" name="Straight Connector 16"/>
          <p:cNvCxnSpPr/>
          <p:nvPr/>
        </p:nvCxnSpPr>
        <p:spPr bwMode="auto">
          <a:xfrm>
            <a:off x="1439840" y="3674136"/>
            <a:ext cx="0" cy="685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8" name="TextBox 17"/>
          <p:cNvSpPr txBox="1"/>
          <p:nvPr/>
        </p:nvSpPr>
        <p:spPr>
          <a:xfrm>
            <a:off x="838613" y="3713137"/>
            <a:ext cx="554182" cy="643253"/>
          </a:xfrm>
          <a:prstGeom prst="rect">
            <a:avLst/>
          </a:prstGeom>
          <a:noFill/>
        </p:spPr>
        <p:txBody>
          <a:bodyPr wrap="square" rtlCol="0">
            <a:spAutoFit/>
          </a:bodyPr>
          <a:lstStyle/>
          <a:p>
            <a:pPr algn="ctr"/>
            <a:r>
              <a:rPr lang="en-US" sz="3200" b="1" i="0" dirty="0">
                <a:solidFill>
                  <a:srgbClr val="E20000"/>
                </a:solidFill>
                <a:effectLst/>
                <a:latin typeface="+mn-lt"/>
              </a:rPr>
              <a:t>3</a:t>
            </a:r>
          </a:p>
        </p:txBody>
      </p:sp>
      <p:sp>
        <p:nvSpPr>
          <p:cNvPr id="22" name="Rounded Rectangle 21"/>
          <p:cNvSpPr/>
          <p:nvPr/>
        </p:nvSpPr>
        <p:spPr bwMode="auto">
          <a:xfrm>
            <a:off x="685800" y="4567217"/>
            <a:ext cx="7772400" cy="880846"/>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182880" bIns="91440" numCol="1" rtlCol="0" anchor="ctr" anchorCtr="0" compatLnSpc="1">
            <a:prstTxWarp prst="textNoShape">
              <a:avLst/>
            </a:prstTxWarp>
            <a:noAutofit/>
          </a:bodyPr>
          <a:lstStyle/>
          <a:p>
            <a:pPr marL="804863" algn="l"/>
            <a:r>
              <a:rPr lang="en-US" sz="2000" b="1" dirty="0">
                <a:latin typeface="Liberation Sans" panose="020B0604020202020204" pitchFamily="34" charset="0"/>
              </a:rPr>
              <a:t>Explain how a ledger and posting help in the recording process.</a:t>
            </a:r>
          </a:p>
        </p:txBody>
      </p:sp>
      <p:cxnSp>
        <p:nvCxnSpPr>
          <p:cNvPr id="23" name="Straight Connector 22"/>
          <p:cNvCxnSpPr/>
          <p:nvPr/>
        </p:nvCxnSpPr>
        <p:spPr bwMode="auto">
          <a:xfrm>
            <a:off x="1447800" y="4664736"/>
            <a:ext cx="0" cy="685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4" name="TextBox 23"/>
          <p:cNvSpPr txBox="1"/>
          <p:nvPr/>
        </p:nvSpPr>
        <p:spPr>
          <a:xfrm>
            <a:off x="846573" y="4703737"/>
            <a:ext cx="554182" cy="643253"/>
          </a:xfrm>
          <a:prstGeom prst="rect">
            <a:avLst/>
          </a:prstGeom>
          <a:noFill/>
        </p:spPr>
        <p:txBody>
          <a:bodyPr wrap="square" rtlCol="0">
            <a:spAutoFit/>
          </a:bodyPr>
          <a:lstStyle>
            <a:defPPr>
              <a:defRPr lang="en-US"/>
            </a:defPPr>
            <a:lvl1pPr>
              <a:defRPr sz="3200" b="1" i="0">
                <a:solidFill>
                  <a:srgbClr val="E20000"/>
                </a:solidFill>
                <a:effectLst/>
                <a:latin typeface="+mn-lt"/>
              </a:defRPr>
            </a:lvl1pPr>
          </a:lstStyle>
          <a:p>
            <a:r>
              <a:rPr lang="en-US" dirty="0"/>
              <a:t>4</a:t>
            </a:r>
          </a:p>
        </p:txBody>
      </p:sp>
      <p:sp>
        <p:nvSpPr>
          <p:cNvPr id="25" name="Rounded Rectangle 24"/>
          <p:cNvSpPr/>
          <p:nvPr/>
        </p:nvSpPr>
        <p:spPr bwMode="auto">
          <a:xfrm>
            <a:off x="685800" y="5555684"/>
            <a:ext cx="7772400" cy="727972"/>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91440" bIns="91440" numCol="1" rtlCol="0" anchor="ctr" anchorCtr="0" compatLnSpc="1">
            <a:prstTxWarp prst="textNoShape">
              <a:avLst/>
            </a:prstTxWarp>
            <a:noAutofit/>
          </a:bodyPr>
          <a:lstStyle/>
          <a:p>
            <a:pPr marL="804863" algn="l"/>
            <a:r>
              <a:rPr lang="en-US" sz="2000" b="1" dirty="0">
                <a:latin typeface="Liberation Sans" panose="020B0604020202020204" pitchFamily="34" charset="0"/>
              </a:rPr>
              <a:t>Prepare a trial balance.</a:t>
            </a:r>
          </a:p>
        </p:txBody>
      </p:sp>
      <p:cxnSp>
        <p:nvCxnSpPr>
          <p:cNvPr id="26" name="Straight Connector 25"/>
          <p:cNvCxnSpPr/>
          <p:nvPr/>
        </p:nvCxnSpPr>
        <p:spPr bwMode="auto">
          <a:xfrm>
            <a:off x="1447800" y="5662040"/>
            <a:ext cx="0" cy="515252"/>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7" name="TextBox 26"/>
          <p:cNvSpPr txBox="1"/>
          <p:nvPr/>
        </p:nvSpPr>
        <p:spPr>
          <a:xfrm>
            <a:off x="846573" y="5602119"/>
            <a:ext cx="554182" cy="643253"/>
          </a:xfrm>
          <a:prstGeom prst="rect">
            <a:avLst/>
          </a:prstGeom>
          <a:noFill/>
        </p:spPr>
        <p:txBody>
          <a:bodyPr wrap="square" rtlCol="0">
            <a:spAutoFit/>
          </a:bodyPr>
          <a:lstStyle/>
          <a:p>
            <a:pPr algn="ctr"/>
            <a:r>
              <a:rPr lang="en-US" sz="3200" b="1" i="0" dirty="0">
                <a:solidFill>
                  <a:srgbClr val="E20000"/>
                </a:solidFill>
                <a:effectLst/>
                <a:latin typeface="+mn-lt"/>
              </a:rPr>
              <a:t>5</a:t>
            </a:r>
          </a:p>
        </p:txBody>
      </p:sp>
    </p:spTree>
    <p:extLst>
      <p:ext uri="{BB962C8B-B14F-4D97-AF65-F5344CB8AC3E}">
        <p14:creationId xmlns:p14="http://schemas.microsoft.com/office/powerpoint/2010/main" val="96553390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Text Box 2"/>
          <p:cNvSpPr txBox="1">
            <a:spLocks noChangeArrowheads="1"/>
          </p:cNvSpPr>
          <p:nvPr/>
        </p:nvSpPr>
        <p:spPr bwMode="auto">
          <a:xfrm>
            <a:off x="533400" y="1114425"/>
            <a:ext cx="82296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(10).</a:t>
            </a:r>
            <a:r>
              <a:rPr lang="en-US" altLang="en-US" sz="1900" dirty="0">
                <a:latin typeface="Liberation Sans" panose="020B0604020202020204" pitchFamily="34" charset="0"/>
              </a:rPr>
              <a:t>  On October 20, Sierra paid a $500 dividend.</a:t>
            </a:r>
          </a:p>
        </p:txBody>
      </p:sp>
      <p:sp>
        <p:nvSpPr>
          <p:cNvPr id="670724"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70725"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670726" name="Text Box 6"/>
          <p:cNvSpPr txBox="1">
            <a:spLocks noChangeArrowheads="1"/>
          </p:cNvSpPr>
          <p:nvPr/>
        </p:nvSpPr>
        <p:spPr bwMode="auto">
          <a:xfrm>
            <a:off x="228600" y="4330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6.	-900	-900</a:t>
            </a:r>
          </a:p>
        </p:txBody>
      </p:sp>
      <p:sp>
        <p:nvSpPr>
          <p:cNvPr id="670727" name="Text Box 7"/>
          <p:cNvSpPr txBox="1">
            <a:spLocks noChangeArrowheads="1"/>
          </p:cNvSpPr>
          <p:nvPr/>
        </p:nvSpPr>
        <p:spPr bwMode="auto">
          <a:xfrm>
            <a:off x="228600" y="46355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228850" algn="r"/>
              </a:tabLst>
              <a:defRPr sz="2400">
                <a:solidFill>
                  <a:schemeClr val="tx1"/>
                </a:solidFill>
                <a:latin typeface="Times New Roman" pitchFamily="18" charset="0"/>
              </a:defRPr>
            </a:lvl1pPr>
            <a:lvl2pPr algn="l">
              <a:tabLst>
                <a:tab pos="857250" algn="r"/>
                <a:tab pos="2228850" algn="r"/>
              </a:tabLst>
              <a:defRPr sz="2400">
                <a:solidFill>
                  <a:schemeClr val="tx1"/>
                </a:solidFill>
                <a:latin typeface="Times New Roman" pitchFamily="18" charset="0"/>
              </a:defRPr>
            </a:lvl2pPr>
            <a:lvl3pPr algn="l">
              <a:tabLst>
                <a:tab pos="857250" algn="r"/>
                <a:tab pos="2228850" algn="r"/>
              </a:tabLst>
              <a:defRPr sz="2400">
                <a:solidFill>
                  <a:schemeClr val="tx1"/>
                </a:solidFill>
                <a:latin typeface="Times New Roman" pitchFamily="18" charset="0"/>
              </a:defRPr>
            </a:lvl3pPr>
            <a:lvl4pPr algn="l">
              <a:tabLst>
                <a:tab pos="857250" algn="r"/>
                <a:tab pos="2228850" algn="r"/>
              </a:tabLst>
              <a:defRPr sz="2400">
                <a:solidFill>
                  <a:schemeClr val="tx1"/>
                </a:solidFill>
                <a:latin typeface="Times New Roman" pitchFamily="18" charset="0"/>
              </a:defRPr>
            </a:lvl4pPr>
            <a:lvl5pPr algn="l">
              <a:tabLst>
                <a:tab pos="857250" algn="r"/>
                <a:tab pos="22288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2288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2288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2288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2288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7.	-600	+600</a:t>
            </a:r>
          </a:p>
        </p:txBody>
      </p:sp>
      <p:sp>
        <p:nvSpPr>
          <p:cNvPr id="670728" name="Text Box 8"/>
          <p:cNvSpPr txBox="1">
            <a:spLocks noChangeArrowheads="1"/>
          </p:cNvSpPr>
          <p:nvPr/>
        </p:nvSpPr>
        <p:spPr bwMode="auto">
          <a:xfrm>
            <a:off x="228600" y="49403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600200" algn="r"/>
                <a:tab pos="4400550" algn="r"/>
              </a:tabLst>
              <a:defRPr sz="2400">
                <a:solidFill>
                  <a:schemeClr val="tx1"/>
                </a:solidFill>
                <a:latin typeface="Times New Roman" pitchFamily="18" charset="0"/>
              </a:defRPr>
            </a:lvl1pPr>
            <a:lvl2pPr algn="l">
              <a:tabLst>
                <a:tab pos="1600200" algn="r"/>
                <a:tab pos="4400550" algn="r"/>
              </a:tabLst>
              <a:defRPr sz="2400">
                <a:solidFill>
                  <a:schemeClr val="tx1"/>
                </a:solidFill>
                <a:latin typeface="Times New Roman" pitchFamily="18" charset="0"/>
              </a:defRPr>
            </a:lvl2pPr>
            <a:lvl3pPr algn="l">
              <a:tabLst>
                <a:tab pos="1600200" algn="r"/>
                <a:tab pos="4400550" algn="r"/>
              </a:tabLst>
              <a:defRPr sz="2400">
                <a:solidFill>
                  <a:schemeClr val="tx1"/>
                </a:solidFill>
                <a:latin typeface="Times New Roman" pitchFamily="18" charset="0"/>
              </a:defRPr>
            </a:lvl3pPr>
            <a:lvl4pPr algn="l">
              <a:tabLst>
                <a:tab pos="1600200" algn="r"/>
                <a:tab pos="4400550" algn="r"/>
              </a:tabLst>
              <a:defRPr sz="2400">
                <a:solidFill>
                  <a:schemeClr val="tx1"/>
                </a:solidFill>
                <a:latin typeface="Times New Roman" pitchFamily="18" charset="0"/>
              </a:defRPr>
            </a:lvl4pPr>
            <a:lvl5pPr algn="l">
              <a:tabLst>
                <a:tab pos="1600200" algn="r"/>
                <a:tab pos="4400550" algn="r"/>
              </a:tabLst>
              <a:defRPr sz="2400">
                <a:solidFill>
                  <a:schemeClr val="tx1"/>
                </a:solidFill>
                <a:latin typeface="Times New Roman" pitchFamily="18" charset="0"/>
              </a:defRPr>
            </a:lvl5pPr>
            <a:lvl6pPr eaLnBrk="0" fontAlgn="base" hangingPunct="0">
              <a:spcBef>
                <a:spcPct val="0"/>
              </a:spcBef>
              <a:spcAft>
                <a:spcPct val="0"/>
              </a:spcAft>
              <a:tabLst>
                <a:tab pos="1600200" algn="r"/>
                <a:tab pos="4400550" algn="r"/>
              </a:tabLst>
              <a:defRPr sz="2400">
                <a:solidFill>
                  <a:schemeClr val="tx1"/>
                </a:solidFill>
                <a:latin typeface="Times New Roman" pitchFamily="18" charset="0"/>
              </a:defRPr>
            </a:lvl6pPr>
            <a:lvl7pPr eaLnBrk="0" fontAlgn="base" hangingPunct="0">
              <a:spcBef>
                <a:spcPct val="0"/>
              </a:spcBef>
              <a:spcAft>
                <a:spcPct val="0"/>
              </a:spcAft>
              <a:tabLst>
                <a:tab pos="1600200" algn="r"/>
                <a:tab pos="4400550" algn="r"/>
              </a:tabLst>
              <a:defRPr sz="2400">
                <a:solidFill>
                  <a:schemeClr val="tx1"/>
                </a:solidFill>
                <a:latin typeface="Times New Roman" pitchFamily="18" charset="0"/>
              </a:defRPr>
            </a:lvl7pPr>
            <a:lvl8pPr eaLnBrk="0" fontAlgn="base" hangingPunct="0">
              <a:spcBef>
                <a:spcPct val="0"/>
              </a:spcBef>
              <a:spcAft>
                <a:spcPct val="0"/>
              </a:spcAft>
              <a:tabLst>
                <a:tab pos="1600200" algn="r"/>
                <a:tab pos="4400550" algn="r"/>
              </a:tabLst>
              <a:defRPr sz="2400">
                <a:solidFill>
                  <a:schemeClr val="tx1"/>
                </a:solidFill>
                <a:latin typeface="Times New Roman" pitchFamily="18" charset="0"/>
              </a:defRPr>
            </a:lvl8pPr>
            <a:lvl9pPr eaLnBrk="0" fontAlgn="base" hangingPunct="0">
              <a:spcBef>
                <a:spcPct val="0"/>
              </a:spcBef>
              <a:spcAft>
                <a:spcPct val="0"/>
              </a:spcAft>
              <a:tabLst>
                <a:tab pos="1600200" algn="r"/>
                <a:tab pos="44005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8.	+2,500	+2,500</a:t>
            </a:r>
          </a:p>
        </p:txBody>
      </p:sp>
      <p:sp>
        <p:nvSpPr>
          <p:cNvPr id="670729" name="Text Box 9"/>
          <p:cNvSpPr txBox="1">
            <a:spLocks noChangeArrowheads="1"/>
          </p:cNvSpPr>
          <p:nvPr/>
        </p:nvSpPr>
        <p:spPr bwMode="auto">
          <a:xfrm>
            <a:off x="228600" y="52451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8572500" algn="r"/>
              </a:tabLst>
              <a:defRPr sz="2400">
                <a:solidFill>
                  <a:schemeClr val="tx1"/>
                </a:solidFill>
                <a:latin typeface="Times New Roman" pitchFamily="18" charset="0"/>
              </a:defRPr>
            </a:lvl1pPr>
            <a:lvl2pPr algn="l">
              <a:tabLst>
                <a:tab pos="857250" algn="r"/>
                <a:tab pos="8572500" algn="r"/>
              </a:tabLst>
              <a:defRPr sz="2400">
                <a:solidFill>
                  <a:schemeClr val="tx1"/>
                </a:solidFill>
                <a:latin typeface="Times New Roman" pitchFamily="18" charset="0"/>
              </a:defRPr>
            </a:lvl2pPr>
            <a:lvl3pPr algn="l">
              <a:tabLst>
                <a:tab pos="857250" algn="r"/>
                <a:tab pos="8572500" algn="r"/>
              </a:tabLst>
              <a:defRPr sz="2400">
                <a:solidFill>
                  <a:schemeClr val="tx1"/>
                </a:solidFill>
                <a:latin typeface="Times New Roman" pitchFamily="18" charset="0"/>
              </a:defRPr>
            </a:lvl3pPr>
            <a:lvl4pPr algn="l">
              <a:tabLst>
                <a:tab pos="857250" algn="r"/>
                <a:tab pos="8572500" algn="r"/>
              </a:tabLst>
              <a:defRPr sz="2400">
                <a:solidFill>
                  <a:schemeClr val="tx1"/>
                </a:solidFill>
                <a:latin typeface="Times New Roman" pitchFamily="18" charset="0"/>
              </a:defRPr>
            </a:lvl4pPr>
            <a:lvl5pPr algn="l">
              <a:tabLst>
                <a:tab pos="857250" algn="r"/>
                <a:tab pos="8572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8572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8572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8572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8572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10.	-500	-500</a:t>
            </a:r>
          </a:p>
        </p:txBody>
      </p:sp>
      <p:sp>
        <p:nvSpPr>
          <p:cNvPr id="670730" name="Text Box 10"/>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70731" name="Text Box 11"/>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70732" name="Text Box 12"/>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sp>
        <p:nvSpPr>
          <p:cNvPr id="18"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6" name="Group 15">
            <a:extLst>
              <a:ext uri="{FF2B5EF4-FFF2-40B4-BE49-F238E27FC236}">
                <a16:creationId xmlns:a16="http://schemas.microsoft.com/office/drawing/2014/main" id="{F494C758-6BED-4407-9BDA-52CF74C4F05F}"/>
              </a:ext>
            </a:extLst>
          </p:cNvPr>
          <p:cNvGrpSpPr/>
          <p:nvPr/>
        </p:nvGrpSpPr>
        <p:grpSpPr>
          <a:xfrm>
            <a:off x="419100" y="1761478"/>
            <a:ext cx="8534400" cy="938934"/>
            <a:chOff x="419100" y="1761478"/>
            <a:chExt cx="8534400" cy="938934"/>
          </a:xfrm>
        </p:grpSpPr>
        <p:pic>
          <p:nvPicPr>
            <p:cNvPr id="17" name="Picture 51">
              <a:extLst>
                <a:ext uri="{FF2B5EF4-FFF2-40B4-BE49-F238E27FC236}">
                  <a16:creationId xmlns:a16="http://schemas.microsoft.com/office/drawing/2014/main" id="{EC2D5E0C-2E12-494C-AEC4-F5AF3DA0C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7876E1FA-5E21-49BA-BE08-F62CB15CE00E}"/>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E233E8EF-1DC9-4954-8580-D1AA9D57C5C3}"/>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0729"/>
                                        </p:tgtEl>
                                        <p:attrNameLst>
                                          <p:attrName>style.visibility</p:attrName>
                                        </p:attrNameLst>
                                      </p:cBhvr>
                                      <p:to>
                                        <p:strVal val="visible"/>
                                      </p:to>
                                    </p:set>
                                    <p:animEffect transition="in" filter="wipe(left)">
                                      <p:cBhvr>
                                        <p:cTn id="7" dur="500"/>
                                        <p:tgtEl>
                                          <p:spTgt spid="67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2"/>
          <p:cNvSpPr txBox="1">
            <a:spLocks noChangeArrowheads="1"/>
          </p:cNvSpPr>
          <p:nvPr/>
        </p:nvSpPr>
        <p:spPr bwMode="auto">
          <a:xfrm>
            <a:off x="533400" y="1101725"/>
            <a:ext cx="82296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(11).</a:t>
            </a:r>
            <a:r>
              <a:rPr lang="en-US" altLang="en-US" sz="1900" dirty="0">
                <a:latin typeface="Liberation Sans" panose="020B0604020202020204" pitchFamily="34" charset="0"/>
              </a:rPr>
              <a:t>  Employees have worked two weeks, earning $4,000 in salaries, which were paid on October 26.</a:t>
            </a:r>
          </a:p>
        </p:txBody>
      </p:sp>
      <p:sp>
        <p:nvSpPr>
          <p:cNvPr id="668676"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68677"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668678" name="Text Box 6"/>
          <p:cNvSpPr txBox="1">
            <a:spLocks noChangeArrowheads="1"/>
          </p:cNvSpPr>
          <p:nvPr/>
        </p:nvSpPr>
        <p:spPr bwMode="auto">
          <a:xfrm>
            <a:off x="228600" y="4330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6.	-900	-900</a:t>
            </a:r>
          </a:p>
        </p:txBody>
      </p:sp>
      <p:sp>
        <p:nvSpPr>
          <p:cNvPr id="668679" name="Text Box 7"/>
          <p:cNvSpPr txBox="1">
            <a:spLocks noChangeArrowheads="1"/>
          </p:cNvSpPr>
          <p:nvPr/>
        </p:nvSpPr>
        <p:spPr bwMode="auto">
          <a:xfrm>
            <a:off x="228600" y="46355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228850" algn="r"/>
              </a:tabLst>
              <a:defRPr sz="2400">
                <a:solidFill>
                  <a:schemeClr val="tx1"/>
                </a:solidFill>
                <a:latin typeface="Times New Roman" pitchFamily="18" charset="0"/>
              </a:defRPr>
            </a:lvl1pPr>
            <a:lvl2pPr algn="l">
              <a:tabLst>
                <a:tab pos="857250" algn="r"/>
                <a:tab pos="2228850" algn="r"/>
              </a:tabLst>
              <a:defRPr sz="2400">
                <a:solidFill>
                  <a:schemeClr val="tx1"/>
                </a:solidFill>
                <a:latin typeface="Times New Roman" pitchFamily="18" charset="0"/>
              </a:defRPr>
            </a:lvl2pPr>
            <a:lvl3pPr algn="l">
              <a:tabLst>
                <a:tab pos="857250" algn="r"/>
                <a:tab pos="2228850" algn="r"/>
              </a:tabLst>
              <a:defRPr sz="2400">
                <a:solidFill>
                  <a:schemeClr val="tx1"/>
                </a:solidFill>
                <a:latin typeface="Times New Roman" pitchFamily="18" charset="0"/>
              </a:defRPr>
            </a:lvl3pPr>
            <a:lvl4pPr algn="l">
              <a:tabLst>
                <a:tab pos="857250" algn="r"/>
                <a:tab pos="2228850" algn="r"/>
              </a:tabLst>
              <a:defRPr sz="2400">
                <a:solidFill>
                  <a:schemeClr val="tx1"/>
                </a:solidFill>
                <a:latin typeface="Times New Roman" pitchFamily="18" charset="0"/>
              </a:defRPr>
            </a:lvl4pPr>
            <a:lvl5pPr algn="l">
              <a:tabLst>
                <a:tab pos="857250" algn="r"/>
                <a:tab pos="22288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2288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2288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2288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2288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7.	-600	+600</a:t>
            </a:r>
          </a:p>
        </p:txBody>
      </p:sp>
      <p:sp>
        <p:nvSpPr>
          <p:cNvPr id="668680" name="Text Box 8"/>
          <p:cNvSpPr txBox="1">
            <a:spLocks noChangeArrowheads="1"/>
          </p:cNvSpPr>
          <p:nvPr/>
        </p:nvSpPr>
        <p:spPr bwMode="auto">
          <a:xfrm>
            <a:off x="228600" y="49403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600200" algn="r"/>
                <a:tab pos="4400550" algn="r"/>
              </a:tabLst>
              <a:defRPr sz="2400">
                <a:solidFill>
                  <a:schemeClr val="tx1"/>
                </a:solidFill>
                <a:latin typeface="Times New Roman" pitchFamily="18" charset="0"/>
              </a:defRPr>
            </a:lvl1pPr>
            <a:lvl2pPr algn="l">
              <a:tabLst>
                <a:tab pos="1600200" algn="r"/>
                <a:tab pos="4400550" algn="r"/>
              </a:tabLst>
              <a:defRPr sz="2400">
                <a:solidFill>
                  <a:schemeClr val="tx1"/>
                </a:solidFill>
                <a:latin typeface="Times New Roman" pitchFamily="18" charset="0"/>
              </a:defRPr>
            </a:lvl2pPr>
            <a:lvl3pPr algn="l">
              <a:tabLst>
                <a:tab pos="1600200" algn="r"/>
                <a:tab pos="4400550" algn="r"/>
              </a:tabLst>
              <a:defRPr sz="2400">
                <a:solidFill>
                  <a:schemeClr val="tx1"/>
                </a:solidFill>
                <a:latin typeface="Times New Roman" pitchFamily="18" charset="0"/>
              </a:defRPr>
            </a:lvl3pPr>
            <a:lvl4pPr algn="l">
              <a:tabLst>
                <a:tab pos="1600200" algn="r"/>
                <a:tab pos="4400550" algn="r"/>
              </a:tabLst>
              <a:defRPr sz="2400">
                <a:solidFill>
                  <a:schemeClr val="tx1"/>
                </a:solidFill>
                <a:latin typeface="Times New Roman" pitchFamily="18" charset="0"/>
              </a:defRPr>
            </a:lvl4pPr>
            <a:lvl5pPr algn="l">
              <a:tabLst>
                <a:tab pos="1600200" algn="r"/>
                <a:tab pos="4400550" algn="r"/>
              </a:tabLst>
              <a:defRPr sz="2400">
                <a:solidFill>
                  <a:schemeClr val="tx1"/>
                </a:solidFill>
                <a:latin typeface="Times New Roman" pitchFamily="18" charset="0"/>
              </a:defRPr>
            </a:lvl5pPr>
            <a:lvl6pPr eaLnBrk="0" fontAlgn="base" hangingPunct="0">
              <a:spcBef>
                <a:spcPct val="0"/>
              </a:spcBef>
              <a:spcAft>
                <a:spcPct val="0"/>
              </a:spcAft>
              <a:tabLst>
                <a:tab pos="1600200" algn="r"/>
                <a:tab pos="4400550" algn="r"/>
              </a:tabLst>
              <a:defRPr sz="2400">
                <a:solidFill>
                  <a:schemeClr val="tx1"/>
                </a:solidFill>
                <a:latin typeface="Times New Roman" pitchFamily="18" charset="0"/>
              </a:defRPr>
            </a:lvl6pPr>
            <a:lvl7pPr eaLnBrk="0" fontAlgn="base" hangingPunct="0">
              <a:spcBef>
                <a:spcPct val="0"/>
              </a:spcBef>
              <a:spcAft>
                <a:spcPct val="0"/>
              </a:spcAft>
              <a:tabLst>
                <a:tab pos="1600200" algn="r"/>
                <a:tab pos="4400550" algn="r"/>
              </a:tabLst>
              <a:defRPr sz="2400">
                <a:solidFill>
                  <a:schemeClr val="tx1"/>
                </a:solidFill>
                <a:latin typeface="Times New Roman" pitchFamily="18" charset="0"/>
              </a:defRPr>
            </a:lvl7pPr>
            <a:lvl8pPr eaLnBrk="0" fontAlgn="base" hangingPunct="0">
              <a:spcBef>
                <a:spcPct val="0"/>
              </a:spcBef>
              <a:spcAft>
                <a:spcPct val="0"/>
              </a:spcAft>
              <a:tabLst>
                <a:tab pos="1600200" algn="r"/>
                <a:tab pos="4400550" algn="r"/>
              </a:tabLst>
              <a:defRPr sz="2400">
                <a:solidFill>
                  <a:schemeClr val="tx1"/>
                </a:solidFill>
                <a:latin typeface="Times New Roman" pitchFamily="18" charset="0"/>
              </a:defRPr>
            </a:lvl8pPr>
            <a:lvl9pPr eaLnBrk="0" fontAlgn="base" hangingPunct="0">
              <a:spcBef>
                <a:spcPct val="0"/>
              </a:spcBef>
              <a:spcAft>
                <a:spcPct val="0"/>
              </a:spcAft>
              <a:tabLst>
                <a:tab pos="1600200" algn="r"/>
                <a:tab pos="44005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8.	+2,500	+2,500</a:t>
            </a:r>
          </a:p>
        </p:txBody>
      </p:sp>
      <p:sp>
        <p:nvSpPr>
          <p:cNvPr id="668681" name="Text Box 9"/>
          <p:cNvSpPr txBox="1">
            <a:spLocks noChangeArrowheads="1"/>
          </p:cNvSpPr>
          <p:nvPr/>
        </p:nvSpPr>
        <p:spPr bwMode="auto">
          <a:xfrm>
            <a:off x="228600" y="52451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8572500" algn="r"/>
              </a:tabLst>
              <a:defRPr sz="2400">
                <a:solidFill>
                  <a:schemeClr val="tx1"/>
                </a:solidFill>
                <a:latin typeface="Times New Roman" pitchFamily="18" charset="0"/>
              </a:defRPr>
            </a:lvl1pPr>
            <a:lvl2pPr algn="l">
              <a:tabLst>
                <a:tab pos="857250" algn="r"/>
                <a:tab pos="8572500" algn="r"/>
              </a:tabLst>
              <a:defRPr sz="2400">
                <a:solidFill>
                  <a:schemeClr val="tx1"/>
                </a:solidFill>
                <a:latin typeface="Times New Roman" pitchFamily="18" charset="0"/>
              </a:defRPr>
            </a:lvl2pPr>
            <a:lvl3pPr algn="l">
              <a:tabLst>
                <a:tab pos="857250" algn="r"/>
                <a:tab pos="8572500" algn="r"/>
              </a:tabLst>
              <a:defRPr sz="2400">
                <a:solidFill>
                  <a:schemeClr val="tx1"/>
                </a:solidFill>
                <a:latin typeface="Times New Roman" pitchFamily="18" charset="0"/>
              </a:defRPr>
            </a:lvl3pPr>
            <a:lvl4pPr algn="l">
              <a:tabLst>
                <a:tab pos="857250" algn="r"/>
                <a:tab pos="8572500" algn="r"/>
              </a:tabLst>
              <a:defRPr sz="2400">
                <a:solidFill>
                  <a:schemeClr val="tx1"/>
                </a:solidFill>
                <a:latin typeface="Times New Roman" pitchFamily="18" charset="0"/>
              </a:defRPr>
            </a:lvl4pPr>
            <a:lvl5pPr algn="l">
              <a:tabLst>
                <a:tab pos="857250" algn="r"/>
                <a:tab pos="8572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8572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8572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8572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8572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10.	-500	-500</a:t>
            </a:r>
          </a:p>
        </p:txBody>
      </p:sp>
      <p:sp>
        <p:nvSpPr>
          <p:cNvPr id="668682" name="Text Box 10"/>
          <p:cNvSpPr txBox="1">
            <a:spLocks noChangeArrowheads="1"/>
          </p:cNvSpPr>
          <p:nvPr/>
        </p:nvSpPr>
        <p:spPr bwMode="auto">
          <a:xfrm>
            <a:off x="228600" y="55038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11.	-4,000	-4,000</a:t>
            </a:r>
          </a:p>
        </p:txBody>
      </p:sp>
      <p:sp>
        <p:nvSpPr>
          <p:cNvPr id="668683" name="Text Box 11"/>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68684" name="Text Box 12"/>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68685" name="Text Box 13"/>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pic>
        <p:nvPicPr>
          <p:cNvPr id="6686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0575"/>
            <a:ext cx="89154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grpSp>
        <p:nvGrpSpPr>
          <p:cNvPr id="18" name="Group 17">
            <a:extLst>
              <a:ext uri="{FF2B5EF4-FFF2-40B4-BE49-F238E27FC236}">
                <a16:creationId xmlns:a16="http://schemas.microsoft.com/office/drawing/2014/main" id="{8EB2427B-B1F9-4583-AADF-4935422F1A6F}"/>
              </a:ext>
            </a:extLst>
          </p:cNvPr>
          <p:cNvGrpSpPr/>
          <p:nvPr/>
        </p:nvGrpSpPr>
        <p:grpSpPr>
          <a:xfrm>
            <a:off x="419100" y="1761478"/>
            <a:ext cx="8534400" cy="938934"/>
            <a:chOff x="419100" y="1761478"/>
            <a:chExt cx="8534400" cy="938934"/>
          </a:xfrm>
        </p:grpSpPr>
        <p:pic>
          <p:nvPicPr>
            <p:cNvPr id="21" name="Picture 51">
              <a:extLst>
                <a:ext uri="{FF2B5EF4-FFF2-40B4-BE49-F238E27FC236}">
                  <a16:creationId xmlns:a16="http://schemas.microsoft.com/office/drawing/2014/main" id="{9792FF85-0CE5-4084-AD4E-304FD049B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827287"/>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B5B9A304-B810-4D88-9E18-49CFC3B70600}"/>
                </a:ext>
              </a:extLst>
            </p:cNvPr>
            <p:cNvSpPr txBox="1"/>
            <p:nvPr/>
          </p:nvSpPr>
          <p:spPr>
            <a:xfrm>
              <a:off x="3257550" y="1761478"/>
              <a:ext cx="152400" cy="461665"/>
            </a:xfrm>
            <a:prstGeom prst="rect">
              <a:avLst/>
            </a:prstGeom>
            <a:noFill/>
          </p:spPr>
          <p:txBody>
            <a:bodyPr wrap="square" rtlCol="0">
              <a:spAutoFit/>
            </a:bodyPr>
            <a:lstStyle/>
            <a:p>
              <a:r>
                <a:rPr lang="en-US" dirty="0"/>
                <a:t>-</a:t>
              </a:r>
            </a:p>
          </p:txBody>
        </p:sp>
        <p:sp>
          <p:nvSpPr>
            <p:cNvPr id="23" name="TextBox 22">
              <a:extLst>
                <a:ext uri="{FF2B5EF4-FFF2-40B4-BE49-F238E27FC236}">
                  <a16:creationId xmlns:a16="http://schemas.microsoft.com/office/drawing/2014/main" id="{1639FE00-F755-41DF-B27D-C19FBD3E4C36}"/>
                </a:ext>
              </a:extLst>
            </p:cNvPr>
            <p:cNvSpPr txBox="1"/>
            <p:nvPr/>
          </p:nvSpPr>
          <p:spPr>
            <a:xfrm>
              <a:off x="5611935" y="1853118"/>
              <a:ext cx="331665" cy="369332"/>
            </a:xfrm>
            <a:prstGeom prst="rect">
              <a:avLst/>
            </a:prstGeom>
            <a:solidFill>
              <a:schemeClr val="accent1">
                <a:lumMod val="20000"/>
                <a:lumOff val="80000"/>
              </a:schemeClr>
            </a:solidFill>
          </p:spPr>
          <p:txBody>
            <a:bodyPr wrap="square" rtlCol="0">
              <a:spAutoFit/>
            </a:bodyPr>
            <a:lstStyle/>
            <a:p>
              <a:r>
                <a:rPr lang="en-US" sz="1800" dirty="0"/>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8682"/>
                                        </p:tgtEl>
                                        <p:attrNameLst>
                                          <p:attrName>style.visibility</p:attrName>
                                        </p:attrNameLst>
                                      </p:cBhvr>
                                      <p:to>
                                        <p:strVal val="visible"/>
                                      </p:to>
                                    </p:set>
                                    <p:animEffect transition="in" filter="wipe(left)">
                                      <p:cBhvr>
                                        <p:cTn id="7" dur="500"/>
                                        <p:tgtEl>
                                          <p:spTgt spid="66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68687"/>
                                        </p:tgtEl>
                                        <p:attrNameLst>
                                          <p:attrName>style.visibility</p:attrName>
                                        </p:attrNameLst>
                                      </p:cBhvr>
                                      <p:to>
                                        <p:strVal val="visible"/>
                                      </p:to>
                                    </p:set>
                                    <p:animEffect transition="in" filter="wipe(left)">
                                      <p:cBhvr>
                                        <p:cTn id="12" dur="500"/>
                                        <p:tgtEl>
                                          <p:spTgt spid="66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8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3276600" cy="560388"/>
          </a:xfrm>
          <a:prstGeom prst="rect">
            <a:avLst/>
          </a:prstGeom>
          <a:solidFill>
            <a:srgbClr val="009900"/>
          </a:solidFill>
          <a:ln>
            <a:noFill/>
          </a:ln>
          <a:effectLst/>
        </p:spPr>
        <p:txBody>
          <a:bodyPr lIns="90488" tIns="44450" rIns="90488" bIns="44450" anchor="ctr" anchorCtr="0"/>
          <a:lstStyle/>
          <a:p>
            <a:pPr marL="53975" algn="l"/>
            <a:r>
              <a:rPr lang="en-US" altLang="en-US" b="1" i="0" dirty="0">
                <a:solidFill>
                  <a:schemeClr val="accent3"/>
                </a:solidFill>
                <a:latin typeface="Liberation Sans" panose="020B0604020202020204" pitchFamily="34" charset="0"/>
              </a:rPr>
              <a:t>INVESTOR INSIGHT</a:t>
            </a:r>
          </a:p>
        </p:txBody>
      </p:sp>
      <p:sp>
        <p:nvSpPr>
          <p:cNvPr id="2" name="Rectangle 1"/>
          <p:cNvSpPr/>
          <p:nvPr/>
        </p:nvSpPr>
        <p:spPr>
          <a:xfrm>
            <a:off x="457200" y="1105756"/>
            <a:ext cx="8229600" cy="5349157"/>
          </a:xfrm>
          <a:prstGeom prst="rect">
            <a:avLst/>
          </a:prstGeom>
        </p:spPr>
        <p:txBody>
          <a:bodyPr wrap="square">
            <a:spAutoFit/>
          </a:bodyPr>
          <a:lstStyle/>
          <a:p>
            <a:pPr algn="just">
              <a:lnSpc>
                <a:spcPct val="110000"/>
              </a:lnSpc>
              <a:spcBef>
                <a:spcPts val="600"/>
              </a:spcBef>
            </a:pPr>
            <a:r>
              <a:rPr lang="en-US" sz="1800" b="1" dirty="0">
                <a:latin typeface="Liberation Sans" panose="020B0604020202020204" pitchFamily="34" charset="0"/>
              </a:rPr>
              <a:t>Why Accuracy Matters</a:t>
            </a:r>
            <a:endParaRPr lang="en-US" sz="1800" b="1" i="0" dirty="0">
              <a:solidFill>
                <a:schemeClr val="tx1"/>
              </a:solidFill>
              <a:effectLst/>
              <a:latin typeface="Liberation Sans" panose="020B0604020202020204" pitchFamily="34" charset="0"/>
            </a:endParaRPr>
          </a:p>
          <a:p>
            <a:pPr algn="just">
              <a:lnSpc>
                <a:spcPct val="110000"/>
              </a:lnSpc>
              <a:spcBef>
                <a:spcPts val="600"/>
              </a:spcBef>
            </a:pPr>
            <a:r>
              <a:rPr lang="en-US" sz="1800" dirty="0">
                <a:latin typeface="Liberation Sans" panose="020B0604020202020204" pitchFamily="34" charset="0"/>
              </a:rPr>
              <a:t>While most companies record transactions very carefully, the reality is that mistakes still happen. For example, bank regulators fi ned </a:t>
            </a:r>
            <a:r>
              <a:rPr lang="en-US" sz="1800" b="1" dirty="0">
                <a:solidFill>
                  <a:srgbClr val="CC0000"/>
                </a:solidFill>
                <a:latin typeface="Liberation Sans" panose="020B0604020202020204" pitchFamily="34" charset="0"/>
              </a:rPr>
              <a:t>Bank One Corporation</a:t>
            </a:r>
            <a:r>
              <a:rPr lang="en-US" sz="1800" dirty="0">
                <a:latin typeface="Liberation Sans" panose="020B0604020202020204" pitchFamily="34" charset="0"/>
              </a:rPr>
              <a:t> (now </a:t>
            </a:r>
            <a:r>
              <a:rPr lang="en-US" sz="1800" b="1" dirty="0">
                <a:solidFill>
                  <a:srgbClr val="CC0000"/>
                </a:solidFill>
                <a:latin typeface="Liberation Sans" panose="020B0604020202020204" pitchFamily="34" charset="0"/>
              </a:rPr>
              <a:t>JPMorgan</a:t>
            </a:r>
            <a:r>
              <a:rPr lang="en-US" sz="1800" dirty="0">
                <a:latin typeface="Liberation Sans" panose="020B0604020202020204" pitchFamily="34" charset="0"/>
              </a:rPr>
              <a:t> </a:t>
            </a:r>
            <a:r>
              <a:rPr lang="en-US" sz="1800" b="1" dirty="0">
                <a:solidFill>
                  <a:srgbClr val="CC0000"/>
                </a:solidFill>
                <a:latin typeface="Liberation Sans" panose="020B0604020202020204" pitchFamily="34" charset="0"/>
              </a:rPr>
              <a:t>Chase</a:t>
            </a:r>
            <a:r>
              <a:rPr lang="en-US" sz="1800" dirty="0">
                <a:latin typeface="Liberation Sans" panose="020B0604020202020204" pitchFamily="34" charset="0"/>
              </a:rPr>
              <a:t>) $1.8 million because they felt that the unreliability of the bank’s accounting system caused it to violate regulatory requirements. Also, in recent years </a:t>
            </a:r>
            <a:r>
              <a:rPr lang="en-US" sz="1800" b="1" dirty="0">
                <a:solidFill>
                  <a:srgbClr val="CC0000"/>
                </a:solidFill>
                <a:latin typeface="Liberation Sans" panose="020B0604020202020204" pitchFamily="34" charset="0"/>
              </a:rPr>
              <a:t>Fannie</a:t>
            </a:r>
            <a:r>
              <a:rPr lang="en-US" sz="1800" dirty="0">
                <a:latin typeface="Liberation Sans" panose="020B0604020202020204" pitchFamily="34" charset="0"/>
              </a:rPr>
              <a:t> </a:t>
            </a:r>
            <a:r>
              <a:rPr lang="en-US" sz="1800" b="1" dirty="0">
                <a:solidFill>
                  <a:srgbClr val="CC0000"/>
                </a:solidFill>
                <a:latin typeface="Liberation Sans" panose="020B0604020202020204" pitchFamily="34" charset="0"/>
              </a:rPr>
              <a:t>Mae</a:t>
            </a:r>
            <a:r>
              <a:rPr lang="en-US" sz="1800" dirty="0">
                <a:latin typeface="Liberation Sans" panose="020B0604020202020204" pitchFamily="34" charset="0"/>
              </a:rPr>
              <a:t>, the government chartered mortgage association, announced a series of large accounting errors. These announcements caused alarm among investors, regulators, and politicians because they feared that the errors might suggest larger, undetected problems. This was important because the home-mortgage market depends on Fannie Mae to buy hundreds of billions of dollars of mortgages each year from banks, thus enabling the banks to issue new mortgages. Finally, before a major overhaul of its accounting system, the financial records of </a:t>
            </a:r>
            <a:r>
              <a:rPr lang="en-US" sz="1800" b="1" dirty="0">
                <a:solidFill>
                  <a:srgbClr val="CC0000"/>
                </a:solidFill>
                <a:latin typeface="Liberation Sans" panose="020B0604020202020204" pitchFamily="34" charset="0"/>
              </a:rPr>
              <a:t>Waste</a:t>
            </a:r>
            <a:r>
              <a:rPr lang="en-US" sz="1800" dirty="0">
                <a:latin typeface="Liberation Sans" panose="020B0604020202020204" pitchFamily="34" charset="0"/>
              </a:rPr>
              <a:t> </a:t>
            </a:r>
            <a:r>
              <a:rPr lang="en-US" sz="1800" b="1" dirty="0">
                <a:solidFill>
                  <a:srgbClr val="CC0000"/>
                </a:solidFill>
                <a:latin typeface="Liberation Sans" panose="020B0604020202020204" pitchFamily="34" charset="0"/>
              </a:rPr>
              <a:t>Management</a:t>
            </a:r>
            <a:r>
              <a:rPr lang="en-US" sz="1800" dirty="0">
                <a:latin typeface="Liberation Sans" panose="020B0604020202020204" pitchFamily="34" charset="0"/>
              </a:rPr>
              <a:t> </a:t>
            </a:r>
            <a:r>
              <a:rPr lang="en-US" sz="1800" b="1" dirty="0">
                <a:solidFill>
                  <a:srgbClr val="CC0000"/>
                </a:solidFill>
                <a:latin typeface="Liberation Sans" panose="020B0604020202020204" pitchFamily="34" charset="0"/>
              </a:rPr>
              <a:t>Company</a:t>
            </a:r>
            <a:r>
              <a:rPr lang="en-US" sz="1800" dirty="0">
                <a:latin typeface="Liberation Sans" panose="020B0604020202020204" pitchFamily="34" charset="0"/>
              </a:rPr>
              <a:t> were in such disarray that of the company’s 57,000 employees, 10,000 were receiving pay slips that were in error. The Sarbanes-Oxley Act was created to minimize the occurrence of errors like these by increasing every employee’s responsibility for accurate financial reporting.</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extLst>
      <p:ext uri="{BB962C8B-B14F-4D97-AF65-F5344CB8AC3E}">
        <p14:creationId xmlns:p14="http://schemas.microsoft.com/office/powerpoint/2010/main" val="395281485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048000" y="299798"/>
            <a:ext cx="5943600" cy="77846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000" b="1" dirty="0">
                <a:solidFill>
                  <a:schemeClr val="accent3"/>
                </a:solidFill>
                <a:latin typeface="Liberation Sans" panose="020B0604020202020204" pitchFamily="34" charset="0"/>
              </a:rPr>
              <a:t>Transaction Analysis</a:t>
            </a:r>
            <a:endParaRPr lang="en-US" sz="3000" b="1" i="0" dirty="0">
              <a:solidFill>
                <a:schemeClr val="accent3"/>
              </a:solidFill>
              <a:latin typeface="Liberation Sans" panose="020B0604020202020204" pitchFamily="34" charset="0"/>
            </a:endParaRPr>
          </a:p>
        </p:txBody>
      </p:sp>
      <p:sp>
        <p:nvSpPr>
          <p:cNvPr id="337930" name="Rectangle 10"/>
          <p:cNvSpPr>
            <a:spLocks noChangeArrowheads="1"/>
          </p:cNvSpPr>
          <p:nvPr/>
        </p:nvSpPr>
        <p:spPr bwMode="auto">
          <a:xfrm>
            <a:off x="429904" y="1360600"/>
            <a:ext cx="8333096" cy="77572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algn="just">
              <a:lnSpc>
                <a:spcPct val="110000"/>
              </a:lnSpc>
            </a:pPr>
            <a:r>
              <a:rPr lang="en-US" sz="2100" dirty="0">
                <a:solidFill>
                  <a:schemeClr val="bg2"/>
                </a:solidFill>
                <a:latin typeface="Liberation Sans" panose="020B0604020202020204" pitchFamily="34" charset="0"/>
              </a:rPr>
              <a:t>A tabular analysis of the transactions for the month of August is shown below. Describe each transaction.</a:t>
            </a:r>
            <a:endParaRPr lang="en-US" altLang="en-US" sz="2100" dirty="0">
              <a:solidFill>
                <a:schemeClr val="bg2"/>
              </a:solidFill>
              <a:latin typeface="Liberation Sans" panose="020B0604020202020204" pitchFamily="34" charset="0"/>
            </a:endParaRPr>
          </a:p>
        </p:txBody>
      </p:sp>
      <p:sp>
        <p:nvSpPr>
          <p:cNvPr id="11" name="Isosceles Triangle 10"/>
          <p:cNvSpPr/>
          <p:nvPr/>
        </p:nvSpPr>
        <p:spPr bwMode="auto">
          <a:xfrm rot="5400000">
            <a:off x="1917401" y="47958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2" name="TextBox 11"/>
          <p:cNvSpPr txBox="1"/>
          <p:nvPr/>
        </p:nvSpPr>
        <p:spPr>
          <a:xfrm>
            <a:off x="171260" y="34802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4" name="TextBox 13"/>
          <p:cNvSpPr txBox="1"/>
          <p:nvPr/>
        </p:nvSpPr>
        <p:spPr>
          <a:xfrm>
            <a:off x="2183330" y="280950"/>
            <a:ext cx="750370" cy="707886"/>
          </a:xfrm>
          <a:prstGeom prst="rect">
            <a:avLst/>
          </a:prstGeom>
          <a:noFill/>
        </p:spPr>
        <p:txBody>
          <a:bodyPr wrap="square" rtlCol="0">
            <a:spAutoFit/>
          </a:bodyPr>
          <a:lstStyle/>
          <a:p>
            <a:pPr algn="ctr">
              <a:buClr>
                <a:srgbClr val="E20000"/>
              </a:buClr>
            </a:pPr>
            <a:r>
              <a:rPr lang="en-US" sz="4000" b="1" i="0" dirty="0">
                <a:solidFill>
                  <a:srgbClr val="E20000"/>
                </a:solidFill>
                <a:effectLst/>
                <a:latin typeface="+mn-lt"/>
              </a:rPr>
              <a:t>1</a:t>
            </a:r>
          </a:p>
        </p:txBody>
      </p:sp>
      <p:cxnSp>
        <p:nvCxnSpPr>
          <p:cNvPr id="15" name="Straight Connector 14"/>
          <p:cNvCxnSpPr/>
          <p:nvPr/>
        </p:nvCxnSpPr>
        <p:spPr bwMode="auto">
          <a:xfrm>
            <a:off x="1905000" y="20153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6" name="Rectangle 15"/>
          <p:cNvSpPr/>
          <p:nvPr/>
        </p:nvSpPr>
        <p:spPr bwMode="auto">
          <a:xfrm>
            <a:off x="8866496" y="1592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pic>
        <p:nvPicPr>
          <p:cNvPr id="805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4" y="2274624"/>
            <a:ext cx="8610600" cy="2542774"/>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75648" y="4944376"/>
            <a:ext cx="8180696" cy="149579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14000"/>
              </a:lnSpc>
              <a:tabLst>
                <a:tab pos="1943100" algn="l"/>
              </a:tabLst>
            </a:pPr>
            <a:r>
              <a:rPr lang="en-US" sz="2000" dirty="0">
                <a:solidFill>
                  <a:schemeClr val="bg2"/>
                </a:solidFill>
                <a:latin typeface="Liberation Sans" panose="020B0604020202020204" pitchFamily="34" charset="0"/>
              </a:rPr>
              <a:t>1. Company issued shares of stock for $25,000 cash.</a:t>
            </a:r>
          </a:p>
          <a:p>
            <a:pPr algn="l">
              <a:lnSpc>
                <a:spcPct val="114000"/>
              </a:lnSpc>
              <a:tabLst>
                <a:tab pos="1943100" algn="l"/>
              </a:tabLst>
            </a:pPr>
            <a:r>
              <a:rPr lang="en-US" sz="2000" dirty="0">
                <a:solidFill>
                  <a:schemeClr val="bg2"/>
                </a:solidFill>
                <a:latin typeface="Liberation Sans" panose="020B0604020202020204" pitchFamily="34" charset="0"/>
              </a:rPr>
              <a:t>2. Company purchased $7,000 of equipment on account.</a:t>
            </a:r>
          </a:p>
          <a:p>
            <a:pPr algn="l">
              <a:lnSpc>
                <a:spcPct val="114000"/>
              </a:lnSpc>
              <a:tabLst>
                <a:tab pos="1943100" algn="l"/>
              </a:tabLst>
            </a:pPr>
            <a:r>
              <a:rPr lang="en-US" sz="2000" dirty="0">
                <a:solidFill>
                  <a:schemeClr val="bg2"/>
                </a:solidFill>
                <a:latin typeface="Liberation Sans" panose="020B0604020202020204" pitchFamily="34" charset="0"/>
              </a:rPr>
              <a:t>3. Company received $8,000 cash in exchange for services performed.</a:t>
            </a:r>
          </a:p>
          <a:p>
            <a:pPr algn="l">
              <a:lnSpc>
                <a:spcPct val="114000"/>
              </a:lnSpc>
              <a:tabLst>
                <a:tab pos="1943100" algn="l"/>
              </a:tabLst>
            </a:pPr>
            <a:r>
              <a:rPr lang="en-US" sz="2000" dirty="0">
                <a:solidFill>
                  <a:schemeClr val="bg2"/>
                </a:solidFill>
                <a:latin typeface="Liberation Sans" panose="020B0604020202020204" pitchFamily="34" charset="0"/>
              </a:rPr>
              <a:t>4. Company paid $850 for this month’s rent.</a:t>
            </a:r>
          </a:p>
        </p:txBody>
      </p:sp>
    </p:spTree>
    <p:extLst>
      <p:ext uri="{BB962C8B-B14F-4D97-AF65-F5344CB8AC3E}">
        <p14:creationId xmlns:p14="http://schemas.microsoft.com/office/powerpoint/2010/main" val="1028727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609600" y="2158624"/>
            <a:ext cx="7696200" cy="315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sz="2300" b="1" dirty="0">
                <a:solidFill>
                  <a:schemeClr val="tx2">
                    <a:lumMod val="50000"/>
                  </a:schemeClr>
                </a:solidFill>
                <a:latin typeface="Liberation Sans" panose="020B0604020202020204" pitchFamily="34" charset="0"/>
              </a:rPr>
              <a:t>Double-entry system</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Each transaction must affect two or more accounts to keep the basic accounting equation in balance.</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Recording done by debiting at least one account and crediting another.</a:t>
            </a:r>
          </a:p>
          <a:p>
            <a:pPr lvl="1">
              <a:lnSpc>
                <a:spcPct val="125000"/>
              </a:lnSpc>
              <a:spcBef>
                <a:spcPct val="50000"/>
              </a:spcBef>
              <a:buClr>
                <a:srgbClr val="CC0000"/>
              </a:buClr>
              <a:buSzPct val="80000"/>
              <a:buFont typeface="Wingdings" pitchFamily="2" charset="2"/>
              <a:buChar char="u"/>
            </a:pPr>
            <a:r>
              <a:rPr lang="en-US" altLang="en-US" sz="2200" b="1" dirty="0">
                <a:latin typeface="Liberation Sans" panose="020B0604020202020204" pitchFamily="34" charset="0"/>
              </a:rPr>
              <a:t>DEBITS</a:t>
            </a:r>
            <a:r>
              <a:rPr lang="en-US" altLang="en-US" sz="2200" b="1" dirty="0">
                <a:solidFill>
                  <a:srgbClr val="990000"/>
                </a:solidFill>
                <a:latin typeface="Liberation Sans" panose="020B0604020202020204" pitchFamily="34" charset="0"/>
              </a:rPr>
              <a:t> </a:t>
            </a:r>
            <a:r>
              <a:rPr lang="en-US" altLang="en-US" sz="2200" b="1" dirty="0">
                <a:solidFill>
                  <a:srgbClr val="CC0000"/>
                </a:solidFill>
                <a:latin typeface="Liberation Sans" panose="020B0604020202020204" pitchFamily="34" charset="0"/>
              </a:rPr>
              <a:t>must equal </a:t>
            </a:r>
            <a:r>
              <a:rPr lang="en-US" altLang="en-US" sz="2200" b="1" dirty="0">
                <a:latin typeface="Liberation Sans" panose="020B0604020202020204" pitchFamily="34" charset="0"/>
              </a:rPr>
              <a:t>CREDITS</a:t>
            </a:r>
            <a:r>
              <a:rPr lang="en-US" altLang="en-US" sz="2200" dirty="0">
                <a:latin typeface="Liberation Sans" panose="020B0604020202020204" pitchFamily="34" charset="0"/>
              </a:rPr>
              <a:t>.</a:t>
            </a:r>
          </a:p>
        </p:txBody>
      </p:sp>
      <p:sp>
        <p:nvSpPr>
          <p:cNvPr id="514055" name="Rectangle 7"/>
          <p:cNvSpPr>
            <a:spLocks noChangeArrowheads="1"/>
          </p:cNvSpPr>
          <p:nvPr/>
        </p:nvSpPr>
        <p:spPr bwMode="auto">
          <a:xfrm>
            <a:off x="609600" y="1549024"/>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chemeClr val="tx2">
                    <a:lumMod val="50000"/>
                  </a:schemeClr>
                </a:solidFill>
                <a:latin typeface="Liberation Sans" panose="020B0604020202020204" pitchFamily="34" charset="0"/>
              </a:rPr>
              <a:t>Debit and Credit Procedures</a:t>
            </a:r>
          </a:p>
        </p:txBody>
      </p:sp>
      <p:sp>
        <p:nvSpPr>
          <p:cNvPr id="8" name="Isosceles Triangle 7"/>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9" name="TextBox 8"/>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solidFill>
                  <a:srgbClr val="CC0000"/>
                </a:solidFill>
                <a:latin typeface="Liberation Sans" panose="020B0604020202020204" pitchFamily="34" charset="0"/>
              </a:rPr>
              <a:t>LEARNING OBJECTIVE</a:t>
            </a:r>
          </a:p>
        </p:txBody>
      </p:sp>
      <p:sp>
        <p:nvSpPr>
          <p:cNvPr id="10" name="Rounded Rectangle 9"/>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100" b="1" dirty="0">
                <a:solidFill>
                  <a:schemeClr val="accent3"/>
                </a:solidFill>
                <a:effectLst>
                  <a:outerShdw blurRad="38100" dist="38100" dir="2700000" algn="tl">
                    <a:srgbClr val="000000">
                      <a:alpha val="43137"/>
                    </a:srgbClr>
                  </a:outerShdw>
                </a:effectLst>
                <a:latin typeface="Liberation Sans" panose="020B0604020202020204" pitchFamily="34" charset="0"/>
              </a:rPr>
              <a:t>Explain how accounts, debits, and credits are used to record business transactions.</a:t>
            </a:r>
          </a:p>
        </p:txBody>
      </p:sp>
      <p:sp>
        <p:nvSpPr>
          <p:cNvPr id="11" name="TextBox 10"/>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CC0000"/>
                </a:solidFill>
                <a:effectLst/>
                <a:latin typeface="Liberation Sans" panose="020B0604020202020204" pitchFamily="34" charset="0"/>
              </a:rPr>
              <a:t>2</a:t>
            </a:r>
          </a:p>
        </p:txBody>
      </p:sp>
      <p:cxnSp>
        <p:nvCxnSpPr>
          <p:cNvPr id="12" name="Straight Connector 11"/>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4114800" y="3257550"/>
          <a:ext cx="4800600" cy="3600450"/>
        </p:xfrm>
        <a:graphic>
          <a:graphicData uri="http://schemas.openxmlformats.org/presentationml/2006/ole">
            <mc:AlternateContent xmlns:mc="http://schemas.openxmlformats.org/markup-compatibility/2006">
              <mc:Choice xmlns:v="urn:schemas-microsoft-com:vml" Requires="v">
                <p:oleObj spid="_x0000_s808975" name="Slide" r:id="rId4" imgW="4271644" imgH="3203277" progId="PowerPoint.Slide.8">
                  <p:embed/>
                </p:oleObj>
              </mc:Choice>
              <mc:Fallback>
                <p:oleObj name="Slide" r:id="rId4" imgW="4271644" imgH="3203277"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575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Text Box 4"/>
          <p:cNvSpPr txBox="1">
            <a:spLocks noChangeArrowheads="1"/>
          </p:cNvSpPr>
          <p:nvPr/>
        </p:nvSpPr>
        <p:spPr bwMode="auto">
          <a:xfrm>
            <a:off x="3276600" y="1336675"/>
            <a:ext cx="5410200" cy="1378839"/>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334963">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95000"/>
              </a:lnSpc>
              <a:spcAft>
                <a:spcPct val="50000"/>
              </a:spcAft>
              <a:buSzPct val="80000"/>
              <a:buFontTx/>
              <a:buBlip>
                <a:blip r:embed="rId6"/>
              </a:buBlip>
            </a:pPr>
            <a:r>
              <a:rPr lang="en-US" altLang="en-US" sz="2200" dirty="0"/>
              <a:t>A record of increases and decreases in a specific asset, liability, equity, revenue, or expense item.</a:t>
            </a:r>
          </a:p>
        </p:txBody>
      </p:sp>
      <p:sp>
        <p:nvSpPr>
          <p:cNvPr id="512005" name="Text Box 5"/>
          <p:cNvSpPr txBox="1">
            <a:spLocks noChangeArrowheads="1"/>
          </p:cNvSpPr>
          <p:nvPr/>
        </p:nvSpPr>
        <p:spPr bwMode="auto">
          <a:xfrm>
            <a:off x="533400" y="1562100"/>
            <a:ext cx="1524000" cy="495300"/>
          </a:xfrm>
          <a:prstGeom prst="rect">
            <a:avLst/>
          </a:prstGeom>
          <a:solidFill>
            <a:srgbClr val="F7F48B"/>
          </a:solidFill>
          <a:ln w="38100" cap="sq">
            <a:solidFill>
              <a:schemeClr val="tx1"/>
            </a:solidFill>
            <a:miter lim="800000"/>
            <a:headEnd type="none" w="sm" len="sm"/>
            <a:tailEnd type="none" w="sm" len="sm"/>
          </a:ln>
          <a:effectLst/>
        </p:spPr>
        <p:txBody>
          <a:bodyPr>
            <a:spAutoFit/>
          </a:bodyPr>
          <a:lstStyle/>
          <a:p>
            <a:pPr>
              <a:buSzPct val="80000"/>
              <a:defRPr/>
            </a:pPr>
            <a:r>
              <a:rPr lang="en-US" b="1">
                <a:effectLst>
                  <a:outerShdw blurRad="38100" dist="38100" dir="2700000" algn="tl">
                    <a:srgbClr val="FFFFFF"/>
                  </a:outerShdw>
                </a:effectLst>
              </a:rPr>
              <a:t>Account</a:t>
            </a:r>
          </a:p>
        </p:txBody>
      </p:sp>
      <p:sp>
        <p:nvSpPr>
          <p:cNvPr id="6149" name="AutoShape 6"/>
          <p:cNvSpPr>
            <a:spLocks noChangeArrowheads="1"/>
          </p:cNvSpPr>
          <p:nvPr/>
        </p:nvSpPr>
        <p:spPr bwMode="auto">
          <a:xfrm>
            <a:off x="2362200" y="1652588"/>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a:p>
        </p:txBody>
      </p:sp>
      <p:sp>
        <p:nvSpPr>
          <p:cNvPr id="512008" name="Text Box 8"/>
          <p:cNvSpPr txBox="1">
            <a:spLocks noChangeArrowheads="1"/>
          </p:cNvSpPr>
          <p:nvPr/>
        </p:nvSpPr>
        <p:spPr bwMode="auto">
          <a:xfrm>
            <a:off x="533400" y="3657600"/>
            <a:ext cx="2895600" cy="1225550"/>
          </a:xfrm>
          <a:prstGeom prst="rect">
            <a:avLst/>
          </a:prstGeom>
          <a:solidFill>
            <a:srgbClr val="F7F48B"/>
          </a:solidFill>
          <a:ln w="38100" cap="sq">
            <a:solidFill>
              <a:schemeClr val="tx1"/>
            </a:solidFill>
            <a:miter lim="800000"/>
            <a:headEnd type="none" w="sm" len="sm"/>
            <a:tailEnd type="none" w="sm" len="sm"/>
          </a:ln>
          <a:effectLst/>
        </p:spPr>
        <p:txBody>
          <a:bodyPr>
            <a:spAutoFit/>
          </a:bodyPr>
          <a:lstStyle/>
          <a:p>
            <a:pPr>
              <a:buSzPct val="80000"/>
              <a:defRPr/>
            </a:pPr>
            <a:r>
              <a:rPr lang="en-US" b="1">
                <a:effectLst>
                  <a:outerShdw blurRad="38100" dist="38100" dir="2700000" algn="tl">
                    <a:srgbClr val="FFFFFF"/>
                  </a:outerShdw>
                </a:effectLst>
              </a:rPr>
              <a:t>An Account can be illustrated in a   T-Account form.</a:t>
            </a:r>
          </a:p>
        </p:txBody>
      </p:sp>
      <p:sp>
        <p:nvSpPr>
          <p:cNvPr id="6151" name="AutoShape 9"/>
          <p:cNvSpPr>
            <a:spLocks noChangeArrowheads="1"/>
          </p:cNvSpPr>
          <p:nvPr/>
        </p:nvSpPr>
        <p:spPr bwMode="auto">
          <a:xfrm>
            <a:off x="3657600" y="4114800"/>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a:p>
        </p:txBody>
      </p:sp>
      <p:sp>
        <p:nvSpPr>
          <p:cNvPr id="512012" name="Text Box 12"/>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rPr>
              <a:t>LO 1  Explain what an account is and how it helps in the recording process.</a:t>
            </a:r>
          </a:p>
        </p:txBody>
      </p:sp>
      <p:sp>
        <p:nvSpPr>
          <p:cNvPr id="512014" name="Rectangle 14"/>
          <p:cNvSpPr>
            <a:spLocks noGrp="1" noChangeArrowheads="1"/>
          </p:cNvSpPr>
          <p:nvPr>
            <p:ph type="title"/>
          </p:nvPr>
        </p:nvSpPr>
        <p:spPr>
          <a:xfrm>
            <a:off x="457200" y="457200"/>
            <a:ext cx="8229600" cy="560388"/>
          </a:xfrm>
          <a:ln w="12700" cap="flat">
            <a:solidFill>
              <a:schemeClr val="tx1"/>
            </a:solidFill>
          </a:ln>
          <a:effectLst/>
        </p:spPr>
        <p:txBody>
          <a:bodyPr lIns="90488" tIns="44450" rIns="90488" bIns="44450" anchor="t"/>
          <a:lstStyle/>
          <a:p>
            <a:pPr marL="109538" algn="l">
              <a:defRPr/>
            </a:pPr>
            <a:r>
              <a:rPr lang="en-US" dirty="0">
                <a:effectLst/>
                <a:latin typeface="+mn-lt"/>
              </a:rPr>
              <a:t>The Account and the T-Account</a:t>
            </a:r>
          </a:p>
        </p:txBody>
      </p:sp>
      <p:sp>
        <p:nvSpPr>
          <p:cNvPr id="6154" name="Line 10"/>
          <p:cNvSpPr>
            <a:spLocks noChangeShapeType="1"/>
          </p:cNvSpPr>
          <p:nvPr/>
        </p:nvSpPr>
        <p:spPr bwMode="auto">
          <a:xfrm>
            <a:off x="6477000" y="4114800"/>
            <a:ext cx="0" cy="1905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2004292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29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376" r="2574" b="18750"/>
          <a:stretch>
            <a:fillRect/>
          </a:stretch>
        </p:blipFill>
        <p:spPr>
          <a:xfrm>
            <a:off x="228600" y="9525"/>
            <a:ext cx="8915400" cy="6777038"/>
          </a:xfrm>
          <a:extLst>
            <a:ext uri="{91240B29-F687-4F45-9708-019B960494DF}">
              <a14:hiddenLine xmlns:a14="http://schemas.microsoft.com/office/drawing/2010/main" w="9525">
                <a:solidFill>
                  <a:srgbClr val="000000"/>
                </a:solidFill>
                <a:miter lim="800000"/>
                <a:headEnd/>
                <a:tailEnd/>
              </a14:hiddenLine>
            </a:ext>
          </a:extLst>
        </p:spPr>
      </p:pic>
      <p:sp>
        <p:nvSpPr>
          <p:cNvPr id="12291" name="Text Box 7"/>
          <p:cNvSpPr txBox="1">
            <a:spLocks noChangeArrowheads="1"/>
          </p:cNvSpPr>
          <p:nvPr/>
        </p:nvSpPr>
        <p:spPr bwMode="auto">
          <a:xfrm>
            <a:off x="1143000" y="1900535"/>
            <a:ext cx="1906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dirty="0"/>
              <a:t>“OLD WAY”</a:t>
            </a:r>
          </a:p>
        </p:txBody>
      </p:sp>
      <p:sp>
        <p:nvSpPr>
          <p:cNvPr id="12292" name="Text Box 8"/>
          <p:cNvSpPr txBox="1">
            <a:spLocks noChangeArrowheads="1"/>
          </p:cNvSpPr>
          <p:nvPr/>
        </p:nvSpPr>
        <p:spPr bwMode="auto">
          <a:xfrm>
            <a:off x="5334000" y="1913111"/>
            <a:ext cx="2026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dirty="0"/>
              <a:t>“NEW WAY”</a:t>
            </a:r>
          </a:p>
        </p:txBody>
      </p:sp>
      <p:sp>
        <p:nvSpPr>
          <p:cNvPr id="12293" name="Line 9"/>
          <p:cNvSpPr>
            <a:spLocks noChangeShapeType="1"/>
          </p:cNvSpPr>
          <p:nvPr/>
        </p:nvSpPr>
        <p:spPr bwMode="auto">
          <a:xfrm>
            <a:off x="3429000" y="2143944"/>
            <a:ext cx="15240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0649077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685800" y="1471613"/>
            <a:ext cx="8001000" cy="4262437"/>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Aft>
                <a:spcPct val="50000"/>
              </a:spcAft>
              <a:buSzPct val="80000"/>
              <a:defRPr/>
            </a:pPr>
            <a:r>
              <a:rPr lang="en-US" altLang="en-US" sz="3000" b="1" dirty="0">
                <a:solidFill>
                  <a:srgbClr val="990000"/>
                </a:solidFill>
                <a:effectLst>
                  <a:outerShdw blurRad="38100" dist="38100" dir="2700000" algn="tl">
                    <a:srgbClr val="C0C0C0"/>
                  </a:outerShdw>
                </a:effectLst>
              </a:rPr>
              <a:t>Double-entry </a:t>
            </a:r>
            <a:r>
              <a:rPr lang="en-US" altLang="en-US" sz="3000" dirty="0"/>
              <a:t>accounting system</a:t>
            </a:r>
          </a:p>
          <a:p>
            <a:pPr marL="457200" indent="-457200" algn="l">
              <a:lnSpc>
                <a:spcPct val="115000"/>
              </a:lnSpc>
              <a:spcAft>
                <a:spcPct val="50000"/>
              </a:spcAft>
              <a:buSzPct val="80000"/>
              <a:buFontTx/>
              <a:buBlip>
                <a:blip r:embed="rId3"/>
              </a:buBlip>
              <a:defRPr/>
            </a:pPr>
            <a:r>
              <a:rPr lang="en-US" sz="2600" dirty="0"/>
              <a:t>Each transaction must affect two or more accounts to keep the basic accounting equation in balance.</a:t>
            </a:r>
          </a:p>
          <a:p>
            <a:pPr marL="457200" indent="-457200" algn="l">
              <a:lnSpc>
                <a:spcPct val="115000"/>
              </a:lnSpc>
              <a:spcAft>
                <a:spcPct val="50000"/>
              </a:spcAft>
              <a:buSzPct val="80000"/>
              <a:buFontTx/>
              <a:buBlip>
                <a:blip r:embed="rId3"/>
              </a:buBlip>
              <a:defRPr/>
            </a:pPr>
            <a:r>
              <a:rPr lang="en-US" altLang="en-US" sz="2600" dirty="0"/>
              <a:t>Recording done by debiting at least o</a:t>
            </a:r>
            <a:r>
              <a:rPr lang="en-US" sz="2600" dirty="0"/>
              <a:t>ne account and crediting another.</a:t>
            </a:r>
          </a:p>
          <a:p>
            <a:pPr marL="457200" indent="-457200" algn="l">
              <a:lnSpc>
                <a:spcPct val="115000"/>
              </a:lnSpc>
              <a:spcAft>
                <a:spcPct val="50000"/>
              </a:spcAft>
              <a:buSzPct val="80000"/>
              <a:buFontTx/>
              <a:buBlip>
                <a:blip r:embed="rId3"/>
              </a:buBlip>
              <a:defRPr/>
            </a:pPr>
            <a:r>
              <a:rPr lang="en-US" sz="2600" b="1" dirty="0"/>
              <a:t>$ DEBITS </a:t>
            </a:r>
            <a:r>
              <a:rPr lang="en-US" sz="4000" b="1" dirty="0">
                <a:solidFill>
                  <a:schemeClr val="accent6"/>
                </a:solidFill>
              </a:rPr>
              <a:t> =   </a:t>
            </a:r>
            <a:r>
              <a:rPr lang="en-US" sz="2600" b="1" dirty="0"/>
              <a:t>$ CREDITS</a:t>
            </a:r>
            <a:r>
              <a:rPr lang="en-US" sz="2600" dirty="0"/>
              <a:t>.</a:t>
            </a:r>
          </a:p>
        </p:txBody>
      </p:sp>
      <p:sp>
        <p:nvSpPr>
          <p:cNvPr id="514052" name="Text Box 4"/>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
        <p:nvSpPr>
          <p:cNvPr id="514054" name="Rectangle 6"/>
          <p:cNvSpPr>
            <a:spLocks noGrp="1" noChangeArrowheads="1"/>
          </p:cNvSpPr>
          <p:nvPr>
            <p:ph type="title"/>
          </p:nvPr>
        </p:nvSpPr>
        <p:spPr>
          <a:xfrm>
            <a:off x="457200" y="457200"/>
            <a:ext cx="8229600" cy="560388"/>
          </a:xfrm>
          <a:ln w="12700" cap="flat">
            <a:solidFill>
              <a:schemeClr val="tx1"/>
            </a:solidFill>
          </a:ln>
          <a:effectLst/>
        </p:spPr>
        <p:txBody>
          <a:bodyPr lIns="90488" tIns="44450" rIns="90488" bIns="44450" anchor="t"/>
          <a:lstStyle/>
          <a:p>
            <a:pPr marL="109538" algn="l">
              <a:defRPr/>
            </a:pPr>
            <a:r>
              <a:rPr lang="en-US" dirty="0">
                <a:solidFill>
                  <a:srgbClr val="92D050"/>
                </a:solidFill>
                <a:effectLst>
                  <a:outerShdw blurRad="38100" dist="38100" dir="2700000" algn="tl">
                    <a:srgbClr val="000000"/>
                  </a:outerShdw>
                </a:effectLst>
              </a:rPr>
              <a:t>Debits and Credits</a:t>
            </a:r>
          </a:p>
        </p:txBody>
      </p:sp>
    </p:spTree>
    <p:extLst>
      <p:ext uri="{BB962C8B-B14F-4D97-AF65-F5344CB8AC3E}">
        <p14:creationId xmlns:p14="http://schemas.microsoft.com/office/powerpoint/2010/main" val="124000818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685800" y="2362200"/>
          <a:ext cx="2743200" cy="2057400"/>
        </p:xfrm>
        <a:graphic>
          <a:graphicData uri="http://schemas.openxmlformats.org/presentationml/2006/ole">
            <mc:AlternateContent xmlns:mc="http://schemas.openxmlformats.org/markup-compatibility/2006">
              <mc:Choice xmlns:v="urn:schemas-microsoft-com:vml" Requires="v">
                <p:oleObj spid="_x0000_s812094"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descr="Recycled paper"/>
          <p:cNvGraphicFramePr>
            <a:graphicFrameLocks noChangeAspect="1"/>
          </p:cNvGraphicFramePr>
          <p:nvPr/>
        </p:nvGraphicFramePr>
        <p:xfrm>
          <a:off x="1295400" y="4267200"/>
          <a:ext cx="2743200" cy="2057400"/>
        </p:xfrm>
        <a:graphic>
          <a:graphicData uri="http://schemas.openxmlformats.org/presentationml/2006/ole">
            <mc:AlternateContent xmlns:mc="http://schemas.openxmlformats.org/markup-compatibility/2006">
              <mc:Choice xmlns:v="urn:schemas-microsoft-com:vml" Requires="v">
                <p:oleObj spid="_x0000_s812095" name="Slide" r:id="rId5" imgW="4572000" imgH="3429000" progId="PowerPoint.Slide.8">
                  <p:embed/>
                </p:oleObj>
              </mc:Choice>
              <mc:Fallback>
                <p:oleObj name="Slide" r:id="rId5" imgW="4572000" imgH="3429000" progId="PowerPoint.Slid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267200"/>
                        <a:ext cx="2743200" cy="2057400"/>
                      </a:xfrm>
                      <a:prstGeom prst="rect">
                        <a:avLst/>
                      </a:prstGeom>
                      <a:blipFill dpi="0" rotWithShape="0">
                        <a:blip r:embed="rId7"/>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6172200" y="685800"/>
          <a:ext cx="2743200" cy="2057400"/>
        </p:xfrm>
        <a:graphic>
          <a:graphicData uri="http://schemas.openxmlformats.org/presentationml/2006/ole">
            <mc:AlternateContent xmlns:mc="http://schemas.openxmlformats.org/markup-compatibility/2006">
              <mc:Choice xmlns:v="urn:schemas-microsoft-com:vml" Requires="v">
                <p:oleObj spid="_x0000_s812096" name="Slide" r:id="rId8" imgW="4572000" imgH="3429000" progId="PowerPoint.Slide.8">
                  <p:embed/>
                </p:oleObj>
              </mc:Choice>
              <mc:Fallback>
                <p:oleObj name="Slide" r:id="rId8" imgW="4572000" imgH="3429000" progId="PowerPoint.Slid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4800600" y="2514600"/>
          <a:ext cx="2743200" cy="2057400"/>
        </p:xfrm>
        <a:graphic>
          <a:graphicData uri="http://schemas.openxmlformats.org/presentationml/2006/ole">
            <mc:AlternateContent xmlns:mc="http://schemas.openxmlformats.org/markup-compatibility/2006">
              <mc:Choice xmlns:v="urn:schemas-microsoft-com:vml" Requires="v">
                <p:oleObj spid="_x0000_s812097" name="Slide" r:id="rId10" imgW="4572000" imgH="3429000" progId="PowerPoint.Slide.8">
                  <p:embed/>
                </p:oleObj>
              </mc:Choice>
              <mc:Fallback>
                <p:oleObj name="Slide" r:id="rId10" imgW="4572000" imgH="3429000" progId="PowerPoint.Slid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25146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6172200" y="4267200"/>
          <a:ext cx="2743200" cy="2057400"/>
        </p:xfrm>
        <a:graphic>
          <a:graphicData uri="http://schemas.openxmlformats.org/presentationml/2006/ole">
            <mc:AlternateContent xmlns:mc="http://schemas.openxmlformats.org/markup-compatibility/2006">
              <mc:Choice xmlns:v="urn:schemas-microsoft-com:vml" Requires="v">
                <p:oleObj spid="_x0000_s812098" name="Slide" r:id="rId12" imgW="4572000" imgH="3429000" progId="PowerPoint.Slide.8">
                  <p:embed/>
                </p:oleObj>
              </mc:Choice>
              <mc:Fallback>
                <p:oleObj name="Slide" r:id="rId12" imgW="4572000" imgH="3429000" progId="PowerPoint.Slide.8">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4267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p:cNvSpPr txBox="1">
            <a:spLocks noChangeArrowheads="1"/>
          </p:cNvSpPr>
          <p:nvPr/>
        </p:nvSpPr>
        <p:spPr bwMode="auto">
          <a:xfrm>
            <a:off x="4267200" y="1100138"/>
            <a:ext cx="1600200" cy="1109662"/>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spcBef>
                <a:spcPct val="50000"/>
              </a:spcBef>
            </a:pPr>
            <a:r>
              <a:rPr lang="en-US" altLang="en-US" sz="2200"/>
              <a:t>Normal Balance </a:t>
            </a:r>
            <a:r>
              <a:rPr lang="en-US" altLang="en-US" sz="2200" b="1">
                <a:solidFill>
                  <a:srgbClr val="800000"/>
                </a:solidFill>
              </a:rPr>
              <a:t>Credit</a:t>
            </a:r>
          </a:p>
        </p:txBody>
      </p:sp>
      <p:sp>
        <p:nvSpPr>
          <p:cNvPr id="10248" name="Text Box 8"/>
          <p:cNvSpPr txBox="1">
            <a:spLocks noChangeArrowheads="1"/>
          </p:cNvSpPr>
          <p:nvPr/>
        </p:nvSpPr>
        <p:spPr bwMode="auto">
          <a:xfrm>
            <a:off x="1295400" y="1066800"/>
            <a:ext cx="1600200" cy="1109663"/>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spcBef>
                <a:spcPct val="50000"/>
              </a:spcBef>
            </a:pPr>
            <a:r>
              <a:rPr lang="en-US" altLang="en-US" sz="2200"/>
              <a:t>Normal Balance </a:t>
            </a:r>
            <a:r>
              <a:rPr lang="en-US" altLang="en-US" sz="2200" b="1">
                <a:solidFill>
                  <a:srgbClr val="800000"/>
                </a:solidFill>
              </a:rPr>
              <a:t>Debit</a:t>
            </a:r>
          </a:p>
        </p:txBody>
      </p:sp>
      <p:sp>
        <p:nvSpPr>
          <p:cNvPr id="520201" name="Rectangle 9"/>
          <p:cNvSpPr>
            <a:spLocks noGrp="1" noChangeArrowheads="1"/>
          </p:cNvSpPr>
          <p:nvPr>
            <p:ph type="title"/>
          </p:nvPr>
        </p:nvSpPr>
        <p:spPr>
          <a:xfrm>
            <a:off x="533400" y="277813"/>
            <a:ext cx="5029200" cy="484187"/>
          </a:xfrm>
          <a:ln w="12700" cap="flat">
            <a:solidFill>
              <a:schemeClr val="tx1"/>
            </a:solidFill>
          </a:ln>
          <a:effectLst/>
        </p:spPr>
        <p:txBody>
          <a:bodyPr lIns="90488" tIns="44450" rIns="90488" bIns="44450" anchor="t"/>
          <a:lstStyle/>
          <a:p>
            <a:pPr marL="109538" algn="l">
              <a:defRPr/>
            </a:pPr>
            <a:r>
              <a:rPr lang="en-US" sz="2600">
                <a:solidFill>
                  <a:srgbClr val="00B050"/>
                </a:solidFill>
                <a:effectLst>
                  <a:outerShdw blurRad="38100" dist="38100" dir="2700000" algn="tl">
                    <a:srgbClr val="000000"/>
                  </a:outerShdw>
                </a:effectLst>
              </a:rPr>
              <a:t>Debits and Credits Summary</a:t>
            </a:r>
          </a:p>
        </p:txBody>
      </p:sp>
      <p:sp>
        <p:nvSpPr>
          <p:cNvPr id="10250" name="Freeform 10"/>
          <p:cNvSpPr>
            <a:spLocks/>
          </p:cNvSpPr>
          <p:nvPr/>
        </p:nvSpPr>
        <p:spPr bwMode="auto">
          <a:xfrm>
            <a:off x="2035175" y="2751138"/>
            <a:ext cx="1588" cy="1189037"/>
          </a:xfrm>
          <a:custGeom>
            <a:avLst/>
            <a:gdLst>
              <a:gd name="T0" fmla="*/ 0 w 1"/>
              <a:gd name="T1" fmla="*/ 0 h 749"/>
              <a:gd name="T2" fmla="*/ 0 w 1"/>
              <a:gd name="T3" fmla="*/ 1887595444 h 749"/>
              <a:gd name="T4" fmla="*/ 0 60000 65536"/>
              <a:gd name="T5" fmla="*/ 0 60000 65536"/>
              <a:gd name="T6" fmla="*/ 0 w 1"/>
              <a:gd name="T7" fmla="*/ 0 h 749"/>
              <a:gd name="T8" fmla="*/ 1 w 1"/>
              <a:gd name="T9" fmla="*/ 749 h 749"/>
            </a:gdLst>
            <a:ahLst/>
            <a:cxnLst>
              <a:cxn ang="T4">
                <a:pos x="T0" y="T1"/>
              </a:cxn>
              <a:cxn ang="T5">
                <a:pos x="T2" y="T3"/>
              </a:cxn>
            </a:cxnLst>
            <a:rect l="T6" t="T7" r="T8" b="T9"/>
            <a:pathLst>
              <a:path w="1" h="749">
                <a:moveTo>
                  <a:pt x="0" y="0"/>
                </a:moveTo>
                <a:lnTo>
                  <a:pt x="0" y="749"/>
                </a:ln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Freeform 11"/>
          <p:cNvSpPr>
            <a:spLocks/>
          </p:cNvSpPr>
          <p:nvPr/>
        </p:nvSpPr>
        <p:spPr bwMode="auto">
          <a:xfrm>
            <a:off x="2716213" y="4575175"/>
            <a:ext cx="1587" cy="1181100"/>
          </a:xfrm>
          <a:custGeom>
            <a:avLst/>
            <a:gdLst>
              <a:gd name="T0" fmla="*/ 0 w 1"/>
              <a:gd name="T1" fmla="*/ 0 h 744"/>
              <a:gd name="T2" fmla="*/ 0 w 1"/>
              <a:gd name="T3" fmla="*/ 1874996250 h 744"/>
              <a:gd name="T4" fmla="*/ 0 60000 65536"/>
              <a:gd name="T5" fmla="*/ 0 60000 65536"/>
              <a:gd name="T6" fmla="*/ 0 w 1"/>
              <a:gd name="T7" fmla="*/ 0 h 744"/>
              <a:gd name="T8" fmla="*/ 1 w 1"/>
              <a:gd name="T9" fmla="*/ 744 h 744"/>
            </a:gdLst>
            <a:ahLst/>
            <a:cxnLst>
              <a:cxn ang="T4">
                <a:pos x="T0" y="T1"/>
              </a:cxn>
              <a:cxn ang="T5">
                <a:pos x="T2" y="T3"/>
              </a:cxn>
            </a:cxnLst>
            <a:rect l="T6" t="T7" r="T8" b="T9"/>
            <a:pathLst>
              <a:path w="1" h="744">
                <a:moveTo>
                  <a:pt x="0" y="0"/>
                </a:moveTo>
                <a:lnTo>
                  <a:pt x="0" y="744"/>
                </a:ln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3"/>
          <p:cNvSpPr>
            <a:spLocks/>
          </p:cNvSpPr>
          <p:nvPr/>
        </p:nvSpPr>
        <p:spPr bwMode="auto">
          <a:xfrm>
            <a:off x="6142038" y="2911475"/>
            <a:ext cx="1587" cy="1173163"/>
          </a:xfrm>
          <a:custGeom>
            <a:avLst/>
            <a:gdLst>
              <a:gd name="T0" fmla="*/ 0 w 1"/>
              <a:gd name="T1" fmla="*/ 0 h 739"/>
              <a:gd name="T2" fmla="*/ 0 w 1"/>
              <a:gd name="T3" fmla="*/ 1862397056 h 739"/>
              <a:gd name="T4" fmla="*/ 0 60000 65536"/>
              <a:gd name="T5" fmla="*/ 0 60000 65536"/>
              <a:gd name="T6" fmla="*/ 0 w 1"/>
              <a:gd name="T7" fmla="*/ 0 h 739"/>
              <a:gd name="T8" fmla="*/ 1 w 1"/>
              <a:gd name="T9" fmla="*/ 739 h 739"/>
            </a:gdLst>
            <a:ahLst/>
            <a:cxnLst>
              <a:cxn ang="T4">
                <a:pos x="T0" y="T1"/>
              </a:cxn>
              <a:cxn ang="T5">
                <a:pos x="T2" y="T3"/>
              </a:cxn>
            </a:cxnLst>
            <a:rect l="T6" t="T7" r="T8" b="T9"/>
            <a:pathLst>
              <a:path w="1" h="739">
                <a:moveTo>
                  <a:pt x="0" y="0"/>
                </a:moveTo>
                <a:lnTo>
                  <a:pt x="0" y="739"/>
                </a:ln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Freeform 14"/>
          <p:cNvSpPr>
            <a:spLocks/>
          </p:cNvSpPr>
          <p:nvPr/>
        </p:nvSpPr>
        <p:spPr bwMode="auto">
          <a:xfrm>
            <a:off x="7518400" y="1076325"/>
            <a:ext cx="1588" cy="1174750"/>
          </a:xfrm>
          <a:custGeom>
            <a:avLst/>
            <a:gdLst>
              <a:gd name="T0" fmla="*/ 0 w 1"/>
              <a:gd name="T1" fmla="*/ 0 h 740"/>
              <a:gd name="T2" fmla="*/ 0 w 1"/>
              <a:gd name="T3" fmla="*/ 1864915625 h 740"/>
              <a:gd name="T4" fmla="*/ 0 60000 65536"/>
              <a:gd name="T5" fmla="*/ 0 60000 65536"/>
              <a:gd name="T6" fmla="*/ 0 w 1"/>
              <a:gd name="T7" fmla="*/ 0 h 740"/>
              <a:gd name="T8" fmla="*/ 1 w 1"/>
              <a:gd name="T9" fmla="*/ 740 h 740"/>
            </a:gdLst>
            <a:ahLst/>
            <a:cxnLst>
              <a:cxn ang="T4">
                <a:pos x="T0" y="T1"/>
              </a:cxn>
              <a:cxn ang="T5">
                <a:pos x="T2" y="T3"/>
              </a:cxn>
            </a:cxnLst>
            <a:rect l="T6" t="T7" r="T8" b="T9"/>
            <a:pathLst>
              <a:path w="1" h="740">
                <a:moveTo>
                  <a:pt x="0" y="0"/>
                </a:moveTo>
                <a:lnTo>
                  <a:pt x="0" y="740"/>
                </a:ln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5"/>
          <p:cNvSpPr>
            <a:spLocks/>
          </p:cNvSpPr>
          <p:nvPr/>
        </p:nvSpPr>
        <p:spPr bwMode="auto">
          <a:xfrm>
            <a:off x="7518400" y="4657725"/>
            <a:ext cx="1588" cy="1179513"/>
          </a:xfrm>
          <a:custGeom>
            <a:avLst/>
            <a:gdLst>
              <a:gd name="T0" fmla="*/ 0 w 1"/>
              <a:gd name="T1" fmla="*/ 0 h 743"/>
              <a:gd name="T2" fmla="*/ 0 w 1"/>
              <a:gd name="T3" fmla="*/ 1872477681 h 743"/>
              <a:gd name="T4" fmla="*/ 0 60000 65536"/>
              <a:gd name="T5" fmla="*/ 0 60000 65536"/>
              <a:gd name="T6" fmla="*/ 0 w 1"/>
              <a:gd name="T7" fmla="*/ 0 h 743"/>
              <a:gd name="T8" fmla="*/ 1 w 1"/>
              <a:gd name="T9" fmla="*/ 743 h 743"/>
            </a:gdLst>
            <a:ahLst/>
            <a:cxnLst>
              <a:cxn ang="T4">
                <a:pos x="T0" y="T1"/>
              </a:cxn>
              <a:cxn ang="T5">
                <a:pos x="T2" y="T3"/>
              </a:cxn>
            </a:cxnLst>
            <a:rect l="T6" t="T7" r="T8" b="T9"/>
            <a:pathLst>
              <a:path w="1" h="743">
                <a:moveTo>
                  <a:pt x="0" y="0"/>
                </a:moveTo>
                <a:lnTo>
                  <a:pt x="0" y="743"/>
                </a:ln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209" name="Text Box 17"/>
          <p:cNvSpPr txBox="1">
            <a:spLocks noChangeArrowheads="1"/>
          </p:cNvSpPr>
          <p:nvPr/>
        </p:nvSpPr>
        <p:spPr bwMode="auto">
          <a:xfrm>
            <a:off x="7620000" y="6445250"/>
            <a:ext cx="1219200" cy="336550"/>
          </a:xfrm>
          <a:prstGeom prst="rect">
            <a:avLst/>
          </a:prstGeom>
          <a:noFill/>
          <a:ln w="19050">
            <a:noFill/>
            <a:miter lim="800000"/>
            <a:headEnd/>
            <a:tailEnd/>
          </a:ln>
          <a:effectLst/>
        </p:spPr>
        <p:txBody>
          <a:bodyPr>
            <a:spAutoFit/>
          </a:bodyPr>
          <a:lstStyle/>
          <a:p>
            <a:pPr algn="r">
              <a:spcBef>
                <a:spcPct val="50000"/>
              </a:spcBef>
              <a:defRPr/>
            </a:pPr>
            <a:r>
              <a:rPr lang="en-US" sz="1600" b="1" i="1">
                <a:solidFill>
                  <a:schemeClr val="bg2"/>
                </a:solidFill>
                <a:effectLst>
                  <a:outerShdw blurRad="38100" dist="38100" dir="2700000" algn="tl">
                    <a:srgbClr val="C0C0C0"/>
                  </a:outerShdw>
                </a:effectLst>
              </a:rPr>
              <a:t>LO 2  </a:t>
            </a:r>
          </a:p>
        </p:txBody>
      </p:sp>
    </p:spTree>
    <p:extLst>
      <p:ext uri="{BB962C8B-B14F-4D97-AF65-F5344CB8AC3E}">
        <p14:creationId xmlns:p14="http://schemas.microsoft.com/office/powerpoint/2010/main" val="124273210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438016036"/>
              </p:ext>
            </p:extLst>
          </p:nvPr>
        </p:nvGraphicFramePr>
        <p:xfrm>
          <a:off x="2057400" y="2057400"/>
          <a:ext cx="5334000" cy="4000500"/>
        </p:xfrm>
        <a:graphic>
          <a:graphicData uri="http://schemas.openxmlformats.org/presentationml/2006/ole">
            <mc:AlternateContent xmlns:mc="http://schemas.openxmlformats.org/markup-compatibility/2006">
              <mc:Choice xmlns:v="urn:schemas-microsoft-com:vml" Requires="v">
                <p:oleObj spid="_x0000_s809999" name="Slide" r:id="rId4" imgW="4395061" imgH="3296356" progId="PowerPoint.Slide.8">
                  <p:embed/>
                </p:oleObj>
              </mc:Choice>
              <mc:Fallback>
                <p:oleObj name="Slide" r:id="rId4" imgW="4395061" imgH="3296356" progId="PowerPoint.Slide.8">
                  <p:embed/>
                  <p:pic>
                    <p:nvPicPr>
                      <p:cNvPr id="0" name=""/>
                      <p:cNvPicPr>
                        <a:picLocks noChangeAspect="1" noChangeArrowheads="1"/>
                      </p:cNvPicPr>
                      <p:nvPr/>
                    </p:nvPicPr>
                    <p:blipFill>
                      <a:blip r:embed="rId5"/>
                      <a:srcRect/>
                      <a:stretch>
                        <a:fillRect/>
                      </a:stretch>
                    </p:blipFill>
                    <p:spPr bwMode="auto">
                      <a:xfrm>
                        <a:off x="2057400" y="20574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6100" name="Text Box 4"/>
          <p:cNvSpPr txBox="1">
            <a:spLocks noChangeArrowheads="1"/>
          </p:cNvSpPr>
          <p:nvPr/>
        </p:nvSpPr>
        <p:spPr bwMode="auto">
          <a:xfrm>
            <a:off x="685800" y="1371600"/>
            <a:ext cx="7772400" cy="822325"/>
          </a:xfrm>
          <a:prstGeom prst="rect">
            <a:avLst/>
          </a:prstGeom>
          <a:solidFill>
            <a:schemeClr val="bg1"/>
          </a:solidFill>
          <a:ln w="28575" cap="sq">
            <a:noFill/>
            <a:miter lim="800000"/>
            <a:headEnd type="none" w="sm" len="sm"/>
            <a:tailEnd type="none" w="sm" len="sm"/>
          </a:ln>
          <a:effectLst/>
        </p:spPr>
        <p:txBody>
          <a:bodyPr>
            <a:spAutoFit/>
          </a:bodyPr>
          <a:lstStyle/>
          <a:p>
            <a:pPr marL="111125" indent="11113" algn="l">
              <a:spcBef>
                <a:spcPct val="10000"/>
              </a:spcBef>
              <a:buSzPct val="80000"/>
              <a:defRPr/>
            </a:pPr>
            <a:r>
              <a:rPr lang="en-US" b="1"/>
              <a:t>If Debits are </a:t>
            </a:r>
            <a:r>
              <a:rPr lang="en-US" b="1">
                <a:solidFill>
                  <a:srgbClr val="990000"/>
                </a:solidFill>
                <a:effectLst>
                  <a:outerShdw blurRad="38100" dist="38100" dir="2700000" algn="tl">
                    <a:srgbClr val="C0C0C0"/>
                  </a:outerShdw>
                </a:effectLst>
              </a:rPr>
              <a:t>greater than</a:t>
            </a:r>
            <a:r>
              <a:rPr lang="en-US" b="1"/>
              <a:t> Credits, the account will have a debit balance.</a:t>
            </a:r>
          </a:p>
        </p:txBody>
      </p:sp>
      <p:sp>
        <p:nvSpPr>
          <p:cNvPr id="8196" name="Text Box 6"/>
          <p:cNvSpPr txBox="1">
            <a:spLocks noChangeArrowheads="1"/>
          </p:cNvSpPr>
          <p:nvPr/>
        </p:nvSpPr>
        <p:spPr bwMode="auto">
          <a:xfrm>
            <a:off x="2819400" y="3429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r">
              <a:spcBef>
                <a:spcPct val="50000"/>
              </a:spcBef>
            </a:pPr>
            <a:r>
              <a:rPr lang="en-US" altLang="en-US" sz="2000" dirty="0"/>
              <a:t>$10,000</a:t>
            </a:r>
          </a:p>
        </p:txBody>
      </p:sp>
      <p:sp>
        <p:nvSpPr>
          <p:cNvPr id="8197" name="Text Box 7"/>
          <p:cNvSpPr txBox="1">
            <a:spLocks noChangeArrowheads="1"/>
          </p:cNvSpPr>
          <p:nvPr/>
        </p:nvSpPr>
        <p:spPr bwMode="auto">
          <a:xfrm>
            <a:off x="6781800" y="3429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dirty="0"/>
              <a:t>Transaction #3</a:t>
            </a:r>
          </a:p>
        </p:txBody>
      </p:sp>
      <p:sp>
        <p:nvSpPr>
          <p:cNvPr id="8198" name="Text Box 8"/>
          <p:cNvSpPr txBox="1">
            <a:spLocks noChangeArrowheads="1"/>
          </p:cNvSpPr>
          <p:nvPr/>
        </p:nvSpPr>
        <p:spPr bwMode="auto">
          <a:xfrm>
            <a:off x="4953000" y="3429000"/>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r">
              <a:spcBef>
                <a:spcPct val="50000"/>
              </a:spcBef>
            </a:pPr>
            <a:r>
              <a:rPr lang="en-US" altLang="en-US" sz="2000" dirty="0"/>
              <a:t>$5,000</a:t>
            </a:r>
          </a:p>
        </p:txBody>
      </p:sp>
      <p:sp>
        <p:nvSpPr>
          <p:cNvPr id="516105" name="Text Box 9"/>
          <p:cNvSpPr txBox="1">
            <a:spLocks noChangeArrowheads="1"/>
          </p:cNvSpPr>
          <p:nvPr/>
        </p:nvSpPr>
        <p:spPr bwMode="auto">
          <a:xfrm>
            <a:off x="2743200" y="4800600"/>
            <a:ext cx="1752600" cy="396875"/>
          </a:xfrm>
          <a:prstGeom prst="rect">
            <a:avLst/>
          </a:prstGeom>
          <a:solidFill>
            <a:srgbClr val="F7F48B"/>
          </a:solidFill>
          <a:ln w="12700" cap="sq">
            <a:noFill/>
            <a:miter lim="800000"/>
            <a:headEnd type="none" w="sm" len="sm"/>
            <a:tailEnd type="none" w="sm" len="sm"/>
          </a:ln>
          <a:effectLst/>
        </p:spPr>
        <p:txBody>
          <a:bodyPr>
            <a:spAutoFit/>
          </a:bodyPr>
          <a:lstStyle/>
          <a:p>
            <a:pPr algn="l">
              <a:spcBef>
                <a:spcPct val="50000"/>
              </a:spcBef>
              <a:tabLst>
                <a:tab pos="1204913" algn="r"/>
              </a:tabLst>
              <a:defRPr/>
            </a:pPr>
            <a:r>
              <a:rPr lang="en-US" sz="2000">
                <a:solidFill>
                  <a:srgbClr val="990000"/>
                </a:solidFill>
                <a:effectLst>
                  <a:outerShdw blurRad="38100" dist="38100" dir="2700000" algn="tl">
                    <a:srgbClr val="000000"/>
                  </a:outerShdw>
                </a:effectLst>
              </a:rPr>
              <a:t>	$15,000</a:t>
            </a:r>
          </a:p>
        </p:txBody>
      </p:sp>
      <p:sp>
        <p:nvSpPr>
          <p:cNvPr id="8200" name="Text Box 10"/>
          <p:cNvSpPr txBox="1">
            <a:spLocks noChangeArrowheads="1"/>
          </p:cNvSpPr>
          <p:nvPr/>
        </p:nvSpPr>
        <p:spPr bwMode="auto">
          <a:xfrm>
            <a:off x="3048000" y="3870325"/>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r">
              <a:spcBef>
                <a:spcPct val="50000"/>
              </a:spcBef>
            </a:pPr>
            <a:r>
              <a:rPr lang="en-US" altLang="en-US" sz="2000" dirty="0"/>
              <a:t>5,000</a:t>
            </a:r>
          </a:p>
        </p:txBody>
      </p:sp>
      <p:sp>
        <p:nvSpPr>
          <p:cNvPr id="8201" name="Text Box 11"/>
          <p:cNvSpPr txBox="1">
            <a:spLocks noChangeArrowheads="1"/>
          </p:cNvSpPr>
          <p:nvPr/>
        </p:nvSpPr>
        <p:spPr bwMode="auto">
          <a:xfrm>
            <a:off x="381000" y="387032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dirty="0"/>
              <a:t>Transaction #2</a:t>
            </a:r>
          </a:p>
        </p:txBody>
      </p:sp>
      <p:sp>
        <p:nvSpPr>
          <p:cNvPr id="8202" name="Text Box 12"/>
          <p:cNvSpPr txBox="1">
            <a:spLocks noChangeArrowheads="1"/>
          </p:cNvSpPr>
          <p:nvPr/>
        </p:nvSpPr>
        <p:spPr bwMode="auto">
          <a:xfrm>
            <a:off x="381000" y="48006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a:t>Balance</a:t>
            </a:r>
          </a:p>
        </p:txBody>
      </p:sp>
      <p:sp>
        <p:nvSpPr>
          <p:cNvPr id="8203" name="Text Box 13"/>
          <p:cNvSpPr txBox="1">
            <a:spLocks noChangeArrowheads="1"/>
          </p:cNvSpPr>
          <p:nvPr/>
        </p:nvSpPr>
        <p:spPr bwMode="auto">
          <a:xfrm>
            <a:off x="381000" y="3429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a:t>Transaction #1</a:t>
            </a:r>
          </a:p>
        </p:txBody>
      </p:sp>
      <p:sp>
        <p:nvSpPr>
          <p:cNvPr id="516111" name="Rectangle 15"/>
          <p:cNvSpPr>
            <a:spLocks noGrp="1" noChangeArrowheads="1"/>
          </p:cNvSpPr>
          <p:nvPr>
            <p:ph type="title"/>
          </p:nvPr>
        </p:nvSpPr>
        <p:spPr>
          <a:xfrm>
            <a:off x="457200" y="457200"/>
            <a:ext cx="8229600" cy="560388"/>
          </a:xfrm>
          <a:ln w="12700" cap="flat">
            <a:solidFill>
              <a:schemeClr val="tx1"/>
            </a:solidFill>
          </a:ln>
          <a:effectLst/>
        </p:spPr>
        <p:txBody>
          <a:bodyPr lIns="90488" tIns="44450" rIns="90488" bIns="44450" anchor="t"/>
          <a:lstStyle/>
          <a:p>
            <a:pPr marL="109538" algn="l">
              <a:defRPr/>
            </a:pPr>
            <a:r>
              <a:rPr lang="en-US" dirty="0">
                <a:solidFill>
                  <a:srgbClr val="FF0000"/>
                </a:solidFill>
                <a:effectLst>
                  <a:outerShdw blurRad="38100" dist="38100" dir="2700000" algn="tl">
                    <a:srgbClr val="000000"/>
                  </a:outerShdw>
                </a:effectLst>
              </a:rPr>
              <a:t>Debits and Credits</a:t>
            </a:r>
          </a:p>
        </p:txBody>
      </p:sp>
      <p:sp>
        <p:nvSpPr>
          <p:cNvPr id="516112" name="Text Box 16"/>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
        <p:nvSpPr>
          <p:cNvPr id="2" name="TextBox 1"/>
          <p:cNvSpPr txBox="1"/>
          <p:nvPr/>
        </p:nvSpPr>
        <p:spPr>
          <a:xfrm rot="20641005">
            <a:off x="5275440" y="2148972"/>
            <a:ext cx="1043877" cy="461665"/>
          </a:xfrm>
          <a:prstGeom prst="rect">
            <a:avLst/>
          </a:prstGeom>
          <a:noFill/>
        </p:spPr>
        <p:txBody>
          <a:bodyPr wrap="none" rtlCol="0">
            <a:spAutoFit/>
          </a:bodyPr>
          <a:lstStyle/>
          <a:p>
            <a:r>
              <a:rPr lang="en-US" dirty="0">
                <a:solidFill>
                  <a:schemeClr val="tx2"/>
                </a:solidFill>
              </a:rPr>
              <a:t>CASH</a:t>
            </a:r>
          </a:p>
        </p:txBody>
      </p:sp>
    </p:spTree>
    <p:extLst>
      <p:ext uri="{BB962C8B-B14F-4D97-AF65-F5344CB8AC3E}">
        <p14:creationId xmlns:p14="http://schemas.microsoft.com/office/powerpoint/2010/main" val="1024555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105"/>
                                        </p:tgtEl>
                                        <p:attrNameLst>
                                          <p:attrName>style.visibility</p:attrName>
                                        </p:attrNameLst>
                                      </p:cBhvr>
                                      <p:to>
                                        <p:strVal val="visible"/>
                                      </p:to>
                                    </p:set>
                                    <p:animEffect transition="in" filter="wipe(left)">
                                      <p:cBhvr>
                                        <p:cTn id="7" dur="500"/>
                                        <p:tgtEl>
                                          <p:spTgt spid="516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9" name="Text Box 3"/>
          <p:cNvSpPr txBox="1">
            <a:spLocks noChangeArrowheads="1"/>
          </p:cNvSpPr>
          <p:nvPr/>
        </p:nvSpPr>
        <p:spPr bwMode="auto">
          <a:xfrm>
            <a:off x="609600" y="1660525"/>
            <a:ext cx="8153400" cy="2900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60375" algn="l">
              <a:defRPr sz="2400">
                <a:solidFill>
                  <a:schemeClr val="tx1"/>
                </a:solidFill>
                <a:latin typeface="Times New Roman" pitchFamily="18" charset="0"/>
              </a:defRPr>
            </a:lvl2pPr>
            <a:lvl3pPr marL="1139825"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pPr>
            <a:r>
              <a:rPr lang="en-US" altLang="en-US" sz="2600" b="1" dirty="0">
                <a:solidFill>
                  <a:schemeClr val="tx2">
                    <a:lumMod val="50000"/>
                  </a:schemeClr>
                </a:solidFill>
                <a:latin typeface="Liberation Sans" panose="020B0604020202020204" pitchFamily="34" charset="0"/>
              </a:rPr>
              <a:t>Accounting Information System</a:t>
            </a:r>
            <a:r>
              <a:rPr lang="en-US" altLang="en-US" dirty="0">
                <a:solidFill>
                  <a:schemeClr val="tx2">
                    <a:lumMod val="50000"/>
                  </a:schemeClr>
                </a:solidFill>
                <a:latin typeface="Liberation Sans" panose="020B0604020202020204" pitchFamily="34" charset="0"/>
              </a:rPr>
              <a:t> </a:t>
            </a:r>
          </a:p>
          <a:p>
            <a:pPr>
              <a:lnSpc>
                <a:spcPct val="120000"/>
              </a:lnSpc>
              <a:spcBef>
                <a:spcPct val="50000"/>
              </a:spcBef>
            </a:pPr>
            <a:r>
              <a:rPr lang="en-US" altLang="en-US" sz="2300" b="1" dirty="0">
                <a:latin typeface="Liberation Sans" panose="020B0604020202020204" pitchFamily="34" charset="0"/>
              </a:rPr>
              <a:t>System of</a:t>
            </a:r>
            <a:r>
              <a:rPr lang="en-US" altLang="en-US" sz="2300" dirty="0">
                <a:latin typeface="Liberation Sans" panose="020B0604020202020204" pitchFamily="34" charset="0"/>
              </a:rPr>
              <a:t> </a:t>
            </a:r>
          </a:p>
          <a:p>
            <a:pPr lvl="1">
              <a:lnSpc>
                <a:spcPct val="120000"/>
              </a:lnSpc>
              <a:spcBef>
                <a:spcPct val="50000"/>
              </a:spcBef>
              <a:buClr>
                <a:srgbClr val="CC0000"/>
              </a:buClr>
              <a:buSzPct val="80000"/>
              <a:buFont typeface="Arial" charset="0"/>
              <a:buChar char="►"/>
            </a:pPr>
            <a:r>
              <a:rPr lang="en-US" altLang="en-US" sz="2200" b="1" dirty="0">
                <a:latin typeface="Liberation Sans" panose="020B0604020202020204" pitchFamily="34" charset="0"/>
              </a:rPr>
              <a:t>collecting</a:t>
            </a:r>
            <a:r>
              <a:rPr lang="en-US" altLang="en-US" sz="2200" dirty="0">
                <a:latin typeface="Liberation Sans" panose="020B0604020202020204" pitchFamily="34" charset="0"/>
              </a:rPr>
              <a:t> and </a:t>
            </a:r>
          </a:p>
          <a:p>
            <a:pPr lvl="1">
              <a:lnSpc>
                <a:spcPct val="120000"/>
              </a:lnSpc>
              <a:spcBef>
                <a:spcPct val="50000"/>
              </a:spcBef>
              <a:buClr>
                <a:srgbClr val="CC0000"/>
              </a:buClr>
              <a:buSzPct val="80000"/>
              <a:buFont typeface="Arial" charset="0"/>
              <a:buChar char="►"/>
            </a:pPr>
            <a:r>
              <a:rPr lang="en-US" altLang="en-US" sz="2200" b="1" dirty="0">
                <a:latin typeface="Liberation Sans" panose="020B0604020202020204" pitchFamily="34" charset="0"/>
              </a:rPr>
              <a:t>processing </a:t>
            </a:r>
            <a:r>
              <a:rPr lang="en-US" altLang="en-US" sz="2200" dirty="0">
                <a:latin typeface="Liberation Sans" panose="020B0604020202020204" pitchFamily="34" charset="0"/>
              </a:rPr>
              <a:t>transaction data and </a:t>
            </a:r>
          </a:p>
          <a:p>
            <a:pPr lvl="1">
              <a:lnSpc>
                <a:spcPct val="120000"/>
              </a:lnSpc>
              <a:spcBef>
                <a:spcPct val="50000"/>
              </a:spcBef>
              <a:buClr>
                <a:srgbClr val="CC0000"/>
              </a:buClr>
              <a:buSzPct val="80000"/>
              <a:buFont typeface="Arial" charset="0"/>
              <a:buChar char="►"/>
            </a:pPr>
            <a:r>
              <a:rPr lang="en-US" altLang="en-US" sz="2200" b="1" dirty="0">
                <a:latin typeface="Liberation Sans" panose="020B0604020202020204" pitchFamily="34" charset="0"/>
              </a:rPr>
              <a:t>communicating </a:t>
            </a:r>
            <a:r>
              <a:rPr lang="en-US" altLang="en-US" sz="2200" dirty="0">
                <a:latin typeface="Liberation Sans" panose="020B0604020202020204" pitchFamily="34" charset="0"/>
              </a:rPr>
              <a:t>financial information to decision-makers.</a:t>
            </a:r>
          </a:p>
        </p:txBody>
      </p:sp>
      <p:sp>
        <p:nvSpPr>
          <p:cNvPr id="7" name="Isosceles Triangle 6"/>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8" name="TextBox 7"/>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solidFill>
                  <a:srgbClr val="CC0000"/>
                </a:solidFill>
                <a:latin typeface="Liberation Sans" panose="020B0604020202020204" pitchFamily="34" charset="0"/>
              </a:rPr>
              <a:t>LEARNING OBJECTIVE</a:t>
            </a:r>
          </a:p>
        </p:txBody>
      </p:sp>
      <p:sp>
        <p:nvSpPr>
          <p:cNvPr id="9" name="Rounded Rectangle 8"/>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100" b="1" dirty="0">
                <a:solidFill>
                  <a:schemeClr val="accent3"/>
                </a:solidFill>
                <a:effectLst>
                  <a:outerShdw blurRad="38100" dist="38100" dir="2700000" algn="tl">
                    <a:srgbClr val="000000">
                      <a:alpha val="43137"/>
                    </a:srgbClr>
                  </a:outerShdw>
                </a:effectLst>
                <a:latin typeface="Liberation Sans" panose="020B0604020202020204" pitchFamily="34" charset="0"/>
              </a:rPr>
              <a:t>Analyze the effect of business transactions on the basic accounting equation.</a:t>
            </a:r>
          </a:p>
        </p:txBody>
      </p:sp>
      <p:sp>
        <p:nvSpPr>
          <p:cNvPr id="10" name="TextBox 9"/>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CC0000"/>
                </a:solidFill>
                <a:effectLst/>
                <a:latin typeface="Liberation Sans" panose="020B0604020202020204" pitchFamily="34" charset="0"/>
              </a:rPr>
              <a:t>1</a:t>
            </a:r>
          </a:p>
        </p:txBody>
      </p:sp>
      <p:cxnSp>
        <p:nvCxnSpPr>
          <p:cNvPr id="11" name="Straight Connector 10"/>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811023" name="Slide" r:id="rId4" imgW="4559300" imgH="3419475" progId="PowerPoint.Slide.8">
                  <p:embed/>
                </p:oleObj>
              </mc:Choice>
              <mc:Fallback>
                <p:oleObj name="Slide" r:id="rId4" imgW="4559300" imgH="341947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7779" name="Text Box 3"/>
          <p:cNvSpPr txBox="1">
            <a:spLocks noChangeArrowheads="1"/>
          </p:cNvSpPr>
          <p:nvPr/>
        </p:nvSpPr>
        <p:spPr bwMode="auto">
          <a:xfrm>
            <a:off x="685800" y="1371600"/>
            <a:ext cx="7772400" cy="822325"/>
          </a:xfrm>
          <a:prstGeom prst="rect">
            <a:avLst/>
          </a:prstGeom>
          <a:solidFill>
            <a:schemeClr val="bg1"/>
          </a:solidFill>
          <a:ln w="28575" cap="sq">
            <a:noFill/>
            <a:miter lim="800000"/>
            <a:headEnd type="none" w="sm" len="sm"/>
            <a:tailEnd type="none" w="sm" len="sm"/>
          </a:ln>
          <a:effectLst/>
        </p:spPr>
        <p:txBody>
          <a:bodyPr>
            <a:spAutoFit/>
          </a:bodyPr>
          <a:lstStyle>
            <a:lvl1pPr marL="111125" indent="1111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10000"/>
              </a:spcBef>
              <a:buSzPct val="80000"/>
              <a:defRPr/>
            </a:pPr>
            <a:r>
              <a:rPr lang="en-US" altLang="en-US" b="1"/>
              <a:t>If Credits are </a:t>
            </a:r>
            <a:r>
              <a:rPr lang="en-US" altLang="en-US" b="1">
                <a:solidFill>
                  <a:srgbClr val="990000"/>
                </a:solidFill>
                <a:effectLst>
                  <a:outerShdw blurRad="38100" dist="38100" dir="2700000" algn="tl">
                    <a:srgbClr val="C0C0C0"/>
                  </a:outerShdw>
                </a:effectLst>
              </a:rPr>
              <a:t>greater than</a:t>
            </a:r>
            <a:r>
              <a:rPr lang="en-US" altLang="en-US" b="1"/>
              <a:t> Debits, the account will have a credit balance.</a:t>
            </a:r>
          </a:p>
        </p:txBody>
      </p:sp>
      <p:sp>
        <p:nvSpPr>
          <p:cNvPr id="9221" name="Text Box 5"/>
          <p:cNvSpPr txBox="1">
            <a:spLocks noChangeArrowheads="1"/>
          </p:cNvSpPr>
          <p:nvPr/>
        </p:nvSpPr>
        <p:spPr bwMode="auto">
          <a:xfrm>
            <a:off x="6781800" y="3429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a:t>Transaction #2</a:t>
            </a:r>
          </a:p>
        </p:txBody>
      </p:sp>
      <p:sp>
        <p:nvSpPr>
          <p:cNvPr id="9222" name="Text Box 6"/>
          <p:cNvSpPr txBox="1">
            <a:spLocks noChangeArrowheads="1"/>
          </p:cNvSpPr>
          <p:nvPr/>
        </p:nvSpPr>
        <p:spPr bwMode="auto">
          <a:xfrm>
            <a:off x="4953000" y="34290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r">
              <a:spcBef>
                <a:spcPct val="50000"/>
              </a:spcBef>
            </a:pPr>
            <a:r>
              <a:rPr lang="en-US" altLang="en-US" sz="2000" dirty="0"/>
              <a:t>$5,000</a:t>
            </a:r>
          </a:p>
        </p:txBody>
      </p:sp>
      <p:sp>
        <p:nvSpPr>
          <p:cNvPr id="9223" name="Text Box 10"/>
          <p:cNvSpPr txBox="1">
            <a:spLocks noChangeArrowheads="1"/>
          </p:cNvSpPr>
          <p:nvPr/>
        </p:nvSpPr>
        <p:spPr bwMode="auto">
          <a:xfrm>
            <a:off x="381000" y="48006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a:t>Balance</a:t>
            </a:r>
          </a:p>
        </p:txBody>
      </p:sp>
      <p:sp>
        <p:nvSpPr>
          <p:cNvPr id="587788" name="Rectangle 12"/>
          <p:cNvSpPr>
            <a:spLocks noGrp="1" noChangeArrowheads="1"/>
          </p:cNvSpPr>
          <p:nvPr>
            <p:ph type="title"/>
          </p:nvPr>
        </p:nvSpPr>
        <p:spPr>
          <a:xfrm>
            <a:off x="457200" y="457200"/>
            <a:ext cx="8229600" cy="560388"/>
          </a:xfrm>
          <a:ln w="12700" cap="flat">
            <a:solidFill>
              <a:schemeClr val="tx1"/>
            </a:solidFill>
          </a:ln>
          <a:effectLst/>
        </p:spPr>
        <p:txBody>
          <a:bodyPr lIns="90488" tIns="44450" rIns="90488" bIns="44450" anchor="t"/>
          <a:lstStyle/>
          <a:p>
            <a:pPr marL="109538" algn="l">
              <a:defRPr/>
            </a:pPr>
            <a:r>
              <a:rPr lang="en-US" dirty="0">
                <a:solidFill>
                  <a:srgbClr val="00B050"/>
                </a:solidFill>
                <a:effectLst>
                  <a:outerShdw blurRad="38100" dist="38100" dir="2700000" algn="tl">
                    <a:srgbClr val="000000"/>
                  </a:outerShdw>
                </a:effectLst>
              </a:rPr>
              <a:t>Debits and Credits</a:t>
            </a:r>
          </a:p>
        </p:txBody>
      </p:sp>
      <p:sp>
        <p:nvSpPr>
          <p:cNvPr id="587789" name="Text Box 13"/>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
        <p:nvSpPr>
          <p:cNvPr id="587790" name="Text Box 14"/>
          <p:cNvSpPr txBox="1">
            <a:spLocks noChangeArrowheads="1"/>
          </p:cNvSpPr>
          <p:nvPr/>
        </p:nvSpPr>
        <p:spPr bwMode="auto">
          <a:xfrm>
            <a:off x="4572000" y="4800600"/>
            <a:ext cx="1752600" cy="396875"/>
          </a:xfrm>
          <a:prstGeom prst="rect">
            <a:avLst/>
          </a:prstGeom>
          <a:solidFill>
            <a:srgbClr val="F7F48B"/>
          </a:solidFill>
          <a:ln w="12700" cap="sq">
            <a:noFill/>
            <a:miter lim="800000"/>
            <a:headEnd type="none" w="sm" len="sm"/>
            <a:tailEnd type="none" w="sm" len="sm"/>
          </a:ln>
          <a:effectLst/>
        </p:spPr>
        <p:txBody>
          <a:bodyPr>
            <a:spAutoFit/>
          </a:bodyPr>
          <a:lstStyle/>
          <a:p>
            <a:pPr algn="l">
              <a:spcBef>
                <a:spcPct val="50000"/>
              </a:spcBef>
              <a:tabLst>
                <a:tab pos="1204913" algn="r"/>
              </a:tabLst>
              <a:defRPr/>
            </a:pPr>
            <a:r>
              <a:rPr lang="en-US" sz="2000" dirty="0">
                <a:solidFill>
                  <a:srgbClr val="990000"/>
                </a:solidFill>
                <a:effectLst>
                  <a:outerShdw blurRad="38100" dist="38100" dir="2700000" algn="tl">
                    <a:srgbClr val="000000"/>
                  </a:outerShdw>
                </a:effectLst>
              </a:rPr>
              <a:t>	$5,000</a:t>
            </a:r>
          </a:p>
        </p:txBody>
      </p:sp>
      <p:sp>
        <p:nvSpPr>
          <p:cNvPr id="2" name="TextBox 1"/>
          <p:cNvSpPr txBox="1"/>
          <p:nvPr/>
        </p:nvSpPr>
        <p:spPr>
          <a:xfrm rot="20781660">
            <a:off x="5492488" y="2170992"/>
            <a:ext cx="726481" cy="461665"/>
          </a:xfrm>
          <a:prstGeom prst="rect">
            <a:avLst/>
          </a:prstGeom>
          <a:noFill/>
        </p:spPr>
        <p:txBody>
          <a:bodyPr wrap="none" rtlCol="0">
            <a:spAutoFit/>
          </a:bodyPr>
          <a:lstStyle/>
          <a:p>
            <a:r>
              <a:rPr lang="en-US" dirty="0">
                <a:solidFill>
                  <a:schemeClr val="tx2"/>
                </a:solidFill>
              </a:rPr>
              <a:t>A/P</a:t>
            </a:r>
          </a:p>
        </p:txBody>
      </p:sp>
    </p:spTree>
    <p:extLst>
      <p:ext uri="{BB962C8B-B14F-4D97-AF65-F5344CB8AC3E}">
        <p14:creationId xmlns:p14="http://schemas.microsoft.com/office/powerpoint/2010/main" val="1063965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790"/>
                                        </p:tgtEl>
                                        <p:attrNameLst>
                                          <p:attrName>style.visibility</p:attrName>
                                        </p:attrNameLst>
                                      </p:cBhvr>
                                      <p:to>
                                        <p:strVal val="visible"/>
                                      </p:to>
                                    </p:set>
                                    <p:animEffect transition="in" filter="wipe(left)">
                                      <p:cBhvr>
                                        <p:cTn id="7" dur="500"/>
                                        <p:tgtEl>
                                          <p:spTgt spid="587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9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6040" name="Rectangle 8"/>
          <p:cNvSpPr>
            <a:spLocks noGrp="1" noChangeArrowheads="1"/>
          </p:cNvSpPr>
          <p:nvPr>
            <p:ph type="title"/>
          </p:nvPr>
        </p:nvSpPr>
        <p:spPr>
          <a:xfrm>
            <a:off x="457200" y="457200"/>
            <a:ext cx="8229600" cy="533400"/>
          </a:xfrm>
          <a:ln w="12700" cap="flat">
            <a:solidFill>
              <a:schemeClr val="tx1"/>
            </a:solidFill>
          </a:ln>
          <a:effectLst>
            <a:outerShdw dist="107763" dir="2700000" algn="ctr" rotWithShape="0">
              <a:schemeClr val="bg2"/>
            </a:outerShdw>
          </a:effectLst>
        </p:spPr>
        <p:txBody>
          <a:bodyPr lIns="90488" tIns="44450" rIns="90488" bIns="44450" anchor="t"/>
          <a:lstStyle/>
          <a:p>
            <a:pPr marL="109538" algn="l">
              <a:defRPr/>
            </a:pPr>
            <a:r>
              <a:rPr lang="en-US" altLang="en-US" sz="2600" dirty="0">
                <a:solidFill>
                  <a:srgbClr val="FF0000"/>
                </a:solidFill>
                <a:effectLst>
                  <a:outerShdw blurRad="38100" dist="38100" dir="2700000" algn="tl">
                    <a:srgbClr val="000000"/>
                  </a:outerShdw>
                </a:effectLst>
              </a:rPr>
              <a:t>How can I remember what to Credit or Debit?</a:t>
            </a:r>
          </a:p>
        </p:txBody>
      </p:sp>
      <p:sp>
        <p:nvSpPr>
          <p:cNvPr id="556041" name="Text Box 9"/>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
        <p:nvSpPr>
          <p:cNvPr id="13316" name="Text Box 7"/>
          <p:cNvSpPr txBox="1">
            <a:spLocks noChangeArrowheads="1"/>
          </p:cNvSpPr>
          <p:nvPr/>
        </p:nvSpPr>
        <p:spPr bwMode="auto">
          <a:xfrm>
            <a:off x="0" y="1219200"/>
            <a:ext cx="83947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dirty="0"/>
              <a:t>One way is to create a few simple scenarios in your head…</a:t>
            </a:r>
          </a:p>
          <a:p>
            <a:pPr algn="l"/>
            <a:r>
              <a:rPr lang="en-US" altLang="en-US" dirty="0">
                <a:solidFill>
                  <a:schemeClr val="tx2"/>
                </a:solidFill>
              </a:rPr>
              <a:t>i.e. pay $1000 in salaries with cash</a:t>
            </a:r>
          </a:p>
          <a:p>
            <a:pPr algn="l"/>
            <a:endParaRPr lang="en-US" altLang="en-US" dirty="0">
              <a:solidFill>
                <a:schemeClr val="tx2"/>
              </a:solidFill>
            </a:endParaRPr>
          </a:p>
          <a:p>
            <a:pPr algn="l"/>
            <a:endParaRPr lang="en-US" altLang="en-US" dirty="0">
              <a:solidFill>
                <a:schemeClr val="tx2"/>
              </a:solidFill>
            </a:endParaRPr>
          </a:p>
          <a:p>
            <a:pPr algn="l"/>
            <a:r>
              <a:rPr lang="en-US" altLang="en-US" dirty="0">
                <a:solidFill>
                  <a:schemeClr val="tx2"/>
                </a:solidFill>
              </a:rPr>
              <a:t>i.e. buy $500 in supplies on account</a:t>
            </a:r>
          </a:p>
          <a:p>
            <a:pPr algn="l"/>
            <a:endParaRPr lang="en-US" altLang="en-US" dirty="0">
              <a:solidFill>
                <a:schemeClr val="tx2"/>
              </a:solidFill>
            </a:endParaRPr>
          </a:p>
          <a:p>
            <a:pPr algn="l"/>
            <a:endParaRPr lang="en-US" altLang="en-US" dirty="0">
              <a:solidFill>
                <a:schemeClr val="tx2"/>
              </a:solidFill>
            </a:endParaRPr>
          </a:p>
          <a:p>
            <a:pPr algn="l"/>
            <a:r>
              <a:rPr lang="en-US" altLang="en-US" dirty="0">
                <a:solidFill>
                  <a:schemeClr val="tx2"/>
                </a:solidFill>
              </a:rPr>
              <a:t>i.e. earn $50 cash by cutting a lawn</a:t>
            </a:r>
          </a:p>
          <a:p>
            <a:pPr algn="l"/>
            <a:endParaRPr lang="en-US" altLang="en-US" dirty="0">
              <a:solidFill>
                <a:schemeClr val="tx2"/>
              </a:solidFill>
            </a:endParaRPr>
          </a:p>
          <a:p>
            <a:pPr algn="l"/>
            <a:endParaRPr lang="en-US" altLang="en-US" dirty="0">
              <a:solidFill>
                <a:schemeClr val="tx2"/>
              </a:solidFill>
            </a:endParaRPr>
          </a:p>
          <a:p>
            <a:pPr algn="l"/>
            <a:r>
              <a:rPr lang="en-US" altLang="en-US" dirty="0">
                <a:solidFill>
                  <a:schemeClr val="tx2"/>
                </a:solidFill>
              </a:rPr>
              <a:t>i.e. withdraw $200 from the bus for personal use</a:t>
            </a:r>
          </a:p>
        </p:txBody>
      </p:sp>
      <p:sp>
        <p:nvSpPr>
          <p:cNvPr id="13317" name="Text Box 8"/>
          <p:cNvSpPr txBox="1">
            <a:spLocks noChangeArrowheads="1"/>
          </p:cNvSpPr>
          <p:nvPr/>
        </p:nvSpPr>
        <p:spPr bwMode="auto">
          <a:xfrm rot="1275852">
            <a:off x="4165600" y="1866900"/>
            <a:ext cx="49704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800" b="1">
                <a:solidFill>
                  <a:schemeClr val="accent2"/>
                </a:solidFill>
                <a:latin typeface="Georgia" panose="02040502050405020303" pitchFamily="18" charset="0"/>
              </a:rPr>
              <a:t>Did our _ go up/down?</a:t>
            </a:r>
          </a:p>
          <a:p>
            <a:r>
              <a:rPr lang="en-US" altLang="en-US" sz="1800" b="1">
                <a:solidFill>
                  <a:schemeClr val="accent2"/>
                </a:solidFill>
                <a:latin typeface="Georgia" panose="02040502050405020303" pitchFamily="18" charset="0"/>
              </a:rPr>
              <a:t>Is our _ an A,L,OE?</a:t>
            </a:r>
          </a:p>
          <a:p>
            <a:r>
              <a:rPr lang="en-US" altLang="en-US" sz="1800" b="1">
                <a:solidFill>
                  <a:schemeClr val="accent2"/>
                </a:solidFill>
                <a:latin typeface="Georgia" panose="02040502050405020303" pitchFamily="18" charset="0"/>
              </a:rPr>
              <a:t>To make our _ go up/down do we Dr/Cr?</a:t>
            </a:r>
          </a:p>
        </p:txBody>
      </p:sp>
      <p:sp>
        <p:nvSpPr>
          <p:cNvPr id="13318" name="WordArt 10" descr="Narrow vertical"/>
          <p:cNvSpPr>
            <a:spLocks noChangeArrowheads="1" noChangeShapeType="1" noTextEdit="1"/>
          </p:cNvSpPr>
          <p:nvPr/>
        </p:nvSpPr>
        <p:spPr bwMode="auto">
          <a:xfrm>
            <a:off x="2362200" y="2819400"/>
            <a:ext cx="3695700" cy="1068388"/>
          </a:xfrm>
          <a:prstGeom prst="rect">
            <a:avLst/>
          </a:prstGeom>
        </p:spPr>
        <p:txBody>
          <a:bodyPr wrap="none" fromWordArt="1">
            <a:prstTxWarp prst="textCurveUp">
              <a:avLst>
                <a:gd name="adj" fmla="val 40356"/>
              </a:avLst>
            </a:prstTxWarp>
          </a:bodyPr>
          <a:lstStyle/>
          <a:p>
            <a:r>
              <a:rPr lang="en-US" sz="3600" kern="10">
                <a:ln w="12700" cap="sq">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We will do these soon!</a:t>
            </a:r>
          </a:p>
        </p:txBody>
      </p:sp>
    </p:spTree>
    <p:extLst>
      <p:ext uri="{BB962C8B-B14F-4D97-AF65-F5344CB8AC3E}">
        <p14:creationId xmlns:p14="http://schemas.microsoft.com/office/powerpoint/2010/main" val="2933344678"/>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6040" name="Rectangle 8"/>
          <p:cNvSpPr>
            <a:spLocks noGrp="1" noChangeArrowheads="1"/>
          </p:cNvSpPr>
          <p:nvPr>
            <p:ph type="title" idx="4294967295"/>
          </p:nvPr>
        </p:nvSpPr>
        <p:spPr>
          <a:xfrm>
            <a:off x="457200" y="457200"/>
            <a:ext cx="8229600" cy="533400"/>
          </a:xfrm>
          <a:prstGeom prst="rect">
            <a:avLst/>
          </a:prstGeom>
          <a:ln w="12700" cap="flat">
            <a:solidFill>
              <a:schemeClr val="tx1"/>
            </a:solidFill>
          </a:ln>
          <a:effectLst/>
        </p:spPr>
        <p:txBody>
          <a:bodyPr lIns="90488" tIns="44450" rIns="90488" bIns="44450" anchor="t"/>
          <a:lstStyle/>
          <a:p>
            <a:pPr marL="109538" algn="l">
              <a:defRPr/>
            </a:pPr>
            <a:r>
              <a:rPr lang="en-US" altLang="en-US" sz="2600" dirty="0">
                <a:solidFill>
                  <a:srgbClr val="00B050"/>
                </a:solidFill>
                <a:effectLst>
                  <a:outerShdw blurRad="38100" dist="38100" dir="2700000" algn="tl">
                    <a:srgbClr val="000000"/>
                  </a:outerShdw>
                </a:effectLst>
              </a:rPr>
              <a:t>How can I remember what to Credit or Debit?</a:t>
            </a:r>
          </a:p>
        </p:txBody>
      </p:sp>
      <p:sp>
        <p:nvSpPr>
          <p:cNvPr id="556041" name="Text Box 9"/>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
        <p:nvSpPr>
          <p:cNvPr id="14340" name="Text Box 4"/>
          <p:cNvSpPr txBox="1">
            <a:spLocks noChangeArrowheads="1"/>
          </p:cNvSpPr>
          <p:nvPr/>
        </p:nvSpPr>
        <p:spPr bwMode="auto">
          <a:xfrm>
            <a:off x="797008" y="1066800"/>
            <a:ext cx="7604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dirty="0"/>
              <a:t>Another way is to use acronyms/</a:t>
            </a:r>
            <a:r>
              <a:rPr lang="en-US" altLang="en-US" i="1" dirty="0"/>
              <a:t>mnemonic device</a:t>
            </a:r>
            <a:r>
              <a:rPr lang="en-US" altLang="en-US" dirty="0"/>
              <a:t>s…</a:t>
            </a:r>
          </a:p>
          <a:p>
            <a:pPr algn="l"/>
            <a:endParaRPr lang="en-US" altLang="en-US" dirty="0">
              <a:solidFill>
                <a:schemeClr val="tx2"/>
              </a:solidFill>
            </a:endParaRPr>
          </a:p>
        </p:txBody>
      </p:sp>
      <p:sp>
        <p:nvSpPr>
          <p:cNvPr id="14341" name="Text Box 5"/>
          <p:cNvSpPr txBox="1">
            <a:spLocks noChangeArrowheads="1"/>
          </p:cNvSpPr>
          <p:nvPr/>
        </p:nvSpPr>
        <p:spPr bwMode="auto">
          <a:xfrm rot="-823041">
            <a:off x="5940425" y="1930400"/>
            <a:ext cx="129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800">
                <a:solidFill>
                  <a:schemeClr val="tx2"/>
                </a:solidFill>
              </a:rPr>
              <a:t>CR</a:t>
            </a:r>
            <a:r>
              <a:rPr lang="en-US" altLang="en-US" sz="2800"/>
              <a:t>edit</a:t>
            </a:r>
          </a:p>
          <a:p>
            <a:pPr algn="l"/>
            <a:endParaRPr lang="en-US" altLang="en-US" sz="2800"/>
          </a:p>
          <a:p>
            <a:pPr algn="l"/>
            <a:endParaRPr lang="en-US" altLang="en-US"/>
          </a:p>
        </p:txBody>
      </p:sp>
      <p:sp>
        <p:nvSpPr>
          <p:cNvPr id="14342" name="Text Box 6"/>
          <p:cNvSpPr txBox="1">
            <a:spLocks noChangeArrowheads="1"/>
          </p:cNvSpPr>
          <p:nvPr/>
        </p:nvSpPr>
        <p:spPr bwMode="auto">
          <a:xfrm rot="1047946">
            <a:off x="3759200" y="2084388"/>
            <a:ext cx="2171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800">
                <a:solidFill>
                  <a:schemeClr val="tx2"/>
                </a:solidFill>
              </a:rPr>
              <a:t>DE</a:t>
            </a:r>
            <a:r>
              <a:rPr lang="en-US" altLang="en-US" sz="2800"/>
              <a:t>bit</a:t>
            </a:r>
          </a:p>
          <a:p>
            <a:pPr algn="l"/>
            <a:endParaRPr lang="en-US" altLang="en-US" sz="2800"/>
          </a:p>
        </p:txBody>
      </p:sp>
      <p:sp>
        <p:nvSpPr>
          <p:cNvPr id="14343" name="Text Box 7"/>
          <p:cNvSpPr txBox="1">
            <a:spLocks noChangeArrowheads="1"/>
          </p:cNvSpPr>
          <p:nvPr/>
        </p:nvSpPr>
        <p:spPr bwMode="auto">
          <a:xfrm rot="-2464446">
            <a:off x="198438" y="2339975"/>
            <a:ext cx="2154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a:t>A  I  D</a:t>
            </a:r>
          </a:p>
        </p:txBody>
      </p:sp>
      <p:sp>
        <p:nvSpPr>
          <p:cNvPr id="14344" name="Text Box 8"/>
          <p:cNvSpPr txBox="1">
            <a:spLocks noChangeArrowheads="1"/>
          </p:cNvSpPr>
          <p:nvPr/>
        </p:nvSpPr>
        <p:spPr bwMode="auto">
          <a:xfrm rot="-2491839">
            <a:off x="228600" y="4114800"/>
            <a:ext cx="106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a:t>L  I  C</a:t>
            </a:r>
          </a:p>
        </p:txBody>
      </p:sp>
      <p:sp>
        <p:nvSpPr>
          <p:cNvPr id="14345" name="WordArt 11"/>
          <p:cNvSpPr>
            <a:spLocks noChangeArrowheads="1" noChangeShapeType="1" noTextEdit="1"/>
          </p:cNvSpPr>
          <p:nvPr/>
        </p:nvSpPr>
        <p:spPr bwMode="auto">
          <a:xfrm>
            <a:off x="2166938" y="2781300"/>
            <a:ext cx="6215062" cy="1866900"/>
          </a:xfrm>
          <a:prstGeom prst="rect">
            <a:avLst/>
          </a:prstGeom>
        </p:spPr>
        <p:txBody>
          <a:bodyPr wrap="none" fromWordArt="1">
            <a:prstTxWarp prst="textSlantUp">
              <a:avLst>
                <a:gd name="adj" fmla="val 32056"/>
              </a:avLst>
            </a:prstTxWarp>
          </a:bodyPr>
          <a:lstStyle/>
          <a:p>
            <a:r>
              <a:rPr lang="en-US" sz="3600"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Short cuts are on the way!</a:t>
            </a:r>
          </a:p>
        </p:txBody>
      </p:sp>
    </p:spTree>
    <p:extLst>
      <p:ext uri="{BB962C8B-B14F-4D97-AF65-F5344CB8AC3E}">
        <p14:creationId xmlns:p14="http://schemas.microsoft.com/office/powerpoint/2010/main" val="357258609"/>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6040" name="Rectangle 8"/>
          <p:cNvSpPr>
            <a:spLocks noGrp="1" noChangeArrowheads="1"/>
          </p:cNvSpPr>
          <p:nvPr>
            <p:ph type="title" idx="4294967295"/>
          </p:nvPr>
        </p:nvSpPr>
        <p:spPr>
          <a:xfrm>
            <a:off x="457200" y="457200"/>
            <a:ext cx="8229600" cy="533400"/>
          </a:xfrm>
          <a:prstGeom prst="rect">
            <a:avLst/>
          </a:prstGeom>
          <a:ln w="12700" cap="flat">
            <a:solidFill>
              <a:schemeClr val="tx1"/>
            </a:solidFill>
          </a:ln>
          <a:effectLst/>
        </p:spPr>
        <p:txBody>
          <a:bodyPr lIns="90488" tIns="44450" rIns="90488" bIns="44450" anchor="t"/>
          <a:lstStyle/>
          <a:p>
            <a:pPr marL="109538" algn="l">
              <a:defRPr/>
            </a:pPr>
            <a:r>
              <a:rPr lang="en-US" altLang="en-US" sz="2600" dirty="0">
                <a:solidFill>
                  <a:srgbClr val="00B050"/>
                </a:solidFill>
                <a:effectLst>
                  <a:outerShdw blurRad="38100" dist="38100" dir="2700000" algn="tl">
                    <a:srgbClr val="000000"/>
                  </a:outerShdw>
                </a:effectLst>
              </a:rPr>
              <a:t>How can I remember what to Credit or Debit?</a:t>
            </a:r>
          </a:p>
        </p:txBody>
      </p:sp>
      <p:sp>
        <p:nvSpPr>
          <p:cNvPr id="556041" name="Text Box 9"/>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
        <p:nvSpPr>
          <p:cNvPr id="18436" name="Text Box 4"/>
          <p:cNvSpPr txBox="1">
            <a:spLocks noChangeArrowheads="1"/>
          </p:cNvSpPr>
          <p:nvPr/>
        </p:nvSpPr>
        <p:spPr bwMode="auto">
          <a:xfrm>
            <a:off x="609600" y="1143000"/>
            <a:ext cx="7604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dirty="0"/>
              <a:t>Another way is to use acronyms/</a:t>
            </a:r>
            <a:r>
              <a:rPr lang="en-US" altLang="en-US" i="1" dirty="0"/>
              <a:t>mnemonic device</a:t>
            </a:r>
            <a:r>
              <a:rPr lang="en-US" altLang="en-US" dirty="0"/>
              <a:t>s…</a:t>
            </a:r>
          </a:p>
          <a:p>
            <a:pPr algn="l"/>
            <a:endParaRPr lang="en-US" altLang="en-US" dirty="0">
              <a:solidFill>
                <a:schemeClr val="tx2"/>
              </a:solidFill>
            </a:endParaRPr>
          </a:p>
        </p:txBody>
      </p:sp>
      <p:sp>
        <p:nvSpPr>
          <p:cNvPr id="18437" name="Text Box 5"/>
          <p:cNvSpPr txBox="1">
            <a:spLocks noChangeArrowheads="1"/>
          </p:cNvSpPr>
          <p:nvPr/>
        </p:nvSpPr>
        <p:spPr bwMode="auto">
          <a:xfrm rot="-823041">
            <a:off x="6019800" y="1828800"/>
            <a:ext cx="205422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800">
                <a:solidFill>
                  <a:schemeClr val="tx2"/>
                </a:solidFill>
              </a:rPr>
              <a:t>CR</a:t>
            </a:r>
            <a:r>
              <a:rPr lang="en-US" altLang="en-US" sz="2800"/>
              <a:t>edit</a:t>
            </a:r>
          </a:p>
          <a:p>
            <a:pPr algn="l"/>
            <a:r>
              <a:rPr lang="en-US" altLang="en-US" sz="2200"/>
              <a:t>increases</a:t>
            </a:r>
          </a:p>
          <a:p>
            <a:pPr algn="l"/>
            <a:r>
              <a:rPr lang="en-US" altLang="en-US" sz="2800">
                <a:solidFill>
                  <a:schemeClr val="tx2"/>
                </a:solidFill>
              </a:rPr>
              <a:t>R</a:t>
            </a:r>
            <a:r>
              <a:rPr lang="en-US" altLang="en-US" sz="2800"/>
              <a:t>evenues</a:t>
            </a:r>
          </a:p>
          <a:p>
            <a:pPr algn="l"/>
            <a:r>
              <a:rPr lang="en-US" altLang="en-US" sz="2800">
                <a:solidFill>
                  <a:schemeClr val="tx2"/>
                </a:solidFill>
              </a:rPr>
              <a:t>C</a:t>
            </a:r>
            <a:r>
              <a:rPr lang="en-US" altLang="en-US" sz="2800"/>
              <a:t>apital/Inv</a:t>
            </a:r>
          </a:p>
          <a:p>
            <a:pPr algn="l"/>
            <a:endParaRPr lang="en-US" altLang="en-US"/>
          </a:p>
        </p:txBody>
      </p:sp>
      <p:sp>
        <p:nvSpPr>
          <p:cNvPr id="18438" name="Text Box 6"/>
          <p:cNvSpPr txBox="1">
            <a:spLocks noChangeArrowheads="1"/>
          </p:cNvSpPr>
          <p:nvPr/>
        </p:nvSpPr>
        <p:spPr bwMode="auto">
          <a:xfrm rot="1047946">
            <a:off x="3581400" y="2057400"/>
            <a:ext cx="2171700"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800">
                <a:solidFill>
                  <a:schemeClr val="tx2"/>
                </a:solidFill>
              </a:rPr>
              <a:t>DE</a:t>
            </a:r>
            <a:r>
              <a:rPr lang="en-US" altLang="en-US" sz="2800"/>
              <a:t>bit</a:t>
            </a:r>
          </a:p>
          <a:p>
            <a:pPr algn="l"/>
            <a:r>
              <a:rPr lang="en-US" altLang="en-US" sz="2200"/>
              <a:t>increases</a:t>
            </a:r>
          </a:p>
          <a:p>
            <a:pPr algn="l"/>
            <a:r>
              <a:rPr lang="en-US" altLang="en-US" sz="2800">
                <a:solidFill>
                  <a:schemeClr val="tx2"/>
                </a:solidFill>
              </a:rPr>
              <a:t>D</a:t>
            </a:r>
            <a:r>
              <a:rPr lang="en-US" altLang="en-US" sz="2800"/>
              <a:t>rawing</a:t>
            </a:r>
          </a:p>
          <a:p>
            <a:pPr algn="l"/>
            <a:r>
              <a:rPr lang="en-US" altLang="en-US" sz="2800">
                <a:solidFill>
                  <a:schemeClr val="tx2"/>
                </a:solidFill>
              </a:rPr>
              <a:t>E</a:t>
            </a:r>
            <a:r>
              <a:rPr lang="en-US" altLang="en-US" sz="2800"/>
              <a:t>xpenses</a:t>
            </a:r>
          </a:p>
          <a:p>
            <a:pPr algn="l"/>
            <a:endParaRPr lang="en-US" altLang="en-US" sz="2800"/>
          </a:p>
        </p:txBody>
      </p:sp>
      <p:sp>
        <p:nvSpPr>
          <p:cNvPr id="18439" name="Text Box 7"/>
          <p:cNvSpPr txBox="1">
            <a:spLocks noChangeArrowheads="1"/>
          </p:cNvSpPr>
          <p:nvPr/>
        </p:nvSpPr>
        <p:spPr bwMode="auto">
          <a:xfrm rot="-2464446">
            <a:off x="198438" y="2339975"/>
            <a:ext cx="2154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a:t>A  I  D</a:t>
            </a:r>
          </a:p>
        </p:txBody>
      </p:sp>
      <p:sp>
        <p:nvSpPr>
          <p:cNvPr id="18440" name="Text Box 8"/>
          <p:cNvSpPr txBox="1">
            <a:spLocks noChangeArrowheads="1"/>
          </p:cNvSpPr>
          <p:nvPr/>
        </p:nvSpPr>
        <p:spPr bwMode="auto">
          <a:xfrm rot="-2491839">
            <a:off x="228600" y="4114800"/>
            <a:ext cx="106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a:t>L  I  C</a:t>
            </a:r>
          </a:p>
        </p:txBody>
      </p:sp>
      <p:sp>
        <p:nvSpPr>
          <p:cNvPr id="18441" name="Text Box 9"/>
          <p:cNvSpPr txBox="1">
            <a:spLocks noChangeArrowheads="1"/>
          </p:cNvSpPr>
          <p:nvPr/>
        </p:nvSpPr>
        <p:spPr bwMode="auto">
          <a:xfrm rot="2909659">
            <a:off x="1041400" y="2616200"/>
            <a:ext cx="14509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a:t>Debit</a:t>
            </a:r>
          </a:p>
          <a:p>
            <a:pPr algn="l"/>
            <a:r>
              <a:rPr lang="en-US" altLang="en-US"/>
              <a:t>Increase</a:t>
            </a:r>
          </a:p>
          <a:p>
            <a:pPr algn="l"/>
            <a:r>
              <a:rPr lang="en-US" altLang="en-US"/>
              <a:t>Asset</a:t>
            </a:r>
          </a:p>
          <a:p>
            <a:pPr algn="l"/>
            <a:endParaRPr lang="en-US" altLang="en-US"/>
          </a:p>
        </p:txBody>
      </p:sp>
      <p:sp>
        <p:nvSpPr>
          <p:cNvPr id="18442" name="Text Box 10"/>
          <p:cNvSpPr txBox="1">
            <a:spLocks noChangeArrowheads="1"/>
          </p:cNvSpPr>
          <p:nvPr/>
        </p:nvSpPr>
        <p:spPr bwMode="auto">
          <a:xfrm rot="2810438">
            <a:off x="630237" y="4475163"/>
            <a:ext cx="1450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a:t>Credit</a:t>
            </a:r>
          </a:p>
          <a:p>
            <a:r>
              <a:rPr lang="en-US" altLang="en-US"/>
              <a:t>Increase</a:t>
            </a:r>
          </a:p>
          <a:p>
            <a:r>
              <a:rPr lang="en-US" altLang="en-US"/>
              <a:t>Liability</a:t>
            </a:r>
          </a:p>
        </p:txBody>
      </p:sp>
    </p:spTree>
    <p:extLst>
      <p:ext uri="{BB962C8B-B14F-4D97-AF65-F5344CB8AC3E}">
        <p14:creationId xmlns:p14="http://schemas.microsoft.com/office/powerpoint/2010/main" val="358367437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6040" name="Rectangle 8"/>
          <p:cNvSpPr>
            <a:spLocks noGrp="1" noChangeArrowheads="1"/>
          </p:cNvSpPr>
          <p:nvPr>
            <p:ph type="title" idx="4294967295"/>
          </p:nvPr>
        </p:nvSpPr>
        <p:spPr>
          <a:xfrm>
            <a:off x="457200" y="457200"/>
            <a:ext cx="8229600" cy="533400"/>
          </a:xfrm>
          <a:prstGeom prst="rect">
            <a:avLst/>
          </a:prstGeom>
          <a:ln w="12700" cap="flat">
            <a:solidFill>
              <a:schemeClr val="tx1"/>
            </a:solidFill>
          </a:ln>
          <a:effectLst/>
        </p:spPr>
        <p:txBody>
          <a:bodyPr lIns="90488" tIns="44450" rIns="90488" bIns="44450" anchor="t"/>
          <a:lstStyle/>
          <a:p>
            <a:pPr marL="109538" algn="l">
              <a:defRPr/>
            </a:pPr>
            <a:r>
              <a:rPr lang="en-US" altLang="en-US" sz="2600" dirty="0">
                <a:solidFill>
                  <a:srgbClr val="00B050"/>
                </a:solidFill>
                <a:effectLst>
                  <a:outerShdw blurRad="38100" dist="38100" dir="2700000" algn="tl">
                    <a:srgbClr val="000000"/>
                  </a:outerShdw>
                </a:effectLst>
              </a:rPr>
              <a:t>How can I remember what to Credit or Debit?</a:t>
            </a:r>
          </a:p>
        </p:txBody>
      </p:sp>
      <p:sp>
        <p:nvSpPr>
          <p:cNvPr id="556041" name="Text Box 9"/>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
        <p:nvSpPr>
          <p:cNvPr id="19460" name="Text Box 4"/>
          <p:cNvSpPr txBox="1">
            <a:spLocks noChangeArrowheads="1"/>
          </p:cNvSpPr>
          <p:nvPr/>
        </p:nvSpPr>
        <p:spPr bwMode="auto">
          <a:xfrm>
            <a:off x="0" y="1219200"/>
            <a:ext cx="83947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dirty="0"/>
              <a:t>One way is to create a few simple scenarios in your head…</a:t>
            </a:r>
          </a:p>
          <a:p>
            <a:pPr algn="l"/>
            <a:r>
              <a:rPr lang="en-US" altLang="en-US" dirty="0">
                <a:solidFill>
                  <a:schemeClr val="tx2"/>
                </a:solidFill>
              </a:rPr>
              <a:t>i.e. pay $1000 in salaries with cash</a:t>
            </a:r>
          </a:p>
          <a:p>
            <a:pPr algn="l"/>
            <a:endParaRPr lang="en-US" altLang="en-US" dirty="0">
              <a:solidFill>
                <a:schemeClr val="tx2"/>
              </a:solidFill>
            </a:endParaRPr>
          </a:p>
          <a:p>
            <a:pPr algn="l"/>
            <a:endParaRPr lang="en-US" altLang="en-US" dirty="0">
              <a:solidFill>
                <a:schemeClr val="tx2"/>
              </a:solidFill>
            </a:endParaRPr>
          </a:p>
          <a:p>
            <a:pPr algn="l"/>
            <a:r>
              <a:rPr lang="en-US" altLang="en-US" dirty="0">
                <a:solidFill>
                  <a:schemeClr val="tx2"/>
                </a:solidFill>
              </a:rPr>
              <a:t>i.e. buy $500 in supplies on account</a:t>
            </a:r>
          </a:p>
          <a:p>
            <a:pPr algn="l"/>
            <a:endParaRPr lang="en-US" altLang="en-US" dirty="0">
              <a:solidFill>
                <a:schemeClr val="tx2"/>
              </a:solidFill>
            </a:endParaRPr>
          </a:p>
          <a:p>
            <a:pPr algn="l"/>
            <a:endParaRPr lang="en-US" altLang="en-US" dirty="0">
              <a:solidFill>
                <a:schemeClr val="tx2"/>
              </a:solidFill>
            </a:endParaRPr>
          </a:p>
          <a:p>
            <a:pPr algn="l"/>
            <a:r>
              <a:rPr lang="en-US" altLang="en-US" dirty="0">
                <a:solidFill>
                  <a:schemeClr val="tx2"/>
                </a:solidFill>
              </a:rPr>
              <a:t>i.e. earn $50 cash by cutting a lawn</a:t>
            </a:r>
          </a:p>
          <a:p>
            <a:pPr algn="l"/>
            <a:endParaRPr lang="en-US" altLang="en-US" dirty="0">
              <a:solidFill>
                <a:schemeClr val="tx2"/>
              </a:solidFill>
            </a:endParaRPr>
          </a:p>
          <a:p>
            <a:pPr algn="l"/>
            <a:endParaRPr lang="en-US" altLang="en-US" dirty="0">
              <a:solidFill>
                <a:schemeClr val="tx2"/>
              </a:solidFill>
            </a:endParaRPr>
          </a:p>
          <a:p>
            <a:pPr algn="l"/>
            <a:r>
              <a:rPr lang="en-US" altLang="en-US" dirty="0">
                <a:solidFill>
                  <a:schemeClr val="tx2"/>
                </a:solidFill>
              </a:rPr>
              <a:t>i.e. withdraw $200 from the bus for personal use</a:t>
            </a:r>
          </a:p>
        </p:txBody>
      </p:sp>
      <p:sp>
        <p:nvSpPr>
          <p:cNvPr id="19461" name="Text Box 5"/>
          <p:cNvSpPr txBox="1">
            <a:spLocks noChangeArrowheads="1"/>
          </p:cNvSpPr>
          <p:nvPr/>
        </p:nvSpPr>
        <p:spPr bwMode="auto">
          <a:xfrm rot="1275852">
            <a:off x="4416502" y="2470335"/>
            <a:ext cx="49704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800" b="1" dirty="0">
                <a:solidFill>
                  <a:schemeClr val="accent2"/>
                </a:solidFill>
                <a:latin typeface="Georgia" panose="02040502050405020303" pitchFamily="18" charset="0"/>
              </a:rPr>
              <a:t>Did our _ go up/down?</a:t>
            </a:r>
          </a:p>
          <a:p>
            <a:r>
              <a:rPr lang="en-US" altLang="en-US" sz="1800" b="1" dirty="0">
                <a:solidFill>
                  <a:schemeClr val="accent2"/>
                </a:solidFill>
                <a:latin typeface="Georgia" panose="02040502050405020303" pitchFamily="18" charset="0"/>
              </a:rPr>
              <a:t>Is our _ an A,L,OE?</a:t>
            </a:r>
          </a:p>
          <a:p>
            <a:r>
              <a:rPr lang="en-US" altLang="en-US" sz="1800" b="1" dirty="0">
                <a:solidFill>
                  <a:schemeClr val="accent2"/>
                </a:solidFill>
                <a:latin typeface="Georgia" panose="02040502050405020303" pitchFamily="18" charset="0"/>
              </a:rPr>
              <a:t>To make our _ go up/down do we </a:t>
            </a:r>
            <a:r>
              <a:rPr lang="en-US" altLang="en-US" sz="1800" b="1" dirty="0" err="1">
                <a:solidFill>
                  <a:schemeClr val="accent2"/>
                </a:solidFill>
                <a:latin typeface="Georgia" panose="02040502050405020303" pitchFamily="18" charset="0"/>
              </a:rPr>
              <a:t>Dr</a:t>
            </a:r>
            <a:r>
              <a:rPr lang="en-US" altLang="en-US" sz="1800" b="1" dirty="0">
                <a:solidFill>
                  <a:schemeClr val="accent2"/>
                </a:solidFill>
                <a:latin typeface="Georgia" panose="02040502050405020303" pitchFamily="18" charset="0"/>
              </a:rPr>
              <a:t>/Cr?</a:t>
            </a:r>
          </a:p>
        </p:txBody>
      </p:sp>
    </p:spTree>
    <p:extLst>
      <p:ext uri="{BB962C8B-B14F-4D97-AF65-F5344CB8AC3E}">
        <p14:creationId xmlns:p14="http://schemas.microsoft.com/office/powerpoint/2010/main" val="294057062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2"/>
          <p:cNvSpPr txBox="1">
            <a:spLocks noChangeArrowheads="1"/>
          </p:cNvSpPr>
          <p:nvPr/>
        </p:nvSpPr>
        <p:spPr bwMode="auto">
          <a:xfrm>
            <a:off x="533400" y="1101725"/>
            <a:ext cx="82296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1900" b="1" dirty="0">
                <a:latin typeface="Liberation Sans" panose="020B0604020202020204" pitchFamily="34" charset="0"/>
              </a:rPr>
              <a:t>Event (11).</a:t>
            </a:r>
            <a:r>
              <a:rPr lang="en-US" altLang="en-US" sz="1900" dirty="0">
                <a:latin typeface="Liberation Sans" panose="020B0604020202020204" pitchFamily="34" charset="0"/>
              </a:rPr>
              <a:t>  Employees have worked two weeks, earning $4,000 in salaries, which were paid on October 26.</a:t>
            </a:r>
          </a:p>
        </p:txBody>
      </p:sp>
      <p:sp>
        <p:nvSpPr>
          <p:cNvPr id="668676" name="Text Box 4"/>
          <p:cNvSpPr txBox="1">
            <a:spLocks noChangeArrowheads="1"/>
          </p:cNvSpPr>
          <p:nvPr/>
        </p:nvSpPr>
        <p:spPr bwMode="auto">
          <a:xfrm>
            <a:off x="228600" y="37338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5314950" algn="r"/>
              </a:tabLst>
              <a:defRPr sz="2400">
                <a:solidFill>
                  <a:schemeClr val="tx1"/>
                </a:solidFill>
                <a:latin typeface="Times New Roman" pitchFamily="18" charset="0"/>
              </a:defRPr>
            </a:lvl1pPr>
            <a:lvl2pPr algn="l">
              <a:tabLst>
                <a:tab pos="857250" algn="r"/>
                <a:tab pos="5314950" algn="r"/>
              </a:tabLst>
              <a:defRPr sz="2400">
                <a:solidFill>
                  <a:schemeClr val="tx1"/>
                </a:solidFill>
                <a:latin typeface="Times New Roman" pitchFamily="18" charset="0"/>
              </a:defRPr>
            </a:lvl2pPr>
            <a:lvl3pPr algn="l">
              <a:tabLst>
                <a:tab pos="857250" algn="r"/>
                <a:tab pos="5314950" algn="r"/>
              </a:tabLst>
              <a:defRPr sz="2400">
                <a:solidFill>
                  <a:schemeClr val="tx1"/>
                </a:solidFill>
                <a:latin typeface="Times New Roman" pitchFamily="18" charset="0"/>
              </a:defRPr>
            </a:lvl3pPr>
            <a:lvl4pPr algn="l">
              <a:tabLst>
                <a:tab pos="857250" algn="r"/>
                <a:tab pos="5314950" algn="r"/>
              </a:tabLst>
              <a:defRPr sz="2400">
                <a:solidFill>
                  <a:schemeClr val="tx1"/>
                </a:solidFill>
                <a:latin typeface="Times New Roman" pitchFamily="18" charset="0"/>
              </a:defRPr>
            </a:lvl4pPr>
            <a:lvl5pPr algn="l">
              <a:tabLst>
                <a:tab pos="857250" algn="r"/>
                <a:tab pos="53149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53149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53149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53149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53149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4.	+1,200	+1,200</a:t>
            </a:r>
          </a:p>
        </p:txBody>
      </p:sp>
      <p:sp>
        <p:nvSpPr>
          <p:cNvPr id="668677" name="Text Box 5"/>
          <p:cNvSpPr txBox="1">
            <a:spLocks noChangeArrowheads="1"/>
          </p:cNvSpPr>
          <p:nvPr/>
        </p:nvSpPr>
        <p:spPr bwMode="auto">
          <a:xfrm>
            <a:off x="228600" y="40259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143750" algn="r"/>
              </a:tabLst>
              <a:defRPr sz="2400">
                <a:solidFill>
                  <a:schemeClr val="tx1"/>
                </a:solidFill>
                <a:latin typeface="Times New Roman" pitchFamily="18" charset="0"/>
              </a:defRPr>
            </a:lvl1pPr>
            <a:lvl2pPr algn="l">
              <a:tabLst>
                <a:tab pos="857250" algn="r"/>
                <a:tab pos="7143750" algn="r"/>
              </a:tabLst>
              <a:defRPr sz="2400">
                <a:solidFill>
                  <a:schemeClr val="tx1"/>
                </a:solidFill>
                <a:latin typeface="Times New Roman" pitchFamily="18" charset="0"/>
              </a:defRPr>
            </a:lvl2pPr>
            <a:lvl3pPr algn="l">
              <a:tabLst>
                <a:tab pos="857250" algn="r"/>
                <a:tab pos="7143750" algn="r"/>
              </a:tabLst>
              <a:defRPr sz="2400">
                <a:solidFill>
                  <a:schemeClr val="tx1"/>
                </a:solidFill>
                <a:latin typeface="Times New Roman" pitchFamily="18" charset="0"/>
              </a:defRPr>
            </a:lvl3pPr>
            <a:lvl4pPr algn="l">
              <a:tabLst>
                <a:tab pos="857250" algn="r"/>
                <a:tab pos="7143750" algn="r"/>
              </a:tabLst>
              <a:defRPr sz="2400">
                <a:solidFill>
                  <a:schemeClr val="tx1"/>
                </a:solidFill>
                <a:latin typeface="Times New Roman" pitchFamily="18" charset="0"/>
              </a:defRPr>
            </a:lvl4pPr>
            <a:lvl5pPr algn="l">
              <a:tabLst>
                <a:tab pos="8572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143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5.	+10,000	+10,000</a:t>
            </a:r>
          </a:p>
        </p:txBody>
      </p:sp>
      <p:sp>
        <p:nvSpPr>
          <p:cNvPr id="668678" name="Text Box 6"/>
          <p:cNvSpPr txBox="1">
            <a:spLocks noChangeArrowheads="1"/>
          </p:cNvSpPr>
          <p:nvPr/>
        </p:nvSpPr>
        <p:spPr bwMode="auto">
          <a:xfrm>
            <a:off x="228600" y="4330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6.	-900	-900</a:t>
            </a:r>
          </a:p>
        </p:txBody>
      </p:sp>
      <p:sp>
        <p:nvSpPr>
          <p:cNvPr id="668679" name="Text Box 7"/>
          <p:cNvSpPr txBox="1">
            <a:spLocks noChangeArrowheads="1"/>
          </p:cNvSpPr>
          <p:nvPr/>
        </p:nvSpPr>
        <p:spPr bwMode="auto">
          <a:xfrm>
            <a:off x="228600" y="46355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228850" algn="r"/>
              </a:tabLst>
              <a:defRPr sz="2400">
                <a:solidFill>
                  <a:schemeClr val="tx1"/>
                </a:solidFill>
                <a:latin typeface="Times New Roman" pitchFamily="18" charset="0"/>
              </a:defRPr>
            </a:lvl1pPr>
            <a:lvl2pPr algn="l">
              <a:tabLst>
                <a:tab pos="857250" algn="r"/>
                <a:tab pos="2228850" algn="r"/>
              </a:tabLst>
              <a:defRPr sz="2400">
                <a:solidFill>
                  <a:schemeClr val="tx1"/>
                </a:solidFill>
                <a:latin typeface="Times New Roman" pitchFamily="18" charset="0"/>
              </a:defRPr>
            </a:lvl2pPr>
            <a:lvl3pPr algn="l">
              <a:tabLst>
                <a:tab pos="857250" algn="r"/>
                <a:tab pos="2228850" algn="r"/>
              </a:tabLst>
              <a:defRPr sz="2400">
                <a:solidFill>
                  <a:schemeClr val="tx1"/>
                </a:solidFill>
                <a:latin typeface="Times New Roman" pitchFamily="18" charset="0"/>
              </a:defRPr>
            </a:lvl3pPr>
            <a:lvl4pPr algn="l">
              <a:tabLst>
                <a:tab pos="857250" algn="r"/>
                <a:tab pos="2228850" algn="r"/>
              </a:tabLst>
              <a:defRPr sz="2400">
                <a:solidFill>
                  <a:schemeClr val="tx1"/>
                </a:solidFill>
                <a:latin typeface="Times New Roman" pitchFamily="18" charset="0"/>
              </a:defRPr>
            </a:lvl4pPr>
            <a:lvl5pPr algn="l">
              <a:tabLst>
                <a:tab pos="857250" algn="r"/>
                <a:tab pos="22288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2288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2288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2288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2288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7.	-600	+600</a:t>
            </a:r>
          </a:p>
        </p:txBody>
      </p:sp>
      <p:sp>
        <p:nvSpPr>
          <p:cNvPr id="668680" name="Text Box 8"/>
          <p:cNvSpPr txBox="1">
            <a:spLocks noChangeArrowheads="1"/>
          </p:cNvSpPr>
          <p:nvPr/>
        </p:nvSpPr>
        <p:spPr bwMode="auto">
          <a:xfrm>
            <a:off x="228600" y="49403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600200" algn="r"/>
                <a:tab pos="4400550" algn="r"/>
              </a:tabLst>
              <a:defRPr sz="2400">
                <a:solidFill>
                  <a:schemeClr val="tx1"/>
                </a:solidFill>
                <a:latin typeface="Times New Roman" pitchFamily="18" charset="0"/>
              </a:defRPr>
            </a:lvl1pPr>
            <a:lvl2pPr algn="l">
              <a:tabLst>
                <a:tab pos="1600200" algn="r"/>
                <a:tab pos="4400550" algn="r"/>
              </a:tabLst>
              <a:defRPr sz="2400">
                <a:solidFill>
                  <a:schemeClr val="tx1"/>
                </a:solidFill>
                <a:latin typeface="Times New Roman" pitchFamily="18" charset="0"/>
              </a:defRPr>
            </a:lvl2pPr>
            <a:lvl3pPr algn="l">
              <a:tabLst>
                <a:tab pos="1600200" algn="r"/>
                <a:tab pos="4400550" algn="r"/>
              </a:tabLst>
              <a:defRPr sz="2400">
                <a:solidFill>
                  <a:schemeClr val="tx1"/>
                </a:solidFill>
                <a:latin typeface="Times New Roman" pitchFamily="18" charset="0"/>
              </a:defRPr>
            </a:lvl3pPr>
            <a:lvl4pPr algn="l">
              <a:tabLst>
                <a:tab pos="1600200" algn="r"/>
                <a:tab pos="4400550" algn="r"/>
              </a:tabLst>
              <a:defRPr sz="2400">
                <a:solidFill>
                  <a:schemeClr val="tx1"/>
                </a:solidFill>
                <a:latin typeface="Times New Roman" pitchFamily="18" charset="0"/>
              </a:defRPr>
            </a:lvl4pPr>
            <a:lvl5pPr algn="l">
              <a:tabLst>
                <a:tab pos="1600200" algn="r"/>
                <a:tab pos="4400550" algn="r"/>
              </a:tabLst>
              <a:defRPr sz="2400">
                <a:solidFill>
                  <a:schemeClr val="tx1"/>
                </a:solidFill>
                <a:latin typeface="Times New Roman" pitchFamily="18" charset="0"/>
              </a:defRPr>
            </a:lvl5pPr>
            <a:lvl6pPr eaLnBrk="0" fontAlgn="base" hangingPunct="0">
              <a:spcBef>
                <a:spcPct val="0"/>
              </a:spcBef>
              <a:spcAft>
                <a:spcPct val="0"/>
              </a:spcAft>
              <a:tabLst>
                <a:tab pos="1600200" algn="r"/>
                <a:tab pos="4400550" algn="r"/>
              </a:tabLst>
              <a:defRPr sz="2400">
                <a:solidFill>
                  <a:schemeClr val="tx1"/>
                </a:solidFill>
                <a:latin typeface="Times New Roman" pitchFamily="18" charset="0"/>
              </a:defRPr>
            </a:lvl6pPr>
            <a:lvl7pPr eaLnBrk="0" fontAlgn="base" hangingPunct="0">
              <a:spcBef>
                <a:spcPct val="0"/>
              </a:spcBef>
              <a:spcAft>
                <a:spcPct val="0"/>
              </a:spcAft>
              <a:tabLst>
                <a:tab pos="1600200" algn="r"/>
                <a:tab pos="4400550" algn="r"/>
              </a:tabLst>
              <a:defRPr sz="2400">
                <a:solidFill>
                  <a:schemeClr val="tx1"/>
                </a:solidFill>
                <a:latin typeface="Times New Roman" pitchFamily="18" charset="0"/>
              </a:defRPr>
            </a:lvl7pPr>
            <a:lvl8pPr eaLnBrk="0" fontAlgn="base" hangingPunct="0">
              <a:spcBef>
                <a:spcPct val="0"/>
              </a:spcBef>
              <a:spcAft>
                <a:spcPct val="0"/>
              </a:spcAft>
              <a:tabLst>
                <a:tab pos="1600200" algn="r"/>
                <a:tab pos="4400550" algn="r"/>
              </a:tabLst>
              <a:defRPr sz="2400">
                <a:solidFill>
                  <a:schemeClr val="tx1"/>
                </a:solidFill>
                <a:latin typeface="Times New Roman" pitchFamily="18" charset="0"/>
              </a:defRPr>
            </a:lvl8pPr>
            <a:lvl9pPr eaLnBrk="0" fontAlgn="base" hangingPunct="0">
              <a:spcBef>
                <a:spcPct val="0"/>
              </a:spcBef>
              <a:spcAft>
                <a:spcPct val="0"/>
              </a:spcAft>
              <a:tabLst>
                <a:tab pos="1600200" algn="r"/>
                <a:tab pos="44005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8.	+2,500	+2,500</a:t>
            </a:r>
          </a:p>
        </p:txBody>
      </p:sp>
      <p:sp>
        <p:nvSpPr>
          <p:cNvPr id="668681" name="Text Box 9"/>
          <p:cNvSpPr txBox="1">
            <a:spLocks noChangeArrowheads="1"/>
          </p:cNvSpPr>
          <p:nvPr/>
        </p:nvSpPr>
        <p:spPr bwMode="auto">
          <a:xfrm>
            <a:off x="228600" y="52451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8572500" algn="r"/>
              </a:tabLst>
              <a:defRPr sz="2400">
                <a:solidFill>
                  <a:schemeClr val="tx1"/>
                </a:solidFill>
                <a:latin typeface="Times New Roman" pitchFamily="18" charset="0"/>
              </a:defRPr>
            </a:lvl1pPr>
            <a:lvl2pPr algn="l">
              <a:tabLst>
                <a:tab pos="857250" algn="r"/>
                <a:tab pos="8572500" algn="r"/>
              </a:tabLst>
              <a:defRPr sz="2400">
                <a:solidFill>
                  <a:schemeClr val="tx1"/>
                </a:solidFill>
                <a:latin typeface="Times New Roman" pitchFamily="18" charset="0"/>
              </a:defRPr>
            </a:lvl2pPr>
            <a:lvl3pPr algn="l">
              <a:tabLst>
                <a:tab pos="857250" algn="r"/>
                <a:tab pos="8572500" algn="r"/>
              </a:tabLst>
              <a:defRPr sz="2400">
                <a:solidFill>
                  <a:schemeClr val="tx1"/>
                </a:solidFill>
                <a:latin typeface="Times New Roman" pitchFamily="18" charset="0"/>
              </a:defRPr>
            </a:lvl3pPr>
            <a:lvl4pPr algn="l">
              <a:tabLst>
                <a:tab pos="857250" algn="r"/>
                <a:tab pos="8572500" algn="r"/>
              </a:tabLst>
              <a:defRPr sz="2400">
                <a:solidFill>
                  <a:schemeClr val="tx1"/>
                </a:solidFill>
                <a:latin typeface="Times New Roman" pitchFamily="18" charset="0"/>
              </a:defRPr>
            </a:lvl4pPr>
            <a:lvl5pPr algn="l">
              <a:tabLst>
                <a:tab pos="857250" algn="r"/>
                <a:tab pos="8572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8572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8572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8572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8572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10.	-500	-500</a:t>
            </a:r>
          </a:p>
        </p:txBody>
      </p:sp>
      <p:sp>
        <p:nvSpPr>
          <p:cNvPr id="668682" name="Text Box 10"/>
          <p:cNvSpPr txBox="1">
            <a:spLocks noChangeArrowheads="1"/>
          </p:cNvSpPr>
          <p:nvPr/>
        </p:nvSpPr>
        <p:spPr bwMode="auto">
          <a:xfrm>
            <a:off x="228600" y="55038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7886700" algn="r"/>
              </a:tabLst>
              <a:defRPr sz="2400">
                <a:solidFill>
                  <a:schemeClr val="tx1"/>
                </a:solidFill>
                <a:latin typeface="Times New Roman" pitchFamily="18" charset="0"/>
              </a:defRPr>
            </a:lvl1pPr>
            <a:lvl2pPr algn="l">
              <a:tabLst>
                <a:tab pos="857250" algn="r"/>
                <a:tab pos="7886700" algn="r"/>
              </a:tabLst>
              <a:defRPr sz="2400">
                <a:solidFill>
                  <a:schemeClr val="tx1"/>
                </a:solidFill>
                <a:latin typeface="Times New Roman" pitchFamily="18" charset="0"/>
              </a:defRPr>
            </a:lvl2pPr>
            <a:lvl3pPr algn="l">
              <a:tabLst>
                <a:tab pos="857250" algn="r"/>
                <a:tab pos="7886700" algn="r"/>
              </a:tabLst>
              <a:defRPr sz="2400">
                <a:solidFill>
                  <a:schemeClr val="tx1"/>
                </a:solidFill>
                <a:latin typeface="Times New Roman" pitchFamily="18" charset="0"/>
              </a:defRPr>
            </a:lvl3pPr>
            <a:lvl4pPr algn="l">
              <a:tabLst>
                <a:tab pos="857250" algn="r"/>
                <a:tab pos="7886700" algn="r"/>
              </a:tabLst>
              <a:defRPr sz="2400">
                <a:solidFill>
                  <a:schemeClr val="tx1"/>
                </a:solidFill>
                <a:latin typeface="Times New Roman" pitchFamily="18" charset="0"/>
              </a:defRPr>
            </a:lvl4pPr>
            <a:lvl5pPr algn="l">
              <a:tabLst>
                <a:tab pos="857250" algn="r"/>
                <a:tab pos="78867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78867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78867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78867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78867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11.	-4,000	-4,000</a:t>
            </a:r>
          </a:p>
        </p:txBody>
      </p:sp>
      <p:sp>
        <p:nvSpPr>
          <p:cNvPr id="668683" name="Text Box 11"/>
          <p:cNvSpPr txBox="1">
            <a:spLocks noChangeArrowheads="1"/>
          </p:cNvSpPr>
          <p:nvPr/>
        </p:nvSpPr>
        <p:spPr bwMode="auto">
          <a:xfrm>
            <a:off x="228600" y="3446463"/>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2971800" algn="r"/>
              </a:tabLst>
              <a:defRPr sz="2400">
                <a:solidFill>
                  <a:schemeClr val="tx1"/>
                </a:solidFill>
                <a:latin typeface="Times New Roman" pitchFamily="18" charset="0"/>
              </a:defRPr>
            </a:lvl1pPr>
            <a:lvl2pPr algn="l">
              <a:tabLst>
                <a:tab pos="857250" algn="r"/>
                <a:tab pos="2971800" algn="r"/>
              </a:tabLst>
              <a:defRPr sz="2400">
                <a:solidFill>
                  <a:schemeClr val="tx1"/>
                </a:solidFill>
                <a:latin typeface="Times New Roman" pitchFamily="18" charset="0"/>
              </a:defRPr>
            </a:lvl2pPr>
            <a:lvl3pPr algn="l">
              <a:tabLst>
                <a:tab pos="857250" algn="r"/>
                <a:tab pos="2971800" algn="r"/>
              </a:tabLst>
              <a:defRPr sz="2400">
                <a:solidFill>
                  <a:schemeClr val="tx1"/>
                </a:solidFill>
                <a:latin typeface="Times New Roman" pitchFamily="18" charset="0"/>
              </a:defRPr>
            </a:lvl3pPr>
            <a:lvl4pPr algn="l">
              <a:tabLst>
                <a:tab pos="857250" algn="r"/>
                <a:tab pos="2971800" algn="r"/>
              </a:tabLst>
              <a:defRPr sz="2400">
                <a:solidFill>
                  <a:schemeClr val="tx1"/>
                </a:solidFill>
                <a:latin typeface="Times New Roman" pitchFamily="18" charset="0"/>
              </a:defRPr>
            </a:lvl4pPr>
            <a:lvl5pPr algn="l">
              <a:tabLst>
                <a:tab pos="857250" algn="r"/>
                <a:tab pos="29718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29718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29718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29718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29718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3.	-5,000	+5,000</a:t>
            </a:r>
          </a:p>
        </p:txBody>
      </p:sp>
      <p:sp>
        <p:nvSpPr>
          <p:cNvPr id="668684" name="Text Box 12"/>
          <p:cNvSpPr txBox="1">
            <a:spLocks noChangeArrowheads="1"/>
          </p:cNvSpPr>
          <p:nvPr/>
        </p:nvSpPr>
        <p:spPr bwMode="auto">
          <a:xfrm>
            <a:off x="228600" y="28956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1.	+10,000	+10,000</a:t>
            </a:r>
          </a:p>
        </p:txBody>
      </p:sp>
      <p:sp>
        <p:nvSpPr>
          <p:cNvPr id="668685" name="Text Box 13"/>
          <p:cNvSpPr txBox="1">
            <a:spLocks noChangeArrowheads="1"/>
          </p:cNvSpPr>
          <p:nvPr/>
        </p:nvSpPr>
        <p:spPr bwMode="auto">
          <a:xfrm>
            <a:off x="228600" y="3187700"/>
            <a:ext cx="8839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57250" algn="r"/>
                <a:tab pos="3714750" algn="r"/>
              </a:tabLst>
              <a:defRPr sz="2400">
                <a:solidFill>
                  <a:schemeClr val="tx1"/>
                </a:solidFill>
                <a:latin typeface="Times New Roman" pitchFamily="18" charset="0"/>
              </a:defRPr>
            </a:lvl1pPr>
            <a:lvl2pPr algn="l">
              <a:tabLst>
                <a:tab pos="857250" algn="r"/>
                <a:tab pos="3714750" algn="r"/>
              </a:tabLst>
              <a:defRPr sz="2400">
                <a:solidFill>
                  <a:schemeClr val="tx1"/>
                </a:solidFill>
                <a:latin typeface="Times New Roman" pitchFamily="18" charset="0"/>
              </a:defRPr>
            </a:lvl2pPr>
            <a:lvl3pPr algn="l">
              <a:tabLst>
                <a:tab pos="857250" algn="r"/>
                <a:tab pos="3714750" algn="r"/>
              </a:tabLst>
              <a:defRPr sz="2400">
                <a:solidFill>
                  <a:schemeClr val="tx1"/>
                </a:solidFill>
                <a:latin typeface="Times New Roman" pitchFamily="18" charset="0"/>
              </a:defRPr>
            </a:lvl3pPr>
            <a:lvl4pPr algn="l">
              <a:tabLst>
                <a:tab pos="857250" algn="r"/>
                <a:tab pos="3714750" algn="r"/>
              </a:tabLst>
              <a:defRPr sz="2400">
                <a:solidFill>
                  <a:schemeClr val="tx1"/>
                </a:solidFill>
                <a:latin typeface="Times New Roman" pitchFamily="18" charset="0"/>
              </a:defRPr>
            </a:lvl4pPr>
            <a:lvl5pPr algn="l">
              <a:tabLst>
                <a:tab pos="857250" algn="r"/>
                <a:tab pos="371475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371475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371475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371475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3714750" algn="r"/>
              </a:tabLst>
              <a:defRPr sz="2400">
                <a:solidFill>
                  <a:schemeClr val="tx1"/>
                </a:solidFill>
                <a:latin typeface="Times New Roman" pitchFamily="18" charset="0"/>
              </a:defRPr>
            </a:lvl9pPr>
          </a:lstStyle>
          <a:p>
            <a:pPr>
              <a:spcBef>
                <a:spcPct val="50000"/>
              </a:spcBef>
            </a:pPr>
            <a:r>
              <a:rPr lang="en-US" altLang="en-US" sz="1400" b="1" dirty="0">
                <a:latin typeface="Liberation Sans" panose="020B0604020202020204" pitchFamily="34" charset="0"/>
              </a:rPr>
              <a:t>2.	+5,000	+5,000</a:t>
            </a:r>
          </a:p>
        </p:txBody>
      </p:sp>
      <p:pic>
        <p:nvPicPr>
          <p:cNvPr id="6686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0575"/>
            <a:ext cx="89154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868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81200"/>
            <a:ext cx="8534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2"/>
          <p:cNvSpPr>
            <a:spLocks noChangeShapeType="1"/>
          </p:cNvSpPr>
          <p:nvPr/>
        </p:nvSpPr>
        <p:spPr bwMode="auto">
          <a:xfrm>
            <a:off x="304800" y="9496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
        <p:nvSpPr>
          <p:cNvPr id="2" name="TextBox 1"/>
          <p:cNvSpPr txBox="1"/>
          <p:nvPr/>
        </p:nvSpPr>
        <p:spPr>
          <a:xfrm rot="19532335">
            <a:off x="-498385" y="2817168"/>
            <a:ext cx="9773830" cy="461665"/>
          </a:xfrm>
          <a:prstGeom prst="rect">
            <a:avLst/>
          </a:prstGeom>
          <a:noFill/>
        </p:spPr>
        <p:txBody>
          <a:bodyPr wrap="none" rtlCol="0">
            <a:spAutoFit/>
          </a:bodyPr>
          <a:lstStyle/>
          <a:p>
            <a:r>
              <a:rPr lang="en-US" dirty="0">
                <a:solidFill>
                  <a:srgbClr val="00B050"/>
                </a:solidFill>
              </a:rPr>
              <a:t>CONVERT THESE TABULAR TRANSACTIONS TO T_ACCOUNTS</a:t>
            </a:r>
          </a:p>
        </p:txBody>
      </p:sp>
    </p:spTree>
    <p:extLst>
      <p:ext uri="{BB962C8B-B14F-4D97-AF65-F5344CB8AC3E}">
        <p14:creationId xmlns:p14="http://schemas.microsoft.com/office/powerpoint/2010/main" val="3250511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8682"/>
                                        </p:tgtEl>
                                        <p:attrNameLst>
                                          <p:attrName>style.visibility</p:attrName>
                                        </p:attrNameLst>
                                      </p:cBhvr>
                                      <p:to>
                                        <p:strVal val="visible"/>
                                      </p:to>
                                    </p:set>
                                    <p:animEffect transition="in" filter="wipe(left)">
                                      <p:cBhvr>
                                        <p:cTn id="7" dur="500"/>
                                        <p:tgtEl>
                                          <p:spTgt spid="66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68687"/>
                                        </p:tgtEl>
                                        <p:attrNameLst>
                                          <p:attrName>style.visibility</p:attrName>
                                        </p:attrNameLst>
                                      </p:cBhvr>
                                      <p:to>
                                        <p:strVal val="visible"/>
                                      </p:to>
                                    </p:set>
                                    <p:animEffect transition="in" filter="wipe(left)">
                                      <p:cBhvr>
                                        <p:cTn id="12" dur="500"/>
                                        <p:tgtEl>
                                          <p:spTgt spid="66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81" t="20834" r="25782" b="38542"/>
          <a:stretch/>
        </p:blipFill>
        <p:spPr>
          <a:xfrm>
            <a:off x="152400" y="304800"/>
            <a:ext cx="8534400" cy="4267200"/>
          </a:xfrm>
          <a:prstGeom prst="rect">
            <a:avLst/>
          </a:prstGeom>
        </p:spPr>
      </p:pic>
    </p:spTree>
    <p:extLst>
      <p:ext uri="{BB962C8B-B14F-4D97-AF65-F5344CB8AC3E}">
        <p14:creationId xmlns:p14="http://schemas.microsoft.com/office/powerpoint/2010/main" val="3244382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14796" y="4824273"/>
            <a:ext cx="2028825" cy="1828800"/>
            <a:chOff x="288" y="1296"/>
            <a:chExt cx="1278" cy="1152"/>
          </a:xfrm>
        </p:grpSpPr>
        <p:sp>
          <p:nvSpPr>
            <p:cNvPr id="20605" name="Line 3"/>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6" name="Line 4"/>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7" name="WordArt 5"/>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20608" name="WordArt 6"/>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sp>
        <p:nvSpPr>
          <p:cNvPr id="20483" name="Rectangle 7"/>
          <p:cNvSpPr>
            <a:spLocks noChangeArrowheads="1"/>
          </p:cNvSpPr>
          <p:nvPr/>
        </p:nvSpPr>
        <p:spPr bwMode="auto">
          <a:xfrm>
            <a:off x="12577" y="2729"/>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spcBef>
                <a:spcPct val="20000"/>
              </a:spcBef>
              <a:buClr>
                <a:schemeClr val="accent2"/>
              </a:buClr>
              <a:buSzPct val="75000"/>
              <a:buFont typeface="Wingdings" panose="05000000000000000000" pitchFamily="2" charset="2"/>
              <a:buNone/>
            </a:pPr>
            <a:r>
              <a:rPr lang="en-US" altLang="en-US" sz="1800" b="1" dirty="0">
                <a:solidFill>
                  <a:schemeClr val="bg2"/>
                </a:solidFill>
              </a:rPr>
              <a:t>Practice problem</a:t>
            </a:r>
          </a:p>
        </p:txBody>
      </p:sp>
      <p:grpSp>
        <p:nvGrpSpPr>
          <p:cNvPr id="20484" name="Group 8"/>
          <p:cNvGrpSpPr>
            <a:grpSpLocks/>
          </p:cNvGrpSpPr>
          <p:nvPr/>
        </p:nvGrpSpPr>
        <p:grpSpPr bwMode="auto">
          <a:xfrm>
            <a:off x="4343400" y="4832596"/>
            <a:ext cx="2028825" cy="1828800"/>
            <a:chOff x="288" y="1296"/>
            <a:chExt cx="1278" cy="1152"/>
          </a:xfrm>
        </p:grpSpPr>
        <p:sp>
          <p:nvSpPr>
            <p:cNvPr id="20601" name="Line 9"/>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2" name="Line 10"/>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3" name="WordArt 11"/>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20604" name="WordArt 12"/>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20486" name="Group 18"/>
          <p:cNvGrpSpPr>
            <a:grpSpLocks/>
          </p:cNvGrpSpPr>
          <p:nvPr/>
        </p:nvGrpSpPr>
        <p:grpSpPr bwMode="auto">
          <a:xfrm>
            <a:off x="2120006" y="4832596"/>
            <a:ext cx="2028825" cy="1828800"/>
            <a:chOff x="288" y="1296"/>
            <a:chExt cx="1278" cy="1152"/>
          </a:xfrm>
        </p:grpSpPr>
        <p:sp>
          <p:nvSpPr>
            <p:cNvPr id="20593" name="Line 19"/>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4" name="Line 20"/>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5" name="WordArt 21"/>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20596" name="WordArt 22"/>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44" name="Group 33"/>
          <p:cNvGrpSpPr>
            <a:grpSpLocks/>
          </p:cNvGrpSpPr>
          <p:nvPr/>
        </p:nvGrpSpPr>
        <p:grpSpPr bwMode="auto">
          <a:xfrm>
            <a:off x="6754288" y="4832596"/>
            <a:ext cx="2028825" cy="1828800"/>
            <a:chOff x="288" y="1296"/>
            <a:chExt cx="1278" cy="1152"/>
          </a:xfrm>
        </p:grpSpPr>
        <p:sp>
          <p:nvSpPr>
            <p:cNvPr id="145"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48"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49" name="Group 33"/>
          <p:cNvGrpSpPr>
            <a:grpSpLocks/>
          </p:cNvGrpSpPr>
          <p:nvPr/>
        </p:nvGrpSpPr>
        <p:grpSpPr bwMode="auto">
          <a:xfrm>
            <a:off x="0" y="2743200"/>
            <a:ext cx="2028825" cy="1828800"/>
            <a:chOff x="288" y="1296"/>
            <a:chExt cx="1278" cy="1152"/>
          </a:xfrm>
        </p:grpSpPr>
        <p:sp>
          <p:nvSpPr>
            <p:cNvPr id="150"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53"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54" name="Group 33"/>
          <p:cNvGrpSpPr>
            <a:grpSpLocks/>
          </p:cNvGrpSpPr>
          <p:nvPr/>
        </p:nvGrpSpPr>
        <p:grpSpPr bwMode="auto">
          <a:xfrm>
            <a:off x="21454" y="649734"/>
            <a:ext cx="2028825" cy="1828800"/>
            <a:chOff x="288" y="1296"/>
            <a:chExt cx="1278" cy="1152"/>
          </a:xfrm>
        </p:grpSpPr>
        <p:sp>
          <p:nvSpPr>
            <p:cNvPr id="155"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58"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69" name="Group 33"/>
          <p:cNvGrpSpPr>
            <a:grpSpLocks/>
          </p:cNvGrpSpPr>
          <p:nvPr/>
        </p:nvGrpSpPr>
        <p:grpSpPr bwMode="auto">
          <a:xfrm>
            <a:off x="2096193" y="2743200"/>
            <a:ext cx="2028825" cy="1828800"/>
            <a:chOff x="288" y="1296"/>
            <a:chExt cx="1278" cy="1152"/>
          </a:xfrm>
        </p:grpSpPr>
        <p:sp>
          <p:nvSpPr>
            <p:cNvPr id="170"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73"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74" name="Group 33"/>
          <p:cNvGrpSpPr>
            <a:grpSpLocks/>
          </p:cNvGrpSpPr>
          <p:nvPr/>
        </p:nvGrpSpPr>
        <p:grpSpPr bwMode="auto">
          <a:xfrm>
            <a:off x="4319587" y="2781485"/>
            <a:ext cx="2028825" cy="1828800"/>
            <a:chOff x="288" y="1296"/>
            <a:chExt cx="1278" cy="1152"/>
          </a:xfrm>
        </p:grpSpPr>
        <p:sp>
          <p:nvSpPr>
            <p:cNvPr id="175"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78"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79" name="Group 33"/>
          <p:cNvGrpSpPr>
            <a:grpSpLocks/>
          </p:cNvGrpSpPr>
          <p:nvPr/>
        </p:nvGrpSpPr>
        <p:grpSpPr bwMode="auto">
          <a:xfrm>
            <a:off x="2068590" y="533400"/>
            <a:ext cx="2028825" cy="1828800"/>
            <a:chOff x="288" y="1296"/>
            <a:chExt cx="1278" cy="1152"/>
          </a:xfrm>
        </p:grpSpPr>
        <p:sp>
          <p:nvSpPr>
            <p:cNvPr id="180"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83"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84" name="Group 33"/>
          <p:cNvGrpSpPr>
            <a:grpSpLocks/>
          </p:cNvGrpSpPr>
          <p:nvPr/>
        </p:nvGrpSpPr>
        <p:grpSpPr bwMode="auto">
          <a:xfrm>
            <a:off x="4243387" y="535804"/>
            <a:ext cx="2028825" cy="1828800"/>
            <a:chOff x="288" y="1296"/>
            <a:chExt cx="1278" cy="1152"/>
          </a:xfrm>
        </p:grpSpPr>
        <p:sp>
          <p:nvSpPr>
            <p:cNvPr id="185"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88"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89" name="Group 33"/>
          <p:cNvGrpSpPr>
            <a:grpSpLocks/>
          </p:cNvGrpSpPr>
          <p:nvPr/>
        </p:nvGrpSpPr>
        <p:grpSpPr bwMode="auto">
          <a:xfrm>
            <a:off x="6750589" y="2779266"/>
            <a:ext cx="2028825" cy="1828800"/>
            <a:chOff x="288" y="1296"/>
            <a:chExt cx="1278" cy="1152"/>
          </a:xfrm>
        </p:grpSpPr>
        <p:sp>
          <p:nvSpPr>
            <p:cNvPr id="190"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93"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194" name="Group 33"/>
          <p:cNvGrpSpPr>
            <a:grpSpLocks/>
          </p:cNvGrpSpPr>
          <p:nvPr/>
        </p:nvGrpSpPr>
        <p:grpSpPr bwMode="auto">
          <a:xfrm>
            <a:off x="6754288" y="533400"/>
            <a:ext cx="2028825" cy="1828800"/>
            <a:chOff x="288" y="1296"/>
            <a:chExt cx="1278" cy="1152"/>
          </a:xfrm>
        </p:grpSpPr>
        <p:sp>
          <p:nvSpPr>
            <p:cNvPr id="195" name="Line 34"/>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 name="Line 35"/>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WordArt 36"/>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198" name="WordArt 37"/>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pic>
        <p:nvPicPr>
          <p:cNvPr id="63" name="Picture 62"/>
          <p:cNvPicPr>
            <a:picLocks noChangeAspect="1"/>
          </p:cNvPicPr>
          <p:nvPr/>
        </p:nvPicPr>
        <p:blipFill rotWithShape="1">
          <a:blip r:embed="rId2"/>
          <a:srcRect l="13281" t="20834" r="25782" b="38542"/>
          <a:stretch/>
        </p:blipFill>
        <p:spPr>
          <a:xfrm>
            <a:off x="4240167" y="4607879"/>
            <a:ext cx="4948288" cy="2226817"/>
          </a:xfrm>
          <a:prstGeom prst="rect">
            <a:avLst/>
          </a:prstGeom>
        </p:spPr>
      </p:pic>
    </p:spTree>
    <p:extLst>
      <p:ext uri="{BB962C8B-B14F-4D97-AF65-F5344CB8AC3E}">
        <p14:creationId xmlns:p14="http://schemas.microsoft.com/office/powerpoint/2010/main" val="2432318016"/>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838200" y="1981200"/>
            <a:ext cx="8001000" cy="3276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Comic Sans MS" panose="030F0702030302020204" pitchFamily="66" charset="0"/>
              </a:defRPr>
            </a:lvl1pPr>
            <a:lvl2pPr marL="623888" indent="-388938">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40000"/>
              </a:spcBef>
              <a:buClr>
                <a:schemeClr val="tx1"/>
              </a:buClr>
              <a:buFont typeface="Wingdings" panose="05000000000000000000" pitchFamily="2" charset="2"/>
              <a:buNone/>
            </a:pPr>
            <a:r>
              <a:rPr lang="en-US" altLang="en-US" sz="2600"/>
              <a:t>Accounts that normally have debit balances are:</a:t>
            </a:r>
          </a:p>
          <a:p>
            <a:pPr lvl="1" algn="l">
              <a:spcBef>
                <a:spcPct val="40000"/>
              </a:spcBef>
              <a:buClr>
                <a:schemeClr val="tx1"/>
              </a:buClr>
              <a:buSzPct val="95000"/>
              <a:buFont typeface="Wingdings" panose="05000000000000000000" pitchFamily="2" charset="2"/>
              <a:buAutoNum type="alphaLcPeriod"/>
            </a:pPr>
            <a:r>
              <a:rPr lang="en-US" altLang="en-US" sz="2600"/>
              <a:t>assets, expenses, and revenues.</a:t>
            </a:r>
          </a:p>
          <a:p>
            <a:pPr lvl="1" algn="l">
              <a:spcBef>
                <a:spcPct val="40000"/>
              </a:spcBef>
              <a:buClr>
                <a:schemeClr val="tx1"/>
              </a:buClr>
              <a:buSzPct val="95000"/>
              <a:buFont typeface="Wingdings" panose="05000000000000000000" pitchFamily="2" charset="2"/>
              <a:buAutoNum type="alphaLcPeriod"/>
            </a:pPr>
            <a:r>
              <a:rPr lang="en-US" altLang="en-US" sz="2600"/>
              <a:t>assets, expenses, and owner’s capital.</a:t>
            </a:r>
          </a:p>
          <a:p>
            <a:pPr lvl="1" algn="l">
              <a:spcBef>
                <a:spcPct val="40000"/>
              </a:spcBef>
              <a:buClr>
                <a:schemeClr val="tx1"/>
              </a:buClr>
              <a:buSzPct val="95000"/>
              <a:buFont typeface="Wingdings" panose="05000000000000000000" pitchFamily="2" charset="2"/>
              <a:buAutoNum type="alphaLcPeriod"/>
            </a:pPr>
            <a:r>
              <a:rPr lang="en-US" altLang="en-US" sz="2600"/>
              <a:t>assets, liabilities, and owner’s drawings.</a:t>
            </a:r>
          </a:p>
          <a:p>
            <a:pPr lvl="1" algn="l">
              <a:spcBef>
                <a:spcPct val="40000"/>
              </a:spcBef>
              <a:buClr>
                <a:schemeClr val="tx1"/>
              </a:buClr>
              <a:buSzPct val="95000"/>
              <a:buFont typeface="Wingdings" panose="05000000000000000000" pitchFamily="2" charset="2"/>
              <a:buAutoNum type="alphaLcPeriod"/>
            </a:pPr>
            <a:r>
              <a:rPr lang="en-US" altLang="en-US" sz="2600"/>
              <a:t>assets, owner’s drawings, and expenses.</a:t>
            </a:r>
          </a:p>
        </p:txBody>
      </p:sp>
      <p:sp>
        <p:nvSpPr>
          <p:cNvPr id="558083" name="Oval 3"/>
          <p:cNvSpPr>
            <a:spLocks noChangeArrowheads="1"/>
          </p:cNvSpPr>
          <p:nvPr/>
        </p:nvSpPr>
        <p:spPr bwMode="auto">
          <a:xfrm>
            <a:off x="1143000" y="4267200"/>
            <a:ext cx="381000" cy="381000"/>
          </a:xfrm>
          <a:prstGeom prst="ellipse">
            <a:avLst/>
          </a:prstGeom>
          <a:noFill/>
          <a:ln w="5715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a:p>
        </p:txBody>
      </p:sp>
      <p:sp>
        <p:nvSpPr>
          <p:cNvPr id="558084" name="Rectangle 4"/>
          <p:cNvSpPr>
            <a:spLocks noChangeArrowheads="1"/>
          </p:cNvSpPr>
          <p:nvPr/>
        </p:nvSpPr>
        <p:spPr bwMode="auto">
          <a:xfrm>
            <a:off x="533400" y="1371600"/>
            <a:ext cx="53340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200" b="1">
                <a:solidFill>
                  <a:srgbClr val="800000"/>
                </a:solidFill>
                <a:effectLst>
                  <a:outerShdw blurRad="38100" dist="38100" dir="2700000" algn="tl">
                    <a:srgbClr val="C0C0C0"/>
                  </a:outerShdw>
                </a:effectLst>
              </a:rPr>
              <a:t>Review Question</a:t>
            </a:r>
          </a:p>
        </p:txBody>
      </p:sp>
      <p:sp>
        <p:nvSpPr>
          <p:cNvPr id="558085" name="Rectangle 5"/>
          <p:cNvSpPr>
            <a:spLocks noGrp="1" noChangeArrowheads="1"/>
          </p:cNvSpPr>
          <p:nvPr>
            <p:ph type="title"/>
          </p:nvPr>
        </p:nvSpPr>
        <p:spPr>
          <a:xfrm>
            <a:off x="457200" y="457200"/>
            <a:ext cx="8229600" cy="560388"/>
          </a:xfrm>
          <a:ln w="12700" cap="flat">
            <a:solidFill>
              <a:schemeClr val="tx1"/>
            </a:solidFill>
          </a:ln>
          <a:effectLst>
            <a:outerShdw dist="107763" dir="2700000" algn="ctr" rotWithShape="0">
              <a:schemeClr val="bg2"/>
            </a:outerShdw>
          </a:effectLst>
        </p:spPr>
        <p:txBody>
          <a:bodyPr lIns="90488" tIns="44450" rIns="90488" bIns="44450" anchor="t"/>
          <a:lstStyle/>
          <a:p>
            <a:pPr marL="109538" algn="l">
              <a:defRPr/>
            </a:pPr>
            <a:r>
              <a:rPr lang="en-US">
                <a:solidFill>
                  <a:schemeClr val="bg1"/>
                </a:solidFill>
                <a:effectLst>
                  <a:outerShdw blurRad="38100" dist="38100" dir="2700000" algn="tl">
                    <a:srgbClr val="000000"/>
                  </a:outerShdw>
                </a:effectLst>
              </a:rPr>
              <a:t>Debits and Credits Summary</a:t>
            </a:r>
          </a:p>
        </p:txBody>
      </p:sp>
      <p:sp>
        <p:nvSpPr>
          <p:cNvPr id="558086" name="Text Box 6"/>
          <p:cNvSpPr txBox="1">
            <a:spLocks noChangeArrowheads="1"/>
          </p:cNvSpPr>
          <p:nvPr/>
        </p:nvSpPr>
        <p:spPr bwMode="auto">
          <a:xfrm>
            <a:off x="3733800" y="6248400"/>
            <a:ext cx="5257800" cy="581025"/>
          </a:xfrm>
          <a:prstGeom prst="rect">
            <a:avLst/>
          </a:prstGeom>
          <a:solidFill>
            <a:schemeClr val="bg1"/>
          </a:solidFill>
          <a:ln w="19050">
            <a:noFill/>
            <a:miter lim="800000"/>
            <a:headEnd/>
            <a:tailEnd/>
          </a:ln>
          <a:effectLst/>
        </p:spPr>
        <p:txBody>
          <a:bodyPr>
            <a:spAutoFit/>
          </a:bodyPr>
          <a:lstStyle/>
          <a:p>
            <a:pPr marL="685800" indent="-685800" algn="l">
              <a:spcBef>
                <a:spcPct val="50000"/>
              </a:spcBef>
              <a:defRPr/>
            </a:pPr>
            <a:r>
              <a:rPr lang="en-US" sz="1600" b="1" i="1">
                <a:solidFill>
                  <a:schemeClr val="bg2"/>
                </a:solidFill>
                <a:effectLst>
                  <a:outerShdw blurRad="38100" dist="38100" dir="2700000" algn="tl">
                    <a:srgbClr val="C0C0C0"/>
                  </a:outerShdw>
                </a:effectLst>
              </a:rPr>
              <a:t>LO 2  Define debits and credits and explain their use in recording business transactions.</a:t>
            </a:r>
          </a:p>
        </p:txBody>
      </p:sp>
    </p:spTree>
    <p:extLst>
      <p:ext uri="{BB962C8B-B14F-4D97-AF65-F5344CB8AC3E}">
        <p14:creationId xmlns:p14="http://schemas.microsoft.com/office/powerpoint/2010/main" val="25884743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3"/>
                                        </p:tgtEl>
                                        <p:attrNameLst>
                                          <p:attrName>style.visibility</p:attrName>
                                        </p:attrNameLst>
                                      </p:cBhvr>
                                      <p:to>
                                        <p:strVal val="visible"/>
                                      </p:to>
                                    </p:set>
                                    <p:animEffect transition="in" filter="wipe(left)">
                                      <p:cBhvr>
                                        <p:cTn id="7" dur="500"/>
                                        <p:tgtEl>
                                          <p:spTgt spid="558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ext Box 2"/>
          <p:cNvSpPr txBox="1">
            <a:spLocks noChangeArrowheads="1"/>
          </p:cNvSpPr>
          <p:nvPr/>
        </p:nvSpPr>
        <p:spPr bwMode="auto">
          <a:xfrm>
            <a:off x="4038600" y="1443072"/>
            <a:ext cx="4572000" cy="1985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25000"/>
              </a:spcBef>
              <a:spcAft>
                <a:spcPct val="50000"/>
              </a:spcAft>
              <a:buClr>
                <a:srgbClr val="CC0000"/>
              </a:buClr>
              <a:buSzPct val="80000"/>
              <a:buFont typeface="Wingdings" pitchFamily="2" charset="2"/>
              <a:buChar char="u"/>
            </a:pPr>
            <a:r>
              <a:rPr lang="en-US" altLang="en-US" sz="2300" b="1" dirty="0">
                <a:latin typeface="Liberation Sans" panose="020B0604020202020204" pitchFamily="34" charset="0"/>
              </a:rPr>
              <a:t>Assets</a:t>
            </a:r>
            <a:r>
              <a:rPr lang="en-US" altLang="en-US" sz="2300" dirty="0">
                <a:latin typeface="Liberation Sans" panose="020B0604020202020204" pitchFamily="34" charset="0"/>
              </a:rPr>
              <a:t> - Debits should exceed credits.</a:t>
            </a:r>
          </a:p>
          <a:p>
            <a:pPr>
              <a:lnSpc>
                <a:spcPct val="115000"/>
              </a:lnSpc>
              <a:spcBef>
                <a:spcPct val="25000"/>
              </a:spcBef>
              <a:spcAft>
                <a:spcPct val="50000"/>
              </a:spcAft>
              <a:buClr>
                <a:srgbClr val="CC0000"/>
              </a:buClr>
              <a:buSzPct val="80000"/>
              <a:buFont typeface="Wingdings" pitchFamily="2" charset="2"/>
              <a:buChar char="u"/>
            </a:pPr>
            <a:r>
              <a:rPr lang="en-US" altLang="en-US" sz="2300" b="1" dirty="0">
                <a:latin typeface="Liberation Sans" panose="020B0604020202020204" pitchFamily="34" charset="0"/>
              </a:rPr>
              <a:t>Liabilities</a:t>
            </a:r>
            <a:r>
              <a:rPr lang="en-US" altLang="en-US" sz="2300" dirty="0">
                <a:latin typeface="Liberation Sans" panose="020B0604020202020204" pitchFamily="34" charset="0"/>
              </a:rPr>
              <a:t> – Credits should exceed debits. </a:t>
            </a:r>
          </a:p>
        </p:txBody>
      </p:sp>
      <p:graphicFrame>
        <p:nvGraphicFramePr>
          <p:cNvPr id="524293" name="Object 5"/>
          <p:cNvGraphicFramePr>
            <a:graphicFrameLocks noChangeAspect="1"/>
          </p:cNvGraphicFramePr>
          <p:nvPr>
            <p:extLst>
              <p:ext uri="{D42A27DB-BD31-4B8C-83A1-F6EECF244321}">
                <p14:modId xmlns:p14="http://schemas.microsoft.com/office/powerpoint/2010/main" val="2337281254"/>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524644" name="Slide" r:id="rId4" imgW="4572064" imgH="3428891" progId="PowerPoint.Slide.8">
                  <p:embed/>
                </p:oleObj>
              </mc:Choice>
              <mc:Fallback>
                <p:oleObj name="Slide" r:id="rId4" imgW="4572064" imgH="3428891"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4" name="Object 6"/>
          <p:cNvGraphicFramePr>
            <a:graphicFrameLocks noChangeAspect="1"/>
          </p:cNvGraphicFramePr>
          <p:nvPr>
            <p:extLst>
              <p:ext uri="{D42A27DB-BD31-4B8C-83A1-F6EECF244321}">
                <p14:modId xmlns:p14="http://schemas.microsoft.com/office/powerpoint/2010/main" val="3139939199"/>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524645" name="Slide" r:id="rId6" imgW="4555122" imgH="3416662" progId="PowerPoint.Slide.8">
                  <p:embed/>
                </p:oleObj>
              </mc:Choice>
              <mc:Fallback>
                <p:oleObj name="Slide" r:id="rId6" imgW="4555122" imgH="3416662" progId="PowerPoint.Slid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Procedures for Assets and Liabilities</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 name="Rectangle 3"/>
          <p:cNvSpPr/>
          <p:nvPr/>
        </p:nvSpPr>
        <p:spPr>
          <a:xfrm>
            <a:off x="4876800" y="4213830"/>
            <a:ext cx="2743200" cy="1169551"/>
          </a:xfrm>
          <a:prstGeom prst="rect">
            <a:avLst/>
          </a:prstGeom>
          <a:solidFill>
            <a:schemeClr val="accent3"/>
          </a:solidFill>
          <a:ln>
            <a:solidFill>
              <a:schemeClr val="tx1"/>
            </a:solidFill>
          </a:ln>
          <a:effectLst>
            <a:innerShdw blurRad="114300">
              <a:prstClr val="black"/>
            </a:innerShdw>
          </a:effectLst>
        </p:spPr>
        <p:txBody>
          <a:bodyPr wrap="square" lIns="182880" tIns="91440" rIns="137160" bIns="91440">
            <a:spAutoFit/>
          </a:bodyPr>
          <a:lstStyle/>
          <a:p>
            <a:pPr algn="l"/>
            <a:r>
              <a:rPr lang="en-US" sz="1600" dirty="0">
                <a:solidFill>
                  <a:srgbClr val="CC0000"/>
                </a:solidFill>
                <a:latin typeface="Liberation Sans" panose="020B0604020202020204" pitchFamily="34" charset="0"/>
              </a:rPr>
              <a:t>▼ </a:t>
            </a:r>
            <a:r>
              <a:rPr lang="en-US" sz="1600" b="1" dirty="0">
                <a:solidFill>
                  <a:srgbClr val="CC0000"/>
                </a:solidFill>
                <a:latin typeface="Liberation Sans" panose="020B0604020202020204" pitchFamily="34" charset="0"/>
              </a:rPr>
              <a:t>HELPFUL HINT</a:t>
            </a:r>
          </a:p>
          <a:p>
            <a:pPr algn="l"/>
            <a:r>
              <a:rPr lang="en-US" sz="1600" dirty="0">
                <a:latin typeface="Liberation Sans" panose="020B0604020202020204" pitchFamily="34" charset="0"/>
              </a:rPr>
              <a:t>The normal balance is the side where increases in the account are recorded.</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Text Box 3"/>
          <p:cNvSpPr txBox="1">
            <a:spLocks noChangeArrowheads="1"/>
          </p:cNvSpPr>
          <p:nvPr/>
        </p:nvSpPr>
        <p:spPr bwMode="auto">
          <a:xfrm>
            <a:off x="609600" y="1295400"/>
            <a:ext cx="7772400" cy="933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60375" algn="l">
              <a:defRPr sz="2400">
                <a:solidFill>
                  <a:schemeClr val="tx1"/>
                </a:solidFill>
                <a:latin typeface="Times New Roman" pitchFamily="18" charset="0"/>
              </a:defRPr>
            </a:lvl2pPr>
            <a:lvl3pPr marL="1139825"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pPr>
            <a:r>
              <a:rPr lang="en-US" sz="2300" b="1" dirty="0">
                <a:solidFill>
                  <a:schemeClr val="tx2">
                    <a:lumMod val="50000"/>
                  </a:schemeClr>
                </a:solidFill>
                <a:latin typeface="Liberation Sans" panose="020B0604020202020204" pitchFamily="34" charset="0"/>
              </a:rPr>
              <a:t>Accounting information systems </a:t>
            </a:r>
            <a:r>
              <a:rPr lang="en-US" sz="2300" dirty="0">
                <a:solidFill>
                  <a:srgbClr val="000000"/>
                </a:solidFill>
                <a:latin typeface="Liberation Sans" panose="020B0604020202020204" pitchFamily="34" charset="0"/>
              </a:rPr>
              <a:t>rely on a process referred to as the accounting cycle.</a:t>
            </a:r>
            <a:endParaRPr lang="en-US" altLang="en-US" sz="2300" dirty="0">
              <a:solidFill>
                <a:srgbClr val="000000"/>
              </a:solidFill>
              <a:latin typeface="Liberation Sans" panose="020B0604020202020204" pitchFamily="34" charset="0"/>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Accounting Information System</a:t>
            </a: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 name="Chevron 2"/>
          <p:cNvSpPr/>
          <p:nvPr/>
        </p:nvSpPr>
        <p:spPr bwMode="auto">
          <a:xfrm>
            <a:off x="518500" y="2486787"/>
            <a:ext cx="2179320" cy="1198626"/>
          </a:xfrm>
          <a:prstGeom prst="chevron">
            <a:avLst>
              <a:gd name="adj" fmla="val 36223"/>
            </a:avLst>
          </a:prstGeom>
          <a:solidFill>
            <a:schemeClr val="tx2">
              <a:lumMod val="50000"/>
            </a:schemeClr>
          </a:solidFill>
          <a:ln w="12700" cap="sq" cmpd="sng" algn="ctr">
            <a:solidFill>
              <a:schemeClr val="tx1"/>
            </a:solidFill>
            <a:prstDash val="solid"/>
            <a:round/>
            <a:headEnd type="none" w="sm" len="sm"/>
            <a:tailEnd type="none" w="sm" len="sm"/>
          </a:ln>
          <a:effectLst/>
        </p:spPr>
        <p:txBody>
          <a:bodyPr vert="horz" wrap="square" lIns="9144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3"/>
                </a:solidFill>
                <a:effectLst/>
                <a:latin typeface="Liberation Sans" panose="020B0604020202020204" pitchFamily="34" charset="0"/>
              </a:rPr>
              <a:t>Analyze business transactions</a:t>
            </a:r>
          </a:p>
        </p:txBody>
      </p:sp>
      <p:sp>
        <p:nvSpPr>
          <p:cNvPr id="10" name="Chevron 9"/>
          <p:cNvSpPr/>
          <p:nvPr/>
        </p:nvSpPr>
        <p:spPr bwMode="auto">
          <a:xfrm>
            <a:off x="2437148" y="2635828"/>
            <a:ext cx="217932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marR="0" algn="r"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Journalize</a:t>
            </a:r>
          </a:p>
        </p:txBody>
      </p:sp>
      <p:sp>
        <p:nvSpPr>
          <p:cNvPr id="11" name="Chevron 10"/>
          <p:cNvSpPr/>
          <p:nvPr/>
        </p:nvSpPr>
        <p:spPr bwMode="auto">
          <a:xfrm>
            <a:off x="4267200" y="2639714"/>
            <a:ext cx="137160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Post</a:t>
            </a:r>
          </a:p>
        </p:txBody>
      </p:sp>
      <p:sp>
        <p:nvSpPr>
          <p:cNvPr id="12" name="Chevron 11"/>
          <p:cNvSpPr/>
          <p:nvPr/>
        </p:nvSpPr>
        <p:spPr bwMode="auto">
          <a:xfrm>
            <a:off x="5291464" y="2639714"/>
            <a:ext cx="184404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Trial Balance</a:t>
            </a:r>
          </a:p>
        </p:txBody>
      </p:sp>
      <p:sp>
        <p:nvSpPr>
          <p:cNvPr id="13" name="Chevron 12"/>
          <p:cNvSpPr/>
          <p:nvPr/>
        </p:nvSpPr>
        <p:spPr bwMode="auto">
          <a:xfrm>
            <a:off x="6800224" y="2639714"/>
            <a:ext cx="201168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Adjusting Entries</a:t>
            </a:r>
          </a:p>
        </p:txBody>
      </p:sp>
      <p:sp>
        <p:nvSpPr>
          <p:cNvPr id="14" name="Chevron 13"/>
          <p:cNvSpPr/>
          <p:nvPr/>
        </p:nvSpPr>
        <p:spPr bwMode="auto">
          <a:xfrm>
            <a:off x="1170296" y="4048569"/>
            <a:ext cx="217932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Adjusted Trial Balance</a:t>
            </a:r>
          </a:p>
        </p:txBody>
      </p:sp>
      <p:sp>
        <p:nvSpPr>
          <p:cNvPr id="15" name="Chevron 14"/>
          <p:cNvSpPr/>
          <p:nvPr/>
        </p:nvSpPr>
        <p:spPr bwMode="auto">
          <a:xfrm>
            <a:off x="2999920" y="4052455"/>
            <a:ext cx="2208976"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Financial Statements</a:t>
            </a:r>
          </a:p>
        </p:txBody>
      </p:sp>
      <p:sp>
        <p:nvSpPr>
          <p:cNvPr id="16" name="Chevron 15"/>
          <p:cNvSpPr/>
          <p:nvPr/>
        </p:nvSpPr>
        <p:spPr bwMode="auto">
          <a:xfrm>
            <a:off x="4875208" y="4052455"/>
            <a:ext cx="184404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Closing Entries</a:t>
            </a:r>
          </a:p>
        </p:txBody>
      </p:sp>
      <p:sp>
        <p:nvSpPr>
          <p:cNvPr id="17" name="Chevron 16"/>
          <p:cNvSpPr/>
          <p:nvPr/>
        </p:nvSpPr>
        <p:spPr bwMode="auto">
          <a:xfrm>
            <a:off x="6377771" y="4052455"/>
            <a:ext cx="2434133"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Post-Closing Trial Balance</a:t>
            </a:r>
          </a:p>
        </p:txBody>
      </p:sp>
      <p:sp>
        <p:nvSpPr>
          <p:cNvPr id="4" name="Rectangle 3"/>
          <p:cNvSpPr/>
          <p:nvPr/>
        </p:nvSpPr>
        <p:spPr>
          <a:xfrm>
            <a:off x="609600" y="5408838"/>
            <a:ext cx="7772400" cy="53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pPr>
            <a:r>
              <a:rPr lang="en-US" altLang="en-US" sz="2300" dirty="0">
                <a:latin typeface="Liberation Sans" panose="020B0604020202020204" pitchFamily="34" charset="0"/>
              </a:rPr>
              <a:t>Most businesses use </a:t>
            </a:r>
            <a:r>
              <a:rPr lang="en-US" altLang="en-US" sz="2300" b="1" dirty="0">
                <a:latin typeface="Liberation Sans" panose="020B0604020202020204" pitchFamily="34" charset="0"/>
              </a:rPr>
              <a:t>computerized</a:t>
            </a:r>
            <a:r>
              <a:rPr lang="en-US" altLang="en-US" sz="2300" dirty="0">
                <a:latin typeface="Liberation Sans" panose="020B0604020202020204" pitchFamily="34" charset="0"/>
              </a:rPr>
              <a:t> accounting systems.</a:t>
            </a: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p:cNvSpPr txBox="1">
            <a:spLocks noChangeArrowheads="1"/>
          </p:cNvSpPr>
          <p:nvPr/>
        </p:nvSpPr>
        <p:spPr bwMode="auto">
          <a:xfrm>
            <a:off x="3886200" y="1295400"/>
            <a:ext cx="5029200" cy="2480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10000"/>
              </a:lnSpc>
              <a:spcAft>
                <a:spcPts val="1200"/>
              </a:spcAft>
              <a:buClr>
                <a:srgbClr val="CC0000"/>
              </a:buClr>
              <a:buSzPct val="80000"/>
              <a:buFont typeface="Wingdings" pitchFamily="2" charset="2"/>
              <a:buChar char="u"/>
            </a:pPr>
            <a:r>
              <a:rPr lang="en-US" altLang="en-US" sz="2200" b="1" dirty="0">
                <a:latin typeface="Liberation Sans" panose="020B0604020202020204" pitchFamily="34" charset="0"/>
              </a:rPr>
              <a:t>Investments by stockholders</a:t>
            </a:r>
            <a:r>
              <a:rPr lang="en-US" altLang="en-US" sz="2200" dirty="0">
                <a:latin typeface="Liberation Sans" panose="020B0604020202020204" pitchFamily="34" charset="0"/>
              </a:rPr>
              <a:t> and </a:t>
            </a:r>
            <a:r>
              <a:rPr lang="en-US" altLang="en-US" sz="2200" b="1" dirty="0">
                <a:latin typeface="Liberation Sans" panose="020B0604020202020204" pitchFamily="34" charset="0"/>
              </a:rPr>
              <a:t>revenues </a:t>
            </a:r>
            <a:r>
              <a:rPr lang="en-US" altLang="en-US" sz="2200" dirty="0">
                <a:latin typeface="Liberation Sans" panose="020B0604020202020204" pitchFamily="34" charset="0"/>
              </a:rPr>
              <a:t>increase stockholders’ equity (credit). </a:t>
            </a:r>
          </a:p>
          <a:p>
            <a:pPr>
              <a:lnSpc>
                <a:spcPct val="110000"/>
              </a:lnSpc>
              <a:spcAft>
                <a:spcPts val="1200"/>
              </a:spcAft>
              <a:buClr>
                <a:srgbClr val="CC0000"/>
              </a:buClr>
              <a:buSzPct val="80000"/>
              <a:buFont typeface="Wingdings" pitchFamily="2" charset="2"/>
              <a:buChar char="u"/>
            </a:pPr>
            <a:r>
              <a:rPr lang="en-US" altLang="en-US" sz="2200" b="1" dirty="0">
                <a:latin typeface="Liberation Sans" panose="020B0604020202020204" pitchFamily="34" charset="0"/>
              </a:rPr>
              <a:t>Dividends</a:t>
            </a:r>
            <a:r>
              <a:rPr lang="en-US" altLang="en-US" sz="2200" dirty="0">
                <a:latin typeface="Liberation Sans" panose="020B0604020202020204" pitchFamily="34" charset="0"/>
              </a:rPr>
              <a:t> and </a:t>
            </a:r>
            <a:r>
              <a:rPr lang="en-US" altLang="en-US" sz="2200" b="1" dirty="0">
                <a:latin typeface="Liberation Sans" panose="020B0604020202020204" pitchFamily="34" charset="0"/>
              </a:rPr>
              <a:t>expenses</a:t>
            </a:r>
            <a:r>
              <a:rPr lang="en-US" altLang="en-US" sz="2200" dirty="0">
                <a:latin typeface="Liberation Sans" panose="020B0604020202020204" pitchFamily="34" charset="0"/>
              </a:rPr>
              <a:t> decrease stockholder’s equity (debit).</a:t>
            </a:r>
          </a:p>
        </p:txBody>
      </p:sp>
      <p:graphicFrame>
        <p:nvGraphicFramePr>
          <p:cNvPr id="526343" name="Object 7"/>
          <p:cNvGraphicFramePr>
            <a:graphicFrameLocks noChangeAspect="1"/>
          </p:cNvGraphicFramePr>
          <p:nvPr>
            <p:extLst>
              <p:ext uri="{D42A27DB-BD31-4B8C-83A1-F6EECF244321}">
                <p14:modId xmlns:p14="http://schemas.microsoft.com/office/powerpoint/2010/main" val="1737252948"/>
              </p:ext>
            </p:extLst>
          </p:nvPr>
        </p:nvGraphicFramePr>
        <p:xfrm>
          <a:off x="228600" y="4210336"/>
          <a:ext cx="2743200" cy="2057400"/>
        </p:xfrm>
        <a:graphic>
          <a:graphicData uri="http://schemas.openxmlformats.org/presentationml/2006/ole">
            <mc:AlternateContent xmlns:mc="http://schemas.openxmlformats.org/markup-compatibility/2006">
              <mc:Choice xmlns:v="urn:schemas-microsoft-com:vml" Requires="v">
                <p:oleObj spid="_x0000_s527041" name="Slide" r:id="rId4" imgW="4572064" imgH="3428891" progId="PowerPoint.Slide.8">
                  <p:embed/>
                </p:oleObj>
              </mc:Choice>
              <mc:Fallback>
                <p:oleObj name="Slide" r:id="rId4" imgW="4572064" imgH="3428891" progId="PowerPoint.Slid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210336"/>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6345" name="Object 9"/>
          <p:cNvGraphicFramePr>
            <a:graphicFrameLocks noChangeAspect="1"/>
          </p:cNvGraphicFramePr>
          <p:nvPr>
            <p:extLst>
              <p:ext uri="{D42A27DB-BD31-4B8C-83A1-F6EECF244321}">
                <p14:modId xmlns:p14="http://schemas.microsoft.com/office/powerpoint/2010/main" val="2435594137"/>
              </p:ext>
            </p:extLst>
          </p:nvPr>
        </p:nvGraphicFramePr>
        <p:xfrm>
          <a:off x="6172200" y="4210336"/>
          <a:ext cx="2743200" cy="2057400"/>
        </p:xfrm>
        <a:graphic>
          <a:graphicData uri="http://schemas.openxmlformats.org/presentationml/2006/ole">
            <mc:AlternateContent xmlns:mc="http://schemas.openxmlformats.org/markup-compatibility/2006">
              <mc:Choice xmlns:v="urn:schemas-microsoft-com:vml" Requires="v">
                <p:oleObj spid="_x0000_s527042" name="Slide" r:id="rId6" imgW="4572064" imgH="3428891" progId="PowerPoint.Slide.8">
                  <p:embed/>
                </p:oleObj>
              </mc:Choice>
              <mc:Fallback>
                <p:oleObj name="Slide" r:id="rId6" imgW="4572064" imgH="3428891" progId="PowerPoint.Slide.8">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210336"/>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6347" name="Object 11"/>
          <p:cNvGraphicFramePr>
            <a:graphicFrameLocks noChangeAspect="1"/>
          </p:cNvGraphicFramePr>
          <p:nvPr>
            <p:extLst>
              <p:ext uri="{D42A27DB-BD31-4B8C-83A1-F6EECF244321}">
                <p14:modId xmlns:p14="http://schemas.microsoft.com/office/powerpoint/2010/main" val="3749806328"/>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527043" name="Slide" r:id="rId8" imgW="4572064" imgH="3428891" progId="PowerPoint.Slide.8">
                  <p:embed/>
                </p:oleObj>
              </mc:Choice>
              <mc:Fallback>
                <p:oleObj name="Slide" r:id="rId8" imgW="4572064" imgH="3428891" progId="PowerPoint.Slide.8">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6348" name="AutoShape 12"/>
          <p:cNvSpPr>
            <a:spLocks/>
          </p:cNvSpPr>
          <p:nvPr/>
        </p:nvSpPr>
        <p:spPr bwMode="auto">
          <a:xfrm rot="5400000" flipH="1" flipV="1">
            <a:off x="4333732" y="-447532"/>
            <a:ext cx="476536" cy="8686800"/>
          </a:xfrm>
          <a:prstGeom prst="rightBrace">
            <a:avLst>
              <a:gd name="adj1" fmla="val 190000"/>
              <a:gd name="adj2" fmla="val 21902"/>
            </a:avLst>
          </a:prstGeom>
          <a:noFill/>
          <a:ln w="38100"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0000"/>
              </a:solidFill>
              <a:latin typeface="Liberation Sans" panose="020B0604020202020204" pitchFamily="34" charset="0"/>
            </a:endParaRPr>
          </a:p>
        </p:txBody>
      </p:sp>
      <p:graphicFrame>
        <p:nvGraphicFramePr>
          <p:cNvPr id="526349" name="Object 13"/>
          <p:cNvGraphicFramePr>
            <a:graphicFrameLocks noChangeAspect="1"/>
          </p:cNvGraphicFramePr>
          <p:nvPr>
            <p:extLst>
              <p:ext uri="{D42A27DB-BD31-4B8C-83A1-F6EECF244321}">
                <p14:modId xmlns:p14="http://schemas.microsoft.com/office/powerpoint/2010/main" val="1364556885"/>
              </p:ext>
            </p:extLst>
          </p:nvPr>
        </p:nvGraphicFramePr>
        <p:xfrm>
          <a:off x="3200400" y="4210336"/>
          <a:ext cx="2743200" cy="2057400"/>
        </p:xfrm>
        <a:graphic>
          <a:graphicData uri="http://schemas.openxmlformats.org/presentationml/2006/ole">
            <mc:AlternateContent xmlns:mc="http://schemas.openxmlformats.org/markup-compatibility/2006">
              <mc:Choice xmlns:v="urn:schemas-microsoft-com:vml" Requires="v">
                <p:oleObj spid="_x0000_s527044" name="Slide" r:id="rId10" imgW="4572064" imgH="3428891" progId="PowerPoint.Slide.8">
                  <p:embed/>
                </p:oleObj>
              </mc:Choice>
              <mc:Fallback>
                <p:oleObj name="Slide" r:id="rId10" imgW="4572064" imgH="3428891" progId="PowerPoint.Slide.8">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4210336"/>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Procedures for Stockholders’ Equity</a:t>
            </a: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ext Box 2"/>
          <p:cNvSpPr txBox="1">
            <a:spLocks noChangeArrowheads="1"/>
          </p:cNvSpPr>
          <p:nvPr/>
        </p:nvSpPr>
        <p:spPr bwMode="auto">
          <a:xfrm>
            <a:off x="3886200" y="1392238"/>
            <a:ext cx="4800600" cy="410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25000"/>
              </a:spcBef>
              <a:spcAft>
                <a:spcPct val="50000"/>
              </a:spcAft>
              <a:buClr>
                <a:srgbClr val="CC0000"/>
              </a:buClr>
              <a:buSzPct val="80000"/>
              <a:buFont typeface="Wingdings" pitchFamily="2" charset="2"/>
              <a:buChar char="u"/>
            </a:pPr>
            <a:r>
              <a:rPr lang="en-US" altLang="en-US" sz="2200" b="1" dirty="0">
                <a:latin typeface="Liberation Sans" panose="020B0604020202020204" pitchFamily="34" charset="0"/>
              </a:rPr>
              <a:t>Revenues</a:t>
            </a:r>
            <a:r>
              <a:rPr lang="en-US" altLang="en-US" sz="2200" dirty="0">
                <a:latin typeface="Liberation Sans" panose="020B0604020202020204" pitchFamily="34" charset="0"/>
              </a:rPr>
              <a:t> increase stockholder’s equity.</a:t>
            </a:r>
          </a:p>
          <a:p>
            <a:pPr>
              <a:lnSpc>
                <a:spcPct val="115000"/>
              </a:lnSpc>
              <a:spcBef>
                <a:spcPct val="25000"/>
              </a:spcBef>
              <a:spcAft>
                <a:spcPct val="50000"/>
              </a:spcAft>
              <a:buClr>
                <a:srgbClr val="CC0000"/>
              </a:buClr>
              <a:buSzPct val="80000"/>
              <a:buFont typeface="Wingdings" pitchFamily="2" charset="2"/>
              <a:buChar char="u"/>
            </a:pPr>
            <a:r>
              <a:rPr lang="en-US" altLang="en-US" sz="2200" b="1" dirty="0">
                <a:latin typeface="Liberation Sans" panose="020B0604020202020204" pitchFamily="34" charset="0"/>
              </a:rPr>
              <a:t>Expenses</a:t>
            </a:r>
            <a:r>
              <a:rPr lang="en-US" altLang="en-US" sz="2200" dirty="0">
                <a:latin typeface="Liberation Sans" panose="020B0604020202020204" pitchFamily="34" charset="0"/>
              </a:rPr>
              <a:t> have the opposite effect: expenses decrease stockholders’ equity.</a:t>
            </a:r>
          </a:p>
          <a:p>
            <a:pPr>
              <a:lnSpc>
                <a:spcPct val="115000"/>
              </a:lnSpc>
              <a:spcBef>
                <a:spcPct val="25000"/>
              </a:spcBef>
              <a:spcAft>
                <a:spcPct val="50000"/>
              </a:spcAft>
              <a:buClr>
                <a:srgbClr val="CC0000"/>
              </a:buClr>
              <a:buSzPct val="80000"/>
              <a:buFont typeface="Wingdings" pitchFamily="2" charset="2"/>
              <a:buChar char="u"/>
            </a:pPr>
            <a:r>
              <a:rPr lang="en-US" altLang="en-US" sz="2200" dirty="0">
                <a:latin typeface="Liberation Sans" panose="020B0604020202020204" pitchFamily="34" charset="0"/>
              </a:rPr>
              <a:t>The effect of debits and credits on revenue and expense accounts is the </a:t>
            </a:r>
            <a:r>
              <a:rPr lang="en-US" altLang="en-US" sz="2200" b="1" dirty="0">
                <a:latin typeface="Liberation Sans" panose="020B0604020202020204" pitchFamily="34" charset="0"/>
              </a:rPr>
              <a:t>same as</a:t>
            </a:r>
            <a:r>
              <a:rPr lang="en-US" altLang="en-US" sz="2200" dirty="0">
                <a:latin typeface="Liberation Sans" panose="020B0604020202020204" pitchFamily="34" charset="0"/>
              </a:rPr>
              <a:t> their effect on stockholders’ equity.</a:t>
            </a:r>
          </a:p>
        </p:txBody>
      </p:sp>
      <p:graphicFrame>
        <p:nvGraphicFramePr>
          <p:cNvPr id="528393" name="Object 9" descr="Recycled paper"/>
          <p:cNvGraphicFramePr>
            <a:graphicFrameLocks noChangeAspect="1"/>
          </p:cNvGraphicFramePr>
          <p:nvPr>
            <p:extLst>
              <p:ext uri="{D42A27DB-BD31-4B8C-83A1-F6EECF244321}">
                <p14:modId xmlns:p14="http://schemas.microsoft.com/office/powerpoint/2010/main" val="927527045"/>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528744" name="Slide" r:id="rId4" imgW="4555122" imgH="3416662" progId="PowerPoint.Slide.8">
                  <p:embed/>
                </p:oleObj>
              </mc:Choice>
              <mc:Fallback>
                <p:oleObj name="Slide" r:id="rId4" imgW="4555122" imgH="3416662" progId="PowerPoint.Slide.8">
                  <p:embed/>
                  <p:pic>
                    <p:nvPicPr>
                      <p:cNvPr id="0" name="Object 9" descr="Recycled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blipFill dpi="0" rotWithShape="0">
                        <a:blip r:embed="rId6"/>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8394" name="Object 10"/>
          <p:cNvGraphicFramePr>
            <a:graphicFrameLocks noChangeAspect="1"/>
          </p:cNvGraphicFramePr>
          <p:nvPr>
            <p:extLst>
              <p:ext uri="{D42A27DB-BD31-4B8C-83A1-F6EECF244321}">
                <p14:modId xmlns:p14="http://schemas.microsoft.com/office/powerpoint/2010/main" val="417921483"/>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528745" name="Slide" r:id="rId7" imgW="4572064" imgH="3428891" progId="PowerPoint.Slide.8">
                  <p:embed/>
                </p:oleObj>
              </mc:Choice>
              <mc:Fallback>
                <p:oleObj name="Slide" r:id="rId7" imgW="4572064" imgH="3428891" progId="PowerPoint.Slide.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Procedures for Stockholders’ Equity</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421944"/>
            <a:ext cx="3276600" cy="560388"/>
          </a:xfrm>
          <a:prstGeom prst="rect">
            <a:avLst/>
          </a:prstGeom>
          <a:solidFill>
            <a:srgbClr val="009900"/>
          </a:solidFill>
          <a:ln>
            <a:noFill/>
          </a:ln>
          <a:effectLst/>
        </p:spPr>
        <p:txBody>
          <a:bodyPr lIns="90488" tIns="44450" rIns="90488" bIns="44450" anchor="ctr" anchorCtr="0"/>
          <a:lstStyle/>
          <a:p>
            <a:pPr marL="53975" algn="l"/>
            <a:r>
              <a:rPr lang="en-US" altLang="en-US" b="1" i="0" dirty="0">
                <a:solidFill>
                  <a:schemeClr val="accent3"/>
                </a:solidFill>
                <a:latin typeface="Liberation Sans" panose="020B0604020202020204" pitchFamily="34" charset="0"/>
              </a:rPr>
              <a:t>INVESTOR INSIGHT</a:t>
            </a:r>
          </a:p>
        </p:txBody>
      </p:sp>
      <p:sp>
        <p:nvSpPr>
          <p:cNvPr id="2" name="Rectangle 1"/>
          <p:cNvSpPr/>
          <p:nvPr/>
        </p:nvSpPr>
        <p:spPr>
          <a:xfrm>
            <a:off x="457200" y="1187644"/>
            <a:ext cx="8077200" cy="3504357"/>
          </a:xfrm>
          <a:prstGeom prst="rect">
            <a:avLst/>
          </a:prstGeom>
        </p:spPr>
        <p:txBody>
          <a:bodyPr wrap="square">
            <a:spAutoFit/>
          </a:bodyPr>
          <a:lstStyle/>
          <a:p>
            <a:pPr algn="just">
              <a:lnSpc>
                <a:spcPct val="110000"/>
              </a:lnSpc>
              <a:spcBef>
                <a:spcPts val="600"/>
              </a:spcBef>
            </a:pPr>
            <a:r>
              <a:rPr lang="en-US" sz="2200" b="1" dirty="0">
                <a:latin typeface="Liberation Sans" panose="020B0604020202020204" pitchFamily="34" charset="0"/>
              </a:rPr>
              <a:t>Keeping Score</a:t>
            </a:r>
            <a:endParaRPr lang="en-US" sz="2200" b="1" i="0" dirty="0">
              <a:solidFill>
                <a:schemeClr val="tx1"/>
              </a:solidFill>
              <a:effectLst/>
              <a:latin typeface="Liberation Sans" panose="020B0604020202020204" pitchFamily="34" charset="0"/>
            </a:endParaRPr>
          </a:p>
          <a:p>
            <a:pPr algn="just">
              <a:lnSpc>
                <a:spcPct val="110000"/>
              </a:lnSpc>
              <a:spcBef>
                <a:spcPts val="600"/>
              </a:spcBef>
            </a:pPr>
            <a:r>
              <a:rPr lang="en-US" sz="2200" dirty="0">
                <a:latin typeface="Liberation Sans" panose="020B0604020202020204" pitchFamily="34" charset="0"/>
              </a:rPr>
              <a:t>The </a:t>
            </a:r>
            <a:r>
              <a:rPr lang="en-US" sz="2200" b="1" dirty="0">
                <a:solidFill>
                  <a:srgbClr val="CC0000"/>
                </a:solidFill>
                <a:latin typeface="Liberation Sans" panose="020B0604020202020204" pitchFamily="34" charset="0"/>
              </a:rPr>
              <a:t>Chicago Cubs </a:t>
            </a:r>
            <a:r>
              <a:rPr lang="en-US" sz="2200" dirty="0">
                <a:latin typeface="Liberation Sans" panose="020B0604020202020204" pitchFamily="34" charset="0"/>
              </a:rPr>
              <a:t>baseball team has these major revenue and expense accounts:</a:t>
            </a:r>
          </a:p>
          <a:p>
            <a:pPr algn="just">
              <a:lnSpc>
                <a:spcPct val="110000"/>
              </a:lnSpc>
              <a:spcBef>
                <a:spcPts val="600"/>
              </a:spcBef>
              <a:tabLst>
                <a:tab pos="2401888" algn="ctr"/>
                <a:tab pos="5881688" algn="ctr"/>
              </a:tabLst>
            </a:pPr>
            <a:r>
              <a:rPr lang="en-US" sz="2200" b="1" dirty="0">
                <a:latin typeface="Liberation Sans" panose="020B0604020202020204" pitchFamily="34" charset="0"/>
              </a:rPr>
              <a:t>	Revenues	 Expenses</a:t>
            </a:r>
          </a:p>
          <a:p>
            <a:pPr algn="just">
              <a:lnSpc>
                <a:spcPct val="110000"/>
              </a:lnSpc>
              <a:spcBef>
                <a:spcPts val="600"/>
              </a:spcBef>
              <a:tabLst>
                <a:tab pos="1092200" algn="l"/>
                <a:tab pos="4681538" algn="l"/>
              </a:tabLst>
            </a:pPr>
            <a:r>
              <a:rPr lang="en-US" sz="2200" dirty="0">
                <a:latin typeface="Liberation Sans" panose="020B0604020202020204" pitchFamily="34" charset="0"/>
              </a:rPr>
              <a:t>Admissions Revenue	Players’ salaries</a:t>
            </a:r>
          </a:p>
          <a:p>
            <a:pPr algn="just">
              <a:lnSpc>
                <a:spcPct val="110000"/>
              </a:lnSpc>
              <a:spcBef>
                <a:spcPts val="600"/>
              </a:spcBef>
              <a:tabLst>
                <a:tab pos="1092200" algn="l"/>
                <a:tab pos="4681538" algn="l"/>
              </a:tabLst>
            </a:pPr>
            <a:r>
              <a:rPr lang="en-US" sz="2200" dirty="0">
                <a:latin typeface="Liberation Sans" panose="020B0604020202020204" pitchFamily="34" charset="0"/>
              </a:rPr>
              <a:t>Concessions Revenue	Administrative salaries</a:t>
            </a:r>
          </a:p>
          <a:p>
            <a:pPr algn="just">
              <a:lnSpc>
                <a:spcPct val="110000"/>
              </a:lnSpc>
              <a:spcBef>
                <a:spcPts val="600"/>
              </a:spcBef>
              <a:tabLst>
                <a:tab pos="1092200" algn="l"/>
                <a:tab pos="4681538" algn="l"/>
              </a:tabLst>
            </a:pPr>
            <a:r>
              <a:rPr lang="en-US" sz="2200" dirty="0">
                <a:latin typeface="Liberation Sans" panose="020B0604020202020204" pitchFamily="34" charset="0"/>
              </a:rPr>
              <a:t>Television and radio Revenue	Travel Expense</a:t>
            </a:r>
          </a:p>
          <a:p>
            <a:pPr algn="just">
              <a:lnSpc>
                <a:spcPct val="110000"/>
              </a:lnSpc>
              <a:spcBef>
                <a:spcPts val="600"/>
              </a:spcBef>
              <a:tabLst>
                <a:tab pos="1092200" algn="l"/>
                <a:tab pos="4681538" algn="l"/>
              </a:tabLst>
            </a:pPr>
            <a:r>
              <a:rPr lang="en-US" sz="2200" dirty="0">
                <a:latin typeface="Liberation Sans" panose="020B0604020202020204" pitchFamily="34" charset="0"/>
              </a:rPr>
              <a:t>Advertising Revenue	Ballpark maintenance</a:t>
            </a:r>
          </a:p>
        </p:txBody>
      </p:sp>
      <p:sp>
        <p:nvSpPr>
          <p:cNvPr id="4" name="Rectangle 3"/>
          <p:cNvSpPr>
            <a:spLocks noChangeArrowheads="1"/>
          </p:cNvSpPr>
          <p:nvPr/>
        </p:nvSpPr>
        <p:spPr bwMode="auto">
          <a:xfrm>
            <a:off x="3810000" y="421944"/>
            <a:ext cx="3276600" cy="560388"/>
          </a:xfrm>
          <a:prstGeom prst="rect">
            <a:avLst/>
          </a:prstGeom>
          <a:noFill/>
          <a:ln>
            <a:noFill/>
          </a:ln>
          <a:effectLst/>
        </p:spPr>
        <p:txBody>
          <a:bodyPr lIns="90488" tIns="44450" rIns="90488" bIns="44450" anchor="ctr" anchorCtr="0"/>
          <a:lstStyle/>
          <a:p>
            <a:pPr marL="53975" algn="l"/>
            <a:r>
              <a:rPr lang="en-US" altLang="en-US" b="1" i="0" dirty="0">
                <a:solidFill>
                  <a:srgbClr val="006600"/>
                </a:solidFill>
                <a:latin typeface="Liberation Sans" panose="020B0604020202020204" pitchFamily="34" charset="0"/>
              </a:rPr>
              <a:t>Chicago Cubs</a:t>
            </a:r>
          </a:p>
        </p:txBody>
      </p:sp>
      <p:cxnSp>
        <p:nvCxnSpPr>
          <p:cNvPr id="6" name="Straight Connector 5"/>
          <p:cNvCxnSpPr/>
          <p:nvPr/>
        </p:nvCxnSpPr>
        <p:spPr bwMode="auto">
          <a:xfrm>
            <a:off x="1649104" y="2887100"/>
            <a:ext cx="2999096"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230917" y="2899016"/>
            <a:ext cx="2563091"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345397777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9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86" y="304800"/>
            <a:ext cx="7683714" cy="61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4991100" y="201304"/>
            <a:ext cx="38481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STOCKHOLDERS’ EQUITY RELATIONSHIPS</a:t>
            </a:r>
          </a:p>
        </p:txBody>
      </p:sp>
      <p:sp>
        <p:nvSpPr>
          <p:cNvPr id="2" name="Rectangle 1"/>
          <p:cNvSpPr/>
          <p:nvPr/>
        </p:nvSpPr>
        <p:spPr>
          <a:xfrm>
            <a:off x="5715000" y="5715000"/>
            <a:ext cx="1905000" cy="646331"/>
          </a:xfrm>
          <a:prstGeom prst="rect">
            <a:avLst/>
          </a:prstGeom>
        </p:spPr>
        <p:txBody>
          <a:bodyPr wrap="square">
            <a:spAutoFit/>
          </a:bodyPr>
          <a:lstStyle/>
          <a:p>
            <a:pPr algn="l"/>
            <a:r>
              <a:rPr lang="en-US" sz="1200" b="1" dirty="0">
                <a:latin typeface="Liberation Sans" panose="020B0604020202020204" pitchFamily="34" charset="0"/>
              </a:rPr>
              <a:t>ILLUSTRATION 3-15</a:t>
            </a:r>
          </a:p>
          <a:p>
            <a:pPr algn="l"/>
            <a:r>
              <a:rPr lang="en-US" sz="1200" dirty="0">
                <a:latin typeface="Liberation Sans" panose="020B0604020202020204" pitchFamily="34" charset="0"/>
              </a:rPr>
              <a:t>Stockholders’ equity</a:t>
            </a:r>
          </a:p>
          <a:p>
            <a:pPr algn="l"/>
            <a:r>
              <a:rPr lang="en-US" sz="1200" dirty="0">
                <a:latin typeface="Liberation Sans" panose="020B0604020202020204" pitchFamily="34" charset="0"/>
              </a:rPr>
              <a:t>relationships</a:t>
            </a: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122651277"/>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graphicFrame>
        <p:nvGraphicFramePr>
          <p:cNvPr id="520194" name="Object 2"/>
          <p:cNvGraphicFramePr>
            <a:graphicFrameLocks noChangeAspect="1"/>
          </p:cNvGraphicFramePr>
          <p:nvPr>
            <p:extLst>
              <p:ext uri="{D42A27DB-BD31-4B8C-83A1-F6EECF244321}">
                <p14:modId xmlns:p14="http://schemas.microsoft.com/office/powerpoint/2010/main" val="2365099698"/>
              </p:ext>
            </p:extLst>
          </p:nvPr>
        </p:nvGraphicFramePr>
        <p:xfrm>
          <a:off x="740392" y="2553272"/>
          <a:ext cx="2743200" cy="2057400"/>
        </p:xfrm>
        <a:graphic>
          <a:graphicData uri="http://schemas.openxmlformats.org/presentationml/2006/ole">
            <mc:AlternateContent xmlns:mc="http://schemas.openxmlformats.org/markup-compatibility/2006">
              <mc:Choice xmlns:v="urn:schemas-microsoft-com:vml" Requires="v">
                <p:oleObj spid="_x0000_s521073" name="Slide" r:id="rId4" imgW="4572064" imgH="3428891" progId="PowerPoint.Slide.8">
                  <p:embed/>
                </p:oleObj>
              </mc:Choice>
              <mc:Fallback>
                <p:oleObj name="Slide" r:id="rId4" imgW="4572064" imgH="3428891"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92" y="2553272"/>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5" name="Object 3" descr="Recycled paper"/>
          <p:cNvGraphicFramePr>
            <a:graphicFrameLocks noChangeAspect="1"/>
          </p:cNvGraphicFramePr>
          <p:nvPr>
            <p:extLst>
              <p:ext uri="{D42A27DB-BD31-4B8C-83A1-F6EECF244321}">
                <p14:modId xmlns:p14="http://schemas.microsoft.com/office/powerpoint/2010/main" val="3926224751"/>
              </p:ext>
            </p:extLst>
          </p:nvPr>
        </p:nvGraphicFramePr>
        <p:xfrm>
          <a:off x="1426192" y="4382072"/>
          <a:ext cx="2743200" cy="2057400"/>
        </p:xfrm>
        <a:graphic>
          <a:graphicData uri="http://schemas.openxmlformats.org/presentationml/2006/ole">
            <mc:AlternateContent xmlns:mc="http://schemas.openxmlformats.org/markup-compatibility/2006">
              <mc:Choice xmlns:v="urn:schemas-microsoft-com:vml" Requires="v">
                <p:oleObj spid="_x0000_s521074" name="Slide" r:id="rId6" imgW="4572064" imgH="3428891" progId="PowerPoint.Slide.8">
                  <p:embed/>
                </p:oleObj>
              </mc:Choice>
              <mc:Fallback>
                <p:oleObj name="Slide" r:id="rId6" imgW="4572064" imgH="3428891" progId="PowerPoint.Slide.8">
                  <p:embed/>
                  <p:pic>
                    <p:nvPicPr>
                      <p:cNvPr id="0" name="Object 3" descr="Recycled pa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6192" y="4382072"/>
                        <a:ext cx="2743200" cy="2057400"/>
                      </a:xfrm>
                      <a:prstGeom prst="rect">
                        <a:avLst/>
                      </a:prstGeom>
                      <a:blipFill dpi="0" rotWithShape="0">
                        <a:blip r:embed="rId8"/>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6" name="Object 4"/>
          <p:cNvGraphicFramePr>
            <a:graphicFrameLocks noChangeAspect="1"/>
          </p:cNvGraphicFramePr>
          <p:nvPr>
            <p:extLst>
              <p:ext uri="{D42A27DB-BD31-4B8C-83A1-F6EECF244321}">
                <p14:modId xmlns:p14="http://schemas.microsoft.com/office/powerpoint/2010/main" val="1898666331"/>
              </p:ext>
            </p:extLst>
          </p:nvPr>
        </p:nvGraphicFramePr>
        <p:xfrm>
          <a:off x="6019800" y="685800"/>
          <a:ext cx="2743200" cy="2057400"/>
        </p:xfrm>
        <a:graphic>
          <a:graphicData uri="http://schemas.openxmlformats.org/presentationml/2006/ole">
            <mc:AlternateContent xmlns:mc="http://schemas.openxmlformats.org/markup-compatibility/2006">
              <mc:Choice xmlns:v="urn:schemas-microsoft-com:vml" Requires="v">
                <p:oleObj spid="_x0000_s521075" name="Slide" r:id="rId9" imgW="4555122" imgH="3416662" progId="PowerPoint.Slide.8">
                  <p:embed/>
                </p:oleObj>
              </mc:Choice>
              <mc:Fallback>
                <p:oleObj name="Slide" r:id="rId9" imgW="4555122" imgH="3416662" progId="PowerPoint.Slide.8">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7" name="Object 5"/>
          <p:cNvGraphicFramePr>
            <a:graphicFrameLocks noChangeAspect="1"/>
          </p:cNvGraphicFramePr>
          <p:nvPr>
            <p:extLst>
              <p:ext uri="{D42A27DB-BD31-4B8C-83A1-F6EECF244321}">
                <p14:modId xmlns:p14="http://schemas.microsoft.com/office/powerpoint/2010/main" val="1736910947"/>
              </p:ext>
            </p:extLst>
          </p:nvPr>
        </p:nvGraphicFramePr>
        <p:xfrm>
          <a:off x="4572000" y="2555544"/>
          <a:ext cx="2743200" cy="2057400"/>
        </p:xfrm>
        <a:graphic>
          <a:graphicData uri="http://schemas.openxmlformats.org/presentationml/2006/ole">
            <mc:AlternateContent xmlns:mc="http://schemas.openxmlformats.org/markup-compatibility/2006">
              <mc:Choice xmlns:v="urn:schemas-microsoft-com:vml" Requires="v">
                <p:oleObj spid="_x0000_s521076" name="Slide" r:id="rId11" imgW="4488077" imgH="3364867" progId="PowerPoint.Slide.8">
                  <p:embed/>
                </p:oleObj>
              </mc:Choice>
              <mc:Fallback>
                <p:oleObj name="Slide" r:id="rId11" imgW="4488077" imgH="3364867" progId="PowerPoint.Slide.8">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555544"/>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8" name="Object 6"/>
          <p:cNvGraphicFramePr>
            <a:graphicFrameLocks noChangeAspect="1"/>
          </p:cNvGraphicFramePr>
          <p:nvPr>
            <p:extLst>
              <p:ext uri="{D42A27DB-BD31-4B8C-83A1-F6EECF244321}">
                <p14:modId xmlns:p14="http://schemas.microsoft.com/office/powerpoint/2010/main" val="2579469737"/>
              </p:ext>
            </p:extLst>
          </p:nvPr>
        </p:nvGraphicFramePr>
        <p:xfrm>
          <a:off x="5486400" y="4376384"/>
          <a:ext cx="2743200" cy="2057400"/>
        </p:xfrm>
        <a:graphic>
          <a:graphicData uri="http://schemas.openxmlformats.org/presentationml/2006/ole">
            <mc:AlternateContent xmlns:mc="http://schemas.openxmlformats.org/markup-compatibility/2006">
              <mc:Choice xmlns:v="urn:schemas-microsoft-com:vml" Requires="v">
                <p:oleObj spid="_x0000_s521077" name="Slide" r:id="rId13" imgW="4572064" imgH="3428891" progId="PowerPoint.Slide.8">
                  <p:embed/>
                </p:oleObj>
              </mc:Choice>
              <mc:Fallback>
                <p:oleObj name="Slide" r:id="rId13" imgW="4572064" imgH="3428891" progId="PowerPoint.Slide.8">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376384"/>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0199" name="Text Box 7"/>
          <p:cNvSpPr txBox="1">
            <a:spLocks noChangeArrowheads="1"/>
          </p:cNvSpPr>
          <p:nvPr/>
        </p:nvSpPr>
        <p:spPr bwMode="auto">
          <a:xfrm>
            <a:off x="4106856" y="1250266"/>
            <a:ext cx="1600200" cy="1109662"/>
          </a:xfrm>
          <a:prstGeom prst="rect">
            <a:avLst/>
          </a:prstGeom>
          <a:solidFill>
            <a:srgbClr val="FCF7D4"/>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CC0000"/>
                </a:solidFill>
                <a:latin typeface="Liberation Sans" panose="020B0604020202020204" pitchFamily="34" charset="0"/>
              </a:rPr>
              <a:t>Credit</a:t>
            </a:r>
          </a:p>
        </p:txBody>
      </p:sp>
      <p:sp>
        <p:nvSpPr>
          <p:cNvPr id="520200" name="Text Box 8"/>
          <p:cNvSpPr txBox="1">
            <a:spLocks noChangeArrowheads="1"/>
          </p:cNvSpPr>
          <p:nvPr/>
        </p:nvSpPr>
        <p:spPr bwMode="auto">
          <a:xfrm>
            <a:off x="1349992" y="1257872"/>
            <a:ext cx="1600200" cy="1109663"/>
          </a:xfrm>
          <a:prstGeom prst="rect">
            <a:avLst/>
          </a:prstGeom>
          <a:solidFill>
            <a:srgbClr val="FCF7D4"/>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CC0000"/>
                </a:solidFill>
                <a:latin typeface="Liberation Sans" panose="020B0604020202020204" pitchFamily="34" charset="0"/>
              </a:rPr>
              <a:t>Debit</a:t>
            </a:r>
          </a:p>
        </p:txBody>
      </p:sp>
      <p:sp>
        <p:nvSpPr>
          <p:cNvPr id="18" name="Rectangle 2"/>
          <p:cNvSpPr>
            <a:spLocks noChangeArrowheads="1"/>
          </p:cNvSpPr>
          <p:nvPr/>
        </p:nvSpPr>
        <p:spPr bwMode="auto">
          <a:xfrm>
            <a:off x="609600" y="304800"/>
            <a:ext cx="4800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chemeClr val="tx2">
                    <a:lumMod val="50000"/>
                  </a:schemeClr>
                </a:solidFill>
                <a:latin typeface="Liberation Sans" panose="020B0604020202020204" pitchFamily="34" charset="0"/>
              </a:rPr>
              <a:t>DEBIT/CREDIT RULES</a:t>
            </a:r>
            <a:endParaRPr lang="en-US" altLang="en-US" sz="3200" b="1" dirty="0">
              <a:solidFill>
                <a:schemeClr val="tx2">
                  <a:lumMod val="50000"/>
                </a:schemeClr>
              </a:solidFill>
              <a:latin typeface="Liberation Sans" panose="020B0604020202020204" pitchFamily="34" charset="0"/>
            </a:endParaRPr>
          </a:p>
        </p:txBody>
      </p:sp>
      <p:sp>
        <p:nvSpPr>
          <p:cNvPr id="19" name="Line 12"/>
          <p:cNvSpPr>
            <a:spLocks noChangeShapeType="1"/>
          </p:cNvSpPr>
          <p:nvPr/>
        </p:nvSpPr>
        <p:spPr bwMode="auto">
          <a:xfrm>
            <a:off x="304800" y="990600"/>
            <a:ext cx="54102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5" name="Down Arrow 34"/>
          <p:cNvSpPr/>
          <p:nvPr/>
        </p:nvSpPr>
        <p:spPr bwMode="auto">
          <a:xfrm rot="10800000">
            <a:off x="1694688" y="2897191"/>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6" name="Down Arrow 35"/>
          <p:cNvSpPr/>
          <p:nvPr/>
        </p:nvSpPr>
        <p:spPr bwMode="auto">
          <a:xfrm rot="10800000">
            <a:off x="7790688" y="2895600"/>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555020" name="Rectangle 12"/>
          <p:cNvSpPr>
            <a:spLocks noChangeArrowheads="1"/>
          </p:cNvSpPr>
          <p:nvPr/>
        </p:nvSpPr>
        <p:spPr bwMode="auto">
          <a:xfrm>
            <a:off x="1177925" y="1358900"/>
            <a:ext cx="80422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20000"/>
              </a:spcBef>
            </a:pPr>
            <a:r>
              <a:rPr lang="en-US" altLang="en-US" b="1" dirty="0">
                <a:solidFill>
                  <a:srgbClr val="CC0000"/>
                </a:solidFill>
                <a:latin typeface="Liberation Sans" panose="020B0604020202020204" pitchFamily="34" charset="0"/>
              </a:rPr>
              <a:t>       </a:t>
            </a:r>
            <a:r>
              <a:rPr lang="en-US" altLang="en-US" b="1" u="sng" dirty="0">
                <a:solidFill>
                  <a:srgbClr val="CC0000"/>
                </a:solidFill>
                <a:latin typeface="Liberation Sans" panose="020B0604020202020204" pitchFamily="34" charset="0"/>
              </a:rPr>
              <a:t>        Balance Sheet        </a:t>
            </a:r>
            <a:r>
              <a:rPr lang="en-US" altLang="en-US" b="1" dirty="0">
                <a:solidFill>
                  <a:srgbClr val="CC0000"/>
                </a:solidFill>
                <a:latin typeface="Liberation Sans" panose="020B0604020202020204" pitchFamily="34" charset="0"/>
              </a:rPr>
              <a:t>         </a:t>
            </a:r>
            <a:r>
              <a:rPr lang="en-US" altLang="en-US" b="1" u="sng" dirty="0">
                <a:solidFill>
                  <a:srgbClr val="CC0000"/>
                </a:solidFill>
                <a:latin typeface="Liberation Sans" panose="020B0604020202020204" pitchFamily="34" charset="0"/>
              </a:rPr>
              <a:t>Income Statement</a:t>
            </a:r>
          </a:p>
        </p:txBody>
      </p:sp>
      <p:sp>
        <p:nvSpPr>
          <p:cNvPr id="555021" name="Rectangle 13"/>
          <p:cNvSpPr>
            <a:spLocks noChangeArrowheads="1"/>
          </p:cNvSpPr>
          <p:nvPr/>
        </p:nvSpPr>
        <p:spPr bwMode="auto">
          <a:xfrm>
            <a:off x="2620963" y="1984375"/>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b="1" dirty="0">
                <a:solidFill>
                  <a:srgbClr val="CC0000"/>
                </a:solidFill>
                <a:latin typeface="Liberation Sans" panose="020B0604020202020204" pitchFamily="34" charset="0"/>
              </a:rPr>
              <a:t>=</a:t>
            </a:r>
          </a:p>
        </p:txBody>
      </p:sp>
      <p:sp>
        <p:nvSpPr>
          <p:cNvPr id="555022" name="Rectangle 14"/>
          <p:cNvSpPr>
            <a:spLocks noChangeArrowheads="1"/>
          </p:cNvSpPr>
          <p:nvPr/>
        </p:nvSpPr>
        <p:spPr bwMode="auto">
          <a:xfrm>
            <a:off x="4283075" y="1970088"/>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b="1" dirty="0">
                <a:solidFill>
                  <a:srgbClr val="CC0000"/>
                </a:solidFill>
                <a:latin typeface="Liberation Sans" panose="020B0604020202020204" pitchFamily="34" charset="0"/>
              </a:rPr>
              <a:t>+</a:t>
            </a:r>
          </a:p>
        </p:txBody>
      </p:sp>
      <p:sp>
        <p:nvSpPr>
          <p:cNvPr id="555023" name="Rectangle 15"/>
          <p:cNvSpPr>
            <a:spLocks noChangeArrowheads="1"/>
          </p:cNvSpPr>
          <p:nvPr/>
        </p:nvSpPr>
        <p:spPr bwMode="auto">
          <a:xfrm>
            <a:off x="8702675" y="1981200"/>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b="1" dirty="0">
                <a:solidFill>
                  <a:srgbClr val="CC0000"/>
                </a:solidFill>
                <a:latin typeface="Liberation Sans" panose="020B0604020202020204" pitchFamily="34" charset="0"/>
              </a:rPr>
              <a:t>=</a:t>
            </a:r>
          </a:p>
        </p:txBody>
      </p:sp>
      <p:sp>
        <p:nvSpPr>
          <p:cNvPr id="555024" name="Rectangle 16"/>
          <p:cNvSpPr>
            <a:spLocks noChangeArrowheads="1"/>
          </p:cNvSpPr>
          <p:nvPr/>
        </p:nvSpPr>
        <p:spPr bwMode="auto">
          <a:xfrm>
            <a:off x="7227888" y="1968500"/>
            <a:ext cx="39211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b="1" dirty="0">
                <a:solidFill>
                  <a:srgbClr val="CC0000"/>
                </a:solidFill>
                <a:latin typeface="Liberation Sans" panose="020B0604020202020204" pitchFamily="34" charset="0"/>
              </a:rPr>
              <a:t>-</a:t>
            </a:r>
          </a:p>
        </p:txBody>
      </p:sp>
      <p:sp>
        <p:nvSpPr>
          <p:cNvPr id="555025" name="Text Box 17"/>
          <p:cNvSpPr txBox="1">
            <a:spLocks noChangeArrowheads="1"/>
          </p:cNvSpPr>
          <p:nvPr/>
        </p:nvSpPr>
        <p:spPr bwMode="auto">
          <a:xfrm>
            <a:off x="1371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Liberation Sans" panose="020B0604020202020204" pitchFamily="34" charset="0"/>
              </a:rPr>
              <a:t>Asset</a:t>
            </a:r>
          </a:p>
        </p:txBody>
      </p:sp>
      <p:sp>
        <p:nvSpPr>
          <p:cNvPr id="555026" name="Text Box 18"/>
          <p:cNvSpPr txBox="1">
            <a:spLocks noChangeArrowheads="1"/>
          </p:cNvSpPr>
          <p:nvPr/>
        </p:nvSpPr>
        <p:spPr bwMode="auto">
          <a:xfrm>
            <a:off x="2971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Liberation Sans" panose="020B0604020202020204" pitchFamily="34" charset="0"/>
              </a:rPr>
              <a:t>Liability</a:t>
            </a:r>
          </a:p>
        </p:txBody>
      </p:sp>
      <p:sp>
        <p:nvSpPr>
          <p:cNvPr id="555027" name="Text Box 19"/>
          <p:cNvSpPr txBox="1">
            <a:spLocks noChangeArrowheads="1"/>
          </p:cNvSpPr>
          <p:nvPr/>
        </p:nvSpPr>
        <p:spPr bwMode="auto">
          <a:xfrm>
            <a:off x="4495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Liberation Sans" panose="020B0604020202020204" pitchFamily="34" charset="0"/>
              </a:rPr>
              <a:t>Equity</a:t>
            </a:r>
          </a:p>
        </p:txBody>
      </p:sp>
      <p:sp>
        <p:nvSpPr>
          <p:cNvPr id="555028" name="Text Box 20"/>
          <p:cNvSpPr txBox="1">
            <a:spLocks noChangeArrowheads="1"/>
          </p:cNvSpPr>
          <p:nvPr/>
        </p:nvSpPr>
        <p:spPr bwMode="auto">
          <a:xfrm>
            <a:off x="5943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Liberation Sans" panose="020B0604020202020204" pitchFamily="34" charset="0"/>
              </a:rPr>
              <a:t>Revenue</a:t>
            </a:r>
          </a:p>
        </p:txBody>
      </p:sp>
      <p:sp>
        <p:nvSpPr>
          <p:cNvPr id="555029" name="Text Box 21"/>
          <p:cNvSpPr txBox="1">
            <a:spLocks noChangeArrowheads="1"/>
          </p:cNvSpPr>
          <p:nvPr/>
        </p:nvSpPr>
        <p:spPr bwMode="auto">
          <a:xfrm>
            <a:off x="73914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Liberation Sans" panose="020B0604020202020204" pitchFamily="34" charset="0"/>
              </a:rPr>
              <a:t>Expense</a:t>
            </a:r>
          </a:p>
        </p:txBody>
      </p:sp>
      <p:sp>
        <p:nvSpPr>
          <p:cNvPr id="555030" name="Text Box 22"/>
          <p:cNvSpPr txBox="1">
            <a:spLocks noChangeArrowheads="1"/>
          </p:cNvSpPr>
          <p:nvPr/>
        </p:nvSpPr>
        <p:spPr bwMode="auto">
          <a:xfrm>
            <a:off x="152400" y="304323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Liberation Sans" panose="020B0604020202020204" pitchFamily="34" charset="0"/>
              </a:rPr>
              <a:t>Debit</a:t>
            </a:r>
          </a:p>
        </p:txBody>
      </p:sp>
      <p:sp>
        <p:nvSpPr>
          <p:cNvPr id="555031" name="Text Box 23"/>
          <p:cNvSpPr txBox="1">
            <a:spLocks noChangeArrowheads="1"/>
          </p:cNvSpPr>
          <p:nvPr/>
        </p:nvSpPr>
        <p:spPr bwMode="auto">
          <a:xfrm>
            <a:off x="152400" y="45862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Liberation Sans" panose="020B0604020202020204" pitchFamily="34" charset="0"/>
              </a:rPr>
              <a:t>Credit</a:t>
            </a:r>
          </a:p>
        </p:txBody>
      </p:sp>
      <p:sp>
        <p:nvSpPr>
          <p:cNvPr id="555032" name="Line 24"/>
          <p:cNvSpPr>
            <a:spLocks noChangeShapeType="1"/>
          </p:cNvSpPr>
          <p:nvPr/>
        </p:nvSpPr>
        <p:spPr bwMode="auto">
          <a:xfrm>
            <a:off x="14478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5033" name="Line 25"/>
          <p:cNvSpPr>
            <a:spLocks noChangeShapeType="1"/>
          </p:cNvSpPr>
          <p:nvPr/>
        </p:nvSpPr>
        <p:spPr bwMode="auto">
          <a:xfrm>
            <a:off x="30480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5034" name="Line 26"/>
          <p:cNvSpPr>
            <a:spLocks noChangeShapeType="1"/>
          </p:cNvSpPr>
          <p:nvPr/>
        </p:nvSpPr>
        <p:spPr bwMode="auto">
          <a:xfrm>
            <a:off x="45720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5035" name="Line 27"/>
          <p:cNvSpPr>
            <a:spLocks noChangeShapeType="1"/>
          </p:cNvSpPr>
          <p:nvPr/>
        </p:nvSpPr>
        <p:spPr bwMode="auto">
          <a:xfrm>
            <a:off x="60198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5036" name="Line 28"/>
          <p:cNvSpPr>
            <a:spLocks noChangeShapeType="1"/>
          </p:cNvSpPr>
          <p:nvPr/>
        </p:nvSpPr>
        <p:spPr bwMode="auto">
          <a:xfrm>
            <a:off x="74676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SUMMARY OF DEBIT/CREDIT RULES</a:t>
            </a:r>
          </a:p>
        </p:txBody>
      </p:sp>
      <p:sp>
        <p:nvSpPr>
          <p:cNvPr id="2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Down Arrow 1"/>
          <p:cNvSpPr/>
          <p:nvPr/>
        </p:nvSpPr>
        <p:spPr bwMode="auto">
          <a:xfrm>
            <a:off x="3294888" y="2909248"/>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6" name="Down Arrow 25"/>
          <p:cNvSpPr/>
          <p:nvPr/>
        </p:nvSpPr>
        <p:spPr bwMode="auto">
          <a:xfrm>
            <a:off x="4818888" y="2909248"/>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9" name="Down Arrow 28"/>
          <p:cNvSpPr/>
          <p:nvPr/>
        </p:nvSpPr>
        <p:spPr bwMode="auto">
          <a:xfrm>
            <a:off x="6419088" y="2909248"/>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0" name="Down Arrow 29"/>
          <p:cNvSpPr/>
          <p:nvPr/>
        </p:nvSpPr>
        <p:spPr bwMode="auto">
          <a:xfrm>
            <a:off x="7798648" y="4497392"/>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1" name="Down Arrow 30"/>
          <p:cNvSpPr/>
          <p:nvPr/>
        </p:nvSpPr>
        <p:spPr bwMode="auto">
          <a:xfrm>
            <a:off x="1698008" y="4482152"/>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2" name="Down Arrow 31"/>
          <p:cNvSpPr/>
          <p:nvPr/>
        </p:nvSpPr>
        <p:spPr bwMode="auto">
          <a:xfrm rot="10800000">
            <a:off x="3290249" y="4468504"/>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3" name="Down Arrow 32"/>
          <p:cNvSpPr/>
          <p:nvPr/>
        </p:nvSpPr>
        <p:spPr bwMode="auto">
          <a:xfrm rot="10800000">
            <a:off x="4854144" y="4468504"/>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4" name="Down Arrow 33"/>
          <p:cNvSpPr/>
          <p:nvPr/>
        </p:nvSpPr>
        <p:spPr bwMode="auto">
          <a:xfrm rot="10800000">
            <a:off x="6440696" y="4468504"/>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 grpId="0" animBg="1"/>
      <p:bldP spid="26" grpId="0" animBg="1"/>
      <p:bldP spid="29" grpId="0" animBg="1"/>
      <p:bldP spid="30" grpId="0" animBg="1"/>
      <p:bldP spid="31" grpId="0" animBg="1"/>
      <p:bldP spid="32" grpId="0" animBg="1"/>
      <p:bldP spid="33" grpId="0" animBg="1"/>
      <p:bldP spid="3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Grp="1" noChangeArrowheads="1"/>
          </p:cNvSpPr>
          <p:nvPr>
            <p:ph type="body" idx="1"/>
          </p:nvPr>
        </p:nvSpPr>
        <p:spPr>
          <a:xfrm>
            <a:off x="685800" y="1311275"/>
            <a:ext cx="8077200" cy="86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indent="0">
              <a:lnSpc>
                <a:spcPct val="115000"/>
              </a:lnSpc>
              <a:spcBef>
                <a:spcPct val="25000"/>
              </a:spcBef>
              <a:buClr>
                <a:srgbClr val="800000"/>
              </a:buClr>
              <a:buSzPct val="80000"/>
              <a:buFont typeface="Wingdings" pitchFamily="2" charset="2"/>
              <a:buNone/>
            </a:pPr>
            <a:r>
              <a:rPr lang="en-US" altLang="en-US" sz="2300" b="0" dirty="0">
                <a:solidFill>
                  <a:srgbClr val="000000"/>
                </a:solidFill>
                <a:effectLst/>
                <a:latin typeface="Liberation Sans" panose="020B0604020202020204" pitchFamily="34" charset="0"/>
              </a:rPr>
              <a:t>Relationship among the assets, liabilities and stockholders’ equity of a business:  </a:t>
            </a:r>
          </a:p>
        </p:txBody>
      </p:sp>
      <p:sp>
        <p:nvSpPr>
          <p:cNvPr id="522245" name="Rectangle 5"/>
          <p:cNvSpPr>
            <a:spLocks noChangeArrowheads="1"/>
          </p:cNvSpPr>
          <p:nvPr/>
        </p:nvSpPr>
        <p:spPr bwMode="auto">
          <a:xfrm>
            <a:off x="685800" y="4876800"/>
            <a:ext cx="7696200" cy="906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10287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nSpc>
                <a:spcPct val="115000"/>
              </a:lnSpc>
              <a:spcBef>
                <a:spcPct val="25000"/>
              </a:spcBef>
              <a:spcAft>
                <a:spcPct val="50000"/>
              </a:spcAft>
              <a:buClr>
                <a:srgbClr val="800000"/>
              </a:buClr>
              <a:buSzPct val="80000"/>
              <a:buFont typeface="Wingdings" pitchFamily="2" charset="2"/>
              <a:buNone/>
            </a:pPr>
            <a:r>
              <a:rPr lang="en-US" altLang="en-US" sz="2300" b="0" dirty="0">
                <a:solidFill>
                  <a:schemeClr val="tx1"/>
                </a:solidFill>
                <a:effectLst/>
                <a:latin typeface="Liberation Sans" panose="020B0604020202020204" pitchFamily="34" charset="0"/>
              </a:rPr>
              <a:t>The equation must be in balance after every transaction.  For every </a:t>
            </a:r>
            <a:r>
              <a:rPr lang="en-US" altLang="en-US" sz="2300" dirty="0">
                <a:solidFill>
                  <a:schemeClr val="tx1"/>
                </a:solidFill>
                <a:effectLst/>
                <a:latin typeface="Liberation Sans" panose="020B0604020202020204" pitchFamily="34" charset="0"/>
              </a:rPr>
              <a:t>Debit </a:t>
            </a:r>
            <a:r>
              <a:rPr lang="en-US" altLang="en-US" sz="2300" b="0" dirty="0">
                <a:solidFill>
                  <a:schemeClr val="tx1"/>
                </a:solidFill>
                <a:effectLst/>
                <a:latin typeface="Liberation Sans" panose="020B0604020202020204" pitchFamily="34" charset="0"/>
              </a:rPr>
              <a:t>there must be a </a:t>
            </a:r>
            <a:r>
              <a:rPr lang="en-US" altLang="en-US" sz="2300" dirty="0">
                <a:solidFill>
                  <a:schemeClr val="tx1"/>
                </a:solidFill>
                <a:effectLst/>
                <a:latin typeface="Liberation Sans" panose="020B0604020202020204" pitchFamily="34" charset="0"/>
              </a:rPr>
              <a:t>Credit</a:t>
            </a:r>
            <a:r>
              <a:rPr lang="en-US" altLang="en-US" sz="2300" b="0" dirty="0">
                <a:solidFill>
                  <a:schemeClr val="tx1"/>
                </a:solidFill>
                <a:effectLst/>
                <a:latin typeface="Liberation Sans" panose="020B0604020202020204" pitchFamily="34" charset="0"/>
              </a:rPr>
              <a:t>.</a:t>
            </a:r>
          </a:p>
        </p:txBody>
      </p:sp>
      <p:sp>
        <p:nvSpPr>
          <p:cNvPr id="522247" name="Text Box 7"/>
          <p:cNvSpPr txBox="1">
            <a:spLocks noChangeArrowheads="1"/>
          </p:cNvSpPr>
          <p:nvPr/>
        </p:nvSpPr>
        <p:spPr bwMode="auto">
          <a:xfrm>
            <a:off x="7086600" y="2287588"/>
            <a:ext cx="1828800" cy="27699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a:latin typeface="Liberation Sans" panose="020B0604020202020204" pitchFamily="34" charset="0"/>
              </a:rPr>
              <a:t>ILLUSTRATION 3-16</a:t>
            </a:r>
          </a:p>
        </p:txBody>
      </p:sp>
      <p:sp>
        <p:nvSpPr>
          <p:cNvPr id="522249" name="Text Box 9"/>
          <p:cNvSpPr txBox="1">
            <a:spLocks noChangeArrowheads="1"/>
          </p:cNvSpPr>
          <p:nvPr/>
        </p:nvSpPr>
        <p:spPr bwMode="auto">
          <a:xfrm>
            <a:off x="1600200" y="26670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Liberation Sans" panose="020B0604020202020204" pitchFamily="34" charset="0"/>
              </a:rPr>
              <a:t>Assets</a:t>
            </a:r>
          </a:p>
        </p:txBody>
      </p:sp>
      <p:sp>
        <p:nvSpPr>
          <p:cNvPr id="522250" name="Text Box 10"/>
          <p:cNvSpPr txBox="1">
            <a:spLocks noChangeArrowheads="1"/>
          </p:cNvSpPr>
          <p:nvPr/>
        </p:nvSpPr>
        <p:spPr bwMode="auto">
          <a:xfrm>
            <a:off x="2667000" y="2667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Liberation Sans" panose="020B0604020202020204" pitchFamily="34" charset="0"/>
              </a:rPr>
              <a:t>Liabilities</a:t>
            </a:r>
          </a:p>
        </p:txBody>
      </p:sp>
      <p:sp>
        <p:nvSpPr>
          <p:cNvPr id="522251" name="Text Box 11"/>
          <p:cNvSpPr txBox="1">
            <a:spLocks noChangeArrowheads="1"/>
          </p:cNvSpPr>
          <p:nvPr/>
        </p:nvSpPr>
        <p:spPr bwMode="auto">
          <a:xfrm>
            <a:off x="2438400" y="266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a:t>
            </a:r>
          </a:p>
        </p:txBody>
      </p:sp>
      <p:sp>
        <p:nvSpPr>
          <p:cNvPr id="522252" name="Text Box 12"/>
          <p:cNvSpPr txBox="1">
            <a:spLocks noChangeArrowheads="1"/>
          </p:cNvSpPr>
          <p:nvPr/>
        </p:nvSpPr>
        <p:spPr bwMode="auto">
          <a:xfrm>
            <a:off x="5029200" y="26670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Liberation Sans" panose="020B0604020202020204" pitchFamily="34" charset="0"/>
              </a:rPr>
              <a:t>Stockholders’ Equity</a:t>
            </a:r>
          </a:p>
        </p:txBody>
      </p:sp>
      <p:sp>
        <p:nvSpPr>
          <p:cNvPr id="522253" name="AutoShape 13"/>
          <p:cNvSpPr>
            <a:spLocks/>
          </p:cNvSpPr>
          <p:nvPr/>
        </p:nvSpPr>
        <p:spPr bwMode="auto">
          <a:xfrm rot="5400000">
            <a:off x="6210300" y="571500"/>
            <a:ext cx="304800" cy="5105400"/>
          </a:xfrm>
          <a:prstGeom prst="leftBrace">
            <a:avLst>
              <a:gd name="adj1" fmla="val 139583"/>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522254" name="Text Box 14"/>
          <p:cNvSpPr txBox="1">
            <a:spLocks noChangeArrowheads="1"/>
          </p:cNvSpPr>
          <p:nvPr/>
        </p:nvSpPr>
        <p:spPr bwMode="auto">
          <a:xfrm>
            <a:off x="381000" y="2543175"/>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solidFill>
                  <a:srgbClr val="CC0000"/>
                </a:solidFill>
                <a:latin typeface="Liberation Sans" panose="020B0604020202020204" pitchFamily="34" charset="0"/>
              </a:rPr>
              <a:t>Basic Equation</a:t>
            </a:r>
          </a:p>
        </p:txBody>
      </p:sp>
      <p:sp>
        <p:nvSpPr>
          <p:cNvPr id="522255" name="Text Box 15"/>
          <p:cNvSpPr txBox="1">
            <a:spLocks noChangeArrowheads="1"/>
          </p:cNvSpPr>
          <p:nvPr/>
        </p:nvSpPr>
        <p:spPr bwMode="auto">
          <a:xfrm>
            <a:off x="381000" y="3365500"/>
            <a:ext cx="121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solidFill>
                  <a:srgbClr val="CC0000"/>
                </a:solidFill>
                <a:latin typeface="Liberation Sans" panose="020B0604020202020204" pitchFamily="34" charset="0"/>
              </a:rPr>
              <a:t>Expanded Basic Equation</a:t>
            </a:r>
          </a:p>
        </p:txBody>
      </p:sp>
      <p:sp>
        <p:nvSpPr>
          <p:cNvPr id="522257" name="Text Box 17"/>
          <p:cNvSpPr txBox="1">
            <a:spLocks noChangeArrowheads="1"/>
          </p:cNvSpPr>
          <p:nvPr/>
        </p:nvSpPr>
        <p:spPr bwMode="auto">
          <a:xfrm>
            <a:off x="3733800" y="266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a:t>
            </a:r>
          </a:p>
        </p:txBody>
      </p:sp>
      <p:sp>
        <p:nvSpPr>
          <p:cNvPr id="1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SUMMARY OF DEBIT/CREDIT RULES</a:t>
            </a:r>
          </a:p>
        </p:txBody>
      </p:sp>
      <p:sp>
        <p:nvSpPr>
          <p:cNvPr id="2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2226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76600"/>
            <a:ext cx="7391400" cy="117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SUMMARY OF DEBIT/CREDIT RULES</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CC0000"/>
                </a:solidFill>
                <a:effectLst/>
                <a:latin typeface="Liberation Sans" panose="020B0604020202020204" pitchFamily="34" charset="0"/>
              </a:rPr>
              <a:t>Review Question</a:t>
            </a:r>
          </a:p>
        </p:txBody>
      </p:sp>
      <p:sp>
        <p:nvSpPr>
          <p:cNvPr id="12" name="Rectangle 2"/>
          <p:cNvSpPr>
            <a:spLocks noChangeArrowheads="1"/>
          </p:cNvSpPr>
          <p:nvPr/>
        </p:nvSpPr>
        <p:spPr bwMode="auto">
          <a:xfrm>
            <a:off x="609600" y="1933289"/>
            <a:ext cx="8001000" cy="297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marL="0" lvl="1" algn="l">
              <a:lnSpc>
                <a:spcPct val="125000"/>
              </a:lnSpc>
              <a:spcBef>
                <a:spcPts val="1200"/>
              </a:spcBef>
              <a:buClr>
                <a:schemeClr val="tx1"/>
              </a:buClr>
            </a:pPr>
            <a:r>
              <a:rPr lang="en-US" altLang="en-US" sz="2300" dirty="0">
                <a:latin typeface="Liberation Sans" panose="020B0604020202020204" pitchFamily="34" charset="0"/>
              </a:rPr>
              <a:t>Debits: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both assets and liabilities.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both assets and liabilities.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assets and decrease liabilities.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assets and increase liabilities.</a:t>
            </a:r>
          </a:p>
        </p:txBody>
      </p:sp>
      <p:sp>
        <p:nvSpPr>
          <p:cNvPr id="13" name="Notched Right Arrow 12"/>
          <p:cNvSpPr/>
          <p:nvPr/>
        </p:nvSpPr>
        <p:spPr bwMode="auto">
          <a:xfrm>
            <a:off x="326408" y="37742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
        <p:nvSpPr>
          <p:cNvPr id="2" name="TextBox 1"/>
          <p:cNvSpPr txBox="1"/>
          <p:nvPr/>
        </p:nvSpPr>
        <p:spPr>
          <a:xfrm>
            <a:off x="6789255" y="1850040"/>
            <a:ext cx="1051891" cy="461665"/>
          </a:xfrm>
          <a:prstGeom prst="rect">
            <a:avLst/>
          </a:prstGeom>
          <a:noFill/>
        </p:spPr>
        <p:txBody>
          <a:bodyPr wrap="none" rtlCol="0">
            <a:spAutoFit/>
          </a:bodyPr>
          <a:lstStyle/>
          <a:p>
            <a:r>
              <a:rPr lang="en-US" dirty="0"/>
              <a:t>“AID”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SUMMARY OF DEBIT/CREDIT RULES</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CC0000"/>
                </a:solidFill>
                <a:effectLst/>
                <a:latin typeface="Liberation Sans" panose="020B0604020202020204" pitchFamily="34" charset="0"/>
              </a:rPr>
              <a:t>Review Question</a:t>
            </a:r>
          </a:p>
        </p:txBody>
      </p:sp>
      <p:sp>
        <p:nvSpPr>
          <p:cNvPr id="12" name="Rectangle 2"/>
          <p:cNvSpPr>
            <a:spLocks noChangeArrowheads="1"/>
          </p:cNvSpPr>
          <p:nvPr/>
        </p:nvSpPr>
        <p:spPr bwMode="auto">
          <a:xfrm>
            <a:off x="609600" y="1933289"/>
            <a:ext cx="8001000" cy="297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marL="0" lvl="1" algn="l">
              <a:lnSpc>
                <a:spcPct val="125000"/>
              </a:lnSpc>
              <a:spcBef>
                <a:spcPts val="1200"/>
              </a:spcBef>
              <a:buClr>
                <a:schemeClr val="tx1"/>
              </a:buClr>
            </a:pPr>
            <a:r>
              <a:rPr lang="en-US" altLang="en-US" sz="2300" dirty="0">
                <a:latin typeface="Liberation Sans" panose="020B0604020202020204" pitchFamily="34" charset="0"/>
              </a:rPr>
              <a:t>Accounts that normally have debit balances are: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revenues.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equity.</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liabilities, and dividends.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dividends, and expenses.</a:t>
            </a:r>
          </a:p>
        </p:txBody>
      </p:sp>
      <p:sp>
        <p:nvSpPr>
          <p:cNvPr id="13" name="Notched Right Arrow 12"/>
          <p:cNvSpPr/>
          <p:nvPr/>
        </p:nvSpPr>
        <p:spPr bwMode="auto">
          <a:xfrm>
            <a:off x="326408" y="435704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609600" y="1549024"/>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chemeClr val="tx2">
                    <a:lumMod val="50000"/>
                  </a:schemeClr>
                </a:solidFill>
                <a:latin typeface="Liberation Sans" panose="020B0604020202020204" pitchFamily="34" charset="0"/>
              </a:rPr>
              <a:t>The Recording Process</a:t>
            </a:r>
          </a:p>
        </p:txBody>
      </p:sp>
      <p:sp>
        <p:nvSpPr>
          <p:cNvPr id="14" name="Isosceles Triangle 13"/>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5" name="TextBox 14"/>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solidFill>
                  <a:srgbClr val="CC0000"/>
                </a:solidFill>
                <a:latin typeface="Liberation Sans" panose="020B0604020202020204" pitchFamily="34" charset="0"/>
              </a:rPr>
              <a:t>LEARNING OBJECTIVE</a:t>
            </a:r>
          </a:p>
        </p:txBody>
      </p:sp>
      <p:sp>
        <p:nvSpPr>
          <p:cNvPr id="16" name="Rounded Rectangle 15"/>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b="1" dirty="0">
                <a:solidFill>
                  <a:schemeClr val="accent3"/>
                </a:solidFill>
                <a:effectLst>
                  <a:outerShdw blurRad="38100" dist="38100" dir="2700000" algn="tl">
                    <a:srgbClr val="000000">
                      <a:alpha val="43137"/>
                    </a:srgbClr>
                  </a:outerShdw>
                </a:effectLst>
                <a:latin typeface="Liberation Sans" panose="020B0604020202020204" pitchFamily="34" charset="0"/>
              </a:rPr>
              <a:t>Indicate how a journal is used in the recording process.</a:t>
            </a:r>
          </a:p>
        </p:txBody>
      </p:sp>
      <p:sp>
        <p:nvSpPr>
          <p:cNvPr id="17" name="TextBox 16"/>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CC0000"/>
                </a:solidFill>
                <a:effectLst/>
                <a:latin typeface="Liberation Sans" panose="020B0604020202020204" pitchFamily="34" charset="0"/>
              </a:rPr>
              <a:t>3</a:t>
            </a:r>
          </a:p>
        </p:txBody>
      </p:sp>
      <p:cxnSp>
        <p:nvCxnSpPr>
          <p:cNvPr id="18" name="Straight Connector 17"/>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
        <p:nvSpPr>
          <p:cNvPr id="20" name="Chevron 19"/>
          <p:cNvSpPr/>
          <p:nvPr/>
        </p:nvSpPr>
        <p:spPr bwMode="auto">
          <a:xfrm>
            <a:off x="838200" y="5046415"/>
            <a:ext cx="2286000" cy="900545"/>
          </a:xfrm>
          <a:prstGeom prst="chevron">
            <a:avLst>
              <a:gd name="adj" fmla="val 36223"/>
            </a:avLst>
          </a:prstGeom>
          <a:solidFill>
            <a:srgbClr val="00B0F0"/>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Analyze business transactions</a:t>
            </a:r>
          </a:p>
        </p:txBody>
      </p:sp>
      <p:sp>
        <p:nvSpPr>
          <p:cNvPr id="21" name="Chevron 20"/>
          <p:cNvSpPr/>
          <p:nvPr/>
        </p:nvSpPr>
        <p:spPr bwMode="auto">
          <a:xfrm>
            <a:off x="2895600" y="4876800"/>
            <a:ext cx="2533285" cy="1295400"/>
          </a:xfrm>
          <a:prstGeom prst="chevron">
            <a:avLst>
              <a:gd name="adj" fmla="val 48333"/>
            </a:avLst>
          </a:prstGeom>
          <a:solidFill>
            <a:srgbClr val="00007F"/>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Journalize the transaction</a:t>
            </a:r>
          </a:p>
        </p:txBody>
      </p:sp>
      <p:sp>
        <p:nvSpPr>
          <p:cNvPr id="22" name="Chevron 21"/>
          <p:cNvSpPr/>
          <p:nvPr/>
        </p:nvSpPr>
        <p:spPr bwMode="auto">
          <a:xfrm>
            <a:off x="5257800" y="5046415"/>
            <a:ext cx="2209800" cy="993959"/>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Post to ledger accounts</a:t>
            </a:r>
          </a:p>
        </p:txBody>
      </p:sp>
      <p:sp>
        <p:nvSpPr>
          <p:cNvPr id="29" name="Text Box 2"/>
          <p:cNvSpPr txBox="1">
            <a:spLocks noChangeArrowheads="1"/>
          </p:cNvSpPr>
          <p:nvPr/>
        </p:nvSpPr>
        <p:spPr bwMode="auto">
          <a:xfrm>
            <a:off x="609600" y="2158624"/>
            <a:ext cx="8139112" cy="2546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463550" lvl="1" indent="-463550">
              <a:lnSpc>
                <a:spcPct val="125000"/>
              </a:lnSpc>
              <a:spcBef>
                <a:spcPts val="1200"/>
              </a:spcBef>
              <a:buSzPct val="100000"/>
              <a:buFont typeface="+mj-lt"/>
              <a:buAutoNum type="arabicPeriod"/>
            </a:pPr>
            <a:r>
              <a:rPr lang="en-US" sz="2200" b="1" dirty="0">
                <a:latin typeface="Liberation Sans" panose="020B0604020202020204" pitchFamily="34" charset="0"/>
              </a:rPr>
              <a:t>Analyze</a:t>
            </a:r>
            <a:r>
              <a:rPr lang="en-US" sz="2200" dirty="0">
                <a:latin typeface="Liberation Sans" panose="020B0604020202020204" pitchFamily="34" charset="0"/>
              </a:rPr>
              <a:t> each transaction in terms of its effect on the accounts.</a:t>
            </a:r>
          </a:p>
          <a:p>
            <a:pPr marL="463550" lvl="1" indent="-463550">
              <a:lnSpc>
                <a:spcPct val="125000"/>
              </a:lnSpc>
              <a:spcBef>
                <a:spcPts val="1200"/>
              </a:spcBef>
              <a:buSzPct val="100000"/>
              <a:buFont typeface="+mj-lt"/>
              <a:buAutoNum type="arabicPeriod"/>
            </a:pPr>
            <a:r>
              <a:rPr lang="en-US" sz="2200" b="1" dirty="0">
                <a:latin typeface="Liberation Sans" panose="020B0604020202020204" pitchFamily="34" charset="0"/>
              </a:rPr>
              <a:t>Enter</a:t>
            </a:r>
            <a:r>
              <a:rPr lang="en-US" sz="2200" dirty="0">
                <a:latin typeface="Liberation Sans" panose="020B0604020202020204" pitchFamily="34" charset="0"/>
              </a:rPr>
              <a:t> the transaction information in a </a:t>
            </a:r>
            <a:r>
              <a:rPr lang="en-US" sz="2200" b="1" dirty="0">
                <a:latin typeface="Liberation Sans" panose="020B0604020202020204" pitchFamily="34" charset="0"/>
              </a:rPr>
              <a:t>journal</a:t>
            </a:r>
            <a:r>
              <a:rPr lang="en-US" sz="2200" dirty="0">
                <a:latin typeface="Liberation Sans" panose="020B0604020202020204" pitchFamily="34" charset="0"/>
              </a:rPr>
              <a:t>.</a:t>
            </a:r>
          </a:p>
          <a:p>
            <a:pPr marL="463550" lvl="1" indent="-463550">
              <a:lnSpc>
                <a:spcPct val="125000"/>
              </a:lnSpc>
              <a:spcBef>
                <a:spcPts val="1200"/>
              </a:spcBef>
              <a:buSzPct val="100000"/>
              <a:buFont typeface="+mj-lt"/>
              <a:buAutoNum type="arabicPeriod"/>
            </a:pPr>
            <a:r>
              <a:rPr lang="en-US" sz="2200" b="1" dirty="0">
                <a:latin typeface="Liberation Sans" panose="020B0604020202020204" pitchFamily="34" charset="0"/>
              </a:rPr>
              <a:t>Transfer</a:t>
            </a:r>
            <a:r>
              <a:rPr lang="en-US" sz="2200" dirty="0">
                <a:latin typeface="Liberation Sans" panose="020B0604020202020204" pitchFamily="34" charset="0"/>
              </a:rPr>
              <a:t> the journal information to the appropriate accounts in the ledger.</a:t>
            </a:r>
            <a:endParaRPr lang="en-US" altLang="en-US" sz="2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Text Box 3"/>
          <p:cNvSpPr txBox="1">
            <a:spLocks noChangeArrowheads="1"/>
          </p:cNvSpPr>
          <p:nvPr/>
        </p:nvSpPr>
        <p:spPr bwMode="auto">
          <a:xfrm>
            <a:off x="609600" y="1295400"/>
            <a:ext cx="7772400" cy="370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60375" algn="l">
              <a:defRPr sz="2400">
                <a:solidFill>
                  <a:schemeClr val="tx1"/>
                </a:solidFill>
                <a:latin typeface="Times New Roman" pitchFamily="18" charset="0"/>
              </a:defRPr>
            </a:lvl2pPr>
            <a:lvl3pPr marL="1139825"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pPr>
            <a:r>
              <a:rPr lang="en-US" altLang="en-US" sz="2300" b="1" dirty="0">
                <a:solidFill>
                  <a:schemeClr val="hlink"/>
                </a:solidFill>
                <a:latin typeface="Liberation Sans" panose="020B0604020202020204" pitchFamily="34" charset="0"/>
              </a:rPr>
              <a:t>Transactions</a:t>
            </a:r>
            <a:r>
              <a:rPr lang="en-US" altLang="en-US" sz="2300" b="1" dirty="0">
                <a:solidFill>
                  <a:srgbClr val="00FFFF"/>
                </a:solidFill>
                <a:latin typeface="Liberation Sans" panose="020B0604020202020204" pitchFamily="34" charset="0"/>
              </a:rPr>
              <a:t> </a:t>
            </a:r>
            <a:r>
              <a:rPr lang="en-US" altLang="en-US" sz="2300" dirty="0">
                <a:solidFill>
                  <a:srgbClr val="000000"/>
                </a:solidFill>
                <a:latin typeface="Liberation Sans" panose="020B0604020202020204" pitchFamily="34" charset="0"/>
              </a:rPr>
              <a:t>are </a:t>
            </a:r>
            <a:r>
              <a:rPr lang="en-US" altLang="en-US" sz="2300" dirty="0">
                <a:latin typeface="Liberation Sans" panose="020B0604020202020204" pitchFamily="34" charset="0"/>
              </a:rPr>
              <a:t>economic events that require recording in the financial statements</a:t>
            </a:r>
            <a:r>
              <a:rPr lang="en-US" altLang="en-US" sz="2300" dirty="0">
                <a:solidFill>
                  <a:srgbClr val="000000"/>
                </a:solidFill>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Not all activities represent transactions.</a:t>
            </a:r>
          </a:p>
          <a:p>
            <a:pPr lvl="1">
              <a:lnSpc>
                <a:spcPct val="125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Assets, liabilities, or stockholders’ equity items change as a result of some economic event.</a:t>
            </a:r>
          </a:p>
          <a:p>
            <a:pPr lvl="1">
              <a:lnSpc>
                <a:spcPct val="125000"/>
              </a:lnSpc>
              <a:spcBef>
                <a:spcPts val="1200"/>
              </a:spcBef>
              <a:buClr>
                <a:srgbClr val="800000"/>
              </a:buClr>
              <a:buSzPct val="80000"/>
              <a:buFont typeface="Wingdings" pitchFamily="2" charset="2"/>
              <a:buChar char="u"/>
            </a:pPr>
            <a:r>
              <a:rPr lang="en-US" altLang="en-US" sz="2200" b="1" dirty="0">
                <a:latin typeface="Liberation Sans" panose="020B0604020202020204" pitchFamily="34" charset="0"/>
              </a:rPr>
              <a:t>Dual effect</a:t>
            </a:r>
            <a:r>
              <a:rPr lang="en-US" altLang="en-US" sz="2200" dirty="0">
                <a:latin typeface="Liberation Sans" panose="020B0604020202020204" pitchFamily="34" charset="0"/>
              </a:rPr>
              <a:t> on the</a:t>
            </a:r>
            <a:r>
              <a:rPr lang="en-US" altLang="en-US" sz="2200" dirty="0">
                <a:solidFill>
                  <a:srgbClr val="000000"/>
                </a:solidFill>
                <a:latin typeface="Liberation Sans" panose="020B0604020202020204" pitchFamily="34" charset="0"/>
              </a:rPr>
              <a:t> accounting equation.</a:t>
            </a:r>
          </a:p>
          <a:p>
            <a:pPr lvl="2">
              <a:lnSpc>
                <a:spcPct val="125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items in the equation will be affected!</a:t>
            </a: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ACCOUNTING TRANSACTIONS</a:t>
            </a: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
        <p:nvSpPr>
          <p:cNvPr id="2" name="TextBox 1"/>
          <p:cNvSpPr txBox="1"/>
          <p:nvPr/>
        </p:nvSpPr>
        <p:spPr>
          <a:xfrm>
            <a:off x="42169" y="5179197"/>
            <a:ext cx="8839200" cy="646331"/>
          </a:xfrm>
          <a:prstGeom prst="rect">
            <a:avLst/>
          </a:prstGeom>
          <a:noFill/>
        </p:spPr>
        <p:txBody>
          <a:bodyPr wrap="square" rtlCol="0">
            <a:spAutoFit/>
          </a:bodyPr>
          <a:lstStyle/>
          <a:p>
            <a:r>
              <a:rPr lang="en-US" sz="3600" dirty="0">
                <a:latin typeface="Britannic Bold" pitchFamily="34" charset="0"/>
              </a:rPr>
              <a:t>Assets – Liabilities = Stockholder’s Equity</a:t>
            </a:r>
          </a:p>
        </p:txBody>
      </p:sp>
    </p:spTree>
    <p:extLst>
      <p:ext uri="{BB962C8B-B14F-4D97-AF65-F5344CB8AC3E}">
        <p14:creationId xmlns:p14="http://schemas.microsoft.com/office/powerpoint/2010/main" val="2625116108"/>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12900"/>
            <a:ext cx="2590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5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00200"/>
            <a:ext cx="26670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55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12900"/>
            <a:ext cx="25908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3557" name="Rectangle 10"/>
          <p:cNvSpPr>
            <a:spLocks noChangeArrowheads="1"/>
          </p:cNvSpPr>
          <p:nvPr/>
        </p:nvSpPr>
        <p:spPr bwMode="auto">
          <a:xfrm>
            <a:off x="533400" y="1612900"/>
            <a:ext cx="7848600" cy="2438400"/>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a:p>
        </p:txBody>
      </p:sp>
      <p:sp>
        <p:nvSpPr>
          <p:cNvPr id="23558" name="Text Box 2"/>
          <p:cNvSpPr txBox="1">
            <a:spLocks noChangeArrowheads="1"/>
          </p:cNvSpPr>
          <p:nvPr/>
        </p:nvSpPr>
        <p:spPr bwMode="auto">
          <a:xfrm>
            <a:off x="685800" y="4343400"/>
            <a:ext cx="8001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5000"/>
              </a:lnSpc>
              <a:spcAft>
                <a:spcPct val="50000"/>
              </a:spcAft>
              <a:buSzPct val="80000"/>
            </a:pPr>
            <a:r>
              <a:rPr lang="en-US" altLang="en-US" b="1">
                <a:solidFill>
                  <a:srgbClr val="800000"/>
                </a:solidFill>
              </a:rPr>
              <a:t>Business documents</a:t>
            </a:r>
            <a:r>
              <a:rPr lang="en-US" altLang="en-US"/>
              <a:t>, such as a sales slip, a check, a bill, or a cash register tape, provide evidence of the transaction.</a:t>
            </a:r>
          </a:p>
        </p:txBody>
      </p:sp>
      <p:sp>
        <p:nvSpPr>
          <p:cNvPr id="530436" name="Rectangle 4"/>
          <p:cNvSpPr>
            <a:spLocks noGrp="1" noChangeArrowheads="1"/>
          </p:cNvSpPr>
          <p:nvPr>
            <p:ph type="title"/>
          </p:nvPr>
        </p:nvSpPr>
        <p:spPr>
          <a:xfrm>
            <a:off x="457200" y="457200"/>
            <a:ext cx="8229600" cy="560388"/>
          </a:xfrm>
          <a:ln w="12700" cap="flat">
            <a:solidFill>
              <a:schemeClr val="tx1"/>
            </a:solidFill>
          </a:ln>
          <a:effectLst>
            <a:outerShdw dist="107763" dir="2700000" algn="ctr" rotWithShape="0">
              <a:schemeClr val="bg2"/>
            </a:outerShdw>
          </a:effectLst>
        </p:spPr>
        <p:txBody>
          <a:bodyPr lIns="90488" tIns="44450" rIns="90488" bIns="44450" anchor="t"/>
          <a:lstStyle/>
          <a:p>
            <a:pPr marL="109538" algn="l">
              <a:defRPr/>
            </a:pPr>
            <a:r>
              <a:rPr lang="en-US" dirty="0">
                <a:solidFill>
                  <a:srgbClr val="FF0000"/>
                </a:solidFill>
                <a:effectLst/>
              </a:rPr>
              <a:t>Steps in the Recording Process</a:t>
            </a:r>
          </a:p>
        </p:txBody>
      </p:sp>
      <p:sp>
        <p:nvSpPr>
          <p:cNvPr id="530437" name="Text Box 5"/>
          <p:cNvSpPr txBox="1">
            <a:spLocks noChangeArrowheads="1"/>
          </p:cNvSpPr>
          <p:nvPr/>
        </p:nvSpPr>
        <p:spPr bwMode="auto">
          <a:xfrm>
            <a:off x="2209800" y="6369050"/>
            <a:ext cx="6781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rPr>
              <a:t>LO 3  Identify the basic steps in the recording process.</a:t>
            </a:r>
          </a:p>
        </p:txBody>
      </p:sp>
      <p:sp>
        <p:nvSpPr>
          <p:cNvPr id="23561" name="Text Box 13"/>
          <p:cNvSpPr txBox="1">
            <a:spLocks noChangeArrowheads="1"/>
          </p:cNvSpPr>
          <p:nvPr/>
        </p:nvSpPr>
        <p:spPr bwMode="auto">
          <a:xfrm>
            <a:off x="5638800" y="1447800"/>
            <a:ext cx="1524000" cy="303213"/>
          </a:xfrm>
          <a:prstGeom prst="rect">
            <a:avLst/>
          </a:prstGeom>
          <a:solidFill>
            <a:srgbClr val="FFFFCC"/>
          </a:solidFill>
          <a:ln w="28575" cap="sq">
            <a:solidFill>
              <a:srgbClr val="800000"/>
            </a:solidFill>
            <a:miter lim="800000"/>
            <a:headEnd type="none" w="sm" len="sm"/>
            <a:tailEnd type="none" w="sm" len="sm"/>
          </a:ln>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200" b="1"/>
              <a:t>Illustration 2-12</a:t>
            </a:r>
            <a:endParaRPr lang="en-US" altLang="en-US" sz="1200"/>
          </a:p>
        </p:txBody>
      </p:sp>
      <p:sp>
        <p:nvSpPr>
          <p:cNvPr id="23562" name="Text Box 14"/>
          <p:cNvSpPr txBox="1">
            <a:spLocks noChangeArrowheads="1"/>
          </p:cNvSpPr>
          <p:nvPr/>
        </p:nvSpPr>
        <p:spPr bwMode="auto">
          <a:xfrm>
            <a:off x="762000" y="3657600"/>
            <a:ext cx="2133600" cy="274638"/>
          </a:xfrm>
          <a:prstGeom prst="rect">
            <a:avLst/>
          </a:prstGeom>
          <a:solidFill>
            <a:srgbClr val="F5E7E7"/>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spcBef>
                <a:spcPct val="50000"/>
              </a:spcBef>
            </a:pPr>
            <a:r>
              <a:rPr lang="en-US" altLang="en-US" sz="1200" b="1"/>
              <a:t>Analyze each transaction</a:t>
            </a:r>
          </a:p>
        </p:txBody>
      </p:sp>
      <p:sp>
        <p:nvSpPr>
          <p:cNvPr id="23563" name="Text Box 15"/>
          <p:cNvSpPr txBox="1">
            <a:spLocks noChangeArrowheads="1"/>
          </p:cNvSpPr>
          <p:nvPr/>
        </p:nvSpPr>
        <p:spPr bwMode="auto">
          <a:xfrm>
            <a:off x="3200400" y="3657600"/>
            <a:ext cx="2438400" cy="274638"/>
          </a:xfrm>
          <a:prstGeom prst="rect">
            <a:avLst/>
          </a:prstGeom>
          <a:solidFill>
            <a:srgbClr val="F5E7E7"/>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spcBef>
                <a:spcPct val="50000"/>
              </a:spcBef>
            </a:pPr>
            <a:r>
              <a:rPr lang="en-US" altLang="en-US" sz="1200" b="1"/>
              <a:t>Enter transaction in a journal</a:t>
            </a:r>
          </a:p>
        </p:txBody>
      </p:sp>
      <p:sp>
        <p:nvSpPr>
          <p:cNvPr id="23564" name="Text Box 16"/>
          <p:cNvSpPr txBox="1">
            <a:spLocks noChangeArrowheads="1"/>
          </p:cNvSpPr>
          <p:nvPr/>
        </p:nvSpPr>
        <p:spPr bwMode="auto">
          <a:xfrm>
            <a:off x="5791200" y="3581400"/>
            <a:ext cx="2438400" cy="422275"/>
          </a:xfrm>
          <a:prstGeom prst="rect">
            <a:avLst/>
          </a:prstGeom>
          <a:solidFill>
            <a:srgbClr val="F5E7E7"/>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nSpc>
                <a:spcPct val="90000"/>
              </a:lnSpc>
              <a:spcBef>
                <a:spcPct val="50000"/>
              </a:spcBef>
            </a:pPr>
            <a:r>
              <a:rPr lang="en-US" altLang="en-US" sz="1200" b="1"/>
              <a:t>Transfer journal information to ledger accounts</a:t>
            </a:r>
          </a:p>
        </p:txBody>
      </p:sp>
    </p:spTree>
    <p:extLst>
      <p:ext uri="{BB962C8B-B14F-4D97-AF65-F5344CB8AC3E}">
        <p14:creationId xmlns:p14="http://schemas.microsoft.com/office/powerpoint/2010/main" val="1220834429"/>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1295400"/>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600" b="1">
                <a:solidFill>
                  <a:srgbClr val="800000"/>
                </a:solidFill>
                <a:cs typeface="Arial" panose="020B0604020202020204" pitchFamily="34" charset="0"/>
              </a:rPr>
              <a:t>Journalizing</a:t>
            </a:r>
            <a:r>
              <a:rPr lang="en-US" altLang="en-US">
                <a:solidFill>
                  <a:srgbClr val="000000"/>
                </a:solidFill>
                <a:cs typeface="Arial" panose="020B0604020202020204" pitchFamily="34" charset="0"/>
              </a:rPr>
              <a:t> - Entering transaction data in the journal.</a:t>
            </a:r>
          </a:p>
        </p:txBody>
      </p:sp>
      <p:sp>
        <p:nvSpPr>
          <p:cNvPr id="586755" name="Rectangle 3"/>
          <p:cNvSpPr>
            <a:spLocks noGrp="1" noChangeArrowheads="1"/>
          </p:cNvSpPr>
          <p:nvPr>
            <p:ph type="title" idx="4294967295"/>
          </p:nvPr>
        </p:nvSpPr>
        <p:spPr>
          <a:xfrm>
            <a:off x="457200" y="457200"/>
            <a:ext cx="8229600" cy="560388"/>
          </a:xfrm>
          <a:prstGeom prst="rect">
            <a:avLst/>
          </a:prstGeom>
          <a:ln w="12700" cap="flat">
            <a:solidFill>
              <a:schemeClr val="tx1"/>
            </a:solidFill>
          </a:ln>
          <a:effectLst>
            <a:outerShdw dist="107763" dir="2700000" algn="ctr" rotWithShape="0">
              <a:schemeClr val="bg2"/>
            </a:outerShdw>
          </a:effectLst>
        </p:spPr>
        <p:txBody>
          <a:bodyPr lIns="90488" tIns="44450" rIns="90488" bIns="44450" anchor="t"/>
          <a:lstStyle/>
          <a:p>
            <a:pPr marL="109538" algn="l">
              <a:defRPr/>
            </a:pPr>
            <a:r>
              <a:rPr lang="en-US" dirty="0">
                <a:solidFill>
                  <a:srgbClr val="FF0000"/>
                </a:solidFill>
                <a:effectLst/>
              </a:rPr>
              <a:t>Journalizing</a:t>
            </a:r>
          </a:p>
        </p:txBody>
      </p:sp>
      <p:sp>
        <p:nvSpPr>
          <p:cNvPr id="27652" name="Rectangle 4"/>
          <p:cNvSpPr>
            <a:spLocks noChangeArrowheads="1"/>
          </p:cNvSpPr>
          <p:nvPr/>
        </p:nvSpPr>
        <p:spPr bwMode="auto">
          <a:xfrm>
            <a:off x="457200" y="1945750"/>
            <a:ext cx="5867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tabLst>
                <a:tab pos="457200" algn="l"/>
              </a:tabLst>
              <a:defRPr sz="2400">
                <a:solidFill>
                  <a:schemeClr val="tx1"/>
                </a:solidFill>
                <a:latin typeface="Comic Sans MS" panose="030F0702030302020204" pitchFamily="66" charset="0"/>
              </a:defRPr>
            </a:lvl1pPr>
            <a:lvl2pPr marL="742950" indent="-285750">
              <a:tabLst>
                <a:tab pos="457200" algn="l"/>
              </a:tabLst>
              <a:defRPr sz="2400">
                <a:solidFill>
                  <a:schemeClr val="tx1"/>
                </a:solidFill>
                <a:latin typeface="Comic Sans MS" panose="030F0702030302020204" pitchFamily="66" charset="0"/>
              </a:defRPr>
            </a:lvl2pPr>
            <a:lvl3pPr marL="1143000" indent="-228600">
              <a:tabLst>
                <a:tab pos="457200" algn="l"/>
              </a:tabLst>
              <a:defRPr sz="2400">
                <a:solidFill>
                  <a:schemeClr val="tx1"/>
                </a:solidFill>
                <a:latin typeface="Comic Sans MS" panose="030F0702030302020204" pitchFamily="66" charset="0"/>
              </a:defRPr>
            </a:lvl3pPr>
            <a:lvl4pPr marL="1600200" indent="-228600">
              <a:tabLst>
                <a:tab pos="457200" algn="l"/>
              </a:tabLst>
              <a:defRPr sz="2400">
                <a:solidFill>
                  <a:schemeClr val="tx1"/>
                </a:solidFill>
                <a:latin typeface="Comic Sans MS" panose="030F0702030302020204" pitchFamily="66" charset="0"/>
              </a:defRPr>
            </a:lvl4pPr>
            <a:lvl5pPr marL="2057400" indent="-228600">
              <a:tabLst>
                <a:tab pos="457200" algn="l"/>
              </a:tabLst>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tabLst>
                <a:tab pos="457200" algn="l"/>
              </a:tabLs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tabLst>
                <a:tab pos="457200" algn="l"/>
              </a:tabLs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tabLst>
                <a:tab pos="457200" algn="l"/>
              </a:tabLs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tabLst>
                <a:tab pos="457200" algn="l"/>
              </a:tabLst>
              <a:defRPr sz="2400">
                <a:solidFill>
                  <a:schemeClr val="tx1"/>
                </a:solidFill>
                <a:latin typeface="Comic Sans MS" panose="030F0702030302020204" pitchFamily="66" charset="0"/>
              </a:defRPr>
            </a:lvl9pPr>
          </a:lstStyle>
          <a:p>
            <a:pPr algn="l"/>
            <a:r>
              <a:rPr lang="en-US" altLang="en-US" dirty="0"/>
              <a:t>A journal makes several contributions to recording process:</a:t>
            </a:r>
          </a:p>
          <a:p>
            <a:pPr algn="l"/>
            <a:endParaRPr lang="en-US" altLang="en-US" dirty="0"/>
          </a:p>
          <a:p>
            <a:pPr algn="l">
              <a:buFontTx/>
              <a:buChar char="•"/>
            </a:pPr>
            <a:r>
              <a:rPr lang="en-US" altLang="en-US" dirty="0"/>
              <a:t>discloses in one place the complete effect of a transaction</a:t>
            </a:r>
          </a:p>
          <a:p>
            <a:pPr algn="l">
              <a:buFontTx/>
              <a:buChar char="•"/>
            </a:pPr>
            <a:r>
              <a:rPr lang="en-US" altLang="en-US" dirty="0"/>
              <a:t>provides a </a:t>
            </a:r>
            <a:r>
              <a:rPr lang="en-US" altLang="en-US" u="sng" dirty="0"/>
              <a:t>chronological</a:t>
            </a:r>
            <a:r>
              <a:rPr lang="en-US" altLang="en-US" dirty="0"/>
              <a:t> record of transactions</a:t>
            </a:r>
          </a:p>
          <a:p>
            <a:pPr algn="l">
              <a:buFontTx/>
              <a:buChar char="•"/>
            </a:pPr>
            <a:r>
              <a:rPr lang="en-US" altLang="en-US" dirty="0"/>
              <a:t>helps to prevent or locate errors as debit and credit amounts for each entry can be compared</a:t>
            </a:r>
          </a:p>
        </p:txBody>
      </p:sp>
      <p:pic>
        <p:nvPicPr>
          <p:cNvPr id="813058" name="Picture 2" descr="Image result for my jo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057400"/>
            <a:ext cx="2590800" cy="345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76419"/>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5" name="Rectangle 3"/>
          <p:cNvSpPr>
            <a:spLocks noGrp="1" noChangeArrowheads="1"/>
          </p:cNvSpPr>
          <p:nvPr>
            <p:ph type="title" idx="4294967295"/>
          </p:nvPr>
        </p:nvSpPr>
        <p:spPr>
          <a:xfrm>
            <a:off x="457200" y="457200"/>
            <a:ext cx="8229600" cy="560388"/>
          </a:xfrm>
          <a:prstGeom prst="rect">
            <a:avLst/>
          </a:prstGeom>
          <a:ln w="12700" cap="flat">
            <a:solidFill>
              <a:schemeClr val="tx1"/>
            </a:solidFill>
          </a:ln>
          <a:effectLst>
            <a:outerShdw dist="107763" dir="2700000" algn="ctr" rotWithShape="0">
              <a:schemeClr val="bg2"/>
            </a:outerShdw>
          </a:effectLst>
        </p:spPr>
        <p:txBody>
          <a:bodyPr lIns="90488" tIns="44450" rIns="90488" bIns="44450" anchor="t"/>
          <a:lstStyle/>
          <a:p>
            <a:pPr marL="109538" algn="l">
              <a:defRPr/>
            </a:pPr>
            <a:r>
              <a:rPr lang="en-US" dirty="0">
                <a:solidFill>
                  <a:srgbClr val="FF0000"/>
                </a:solidFill>
                <a:effectLst/>
              </a:rPr>
              <a:t>Journalizing</a:t>
            </a:r>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6837" t="46094" r="10257" b="28076"/>
          <a:stretch>
            <a:fillRect/>
          </a:stretch>
        </p:blipFill>
        <p:spPr bwMode="auto">
          <a:xfrm>
            <a:off x="1295400" y="3733800"/>
            <a:ext cx="739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up 23"/>
          <p:cNvGrpSpPr>
            <a:grpSpLocks/>
          </p:cNvGrpSpPr>
          <p:nvPr/>
        </p:nvGrpSpPr>
        <p:grpSpPr bwMode="auto">
          <a:xfrm>
            <a:off x="990600" y="1447800"/>
            <a:ext cx="4848225" cy="2057400"/>
            <a:chOff x="624" y="912"/>
            <a:chExt cx="3054" cy="1296"/>
          </a:xfrm>
        </p:grpSpPr>
        <p:grpSp>
          <p:nvGrpSpPr>
            <p:cNvPr id="28679" name="Group 4"/>
            <p:cNvGrpSpPr>
              <a:grpSpLocks/>
            </p:cNvGrpSpPr>
            <p:nvPr/>
          </p:nvGrpSpPr>
          <p:grpSpPr bwMode="auto">
            <a:xfrm>
              <a:off x="624" y="1056"/>
              <a:ext cx="1278" cy="1152"/>
              <a:chOff x="288" y="1296"/>
              <a:chExt cx="1278" cy="1152"/>
            </a:xfrm>
          </p:grpSpPr>
          <p:sp>
            <p:nvSpPr>
              <p:cNvPr id="28687" name="Line 5"/>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6"/>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WordArt 7"/>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28690" name="WordArt 8"/>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grpSp>
          <p:nvGrpSpPr>
            <p:cNvPr id="28680" name="Group 9"/>
            <p:cNvGrpSpPr>
              <a:grpSpLocks/>
            </p:cNvGrpSpPr>
            <p:nvPr/>
          </p:nvGrpSpPr>
          <p:grpSpPr bwMode="auto">
            <a:xfrm>
              <a:off x="2400" y="1008"/>
              <a:ext cx="1278" cy="1152"/>
              <a:chOff x="288" y="1296"/>
              <a:chExt cx="1278" cy="1152"/>
            </a:xfrm>
          </p:grpSpPr>
          <p:sp>
            <p:nvSpPr>
              <p:cNvPr id="28683" name="Line 10"/>
              <p:cNvSpPr>
                <a:spLocks noChangeShapeType="1"/>
              </p:cNvSpPr>
              <p:nvPr/>
            </p:nvSpPr>
            <p:spPr bwMode="auto">
              <a:xfrm>
                <a:off x="384" y="1440"/>
                <a:ext cx="105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11"/>
              <p:cNvSpPr>
                <a:spLocks noChangeShapeType="1"/>
              </p:cNvSpPr>
              <p:nvPr/>
            </p:nvSpPr>
            <p:spPr bwMode="auto">
              <a:xfrm>
                <a:off x="864" y="1440"/>
                <a:ext cx="0" cy="100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WordArt 12"/>
              <p:cNvSpPr>
                <a:spLocks noChangeArrowheads="1" noChangeShapeType="1" noTextEdit="1"/>
              </p:cNvSpPr>
              <p:nvPr/>
            </p:nvSpPr>
            <p:spPr bwMode="auto">
              <a:xfrm>
                <a:off x="1440" y="1296"/>
                <a:ext cx="126" cy="156"/>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Cr</a:t>
                </a:r>
              </a:p>
            </p:txBody>
          </p:sp>
          <p:sp>
            <p:nvSpPr>
              <p:cNvPr id="28686" name="WordArt 13"/>
              <p:cNvSpPr>
                <a:spLocks noChangeArrowheads="1" noChangeShapeType="1" noTextEdit="1"/>
              </p:cNvSpPr>
              <p:nvPr/>
            </p:nvSpPr>
            <p:spPr bwMode="auto">
              <a:xfrm>
                <a:off x="288" y="1296"/>
                <a:ext cx="192" cy="144"/>
              </a:xfrm>
              <a:prstGeom prst="rect">
                <a:avLst/>
              </a:prstGeom>
            </p:spPr>
            <p:txBody>
              <a:bodyPr wrap="none" fromWordArt="1">
                <a:prstTxWarp prst="textPlain">
                  <a:avLst>
                    <a:gd name="adj" fmla="val 50000"/>
                  </a:avLst>
                </a:prstTxWarp>
              </a:bodyPr>
              <a:lstStyle/>
              <a:p>
                <a:r>
                  <a:rPr lang="en-US" sz="3600" kern="10">
                    <a:ln w="9525" cap="sq">
                      <a:solidFill>
                        <a:srgbClr val="000000"/>
                      </a:solidFill>
                      <a:round/>
                      <a:headEnd type="none" w="sm" len="sm"/>
                      <a:tailEnd type="none" w="sm" len="sm"/>
                    </a:ln>
                    <a:solidFill>
                      <a:srgbClr val="FFFFFF"/>
                    </a:solidFill>
                    <a:latin typeface="Arial Black" panose="020B0A04020102020204" pitchFamily="34" charset="0"/>
                  </a:rPr>
                  <a:t>Dr</a:t>
                </a:r>
              </a:p>
            </p:txBody>
          </p:sp>
        </p:grpSp>
        <p:sp>
          <p:nvSpPr>
            <p:cNvPr id="28681" name="Text Box 14"/>
            <p:cNvSpPr txBox="1">
              <a:spLocks noChangeArrowheads="1"/>
            </p:cNvSpPr>
            <p:nvPr/>
          </p:nvSpPr>
          <p:spPr bwMode="auto">
            <a:xfrm>
              <a:off x="864" y="960"/>
              <a:ext cx="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a:t>CASH</a:t>
              </a:r>
            </a:p>
          </p:txBody>
        </p:sp>
        <p:sp>
          <p:nvSpPr>
            <p:cNvPr id="28682" name="Text Box 15"/>
            <p:cNvSpPr txBox="1">
              <a:spLocks noChangeArrowheads="1"/>
            </p:cNvSpPr>
            <p:nvPr/>
          </p:nvSpPr>
          <p:spPr bwMode="auto">
            <a:xfrm>
              <a:off x="2688" y="912"/>
              <a:ext cx="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a:t>Capital</a:t>
              </a:r>
            </a:p>
          </p:txBody>
        </p:sp>
      </p:grpSp>
      <p:sp>
        <p:nvSpPr>
          <p:cNvPr id="28677" name="Line 26"/>
          <p:cNvSpPr>
            <a:spLocks noChangeShapeType="1"/>
          </p:cNvSpPr>
          <p:nvPr/>
        </p:nvSpPr>
        <p:spPr bwMode="auto">
          <a:xfrm>
            <a:off x="2514600" y="2971800"/>
            <a:ext cx="685800" cy="1524000"/>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Line 27"/>
          <p:cNvSpPr>
            <a:spLocks noChangeShapeType="1"/>
          </p:cNvSpPr>
          <p:nvPr/>
        </p:nvSpPr>
        <p:spPr bwMode="auto">
          <a:xfrm flipH="1">
            <a:off x="4572000" y="2895600"/>
            <a:ext cx="1066800" cy="2057400"/>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51240635"/>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RECORDING PROCESS</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Chevron 9"/>
          <p:cNvSpPr/>
          <p:nvPr/>
        </p:nvSpPr>
        <p:spPr bwMode="auto">
          <a:xfrm>
            <a:off x="609600" y="1520640"/>
            <a:ext cx="2179320" cy="900545"/>
          </a:xfrm>
          <a:prstGeom prst="chevron">
            <a:avLst>
              <a:gd name="adj" fmla="val 36223"/>
            </a:avLst>
          </a:prstGeom>
          <a:solidFill>
            <a:srgbClr val="00B0F0"/>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Analyze business transactions</a:t>
            </a:r>
          </a:p>
        </p:txBody>
      </p:sp>
      <p:sp>
        <p:nvSpPr>
          <p:cNvPr id="11" name="Chevron 10"/>
          <p:cNvSpPr/>
          <p:nvPr/>
        </p:nvSpPr>
        <p:spPr bwMode="auto">
          <a:xfrm>
            <a:off x="2789441" y="1371600"/>
            <a:ext cx="2636977" cy="1197137"/>
          </a:xfrm>
          <a:prstGeom prst="chevron">
            <a:avLst>
              <a:gd name="adj" fmla="val 48333"/>
            </a:avLst>
          </a:prstGeom>
          <a:solidFill>
            <a:srgbClr val="00007F"/>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Journalize the transaction</a:t>
            </a:r>
          </a:p>
        </p:txBody>
      </p:sp>
      <p:sp>
        <p:nvSpPr>
          <p:cNvPr id="12" name="Chevron 11"/>
          <p:cNvSpPr/>
          <p:nvPr/>
        </p:nvSpPr>
        <p:spPr bwMode="auto">
          <a:xfrm>
            <a:off x="5562600" y="1456592"/>
            <a:ext cx="2208976" cy="960047"/>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Post to ledger accounts</a:t>
            </a:r>
          </a:p>
        </p:txBody>
      </p:sp>
      <p:pic>
        <p:nvPicPr>
          <p:cNvPr id="5324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200400"/>
            <a:ext cx="8534400" cy="232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Rectangle 2"/>
          <p:cNvSpPr/>
          <p:nvPr/>
        </p:nvSpPr>
        <p:spPr bwMode="auto">
          <a:xfrm>
            <a:off x="304801" y="4623122"/>
            <a:ext cx="1623059" cy="646331"/>
          </a:xfrm>
          <a:prstGeom prst="rect">
            <a:avLst/>
          </a:prstGeom>
          <a:solidFill>
            <a:schemeClr val="accent3"/>
          </a:solidFill>
          <a:ln w="12700" cap="sq"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b="1" dirty="0">
                <a:latin typeface="Liberation Sans" panose="020B0604020202020204" pitchFamily="34" charset="0"/>
              </a:rPr>
              <a:t>Analyze transaction</a:t>
            </a:r>
          </a:p>
        </p:txBody>
      </p:sp>
      <p:sp>
        <p:nvSpPr>
          <p:cNvPr id="16" name="Rectangle 15"/>
          <p:cNvSpPr/>
          <p:nvPr/>
        </p:nvSpPr>
        <p:spPr bwMode="auto">
          <a:xfrm>
            <a:off x="2186941" y="5234940"/>
            <a:ext cx="1623059" cy="25146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7" name="Rectangle 16"/>
          <p:cNvSpPr/>
          <p:nvPr/>
        </p:nvSpPr>
        <p:spPr bwMode="auto">
          <a:xfrm>
            <a:off x="2209800" y="5229252"/>
            <a:ext cx="2133600" cy="64633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Liberation Sans" panose="020B0604020202020204" pitchFamily="34" charset="0"/>
              </a:rPr>
              <a:t>Enter</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Liberation Sans" panose="020B0604020202020204" pitchFamily="34" charset="0"/>
              </a:rPr>
              <a:t>transaction</a:t>
            </a:r>
          </a:p>
        </p:txBody>
      </p:sp>
      <p:sp>
        <p:nvSpPr>
          <p:cNvPr id="18" name="Rectangle 17"/>
          <p:cNvSpPr/>
          <p:nvPr/>
        </p:nvSpPr>
        <p:spPr bwMode="auto">
          <a:xfrm>
            <a:off x="4572000" y="5498573"/>
            <a:ext cx="2596152" cy="64633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Liberation Sans" panose="020B0604020202020204" pitchFamily="34" charset="0"/>
              </a:rPr>
              <a:t>Transfer from journal to ledger</a:t>
            </a:r>
          </a:p>
        </p:txBody>
      </p:sp>
      <p:sp>
        <p:nvSpPr>
          <p:cNvPr id="4" name="Rectangle 3"/>
          <p:cNvSpPr/>
          <p:nvPr/>
        </p:nvSpPr>
        <p:spPr>
          <a:xfrm>
            <a:off x="6963088" y="3195935"/>
            <a:ext cx="1876112"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latin typeface="Liberation Sans" panose="020B0604020202020204" pitchFamily="34" charset="0"/>
              </a:rPr>
              <a:t>ILLUSTRATION 3-17</a:t>
            </a:r>
          </a:p>
          <a:p>
            <a:pPr algn="r"/>
            <a:r>
              <a:rPr lang="en-US" sz="1200" dirty="0">
                <a:latin typeface="Liberation Sans" panose="020B0604020202020204" pitchFamily="34" charset="0"/>
              </a:rPr>
              <a:t>The recording process</a:t>
            </a:r>
          </a:p>
        </p:txBody>
      </p:sp>
      <p:cxnSp>
        <p:nvCxnSpPr>
          <p:cNvPr id="6" name="Straight Arrow Connector 5"/>
          <p:cNvCxnSpPr/>
          <p:nvPr/>
        </p:nvCxnSpPr>
        <p:spPr bwMode="auto">
          <a:xfrm>
            <a:off x="1774208" y="2544075"/>
            <a:ext cx="0" cy="568826"/>
          </a:xfrm>
          <a:prstGeom prst="straightConnector1">
            <a:avLst/>
          </a:prstGeom>
          <a:solidFill>
            <a:schemeClr val="accent1"/>
          </a:solidFill>
          <a:ln w="57150" cap="sq" cmpd="sng" algn="ctr">
            <a:solidFill>
              <a:srgbClr val="CC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886200" y="2755533"/>
            <a:ext cx="0" cy="625709"/>
          </a:xfrm>
          <a:prstGeom prst="straightConnector1">
            <a:avLst/>
          </a:prstGeom>
          <a:solidFill>
            <a:schemeClr val="accent1"/>
          </a:solidFill>
          <a:ln w="57150" cap="sq" cmpd="sng" algn="ctr">
            <a:solidFill>
              <a:srgbClr val="CC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6781800" y="2568738"/>
            <a:ext cx="0" cy="1108482"/>
          </a:xfrm>
          <a:prstGeom prst="straightConnector1">
            <a:avLst/>
          </a:prstGeom>
          <a:solidFill>
            <a:schemeClr val="accent1"/>
          </a:solidFill>
          <a:ln w="57150" cap="sq" cmpd="sng" algn="ctr">
            <a:solidFill>
              <a:srgbClr val="CC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838200" y="1295400"/>
            <a:ext cx="7696200" cy="3727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147763" indent="-457200" algn="l">
              <a:defRPr sz="2400">
                <a:solidFill>
                  <a:schemeClr val="tx1"/>
                </a:solidFill>
                <a:latin typeface="Times New Roman" pitchFamily="18" charset="0"/>
              </a:defRPr>
            </a:lvl2pPr>
            <a:lvl3pPr marL="1719263" indent="-457200" algn="l">
              <a:defRPr sz="2400">
                <a:solidFill>
                  <a:schemeClr val="tx1"/>
                </a:solidFill>
                <a:latin typeface="Times New Roman" pitchFamily="18" charset="0"/>
              </a:defRPr>
            </a:lvl3pPr>
            <a:lvl4pPr marL="2290763" indent="-457200" algn="l">
              <a:defRPr sz="2400">
                <a:solidFill>
                  <a:schemeClr val="tx1"/>
                </a:solidFill>
                <a:latin typeface="Times New Roman" pitchFamily="18" charset="0"/>
              </a:defRPr>
            </a:lvl4pPr>
            <a:lvl5pPr marL="2862263" indent="-457200" algn="l">
              <a:defRPr sz="2400">
                <a:solidFill>
                  <a:schemeClr val="tx1"/>
                </a:solidFill>
                <a:latin typeface="Times New Roman" pitchFamily="18" charset="0"/>
              </a:defRPr>
            </a:lvl5pPr>
            <a:lvl6pPr marL="3319463" indent="-457200" eaLnBrk="0" fontAlgn="base" hangingPunct="0">
              <a:spcBef>
                <a:spcPct val="0"/>
              </a:spcBef>
              <a:spcAft>
                <a:spcPct val="0"/>
              </a:spcAft>
              <a:defRPr sz="2400">
                <a:solidFill>
                  <a:schemeClr val="tx1"/>
                </a:solidFill>
                <a:latin typeface="Times New Roman" pitchFamily="18" charset="0"/>
              </a:defRPr>
            </a:lvl6pPr>
            <a:lvl7pPr marL="3776663" indent="-457200" eaLnBrk="0" fontAlgn="base" hangingPunct="0">
              <a:spcBef>
                <a:spcPct val="0"/>
              </a:spcBef>
              <a:spcAft>
                <a:spcPct val="0"/>
              </a:spcAft>
              <a:defRPr sz="2400">
                <a:solidFill>
                  <a:schemeClr val="tx1"/>
                </a:solidFill>
                <a:latin typeface="Times New Roman" pitchFamily="18" charset="0"/>
              </a:defRPr>
            </a:lvl7pPr>
            <a:lvl8pPr marL="4233863" indent="-457200" eaLnBrk="0" fontAlgn="base" hangingPunct="0">
              <a:spcBef>
                <a:spcPct val="0"/>
              </a:spcBef>
              <a:spcAft>
                <a:spcPct val="0"/>
              </a:spcAft>
              <a:defRPr sz="2400">
                <a:solidFill>
                  <a:schemeClr val="tx1"/>
                </a:solidFill>
                <a:latin typeface="Times New Roman" pitchFamily="18" charset="0"/>
              </a:defRPr>
            </a:lvl8pPr>
            <a:lvl9pPr marL="4691063"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Transactions recorded in chronological order in a </a:t>
            </a:r>
            <a:r>
              <a:rPr lang="en-US" altLang="en-US" sz="2300" b="1" dirty="0">
                <a:solidFill>
                  <a:schemeClr val="tx2">
                    <a:lumMod val="50000"/>
                  </a:schemeClr>
                </a:solidFill>
                <a:latin typeface="Liberation Sans" panose="020B0604020202020204" pitchFamily="34" charset="0"/>
              </a:rPr>
              <a:t>journal</a:t>
            </a:r>
            <a:r>
              <a:rPr lang="en-US" altLang="en-US" sz="2300" dirty="0">
                <a:latin typeface="Liberation Sans" panose="020B0604020202020204" pitchFamily="34" charset="0"/>
              </a:rPr>
              <a:t> before they are transferred to the accounts.</a:t>
            </a:r>
          </a:p>
          <a:p>
            <a:pPr>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Contributions to the recording process:</a:t>
            </a:r>
          </a:p>
          <a:p>
            <a:pPr lvl="1">
              <a:lnSpc>
                <a:spcPct val="125000"/>
              </a:lnSpc>
              <a:spcBef>
                <a:spcPts val="1200"/>
              </a:spcBef>
              <a:buClr>
                <a:schemeClr val="tx1"/>
              </a:buClr>
              <a:buFontTx/>
              <a:buAutoNum type="arabicPeriod"/>
            </a:pPr>
            <a:r>
              <a:rPr lang="en-US" altLang="en-US" sz="2200" dirty="0">
                <a:latin typeface="Liberation Sans" panose="020B0604020202020204" pitchFamily="34" charset="0"/>
              </a:rPr>
              <a:t>Discloses the </a:t>
            </a:r>
            <a:r>
              <a:rPr lang="en-US" altLang="en-US" sz="2200" b="1" dirty="0">
                <a:latin typeface="Liberation Sans" panose="020B0604020202020204" pitchFamily="34" charset="0"/>
              </a:rPr>
              <a:t>complete effects of a transaction</a:t>
            </a:r>
            <a:r>
              <a:rPr lang="en-US" altLang="en-US" sz="2200" dirty="0">
                <a:latin typeface="Liberation Sans" panose="020B0604020202020204" pitchFamily="34" charset="0"/>
              </a:rPr>
              <a:t>.</a:t>
            </a:r>
          </a:p>
          <a:p>
            <a:pPr lvl="1">
              <a:lnSpc>
                <a:spcPct val="125000"/>
              </a:lnSpc>
              <a:spcBef>
                <a:spcPts val="1200"/>
              </a:spcBef>
              <a:buClr>
                <a:schemeClr val="tx1"/>
              </a:buClr>
              <a:buFontTx/>
              <a:buAutoNum type="arabicPeriod"/>
            </a:pPr>
            <a:r>
              <a:rPr lang="en-US" altLang="en-US" sz="2200" dirty="0">
                <a:latin typeface="Liberation Sans" panose="020B0604020202020204" pitchFamily="34" charset="0"/>
              </a:rPr>
              <a:t>Provides a </a:t>
            </a:r>
            <a:r>
              <a:rPr lang="en-US" altLang="en-US" sz="2200" b="1" dirty="0">
                <a:latin typeface="Liberation Sans" panose="020B0604020202020204" pitchFamily="34" charset="0"/>
              </a:rPr>
              <a:t>chronological record</a:t>
            </a:r>
            <a:r>
              <a:rPr lang="en-US" altLang="en-US" sz="2200" dirty="0">
                <a:latin typeface="Liberation Sans" panose="020B0604020202020204" pitchFamily="34" charset="0"/>
              </a:rPr>
              <a:t> of transactions.</a:t>
            </a:r>
          </a:p>
          <a:p>
            <a:pPr lvl="1">
              <a:lnSpc>
                <a:spcPct val="125000"/>
              </a:lnSpc>
              <a:spcBef>
                <a:spcPts val="1200"/>
              </a:spcBef>
              <a:buClr>
                <a:schemeClr val="tx1"/>
              </a:buClr>
              <a:buFontTx/>
              <a:buAutoNum type="arabicPeriod"/>
            </a:pPr>
            <a:r>
              <a:rPr lang="en-US" altLang="en-US" sz="2200" dirty="0">
                <a:latin typeface="Liberation Sans" panose="020B0604020202020204" pitchFamily="34" charset="0"/>
              </a:rPr>
              <a:t>Helps to</a:t>
            </a:r>
            <a:r>
              <a:rPr lang="en-US" altLang="en-US" sz="2200" b="1" dirty="0">
                <a:latin typeface="Liberation Sans" panose="020B0604020202020204" pitchFamily="34" charset="0"/>
              </a:rPr>
              <a:t> prevent or locate errors</a:t>
            </a:r>
            <a:r>
              <a:rPr lang="en-US" altLang="en-US" sz="2200" dirty="0">
                <a:latin typeface="Liberation Sans" panose="020B0604020202020204" pitchFamily="34" charset="0"/>
              </a:rPr>
              <a:t> because the debit and credit amounts can be easily compared.</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JOURNAL</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147360279"/>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ext Box 2"/>
          <p:cNvSpPr txBox="1">
            <a:spLocks noChangeArrowheads="1"/>
          </p:cNvSpPr>
          <p:nvPr/>
        </p:nvSpPr>
        <p:spPr bwMode="auto">
          <a:xfrm>
            <a:off x="609600" y="1295851"/>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139825" indent="-457200" algn="l">
              <a:defRPr sz="2400">
                <a:solidFill>
                  <a:schemeClr val="tx1"/>
                </a:solidFill>
                <a:latin typeface="Times New Roman" pitchFamily="18" charset="0"/>
              </a:defRPr>
            </a:lvl2pPr>
            <a:lvl3pPr marL="1711325" indent="-457200" algn="l">
              <a:defRPr sz="2400">
                <a:solidFill>
                  <a:schemeClr val="tx1"/>
                </a:solidFill>
                <a:latin typeface="Times New Roman" pitchFamily="18" charset="0"/>
              </a:defRPr>
            </a:lvl3pPr>
            <a:lvl4pPr marL="2282825" indent="-457200" algn="l">
              <a:defRPr sz="2400">
                <a:solidFill>
                  <a:schemeClr val="tx1"/>
                </a:solidFill>
                <a:latin typeface="Times New Roman" pitchFamily="18" charset="0"/>
              </a:defRPr>
            </a:lvl4pPr>
            <a:lvl5pPr marL="2854325" indent="-457200" algn="l">
              <a:defRPr sz="2400">
                <a:solidFill>
                  <a:schemeClr val="tx1"/>
                </a:solidFill>
                <a:latin typeface="Times New Roman" pitchFamily="18" charset="0"/>
              </a:defRPr>
            </a:lvl5pPr>
            <a:lvl6pPr marL="3311525" indent="-457200" eaLnBrk="0" fontAlgn="base" hangingPunct="0">
              <a:spcBef>
                <a:spcPct val="0"/>
              </a:spcBef>
              <a:spcAft>
                <a:spcPct val="0"/>
              </a:spcAft>
              <a:defRPr sz="2400">
                <a:solidFill>
                  <a:schemeClr val="tx1"/>
                </a:solidFill>
                <a:latin typeface="Times New Roman" pitchFamily="18" charset="0"/>
              </a:defRPr>
            </a:lvl6pPr>
            <a:lvl7pPr marL="3768725" indent="-457200" eaLnBrk="0" fontAlgn="base" hangingPunct="0">
              <a:spcBef>
                <a:spcPct val="0"/>
              </a:spcBef>
              <a:spcAft>
                <a:spcPct val="0"/>
              </a:spcAft>
              <a:defRPr sz="2400">
                <a:solidFill>
                  <a:schemeClr val="tx1"/>
                </a:solidFill>
                <a:latin typeface="Times New Roman" pitchFamily="18" charset="0"/>
              </a:defRPr>
            </a:lvl7pPr>
            <a:lvl8pPr marL="4225925" indent="-457200" eaLnBrk="0" fontAlgn="base" hangingPunct="0">
              <a:spcBef>
                <a:spcPct val="0"/>
              </a:spcBef>
              <a:spcAft>
                <a:spcPct val="0"/>
              </a:spcAft>
              <a:defRPr sz="2400">
                <a:solidFill>
                  <a:schemeClr val="tx1"/>
                </a:solidFill>
                <a:latin typeface="Times New Roman" pitchFamily="18" charset="0"/>
              </a:defRPr>
            </a:lvl8pPr>
            <a:lvl9pPr marL="4683125"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600" b="1" dirty="0">
                <a:solidFill>
                  <a:schemeClr val="tx2">
                    <a:lumMod val="50000"/>
                  </a:schemeClr>
                </a:solidFill>
                <a:latin typeface="Liberation Sans" panose="020B0604020202020204" pitchFamily="34" charset="0"/>
                <a:cs typeface="Arial" charset="0"/>
              </a:rPr>
              <a:t>Journalizing</a:t>
            </a:r>
            <a:r>
              <a:rPr lang="en-US" altLang="en-US" dirty="0">
                <a:solidFill>
                  <a:srgbClr val="000000"/>
                </a:solidFill>
                <a:latin typeface="Liberation Sans" panose="020B0604020202020204" pitchFamily="34" charset="0"/>
                <a:cs typeface="Arial" charset="0"/>
              </a:rPr>
              <a:t> - </a:t>
            </a:r>
            <a:r>
              <a:rPr lang="en-US" altLang="en-US" sz="2300" dirty="0">
                <a:solidFill>
                  <a:srgbClr val="000000"/>
                </a:solidFill>
                <a:latin typeface="Liberation Sans" panose="020B0604020202020204" pitchFamily="34" charset="0"/>
                <a:cs typeface="Arial" charset="0"/>
              </a:rPr>
              <a:t>Entering transaction data in the journal.</a:t>
            </a:r>
          </a:p>
        </p:txBody>
      </p:sp>
      <p:sp>
        <p:nvSpPr>
          <p:cNvPr id="586756" name="Text Box 4"/>
          <p:cNvSpPr txBox="1">
            <a:spLocks noChangeArrowheads="1"/>
          </p:cNvSpPr>
          <p:nvPr/>
        </p:nvSpPr>
        <p:spPr bwMode="auto">
          <a:xfrm>
            <a:off x="609600" y="1981651"/>
            <a:ext cx="8001000" cy="8002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541463" indent="-457200" algn="l">
              <a:defRPr sz="2400">
                <a:solidFill>
                  <a:schemeClr val="tx1"/>
                </a:solidFill>
                <a:latin typeface="Times New Roman" pitchFamily="18" charset="0"/>
              </a:defRPr>
            </a:lvl2pPr>
            <a:lvl3pPr marL="2112963" indent="-457200" algn="l">
              <a:defRPr sz="2400">
                <a:solidFill>
                  <a:schemeClr val="tx1"/>
                </a:solidFill>
                <a:latin typeface="Times New Roman" pitchFamily="18" charset="0"/>
              </a:defRPr>
            </a:lvl3pPr>
            <a:lvl4pPr marL="2684463" indent="-457200" algn="l">
              <a:defRPr sz="2400">
                <a:solidFill>
                  <a:schemeClr val="tx1"/>
                </a:solidFill>
                <a:latin typeface="Times New Roman" pitchFamily="18" charset="0"/>
              </a:defRPr>
            </a:lvl4pPr>
            <a:lvl5pPr marL="3255963" indent="-457200" algn="l">
              <a:defRPr sz="2400">
                <a:solidFill>
                  <a:schemeClr val="tx1"/>
                </a:solidFill>
                <a:latin typeface="Times New Roman" pitchFamily="18" charset="0"/>
              </a:defRPr>
            </a:lvl5pPr>
            <a:lvl6pPr marL="3713163" indent="-457200" eaLnBrk="0" fontAlgn="base" hangingPunct="0">
              <a:spcBef>
                <a:spcPct val="0"/>
              </a:spcBef>
              <a:spcAft>
                <a:spcPct val="0"/>
              </a:spcAft>
              <a:defRPr sz="2400">
                <a:solidFill>
                  <a:schemeClr val="tx1"/>
                </a:solidFill>
                <a:latin typeface="Times New Roman" pitchFamily="18" charset="0"/>
              </a:defRPr>
            </a:lvl6pPr>
            <a:lvl7pPr marL="4170363" indent="-457200" eaLnBrk="0" fontAlgn="base" hangingPunct="0">
              <a:spcBef>
                <a:spcPct val="0"/>
              </a:spcBef>
              <a:spcAft>
                <a:spcPct val="0"/>
              </a:spcAft>
              <a:defRPr sz="2400">
                <a:solidFill>
                  <a:schemeClr val="tx1"/>
                </a:solidFill>
                <a:latin typeface="Times New Roman" pitchFamily="18" charset="0"/>
              </a:defRPr>
            </a:lvl7pPr>
            <a:lvl8pPr marL="4627563" indent="-457200" eaLnBrk="0" fontAlgn="base" hangingPunct="0">
              <a:spcBef>
                <a:spcPct val="0"/>
              </a:spcBef>
              <a:spcAft>
                <a:spcPct val="0"/>
              </a:spcAft>
              <a:defRPr sz="2400">
                <a:solidFill>
                  <a:schemeClr val="tx1"/>
                </a:solidFill>
                <a:latin typeface="Times New Roman" pitchFamily="18" charset="0"/>
              </a:defRPr>
            </a:lvl8pPr>
            <a:lvl9pPr marL="5084763"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300" b="1" dirty="0">
                <a:latin typeface="Liberation Sans" panose="020B0604020202020204" pitchFamily="34" charset="0"/>
                <a:cs typeface="Arial" charset="0"/>
              </a:rPr>
              <a:t>Illustration: </a:t>
            </a:r>
            <a:r>
              <a:rPr lang="en-US" altLang="en-US" sz="2300" dirty="0">
                <a:latin typeface="Liberation Sans" panose="020B0604020202020204" pitchFamily="34" charset="0"/>
                <a:cs typeface="Arial" charset="0"/>
              </a:rPr>
              <a:t> Presented below is information related to Sierra Corporation.</a:t>
            </a:r>
          </a:p>
        </p:txBody>
      </p:sp>
      <p:sp>
        <p:nvSpPr>
          <p:cNvPr id="586758" name="Text Box 6"/>
          <p:cNvSpPr txBox="1">
            <a:spLocks noChangeArrowheads="1"/>
          </p:cNvSpPr>
          <p:nvPr/>
        </p:nvSpPr>
        <p:spPr bwMode="auto">
          <a:xfrm>
            <a:off x="990600" y="2938914"/>
            <a:ext cx="7620000" cy="182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1541463" indent="-457200" algn="l">
              <a:defRPr sz="2400">
                <a:solidFill>
                  <a:schemeClr val="tx1"/>
                </a:solidFill>
                <a:latin typeface="Times New Roman" pitchFamily="18" charset="0"/>
              </a:defRPr>
            </a:lvl2pPr>
            <a:lvl3pPr marL="2112963" indent="-457200" algn="l">
              <a:defRPr sz="2400">
                <a:solidFill>
                  <a:schemeClr val="tx1"/>
                </a:solidFill>
                <a:latin typeface="Times New Roman" pitchFamily="18" charset="0"/>
              </a:defRPr>
            </a:lvl3pPr>
            <a:lvl4pPr marL="2684463" indent="-457200" algn="l">
              <a:defRPr sz="2400">
                <a:solidFill>
                  <a:schemeClr val="tx1"/>
                </a:solidFill>
                <a:latin typeface="Times New Roman" pitchFamily="18" charset="0"/>
              </a:defRPr>
            </a:lvl4pPr>
            <a:lvl5pPr marL="3255963" indent="-457200" algn="l">
              <a:defRPr sz="2400">
                <a:solidFill>
                  <a:schemeClr val="tx1"/>
                </a:solidFill>
                <a:latin typeface="Times New Roman" pitchFamily="18" charset="0"/>
              </a:defRPr>
            </a:lvl5pPr>
            <a:lvl6pPr marL="3713163" indent="-457200" eaLnBrk="0" fontAlgn="base" hangingPunct="0">
              <a:spcBef>
                <a:spcPct val="0"/>
              </a:spcBef>
              <a:spcAft>
                <a:spcPct val="0"/>
              </a:spcAft>
              <a:defRPr sz="2400">
                <a:solidFill>
                  <a:schemeClr val="tx1"/>
                </a:solidFill>
                <a:latin typeface="Times New Roman" pitchFamily="18" charset="0"/>
              </a:defRPr>
            </a:lvl6pPr>
            <a:lvl7pPr marL="4170363" indent="-457200" eaLnBrk="0" fontAlgn="base" hangingPunct="0">
              <a:spcBef>
                <a:spcPct val="0"/>
              </a:spcBef>
              <a:spcAft>
                <a:spcPct val="0"/>
              </a:spcAft>
              <a:defRPr sz="2400">
                <a:solidFill>
                  <a:schemeClr val="tx1"/>
                </a:solidFill>
                <a:latin typeface="Times New Roman" pitchFamily="18" charset="0"/>
              </a:defRPr>
            </a:lvl7pPr>
            <a:lvl8pPr marL="4627563" indent="-457200" eaLnBrk="0" fontAlgn="base" hangingPunct="0">
              <a:spcBef>
                <a:spcPct val="0"/>
              </a:spcBef>
              <a:spcAft>
                <a:spcPct val="0"/>
              </a:spcAft>
              <a:defRPr sz="2400">
                <a:solidFill>
                  <a:schemeClr val="tx1"/>
                </a:solidFill>
                <a:latin typeface="Times New Roman" pitchFamily="18" charset="0"/>
              </a:defRPr>
            </a:lvl8pPr>
            <a:lvl9pPr marL="5084763" indent="-457200" eaLnBrk="0" fontAlgn="base" hangingPunct="0">
              <a:spcBef>
                <a:spcPct val="0"/>
              </a:spcBef>
              <a:spcAft>
                <a:spcPct val="0"/>
              </a:spcAft>
              <a:defRPr sz="2400">
                <a:solidFill>
                  <a:schemeClr val="tx1"/>
                </a:solidFill>
                <a:latin typeface="Times New Roman" pitchFamily="18" charset="0"/>
              </a:defRPr>
            </a:lvl9pPr>
          </a:lstStyle>
          <a:p>
            <a:pPr>
              <a:spcBef>
                <a:spcPct val="45000"/>
              </a:spcBef>
              <a:tabLst>
                <a:tab pos="804863" algn="r"/>
                <a:tab pos="1023938" algn="l"/>
              </a:tabLst>
            </a:pPr>
            <a:r>
              <a:rPr lang="en-US" altLang="en-US" sz="2300" dirty="0">
                <a:solidFill>
                  <a:srgbClr val="000000"/>
                </a:solidFill>
                <a:latin typeface="Liberation Sans" panose="020B0604020202020204" pitchFamily="34" charset="0"/>
                <a:cs typeface="Arial" charset="0"/>
              </a:rPr>
              <a:t>	Oct. 1	Sierra issued common stock in exchange for 			$10,000 cash.</a:t>
            </a:r>
          </a:p>
          <a:p>
            <a:pPr>
              <a:spcBef>
                <a:spcPct val="45000"/>
              </a:spcBef>
              <a:tabLst>
                <a:tab pos="804863" algn="r"/>
                <a:tab pos="1023938" algn="l"/>
              </a:tabLst>
            </a:pPr>
            <a:r>
              <a:rPr lang="en-US" altLang="en-US" sz="2300" dirty="0">
                <a:solidFill>
                  <a:srgbClr val="000000"/>
                </a:solidFill>
                <a:latin typeface="Liberation Sans" panose="020B0604020202020204" pitchFamily="34" charset="0"/>
                <a:cs typeface="Arial" charset="0"/>
              </a:rPr>
              <a:t>	1	Sierra borrowed $5,000 by signing a note.</a:t>
            </a:r>
          </a:p>
          <a:p>
            <a:pPr>
              <a:spcBef>
                <a:spcPct val="45000"/>
              </a:spcBef>
              <a:tabLst>
                <a:tab pos="804863" algn="r"/>
                <a:tab pos="1023938" algn="l"/>
              </a:tabLst>
            </a:pPr>
            <a:r>
              <a:rPr lang="en-US" altLang="en-US" sz="2300" dirty="0">
                <a:solidFill>
                  <a:srgbClr val="000000"/>
                </a:solidFill>
                <a:latin typeface="Liberation Sans" panose="020B0604020202020204" pitchFamily="34" charset="0"/>
                <a:cs typeface="Arial" charset="0"/>
              </a:rPr>
              <a:t>	2 	Sierra purchased equipment for $5,000.</a:t>
            </a:r>
          </a:p>
        </p:txBody>
      </p:sp>
      <p:sp>
        <p:nvSpPr>
          <p:cNvPr id="586768" name="Text Box 16"/>
          <p:cNvSpPr txBox="1">
            <a:spLocks noChangeArrowheads="1"/>
          </p:cNvSpPr>
          <p:nvPr/>
        </p:nvSpPr>
        <p:spPr bwMode="auto">
          <a:xfrm>
            <a:off x="609600" y="4950276"/>
            <a:ext cx="8001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541463" indent="-457200" algn="l">
              <a:defRPr sz="2400">
                <a:solidFill>
                  <a:schemeClr val="tx1"/>
                </a:solidFill>
                <a:latin typeface="Times New Roman" pitchFamily="18" charset="0"/>
              </a:defRPr>
            </a:lvl2pPr>
            <a:lvl3pPr marL="2112963" indent="-457200" algn="l">
              <a:defRPr sz="2400">
                <a:solidFill>
                  <a:schemeClr val="tx1"/>
                </a:solidFill>
                <a:latin typeface="Times New Roman" pitchFamily="18" charset="0"/>
              </a:defRPr>
            </a:lvl3pPr>
            <a:lvl4pPr marL="2684463" indent="-457200" algn="l">
              <a:defRPr sz="2400">
                <a:solidFill>
                  <a:schemeClr val="tx1"/>
                </a:solidFill>
                <a:latin typeface="Times New Roman" pitchFamily="18" charset="0"/>
              </a:defRPr>
            </a:lvl4pPr>
            <a:lvl5pPr marL="3255963" indent="-457200" algn="l">
              <a:defRPr sz="2400">
                <a:solidFill>
                  <a:schemeClr val="tx1"/>
                </a:solidFill>
                <a:latin typeface="Times New Roman" pitchFamily="18" charset="0"/>
              </a:defRPr>
            </a:lvl5pPr>
            <a:lvl6pPr marL="3713163" indent="-457200" eaLnBrk="0" fontAlgn="base" hangingPunct="0">
              <a:spcBef>
                <a:spcPct val="0"/>
              </a:spcBef>
              <a:spcAft>
                <a:spcPct val="0"/>
              </a:spcAft>
              <a:defRPr sz="2400">
                <a:solidFill>
                  <a:schemeClr val="tx1"/>
                </a:solidFill>
                <a:latin typeface="Times New Roman" pitchFamily="18" charset="0"/>
              </a:defRPr>
            </a:lvl6pPr>
            <a:lvl7pPr marL="4170363" indent="-457200" eaLnBrk="0" fontAlgn="base" hangingPunct="0">
              <a:spcBef>
                <a:spcPct val="0"/>
              </a:spcBef>
              <a:spcAft>
                <a:spcPct val="0"/>
              </a:spcAft>
              <a:defRPr sz="2400">
                <a:solidFill>
                  <a:schemeClr val="tx1"/>
                </a:solidFill>
                <a:latin typeface="Times New Roman" pitchFamily="18" charset="0"/>
              </a:defRPr>
            </a:lvl7pPr>
            <a:lvl8pPr marL="4627563" indent="-457200" eaLnBrk="0" fontAlgn="base" hangingPunct="0">
              <a:spcBef>
                <a:spcPct val="0"/>
              </a:spcBef>
              <a:spcAft>
                <a:spcPct val="0"/>
              </a:spcAft>
              <a:defRPr sz="2400">
                <a:solidFill>
                  <a:schemeClr val="tx1"/>
                </a:solidFill>
                <a:latin typeface="Times New Roman" pitchFamily="18" charset="0"/>
              </a:defRPr>
            </a:lvl8pPr>
            <a:lvl9pPr marL="5084763" indent="-457200" eaLnBrk="0" fontAlgn="base" hangingPunct="0">
              <a:spcBef>
                <a:spcPct val="0"/>
              </a:spcBef>
              <a:spcAft>
                <a:spcPct val="0"/>
              </a:spcAft>
              <a:defRPr sz="2400">
                <a:solidFill>
                  <a:schemeClr val="tx1"/>
                </a:solidFill>
                <a:latin typeface="Times New Roman" pitchFamily="18" charset="0"/>
              </a:defRPr>
            </a:lvl9pPr>
          </a:lstStyle>
          <a:p>
            <a:pPr>
              <a:spcBef>
                <a:spcPct val="70000"/>
              </a:spcBef>
            </a:pPr>
            <a:r>
              <a:rPr lang="en-US" altLang="en-US" sz="2300" b="1" dirty="0">
                <a:latin typeface="Liberation Sans" panose="020B0604020202020204" pitchFamily="34" charset="0"/>
                <a:cs typeface="Arial" charset="0"/>
              </a:rPr>
              <a:t>Instructions </a:t>
            </a:r>
            <a:r>
              <a:rPr lang="en-US" altLang="en-US" sz="2300" dirty="0">
                <a:latin typeface="Liberation Sans" panose="020B0604020202020204" pitchFamily="34" charset="0"/>
                <a:cs typeface="Arial" charset="0"/>
              </a:rPr>
              <a:t>- Journalize these transactions.</a:t>
            </a:r>
          </a:p>
        </p:txBody>
      </p:sp>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JOURNAL</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overrideClrMapping bg1="lt1" tx1="dk1" bg2="lt2" tx2="dk2" accent1="accent1" accent2="accent2" accent3="accent3" accent4="accent4" accent5="accent5" accent6="accent6" hlink="hlink" folHlink="folHlink"/>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JOURNAL</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Text Box 6"/>
          <p:cNvSpPr txBox="1">
            <a:spLocks noChangeArrowheads="1"/>
          </p:cNvSpPr>
          <p:nvPr/>
        </p:nvSpPr>
        <p:spPr bwMode="auto">
          <a:xfrm>
            <a:off x="609600" y="1295400"/>
            <a:ext cx="79248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1541463" indent="-457200" algn="l">
              <a:defRPr sz="2400">
                <a:solidFill>
                  <a:schemeClr val="tx1"/>
                </a:solidFill>
                <a:latin typeface="Times New Roman" pitchFamily="18" charset="0"/>
              </a:defRPr>
            </a:lvl2pPr>
            <a:lvl3pPr marL="2112963" indent="-457200" algn="l">
              <a:defRPr sz="2400">
                <a:solidFill>
                  <a:schemeClr val="tx1"/>
                </a:solidFill>
                <a:latin typeface="Times New Roman" pitchFamily="18" charset="0"/>
              </a:defRPr>
            </a:lvl3pPr>
            <a:lvl4pPr marL="2684463" indent="-457200" algn="l">
              <a:defRPr sz="2400">
                <a:solidFill>
                  <a:schemeClr val="tx1"/>
                </a:solidFill>
                <a:latin typeface="Times New Roman" pitchFamily="18" charset="0"/>
              </a:defRPr>
            </a:lvl4pPr>
            <a:lvl5pPr marL="3255963" indent="-457200" algn="l">
              <a:defRPr sz="2400">
                <a:solidFill>
                  <a:schemeClr val="tx1"/>
                </a:solidFill>
                <a:latin typeface="Times New Roman" pitchFamily="18" charset="0"/>
              </a:defRPr>
            </a:lvl5pPr>
            <a:lvl6pPr marL="3713163" indent="-457200" eaLnBrk="0" fontAlgn="base" hangingPunct="0">
              <a:spcBef>
                <a:spcPct val="0"/>
              </a:spcBef>
              <a:spcAft>
                <a:spcPct val="0"/>
              </a:spcAft>
              <a:defRPr sz="2400">
                <a:solidFill>
                  <a:schemeClr val="tx1"/>
                </a:solidFill>
                <a:latin typeface="Times New Roman" pitchFamily="18" charset="0"/>
              </a:defRPr>
            </a:lvl6pPr>
            <a:lvl7pPr marL="4170363" indent="-457200" eaLnBrk="0" fontAlgn="base" hangingPunct="0">
              <a:spcBef>
                <a:spcPct val="0"/>
              </a:spcBef>
              <a:spcAft>
                <a:spcPct val="0"/>
              </a:spcAft>
              <a:defRPr sz="2400">
                <a:solidFill>
                  <a:schemeClr val="tx1"/>
                </a:solidFill>
                <a:latin typeface="Times New Roman" pitchFamily="18" charset="0"/>
              </a:defRPr>
            </a:lvl7pPr>
            <a:lvl8pPr marL="4627563" indent="-457200" eaLnBrk="0" fontAlgn="base" hangingPunct="0">
              <a:spcBef>
                <a:spcPct val="0"/>
              </a:spcBef>
              <a:spcAft>
                <a:spcPct val="0"/>
              </a:spcAft>
              <a:defRPr sz="2400">
                <a:solidFill>
                  <a:schemeClr val="tx1"/>
                </a:solidFill>
                <a:latin typeface="Times New Roman" pitchFamily="18" charset="0"/>
              </a:defRPr>
            </a:lvl8pPr>
            <a:lvl9pPr marL="5084763" indent="-457200" eaLnBrk="0" fontAlgn="base" hangingPunct="0">
              <a:spcBef>
                <a:spcPct val="0"/>
              </a:spcBef>
              <a:spcAft>
                <a:spcPct val="0"/>
              </a:spcAft>
              <a:defRPr sz="2400">
                <a:solidFill>
                  <a:schemeClr val="tx1"/>
                </a:solidFill>
                <a:latin typeface="Times New Roman" pitchFamily="18" charset="0"/>
              </a:defRPr>
            </a:lvl9pPr>
          </a:lstStyle>
          <a:p>
            <a:pPr>
              <a:spcBef>
                <a:spcPct val="45000"/>
              </a:spcBef>
              <a:tabLst>
                <a:tab pos="804863" algn="r"/>
                <a:tab pos="1023938" algn="l"/>
              </a:tabLst>
            </a:pPr>
            <a:r>
              <a:rPr lang="en-US" altLang="en-US" sz="2300" b="1" dirty="0">
                <a:solidFill>
                  <a:srgbClr val="000000"/>
                </a:solidFill>
                <a:latin typeface="Liberation Sans" panose="020B0604020202020204" pitchFamily="34" charset="0"/>
                <a:cs typeface="Arial" charset="0"/>
              </a:rPr>
              <a:t>	Oct. 1	Sierra issued common stock in exchange for 			$10,000 cash.</a:t>
            </a:r>
          </a:p>
        </p:txBody>
      </p:sp>
      <p:pic>
        <p:nvPicPr>
          <p:cNvPr id="574531"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343743"/>
            <a:ext cx="9143999" cy="1542457"/>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graphicFrame>
        <p:nvGraphicFramePr>
          <p:cNvPr id="21" name="Object 2"/>
          <p:cNvGraphicFramePr>
            <a:graphicFrameLocks noChangeAspect="1"/>
          </p:cNvGraphicFramePr>
          <p:nvPr>
            <p:extLst>
              <p:ext uri="{D42A27DB-BD31-4B8C-83A1-F6EECF244321}">
                <p14:modId xmlns:p14="http://schemas.microsoft.com/office/powerpoint/2010/main" val="1973192754"/>
              </p:ext>
            </p:extLst>
          </p:nvPr>
        </p:nvGraphicFramePr>
        <p:xfrm>
          <a:off x="569913" y="4038600"/>
          <a:ext cx="8040687" cy="2198688"/>
        </p:xfrm>
        <a:graphic>
          <a:graphicData uri="http://schemas.openxmlformats.org/presentationml/2006/ole">
            <mc:AlternateContent xmlns:mc="http://schemas.openxmlformats.org/markup-compatibility/2006">
              <mc:Choice xmlns:v="urn:schemas-microsoft-com:vml" Requires="v">
                <p:oleObj spid="_x0000_s574661" name="Worksheet" r:id="rId6" imgW="4000524" imgH="1095390" progId="Excel.Sheet.8">
                  <p:embed/>
                </p:oleObj>
              </mc:Choice>
              <mc:Fallback>
                <p:oleObj name="Worksheet" r:id="rId6" imgW="4000524" imgH="1095390" progId="Excel.Sheet.8">
                  <p:embed/>
                  <p:pic>
                    <p:nvPicPr>
                      <p:cNvPr id="0" name=""/>
                      <p:cNvPicPr>
                        <a:picLocks noChangeAspect="1" noChangeArrowheads="1"/>
                      </p:cNvPicPr>
                      <p:nvPr/>
                    </p:nvPicPr>
                    <p:blipFill>
                      <a:blip r:embed="rId7"/>
                      <a:srcRect/>
                      <a:stretch>
                        <a:fillRect/>
                      </a:stretch>
                    </p:blipFill>
                    <p:spPr bwMode="auto">
                      <a:xfrm>
                        <a:off x="569913" y="4038600"/>
                        <a:ext cx="8040687" cy="2198688"/>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4"/>
          <p:cNvSpPr txBox="1">
            <a:spLocks noChangeArrowheads="1"/>
          </p:cNvSpPr>
          <p:nvPr/>
        </p:nvSpPr>
        <p:spPr bwMode="auto">
          <a:xfrm>
            <a:off x="3200400" y="40386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chemeClr val="accent3"/>
                </a:solidFill>
                <a:latin typeface="Liberation Sans" panose="020B0604020202020204" pitchFamily="34" charset="0"/>
              </a:rPr>
              <a:t>General Journal</a:t>
            </a:r>
          </a:p>
        </p:txBody>
      </p:sp>
      <p:sp>
        <p:nvSpPr>
          <p:cNvPr id="23" name="Text Box 15"/>
          <p:cNvSpPr txBox="1">
            <a:spLocks noChangeArrowheads="1"/>
          </p:cNvSpPr>
          <p:nvPr/>
        </p:nvSpPr>
        <p:spPr bwMode="auto">
          <a:xfrm>
            <a:off x="1828800" y="4786952"/>
            <a:ext cx="25146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dirty="0"/>
              <a:t>Cash</a:t>
            </a:r>
          </a:p>
        </p:txBody>
      </p:sp>
      <p:sp>
        <p:nvSpPr>
          <p:cNvPr id="24" name="Text Box 16"/>
          <p:cNvSpPr txBox="1">
            <a:spLocks noChangeArrowheads="1"/>
          </p:cNvSpPr>
          <p:nvPr/>
        </p:nvSpPr>
        <p:spPr bwMode="auto">
          <a:xfrm>
            <a:off x="1828800" y="5163689"/>
            <a:ext cx="2743200" cy="4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pPr marL="463550"/>
            <a:r>
              <a:rPr lang="en-US" altLang="en-US" dirty="0"/>
              <a:t>Common Stock</a:t>
            </a:r>
          </a:p>
        </p:txBody>
      </p:sp>
      <p:sp>
        <p:nvSpPr>
          <p:cNvPr id="25" name="Text Box 17"/>
          <p:cNvSpPr txBox="1">
            <a:spLocks noChangeArrowheads="1"/>
          </p:cNvSpPr>
          <p:nvPr/>
        </p:nvSpPr>
        <p:spPr bwMode="auto">
          <a:xfrm>
            <a:off x="6019800" y="47869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100" dirty="0">
                <a:latin typeface="Liberation Sans" panose="020B0604020202020204" pitchFamily="34" charset="0"/>
              </a:rPr>
              <a:t>10,000</a:t>
            </a:r>
          </a:p>
        </p:txBody>
      </p:sp>
      <p:sp>
        <p:nvSpPr>
          <p:cNvPr id="26" name="Text Box 18"/>
          <p:cNvSpPr txBox="1">
            <a:spLocks noChangeArrowheads="1"/>
          </p:cNvSpPr>
          <p:nvPr/>
        </p:nvSpPr>
        <p:spPr bwMode="auto">
          <a:xfrm>
            <a:off x="7315200" y="51679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100" dirty="0">
                <a:latin typeface="Liberation Sans" panose="020B0604020202020204" pitchFamily="34" charset="0"/>
              </a:rPr>
              <a:t>10,000</a:t>
            </a:r>
          </a:p>
        </p:txBody>
      </p:sp>
      <p:sp>
        <p:nvSpPr>
          <p:cNvPr id="27" name="Text Box 15"/>
          <p:cNvSpPr txBox="1">
            <a:spLocks noChangeArrowheads="1"/>
          </p:cNvSpPr>
          <p:nvPr/>
        </p:nvSpPr>
        <p:spPr bwMode="auto">
          <a:xfrm>
            <a:off x="609600" y="4786952"/>
            <a:ext cx="914400" cy="4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dirty="0"/>
              <a:t>Oct. 1</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JOURNAL</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Text Box 6"/>
          <p:cNvSpPr txBox="1">
            <a:spLocks noChangeArrowheads="1"/>
          </p:cNvSpPr>
          <p:nvPr/>
        </p:nvSpPr>
        <p:spPr bwMode="auto">
          <a:xfrm>
            <a:off x="609600" y="1295400"/>
            <a:ext cx="79248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1541463" indent="-457200" algn="l">
              <a:defRPr sz="2400">
                <a:solidFill>
                  <a:schemeClr val="tx1"/>
                </a:solidFill>
                <a:latin typeface="Times New Roman" pitchFamily="18" charset="0"/>
              </a:defRPr>
            </a:lvl2pPr>
            <a:lvl3pPr marL="2112963" indent="-457200" algn="l">
              <a:defRPr sz="2400">
                <a:solidFill>
                  <a:schemeClr val="tx1"/>
                </a:solidFill>
                <a:latin typeface="Times New Roman" pitchFamily="18" charset="0"/>
              </a:defRPr>
            </a:lvl3pPr>
            <a:lvl4pPr marL="2684463" indent="-457200" algn="l">
              <a:defRPr sz="2400">
                <a:solidFill>
                  <a:schemeClr val="tx1"/>
                </a:solidFill>
                <a:latin typeface="Times New Roman" pitchFamily="18" charset="0"/>
              </a:defRPr>
            </a:lvl4pPr>
            <a:lvl5pPr marL="3255963" indent="-457200" algn="l">
              <a:defRPr sz="2400">
                <a:solidFill>
                  <a:schemeClr val="tx1"/>
                </a:solidFill>
                <a:latin typeface="Times New Roman" pitchFamily="18" charset="0"/>
              </a:defRPr>
            </a:lvl5pPr>
            <a:lvl6pPr marL="3713163" indent="-457200" eaLnBrk="0" fontAlgn="base" hangingPunct="0">
              <a:spcBef>
                <a:spcPct val="0"/>
              </a:spcBef>
              <a:spcAft>
                <a:spcPct val="0"/>
              </a:spcAft>
              <a:defRPr sz="2400">
                <a:solidFill>
                  <a:schemeClr val="tx1"/>
                </a:solidFill>
                <a:latin typeface="Times New Roman" pitchFamily="18" charset="0"/>
              </a:defRPr>
            </a:lvl6pPr>
            <a:lvl7pPr marL="4170363" indent="-457200" eaLnBrk="0" fontAlgn="base" hangingPunct="0">
              <a:spcBef>
                <a:spcPct val="0"/>
              </a:spcBef>
              <a:spcAft>
                <a:spcPct val="0"/>
              </a:spcAft>
              <a:defRPr sz="2400">
                <a:solidFill>
                  <a:schemeClr val="tx1"/>
                </a:solidFill>
                <a:latin typeface="Times New Roman" pitchFamily="18" charset="0"/>
              </a:defRPr>
            </a:lvl7pPr>
            <a:lvl8pPr marL="4627563" indent="-457200" eaLnBrk="0" fontAlgn="base" hangingPunct="0">
              <a:spcBef>
                <a:spcPct val="0"/>
              </a:spcBef>
              <a:spcAft>
                <a:spcPct val="0"/>
              </a:spcAft>
              <a:defRPr sz="2400">
                <a:solidFill>
                  <a:schemeClr val="tx1"/>
                </a:solidFill>
                <a:latin typeface="Times New Roman" pitchFamily="18" charset="0"/>
              </a:defRPr>
            </a:lvl8pPr>
            <a:lvl9pPr marL="5084763" indent="-457200" eaLnBrk="0" fontAlgn="base" hangingPunct="0">
              <a:spcBef>
                <a:spcPct val="0"/>
              </a:spcBef>
              <a:spcAft>
                <a:spcPct val="0"/>
              </a:spcAft>
              <a:defRPr sz="2400">
                <a:solidFill>
                  <a:schemeClr val="tx1"/>
                </a:solidFill>
                <a:latin typeface="Times New Roman" pitchFamily="18" charset="0"/>
              </a:defRPr>
            </a:lvl9pPr>
          </a:lstStyle>
          <a:p>
            <a:pPr>
              <a:spcBef>
                <a:spcPct val="45000"/>
              </a:spcBef>
              <a:tabLst>
                <a:tab pos="804863" algn="r"/>
                <a:tab pos="1023938" algn="l"/>
              </a:tabLst>
            </a:pPr>
            <a:r>
              <a:rPr lang="en-US" altLang="en-US" sz="2300" b="1" dirty="0">
                <a:solidFill>
                  <a:srgbClr val="000000"/>
                </a:solidFill>
                <a:latin typeface="Liberation Sans" panose="020B0604020202020204" pitchFamily="34" charset="0"/>
                <a:cs typeface="Arial" charset="0"/>
              </a:rPr>
              <a:t>	Oct. 1	Sierra borrowed $5,000 by signing a note.</a:t>
            </a:r>
          </a:p>
        </p:txBody>
      </p:sp>
      <p:pic>
        <p:nvPicPr>
          <p:cNvPr id="806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753"/>
            <a:ext cx="9144000" cy="1656399"/>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graphicFrame>
        <p:nvGraphicFramePr>
          <p:cNvPr id="14" name="Object 2"/>
          <p:cNvGraphicFramePr>
            <a:graphicFrameLocks noChangeAspect="1"/>
          </p:cNvGraphicFramePr>
          <p:nvPr>
            <p:extLst>
              <p:ext uri="{D42A27DB-BD31-4B8C-83A1-F6EECF244321}">
                <p14:modId xmlns:p14="http://schemas.microsoft.com/office/powerpoint/2010/main" val="4183471744"/>
              </p:ext>
            </p:extLst>
          </p:nvPr>
        </p:nvGraphicFramePr>
        <p:xfrm>
          <a:off x="569913" y="4038600"/>
          <a:ext cx="8040687" cy="2198688"/>
        </p:xfrm>
        <a:graphic>
          <a:graphicData uri="http://schemas.openxmlformats.org/presentationml/2006/ole">
            <mc:AlternateContent xmlns:mc="http://schemas.openxmlformats.org/markup-compatibility/2006">
              <mc:Choice xmlns:v="urn:schemas-microsoft-com:vml" Requires="v">
                <p:oleObj spid="_x0000_s807043" name="Worksheet" r:id="rId5" imgW="4000524" imgH="1095390" progId="Excel.Sheet.8">
                  <p:embed/>
                </p:oleObj>
              </mc:Choice>
              <mc:Fallback>
                <p:oleObj name="Worksheet" r:id="rId5" imgW="4000524" imgH="1095390" progId="Excel.Sheet.8">
                  <p:embed/>
                  <p:pic>
                    <p:nvPicPr>
                      <p:cNvPr id="0" name=""/>
                      <p:cNvPicPr>
                        <a:picLocks noChangeAspect="1" noChangeArrowheads="1"/>
                      </p:cNvPicPr>
                      <p:nvPr/>
                    </p:nvPicPr>
                    <p:blipFill>
                      <a:blip r:embed="rId6"/>
                      <a:srcRect/>
                      <a:stretch>
                        <a:fillRect/>
                      </a:stretch>
                    </p:blipFill>
                    <p:spPr bwMode="auto">
                      <a:xfrm>
                        <a:off x="569913" y="4038600"/>
                        <a:ext cx="8040687" cy="2198688"/>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4"/>
          <p:cNvSpPr txBox="1">
            <a:spLocks noChangeArrowheads="1"/>
          </p:cNvSpPr>
          <p:nvPr/>
        </p:nvSpPr>
        <p:spPr bwMode="auto">
          <a:xfrm>
            <a:off x="3200400" y="40386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chemeClr val="accent3"/>
                </a:solidFill>
                <a:latin typeface="Liberation Sans" panose="020B0604020202020204" pitchFamily="34" charset="0"/>
              </a:rPr>
              <a:t>General Journal</a:t>
            </a:r>
          </a:p>
        </p:txBody>
      </p:sp>
      <p:sp>
        <p:nvSpPr>
          <p:cNvPr id="19" name="Text Box 15"/>
          <p:cNvSpPr txBox="1">
            <a:spLocks noChangeArrowheads="1"/>
          </p:cNvSpPr>
          <p:nvPr/>
        </p:nvSpPr>
        <p:spPr bwMode="auto">
          <a:xfrm>
            <a:off x="1828800" y="4786952"/>
            <a:ext cx="25146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dirty="0"/>
              <a:t>Cash</a:t>
            </a:r>
          </a:p>
        </p:txBody>
      </p:sp>
      <p:sp>
        <p:nvSpPr>
          <p:cNvPr id="21" name="Text Box 16"/>
          <p:cNvSpPr txBox="1">
            <a:spLocks noChangeArrowheads="1"/>
          </p:cNvSpPr>
          <p:nvPr/>
        </p:nvSpPr>
        <p:spPr bwMode="auto">
          <a:xfrm>
            <a:off x="1828800" y="5177475"/>
            <a:ext cx="25146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pPr marL="463550"/>
            <a:r>
              <a:rPr lang="en-US" altLang="en-US" dirty="0"/>
              <a:t>Notes Payable</a:t>
            </a:r>
          </a:p>
        </p:txBody>
      </p:sp>
      <p:sp>
        <p:nvSpPr>
          <p:cNvPr id="22" name="Text Box 17"/>
          <p:cNvSpPr txBox="1">
            <a:spLocks noChangeArrowheads="1"/>
          </p:cNvSpPr>
          <p:nvPr/>
        </p:nvSpPr>
        <p:spPr bwMode="auto">
          <a:xfrm>
            <a:off x="6019800" y="47869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100" dirty="0">
                <a:latin typeface="Liberation Sans" panose="020B0604020202020204" pitchFamily="34" charset="0"/>
              </a:rPr>
              <a:t>5,000</a:t>
            </a:r>
          </a:p>
        </p:txBody>
      </p:sp>
      <p:sp>
        <p:nvSpPr>
          <p:cNvPr id="23" name="Text Box 18"/>
          <p:cNvSpPr txBox="1">
            <a:spLocks noChangeArrowheads="1"/>
          </p:cNvSpPr>
          <p:nvPr/>
        </p:nvSpPr>
        <p:spPr bwMode="auto">
          <a:xfrm>
            <a:off x="7315200" y="51679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100" dirty="0">
                <a:latin typeface="Liberation Sans" panose="020B0604020202020204" pitchFamily="34" charset="0"/>
              </a:rPr>
              <a:t>5,000</a:t>
            </a:r>
          </a:p>
        </p:txBody>
      </p:sp>
      <p:sp>
        <p:nvSpPr>
          <p:cNvPr id="24" name="Text Box 15"/>
          <p:cNvSpPr txBox="1">
            <a:spLocks noChangeArrowheads="1"/>
          </p:cNvSpPr>
          <p:nvPr/>
        </p:nvSpPr>
        <p:spPr bwMode="auto">
          <a:xfrm>
            <a:off x="609600" y="4786952"/>
            <a:ext cx="914400" cy="4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dirty="0"/>
              <a:t>Oct. 1</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38448988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JOURNAL</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Text Box 6"/>
          <p:cNvSpPr txBox="1">
            <a:spLocks noChangeArrowheads="1"/>
          </p:cNvSpPr>
          <p:nvPr/>
        </p:nvSpPr>
        <p:spPr bwMode="auto">
          <a:xfrm>
            <a:off x="609600" y="1295400"/>
            <a:ext cx="79248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1541463" indent="-457200" algn="l">
              <a:defRPr sz="2400">
                <a:solidFill>
                  <a:schemeClr val="tx1"/>
                </a:solidFill>
                <a:latin typeface="Times New Roman" pitchFamily="18" charset="0"/>
              </a:defRPr>
            </a:lvl2pPr>
            <a:lvl3pPr marL="2112963" indent="-457200" algn="l">
              <a:defRPr sz="2400">
                <a:solidFill>
                  <a:schemeClr val="tx1"/>
                </a:solidFill>
                <a:latin typeface="Times New Roman" pitchFamily="18" charset="0"/>
              </a:defRPr>
            </a:lvl3pPr>
            <a:lvl4pPr marL="2684463" indent="-457200" algn="l">
              <a:defRPr sz="2400">
                <a:solidFill>
                  <a:schemeClr val="tx1"/>
                </a:solidFill>
                <a:latin typeface="Times New Roman" pitchFamily="18" charset="0"/>
              </a:defRPr>
            </a:lvl4pPr>
            <a:lvl5pPr marL="3255963" indent="-457200" algn="l">
              <a:defRPr sz="2400">
                <a:solidFill>
                  <a:schemeClr val="tx1"/>
                </a:solidFill>
                <a:latin typeface="Times New Roman" pitchFamily="18" charset="0"/>
              </a:defRPr>
            </a:lvl5pPr>
            <a:lvl6pPr marL="3713163" indent="-457200" eaLnBrk="0" fontAlgn="base" hangingPunct="0">
              <a:spcBef>
                <a:spcPct val="0"/>
              </a:spcBef>
              <a:spcAft>
                <a:spcPct val="0"/>
              </a:spcAft>
              <a:defRPr sz="2400">
                <a:solidFill>
                  <a:schemeClr val="tx1"/>
                </a:solidFill>
                <a:latin typeface="Times New Roman" pitchFamily="18" charset="0"/>
              </a:defRPr>
            </a:lvl6pPr>
            <a:lvl7pPr marL="4170363" indent="-457200" eaLnBrk="0" fontAlgn="base" hangingPunct="0">
              <a:spcBef>
                <a:spcPct val="0"/>
              </a:spcBef>
              <a:spcAft>
                <a:spcPct val="0"/>
              </a:spcAft>
              <a:defRPr sz="2400">
                <a:solidFill>
                  <a:schemeClr val="tx1"/>
                </a:solidFill>
                <a:latin typeface="Times New Roman" pitchFamily="18" charset="0"/>
              </a:defRPr>
            </a:lvl7pPr>
            <a:lvl8pPr marL="4627563" indent="-457200" eaLnBrk="0" fontAlgn="base" hangingPunct="0">
              <a:spcBef>
                <a:spcPct val="0"/>
              </a:spcBef>
              <a:spcAft>
                <a:spcPct val="0"/>
              </a:spcAft>
              <a:defRPr sz="2400">
                <a:solidFill>
                  <a:schemeClr val="tx1"/>
                </a:solidFill>
                <a:latin typeface="Times New Roman" pitchFamily="18" charset="0"/>
              </a:defRPr>
            </a:lvl8pPr>
            <a:lvl9pPr marL="5084763" indent="-457200" eaLnBrk="0" fontAlgn="base" hangingPunct="0">
              <a:spcBef>
                <a:spcPct val="0"/>
              </a:spcBef>
              <a:spcAft>
                <a:spcPct val="0"/>
              </a:spcAft>
              <a:defRPr sz="2400">
                <a:solidFill>
                  <a:schemeClr val="tx1"/>
                </a:solidFill>
                <a:latin typeface="Times New Roman" pitchFamily="18" charset="0"/>
              </a:defRPr>
            </a:lvl9pPr>
          </a:lstStyle>
          <a:p>
            <a:pPr>
              <a:spcBef>
                <a:spcPct val="45000"/>
              </a:spcBef>
              <a:tabLst>
                <a:tab pos="804863" algn="r"/>
                <a:tab pos="1023938" algn="l"/>
              </a:tabLst>
            </a:pPr>
            <a:r>
              <a:rPr lang="en-US" altLang="en-US" sz="2300" b="1" dirty="0">
                <a:solidFill>
                  <a:srgbClr val="000000"/>
                </a:solidFill>
                <a:latin typeface="Liberation Sans" panose="020B0604020202020204" pitchFamily="34" charset="0"/>
                <a:cs typeface="Arial" charset="0"/>
              </a:rPr>
              <a:t>	Oct. 2	Sierra purchased equipment for $5,000.</a:t>
            </a:r>
          </a:p>
        </p:txBody>
      </p:sp>
      <p:pic>
        <p:nvPicPr>
          <p:cNvPr id="807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57400"/>
            <a:ext cx="9144000" cy="1280966"/>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graphicFrame>
        <p:nvGraphicFramePr>
          <p:cNvPr id="14" name="Object 2"/>
          <p:cNvGraphicFramePr>
            <a:graphicFrameLocks noChangeAspect="1"/>
          </p:cNvGraphicFramePr>
          <p:nvPr>
            <p:extLst>
              <p:ext uri="{D42A27DB-BD31-4B8C-83A1-F6EECF244321}">
                <p14:modId xmlns:p14="http://schemas.microsoft.com/office/powerpoint/2010/main" val="4183471744"/>
              </p:ext>
            </p:extLst>
          </p:nvPr>
        </p:nvGraphicFramePr>
        <p:xfrm>
          <a:off x="569913" y="4038600"/>
          <a:ext cx="8040687" cy="2198688"/>
        </p:xfrm>
        <a:graphic>
          <a:graphicData uri="http://schemas.openxmlformats.org/presentationml/2006/ole">
            <mc:AlternateContent xmlns:mc="http://schemas.openxmlformats.org/markup-compatibility/2006">
              <mc:Choice xmlns:v="urn:schemas-microsoft-com:vml" Requires="v">
                <p:oleObj spid="_x0000_s808067" name="Worksheet" r:id="rId5" imgW="4000524" imgH="1095390" progId="Excel.Sheet.8">
                  <p:embed/>
                </p:oleObj>
              </mc:Choice>
              <mc:Fallback>
                <p:oleObj name="Worksheet" r:id="rId5" imgW="4000524" imgH="1095390" progId="Excel.Sheet.8">
                  <p:embed/>
                  <p:pic>
                    <p:nvPicPr>
                      <p:cNvPr id="0" name=""/>
                      <p:cNvPicPr>
                        <a:picLocks noChangeAspect="1" noChangeArrowheads="1"/>
                      </p:cNvPicPr>
                      <p:nvPr/>
                    </p:nvPicPr>
                    <p:blipFill>
                      <a:blip r:embed="rId6"/>
                      <a:srcRect/>
                      <a:stretch>
                        <a:fillRect/>
                      </a:stretch>
                    </p:blipFill>
                    <p:spPr bwMode="auto">
                      <a:xfrm>
                        <a:off x="569913" y="4038600"/>
                        <a:ext cx="8040687" cy="2198688"/>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4"/>
          <p:cNvSpPr txBox="1">
            <a:spLocks noChangeArrowheads="1"/>
          </p:cNvSpPr>
          <p:nvPr/>
        </p:nvSpPr>
        <p:spPr bwMode="auto">
          <a:xfrm>
            <a:off x="3200400" y="40386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chemeClr val="accent3"/>
                </a:solidFill>
                <a:latin typeface="Liberation Sans" panose="020B0604020202020204" pitchFamily="34" charset="0"/>
              </a:rPr>
              <a:t>General Journal</a:t>
            </a:r>
          </a:p>
        </p:txBody>
      </p:sp>
      <p:sp>
        <p:nvSpPr>
          <p:cNvPr id="19" name="Text Box 15"/>
          <p:cNvSpPr txBox="1">
            <a:spLocks noChangeArrowheads="1"/>
          </p:cNvSpPr>
          <p:nvPr/>
        </p:nvSpPr>
        <p:spPr bwMode="auto">
          <a:xfrm>
            <a:off x="1828800" y="4812026"/>
            <a:ext cx="2514600" cy="37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dirty="0"/>
              <a:t>Equipment</a:t>
            </a:r>
          </a:p>
        </p:txBody>
      </p:sp>
      <p:sp>
        <p:nvSpPr>
          <p:cNvPr id="21" name="Text Box 16"/>
          <p:cNvSpPr txBox="1">
            <a:spLocks noChangeArrowheads="1"/>
          </p:cNvSpPr>
          <p:nvPr/>
        </p:nvSpPr>
        <p:spPr bwMode="auto">
          <a:xfrm>
            <a:off x="1828800" y="5196577"/>
            <a:ext cx="2514600" cy="38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pPr marL="463550"/>
            <a:r>
              <a:rPr lang="en-US" altLang="en-US" dirty="0"/>
              <a:t>Cash</a:t>
            </a:r>
          </a:p>
        </p:txBody>
      </p:sp>
      <p:sp>
        <p:nvSpPr>
          <p:cNvPr id="22" name="Text Box 17"/>
          <p:cNvSpPr txBox="1">
            <a:spLocks noChangeArrowheads="1"/>
          </p:cNvSpPr>
          <p:nvPr/>
        </p:nvSpPr>
        <p:spPr bwMode="auto">
          <a:xfrm>
            <a:off x="6019800" y="47869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100" dirty="0">
                <a:latin typeface="Liberation Sans" panose="020B0604020202020204" pitchFamily="34" charset="0"/>
              </a:rPr>
              <a:t>5,000</a:t>
            </a:r>
          </a:p>
        </p:txBody>
      </p:sp>
      <p:sp>
        <p:nvSpPr>
          <p:cNvPr id="23" name="Text Box 18"/>
          <p:cNvSpPr txBox="1">
            <a:spLocks noChangeArrowheads="1"/>
          </p:cNvSpPr>
          <p:nvPr/>
        </p:nvSpPr>
        <p:spPr bwMode="auto">
          <a:xfrm>
            <a:off x="7315200" y="51679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100" dirty="0">
                <a:latin typeface="Liberation Sans" panose="020B0604020202020204" pitchFamily="34" charset="0"/>
              </a:rPr>
              <a:t>5,000</a:t>
            </a:r>
          </a:p>
        </p:txBody>
      </p:sp>
      <p:sp>
        <p:nvSpPr>
          <p:cNvPr id="24" name="Text Box 15"/>
          <p:cNvSpPr txBox="1">
            <a:spLocks noChangeArrowheads="1"/>
          </p:cNvSpPr>
          <p:nvPr/>
        </p:nvSpPr>
        <p:spPr bwMode="auto">
          <a:xfrm>
            <a:off x="609600" y="4819840"/>
            <a:ext cx="914400" cy="38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dirty="0"/>
              <a:t>Oct. 2</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435018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JOURNAL</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08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34400" cy="397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a:xfrm>
            <a:off x="250208" y="5359821"/>
            <a:ext cx="2057400" cy="646331"/>
          </a:xfrm>
          <a:prstGeom prst="rect">
            <a:avLst/>
          </a:prstGeom>
        </p:spPr>
        <p:txBody>
          <a:bodyPr wrap="square">
            <a:spAutoFit/>
          </a:bodyPr>
          <a:lstStyle/>
          <a:p>
            <a:pPr algn="l"/>
            <a:r>
              <a:rPr lang="en-US" sz="1200" b="1" dirty="0">
                <a:latin typeface="Liberation Sans" panose="020B0604020202020204" pitchFamily="34" charset="0"/>
              </a:rPr>
              <a:t>ILLUSTRATION 3-18</a:t>
            </a:r>
          </a:p>
          <a:p>
            <a:pPr algn="l"/>
            <a:r>
              <a:rPr lang="en-US" sz="1200" dirty="0">
                <a:latin typeface="Liberation Sans" panose="020B0604020202020204" pitchFamily="34" charset="0"/>
              </a:rPr>
              <a:t>Recording transactions in</a:t>
            </a:r>
          </a:p>
          <a:p>
            <a:pPr algn="l"/>
            <a:r>
              <a:rPr lang="en-US" sz="1200" dirty="0">
                <a:latin typeface="Liberation Sans" panose="020B0604020202020204" pitchFamily="34" charset="0"/>
              </a:rPr>
              <a:t>journal form</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291363728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51" name="Text Box 7"/>
          <p:cNvSpPr txBox="1">
            <a:spLocks noChangeArrowheads="1"/>
          </p:cNvSpPr>
          <p:nvPr/>
        </p:nvSpPr>
        <p:spPr bwMode="auto">
          <a:xfrm>
            <a:off x="1295400" y="3581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latin typeface="Arial" charset="0"/>
            </a:endParaRPr>
          </a:p>
        </p:txBody>
      </p:sp>
      <p:pic>
        <p:nvPicPr>
          <p:cNvPr id="64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282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6157" name="Rectangle 13"/>
          <p:cNvSpPr>
            <a:spLocks noChangeArrowheads="1"/>
          </p:cNvSpPr>
          <p:nvPr/>
        </p:nvSpPr>
        <p:spPr bwMode="auto">
          <a:xfrm>
            <a:off x="283192" y="4296633"/>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Arial" charset="0"/>
              </a:rPr>
              <a:t>Illustration 3-2 </a:t>
            </a:r>
          </a:p>
          <a:p>
            <a:pPr algn="l"/>
            <a:r>
              <a:rPr lang="en-US" altLang="en-US" sz="1200" dirty="0">
                <a:latin typeface="Arial" charset="0"/>
              </a:rPr>
              <a:t>Expanded accounting equation</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cxnSp>
        <p:nvCxnSpPr>
          <p:cNvPr id="3" name="Straight Arrow Connector 2"/>
          <p:cNvCxnSpPr/>
          <p:nvPr/>
        </p:nvCxnSpPr>
        <p:spPr bwMode="auto">
          <a:xfrm flipV="1">
            <a:off x="3035425" y="3276600"/>
            <a:ext cx="774575" cy="1484466"/>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1859508" y="4845307"/>
            <a:ext cx="1999265" cy="707886"/>
          </a:xfrm>
          <a:prstGeom prst="rect">
            <a:avLst/>
          </a:prstGeom>
          <a:noFill/>
        </p:spPr>
        <p:txBody>
          <a:bodyPr wrap="none" rtlCol="0">
            <a:spAutoFit/>
          </a:bodyPr>
          <a:lstStyle/>
          <a:p>
            <a:r>
              <a:rPr lang="en-US" sz="2000" dirty="0"/>
              <a:t>An investment </a:t>
            </a:r>
          </a:p>
          <a:p>
            <a:r>
              <a:rPr lang="en-US" sz="2000" dirty="0"/>
              <a:t>in our company!</a:t>
            </a:r>
          </a:p>
        </p:txBody>
      </p:sp>
      <p:cxnSp>
        <p:nvCxnSpPr>
          <p:cNvPr id="13" name="Straight Arrow Connector 12"/>
          <p:cNvCxnSpPr/>
          <p:nvPr/>
        </p:nvCxnSpPr>
        <p:spPr bwMode="auto">
          <a:xfrm flipV="1">
            <a:off x="6109604" y="4029450"/>
            <a:ext cx="372295" cy="1339267"/>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7805942" y="4080148"/>
            <a:ext cx="42658" cy="509321"/>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V="1">
            <a:off x="4940752" y="4098047"/>
            <a:ext cx="38100" cy="397171"/>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941120" y="4407123"/>
            <a:ext cx="1999265" cy="707886"/>
          </a:xfrm>
          <a:prstGeom prst="rect">
            <a:avLst/>
          </a:prstGeom>
          <a:noFill/>
        </p:spPr>
        <p:txBody>
          <a:bodyPr wrap="none" rtlCol="0">
            <a:spAutoFit/>
          </a:bodyPr>
          <a:lstStyle/>
          <a:p>
            <a:r>
              <a:rPr lang="en-US" sz="2000" dirty="0"/>
              <a:t>From </a:t>
            </a:r>
          </a:p>
          <a:p>
            <a:r>
              <a:rPr lang="en-US" sz="2000" dirty="0"/>
              <a:t>Sales/Services</a:t>
            </a:r>
          </a:p>
        </p:txBody>
      </p:sp>
      <p:sp>
        <p:nvSpPr>
          <p:cNvPr id="9" name="Rectangle 8"/>
          <p:cNvSpPr/>
          <p:nvPr/>
        </p:nvSpPr>
        <p:spPr>
          <a:xfrm>
            <a:off x="3654385" y="5206483"/>
            <a:ext cx="4572000" cy="707886"/>
          </a:xfrm>
          <a:prstGeom prst="rect">
            <a:avLst/>
          </a:prstGeom>
        </p:spPr>
        <p:txBody>
          <a:bodyPr>
            <a:spAutoFit/>
          </a:bodyPr>
          <a:lstStyle/>
          <a:p>
            <a:r>
              <a:rPr lang="en-US" sz="2000" dirty="0"/>
              <a:t>The cost of our  </a:t>
            </a:r>
          </a:p>
          <a:p>
            <a:r>
              <a:rPr lang="en-US" sz="2000" dirty="0"/>
              <a:t>Sales/Services</a:t>
            </a:r>
          </a:p>
        </p:txBody>
      </p:sp>
      <p:sp>
        <p:nvSpPr>
          <p:cNvPr id="16" name="Rectangle 15"/>
          <p:cNvSpPr/>
          <p:nvPr/>
        </p:nvSpPr>
        <p:spPr>
          <a:xfrm>
            <a:off x="5693631" y="4511203"/>
            <a:ext cx="4572000" cy="707886"/>
          </a:xfrm>
          <a:prstGeom prst="rect">
            <a:avLst/>
          </a:prstGeom>
        </p:spPr>
        <p:txBody>
          <a:bodyPr>
            <a:spAutoFit/>
          </a:bodyPr>
          <a:lstStyle/>
          <a:p>
            <a:r>
              <a:rPr lang="en-US" sz="2000" dirty="0"/>
              <a:t>Company shares </a:t>
            </a:r>
          </a:p>
          <a:p>
            <a:r>
              <a:rPr lang="en-US" sz="2000" dirty="0"/>
              <a:t>R/E with investors</a:t>
            </a:r>
          </a:p>
        </p:txBody>
      </p:sp>
      <p:sp>
        <p:nvSpPr>
          <p:cNvPr id="2" name="TextBox 1"/>
          <p:cNvSpPr txBox="1"/>
          <p:nvPr/>
        </p:nvSpPr>
        <p:spPr>
          <a:xfrm>
            <a:off x="3200400" y="1600200"/>
            <a:ext cx="341760" cy="461665"/>
          </a:xfrm>
          <a:prstGeom prst="rect">
            <a:avLst/>
          </a:prstGeom>
          <a:noFill/>
        </p:spPr>
        <p:txBody>
          <a:bodyPr wrap="none" rtlCol="0">
            <a:spAutoFit/>
          </a:bodyPr>
          <a:lstStyle/>
          <a:p>
            <a:r>
              <a:rPr lang="en-US" dirty="0"/>
              <a:t>=</a:t>
            </a:r>
          </a:p>
        </p:txBody>
      </p:sp>
      <p:sp>
        <p:nvSpPr>
          <p:cNvPr id="5" name="TextBox 4"/>
          <p:cNvSpPr txBox="1"/>
          <p:nvPr/>
        </p:nvSpPr>
        <p:spPr>
          <a:xfrm>
            <a:off x="1426192" y="1600199"/>
            <a:ext cx="312907" cy="461665"/>
          </a:xfrm>
          <a:prstGeom prst="rect">
            <a:avLst/>
          </a:prstGeom>
          <a:noFill/>
        </p:spPr>
        <p:txBody>
          <a:bodyPr wrap="none" rtlCol="0">
            <a:spAutoFit/>
          </a:bodyPr>
          <a:lstStyle/>
          <a:p>
            <a:r>
              <a:rPr lang="en-US" dirty="0"/>
              <a:t>-</a:t>
            </a: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solidFill>
            <a:srgbClr val="0099CC"/>
          </a:solidFill>
          <a:ln>
            <a:noFill/>
          </a:ln>
          <a:effectLst/>
        </p:spPr>
        <p:txBody>
          <a:bodyPr lIns="90488" tIns="44450" rIns="90488" bIns="44450" anchor="ctr" anchorCtr="0"/>
          <a:lstStyle/>
          <a:p>
            <a:pPr marL="53975" algn="l"/>
            <a:r>
              <a:rPr lang="en-US" altLang="en-US" sz="2800" b="1" dirty="0">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p:txBody>
      </p:sp>
      <p:sp>
        <p:nvSpPr>
          <p:cNvPr id="2" name="Rectangle 1"/>
          <p:cNvSpPr/>
          <p:nvPr/>
        </p:nvSpPr>
        <p:spPr>
          <a:xfrm>
            <a:off x="457200" y="1105480"/>
            <a:ext cx="8001000" cy="5214184"/>
          </a:xfrm>
          <a:prstGeom prst="rect">
            <a:avLst/>
          </a:prstGeom>
        </p:spPr>
        <p:txBody>
          <a:bodyPr wrap="square">
            <a:spAutoFit/>
          </a:bodyPr>
          <a:lstStyle/>
          <a:p>
            <a:pPr algn="just">
              <a:lnSpc>
                <a:spcPct val="114000"/>
              </a:lnSpc>
              <a:spcBef>
                <a:spcPts val="600"/>
              </a:spcBef>
            </a:pPr>
            <a:r>
              <a:rPr lang="en-US" sz="1700" b="1" i="0" dirty="0">
                <a:solidFill>
                  <a:schemeClr val="tx1"/>
                </a:solidFill>
                <a:effectLst/>
                <a:latin typeface="Liberation Sans" panose="020B0604020202020204" pitchFamily="34" charset="0"/>
              </a:rPr>
              <a:t>Boosting Profits</a:t>
            </a:r>
          </a:p>
          <a:p>
            <a:pPr algn="just">
              <a:lnSpc>
                <a:spcPct val="114000"/>
              </a:lnSpc>
              <a:spcBef>
                <a:spcPts val="600"/>
              </a:spcBef>
            </a:pPr>
            <a:r>
              <a:rPr lang="en-US" sz="1700" b="1" dirty="0">
                <a:solidFill>
                  <a:srgbClr val="CC0000"/>
                </a:solidFill>
                <a:latin typeface="Liberation Sans" panose="020B0604020202020204" pitchFamily="34" charset="0"/>
              </a:rPr>
              <a:t>Microsoft</a:t>
            </a:r>
            <a:r>
              <a:rPr lang="en-US" sz="1700" dirty="0">
                <a:latin typeface="Liberation Sans" panose="020B0604020202020204" pitchFamily="34" charset="0"/>
              </a:rPr>
              <a:t> originally designed the Xbox 360 to have 256MB of memory. But the </a:t>
            </a:r>
            <a:r>
              <a:rPr lang="en-US" sz="1700" dirty="0">
                <a:solidFill>
                  <a:srgbClr val="00B050"/>
                </a:solidFill>
                <a:latin typeface="Liberation Sans" panose="020B0604020202020204" pitchFamily="34" charset="0"/>
              </a:rPr>
              <a:t>design department </a:t>
            </a:r>
            <a:r>
              <a:rPr lang="en-US" sz="1700" dirty="0">
                <a:latin typeface="Liberation Sans" panose="020B0604020202020204" pitchFamily="34" charset="0"/>
              </a:rPr>
              <a:t>said that amount of memory wouldn’t support the best special effects. The </a:t>
            </a:r>
            <a:r>
              <a:rPr lang="en-US" sz="1700" dirty="0">
                <a:solidFill>
                  <a:srgbClr val="00B050"/>
                </a:solidFill>
                <a:latin typeface="Liberation Sans" panose="020B0604020202020204" pitchFamily="34" charset="0"/>
              </a:rPr>
              <a:t>purchasing department </a:t>
            </a:r>
            <a:r>
              <a:rPr lang="en-US" sz="1700" dirty="0">
                <a:latin typeface="Liberation Sans" panose="020B0604020202020204" pitchFamily="34" charset="0"/>
              </a:rPr>
              <a:t>said that adding more memory would cost $30—which was 10% of the estimated selling price of $300. The </a:t>
            </a:r>
            <a:r>
              <a:rPr lang="en-US" sz="1700" dirty="0">
                <a:solidFill>
                  <a:srgbClr val="00B050"/>
                </a:solidFill>
                <a:latin typeface="Liberation Sans" panose="020B0604020202020204" pitchFamily="34" charset="0"/>
              </a:rPr>
              <a:t>marketing department</a:t>
            </a:r>
            <a:r>
              <a:rPr lang="en-US" sz="1700" dirty="0">
                <a:latin typeface="Liberation Sans" panose="020B0604020202020204" pitchFamily="34" charset="0"/>
              </a:rPr>
              <a:t>, however, “determined that adding the memory would let Microsoft reduce marketing costs and attract more game developers, boosting royalty revenue. It would also extend the life of the console, generating more sales.” As a result of these changes, Xbox enjoyed great success. But, it does have competitors. Its newest video game console, Xbox One, is now in a battle with </a:t>
            </a:r>
            <a:r>
              <a:rPr lang="en-US" sz="1700" b="1" dirty="0">
                <a:solidFill>
                  <a:srgbClr val="CC0000"/>
                </a:solidFill>
                <a:latin typeface="Liberation Sans" panose="020B0604020202020204" pitchFamily="34" charset="0"/>
              </a:rPr>
              <a:t>Sony</a:t>
            </a:r>
            <a:r>
              <a:rPr lang="en-US" sz="1700" dirty="0">
                <a:latin typeface="Liberation Sans" panose="020B0604020202020204" pitchFamily="34" charset="0"/>
              </a:rPr>
              <a:t>’s Playstation4 for market share. How to compete? First, Microsoft bundled the critically acclaimed </a:t>
            </a:r>
            <a:r>
              <a:rPr lang="en-US" sz="1700" i="1" dirty="0">
                <a:latin typeface="Liberation Sans" panose="020B0604020202020204" pitchFamily="34" charset="0"/>
              </a:rPr>
              <a:t>Titan fall </a:t>
            </a:r>
            <a:r>
              <a:rPr lang="en-US" sz="1700" dirty="0">
                <a:latin typeface="Liberation Sans" panose="020B0604020202020204" pitchFamily="34" charset="0"/>
              </a:rPr>
              <a:t>with its Xbox One. By including the game most Xbox One buyers were going to purchase anyway, Microsoft was making its console more attractive. In addition, retailers are also discounting the Xbox, which should get the momentum going for increased sales. What Microsoft is doing is making sure that Xbox One is the center of the home entertainment system in the long run.</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2083809508"/>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048000" y="299798"/>
            <a:ext cx="5943600" cy="77846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000" b="1" dirty="0">
                <a:solidFill>
                  <a:schemeClr val="accent3"/>
                </a:solidFill>
                <a:latin typeface="Liberation Sans" panose="020B0604020202020204" pitchFamily="34" charset="0"/>
              </a:rPr>
              <a:t>Journal Entries</a:t>
            </a:r>
            <a:endParaRPr lang="en-US" sz="3000" b="1" i="0" dirty="0">
              <a:solidFill>
                <a:schemeClr val="accent3"/>
              </a:solidFill>
              <a:latin typeface="Liberation Sans" panose="020B0604020202020204" pitchFamily="34" charset="0"/>
            </a:endParaRPr>
          </a:p>
        </p:txBody>
      </p:sp>
      <p:sp>
        <p:nvSpPr>
          <p:cNvPr id="337930" name="Rectangle 10"/>
          <p:cNvSpPr>
            <a:spLocks noChangeArrowheads="1"/>
          </p:cNvSpPr>
          <p:nvPr/>
        </p:nvSpPr>
        <p:spPr bwMode="auto">
          <a:xfrm>
            <a:off x="429904" y="1333304"/>
            <a:ext cx="8333096" cy="286232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algn="just">
              <a:lnSpc>
                <a:spcPct val="125000"/>
              </a:lnSpc>
            </a:pPr>
            <a:r>
              <a:rPr lang="en-US" sz="2000" dirty="0">
                <a:solidFill>
                  <a:schemeClr val="bg2"/>
                </a:solidFill>
                <a:latin typeface="Liberation Sans" panose="020B0604020202020204" pitchFamily="34" charset="0"/>
              </a:rPr>
              <a:t>The following events occurred during the first month of business of Hair It Is Inc., Kate Browne’s beauty salon:</a:t>
            </a:r>
          </a:p>
          <a:p>
            <a:pPr marL="457200" indent="-457200" algn="just">
              <a:lnSpc>
                <a:spcPct val="125000"/>
              </a:lnSpc>
              <a:buAutoNum type="arabicPeriod"/>
            </a:pPr>
            <a:r>
              <a:rPr lang="en-US" sz="2000" dirty="0">
                <a:solidFill>
                  <a:schemeClr val="bg2"/>
                </a:solidFill>
                <a:latin typeface="Liberation Sans" panose="020B0604020202020204" pitchFamily="34" charset="0"/>
              </a:rPr>
              <a:t>Issued common stock to shareholders in exchange for $20,000 cash.</a:t>
            </a:r>
          </a:p>
          <a:p>
            <a:pPr marL="457200" indent="-457200" algn="just">
              <a:lnSpc>
                <a:spcPct val="125000"/>
              </a:lnSpc>
              <a:buAutoNum type="arabicPeriod"/>
            </a:pPr>
            <a:r>
              <a:rPr lang="en-US" sz="2000" dirty="0">
                <a:solidFill>
                  <a:schemeClr val="bg2"/>
                </a:solidFill>
                <a:latin typeface="Liberation Sans" panose="020B0604020202020204" pitchFamily="34" charset="0"/>
              </a:rPr>
              <a:t>Purchased $4,800 of equipment on account (to be paid in 30 days).</a:t>
            </a:r>
          </a:p>
          <a:p>
            <a:pPr marL="457200" indent="-457200" algn="just">
              <a:lnSpc>
                <a:spcPct val="125000"/>
              </a:lnSpc>
              <a:buAutoNum type="arabicPeriod"/>
            </a:pPr>
            <a:r>
              <a:rPr lang="en-US" sz="2000" dirty="0">
                <a:solidFill>
                  <a:schemeClr val="bg2"/>
                </a:solidFill>
                <a:latin typeface="Liberation Sans" panose="020B0604020202020204" pitchFamily="34" charset="0"/>
              </a:rPr>
              <a:t>Interviewed three people for the position of stylist.</a:t>
            </a:r>
          </a:p>
          <a:p>
            <a:pPr algn="just">
              <a:lnSpc>
                <a:spcPct val="125000"/>
              </a:lnSpc>
              <a:spcBef>
                <a:spcPts val="600"/>
              </a:spcBef>
            </a:pPr>
            <a:r>
              <a:rPr lang="en-US" sz="2000" dirty="0">
                <a:solidFill>
                  <a:schemeClr val="bg2"/>
                </a:solidFill>
                <a:latin typeface="Liberation Sans" panose="020B0604020202020204" pitchFamily="34" charset="0"/>
              </a:rPr>
              <a:t>The three activities are recorded as follows:</a:t>
            </a:r>
            <a:endParaRPr lang="en-US" altLang="en-US" sz="2000" dirty="0">
              <a:solidFill>
                <a:schemeClr val="bg2"/>
              </a:solidFill>
              <a:latin typeface="Liberation Sans" panose="020B0604020202020204" pitchFamily="34" charset="0"/>
            </a:endParaRPr>
          </a:p>
        </p:txBody>
      </p:sp>
      <p:sp>
        <p:nvSpPr>
          <p:cNvPr id="11" name="Isosceles Triangle 10"/>
          <p:cNvSpPr/>
          <p:nvPr/>
        </p:nvSpPr>
        <p:spPr bwMode="auto">
          <a:xfrm rot="5400000">
            <a:off x="1917401" y="47958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2" name="TextBox 11"/>
          <p:cNvSpPr txBox="1"/>
          <p:nvPr/>
        </p:nvSpPr>
        <p:spPr>
          <a:xfrm>
            <a:off x="171260" y="34802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solidFill>
                  <a:srgbClr val="CC0000"/>
                </a:solidFill>
                <a:latin typeface="Liberation Sans" panose="020B0604020202020204" pitchFamily="34" charset="0"/>
              </a:rPr>
              <a:t>DO IT!</a:t>
            </a:r>
          </a:p>
        </p:txBody>
      </p:sp>
      <p:sp>
        <p:nvSpPr>
          <p:cNvPr id="14" name="TextBox 13"/>
          <p:cNvSpPr txBox="1"/>
          <p:nvPr/>
        </p:nvSpPr>
        <p:spPr>
          <a:xfrm>
            <a:off x="2183330" y="280950"/>
            <a:ext cx="750370" cy="707886"/>
          </a:xfrm>
          <a:prstGeom prst="rect">
            <a:avLst/>
          </a:prstGeom>
          <a:noFill/>
        </p:spPr>
        <p:txBody>
          <a:bodyPr wrap="square" rtlCol="0">
            <a:spAutoFit/>
          </a:bodyPr>
          <a:lstStyle/>
          <a:p>
            <a:pPr algn="ctr">
              <a:buClr>
                <a:srgbClr val="E20000"/>
              </a:buClr>
            </a:pPr>
            <a:r>
              <a:rPr lang="en-US" sz="4000" b="1" i="0" dirty="0">
                <a:solidFill>
                  <a:srgbClr val="CC0000"/>
                </a:solidFill>
                <a:effectLst/>
                <a:latin typeface="+mn-lt"/>
              </a:rPr>
              <a:t>3</a:t>
            </a:r>
          </a:p>
        </p:txBody>
      </p:sp>
      <p:cxnSp>
        <p:nvCxnSpPr>
          <p:cNvPr id="15" name="Straight Connector 14"/>
          <p:cNvCxnSpPr/>
          <p:nvPr/>
        </p:nvCxnSpPr>
        <p:spPr bwMode="auto">
          <a:xfrm>
            <a:off x="1905000" y="20153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6" name="Rectangle 15"/>
          <p:cNvSpPr/>
          <p:nvPr/>
        </p:nvSpPr>
        <p:spPr bwMode="auto">
          <a:xfrm>
            <a:off x="8866496" y="1592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 name="Rectangle 1"/>
          <p:cNvSpPr/>
          <p:nvPr/>
        </p:nvSpPr>
        <p:spPr>
          <a:xfrm>
            <a:off x="457200" y="4191000"/>
            <a:ext cx="8180696" cy="216982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lnSpc>
                <a:spcPct val="125000"/>
              </a:lnSpc>
              <a:tabLst>
                <a:tab pos="682625" algn="l"/>
                <a:tab pos="1146175" algn="l"/>
                <a:tab pos="5486400" algn="r"/>
                <a:tab pos="7027863" algn="r"/>
              </a:tabLst>
            </a:pPr>
            <a:r>
              <a:rPr lang="en-US" sz="2000" dirty="0">
                <a:solidFill>
                  <a:schemeClr val="bg2"/>
                </a:solidFill>
                <a:latin typeface="Liberation Sans" panose="020B0604020202020204" pitchFamily="34" charset="0"/>
              </a:rPr>
              <a:t>1. 	Cash 	20,000</a:t>
            </a:r>
          </a:p>
          <a:p>
            <a:pPr algn="just">
              <a:lnSpc>
                <a:spcPct val="125000"/>
              </a:lnSpc>
              <a:tabLst>
                <a:tab pos="682625" algn="l"/>
                <a:tab pos="1146175" algn="l"/>
                <a:tab pos="5486400" algn="r"/>
                <a:tab pos="7027863" algn="r"/>
              </a:tabLst>
            </a:pPr>
            <a:r>
              <a:rPr lang="en-US" sz="2000" dirty="0">
                <a:solidFill>
                  <a:schemeClr val="bg2"/>
                </a:solidFill>
                <a:latin typeface="Liberation Sans" panose="020B0604020202020204" pitchFamily="34" charset="0"/>
              </a:rPr>
              <a:t>		Common Stock 		20,000</a:t>
            </a:r>
          </a:p>
          <a:p>
            <a:pPr algn="just">
              <a:lnSpc>
                <a:spcPct val="125000"/>
              </a:lnSpc>
              <a:spcBef>
                <a:spcPts val="600"/>
              </a:spcBef>
              <a:tabLst>
                <a:tab pos="682625" algn="l"/>
                <a:tab pos="1146175" algn="l"/>
                <a:tab pos="5486400" algn="r"/>
                <a:tab pos="7027863" algn="r"/>
              </a:tabLst>
            </a:pPr>
            <a:r>
              <a:rPr lang="en-US" sz="2000" dirty="0">
                <a:solidFill>
                  <a:schemeClr val="bg2"/>
                </a:solidFill>
                <a:latin typeface="Liberation Sans" panose="020B0604020202020204" pitchFamily="34" charset="0"/>
              </a:rPr>
              <a:t>2. 	Equipment 	4,800</a:t>
            </a:r>
          </a:p>
          <a:p>
            <a:pPr algn="just">
              <a:lnSpc>
                <a:spcPct val="125000"/>
              </a:lnSpc>
              <a:tabLst>
                <a:tab pos="682625" algn="l"/>
                <a:tab pos="1146175" algn="l"/>
                <a:tab pos="5486400" algn="r"/>
                <a:tab pos="7027863" algn="r"/>
              </a:tabLst>
            </a:pPr>
            <a:r>
              <a:rPr lang="en-US" sz="2000" dirty="0">
                <a:solidFill>
                  <a:schemeClr val="bg2"/>
                </a:solidFill>
                <a:latin typeface="Liberation Sans" panose="020B0604020202020204" pitchFamily="34" charset="0"/>
              </a:rPr>
              <a:t>		Accounts Payable 		4,800</a:t>
            </a:r>
          </a:p>
          <a:p>
            <a:pPr algn="just">
              <a:lnSpc>
                <a:spcPct val="125000"/>
              </a:lnSpc>
              <a:spcBef>
                <a:spcPts val="600"/>
              </a:spcBef>
              <a:tabLst>
                <a:tab pos="682625" algn="l"/>
                <a:tab pos="1146175" algn="l"/>
                <a:tab pos="5486400" algn="r"/>
                <a:tab pos="7027863" algn="r"/>
              </a:tabLst>
            </a:pPr>
            <a:r>
              <a:rPr lang="en-US" sz="2000" dirty="0">
                <a:solidFill>
                  <a:schemeClr val="bg2"/>
                </a:solidFill>
                <a:latin typeface="Liberation Sans" panose="020B0604020202020204" pitchFamily="34" charset="0"/>
              </a:rPr>
              <a:t>3. 	No entry because no transaction occurred.</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3492863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609600" y="1549024"/>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chemeClr val="tx2">
                    <a:lumMod val="50000"/>
                  </a:schemeClr>
                </a:solidFill>
                <a:latin typeface="Liberation Sans" panose="020B0604020202020204" pitchFamily="34" charset="0"/>
              </a:rPr>
              <a:t>The Accounting Cycle</a:t>
            </a:r>
          </a:p>
        </p:txBody>
      </p:sp>
      <p:sp>
        <p:nvSpPr>
          <p:cNvPr id="14" name="Isosceles Triangle 13"/>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5" name="TextBox 14"/>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solidFill>
                  <a:srgbClr val="CC0000"/>
                </a:solidFill>
                <a:latin typeface="Liberation Sans" panose="020B0604020202020204" pitchFamily="34" charset="0"/>
              </a:rPr>
              <a:t>LEARNING OBJECTIVE</a:t>
            </a:r>
          </a:p>
        </p:txBody>
      </p:sp>
      <p:sp>
        <p:nvSpPr>
          <p:cNvPr id="16" name="Rounded Rectangle 15"/>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b="1" dirty="0">
                <a:solidFill>
                  <a:schemeClr val="accent3"/>
                </a:solidFill>
                <a:effectLst>
                  <a:outerShdw blurRad="38100" dist="38100" dir="2700000" algn="tl">
                    <a:srgbClr val="000000">
                      <a:alpha val="43137"/>
                    </a:srgbClr>
                  </a:outerShdw>
                </a:effectLst>
                <a:latin typeface="Liberation Sans" panose="020B0604020202020204" pitchFamily="34" charset="0"/>
              </a:rPr>
              <a:t>Explain how a ledger and posting help in the recording process.</a:t>
            </a:r>
          </a:p>
        </p:txBody>
      </p:sp>
      <p:sp>
        <p:nvSpPr>
          <p:cNvPr id="17" name="TextBox 16"/>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CC0000"/>
                </a:solidFill>
                <a:effectLst/>
                <a:latin typeface="Liberation Sans" panose="020B0604020202020204" pitchFamily="34" charset="0"/>
              </a:rPr>
              <a:t>4</a:t>
            </a:r>
          </a:p>
        </p:txBody>
      </p:sp>
      <p:cxnSp>
        <p:nvCxnSpPr>
          <p:cNvPr id="18" name="Straight Connector 17"/>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
        <p:nvSpPr>
          <p:cNvPr id="20" name="Chevron 19"/>
          <p:cNvSpPr/>
          <p:nvPr/>
        </p:nvSpPr>
        <p:spPr bwMode="auto">
          <a:xfrm>
            <a:off x="228600" y="2500952"/>
            <a:ext cx="1981200" cy="900545"/>
          </a:xfrm>
          <a:prstGeom prst="chevron">
            <a:avLst>
              <a:gd name="adj" fmla="val 36223"/>
            </a:avLst>
          </a:prstGeom>
          <a:solidFill>
            <a:srgbClr val="00B0F0"/>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Analyze business transactions</a:t>
            </a:r>
          </a:p>
        </p:txBody>
      </p:sp>
      <p:sp>
        <p:nvSpPr>
          <p:cNvPr id="22" name="Chevron 21"/>
          <p:cNvSpPr/>
          <p:nvPr/>
        </p:nvSpPr>
        <p:spPr bwMode="auto">
          <a:xfrm>
            <a:off x="3657600" y="2334904"/>
            <a:ext cx="2208976" cy="1198626"/>
          </a:xfrm>
          <a:prstGeom prst="chevron">
            <a:avLst>
              <a:gd name="adj" fmla="val 48333"/>
            </a:avLst>
          </a:prstGeom>
          <a:solidFill>
            <a:schemeClr val="tx2">
              <a:lumMod val="50000"/>
            </a:schemeClr>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Post to ledger accounts</a:t>
            </a:r>
          </a:p>
        </p:txBody>
      </p:sp>
      <p:sp>
        <p:nvSpPr>
          <p:cNvPr id="24" name="Chevron 23"/>
          <p:cNvSpPr/>
          <p:nvPr/>
        </p:nvSpPr>
        <p:spPr bwMode="auto">
          <a:xfrm>
            <a:off x="1962776" y="2483428"/>
            <a:ext cx="217932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marR="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Journalize the transaction</a:t>
            </a:r>
          </a:p>
        </p:txBody>
      </p:sp>
      <p:sp>
        <p:nvSpPr>
          <p:cNvPr id="26" name="Chevron 25"/>
          <p:cNvSpPr/>
          <p:nvPr/>
        </p:nvSpPr>
        <p:spPr bwMode="auto">
          <a:xfrm>
            <a:off x="5513696" y="2487314"/>
            <a:ext cx="184404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Trial Balance</a:t>
            </a:r>
          </a:p>
        </p:txBody>
      </p:sp>
      <p:sp>
        <p:nvSpPr>
          <p:cNvPr id="27" name="Chevron 26"/>
          <p:cNvSpPr/>
          <p:nvPr/>
        </p:nvSpPr>
        <p:spPr bwMode="auto">
          <a:xfrm>
            <a:off x="6983332" y="2487313"/>
            <a:ext cx="201168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Adjusting Entries</a:t>
            </a:r>
          </a:p>
        </p:txBody>
      </p:sp>
      <p:sp>
        <p:nvSpPr>
          <p:cNvPr id="28" name="Chevron 27"/>
          <p:cNvSpPr/>
          <p:nvPr/>
        </p:nvSpPr>
        <p:spPr bwMode="auto">
          <a:xfrm>
            <a:off x="893812" y="3991705"/>
            <a:ext cx="198120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Adjusted Trial Balance</a:t>
            </a:r>
          </a:p>
        </p:txBody>
      </p:sp>
      <p:sp>
        <p:nvSpPr>
          <p:cNvPr id="30" name="Chevron 29"/>
          <p:cNvSpPr/>
          <p:nvPr/>
        </p:nvSpPr>
        <p:spPr bwMode="auto">
          <a:xfrm>
            <a:off x="2515192" y="3981943"/>
            <a:ext cx="2208976"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Financial Statements</a:t>
            </a:r>
          </a:p>
        </p:txBody>
      </p:sp>
      <p:sp>
        <p:nvSpPr>
          <p:cNvPr id="32" name="Chevron 31"/>
          <p:cNvSpPr/>
          <p:nvPr/>
        </p:nvSpPr>
        <p:spPr bwMode="auto">
          <a:xfrm>
            <a:off x="4366600" y="3981943"/>
            <a:ext cx="184404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Closing Entries</a:t>
            </a:r>
          </a:p>
        </p:txBody>
      </p:sp>
      <p:sp>
        <p:nvSpPr>
          <p:cNvPr id="33" name="Chevron 32"/>
          <p:cNvSpPr/>
          <p:nvPr/>
        </p:nvSpPr>
        <p:spPr bwMode="auto">
          <a:xfrm>
            <a:off x="5871667" y="3989696"/>
            <a:ext cx="2434133"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Post-Closing Trial Balance</a:t>
            </a:r>
          </a:p>
        </p:txBody>
      </p:sp>
    </p:spTree>
    <p:extLst>
      <p:ext uri="{BB962C8B-B14F-4D97-AF65-F5344CB8AC3E}">
        <p14:creationId xmlns:p14="http://schemas.microsoft.com/office/powerpoint/2010/main" val="3687525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30" grpId="0" animBg="1"/>
      <p:bldP spid="32" grpId="0" animBg="1"/>
      <p:bldP spid="3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2" name="Text Box 6"/>
          <p:cNvSpPr txBox="1">
            <a:spLocks noChangeArrowheads="1"/>
          </p:cNvSpPr>
          <p:nvPr/>
        </p:nvSpPr>
        <p:spPr bwMode="auto">
          <a:xfrm>
            <a:off x="609600" y="1295400"/>
            <a:ext cx="80010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546225" indent="-457200" algn="l">
              <a:defRPr sz="2400">
                <a:solidFill>
                  <a:schemeClr val="tx1"/>
                </a:solidFill>
                <a:latin typeface="Times New Roman" pitchFamily="18" charset="0"/>
              </a:defRPr>
            </a:lvl3pPr>
            <a:lvl4pPr marL="2117725" indent="-457200" algn="l">
              <a:defRPr sz="2400">
                <a:solidFill>
                  <a:schemeClr val="tx1"/>
                </a:solidFill>
                <a:latin typeface="Times New Roman" pitchFamily="18" charset="0"/>
              </a:defRPr>
            </a:lvl4pPr>
            <a:lvl5pPr marL="2689225" indent="-457200" algn="l">
              <a:defRPr sz="2400">
                <a:solidFill>
                  <a:schemeClr val="tx1"/>
                </a:solidFill>
                <a:latin typeface="Times New Roman" pitchFamily="18" charset="0"/>
              </a:defRPr>
            </a:lvl5pPr>
            <a:lvl6pPr marL="3146425" indent="-457200" eaLnBrk="0" fontAlgn="base" hangingPunct="0">
              <a:spcBef>
                <a:spcPct val="0"/>
              </a:spcBef>
              <a:spcAft>
                <a:spcPct val="0"/>
              </a:spcAft>
              <a:defRPr sz="2400">
                <a:solidFill>
                  <a:schemeClr val="tx1"/>
                </a:solidFill>
                <a:latin typeface="Times New Roman" pitchFamily="18" charset="0"/>
              </a:defRPr>
            </a:lvl6pPr>
            <a:lvl7pPr marL="3603625" indent="-457200" eaLnBrk="0" fontAlgn="base" hangingPunct="0">
              <a:spcBef>
                <a:spcPct val="0"/>
              </a:spcBef>
              <a:spcAft>
                <a:spcPct val="0"/>
              </a:spcAft>
              <a:defRPr sz="2400">
                <a:solidFill>
                  <a:schemeClr val="tx1"/>
                </a:solidFill>
                <a:latin typeface="Times New Roman" pitchFamily="18" charset="0"/>
              </a:defRPr>
            </a:lvl7pPr>
            <a:lvl8pPr marL="4060825" indent="-457200" eaLnBrk="0" fontAlgn="base" hangingPunct="0">
              <a:spcBef>
                <a:spcPct val="0"/>
              </a:spcBef>
              <a:spcAft>
                <a:spcPct val="0"/>
              </a:spcAft>
              <a:defRPr sz="2400">
                <a:solidFill>
                  <a:schemeClr val="tx1"/>
                </a:solidFill>
                <a:latin typeface="Times New Roman" pitchFamily="18" charset="0"/>
              </a:defRPr>
            </a:lvl8pPr>
            <a:lvl9pPr marL="4518025" indent="-457200" eaLnBrk="0" fontAlgn="base" hangingPunct="0">
              <a:spcBef>
                <a:spcPct val="0"/>
              </a:spcBef>
              <a:spcAft>
                <a:spcPct val="0"/>
              </a:spcAft>
              <a:defRPr sz="2400">
                <a:solidFill>
                  <a:schemeClr val="tx1"/>
                </a:solidFill>
                <a:latin typeface="Times New Roman" pitchFamily="18" charset="0"/>
              </a:defRPr>
            </a:lvl9pPr>
          </a:lstStyle>
          <a:p>
            <a:pPr>
              <a:spcAft>
                <a:spcPct val="50000"/>
              </a:spcAft>
              <a:buSzPct val="80000"/>
            </a:pPr>
            <a:r>
              <a:rPr lang="en-US" altLang="en-US" sz="2800" b="1" dirty="0">
                <a:solidFill>
                  <a:schemeClr val="tx2">
                    <a:lumMod val="50000"/>
                  </a:schemeClr>
                </a:solidFill>
                <a:latin typeface="Liberation Sans" panose="020B0604020202020204" pitchFamily="34" charset="0"/>
              </a:rPr>
              <a:t>The Ledger</a:t>
            </a:r>
            <a:r>
              <a:rPr lang="en-US" altLang="en-US" sz="2300" dirty="0">
                <a:solidFill>
                  <a:schemeClr val="tx2">
                    <a:lumMod val="50000"/>
                  </a:schemeClr>
                </a:solidFill>
                <a:latin typeface="Liberation Sans" panose="020B0604020202020204" pitchFamily="34" charset="0"/>
              </a:rPr>
              <a:t> </a:t>
            </a:r>
            <a:r>
              <a:rPr lang="en-US" altLang="en-US" sz="2300" dirty="0">
                <a:latin typeface="Liberation Sans" panose="020B0604020202020204" pitchFamily="34" charset="0"/>
              </a:rPr>
              <a:t>is comprised of the entire group of accounts maintained by a company. </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LEDGER</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3659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401043"/>
            <a:ext cx="8534400" cy="360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Rectangle 2"/>
          <p:cNvSpPr/>
          <p:nvPr/>
        </p:nvSpPr>
        <p:spPr>
          <a:xfrm>
            <a:off x="816592" y="6023295"/>
            <a:ext cx="1676400" cy="461665"/>
          </a:xfrm>
          <a:prstGeom prst="rect">
            <a:avLst/>
          </a:prstGeom>
        </p:spPr>
        <p:txBody>
          <a:bodyPr wrap="square">
            <a:spAutoFit/>
          </a:bodyPr>
          <a:lstStyle/>
          <a:p>
            <a:pPr algn="l"/>
            <a:r>
              <a:rPr lang="en-US" sz="1200" b="1" dirty="0">
                <a:latin typeface="Liberation Sans" panose="020B0604020202020204" pitchFamily="34" charset="0"/>
              </a:rPr>
              <a:t>ILLUSTRATION 3-19</a:t>
            </a:r>
          </a:p>
          <a:p>
            <a:pPr algn="l"/>
            <a:r>
              <a:rPr lang="en-US" sz="1200" dirty="0">
                <a:latin typeface="Liberation Sans" panose="020B0604020202020204" pitchFamily="34" charset="0"/>
              </a:rPr>
              <a:t>The general ledger</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34" name="Text Box 10"/>
          <p:cNvSpPr txBox="1">
            <a:spLocks noChangeArrowheads="1"/>
          </p:cNvSpPr>
          <p:nvPr/>
        </p:nvSpPr>
        <p:spPr bwMode="auto">
          <a:xfrm>
            <a:off x="609600" y="1295400"/>
            <a:ext cx="8001000" cy="800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546225" indent="-457200" algn="l">
              <a:defRPr sz="2400">
                <a:solidFill>
                  <a:schemeClr val="tx1"/>
                </a:solidFill>
                <a:latin typeface="Times New Roman" pitchFamily="18" charset="0"/>
              </a:defRPr>
            </a:lvl3pPr>
            <a:lvl4pPr marL="2117725" indent="-457200" algn="l">
              <a:defRPr sz="2400">
                <a:solidFill>
                  <a:schemeClr val="tx1"/>
                </a:solidFill>
                <a:latin typeface="Times New Roman" pitchFamily="18" charset="0"/>
              </a:defRPr>
            </a:lvl4pPr>
            <a:lvl5pPr marL="2689225" indent="-457200" algn="l">
              <a:defRPr sz="2400">
                <a:solidFill>
                  <a:schemeClr val="tx1"/>
                </a:solidFill>
                <a:latin typeface="Times New Roman" pitchFamily="18" charset="0"/>
              </a:defRPr>
            </a:lvl5pPr>
            <a:lvl6pPr marL="3146425" indent="-457200" eaLnBrk="0" fontAlgn="base" hangingPunct="0">
              <a:spcBef>
                <a:spcPct val="0"/>
              </a:spcBef>
              <a:spcAft>
                <a:spcPct val="0"/>
              </a:spcAft>
              <a:defRPr sz="2400">
                <a:solidFill>
                  <a:schemeClr val="tx1"/>
                </a:solidFill>
                <a:latin typeface="Times New Roman" pitchFamily="18" charset="0"/>
              </a:defRPr>
            </a:lvl6pPr>
            <a:lvl7pPr marL="3603625" indent="-457200" eaLnBrk="0" fontAlgn="base" hangingPunct="0">
              <a:spcBef>
                <a:spcPct val="0"/>
              </a:spcBef>
              <a:spcAft>
                <a:spcPct val="0"/>
              </a:spcAft>
              <a:defRPr sz="2400">
                <a:solidFill>
                  <a:schemeClr val="tx1"/>
                </a:solidFill>
                <a:latin typeface="Times New Roman" pitchFamily="18" charset="0"/>
              </a:defRPr>
            </a:lvl7pPr>
            <a:lvl8pPr marL="4060825" indent="-457200" eaLnBrk="0" fontAlgn="base" hangingPunct="0">
              <a:spcBef>
                <a:spcPct val="0"/>
              </a:spcBef>
              <a:spcAft>
                <a:spcPct val="0"/>
              </a:spcAft>
              <a:defRPr sz="2400">
                <a:solidFill>
                  <a:schemeClr val="tx1"/>
                </a:solidFill>
                <a:latin typeface="Times New Roman" pitchFamily="18" charset="0"/>
              </a:defRPr>
            </a:lvl8pPr>
            <a:lvl9pPr marL="4518025" indent="-457200" eaLnBrk="0" fontAlgn="base" hangingPunct="0">
              <a:spcBef>
                <a:spcPct val="0"/>
              </a:spcBef>
              <a:spcAft>
                <a:spcPct val="0"/>
              </a:spcAft>
              <a:defRPr sz="2400">
                <a:solidFill>
                  <a:schemeClr val="tx1"/>
                </a:solidFill>
                <a:latin typeface="Times New Roman" pitchFamily="18" charset="0"/>
              </a:defRPr>
            </a:lvl9pPr>
          </a:lstStyle>
          <a:p>
            <a:pPr>
              <a:spcAft>
                <a:spcPct val="50000"/>
              </a:spcAft>
              <a:buSzPct val="80000"/>
            </a:pPr>
            <a:r>
              <a:rPr lang="en-US" altLang="en-US" sz="2300" b="1" dirty="0">
                <a:latin typeface="Liberation Sans" panose="020B0604020202020204" pitchFamily="34" charset="0"/>
              </a:rPr>
              <a:t>Listing of accounts </a:t>
            </a:r>
            <a:r>
              <a:rPr lang="en-US" altLang="en-US" sz="2300" dirty="0">
                <a:latin typeface="Liberation Sans" panose="020B0604020202020204" pitchFamily="34" charset="0"/>
              </a:rPr>
              <a:t>used by a company to record transactions.</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CHART OF ACCOUNTS</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386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301068"/>
            <a:ext cx="8534400" cy="265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Rectangle 2"/>
          <p:cNvSpPr/>
          <p:nvPr/>
        </p:nvSpPr>
        <p:spPr>
          <a:xfrm>
            <a:off x="255896" y="4978821"/>
            <a:ext cx="2106304" cy="646331"/>
          </a:xfrm>
          <a:prstGeom prst="rect">
            <a:avLst/>
          </a:prstGeom>
        </p:spPr>
        <p:txBody>
          <a:bodyPr wrap="square">
            <a:spAutoFit/>
          </a:bodyPr>
          <a:lstStyle/>
          <a:p>
            <a:pPr algn="l"/>
            <a:r>
              <a:rPr lang="en-US" sz="1200" b="1" dirty="0">
                <a:latin typeface="Liberation Sans" panose="020B0604020202020204" pitchFamily="34" charset="0"/>
              </a:rPr>
              <a:t>ILLUSTRATION 3-20</a:t>
            </a:r>
          </a:p>
          <a:p>
            <a:pPr algn="l"/>
            <a:r>
              <a:rPr lang="en-US" sz="1200" dirty="0">
                <a:latin typeface="Liberation Sans" panose="020B0604020202020204" pitchFamily="34" charset="0"/>
              </a:rPr>
              <a:t>Chart of accounts for Sierra</a:t>
            </a:r>
          </a:p>
          <a:p>
            <a:pPr algn="l"/>
            <a:r>
              <a:rPr lang="en-US" sz="1200" dirty="0">
                <a:latin typeface="Liberation Sans" panose="020B0604020202020204" pitchFamily="34" charset="0"/>
              </a:rPr>
              <a:t>Corporation</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6821" name="Object 5"/>
          <p:cNvGraphicFramePr>
            <a:graphicFrameLocks noChangeAspect="1"/>
          </p:cNvGraphicFramePr>
          <p:nvPr>
            <p:extLst>
              <p:ext uri="{D42A27DB-BD31-4B8C-83A1-F6EECF244321}">
                <p14:modId xmlns:p14="http://schemas.microsoft.com/office/powerpoint/2010/main" val="3646886519"/>
              </p:ext>
            </p:extLst>
          </p:nvPr>
        </p:nvGraphicFramePr>
        <p:xfrm>
          <a:off x="560388" y="4518025"/>
          <a:ext cx="8050212" cy="1712913"/>
        </p:xfrm>
        <a:graphic>
          <a:graphicData uri="http://schemas.openxmlformats.org/presentationml/2006/ole">
            <mc:AlternateContent xmlns:mc="http://schemas.openxmlformats.org/markup-compatibility/2006">
              <mc:Choice xmlns:v="urn:schemas-microsoft-com:vml" Requires="v">
                <p:oleObj spid="_x0000_s547184" name="Worksheet" r:id="rId5" imgW="4867304" imgH="971491" progId="Excel.Sheet.8">
                  <p:embed/>
                </p:oleObj>
              </mc:Choice>
              <mc:Fallback>
                <p:oleObj name="Worksheet" r:id="rId5" imgW="4867304" imgH="971491" progId="Excel.Sheet.8">
                  <p:embed/>
                  <p:pic>
                    <p:nvPicPr>
                      <p:cNvPr id="0" name="Object 5"/>
                      <p:cNvPicPr>
                        <a:picLocks noChangeAspect="1" noChangeArrowheads="1"/>
                      </p:cNvPicPr>
                      <p:nvPr/>
                    </p:nvPicPr>
                    <p:blipFill>
                      <a:blip r:embed="rId6"/>
                      <a:srcRect/>
                      <a:stretch>
                        <a:fillRect/>
                      </a:stretch>
                    </p:blipFill>
                    <p:spPr bwMode="auto">
                      <a:xfrm>
                        <a:off x="560388" y="4518025"/>
                        <a:ext cx="8050212"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6822" name="Text Box 6"/>
          <p:cNvSpPr txBox="1">
            <a:spLocks noChangeArrowheads="1"/>
          </p:cNvSpPr>
          <p:nvPr/>
        </p:nvSpPr>
        <p:spPr bwMode="auto">
          <a:xfrm>
            <a:off x="3339152" y="4518025"/>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2000" b="1">
                <a:solidFill>
                  <a:schemeClr val="accent3"/>
                </a:solidFill>
                <a:latin typeface="Liberation Sans" panose="020B0604020202020204" pitchFamily="34" charset="0"/>
              </a:defRPr>
            </a:lvl1pPr>
          </a:lstStyle>
          <a:p>
            <a:r>
              <a:rPr lang="en-US" altLang="en-US" dirty="0"/>
              <a:t>General Ledger</a:t>
            </a:r>
          </a:p>
        </p:txBody>
      </p:sp>
      <p:sp>
        <p:nvSpPr>
          <p:cNvPr id="546827" name="Text Box 11"/>
          <p:cNvSpPr txBox="1">
            <a:spLocks noChangeArrowheads="1"/>
          </p:cNvSpPr>
          <p:nvPr/>
        </p:nvSpPr>
        <p:spPr bwMode="auto">
          <a:xfrm>
            <a:off x="4678953" y="5549961"/>
            <a:ext cx="508335" cy="33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marL="463550" algn="l">
              <a:lnSpc>
                <a:spcPct val="110000"/>
              </a:lnSpc>
              <a:spcBef>
                <a:spcPct val="50000"/>
              </a:spcBef>
              <a:defRPr sz="2100">
                <a:latin typeface="Liberation Sans" panose="020B0604020202020204" pitchFamily="34" charset="0"/>
              </a:defRPr>
            </a:lvl1pPr>
          </a:lstStyle>
          <a:p>
            <a:pPr marL="0" algn="ctr"/>
            <a:r>
              <a:rPr lang="en-US" altLang="en-US" sz="2000" b="1" dirty="0">
                <a:solidFill>
                  <a:srgbClr val="CC0000"/>
                </a:solidFill>
              </a:rPr>
              <a:t>J1</a:t>
            </a:r>
          </a:p>
        </p:txBody>
      </p:sp>
      <p:sp>
        <p:nvSpPr>
          <p:cNvPr id="546838" name="Text Box 22"/>
          <p:cNvSpPr txBox="1">
            <a:spLocks noChangeArrowheads="1"/>
          </p:cNvSpPr>
          <p:nvPr/>
        </p:nvSpPr>
        <p:spPr bwMode="auto">
          <a:xfrm>
            <a:off x="609600" y="1295400"/>
            <a:ext cx="8001000" cy="815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546225" indent="-457200" algn="l">
              <a:defRPr sz="2400">
                <a:solidFill>
                  <a:schemeClr val="tx1"/>
                </a:solidFill>
                <a:latin typeface="Times New Roman" pitchFamily="18" charset="0"/>
              </a:defRPr>
            </a:lvl3pPr>
            <a:lvl4pPr marL="2117725" indent="-457200" algn="l">
              <a:defRPr sz="2400">
                <a:solidFill>
                  <a:schemeClr val="tx1"/>
                </a:solidFill>
                <a:latin typeface="Times New Roman" pitchFamily="18" charset="0"/>
              </a:defRPr>
            </a:lvl4pPr>
            <a:lvl5pPr marL="2689225" indent="-457200" algn="l">
              <a:defRPr sz="2400">
                <a:solidFill>
                  <a:schemeClr val="tx1"/>
                </a:solidFill>
                <a:latin typeface="Times New Roman" pitchFamily="18" charset="0"/>
              </a:defRPr>
            </a:lvl5pPr>
            <a:lvl6pPr marL="3146425" indent="-457200" eaLnBrk="0" fontAlgn="base" hangingPunct="0">
              <a:spcBef>
                <a:spcPct val="0"/>
              </a:spcBef>
              <a:spcAft>
                <a:spcPct val="0"/>
              </a:spcAft>
              <a:defRPr sz="2400">
                <a:solidFill>
                  <a:schemeClr val="tx1"/>
                </a:solidFill>
                <a:latin typeface="Times New Roman" pitchFamily="18" charset="0"/>
              </a:defRPr>
            </a:lvl6pPr>
            <a:lvl7pPr marL="3603625" indent="-457200" eaLnBrk="0" fontAlgn="base" hangingPunct="0">
              <a:spcBef>
                <a:spcPct val="0"/>
              </a:spcBef>
              <a:spcAft>
                <a:spcPct val="0"/>
              </a:spcAft>
              <a:defRPr sz="2400">
                <a:solidFill>
                  <a:schemeClr val="tx1"/>
                </a:solidFill>
                <a:latin typeface="Times New Roman" pitchFamily="18" charset="0"/>
              </a:defRPr>
            </a:lvl7pPr>
            <a:lvl8pPr marL="4060825" indent="-457200" eaLnBrk="0" fontAlgn="base" hangingPunct="0">
              <a:spcBef>
                <a:spcPct val="0"/>
              </a:spcBef>
              <a:spcAft>
                <a:spcPct val="0"/>
              </a:spcAft>
              <a:defRPr sz="2400">
                <a:solidFill>
                  <a:schemeClr val="tx1"/>
                </a:solidFill>
                <a:latin typeface="Times New Roman" pitchFamily="18" charset="0"/>
              </a:defRPr>
            </a:lvl8pPr>
            <a:lvl9pPr marL="4518025" indent="-4572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300" dirty="0">
                <a:latin typeface="Liberation Sans" panose="020B0604020202020204" pitchFamily="34" charset="0"/>
              </a:rPr>
              <a:t>The process of </a:t>
            </a:r>
            <a:r>
              <a:rPr lang="en-US" altLang="en-US" sz="2300" b="1" dirty="0">
                <a:latin typeface="Liberation Sans" panose="020B0604020202020204" pitchFamily="34" charset="0"/>
              </a:rPr>
              <a:t>transferring</a:t>
            </a:r>
            <a:r>
              <a:rPr lang="en-US" altLang="en-US" sz="2300" dirty="0">
                <a:latin typeface="Liberation Sans" panose="020B0604020202020204" pitchFamily="34" charset="0"/>
              </a:rPr>
              <a:t> journal entry amounts to ledger accounts.</a:t>
            </a:r>
          </a:p>
        </p:txBody>
      </p:sp>
      <p:sp>
        <p:nvSpPr>
          <p:cNvPr id="1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POSTING</a:t>
            </a:r>
          </a:p>
        </p:txBody>
      </p:sp>
      <p:sp>
        <p:nvSpPr>
          <p:cNvPr id="2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1094105384"/>
              </p:ext>
            </p:extLst>
          </p:nvPr>
        </p:nvGraphicFramePr>
        <p:xfrm>
          <a:off x="569913" y="2362200"/>
          <a:ext cx="8040687" cy="1873250"/>
        </p:xfrm>
        <a:graphic>
          <a:graphicData uri="http://schemas.openxmlformats.org/presentationml/2006/ole">
            <mc:AlternateContent xmlns:mc="http://schemas.openxmlformats.org/markup-compatibility/2006">
              <mc:Choice xmlns:v="urn:schemas-microsoft-com:vml" Requires="v">
                <p:oleObj spid="_x0000_s547185" name="Worksheet" r:id="rId7" imgW="4000524" imgH="933430" progId="Excel.Sheet.8">
                  <p:embed/>
                </p:oleObj>
              </mc:Choice>
              <mc:Fallback>
                <p:oleObj name="Worksheet" r:id="rId7" imgW="4000524" imgH="933430" progId="Excel.Sheet.8">
                  <p:embed/>
                  <p:pic>
                    <p:nvPicPr>
                      <p:cNvPr id="0" name=""/>
                      <p:cNvPicPr>
                        <a:picLocks noChangeAspect="1" noChangeArrowheads="1"/>
                      </p:cNvPicPr>
                      <p:nvPr/>
                    </p:nvPicPr>
                    <p:blipFill>
                      <a:blip r:embed="rId8"/>
                      <a:srcRect/>
                      <a:stretch>
                        <a:fillRect/>
                      </a:stretch>
                    </p:blipFill>
                    <p:spPr bwMode="auto">
                      <a:xfrm>
                        <a:off x="569913" y="2362200"/>
                        <a:ext cx="8040687" cy="187325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4"/>
          <p:cNvSpPr txBox="1">
            <a:spLocks noChangeArrowheads="1"/>
          </p:cNvSpPr>
          <p:nvPr/>
        </p:nvSpPr>
        <p:spPr bwMode="auto">
          <a:xfrm>
            <a:off x="3200400" y="23622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chemeClr val="accent3"/>
                </a:solidFill>
                <a:latin typeface="Liberation Sans" panose="020B0604020202020204" pitchFamily="34" charset="0"/>
              </a:rPr>
              <a:t>General Journal</a:t>
            </a:r>
          </a:p>
        </p:txBody>
      </p:sp>
      <p:sp>
        <p:nvSpPr>
          <p:cNvPr id="23" name="Text Box 15"/>
          <p:cNvSpPr txBox="1">
            <a:spLocks noChangeArrowheads="1"/>
          </p:cNvSpPr>
          <p:nvPr/>
        </p:nvSpPr>
        <p:spPr bwMode="auto">
          <a:xfrm>
            <a:off x="1828800" y="3110552"/>
            <a:ext cx="25146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sz="2000" dirty="0"/>
              <a:t>Cash</a:t>
            </a:r>
          </a:p>
        </p:txBody>
      </p:sp>
      <p:sp>
        <p:nvSpPr>
          <p:cNvPr id="24" name="Text Box 16"/>
          <p:cNvSpPr txBox="1">
            <a:spLocks noChangeArrowheads="1"/>
          </p:cNvSpPr>
          <p:nvPr/>
        </p:nvSpPr>
        <p:spPr bwMode="auto">
          <a:xfrm>
            <a:off x="1828800" y="3508865"/>
            <a:ext cx="2781300" cy="4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pPr marL="463550"/>
            <a:r>
              <a:rPr lang="en-US" altLang="en-US" sz="2000" dirty="0"/>
              <a:t>Common Stock</a:t>
            </a:r>
          </a:p>
        </p:txBody>
      </p:sp>
      <p:sp>
        <p:nvSpPr>
          <p:cNvPr id="25" name="Text Box 17"/>
          <p:cNvSpPr txBox="1">
            <a:spLocks noChangeArrowheads="1"/>
          </p:cNvSpPr>
          <p:nvPr/>
        </p:nvSpPr>
        <p:spPr bwMode="auto">
          <a:xfrm>
            <a:off x="6019800" y="31105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000" dirty="0">
                <a:latin typeface="Liberation Sans" panose="020B0604020202020204" pitchFamily="34" charset="0"/>
              </a:rPr>
              <a:t>10,000</a:t>
            </a:r>
          </a:p>
        </p:txBody>
      </p:sp>
      <p:sp>
        <p:nvSpPr>
          <p:cNvPr id="26" name="Text Box 18"/>
          <p:cNvSpPr txBox="1">
            <a:spLocks noChangeArrowheads="1"/>
          </p:cNvSpPr>
          <p:nvPr/>
        </p:nvSpPr>
        <p:spPr bwMode="auto">
          <a:xfrm>
            <a:off x="7315200" y="3491552"/>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000" dirty="0">
                <a:latin typeface="Liberation Sans" panose="020B0604020202020204" pitchFamily="34" charset="0"/>
              </a:rPr>
              <a:t>10,000</a:t>
            </a:r>
          </a:p>
        </p:txBody>
      </p:sp>
      <p:sp>
        <p:nvSpPr>
          <p:cNvPr id="27" name="Text Box 15"/>
          <p:cNvSpPr txBox="1">
            <a:spLocks noChangeArrowheads="1"/>
          </p:cNvSpPr>
          <p:nvPr/>
        </p:nvSpPr>
        <p:spPr bwMode="auto">
          <a:xfrm>
            <a:off x="609600" y="3132128"/>
            <a:ext cx="914400" cy="4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sz="2000" dirty="0"/>
              <a:t>Oct. 1</a:t>
            </a:r>
          </a:p>
        </p:txBody>
      </p:sp>
      <p:sp>
        <p:nvSpPr>
          <p:cNvPr id="28" name="Text Box 4"/>
          <p:cNvSpPr txBox="1">
            <a:spLocks noChangeArrowheads="1"/>
          </p:cNvSpPr>
          <p:nvPr/>
        </p:nvSpPr>
        <p:spPr bwMode="auto">
          <a:xfrm>
            <a:off x="7696200" y="2362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b="1" dirty="0">
                <a:solidFill>
                  <a:schemeClr val="accent3"/>
                </a:solidFill>
                <a:latin typeface="Liberation Sans" panose="020B0604020202020204" pitchFamily="34" charset="0"/>
              </a:rPr>
              <a:t>J1</a:t>
            </a:r>
          </a:p>
        </p:txBody>
      </p:sp>
      <p:sp>
        <p:nvSpPr>
          <p:cNvPr id="29" name="Text Box 15"/>
          <p:cNvSpPr txBox="1">
            <a:spLocks noChangeArrowheads="1"/>
          </p:cNvSpPr>
          <p:nvPr/>
        </p:nvSpPr>
        <p:spPr bwMode="auto">
          <a:xfrm>
            <a:off x="623248" y="5517361"/>
            <a:ext cx="914400" cy="4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sz="2000" b="1" dirty="0">
                <a:solidFill>
                  <a:srgbClr val="CC0000"/>
                </a:solidFill>
              </a:rPr>
              <a:t>Oct. 1</a:t>
            </a:r>
          </a:p>
        </p:txBody>
      </p:sp>
      <p:sp>
        <p:nvSpPr>
          <p:cNvPr id="30" name="Text Box 15"/>
          <p:cNvSpPr txBox="1">
            <a:spLocks noChangeArrowheads="1"/>
          </p:cNvSpPr>
          <p:nvPr/>
        </p:nvSpPr>
        <p:spPr bwMode="auto">
          <a:xfrm>
            <a:off x="1828800" y="5518711"/>
            <a:ext cx="2514600" cy="4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algn="l">
              <a:lnSpc>
                <a:spcPct val="110000"/>
              </a:lnSpc>
              <a:spcBef>
                <a:spcPct val="50000"/>
              </a:spcBef>
              <a:defRPr sz="2100">
                <a:latin typeface="Liberation Sans" panose="020B0604020202020204" pitchFamily="34" charset="0"/>
              </a:defRPr>
            </a:lvl1pPr>
          </a:lstStyle>
          <a:p>
            <a:r>
              <a:rPr lang="en-US" altLang="en-US" sz="2000" b="1" dirty="0">
                <a:solidFill>
                  <a:srgbClr val="CC0000"/>
                </a:solidFill>
              </a:rPr>
              <a:t>Stock issued</a:t>
            </a:r>
          </a:p>
        </p:txBody>
      </p:sp>
      <p:sp>
        <p:nvSpPr>
          <p:cNvPr id="31" name="Text Box 17"/>
          <p:cNvSpPr txBox="1">
            <a:spLocks noChangeArrowheads="1"/>
          </p:cNvSpPr>
          <p:nvPr/>
        </p:nvSpPr>
        <p:spPr bwMode="auto">
          <a:xfrm>
            <a:off x="5181600" y="5496061"/>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000" b="1" dirty="0">
                <a:solidFill>
                  <a:srgbClr val="CC0000"/>
                </a:solidFill>
                <a:latin typeface="Liberation Sans" panose="020B0604020202020204" pitchFamily="34" charset="0"/>
              </a:rPr>
              <a:t>10,000</a:t>
            </a:r>
          </a:p>
        </p:txBody>
      </p:sp>
      <p:sp>
        <p:nvSpPr>
          <p:cNvPr id="32" name="Text Box 17"/>
          <p:cNvSpPr txBox="1">
            <a:spLocks noChangeArrowheads="1"/>
          </p:cNvSpPr>
          <p:nvPr/>
        </p:nvSpPr>
        <p:spPr bwMode="auto">
          <a:xfrm>
            <a:off x="7377752" y="5500048"/>
            <a:ext cx="1219200" cy="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0000"/>
              </a:lnSpc>
              <a:spcBef>
                <a:spcPct val="50000"/>
              </a:spcBef>
            </a:pPr>
            <a:r>
              <a:rPr lang="en-US" altLang="en-US" sz="2000" b="1" dirty="0">
                <a:solidFill>
                  <a:srgbClr val="CC0000"/>
                </a:solidFill>
                <a:latin typeface="Liberation Sans" panose="020B0604020202020204" pitchFamily="34" charset="0"/>
              </a:rPr>
              <a:t>10,000</a:t>
            </a:r>
          </a:p>
        </p:txBody>
      </p:sp>
      <p:sp>
        <p:nvSpPr>
          <p:cNvPr id="33" name="Line 17"/>
          <p:cNvSpPr>
            <a:spLocks noChangeShapeType="1"/>
          </p:cNvSpPr>
          <p:nvPr/>
        </p:nvSpPr>
        <p:spPr bwMode="auto">
          <a:xfrm flipH="1">
            <a:off x="6019800" y="3508865"/>
            <a:ext cx="609600" cy="1618760"/>
          </a:xfrm>
          <a:prstGeom prst="line">
            <a:avLst/>
          </a:prstGeom>
          <a:noFill/>
          <a:ln w="3810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 name="Text Box 11"/>
          <p:cNvSpPr txBox="1">
            <a:spLocks noChangeArrowheads="1"/>
          </p:cNvSpPr>
          <p:nvPr/>
        </p:nvSpPr>
        <p:spPr bwMode="auto">
          <a:xfrm>
            <a:off x="5229489" y="3133643"/>
            <a:ext cx="615086" cy="3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defPPr>
              <a:defRPr lang="en-US"/>
            </a:defPPr>
            <a:lvl1pPr marL="463550" algn="l">
              <a:lnSpc>
                <a:spcPct val="110000"/>
              </a:lnSpc>
              <a:spcBef>
                <a:spcPct val="50000"/>
              </a:spcBef>
              <a:defRPr sz="2100">
                <a:latin typeface="Liberation Sans" panose="020B0604020202020204" pitchFamily="34" charset="0"/>
              </a:defRPr>
            </a:lvl1pPr>
          </a:lstStyle>
          <a:p>
            <a:pPr marL="0" algn="ctr"/>
            <a:r>
              <a:rPr lang="en-US" altLang="en-US" sz="2000" b="1" dirty="0">
                <a:solidFill>
                  <a:srgbClr val="CC0000"/>
                </a:solidFill>
              </a:rPr>
              <a:t>101</a:t>
            </a:r>
          </a:p>
        </p:txBody>
      </p:sp>
      <p:sp>
        <p:nvSpPr>
          <p:cNvPr id="3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6827"/>
                                        </p:tgtEl>
                                        <p:attrNameLst>
                                          <p:attrName>style.visibility</p:attrName>
                                        </p:attrNameLst>
                                      </p:cBhvr>
                                      <p:to>
                                        <p:strVal val="visible"/>
                                      </p:to>
                                    </p:set>
                                    <p:animEffect transition="in" filter="wipe(left)">
                                      <p:cBhvr>
                                        <p:cTn id="17" dur="500"/>
                                        <p:tgtEl>
                                          <p:spTgt spid="5468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7" grpId="0" autoUpdateAnimBg="0"/>
      <p:bldP spid="29" grpId="0"/>
      <p:bldP spid="30" grpId="0"/>
      <p:bldP spid="31" grpId="0"/>
      <p:bldP spid="32" grpId="0"/>
      <p:bldP spid="33" grpId="0" animBg="1"/>
      <p:bldP spid="3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POSTING</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CC0000"/>
                </a:solidFill>
                <a:effectLst/>
                <a:latin typeface="Liberation Sans" panose="020B0604020202020204" pitchFamily="34" charset="0"/>
              </a:rPr>
              <a:t>Review Question</a:t>
            </a:r>
          </a:p>
        </p:txBody>
      </p:sp>
      <p:sp>
        <p:nvSpPr>
          <p:cNvPr id="12" name="Rectangle 2"/>
          <p:cNvSpPr>
            <a:spLocks noChangeArrowheads="1"/>
          </p:cNvSpPr>
          <p:nvPr/>
        </p:nvSpPr>
        <p:spPr bwMode="auto">
          <a:xfrm>
            <a:off x="609600" y="1933289"/>
            <a:ext cx="8001000" cy="297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marL="0" lvl="1" algn="l">
              <a:lnSpc>
                <a:spcPct val="125000"/>
              </a:lnSpc>
              <a:spcBef>
                <a:spcPts val="1200"/>
              </a:spcBef>
              <a:buClr>
                <a:schemeClr val="tx1"/>
              </a:buClr>
            </a:pPr>
            <a:r>
              <a:rPr lang="en-US" altLang="en-US" sz="2300" dirty="0">
                <a:latin typeface="Liberation Sans" panose="020B0604020202020204" pitchFamily="34" charset="0"/>
              </a:rPr>
              <a:t>Posting:</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normally occurs before journalizing.</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transfers ledger transaction data to the journal.</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is an optional step in the recording process.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transfers journal entries to ledger accounts.</a:t>
            </a:r>
          </a:p>
        </p:txBody>
      </p:sp>
      <p:sp>
        <p:nvSpPr>
          <p:cNvPr id="13" name="Notched Right Arrow 12"/>
          <p:cNvSpPr/>
          <p:nvPr/>
        </p:nvSpPr>
        <p:spPr bwMode="auto">
          <a:xfrm>
            <a:off x="326408" y="435704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2819400" cy="560388"/>
          </a:xfrm>
          <a:prstGeom prst="rect">
            <a:avLst/>
          </a:prstGeom>
          <a:solidFill>
            <a:srgbClr val="800080"/>
          </a:solidFill>
          <a:ln>
            <a:noFill/>
          </a:ln>
          <a:effectLst/>
        </p:spPr>
        <p:txBody>
          <a:bodyPr lIns="90488" tIns="44450" rIns="90488" bIns="44450" anchor="ctr" anchorCtr="0"/>
          <a:lstStyle/>
          <a:p>
            <a:pPr marL="53975" algn="l"/>
            <a:r>
              <a:rPr lang="en-US" altLang="en-US" b="1" i="0" dirty="0">
                <a:solidFill>
                  <a:schemeClr val="accent3"/>
                </a:solidFill>
                <a:latin typeface="Liberation Sans" panose="020B0604020202020204" pitchFamily="34" charset="0"/>
              </a:rPr>
              <a:t>ETHICS INSIGHT</a:t>
            </a:r>
          </a:p>
        </p:txBody>
      </p:sp>
      <p:sp>
        <p:nvSpPr>
          <p:cNvPr id="2" name="Rectangle 1"/>
          <p:cNvSpPr/>
          <p:nvPr/>
        </p:nvSpPr>
        <p:spPr>
          <a:xfrm>
            <a:off x="457200" y="1173996"/>
            <a:ext cx="8001000" cy="5170518"/>
          </a:xfrm>
          <a:prstGeom prst="rect">
            <a:avLst/>
          </a:prstGeom>
        </p:spPr>
        <p:txBody>
          <a:bodyPr wrap="square">
            <a:spAutoFit/>
          </a:bodyPr>
          <a:lstStyle/>
          <a:p>
            <a:pPr algn="just">
              <a:lnSpc>
                <a:spcPct val="105000"/>
              </a:lnSpc>
              <a:spcBef>
                <a:spcPts val="600"/>
              </a:spcBef>
            </a:pPr>
            <a:r>
              <a:rPr lang="en-US" sz="1800" b="1" i="0" dirty="0">
                <a:solidFill>
                  <a:schemeClr val="tx1"/>
                </a:solidFill>
                <a:effectLst/>
                <a:latin typeface="Liberation Sans" panose="020B0604020202020204" pitchFamily="34" charset="0"/>
              </a:rPr>
              <a:t>A </a:t>
            </a:r>
            <a:r>
              <a:rPr lang="en-US" sz="1800" b="1" dirty="0">
                <a:latin typeface="Liberation Sans" panose="020B0604020202020204" pitchFamily="34" charset="0"/>
              </a:rPr>
              <a:t>C</a:t>
            </a:r>
            <a:r>
              <a:rPr lang="en-US" sz="1800" b="1" i="0" dirty="0">
                <a:solidFill>
                  <a:schemeClr val="tx1"/>
                </a:solidFill>
                <a:effectLst/>
                <a:latin typeface="Liberation Sans" panose="020B0604020202020204" pitchFamily="34" charset="0"/>
              </a:rPr>
              <a:t>onvenient Overstatement</a:t>
            </a:r>
          </a:p>
          <a:p>
            <a:pPr algn="just">
              <a:lnSpc>
                <a:spcPct val="105000"/>
              </a:lnSpc>
              <a:spcBef>
                <a:spcPts val="600"/>
              </a:spcBef>
            </a:pPr>
            <a:r>
              <a:rPr lang="en-US" sz="1800" dirty="0">
                <a:latin typeface="Liberation Sans" panose="020B0604020202020204" pitchFamily="34" charset="0"/>
              </a:rPr>
              <a:t>Sometimes a company’s investment securities suffer a permanent decline in value below their original cost. When this occurs, the company is supposed to reduce the recorded value of the securities on its balance sheet (“write them down” in common financial lingo) and record a loss. It appears, however, that during the financial crisis of 2008, employees at some financial institutions chose to look the other way as the value of their investments skidded. A number of Wall Street traders that worked for the investment bank </a:t>
            </a:r>
            <a:r>
              <a:rPr lang="en-US" sz="1800" b="1" dirty="0">
                <a:solidFill>
                  <a:srgbClr val="CC0000"/>
                </a:solidFill>
                <a:latin typeface="Liberation Sans" panose="020B0604020202020204" pitchFamily="34" charset="0"/>
              </a:rPr>
              <a:t>Credit Suisse Group </a:t>
            </a:r>
            <a:r>
              <a:rPr lang="en-US" sz="1800" dirty="0">
                <a:latin typeface="Liberation Sans" panose="020B0604020202020204" pitchFamily="34" charset="0"/>
              </a:rPr>
              <a:t>were charged with intentionally overstating the value of securities that had suffered declines of approximately $2.85 billion. One reason that they may have been reluctant to record the losses is out of fear that the company’s shareholders and clients would panic if they saw the magnitude of the losses. However, personal self-interest might have been equally to blame—the bonuses of the traders were tied to the value of the investment securities.</a:t>
            </a:r>
          </a:p>
          <a:p>
            <a:pPr algn="just">
              <a:lnSpc>
                <a:spcPct val="105000"/>
              </a:lnSpc>
              <a:spcBef>
                <a:spcPts val="600"/>
              </a:spcBef>
            </a:pPr>
            <a:r>
              <a:rPr lang="en-US" sz="1800" i="1" dirty="0">
                <a:latin typeface="Liberation Sans" panose="020B0604020202020204" pitchFamily="34" charset="0"/>
              </a:rPr>
              <a:t>Source:</a:t>
            </a:r>
            <a:r>
              <a:rPr lang="en-US" sz="1800" dirty="0">
                <a:latin typeface="Liberation Sans" panose="020B0604020202020204" pitchFamily="34" charset="0"/>
              </a:rPr>
              <a:t> S. Pulliam, J. Eaglesham, and M. Siconolfi , “U.S. Plans Changes on Bond Fraud,” </a:t>
            </a:r>
            <a:r>
              <a:rPr lang="en-US" sz="1800" i="1" dirty="0">
                <a:latin typeface="Liberation Sans" panose="020B0604020202020204" pitchFamily="34" charset="0"/>
              </a:rPr>
              <a:t>Wall Street Journal Online </a:t>
            </a:r>
            <a:r>
              <a:rPr lang="en-US" sz="1800" dirty="0">
                <a:latin typeface="Liberation Sans" panose="020B0604020202020204" pitchFamily="34" charset="0"/>
              </a:rPr>
              <a:t>(February 1, 2012).</a:t>
            </a:r>
          </a:p>
        </p:txBody>
      </p:sp>
      <p:sp>
        <p:nvSpPr>
          <p:cNvPr id="4" name="Rectangle 3"/>
          <p:cNvSpPr>
            <a:spLocks noChangeArrowheads="1"/>
          </p:cNvSpPr>
          <p:nvPr/>
        </p:nvSpPr>
        <p:spPr bwMode="auto">
          <a:xfrm>
            <a:off x="3352800" y="381000"/>
            <a:ext cx="4114800" cy="560388"/>
          </a:xfrm>
          <a:prstGeom prst="rect">
            <a:avLst/>
          </a:prstGeom>
          <a:noFill/>
          <a:ln>
            <a:noFill/>
          </a:ln>
          <a:effectLst/>
        </p:spPr>
        <p:txBody>
          <a:bodyPr lIns="90488" tIns="44450" rIns="90488" bIns="44450" anchor="ctr" anchorCtr="0"/>
          <a:lstStyle/>
          <a:p>
            <a:pPr marL="53975" algn="l"/>
            <a:r>
              <a:rPr lang="en-US" altLang="en-US" sz="2400" b="1" i="0" dirty="0">
                <a:solidFill>
                  <a:srgbClr val="800080"/>
                </a:solidFill>
                <a:effectLst/>
                <a:latin typeface="Liberation Sans" panose="020B0604020202020204" pitchFamily="34" charset="0"/>
              </a:rPr>
              <a:t>Credit Suisse Group</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357097271"/>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5" name="Rectangle 5"/>
          <p:cNvSpPr>
            <a:spLocks noChangeArrowheads="1"/>
          </p:cNvSpPr>
          <p:nvPr/>
        </p:nvSpPr>
        <p:spPr bwMode="auto">
          <a:xfrm>
            <a:off x="228600" y="1279525"/>
            <a:ext cx="2667000" cy="45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lgn="l">
              <a:defRPr sz="2400">
                <a:solidFill>
                  <a:schemeClr val="tx1"/>
                </a:solidFill>
                <a:latin typeface="Times New Roman" pitchFamily="18" charset="0"/>
              </a:defRPr>
            </a:lvl1pPr>
            <a:lvl2pPr marL="4587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50000"/>
              </a:spcBef>
            </a:pPr>
            <a:r>
              <a:rPr lang="en-US" altLang="en-US" sz="1900" b="1" dirty="0">
                <a:latin typeface="Liberation Sans" panose="020B0604020202020204" pitchFamily="34" charset="0"/>
              </a:rPr>
              <a:t>Follow these steps:</a:t>
            </a:r>
          </a:p>
          <a:p>
            <a:pPr>
              <a:lnSpc>
                <a:spcPct val="115000"/>
              </a:lnSpc>
              <a:spcBef>
                <a:spcPct val="50000"/>
              </a:spcBef>
            </a:pPr>
            <a:r>
              <a:rPr lang="en-US" altLang="en-US" sz="1900" dirty="0">
                <a:latin typeface="Liberation Sans" panose="020B0604020202020204" pitchFamily="34" charset="0"/>
              </a:rPr>
              <a:t>1. 	Determine what type of account is involved.</a:t>
            </a:r>
          </a:p>
          <a:p>
            <a:pPr>
              <a:lnSpc>
                <a:spcPct val="115000"/>
              </a:lnSpc>
              <a:spcBef>
                <a:spcPct val="50000"/>
              </a:spcBef>
            </a:pPr>
            <a:r>
              <a:rPr lang="en-US" altLang="en-US" sz="1900" dirty="0">
                <a:latin typeface="Liberation Sans" panose="020B0604020202020204" pitchFamily="34" charset="0"/>
              </a:rPr>
              <a:t>2. 	Determine what items increased or decreased and by how much.</a:t>
            </a:r>
          </a:p>
          <a:p>
            <a:pPr>
              <a:lnSpc>
                <a:spcPct val="115000"/>
              </a:lnSpc>
              <a:spcBef>
                <a:spcPct val="50000"/>
              </a:spcBef>
            </a:pPr>
            <a:r>
              <a:rPr lang="en-US" altLang="en-US" sz="1900" dirty="0">
                <a:latin typeface="Liberation Sans" panose="020B0604020202020204" pitchFamily="34" charset="0"/>
              </a:rPr>
              <a:t>3. 	Translate the increases and decreases into debits and credits.</a:t>
            </a:r>
          </a:p>
        </p:txBody>
      </p:sp>
      <p:pic>
        <p:nvPicPr>
          <p:cNvPr id="7731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95400"/>
            <a:ext cx="5867400" cy="45148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RECORDING PROCESS ILLUSTRATED</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 name="Rectangle 2"/>
          <p:cNvSpPr/>
          <p:nvPr/>
        </p:nvSpPr>
        <p:spPr>
          <a:xfrm>
            <a:off x="2969528" y="5879573"/>
            <a:ext cx="1831072"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3-21</a:t>
            </a:r>
          </a:p>
          <a:p>
            <a:pPr algn="l"/>
            <a:r>
              <a:rPr lang="en-US" sz="1200" dirty="0">
                <a:latin typeface="Liberation Sans" panose="020B0604020202020204" pitchFamily="34" charset="0"/>
              </a:rPr>
              <a:t>Investment of cash by</a:t>
            </a:r>
          </a:p>
          <a:p>
            <a:pPr algn="l"/>
            <a:r>
              <a:rPr lang="en-US" sz="1200" dirty="0">
                <a:latin typeface="Liberation Sans" panose="020B0604020202020204" pitchFamily="34" charset="0"/>
              </a:rPr>
              <a:t>stockholders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pic>
        <p:nvPicPr>
          <p:cNvPr id="6922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467600" cy="6336146"/>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3-22</a:t>
            </a:r>
          </a:p>
        </p:txBody>
      </p:sp>
    </p:spTree>
    <p:extLst>
      <p:ext uri="{BB962C8B-B14F-4D97-AF65-F5344CB8AC3E}">
        <p14:creationId xmlns:p14="http://schemas.microsoft.com/office/powerpoint/2010/main" val="208571246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Text Box 3"/>
          <p:cNvSpPr txBox="1">
            <a:spLocks noChangeArrowheads="1"/>
          </p:cNvSpPr>
          <p:nvPr/>
        </p:nvSpPr>
        <p:spPr bwMode="auto">
          <a:xfrm>
            <a:off x="609600" y="1295400"/>
            <a:ext cx="7772400" cy="1050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60375" algn="l">
              <a:defRPr sz="2400">
                <a:solidFill>
                  <a:schemeClr val="tx1"/>
                </a:solidFill>
                <a:latin typeface="Times New Roman" pitchFamily="18" charset="0"/>
              </a:defRPr>
            </a:lvl2pPr>
            <a:lvl3pPr marL="1139825"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ts val="1200"/>
              </a:spcBef>
              <a:buClr>
                <a:srgbClr val="800000"/>
              </a:buClr>
              <a:buSzPct val="80000"/>
              <a:buFont typeface="Wingdings" pitchFamily="2" charset="2"/>
              <a:buChar char="u"/>
            </a:pPr>
            <a:r>
              <a:rPr lang="en-US" altLang="en-US" sz="2200" b="1" dirty="0">
                <a:latin typeface="Liberation Sans" panose="020B0604020202020204" pitchFamily="34" charset="0"/>
              </a:rPr>
              <a:t>Dual effect</a:t>
            </a:r>
            <a:r>
              <a:rPr lang="en-US" altLang="en-US" sz="2200" dirty="0">
                <a:latin typeface="Liberation Sans" panose="020B0604020202020204" pitchFamily="34" charset="0"/>
              </a:rPr>
              <a:t> on the</a:t>
            </a:r>
            <a:r>
              <a:rPr lang="en-US" altLang="en-US" sz="2200" dirty="0">
                <a:solidFill>
                  <a:srgbClr val="000000"/>
                </a:solidFill>
                <a:latin typeface="Liberation Sans" panose="020B0604020202020204" pitchFamily="34" charset="0"/>
              </a:rPr>
              <a:t> accounting equation.</a:t>
            </a:r>
          </a:p>
          <a:p>
            <a:pPr lvl="2">
              <a:lnSpc>
                <a:spcPct val="125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items in the equation will be affected!</a:t>
            </a: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ACCOUNTING TRANSACTIONS</a:t>
            </a: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
        <p:nvSpPr>
          <p:cNvPr id="2" name="TextBox 1"/>
          <p:cNvSpPr txBox="1"/>
          <p:nvPr/>
        </p:nvSpPr>
        <p:spPr>
          <a:xfrm>
            <a:off x="0" y="2514600"/>
            <a:ext cx="8839200" cy="646331"/>
          </a:xfrm>
          <a:prstGeom prst="rect">
            <a:avLst/>
          </a:prstGeom>
          <a:noFill/>
        </p:spPr>
        <p:txBody>
          <a:bodyPr wrap="square" rtlCol="0">
            <a:spAutoFit/>
          </a:bodyPr>
          <a:lstStyle/>
          <a:p>
            <a:r>
              <a:rPr lang="en-US" sz="3600" dirty="0">
                <a:latin typeface="Britannic Bold" pitchFamily="34" charset="0"/>
              </a:rPr>
              <a:t>Assets – Liabilities = Stockholder’s Equity</a:t>
            </a:r>
          </a:p>
        </p:txBody>
      </p:sp>
      <p:sp>
        <p:nvSpPr>
          <p:cNvPr id="3" name="Rectangle 2"/>
          <p:cNvSpPr/>
          <p:nvPr/>
        </p:nvSpPr>
        <p:spPr>
          <a:xfrm>
            <a:off x="-228600" y="3429000"/>
            <a:ext cx="9067800" cy="2092881"/>
          </a:xfrm>
          <a:prstGeom prst="rect">
            <a:avLst/>
          </a:prstGeom>
        </p:spPr>
        <p:txBody>
          <a:bodyPr wrap="square">
            <a:spAutoFit/>
          </a:bodyPr>
          <a:lstStyle/>
          <a:p>
            <a:pPr marL="1257300" lvl="2" indent="-342900" algn="l">
              <a:lnSpc>
                <a:spcPct val="125000"/>
              </a:lnSpc>
              <a:spcBef>
                <a:spcPts val="1200"/>
              </a:spcBef>
              <a:buClr>
                <a:srgbClr val="800000"/>
              </a:buClr>
              <a:buSzPct val="80000"/>
              <a:buFont typeface="Arial" pitchFamily="34" charset="0"/>
              <a:buChar char="•"/>
            </a:pPr>
            <a:r>
              <a:rPr lang="en-US" altLang="en-US" sz="2200" dirty="0">
                <a:solidFill>
                  <a:srgbClr val="000000"/>
                </a:solidFill>
                <a:latin typeface="Liberation Sans" panose="020B0604020202020204" pitchFamily="34" charset="0"/>
              </a:rPr>
              <a:t>Purchase supplies (napkins) for our hot dog cart with cash.</a:t>
            </a:r>
          </a:p>
          <a:p>
            <a:pPr marL="1257300" lvl="2" indent="-342900" algn="l">
              <a:lnSpc>
                <a:spcPct val="125000"/>
              </a:lnSpc>
              <a:spcBef>
                <a:spcPts val="1200"/>
              </a:spcBef>
              <a:buClr>
                <a:srgbClr val="800000"/>
              </a:buClr>
              <a:buSzPct val="80000"/>
              <a:buFont typeface="Arial" pitchFamily="34" charset="0"/>
              <a:buChar char="•"/>
            </a:pPr>
            <a:r>
              <a:rPr lang="en-US" altLang="en-US" sz="2200" dirty="0">
                <a:solidFill>
                  <a:srgbClr val="000000"/>
                </a:solidFill>
                <a:latin typeface="Liberation Sans" panose="020B0604020202020204" pitchFamily="34" charset="0"/>
              </a:rPr>
              <a:t>We cater a family gathering.  Customers will pay us at the end of the month.</a:t>
            </a:r>
          </a:p>
          <a:p>
            <a:pPr marL="1257300" lvl="2" indent="-342900" algn="l">
              <a:lnSpc>
                <a:spcPct val="125000"/>
              </a:lnSpc>
              <a:spcBef>
                <a:spcPts val="1200"/>
              </a:spcBef>
              <a:buClr>
                <a:srgbClr val="800000"/>
              </a:buClr>
              <a:buSzPct val="80000"/>
              <a:buFont typeface="Arial" pitchFamily="34" charset="0"/>
              <a:buChar char="•"/>
            </a:pPr>
            <a:r>
              <a:rPr lang="en-US" altLang="en-US" sz="2200" dirty="0">
                <a:solidFill>
                  <a:srgbClr val="000000"/>
                </a:solidFill>
                <a:latin typeface="Liberation Sans" panose="020B0604020202020204" pitchFamily="34" charset="0"/>
              </a:rPr>
              <a:t>Pay our rent for our location.</a:t>
            </a:r>
          </a:p>
        </p:txBody>
      </p:sp>
    </p:spTree>
    <p:extLst>
      <p:ext uri="{BB962C8B-B14F-4D97-AF65-F5344CB8AC3E}">
        <p14:creationId xmlns:p14="http://schemas.microsoft.com/office/powerpoint/2010/main" val="4124769284"/>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693297" cy="6336146"/>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3-23</a:t>
            </a:r>
          </a:p>
        </p:txBody>
      </p:sp>
    </p:spTree>
    <p:extLst>
      <p:ext uri="{BB962C8B-B14F-4D97-AF65-F5344CB8AC3E}">
        <p14:creationId xmlns:p14="http://schemas.microsoft.com/office/powerpoint/2010/main" val="2760171722"/>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799"/>
            <a:ext cx="6877148" cy="6336147"/>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3-24</a:t>
            </a:r>
          </a:p>
        </p:txBody>
      </p:sp>
      <p:sp>
        <p:nvSpPr>
          <p:cNvPr id="7"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161747084"/>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69290" cy="6355486"/>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3-25</a:t>
            </a:r>
          </a:p>
        </p:txBody>
      </p:sp>
      <p:sp>
        <p:nvSpPr>
          <p:cNvPr id="5"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2365158676"/>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799"/>
            <a:ext cx="7528699" cy="6352149"/>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3-26</a:t>
            </a:r>
          </a:p>
        </p:txBody>
      </p:sp>
      <p:sp>
        <p:nvSpPr>
          <p:cNvPr id="6"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3085780782"/>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6758162" cy="635214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3-27</a:t>
            </a:r>
          </a:p>
        </p:txBody>
      </p:sp>
      <p:sp>
        <p:nvSpPr>
          <p:cNvPr id="6"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3245080835"/>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04800"/>
            <a:ext cx="7707721" cy="635214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3-28</a:t>
            </a:r>
          </a:p>
        </p:txBody>
      </p:sp>
    </p:spTree>
    <p:extLst>
      <p:ext uri="{BB962C8B-B14F-4D97-AF65-F5344CB8AC3E}">
        <p14:creationId xmlns:p14="http://schemas.microsoft.com/office/powerpoint/2010/main" val="2026716554"/>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592" y="3908313"/>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3-29</a:t>
            </a: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153400" cy="29305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1708975333"/>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17680" cy="635214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3-30</a:t>
            </a:r>
          </a:p>
        </p:txBody>
      </p:sp>
      <p:sp>
        <p:nvSpPr>
          <p:cNvPr id="6"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2660300001"/>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6984994" cy="635214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9385" y="6518449"/>
            <a:ext cx="1746671" cy="276999"/>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3-31</a:t>
            </a:r>
          </a:p>
        </p:txBody>
      </p:sp>
      <p:sp>
        <p:nvSpPr>
          <p:cNvPr id="6"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499704996"/>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pic>
        <p:nvPicPr>
          <p:cNvPr id="81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608888" cy="526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8869" name="Rectangle 5"/>
          <p:cNvSpPr>
            <a:spLocks noChangeArrowheads="1"/>
          </p:cNvSpPr>
          <p:nvPr/>
        </p:nvSpPr>
        <p:spPr bwMode="auto">
          <a:xfrm>
            <a:off x="5030788" y="6310313"/>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dirty="0">
                <a:solidFill>
                  <a:schemeClr val="bg2"/>
                </a:solidFill>
                <a:effectLst>
                  <a:outerShdw blurRad="38100" dist="38100" dir="2700000" algn="tl">
                    <a:srgbClr val="C0C0C0"/>
                  </a:outerShdw>
                </a:effectLst>
                <a:latin typeface="Liberation Sans" panose="020B0604020202020204" pitchFamily="34" charset="0"/>
              </a:rPr>
              <a:t> </a:t>
            </a:r>
          </a:p>
        </p:txBody>
      </p:sp>
      <p:sp>
        <p:nvSpPr>
          <p:cNvPr id="10" name="Rectangle 2"/>
          <p:cNvSpPr>
            <a:spLocks noChangeArrowheads="1"/>
          </p:cNvSpPr>
          <p:nvPr/>
        </p:nvSpPr>
        <p:spPr bwMode="auto">
          <a:xfrm>
            <a:off x="457200" y="304800"/>
            <a:ext cx="6629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JOURNALIZING SUMMARY</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 name="Rectangle 2"/>
          <p:cNvSpPr/>
          <p:nvPr/>
        </p:nvSpPr>
        <p:spPr>
          <a:xfrm>
            <a:off x="6863380" y="595952"/>
            <a:ext cx="1752600" cy="646331"/>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3-32</a:t>
            </a:r>
          </a:p>
          <a:p>
            <a:pPr algn="l"/>
            <a:r>
              <a:rPr lang="en-US" sz="1200" dirty="0">
                <a:latin typeface="Liberation Sans" panose="020B0604020202020204" pitchFamily="34" charset="0"/>
              </a:rPr>
              <a:t>General journal for Sierra Corporation</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513" y="4572000"/>
            <a:ext cx="8413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4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4572000"/>
            <a:ext cx="9413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4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4572000"/>
            <a:ext cx="8413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22" name="Text Box 2"/>
          <p:cNvSpPr txBox="1">
            <a:spLocks noChangeArrowheads="1"/>
          </p:cNvSpPr>
          <p:nvPr/>
        </p:nvSpPr>
        <p:spPr bwMode="auto">
          <a:xfrm>
            <a:off x="609600" y="1295400"/>
            <a:ext cx="62484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a:solidFill>
                  <a:srgbClr val="CC0000"/>
                </a:solidFill>
                <a:latin typeface="Liberation Sans" panose="020B0604020202020204" pitchFamily="34" charset="0"/>
              </a:rPr>
              <a:t>Question:</a:t>
            </a:r>
            <a:r>
              <a:rPr lang="en-US" altLang="en-US" sz="2200" b="1" dirty="0">
                <a:latin typeface="Liberation Sans" panose="020B0604020202020204" pitchFamily="34" charset="0"/>
              </a:rPr>
              <a:t> </a:t>
            </a:r>
            <a:r>
              <a:rPr lang="en-US" altLang="en-US" sz="2300" dirty="0">
                <a:solidFill>
                  <a:schemeClr val="bg2"/>
                </a:solidFill>
                <a:latin typeface="Liberation Sans" panose="020B0604020202020204" pitchFamily="34" charset="0"/>
              </a:rPr>
              <a:t>Are the following events recorded in the accounting records?</a:t>
            </a:r>
          </a:p>
        </p:txBody>
      </p:sp>
      <p:sp>
        <p:nvSpPr>
          <p:cNvPr id="645123" name="Text Box 3"/>
          <p:cNvSpPr txBox="1">
            <a:spLocks noChangeArrowheads="1"/>
          </p:cNvSpPr>
          <p:nvPr/>
        </p:nvSpPr>
        <p:spPr bwMode="auto">
          <a:xfrm>
            <a:off x="533400" y="25908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b="1" dirty="0">
                <a:latin typeface="Liberation Sans" panose="020B0604020202020204" pitchFamily="34" charset="0"/>
                <a:cs typeface="Arial" charset="0"/>
              </a:rPr>
              <a:t>Event</a:t>
            </a:r>
          </a:p>
        </p:txBody>
      </p:sp>
      <p:sp>
        <p:nvSpPr>
          <p:cNvPr id="645124" name="Text Box 4"/>
          <p:cNvSpPr txBox="1">
            <a:spLocks noChangeArrowheads="1"/>
          </p:cNvSpPr>
          <p:nvPr/>
        </p:nvSpPr>
        <p:spPr bwMode="auto">
          <a:xfrm>
            <a:off x="2514600" y="2346325"/>
            <a:ext cx="1828800" cy="701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dirty="0">
                <a:latin typeface="Liberation Sans" panose="020B0604020202020204" pitchFamily="34" charset="0"/>
                <a:cs typeface="Arial" charset="0"/>
              </a:rPr>
              <a:t>Purchase computer</a:t>
            </a:r>
          </a:p>
        </p:txBody>
      </p:sp>
      <p:sp>
        <p:nvSpPr>
          <p:cNvPr id="645125" name="Text Box 5"/>
          <p:cNvSpPr txBox="1">
            <a:spLocks noChangeArrowheads="1"/>
          </p:cNvSpPr>
          <p:nvPr/>
        </p:nvSpPr>
        <p:spPr bwMode="auto">
          <a:xfrm>
            <a:off x="533400" y="3886200"/>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b="1" dirty="0">
                <a:latin typeface="Liberation Sans" panose="020B0604020202020204" pitchFamily="34" charset="0"/>
                <a:cs typeface="Arial" charset="0"/>
              </a:rPr>
              <a:t>Criterion</a:t>
            </a:r>
          </a:p>
        </p:txBody>
      </p:sp>
      <p:sp>
        <p:nvSpPr>
          <p:cNvPr id="645129" name="Line 9"/>
          <p:cNvSpPr>
            <a:spLocks noChangeShapeType="1"/>
          </p:cNvSpPr>
          <p:nvPr/>
        </p:nvSpPr>
        <p:spPr bwMode="auto">
          <a:xfrm flipV="1">
            <a:off x="3429000" y="3200400"/>
            <a:ext cx="0" cy="60960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1" name="Line 11"/>
          <p:cNvSpPr>
            <a:spLocks noChangeShapeType="1"/>
          </p:cNvSpPr>
          <p:nvPr/>
        </p:nvSpPr>
        <p:spPr bwMode="auto">
          <a:xfrm flipV="1">
            <a:off x="5562600" y="3200400"/>
            <a:ext cx="0" cy="60960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2" name="Text Box 12"/>
          <p:cNvSpPr txBox="1">
            <a:spLocks noChangeArrowheads="1"/>
          </p:cNvSpPr>
          <p:nvPr/>
        </p:nvSpPr>
        <p:spPr bwMode="auto">
          <a:xfrm>
            <a:off x="6705600" y="2514600"/>
            <a:ext cx="20574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dirty="0">
                <a:latin typeface="Liberation Sans" panose="020B0604020202020204" pitchFamily="34" charset="0"/>
                <a:cs typeface="Arial" charset="0"/>
              </a:rPr>
              <a:t>Pay rent</a:t>
            </a:r>
          </a:p>
        </p:txBody>
      </p:sp>
      <p:sp>
        <p:nvSpPr>
          <p:cNvPr id="645133" name="Line 13"/>
          <p:cNvSpPr>
            <a:spLocks noChangeShapeType="1"/>
          </p:cNvSpPr>
          <p:nvPr/>
        </p:nvSpPr>
        <p:spPr bwMode="auto">
          <a:xfrm flipV="1">
            <a:off x="7696200" y="3200400"/>
            <a:ext cx="0" cy="60960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6" name="Text Box 16"/>
          <p:cNvSpPr txBox="1">
            <a:spLocks noChangeArrowheads="1"/>
          </p:cNvSpPr>
          <p:nvPr/>
        </p:nvSpPr>
        <p:spPr bwMode="auto">
          <a:xfrm>
            <a:off x="533400" y="5029200"/>
            <a:ext cx="1981200" cy="76944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b="1" dirty="0">
                <a:latin typeface="Liberation Sans" panose="020B0604020202020204" pitchFamily="34" charset="0"/>
                <a:cs typeface="Arial" charset="0"/>
              </a:rPr>
              <a:t>Record/  Don’t Record</a:t>
            </a:r>
          </a:p>
        </p:txBody>
      </p:sp>
      <p:sp>
        <p:nvSpPr>
          <p:cNvPr id="645130" name="Text Box 10"/>
          <p:cNvSpPr txBox="1">
            <a:spLocks noChangeArrowheads="1"/>
          </p:cNvSpPr>
          <p:nvPr/>
        </p:nvSpPr>
        <p:spPr bwMode="auto">
          <a:xfrm>
            <a:off x="4267200" y="2209800"/>
            <a:ext cx="2590800" cy="1006475"/>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dirty="0">
                <a:latin typeface="Liberation Sans" panose="020B0604020202020204" pitchFamily="34" charset="0"/>
                <a:cs typeface="Arial" charset="0"/>
              </a:rPr>
              <a:t>Discuss guided trip options with potential customer</a:t>
            </a:r>
          </a:p>
        </p:txBody>
      </p:sp>
      <p:sp>
        <p:nvSpPr>
          <p:cNvPr id="645143" name="Rectangle 23"/>
          <p:cNvSpPr>
            <a:spLocks noChangeArrowheads="1"/>
          </p:cNvSpPr>
          <p:nvPr/>
        </p:nvSpPr>
        <p:spPr bwMode="auto">
          <a:xfrm>
            <a:off x="7239000" y="1447800"/>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panose="020B0604020202020204" pitchFamily="34" charset="0"/>
              </a:rPr>
              <a:t>Illustration 3-1</a:t>
            </a:r>
          </a:p>
          <a:p>
            <a:pPr algn="l"/>
            <a:r>
              <a:rPr lang="en-US" altLang="en-US" sz="1200" dirty="0">
                <a:latin typeface="Liberation Sans" panose="020B0604020202020204" pitchFamily="34" charset="0"/>
              </a:rPr>
              <a:t>Transaction identification process </a:t>
            </a:r>
          </a:p>
        </p:txBody>
      </p:sp>
      <p:sp>
        <p:nvSpPr>
          <p:cNvPr id="2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ACCOUNTING TRANSACTIONS</a:t>
            </a:r>
          </a:p>
        </p:txBody>
      </p:sp>
      <p:sp>
        <p:nvSpPr>
          <p:cNvPr id="2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26" name="Text Box 6"/>
          <p:cNvSpPr txBox="1">
            <a:spLocks noChangeArrowheads="1"/>
          </p:cNvSpPr>
          <p:nvPr/>
        </p:nvSpPr>
        <p:spPr bwMode="auto">
          <a:xfrm>
            <a:off x="2438400" y="3785788"/>
            <a:ext cx="6324600" cy="778675"/>
          </a:xfrm>
          <a:prstGeom prst="rect">
            <a:avLst/>
          </a:prstGeom>
          <a:solidFill>
            <a:srgbClr val="DDDDFF"/>
          </a:solidFill>
          <a:ln w="28575">
            <a:solidFill>
              <a:schemeClr val="tx1"/>
            </a:solidFill>
            <a:miter lim="800000"/>
            <a:headEnd/>
            <a:tailEnd/>
          </a:ln>
          <a:effectLst/>
        </p:spPr>
        <p:txBody>
          <a:bodyPr tIns="0" anchor="ctr" anchorCtr="0">
            <a:no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dirty="0">
                <a:latin typeface="Liberation Sans" panose="020B0604020202020204" pitchFamily="34" charset="0"/>
                <a:cs typeface="Arial" charset="0"/>
              </a:rPr>
              <a:t>Is the financial position (assets, liabilities, or stockholders’ equity) of the company changed?</a:t>
            </a: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45145"/>
                                        </p:tgtEl>
                                        <p:attrNameLst>
                                          <p:attrName>style.visibility</p:attrName>
                                        </p:attrNameLst>
                                      </p:cBhvr>
                                      <p:to>
                                        <p:strVal val="visible"/>
                                      </p:to>
                                    </p:set>
                                    <p:animEffect transition="in" filter="wipe(up)">
                                      <p:cBhvr>
                                        <p:cTn id="7" dur="500"/>
                                        <p:tgtEl>
                                          <p:spTgt spid="645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45146"/>
                                        </p:tgtEl>
                                        <p:attrNameLst>
                                          <p:attrName>style.visibility</p:attrName>
                                        </p:attrNameLst>
                                      </p:cBhvr>
                                      <p:to>
                                        <p:strVal val="visible"/>
                                      </p:to>
                                    </p:set>
                                    <p:animEffect transition="in" filter="wipe(up)">
                                      <p:cBhvr>
                                        <p:cTn id="12" dur="500"/>
                                        <p:tgtEl>
                                          <p:spTgt spid="645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45148"/>
                                        </p:tgtEl>
                                        <p:attrNameLst>
                                          <p:attrName>style.visibility</p:attrName>
                                        </p:attrNameLst>
                                      </p:cBhvr>
                                      <p:to>
                                        <p:strVal val="visible"/>
                                      </p:to>
                                    </p:set>
                                    <p:animEffect transition="in" filter="wipe(up)">
                                      <p:cBhvr>
                                        <p:cTn id="17" dur="500"/>
                                        <p:tgtEl>
                                          <p:spTgt spid="64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pic>
        <p:nvPicPr>
          <p:cNvPr id="81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5942"/>
            <a:ext cx="7608888" cy="526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8875" name="Text Box 11"/>
          <p:cNvSpPr txBox="1">
            <a:spLocks noChangeArrowheads="1"/>
          </p:cNvSpPr>
          <p:nvPr/>
        </p:nvSpPr>
        <p:spPr bwMode="auto">
          <a:xfrm>
            <a:off x="7144608" y="152400"/>
            <a:ext cx="13716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latin typeface="Arial" charset="0"/>
              </a:rPr>
              <a:t>Illustration 3-32</a:t>
            </a:r>
            <a:endParaRPr lang="en-US" altLang="en-US" sz="1200" dirty="0">
              <a:latin typeface="Arial" charset="0"/>
            </a:endParaRPr>
          </a:p>
        </p:txBody>
      </p:sp>
      <p:pic>
        <p:nvPicPr>
          <p:cNvPr id="812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65238"/>
            <a:ext cx="7608888" cy="5126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763603"/>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9" name="Rectangle 3"/>
          <p:cNvSpPr>
            <a:spLocks noChangeArrowheads="1"/>
          </p:cNvSpPr>
          <p:nvPr/>
        </p:nvSpPr>
        <p:spPr bwMode="auto">
          <a:xfrm>
            <a:off x="5014913" y="6315075"/>
            <a:ext cx="27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dirty="0">
                <a:solidFill>
                  <a:schemeClr val="bg2"/>
                </a:solidFill>
                <a:effectLst>
                  <a:outerShdw blurRad="38100" dist="38100" dir="2700000" algn="tl">
                    <a:srgbClr val="C0C0C0"/>
                  </a:outerShdw>
                </a:effectLst>
              </a:rPr>
              <a:t> </a:t>
            </a:r>
          </a:p>
        </p:txBody>
      </p:sp>
      <p:pic>
        <p:nvPicPr>
          <p:cNvPr id="813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194" y="291152"/>
            <a:ext cx="6498206" cy="627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0300" y="5569585"/>
            <a:ext cx="1799002" cy="686775"/>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3-33</a:t>
            </a:r>
          </a:p>
          <a:p>
            <a:pPr algn="l"/>
            <a:r>
              <a:rPr lang="en-US" sz="1200" dirty="0">
                <a:latin typeface="Liberation Sans" panose="020B0604020202020204" pitchFamily="34" charset="0"/>
              </a:rPr>
              <a:t>General ledger for Sierra Corporation</a:t>
            </a:r>
          </a:p>
        </p:txBody>
      </p:sp>
      <p:sp>
        <p:nvSpPr>
          <p:cNvPr id="10" name="Rectangle 2"/>
          <p:cNvSpPr>
            <a:spLocks noChangeArrowheads="1"/>
          </p:cNvSpPr>
          <p:nvPr/>
        </p:nvSpPr>
        <p:spPr bwMode="auto">
          <a:xfrm>
            <a:off x="187656" y="304800"/>
            <a:ext cx="2188594"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000" b="1" dirty="0">
                <a:solidFill>
                  <a:schemeClr val="tx2">
                    <a:lumMod val="50000"/>
                  </a:schemeClr>
                </a:solidFill>
                <a:latin typeface="Liberation Sans" panose="020B0604020202020204" pitchFamily="34" charset="0"/>
              </a:rPr>
              <a:t>POSTING SUMMARY</a:t>
            </a:r>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43" y="4557255"/>
            <a:ext cx="7960057" cy="1786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74147" name="Rectangle 3"/>
          <p:cNvSpPr>
            <a:spLocks noChangeArrowheads="1"/>
          </p:cNvSpPr>
          <p:nvPr/>
        </p:nvSpPr>
        <p:spPr bwMode="auto">
          <a:xfrm>
            <a:off x="381000" y="1224475"/>
            <a:ext cx="8382000" cy="76181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tabLst>
                <a:tab pos="342900" algn="l"/>
                <a:tab pos="1946275" algn="l"/>
                <a:tab pos="4519613" algn="l"/>
              </a:tabLst>
              <a:defRPr sz="2400">
                <a:solidFill>
                  <a:schemeClr val="tx1"/>
                </a:solidFill>
                <a:latin typeface="Times New Roman" pitchFamily="18" charset="0"/>
              </a:defRPr>
            </a:lvl1pPr>
            <a:lvl2pPr marL="800100" indent="-285750" algn="l">
              <a:tabLst>
                <a:tab pos="342900" algn="l"/>
                <a:tab pos="1946275" algn="l"/>
                <a:tab pos="4519613" algn="l"/>
              </a:tabLst>
              <a:defRPr sz="2400">
                <a:solidFill>
                  <a:schemeClr val="tx1"/>
                </a:solidFill>
                <a:latin typeface="Times New Roman" pitchFamily="18" charset="0"/>
              </a:defRPr>
            </a:lvl2pPr>
            <a:lvl3pPr marL="1143000" indent="-228600" algn="l">
              <a:tabLst>
                <a:tab pos="342900" algn="l"/>
                <a:tab pos="1946275" algn="l"/>
                <a:tab pos="4519613" algn="l"/>
              </a:tabLst>
              <a:defRPr sz="2400">
                <a:solidFill>
                  <a:schemeClr val="tx1"/>
                </a:solidFill>
                <a:latin typeface="Times New Roman" pitchFamily="18" charset="0"/>
              </a:defRPr>
            </a:lvl3pPr>
            <a:lvl4pPr marL="1600200" indent="-228600" algn="l">
              <a:tabLst>
                <a:tab pos="342900" algn="l"/>
                <a:tab pos="1946275" algn="l"/>
                <a:tab pos="4519613" algn="l"/>
              </a:tabLst>
              <a:defRPr sz="2400">
                <a:solidFill>
                  <a:schemeClr val="tx1"/>
                </a:solidFill>
                <a:latin typeface="Times New Roman" pitchFamily="18" charset="0"/>
              </a:defRPr>
            </a:lvl4pPr>
            <a:lvl5pPr marL="2057400" indent="-228600" algn="l">
              <a:tabLst>
                <a:tab pos="342900" algn="l"/>
                <a:tab pos="1946275" algn="l"/>
                <a:tab pos="45196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2900" algn="l"/>
                <a:tab pos="1946275" algn="l"/>
                <a:tab pos="45196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2900" algn="l"/>
                <a:tab pos="1946275" algn="l"/>
                <a:tab pos="45196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2900" algn="l"/>
                <a:tab pos="1946275" algn="l"/>
                <a:tab pos="45196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2900" algn="l"/>
                <a:tab pos="1946275" algn="l"/>
                <a:tab pos="4519613" algn="l"/>
              </a:tabLst>
              <a:defRPr sz="2400">
                <a:solidFill>
                  <a:schemeClr val="tx1"/>
                </a:solidFill>
                <a:latin typeface="Times New Roman" pitchFamily="18" charset="0"/>
              </a:defRPr>
            </a:lvl9pPr>
          </a:lstStyle>
          <a:p>
            <a:pPr>
              <a:lnSpc>
                <a:spcPct val="120000"/>
              </a:lnSpc>
              <a:spcBef>
                <a:spcPct val="20000"/>
              </a:spcBef>
            </a:pPr>
            <a:r>
              <a:rPr lang="en-US" altLang="en-US" sz="1900" dirty="0">
                <a:solidFill>
                  <a:schemeClr val="bg2"/>
                </a:solidFill>
                <a:latin typeface="Liberation Sans" panose="020B0604020202020204" pitchFamily="34" charset="0"/>
              </a:rPr>
              <a:t>Selected transactions from the journal of Faital Inc. during its first month of operations are presented below. Post these transactions to T-accounts.</a:t>
            </a:r>
          </a:p>
        </p:txBody>
      </p:sp>
      <p:sp>
        <p:nvSpPr>
          <p:cNvPr id="19" name="Rounded Rectangle 18"/>
          <p:cNvSpPr/>
          <p:nvPr/>
        </p:nvSpPr>
        <p:spPr bwMode="auto">
          <a:xfrm>
            <a:off x="3048000" y="335183"/>
            <a:ext cx="5943600" cy="70769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000" b="1" dirty="0">
                <a:solidFill>
                  <a:schemeClr val="accent3"/>
                </a:solidFill>
                <a:latin typeface="Liberation Sans" panose="020B0604020202020204" pitchFamily="34" charset="0"/>
              </a:rPr>
              <a:t>Posting</a:t>
            </a:r>
            <a:endParaRPr lang="en-US" sz="3000" b="1" i="0" dirty="0">
              <a:solidFill>
                <a:schemeClr val="accent3"/>
              </a:solidFill>
              <a:latin typeface="Liberation Sans" panose="020B0604020202020204" pitchFamily="34" charset="0"/>
            </a:endParaRPr>
          </a:p>
        </p:txBody>
      </p:sp>
      <p:sp>
        <p:nvSpPr>
          <p:cNvPr id="20" name="Isosceles Triangle 19"/>
          <p:cNvSpPr/>
          <p:nvPr/>
        </p:nvSpPr>
        <p:spPr bwMode="auto">
          <a:xfrm rot="5400000">
            <a:off x="1917401" y="47958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21" name="TextBox 20"/>
          <p:cNvSpPr txBox="1"/>
          <p:nvPr/>
        </p:nvSpPr>
        <p:spPr>
          <a:xfrm>
            <a:off x="171260" y="34802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solidFill>
                  <a:srgbClr val="CC0000"/>
                </a:solidFill>
                <a:latin typeface="Liberation Sans" panose="020B0604020202020204" pitchFamily="34" charset="0"/>
              </a:rPr>
              <a:t>DO IT!</a:t>
            </a:r>
          </a:p>
        </p:txBody>
      </p:sp>
      <p:sp>
        <p:nvSpPr>
          <p:cNvPr id="22" name="TextBox 21"/>
          <p:cNvSpPr txBox="1"/>
          <p:nvPr/>
        </p:nvSpPr>
        <p:spPr>
          <a:xfrm>
            <a:off x="2183330" y="280950"/>
            <a:ext cx="750370" cy="707886"/>
          </a:xfrm>
          <a:prstGeom prst="rect">
            <a:avLst/>
          </a:prstGeom>
          <a:noFill/>
        </p:spPr>
        <p:txBody>
          <a:bodyPr wrap="square" rtlCol="0">
            <a:spAutoFit/>
          </a:bodyPr>
          <a:lstStyle/>
          <a:p>
            <a:pPr algn="ctr">
              <a:buClr>
                <a:srgbClr val="E20000"/>
              </a:buClr>
            </a:pPr>
            <a:r>
              <a:rPr lang="en-US" sz="4000" b="1" i="0" dirty="0">
                <a:solidFill>
                  <a:srgbClr val="CC0000"/>
                </a:solidFill>
                <a:effectLst/>
                <a:latin typeface="Liberation Sans" panose="020B0604020202020204" pitchFamily="34" charset="0"/>
              </a:rPr>
              <a:t>4</a:t>
            </a:r>
          </a:p>
        </p:txBody>
      </p:sp>
      <p:cxnSp>
        <p:nvCxnSpPr>
          <p:cNvPr id="23" name="Straight Connector 22"/>
          <p:cNvCxnSpPr/>
          <p:nvPr/>
        </p:nvCxnSpPr>
        <p:spPr bwMode="auto">
          <a:xfrm>
            <a:off x="1905000" y="243023"/>
            <a:ext cx="0" cy="829819"/>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4" name="Rectangle 23"/>
          <p:cNvSpPr/>
          <p:nvPr/>
        </p:nvSpPr>
        <p:spPr bwMode="auto">
          <a:xfrm>
            <a:off x="8866496" y="1592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814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43" y="2123349"/>
            <a:ext cx="7960057" cy="22666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4084"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31" y="5026917"/>
            <a:ext cx="1812608" cy="2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5896" y="6013659"/>
            <a:ext cx="1812608" cy="26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144" y="5026917"/>
            <a:ext cx="1812608" cy="2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592" y="6031165"/>
            <a:ext cx="1812608" cy="2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96" y="5290784"/>
            <a:ext cx="1812608" cy="2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696" y="5034888"/>
            <a:ext cx="1812608" cy="2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400717" y="6369050"/>
            <a:ext cx="692727"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1999758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14084"/>
                                        </p:tgtEl>
                                      </p:cBhvr>
                                    </p:animEffect>
                                    <p:set>
                                      <p:cBhvr>
                                        <p:cTn id="7" dur="1" fill="hold">
                                          <p:stCondLst>
                                            <p:cond delay="499"/>
                                          </p:stCondLst>
                                        </p:cTn>
                                        <p:tgtEl>
                                          <p:spTgt spid="8140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609600" y="1549024"/>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chemeClr val="tx2">
                    <a:lumMod val="50000"/>
                  </a:schemeClr>
                </a:solidFill>
                <a:latin typeface="Liberation Sans" panose="020B0604020202020204" pitchFamily="34" charset="0"/>
              </a:rPr>
              <a:t>The Accounting Cycle</a:t>
            </a:r>
          </a:p>
        </p:txBody>
      </p:sp>
      <p:sp>
        <p:nvSpPr>
          <p:cNvPr id="14" name="Isosceles Triangle 13"/>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5" name="TextBox 14"/>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solidFill>
                  <a:srgbClr val="CC0000"/>
                </a:solidFill>
                <a:latin typeface="Liberation Sans" panose="020B0604020202020204" pitchFamily="34" charset="0"/>
              </a:rPr>
              <a:t>LEARNING OBJECTIVE</a:t>
            </a:r>
          </a:p>
        </p:txBody>
      </p:sp>
      <p:sp>
        <p:nvSpPr>
          <p:cNvPr id="16" name="Rounded Rectangle 15"/>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200" b="1" dirty="0">
                <a:solidFill>
                  <a:schemeClr val="accent3"/>
                </a:solidFill>
                <a:effectLst>
                  <a:outerShdw blurRad="38100" dist="38100" dir="2700000" algn="tl">
                    <a:srgbClr val="000000">
                      <a:alpha val="43137"/>
                    </a:srgbClr>
                  </a:outerShdw>
                </a:effectLst>
                <a:latin typeface="Liberation Sans" panose="020B0604020202020204" pitchFamily="34" charset="0"/>
              </a:rPr>
              <a:t>Prepare a trial balance.</a:t>
            </a:r>
          </a:p>
        </p:txBody>
      </p:sp>
      <p:sp>
        <p:nvSpPr>
          <p:cNvPr id="17" name="TextBox 16"/>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CC0000"/>
                </a:solidFill>
                <a:effectLst/>
                <a:latin typeface="Liberation Sans" panose="020B0604020202020204" pitchFamily="34" charset="0"/>
              </a:rPr>
              <a:t>5</a:t>
            </a:r>
          </a:p>
        </p:txBody>
      </p:sp>
      <p:cxnSp>
        <p:nvCxnSpPr>
          <p:cNvPr id="18" name="Straight Connector 17"/>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5 </a:t>
            </a:r>
          </a:p>
        </p:txBody>
      </p:sp>
      <p:sp>
        <p:nvSpPr>
          <p:cNvPr id="20" name="Chevron 19"/>
          <p:cNvSpPr/>
          <p:nvPr/>
        </p:nvSpPr>
        <p:spPr bwMode="auto">
          <a:xfrm>
            <a:off x="228600" y="2487304"/>
            <a:ext cx="1981200" cy="900545"/>
          </a:xfrm>
          <a:prstGeom prst="chevron">
            <a:avLst>
              <a:gd name="adj" fmla="val 36223"/>
            </a:avLst>
          </a:prstGeom>
          <a:solidFill>
            <a:srgbClr val="00B0F0"/>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Analyze business transactions</a:t>
            </a:r>
          </a:p>
        </p:txBody>
      </p:sp>
      <p:sp>
        <p:nvSpPr>
          <p:cNvPr id="22" name="Chevron 21"/>
          <p:cNvSpPr/>
          <p:nvPr/>
        </p:nvSpPr>
        <p:spPr bwMode="auto">
          <a:xfrm>
            <a:off x="3798952" y="2483945"/>
            <a:ext cx="200816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1700" b="1" dirty="0">
                <a:solidFill>
                  <a:schemeClr val="accent3"/>
                </a:solidFill>
                <a:latin typeface="Liberation Sans" panose="020B0604020202020204" pitchFamily="34" charset="0"/>
              </a:rPr>
              <a:t>Post to ledger accounts</a:t>
            </a:r>
          </a:p>
        </p:txBody>
      </p:sp>
      <p:sp>
        <p:nvSpPr>
          <p:cNvPr id="24" name="Chevron 23"/>
          <p:cNvSpPr/>
          <p:nvPr/>
        </p:nvSpPr>
        <p:spPr bwMode="auto">
          <a:xfrm>
            <a:off x="1962776" y="2483428"/>
            <a:ext cx="217932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marR="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Journalize the transaction</a:t>
            </a:r>
          </a:p>
        </p:txBody>
      </p:sp>
      <p:sp>
        <p:nvSpPr>
          <p:cNvPr id="26" name="Chevron 25"/>
          <p:cNvSpPr/>
          <p:nvPr/>
        </p:nvSpPr>
        <p:spPr bwMode="auto">
          <a:xfrm>
            <a:off x="5306704" y="2338273"/>
            <a:ext cx="2028444" cy="1198626"/>
          </a:xfrm>
          <a:prstGeom prst="chevron">
            <a:avLst>
              <a:gd name="adj" fmla="val 48333"/>
            </a:avLst>
          </a:prstGeom>
          <a:solidFill>
            <a:srgbClr val="00007F"/>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Prepare a Trial Balance</a:t>
            </a:r>
          </a:p>
        </p:txBody>
      </p:sp>
      <p:sp>
        <p:nvSpPr>
          <p:cNvPr id="27" name="Chevron 26"/>
          <p:cNvSpPr/>
          <p:nvPr/>
        </p:nvSpPr>
        <p:spPr bwMode="auto">
          <a:xfrm>
            <a:off x="6983332" y="2487313"/>
            <a:ext cx="201168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accent3"/>
                </a:solidFill>
                <a:effectLst/>
                <a:latin typeface="Liberation Sans" panose="020B0604020202020204" pitchFamily="34" charset="0"/>
              </a:rPr>
              <a:t>Adjusting Entries</a:t>
            </a:r>
          </a:p>
        </p:txBody>
      </p:sp>
      <p:sp>
        <p:nvSpPr>
          <p:cNvPr id="28" name="Chevron 27"/>
          <p:cNvSpPr/>
          <p:nvPr/>
        </p:nvSpPr>
        <p:spPr bwMode="auto">
          <a:xfrm>
            <a:off x="893812" y="3991705"/>
            <a:ext cx="198120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Adjusted Trial Balance</a:t>
            </a:r>
          </a:p>
        </p:txBody>
      </p:sp>
      <p:sp>
        <p:nvSpPr>
          <p:cNvPr id="30" name="Chevron 29"/>
          <p:cNvSpPr/>
          <p:nvPr/>
        </p:nvSpPr>
        <p:spPr bwMode="auto">
          <a:xfrm>
            <a:off x="2515192" y="3981943"/>
            <a:ext cx="2208976"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Financial Statements</a:t>
            </a:r>
          </a:p>
        </p:txBody>
      </p:sp>
      <p:sp>
        <p:nvSpPr>
          <p:cNvPr id="32" name="Chevron 31"/>
          <p:cNvSpPr/>
          <p:nvPr/>
        </p:nvSpPr>
        <p:spPr bwMode="auto">
          <a:xfrm>
            <a:off x="4366600" y="3981943"/>
            <a:ext cx="1844040"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Closing Entries</a:t>
            </a:r>
          </a:p>
        </p:txBody>
      </p:sp>
      <p:sp>
        <p:nvSpPr>
          <p:cNvPr id="33" name="Chevron 32"/>
          <p:cNvSpPr/>
          <p:nvPr/>
        </p:nvSpPr>
        <p:spPr bwMode="auto">
          <a:xfrm>
            <a:off x="5871667" y="3989696"/>
            <a:ext cx="2434133" cy="900545"/>
          </a:xfrm>
          <a:prstGeom prst="chevron">
            <a:avLst>
              <a:gd name="adj" fmla="val 48333"/>
            </a:avLst>
          </a:prstGeom>
          <a:solidFill>
            <a:srgbClr val="00B0F0"/>
          </a:solidFill>
          <a:ln w="12700" cap="sq"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53975"/>
            <a:r>
              <a:rPr lang="en-US" sz="1700" b="1" dirty="0">
                <a:solidFill>
                  <a:schemeClr val="accent3"/>
                </a:solidFill>
                <a:latin typeface="Liberation Sans" panose="020B0604020202020204" pitchFamily="34" charset="0"/>
              </a:rPr>
              <a:t>Post-Closing Trial Balance</a:t>
            </a:r>
          </a:p>
        </p:txBody>
      </p:sp>
    </p:spTree>
    <p:extLst>
      <p:ext uri="{BB962C8B-B14F-4D97-AF65-F5344CB8AC3E}">
        <p14:creationId xmlns:p14="http://schemas.microsoft.com/office/powerpoint/2010/main" val="1249691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30" grpId="0" animBg="1"/>
      <p:bldP spid="32" grpId="0" animBg="1"/>
      <p:bldP spid="3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Text Box 2"/>
          <p:cNvSpPr txBox="1">
            <a:spLocks noChangeArrowheads="1"/>
          </p:cNvSpPr>
          <p:nvPr/>
        </p:nvSpPr>
        <p:spPr bwMode="auto">
          <a:xfrm>
            <a:off x="609600" y="1295400"/>
            <a:ext cx="7848600" cy="1596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Clr>
                <a:srgbClr val="CC0000"/>
              </a:buClr>
              <a:buSzPct val="80000"/>
              <a:buFont typeface="Wingdings" pitchFamily="2" charset="2"/>
              <a:buChar char="u"/>
            </a:pPr>
            <a:r>
              <a:rPr lang="en-US" altLang="en-US" sz="2300" dirty="0">
                <a:solidFill>
                  <a:srgbClr val="000000"/>
                </a:solidFill>
                <a:latin typeface="Liberation Sans" panose="020B0604020202020204" pitchFamily="34" charset="0"/>
              </a:rPr>
              <a:t>A list of accounts and their balances at a given time.</a:t>
            </a:r>
          </a:p>
          <a:p>
            <a:pPr lvl="1">
              <a:lnSpc>
                <a:spcPct val="125000"/>
              </a:lnSpc>
              <a:spcBef>
                <a:spcPct val="50000"/>
              </a:spcBef>
              <a:buClr>
                <a:srgbClr val="CC0000"/>
              </a:buClr>
              <a:buSzPct val="80000"/>
              <a:buFont typeface="Wingdings" pitchFamily="2" charset="2"/>
              <a:buChar char="u"/>
            </a:pPr>
            <a:r>
              <a:rPr lang="en-US" altLang="en-US" sz="2300" dirty="0">
                <a:solidFill>
                  <a:srgbClr val="000000"/>
                </a:solidFill>
                <a:latin typeface="Liberation Sans" panose="020B0604020202020204" pitchFamily="34" charset="0"/>
              </a:rPr>
              <a:t>Accounts are listed in the order in which they appear in the ledger.</a:t>
            </a:r>
          </a:p>
        </p:txBody>
      </p:sp>
      <p:sp>
        <p:nvSpPr>
          <p:cNvPr id="711685" name="Rectangle 5"/>
          <p:cNvSpPr>
            <a:spLocks noChangeArrowheads="1"/>
          </p:cNvSpPr>
          <p:nvPr/>
        </p:nvSpPr>
        <p:spPr bwMode="auto">
          <a:xfrm>
            <a:off x="5030788" y="6310313"/>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dirty="0">
                <a:solidFill>
                  <a:schemeClr val="bg2"/>
                </a:solidFill>
                <a:effectLst>
                  <a:outerShdw blurRad="38100" dist="38100" dir="2700000" algn="tl">
                    <a:srgbClr val="C0C0C0"/>
                  </a:outerShdw>
                </a:effectLst>
                <a:latin typeface="Liberation Sans" panose="020B0604020202020204" pitchFamily="34" charset="0"/>
              </a:rPr>
              <a:t> </a:t>
            </a:r>
          </a:p>
        </p:txBody>
      </p:sp>
      <p:sp>
        <p:nvSpPr>
          <p:cNvPr id="711692" name="Text Box 12"/>
          <p:cNvSpPr txBox="1">
            <a:spLocks noChangeArrowheads="1"/>
          </p:cNvSpPr>
          <p:nvPr/>
        </p:nvSpPr>
        <p:spPr bwMode="auto">
          <a:xfrm>
            <a:off x="609600" y="2925763"/>
            <a:ext cx="4953000" cy="3100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Clr>
                <a:srgbClr val="CC0000"/>
              </a:buClr>
              <a:buSzPct val="80000"/>
              <a:buFont typeface="Wingdings" pitchFamily="2" charset="2"/>
              <a:buChar char="u"/>
            </a:pPr>
            <a:r>
              <a:rPr lang="en-US" altLang="en-US" sz="2300" dirty="0">
                <a:solidFill>
                  <a:srgbClr val="000000"/>
                </a:solidFill>
                <a:latin typeface="Liberation Sans" panose="020B0604020202020204" pitchFamily="34" charset="0"/>
              </a:rPr>
              <a:t>Purpose is to prove that debits equal credits</a:t>
            </a:r>
            <a:r>
              <a:rPr lang="en-US" altLang="en-US" sz="2300" dirty="0">
                <a:latin typeface="Liberation Sans" panose="020B0604020202020204" pitchFamily="34" charset="0"/>
              </a:rPr>
              <a:t>.</a:t>
            </a:r>
          </a:p>
          <a:p>
            <a:pPr lvl="1">
              <a:lnSpc>
                <a:spcPct val="125000"/>
              </a:lnSpc>
              <a:spcBef>
                <a:spcPct val="50000"/>
              </a:spcBef>
              <a:buClr>
                <a:srgbClr val="CC0000"/>
              </a:buClr>
              <a:buSzPct val="80000"/>
              <a:buFont typeface="Wingdings" pitchFamily="2" charset="2"/>
              <a:buChar char="u"/>
            </a:pPr>
            <a:r>
              <a:rPr lang="en-US" altLang="en-US" sz="2300" dirty="0">
                <a:latin typeface="Liberation Sans" panose="020B0604020202020204" pitchFamily="34" charset="0"/>
              </a:rPr>
              <a:t>May also uncover errors in journalizing and posting.</a:t>
            </a:r>
          </a:p>
          <a:p>
            <a:pPr lvl="1">
              <a:lnSpc>
                <a:spcPct val="125000"/>
              </a:lnSpc>
              <a:spcBef>
                <a:spcPct val="50000"/>
              </a:spcBef>
              <a:buClr>
                <a:srgbClr val="CC0000"/>
              </a:buClr>
              <a:buSzPct val="80000"/>
              <a:buFont typeface="Wingdings" pitchFamily="2" charset="2"/>
              <a:buChar char="u"/>
            </a:pPr>
            <a:r>
              <a:rPr lang="en-US" altLang="en-US" sz="2300" dirty="0">
                <a:latin typeface="Liberation Sans" panose="020B0604020202020204" pitchFamily="34" charset="0"/>
              </a:rPr>
              <a:t>Useful in the preparation of financial statements.</a:t>
            </a:r>
          </a:p>
        </p:txBody>
      </p:sp>
      <p:sp>
        <p:nvSpPr>
          <p:cNvPr id="711694" name="Line 14"/>
          <p:cNvSpPr>
            <a:spLocks noChangeShapeType="1"/>
          </p:cNvSpPr>
          <p:nvPr/>
        </p:nvSpPr>
        <p:spPr bwMode="auto">
          <a:xfrm>
            <a:off x="7010400" y="2467267"/>
            <a:ext cx="0" cy="709955"/>
          </a:xfrm>
          <a:prstGeom prst="line">
            <a:avLst/>
          </a:prstGeom>
          <a:noFill/>
          <a:ln w="3810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TRIAL BALANCE</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 name="Rectangle 2"/>
          <p:cNvSpPr/>
          <p:nvPr/>
        </p:nvSpPr>
        <p:spPr>
          <a:xfrm>
            <a:off x="5943600" y="3352800"/>
            <a:ext cx="2743200" cy="2400657"/>
          </a:xfrm>
          <a:prstGeom prst="rect">
            <a:avLst/>
          </a:prstGeom>
          <a:solidFill>
            <a:schemeClr val="accent3"/>
          </a:solidFill>
          <a:ln>
            <a:solidFill>
              <a:schemeClr val="tx1"/>
            </a:solidFill>
          </a:ln>
          <a:effectLst>
            <a:innerShdw blurRad="114300">
              <a:prstClr val="black"/>
            </a:innerShdw>
          </a:effectLst>
        </p:spPr>
        <p:txBody>
          <a:bodyPr wrap="square" lIns="182880" tIns="91440" bIns="91440">
            <a:spAutoFit/>
          </a:bodyPr>
          <a:lstStyle/>
          <a:p>
            <a:pPr algn="l"/>
            <a:r>
              <a:rPr lang="en-US" sz="1600" dirty="0">
                <a:solidFill>
                  <a:srgbClr val="CC0000"/>
                </a:solidFill>
                <a:latin typeface="Liberation Sans" panose="020B0604020202020204" pitchFamily="34" charset="0"/>
              </a:rPr>
              <a:t>▼ </a:t>
            </a:r>
            <a:r>
              <a:rPr lang="en-US" sz="1600" b="1" dirty="0">
                <a:solidFill>
                  <a:srgbClr val="CC0000"/>
                </a:solidFill>
                <a:latin typeface="Liberation Sans" panose="020B0604020202020204" pitchFamily="34" charset="0"/>
              </a:rPr>
              <a:t>HELPFUL HINT</a:t>
            </a:r>
          </a:p>
          <a:p>
            <a:pPr algn="l"/>
            <a:r>
              <a:rPr lang="en-US" sz="1600" dirty="0">
                <a:latin typeface="Liberation Sans" panose="020B0604020202020204" pitchFamily="34" charset="0"/>
              </a:rPr>
              <a:t>Note that the order of</a:t>
            </a:r>
          </a:p>
          <a:p>
            <a:pPr algn="l"/>
            <a:r>
              <a:rPr lang="en-US" sz="1600" dirty="0">
                <a:latin typeface="Liberation Sans" panose="020B0604020202020204" pitchFamily="34" charset="0"/>
              </a:rPr>
              <a:t>presentation in the trial balance is:</a:t>
            </a:r>
          </a:p>
          <a:p>
            <a:pPr marL="341313" indent="-341313" algn="l"/>
            <a:r>
              <a:rPr lang="en-US" sz="1600" dirty="0">
                <a:latin typeface="Liberation Sans" panose="020B0604020202020204" pitchFamily="34" charset="0"/>
              </a:rPr>
              <a:t>	Assets</a:t>
            </a:r>
          </a:p>
          <a:p>
            <a:pPr marL="341313" indent="-341313" algn="l"/>
            <a:r>
              <a:rPr lang="en-US" sz="1600" dirty="0">
                <a:latin typeface="Liberation Sans" panose="020B0604020202020204" pitchFamily="34" charset="0"/>
              </a:rPr>
              <a:t>	Liabilities</a:t>
            </a:r>
          </a:p>
          <a:p>
            <a:pPr marL="341313" indent="-341313" algn="l"/>
            <a:r>
              <a:rPr lang="en-US" sz="1600" dirty="0">
                <a:latin typeface="Liberation Sans" panose="020B0604020202020204" pitchFamily="34" charset="0"/>
              </a:rPr>
              <a:t>	Stockholders’ equity</a:t>
            </a:r>
          </a:p>
          <a:p>
            <a:pPr marL="341313" indent="-341313" algn="l"/>
            <a:r>
              <a:rPr lang="en-US" sz="1600" dirty="0">
                <a:latin typeface="Liberation Sans" panose="020B0604020202020204" pitchFamily="34" charset="0"/>
              </a:rPr>
              <a:t>	Revenues</a:t>
            </a:r>
          </a:p>
          <a:p>
            <a:pPr marL="341313" indent="-341313" algn="l"/>
            <a:r>
              <a:rPr lang="en-US" sz="1600" dirty="0">
                <a:latin typeface="Liberation Sans" panose="020B0604020202020204" pitchFamily="34" charset="0"/>
              </a:rPr>
              <a:t>	Expenses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5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1682">
                                            <p:txEl>
                                              <p:pRg st="0" end="0"/>
                                            </p:txEl>
                                          </p:spTgt>
                                        </p:tgtEl>
                                        <p:attrNameLst>
                                          <p:attrName>style.visibility</p:attrName>
                                        </p:attrNameLst>
                                      </p:cBhvr>
                                      <p:to>
                                        <p:strVal val="visible"/>
                                      </p:to>
                                    </p:set>
                                    <p:animEffect transition="in" filter="wipe(left)">
                                      <p:cBhvr>
                                        <p:cTn id="7" dur="500"/>
                                        <p:tgtEl>
                                          <p:spTgt spid="711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1682">
                                            <p:txEl>
                                              <p:pRg st="1" end="1"/>
                                            </p:txEl>
                                          </p:spTgt>
                                        </p:tgtEl>
                                        <p:attrNameLst>
                                          <p:attrName>style.visibility</p:attrName>
                                        </p:attrNameLst>
                                      </p:cBhvr>
                                      <p:to>
                                        <p:strVal val="visible"/>
                                      </p:to>
                                    </p:set>
                                    <p:animEffect transition="in" filter="wipe(left)">
                                      <p:cBhvr>
                                        <p:cTn id="12" dur="500"/>
                                        <p:tgtEl>
                                          <p:spTgt spid="711682">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11694"/>
                                        </p:tgtEl>
                                        <p:attrNameLst>
                                          <p:attrName>style.visibility</p:attrName>
                                        </p:attrNameLst>
                                      </p:cBhvr>
                                      <p:to>
                                        <p:strVal val="visible"/>
                                      </p:to>
                                    </p:set>
                                    <p:animEffect transition="in" filter="wipe(up)">
                                      <p:cBhvr>
                                        <p:cTn id="16" dur="500"/>
                                        <p:tgtEl>
                                          <p:spTgt spid="71169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11692">
                                            <p:txEl>
                                              <p:pRg st="0" end="0"/>
                                            </p:txEl>
                                          </p:spTgt>
                                        </p:tgtEl>
                                        <p:attrNameLst>
                                          <p:attrName>style.visibility</p:attrName>
                                        </p:attrNameLst>
                                      </p:cBhvr>
                                      <p:to>
                                        <p:strVal val="visible"/>
                                      </p:to>
                                    </p:set>
                                    <p:animEffect transition="in" filter="wipe(left)">
                                      <p:cBhvr>
                                        <p:cTn id="25" dur="500"/>
                                        <p:tgtEl>
                                          <p:spTgt spid="71169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1692">
                                            <p:txEl>
                                              <p:pRg st="1" end="1"/>
                                            </p:txEl>
                                          </p:spTgt>
                                        </p:tgtEl>
                                        <p:attrNameLst>
                                          <p:attrName>style.visibility</p:attrName>
                                        </p:attrNameLst>
                                      </p:cBhvr>
                                      <p:to>
                                        <p:strVal val="visible"/>
                                      </p:to>
                                    </p:set>
                                    <p:animEffect transition="in" filter="wipe(left)">
                                      <p:cBhvr>
                                        <p:cTn id="30" dur="500"/>
                                        <p:tgtEl>
                                          <p:spTgt spid="71169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1692">
                                            <p:txEl>
                                              <p:pRg st="2" end="2"/>
                                            </p:txEl>
                                          </p:spTgt>
                                        </p:tgtEl>
                                        <p:attrNameLst>
                                          <p:attrName>style.visibility</p:attrName>
                                        </p:attrNameLst>
                                      </p:cBhvr>
                                      <p:to>
                                        <p:strVal val="visible"/>
                                      </p:to>
                                    </p:set>
                                    <p:animEffect transition="in" filter="wipe(left)">
                                      <p:cBhvr>
                                        <p:cTn id="35" dur="500"/>
                                        <p:tgtEl>
                                          <p:spTgt spid="7116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build="p" bldLvl="2"/>
      <p:bldP spid="711692" grpId="0" build="p" bldLvl="2"/>
      <p:bldP spid="711694" grpId="0" animBg="1"/>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5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54456"/>
            <a:ext cx="8548957" cy="504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TRIAL BALANCE</a:t>
            </a:r>
          </a:p>
        </p:txBody>
      </p:sp>
      <p:sp>
        <p:nvSpPr>
          <p:cNvPr id="1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cxnSp>
        <p:nvCxnSpPr>
          <p:cNvPr id="4" name="Straight Arrow Connector 3"/>
          <p:cNvCxnSpPr/>
          <p:nvPr/>
        </p:nvCxnSpPr>
        <p:spPr bwMode="auto">
          <a:xfrm>
            <a:off x="6656696" y="5916304"/>
            <a:ext cx="630053" cy="0"/>
          </a:xfrm>
          <a:prstGeom prst="straightConnector1">
            <a:avLst/>
          </a:prstGeom>
          <a:solidFill>
            <a:schemeClr val="accent1"/>
          </a:solidFill>
          <a:ln w="38100" cap="sq" cmpd="sng" algn="ctr">
            <a:solidFill>
              <a:srgbClr val="CC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7178879" y="582304"/>
            <a:ext cx="1731818" cy="646331"/>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3-34</a:t>
            </a:r>
          </a:p>
          <a:p>
            <a:pPr algn="l"/>
            <a:r>
              <a:rPr lang="en-US" sz="1200" dirty="0">
                <a:latin typeface="Liberation Sans" panose="020B0604020202020204" pitchFamily="34" charset="0"/>
              </a:rPr>
              <a:t>Sierra Corporation </a:t>
            </a:r>
          </a:p>
          <a:p>
            <a:pPr algn="l"/>
            <a:r>
              <a:rPr lang="en-US" sz="1200" dirty="0">
                <a:latin typeface="Liberation Sans" panose="020B0604020202020204" pitchFamily="34" charset="0"/>
              </a:rPr>
              <a:t>trial balance</a:t>
            </a: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5 </a:t>
            </a:r>
          </a:p>
        </p:txBody>
      </p:sp>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609600" y="1295400"/>
            <a:ext cx="5562600" cy="4766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687388"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sz="2300" dirty="0">
                <a:latin typeface="Liberation Sans" panose="020B0604020202020204" pitchFamily="34" charset="0"/>
              </a:rPr>
              <a:t>The trial balance may balance even when </a:t>
            </a:r>
          </a:p>
          <a:p>
            <a:pPr lvl="1">
              <a:lnSpc>
                <a:spcPct val="125000"/>
              </a:lnSpc>
              <a:spcBef>
                <a:spcPct val="50000"/>
              </a:spcBef>
              <a:buFontTx/>
              <a:buAutoNum type="arabicPeriod"/>
            </a:pPr>
            <a:r>
              <a:rPr lang="en-US" altLang="en-US" sz="2200" dirty="0">
                <a:latin typeface="Liberation Sans" panose="020B0604020202020204" pitchFamily="34" charset="0"/>
              </a:rPr>
              <a:t>a transaction is not journalized, </a:t>
            </a:r>
          </a:p>
          <a:p>
            <a:pPr lvl="1">
              <a:lnSpc>
                <a:spcPct val="125000"/>
              </a:lnSpc>
              <a:spcBef>
                <a:spcPct val="50000"/>
              </a:spcBef>
              <a:buFontTx/>
              <a:buAutoNum type="arabicPeriod"/>
            </a:pPr>
            <a:r>
              <a:rPr lang="en-US" altLang="en-US" sz="2200" dirty="0">
                <a:latin typeface="Liberation Sans" panose="020B0604020202020204" pitchFamily="34" charset="0"/>
              </a:rPr>
              <a:t>a correct journal entry is not posted, </a:t>
            </a:r>
          </a:p>
          <a:p>
            <a:pPr lvl="1">
              <a:lnSpc>
                <a:spcPct val="125000"/>
              </a:lnSpc>
              <a:spcBef>
                <a:spcPct val="50000"/>
              </a:spcBef>
              <a:buFontTx/>
              <a:buAutoNum type="arabicPeriod"/>
            </a:pPr>
            <a:r>
              <a:rPr lang="en-US" altLang="en-US" sz="2200" dirty="0">
                <a:latin typeface="Liberation Sans" panose="020B0604020202020204" pitchFamily="34" charset="0"/>
              </a:rPr>
              <a:t>a journal entry is posted twice, </a:t>
            </a:r>
          </a:p>
          <a:p>
            <a:pPr lvl="1">
              <a:lnSpc>
                <a:spcPct val="125000"/>
              </a:lnSpc>
              <a:spcBef>
                <a:spcPct val="50000"/>
              </a:spcBef>
              <a:buFontTx/>
              <a:buAutoNum type="arabicPeriod"/>
            </a:pPr>
            <a:r>
              <a:rPr lang="en-US" altLang="en-US" sz="2200" dirty="0">
                <a:latin typeface="Liberation Sans" panose="020B0604020202020204" pitchFamily="34" charset="0"/>
              </a:rPr>
              <a:t>incorrect accounts are used in journalizing or posting, or </a:t>
            </a:r>
          </a:p>
          <a:p>
            <a:pPr lvl="1">
              <a:lnSpc>
                <a:spcPct val="125000"/>
              </a:lnSpc>
              <a:spcBef>
                <a:spcPct val="50000"/>
              </a:spcBef>
              <a:buFontTx/>
              <a:buAutoNum type="arabicPeriod"/>
            </a:pPr>
            <a:r>
              <a:rPr lang="en-US" altLang="en-US" sz="2200" dirty="0">
                <a:latin typeface="Liberation Sans" panose="020B0604020202020204" pitchFamily="34" charset="0"/>
              </a:rPr>
              <a:t>offsetting errors are made in recording the amount of a transaction.</a:t>
            </a:r>
          </a:p>
        </p:txBody>
      </p:sp>
      <p:sp>
        <p:nvSpPr>
          <p:cNvPr id="550923" name="Rectangle 11"/>
          <p:cNvSpPr>
            <a:spLocks noChangeArrowheads="1"/>
          </p:cNvSpPr>
          <p:nvPr/>
        </p:nvSpPr>
        <p:spPr bwMode="auto">
          <a:xfrm>
            <a:off x="5867400" y="3636764"/>
            <a:ext cx="2895600" cy="1908215"/>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a:extLst/>
        </p:spPr>
        <p:txBody>
          <a:bodyPr wrap="square" lIns="137160" tIns="91440" rIns="137160" bIns="91440">
            <a:spAutoFit/>
          </a:bodyPr>
          <a:lstStyle/>
          <a:p>
            <a:pPr algn="l"/>
            <a:r>
              <a:rPr lang="en-US" sz="1600" dirty="0">
                <a:solidFill>
                  <a:srgbClr val="008000"/>
                </a:solidFill>
                <a:latin typeface="Liberation Sans" panose="020B0604020202020204" pitchFamily="34" charset="0"/>
              </a:rPr>
              <a:t> </a:t>
            </a:r>
            <a:r>
              <a:rPr lang="en-US" altLang="en-US" sz="1600" b="1" dirty="0">
                <a:solidFill>
                  <a:srgbClr val="008000"/>
                </a:solidFill>
                <a:latin typeface="Liberation Sans" panose="020B0604020202020204" pitchFamily="34" charset="0"/>
              </a:rPr>
              <a:t>ETHICS NOTE  </a:t>
            </a:r>
            <a:r>
              <a:rPr lang="en-US" altLang="en-US" sz="1600" dirty="0">
                <a:latin typeface="Liberation Sans" panose="020B0604020202020204" pitchFamily="34" charset="0"/>
              </a:rPr>
              <a:t>An </a:t>
            </a:r>
            <a:r>
              <a:rPr lang="en-US" altLang="en-US" sz="1600" b="1" dirty="0">
                <a:latin typeface="Liberation Sans" panose="020B0604020202020204" pitchFamily="34" charset="0"/>
              </a:rPr>
              <a:t>error </a:t>
            </a:r>
            <a:r>
              <a:rPr lang="en-US" altLang="en-US" sz="1600" dirty="0">
                <a:latin typeface="Liberation Sans" panose="020B0604020202020204" pitchFamily="34" charset="0"/>
              </a:rPr>
              <a:t>is the result of an unintentional mistake. It is neither ethical nor unethical. An </a:t>
            </a:r>
            <a:r>
              <a:rPr lang="en-US" altLang="en-US" sz="1600" b="1" dirty="0">
                <a:latin typeface="Liberation Sans" panose="020B0604020202020204" pitchFamily="34" charset="0"/>
              </a:rPr>
              <a:t>irregularity </a:t>
            </a:r>
            <a:r>
              <a:rPr lang="en-US" altLang="en-US" sz="1600" dirty="0">
                <a:latin typeface="Liberation Sans" panose="020B0604020202020204" pitchFamily="34" charset="0"/>
              </a:rPr>
              <a:t>is an intentional misstatement, which is viewed as unethical.</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LIMITATIONS OF A TRIAL BALANCE</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5 </a:t>
            </a:r>
          </a:p>
        </p:txBody>
      </p:sp>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CC0000"/>
                </a:solidFill>
                <a:effectLst/>
                <a:latin typeface="Liberation Sans" panose="020B0604020202020204" pitchFamily="34" charset="0"/>
              </a:rPr>
              <a:t>Review Question</a:t>
            </a:r>
          </a:p>
        </p:txBody>
      </p:sp>
      <p:sp>
        <p:nvSpPr>
          <p:cNvPr id="12" name="Rectangle 2"/>
          <p:cNvSpPr>
            <a:spLocks noChangeArrowheads="1"/>
          </p:cNvSpPr>
          <p:nvPr/>
        </p:nvSpPr>
        <p:spPr bwMode="auto">
          <a:xfrm>
            <a:off x="609600" y="1933289"/>
            <a:ext cx="8001000" cy="424795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p>
            <a:pPr marL="0" lvl="1" algn="l">
              <a:lnSpc>
                <a:spcPct val="125000"/>
              </a:lnSpc>
              <a:spcBef>
                <a:spcPts val="1200"/>
              </a:spcBef>
              <a:buClr>
                <a:schemeClr val="tx1"/>
              </a:buClr>
            </a:pPr>
            <a:r>
              <a:rPr lang="en-US" altLang="en-US" sz="2300" dirty="0">
                <a:latin typeface="Liberation Sans" panose="020B0604020202020204" pitchFamily="34" charset="0"/>
              </a:rPr>
              <a:t>A trial balance will not balance if:</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 a correct journal entry is posted twice.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 the purchase of supplies on account is debited to Supplies and credited to Cash.</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 $100 cash dividends is debited to the Dividends account for $1,000 and credited to Cash for $100.</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 $450 payment on account is debited to Accounts Payable for $45 and credited to Cash for $45.</a:t>
            </a:r>
          </a:p>
        </p:txBody>
      </p:sp>
      <p:sp>
        <p:nvSpPr>
          <p:cNvPr id="13" name="Notched Right Arrow 12"/>
          <p:cNvSpPr/>
          <p:nvPr/>
        </p:nvSpPr>
        <p:spPr bwMode="auto">
          <a:xfrm>
            <a:off x="326408" y="4204186"/>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TRIAL BALANCE</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5 </a:t>
            </a:r>
          </a:p>
        </p:txBody>
      </p:sp>
    </p:spTree>
    <p:extLst>
      <p:ext uri="{BB962C8B-B14F-4D97-AF65-F5344CB8AC3E}">
        <p14:creationId xmlns:p14="http://schemas.microsoft.com/office/powerpoint/2010/main" val="4282933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3048000" y="335183"/>
            <a:ext cx="5943600" cy="70769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000" b="1" dirty="0">
                <a:solidFill>
                  <a:schemeClr val="accent3"/>
                </a:solidFill>
                <a:latin typeface="Liberation Sans" panose="020B0604020202020204" pitchFamily="34" charset="0"/>
              </a:rPr>
              <a:t>Trial Balance</a:t>
            </a:r>
            <a:endParaRPr lang="en-US" sz="3000" b="1" i="0" dirty="0">
              <a:solidFill>
                <a:schemeClr val="accent3"/>
              </a:solidFill>
              <a:latin typeface="Liberation Sans" panose="020B0604020202020204" pitchFamily="34" charset="0"/>
            </a:endParaRPr>
          </a:p>
        </p:txBody>
      </p:sp>
      <p:sp>
        <p:nvSpPr>
          <p:cNvPr id="20" name="Isosceles Triangle 19"/>
          <p:cNvSpPr/>
          <p:nvPr/>
        </p:nvSpPr>
        <p:spPr bwMode="auto">
          <a:xfrm rot="5400000">
            <a:off x="1917401" y="47958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21" name="TextBox 20"/>
          <p:cNvSpPr txBox="1"/>
          <p:nvPr/>
        </p:nvSpPr>
        <p:spPr>
          <a:xfrm>
            <a:off x="171260" y="34802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solidFill>
                  <a:srgbClr val="CC0000"/>
                </a:solidFill>
                <a:latin typeface="Liberation Sans" panose="020B0604020202020204" pitchFamily="34" charset="0"/>
              </a:rPr>
              <a:t>DO IT!</a:t>
            </a:r>
          </a:p>
        </p:txBody>
      </p:sp>
      <p:sp>
        <p:nvSpPr>
          <p:cNvPr id="22" name="TextBox 21"/>
          <p:cNvSpPr txBox="1"/>
          <p:nvPr/>
        </p:nvSpPr>
        <p:spPr>
          <a:xfrm>
            <a:off x="2183330" y="280950"/>
            <a:ext cx="750370" cy="707886"/>
          </a:xfrm>
          <a:prstGeom prst="rect">
            <a:avLst/>
          </a:prstGeom>
          <a:noFill/>
        </p:spPr>
        <p:txBody>
          <a:bodyPr wrap="square" rtlCol="0">
            <a:spAutoFit/>
          </a:bodyPr>
          <a:lstStyle/>
          <a:p>
            <a:pPr algn="ctr">
              <a:buClr>
                <a:srgbClr val="E20000"/>
              </a:buClr>
            </a:pPr>
            <a:r>
              <a:rPr lang="en-US" sz="4000" b="1" i="0" dirty="0">
                <a:solidFill>
                  <a:srgbClr val="CC0000"/>
                </a:solidFill>
                <a:effectLst/>
                <a:latin typeface="Liberation Sans" panose="020B0604020202020204" pitchFamily="34" charset="0"/>
              </a:rPr>
              <a:t>5</a:t>
            </a:r>
          </a:p>
        </p:txBody>
      </p:sp>
      <p:cxnSp>
        <p:nvCxnSpPr>
          <p:cNvPr id="23" name="Straight Connector 22"/>
          <p:cNvCxnSpPr/>
          <p:nvPr/>
        </p:nvCxnSpPr>
        <p:spPr bwMode="auto">
          <a:xfrm>
            <a:off x="1905000" y="243023"/>
            <a:ext cx="0" cy="829819"/>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4" name="Rectangle 23"/>
          <p:cNvSpPr/>
          <p:nvPr/>
        </p:nvSpPr>
        <p:spPr bwMode="auto">
          <a:xfrm>
            <a:off x="8866496" y="1592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3" name="Rectangle 2"/>
          <p:cNvSpPr/>
          <p:nvPr/>
        </p:nvSpPr>
        <p:spPr>
          <a:xfrm>
            <a:off x="381000" y="1307350"/>
            <a:ext cx="8382000" cy="840808"/>
          </a:xfrm>
          <a:prstGeom prst="rect">
            <a:avLst/>
          </a:prstGeom>
        </p:spPr>
        <p:txBody>
          <a:bodyPr wrap="square">
            <a:spAutoFit/>
          </a:bodyPr>
          <a:lstStyle/>
          <a:p>
            <a:pPr algn="l">
              <a:lnSpc>
                <a:spcPct val="110000"/>
              </a:lnSpc>
              <a:spcBef>
                <a:spcPts val="600"/>
              </a:spcBef>
            </a:pPr>
            <a:r>
              <a:rPr lang="en-US" sz="2300" dirty="0">
                <a:latin typeface="Liberation Sans" panose="020B0604020202020204" pitchFamily="34" charset="0"/>
              </a:rPr>
              <a:t>The following accounts come from the ledger of SnowGo Corporation at December 31, 2017.</a:t>
            </a:r>
          </a:p>
        </p:txBody>
      </p:sp>
      <p:sp>
        <p:nvSpPr>
          <p:cNvPr id="25" name="Rectangle 24"/>
          <p:cNvSpPr/>
          <p:nvPr/>
        </p:nvSpPr>
        <p:spPr>
          <a:xfrm>
            <a:off x="381000" y="2286000"/>
            <a:ext cx="4191000" cy="3160865"/>
          </a:xfrm>
          <a:prstGeom prst="rect">
            <a:avLst/>
          </a:prstGeom>
        </p:spPr>
        <p:txBody>
          <a:bodyPr wrap="square">
            <a:spAutoFit/>
          </a:bodyPr>
          <a:lstStyle/>
          <a:p>
            <a:pPr algn="l">
              <a:lnSpc>
                <a:spcPct val="110000"/>
              </a:lnSpc>
              <a:spcBef>
                <a:spcPts val="600"/>
              </a:spcBef>
              <a:tabLst>
                <a:tab pos="3889375" algn="r"/>
                <a:tab pos="4340225" algn="l"/>
                <a:tab pos="7888288" algn="r"/>
              </a:tabLst>
            </a:pPr>
            <a:r>
              <a:rPr lang="en-US" sz="2200" dirty="0">
                <a:latin typeface="Liberation Sans" panose="020B0604020202020204" pitchFamily="34" charset="0"/>
              </a:rPr>
              <a:t>Equipment 	$88,000 </a:t>
            </a:r>
          </a:p>
          <a:p>
            <a:pPr algn="l">
              <a:lnSpc>
                <a:spcPct val="110000"/>
              </a:lnSpc>
              <a:spcBef>
                <a:spcPts val="600"/>
              </a:spcBef>
              <a:tabLst>
                <a:tab pos="3889375" algn="r"/>
                <a:tab pos="4340225" algn="l"/>
                <a:tab pos="7888288" algn="r"/>
              </a:tabLst>
            </a:pPr>
            <a:r>
              <a:rPr lang="en-US" sz="2200" dirty="0">
                <a:latin typeface="Liberation Sans" panose="020B0604020202020204" pitchFamily="34" charset="0"/>
              </a:rPr>
              <a:t>Dividends 	8,000 </a:t>
            </a:r>
          </a:p>
          <a:p>
            <a:pPr algn="l">
              <a:lnSpc>
                <a:spcPct val="110000"/>
              </a:lnSpc>
              <a:spcBef>
                <a:spcPts val="600"/>
              </a:spcBef>
              <a:tabLst>
                <a:tab pos="3889375" algn="r"/>
                <a:tab pos="4340225" algn="l"/>
                <a:tab pos="7888288" algn="r"/>
              </a:tabLst>
            </a:pPr>
            <a:r>
              <a:rPr lang="en-US" sz="2200" dirty="0">
                <a:latin typeface="Liberation Sans" panose="020B0604020202020204" pitchFamily="34" charset="0"/>
              </a:rPr>
              <a:t>Accounts Payable 	22,000</a:t>
            </a:r>
          </a:p>
          <a:p>
            <a:pPr algn="l">
              <a:lnSpc>
                <a:spcPct val="110000"/>
              </a:lnSpc>
              <a:spcBef>
                <a:spcPts val="600"/>
              </a:spcBef>
              <a:tabLst>
                <a:tab pos="3889375" algn="r"/>
                <a:tab pos="4340225" algn="l"/>
                <a:tab pos="7888288" algn="r"/>
              </a:tabLst>
            </a:pPr>
            <a:r>
              <a:rPr lang="en-US" sz="2200" dirty="0">
                <a:latin typeface="Liberation Sans" panose="020B0604020202020204" pitchFamily="34" charset="0"/>
              </a:rPr>
              <a:t>Salaries and Wages </a:t>
            </a:r>
          </a:p>
          <a:p>
            <a:pPr marL="231775" indent="-231775" algn="l">
              <a:lnSpc>
                <a:spcPct val="110000"/>
              </a:lnSpc>
              <a:spcBef>
                <a:spcPts val="200"/>
              </a:spcBef>
              <a:tabLst>
                <a:tab pos="3889375" algn="r"/>
                <a:tab pos="4340225" algn="l"/>
                <a:tab pos="7888288" algn="r"/>
              </a:tabLst>
            </a:pPr>
            <a:r>
              <a:rPr lang="en-US" sz="2200" dirty="0">
                <a:latin typeface="Liberation Sans" panose="020B0604020202020204" pitchFamily="34" charset="0"/>
              </a:rPr>
              <a:t>	Expense	42,000</a:t>
            </a:r>
          </a:p>
          <a:p>
            <a:pPr algn="l">
              <a:lnSpc>
                <a:spcPct val="110000"/>
              </a:lnSpc>
              <a:spcBef>
                <a:spcPts val="600"/>
              </a:spcBef>
              <a:tabLst>
                <a:tab pos="3889375" algn="r"/>
                <a:tab pos="4340225" algn="l"/>
                <a:tab pos="7888288" algn="r"/>
              </a:tabLst>
            </a:pPr>
            <a:r>
              <a:rPr lang="en-US" sz="2200" dirty="0">
                <a:latin typeface="Liberation Sans" panose="020B0604020202020204" pitchFamily="34" charset="0"/>
              </a:rPr>
              <a:t>Accounts Receivable	4,000</a:t>
            </a:r>
          </a:p>
          <a:p>
            <a:pPr algn="l">
              <a:lnSpc>
                <a:spcPct val="110000"/>
              </a:lnSpc>
              <a:spcBef>
                <a:spcPts val="600"/>
              </a:spcBef>
              <a:tabLst>
                <a:tab pos="3889375" algn="r"/>
                <a:tab pos="4340225" algn="l"/>
                <a:tab pos="7888288" algn="r"/>
              </a:tabLst>
            </a:pPr>
            <a:r>
              <a:rPr lang="en-US" sz="2200" dirty="0">
                <a:latin typeface="Liberation Sans" panose="020B0604020202020204" pitchFamily="34" charset="0"/>
              </a:rPr>
              <a:t>Service Revenue	95,000</a:t>
            </a:r>
          </a:p>
        </p:txBody>
      </p:sp>
      <p:sp>
        <p:nvSpPr>
          <p:cNvPr id="26" name="Rectangle 25"/>
          <p:cNvSpPr/>
          <p:nvPr/>
        </p:nvSpPr>
        <p:spPr>
          <a:xfrm>
            <a:off x="4800600" y="2286000"/>
            <a:ext cx="4191000" cy="3251146"/>
          </a:xfrm>
          <a:prstGeom prst="rect">
            <a:avLst/>
          </a:prstGeom>
        </p:spPr>
        <p:txBody>
          <a:bodyPr wrap="square">
            <a:spAutoFit/>
          </a:bodyPr>
          <a:lstStyle/>
          <a:p>
            <a:pPr algn="l">
              <a:lnSpc>
                <a:spcPct val="110000"/>
              </a:lnSpc>
              <a:spcBef>
                <a:spcPts val="200"/>
              </a:spcBef>
              <a:tabLst>
                <a:tab pos="3889375" algn="r"/>
                <a:tab pos="4340225" algn="l"/>
                <a:tab pos="7888288" algn="r"/>
              </a:tabLst>
            </a:pPr>
            <a:r>
              <a:rPr lang="en-US" sz="2200" dirty="0">
                <a:latin typeface="Liberation Sans" panose="020B0604020202020204" pitchFamily="34" charset="0"/>
              </a:rPr>
              <a:t>Common Stock	$20,000</a:t>
            </a:r>
          </a:p>
          <a:p>
            <a:pPr algn="l">
              <a:lnSpc>
                <a:spcPct val="110000"/>
              </a:lnSpc>
              <a:spcBef>
                <a:spcPts val="200"/>
              </a:spcBef>
              <a:tabLst>
                <a:tab pos="3889375" algn="r"/>
                <a:tab pos="4340225" algn="l"/>
                <a:tab pos="7888288" algn="r"/>
              </a:tabLst>
            </a:pPr>
            <a:r>
              <a:rPr lang="en-US" sz="2200" dirty="0">
                <a:latin typeface="Liberation Sans" panose="020B0604020202020204" pitchFamily="34" charset="0"/>
              </a:rPr>
              <a:t>Salaries and Wages </a:t>
            </a:r>
          </a:p>
          <a:p>
            <a:pPr marL="231775" indent="-231775" algn="l">
              <a:lnSpc>
                <a:spcPct val="110000"/>
              </a:lnSpc>
              <a:spcBef>
                <a:spcPts val="200"/>
              </a:spcBef>
              <a:tabLst>
                <a:tab pos="3889375" algn="r"/>
                <a:tab pos="4340225" algn="l"/>
                <a:tab pos="7888288" algn="r"/>
              </a:tabLst>
            </a:pPr>
            <a:r>
              <a:rPr lang="en-US" sz="2200" dirty="0">
                <a:latin typeface="Liberation Sans" panose="020B0604020202020204" pitchFamily="34" charset="0"/>
              </a:rPr>
              <a:t>	Payable 	2,000</a:t>
            </a:r>
          </a:p>
          <a:p>
            <a:pPr algn="l">
              <a:lnSpc>
                <a:spcPct val="110000"/>
              </a:lnSpc>
              <a:spcBef>
                <a:spcPts val="200"/>
              </a:spcBef>
              <a:tabLst>
                <a:tab pos="3889375" algn="r"/>
                <a:tab pos="4340225" algn="l"/>
                <a:tab pos="7888288" algn="r"/>
              </a:tabLst>
            </a:pPr>
            <a:r>
              <a:rPr lang="en-US" sz="2200" dirty="0">
                <a:latin typeface="Liberation Sans" panose="020B0604020202020204" pitchFamily="34" charset="0"/>
              </a:rPr>
              <a:t>Notes Payable (due in </a:t>
            </a:r>
          </a:p>
          <a:p>
            <a:pPr marL="231775" indent="-231775" algn="l">
              <a:lnSpc>
                <a:spcPct val="110000"/>
              </a:lnSpc>
              <a:spcBef>
                <a:spcPts val="200"/>
              </a:spcBef>
              <a:tabLst>
                <a:tab pos="3889375" algn="r"/>
                <a:tab pos="4340225" algn="l"/>
                <a:tab pos="7888288" algn="r"/>
              </a:tabLst>
            </a:pPr>
            <a:r>
              <a:rPr lang="en-US" sz="2200" dirty="0">
                <a:latin typeface="Liberation Sans" panose="020B0604020202020204" pitchFamily="34" charset="0"/>
              </a:rPr>
              <a:t>	3 months) 	19,000</a:t>
            </a:r>
          </a:p>
          <a:p>
            <a:pPr algn="l">
              <a:lnSpc>
                <a:spcPct val="110000"/>
              </a:lnSpc>
              <a:spcBef>
                <a:spcPts val="200"/>
              </a:spcBef>
              <a:tabLst>
                <a:tab pos="3889375" algn="r"/>
                <a:tab pos="4340225" algn="l"/>
                <a:tab pos="7888288" algn="r"/>
              </a:tabLst>
            </a:pPr>
            <a:r>
              <a:rPr lang="en-US" sz="2200" dirty="0">
                <a:latin typeface="Liberation Sans" panose="020B0604020202020204" pitchFamily="34" charset="0"/>
              </a:rPr>
              <a:t>Utilities Expense 	3,000</a:t>
            </a:r>
          </a:p>
          <a:p>
            <a:pPr algn="l">
              <a:lnSpc>
                <a:spcPct val="110000"/>
              </a:lnSpc>
              <a:spcBef>
                <a:spcPts val="200"/>
              </a:spcBef>
              <a:tabLst>
                <a:tab pos="3889375" algn="r"/>
                <a:tab pos="4340225" algn="l"/>
                <a:tab pos="7888288" algn="r"/>
              </a:tabLst>
            </a:pPr>
            <a:r>
              <a:rPr lang="en-US" sz="2200" dirty="0">
                <a:latin typeface="Liberation Sans" panose="020B0604020202020204" pitchFamily="34" charset="0"/>
              </a:rPr>
              <a:t>Prepaid Insurance 	6,000</a:t>
            </a:r>
          </a:p>
          <a:p>
            <a:pPr algn="l">
              <a:lnSpc>
                <a:spcPct val="110000"/>
              </a:lnSpc>
              <a:spcBef>
                <a:spcPts val="200"/>
              </a:spcBef>
              <a:tabLst>
                <a:tab pos="3889375" algn="r"/>
                <a:tab pos="4340225" algn="l"/>
                <a:tab pos="7888288" algn="r"/>
              </a:tabLst>
            </a:pPr>
            <a:r>
              <a:rPr lang="en-US" sz="2200" dirty="0">
                <a:latin typeface="Liberation Sans" panose="020B0604020202020204" pitchFamily="34" charset="0"/>
              </a:rPr>
              <a:t>Cash 	7,000</a:t>
            </a:r>
          </a:p>
        </p:txBody>
      </p:sp>
      <p:sp>
        <p:nvSpPr>
          <p:cNvPr id="27" name="Rectangle 26"/>
          <p:cNvSpPr/>
          <p:nvPr/>
        </p:nvSpPr>
        <p:spPr>
          <a:xfrm>
            <a:off x="381000" y="5595248"/>
            <a:ext cx="8382000" cy="451470"/>
          </a:xfrm>
          <a:prstGeom prst="rect">
            <a:avLst/>
          </a:prstGeom>
        </p:spPr>
        <p:txBody>
          <a:bodyPr wrap="square">
            <a:spAutoFit/>
          </a:bodyPr>
          <a:lstStyle/>
          <a:p>
            <a:pPr algn="l">
              <a:lnSpc>
                <a:spcPct val="110000"/>
              </a:lnSpc>
              <a:spcBef>
                <a:spcPts val="600"/>
              </a:spcBef>
            </a:pPr>
            <a:r>
              <a:rPr lang="en-US" sz="2300" dirty="0">
                <a:latin typeface="Liberation Sans" panose="020B0604020202020204" pitchFamily="34" charset="0"/>
              </a:rPr>
              <a:t>Prepare a trial balance in good form.</a:t>
            </a:r>
          </a:p>
        </p:txBody>
      </p:sp>
      <p:sp>
        <p:nvSpPr>
          <p:cNvPr id="2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5 </a:t>
            </a:r>
          </a:p>
        </p:txBody>
      </p:sp>
    </p:spTree>
    <p:extLst>
      <p:ext uri="{BB962C8B-B14F-4D97-AF65-F5344CB8AC3E}">
        <p14:creationId xmlns:p14="http://schemas.microsoft.com/office/powerpoint/2010/main" val="996478076"/>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5 </a:t>
            </a:r>
          </a:p>
        </p:txBody>
      </p:sp>
      <p:sp>
        <p:nvSpPr>
          <p:cNvPr id="24" name="Rectangle 23"/>
          <p:cNvSpPr/>
          <p:nvPr/>
        </p:nvSpPr>
        <p:spPr bwMode="auto">
          <a:xfrm>
            <a:off x="8866496" y="1592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816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70" y="1940256"/>
            <a:ext cx="7306982"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6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08" y="228600"/>
            <a:ext cx="8485496" cy="15529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6132"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00" y="3308509"/>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00" y="3570093"/>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00" y="3804381"/>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344" y="4025021"/>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344" y="4272957"/>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344" y="4520893"/>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344" y="4741533"/>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344" y="4989469"/>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56" y="5237405"/>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56" y="5471693"/>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56" y="5705981"/>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56" y="5926621"/>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56" y="6229149"/>
            <a:ext cx="7229856" cy="2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685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16132"/>
                                        </p:tgtEl>
                                      </p:cBhvr>
                                    </p:animEffect>
                                    <p:set>
                                      <p:cBhvr>
                                        <p:cTn id="7" dur="1" fill="hold">
                                          <p:stCondLst>
                                            <p:cond delay="499"/>
                                          </p:stCondLst>
                                        </p:cTn>
                                        <p:tgtEl>
                                          <p:spTgt spid="8161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par>
                          <p:cTn id="63" fill="hold">
                            <p:stCondLst>
                              <p:cond delay="500"/>
                            </p:stCondLst>
                            <p:childTnLst>
                              <p:par>
                                <p:cTn id="64" presetID="10" presetClass="exit" presetSubtype="0" fill="hold" nodeType="after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609600" y="3429000"/>
            <a:ext cx="2057400" cy="914400"/>
          </a:xfrm>
          <a:prstGeom prst="rect">
            <a:avLst/>
          </a:prstGeom>
          <a:solidFill>
            <a:srgbClr val="92D050"/>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FFFFFF"/>
                  </a:outerShdw>
                </a:effectLst>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FFFFFF"/>
                  </a:outerShdw>
                </a:effectLst>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FFFFFF"/>
                  </a:outerShdw>
                </a:effectLst>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FFFFFF"/>
                  </a:outerShdw>
                </a:effectLst>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FFFFFF"/>
                  </a:outerShdw>
                </a:effectLst>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FFFFFF"/>
                  </a:outerShdw>
                </a:effectLst>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FFFFFF"/>
                  </a:outerShdw>
                </a:effectLst>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FFFFFF"/>
                  </a:outerShdw>
                </a:effectLst>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FFFFFF"/>
                  </a:outerShdw>
                </a:effectLst>
                <a:latin typeface="Arial" charset="0"/>
              </a:defRPr>
            </a:lvl9pPr>
          </a:lstStyle>
          <a:p>
            <a:pPr algn="ctr">
              <a:lnSpc>
                <a:spcPct val="170000"/>
              </a:lnSpc>
              <a:spcBef>
                <a:spcPct val="35000"/>
              </a:spcBef>
              <a:buFont typeface="Wingdings" pitchFamily="2" charset="2"/>
              <a:buNone/>
            </a:pPr>
            <a:r>
              <a:rPr lang="en-US" altLang="en-US" sz="2300" dirty="0">
                <a:solidFill>
                  <a:schemeClr val="tx1"/>
                </a:solidFill>
                <a:latin typeface="Liberation Sans" panose="020B0604020202020204" pitchFamily="34" charset="0"/>
              </a:rPr>
              <a:t>Assets</a:t>
            </a:r>
          </a:p>
        </p:txBody>
      </p:sp>
      <p:sp>
        <p:nvSpPr>
          <p:cNvPr id="605187" name="Text Box 3"/>
          <p:cNvSpPr txBox="1">
            <a:spLocks noChangeArrowheads="1"/>
          </p:cNvSpPr>
          <p:nvPr/>
        </p:nvSpPr>
        <p:spPr bwMode="auto">
          <a:xfrm>
            <a:off x="3581400" y="3429000"/>
            <a:ext cx="2057400" cy="914400"/>
          </a:xfrm>
          <a:prstGeom prst="rect">
            <a:avLst/>
          </a:prstGeom>
          <a:solidFill>
            <a:schemeClr val="accent6">
              <a:lumMod val="60000"/>
              <a:lumOff val="40000"/>
            </a:schemeClr>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70000"/>
              </a:lnSpc>
              <a:spcBef>
                <a:spcPct val="35000"/>
              </a:spcBef>
              <a:buClr>
                <a:schemeClr val="accent2"/>
              </a:buClr>
              <a:buSzPct val="75000"/>
              <a:buFont typeface="Wingdings" pitchFamily="2" charset="2"/>
              <a:buNone/>
            </a:pPr>
            <a:r>
              <a:rPr lang="en-US" altLang="en-US" sz="2300" b="1" dirty="0">
                <a:effectLst>
                  <a:outerShdw blurRad="38100" dist="38100" dir="2700000" algn="tl">
                    <a:srgbClr val="FFFFFF"/>
                  </a:outerShdw>
                </a:effectLst>
                <a:latin typeface="Liberation Sans" panose="020B0604020202020204" pitchFamily="34" charset="0"/>
              </a:rPr>
              <a:t>Liabilities</a:t>
            </a:r>
          </a:p>
        </p:txBody>
      </p:sp>
      <p:sp>
        <p:nvSpPr>
          <p:cNvPr id="605188" name="Text Box 4"/>
          <p:cNvSpPr txBox="1">
            <a:spLocks noChangeArrowheads="1"/>
          </p:cNvSpPr>
          <p:nvPr/>
        </p:nvSpPr>
        <p:spPr bwMode="auto">
          <a:xfrm>
            <a:off x="6248400" y="3429000"/>
            <a:ext cx="2362200" cy="914400"/>
          </a:xfrm>
          <a:prstGeom prst="rect">
            <a:avLst/>
          </a:prstGeom>
          <a:solidFill>
            <a:srgbClr val="FFFF00"/>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5000"/>
              </a:lnSpc>
              <a:buClr>
                <a:schemeClr val="accent2"/>
              </a:buClr>
              <a:buSzPct val="75000"/>
              <a:buFont typeface="Wingdings" pitchFamily="2" charset="2"/>
              <a:buNone/>
            </a:pPr>
            <a:r>
              <a:rPr lang="en-US" altLang="en-US" sz="2300" b="1" dirty="0">
                <a:effectLst>
                  <a:outerShdw blurRad="38100" dist="38100" dir="2700000" algn="tl">
                    <a:srgbClr val="FFFFFF"/>
                  </a:outerShdw>
                </a:effectLst>
                <a:latin typeface="Liberation Sans" panose="020B0604020202020204" pitchFamily="34" charset="0"/>
              </a:rPr>
              <a:t>Stockholders’ Equity</a:t>
            </a:r>
          </a:p>
        </p:txBody>
      </p:sp>
      <p:sp>
        <p:nvSpPr>
          <p:cNvPr id="605189" name="Rectangle 5"/>
          <p:cNvSpPr>
            <a:spLocks noChangeArrowheads="1"/>
          </p:cNvSpPr>
          <p:nvPr/>
        </p:nvSpPr>
        <p:spPr bwMode="auto">
          <a:xfrm>
            <a:off x="2925763" y="3660775"/>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b="1" dirty="0">
                <a:latin typeface="Liberation Sans" panose="020B0604020202020204" pitchFamily="34" charset="0"/>
              </a:rPr>
              <a:t>-</a:t>
            </a:r>
          </a:p>
        </p:txBody>
      </p:sp>
      <p:sp>
        <p:nvSpPr>
          <p:cNvPr id="605190" name="Rectangle 6"/>
          <p:cNvSpPr>
            <a:spLocks noChangeArrowheads="1"/>
          </p:cNvSpPr>
          <p:nvPr/>
        </p:nvSpPr>
        <p:spPr bwMode="auto">
          <a:xfrm>
            <a:off x="5715000" y="3646488"/>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b="1" dirty="0">
                <a:latin typeface="Liberation Sans" panose="020B0604020202020204" pitchFamily="34" charset="0"/>
              </a:rPr>
              <a:t>=</a:t>
            </a:r>
          </a:p>
        </p:txBody>
      </p:sp>
      <p:sp>
        <p:nvSpPr>
          <p:cNvPr id="605191" name="Text Box 7"/>
          <p:cNvSpPr txBox="1">
            <a:spLocks noChangeArrowheads="1"/>
          </p:cNvSpPr>
          <p:nvPr/>
        </p:nvSpPr>
        <p:spPr bwMode="auto">
          <a:xfrm>
            <a:off x="1295400" y="2895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latin typeface="Liberation Sans" panose="020B0604020202020204" pitchFamily="34" charset="0"/>
            </a:endParaRPr>
          </a:p>
        </p:txBody>
      </p:sp>
      <p:sp>
        <p:nvSpPr>
          <p:cNvPr id="605195" name="Rectangle 11"/>
          <p:cNvSpPr>
            <a:spLocks noChangeArrowheads="1"/>
          </p:cNvSpPr>
          <p:nvPr/>
        </p:nvSpPr>
        <p:spPr bwMode="auto">
          <a:xfrm>
            <a:off x="609600" y="2590800"/>
            <a:ext cx="800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lgn="l">
              <a:defRPr sz="2400">
                <a:solidFill>
                  <a:schemeClr val="tx1"/>
                </a:solidFill>
                <a:latin typeface="Times New Roman" pitchFamily="18" charset="0"/>
              </a:defRPr>
            </a:lvl1pPr>
            <a:lvl2pPr marL="857250" indent="-285750" algn="l">
              <a:defRPr sz="2400">
                <a:solidFill>
                  <a:schemeClr val="tx1"/>
                </a:solidFill>
                <a:latin typeface="Times New Roman" pitchFamily="18" charset="0"/>
              </a:defRPr>
            </a:lvl2pPr>
            <a:lvl3pPr marL="120015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15000"/>
              </a:lnSpc>
              <a:spcBef>
                <a:spcPct val="70000"/>
              </a:spcBef>
              <a:buClr>
                <a:schemeClr val="accent2"/>
              </a:buClr>
              <a:buSzPct val="75000"/>
              <a:buFont typeface="Wingdings" pitchFamily="2" charset="2"/>
              <a:buNone/>
            </a:pPr>
            <a:r>
              <a:rPr lang="en-US" altLang="en-US" b="1" dirty="0">
                <a:solidFill>
                  <a:srgbClr val="CC0000"/>
                </a:solidFill>
                <a:latin typeface="Liberation Sans" panose="020B0604020202020204" pitchFamily="34" charset="0"/>
              </a:rPr>
              <a:t>Basic Accounting Equation</a:t>
            </a:r>
            <a:endParaRPr lang="en-US" altLang="en-US" sz="2000" dirty="0">
              <a:solidFill>
                <a:srgbClr val="CC0000"/>
              </a:solidFill>
              <a:latin typeface="Liberation Sans" panose="020B0604020202020204" pitchFamily="34" charset="0"/>
            </a:endParaRPr>
          </a:p>
        </p:txBody>
      </p:sp>
      <p:sp>
        <p:nvSpPr>
          <p:cNvPr id="605198" name="Rectangle 14"/>
          <p:cNvSpPr>
            <a:spLocks noChangeArrowheads="1"/>
          </p:cNvSpPr>
          <p:nvPr/>
        </p:nvSpPr>
        <p:spPr bwMode="auto">
          <a:xfrm>
            <a:off x="609600" y="12954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lgn="l">
              <a:defRPr sz="2400">
                <a:solidFill>
                  <a:schemeClr val="tx1"/>
                </a:solidFill>
                <a:latin typeface="Times New Roman" pitchFamily="18" charset="0"/>
              </a:defRPr>
            </a:lvl1pPr>
            <a:lvl2pPr marL="857250" indent="-285750" algn="l">
              <a:defRPr sz="2400">
                <a:solidFill>
                  <a:schemeClr val="tx1"/>
                </a:solidFill>
                <a:latin typeface="Times New Roman" pitchFamily="18" charset="0"/>
              </a:defRPr>
            </a:lvl2pPr>
            <a:lvl3pPr marL="120015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chemeClr val="accent2"/>
              </a:buClr>
              <a:buSzPct val="75000"/>
              <a:buFont typeface="Wingdings" pitchFamily="2" charset="2"/>
              <a:buNone/>
            </a:pPr>
            <a:r>
              <a:rPr lang="en-US" altLang="en-US" b="1" dirty="0">
                <a:latin typeface="Liberation Sans" panose="020B0604020202020204" pitchFamily="34" charset="0"/>
              </a:rPr>
              <a:t>The process of identifying the specific effects of economic events on the accounting equation.</a:t>
            </a:r>
          </a:p>
        </p:txBody>
      </p:sp>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ANALYZING TRANSACTIONS</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gtEl>
                                        <p:attrNameLst>
                                          <p:attrName>style.visibility</p:attrName>
                                        </p:attrNameLst>
                                      </p:cBhvr>
                                      <p:to>
                                        <p:strVal val="visible"/>
                                      </p:to>
                                    </p:set>
                                    <p:animEffect transition="in" filter="wipe(left)">
                                      <p:cBhvr>
                                        <p:cTn id="7" dur="500"/>
                                        <p:tgtEl>
                                          <p:spTgt spid="605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90"/>
                                        </p:tgtEl>
                                        <p:attrNameLst>
                                          <p:attrName>style.visibility</p:attrName>
                                        </p:attrNameLst>
                                      </p:cBhvr>
                                      <p:to>
                                        <p:strVal val="visible"/>
                                      </p:to>
                                    </p:set>
                                    <p:animEffect transition="in" filter="wipe(left)">
                                      <p:cBhvr>
                                        <p:cTn id="12" dur="500"/>
                                        <p:tgtEl>
                                          <p:spTgt spid="605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8"/>
                                        </p:tgtEl>
                                        <p:attrNameLst>
                                          <p:attrName>style.visibility</p:attrName>
                                        </p:attrNameLst>
                                      </p:cBhvr>
                                      <p:to>
                                        <p:strVal val="visible"/>
                                      </p:to>
                                    </p:set>
                                    <p:animEffect transition="in" filter="wipe(left)">
                                      <p:cBhvr>
                                        <p:cTn id="17" dur="500"/>
                                        <p:tgtEl>
                                          <p:spTgt spid="605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P spid="605188" grpId="0" animBg="1"/>
      <p:bldP spid="605190"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5" name="Right Arrow 4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8374" name="Rectangle 6"/>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latin typeface="Liberation Sans" panose="020B0604020202020204" pitchFamily="34" charset="0"/>
            </a:endParaRPr>
          </a:p>
        </p:txBody>
      </p:sp>
      <p:sp>
        <p:nvSpPr>
          <p:cNvPr id="58375" name="Rectangle 7"/>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latin typeface="Liberation Sans" panose="020B0604020202020204" pitchFamily="34" charset="0"/>
            </a:endParaRPr>
          </a:p>
        </p:txBody>
      </p:sp>
      <p:sp>
        <p:nvSpPr>
          <p:cNvPr id="46" name="Rectangle 2"/>
          <p:cNvSpPr>
            <a:spLocks noChangeArrowheads="1"/>
          </p:cNvSpPr>
          <p:nvPr/>
        </p:nvSpPr>
        <p:spPr bwMode="auto">
          <a:xfrm>
            <a:off x="846160" y="3136060"/>
            <a:ext cx="25908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CC0000"/>
                </a:solidFill>
                <a:effectLst/>
                <a:latin typeface="Liberation Sans" panose="020B0604020202020204" pitchFamily="34" charset="0"/>
              </a:rPr>
              <a:t>KEY POINTS</a:t>
            </a: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49" name="Isosceles Triangle 48"/>
          <p:cNvSpPr/>
          <p:nvPr/>
        </p:nvSpPr>
        <p:spPr bwMode="auto">
          <a:xfrm rot="5400000">
            <a:off x="2534961" y="211224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0" name="TextBox 49"/>
          <p:cNvSpPr txBox="1"/>
          <p:nvPr/>
        </p:nvSpPr>
        <p:spPr>
          <a:xfrm>
            <a:off x="846160" y="196134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spcBef>
                <a:spcPct val="50000"/>
              </a:spcBef>
              <a:defRPr sz="1800" b="1" i="0">
                <a:solidFill>
                  <a:srgbClr val="E20000"/>
                </a:solidFill>
                <a:effectLst/>
                <a:latin typeface="Liberation Sans" panose="020B0604020202020204" pitchFamily="34" charset="0"/>
              </a:defRPr>
            </a:lvl1pPr>
            <a:lvl2pPr marL="742950" indent="-285750">
              <a:defRPr b="1" i="1">
                <a:effectLst>
                  <a:outerShdw blurRad="38100" dist="38100" dir="2700000" algn="tl">
                    <a:srgbClr val="000000">
                      <a:alpha val="43137"/>
                    </a:srgbClr>
                  </a:outerShdw>
                </a:effectLst>
                <a:latin typeface="Times New Roman" pitchFamily="18" charset="0"/>
              </a:defRPr>
            </a:lvl2pPr>
            <a:lvl3pPr marL="1143000" indent="-228600">
              <a:defRPr b="1" i="1">
                <a:effectLst>
                  <a:outerShdw blurRad="38100" dist="38100" dir="2700000" algn="tl">
                    <a:srgbClr val="000000">
                      <a:alpha val="43137"/>
                    </a:srgbClr>
                  </a:outerShdw>
                </a:effectLst>
                <a:latin typeface="Times New Roman" pitchFamily="18" charset="0"/>
              </a:defRPr>
            </a:lvl3pPr>
            <a:lvl4pPr marL="1600200" indent="-228600">
              <a:defRPr b="1" i="1">
                <a:effectLst>
                  <a:outerShdw blurRad="38100" dist="38100" dir="2700000" algn="tl">
                    <a:srgbClr val="000000">
                      <a:alpha val="43137"/>
                    </a:srgbClr>
                  </a:outerShdw>
                </a:effectLst>
                <a:latin typeface="Times New Roman" pitchFamily="18" charset="0"/>
              </a:defRPr>
            </a:lvl4pPr>
            <a:lvl5pPr marL="2057400" indent="-228600">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9pPr>
          </a:lstStyle>
          <a:p>
            <a:r>
              <a:rPr lang="en-US" dirty="0">
                <a:solidFill>
                  <a:srgbClr val="CC0000"/>
                </a:solidFill>
              </a:rPr>
              <a:t>LEARNING OBJECTIVE</a:t>
            </a:r>
          </a:p>
        </p:txBody>
      </p:sp>
      <p:sp>
        <p:nvSpPr>
          <p:cNvPr id="51" name="Rounded Rectangle 50"/>
          <p:cNvSpPr/>
          <p:nvPr/>
        </p:nvSpPr>
        <p:spPr bwMode="auto">
          <a:xfrm>
            <a:off x="3407389" y="1727623"/>
            <a:ext cx="5211171" cy="1139754"/>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100" b="1" dirty="0">
                <a:solidFill>
                  <a:schemeClr val="accent3"/>
                </a:solidFill>
                <a:latin typeface="Liberation Sans" panose="020B0604020202020204" pitchFamily="34" charset="0"/>
              </a:rPr>
              <a:t>Compare the procedures for the recording process under GAAP and IFRS.</a:t>
            </a:r>
          </a:p>
        </p:txBody>
      </p:sp>
      <p:sp>
        <p:nvSpPr>
          <p:cNvPr id="52" name="TextBox 51"/>
          <p:cNvSpPr txBox="1"/>
          <p:nvPr/>
        </p:nvSpPr>
        <p:spPr>
          <a:xfrm>
            <a:off x="2787242" y="1936398"/>
            <a:ext cx="554182" cy="707886"/>
          </a:xfrm>
          <a:prstGeom prst="rect">
            <a:avLst/>
          </a:prstGeom>
          <a:noFill/>
        </p:spPr>
        <p:txBody>
          <a:bodyPr wrap="square" rtlCol="0">
            <a:spAutoFit/>
          </a:bodyPr>
          <a:lstStyle/>
          <a:p>
            <a:pPr algn="ctr"/>
            <a:r>
              <a:rPr lang="en-US" sz="4000" b="1" dirty="0">
                <a:solidFill>
                  <a:srgbClr val="CC0000"/>
                </a:solidFill>
                <a:latin typeface="Liberation Sans" panose="020B0604020202020204" pitchFamily="34" charset="0"/>
              </a:rPr>
              <a:t>6</a:t>
            </a:r>
            <a:endParaRPr lang="en-US" sz="4000" b="1" i="0" dirty="0">
              <a:solidFill>
                <a:srgbClr val="CC0000"/>
              </a:solidFill>
              <a:effectLst/>
              <a:latin typeface="Liberation Sans" panose="020B0604020202020204" pitchFamily="34" charset="0"/>
            </a:endParaRPr>
          </a:p>
        </p:txBody>
      </p:sp>
      <p:cxnSp>
        <p:nvCxnSpPr>
          <p:cNvPr id="53" name="Straight Connector 52"/>
          <p:cNvCxnSpPr/>
          <p:nvPr/>
        </p:nvCxnSpPr>
        <p:spPr bwMode="auto">
          <a:xfrm>
            <a:off x="2522560" y="1622376"/>
            <a:ext cx="0" cy="1336432"/>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Rectangle 4"/>
          <p:cNvSpPr>
            <a:spLocks noChangeArrowheads="1"/>
          </p:cNvSpPr>
          <p:nvPr/>
        </p:nvSpPr>
        <p:spPr bwMode="auto">
          <a:xfrm>
            <a:off x="846160" y="3669460"/>
            <a:ext cx="7764440" cy="27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15000"/>
              </a:lnSpc>
              <a:spcBef>
                <a:spcPct val="50000"/>
              </a:spcBef>
              <a:buClr>
                <a:srgbClr val="800000"/>
              </a:buClr>
              <a:buSzPct val="80000"/>
            </a:pPr>
            <a:r>
              <a:rPr lang="en-US" altLang="en-US" sz="1900" b="1" i="0" dirty="0">
                <a:effectLst/>
                <a:latin typeface="Liberation Sans" panose="020B0604020202020204" pitchFamily="34" charset="0"/>
              </a:rPr>
              <a:t>Similarities</a:t>
            </a:r>
          </a:p>
          <a:p>
            <a:pPr lvl="1" algn="l">
              <a:lnSpc>
                <a:spcPct val="115000"/>
              </a:lnSpc>
              <a:spcBef>
                <a:spcPct val="50000"/>
              </a:spcBef>
              <a:buClr>
                <a:srgbClr val="CC0000"/>
              </a:buClr>
              <a:buSzPct val="80000"/>
              <a:buFont typeface="Wingdings" pitchFamily="2" charset="2"/>
              <a:buChar char="u"/>
            </a:pPr>
            <a:r>
              <a:rPr lang="en-US" sz="1900" dirty="0">
                <a:latin typeface="Liberation Sans" panose="020B0604020202020204" pitchFamily="34" charset="0"/>
              </a:rPr>
              <a:t>Transaction analysis is the same under IFRS and GAAP.</a:t>
            </a:r>
          </a:p>
          <a:p>
            <a:pPr lvl="1" algn="l">
              <a:lnSpc>
                <a:spcPct val="115000"/>
              </a:lnSpc>
              <a:spcBef>
                <a:spcPct val="50000"/>
              </a:spcBef>
              <a:buClr>
                <a:srgbClr val="CC0000"/>
              </a:buClr>
              <a:buSzPct val="80000"/>
              <a:buFont typeface="Wingdings" pitchFamily="2" charset="2"/>
              <a:buChar char="u"/>
            </a:pPr>
            <a:r>
              <a:rPr lang="en-US" sz="1900" dirty="0">
                <a:latin typeface="Liberation Sans" panose="020B0604020202020204" pitchFamily="34" charset="0"/>
              </a:rPr>
              <a:t>Both the IASB and the FASB go beyond the basic definitions provided in the textbook for the key elements of financial  statements, that is assets, liabilities, equity, revenues, and expenses. The implications of the expanded definitions are discussed in more advanced accounting courses.</a:t>
            </a:r>
            <a:endParaRPr lang="en-US" altLang="en-US" sz="1900" dirty="0">
              <a:latin typeface="Liberation Sans" panose="020B0604020202020204" pitchFamily="34" charset="0"/>
            </a:endParaRPr>
          </a:p>
        </p:txBody>
      </p:sp>
      <p:sp>
        <p:nvSpPr>
          <p:cNvPr id="5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6 </a:t>
            </a:r>
          </a:p>
        </p:txBody>
      </p:sp>
    </p:spTree>
    <p:extLst>
      <p:ext uri="{BB962C8B-B14F-4D97-AF65-F5344CB8AC3E}">
        <p14:creationId xmlns:p14="http://schemas.microsoft.com/office/powerpoint/2010/main" val="819121911"/>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 name="Right Arrow 11"/>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9397"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59398"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0" name="Rectangle 2"/>
          <p:cNvSpPr>
            <a:spLocks noChangeArrowheads="1"/>
          </p:cNvSpPr>
          <p:nvPr/>
        </p:nvSpPr>
        <p:spPr bwMode="auto">
          <a:xfrm>
            <a:off x="846160" y="1788804"/>
            <a:ext cx="25908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CC0000"/>
                </a:solidFill>
                <a:effectLst/>
                <a:latin typeface="Liberation Sans" panose="020B0604020202020204" pitchFamily="34" charset="0"/>
              </a:rPr>
              <a:t>KEY POINTS</a:t>
            </a:r>
          </a:p>
        </p:txBody>
      </p:sp>
      <p:sp>
        <p:nvSpPr>
          <p:cNvPr id="11" name="Rectangle 4"/>
          <p:cNvSpPr>
            <a:spLocks noChangeArrowheads="1"/>
          </p:cNvSpPr>
          <p:nvPr/>
        </p:nvSpPr>
        <p:spPr bwMode="auto">
          <a:xfrm>
            <a:off x="846160" y="2322204"/>
            <a:ext cx="7764440" cy="27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15000"/>
              </a:lnSpc>
              <a:spcBef>
                <a:spcPct val="50000"/>
              </a:spcBef>
              <a:buClr>
                <a:srgbClr val="800000"/>
              </a:buClr>
              <a:buSzPct val="80000"/>
            </a:pPr>
            <a:r>
              <a:rPr lang="en-US" altLang="en-US" sz="1900" b="1" i="0" dirty="0">
                <a:effectLst/>
                <a:latin typeface="Liberation Sans" panose="020B0604020202020204" pitchFamily="34" charset="0"/>
              </a:rPr>
              <a:t>Similarities</a:t>
            </a:r>
          </a:p>
          <a:p>
            <a:pPr lvl="1" algn="l">
              <a:lnSpc>
                <a:spcPct val="115000"/>
              </a:lnSpc>
              <a:spcBef>
                <a:spcPct val="50000"/>
              </a:spcBef>
              <a:buClr>
                <a:srgbClr val="CC0000"/>
              </a:buClr>
              <a:buSzPct val="80000"/>
              <a:buFont typeface="Wingdings" pitchFamily="2" charset="2"/>
              <a:buChar char="u"/>
            </a:pPr>
            <a:r>
              <a:rPr lang="en-US" sz="1900" dirty="0">
                <a:latin typeface="Liberation Sans" panose="020B0604020202020204" pitchFamily="34" charset="0"/>
              </a:rPr>
              <a:t>As shown in the textbook, dollar signs are typically used only in the trial balance and the financial statements. The same practice is followed under IFRS, using the currency of the country where the reporting company is headquartered. </a:t>
            </a:r>
          </a:p>
          <a:p>
            <a:pPr lvl="1" algn="l">
              <a:lnSpc>
                <a:spcPct val="115000"/>
              </a:lnSpc>
              <a:spcBef>
                <a:spcPct val="50000"/>
              </a:spcBef>
              <a:buClr>
                <a:srgbClr val="CC0000"/>
              </a:buClr>
              <a:buSzPct val="80000"/>
              <a:buFont typeface="Wingdings" pitchFamily="2" charset="2"/>
              <a:buChar char="u"/>
            </a:pPr>
            <a:r>
              <a:rPr lang="en-US" sz="1900" dirty="0">
                <a:latin typeface="Liberation Sans" panose="020B0604020202020204" pitchFamily="34" charset="0"/>
              </a:rPr>
              <a:t>A trial balance under IFRS follows the same format as shown in the textbook.</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6 </a:t>
            </a:r>
          </a:p>
        </p:txBody>
      </p:sp>
      <p:cxnSp>
        <p:nvCxnSpPr>
          <p:cNvPr id="15" name="Straight Connector 14"/>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158721766"/>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 name="Right Arrow 11"/>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9397"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59398"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0" name="Rectangle 2"/>
          <p:cNvSpPr>
            <a:spLocks noChangeArrowheads="1"/>
          </p:cNvSpPr>
          <p:nvPr/>
        </p:nvSpPr>
        <p:spPr bwMode="auto">
          <a:xfrm>
            <a:off x="846160" y="1788804"/>
            <a:ext cx="25908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CC0000"/>
                </a:solidFill>
                <a:effectLst/>
                <a:latin typeface="Liberation Sans" panose="020B0604020202020204" pitchFamily="34" charset="0"/>
              </a:rPr>
              <a:t>KEY POINTS</a:t>
            </a:r>
          </a:p>
        </p:txBody>
      </p:sp>
      <p:sp>
        <p:nvSpPr>
          <p:cNvPr id="11" name="Rectangle 4"/>
          <p:cNvSpPr>
            <a:spLocks noChangeArrowheads="1"/>
          </p:cNvSpPr>
          <p:nvPr/>
        </p:nvSpPr>
        <p:spPr bwMode="auto">
          <a:xfrm>
            <a:off x="846160" y="2322204"/>
            <a:ext cx="7764440" cy="30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15000"/>
              </a:lnSpc>
              <a:spcBef>
                <a:spcPct val="50000"/>
              </a:spcBef>
              <a:buClr>
                <a:srgbClr val="800000"/>
              </a:buClr>
              <a:buSzPct val="80000"/>
            </a:pPr>
            <a:r>
              <a:rPr lang="en-US" altLang="en-US" sz="1900" b="1" i="0" dirty="0">
                <a:effectLst/>
                <a:latin typeface="Liberation Sans" panose="020B0604020202020204" pitchFamily="34" charset="0"/>
              </a:rPr>
              <a:t>Differences</a:t>
            </a:r>
          </a:p>
          <a:p>
            <a:pPr lvl="1" algn="l">
              <a:lnSpc>
                <a:spcPct val="115000"/>
              </a:lnSpc>
              <a:spcBef>
                <a:spcPct val="50000"/>
              </a:spcBef>
              <a:buClr>
                <a:srgbClr val="CC0000"/>
              </a:buClr>
              <a:buSzPct val="80000"/>
              <a:buFont typeface="Wingdings" pitchFamily="2" charset="2"/>
              <a:buChar char="u"/>
            </a:pPr>
            <a:r>
              <a:rPr lang="en-US" sz="1900" dirty="0">
                <a:latin typeface="Liberation Sans" panose="020B0604020202020204" pitchFamily="34" charset="0"/>
              </a:rPr>
              <a:t>IFRS relies less on historical cost and more on fair value than do FASB standards.</a:t>
            </a:r>
          </a:p>
          <a:p>
            <a:pPr lvl="1" algn="l">
              <a:lnSpc>
                <a:spcPct val="115000"/>
              </a:lnSpc>
              <a:spcBef>
                <a:spcPct val="50000"/>
              </a:spcBef>
              <a:buClr>
                <a:srgbClr val="CC0000"/>
              </a:buClr>
              <a:buSzPct val="80000"/>
              <a:buFont typeface="Wingdings" pitchFamily="2" charset="2"/>
              <a:buChar char="u"/>
            </a:pPr>
            <a:r>
              <a:rPr lang="en-US" sz="1900" dirty="0">
                <a:latin typeface="Liberation Sans" panose="020B0604020202020204" pitchFamily="34" charset="0"/>
              </a:rPr>
              <a:t>Internal controls are a system of checks and balances designed to prevent and detect fraud and errors. While most public U.S. companies have these systems in place, many non-U.S. companies have never completely documented the controls nor had an independent auditor attest to their effectiveness.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6 </a:t>
            </a:r>
          </a:p>
        </p:txBody>
      </p:sp>
      <p:cxnSp>
        <p:nvCxnSpPr>
          <p:cNvPr id="15" name="Straight Connector 14"/>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289388365"/>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 name="Right Arrow 11"/>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9397"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59398"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0" name="Rectangle 2"/>
          <p:cNvSpPr>
            <a:spLocks noChangeArrowheads="1"/>
          </p:cNvSpPr>
          <p:nvPr/>
        </p:nvSpPr>
        <p:spPr bwMode="auto">
          <a:xfrm>
            <a:off x="846160" y="1788804"/>
            <a:ext cx="399254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CC0000"/>
                </a:solidFill>
                <a:effectLst/>
                <a:latin typeface="Liberation Sans" panose="020B0604020202020204" pitchFamily="34" charset="0"/>
              </a:rPr>
              <a:t>LOOKING TO THE FUTURE</a:t>
            </a:r>
          </a:p>
        </p:txBody>
      </p:sp>
      <p:sp>
        <p:nvSpPr>
          <p:cNvPr id="11" name="Rectangle 4"/>
          <p:cNvSpPr>
            <a:spLocks noChangeArrowheads="1"/>
          </p:cNvSpPr>
          <p:nvPr/>
        </p:nvSpPr>
        <p:spPr bwMode="auto">
          <a:xfrm>
            <a:off x="846160" y="2322204"/>
            <a:ext cx="7764440" cy="172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just">
              <a:lnSpc>
                <a:spcPct val="115000"/>
              </a:lnSpc>
              <a:spcBef>
                <a:spcPct val="50000"/>
              </a:spcBef>
              <a:buClr>
                <a:srgbClr val="E20000"/>
              </a:buClr>
              <a:buSzPct val="80000"/>
            </a:pPr>
            <a:r>
              <a:rPr lang="en-US" sz="1900" dirty="0">
                <a:latin typeface="Liberation Sans" panose="020B0604020202020204" pitchFamily="34" charset="0"/>
              </a:rPr>
              <a:t>The basic recording process shown in this textbook is followed by companies around the globe. It is unlikely to change in the future. The definitional structure of assets, liabilities, equity, revenues, and expenses may change over time as the IASB and FASB evaluate their overall conceptual framework for establishing accounting standards.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6 </a:t>
            </a:r>
          </a:p>
        </p:txBody>
      </p:sp>
      <p:cxnSp>
        <p:nvCxnSpPr>
          <p:cNvPr id="15" name="Straight Connector 14"/>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044545800"/>
      </p:ext>
    </p:extLst>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 name="Right Arrow 1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cxnSp>
        <p:nvCxnSpPr>
          <p:cNvPr id="10" name="Straight Connector 9"/>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 name="Rectangle 2"/>
          <p:cNvSpPr>
            <a:spLocks noChangeArrowheads="1"/>
          </p:cNvSpPr>
          <p:nvPr/>
        </p:nvSpPr>
        <p:spPr bwMode="auto">
          <a:xfrm>
            <a:off x="851848" y="1771936"/>
            <a:ext cx="4343400"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l"/>
            <a:r>
              <a:rPr lang="en-US" altLang="en-US" sz="2300" b="1" dirty="0">
                <a:solidFill>
                  <a:srgbClr val="CC0000"/>
                </a:solidFill>
                <a:latin typeface="Liberation Sans" panose="020B0604020202020204" pitchFamily="34" charset="0"/>
              </a:rPr>
              <a:t>IFRS Practice</a:t>
            </a:r>
          </a:p>
        </p:txBody>
      </p:sp>
      <p:sp>
        <p:nvSpPr>
          <p:cNvPr id="12" name="Rectangle 8"/>
          <p:cNvSpPr>
            <a:spLocks noChangeArrowheads="1"/>
          </p:cNvSpPr>
          <p:nvPr/>
        </p:nvSpPr>
        <p:spPr bwMode="auto">
          <a:xfrm>
            <a:off x="851848" y="2292636"/>
            <a:ext cx="7772400" cy="3783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54305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25000"/>
              </a:lnSpc>
              <a:spcBef>
                <a:spcPct val="50000"/>
              </a:spcBef>
            </a:pPr>
            <a:r>
              <a:rPr lang="en-US" altLang="en-US" sz="2000" dirty="0">
                <a:latin typeface="Liberation Sans" panose="020B0604020202020204" pitchFamily="34" charset="0"/>
              </a:rPr>
              <a:t>Which statement is correct regarding IFRS?</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IFRS reverses the rules of debits and credits, that is, debits are on the right and credits are on the left.</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IFRS uses the same process for recording transactions as GAAP.</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The chart of accounts under IFRS is different because revenues follow assets.</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None of the above statements are correct.</a:t>
            </a:r>
          </a:p>
        </p:txBody>
      </p:sp>
      <p:sp>
        <p:nvSpPr>
          <p:cNvPr id="14" name="Notched Right Arrow 13"/>
          <p:cNvSpPr/>
          <p:nvPr/>
        </p:nvSpPr>
        <p:spPr bwMode="auto">
          <a:xfrm>
            <a:off x="743463" y="3769056"/>
            <a:ext cx="440826" cy="416718"/>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8"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9"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6 </a:t>
            </a:r>
          </a:p>
        </p:txBody>
      </p:sp>
    </p:spTree>
    <p:extLst>
      <p:ext uri="{BB962C8B-B14F-4D97-AF65-F5344CB8AC3E}">
        <p14:creationId xmlns:p14="http://schemas.microsoft.com/office/powerpoint/2010/main" val="24041890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 name="Right Arrow 1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cxnSp>
        <p:nvCxnSpPr>
          <p:cNvPr id="10" name="Straight Connector 9"/>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 name="Rectangle 2"/>
          <p:cNvSpPr>
            <a:spLocks noChangeArrowheads="1"/>
          </p:cNvSpPr>
          <p:nvPr/>
        </p:nvSpPr>
        <p:spPr bwMode="auto">
          <a:xfrm>
            <a:off x="851848" y="1771936"/>
            <a:ext cx="4343400"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l"/>
            <a:r>
              <a:rPr lang="en-US" altLang="en-US" sz="2300" b="1" dirty="0">
                <a:solidFill>
                  <a:srgbClr val="CC0000"/>
                </a:solidFill>
                <a:latin typeface="Liberation Sans" panose="020B0604020202020204" pitchFamily="34" charset="0"/>
              </a:rPr>
              <a:t>IFRS Practice</a:t>
            </a:r>
          </a:p>
        </p:txBody>
      </p:sp>
      <p:sp>
        <p:nvSpPr>
          <p:cNvPr id="12" name="Rectangle 8"/>
          <p:cNvSpPr>
            <a:spLocks noChangeArrowheads="1"/>
          </p:cNvSpPr>
          <p:nvPr/>
        </p:nvSpPr>
        <p:spPr bwMode="auto">
          <a:xfrm>
            <a:off x="851848" y="2292636"/>
            <a:ext cx="7772400" cy="262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54305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25000"/>
              </a:lnSpc>
              <a:spcBef>
                <a:spcPct val="50000"/>
              </a:spcBef>
            </a:pPr>
            <a:r>
              <a:rPr lang="en-US" altLang="en-US" sz="2000" dirty="0">
                <a:latin typeface="Liberation Sans" panose="020B0604020202020204" pitchFamily="34" charset="0"/>
              </a:rPr>
              <a:t>A trial balance:</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is the same under IFRS and GAAP.</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proves that transactions are recorded correctly.</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proves that all transactions have been recorded.</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will not balance if a correct journal entry is posted twice.</a:t>
            </a:r>
          </a:p>
        </p:txBody>
      </p:sp>
      <p:sp>
        <p:nvSpPr>
          <p:cNvPr id="14" name="Notched Right Arrow 13"/>
          <p:cNvSpPr/>
          <p:nvPr/>
        </p:nvSpPr>
        <p:spPr bwMode="auto">
          <a:xfrm>
            <a:off x="743463" y="2868304"/>
            <a:ext cx="440826" cy="416718"/>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8"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9"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6 </a:t>
            </a:r>
          </a:p>
        </p:txBody>
      </p:sp>
    </p:spTree>
    <p:extLst>
      <p:ext uri="{BB962C8B-B14F-4D97-AF65-F5344CB8AC3E}">
        <p14:creationId xmlns:p14="http://schemas.microsoft.com/office/powerpoint/2010/main" val="837559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 name="Right Arrow 1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cxnSp>
        <p:nvCxnSpPr>
          <p:cNvPr id="10" name="Straight Connector 9"/>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 name="Rectangle 2"/>
          <p:cNvSpPr>
            <a:spLocks noChangeArrowheads="1"/>
          </p:cNvSpPr>
          <p:nvPr/>
        </p:nvSpPr>
        <p:spPr bwMode="auto">
          <a:xfrm>
            <a:off x="851848" y="1771936"/>
            <a:ext cx="4343400"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l"/>
            <a:r>
              <a:rPr lang="en-US" altLang="en-US" sz="2300" b="1" dirty="0">
                <a:solidFill>
                  <a:srgbClr val="CC0000"/>
                </a:solidFill>
                <a:latin typeface="Liberation Sans" panose="020B0604020202020204" pitchFamily="34" charset="0"/>
              </a:rPr>
              <a:t>IFRS Practice</a:t>
            </a:r>
          </a:p>
        </p:txBody>
      </p:sp>
      <p:sp>
        <p:nvSpPr>
          <p:cNvPr id="12" name="Rectangle 8"/>
          <p:cNvSpPr>
            <a:spLocks noChangeArrowheads="1"/>
          </p:cNvSpPr>
          <p:nvPr/>
        </p:nvSpPr>
        <p:spPr bwMode="auto">
          <a:xfrm>
            <a:off x="851848" y="2292636"/>
            <a:ext cx="7772400" cy="3398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54305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25000"/>
              </a:lnSpc>
              <a:spcBef>
                <a:spcPct val="50000"/>
              </a:spcBef>
            </a:pPr>
            <a:r>
              <a:rPr lang="en-US" altLang="en-US" sz="2000" dirty="0">
                <a:latin typeface="Liberation Sans" panose="020B0604020202020204" pitchFamily="34" charset="0"/>
              </a:rPr>
              <a:t>One difference between IFRS and GAAP is that:</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GAAP uses accrual-accounting concepts and IFRS uses primarily the cash basis of accounting.</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IFRS uses a different posting process than GAAP.</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IFRS uses more fair value measurements than GAAP.</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the limitations of a trial balance are different between IFRS and GAAP.</a:t>
            </a:r>
          </a:p>
        </p:txBody>
      </p:sp>
      <p:sp>
        <p:nvSpPr>
          <p:cNvPr id="14" name="Notched Right Arrow 13"/>
          <p:cNvSpPr/>
          <p:nvPr/>
        </p:nvSpPr>
        <p:spPr bwMode="auto">
          <a:xfrm>
            <a:off x="743463" y="4307682"/>
            <a:ext cx="440826" cy="416718"/>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8"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9"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6 </a:t>
            </a:r>
          </a:p>
        </p:txBody>
      </p:sp>
    </p:spTree>
    <p:extLst>
      <p:ext uri="{BB962C8B-B14F-4D97-AF65-F5344CB8AC3E}">
        <p14:creationId xmlns:p14="http://schemas.microsoft.com/office/powerpoint/2010/main" val="3928683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a:solidFill>
                  <a:schemeClr val="tx2">
                    <a:lumMod val="50000"/>
                  </a:schemeClr>
                </a:solidFill>
                <a:effectLst/>
                <a:latin typeface="Liberation Sans" panose="020B0604020202020204" pitchFamily="34" charset="0"/>
              </a:rPr>
              <a:t>COPYRIGHT</a:t>
            </a: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3837437868"/>
      </p:ext>
    </p:extLst>
  </p:cSld>
  <p:clrMapOvr>
    <a:masterClrMapping/>
  </p:clrMapOvr>
  <p:transition>
    <p:wipe dir="r"/>
  </p:transition>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ppt/theme/themeOverride2.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11827</TotalTime>
  <Pages>43</Pages>
  <Words>4333</Words>
  <Application>Microsoft Office PowerPoint</Application>
  <PresentationFormat>On-screen Show (4:3)</PresentationFormat>
  <Paragraphs>790</Paragraphs>
  <Slides>97</Slides>
  <Notes>91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9" baseType="lpstr">
      <vt:lpstr>Arial</vt:lpstr>
      <vt:lpstr>Arial Black</vt:lpstr>
      <vt:lpstr>Britannic Bold</vt:lpstr>
      <vt:lpstr>Comic Sans MS</vt:lpstr>
      <vt:lpstr>Georgia</vt:lpstr>
      <vt:lpstr>Impact</vt:lpstr>
      <vt:lpstr>Liberation Sans</vt:lpstr>
      <vt:lpstr>Times New Roman</vt:lpstr>
      <vt:lpstr>Wingdings</vt:lpstr>
      <vt:lpstr>movnglnc</vt:lpstr>
      <vt:lpstr>Slide</vt:lpstr>
      <vt:lpstr>Worksheet</vt:lpstr>
      <vt:lpstr>PowerPoint Presentation</vt:lpstr>
      <vt:lpstr>CHAPTER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Account and the T-Account</vt:lpstr>
      <vt:lpstr>PowerPoint Presentation</vt:lpstr>
      <vt:lpstr>Debits and Credits</vt:lpstr>
      <vt:lpstr>Debits and Credits Summary</vt:lpstr>
      <vt:lpstr>Debits and Credits</vt:lpstr>
      <vt:lpstr>Debits and Credits</vt:lpstr>
      <vt:lpstr>How can I remember what to Credit or Debit?</vt:lpstr>
      <vt:lpstr>How can I remember what to Credit or Debit?</vt:lpstr>
      <vt:lpstr>How can I remember what to Credit or Debit?</vt:lpstr>
      <vt:lpstr>How can I remember what to Credit or Debit?</vt:lpstr>
      <vt:lpstr>PowerPoint Presentation</vt:lpstr>
      <vt:lpstr>PowerPoint Presentation</vt:lpstr>
      <vt:lpstr>PowerPoint Presentation</vt:lpstr>
      <vt:lpstr>Debits and Credits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in the Recording Process</vt:lpstr>
      <vt:lpstr>Journalizing</vt:lpstr>
      <vt:lpstr>Journalizing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robert wehmann</cp:lastModifiedBy>
  <cp:revision>1674</cp:revision>
  <cp:lastPrinted>2018-10-22T12:04:33Z</cp:lastPrinted>
  <dcterms:created xsi:type="dcterms:W3CDTF">1997-03-28T18:03:02Z</dcterms:created>
  <dcterms:modified xsi:type="dcterms:W3CDTF">2019-10-15T17:01:52Z</dcterms:modified>
</cp:coreProperties>
</file>