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notesMasterIdLst>
    <p:notesMasterId r:id="rId61"/>
  </p:notesMasterIdLst>
  <p:sldIdLst>
    <p:sldId id="256" r:id="rId3"/>
    <p:sldId id="257" r:id="rId4"/>
    <p:sldId id="258" r:id="rId5"/>
    <p:sldId id="259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327" r:id="rId29"/>
    <p:sldId id="328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25" r:id="rId38"/>
    <p:sldId id="292" r:id="rId39"/>
    <p:sldId id="308" r:id="rId40"/>
    <p:sldId id="304" r:id="rId41"/>
    <p:sldId id="295" r:id="rId42"/>
    <p:sldId id="296" r:id="rId43"/>
    <p:sldId id="297" r:id="rId44"/>
    <p:sldId id="298" r:id="rId45"/>
    <p:sldId id="299" r:id="rId46"/>
    <p:sldId id="302" r:id="rId47"/>
    <p:sldId id="311" r:id="rId48"/>
    <p:sldId id="315" r:id="rId49"/>
    <p:sldId id="310" r:id="rId50"/>
    <p:sldId id="316" r:id="rId51"/>
    <p:sldId id="307" r:id="rId52"/>
    <p:sldId id="329" r:id="rId53"/>
    <p:sldId id="318" r:id="rId54"/>
    <p:sldId id="324" r:id="rId55"/>
    <p:sldId id="323" r:id="rId56"/>
    <p:sldId id="319" r:id="rId57"/>
    <p:sldId id="321" r:id="rId58"/>
    <p:sldId id="326" r:id="rId59"/>
    <p:sldId id="322" r:id="rId60"/>
  </p:sldIdLst>
  <p:sldSz cx="12192000" cy="6858000"/>
  <p:notesSz cx="700405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19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r">
              <a:defRPr sz="1200"/>
            </a:lvl1pPr>
          </a:lstStyle>
          <a:p>
            <a:fld id="{0C78B7AA-211E-4376-BE03-D22082C43B96}" type="datetimeFigureOut">
              <a:rPr lang="en-US" smtClean="0"/>
              <a:t>1/3/2018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1" tIns="46570" rIns="93141" bIns="4657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73892"/>
            <a:ext cx="5603240" cy="3660458"/>
          </a:xfrm>
          <a:prstGeom prst="rect">
            <a:avLst/>
          </a:prstGeom>
        </p:spPr>
        <p:txBody>
          <a:bodyPr vert="horz" lIns="93141" tIns="46570" rIns="93141" bIns="4657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r">
              <a:defRPr sz="1200"/>
            </a:lvl1pPr>
          </a:lstStyle>
          <a:p>
            <a:fld id="{37185B03-AC6A-473B-8666-9336E8F76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45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6769" indent="-29106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260" indent="-232852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9964" indent="-232852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5668" indent="-232852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1372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7075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2779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8483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06B85E5-B990-4E24-A232-F27F2B53F9A9}" type="slidenum">
              <a:rPr lang="en-US" altLang="en-US">
                <a:solidFill>
                  <a:prstClr val="black"/>
                </a:solidFill>
              </a:rPr>
              <a:pPr/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50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4"/>
            <a:ext cx="12192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803405"/>
            <a:ext cx="9753600" cy="1825096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632201"/>
            <a:ext cx="97536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984" y="4324351"/>
            <a:ext cx="306281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1" y="4324351"/>
            <a:ext cx="650663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339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fld id="{D296781B-2401-419D-B462-93E120C299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829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  <a:latin typeface="Copperplate Gothic Bold" panose="020E07050202060204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Copperplate Gothic Bold" panose="020E0705020206020404" pitchFamily="34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472A4-017C-4838-A06C-2F217E9405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308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4"/>
            <a:ext cx="12192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753535"/>
            <a:ext cx="10607040" cy="2801935"/>
          </a:xfrm>
        </p:spPr>
        <p:txBody>
          <a:bodyPr anchor="b"/>
          <a:lstStyle>
            <a:lvl1pPr algn="r">
              <a:defRPr sz="4000">
                <a:solidFill>
                  <a:srgbClr val="C00000"/>
                </a:solidFill>
                <a:latin typeface="Copperplate Gothic Bold" panose="020E07050202060204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481" y="3641726"/>
            <a:ext cx="1060704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416801" y="381001"/>
            <a:ext cx="2910417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634" y="381001"/>
            <a:ext cx="64410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09251" y="381001"/>
            <a:ext cx="891116" cy="365125"/>
          </a:xfrm>
        </p:spPr>
        <p:txBody>
          <a:bodyPr/>
          <a:lstStyle>
            <a:lvl1pPr>
              <a:defRPr/>
            </a:lvl1pPr>
          </a:lstStyle>
          <a:p>
            <a:fld id="{9B10A97D-6F13-4330-AF59-5887943878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404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481" y="2194560"/>
            <a:ext cx="5214105" cy="4069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466" y="2194560"/>
            <a:ext cx="5210053" cy="4069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E3A45-E81B-4F58-8ABC-78B3ED98C2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025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50392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5039" y="2183802"/>
            <a:ext cx="491154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480" y="3132668"/>
            <a:ext cx="5214105" cy="3130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2025" y="2183802"/>
            <a:ext cx="490749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465" y="3132668"/>
            <a:ext cx="5210055" cy="3130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59798-9B23-4F0E-8E0B-8FC4CA7D4F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0282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11E01-27A2-46FC-9F28-72887C2175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117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E2470-BE33-4A6E-A303-C18FC3604A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450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746760"/>
            <a:ext cx="6217920" cy="551688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" y="3124200"/>
            <a:ext cx="41148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7153B8-0AB7-44F8-A4A5-86C5FE049E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112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524000"/>
            <a:ext cx="543430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03365" y="751242"/>
            <a:ext cx="4898979" cy="55123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" y="3124200"/>
            <a:ext cx="5434307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D6A734-C65C-4CA8-94B7-B1E5CC5B56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2067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3" y="4697362"/>
            <a:ext cx="10608643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2473" y="977035"/>
            <a:ext cx="10600347" cy="340697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" y="5516716"/>
            <a:ext cx="1060704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07408-FDFA-473D-AC0C-CBD93CCA54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352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4"/>
            <a:ext cx="12192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753534"/>
            <a:ext cx="10607040" cy="2802467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649134"/>
            <a:ext cx="103632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416801" y="381001"/>
            <a:ext cx="2910417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91634" y="381001"/>
            <a:ext cx="64410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09251" y="381001"/>
            <a:ext cx="891116" cy="365125"/>
          </a:xfrm>
        </p:spPr>
        <p:txBody>
          <a:bodyPr/>
          <a:lstStyle>
            <a:lvl1pPr>
              <a:defRPr/>
            </a:lvl1pPr>
          </a:lstStyle>
          <a:p>
            <a:fld id="{28C389BF-9CB4-4179-BC85-A0D8C3010D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499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4"/>
            <a:ext cx="12192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9033" y="8080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black"/>
                </a:solidFill>
                <a:effectLst/>
                <a:latin typeface="Times New Roman" panose="02020603050405020304" pitchFamily="18" charset="0"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62733" y="3021014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black"/>
                </a:solidFill>
                <a:effectLst/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53534"/>
            <a:ext cx="10151533" cy="2756234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509768"/>
            <a:ext cx="9592736" cy="4444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174598"/>
            <a:ext cx="10371669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>
          <a:xfrm>
            <a:off x="7416801" y="381001"/>
            <a:ext cx="2910417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791634" y="379414"/>
            <a:ext cx="64410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0509251" y="381001"/>
            <a:ext cx="891116" cy="365125"/>
          </a:xfrm>
        </p:spPr>
        <p:txBody>
          <a:bodyPr/>
          <a:lstStyle>
            <a:lvl1pPr>
              <a:defRPr/>
            </a:lvl1pPr>
          </a:lstStyle>
          <a:p>
            <a:fld id="{AB45F08D-5111-45EF-99FF-E7C0BDB856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70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4"/>
            <a:ext cx="12192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24703"/>
            <a:ext cx="1036637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89" y="3648317"/>
            <a:ext cx="10364811" cy="9998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416801" y="379414"/>
            <a:ext cx="2910417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91634" y="379414"/>
            <a:ext cx="64410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09251" y="381001"/>
            <a:ext cx="891116" cy="365125"/>
          </a:xfrm>
        </p:spPr>
        <p:txBody>
          <a:bodyPr/>
          <a:lstStyle>
            <a:lvl1pPr>
              <a:defRPr/>
            </a:lvl1pPr>
          </a:lstStyle>
          <a:p>
            <a:fld id="{18DBDCA8-AAD9-470C-AE7D-DBD93222DE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9541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2" y="762001"/>
            <a:ext cx="850391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92481" y="2202080"/>
            <a:ext cx="341376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792480" y="2904565"/>
            <a:ext cx="3413760" cy="335907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02983" y="2201333"/>
            <a:ext cx="341376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01041" y="2904068"/>
            <a:ext cx="3413760" cy="335957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5759" y="2192866"/>
            <a:ext cx="341376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85760" y="2904565"/>
            <a:ext cx="3413760" cy="335907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20E0FB09-B0BC-480C-8C04-BD739D1557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06854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3" y="762000"/>
            <a:ext cx="8509312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792480" y="4113341"/>
            <a:ext cx="341376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92480" y="2331720"/>
            <a:ext cx="341376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792480" y="4796104"/>
            <a:ext cx="3413760" cy="14675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89164" y="4113341"/>
            <a:ext cx="341376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89163" y="2331720"/>
            <a:ext cx="341376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87811" y="4796103"/>
            <a:ext cx="3413760" cy="14675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91153" y="4113341"/>
            <a:ext cx="341376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91152" y="2331722"/>
            <a:ext cx="341376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91029" y="4796101"/>
            <a:ext cx="3413760" cy="14675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641AAD2A-0133-4A6D-8220-BFBCE35263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632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480" y="2194560"/>
            <a:ext cx="10607040" cy="40690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220D5-9DF4-46C3-BC2A-F442DB26AF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813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4"/>
            <a:ext cx="12192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2120" y="747184"/>
            <a:ext cx="205740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481" y="746126"/>
            <a:ext cx="8370713" cy="42497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416801" y="381001"/>
            <a:ext cx="2910417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634" y="381001"/>
            <a:ext cx="64410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09251" y="381001"/>
            <a:ext cx="891116" cy="365125"/>
          </a:xfrm>
        </p:spPr>
        <p:txBody>
          <a:bodyPr/>
          <a:lstStyle>
            <a:lvl1pPr>
              <a:defRPr/>
            </a:lvl1pPr>
          </a:lstStyle>
          <a:p>
            <a:fld id="{97393B1F-A590-4C82-9F11-63ED4F83D4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480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752600"/>
            <a:ext cx="50800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752600"/>
            <a:ext cx="5080000" cy="4191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04BB1-0C29-4D6C-B9BF-8E160CADA3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031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3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1" y="763588"/>
            <a:ext cx="8504767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91634" y="2193925"/>
            <a:ext cx="10608733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49218" y="6356351"/>
            <a:ext cx="28511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634" y="6356351"/>
            <a:ext cx="75755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1" y="381001"/>
            <a:ext cx="263736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5CC5058F-C05A-4EB3-BDD5-ED0327C31F1F}" type="slidenum">
              <a:rPr lang="en-US" altLang="en-US" smtClean="0">
                <a:latin typeface="Times New Roman" panose="02020603050405020304" pitchFamily="18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65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AzLrn5JVIo" TargetMode="External"/><Relationship Id="rId2" Type="http://schemas.openxmlformats.org/officeDocument/2006/relationships/hyperlink" Target="https://www.youtube.com/watch?v=lEFQEinyK4o" TargetMode="Externa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lJUGZPanB8" TargetMode="External"/><Relationship Id="rId2" Type="http://schemas.openxmlformats.org/officeDocument/2006/relationships/hyperlink" Target="http://www.cnn.com/2017/11/29/cnn10/ten-content-thurs/index.html" TargetMode="Externa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pbs.org/wgbh/frontline/film/north-koreas-deadly-dictator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3aqajRVi3U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google.com/imgres?imgurl=http://cdn.babble.com/strollerderby/files/2009/11/built-ford-tough.jpg&amp;imgrefurl=http://blogs.babble.com/strollerderby/?attachment_id=11290&amp;h=420&amp;w=399&amp;sz=50&amp;tbnid=wCni3n2acU4vIM:&amp;tbnh=125&amp;tbnw=119&amp;prev=/search?q=built+ford+tough&amp;tbm=isch&amp;tbo=u&amp;zoom=1&amp;q=built+ford+tough&amp;hl=en&amp;usg=__ym5CDUq0xuhev99ZLiCiPBNXQCg=&amp;sa=X&amp;ei=13OgTsftJZGDtgfOvOCJBQ&amp;ved=0CB0Q9QEwAA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f00.inventorspot.com/images/superman-got-milk-ad-commercial.jp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4.jpeg"/><Relationship Id="rId4" Type="http://schemas.openxmlformats.org/officeDocument/2006/relationships/hyperlink" Target="http://mittromneycentral.com/uploads/Romney-shakes-hand-with-U.S.-Marine-while-marching-in-parade-at-Amherst-NH.-July-4-2011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png"/><Relationship Id="rId2" Type="http://schemas.openxmlformats.org/officeDocument/2006/relationships/hyperlink" Target="http://upload.wikimedia.org/wikipedia/commons/6/62/John_F._Kerry.jpg" TargetMode="Externa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hyperlink" Target="http://www.freewebs.com/crkrauss/Karloff__Boris__Frankenstein__03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imgres?imgurl=http://www.adamseal.com/Portfolio/wp-content/uploads/2009/04/mcdonalds_finals.jpg&amp;imgrefurl=http://www.adamseal.com/Portfolio/?cat=7&amp;usg=__YhWE83ubpX55-utzHdaVAaXjrqk=&amp;h=783&amp;w=603&amp;sz=372&amp;hl=en&amp;start=15&amp;zoom=1&amp;tbnid=Llsfa-S2qSF9pM:&amp;tbnh=143&amp;tbnw=110&amp;ei=6HKgTvDDCtSgtgfjkfyWBQ&amp;prev=/search?q=mcdonalds+advertisement&amp;um=1&amp;hl=en&amp;sa=N&amp;tbm=isch&amp;um=1&amp;itbs=1" TargetMode="External"/><Relationship Id="rId13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12" Type="http://schemas.openxmlformats.org/officeDocument/2006/relationships/hyperlink" Target="http://www.google.com/imgres?imgurl=http://www.popcrunch.com/wp-content/uploads/2010/02/Jennifer-Hudson-Got-Milk-Ad.png&amp;imgrefurl=http://hiphop.popcrunch.com/jennifer-hudson-got-milk-ad/&amp;usg=__B19LGWZthyaWdHvISFTUDoQA_Y0=&amp;h=538&amp;w=416&amp;sz=366&amp;hl=en&amp;start=17&amp;zoom=1&amp;tbnid=M_mZCp29U2JlLM:&amp;tbnh=132&amp;tbnw=102&amp;ei=JXOgTv36O8aUtwfRhbmVBQ&amp;prev=/search?q=got+milk+advertisement&amp;um=1&amp;hl=en&amp;sa=N&amp;tbm=isch&amp;um=1&amp;itbs=1" TargetMode="External"/><Relationship Id="rId2" Type="http://schemas.openxmlformats.org/officeDocument/2006/relationships/hyperlink" Target="http://www.google.com/imgres?imgurl=http://comm439sp10.csulb.wikispaces.net/file/view/iPod.gif/134811759/iPod.gif&amp;imgrefurl=http://comm439sp10.csulb.wikispaces.net/New+Media&amp;usg=__1zXURnNZaerlIHzxRnMuY-3SdX8=&amp;h=689&amp;w=1034&amp;sz=113&amp;hl=en&amp;start=4&amp;zoom=1&amp;tbnid=4CcUJm-SBN2eTM:&amp;tbnh=100&amp;tbnw=150&amp;ei=1XGgTs-8IcK9tge064WMBQ&amp;prev=/search?q=ipod+advertisement&amp;um=1&amp;hl=en&amp;sa=N&amp;tbm=isch&amp;um=1&amp;itbs=1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www.google.com/imgres?imgurl=http://joemartinfitness.files.wordpress.com/2010/10/i-want-you-flat.jpg&amp;imgrefurl=http://joemartinfitness.wordpress.com/2010/10/01/no-cost-program-to-be-fit-by-the-end-of-the-year/&amp;usg=__Wxhvwfpfd8U9eZn_Qu--jncvwCY=&amp;h=564&amp;w=490&amp;sz=142&amp;hl=en&amp;start=1&amp;zoom=1&amp;tbnid=o3jwJj7BopLODM:&amp;tbnh=134&amp;tbnw=116&amp;ei=onKgTuyMOMK4twe0u_GqBQ&amp;prev=/search?q=I+want+you+advertisement&amp;um=1&amp;hl=en&amp;sa=N&amp;tbm=isch&amp;um=1&amp;itbs=1" TargetMode="External"/><Relationship Id="rId11" Type="http://schemas.openxmlformats.org/officeDocument/2006/relationships/image" Target="../media/image7.jpeg"/><Relationship Id="rId5" Type="http://schemas.openxmlformats.org/officeDocument/2006/relationships/image" Target="../media/image4.jpeg"/><Relationship Id="rId10" Type="http://schemas.openxmlformats.org/officeDocument/2006/relationships/hyperlink" Target="http://www.google.com/imgres?imgurl=http://1.bp.blogspot.com/-FKD_1EAylPs/ThD3sk1E-8I/AAAAAAAAAoA/k7tPxZ_d5JA/s1600/IMG_3991.JPG&amp;imgrefurl=http://fourlensesinfinitefun.blogspot.com/&amp;usg=__mqaU5U3QwCYj5HAoeK9NBeVtt6A=&amp;h=1600&amp;w=1067&amp;sz=182&amp;hl=en&amp;start=21&amp;zoom=1&amp;tbnid=j5BHpuQdVZ54tM:&amp;tbnh=150&amp;tbnw=100&amp;ei=DnOgTu6vEoq2twedvJWLBQ&amp;prev=/search?q=toms+advertisement&amp;um=1&amp;hl=en&amp;sa=N&amp;tbm=isch&amp;um=1&amp;itbs=1" TargetMode="External"/><Relationship Id="rId4" Type="http://schemas.openxmlformats.org/officeDocument/2006/relationships/hyperlink" Target="http://www.google.com/imgres?imgurl=http://www.beautifullife.info/wp-content/uploads/2009/04/29/1994-1.jpg&amp;imgrefurl=http://www.beautifullife.info/advertisment/history-of-coca-cola-in-ads/&amp;usg=__6xwgsTiyLuMJxR3tqXf-kyuU-xA=&amp;h=274&amp;w=600&amp;sz=214&amp;hl=en&amp;start=2&amp;zoom=1&amp;tbnid=GnmokSes3WZJIM:&amp;tbnh=62&amp;tbnw=135&amp;ei=GnKgTszvNoKEtgfgg7WtBQ&amp;prev=/search?q=coca+cola+advertisement&amp;um=1&amp;hl=en&amp;sa=N&amp;tbm=isch&amp;um=1&amp;itbs=1" TargetMode="External"/><Relationship Id="rId9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hyperlink" Target="http://www.cnn.com/2017/12/19/politics/republican-tax-plan-vote/index.html" TargetMode="External"/><Relationship Id="rId7" Type="http://schemas.openxmlformats.org/officeDocument/2006/relationships/hyperlink" Target="http://www.cnn.com/2017/12/18/politics/pence-israel-trip-postponed/index.html" TargetMode="External"/><Relationship Id="rId2" Type="http://schemas.openxmlformats.org/officeDocument/2006/relationships/hyperlink" Target="http://www.cnn.com/2017/12/19/politics/cnn-poll-tax-bill-opposition-grows/index.html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cnn.com/videos/politics/2017/12/18/ivanka-trump-gop-tax-plan-fox-news-orig-vstop.cnn" TargetMode="External"/><Relationship Id="rId5" Type="http://schemas.openxmlformats.org/officeDocument/2006/relationships/hyperlink" Target="http://money.cnn.com/interactive/news/new-2018-tax-brackets/" TargetMode="External"/><Relationship Id="rId4" Type="http://schemas.openxmlformats.org/officeDocument/2006/relationships/hyperlink" Target="http://money.cnn.com/2017/12/18/pf/taxes/tax-bill-effects-2018/index.html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ST61W4bGm8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www.youtube.com/watch?v=mrX3Ql31URA" TargetMode="Externa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7.png"/><Relationship Id="rId4" Type="http://schemas.openxmlformats.org/officeDocument/2006/relationships/hyperlink" Target="https://www.youtube.com/watch?v=RaxNEzA3jRs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qBVLJWxoWQ" TargetMode="External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u_JqNdp2As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youtube.com/watch?v=ItHzErlf_9I" TargetMode="External"/><Relationship Id="rId5" Type="http://schemas.openxmlformats.org/officeDocument/2006/relationships/hyperlink" Target="https://www.youtube.com/watch?v=HqhyWd0ZqNs" TargetMode="External"/><Relationship Id="rId4" Type="http://schemas.openxmlformats.org/officeDocument/2006/relationships/hyperlink" Target="https://www.youtube.com/watch?v=9g0dnxLGW8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dzeTq6YPg0" TargetMode="External"/><Relationship Id="rId2" Type="http://schemas.openxmlformats.org/officeDocument/2006/relationships/hyperlink" Target="https://youtu.be/mRY3njcGgWU" TargetMode="Externa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youtu.be/nG4IX5jBc4Q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19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clow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762000"/>
            <a:ext cx="4075113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7" descr="ANd9GcSsUpUwnbY2uTHfFW4qx6YvmEPYjw1gLkWPlTjgcH5GbMqOs2mYEqitY4MsT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62000"/>
            <a:ext cx="35893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6209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09639"/>
            <a:ext cx="3886200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568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35052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4447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National organization for Marriage</a:t>
            </a:r>
            <a:endParaRPr lang="en-US" dirty="0"/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752600" y="3105151"/>
            <a:ext cx="6629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  <a:hlinkClick r:id="rId2"/>
              </a:rPr>
              <a:t>Planned Parenthood</a:t>
            </a:r>
            <a:br>
              <a:rPr lang="en-US" altLang="en-US">
                <a:solidFill>
                  <a:prstClr val="black"/>
                </a:solidFill>
                <a:hlinkClick r:id="rId2"/>
              </a:rPr>
            </a:br>
            <a:r>
              <a:rPr lang="en-US" altLang="en-US">
                <a:solidFill>
                  <a:prstClr val="black"/>
                </a:solidFill>
                <a:hlinkClick r:id="rId2"/>
              </a:rPr>
              <a:t>https://www.youtube.com/watch?v=lEFQEinyK4o</a:t>
            </a:r>
            <a:endParaRPr lang="en-US" altLang="en-US">
              <a:solidFill>
                <a:prstClr val="black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2895600" y="457200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  <a:hlinkClick r:id="rId3"/>
              </a:rPr>
              <a:t>National Organization of Marriage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  <a:hlinkClick r:id="rId3"/>
              </a:rPr>
              <a:t>https://www.youtube.com/watch?v=4AzLrn5JVIo</a:t>
            </a:r>
            <a:endParaRPr lang="en-US" altLang="en-US">
              <a:solidFill>
                <a:prstClr val="black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7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CNN 10 North Korea</a:t>
            </a:r>
          </a:p>
          <a:p>
            <a:pPr lvl="1">
              <a:defRPr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www.cnn.com/2017/11/29/cnn10/ten-content-thurs/index.html</a:t>
            </a: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National </a:t>
            </a:r>
            <a:r>
              <a:rPr lang="en-US" dirty="0" err="1" smtClean="0"/>
              <a:t>Geograpic</a:t>
            </a:r>
            <a:endParaRPr lang="en-US" dirty="0" smtClean="0"/>
          </a:p>
          <a:p>
            <a:pPr lvl="1">
              <a:defRPr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www.youtube.com/watch?v=AlJUGZPanB8</a:t>
            </a:r>
            <a:r>
              <a:rPr lang="en-US" dirty="0" smtClean="0"/>
              <a:t> (40)</a:t>
            </a:r>
          </a:p>
          <a:p>
            <a:pPr marL="457200" lvl="1" indent="0"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Frontline</a:t>
            </a:r>
          </a:p>
          <a:p>
            <a:pPr lvl="1">
              <a:defRPr/>
            </a:pPr>
            <a:r>
              <a:rPr lang="en-US" dirty="0">
                <a:hlinkClick r:id="rId4"/>
              </a:rPr>
              <a:t>https://www.pbs.org/wgbh/frontline/film/north-koreas-deadly-dictator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201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0"/>
            <a:ext cx="77724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4400" dirty="0"/>
              <a:t>Who uses propaganda?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3600"/>
              <a:t>Military</a:t>
            </a:r>
          </a:p>
          <a:p>
            <a:pPr eaLnBrk="1" hangingPunct="1"/>
            <a:r>
              <a:rPr lang="en-US" altLang="en-US" sz="3600"/>
              <a:t>Media</a:t>
            </a:r>
          </a:p>
          <a:p>
            <a:pPr eaLnBrk="1" hangingPunct="1"/>
            <a:r>
              <a:rPr lang="en-US" altLang="en-US" sz="3600"/>
              <a:t>Advertisers</a:t>
            </a:r>
          </a:p>
          <a:p>
            <a:pPr eaLnBrk="1" hangingPunct="1"/>
            <a:r>
              <a:rPr lang="en-US" altLang="en-US" sz="3600"/>
              <a:t>Politicians</a:t>
            </a:r>
          </a:p>
          <a:p>
            <a:pPr eaLnBrk="1" hangingPunct="1"/>
            <a:r>
              <a:rPr lang="en-US" altLang="en-US" sz="4400"/>
              <a:t>You and I!!!</a:t>
            </a:r>
          </a:p>
        </p:txBody>
      </p:sp>
      <p:pic>
        <p:nvPicPr>
          <p:cNvPr id="49156" name="Picture 12" descr="434388a191a81515a9781ce63e06b49b-3237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1" y="1752600"/>
            <a:ext cx="3343275" cy="4191000"/>
          </a:xfrm>
          <a:noFill/>
        </p:spPr>
      </p:pic>
      <p:sp>
        <p:nvSpPr>
          <p:cNvPr id="49157" name="Rectangle 7"/>
          <p:cNvSpPr>
            <a:spLocks noChangeArrowheads="1"/>
          </p:cNvSpPr>
          <p:nvPr/>
        </p:nvSpPr>
        <p:spPr bwMode="auto">
          <a:xfrm>
            <a:off x="5634039" y="2543175"/>
            <a:ext cx="3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9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458200" cy="762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5400" b="1">
                <a:solidFill>
                  <a:schemeClr val="hlink"/>
                </a:solidFill>
              </a:rPr>
              <a:t>Propaganda Techniques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295400"/>
            <a:ext cx="8077200" cy="51054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chemeClr val="accent2"/>
                </a:solidFill>
              </a:rPr>
              <a:t>Bandwagon Technique</a:t>
            </a:r>
          </a:p>
          <a:p>
            <a:pPr eaLnBrk="1" hangingPunct="1"/>
            <a:r>
              <a:rPr lang="en-US" altLang="en-US" sz="3600" b="1">
                <a:solidFill>
                  <a:srgbClr val="FF00FF"/>
                </a:solidFill>
              </a:rPr>
              <a:t>Testimonial</a:t>
            </a:r>
          </a:p>
          <a:p>
            <a:pPr eaLnBrk="1" hangingPunct="1"/>
            <a:r>
              <a:rPr lang="en-US" altLang="en-US" sz="3600" b="1">
                <a:solidFill>
                  <a:srgbClr val="FFFF66"/>
                </a:solidFill>
              </a:rPr>
              <a:t>Loaded Word</a:t>
            </a:r>
          </a:p>
          <a:p>
            <a:pPr eaLnBrk="1" hangingPunct="1"/>
            <a:r>
              <a:rPr lang="en-US" altLang="en-US" sz="3600" b="1">
                <a:solidFill>
                  <a:srgbClr val="00FF00"/>
                </a:solidFill>
              </a:rPr>
              <a:t>Misuse of statistics</a:t>
            </a:r>
          </a:p>
          <a:p>
            <a:pPr eaLnBrk="1" hangingPunct="1"/>
            <a:r>
              <a:rPr lang="en-US" altLang="en-US" sz="3600" b="1">
                <a:solidFill>
                  <a:srgbClr val="CC0066"/>
                </a:solidFill>
              </a:rPr>
              <a:t>Name calling or stereotyping</a:t>
            </a:r>
          </a:p>
          <a:p>
            <a:pPr eaLnBrk="1" hangingPunct="1"/>
            <a:r>
              <a:rPr lang="en-US" altLang="en-US" sz="3600" b="1">
                <a:solidFill>
                  <a:srgbClr val="6600FF"/>
                </a:solidFill>
              </a:rPr>
              <a:t>Plain Folks</a:t>
            </a:r>
          </a:p>
          <a:p>
            <a:pPr eaLnBrk="1" hangingPunct="1"/>
            <a:r>
              <a:rPr lang="en-US" altLang="en-US" sz="3600" b="1">
                <a:solidFill>
                  <a:srgbClr val="FF3300"/>
                </a:solidFill>
              </a:rPr>
              <a:t>Snob Appeal </a:t>
            </a:r>
          </a:p>
          <a:p>
            <a:pPr eaLnBrk="1" hangingPunct="1"/>
            <a:r>
              <a:rPr lang="en-US" altLang="en-US" sz="3600" b="1">
                <a:solidFill>
                  <a:srgbClr val="000099"/>
                </a:solidFill>
              </a:rPr>
              <a:t>Transfer</a:t>
            </a:r>
          </a:p>
          <a:p>
            <a:pPr eaLnBrk="1" hangingPunct="1"/>
            <a:endParaRPr lang="en-US" altLang="en-US" sz="3600" b="1">
              <a:solidFill>
                <a:srgbClr val="000099"/>
              </a:solidFill>
            </a:endParaRPr>
          </a:p>
          <a:p>
            <a:pPr eaLnBrk="1" hangingPunct="1"/>
            <a:endParaRPr lang="en-US" altLang="en-US" sz="3600" b="1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5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utoUpdateAnimBg="0"/>
      <p:bldP spid="3075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00201"/>
            <a:ext cx="7519988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32175" y="533400"/>
            <a:ext cx="7024688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Maslow’s Hierarchy of Needs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40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0" y="457200"/>
            <a:ext cx="7315200" cy="762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b="1" dirty="0" smtClean="0">
                <a:solidFill>
                  <a:srgbClr val="FF0000"/>
                </a:solidFill>
              </a:rPr>
              <a:t>Bandwagon Technique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447801" y="3881438"/>
            <a:ext cx="5172075" cy="12954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altLang="en-US" sz="3600" b="1" dirty="0">
                <a:solidFill>
                  <a:schemeClr val="hlink"/>
                </a:solidFill>
              </a:rPr>
              <a:t>Everyone is doing it!  You should too!!!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altLang="en-US" sz="4800" b="1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altLang="en-US" sz="4800" b="1" dirty="0">
              <a:solidFill>
                <a:srgbClr val="FF0000"/>
              </a:solidFill>
            </a:endParaRPr>
          </a:p>
        </p:txBody>
      </p:sp>
      <p:pic>
        <p:nvPicPr>
          <p:cNvPr id="52228" name="Picture 5" descr="McDonald%2525252525255C%27s%25252525252520and%25252525252520the%25252525252520Bandwagon%25252525252520App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1219200"/>
            <a:ext cx="3649662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2540000"/>
            <a:ext cx="46926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4" y="1733550"/>
            <a:ext cx="3013075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1" name="Rectangle 1"/>
          <p:cNvSpPr>
            <a:spLocks noChangeArrowheads="1"/>
          </p:cNvSpPr>
          <p:nvPr/>
        </p:nvSpPr>
        <p:spPr bwMode="auto">
          <a:xfrm>
            <a:off x="5867400" y="495300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prstClr val="black"/>
                </a:solidFill>
              </a:rPr>
              <a:t>Appeals to people’s desire to be part of the “winning team”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prstClr val="black"/>
                </a:solidFill>
              </a:rPr>
              <a:t>Ex. “Polls show our candidate is pulling ahead, and we expect to win by a landslide”</a:t>
            </a:r>
          </a:p>
        </p:txBody>
      </p:sp>
    </p:spTree>
    <p:extLst>
      <p:ext uri="{BB962C8B-B14F-4D97-AF65-F5344CB8AC3E}">
        <p14:creationId xmlns:p14="http://schemas.microsoft.com/office/powerpoint/2010/main" val="276373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  <p:bldP spid="4099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sz="7200" b="1">
                <a:solidFill>
                  <a:srgbClr val="FF0000"/>
                </a:solidFill>
              </a:rPr>
              <a:t>Testimonial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0" y="1371600"/>
            <a:ext cx="5257800" cy="28956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Testimonials are quotations or endorsements which  connect a famous or respectable person with a product or item. </a:t>
            </a:r>
            <a:endParaRPr lang="en-US" altLang="en-US" sz="2800" b="1">
              <a:solidFill>
                <a:schemeClr val="hlink"/>
              </a:solidFill>
            </a:endParaRPr>
          </a:p>
          <a:p>
            <a:pPr eaLnBrk="1" hangingPunct="1"/>
            <a:endParaRPr lang="en-US" altLang="en-US" sz="2800" b="1">
              <a:solidFill>
                <a:schemeClr val="hlink"/>
              </a:solidFill>
            </a:endParaRPr>
          </a:p>
          <a:p>
            <a:pPr eaLnBrk="1" hangingPunct="1"/>
            <a:endParaRPr lang="en-US" altLang="en-US" sz="2000" b="1">
              <a:solidFill>
                <a:srgbClr val="FF0000"/>
              </a:solidFill>
            </a:endParaRPr>
          </a:p>
        </p:txBody>
      </p:sp>
      <p:pic>
        <p:nvPicPr>
          <p:cNvPr id="53252" name="Picture 17" descr="covergirl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1709032"/>
            <a:ext cx="2476500" cy="3328900"/>
          </a:xfrm>
          <a:noFill/>
        </p:spPr>
      </p:pic>
      <p:sp>
        <p:nvSpPr>
          <p:cNvPr id="53253" name="Rectangle 13"/>
          <p:cNvSpPr>
            <a:spLocks noChangeArrowheads="1"/>
          </p:cNvSpPr>
          <p:nvPr/>
        </p:nvSpPr>
        <p:spPr bwMode="auto">
          <a:xfrm>
            <a:off x="5291139" y="2641600"/>
            <a:ext cx="3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54" name="Rectangle 20"/>
          <p:cNvSpPr>
            <a:spLocks noChangeArrowheads="1"/>
          </p:cNvSpPr>
          <p:nvPr/>
        </p:nvSpPr>
        <p:spPr bwMode="auto">
          <a:xfrm>
            <a:off x="5273676" y="2703513"/>
            <a:ext cx="3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255" name="Rectangle 1"/>
          <p:cNvSpPr>
            <a:spLocks noChangeArrowheads="1"/>
          </p:cNvSpPr>
          <p:nvPr/>
        </p:nvSpPr>
        <p:spPr bwMode="auto">
          <a:xfrm>
            <a:off x="6105525" y="5602289"/>
            <a:ext cx="4572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  <a:hlinkClick r:id="rId3"/>
              </a:rPr>
              <a:t>https://www.youtube.com/watch?v=B3aqajRVi3U</a:t>
            </a:r>
            <a:endParaRPr lang="en-US" altLang="en-US">
              <a:solidFill>
                <a:prstClr val="black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</a:rPr>
              <a:t>\</a:t>
            </a:r>
          </a:p>
        </p:txBody>
      </p:sp>
      <p:pic>
        <p:nvPicPr>
          <p:cNvPr id="5325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3484564"/>
            <a:ext cx="2590800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44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mtClean="0"/>
              <a:t>How Special Interest Groups Influence the Public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2514600"/>
            <a:ext cx="7956550" cy="407035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800" dirty="0"/>
              <a:t>The goal of special interest groups is to influence public opinion</a:t>
            </a: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dirty="0"/>
              <a:t>To gain members</a:t>
            </a: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dirty="0"/>
              <a:t>To convince public of the importance of their cause</a:t>
            </a: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dirty="0"/>
              <a:t>To get candidates elected who share the same beliefs as they do (Political Action Committees)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800" dirty="0"/>
              <a:t>Techniques Used</a:t>
            </a: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dirty="0"/>
              <a:t>Direct mail (junk mail)</a:t>
            </a: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dirty="0"/>
              <a:t>Advertisements</a:t>
            </a: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dirty="0"/>
              <a:t>Protests</a:t>
            </a: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dirty="0"/>
              <a:t>Public events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400" dirty="0">
                <a:solidFill>
                  <a:srgbClr val="C00000"/>
                </a:solidFill>
              </a:rPr>
              <a:t>Propaganda: </a:t>
            </a:r>
            <a:r>
              <a:rPr lang="en-US" altLang="en-US" sz="2400" dirty="0"/>
              <a:t>certain ideas that may involve misleading messages designed to manipulate people</a:t>
            </a:r>
          </a:p>
        </p:txBody>
      </p:sp>
    </p:spTree>
    <p:extLst>
      <p:ext uri="{BB962C8B-B14F-4D97-AF65-F5344CB8AC3E}">
        <p14:creationId xmlns:p14="http://schemas.microsoft.com/office/powerpoint/2010/main" val="320451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1054101"/>
            <a:ext cx="38100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69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5334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altLang="en-US" b="1" dirty="0" smtClean="0">
                <a:solidFill>
                  <a:srgbClr val="000099"/>
                </a:solidFill>
              </a:rPr>
              <a:t>Loaded Words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344613"/>
            <a:ext cx="4114800" cy="35052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chemeClr val="hlink"/>
                </a:solidFill>
              </a:rPr>
              <a:t>Use “loaded” words like . . . </a:t>
            </a:r>
          </a:p>
          <a:p>
            <a:pPr lvl="1" eaLnBrk="1" hangingPunct="1"/>
            <a:r>
              <a:rPr lang="en-US" altLang="en-US" sz="3200" b="1">
                <a:solidFill>
                  <a:srgbClr val="000099"/>
                </a:solidFill>
              </a:rPr>
              <a:t>new</a:t>
            </a:r>
          </a:p>
          <a:p>
            <a:pPr lvl="1" eaLnBrk="1" hangingPunct="1"/>
            <a:r>
              <a:rPr lang="en-US" altLang="en-US" sz="3200" b="1">
                <a:solidFill>
                  <a:srgbClr val="000099"/>
                </a:solidFill>
              </a:rPr>
              <a:t>improved</a:t>
            </a:r>
          </a:p>
          <a:p>
            <a:pPr lvl="1" eaLnBrk="1" hangingPunct="1"/>
            <a:r>
              <a:rPr lang="en-US" altLang="en-US" sz="3200" b="1">
                <a:solidFill>
                  <a:srgbClr val="000099"/>
                </a:solidFill>
              </a:rPr>
              <a:t>best</a:t>
            </a:r>
          </a:p>
          <a:p>
            <a:pPr eaLnBrk="1" hangingPunct="1"/>
            <a:endParaRPr lang="en-US" altLang="en-US" sz="3600" b="1">
              <a:solidFill>
                <a:schemeClr val="hlink"/>
              </a:solidFill>
            </a:endParaRPr>
          </a:p>
          <a:p>
            <a:pPr eaLnBrk="1" hangingPunct="1"/>
            <a:endParaRPr lang="en-US" altLang="en-US" sz="4400" b="1">
              <a:solidFill>
                <a:srgbClr val="FF0000"/>
              </a:solidFill>
            </a:endParaRPr>
          </a:p>
        </p:txBody>
      </p:sp>
      <p:sp>
        <p:nvSpPr>
          <p:cNvPr id="55300" name="Rectangle 9"/>
          <p:cNvSpPr>
            <a:spLocks noChangeArrowheads="1"/>
          </p:cNvSpPr>
          <p:nvPr/>
        </p:nvSpPr>
        <p:spPr bwMode="auto">
          <a:xfrm>
            <a:off x="5605464" y="2606675"/>
            <a:ext cx="3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5301" name="Rectangle 10"/>
          <p:cNvSpPr>
            <a:spLocks noChangeArrowheads="1"/>
          </p:cNvSpPr>
          <p:nvPr/>
        </p:nvSpPr>
        <p:spPr bwMode="auto">
          <a:xfrm>
            <a:off x="5541963" y="2503489"/>
            <a:ext cx="1841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9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5302" name="Rectangle 13"/>
          <p:cNvSpPr>
            <a:spLocks noChangeArrowheads="1"/>
          </p:cNvSpPr>
          <p:nvPr/>
        </p:nvSpPr>
        <p:spPr bwMode="auto">
          <a:xfrm>
            <a:off x="5629276" y="3325813"/>
            <a:ext cx="95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en-US" sz="9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5303" name="Rectangle 14"/>
          <p:cNvSpPr>
            <a:spLocks noChangeArrowheads="1"/>
          </p:cNvSpPr>
          <p:nvPr/>
        </p:nvSpPr>
        <p:spPr bwMode="auto">
          <a:xfrm>
            <a:off x="5629276" y="3827463"/>
            <a:ext cx="95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9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5304" name="Rectangle 15"/>
          <p:cNvSpPr>
            <a:spLocks noChangeArrowheads="1"/>
          </p:cNvSpPr>
          <p:nvPr/>
        </p:nvSpPr>
        <p:spPr bwMode="auto">
          <a:xfrm>
            <a:off x="5629275" y="2503488"/>
            <a:ext cx="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1036" name="Picture 12" descr="ANd9GcRT_Gh8Z2ALg6vC9UFf1rpXUMVqDXZ8XiRj3FDIn4fzbsnKoreEYDzi8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916488"/>
            <a:ext cx="2362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3333"/>
          <a:stretch>
            <a:fillRect/>
          </a:stretch>
        </p:blipFill>
        <p:spPr bwMode="auto">
          <a:xfrm>
            <a:off x="5726113" y="4078288"/>
            <a:ext cx="4572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6" t="33443" r="18469" b="23421"/>
          <a:stretch>
            <a:fillRect/>
          </a:stretch>
        </p:blipFill>
        <p:spPr bwMode="auto">
          <a:xfrm>
            <a:off x="6156326" y="1143000"/>
            <a:ext cx="4164013" cy="248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69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utoUpdateAnimBg="0"/>
      <p:bldP spid="1027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928688"/>
            <a:ext cx="8382000" cy="8382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sz="6600" b="1" dirty="0">
                <a:solidFill>
                  <a:srgbClr val="FF0000"/>
                </a:solidFill>
              </a:rPr>
              <a:t>Misuse of Statistics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4114800"/>
            <a:ext cx="7772400" cy="1828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5400" b="1">
              <a:solidFill>
                <a:srgbClr val="FF0000"/>
              </a:solidFill>
            </a:endParaRPr>
          </a:p>
          <a:p>
            <a:pPr eaLnBrk="1" hangingPunct="1"/>
            <a:endParaRPr lang="en-US" altLang="en-US" sz="5400" b="1">
              <a:solidFill>
                <a:srgbClr val="FF0000"/>
              </a:solidFill>
            </a:endParaRPr>
          </a:p>
        </p:txBody>
      </p:sp>
      <p:graphicFrame>
        <p:nvGraphicFramePr>
          <p:cNvPr id="3789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9930919"/>
              </p:ext>
            </p:extLst>
          </p:nvPr>
        </p:nvGraphicFramePr>
        <p:xfrm>
          <a:off x="4171950" y="2505074"/>
          <a:ext cx="3352800" cy="265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Slide" r:id="rId3" imgW="1549400" imgH="1162050" progId="PowerPoint.Slide.8">
                  <p:embed/>
                </p:oleObj>
              </mc:Choice>
              <mc:Fallback>
                <p:oleObj name="Slide" r:id="rId3" imgW="1549400" imgH="116205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1950" y="2505074"/>
                        <a:ext cx="3352800" cy="265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4" name="Picture 6" descr="cheerios-cholester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143002"/>
            <a:ext cx="35814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1866900" y="5584826"/>
            <a:ext cx="845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prstClr val="black"/>
                </a:solidFill>
                <a:cs typeface="Times New Roman" panose="02020603050405020304" pitchFamily="18" charset="0"/>
              </a:rPr>
              <a:t>When the statistics are based on a falsehood.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7650" y="2476503"/>
            <a:ext cx="3066741" cy="214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9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utoUpdateAnimBg="0"/>
      <p:bldP spid="37895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b="1" dirty="0" smtClean="0"/>
              <a:t>Name Calling or stereotyping</a:t>
            </a:r>
            <a:r>
              <a:rPr lang="en-US" altLang="en-US" sz="6600" b="1" dirty="0"/>
              <a:t> </a:t>
            </a:r>
          </a:p>
        </p:txBody>
      </p:sp>
      <p:sp>
        <p:nvSpPr>
          <p:cNvPr id="57347" name="Rectangle 1027"/>
          <p:cNvSpPr>
            <a:spLocks noGrp="1" noChangeArrowheads="1"/>
          </p:cNvSpPr>
          <p:nvPr>
            <p:ph idx="1"/>
          </p:nvPr>
        </p:nvSpPr>
        <p:spPr>
          <a:xfrm>
            <a:off x="446617" y="2057400"/>
            <a:ext cx="4722283" cy="4070350"/>
          </a:xfrm>
        </p:spPr>
        <p:txBody>
          <a:bodyPr/>
          <a:lstStyle/>
          <a:p>
            <a:pPr eaLnBrk="1" hangingPunct="1"/>
            <a:r>
              <a:rPr lang="en-US" altLang="en-US" sz="2000" b="1" dirty="0" smtClean="0">
                <a:solidFill>
                  <a:srgbClr val="C00000"/>
                </a:solidFill>
              </a:rPr>
              <a:t>Smears or Damages an Opponent</a:t>
            </a:r>
          </a:p>
          <a:p>
            <a:pPr eaLnBrk="1" hangingPunct="1"/>
            <a:r>
              <a:rPr lang="en-US" altLang="en-US" sz="2000" b="1" dirty="0" smtClean="0">
                <a:solidFill>
                  <a:srgbClr val="C00000"/>
                </a:solidFill>
              </a:rPr>
              <a:t>Often Used By Politicians and Special Interest Groups</a:t>
            </a:r>
          </a:p>
          <a:p>
            <a:pPr eaLnBrk="1" hangingPunct="1"/>
            <a:endParaRPr lang="en-US" altLang="en-US" sz="2000" b="1" dirty="0">
              <a:solidFill>
                <a:srgbClr val="7030A0"/>
              </a:solidFill>
            </a:endParaRPr>
          </a:p>
          <a:p>
            <a:pPr eaLnBrk="1" hangingPunct="1"/>
            <a:r>
              <a:rPr lang="en-US" altLang="en-US" sz="2000" b="1" dirty="0" smtClean="0">
                <a:solidFill>
                  <a:srgbClr val="7030A0"/>
                </a:solidFill>
              </a:rPr>
              <a:t>Tree Hugger</a:t>
            </a:r>
          </a:p>
          <a:p>
            <a:pPr eaLnBrk="1" hangingPunct="1"/>
            <a:r>
              <a:rPr lang="en-US" altLang="en-US" sz="2000" b="1" dirty="0" smtClean="0">
                <a:solidFill>
                  <a:srgbClr val="7030A0"/>
                </a:solidFill>
              </a:rPr>
              <a:t>Gun Nut</a:t>
            </a:r>
          </a:p>
          <a:p>
            <a:pPr eaLnBrk="1" hangingPunct="1"/>
            <a:r>
              <a:rPr lang="en-US" altLang="en-US" sz="2000" b="1" dirty="0" smtClean="0">
                <a:solidFill>
                  <a:srgbClr val="7030A0"/>
                </a:solidFill>
              </a:rPr>
              <a:t>Flip Flopper</a:t>
            </a:r>
          </a:p>
          <a:p>
            <a:pPr eaLnBrk="1" hangingPunct="1"/>
            <a:r>
              <a:rPr lang="en-US" altLang="en-US" sz="2000" b="1" dirty="0" smtClean="0">
                <a:solidFill>
                  <a:srgbClr val="7030A0"/>
                </a:solidFill>
              </a:rPr>
              <a:t>Liar</a:t>
            </a:r>
            <a:endParaRPr lang="en-US" altLang="en-US" sz="2000" b="1" dirty="0">
              <a:solidFill>
                <a:srgbClr val="7030A0"/>
              </a:solidFill>
            </a:endParaRPr>
          </a:p>
        </p:txBody>
      </p:sp>
      <p:pic>
        <p:nvPicPr>
          <p:cNvPr id="6" name="Picture 1030" descr="the_fallacy_detective_2009_ad_homin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984" y="2155428"/>
            <a:ext cx="4041540" cy="41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05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638800" y="773113"/>
            <a:ext cx="5486400" cy="6096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sz="6000" b="1" dirty="0">
                <a:solidFill>
                  <a:srgbClr val="C00000"/>
                </a:solidFill>
                <a:latin typeface="Copperplate Gothic Bold" panose="020E0705020206020404" pitchFamily="34" charset="0"/>
              </a:rPr>
              <a:t>Plain Folks</a:t>
            </a:r>
            <a:endParaRPr lang="en-US" altLang="en-US" sz="6600" b="1" dirty="0">
              <a:solidFill>
                <a:srgbClr val="C00000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 sz="4800" b="1">
              <a:solidFill>
                <a:schemeClr val="hlink"/>
              </a:solidFill>
            </a:endParaRPr>
          </a:p>
          <a:p>
            <a:pPr eaLnBrk="1" hangingPunct="1"/>
            <a:endParaRPr lang="en-US" altLang="en-US" sz="4800" b="1">
              <a:solidFill>
                <a:srgbClr val="FF0000"/>
              </a:solidFill>
            </a:endParaRPr>
          </a:p>
          <a:p>
            <a:pPr eaLnBrk="1" hangingPunct="1"/>
            <a:endParaRPr lang="en-US" altLang="en-US" sz="4800" b="1">
              <a:solidFill>
                <a:srgbClr val="FF0000"/>
              </a:solidFill>
            </a:endParaRPr>
          </a:p>
          <a:p>
            <a:pPr eaLnBrk="1" hangingPunct="1"/>
            <a:endParaRPr lang="en-US" altLang="en-US" sz="4400" b="1">
              <a:solidFill>
                <a:srgbClr val="FF0000"/>
              </a:solidFill>
            </a:endParaRPr>
          </a:p>
          <a:p>
            <a:pPr eaLnBrk="1" hangingPunct="1"/>
            <a:endParaRPr lang="en-US" altLang="en-US" sz="4400" b="1">
              <a:solidFill>
                <a:srgbClr val="FF0000"/>
              </a:solidFill>
            </a:endParaRPr>
          </a:p>
        </p:txBody>
      </p:sp>
      <p:pic>
        <p:nvPicPr>
          <p:cNvPr id="39970" name="Picture 34" descr="scouts-president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2133600"/>
            <a:ext cx="3810000" cy="4343400"/>
          </a:xfrm>
          <a:noFill/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711200" y="1416050"/>
            <a:ext cx="4953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Makes the leaders look like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Plain folks (mom and pop style</a:t>
            </a:r>
            <a:r>
              <a:rPr lang="en-US" altLang="en-US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en-US" sz="2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convincing method to show they are just common people.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Opposite of snob appeal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58374" name="Group 10"/>
          <p:cNvGrpSpPr>
            <a:grpSpLocks/>
          </p:cNvGrpSpPr>
          <p:nvPr/>
        </p:nvGrpSpPr>
        <p:grpSpPr bwMode="auto">
          <a:xfrm>
            <a:off x="1524000" y="2949575"/>
            <a:ext cx="9144000" cy="960438"/>
            <a:chOff x="0" y="43"/>
            <a:chExt cx="5760" cy="605"/>
          </a:xfrm>
        </p:grpSpPr>
        <p:sp>
          <p:nvSpPr>
            <p:cNvPr id="58380" name="Rectangle 7"/>
            <p:cNvSpPr>
              <a:spLocks noChangeArrowheads="1"/>
            </p:cNvSpPr>
            <p:nvPr/>
          </p:nvSpPr>
          <p:spPr bwMode="auto">
            <a:xfrm>
              <a:off x="0" y="43"/>
              <a:ext cx="576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8381" name="Rectangle 8"/>
            <p:cNvSpPr>
              <a:spLocks noChangeArrowheads="1"/>
            </p:cNvSpPr>
            <p:nvPr/>
          </p:nvSpPr>
          <p:spPr bwMode="auto">
            <a:xfrm>
              <a:off x="0" y="43"/>
              <a:ext cx="5760" cy="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>
                  <a:solidFill>
                    <a:prstClr val="black"/>
                  </a:solidFill>
                  <a:hlinkClick r:id="rId3"/>
                </a:rPr>
                <a:t>  </a:t>
              </a:r>
              <a:r>
                <a:rPr lang="en-US" altLang="en-US" sz="5700">
                  <a:solidFill>
                    <a:prstClr val="black"/>
                  </a:solidFill>
                </a:rPr>
                <a:t> </a:t>
              </a:r>
              <a:r>
                <a:rPr lang="en-US" altLang="en-US" sz="1100">
                  <a:solidFill>
                    <a:prstClr val="black"/>
                  </a:solidFill>
                </a:rPr>
                <a:t>                   </a:t>
              </a:r>
            </a:p>
          </p:txBody>
        </p:sp>
      </p:grpSp>
      <p:sp>
        <p:nvSpPr>
          <p:cNvPr id="58375" name="Rectangle 19"/>
          <p:cNvSpPr>
            <a:spLocks noChangeArrowheads="1"/>
          </p:cNvSpPr>
          <p:nvPr/>
        </p:nvSpPr>
        <p:spPr bwMode="auto">
          <a:xfrm>
            <a:off x="5280026" y="2789238"/>
            <a:ext cx="3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grpSp>
        <p:nvGrpSpPr>
          <p:cNvPr id="58376" name="Group 27"/>
          <p:cNvGrpSpPr>
            <a:grpSpLocks/>
          </p:cNvGrpSpPr>
          <p:nvPr/>
        </p:nvGrpSpPr>
        <p:grpSpPr bwMode="auto">
          <a:xfrm>
            <a:off x="1524000" y="2949575"/>
            <a:ext cx="9144000" cy="960438"/>
            <a:chOff x="0" y="43"/>
            <a:chExt cx="5760" cy="605"/>
          </a:xfrm>
        </p:grpSpPr>
        <p:sp>
          <p:nvSpPr>
            <p:cNvPr id="58378" name="Rectangle 24"/>
            <p:cNvSpPr>
              <a:spLocks noChangeArrowheads="1"/>
            </p:cNvSpPr>
            <p:nvPr/>
          </p:nvSpPr>
          <p:spPr bwMode="auto">
            <a:xfrm>
              <a:off x="0" y="43"/>
              <a:ext cx="576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8379" name="Rectangle 25"/>
            <p:cNvSpPr>
              <a:spLocks noChangeArrowheads="1"/>
            </p:cNvSpPr>
            <p:nvPr/>
          </p:nvSpPr>
          <p:spPr bwMode="auto">
            <a:xfrm>
              <a:off x="0" y="43"/>
              <a:ext cx="5760" cy="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>
                  <a:solidFill>
                    <a:prstClr val="black"/>
                  </a:solidFill>
                  <a:hlinkClick r:id="rId4"/>
                </a:rPr>
                <a:t>  </a:t>
              </a:r>
              <a:r>
                <a:rPr lang="en-US" altLang="en-US" sz="5700">
                  <a:solidFill>
                    <a:prstClr val="black"/>
                  </a:solidFill>
                </a:rPr>
                <a:t> </a:t>
              </a:r>
              <a:r>
                <a:rPr lang="en-US" altLang="en-US" sz="1100">
                  <a:solidFill>
                    <a:prstClr val="black"/>
                  </a:solidFill>
                </a:rPr>
                <a:t>                                      </a:t>
              </a:r>
            </a:p>
          </p:txBody>
        </p:sp>
      </p:grpSp>
      <p:pic>
        <p:nvPicPr>
          <p:cNvPr id="39969" name="Picture 33" descr="slide_192045_380977_lar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57600"/>
            <a:ext cx="373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28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utoUpdateAnimBg="0"/>
      <p:bldP spid="3994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179094" y="559834"/>
            <a:ext cx="7772400" cy="762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sz="6600" b="1" dirty="0"/>
              <a:t>Snob Appeal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610395" y="1401763"/>
            <a:ext cx="38100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aims to flatter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this </a:t>
            </a:r>
            <a:r>
              <a:rPr lang="en-US" alt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product is better than others.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Cutting edge, ahead </a:t>
            </a:r>
            <a:r>
              <a:rPr lang="en-US" alt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of the times</a:t>
            </a:r>
            <a:r>
              <a:rPr lang="en-US" altLang="en-US" sz="3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Not everyone can have or appreciate it</a:t>
            </a:r>
            <a:endParaRPr lang="en-US" altLang="en-US" sz="32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Desire to achieve status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59396" name="Rectangle 11"/>
          <p:cNvSpPr>
            <a:spLocks noChangeArrowheads="1"/>
          </p:cNvSpPr>
          <p:nvPr/>
        </p:nvSpPr>
        <p:spPr bwMode="auto">
          <a:xfrm>
            <a:off x="5422901" y="3325813"/>
            <a:ext cx="95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en-US" sz="9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397" name="Rectangle 12"/>
          <p:cNvSpPr>
            <a:spLocks noChangeArrowheads="1"/>
          </p:cNvSpPr>
          <p:nvPr/>
        </p:nvSpPr>
        <p:spPr bwMode="auto">
          <a:xfrm>
            <a:off x="5422901" y="3827463"/>
            <a:ext cx="95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9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398" name="Rectangle 13"/>
          <p:cNvSpPr>
            <a:spLocks noChangeArrowheads="1"/>
          </p:cNvSpPr>
          <p:nvPr/>
        </p:nvSpPr>
        <p:spPr bwMode="auto">
          <a:xfrm>
            <a:off x="5422900" y="2503488"/>
            <a:ext cx="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6232526" y="1870075"/>
            <a:ext cx="230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594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49401"/>
            <a:ext cx="4548188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191000"/>
            <a:ext cx="1714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4516438"/>
            <a:ext cx="25908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78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utoUpdateAnimBg="0"/>
      <p:bldP spid="36871" grpId="0" autoUpdateAnimBg="0"/>
      <p:bldP spid="36880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895600" y="350839"/>
            <a:ext cx="7772400" cy="53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5000" b="1" dirty="0">
                <a:solidFill>
                  <a:srgbClr val="C00000"/>
                </a:solidFill>
                <a:latin typeface="Copperplate Gothic Bold" panose="020E0705020206020404" pitchFamily="34" charset="0"/>
              </a:rPr>
              <a:t>Transfer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 sz="4800" b="1">
              <a:solidFill>
                <a:schemeClr val="hlink"/>
              </a:solidFill>
            </a:endParaRPr>
          </a:p>
          <a:p>
            <a:pPr eaLnBrk="1" hangingPunct="1"/>
            <a:endParaRPr lang="en-US" altLang="en-US" sz="4800" b="1">
              <a:solidFill>
                <a:srgbClr val="FF0000"/>
              </a:solidFill>
            </a:endParaRPr>
          </a:p>
          <a:p>
            <a:pPr eaLnBrk="1" hangingPunct="1"/>
            <a:endParaRPr lang="en-US" altLang="en-US" sz="4800" b="1">
              <a:solidFill>
                <a:srgbClr val="FF0000"/>
              </a:solidFill>
            </a:endParaRPr>
          </a:p>
        </p:txBody>
      </p:sp>
      <p:pic>
        <p:nvPicPr>
          <p:cNvPr id="41992" name="Picture 1032" descr="File:John F. Kerry.jpg">
            <a:hlinkClick r:id="rId2"/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1000" y="1162845"/>
            <a:ext cx="2667000" cy="2743200"/>
          </a:xfrm>
        </p:spPr>
      </p:pic>
      <p:grpSp>
        <p:nvGrpSpPr>
          <p:cNvPr id="60421" name="Group 1041"/>
          <p:cNvGrpSpPr>
            <a:grpSpLocks/>
          </p:cNvGrpSpPr>
          <p:nvPr/>
        </p:nvGrpSpPr>
        <p:grpSpPr bwMode="auto">
          <a:xfrm>
            <a:off x="1524000" y="2949575"/>
            <a:ext cx="9144000" cy="960438"/>
            <a:chOff x="0" y="43"/>
            <a:chExt cx="5760" cy="605"/>
          </a:xfrm>
        </p:grpSpPr>
        <p:sp>
          <p:nvSpPr>
            <p:cNvPr id="60427" name="Rectangle 1038"/>
            <p:cNvSpPr>
              <a:spLocks noChangeArrowheads="1"/>
            </p:cNvSpPr>
            <p:nvPr/>
          </p:nvSpPr>
          <p:spPr bwMode="auto">
            <a:xfrm>
              <a:off x="0" y="43"/>
              <a:ext cx="576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0428" name="Rectangle 1039"/>
            <p:cNvSpPr>
              <a:spLocks noChangeArrowheads="1"/>
            </p:cNvSpPr>
            <p:nvPr/>
          </p:nvSpPr>
          <p:spPr bwMode="auto">
            <a:xfrm>
              <a:off x="0" y="43"/>
              <a:ext cx="5760" cy="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>
                  <a:solidFill>
                    <a:prstClr val="black"/>
                  </a:solidFill>
                  <a:hlinkClick r:id="rId4"/>
                </a:rPr>
                <a:t>  </a:t>
              </a:r>
              <a:r>
                <a:rPr lang="en-US" altLang="en-US" sz="5700">
                  <a:solidFill>
                    <a:prstClr val="black"/>
                  </a:solidFill>
                </a:rPr>
                <a:t> </a:t>
              </a:r>
              <a:r>
                <a:rPr lang="en-US" altLang="en-US" sz="1100">
                  <a:solidFill>
                    <a:prstClr val="black"/>
                  </a:solidFill>
                </a:rPr>
                <a:t>                  </a:t>
              </a:r>
            </a:p>
          </p:txBody>
        </p:sp>
      </p:grpSp>
      <p:pic>
        <p:nvPicPr>
          <p:cNvPr id="42000" name="Picture 1040" descr="See full size imag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3933826"/>
            <a:ext cx="2667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Text Box 1042"/>
          <p:cNvSpPr txBox="1">
            <a:spLocks noChangeArrowheads="1"/>
          </p:cNvSpPr>
          <p:nvPr/>
        </p:nvSpPr>
        <p:spPr bwMode="auto">
          <a:xfrm>
            <a:off x="3733800" y="1828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42003" name="Text Box 1043"/>
          <p:cNvSpPr txBox="1">
            <a:spLocks noChangeArrowheads="1"/>
          </p:cNvSpPr>
          <p:nvPr/>
        </p:nvSpPr>
        <p:spPr bwMode="auto">
          <a:xfrm>
            <a:off x="1524000" y="950704"/>
            <a:ext cx="568563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prstClr val="black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-Feelings (good or bad)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prstClr val="black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are </a:t>
            </a:r>
            <a:r>
              <a:rPr lang="en-US" altLang="en-US" sz="2200" b="1" dirty="0">
                <a:solidFill>
                  <a:prstClr val="black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transferred </a:t>
            </a:r>
            <a:r>
              <a:rPr lang="en-US" altLang="en-US" sz="2200" dirty="0">
                <a:solidFill>
                  <a:prstClr val="black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to something else.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200" dirty="0">
              <a:solidFill>
                <a:prstClr val="black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Transfer tries to make you view something in the same way as they view something else.</a:t>
            </a:r>
            <a:endParaRPr lang="en-US" altLang="en-US" sz="2200" dirty="0">
              <a:solidFill>
                <a:prstClr val="black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200" dirty="0">
              <a:solidFill>
                <a:prstClr val="black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prstClr val="black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In the Kerry vs. Bush campaign, </a:t>
            </a:r>
            <a:r>
              <a:rPr lang="en-US" altLang="en-US" sz="2200" dirty="0" smtClean="0">
                <a:solidFill>
                  <a:prstClr val="black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Kerry was compared to Frankenstein</a:t>
            </a:r>
            <a:endParaRPr lang="en-US" altLang="en-US" sz="2200" dirty="0">
              <a:solidFill>
                <a:prstClr val="black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0425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4132261"/>
            <a:ext cx="18288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531" y="3983038"/>
            <a:ext cx="1811338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53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utoUpdateAnimBg="0"/>
      <p:bldP spid="42003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u="sng" dirty="0"/>
              <a:t>Stacked Cards:</a:t>
            </a:r>
            <a:endParaRPr lang="en-US" altLang="en-US" dirty="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dirty="0" smtClean="0"/>
              <a:t>presents </a:t>
            </a:r>
            <a:r>
              <a:rPr lang="en-US" altLang="en-US" sz="2800" dirty="0"/>
              <a:t>only one side of an issue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altLang="en-US" sz="2000" dirty="0"/>
              <a:t>Ex. “Candidate A has the best record on the environment</a:t>
            </a:r>
            <a:r>
              <a:rPr lang="en-US" altLang="en-US" sz="2000" dirty="0" smtClean="0"/>
              <a:t>”</a:t>
            </a:r>
            <a:endParaRPr lang="en-US" alt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674" y="3070311"/>
            <a:ext cx="47625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393" y="3070311"/>
            <a:ext cx="3450921" cy="345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47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/>
              <a:t>Glittering Generalities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dirty="0" smtClean="0"/>
              <a:t>a </a:t>
            </a:r>
            <a:r>
              <a:rPr lang="en-US" altLang="en-US" sz="2800" dirty="0"/>
              <a:t>statement that sounds good but is essentially meaningless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altLang="en-US" sz="2000" dirty="0"/>
              <a:t>Ex. “Candidate A is the one to bring us peace and </a:t>
            </a:r>
            <a:r>
              <a:rPr lang="en-US" altLang="en-US" sz="2000" dirty="0" smtClean="0"/>
              <a:t>prosperity</a:t>
            </a:r>
            <a:endParaRPr lang="en-US" alt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92" y="3429000"/>
            <a:ext cx="4607490" cy="279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46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85800"/>
            <a:ext cx="8229600" cy="8382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sz="2800" dirty="0"/>
              <a:t>PRACTICE:</a:t>
            </a:r>
            <a:br>
              <a:rPr lang="en-US" altLang="en-US" sz="2800" dirty="0"/>
            </a:br>
            <a:r>
              <a:rPr lang="en-US" altLang="en-US" sz="2800" dirty="0"/>
              <a:t>What type of propaganda technique is used in the following ad?</a:t>
            </a:r>
          </a:p>
        </p:txBody>
      </p:sp>
      <p:pic>
        <p:nvPicPr>
          <p:cNvPr id="15363" name="Picture 3" descr="power r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549401"/>
            <a:ext cx="41433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7239000" y="3317875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7369175" y="2555875"/>
            <a:ext cx="1181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7239000" y="1524000"/>
            <a:ext cx="2895600" cy="629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Bandwagon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Loaded Words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Testimonial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Name-Calling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Plain Folks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Snob Appeal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Misuse of Statistics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Transfer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Glittering Generalities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Card Stacking</a:t>
            </a:r>
            <a:endParaRPr lang="en-US" altLang="en-US" sz="2400" dirty="0">
              <a:solidFill>
                <a:prstClr val="black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en-US" altLang="en-US" sz="4800" b="1" dirty="0">
              <a:solidFill>
                <a:srgbClr val="FFFF66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66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utoUpdateAnimBg="0"/>
      <p:bldP spid="1536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ChangeArrowheads="1"/>
          </p:cNvSpPr>
          <p:nvPr/>
        </p:nvSpPr>
        <p:spPr bwMode="auto">
          <a:xfrm>
            <a:off x="5233989" y="2674938"/>
            <a:ext cx="3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3795" name="Picture 6" descr="ANd9GcQyBjXwJ4S6kRy54VjOy2dhckhR38ycWVi5zd6Ms3zTUIv-lEiRHuGsFpl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5400"/>
            <a:ext cx="2667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8"/>
          <p:cNvSpPr txBox="1">
            <a:spLocks noChangeArrowheads="1"/>
          </p:cNvSpPr>
          <p:nvPr/>
        </p:nvSpPr>
        <p:spPr bwMode="auto">
          <a:xfrm>
            <a:off x="2133600" y="498475"/>
            <a:ext cx="7924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prstClr val="black"/>
                </a:solidFill>
                <a:cs typeface="Times New Roman" panose="02020603050405020304" pitchFamily="18" charset="0"/>
              </a:rPr>
              <a:t>What do all these pictures have in common?</a:t>
            </a:r>
          </a:p>
        </p:txBody>
      </p:sp>
      <p:sp>
        <p:nvSpPr>
          <p:cNvPr id="33797" name="Rectangle 12"/>
          <p:cNvSpPr>
            <a:spLocks noChangeArrowheads="1"/>
          </p:cNvSpPr>
          <p:nvPr/>
        </p:nvSpPr>
        <p:spPr bwMode="auto">
          <a:xfrm>
            <a:off x="5319714" y="2892425"/>
            <a:ext cx="3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3798" name="Picture 11" descr="ANd9GcRoe6--KZz7G_xNBMOCINJ2Zkl5YmrH3ZK0uXsZk4Srpd8e8b2c9y8JzF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1981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15"/>
          <p:cNvSpPr>
            <a:spLocks noChangeArrowheads="1"/>
          </p:cNvSpPr>
          <p:nvPr/>
        </p:nvSpPr>
        <p:spPr bwMode="auto">
          <a:xfrm>
            <a:off x="5429251" y="2481263"/>
            <a:ext cx="3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3800" name="Picture 14" descr="ANd9GcTLHgd6MkKxF6AfsC8v9bJeToI6maVnbp38pHtc9ilN4EMkq7A3DMkm6j8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276600"/>
            <a:ext cx="1981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Rectangle 18"/>
          <p:cNvSpPr>
            <a:spLocks noChangeArrowheads="1"/>
          </p:cNvSpPr>
          <p:nvPr/>
        </p:nvSpPr>
        <p:spPr bwMode="auto">
          <a:xfrm>
            <a:off x="5519739" y="2492375"/>
            <a:ext cx="3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3802" name="Rectangle 21"/>
          <p:cNvSpPr>
            <a:spLocks noChangeArrowheads="1"/>
          </p:cNvSpPr>
          <p:nvPr/>
        </p:nvSpPr>
        <p:spPr bwMode="auto">
          <a:xfrm>
            <a:off x="5462589" y="2428875"/>
            <a:ext cx="3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3803" name="Picture 20" descr="ANd9GcSFGARVvAFVz0PbeFIjVp2nzr1KMmvW6M-T89cPd0q6c6SypxENAbRoJGw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24200"/>
            <a:ext cx="2247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4" name="Rectangle 24"/>
          <p:cNvSpPr>
            <a:spLocks noChangeArrowheads="1"/>
          </p:cNvSpPr>
          <p:nvPr/>
        </p:nvSpPr>
        <p:spPr bwMode="auto">
          <a:xfrm>
            <a:off x="5519739" y="2389188"/>
            <a:ext cx="3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3805" name="Picture 23" descr="ANd9GcS9KcEmGJ6Ho_SviKAKW9e33zDp3rI5EzwLCJ4lq5ml4LwN55o8I1r-N5tE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447800"/>
            <a:ext cx="1905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6" name="Rectangle 27"/>
          <p:cNvSpPr>
            <a:spLocks noChangeArrowheads="1"/>
          </p:cNvSpPr>
          <p:nvPr/>
        </p:nvSpPr>
        <p:spPr bwMode="auto">
          <a:xfrm>
            <a:off x="5508626" y="2492375"/>
            <a:ext cx="3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3807" name="Picture 26" descr="ANd9GcTCEOHz657I0LPq-xVd1e99FHsleelT4yQVRfm1UgskoxZaLoSPsmFP9mQ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733801"/>
            <a:ext cx="228600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3942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1" y="228601"/>
            <a:ext cx="6378575" cy="12938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1. What type of Propaganda</a:t>
            </a:r>
            <a:endParaRPr lang="en-US" dirty="0"/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3048000" y="833438"/>
            <a:ext cx="6237288" cy="598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300">
              <a:solidFill>
                <a:srgbClr val="262626"/>
              </a:solidFill>
              <a:latin typeface="CNN"/>
              <a:hlinkClick r:id="rId2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>
                <a:solidFill>
                  <a:srgbClr val="262626"/>
                </a:solidFill>
                <a:latin typeface="CNN"/>
                <a:hlinkClick r:id="rId2"/>
              </a:rPr>
              <a:t>Public opposition to tax bill grows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6598"/>
                </a:solidFill>
                <a:hlinkClick r:id="rId2"/>
              </a:rPr>
              <a:t>  </a:t>
            </a:r>
            <a:r>
              <a:rPr lang="en-US" altLang="en-US" sz="15500">
                <a:solidFill>
                  <a:srgbClr val="006598"/>
                </a:solidFill>
              </a:rPr>
              <a:t> </a:t>
            </a:r>
            <a:r>
              <a:rPr lang="en-US" altLang="en-US" sz="900">
                <a:solidFill>
                  <a:srgbClr val="006598"/>
                </a:solidFill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endParaRPr lang="en-US" altLang="en-US">
              <a:solidFill>
                <a:prstClr val="black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CC0000"/>
              </a:solidFill>
              <a:latin typeface="CNN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CC0000"/>
              </a:solidFill>
              <a:latin typeface="CNN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CC0000"/>
              </a:solidFill>
              <a:latin typeface="CNN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CC0000"/>
                </a:solidFill>
                <a:latin typeface="CNN"/>
              </a:rPr>
              <a:t>CNN POLL</a:t>
            </a:r>
            <a:endParaRPr lang="en-US" altLang="en-US" sz="1000">
              <a:solidFill>
                <a:prstClr val="black"/>
              </a:solidFill>
              <a:latin typeface="CNN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b="1">
                <a:solidFill>
                  <a:srgbClr val="006598"/>
                </a:solidFill>
                <a:latin typeface="CNN"/>
                <a:hlinkClick r:id="rId2"/>
              </a:rPr>
              <a:t>Nearly two-thirds of Americans say the bill favors the wealthy, a CNN poll finds</a:t>
            </a:r>
            <a:endParaRPr lang="en-US" altLang="en-US" sz="1000">
              <a:solidFill>
                <a:srgbClr val="006598"/>
              </a:solidFill>
              <a:latin typeface="CNN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006598"/>
                </a:solidFill>
                <a:latin typeface="CNN"/>
                <a:hlinkClick r:id="rId3"/>
              </a:rPr>
              <a:t>The day the GOP has been seeking: Voting begins today on plan</a:t>
            </a:r>
            <a:endParaRPr lang="en-US" altLang="en-US" sz="1000">
              <a:solidFill>
                <a:srgbClr val="006598"/>
              </a:solidFill>
              <a:latin typeface="CNN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006598"/>
                </a:solidFill>
                <a:latin typeface="CNN"/>
                <a:hlinkClick r:id="rId4"/>
              </a:rPr>
              <a:t>How much will you pay under GOP tax plan? It depends</a:t>
            </a:r>
            <a:endParaRPr lang="en-US" altLang="en-US" sz="1000">
              <a:solidFill>
                <a:srgbClr val="006598"/>
              </a:solidFill>
              <a:latin typeface="CNN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006598"/>
                </a:solidFill>
                <a:latin typeface="CNN"/>
                <a:hlinkClick r:id="rId5"/>
              </a:rPr>
              <a:t>The current tax brackets vs the GOP tax plan</a:t>
            </a:r>
            <a:endParaRPr lang="en-US" altLang="en-US" sz="1000">
              <a:solidFill>
                <a:srgbClr val="006598"/>
              </a:solidFill>
              <a:latin typeface="CNN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006598"/>
                </a:solidFill>
                <a:latin typeface="CNN"/>
                <a:hlinkClick r:id="rId6"/>
              </a:rPr>
              <a:t>Ivanka Trump trumpets tax bill in interview</a:t>
            </a:r>
            <a:endParaRPr lang="en-US" altLang="en-US" sz="1000">
              <a:solidFill>
                <a:srgbClr val="006598"/>
              </a:solidFill>
              <a:latin typeface="CNN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006598"/>
                </a:solidFill>
                <a:latin typeface="CNN"/>
                <a:hlinkClick r:id="rId7"/>
              </a:rPr>
              <a:t>Mike Pence delays trip to Israel and Egypt as tax vote nears</a:t>
            </a:r>
            <a:endParaRPr lang="en-US" altLang="en-US" sz="1000">
              <a:solidFill>
                <a:srgbClr val="006598"/>
              </a:solidFill>
              <a:latin typeface="CNN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6598"/>
              </a:solidFill>
            </a:endParaRPr>
          </a:p>
        </p:txBody>
      </p:sp>
      <p:pic>
        <p:nvPicPr>
          <p:cNvPr id="62468" name="Picture 4" descr="US President Donald Trump speaks about his administration&amp;#39;s National Security Strategy at the Ronald Reagan Building and International Trade Center in Washington, DC, December 18, 2017.&#10;President Donald Trump rolled out his first &amp;quot;National Security Strategy&amp;quot;, a combative document designed to put meat on the bones of his &amp;quot;America First&amp;quot; sloganeering.">
            <a:hlinkClick r:id="rId2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81251"/>
            <a:ext cx="43815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19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1" y="228601"/>
            <a:ext cx="6378575" cy="12938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2. What </a:t>
            </a:r>
            <a:r>
              <a:rPr lang="en-US" dirty="0"/>
              <a:t>type of Propaganda</a:t>
            </a:r>
          </a:p>
        </p:txBody>
      </p:sp>
      <p:pic>
        <p:nvPicPr>
          <p:cNvPr id="634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050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87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835" y="572776"/>
            <a:ext cx="3810330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3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2374901"/>
            <a:ext cx="4419600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950" y="1889878"/>
            <a:ext cx="3829050" cy="372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92" y="837286"/>
            <a:ext cx="7810500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483" y="837286"/>
            <a:ext cx="17049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3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420688"/>
            <a:ext cx="1943100" cy="12938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634" y="863355"/>
            <a:ext cx="3633531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5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22" y="1376018"/>
            <a:ext cx="5869488" cy="458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30" y="1227809"/>
            <a:ext cx="3138618" cy="456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677400" y="420688"/>
            <a:ext cx="1943100" cy="129381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defRPr/>
            </a:pPr>
            <a:r>
              <a:rPr lang="en-US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401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1" y="-150812"/>
            <a:ext cx="8504767" cy="12938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19" y="1242927"/>
            <a:ext cx="6383065" cy="3432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332" y="898914"/>
            <a:ext cx="3743268" cy="56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8499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587500"/>
            <a:ext cx="4343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059" y="1816100"/>
            <a:ext cx="5706441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83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1501775"/>
            <a:ext cx="49911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94300" y="177800"/>
            <a:ext cx="5334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cap="all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What </a:t>
            </a:r>
            <a:r>
              <a:rPr lang="en-US" sz="4000" cap="all" dirty="0">
                <a:solidFill>
                  <a:srgbClr val="C00000"/>
                </a:solidFill>
                <a:latin typeface="Copperplate Gothic Bold" panose="020E0705020206020404" pitchFamily="34" charset="0"/>
              </a:rPr>
              <a:t>type of Propaganda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6726" y="839787"/>
            <a:ext cx="969348" cy="10668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212" y="1501775"/>
            <a:ext cx="5615162" cy="491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33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62001"/>
            <a:ext cx="403860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9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7168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2" y="2057400"/>
            <a:ext cx="84074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084"/>
            <a:ext cx="4611317" cy="258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1" y="228601"/>
            <a:ext cx="6378575" cy="12938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11 What </a:t>
            </a:r>
            <a:r>
              <a:rPr lang="en-US" dirty="0"/>
              <a:t>type of Propaganda</a:t>
            </a:r>
          </a:p>
        </p:txBody>
      </p:sp>
      <p:pic>
        <p:nvPicPr>
          <p:cNvPr id="727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57401"/>
            <a:ext cx="7177088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63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05000"/>
            <a:ext cx="54943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7748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1" y="2201862"/>
            <a:ext cx="7134063" cy="400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1" y="762001"/>
            <a:ext cx="6378575" cy="12938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349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75779" name="Online Image Placeholder 3"/>
          <p:cNvSpPr>
            <a:spLocks noGrp="1" noTextEdit="1"/>
          </p:cNvSpPr>
          <p:nvPr>
            <p:ph type="clipArt" sz="half" idx="2"/>
          </p:nvPr>
        </p:nvSpPr>
        <p:spPr/>
      </p:sp>
      <p:pic>
        <p:nvPicPr>
          <p:cNvPr id="7578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3" b="33884"/>
          <a:stretch>
            <a:fillRect/>
          </a:stretch>
        </p:blipFill>
        <p:spPr bwMode="auto">
          <a:xfrm>
            <a:off x="1760538" y="1104900"/>
            <a:ext cx="8882062" cy="53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8334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788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3067183"/>
            <a:ext cx="5384800" cy="358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36" y="2380853"/>
            <a:ext cx="6096528" cy="34262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855" y="125057"/>
            <a:ext cx="4469089" cy="251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52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8806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478313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363200" y="609600"/>
            <a:ext cx="914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defRPr/>
            </a:pPr>
            <a:r>
              <a:rPr lang="en-US" dirty="0" smtClean="0"/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59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0642600" y="0"/>
            <a:ext cx="1206501" cy="12938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9216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1" y="94886"/>
            <a:ext cx="4190999" cy="417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175" y="142639"/>
            <a:ext cx="3468925" cy="41822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53" y="3942011"/>
            <a:ext cx="3619500" cy="2749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587" y="4465410"/>
            <a:ext cx="2257425" cy="2028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1565" y="142639"/>
            <a:ext cx="3135535" cy="40746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9112" y="4101026"/>
            <a:ext cx="17621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545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838200"/>
            <a:ext cx="54991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733" y="2889457"/>
            <a:ext cx="1170533" cy="107908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363200" y="609600"/>
            <a:ext cx="914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defRPr/>
            </a:pPr>
            <a:r>
              <a:rPr lang="en-US" dirty="0" smtClean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8863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931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899" y="1410494"/>
            <a:ext cx="6423653" cy="427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982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78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4343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1824038"/>
            <a:ext cx="4167188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82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791" y="1956594"/>
            <a:ext cx="9783577" cy="438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789" y="2499399"/>
            <a:ext cx="34861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074400" y="357982"/>
            <a:ext cx="914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defRPr/>
            </a:pPr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198" y="1804074"/>
            <a:ext cx="63912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84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251" y="673100"/>
            <a:ext cx="4286250" cy="2400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78988" y="3244334"/>
            <a:ext cx="60340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www.youtube.com/watch?v=vST61W4bGm8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074400" y="357982"/>
            <a:ext cx="914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defRPr/>
            </a:pPr>
            <a:r>
              <a:rPr lang="en-US" dirty="0" smtClean="0"/>
              <a:t>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10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2610" y="4247634"/>
            <a:ext cx="59025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www.youtube.com/watch?v=mrX3Ql31URA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955416"/>
            <a:ext cx="5714999" cy="32003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15188" y="5708134"/>
            <a:ext cx="57583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www.youtube.com/watch?v=RaxNEzA3jRs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1185" y="2582214"/>
            <a:ext cx="3724640" cy="278988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094342" y="100271"/>
            <a:ext cx="2437258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defRPr/>
            </a:pPr>
            <a:r>
              <a:rPr lang="en-US" dirty="0" smtClean="0"/>
              <a:t>24 &amp; 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03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4"/>
          <a:stretch>
            <a:fillRect/>
          </a:stretch>
        </p:blipFill>
        <p:spPr bwMode="auto">
          <a:xfrm>
            <a:off x="2286001" y="1524000"/>
            <a:ext cx="74025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0913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hlinkClick r:id="rId2"/>
              </a:rPr>
              <a:t>https://www.youtube.com/watch?v=HqBVLJWxoWQ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9723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mtClean="0"/>
              <a:t>Propaganda Techniques Cont’d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b="1" u="sng" dirty="0"/>
              <a:t>Stacked Cards:</a:t>
            </a:r>
            <a:r>
              <a:rPr lang="en-US" altLang="en-US" sz="2800" dirty="0"/>
              <a:t> presents only one side of an issue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altLang="en-US" sz="2000" dirty="0"/>
              <a:t>Ex. “Candidate A has the best record on the environment”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b="1" u="sng" dirty="0"/>
              <a:t>Glittering Generality:</a:t>
            </a:r>
            <a:r>
              <a:rPr lang="en-US" altLang="en-US" sz="2800" dirty="0"/>
              <a:t> a statement that sounds good but is essentially meaningless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altLang="en-US" sz="2000" dirty="0"/>
              <a:t>Ex. “Candidate A is the one to bring us peace and prosperity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b="1" u="sng" dirty="0"/>
              <a:t>Just Plain Folks:</a:t>
            </a:r>
            <a:r>
              <a:rPr lang="en-US" altLang="en-US" sz="2800" dirty="0"/>
              <a:t> use of photographs of candidates to make people think of that the candidate is just like the, with the same desires and concerns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altLang="en-US" sz="2000" dirty="0"/>
              <a:t>Ex. “My parents were ordinary, hardworking people, and they taught me those very same values.”</a:t>
            </a:r>
          </a:p>
          <a:p>
            <a:pPr lvl="2" eaLnBrk="1" fontAlgn="auto" hangingPunct="1">
              <a:spcAft>
                <a:spcPts val="0"/>
              </a:spcAft>
              <a:buNone/>
              <a:defRPr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175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mtClean="0"/>
              <a:t>Propaganda Techniques Cont’d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b="1" u="sng" dirty="0"/>
              <a:t>Stacked Cards:</a:t>
            </a:r>
            <a:r>
              <a:rPr lang="en-US" altLang="en-US" sz="2800" dirty="0"/>
              <a:t> presents only one side of an issue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altLang="en-US" sz="2000" dirty="0"/>
              <a:t>Ex. “Candidate A has the best record on the environment”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b="1" u="sng" dirty="0"/>
              <a:t>Glittering Generality:</a:t>
            </a:r>
            <a:r>
              <a:rPr lang="en-US" altLang="en-US" sz="2800" dirty="0"/>
              <a:t> a statement that sounds good but is essentially meaningless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altLang="en-US" sz="2000" dirty="0"/>
              <a:t>Ex. “Candidate A is the one to bring us peace and prosperity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b="1" u="sng" dirty="0"/>
              <a:t>Just Plain Folks:</a:t>
            </a:r>
            <a:r>
              <a:rPr lang="en-US" altLang="en-US" sz="2800" dirty="0"/>
              <a:t> use of photographs of candidates to make people think of that the candidate is just like the, with the same desires and concerns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altLang="en-US" sz="2000" dirty="0"/>
              <a:t>Ex. “My parents were ordinary, hardworking people, and they taught me those very same values.”</a:t>
            </a:r>
          </a:p>
          <a:p>
            <a:pPr lvl="2" eaLnBrk="1" fontAlgn="auto" hangingPunct="1">
              <a:spcAft>
                <a:spcPts val="0"/>
              </a:spcAft>
              <a:buNone/>
              <a:defRPr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5514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/>
              <a:t>Propaganda Techniques Cont’d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Transfer/Symbols: using a patriotic symbol to associate with the candidate</a:t>
            </a:r>
          </a:p>
          <a:p>
            <a:pPr lvl="3" eaLnBrk="1" hangingPunct="1"/>
            <a:r>
              <a:rPr lang="en-US" altLang="en-US" smtClean="0"/>
              <a:t>Ex. The candidate wearing blue and red standing in front of an American flag.</a:t>
            </a:r>
          </a:p>
        </p:txBody>
      </p:sp>
    </p:spTree>
    <p:extLst>
      <p:ext uri="{BB962C8B-B14F-4D97-AF65-F5344CB8AC3E}">
        <p14:creationId xmlns:p14="http://schemas.microsoft.com/office/powerpoint/2010/main" val="48779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609600"/>
            <a:ext cx="7620000" cy="2514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8800" b="1"/>
              <a:t>Persuasive Techniques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201988"/>
            <a:ext cx="8001000" cy="10668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en-US" altLang="en-US" sz="3600" dirty="0">
                <a:solidFill>
                  <a:srgbClr val="C00000"/>
                </a:solidFill>
              </a:rPr>
              <a:t>PROPAGANDA: techniques used to influence opinions, emotions, attitudes or behavior.</a:t>
            </a:r>
            <a:r>
              <a:rPr lang="en-US" altLang="en-US" sz="4000" dirty="0">
                <a:solidFill>
                  <a:srgbClr val="C00000"/>
                </a:solidFill>
              </a:rPr>
              <a:t> </a:t>
            </a:r>
          </a:p>
          <a:p>
            <a:pPr eaLnBrk="1" hangingPunct="1">
              <a:buFont typeface="Arial" charset="0"/>
              <a:buNone/>
              <a:defRPr/>
            </a:pPr>
            <a:endParaRPr lang="en-US" altLang="en-US" sz="4000" dirty="0">
              <a:solidFill>
                <a:srgbClr val="CC0066"/>
              </a:solidFill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590800" y="3165475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25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2051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7725" y="2193926"/>
            <a:ext cx="7956550" cy="2073275"/>
          </a:xfrm>
        </p:spPr>
        <p:txBody>
          <a:bodyPr/>
          <a:lstStyle/>
          <a:p>
            <a:pPr>
              <a:defRPr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www.youtube.com/watch?v=Iu_JqNdp2As</a:t>
            </a:r>
            <a:endParaRPr lang="en-US" dirty="0" smtClean="0"/>
          </a:p>
          <a:p>
            <a:pPr marL="0" indent="0"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>
                <a:hlinkClick r:id="rId4"/>
              </a:rPr>
              <a:t>NRA 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www.youtube.com/watch?v=9g0dnxLGW8M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NRA </a:t>
            </a:r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www.youtube.com/watch?v=HqhyWd0ZqNs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Chamber of Commerce</a:t>
            </a:r>
          </a:p>
          <a:p>
            <a:pPr lvl="1">
              <a:defRPr/>
            </a:pPr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www.youtube.com/watch?v=ItHzErlf_9I</a:t>
            </a:r>
            <a:endParaRPr lang="en-US" dirty="0" smtClean="0"/>
          </a:p>
          <a:p>
            <a:pPr lvl="1">
              <a:defRPr/>
            </a:pPr>
            <a:endParaRPr lang="en-US" dirty="0"/>
          </a:p>
        </p:txBody>
      </p:sp>
      <p:pic>
        <p:nvPicPr>
          <p:cNvPr id="4096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7432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64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hlinkClick r:id="rId2"/>
              </a:rPr>
              <a:t>https://youtu.be/mRY3njcGgWU</a:t>
            </a:r>
            <a:endParaRPr lang="en-US" altLang="en-US" smtClean="0"/>
          </a:p>
          <a:p>
            <a:r>
              <a:rPr lang="en-US" altLang="en-US" smtClean="0">
                <a:hlinkClick r:id="rId3"/>
              </a:rPr>
              <a:t>https://youtu.be/VdzeTq6YPg0</a:t>
            </a:r>
            <a:endParaRPr lang="en-US" altLang="en-US" smtClean="0"/>
          </a:p>
          <a:p>
            <a:r>
              <a:rPr lang="en-US" altLang="en-US" smtClean="0">
                <a:hlinkClick r:id="rId4"/>
              </a:rPr>
              <a:t>https://youtu.be/nG4IX5jBc4Q</a:t>
            </a:r>
            <a:endParaRPr lang="en-US" altLang="en-US" smtClean="0"/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851110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533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smtClean="0"/>
              <a:t>What is persuasion?</a:t>
            </a:r>
          </a:p>
        </p:txBody>
      </p:sp>
      <p:pic>
        <p:nvPicPr>
          <p:cNvPr id="43011" name="Picture 2062" descr="forn1299l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3164" y="1943100"/>
            <a:ext cx="3648075" cy="3810000"/>
          </a:xfrm>
          <a:noFill/>
        </p:spPr>
      </p:pic>
      <p:sp>
        <p:nvSpPr>
          <p:cNvPr id="43018" name="Text Box 2058"/>
          <p:cNvSpPr txBox="1">
            <a:spLocks noChangeArrowheads="1"/>
          </p:cNvSpPr>
          <p:nvPr/>
        </p:nvSpPr>
        <p:spPr bwMode="auto">
          <a:xfrm>
            <a:off x="1981200" y="1371600"/>
            <a:ext cx="4114800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EA5A0C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32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Generally an appeal to emotion, not intellect.</a:t>
            </a:r>
          </a:p>
          <a:p>
            <a:pPr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EA5A0C"/>
              </a:buClr>
              <a:buSzPct val="65000"/>
              <a:defRPr/>
            </a:pPr>
            <a:endParaRPr kumimoji="0" lang="en-US" sz="180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EA5A0C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32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An attempt to change your behavior</a:t>
            </a:r>
          </a:p>
          <a:p>
            <a:pPr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EA5A0C"/>
              </a:buClr>
              <a:buSzPct val="65000"/>
              <a:defRPr/>
            </a:pPr>
            <a:endParaRPr kumimoji="0" lang="en-US" sz="320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EA5A0C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32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It attempts to “guide</a:t>
            </a:r>
            <a:r>
              <a:rPr kumimoji="0" lang="en-US" sz="54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kumimoji="0" lang="en-US" sz="36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your choice”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7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utoUpdateAnimBg="0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1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139</TotalTime>
  <Words>781</Words>
  <Application>Microsoft Office PowerPoint</Application>
  <PresentationFormat>Widescreen</PresentationFormat>
  <Paragraphs>183</Paragraphs>
  <Slides>58</Slides>
  <Notes>1</Notes>
  <HiddenSlides>5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Arial</vt:lpstr>
      <vt:lpstr>Calibri</vt:lpstr>
      <vt:lpstr>Century Gothic</vt:lpstr>
      <vt:lpstr>CNN</vt:lpstr>
      <vt:lpstr>Copperplate Gothic Bold</vt:lpstr>
      <vt:lpstr>Tahoma</vt:lpstr>
      <vt:lpstr>Times New Roman</vt:lpstr>
      <vt:lpstr>Wingdings</vt:lpstr>
      <vt:lpstr>Vapor Trail</vt:lpstr>
      <vt:lpstr>1_Vapor Trail</vt:lpstr>
      <vt:lpstr>Slide</vt:lpstr>
      <vt:lpstr>PowerPoint Presentation</vt:lpstr>
      <vt:lpstr>How Special Interest Groups Influence the Public</vt:lpstr>
      <vt:lpstr>PowerPoint Presentation</vt:lpstr>
      <vt:lpstr>PowerPoint Presentation</vt:lpstr>
      <vt:lpstr>PowerPoint Presentation</vt:lpstr>
      <vt:lpstr>Persuasive Techniques</vt:lpstr>
      <vt:lpstr>PowerPoint Presentation</vt:lpstr>
      <vt:lpstr>PowerPoint Presentation</vt:lpstr>
      <vt:lpstr>What is persuasion?</vt:lpstr>
      <vt:lpstr>PowerPoint Presentation</vt:lpstr>
      <vt:lpstr>PowerPoint Presentation</vt:lpstr>
      <vt:lpstr>PowerPoint Presentation</vt:lpstr>
      <vt:lpstr>National organization for Marriage</vt:lpstr>
      <vt:lpstr>PowerPoint Presentation</vt:lpstr>
      <vt:lpstr>Who uses propaganda?</vt:lpstr>
      <vt:lpstr>Propaganda Techniques</vt:lpstr>
      <vt:lpstr>Maslow’s Hierarchy of Needs</vt:lpstr>
      <vt:lpstr>Bandwagon Technique</vt:lpstr>
      <vt:lpstr>Testimonial</vt:lpstr>
      <vt:lpstr>PowerPoint Presentation</vt:lpstr>
      <vt:lpstr>Loaded Words</vt:lpstr>
      <vt:lpstr>Misuse of Statistics</vt:lpstr>
      <vt:lpstr>Name Calling or stereotyping </vt:lpstr>
      <vt:lpstr>Plain Folks</vt:lpstr>
      <vt:lpstr>Snob Appeal</vt:lpstr>
      <vt:lpstr>Transfer</vt:lpstr>
      <vt:lpstr>Stacked Cards:</vt:lpstr>
      <vt:lpstr>Glittering Generalities</vt:lpstr>
      <vt:lpstr>PRACTICE: What type of propaganda technique is used in the following ad?</vt:lpstr>
      <vt:lpstr>1. What type of Propaganda</vt:lpstr>
      <vt:lpstr>2. What type of Propaganda</vt:lpstr>
      <vt:lpstr>3</vt:lpstr>
      <vt:lpstr>4</vt:lpstr>
      <vt:lpstr>5</vt:lpstr>
      <vt:lpstr>6</vt:lpstr>
      <vt:lpstr>PowerPoint Presentation</vt:lpstr>
      <vt:lpstr>7</vt:lpstr>
      <vt:lpstr>8</vt:lpstr>
      <vt:lpstr>PowerPoint Presentation</vt:lpstr>
      <vt:lpstr>10</vt:lpstr>
      <vt:lpstr>11 What type of Propaganda</vt:lpstr>
      <vt:lpstr>12</vt:lpstr>
      <vt:lpstr>13</vt:lpstr>
      <vt:lpstr>14</vt:lpstr>
      <vt:lpstr>15</vt:lpstr>
      <vt:lpstr>PowerPoint Presentation</vt:lpstr>
      <vt:lpstr>17</vt:lpstr>
      <vt:lpstr>PowerPoint Presentation</vt:lpstr>
      <vt:lpstr>19</vt:lpstr>
      <vt:lpstr>20</vt:lpstr>
      <vt:lpstr>PowerPoint Presentation</vt:lpstr>
      <vt:lpstr>PowerPoint Presentation</vt:lpstr>
      <vt:lpstr>PowerPoint Presentation</vt:lpstr>
      <vt:lpstr>PowerPoint Presentation</vt:lpstr>
      <vt:lpstr>https://www.youtube.com/watch?v=HqBVLJWxoWQ </vt:lpstr>
      <vt:lpstr>Propaganda Techniques Cont’d</vt:lpstr>
      <vt:lpstr>Propaganda Techniques Cont’d</vt:lpstr>
      <vt:lpstr>Propaganda Techniques Cont’d</vt:lpstr>
    </vt:vector>
  </TitlesOfParts>
  <Company>Wappingers CSD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scheffel</dc:creator>
  <cp:lastModifiedBy>elizabeth scheffel</cp:lastModifiedBy>
  <cp:revision>14</cp:revision>
  <cp:lastPrinted>2018-01-03T15:25:28Z</cp:lastPrinted>
  <dcterms:created xsi:type="dcterms:W3CDTF">2018-01-02T12:36:58Z</dcterms:created>
  <dcterms:modified xsi:type="dcterms:W3CDTF">2018-01-03T15:42:03Z</dcterms:modified>
</cp:coreProperties>
</file>